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62" r:id="rId2"/>
    <p:sldId id="652" r:id="rId3"/>
    <p:sldId id="607" r:id="rId4"/>
    <p:sldId id="653" r:id="rId5"/>
    <p:sldId id="261" r:id="rId6"/>
    <p:sldId id="260" r:id="rId7"/>
    <p:sldId id="259" r:id="rId8"/>
    <p:sldId id="258" r:id="rId9"/>
    <p:sldId id="273" r:id="rId10"/>
    <p:sldId id="272" r:id="rId11"/>
    <p:sldId id="271" r:id="rId12"/>
    <p:sldId id="270" r:id="rId13"/>
    <p:sldId id="269" r:id="rId14"/>
    <p:sldId id="268" r:id="rId15"/>
    <p:sldId id="298" r:id="rId16"/>
    <p:sldId id="299" r:id="rId17"/>
    <p:sldId id="300" r:id="rId18"/>
    <p:sldId id="267" r:id="rId19"/>
    <p:sldId id="266" r:id="rId20"/>
    <p:sldId id="265" r:id="rId21"/>
    <p:sldId id="264" r:id="rId22"/>
    <p:sldId id="257" r:id="rId23"/>
    <p:sldId id="278" r:id="rId24"/>
    <p:sldId id="280" r:id="rId25"/>
    <p:sldId id="281" r:id="rId26"/>
    <p:sldId id="263" r:id="rId27"/>
    <p:sldId id="277" r:id="rId28"/>
    <p:sldId id="276" r:id="rId29"/>
    <p:sldId id="275" r:id="rId30"/>
    <p:sldId id="274" r:id="rId31"/>
    <p:sldId id="289" r:id="rId32"/>
    <p:sldId id="288" r:id="rId33"/>
    <p:sldId id="287" r:id="rId34"/>
    <p:sldId id="286" r:id="rId35"/>
    <p:sldId id="285" r:id="rId36"/>
    <p:sldId id="284" r:id="rId37"/>
    <p:sldId id="283" r:id="rId38"/>
    <p:sldId id="282" r:id="rId39"/>
    <p:sldId id="290" r:id="rId40"/>
    <p:sldId id="291" r:id="rId41"/>
    <p:sldId id="292" r:id="rId42"/>
    <p:sldId id="296" r:id="rId43"/>
    <p:sldId id="295" r:id="rId44"/>
    <p:sldId id="294" r:id="rId45"/>
    <p:sldId id="293" r:id="rId46"/>
    <p:sldId id="301" r:id="rId47"/>
    <p:sldId id="29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4" autoAdjust="0"/>
    <p:restoredTop sz="94694"/>
  </p:normalViewPr>
  <p:slideViewPr>
    <p:cSldViewPr snapToGrid="0">
      <p:cViewPr varScale="1">
        <p:scale>
          <a:sx n="121" d="100"/>
          <a:sy n="121" d="100"/>
        </p:scale>
        <p:origin x="8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32A32-7BF8-470F-8710-125CB6C481E5}" type="datetimeFigureOut">
              <a:rPr lang="en-IN" smtClean="0"/>
              <a:t>19/06/24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C8BA8-CD1D-4FA6-9687-BF2560CFA036}" type="slidenum">
              <a:rPr lang="en-IN" smtClean="0"/>
              <a:t>‹#›</a:t>
            </a:fld>
            <a:endParaRPr lang="en-IN"/>
          </a:p>
        </p:txBody>
      </p:sp>
    </p:spTree>
    <p:extLst>
      <p:ext uri="{BB962C8B-B14F-4D97-AF65-F5344CB8AC3E}">
        <p14:creationId xmlns:p14="http://schemas.microsoft.com/office/powerpoint/2010/main" val="3687733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7828" name="Slide Number Placeholder 3"/>
          <p:cNvSpPr>
            <a:spLocks noGrp="1"/>
          </p:cNvSpPr>
          <p:nvPr>
            <p:ph type="sldNum" sz="quarter" idx="5"/>
          </p:nvPr>
        </p:nvSpPr>
        <p:spPr bwMode="auto">
          <a:noFill/>
          <a:ln>
            <a:miter lim="800000"/>
            <a:headEnd/>
            <a:tailEnd/>
          </a:ln>
        </p:spPr>
        <p:txBody>
          <a:bodyPr/>
          <a:lstStyle/>
          <a:p>
            <a:fld id="{2C9A6C2D-5526-4610-BAC2-D65BD65BECEA}" type="slidenum">
              <a:rPr lang="en-US" altLang="en-US">
                <a:cs typeface="Arial" charset="0"/>
              </a:rPr>
              <a:pPr/>
              <a:t>1</a:t>
            </a:fld>
            <a:endParaRPr lang="en-US" alt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B207-8EA7-6B5E-66A5-1173A4FFEC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FFA51A-4CB5-F273-BFA2-25B50EB96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B98022-3BB0-B8F0-BBD1-97B1887C036E}"/>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D74D8083-B750-1F6C-0A82-C2481EB8B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33932-316A-D478-49D7-1EDB2F17A6BD}"/>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184392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D4D7-6920-B355-40BE-746690279A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828147-79AA-883B-B8A9-154BB1F03A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EE5A7-3CF9-9DA1-A58F-1BE302303816}"/>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6658273B-90E3-B3E9-F929-E4ED0EAB3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C7E1B8-CBB3-B12B-636A-1C5729B26B14}"/>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39578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9A19F9-01E8-5E15-906D-E0933E4088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F51012-FE35-67D9-36E7-C3E4D645C6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659513-5AAE-C4B8-C181-DACD475578E8}"/>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C4194399-F192-5992-6F8C-16E7A55332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A61A53-A130-9BB0-7E5F-812358EC5884}"/>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230337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A16A-F3BC-14E6-76E9-D4D0CD4021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58704E-803F-6F4B-B3A0-D60B79E87C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C4B37-819F-68D4-790D-80B7587051EC}"/>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A6D9C3BB-30F9-D2A5-62F2-D026A412BD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267C97-C053-7745-9DA2-1E326327DDB9}"/>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319533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C711-A3A2-540A-D707-9070CAFA06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6194D8-CB43-4B16-393F-0D9DCAE5AB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94DB76-D610-562A-AD5E-B59DAF30183F}"/>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0746826F-3F12-DEC1-B040-04D17E30A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50237-0361-FA0E-11FD-3BDA9F9ECBBE}"/>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137084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20A-C0A2-C8F4-AEC9-E84EBD2ECB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CF6656-403C-9096-C5E5-1EF0A4B9C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27AF99-01EC-48D7-084A-6901A98A4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8E46C1-4F62-6836-5FB7-4A68849A6D00}"/>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6" name="Footer Placeholder 5">
            <a:extLst>
              <a:ext uri="{FF2B5EF4-FFF2-40B4-BE49-F238E27FC236}">
                <a16:creationId xmlns:a16="http://schemas.microsoft.com/office/drawing/2014/main" id="{C6130EA4-494E-A6A1-3250-68AD4CFE57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8F4594-7597-ABFA-C87F-FA784BBB03B7}"/>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151857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AA4A-5FAC-D4C4-D076-F299D929E7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860B71-427D-E51D-8E5A-C516EF5B4C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2825E-A933-2F4C-17C6-C5AC20737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79BE63-0D24-052E-338B-52AD19812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067435-9876-6DD4-8878-8885436E1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5453A7-41C9-26ED-81C8-C9B1BBBD2D47}"/>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8" name="Footer Placeholder 7">
            <a:extLst>
              <a:ext uri="{FF2B5EF4-FFF2-40B4-BE49-F238E27FC236}">
                <a16:creationId xmlns:a16="http://schemas.microsoft.com/office/drawing/2014/main" id="{EF5272F7-2BB5-8097-8D4A-A3D41623BE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069BC7-06B9-9D9F-47C8-92803E4C13CA}"/>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17875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8DE3-8BF8-4890-FC3D-FC11BD6987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5035C6-4BFE-AF21-0CC2-0EA7AB9D28BC}"/>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4" name="Footer Placeholder 3">
            <a:extLst>
              <a:ext uri="{FF2B5EF4-FFF2-40B4-BE49-F238E27FC236}">
                <a16:creationId xmlns:a16="http://schemas.microsoft.com/office/drawing/2014/main" id="{8802BEFE-6428-9167-9AFC-7E3B6EF1FE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EFBED5-701B-2480-2958-83B059D85E72}"/>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95007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D4B65-6CFF-7C9F-F70A-20DABC2E0BCB}"/>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3" name="Footer Placeholder 2">
            <a:extLst>
              <a:ext uri="{FF2B5EF4-FFF2-40B4-BE49-F238E27FC236}">
                <a16:creationId xmlns:a16="http://schemas.microsoft.com/office/drawing/2014/main" id="{F7CB5E5F-9D4C-925A-B53E-6CA40E2B10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3B74E5-32CF-EA61-DDF2-C55241E350C2}"/>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266272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7DFA-46C8-C16A-B521-AA23FB580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0A749F-AEE4-D8BD-3405-1445BCE86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85B274-16D3-3D8C-649E-CDB481A66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A9D49-99DD-347F-7CB9-650A31CCD474}"/>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6" name="Footer Placeholder 5">
            <a:extLst>
              <a:ext uri="{FF2B5EF4-FFF2-40B4-BE49-F238E27FC236}">
                <a16:creationId xmlns:a16="http://schemas.microsoft.com/office/drawing/2014/main" id="{CA06EE75-C2FE-1FDE-2B22-8940599A58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4CB571-CE3B-8FFA-0ABD-87F36533EF96}"/>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306561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11D1-F5D6-3CBB-04C7-4EDEF7E36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41914A-AE44-DE9C-D451-799B705F4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4E31F7-9DEB-72BB-3C95-50F55CB7E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F4718-309E-BFD1-A08B-F2C315AFDEA4}"/>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6" name="Footer Placeholder 5">
            <a:extLst>
              <a:ext uri="{FF2B5EF4-FFF2-40B4-BE49-F238E27FC236}">
                <a16:creationId xmlns:a16="http://schemas.microsoft.com/office/drawing/2014/main" id="{2E1BF19A-2974-3FEE-E4CE-9CD01288F5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667A05-722C-18B0-2712-7DF2948448C8}"/>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77319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D38F7-3FCA-0BC1-96DC-36E3D6B081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CB5494-4519-2E7C-D669-45D6D3ECD9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9F186-349A-9E96-A171-6D8368A53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9AB8503E-074D-9EEB-0BF6-14359D5B0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610C66-0BAA-EBF5-9597-CD3F14E23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B2DD9-97E6-461F-B804-0FBDAA7CB05E}" type="slidenum">
              <a:rPr lang="en-IN" smtClean="0"/>
              <a:t>‹#›</a:t>
            </a:fld>
            <a:endParaRPr lang="en-IN"/>
          </a:p>
        </p:txBody>
      </p:sp>
      <p:pic>
        <p:nvPicPr>
          <p:cNvPr id="8" name="Picture 7" descr="A close-up of a logo&#10;&#10;Description automatically generated">
            <a:extLst>
              <a:ext uri="{FF2B5EF4-FFF2-40B4-BE49-F238E27FC236}">
                <a16:creationId xmlns:a16="http://schemas.microsoft.com/office/drawing/2014/main" id="{636C1F30-0516-4C10-6E8B-DF5D4B8311F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64"/>
            <a:ext cx="1128643" cy="483200"/>
          </a:xfrm>
          <a:prstGeom prst="rect">
            <a:avLst/>
          </a:prstGeom>
        </p:spPr>
      </p:pic>
    </p:spTree>
    <p:extLst>
      <p:ext uri="{BB962C8B-B14F-4D97-AF65-F5344CB8AC3E}">
        <p14:creationId xmlns:p14="http://schemas.microsoft.com/office/powerpoint/2010/main" val="651569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520" y="0"/>
            <a:ext cx="932688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fontAlgn="base">
              <a:spcAft>
                <a:spcPct val="0"/>
              </a:spcAft>
            </a:pPr>
            <a:r>
              <a:rPr lang="en-US" sz="2520" dirty="0"/>
              <a:t>Noida Institute of Engineering and Technology, Greater Noida</a:t>
            </a:r>
          </a:p>
        </p:txBody>
      </p:sp>
      <p:sp>
        <p:nvSpPr>
          <p:cNvPr id="6" name="Subtitle 2"/>
          <p:cNvSpPr txBox="1">
            <a:spLocks/>
          </p:cNvSpPr>
          <p:nvPr/>
        </p:nvSpPr>
        <p:spPr>
          <a:xfrm>
            <a:off x="6644640" y="3962400"/>
            <a:ext cx="45720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400" b="1" dirty="0">
                <a:solidFill>
                  <a:schemeClr val="tx1"/>
                </a:solidFill>
              </a:rPr>
              <a:t>Dr. Zatin Gupta</a:t>
            </a:r>
          </a:p>
          <a:p>
            <a:pPr algn="ctr">
              <a:spcBef>
                <a:spcPct val="20000"/>
              </a:spcBef>
              <a:defRPr/>
            </a:pPr>
            <a:r>
              <a:rPr lang="en-US" sz="2400" b="1">
                <a:solidFill>
                  <a:schemeClr val="tx1"/>
                </a:solidFill>
              </a:rPr>
              <a:t>Associate Professor</a:t>
            </a:r>
            <a:endParaRPr lang="en-US" sz="2400" b="1" dirty="0">
              <a:solidFill>
                <a:schemeClr val="tx1"/>
              </a:solidFill>
            </a:endParaRPr>
          </a:p>
        </p:txBody>
      </p:sp>
      <p:pic>
        <p:nvPicPr>
          <p:cNvPr id="2054" name="Picture 3" descr="C:\Users\Manks\Downloads\128_calendar-schedule-credit-mortgage-date-512.png"/>
          <p:cNvPicPr>
            <a:picLocks noChangeAspect="1" noChangeArrowheads="1"/>
          </p:cNvPicPr>
          <p:nvPr/>
        </p:nvPicPr>
        <p:blipFill>
          <a:blip r:embed="rId3"/>
          <a:srcRect/>
          <a:stretch>
            <a:fillRect/>
          </a:stretch>
        </p:blipFill>
        <p:spPr bwMode="auto">
          <a:xfrm>
            <a:off x="1066800" y="5943600"/>
            <a:ext cx="640080" cy="533400"/>
          </a:xfrm>
          <a:prstGeom prst="rect">
            <a:avLst/>
          </a:prstGeom>
          <a:noFill/>
          <a:ln w="9525">
            <a:noFill/>
            <a:miter lim="800000"/>
            <a:headEnd/>
            <a:tailEnd/>
          </a:ln>
        </p:spPr>
      </p:pic>
      <p:sp>
        <p:nvSpPr>
          <p:cNvPr id="9" name="Date Placeholder 8"/>
          <p:cNvSpPr>
            <a:spLocks noGrp="1"/>
          </p:cNvSpPr>
          <p:nvPr>
            <p:ph type="dt" sz="quarter" idx="10"/>
          </p:nvPr>
        </p:nvSpPr>
        <p:spPr>
          <a:xfrm>
            <a:off x="1066800" y="6492883"/>
            <a:ext cx="2560320" cy="365125"/>
          </a:xfrm>
        </p:spPr>
        <p:txBody>
          <a:bodyPr/>
          <a:lstStyle/>
          <a:p>
            <a:pPr>
              <a:defRPr/>
            </a:pPr>
            <a:fld id="{6D830C5B-4791-4410-867E-851E12F64E81}" type="datetime1">
              <a:rPr lang="en-US" smtClean="0"/>
              <a:pPr>
                <a:defRPr/>
              </a:pPr>
              <a:t>6/19/24</a:t>
            </a:fld>
            <a:endParaRPr lang="en-US" dirty="0"/>
          </a:p>
        </p:txBody>
      </p:sp>
      <p:sp>
        <p:nvSpPr>
          <p:cNvPr id="2056" name="Slide Number Placeholder 9"/>
          <p:cNvSpPr>
            <a:spLocks noGrp="1"/>
          </p:cNvSpPr>
          <p:nvPr>
            <p:ph type="sldNum" sz="quarter" idx="12"/>
          </p:nvPr>
        </p:nvSpPr>
        <p:spPr bwMode="auto">
          <a:noFill/>
          <a:ln>
            <a:miter lim="800000"/>
            <a:headEnd/>
            <a:tailEnd/>
          </a:ln>
        </p:spPr>
        <p:txBody>
          <a:bodyPr/>
          <a:lstStyle/>
          <a:p>
            <a:fld id="{CFE2AF16-B5D8-4549-9BD7-15CD210D4BDC}" type="slidenum">
              <a:rPr lang="en-US" altLang="en-US">
                <a:cs typeface="Arial" charset="0"/>
              </a:rPr>
              <a:pPr/>
              <a:t>1</a:t>
            </a:fld>
            <a:endParaRPr lang="en-US" altLang="en-US">
              <a:cs typeface="Arial" charset="0"/>
            </a:endParaRPr>
          </a:p>
        </p:txBody>
      </p:sp>
      <p:pic>
        <p:nvPicPr>
          <p:cNvPr id="2057" name="Picture 4" descr="C:\Users\Manks\Downloads\speak.png"/>
          <p:cNvPicPr>
            <a:picLocks noChangeAspect="1" noChangeArrowheads="1"/>
          </p:cNvPicPr>
          <p:nvPr/>
        </p:nvPicPr>
        <p:blipFill>
          <a:blip r:embed="rId4"/>
          <a:srcRect/>
          <a:stretch>
            <a:fillRect/>
          </a:stretch>
        </p:blipFill>
        <p:spPr bwMode="auto">
          <a:xfrm>
            <a:off x="7924800" y="2590800"/>
            <a:ext cx="1828800" cy="1524000"/>
          </a:xfrm>
          <a:prstGeom prst="rect">
            <a:avLst/>
          </a:prstGeom>
          <a:noFill/>
          <a:ln w="9525">
            <a:noFill/>
            <a:miter lim="800000"/>
            <a:headEnd/>
            <a:tailEnd/>
          </a:ln>
        </p:spPr>
      </p:pic>
      <p:sp>
        <p:nvSpPr>
          <p:cNvPr id="17" name="Subtitle 2"/>
          <p:cNvSpPr txBox="1">
            <a:spLocks/>
          </p:cNvSpPr>
          <p:nvPr/>
        </p:nvSpPr>
        <p:spPr bwMode="auto">
          <a:xfrm>
            <a:off x="3581400" y="914400"/>
            <a:ext cx="6400800" cy="1752600"/>
          </a:xfrm>
          <a:prstGeom prst="rect">
            <a:avLst/>
          </a:prstGeom>
          <a:ln w="25400" cap="flat" cmpd="sng" algn="ctr">
            <a:solidFill>
              <a:schemeClr val="accent5"/>
            </a:solidFill>
            <a:prstDash val="solid"/>
            <a:miter lim="800000"/>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normAutofit/>
          </a:bodyPr>
          <a:lstStyle/>
          <a:p>
            <a:pPr algn="ctr">
              <a:spcBef>
                <a:spcPct val="20000"/>
              </a:spcBef>
              <a:defRPr/>
            </a:pPr>
            <a:r>
              <a:rPr lang="en-US" sz="2400" b="1" dirty="0"/>
              <a:t>ARM ARCHITECTURE FOR IoT</a:t>
            </a:r>
            <a:endParaRPr lang="en-US" sz="2400" dirty="0">
              <a:solidFill>
                <a:schemeClr val="tx1"/>
              </a:solidFill>
            </a:endParaRPr>
          </a:p>
        </p:txBody>
      </p:sp>
      <p:sp>
        <p:nvSpPr>
          <p:cNvPr id="18" name="Subtitle 2"/>
          <p:cNvSpPr txBox="1">
            <a:spLocks/>
          </p:cNvSpPr>
          <p:nvPr/>
        </p:nvSpPr>
        <p:spPr>
          <a:xfrm>
            <a:off x="1776413"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500" dirty="0">
                <a:solidFill>
                  <a:schemeClr val="tx1"/>
                </a:solidFill>
              </a:rPr>
              <a:t>UNIT-III</a:t>
            </a:r>
          </a:p>
        </p:txBody>
      </p:sp>
      <p:sp>
        <p:nvSpPr>
          <p:cNvPr id="19" name="Subtitle 2"/>
          <p:cNvSpPr txBox="1">
            <a:spLocks/>
          </p:cNvSpPr>
          <p:nvPr/>
        </p:nvSpPr>
        <p:spPr>
          <a:xfrm>
            <a:off x="1728788"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chor="ctr">
            <a:normAutofit/>
          </a:bodyPr>
          <a:lstStyle/>
          <a:p>
            <a:pPr algn="ctr">
              <a:spcBef>
                <a:spcPct val="20000"/>
              </a:spcBef>
              <a:defRPr/>
            </a:pPr>
            <a:r>
              <a:rPr lang="en-US" b="1" dirty="0"/>
              <a:t>OVERVIEW OF SOFTWARE LIBRARIES </a:t>
            </a:r>
            <a:endParaRPr lang="en-US" sz="2400" dirty="0">
              <a:solidFill>
                <a:schemeClr val="tx1"/>
              </a:solidFill>
            </a:endParaRPr>
          </a:p>
        </p:txBody>
      </p:sp>
      <p:sp>
        <p:nvSpPr>
          <p:cNvPr id="20" name="Subtitle 2"/>
          <p:cNvSpPr txBox="1">
            <a:spLocks/>
          </p:cNvSpPr>
          <p:nvPr/>
        </p:nvSpPr>
        <p:spPr>
          <a:xfrm>
            <a:off x="1704975"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000" dirty="0">
                <a:solidFill>
                  <a:schemeClr val="tx1"/>
                </a:solidFill>
              </a:rPr>
              <a:t>B. Tech Fifth Semester</a:t>
            </a:r>
          </a:p>
          <a:p>
            <a:pPr algn="ctr">
              <a:spcBef>
                <a:spcPct val="20000"/>
              </a:spcBef>
              <a:defRPr/>
            </a:pPr>
            <a:r>
              <a:rPr lang="en-US" sz="2000" dirty="0">
                <a:solidFill>
                  <a:schemeClr val="tx1"/>
                </a:solidFill>
              </a:rPr>
              <a:t>(Internet On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wipe(down)">
                                      <p:cBhvr>
                                        <p:cTn id="7" dur="500"/>
                                        <p:tgtEl>
                                          <p:spTgt spid="1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bg/>
                                          </p:spTgt>
                                        </p:tgtEl>
                                        <p:attrNameLst>
                                          <p:attrName>style.visibility</p:attrName>
                                        </p:attrNameLst>
                                      </p:cBhvr>
                                      <p:to>
                                        <p:strVal val="visible"/>
                                      </p:to>
                                    </p:set>
                                    <p:animEffect transition="in" filter="wipe(down)">
                                      <p:cBhvr>
                                        <p:cTn id="12" dur="500"/>
                                        <p:tgtEl>
                                          <p:spTgt spid="18">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down)">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bg/>
                                          </p:spTgt>
                                        </p:tgtEl>
                                        <p:attrNameLst>
                                          <p:attrName>style.visibility</p:attrName>
                                        </p:attrNameLst>
                                      </p:cBhvr>
                                      <p:to>
                                        <p:strVal val="visible"/>
                                      </p:to>
                                    </p:set>
                                    <p:animEffect transition="in" filter="wipe(down)">
                                      <p:cBhvr>
                                        <p:cTn id="22" dur="500"/>
                                        <p:tgtEl>
                                          <p:spTgt spid="19">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down)">
                                      <p:cBhvr>
                                        <p:cTn id="2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nimBg="1"/>
      <p:bldP spid="18" grpId="0" build="p" animBg="1"/>
      <p:bldP spid="19"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9C9E-C0B5-3C66-197C-7B41CFD2C5E0}"/>
              </a:ext>
            </a:extLst>
          </p:cNvPr>
          <p:cNvSpPr>
            <a:spLocks noGrp="1"/>
          </p:cNvSpPr>
          <p:nvPr>
            <p:ph type="title"/>
          </p:nvPr>
        </p:nvSpPr>
        <p:spPr>
          <a:xfrm>
            <a:off x="766281" y="0"/>
            <a:ext cx="10515600" cy="1006867"/>
          </a:xfrm>
        </p:spPr>
        <p:txBody>
          <a:bodyPr/>
          <a:lstStyle/>
          <a:p>
            <a:r>
              <a:rPr lang="en-IN" dirty="0"/>
              <a:t>Assembly Language Programming</a:t>
            </a:r>
          </a:p>
        </p:txBody>
      </p:sp>
      <p:sp>
        <p:nvSpPr>
          <p:cNvPr id="3" name="Content Placeholder 2">
            <a:extLst>
              <a:ext uri="{FF2B5EF4-FFF2-40B4-BE49-F238E27FC236}">
                <a16:creationId xmlns:a16="http://schemas.microsoft.com/office/drawing/2014/main" id="{D41ABBC8-6F1E-4C83-0A93-3F64B11737C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0DDAD3A-B87C-3CEC-CAB8-93F394BA928A}"/>
              </a:ext>
            </a:extLst>
          </p:cNvPr>
          <p:cNvPicPr>
            <a:picLocks noChangeAspect="1"/>
          </p:cNvPicPr>
          <p:nvPr/>
        </p:nvPicPr>
        <p:blipFill>
          <a:blip r:embed="rId2"/>
          <a:stretch>
            <a:fillRect/>
          </a:stretch>
        </p:blipFill>
        <p:spPr>
          <a:xfrm>
            <a:off x="350384" y="2106202"/>
            <a:ext cx="11567638" cy="4751798"/>
          </a:xfrm>
          <a:prstGeom prst="rect">
            <a:avLst/>
          </a:prstGeom>
        </p:spPr>
      </p:pic>
      <p:sp>
        <p:nvSpPr>
          <p:cNvPr id="6" name="TextBox 5">
            <a:extLst>
              <a:ext uri="{FF2B5EF4-FFF2-40B4-BE49-F238E27FC236}">
                <a16:creationId xmlns:a16="http://schemas.microsoft.com/office/drawing/2014/main" id="{4919497A-6912-5902-4E1E-A484941DF3F4}"/>
              </a:ext>
            </a:extLst>
          </p:cNvPr>
          <p:cNvSpPr txBox="1"/>
          <p:nvPr/>
        </p:nvSpPr>
        <p:spPr>
          <a:xfrm>
            <a:off x="562510" y="1165850"/>
            <a:ext cx="6097712" cy="390684"/>
          </a:xfrm>
          <a:prstGeom prst="rect">
            <a:avLst/>
          </a:prstGeom>
          <a:noFill/>
        </p:spPr>
        <p:txBody>
          <a:bodyPr wrap="square">
            <a:spAutoFit/>
          </a:bodyPr>
          <a:lstStyle/>
          <a:p>
            <a:pPr lvl="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Logical XOR Operations using ALP of ARM Cortex</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121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4C98-4EDC-80EB-7772-6FE8FDE412A0}"/>
              </a:ext>
            </a:extLst>
          </p:cNvPr>
          <p:cNvSpPr>
            <a:spLocks noGrp="1"/>
          </p:cNvSpPr>
          <p:nvPr>
            <p:ph type="title"/>
          </p:nvPr>
        </p:nvSpPr>
        <p:spPr>
          <a:xfrm>
            <a:off x="756006" y="90665"/>
            <a:ext cx="10515600" cy="590372"/>
          </a:xfrm>
        </p:spPr>
        <p:txBody>
          <a:bodyPr>
            <a:normAutofit fontScale="90000"/>
          </a:bodyPr>
          <a:lstStyle/>
          <a:p>
            <a:r>
              <a:rPr lang="en-IN" dirty="0"/>
              <a:t>Assembly Language Programming</a:t>
            </a:r>
          </a:p>
        </p:txBody>
      </p:sp>
      <p:sp>
        <p:nvSpPr>
          <p:cNvPr id="3" name="Content Placeholder 2">
            <a:extLst>
              <a:ext uri="{FF2B5EF4-FFF2-40B4-BE49-F238E27FC236}">
                <a16:creationId xmlns:a16="http://schemas.microsoft.com/office/drawing/2014/main" id="{5CAD63AF-35C2-7A86-8BDC-80BE85EF428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04DA1AA-3E50-9CA0-B532-1AD3975FAD40}"/>
              </a:ext>
            </a:extLst>
          </p:cNvPr>
          <p:cNvPicPr>
            <a:picLocks noChangeAspect="1"/>
          </p:cNvPicPr>
          <p:nvPr/>
        </p:nvPicPr>
        <p:blipFill>
          <a:blip r:embed="rId2"/>
          <a:stretch>
            <a:fillRect/>
          </a:stretch>
        </p:blipFill>
        <p:spPr>
          <a:xfrm>
            <a:off x="292955" y="2085654"/>
            <a:ext cx="11501777" cy="4582273"/>
          </a:xfrm>
          <a:prstGeom prst="rect">
            <a:avLst/>
          </a:prstGeom>
        </p:spPr>
      </p:pic>
      <p:sp>
        <p:nvSpPr>
          <p:cNvPr id="6" name="TextBox 5">
            <a:extLst>
              <a:ext uri="{FF2B5EF4-FFF2-40B4-BE49-F238E27FC236}">
                <a16:creationId xmlns:a16="http://schemas.microsoft.com/office/drawing/2014/main" id="{EB39A900-35D1-EA9F-916E-00CDF431A067}"/>
              </a:ext>
            </a:extLst>
          </p:cNvPr>
          <p:cNvSpPr txBox="1"/>
          <p:nvPr/>
        </p:nvSpPr>
        <p:spPr>
          <a:xfrm>
            <a:off x="408397" y="1139319"/>
            <a:ext cx="6097712" cy="390684"/>
          </a:xfrm>
          <a:prstGeom prst="rect">
            <a:avLst/>
          </a:prstGeom>
          <a:noFill/>
        </p:spPr>
        <p:txBody>
          <a:bodyPr wrap="square">
            <a:spAutoFit/>
          </a:bodyPr>
          <a:lstStyle/>
          <a:p>
            <a:pPr lvl="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Logical OR Operation using ALP of ARM Cortex</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194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2B35-9801-E6D2-CD4A-E3AF604CAEE1}"/>
              </a:ext>
            </a:extLst>
          </p:cNvPr>
          <p:cNvSpPr>
            <a:spLocks noGrp="1"/>
          </p:cNvSpPr>
          <p:nvPr>
            <p:ph type="title"/>
          </p:nvPr>
        </p:nvSpPr>
        <p:spPr>
          <a:xfrm>
            <a:off x="838200" y="365126"/>
            <a:ext cx="10515600" cy="898596"/>
          </a:xfrm>
        </p:spPr>
        <p:txBody>
          <a:bodyPr/>
          <a:lstStyle/>
          <a:p>
            <a:r>
              <a:rPr lang="en-IN" dirty="0"/>
              <a:t>Assembly Language Programming</a:t>
            </a:r>
          </a:p>
        </p:txBody>
      </p:sp>
      <p:sp>
        <p:nvSpPr>
          <p:cNvPr id="3" name="Content Placeholder 2">
            <a:extLst>
              <a:ext uri="{FF2B5EF4-FFF2-40B4-BE49-F238E27FC236}">
                <a16:creationId xmlns:a16="http://schemas.microsoft.com/office/drawing/2014/main" id="{44CCCE43-BF35-B5D2-7DB0-5DD1A813F4B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84A9EFF-6D64-2167-AF15-5C2B0835EFAE}"/>
              </a:ext>
            </a:extLst>
          </p:cNvPr>
          <p:cNvPicPr>
            <a:picLocks noChangeAspect="1"/>
          </p:cNvPicPr>
          <p:nvPr/>
        </p:nvPicPr>
        <p:blipFill>
          <a:blip r:embed="rId2"/>
          <a:stretch>
            <a:fillRect/>
          </a:stretch>
        </p:blipFill>
        <p:spPr>
          <a:xfrm>
            <a:off x="386921" y="1992030"/>
            <a:ext cx="11274247" cy="4953299"/>
          </a:xfrm>
          <a:prstGeom prst="rect">
            <a:avLst/>
          </a:prstGeom>
        </p:spPr>
      </p:pic>
      <p:sp>
        <p:nvSpPr>
          <p:cNvPr id="6" name="TextBox 5">
            <a:extLst>
              <a:ext uri="{FF2B5EF4-FFF2-40B4-BE49-F238E27FC236}">
                <a16:creationId xmlns:a16="http://schemas.microsoft.com/office/drawing/2014/main" id="{87749390-D286-AC6F-B421-35334B9EE1E5}"/>
              </a:ext>
            </a:extLst>
          </p:cNvPr>
          <p:cNvSpPr txBox="1"/>
          <p:nvPr/>
        </p:nvSpPr>
        <p:spPr>
          <a:xfrm>
            <a:off x="530832" y="1562815"/>
            <a:ext cx="6097712" cy="390684"/>
          </a:xfrm>
          <a:prstGeom prst="rect">
            <a:avLst/>
          </a:prstGeom>
          <a:noFill/>
        </p:spPr>
        <p:txBody>
          <a:bodyPr wrap="square">
            <a:spAutoFit/>
          </a:bodyPr>
          <a:lstStyle/>
          <a:p>
            <a:pPr lvl="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Logical inverted AND Operation using ALP of ARM Cortex</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4716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4F9D-6C91-7287-164E-449E39E9057F}"/>
              </a:ext>
            </a:extLst>
          </p:cNvPr>
          <p:cNvSpPr>
            <a:spLocks noGrp="1"/>
          </p:cNvSpPr>
          <p:nvPr>
            <p:ph type="title"/>
          </p:nvPr>
        </p:nvSpPr>
        <p:spPr>
          <a:xfrm>
            <a:off x="5242817" y="0"/>
            <a:ext cx="6584998" cy="652017"/>
          </a:xfrm>
        </p:spPr>
        <p:txBody>
          <a:bodyPr>
            <a:normAutofit/>
          </a:bodyPr>
          <a:lstStyle/>
          <a:p>
            <a:r>
              <a:rPr lang="en-IN" sz="3200" b="1" dirty="0"/>
              <a:t>Assembly Language Programming</a:t>
            </a:r>
          </a:p>
        </p:txBody>
      </p:sp>
      <p:sp>
        <p:nvSpPr>
          <p:cNvPr id="5" name="TextBox 4">
            <a:extLst>
              <a:ext uri="{FF2B5EF4-FFF2-40B4-BE49-F238E27FC236}">
                <a16:creationId xmlns:a16="http://schemas.microsoft.com/office/drawing/2014/main" id="{44125667-16CA-2F5D-ED4A-160B09BDF84F}"/>
              </a:ext>
            </a:extLst>
          </p:cNvPr>
          <p:cNvSpPr txBox="1"/>
          <p:nvPr/>
        </p:nvSpPr>
        <p:spPr>
          <a:xfrm>
            <a:off x="5242817" y="507315"/>
            <a:ext cx="5868206" cy="709233"/>
          </a:xfrm>
          <a:prstGeom prst="rect">
            <a:avLst/>
          </a:prstGeom>
          <a:noFill/>
        </p:spPr>
        <p:txBody>
          <a:bodyPr wrap="square">
            <a:spAutoFit/>
          </a:bodyPr>
          <a:lstStyle/>
          <a:p>
            <a:pPr lvl="0">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Addition of five numbers located at memory stated from 0x1000. </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89C7BDA-3888-89F1-78F4-1B34670F2C8D}"/>
              </a:ext>
            </a:extLst>
          </p:cNvPr>
          <p:cNvSpPr txBox="1"/>
          <p:nvPr/>
        </p:nvSpPr>
        <p:spPr>
          <a:xfrm>
            <a:off x="364185" y="507315"/>
            <a:ext cx="4687026" cy="6093976"/>
          </a:xfrm>
          <a:prstGeom prst="rect">
            <a:avLst/>
          </a:prstGeom>
          <a:noFill/>
        </p:spPr>
        <p:txBody>
          <a:bodyPr wrap="square">
            <a:spAutoFit/>
          </a:bodyPr>
          <a:lstStyle/>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.global _start</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_start:</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mov r0,#30</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mov r1,#0x1000</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str r0,[r1]</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add r1,r1,#4</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mov r0,#40</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str r0,[r1]</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add r1,r1,#4</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mov r0,#50</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str r0,[r1]</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add r1,r1,#4</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mov r0,#60</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str r0,[r1]</a:t>
            </a: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add r1,r1,#4</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mov r0,#70</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str r0,[r1]</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mov r1,#0x1000</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mov r2,#0x05</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back:</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i="1" dirty="0" err="1">
                <a:effectLst/>
                <a:latin typeface="Times New Roman" panose="02020603050405020304" pitchFamily="18" charset="0"/>
                <a:ea typeface="Calibri" panose="020F0502020204030204" pitchFamily="34" charset="0"/>
                <a:cs typeface="Times New Roman" panose="02020603050405020304" pitchFamily="18" charset="0"/>
              </a:rPr>
              <a:t>ldr</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r3, [r1] </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add r4,r3</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add r1,r1,#0x04</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subs r2,r2,#1</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i="1" dirty="0" err="1">
                <a:effectLst/>
                <a:latin typeface="Times New Roman" panose="02020603050405020304" pitchFamily="18" charset="0"/>
                <a:ea typeface="Calibri" panose="020F0502020204030204" pitchFamily="34" charset="0"/>
                <a:cs typeface="Times New Roman" panose="02020603050405020304" pitchFamily="18" charset="0"/>
              </a:rPr>
              <a:t>cmp</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 r2,#0</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i="1" dirty="0">
                <a:effectLst/>
                <a:latin typeface="Times New Roman" panose="02020603050405020304" pitchFamily="18" charset="0"/>
                <a:ea typeface="Calibri" panose="020F0502020204030204" pitchFamily="34" charset="0"/>
              </a:rPr>
              <a:t>	</a:t>
            </a:r>
            <a:r>
              <a:rPr lang="en-US" sz="1500" i="1" dirty="0" err="1">
                <a:effectLst/>
                <a:latin typeface="Times New Roman" panose="02020603050405020304" pitchFamily="18" charset="0"/>
                <a:ea typeface="Calibri" panose="020F0502020204030204" pitchFamily="34" charset="0"/>
              </a:rPr>
              <a:t>bne</a:t>
            </a:r>
            <a:r>
              <a:rPr lang="en-US" sz="1500" i="1" dirty="0">
                <a:effectLst/>
                <a:latin typeface="Times New Roman" panose="02020603050405020304" pitchFamily="18" charset="0"/>
                <a:ea typeface="Calibri" panose="020F0502020204030204" pitchFamily="34" charset="0"/>
              </a:rPr>
              <a:t> back</a:t>
            </a:r>
            <a:endParaRPr lang="en-IN" sz="1500"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8E3315D-73F4-2872-94B2-86B91840C5EB}"/>
              </a:ext>
            </a:extLst>
          </p:cNvPr>
          <p:cNvPicPr>
            <a:picLocks noChangeAspect="1"/>
          </p:cNvPicPr>
          <p:nvPr/>
        </p:nvPicPr>
        <p:blipFill>
          <a:blip r:embed="rId2"/>
          <a:stretch>
            <a:fillRect/>
          </a:stretch>
        </p:blipFill>
        <p:spPr>
          <a:xfrm>
            <a:off x="4530614" y="1360967"/>
            <a:ext cx="7473544" cy="5156791"/>
          </a:xfrm>
          <a:prstGeom prst="rect">
            <a:avLst/>
          </a:prstGeom>
        </p:spPr>
      </p:pic>
    </p:spTree>
    <p:extLst>
      <p:ext uri="{BB962C8B-B14F-4D97-AF65-F5344CB8AC3E}">
        <p14:creationId xmlns:p14="http://schemas.microsoft.com/office/powerpoint/2010/main" val="38599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710-B97D-7C42-306D-BA4915511428}"/>
              </a:ext>
            </a:extLst>
          </p:cNvPr>
          <p:cNvSpPr>
            <a:spLocks noGrp="1"/>
          </p:cNvSpPr>
          <p:nvPr>
            <p:ph type="title"/>
          </p:nvPr>
        </p:nvSpPr>
        <p:spPr>
          <a:xfrm>
            <a:off x="838200" y="365126"/>
            <a:ext cx="10515600" cy="676866"/>
          </a:xfrm>
        </p:spPr>
        <p:txBody>
          <a:bodyPr>
            <a:normAutofit fontScale="90000"/>
          </a:bodyPr>
          <a:lstStyle/>
          <a:p>
            <a:r>
              <a:rPr lang="en-IN" sz="4400" b="1" dirty="0"/>
              <a:t>Assembly Language Programming</a:t>
            </a:r>
            <a:endParaRPr lang="en-IN" dirty="0"/>
          </a:p>
        </p:txBody>
      </p:sp>
      <p:pic>
        <p:nvPicPr>
          <p:cNvPr id="4" name="Picture 3">
            <a:extLst>
              <a:ext uri="{FF2B5EF4-FFF2-40B4-BE49-F238E27FC236}">
                <a16:creationId xmlns:a16="http://schemas.microsoft.com/office/drawing/2014/main" id="{3C1BE69C-20E4-3B21-1CC7-0A42FC3A022E}"/>
              </a:ext>
            </a:extLst>
          </p:cNvPr>
          <p:cNvPicPr>
            <a:picLocks noChangeAspect="1"/>
          </p:cNvPicPr>
          <p:nvPr/>
        </p:nvPicPr>
        <p:blipFill>
          <a:blip r:embed="rId2"/>
          <a:stretch>
            <a:fillRect/>
          </a:stretch>
        </p:blipFill>
        <p:spPr>
          <a:xfrm>
            <a:off x="508524" y="2254102"/>
            <a:ext cx="11261718" cy="4238771"/>
          </a:xfrm>
          <a:prstGeom prst="rect">
            <a:avLst/>
          </a:prstGeom>
        </p:spPr>
      </p:pic>
      <p:sp>
        <p:nvSpPr>
          <p:cNvPr id="6" name="TextBox 5">
            <a:extLst>
              <a:ext uri="{FF2B5EF4-FFF2-40B4-BE49-F238E27FC236}">
                <a16:creationId xmlns:a16="http://schemas.microsoft.com/office/drawing/2014/main" id="{BDEA3701-B9CF-F811-B1EA-017A967B0735}"/>
              </a:ext>
            </a:extLst>
          </p:cNvPr>
          <p:cNvSpPr txBox="1"/>
          <p:nvPr/>
        </p:nvSpPr>
        <p:spPr>
          <a:xfrm>
            <a:off x="838200" y="1278715"/>
            <a:ext cx="6097772" cy="369332"/>
          </a:xfrm>
          <a:prstGeom prst="rect">
            <a:avLst/>
          </a:prstGeom>
          <a:noFill/>
        </p:spPr>
        <p:txBody>
          <a:bodyPr wrap="square">
            <a:spAutoFit/>
          </a:bodyPr>
          <a:lstStyle/>
          <a:p>
            <a:pPr lvl="0"/>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Multiplication of two numbers</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254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DFD5-86F3-C629-985C-6AED4D5A6A78}"/>
              </a:ext>
            </a:extLst>
          </p:cNvPr>
          <p:cNvSpPr>
            <a:spLocks noGrp="1"/>
          </p:cNvSpPr>
          <p:nvPr>
            <p:ph type="title"/>
          </p:nvPr>
        </p:nvSpPr>
        <p:spPr/>
        <p:txBody>
          <a:bodyPr/>
          <a:lstStyle/>
          <a:p>
            <a:r>
              <a:rPr lang="en-IN" b="1" dirty="0" err="1"/>
              <a:t>Mbed</a:t>
            </a:r>
            <a:r>
              <a:rPr lang="en-IN" b="1" dirty="0"/>
              <a:t>-OS</a:t>
            </a:r>
          </a:p>
        </p:txBody>
      </p:sp>
      <p:sp>
        <p:nvSpPr>
          <p:cNvPr id="3" name="Content Placeholder 2">
            <a:extLst>
              <a:ext uri="{FF2B5EF4-FFF2-40B4-BE49-F238E27FC236}">
                <a16:creationId xmlns:a16="http://schemas.microsoft.com/office/drawing/2014/main" id="{17F45EB1-AD9F-9105-0E9C-6B4B55DBC235}"/>
              </a:ext>
            </a:extLst>
          </p:cNvPr>
          <p:cNvSpPr>
            <a:spLocks noGrp="1"/>
          </p:cNvSpPr>
          <p:nvPr>
            <p:ph idx="1"/>
          </p:nvPr>
        </p:nvSpPr>
        <p:spPr/>
        <p:txBody>
          <a:bodyPr>
            <a:normAutofit fontScale="92500" lnSpcReduction="10000"/>
          </a:bodyPr>
          <a:lstStyle/>
          <a:p>
            <a:pPr algn="just"/>
            <a:r>
              <a:rPr lang="en-US" b="0" i="0" dirty="0">
                <a:effectLst/>
                <a:latin typeface="arial" panose="020B0604020202020204" pitchFamily="34" charset="0"/>
              </a:rPr>
              <a:t>The </a:t>
            </a:r>
            <a:r>
              <a:rPr lang="en-US" b="0" i="0" dirty="0" err="1">
                <a:effectLst/>
                <a:latin typeface="arial" panose="020B0604020202020204" pitchFamily="34" charset="0"/>
              </a:rPr>
              <a:t>mbed</a:t>
            </a:r>
            <a:r>
              <a:rPr lang="en-US" b="0" i="0" dirty="0">
                <a:effectLst/>
                <a:latin typeface="arial" panose="020B0604020202020204" pitchFamily="34" charset="0"/>
              </a:rPr>
              <a:t> is a SDK platform provides free software libraries, hardware designs and online tools for professional rapid prototyping of products based on ARM microcontrollers. </a:t>
            </a:r>
          </a:p>
          <a:p>
            <a:pPr algn="just"/>
            <a:r>
              <a:rPr lang="en-US" b="0" i="0" u="none" strike="noStrike" dirty="0">
                <a:effectLst/>
                <a:latin typeface="open sans" panose="020B0606030504020204" pitchFamily="34" charset="0"/>
              </a:rPr>
              <a:t>Arm Mbed</a:t>
            </a:r>
            <a:r>
              <a:rPr lang="en-US" b="0" i="0" dirty="0">
                <a:effectLst/>
                <a:latin typeface="open sans" panose="020B0606030504020204" pitchFamily="34" charset="0"/>
              </a:rPr>
              <a:t> OS is a free, open-source embedded operating system designed specifically for the “things” in the Internet of Things. It includes all the features you need to develop a connected product based on an Arm Cortex-M microcontroller, including security, connectivity, an RTOS, and drivers for sensors and I/O devices. Mbed OS is now a Thread Certified Component. Using IPv6 with 6LoWPAN as the foundation, Thread technology provides a low-power, self-healing mesh network designed for the home.</a:t>
            </a:r>
            <a:endParaRPr lang="en-US" b="0" i="0" dirty="0">
              <a:effectLst/>
              <a:latin typeface="arial" panose="020B0604020202020204" pitchFamily="34" charset="0"/>
            </a:endParaRPr>
          </a:p>
        </p:txBody>
      </p:sp>
    </p:spTree>
    <p:extLst>
      <p:ext uri="{BB962C8B-B14F-4D97-AF65-F5344CB8AC3E}">
        <p14:creationId xmlns:p14="http://schemas.microsoft.com/office/powerpoint/2010/main" val="182798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47C19-10C4-9691-6200-20DF9A4A0039}"/>
              </a:ext>
            </a:extLst>
          </p:cNvPr>
          <p:cNvSpPr>
            <a:spLocks noGrp="1"/>
          </p:cNvSpPr>
          <p:nvPr>
            <p:ph type="title"/>
          </p:nvPr>
        </p:nvSpPr>
        <p:spPr>
          <a:xfrm>
            <a:off x="0" y="274031"/>
            <a:ext cx="4831422" cy="1325563"/>
          </a:xfrm>
        </p:spPr>
        <p:txBody>
          <a:bodyPr>
            <a:normAutofit/>
          </a:bodyPr>
          <a:lstStyle/>
          <a:p>
            <a:r>
              <a:rPr lang="en-IN" sz="4000" b="1" dirty="0" err="1"/>
              <a:t>Mbed</a:t>
            </a:r>
            <a:r>
              <a:rPr lang="en-IN" sz="4000" b="1" dirty="0"/>
              <a:t> Working and flow diagram in IoT </a:t>
            </a:r>
          </a:p>
        </p:txBody>
      </p:sp>
      <p:pic>
        <p:nvPicPr>
          <p:cNvPr id="1026" name="Picture 2" descr="ARM Mbed OS - IoTbyHVM - Bits &amp; Bytes of IoT">
            <a:extLst>
              <a:ext uri="{FF2B5EF4-FFF2-40B4-BE49-F238E27FC236}">
                <a16:creationId xmlns:a16="http://schemas.microsoft.com/office/drawing/2014/main" id="{70C554A6-A307-0B7B-3478-4A171B898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422" y="82193"/>
            <a:ext cx="7360578" cy="69967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8F381E4-4923-F7E3-39D6-027998FE3A8E}"/>
              </a:ext>
            </a:extLst>
          </p:cNvPr>
          <p:cNvSpPr txBox="1"/>
          <p:nvPr/>
        </p:nvSpPr>
        <p:spPr>
          <a:xfrm>
            <a:off x="168881" y="1951672"/>
            <a:ext cx="4662541" cy="1477328"/>
          </a:xfrm>
          <a:prstGeom prst="rect">
            <a:avLst/>
          </a:prstGeom>
          <a:noFill/>
        </p:spPr>
        <p:txBody>
          <a:bodyPr wrap="square">
            <a:spAutoFit/>
          </a:bodyPr>
          <a:lstStyle/>
          <a:p>
            <a:pPr algn="just"/>
            <a:r>
              <a:rPr lang="en-US" b="1" i="0" dirty="0">
                <a:effectLst/>
                <a:latin typeface="open sans" panose="020B0606030504020204" pitchFamily="34" charset="0"/>
              </a:rPr>
              <a:t>Pelion Device Management </a:t>
            </a:r>
            <a:r>
              <a:rPr lang="en-US" b="0" i="0" dirty="0">
                <a:effectLst/>
                <a:latin typeface="open sans" panose="020B0606030504020204" pitchFamily="34" charset="0"/>
              </a:rPr>
              <a:t>provides the ability to efficiently and flexibly manage a wide range of IoT device profiles from constrained through to rich node or gateway. </a:t>
            </a:r>
            <a:endParaRPr lang="en-IN" dirty="0"/>
          </a:p>
        </p:txBody>
      </p:sp>
      <p:sp>
        <p:nvSpPr>
          <p:cNvPr id="7" name="TextBox 6">
            <a:extLst>
              <a:ext uri="{FF2B5EF4-FFF2-40B4-BE49-F238E27FC236}">
                <a16:creationId xmlns:a16="http://schemas.microsoft.com/office/drawing/2014/main" id="{CE2BE040-3BEF-13F4-84BD-26E9EB22B459}"/>
              </a:ext>
            </a:extLst>
          </p:cNvPr>
          <p:cNvSpPr txBox="1"/>
          <p:nvPr/>
        </p:nvSpPr>
        <p:spPr>
          <a:xfrm>
            <a:off x="214262" y="3692321"/>
            <a:ext cx="4460480" cy="2031325"/>
          </a:xfrm>
          <a:prstGeom prst="rect">
            <a:avLst/>
          </a:prstGeom>
          <a:noFill/>
        </p:spPr>
        <p:txBody>
          <a:bodyPr wrap="square">
            <a:spAutoFit/>
          </a:bodyPr>
          <a:lstStyle/>
          <a:p>
            <a:pPr algn="just" fontAlgn="base"/>
            <a:r>
              <a:rPr lang="en-IN" b="1" i="0" dirty="0" err="1">
                <a:solidFill>
                  <a:srgbClr val="333333"/>
                </a:solidFill>
                <a:effectLst/>
                <a:latin typeface="open sans" panose="020B0606030504020204" pitchFamily="34" charset="0"/>
              </a:rPr>
              <a:t>Mbed</a:t>
            </a:r>
            <a:r>
              <a:rPr lang="en-IN" b="1" i="0" dirty="0">
                <a:solidFill>
                  <a:srgbClr val="333333"/>
                </a:solidFill>
                <a:effectLst/>
                <a:latin typeface="open sans" panose="020B0606030504020204" pitchFamily="34" charset="0"/>
              </a:rPr>
              <a:t> OS Connectivity: </a:t>
            </a:r>
            <a:r>
              <a:rPr lang="en-IN" b="0" i="0" dirty="0">
                <a:solidFill>
                  <a:srgbClr val="444444"/>
                </a:solidFill>
                <a:effectLst/>
                <a:latin typeface="inherit"/>
              </a:rPr>
              <a:t>A broad range of connectivity options are available in </a:t>
            </a:r>
            <a:r>
              <a:rPr lang="en-IN" b="0" i="0" dirty="0" err="1">
                <a:solidFill>
                  <a:srgbClr val="444444"/>
                </a:solidFill>
                <a:effectLst/>
                <a:latin typeface="inherit"/>
              </a:rPr>
              <a:t>Mbed</a:t>
            </a:r>
            <a:r>
              <a:rPr lang="en-IN" b="0" i="0" dirty="0">
                <a:solidFill>
                  <a:srgbClr val="444444"/>
                </a:solidFill>
                <a:effectLst/>
                <a:latin typeface="inherit"/>
              </a:rPr>
              <a:t> OS, supported with software libraries, development hardware, tutorials and examples. Bluetooth, Wi-Fi, 6LoWPAN Sub-GHz Mesh, NFC, Thread</a:t>
            </a:r>
            <a:r>
              <a:rPr lang="en-IN" dirty="0">
                <a:solidFill>
                  <a:srgbClr val="444444"/>
                </a:solidFill>
                <a:latin typeface="inherit"/>
              </a:rPr>
              <a:t>, </a:t>
            </a:r>
            <a:r>
              <a:rPr lang="en-IN" b="0" i="0" dirty="0">
                <a:solidFill>
                  <a:srgbClr val="444444"/>
                </a:solidFill>
                <a:effectLst/>
                <a:latin typeface="inherit"/>
              </a:rPr>
              <a:t>LoRa, LPWAN, RFID, Ethernet, Cellular</a:t>
            </a:r>
          </a:p>
        </p:txBody>
      </p:sp>
    </p:spTree>
    <p:extLst>
      <p:ext uri="{BB962C8B-B14F-4D97-AF65-F5344CB8AC3E}">
        <p14:creationId xmlns:p14="http://schemas.microsoft.com/office/powerpoint/2010/main" val="195276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7D6A-CD94-0E4C-2B70-E1A3ABD8B8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49ABA9-1014-C0BC-21DE-FE61509FEA16}"/>
              </a:ext>
            </a:extLst>
          </p:cNvPr>
          <p:cNvSpPr>
            <a:spLocks noGrp="1"/>
          </p:cNvSpPr>
          <p:nvPr>
            <p:ph idx="1"/>
          </p:nvPr>
        </p:nvSpPr>
        <p:spPr/>
        <p:txBody>
          <a:bodyPr/>
          <a:lstStyle/>
          <a:p>
            <a:endParaRPr lang="en-IN"/>
          </a:p>
        </p:txBody>
      </p:sp>
      <p:pic>
        <p:nvPicPr>
          <p:cNvPr id="2050" name="Picture 2" descr="ARM widens the appeal of its IoT OS with client for Linux">
            <a:extLst>
              <a:ext uri="{FF2B5EF4-FFF2-40B4-BE49-F238E27FC236}">
                <a16:creationId xmlns:a16="http://schemas.microsoft.com/office/drawing/2014/main" id="{622BAE37-D723-D513-08D8-E2AA03F8A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62" y="182562"/>
            <a:ext cx="11109789" cy="64928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40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66A8-8A37-07D2-6E08-645ECE69FD02}"/>
              </a:ext>
            </a:extLst>
          </p:cNvPr>
          <p:cNvSpPr>
            <a:spLocks noGrp="1"/>
          </p:cNvSpPr>
          <p:nvPr>
            <p:ph type="title"/>
          </p:nvPr>
        </p:nvSpPr>
        <p:spPr>
          <a:xfrm>
            <a:off x="306572" y="380075"/>
            <a:ext cx="10515600" cy="708763"/>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IN" sz="2520" dirty="0">
                <a:solidFill>
                  <a:schemeClr val="dk1"/>
                </a:solidFill>
                <a:latin typeface="+mn-lt"/>
                <a:ea typeface="+mn-ea"/>
                <a:cs typeface="+mn-cs"/>
              </a:rPr>
              <a:t>ARM </a:t>
            </a:r>
            <a:r>
              <a:rPr lang="en-IN" sz="2520" dirty="0" err="1">
                <a:solidFill>
                  <a:schemeClr val="dk1"/>
                </a:solidFill>
                <a:latin typeface="+mn-lt"/>
                <a:ea typeface="+mn-ea"/>
                <a:cs typeface="+mn-cs"/>
              </a:rPr>
              <a:t>mbed</a:t>
            </a:r>
            <a:r>
              <a:rPr lang="en-IN" sz="2520" dirty="0">
                <a:solidFill>
                  <a:schemeClr val="dk1"/>
                </a:solidFill>
                <a:latin typeface="+mn-lt"/>
                <a:ea typeface="+mn-ea"/>
                <a:cs typeface="+mn-cs"/>
              </a:rPr>
              <a:t> based C programming</a:t>
            </a:r>
          </a:p>
        </p:txBody>
      </p:sp>
      <p:sp>
        <p:nvSpPr>
          <p:cNvPr id="5" name="TextBox 4">
            <a:extLst>
              <a:ext uri="{FF2B5EF4-FFF2-40B4-BE49-F238E27FC236}">
                <a16:creationId xmlns:a16="http://schemas.microsoft.com/office/drawing/2014/main" id="{1CAFB1EE-153C-D82F-8D8F-3B3C4047E119}"/>
              </a:ext>
            </a:extLst>
          </p:cNvPr>
          <p:cNvSpPr txBox="1"/>
          <p:nvPr/>
        </p:nvSpPr>
        <p:spPr>
          <a:xfrm>
            <a:off x="326065" y="1087899"/>
            <a:ext cx="10739770"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Embedded C Code of </a:t>
            </a:r>
            <a:r>
              <a:rPr lang="en-US" b="1" dirty="0">
                <a:latin typeface="Times New Roman" panose="02020603050405020304" pitchFamily="18" charset="0"/>
                <a:ea typeface="Calibri" panose="020F0502020204030204" pitchFamily="34" charset="0"/>
              </a:rPr>
              <a:t>LED </a:t>
            </a:r>
            <a:r>
              <a:rPr lang="en-US" sz="1800" b="1" dirty="0">
                <a:effectLst/>
                <a:latin typeface="Times New Roman" panose="02020603050405020304" pitchFamily="18" charset="0"/>
                <a:ea typeface="Calibri" panose="020F0502020204030204" pitchFamily="34" charset="0"/>
              </a:rPr>
              <a:t>interfacing on an ARM base Mbed Microcontroller board using the Mbed tool.</a:t>
            </a:r>
            <a:endParaRPr lang="en-IN" b="1" dirty="0"/>
          </a:p>
        </p:txBody>
      </p:sp>
      <p:sp>
        <p:nvSpPr>
          <p:cNvPr id="7" name="TextBox 6">
            <a:extLst>
              <a:ext uri="{FF2B5EF4-FFF2-40B4-BE49-F238E27FC236}">
                <a16:creationId xmlns:a16="http://schemas.microsoft.com/office/drawing/2014/main" id="{2900AA34-A156-424A-5D38-7DC2E422197A}"/>
              </a:ext>
            </a:extLst>
          </p:cNvPr>
          <p:cNvSpPr txBox="1"/>
          <p:nvPr/>
        </p:nvSpPr>
        <p:spPr>
          <a:xfrm>
            <a:off x="443909" y="1653411"/>
            <a:ext cx="6097772" cy="5064143"/>
          </a:xfrm>
          <a:prstGeom prst="rect">
            <a:avLst/>
          </a:prstGeom>
          <a:noFill/>
        </p:spPr>
        <p:txBody>
          <a:bodyPr wrap="square">
            <a:spAutoFit/>
          </a:bodyPr>
          <a:lstStyle/>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#include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mbed.h</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DigitalOut</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l1(p5);</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DigitalOut</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l2(p6);</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DigitalOut</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l3(p8);</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int main() {</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while (1) {</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l1 = 1;</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wait_ms</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(500);</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l2 = 1;</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wait_ms</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(500);</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l3 = 1;</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wait_ms</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(500);</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("LED's are %d %d %d\n", l1.read(), l2.read(), l3.read());</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l3 = 0;</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wait_ms</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(500);</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l2 = 0;</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wait_ms</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(500);</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l1 = 0;</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wait_ms</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(500);</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("LED's are %d %d %d\n", l1.read(), l2.read(), l3.read());</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4EB0003-0A8C-115F-D120-73A25B80A4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2111" y="1579374"/>
            <a:ext cx="5728335" cy="5138180"/>
          </a:xfrm>
          <a:prstGeom prst="rect">
            <a:avLst/>
          </a:prstGeom>
          <a:noFill/>
          <a:ln>
            <a:noFill/>
          </a:ln>
        </p:spPr>
      </p:pic>
    </p:spTree>
    <p:extLst>
      <p:ext uri="{BB962C8B-B14F-4D97-AF65-F5344CB8AC3E}">
        <p14:creationId xmlns:p14="http://schemas.microsoft.com/office/powerpoint/2010/main" val="3971472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12D6-9AC0-F83F-60D9-348FC3F22C06}"/>
              </a:ext>
            </a:extLst>
          </p:cNvPr>
          <p:cNvSpPr>
            <a:spLocks noGrp="1"/>
          </p:cNvSpPr>
          <p:nvPr>
            <p:ph type="title"/>
          </p:nvPr>
        </p:nvSpPr>
        <p:spPr>
          <a:xfrm>
            <a:off x="5998464" y="27840"/>
            <a:ext cx="6314038" cy="687498"/>
          </a:xfrm>
        </p:spPr>
        <p:txBody>
          <a:bodyPr>
            <a:normAutofit fontScale="90000"/>
          </a:bodyPr>
          <a:lstStyle/>
          <a:p>
            <a:r>
              <a:rPr lang="en-IN" sz="2800" b="1" dirty="0"/>
              <a:t>ARM </a:t>
            </a:r>
            <a:r>
              <a:rPr lang="en-IN" sz="2800" b="1" dirty="0" err="1"/>
              <a:t>mbed</a:t>
            </a:r>
            <a:r>
              <a:rPr lang="en-IN" sz="2800" b="1" dirty="0"/>
              <a:t> based Embedded C programming</a:t>
            </a:r>
            <a:endParaRPr lang="en-IN" sz="2800" dirty="0"/>
          </a:p>
        </p:txBody>
      </p:sp>
      <p:sp>
        <p:nvSpPr>
          <p:cNvPr id="5" name="TextBox 4">
            <a:extLst>
              <a:ext uri="{FF2B5EF4-FFF2-40B4-BE49-F238E27FC236}">
                <a16:creationId xmlns:a16="http://schemas.microsoft.com/office/drawing/2014/main" id="{E3CA8A99-B40D-0D28-814E-E2147E571C90}"/>
              </a:ext>
            </a:extLst>
          </p:cNvPr>
          <p:cNvSpPr txBox="1"/>
          <p:nvPr/>
        </p:nvSpPr>
        <p:spPr>
          <a:xfrm>
            <a:off x="5560291" y="629793"/>
            <a:ext cx="6535945" cy="1490152"/>
          </a:xfrm>
          <a:prstGeom prst="rect">
            <a:avLst/>
          </a:prstGeom>
          <a:noFill/>
        </p:spPr>
        <p:txBody>
          <a:bodyPr wrap="square">
            <a:spAutoFit/>
          </a:bodyPr>
          <a:lstStyle/>
          <a:p>
            <a:pPr>
              <a:lnSpc>
                <a:spcPct val="115000"/>
              </a:lnSpc>
            </a:pPr>
            <a:r>
              <a:rPr lang="en-US" sz="1600" i="1" dirty="0">
                <a:effectLst/>
                <a:latin typeface="Times New Roman" panose="02020603050405020304" pitchFamily="18" charset="0"/>
                <a:ea typeface="Calibri" panose="020F0502020204030204" pitchFamily="34" charset="0"/>
              </a:rPr>
              <a:t>Embedded C Code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Interrupt using Switch and timer </a:t>
            </a:r>
            <a:r>
              <a:rPr lang="en-US" sz="1600" i="1" dirty="0">
                <a:effectLst/>
                <a:latin typeface="Times New Roman" panose="02020603050405020304" pitchFamily="18" charset="0"/>
                <a:ea typeface="Calibri" panose="020F0502020204030204" pitchFamily="34" charset="0"/>
              </a:rPr>
              <a:t>on an ARM base Mbed Microcontroller board using the Mbed tool. Perform following:-</a:t>
            </a:r>
          </a:p>
          <a:p>
            <a:pPr marL="342900" indent="-342900">
              <a:lnSpc>
                <a:spcPct val="115000"/>
              </a:lnSpc>
              <a:buFont typeface="+mj-lt"/>
              <a:buAutoNum type="alphaLcParenR"/>
            </a:pP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LED1 will blink every second</a:t>
            </a:r>
          </a:p>
          <a:p>
            <a:pPr marL="342900" indent="-342900">
              <a:lnSpc>
                <a:spcPct val="115000"/>
              </a:lnSpc>
              <a:buFont typeface="+mj-lt"/>
              <a:buAutoNum type="alphaLcParenR"/>
            </a:pP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LED3 will toggle after 2.5 seconds</a:t>
            </a:r>
          </a:p>
          <a:p>
            <a:pPr marL="342900" indent="-342900">
              <a:lnSpc>
                <a:spcPct val="115000"/>
              </a:lnSpc>
              <a:buFont typeface="+mj-lt"/>
              <a:buAutoNum type="alphaLcParenR"/>
            </a:pP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LED2 can be toggled through BUTTON1</a:t>
            </a:r>
            <a:endParaRPr lang="en-IN" sz="1600" i="1" dirty="0"/>
          </a:p>
        </p:txBody>
      </p:sp>
      <p:sp>
        <p:nvSpPr>
          <p:cNvPr id="7" name="TextBox 6">
            <a:extLst>
              <a:ext uri="{FF2B5EF4-FFF2-40B4-BE49-F238E27FC236}">
                <a16:creationId xmlns:a16="http://schemas.microsoft.com/office/drawing/2014/main" id="{C6AA264A-88F0-A1EF-0EAF-A85AFF1FBCE0}"/>
              </a:ext>
            </a:extLst>
          </p:cNvPr>
          <p:cNvSpPr txBox="1"/>
          <p:nvPr/>
        </p:nvSpPr>
        <p:spPr>
          <a:xfrm>
            <a:off x="95764" y="37392"/>
            <a:ext cx="5902700" cy="6001643"/>
          </a:xfrm>
          <a:prstGeom prst="rect">
            <a:avLst/>
          </a:prstGeom>
          <a:noFill/>
        </p:spPr>
        <p:txBody>
          <a:bodyPr wrap="square">
            <a:spAutoFit/>
          </a:bodyPr>
          <a:lstStyle/>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#include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mbed.h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DigitalOut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led1(p5);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DigitalOut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led2(p6);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DigitalOut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led3(p8);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Ticker t1;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Timeout t2;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InterruptIn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btn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void blink_led1()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("Ticker fired\n");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led1 = !led1;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void toggle_led2()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("BUTTON1 fall invoked\n");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led2 = !led2;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void turn_led3_on()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("Timeout fired\n");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led3 =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int main()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("Hello world!\n");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("LED1 will blink every second, LED3 will toggle after 2.5 seconds, LED2 can be toggled through BUTTON1.\n");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t1.attach(callback(&amp;blink_led1), 1.0f);</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t2.attach(callback(&amp;turn_led3_on), 2.5f);</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btn.fall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(callback(&amp;toggle_led2));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wait_ms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osWaitForever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rPr>
              <a:t>}</a:t>
            </a:r>
            <a:endParaRPr lang="en-IN" sz="1200" dirty="0"/>
          </a:p>
        </p:txBody>
      </p:sp>
      <p:pic>
        <p:nvPicPr>
          <p:cNvPr id="8" name="Picture 7">
            <a:extLst>
              <a:ext uri="{FF2B5EF4-FFF2-40B4-BE49-F238E27FC236}">
                <a16:creationId xmlns:a16="http://schemas.microsoft.com/office/drawing/2014/main" id="{224E1E7D-1D54-E2E9-ECFF-62D6453CA2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87945" y="2291137"/>
            <a:ext cx="5718810" cy="3823335"/>
          </a:xfrm>
          <a:prstGeom prst="rect">
            <a:avLst/>
          </a:prstGeom>
          <a:noFill/>
          <a:ln>
            <a:noFill/>
          </a:ln>
        </p:spPr>
      </p:pic>
    </p:spTree>
    <p:extLst>
      <p:ext uri="{BB962C8B-B14F-4D97-AF65-F5344CB8AC3E}">
        <p14:creationId xmlns:p14="http://schemas.microsoft.com/office/powerpoint/2010/main" val="405324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03E9-24FB-451E-3714-764AB42CD00B}"/>
              </a:ext>
            </a:extLst>
          </p:cNvPr>
          <p:cNvSpPr>
            <a:spLocks noGrp="1"/>
          </p:cNvSpPr>
          <p:nvPr>
            <p:ph type="title"/>
          </p:nvPr>
        </p:nvSpPr>
        <p:spPr>
          <a:xfrm>
            <a:off x="1159929" y="0"/>
            <a:ext cx="9875520" cy="562074"/>
          </a:xfrm>
        </p:spPr>
        <p:txBody>
          <a:bodyPr>
            <a:normAutofit fontScale="90000"/>
          </a:bodyPr>
          <a:lstStyle/>
          <a:p>
            <a:r>
              <a:rPr lang="en-US" dirty="0"/>
              <a:t>Program Outcomes</a:t>
            </a:r>
            <a:endParaRPr lang="en-IN" dirty="0"/>
          </a:p>
        </p:txBody>
      </p:sp>
      <p:graphicFrame>
        <p:nvGraphicFramePr>
          <p:cNvPr id="8" name="Content Placeholder 7">
            <a:extLst>
              <a:ext uri="{FF2B5EF4-FFF2-40B4-BE49-F238E27FC236}">
                <a16:creationId xmlns:a16="http://schemas.microsoft.com/office/drawing/2014/main" id="{5839A89C-E7B5-70B2-9CCB-F3ADE435BBB4}"/>
              </a:ext>
            </a:extLst>
          </p:cNvPr>
          <p:cNvGraphicFramePr>
            <a:graphicFrameLocks noGrp="1"/>
          </p:cNvGraphicFramePr>
          <p:nvPr>
            <p:ph sz="half" idx="1"/>
          </p:nvPr>
        </p:nvGraphicFramePr>
        <p:xfrm>
          <a:off x="839416" y="692697"/>
          <a:ext cx="10657184" cy="6028787"/>
        </p:xfrm>
        <a:graphic>
          <a:graphicData uri="http://schemas.openxmlformats.org/drawingml/2006/table">
            <a:tbl>
              <a:tblPr>
                <a:tableStyleId>{5C22544A-7EE6-4342-B048-85BDC9FD1C3A}</a:tableStyleId>
              </a:tblPr>
              <a:tblGrid>
                <a:gridCol w="10657184">
                  <a:extLst>
                    <a:ext uri="{9D8B030D-6E8A-4147-A177-3AD203B41FA5}">
                      <a16:colId xmlns:a16="http://schemas.microsoft.com/office/drawing/2014/main" val="1310202714"/>
                    </a:ext>
                  </a:extLst>
                </a:gridCol>
              </a:tblGrid>
              <a:tr h="447491">
                <a:tc>
                  <a:txBody>
                    <a:bodyPr/>
                    <a:lstStyle/>
                    <a:p>
                      <a:pPr algn="just" fontAlgn="ctr"/>
                      <a:r>
                        <a:rPr lang="en-US" sz="1300" u="none" strike="noStrike" dirty="0">
                          <a:effectLst/>
                        </a:rPr>
                        <a:t>1. Engineering knowledge: Apply the knowledge of mathematics, science, engineering fundamentals, and an engineering specialization for the solution of complex engineering problems.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3263779"/>
                  </a:ext>
                </a:extLst>
              </a:tr>
              <a:tr h="447491">
                <a:tc>
                  <a:txBody>
                    <a:bodyPr/>
                    <a:lstStyle/>
                    <a:p>
                      <a:pPr algn="just" fontAlgn="ctr"/>
                      <a:r>
                        <a:rPr lang="en-US" sz="1300" u="none" strike="noStrike" dirty="0">
                          <a:effectLst/>
                        </a:rPr>
                        <a:t>2. Problem analysis: Identify, formulate, research literature, and </a:t>
                      </a:r>
                      <a:r>
                        <a:rPr lang="en-US" sz="1300" u="none" strike="noStrike" dirty="0" err="1">
                          <a:effectLst/>
                        </a:rPr>
                        <a:t>analyse</a:t>
                      </a:r>
                      <a:r>
                        <a:rPr lang="en-US" sz="1300" u="none" strike="noStrike" dirty="0">
                          <a:effectLst/>
                        </a:rPr>
                        <a:t> complex engineering problems reaching substantiated conclusions using first principles of mathematics, natural sciences, and engineering sciences.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944190"/>
                  </a:ext>
                </a:extLst>
              </a:tr>
              <a:tr h="584508">
                <a:tc>
                  <a:txBody>
                    <a:bodyPr/>
                    <a:lstStyle/>
                    <a:p>
                      <a:pPr algn="just" fontAlgn="ctr"/>
                      <a:r>
                        <a:rPr lang="en-US" sz="1300" u="none" strike="noStrike" dirty="0">
                          <a:effectLst/>
                        </a:rPr>
                        <a:t>3. Design/development of solutions: Design solutions for complex engineering problems and design system components or processes that meet the specified needs with appropriate consideration for public health and safety, and cultural, societal, and environmental considerations.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641095"/>
                  </a:ext>
                </a:extLst>
              </a:tr>
              <a:tr h="584508">
                <a:tc>
                  <a:txBody>
                    <a:bodyPr/>
                    <a:lstStyle/>
                    <a:p>
                      <a:pPr algn="just" fontAlgn="ctr"/>
                      <a:r>
                        <a:rPr lang="en-US" sz="1300" u="none" strike="noStrike" dirty="0">
                          <a:effectLst/>
                        </a:rPr>
                        <a:t>4. Conduct investigations of complex problems: Use research-based knowledge and research methods including design of experiments, analysis and interpretation of data, and synthesis of information to provide valid conclusions.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2365572"/>
                  </a:ext>
                </a:extLst>
              </a:tr>
              <a:tr h="584508">
                <a:tc>
                  <a:txBody>
                    <a:bodyPr/>
                    <a:lstStyle/>
                    <a:p>
                      <a:pPr algn="just" fontAlgn="ctr"/>
                      <a:r>
                        <a:rPr lang="en-US" sz="1300" u="none" strike="noStrike">
                          <a:effectLst/>
                        </a:rPr>
                        <a:t>5. Modern tool usage: Create, select, and apply appropriate techniques, resources, and modern engineering and IT tools, including prediction and modeling to complex engineering activities, with an understanding of the limitations.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4221167"/>
                  </a:ext>
                </a:extLst>
              </a:tr>
              <a:tr h="574252">
                <a:tc>
                  <a:txBody>
                    <a:bodyPr/>
                    <a:lstStyle/>
                    <a:p>
                      <a:pPr algn="just" fontAlgn="ctr"/>
                      <a:r>
                        <a:rPr lang="en-US" sz="1300" u="none" strike="noStrike" dirty="0">
                          <a:effectLst/>
                        </a:rPr>
                        <a:t>6. The engineer and society: Apply reasoning informed by the contextual knowledge to assess societal, health, safety, legal and cultural issues and the consequent responsibilities relevant to the professional engineering practice.</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1779589"/>
                  </a:ext>
                </a:extLst>
              </a:tr>
              <a:tr h="584508">
                <a:tc>
                  <a:txBody>
                    <a:bodyPr/>
                    <a:lstStyle/>
                    <a:p>
                      <a:pPr algn="just" fontAlgn="ctr"/>
                      <a:r>
                        <a:rPr lang="en-US" sz="1300" u="none" strike="noStrike">
                          <a:effectLst/>
                        </a:rPr>
                        <a:t>7. Environment and sustainability: Understand the impact of the professional engineering solutions in societal and environmental contexts, and demonstrate the knowledge of, and need for sustainable development.</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978376"/>
                  </a:ext>
                </a:extLst>
              </a:tr>
              <a:tr h="307636">
                <a:tc>
                  <a:txBody>
                    <a:bodyPr/>
                    <a:lstStyle/>
                    <a:p>
                      <a:pPr algn="just" fontAlgn="ctr"/>
                      <a:r>
                        <a:rPr lang="en-US" sz="1300" u="none" strike="noStrike">
                          <a:effectLst/>
                        </a:rPr>
                        <a:t>8. Ethics: Apply ethical principles and commit to professional ethics and responsibilities and norms of the engineering practice.</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254096"/>
                  </a:ext>
                </a:extLst>
              </a:tr>
              <a:tr h="317890">
                <a:tc>
                  <a:txBody>
                    <a:bodyPr/>
                    <a:lstStyle/>
                    <a:p>
                      <a:pPr algn="just" fontAlgn="ctr"/>
                      <a:r>
                        <a:rPr lang="en-US" sz="1300" u="none" strike="noStrike">
                          <a:effectLst/>
                        </a:rPr>
                        <a:t>9. Individual and team work: Function effectively as an individual, and as a member or leader in diverse teams, and in multidisciplinary settings.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9392526"/>
                  </a:ext>
                </a:extLst>
              </a:tr>
              <a:tr h="574252">
                <a:tc>
                  <a:txBody>
                    <a:bodyPr/>
                    <a:lstStyle/>
                    <a:p>
                      <a:pPr algn="just" fontAlgn="ctr"/>
                      <a:r>
                        <a:rPr lang="en-US" sz="1300" u="none" strike="noStrike">
                          <a:effectLst/>
                        </a:rPr>
                        <a:t>10. Communication: Communicate effectively on complex engineering activities with the engineering community and with the society at large, such as, being able to comprehend and write effective reports and design documentation, make effective presentations, and give and receive clear instructions.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232854"/>
                  </a:ext>
                </a:extLst>
              </a:tr>
              <a:tr h="574252">
                <a:tc>
                  <a:txBody>
                    <a:bodyPr/>
                    <a:lstStyle/>
                    <a:p>
                      <a:pPr algn="just" fontAlgn="ctr"/>
                      <a:r>
                        <a:rPr lang="en-US" sz="1300" u="none" strike="noStrike">
                          <a:effectLst/>
                        </a:rPr>
                        <a:t>11. Project management and finance: Demonstrate knowledge and understanding of the engineering and management principles and apply these to one’s own work, as a member and leader in a team, to manage projects and in multidisciplinary environments.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833255"/>
                  </a:ext>
                </a:extLst>
              </a:tr>
              <a:tr h="447491">
                <a:tc>
                  <a:txBody>
                    <a:bodyPr/>
                    <a:lstStyle/>
                    <a:p>
                      <a:pPr algn="l" fontAlgn="b"/>
                      <a:r>
                        <a:rPr lang="en-US" sz="1300" u="none" strike="noStrike" dirty="0">
                          <a:effectLst/>
                        </a:rPr>
                        <a:t>12. Life-long learning: Recognize the need for, and have the preparation and ability to engage in independent and life-long learning in the broadest context of technological change.</a:t>
                      </a:r>
                      <a:endParaRPr lang="en-US" sz="1300" b="1" i="0" u="none" strike="noStrike" dirty="0">
                        <a:solidFill>
                          <a:srgbClr val="000000"/>
                        </a:solidFill>
                        <a:effectLst/>
                        <a:latin typeface="Calibri" panose="020F0502020204030204" pitchFamily="34" charset="0"/>
                      </a:endParaRPr>
                    </a:p>
                  </a:txBody>
                  <a:tcPr marL="2447" marR="2447" marT="24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4141418"/>
                  </a:ext>
                </a:extLst>
              </a:tr>
            </a:tbl>
          </a:graphicData>
        </a:graphic>
      </p:graphicFrame>
      <p:sp>
        <p:nvSpPr>
          <p:cNvPr id="5" name="Date Placeholder 4">
            <a:extLst>
              <a:ext uri="{FF2B5EF4-FFF2-40B4-BE49-F238E27FC236}">
                <a16:creationId xmlns:a16="http://schemas.microsoft.com/office/drawing/2014/main" id="{37F58A6B-FEC6-D18F-26AB-84F499F1F1D6}"/>
              </a:ext>
            </a:extLst>
          </p:cNvPr>
          <p:cNvSpPr>
            <a:spLocks noGrp="1"/>
          </p:cNvSpPr>
          <p:nvPr>
            <p:ph type="dt" sz="half" idx="10"/>
          </p:nvPr>
        </p:nvSpPr>
        <p:spPr/>
        <p:txBody>
          <a:bodyPr/>
          <a:lstStyle/>
          <a:p>
            <a:pPr>
              <a:defRPr/>
            </a:pPr>
            <a:fld id="{0190E384-4A59-4457-B5BC-5D4D6776D9CE}" type="datetime1">
              <a:rPr lang="en-US" smtClean="0"/>
              <a:pPr>
                <a:defRPr/>
              </a:pPr>
              <a:t>6/19/24</a:t>
            </a:fld>
            <a:endParaRPr lang="en-US"/>
          </a:p>
        </p:txBody>
      </p:sp>
      <p:sp>
        <p:nvSpPr>
          <p:cNvPr id="7" name="Slide Number Placeholder 6">
            <a:extLst>
              <a:ext uri="{FF2B5EF4-FFF2-40B4-BE49-F238E27FC236}">
                <a16:creationId xmlns:a16="http://schemas.microsoft.com/office/drawing/2014/main" id="{716980CD-F251-A5D4-3852-D29B8343498A}"/>
              </a:ext>
            </a:extLst>
          </p:cNvPr>
          <p:cNvSpPr>
            <a:spLocks noGrp="1"/>
          </p:cNvSpPr>
          <p:nvPr>
            <p:ph type="sldNum" sz="quarter" idx="12"/>
          </p:nvPr>
        </p:nvSpPr>
        <p:spPr/>
        <p:txBody>
          <a:bodyPr/>
          <a:lstStyle/>
          <a:p>
            <a:pPr>
              <a:defRPr/>
            </a:pPr>
            <a:fld id="{68E81F6E-488D-40FB-97F6-ED5579E34D58}" type="slidenum">
              <a:rPr lang="en-US" altLang="en-US" smtClean="0"/>
              <a:pPr>
                <a:defRPr/>
              </a:pPr>
              <a:t>2</a:t>
            </a:fld>
            <a:endParaRPr lang="en-US" altLang="en-US"/>
          </a:p>
        </p:txBody>
      </p:sp>
    </p:spTree>
    <p:extLst>
      <p:ext uri="{BB962C8B-B14F-4D97-AF65-F5344CB8AC3E}">
        <p14:creationId xmlns:p14="http://schemas.microsoft.com/office/powerpoint/2010/main" val="2806874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48F0-191F-1A4F-81C8-20595332383D}"/>
              </a:ext>
            </a:extLst>
          </p:cNvPr>
          <p:cNvSpPr>
            <a:spLocks noGrp="1"/>
          </p:cNvSpPr>
          <p:nvPr>
            <p:ph type="title"/>
          </p:nvPr>
        </p:nvSpPr>
        <p:spPr>
          <a:xfrm>
            <a:off x="6696363" y="18256"/>
            <a:ext cx="5357092" cy="757600"/>
          </a:xfrm>
        </p:spPr>
        <p:txBody>
          <a:bodyPr>
            <a:normAutofit/>
          </a:bodyPr>
          <a:lstStyle/>
          <a:p>
            <a:r>
              <a:rPr lang="en-IN" sz="2800" b="1" dirty="0"/>
              <a:t>ARM Embedded C programming</a:t>
            </a:r>
            <a:endParaRPr lang="en-IN" sz="2800" dirty="0"/>
          </a:p>
        </p:txBody>
      </p:sp>
      <p:sp>
        <p:nvSpPr>
          <p:cNvPr id="5" name="TextBox 4">
            <a:extLst>
              <a:ext uri="{FF2B5EF4-FFF2-40B4-BE49-F238E27FC236}">
                <a16:creationId xmlns:a16="http://schemas.microsoft.com/office/drawing/2014/main" id="{42C1154D-2809-E6BB-5E46-64FABF76ECE3}"/>
              </a:ext>
            </a:extLst>
          </p:cNvPr>
          <p:cNvSpPr txBox="1"/>
          <p:nvPr/>
        </p:nvSpPr>
        <p:spPr>
          <a:xfrm>
            <a:off x="5754255" y="775856"/>
            <a:ext cx="6096000" cy="923843"/>
          </a:xfrm>
          <a:prstGeom prst="rect">
            <a:avLst/>
          </a:prstGeom>
          <a:noFill/>
        </p:spPr>
        <p:txBody>
          <a:bodyPr wrap="square">
            <a:spAutoFit/>
          </a:bodyPr>
          <a:lstStyle/>
          <a:p>
            <a:pPr marL="16510" algn="just">
              <a:lnSpc>
                <a:spcPct val="115000"/>
              </a:lnSpc>
            </a:pP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Write and compile Embedded C Code of graphics LCD (</a:t>
            </a:r>
            <a:r>
              <a:rPr lang="en-US" sz="1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C12832</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 interfacing with ARM based Mbed Microcontroller board using the Mbed Studio tool.</a:t>
            </a:r>
            <a:endParaRPr lang="en-IN"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417C0D5-AD61-E39E-1B4F-08E6048A750B}"/>
              </a:ext>
            </a:extLst>
          </p:cNvPr>
          <p:cNvSpPr txBox="1"/>
          <p:nvPr/>
        </p:nvSpPr>
        <p:spPr>
          <a:xfrm>
            <a:off x="397163" y="397056"/>
            <a:ext cx="4738255" cy="5078313"/>
          </a:xfrm>
          <a:prstGeom prst="rect">
            <a:avLst/>
          </a:prstGeom>
          <a:noFill/>
        </p:spPr>
        <p:txBody>
          <a:bodyPr wrap="square">
            <a:spAutoFit/>
          </a:bodyPr>
          <a:lstStyle/>
          <a:p>
            <a:pPr marL="1651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#include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mbed.h</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51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#include "C12832.h"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51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C12832 lcd(SPI_MOSI, SPI_SCK, SPI_MISO, p8, p11);</a:t>
            </a:r>
          </a:p>
          <a:p>
            <a:pPr marL="1651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int main()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51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dirty="0">
                <a:effectLst/>
                <a:latin typeface="Times New Roman" panose="02020603050405020304" pitchFamily="18" charset="0"/>
                <a:ea typeface="Calibri" panose="020F0502020204030204" pitchFamily="34" charset="0"/>
                <a:cs typeface="Times New Roman" panose="02020603050405020304" pitchFamily="18" charset="0"/>
              </a:rPr>
              <a:t>("Demo by NIET Students\n");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51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dirty="0">
                <a:effectLst/>
                <a:latin typeface="Times New Roman" panose="02020603050405020304" pitchFamily="18" charset="0"/>
                <a:ea typeface="Calibri" panose="020F0502020204030204" pitchFamily="34" charset="0"/>
                <a:cs typeface="Times New Roman" panose="02020603050405020304" pitchFamily="18" charset="0"/>
              </a:rPr>
              <a:t>("NIET Grater NOIDA IOT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bracnch</a:t>
            </a:r>
            <a:r>
              <a:rPr lang="en-US" dirty="0">
                <a:effectLst/>
                <a:latin typeface="Times New Roman" panose="02020603050405020304" pitchFamily="18" charset="0"/>
                <a:ea typeface="Calibri" panose="020F0502020204030204" pitchFamily="34" charset="0"/>
                <a:cs typeface="Times New Roman" panose="02020603050405020304" pitchFamily="18" charset="0"/>
              </a:rPr>
              <a:t> -LCD\n");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51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    int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dirty="0">
                <a:effectLst/>
                <a:latin typeface="Times New Roman" panose="02020603050405020304" pitchFamily="18" charset="0"/>
                <a:ea typeface="Calibri" panose="020F0502020204030204" pitchFamily="34" charset="0"/>
                <a:cs typeface="Times New Roman" panose="02020603050405020304" pitchFamily="18" charset="0"/>
              </a:rPr>
              <a:t>, 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51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lcd.cls</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510" algn="just"/>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lcd.set_auto_up</a:t>
            </a:r>
            <a:r>
              <a:rPr lang="en-US"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510" algn="just"/>
            <a:r>
              <a:rPr lang="en-US" dirty="0" err="1">
                <a:effectLst/>
                <a:latin typeface="Times New Roman" panose="02020603050405020304" pitchFamily="18" charset="0"/>
                <a:ea typeface="Calibri" panose="020F0502020204030204" pitchFamily="34" charset="0"/>
                <a:cs typeface="Times New Roman" panose="02020603050405020304" pitchFamily="18" charset="0"/>
              </a:rPr>
              <a:t>lcd.locate</a:t>
            </a:r>
            <a:r>
              <a:rPr lang="en-US"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51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lcd.printf</a:t>
            </a:r>
            <a:r>
              <a:rPr lang="en-US" dirty="0">
                <a:effectLst/>
                <a:latin typeface="Times New Roman" panose="02020603050405020304" pitchFamily="18" charset="0"/>
                <a:ea typeface="Calibri" panose="020F0502020204030204" pitchFamily="34" charset="0"/>
                <a:cs typeface="Times New Roman" panose="02020603050405020304" pitchFamily="18" charset="0"/>
              </a:rPr>
              <a:t>("Happy");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51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lcd.locate</a:t>
            </a:r>
            <a:r>
              <a:rPr lang="en-US"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dirty="0">
                <a:effectLst/>
                <a:latin typeface="Times New Roman" panose="02020603050405020304" pitchFamily="18" charset="0"/>
                <a:ea typeface="Calibri" panose="020F0502020204030204" pitchFamily="34" charset="0"/>
                <a:cs typeface="Times New Roman" panose="02020603050405020304" pitchFamily="18" charset="0"/>
              </a:rPr>
              <a:t> + 12);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51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lcd.printf</a:t>
            </a:r>
            <a:r>
              <a:rPr lang="en-US" dirty="0">
                <a:effectLst/>
                <a:latin typeface="Times New Roman" panose="02020603050405020304" pitchFamily="18" charset="0"/>
                <a:ea typeface="Calibri" panose="020F0502020204030204" pitchFamily="34" charset="0"/>
                <a:cs typeface="Times New Roman" panose="02020603050405020304" pitchFamily="18" charset="0"/>
              </a:rPr>
              <a:t>("DIWALI");</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51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lcd.copy_to_lcd</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51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dirty="0">
                <a:effectLst/>
                <a:latin typeface="Times New Roman" panose="02020603050405020304" pitchFamily="18" charset="0"/>
                <a:ea typeface="Calibri" panose="020F0502020204030204" pitchFamily="34" charset="0"/>
                <a:cs typeface="Times New Roman" panose="02020603050405020304" pitchFamily="18" charset="0"/>
              </a:rPr>
              <a:t>("Done!\n");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2AA3F6B1-6496-7F70-8EEE-296CD87715B2}"/>
              </a:ext>
            </a:extLst>
          </p:cNvPr>
          <p:cNvGraphicFramePr>
            <a:graphicFrameLocks noChangeAspect="1"/>
          </p:cNvGraphicFramePr>
          <p:nvPr>
            <p:extLst>
              <p:ext uri="{D42A27DB-BD31-4B8C-83A1-F6EECF244321}">
                <p14:modId xmlns:p14="http://schemas.microsoft.com/office/powerpoint/2010/main" val="3108200849"/>
              </p:ext>
            </p:extLst>
          </p:nvPr>
        </p:nvGraphicFramePr>
        <p:xfrm>
          <a:off x="5952836" y="2066782"/>
          <a:ext cx="5698837" cy="2902382"/>
        </p:xfrm>
        <a:graphic>
          <a:graphicData uri="http://schemas.openxmlformats.org/presentationml/2006/ole">
            <mc:AlternateContent xmlns:mc="http://schemas.openxmlformats.org/markup-compatibility/2006">
              <mc:Choice xmlns:v="urn:schemas-microsoft-com:vml" Requires="v">
                <p:oleObj name="Bitmap Image" r:id="rId2" imgW="3784680" imgH="1612800" progId="PBrush">
                  <p:embed/>
                </p:oleObj>
              </mc:Choice>
              <mc:Fallback>
                <p:oleObj name="Bitmap Image" r:id="rId2" imgW="3784680" imgH="1612800" progId="PBrush">
                  <p:embed/>
                  <p:pic>
                    <p:nvPicPr>
                      <p:cNvPr id="0" name=""/>
                      <p:cNvPicPr/>
                      <p:nvPr/>
                    </p:nvPicPr>
                    <p:blipFill>
                      <a:blip r:embed="rId3"/>
                      <a:stretch>
                        <a:fillRect/>
                      </a:stretch>
                    </p:blipFill>
                    <p:spPr>
                      <a:xfrm>
                        <a:off x="5952836" y="2066782"/>
                        <a:ext cx="5698837" cy="2902382"/>
                      </a:xfrm>
                      <a:prstGeom prst="rect">
                        <a:avLst/>
                      </a:prstGeom>
                    </p:spPr>
                  </p:pic>
                </p:oleObj>
              </mc:Fallback>
            </mc:AlternateContent>
          </a:graphicData>
        </a:graphic>
      </p:graphicFrame>
    </p:spTree>
    <p:extLst>
      <p:ext uri="{BB962C8B-B14F-4D97-AF65-F5344CB8AC3E}">
        <p14:creationId xmlns:p14="http://schemas.microsoft.com/office/powerpoint/2010/main" val="126776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0420BE-0D22-46BA-5663-418A6B2F49A7}"/>
              </a:ext>
            </a:extLst>
          </p:cNvPr>
          <p:cNvSpPr txBox="1"/>
          <p:nvPr/>
        </p:nvSpPr>
        <p:spPr>
          <a:xfrm>
            <a:off x="5523345" y="901782"/>
            <a:ext cx="6096000" cy="923843"/>
          </a:xfrm>
          <a:prstGeom prst="rect">
            <a:avLst/>
          </a:prstGeom>
          <a:noFill/>
        </p:spPr>
        <p:txBody>
          <a:bodyPr wrap="square">
            <a:spAutoFit/>
          </a:bodyPr>
          <a:lstStyle/>
          <a:p>
            <a:pPr algn="just">
              <a:lnSpc>
                <a:spcPct val="115000"/>
              </a:lnSpc>
            </a:pP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Write and compile Embedded C Code for interfacing temperature and humidity sensor (SHT31) with ARM based Mbed Microcontroller board using the Mbed Studio tool.</a:t>
            </a:r>
            <a:endParaRPr lang="en-IN" sz="1600" b="1"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1756643-A850-566E-FF69-9061C0D8A4D9}"/>
              </a:ext>
            </a:extLst>
          </p:cNvPr>
          <p:cNvSpPr txBox="1"/>
          <p:nvPr/>
        </p:nvSpPr>
        <p:spPr>
          <a:xfrm>
            <a:off x="5153891" y="280316"/>
            <a:ext cx="6696363" cy="523220"/>
          </a:xfrm>
          <a:prstGeom prst="rect">
            <a:avLst/>
          </a:prstGeom>
          <a:noFill/>
        </p:spPr>
        <p:txBody>
          <a:bodyPr wrap="square">
            <a:spAutoFit/>
          </a:bodyPr>
          <a:lstStyle/>
          <a:p>
            <a:r>
              <a:rPr lang="en-IN" sz="2800" dirty="0"/>
              <a:t>ARM </a:t>
            </a:r>
            <a:r>
              <a:rPr lang="en-IN" sz="2800" dirty="0" err="1"/>
              <a:t>mbed</a:t>
            </a:r>
            <a:r>
              <a:rPr lang="en-IN" sz="2800" dirty="0"/>
              <a:t> based Embedded C programming</a:t>
            </a:r>
          </a:p>
        </p:txBody>
      </p:sp>
      <p:sp>
        <p:nvSpPr>
          <p:cNvPr id="9" name="TextBox 8">
            <a:extLst>
              <a:ext uri="{FF2B5EF4-FFF2-40B4-BE49-F238E27FC236}">
                <a16:creationId xmlns:a16="http://schemas.microsoft.com/office/drawing/2014/main" id="{BA693805-E2CB-080F-8B26-7BD8A91BB93A}"/>
              </a:ext>
            </a:extLst>
          </p:cNvPr>
          <p:cNvSpPr txBox="1"/>
          <p:nvPr/>
        </p:nvSpPr>
        <p:spPr>
          <a:xfrm>
            <a:off x="184726" y="733246"/>
            <a:ext cx="6096000" cy="6124754"/>
          </a:xfrm>
          <a:prstGeom prst="rect">
            <a:avLst/>
          </a:prstGeom>
          <a:noFill/>
        </p:spPr>
        <p:txBody>
          <a:bodyPr wrap="square">
            <a:spAutoFit/>
          </a:bodyPr>
          <a:lstStyle/>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#include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mbed.h</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#include "C12832.h"</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#include "Sht31.h"</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C12832 lcd(SPI_MOSI, SPI_SCK, SPI_MISO, p8, p11);</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Sht31 sht31(I2C_SDA, I2C_SCL);</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DigitalOut</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led(LED1);</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int main() {</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("Set the temperature above 25 degrees to trigger the warning LED\n");</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while (1) {</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lcd.cls</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float temp = sht31.readTemperature();</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float humidity = sht31.readHumidity();</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lcd.locate</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(3, 3);</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lcd.printf</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("Temperature: %.2f C", temp);</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lcd.locate</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(3, 13);</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lcd.printf</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("Humidity: %.2f %%", humidity);</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 turn on LED if the temperature is above 25 degrees</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led = temp &gt; 25.0f;</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wait(0.5f);</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i="1"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1" dirty="0">
                <a:effectLst/>
                <a:latin typeface="Times New Roman" panose="02020603050405020304" pitchFamily="18" charset="0"/>
                <a:ea typeface="Calibri" panose="020F0502020204030204" pitchFamily="34" charset="0"/>
              </a:rPr>
              <a:t>}</a:t>
            </a:r>
            <a:endParaRPr lang="en-IN" sz="1400" i="1" dirty="0"/>
          </a:p>
        </p:txBody>
      </p:sp>
      <p:pic>
        <p:nvPicPr>
          <p:cNvPr id="10" name="Picture 9">
            <a:extLst>
              <a:ext uri="{FF2B5EF4-FFF2-40B4-BE49-F238E27FC236}">
                <a16:creationId xmlns:a16="http://schemas.microsoft.com/office/drawing/2014/main" id="{5A77F870-D887-714A-2C47-1884C27965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83482" y="1825625"/>
            <a:ext cx="5623792" cy="4612120"/>
          </a:xfrm>
          <a:prstGeom prst="rect">
            <a:avLst/>
          </a:prstGeom>
          <a:noFill/>
          <a:ln>
            <a:noFill/>
          </a:ln>
        </p:spPr>
      </p:pic>
    </p:spTree>
    <p:extLst>
      <p:ext uri="{BB962C8B-B14F-4D97-AF65-F5344CB8AC3E}">
        <p14:creationId xmlns:p14="http://schemas.microsoft.com/office/powerpoint/2010/main" val="2056691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8A3746-477E-5527-F008-E07672556760}"/>
              </a:ext>
            </a:extLst>
          </p:cNvPr>
          <p:cNvSpPr txBox="1"/>
          <p:nvPr/>
        </p:nvSpPr>
        <p:spPr>
          <a:xfrm>
            <a:off x="5323045" y="111256"/>
            <a:ext cx="6868955" cy="523220"/>
          </a:xfrm>
          <a:prstGeom prst="rect">
            <a:avLst/>
          </a:prstGeom>
          <a:noFill/>
        </p:spPr>
        <p:txBody>
          <a:bodyPr wrap="square">
            <a:spAutoFit/>
          </a:bodyPr>
          <a:lstStyle/>
          <a:p>
            <a:r>
              <a:rPr lang="en-IN" sz="2800" dirty="0"/>
              <a:t>ARM </a:t>
            </a:r>
            <a:r>
              <a:rPr lang="en-IN" sz="2800" dirty="0" err="1"/>
              <a:t>mbed</a:t>
            </a:r>
            <a:r>
              <a:rPr lang="en-IN" sz="2800" dirty="0"/>
              <a:t> based Embedded C programming</a:t>
            </a:r>
          </a:p>
        </p:txBody>
      </p:sp>
      <p:sp>
        <p:nvSpPr>
          <p:cNvPr id="7" name="TextBox 6">
            <a:extLst>
              <a:ext uri="{FF2B5EF4-FFF2-40B4-BE49-F238E27FC236}">
                <a16:creationId xmlns:a16="http://schemas.microsoft.com/office/drawing/2014/main" id="{E0776F76-9E83-F0EC-4186-F9A8B5F89247}"/>
              </a:ext>
            </a:extLst>
          </p:cNvPr>
          <p:cNvSpPr txBox="1"/>
          <p:nvPr/>
        </p:nvSpPr>
        <p:spPr>
          <a:xfrm>
            <a:off x="5911273" y="681037"/>
            <a:ext cx="6151418" cy="1027782"/>
          </a:xfrm>
          <a:prstGeom prst="rect">
            <a:avLst/>
          </a:prstGeom>
          <a:noFill/>
        </p:spPr>
        <p:txBody>
          <a:bodyPr wrap="square">
            <a:spAutoFit/>
          </a:bodyPr>
          <a:lstStyle/>
          <a:p>
            <a:pPr marL="106680" algn="just">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Write and compile Embedded C Code for interfacing Speaker using ARM based Mbed Microcontroller board using the Mbed Studio tool. Play different frequency tones on speaker.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44F922FB-E218-2A7A-D1FA-4CA7FCC0FA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5719" y="2016990"/>
            <a:ext cx="5424053" cy="4448175"/>
          </a:xfrm>
          <a:prstGeom prst="rect">
            <a:avLst/>
          </a:prstGeom>
          <a:noFill/>
          <a:ln>
            <a:noFill/>
          </a:ln>
        </p:spPr>
      </p:pic>
      <p:sp>
        <p:nvSpPr>
          <p:cNvPr id="10" name="TextBox 9">
            <a:extLst>
              <a:ext uri="{FF2B5EF4-FFF2-40B4-BE49-F238E27FC236}">
                <a16:creationId xmlns:a16="http://schemas.microsoft.com/office/drawing/2014/main" id="{EB5A448C-46EF-40CC-5CA2-B56946AC838E}"/>
              </a:ext>
            </a:extLst>
          </p:cNvPr>
          <p:cNvSpPr txBox="1"/>
          <p:nvPr/>
        </p:nvSpPr>
        <p:spPr>
          <a:xfrm>
            <a:off x="0" y="753053"/>
            <a:ext cx="6096000" cy="5170646"/>
          </a:xfrm>
          <a:prstGeom prst="rect">
            <a:avLst/>
          </a:prstGeom>
          <a:noFill/>
        </p:spPr>
        <p:txBody>
          <a:bodyPr wrap="square">
            <a:spAutoFit/>
          </a:bodyPr>
          <a:lstStyle/>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#include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mbed.h</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PwmOut</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speaker(p21);</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play_tone</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(float frequency, float volume, int interval, int rest) </a:t>
            </a: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speaker.period</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(1.0 / frequency);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speaker = volume;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wait(interval);</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speaker = 0.0;</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wait(rest);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int main()</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while(1)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play_tone</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(200.0, 0.5, 1, 0);</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play_tone</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(150.0, 0.5, 1, 0);</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play_tone</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(125.0, 0.5, 1, 2);</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106680"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dirty="0">
                <a:effectLst/>
                <a:latin typeface="Times New Roman" panose="02020603050405020304" pitchFamily="18" charset="0"/>
                <a:ea typeface="Calibri" panose="020F0502020204030204" pitchFamily="34" charset="0"/>
              </a:rPr>
              <a:t>}</a:t>
            </a:r>
            <a:endParaRPr lang="en-IN" sz="1500" dirty="0"/>
          </a:p>
        </p:txBody>
      </p:sp>
    </p:spTree>
    <p:extLst>
      <p:ext uri="{BB962C8B-B14F-4D97-AF65-F5344CB8AC3E}">
        <p14:creationId xmlns:p14="http://schemas.microsoft.com/office/powerpoint/2010/main" val="2266092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4EEA-86EF-F598-6E4F-0B3820FBD70B}"/>
              </a:ext>
            </a:extLst>
          </p:cNvPr>
          <p:cNvSpPr>
            <a:spLocks noGrp="1"/>
          </p:cNvSpPr>
          <p:nvPr>
            <p:ph type="title"/>
          </p:nvPr>
        </p:nvSpPr>
        <p:spPr>
          <a:xfrm>
            <a:off x="838200" y="365125"/>
            <a:ext cx="10515600" cy="528727"/>
          </a:xfrm>
        </p:spPr>
        <p:txBody>
          <a:bodyPr>
            <a:normAutofit fontScale="90000"/>
          </a:bodyPr>
          <a:lstStyle/>
          <a:p>
            <a:r>
              <a:rPr lang="en-IN" sz="4400" dirty="0"/>
              <a:t>ARM </a:t>
            </a:r>
            <a:r>
              <a:rPr lang="en-IN" sz="4400" dirty="0" err="1"/>
              <a:t>mbed</a:t>
            </a:r>
            <a:r>
              <a:rPr lang="en-IN" sz="4400" dirty="0"/>
              <a:t> based Embedded C programming</a:t>
            </a:r>
            <a:br>
              <a:rPr lang="en-IN" sz="4400" dirty="0"/>
            </a:br>
            <a:endParaRPr lang="en-IN" dirty="0"/>
          </a:p>
        </p:txBody>
      </p:sp>
      <p:sp>
        <p:nvSpPr>
          <p:cNvPr id="3" name="Content Placeholder 2">
            <a:extLst>
              <a:ext uri="{FF2B5EF4-FFF2-40B4-BE49-F238E27FC236}">
                <a16:creationId xmlns:a16="http://schemas.microsoft.com/office/drawing/2014/main" id="{B6BC2851-C70B-9F3D-9C11-585529B976AE}"/>
              </a:ext>
            </a:extLst>
          </p:cNvPr>
          <p:cNvSpPr>
            <a:spLocks noGrp="1"/>
          </p:cNvSpPr>
          <p:nvPr>
            <p:ph idx="1"/>
          </p:nvPr>
        </p:nvSpPr>
        <p:spPr>
          <a:xfrm>
            <a:off x="838200" y="893852"/>
            <a:ext cx="10515600" cy="5283111"/>
          </a:xfrm>
        </p:spPr>
        <p:txBody>
          <a:bodyPr/>
          <a:lstStyle/>
          <a:p>
            <a:pPr marL="0" indent="0">
              <a:buNone/>
            </a:pPr>
            <a:r>
              <a:rPr lang="en-US" sz="1800" b="1" i="1" dirty="0">
                <a:effectLst/>
                <a:latin typeface="Times New Roman" panose="02020603050405020304" pitchFamily="18" charset="0"/>
                <a:ea typeface="Calibri" panose="020F0502020204030204" pitchFamily="34" charset="0"/>
              </a:rPr>
              <a:t>Write and compile code of IR Sensor interfacing and for target board KL25Z. Use </a:t>
            </a:r>
            <a:r>
              <a:rPr lang="en-US" sz="1800" b="1" i="1" dirty="0" err="1">
                <a:effectLst/>
                <a:latin typeface="Times New Roman" panose="02020603050405020304" pitchFamily="18" charset="0"/>
                <a:ea typeface="Calibri" panose="020F0502020204030204" pitchFamily="34" charset="0"/>
              </a:rPr>
              <a:t>mbed</a:t>
            </a:r>
            <a:r>
              <a:rPr lang="en-US" sz="1800" b="1" i="1" dirty="0">
                <a:effectLst/>
                <a:latin typeface="Times New Roman" panose="02020603050405020304" pitchFamily="18" charset="0"/>
                <a:ea typeface="Calibri" panose="020F0502020204030204" pitchFamily="34" charset="0"/>
              </a:rPr>
              <a:t> library. </a:t>
            </a:r>
          </a:p>
          <a:p>
            <a:pPr marL="0" indent="0">
              <a:buNone/>
            </a:pPr>
            <a:r>
              <a:rPr lang="en-US" sz="1800" b="1" i="1" dirty="0">
                <a:effectLst/>
                <a:latin typeface="Times New Roman" panose="02020603050405020304" pitchFamily="18" charset="0"/>
                <a:ea typeface="Calibri" panose="020F0502020204030204" pitchFamily="34" charset="0"/>
              </a:rPr>
              <a:t>IR sensor connected on Port-B pin 3. and LED’s are connected on PTB4, PTB5, PTA11 and PTA8.</a:t>
            </a:r>
            <a:endParaRPr lang="en-IN" i="1" dirty="0"/>
          </a:p>
        </p:txBody>
      </p:sp>
      <p:sp>
        <p:nvSpPr>
          <p:cNvPr id="5" name="TextBox 4">
            <a:extLst>
              <a:ext uri="{FF2B5EF4-FFF2-40B4-BE49-F238E27FC236}">
                <a16:creationId xmlns:a16="http://schemas.microsoft.com/office/drawing/2014/main" id="{38D98CCD-3F98-6E21-0C29-1E641A65FD8F}"/>
              </a:ext>
            </a:extLst>
          </p:cNvPr>
          <p:cNvSpPr txBox="1"/>
          <p:nvPr/>
        </p:nvSpPr>
        <p:spPr>
          <a:xfrm>
            <a:off x="3047144" y="1956569"/>
            <a:ext cx="6097712" cy="4536306"/>
          </a:xfrm>
          <a:prstGeom prst="rect">
            <a:avLst/>
          </a:prstGeom>
          <a:noFill/>
        </p:spPr>
        <p:txBody>
          <a:bodyPr wrap="square">
            <a:spAutoFit/>
          </a:bodyPr>
          <a:lstStyle/>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#include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mbed.h</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DigitalIn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IR(PB_3);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BusOut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leds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(PB_4, PB_5, PA_11, PA_8);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int main()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IR.mode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PullNone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while(1)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("IR has value of %d \n",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IR.read</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if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IR.read</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leds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0xff;</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leds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are ON \n");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else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leds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0x00;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leds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are OFF \n");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4205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4EEA-86EF-F598-6E4F-0B3820FBD70B}"/>
              </a:ext>
            </a:extLst>
          </p:cNvPr>
          <p:cNvSpPr>
            <a:spLocks noGrp="1"/>
          </p:cNvSpPr>
          <p:nvPr>
            <p:ph type="title"/>
          </p:nvPr>
        </p:nvSpPr>
        <p:spPr>
          <a:xfrm>
            <a:off x="838200" y="365125"/>
            <a:ext cx="10515600" cy="528727"/>
          </a:xfrm>
        </p:spPr>
        <p:txBody>
          <a:bodyPr>
            <a:normAutofit fontScale="90000"/>
          </a:bodyPr>
          <a:lstStyle/>
          <a:p>
            <a:r>
              <a:rPr lang="en-IN" sz="4400" dirty="0"/>
              <a:t>ARM </a:t>
            </a:r>
            <a:r>
              <a:rPr lang="en-IN" sz="4400" dirty="0" err="1"/>
              <a:t>mbed</a:t>
            </a:r>
            <a:r>
              <a:rPr lang="en-IN" sz="4400" dirty="0"/>
              <a:t> based Embedded C programming</a:t>
            </a:r>
            <a:br>
              <a:rPr lang="en-IN" sz="4400" dirty="0"/>
            </a:br>
            <a:endParaRPr lang="en-IN" dirty="0"/>
          </a:p>
        </p:txBody>
      </p:sp>
      <p:sp>
        <p:nvSpPr>
          <p:cNvPr id="3" name="Content Placeholder 2">
            <a:extLst>
              <a:ext uri="{FF2B5EF4-FFF2-40B4-BE49-F238E27FC236}">
                <a16:creationId xmlns:a16="http://schemas.microsoft.com/office/drawing/2014/main" id="{B6BC2851-C70B-9F3D-9C11-585529B976AE}"/>
              </a:ext>
            </a:extLst>
          </p:cNvPr>
          <p:cNvSpPr>
            <a:spLocks noGrp="1"/>
          </p:cNvSpPr>
          <p:nvPr>
            <p:ph idx="1"/>
          </p:nvPr>
        </p:nvSpPr>
        <p:spPr>
          <a:xfrm>
            <a:off x="838200" y="893852"/>
            <a:ext cx="10515600" cy="5283111"/>
          </a:xfrm>
        </p:spPr>
        <p:txBody>
          <a:bodyPr/>
          <a:lstStyle/>
          <a:p>
            <a:pPr marL="0" indent="0">
              <a:buNone/>
            </a:pPr>
            <a:r>
              <a:rPr lang="en-US" sz="1800" b="1" i="1" dirty="0">
                <a:effectLst/>
                <a:latin typeface="Times New Roman" panose="02020603050405020304" pitchFamily="18" charset="0"/>
                <a:ea typeface="Calibri" panose="020F0502020204030204" pitchFamily="34" charset="0"/>
              </a:rPr>
              <a:t>Write and compile code of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Proximity (PIR) Sensor</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b="1" i="1" dirty="0">
                <a:effectLst/>
                <a:latin typeface="Times New Roman" panose="02020603050405020304" pitchFamily="18" charset="0"/>
                <a:ea typeface="Calibri" panose="020F0502020204030204" pitchFamily="34" charset="0"/>
              </a:rPr>
              <a:t>interfacing and for target board KL25Z. Use </a:t>
            </a:r>
            <a:r>
              <a:rPr lang="en-US" sz="1800" b="1" i="1" dirty="0" err="1">
                <a:effectLst/>
                <a:latin typeface="Times New Roman" panose="02020603050405020304" pitchFamily="18" charset="0"/>
                <a:ea typeface="Calibri" panose="020F0502020204030204" pitchFamily="34" charset="0"/>
              </a:rPr>
              <a:t>mbed</a:t>
            </a:r>
            <a:r>
              <a:rPr lang="en-US" sz="1800" b="1" i="1" dirty="0">
                <a:effectLst/>
                <a:latin typeface="Times New Roman" panose="02020603050405020304" pitchFamily="18" charset="0"/>
                <a:ea typeface="Calibri" panose="020F0502020204030204" pitchFamily="34" charset="0"/>
              </a:rPr>
              <a:t> library. </a:t>
            </a:r>
          </a:p>
          <a:p>
            <a:pPr marL="0" indent="0">
              <a:buNone/>
            </a:pPr>
            <a:r>
              <a:rPr lang="en-US" sz="1800" b="1" i="1" dirty="0">
                <a:latin typeface="Times New Roman" panose="02020603050405020304" pitchFamily="18" charset="0"/>
                <a:ea typeface="Calibri" panose="020F0502020204030204" pitchFamily="34" charset="0"/>
              </a:rPr>
              <a:t>P</a:t>
            </a:r>
            <a:r>
              <a:rPr lang="en-US" sz="1800" b="1" i="1" dirty="0">
                <a:effectLst/>
                <a:latin typeface="Times New Roman" panose="02020603050405020304" pitchFamily="18" charset="0"/>
                <a:ea typeface="Calibri" panose="020F0502020204030204" pitchFamily="34" charset="0"/>
              </a:rPr>
              <a:t>IR sensor connected on Port-B pin 3. and LED is connected on PTB4.</a:t>
            </a:r>
            <a:endParaRPr lang="en-IN" i="1" dirty="0"/>
          </a:p>
        </p:txBody>
      </p:sp>
      <p:sp>
        <p:nvSpPr>
          <p:cNvPr id="6" name="TextBox 5">
            <a:extLst>
              <a:ext uri="{FF2B5EF4-FFF2-40B4-BE49-F238E27FC236}">
                <a16:creationId xmlns:a16="http://schemas.microsoft.com/office/drawing/2014/main" id="{17EE8E38-B383-A8C2-318D-0884A3F32176}"/>
              </a:ext>
            </a:extLst>
          </p:cNvPr>
          <p:cNvSpPr txBox="1"/>
          <p:nvPr/>
        </p:nvSpPr>
        <p:spPr>
          <a:xfrm>
            <a:off x="3273176" y="1954260"/>
            <a:ext cx="6097712" cy="4538615"/>
          </a:xfrm>
          <a:prstGeom prst="rect">
            <a:avLst/>
          </a:prstGeom>
          <a:noFill/>
        </p:spPr>
        <p:txBody>
          <a:bodyPr wrap="square">
            <a:spAutoFit/>
          </a:bodyPr>
          <a:lstStyle/>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#include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mbed.h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InterruptIn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PIR(</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PB_3</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DigitalOut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myled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PB_4</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PIR_Detected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irq_handler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(void){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PIR_Detected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int main(){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PIR.rise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(&amp;</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irq_handler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while(1)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PIR_Detected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myled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PIR_Detected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wait(1);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else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myled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wait(2);		//for warming up time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4517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4EEA-86EF-F598-6E4F-0B3820FBD70B}"/>
              </a:ext>
            </a:extLst>
          </p:cNvPr>
          <p:cNvSpPr>
            <a:spLocks noGrp="1"/>
          </p:cNvSpPr>
          <p:nvPr>
            <p:ph type="title"/>
          </p:nvPr>
        </p:nvSpPr>
        <p:spPr>
          <a:xfrm>
            <a:off x="612168" y="1012396"/>
            <a:ext cx="4781764" cy="528727"/>
          </a:xfrm>
        </p:spPr>
        <p:txBody>
          <a:bodyPr>
            <a:normAutofit fontScale="90000"/>
          </a:bodyPr>
          <a:lstStyle/>
          <a:p>
            <a:r>
              <a:rPr lang="en-IN" sz="4400" dirty="0"/>
              <a:t>ARM </a:t>
            </a:r>
            <a:r>
              <a:rPr lang="en-IN" sz="4400" dirty="0" err="1"/>
              <a:t>mbed</a:t>
            </a:r>
            <a:r>
              <a:rPr lang="en-IN" sz="4400" dirty="0"/>
              <a:t> based Embedded C programming</a:t>
            </a:r>
            <a:br>
              <a:rPr lang="en-IN" sz="4400" dirty="0"/>
            </a:br>
            <a:endParaRPr lang="en-IN" dirty="0"/>
          </a:p>
        </p:txBody>
      </p:sp>
      <p:sp>
        <p:nvSpPr>
          <p:cNvPr id="3" name="Content Placeholder 2">
            <a:extLst>
              <a:ext uri="{FF2B5EF4-FFF2-40B4-BE49-F238E27FC236}">
                <a16:creationId xmlns:a16="http://schemas.microsoft.com/office/drawing/2014/main" id="{B6BC2851-C70B-9F3D-9C11-585529B976AE}"/>
              </a:ext>
            </a:extLst>
          </p:cNvPr>
          <p:cNvSpPr>
            <a:spLocks noGrp="1"/>
          </p:cNvSpPr>
          <p:nvPr>
            <p:ph idx="1"/>
          </p:nvPr>
        </p:nvSpPr>
        <p:spPr>
          <a:xfrm>
            <a:off x="612168" y="2075380"/>
            <a:ext cx="4781764" cy="4122132"/>
          </a:xfrm>
        </p:spPr>
        <p:txBody>
          <a:bodyPr/>
          <a:lstStyle/>
          <a:p>
            <a:pPr marL="0" indent="0">
              <a:buNone/>
            </a:pPr>
            <a:r>
              <a:rPr lang="en-US" sz="1800" b="1" i="1" dirty="0">
                <a:effectLst/>
                <a:latin typeface="Times New Roman" panose="02020603050405020304" pitchFamily="18" charset="0"/>
                <a:ea typeface="Calibri" panose="020F0502020204030204" pitchFamily="34" charset="0"/>
              </a:rPr>
              <a:t>Write and compile code of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Waterflow sensor</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b="1" i="1" dirty="0">
                <a:effectLst/>
                <a:latin typeface="Times New Roman" panose="02020603050405020304" pitchFamily="18" charset="0"/>
                <a:ea typeface="Calibri" panose="020F0502020204030204" pitchFamily="34" charset="0"/>
              </a:rPr>
              <a:t>interfacing and for target board KL25Z. Use </a:t>
            </a:r>
            <a:r>
              <a:rPr lang="en-US" sz="1800" b="1" i="1" dirty="0" err="1">
                <a:effectLst/>
                <a:latin typeface="Times New Roman" panose="02020603050405020304" pitchFamily="18" charset="0"/>
                <a:ea typeface="Calibri" panose="020F0502020204030204" pitchFamily="34" charset="0"/>
              </a:rPr>
              <a:t>mbed</a:t>
            </a:r>
            <a:r>
              <a:rPr lang="en-US" sz="1800" b="1" i="1" dirty="0">
                <a:effectLst/>
                <a:latin typeface="Times New Roman" panose="02020603050405020304" pitchFamily="18" charset="0"/>
                <a:ea typeface="Calibri" panose="020F0502020204030204" pitchFamily="34" charset="0"/>
              </a:rPr>
              <a:t> library. </a:t>
            </a:r>
          </a:p>
          <a:p>
            <a:pPr marL="0" indent="0">
              <a:buNone/>
            </a:pP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Waterflow sensor</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b="1" i="1" dirty="0">
                <a:effectLst/>
                <a:latin typeface="Times New Roman" panose="02020603050405020304" pitchFamily="18" charset="0"/>
                <a:ea typeface="Calibri" panose="020F0502020204030204" pitchFamily="34" charset="0"/>
              </a:rPr>
              <a:t>connected on Port-B pin 3. and LED is connected on PTB4.</a:t>
            </a:r>
            <a:endParaRPr lang="en-IN" i="1" dirty="0"/>
          </a:p>
        </p:txBody>
      </p:sp>
      <p:sp>
        <p:nvSpPr>
          <p:cNvPr id="5" name="TextBox 4">
            <a:extLst>
              <a:ext uri="{FF2B5EF4-FFF2-40B4-BE49-F238E27FC236}">
                <a16:creationId xmlns:a16="http://schemas.microsoft.com/office/drawing/2014/main" id="{994EA399-D36E-F20B-7FED-678AD62145B6}"/>
              </a:ext>
            </a:extLst>
          </p:cNvPr>
          <p:cNvSpPr txBox="1"/>
          <p:nvPr/>
        </p:nvSpPr>
        <p:spPr>
          <a:xfrm>
            <a:off x="5548044" y="488305"/>
            <a:ext cx="6321175" cy="6270627"/>
          </a:xfrm>
          <a:prstGeom prst="rect">
            <a:avLst/>
          </a:prstGeom>
          <a:noFill/>
        </p:spPr>
        <p:txBody>
          <a:bodyPr wrap="square">
            <a:spAutoFit/>
          </a:bodyPr>
          <a:lstStyle/>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#include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mbed.h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DigitalOut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myled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(PB_4);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InterruptIn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sensor(PB_3);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Serial pc(USBTX, USBRX);</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NbTopsFan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 Calc;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void rpm()     //This function increments on the rising edge of the hall effect sensors signal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NbTopsFan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 main()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while(1)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NbTopsFan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0;                  //Set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NbTops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to 0 ready for calculations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myled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sensor.rise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(&amp;rpm);              //Enables rising edge interrupt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wait_ms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(1000);                  //Wait 1 second and count HALL pulses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sensor.rise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(NULL);              //Disable interrupt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myled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Calc =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NbTopsFan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60) / 7.5;  //(Pulse frequency x 60) / 7.5Q, = flow rate in L/hour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pc.printf</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("Flow L/hour: %d\r\</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n",Calc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//Prints the number calculated above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8035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5DCD-20A0-C2BC-1A64-5C427D6B8721}"/>
              </a:ext>
            </a:extLst>
          </p:cNvPr>
          <p:cNvSpPr>
            <a:spLocks noGrp="1"/>
          </p:cNvSpPr>
          <p:nvPr>
            <p:ph type="title"/>
          </p:nvPr>
        </p:nvSpPr>
        <p:spPr>
          <a:xfrm>
            <a:off x="508590" y="0"/>
            <a:ext cx="10515600" cy="1325563"/>
          </a:xfrm>
        </p:spPr>
        <p:txBody>
          <a:bodyPr>
            <a:normAutofit/>
          </a:bodyPr>
          <a:lstStyle/>
          <a:p>
            <a:r>
              <a:rPr lang="en-IN" sz="4000" b="1" dirty="0"/>
              <a:t>ARM Embedded C programming without </a:t>
            </a:r>
            <a:r>
              <a:rPr lang="en-IN" sz="4000" b="1" dirty="0" err="1"/>
              <a:t>mbed</a:t>
            </a:r>
            <a:br>
              <a:rPr lang="en-IN" sz="4000" dirty="0"/>
            </a:br>
            <a:endParaRPr lang="en-IN" sz="4000" dirty="0"/>
          </a:p>
        </p:txBody>
      </p:sp>
      <p:sp>
        <p:nvSpPr>
          <p:cNvPr id="3" name="Content Placeholder 2">
            <a:extLst>
              <a:ext uri="{FF2B5EF4-FFF2-40B4-BE49-F238E27FC236}">
                <a16:creationId xmlns:a16="http://schemas.microsoft.com/office/drawing/2014/main" id="{EF05AA24-7363-A2C8-4F71-08F77E114130}"/>
              </a:ext>
            </a:extLst>
          </p:cNvPr>
          <p:cNvSpPr>
            <a:spLocks noGrp="1"/>
          </p:cNvSpPr>
          <p:nvPr>
            <p:ph idx="1"/>
          </p:nvPr>
        </p:nvSpPr>
        <p:spPr>
          <a:xfrm>
            <a:off x="508591" y="1158949"/>
            <a:ext cx="4765158" cy="4358795"/>
          </a:xfrm>
        </p:spPr>
        <p:txBody>
          <a:bodyPr>
            <a:normAutofit/>
          </a:bodyPr>
          <a:lstStyle/>
          <a:p>
            <a:pPr marL="0" indent="0" algn="just">
              <a:buNone/>
            </a:pPr>
            <a:r>
              <a:rPr lang="en-US" sz="2400" i="1" dirty="0">
                <a:effectLst/>
                <a:latin typeface="Times New Roman" panose="02020603050405020304" pitchFamily="18" charset="0"/>
                <a:ea typeface="Calibri" panose="020F0502020204030204" pitchFamily="34" charset="0"/>
              </a:rPr>
              <a:t>Write and compile code of LED interfacing and debug the program image on an KL25Z board using the Keil MDK-ARM tool. </a:t>
            </a:r>
            <a:endParaRPr lang="en-IN" sz="2400" i="1" dirty="0"/>
          </a:p>
        </p:txBody>
      </p:sp>
      <p:sp>
        <p:nvSpPr>
          <p:cNvPr id="5" name="TextBox 4">
            <a:extLst>
              <a:ext uri="{FF2B5EF4-FFF2-40B4-BE49-F238E27FC236}">
                <a16:creationId xmlns:a16="http://schemas.microsoft.com/office/drawing/2014/main" id="{E8901AC9-97DF-EAED-EBCE-A97423700AAC}"/>
              </a:ext>
            </a:extLst>
          </p:cNvPr>
          <p:cNvSpPr txBox="1"/>
          <p:nvPr/>
        </p:nvSpPr>
        <p:spPr>
          <a:xfrm>
            <a:off x="6096000" y="927337"/>
            <a:ext cx="6097772" cy="5930663"/>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#include &lt;MKL25Z4.h&gt;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#include &lt;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math.h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void delay(int 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=0;i&lt;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 main()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SIM-&gt;SCGC5 |=0x0400;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PORTB-&gt;PCR[18]=0x0100;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PTB-&gt;PDOR =0x40000;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PTB-&gt;PDDR =0x40000;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while(1){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PTB-&gt;PCOR=0x40000;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delay(5000000);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PTB-&gt;PSOR=0x40000;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delay(5000000);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1309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ECE4-BFCB-F40A-E77E-8F1303727BD4}"/>
              </a:ext>
            </a:extLst>
          </p:cNvPr>
          <p:cNvSpPr>
            <a:spLocks noGrp="1"/>
          </p:cNvSpPr>
          <p:nvPr>
            <p:ph type="title"/>
          </p:nvPr>
        </p:nvSpPr>
        <p:spPr>
          <a:xfrm>
            <a:off x="838200" y="365125"/>
            <a:ext cx="10515600" cy="772559"/>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IN" sz="2520" dirty="0">
                <a:solidFill>
                  <a:schemeClr val="dk1"/>
                </a:solidFill>
                <a:latin typeface="+mn-lt"/>
                <a:ea typeface="+mn-ea"/>
                <a:cs typeface="+mn-cs"/>
              </a:rPr>
              <a:t>ARM Embedded C programming without </a:t>
            </a:r>
            <a:r>
              <a:rPr lang="en-IN" sz="2520" dirty="0" err="1">
                <a:solidFill>
                  <a:schemeClr val="dk1"/>
                </a:solidFill>
                <a:latin typeface="+mn-lt"/>
                <a:ea typeface="+mn-ea"/>
                <a:cs typeface="+mn-cs"/>
              </a:rPr>
              <a:t>mbed</a:t>
            </a:r>
            <a:br>
              <a:rPr lang="en-IN" sz="2520" dirty="0">
                <a:solidFill>
                  <a:schemeClr val="dk1"/>
                </a:solidFill>
                <a:latin typeface="+mn-lt"/>
                <a:ea typeface="+mn-ea"/>
                <a:cs typeface="+mn-cs"/>
              </a:rPr>
            </a:br>
            <a:endParaRPr lang="en-IN" sz="2520" dirty="0">
              <a:solidFill>
                <a:schemeClr val="dk1"/>
              </a:solidFill>
              <a:latin typeface="+mn-lt"/>
              <a:ea typeface="+mn-ea"/>
              <a:cs typeface="+mn-cs"/>
            </a:endParaRPr>
          </a:p>
        </p:txBody>
      </p:sp>
      <p:sp>
        <p:nvSpPr>
          <p:cNvPr id="5" name="TextBox 4">
            <a:extLst>
              <a:ext uri="{FF2B5EF4-FFF2-40B4-BE49-F238E27FC236}">
                <a16:creationId xmlns:a16="http://schemas.microsoft.com/office/drawing/2014/main" id="{C9867005-D85F-FE98-855E-82DDCAFB103D}"/>
              </a:ext>
            </a:extLst>
          </p:cNvPr>
          <p:cNvSpPr txBox="1"/>
          <p:nvPr/>
        </p:nvSpPr>
        <p:spPr>
          <a:xfrm>
            <a:off x="5670698" y="1070381"/>
            <a:ext cx="6097772" cy="5653664"/>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#include &lt;MKL25Z4.h&gt;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#include &lt;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math.h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void delay(int 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=0;i&lt;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 main()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SIM-&gt;SCGC5 |=0x0400;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PORTB-&gt;PCR[18]=0x0100;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PTB-&gt;PDOR =0x0000000F;</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PTB-&gt;PDDR =0x0000000F;</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while(1){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PTB-&gt;PCOR=0x00000005;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delay(5000000);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PTB-&gt;PSOR=0x0000000A;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delay(5000000);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824EAF2-84A7-FFF4-F9A5-E09617D3CD13}"/>
              </a:ext>
            </a:extLst>
          </p:cNvPr>
          <p:cNvSpPr txBox="1"/>
          <p:nvPr/>
        </p:nvSpPr>
        <p:spPr>
          <a:xfrm>
            <a:off x="337584" y="1381275"/>
            <a:ext cx="4542760" cy="1200329"/>
          </a:xfrm>
          <a:prstGeom prst="rect">
            <a:avLst/>
          </a:prstGeom>
          <a:noFill/>
        </p:spPr>
        <p:txBody>
          <a:bodyPr wrap="square">
            <a:spAutoFit/>
          </a:bodyPr>
          <a:lstStyle/>
          <a:p>
            <a:pPr marL="0" indent="0" algn="just">
              <a:buNone/>
            </a:pPr>
            <a:r>
              <a:rPr lang="en-US" sz="1800" i="1" dirty="0">
                <a:effectLst/>
                <a:latin typeface="Times New Roman" panose="02020603050405020304" pitchFamily="18" charset="0"/>
                <a:ea typeface="Calibri" panose="020F0502020204030204" pitchFamily="34" charset="0"/>
              </a:rPr>
              <a:t>Write and compile code of DC Motor interfacing and debug the program image on an KL25Z board using the Keil MDK-ARM tool. </a:t>
            </a:r>
            <a:endParaRPr lang="en-IN" sz="1800" i="1" dirty="0"/>
          </a:p>
        </p:txBody>
      </p:sp>
    </p:spTree>
    <p:extLst>
      <p:ext uri="{BB962C8B-B14F-4D97-AF65-F5344CB8AC3E}">
        <p14:creationId xmlns:p14="http://schemas.microsoft.com/office/powerpoint/2010/main" val="38883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8063-645F-8CDD-CF53-DECDC07EB15F}"/>
              </a:ext>
            </a:extLst>
          </p:cNvPr>
          <p:cNvSpPr>
            <a:spLocks noGrp="1"/>
          </p:cNvSpPr>
          <p:nvPr>
            <p:ph type="title"/>
          </p:nvPr>
        </p:nvSpPr>
        <p:spPr/>
        <p:txBody>
          <a:bodyPr>
            <a:normAutofit fontScale="90000"/>
          </a:bodyPr>
          <a:lstStyle/>
          <a:p>
            <a:r>
              <a:rPr lang="en-IN" sz="4400" b="1" dirty="0"/>
              <a:t>ARM Embedded C programming without </a:t>
            </a:r>
            <a:r>
              <a:rPr lang="en-IN" sz="4400" b="1" dirty="0" err="1"/>
              <a:t>mbed</a:t>
            </a:r>
            <a:br>
              <a:rPr lang="en-IN" sz="4400" dirty="0"/>
            </a:br>
            <a:endParaRPr lang="en-IN" dirty="0"/>
          </a:p>
        </p:txBody>
      </p:sp>
      <p:sp>
        <p:nvSpPr>
          <p:cNvPr id="3" name="Content Placeholder 2">
            <a:extLst>
              <a:ext uri="{FF2B5EF4-FFF2-40B4-BE49-F238E27FC236}">
                <a16:creationId xmlns:a16="http://schemas.microsoft.com/office/drawing/2014/main" id="{DD36BF5D-2287-515F-A825-90ACB97089C0}"/>
              </a:ext>
            </a:extLst>
          </p:cNvPr>
          <p:cNvSpPr>
            <a:spLocks noGrp="1"/>
          </p:cNvSpPr>
          <p:nvPr>
            <p:ph idx="1"/>
          </p:nvPr>
        </p:nvSpPr>
        <p:spPr>
          <a:xfrm>
            <a:off x="838200" y="1099335"/>
            <a:ext cx="10515600" cy="5077628"/>
          </a:xfrm>
        </p:spPr>
        <p:txBody>
          <a:bodyPr/>
          <a:lstStyle/>
          <a:p>
            <a:pPr marL="0" indent="0">
              <a:buNone/>
            </a:pP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Write and compile code of PWM based Servo motor interfacing for target device KL25Z board, Without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mbed</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library. Servo Connected on Port-B pin 18.</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7" name="TextBox 6">
            <a:extLst>
              <a:ext uri="{FF2B5EF4-FFF2-40B4-BE49-F238E27FC236}">
                <a16:creationId xmlns:a16="http://schemas.microsoft.com/office/drawing/2014/main" id="{5980B8F2-0810-FBE9-74C8-F7D0C454703C}"/>
              </a:ext>
            </a:extLst>
          </p:cNvPr>
          <p:cNvSpPr txBox="1"/>
          <p:nvPr/>
        </p:nvSpPr>
        <p:spPr>
          <a:xfrm>
            <a:off x="2225211" y="1810705"/>
            <a:ext cx="6097712" cy="4832092"/>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#include "MKL25Z4.h"                    </a:t>
            </a: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#define PTB18_Pin	18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#define PTB18_PWM_Ch   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#define MASK(x)         (1 &lt;&lt; (x))</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init_PWM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(void)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SIM_SCGC5 |= SIM_SCGC5_PORTB_MASK;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PORTB-&gt;PCR[PTB18_Pin] &amp;= ~PORT_PCR_MUX_MASK;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PORTB-&gt;PCR[PTB18_Pin] |= PORT_PCR_MUX(3);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SIM-&gt;SCGC6 |= SIM_SCGC6_TPM2_MASK;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SIM-&gt;SOPT2 &amp;= ~SIM_SOPT2_PLLFLLSEL_MASK;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SIM-&gt;SOPT2 |= SIM_SOPT2_PLLFLLSEL(0); // MCGFLLCLK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TPM2-&gt;MOD = 7500;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 main(void)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init_PWM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TPM2_C0V = 0x8000;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while(1)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5947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E4C2-7B4E-5F4B-3187-466A33F837F0}"/>
              </a:ext>
            </a:extLst>
          </p:cNvPr>
          <p:cNvSpPr>
            <a:spLocks noGrp="1"/>
          </p:cNvSpPr>
          <p:nvPr>
            <p:ph type="title"/>
          </p:nvPr>
        </p:nvSpPr>
        <p:spPr>
          <a:xfrm>
            <a:off x="838200" y="365125"/>
            <a:ext cx="10515600" cy="836951"/>
          </a:xfrm>
        </p:spPr>
        <p:txBody>
          <a:bodyPr/>
          <a:lstStyle/>
          <a:p>
            <a:r>
              <a:rPr lang="en-US" dirty="0"/>
              <a:t>GPIO controller</a:t>
            </a:r>
            <a:endParaRPr lang="en-IN" dirty="0"/>
          </a:p>
        </p:txBody>
      </p:sp>
      <p:sp>
        <p:nvSpPr>
          <p:cNvPr id="3" name="Content Placeholder 2">
            <a:extLst>
              <a:ext uri="{FF2B5EF4-FFF2-40B4-BE49-F238E27FC236}">
                <a16:creationId xmlns:a16="http://schemas.microsoft.com/office/drawing/2014/main" id="{2816594B-9B4F-2267-6233-950FBF43492A}"/>
              </a:ext>
            </a:extLst>
          </p:cNvPr>
          <p:cNvSpPr>
            <a:spLocks noGrp="1"/>
          </p:cNvSpPr>
          <p:nvPr>
            <p:ph idx="1"/>
          </p:nvPr>
        </p:nvSpPr>
        <p:spPr/>
        <p:txBody>
          <a:bodyPr/>
          <a:lstStyle/>
          <a:p>
            <a:endParaRPr lang="en-IN" dirty="0"/>
          </a:p>
        </p:txBody>
      </p:sp>
      <p:pic>
        <p:nvPicPr>
          <p:cNvPr id="2050" name="Picture 2">
            <a:extLst>
              <a:ext uri="{FF2B5EF4-FFF2-40B4-BE49-F238E27FC236}">
                <a16:creationId xmlns:a16="http://schemas.microsoft.com/office/drawing/2014/main" id="{CEAC41C2-C7A0-9633-500B-C475E3F95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480" y="1825625"/>
            <a:ext cx="1135294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58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27B8246-3890-4CB2-8D86-B8D8D1AA862A}" type="datetime1">
              <a:rPr lang="en-US" smtClean="0"/>
              <a:pPr>
                <a:defRPr/>
              </a:pPr>
              <a:t>6/19/24</a:t>
            </a:fld>
            <a:endParaRPr lang="en-US" dirty="0"/>
          </a:p>
        </p:txBody>
      </p:sp>
      <p:sp>
        <p:nvSpPr>
          <p:cNvPr id="8195" name="Slide Number Placeholder 5"/>
          <p:cNvSpPr>
            <a:spLocks noGrp="1"/>
          </p:cNvSpPr>
          <p:nvPr>
            <p:ph type="sldNum" sz="quarter" idx="12"/>
          </p:nvPr>
        </p:nvSpPr>
        <p:spPr bwMode="auto">
          <a:noFill/>
          <a:ln>
            <a:miter lim="800000"/>
            <a:headEnd/>
            <a:tailEnd/>
          </a:ln>
        </p:spPr>
        <p:txBody>
          <a:bodyPr/>
          <a:lstStyle/>
          <a:p>
            <a:fld id="{7CF874CE-5919-433E-981D-53420242018C}" type="slidenum">
              <a:rPr lang="en-US" smtClean="0"/>
              <a:pPr/>
              <a:t>3</a:t>
            </a:fld>
            <a:endParaRPr lang="en-US"/>
          </a:p>
        </p:txBody>
      </p:sp>
      <p:sp>
        <p:nvSpPr>
          <p:cNvPr id="7" name="Title 1"/>
          <p:cNvSpPr txBox="1">
            <a:spLocks/>
          </p:cNvSpPr>
          <p:nvPr/>
        </p:nvSpPr>
        <p:spPr>
          <a:xfrm>
            <a:off x="2567608" y="0"/>
            <a:ext cx="9014792"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defPPr>
              <a:defRPr lang="en-US"/>
            </a:defPPr>
            <a:lvl1pPr algn="ctr" defTabSz="914400" eaLnBrk="1" latinLnBrk="0" hangingPunct="1">
              <a:buNone/>
              <a:defRPr sz="2520"/>
            </a:lvl1pPr>
          </a:lstStyle>
          <a:p>
            <a:r>
              <a:rPr lang="en-US" dirty="0"/>
              <a:t>Course Outcome</a:t>
            </a:r>
          </a:p>
        </p:txBody>
      </p:sp>
      <p:graphicFrame>
        <p:nvGraphicFramePr>
          <p:cNvPr id="2" name="Table 1">
            <a:extLst>
              <a:ext uri="{FF2B5EF4-FFF2-40B4-BE49-F238E27FC236}">
                <a16:creationId xmlns:a16="http://schemas.microsoft.com/office/drawing/2014/main" id="{BAACD785-6F64-8187-25CA-4BB5BA8EA311}"/>
              </a:ext>
            </a:extLst>
          </p:cNvPr>
          <p:cNvGraphicFramePr>
            <a:graphicFrameLocks noGrp="1"/>
          </p:cNvGraphicFramePr>
          <p:nvPr/>
        </p:nvGraphicFramePr>
        <p:xfrm>
          <a:off x="1055440" y="1230986"/>
          <a:ext cx="9978320" cy="4993601"/>
        </p:xfrm>
        <a:graphic>
          <a:graphicData uri="http://schemas.openxmlformats.org/drawingml/2006/table">
            <a:tbl>
              <a:tblPr firstRow="1" firstCol="1" bandRow="1">
                <a:tableStyleId>{5C22544A-7EE6-4342-B048-85BDC9FD1C3A}</a:tableStyleId>
              </a:tblPr>
              <a:tblGrid>
                <a:gridCol w="1422208">
                  <a:extLst>
                    <a:ext uri="{9D8B030D-6E8A-4147-A177-3AD203B41FA5}">
                      <a16:colId xmlns:a16="http://schemas.microsoft.com/office/drawing/2014/main" val="3711815983"/>
                    </a:ext>
                  </a:extLst>
                </a:gridCol>
                <a:gridCol w="7134818">
                  <a:extLst>
                    <a:ext uri="{9D8B030D-6E8A-4147-A177-3AD203B41FA5}">
                      <a16:colId xmlns:a16="http://schemas.microsoft.com/office/drawing/2014/main" val="1506434154"/>
                    </a:ext>
                  </a:extLst>
                </a:gridCol>
                <a:gridCol w="1421294">
                  <a:extLst>
                    <a:ext uri="{9D8B030D-6E8A-4147-A177-3AD203B41FA5}">
                      <a16:colId xmlns:a16="http://schemas.microsoft.com/office/drawing/2014/main" val="1491279544"/>
                    </a:ext>
                  </a:extLst>
                </a:gridCol>
              </a:tblGrid>
              <a:tr h="939716">
                <a:tc gridSpan="3">
                  <a:txBody>
                    <a:bodyPr/>
                    <a:lstStyle/>
                    <a:p>
                      <a:pPr algn="just">
                        <a:lnSpc>
                          <a:spcPct val="115000"/>
                        </a:lnSpc>
                        <a:spcBef>
                          <a:spcPts val="1200"/>
                        </a:spcBef>
                        <a:spcAft>
                          <a:spcPts val="1200"/>
                        </a:spcAft>
                      </a:pPr>
                      <a:r>
                        <a:rPr lang="en-US" sz="1800" dirty="0">
                          <a:effectLst/>
                        </a:rPr>
                        <a:t>Course outcome: After completion of this course students will be able 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3512282"/>
                  </a:ext>
                </a:extLst>
              </a:tr>
              <a:tr h="592201">
                <a:tc>
                  <a:txBody>
                    <a:bodyPr/>
                    <a:lstStyle/>
                    <a:p>
                      <a:pPr algn="ctr">
                        <a:lnSpc>
                          <a:spcPct val="115000"/>
                        </a:lnSpc>
                        <a:spcAft>
                          <a:spcPts val="1000"/>
                        </a:spcAft>
                      </a:pPr>
                      <a:r>
                        <a:rPr lang="en-US" sz="1800">
                          <a:effectLst/>
                        </a:rPr>
                        <a:t>CO 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Describe ARM processor architectures.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1</a:t>
                      </a:r>
                      <a:r>
                        <a:rPr lang="en-US" sz="1800">
                          <a:effectLst/>
                        </a:rPr>
                        <a:t>, K</a:t>
                      </a:r>
                      <a:r>
                        <a:rPr lang="en-US" sz="1800" baseline="-25000">
                          <a:effectLst/>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6734426"/>
                  </a:ext>
                </a:extLst>
              </a:tr>
              <a:tr h="865421">
                <a:tc>
                  <a:txBody>
                    <a:bodyPr/>
                    <a:lstStyle/>
                    <a:p>
                      <a:pPr algn="ctr">
                        <a:lnSpc>
                          <a:spcPct val="115000"/>
                        </a:lnSpc>
                        <a:spcAft>
                          <a:spcPts val="1000"/>
                        </a:spcAft>
                      </a:pPr>
                      <a:r>
                        <a:rPr lang="en-US" sz="1800">
                          <a:effectLst/>
                        </a:rPr>
                        <a:t>CO 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Recognize ARM-based microcontrollers as modern IoT computing platforms.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1</a:t>
                      </a:r>
                      <a:r>
                        <a:rPr lang="en-US" sz="1800">
                          <a:effectLst/>
                        </a:rPr>
                        <a:t>, K</a:t>
                      </a:r>
                      <a:r>
                        <a:rPr lang="en-US" sz="1800" baseline="-25000">
                          <a:effectLst/>
                        </a:rPr>
                        <a:t>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4905427"/>
                  </a:ext>
                </a:extLst>
              </a:tr>
              <a:tr h="865421">
                <a:tc>
                  <a:txBody>
                    <a:bodyPr/>
                    <a:lstStyle/>
                    <a:p>
                      <a:pPr algn="ctr">
                        <a:lnSpc>
                          <a:spcPct val="115000"/>
                        </a:lnSpc>
                        <a:spcAft>
                          <a:spcPts val="1000"/>
                        </a:spcAft>
                      </a:pPr>
                      <a:r>
                        <a:rPr lang="en-US" sz="1800">
                          <a:effectLst/>
                        </a:rPr>
                        <a:t>CO 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Realize Software design basics, software engineering principles.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3, </a:t>
                      </a:r>
                      <a:r>
                        <a:rPr lang="en-US" sz="1800">
                          <a:effectLst/>
                        </a:rPr>
                        <a:t>K</a:t>
                      </a:r>
                      <a:r>
                        <a:rPr lang="en-US" sz="1800" baseline="-25000">
                          <a:effectLst/>
                        </a:rPr>
                        <a:t>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4703964"/>
                  </a:ext>
                </a:extLst>
              </a:tr>
              <a:tr h="865421">
                <a:tc>
                  <a:txBody>
                    <a:bodyPr/>
                    <a:lstStyle/>
                    <a:p>
                      <a:pPr algn="ctr">
                        <a:lnSpc>
                          <a:spcPct val="115000"/>
                        </a:lnSpc>
                        <a:spcAft>
                          <a:spcPts val="1000"/>
                        </a:spcAft>
                      </a:pPr>
                      <a:r>
                        <a:rPr lang="en-US" sz="1800">
                          <a:effectLst/>
                        </a:rPr>
                        <a:t>CO4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Explore Target Board FRDM-KL25Z for embedded system application.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3, </a:t>
                      </a:r>
                      <a:r>
                        <a:rPr lang="en-US" sz="1800">
                          <a:effectLst/>
                        </a:rPr>
                        <a:t>K</a:t>
                      </a:r>
                      <a:r>
                        <a:rPr lang="en-US" sz="1800" baseline="-25000">
                          <a:effectLst/>
                        </a:rPr>
                        <a:t>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4042395"/>
                  </a:ext>
                </a:extLst>
              </a:tr>
              <a:tr h="865421">
                <a:tc>
                  <a:txBody>
                    <a:bodyPr/>
                    <a:lstStyle/>
                    <a:p>
                      <a:pPr algn="ctr">
                        <a:lnSpc>
                          <a:spcPct val="115000"/>
                        </a:lnSpc>
                        <a:spcAft>
                          <a:spcPts val="1000"/>
                        </a:spcAft>
                      </a:pPr>
                      <a:r>
                        <a:rPr lang="en-US" sz="1800">
                          <a:effectLst/>
                        </a:rPr>
                        <a:t>CO 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Design smart IoT enabled devices using ARM.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dirty="0">
                          <a:effectLst/>
                        </a:rPr>
                        <a:t>K</a:t>
                      </a:r>
                      <a:r>
                        <a:rPr lang="en-US" sz="1800" baseline="-25000" dirty="0">
                          <a:effectLst/>
                        </a:rPr>
                        <a:t>2</a:t>
                      </a:r>
                      <a:r>
                        <a:rPr lang="en-US" sz="1800" dirty="0">
                          <a:effectLst/>
                        </a:rPr>
                        <a:t>, K</a:t>
                      </a:r>
                      <a:r>
                        <a:rPr lang="en-US" sz="1800" baseline="-25000" dirty="0">
                          <a:effectLst/>
                        </a:rPr>
                        <a:t>4,</a:t>
                      </a:r>
                      <a:r>
                        <a:rPr lang="en-US" sz="1800" dirty="0">
                          <a:effectLst/>
                        </a:rPr>
                        <a:t> K</a:t>
                      </a:r>
                      <a:r>
                        <a:rPr lang="en-US" sz="1800" baseline="-25000" dirty="0">
                          <a:effectLst/>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7115145"/>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E429-61B5-2988-E4A3-D942EE86F5EB}"/>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US" sz="2520" dirty="0">
                <a:solidFill>
                  <a:schemeClr val="dk1"/>
                </a:solidFill>
                <a:latin typeface="+mn-lt"/>
                <a:ea typeface="+mn-ea"/>
                <a:cs typeface="+mn-cs"/>
              </a:rPr>
              <a:t>GPIO controller</a:t>
            </a:r>
            <a:endParaRPr lang="en-IN" sz="252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A8D0E310-6D51-77D5-3CB2-7EA765F637B9}"/>
              </a:ext>
            </a:extLst>
          </p:cNvPr>
          <p:cNvSpPr>
            <a:spLocks noGrp="1"/>
          </p:cNvSpPr>
          <p:nvPr>
            <p:ph idx="1"/>
          </p:nvPr>
        </p:nvSpPr>
        <p:spPr>
          <a:xfrm>
            <a:off x="622443" y="1589318"/>
            <a:ext cx="10515600" cy="5032375"/>
          </a:xfrm>
        </p:spPr>
        <p:txBody>
          <a:bodyPr>
            <a:noAutofit/>
          </a:bodyPr>
          <a:lstStyle/>
          <a:p>
            <a:pPr marL="0" indent="0" algn="just">
              <a:buNone/>
            </a:pPr>
            <a:r>
              <a:rPr lang="en-US" sz="2400" b="0" i="0" dirty="0">
                <a:effectLst/>
                <a:latin typeface="Arial" panose="020B0604020202020204" pitchFamily="34" charset="0"/>
              </a:rPr>
              <a:t>The </a:t>
            </a:r>
            <a:r>
              <a:rPr lang="en-US" sz="2400" b="1" i="0" dirty="0">
                <a:effectLst/>
                <a:latin typeface="Arial" panose="020B0604020202020204" pitchFamily="34" charset="0"/>
              </a:rPr>
              <a:t>GPIO</a:t>
            </a:r>
            <a:r>
              <a:rPr lang="en-US" sz="2400" b="0" i="0" dirty="0">
                <a:effectLst/>
                <a:latin typeface="Arial" panose="020B0604020202020204" pitchFamily="34" charset="0"/>
              </a:rPr>
              <a:t> peripheral is used to configure the device IO ports as:</a:t>
            </a:r>
          </a:p>
          <a:p>
            <a:pPr algn="just"/>
            <a:r>
              <a:rPr lang="en-US" sz="2400" dirty="0">
                <a:latin typeface="Arial" panose="020B0604020202020204" pitchFamily="34" charset="0"/>
              </a:rPr>
              <a:t>Either input or output from External devices</a:t>
            </a:r>
          </a:p>
          <a:p>
            <a:pPr algn="just"/>
            <a:r>
              <a:rPr lang="en-US" sz="2400" b="0" i="0" dirty="0">
                <a:effectLst/>
                <a:latin typeface="Arial" panose="020B0604020202020204" pitchFamily="34" charset="0"/>
              </a:rPr>
              <a:t>Either </a:t>
            </a:r>
            <a:r>
              <a:rPr lang="en-US" sz="2400" dirty="0">
                <a:latin typeface="Arial" panose="020B0604020202020204" pitchFamily="34" charset="0"/>
              </a:rPr>
              <a:t>read or write from external memory</a:t>
            </a:r>
          </a:p>
          <a:p>
            <a:pPr algn="just"/>
            <a:r>
              <a:rPr lang="en-US" sz="2400" dirty="0">
                <a:latin typeface="Arial" panose="020B0604020202020204" pitchFamily="34" charset="0"/>
              </a:rPr>
              <a:t>Either Analog or digital signaling</a:t>
            </a:r>
          </a:p>
          <a:p>
            <a:pPr algn="just"/>
            <a:r>
              <a:rPr lang="en-US" sz="2400" dirty="0">
                <a:latin typeface="Arial" panose="020B0604020202020204" pitchFamily="34" charset="0"/>
              </a:rPr>
              <a:t>Either filtered or non filtered</a:t>
            </a:r>
          </a:p>
          <a:p>
            <a:pPr algn="just"/>
            <a:r>
              <a:rPr lang="en-US" sz="2400" dirty="0">
                <a:latin typeface="Arial" panose="020B0604020202020204" pitchFamily="34" charset="0"/>
              </a:rPr>
              <a:t>Either high power or low power signaling using pull-up</a:t>
            </a:r>
          </a:p>
          <a:p>
            <a:pPr marL="0" indent="0" algn="just">
              <a:buNone/>
            </a:pPr>
            <a:r>
              <a:rPr lang="en-US" sz="2400" dirty="0">
                <a:latin typeface="Arial" panose="020B0604020202020204" pitchFamily="34" charset="0"/>
              </a:rPr>
              <a:t>Every GPIO pin of FRDM-KL25z (ARM) can be analog or digital, all GPIO pins can also generate PWM, all GPIO pins can also filter inputs, all GPIO pins can also boost current and all pins  can also connect with pull up register for multiplexed output. On the other hand In Arduino there are different pins for digital, different pins for analog, different pins for PWM, different pin for high and low power.</a:t>
            </a:r>
          </a:p>
          <a:p>
            <a:pPr algn="just"/>
            <a:endParaRPr lang="en-US" sz="2400" dirty="0">
              <a:latin typeface="Arial" panose="020B0604020202020204" pitchFamily="34" charset="0"/>
            </a:endParaRPr>
          </a:p>
          <a:p>
            <a:pPr algn="just"/>
            <a:endParaRPr lang="en-US" sz="2400" dirty="0">
              <a:latin typeface="Arial" panose="020B0604020202020204" pitchFamily="34" charset="0"/>
            </a:endParaRPr>
          </a:p>
          <a:p>
            <a:pPr marL="0" indent="0" algn="just">
              <a:buNone/>
            </a:pPr>
            <a:r>
              <a:rPr lang="en-US" sz="2400" dirty="0">
                <a:latin typeface="Arial" panose="020B0604020202020204" pitchFamily="34" charset="0"/>
              </a:rPr>
              <a:t> </a:t>
            </a:r>
          </a:p>
          <a:p>
            <a:pPr marL="0" indent="0" algn="just">
              <a:buNone/>
            </a:pPr>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492405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FE67-C122-ADC1-F34D-73B0CD33CB0C}"/>
              </a:ext>
            </a:extLst>
          </p:cNvPr>
          <p:cNvSpPr>
            <a:spLocks noGrp="1"/>
          </p:cNvSpPr>
          <p:nvPr>
            <p:ph type="title"/>
          </p:nvPr>
        </p:nvSpPr>
        <p:spPr>
          <a:xfrm>
            <a:off x="838200" y="365125"/>
            <a:ext cx="6312613" cy="1325563"/>
          </a:xfrm>
        </p:spPr>
        <p:txBody>
          <a:bodyPr>
            <a:normAutofit/>
          </a:bodyPr>
          <a:lstStyle/>
          <a:p>
            <a:r>
              <a:rPr lang="it-IT" sz="3200" b="1" dirty="0">
                <a:effectLst/>
                <a:latin typeface="Times New Roman" panose="02020603050405020304" pitchFamily="18" charset="0"/>
                <a:ea typeface="Calibri" panose="020F0502020204030204" pitchFamily="34" charset="0"/>
              </a:rPr>
              <a:t>Cortex Microcontroller Software Interface Standard (CMSIS)</a:t>
            </a:r>
            <a:endParaRPr lang="en-IN" sz="3200" b="1" dirty="0"/>
          </a:p>
        </p:txBody>
      </p:sp>
      <p:sp>
        <p:nvSpPr>
          <p:cNvPr id="3" name="Content Placeholder 2">
            <a:extLst>
              <a:ext uri="{FF2B5EF4-FFF2-40B4-BE49-F238E27FC236}">
                <a16:creationId xmlns:a16="http://schemas.microsoft.com/office/drawing/2014/main" id="{44D16E3F-0953-4D4B-6B4D-5AEE5CED764A}"/>
              </a:ext>
            </a:extLst>
          </p:cNvPr>
          <p:cNvSpPr>
            <a:spLocks noGrp="1"/>
          </p:cNvSpPr>
          <p:nvPr>
            <p:ph idx="1"/>
          </p:nvPr>
        </p:nvSpPr>
        <p:spPr>
          <a:xfrm>
            <a:off x="838200" y="2010560"/>
            <a:ext cx="10515600" cy="4351338"/>
          </a:xfrm>
        </p:spPr>
        <p:txBody>
          <a:bodyPr/>
          <a:lstStyle/>
          <a:p>
            <a:pPr marL="0" indent="0" algn="just">
              <a:buNone/>
            </a:pPr>
            <a:r>
              <a:rPr lang="en-US" b="0" i="0" dirty="0">
                <a:solidFill>
                  <a:srgbClr val="444444"/>
                </a:solidFill>
                <a:effectLst/>
                <a:latin typeface="Roboto" panose="02000000000000000000" pitchFamily="2" charset="0"/>
              </a:rPr>
              <a:t>Cortex Microcontroller Software Interface Standard (CMSIS) technology is dedicated to help software engineers creating program codes for any Cortex-M based microcontroller in the fastest and most reliable way. </a:t>
            </a:r>
          </a:p>
          <a:p>
            <a:pPr marL="0" indent="0" algn="just">
              <a:buNone/>
            </a:pPr>
            <a:r>
              <a:rPr lang="en-US" b="0" i="0" dirty="0">
                <a:solidFill>
                  <a:srgbClr val="444444"/>
                </a:solidFill>
                <a:effectLst/>
                <a:latin typeface="Roboto" panose="02000000000000000000" pitchFamily="2" charset="0"/>
              </a:rPr>
              <a:t>As soon as all drivers, libraries and middleware are carefully created by ARM and silicon vendors and verified by ARM, it can guarantee that startup code and MCU peripheral configuration code will be generated correctly.</a:t>
            </a:r>
            <a:endParaRPr lang="en-IN" dirty="0"/>
          </a:p>
        </p:txBody>
      </p:sp>
      <p:pic>
        <p:nvPicPr>
          <p:cNvPr id="3074" name="Picture 2">
            <a:extLst>
              <a:ext uri="{FF2B5EF4-FFF2-40B4-BE49-F238E27FC236}">
                <a16:creationId xmlns:a16="http://schemas.microsoft.com/office/drawing/2014/main" id="{4E9B427B-6E00-6F50-51D6-8F5DE194D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3795" y="270668"/>
            <a:ext cx="38100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56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68011-FA6F-F974-EB7F-965D1DA050C7}"/>
              </a:ext>
            </a:extLst>
          </p:cNvPr>
          <p:cNvSpPr>
            <a:spLocks noGrp="1"/>
          </p:cNvSpPr>
          <p:nvPr>
            <p:ph idx="1"/>
          </p:nvPr>
        </p:nvSpPr>
        <p:spPr>
          <a:xfrm>
            <a:off x="232024" y="1212351"/>
            <a:ext cx="5863976" cy="5074759"/>
          </a:xfrm>
        </p:spPr>
        <p:txBody>
          <a:bodyPr>
            <a:normAutofit fontScale="77500" lnSpcReduction="20000"/>
          </a:bodyPr>
          <a:lstStyle/>
          <a:p>
            <a:pPr algn="just"/>
            <a:r>
              <a:rPr lang="en-US" dirty="0">
                <a:solidFill>
                  <a:srgbClr val="2A2A2A"/>
                </a:solidFill>
                <a:effectLst/>
                <a:latin typeface="Times New Roman" panose="02020603050405020304" pitchFamily="18" charset="0"/>
                <a:cs typeface="Times New Roman" panose="02020603050405020304" pitchFamily="18" charset="0"/>
              </a:rPr>
              <a:t>A vast 'cloud' of standard microcontrollers with increasingly complex peripherals as well as typical microcontroller peripherals such as USART, I2C, ADC, and DAC. </a:t>
            </a:r>
          </a:p>
          <a:p>
            <a:pPr algn="just"/>
            <a:r>
              <a:rPr lang="en-US" dirty="0">
                <a:solidFill>
                  <a:srgbClr val="2A2A2A"/>
                </a:solidFill>
                <a:effectLst/>
                <a:latin typeface="Times New Roman" panose="02020603050405020304" pitchFamily="18" charset="0"/>
                <a:cs typeface="Times New Roman" panose="02020603050405020304" pitchFamily="18" charset="0"/>
              </a:rPr>
              <a:t>A modern high-end microcontroller could well have a </a:t>
            </a:r>
            <a:r>
              <a:rPr lang="en-US" dirty="0" err="1">
                <a:solidFill>
                  <a:srgbClr val="2A2A2A"/>
                </a:solidFill>
                <a:effectLst/>
                <a:latin typeface="Times New Roman" panose="02020603050405020304" pitchFamily="18" charset="0"/>
                <a:cs typeface="Times New Roman" panose="02020603050405020304" pitchFamily="18" charset="0"/>
              </a:rPr>
              <a:t>HostDevice</a:t>
            </a:r>
            <a:r>
              <a:rPr lang="en-US" dirty="0">
                <a:solidFill>
                  <a:srgbClr val="2A2A2A"/>
                </a:solidFill>
                <a:effectLst/>
                <a:latin typeface="Times New Roman" panose="02020603050405020304" pitchFamily="18" charset="0"/>
                <a:cs typeface="Times New Roman" panose="02020603050405020304" pitchFamily="18" charset="0"/>
              </a:rPr>
              <a:t> USB controller, Ethernet MAC, SDIO controller, and LCD interface. </a:t>
            </a:r>
          </a:p>
          <a:p>
            <a:pPr algn="just"/>
            <a:r>
              <a:rPr lang="en-US" dirty="0">
                <a:solidFill>
                  <a:srgbClr val="2A2A2A"/>
                </a:solidFill>
                <a:effectLst/>
                <a:latin typeface="Times New Roman" panose="02020603050405020304" pitchFamily="18" charset="0"/>
                <a:cs typeface="Times New Roman" panose="02020603050405020304" pitchFamily="18" charset="0"/>
              </a:rPr>
              <a:t>The software to drive any of these peripherals is effectively a project in itself, so gone are the days of a developer using an 8-bit microcontroller(like Arduino) and writing all of the application code from the reset vector. </a:t>
            </a:r>
          </a:p>
          <a:p>
            <a:pPr algn="just"/>
            <a:r>
              <a:rPr lang="en-US" dirty="0">
                <a:solidFill>
                  <a:srgbClr val="2A2A2A"/>
                </a:solidFill>
                <a:effectLst/>
                <a:latin typeface="Times New Roman" panose="02020603050405020304" pitchFamily="18" charset="0"/>
                <a:cs typeface="Times New Roman" panose="02020603050405020304" pitchFamily="18" charset="0"/>
              </a:rPr>
              <a:t>Cortex-based microcontrollers can have a number of complex peripherals on a single chip. To make these work you will need to use some form of third-party code. </a:t>
            </a:r>
          </a:p>
          <a:p>
            <a:pPr algn="just"/>
            <a:r>
              <a:rPr lang="en-US" dirty="0">
                <a:solidFill>
                  <a:srgbClr val="2A2A2A"/>
                </a:solidFill>
                <a:effectLst/>
                <a:latin typeface="Times New Roman" panose="02020603050405020304" pitchFamily="18" charset="0"/>
                <a:cs typeface="Times New Roman" panose="02020603050405020304" pitchFamily="18" charset="0"/>
              </a:rPr>
              <a:t>CMSIS is intended to allow stacks from different sources to integrate together easily.</a:t>
            </a:r>
          </a:p>
          <a:p>
            <a:pPr algn="just"/>
            <a:endParaRPr lang="en-IN"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0D9A52FB-42C1-86C8-2388-CF89B0F50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020" y="304441"/>
            <a:ext cx="4644782" cy="53363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6B3281F-5048-B3DA-7C7C-7316B4802864}"/>
              </a:ext>
            </a:extLst>
          </p:cNvPr>
          <p:cNvSpPr txBox="1"/>
          <p:nvPr/>
        </p:nvSpPr>
        <p:spPr>
          <a:xfrm>
            <a:off x="6840020" y="5640780"/>
            <a:ext cx="4605391" cy="646331"/>
          </a:xfrm>
          <a:prstGeom prst="rect">
            <a:avLst/>
          </a:prstGeom>
          <a:noFill/>
        </p:spPr>
        <p:txBody>
          <a:bodyPr wrap="square">
            <a:spAutoFit/>
          </a:bodyPr>
          <a:lstStyle/>
          <a:p>
            <a:pPr algn="ctr"/>
            <a:r>
              <a:rPr lang="en-US" b="1" i="1" dirty="0">
                <a:solidFill>
                  <a:srgbClr val="2A2A2A"/>
                </a:solidFill>
                <a:effectLst/>
                <a:latin typeface="Source Sans Pro" panose="020B0503030403020204" pitchFamily="34" charset="0"/>
              </a:rPr>
              <a:t>Cortex-based microcontrollers uses CMSIS </a:t>
            </a:r>
            <a:endParaRPr lang="en-IN" dirty="0"/>
          </a:p>
        </p:txBody>
      </p:sp>
      <p:sp>
        <p:nvSpPr>
          <p:cNvPr id="9" name="TextBox 8">
            <a:extLst>
              <a:ext uri="{FF2B5EF4-FFF2-40B4-BE49-F238E27FC236}">
                <a16:creationId xmlns:a16="http://schemas.microsoft.com/office/drawing/2014/main" id="{F5180269-07F0-677A-6B01-2195A9434391}"/>
              </a:ext>
            </a:extLst>
          </p:cNvPr>
          <p:cNvSpPr txBox="1"/>
          <p:nvPr/>
        </p:nvSpPr>
        <p:spPr>
          <a:xfrm>
            <a:off x="403154" y="304441"/>
            <a:ext cx="6097712" cy="677108"/>
          </a:xfrm>
          <a:prstGeom prst="rect">
            <a:avLst/>
          </a:prstGeom>
          <a:noFill/>
        </p:spPr>
        <p:txBody>
          <a:bodyPr wrap="square">
            <a:spAutoFit/>
          </a:bodyPr>
          <a:lstStyle/>
          <a:p>
            <a:r>
              <a:rPr lang="en-US" sz="3800" b="1" i="1" dirty="0">
                <a:solidFill>
                  <a:srgbClr val="2A2A2A"/>
                </a:solidFill>
                <a:effectLst/>
                <a:latin typeface="Source Sans Pro" panose="020B0503030403020204" pitchFamily="34" charset="0"/>
              </a:rPr>
              <a:t>Need of CMSIS </a:t>
            </a:r>
            <a:endParaRPr lang="en-IN" sz="3800" dirty="0"/>
          </a:p>
        </p:txBody>
      </p:sp>
    </p:spTree>
    <p:extLst>
      <p:ext uri="{BB962C8B-B14F-4D97-AF65-F5344CB8AC3E}">
        <p14:creationId xmlns:p14="http://schemas.microsoft.com/office/powerpoint/2010/main" val="2764668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7E77-1A69-4ED8-C765-22B39F851025}"/>
              </a:ext>
            </a:extLst>
          </p:cNvPr>
          <p:cNvSpPr>
            <a:spLocks noGrp="1"/>
          </p:cNvSpPr>
          <p:nvPr>
            <p:ph type="title"/>
          </p:nvPr>
        </p:nvSpPr>
        <p:spPr>
          <a:xfrm>
            <a:off x="1012860" y="306440"/>
            <a:ext cx="10515600" cy="1325563"/>
          </a:xfrm>
        </p:spPr>
        <p:txBody>
          <a:bodyPr/>
          <a:lstStyle/>
          <a:p>
            <a:r>
              <a:rPr lang="en-IN" b="1" i="0" dirty="0">
                <a:solidFill>
                  <a:srgbClr val="2A2A2A"/>
                </a:solidFill>
                <a:effectLst/>
                <a:latin typeface="Source Sans Pro" panose="020B0503030403020204" pitchFamily="34" charset="0"/>
              </a:rPr>
              <a:t>CMSIS Specifications and Module</a:t>
            </a:r>
            <a:endParaRPr lang="en-IN" dirty="0"/>
          </a:p>
        </p:txBody>
      </p:sp>
      <p:sp>
        <p:nvSpPr>
          <p:cNvPr id="3" name="Content Placeholder 2">
            <a:extLst>
              <a:ext uri="{FF2B5EF4-FFF2-40B4-BE49-F238E27FC236}">
                <a16:creationId xmlns:a16="http://schemas.microsoft.com/office/drawing/2014/main" id="{6664D668-0095-A143-19BC-9CABE8F888FC}"/>
              </a:ext>
            </a:extLst>
          </p:cNvPr>
          <p:cNvSpPr>
            <a:spLocks noGrp="1"/>
          </p:cNvSpPr>
          <p:nvPr>
            <p:ph idx="1"/>
          </p:nvPr>
        </p:nvSpPr>
        <p:spPr>
          <a:xfrm>
            <a:off x="838200" y="1825625"/>
            <a:ext cx="4423025" cy="4351338"/>
          </a:xfrm>
        </p:spPr>
        <p:txBody>
          <a:bodyPr>
            <a:normAutofit fontScale="77500" lnSpcReduction="20000"/>
          </a:bodyPr>
          <a:lstStyle/>
          <a:p>
            <a:pPr algn="just"/>
            <a:r>
              <a:rPr lang="en-US" dirty="0">
                <a:solidFill>
                  <a:srgbClr val="2A2A2A"/>
                </a:solidFill>
                <a:effectLst/>
                <a:latin typeface="Times New Roman" panose="02020603050405020304" pitchFamily="18" charset="0"/>
                <a:cs typeface="Times New Roman" panose="02020603050405020304" pitchFamily="18" charset="0"/>
              </a:rPr>
              <a:t>The main aim of CMSIS (Cortex Microcontroller Software Interface Standard) is to improve software portability and reusability across different microcontrollers and toolchains. </a:t>
            </a:r>
          </a:p>
          <a:p>
            <a:pPr algn="just"/>
            <a:r>
              <a:rPr lang="en-US" dirty="0">
                <a:solidFill>
                  <a:srgbClr val="2A2A2A"/>
                </a:solidFill>
                <a:effectLst/>
                <a:latin typeface="Times New Roman" panose="02020603050405020304" pitchFamily="18" charset="0"/>
                <a:cs typeface="Times New Roman" panose="02020603050405020304" pitchFamily="18" charset="0"/>
              </a:rPr>
              <a:t>This allows software from different sources to integrate seamlessly together. Once learned, CMSIS helps to speed up software development through the use of standardized software functions.</a:t>
            </a:r>
            <a:endParaRPr lang="en-US" dirty="0">
              <a:solidFill>
                <a:srgbClr val="2A2A2A"/>
              </a:solidFill>
              <a:latin typeface="Times New Roman" panose="02020603050405020304" pitchFamily="18" charset="0"/>
              <a:cs typeface="Times New Roman" panose="02020603050405020304" pitchFamily="18" charset="0"/>
            </a:endParaRPr>
          </a:p>
          <a:p>
            <a:pPr algn="just"/>
            <a:r>
              <a:rPr lang="en-US" dirty="0">
                <a:solidFill>
                  <a:srgbClr val="2A2A2A"/>
                </a:solidFill>
                <a:effectLst/>
                <a:latin typeface="Times New Roman" panose="02020603050405020304" pitchFamily="18" charset="0"/>
                <a:cs typeface="Times New Roman" panose="02020603050405020304" pitchFamily="18" charset="0"/>
              </a:rPr>
              <a:t>CMSIS consists of a several separate specifications (CORE, DSP, RTOS, SVD, and DAP) that make source code more portable between tools and devices</a:t>
            </a:r>
            <a:endParaRPr lang="en-IN"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EA8C6BB2-9AA5-869E-FF93-FA5340E7F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836" y="1632003"/>
            <a:ext cx="6317750" cy="4738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732FA7B-50D5-AED1-0F1D-7D9F3DC9D31D}"/>
              </a:ext>
            </a:extLst>
          </p:cNvPr>
          <p:cNvSpPr txBox="1"/>
          <p:nvPr/>
        </p:nvSpPr>
        <p:spPr>
          <a:xfrm>
            <a:off x="7456469" y="1262671"/>
            <a:ext cx="6097712" cy="369332"/>
          </a:xfrm>
          <a:prstGeom prst="rect">
            <a:avLst/>
          </a:prstGeom>
          <a:noFill/>
        </p:spPr>
        <p:txBody>
          <a:bodyPr wrap="square">
            <a:spAutoFit/>
          </a:bodyPr>
          <a:lstStyle/>
          <a:p>
            <a:r>
              <a:rPr lang="en-IN" b="1" i="0" dirty="0">
                <a:solidFill>
                  <a:srgbClr val="2A2A2A"/>
                </a:solidFill>
                <a:effectLst/>
                <a:latin typeface="Source Sans Pro" panose="020B0503030403020204" pitchFamily="34" charset="0"/>
              </a:rPr>
              <a:t>CMSIS Layers architecture</a:t>
            </a:r>
            <a:endParaRPr lang="en-IN" dirty="0"/>
          </a:p>
        </p:txBody>
      </p:sp>
    </p:spTree>
    <p:extLst>
      <p:ext uri="{BB962C8B-B14F-4D97-AF65-F5344CB8AC3E}">
        <p14:creationId xmlns:p14="http://schemas.microsoft.com/office/powerpoint/2010/main" val="4030367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BF3B-7432-7A3C-3EDE-9CD19C9F960E}"/>
              </a:ext>
            </a:extLst>
          </p:cNvPr>
          <p:cNvSpPr>
            <a:spLocks noGrp="1"/>
          </p:cNvSpPr>
          <p:nvPr>
            <p:ph type="title"/>
          </p:nvPr>
        </p:nvSpPr>
        <p:spPr/>
        <p:txBody>
          <a:bodyPr/>
          <a:lstStyle/>
          <a:p>
            <a:r>
              <a:rPr lang="en-IN" b="0" i="0" cap="all" dirty="0">
                <a:solidFill>
                  <a:srgbClr val="444444"/>
                </a:solidFill>
                <a:effectLst/>
                <a:latin typeface="Abel" panose="020B0604020202020204" pitchFamily="2" charset="0"/>
              </a:rPr>
              <a:t>CMSIS MODULES</a:t>
            </a:r>
            <a:endParaRPr lang="en-IN" dirty="0"/>
          </a:p>
        </p:txBody>
      </p:sp>
      <p:sp>
        <p:nvSpPr>
          <p:cNvPr id="3" name="Content Placeholder 2">
            <a:extLst>
              <a:ext uri="{FF2B5EF4-FFF2-40B4-BE49-F238E27FC236}">
                <a16:creationId xmlns:a16="http://schemas.microsoft.com/office/drawing/2014/main" id="{5C5AF94C-C6E8-BAA4-20DE-3EC0A39E4065}"/>
              </a:ext>
            </a:extLst>
          </p:cNvPr>
          <p:cNvSpPr>
            <a:spLocks noGrp="1"/>
          </p:cNvSpPr>
          <p:nvPr>
            <p:ph idx="1"/>
          </p:nvPr>
        </p:nvSpPr>
        <p:spPr/>
        <p:txBody>
          <a:bodyPr>
            <a:normAutofit lnSpcReduction="10000"/>
          </a:bodyPr>
          <a:lstStyle/>
          <a:p>
            <a:pPr marL="0" indent="0" algn="just">
              <a:buNone/>
            </a:pPr>
            <a:r>
              <a:rPr lang="en-US" sz="3200" b="1" i="0" dirty="0">
                <a:solidFill>
                  <a:srgbClr val="2A2A2A"/>
                </a:solidFill>
                <a:effectLst/>
                <a:latin typeface="Source Sans Pro" panose="020B0503030403020204" pitchFamily="34" charset="0"/>
              </a:rPr>
              <a:t>CMSIS Core: </a:t>
            </a:r>
            <a:r>
              <a:rPr lang="en-US" sz="3200" b="0" i="0" dirty="0">
                <a:solidFill>
                  <a:srgbClr val="2A2A2A"/>
                </a:solidFill>
                <a:effectLst/>
                <a:latin typeface="Source Sans Pro" panose="020B0503030403020204" pitchFamily="34" charset="0"/>
              </a:rPr>
              <a:t>The core specification provides a minimal set of functions and macros to access the key Cortex-M processor registers. </a:t>
            </a:r>
          </a:p>
          <a:p>
            <a:pPr marL="0" indent="0" algn="just">
              <a:buNone/>
            </a:pPr>
            <a:r>
              <a:rPr lang="en-US" sz="3200" b="1" i="0" dirty="0">
                <a:solidFill>
                  <a:srgbClr val="2A2A2A"/>
                </a:solidFill>
                <a:effectLst/>
                <a:latin typeface="Source Sans Pro" panose="020B0503030403020204" pitchFamily="34" charset="0"/>
              </a:rPr>
              <a:t>CMSIS RTOS: </a:t>
            </a:r>
            <a:r>
              <a:rPr lang="en-US" sz="3200" b="0" i="0" dirty="0">
                <a:solidFill>
                  <a:srgbClr val="2A2A2A"/>
                </a:solidFill>
                <a:effectLst/>
                <a:latin typeface="Source Sans Pro" panose="020B0503030403020204" pitchFamily="34" charset="0"/>
              </a:rPr>
              <a:t>The CMSIS RTOS specification provides a standard API for an RTOS. This is in effect a set of wrapper functions that translate the CMSIS RTOS API to the API of the specific RTOS that you are using. </a:t>
            </a:r>
          </a:p>
          <a:p>
            <a:pPr marL="0" indent="0" algn="just">
              <a:buNone/>
            </a:pPr>
            <a:r>
              <a:rPr lang="en-US" sz="3200" b="1" i="0" dirty="0">
                <a:solidFill>
                  <a:srgbClr val="2A2A2A"/>
                </a:solidFill>
                <a:effectLst/>
                <a:latin typeface="Source Sans Pro" panose="020B0503030403020204" pitchFamily="34" charset="0"/>
              </a:rPr>
              <a:t>CMSIS DSP: </a:t>
            </a:r>
            <a:r>
              <a:rPr lang="en-US" sz="3200" b="0" i="0" dirty="0">
                <a:solidFill>
                  <a:srgbClr val="2A2A2A"/>
                </a:solidFill>
                <a:effectLst/>
                <a:latin typeface="Source Sans Pro" panose="020B0503030403020204" pitchFamily="34" charset="0"/>
              </a:rPr>
              <a:t>The Cortex-M4 is a 'digital signal controller' with a number of enhancements to support Digital Signal Processing (DSP) algorithms.</a:t>
            </a:r>
            <a:endParaRPr lang="en-IN" sz="3200" dirty="0"/>
          </a:p>
        </p:txBody>
      </p:sp>
    </p:spTree>
    <p:extLst>
      <p:ext uri="{BB962C8B-B14F-4D97-AF65-F5344CB8AC3E}">
        <p14:creationId xmlns:p14="http://schemas.microsoft.com/office/powerpoint/2010/main" val="4249014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33D2-EAB0-5515-43CB-2CBBC766DC2A}"/>
              </a:ext>
            </a:extLst>
          </p:cNvPr>
          <p:cNvSpPr>
            <a:spLocks noGrp="1"/>
          </p:cNvSpPr>
          <p:nvPr>
            <p:ph type="title"/>
          </p:nvPr>
        </p:nvSpPr>
        <p:spPr/>
        <p:txBody>
          <a:bodyPr/>
          <a:lstStyle/>
          <a:p>
            <a:r>
              <a:rPr lang="en-IN" b="0" i="0" cap="all" dirty="0">
                <a:solidFill>
                  <a:srgbClr val="444444"/>
                </a:solidFill>
                <a:effectLst/>
                <a:latin typeface="Abel" panose="020B0604020202020204" pitchFamily="2" charset="0"/>
              </a:rPr>
              <a:t>CMSIS MODULES </a:t>
            </a:r>
            <a:endParaRPr lang="en-IN" dirty="0"/>
          </a:p>
        </p:txBody>
      </p:sp>
      <p:sp>
        <p:nvSpPr>
          <p:cNvPr id="3" name="Content Placeholder 2">
            <a:extLst>
              <a:ext uri="{FF2B5EF4-FFF2-40B4-BE49-F238E27FC236}">
                <a16:creationId xmlns:a16="http://schemas.microsoft.com/office/drawing/2014/main" id="{4DEEDD47-C37C-9FCC-DBB6-EC05AE86E559}"/>
              </a:ext>
            </a:extLst>
          </p:cNvPr>
          <p:cNvSpPr>
            <a:spLocks noGrp="1"/>
          </p:cNvSpPr>
          <p:nvPr>
            <p:ph idx="1"/>
          </p:nvPr>
        </p:nvSpPr>
        <p:spPr/>
        <p:txBody>
          <a:bodyPr/>
          <a:lstStyle/>
          <a:p>
            <a:pPr algn="just"/>
            <a:r>
              <a:rPr lang="en-US" b="0" i="0" dirty="0">
                <a:solidFill>
                  <a:srgbClr val="EC008C"/>
                </a:solidFill>
                <a:effectLst/>
                <a:latin typeface="Abel" panose="02000506030000020004" pitchFamily="2" charset="0"/>
              </a:rPr>
              <a:t>CMSIS-SVD</a:t>
            </a:r>
            <a:r>
              <a:rPr lang="en-US" dirty="0">
                <a:solidFill>
                  <a:srgbClr val="444444"/>
                </a:solidFill>
                <a:latin typeface="Abel" panose="02000506030000020004" pitchFamily="2" charset="0"/>
              </a:rPr>
              <a:t>: </a:t>
            </a:r>
            <a:r>
              <a:rPr lang="en-US" b="0" i="0" dirty="0">
                <a:solidFill>
                  <a:srgbClr val="444444"/>
                </a:solidFill>
                <a:effectLst/>
                <a:latin typeface="Roboto" panose="02000000000000000000" pitchFamily="2" charset="0"/>
              </a:rPr>
              <a:t>CMSIS-SVD is included in CMSIS-Pack. It supports microcontroller detailed views to the device peripherals which displays the </a:t>
            </a:r>
            <a:r>
              <a:rPr lang="en-US" b="1" i="0" dirty="0">
                <a:solidFill>
                  <a:srgbClr val="444444"/>
                </a:solidFill>
                <a:effectLst/>
                <a:latin typeface="Roboto" panose="02000000000000000000" pitchFamily="2" charset="0"/>
              </a:rPr>
              <a:t>current register state</a:t>
            </a:r>
            <a:r>
              <a:rPr lang="en-US" b="0" i="0" dirty="0">
                <a:solidFill>
                  <a:srgbClr val="444444"/>
                </a:solidFill>
                <a:effectLst/>
                <a:latin typeface="Roboto" panose="02000000000000000000" pitchFamily="2" charset="0"/>
              </a:rPr>
              <a:t> with system view description (SVD) format.</a:t>
            </a:r>
          </a:p>
          <a:p>
            <a:pPr algn="just"/>
            <a:r>
              <a:rPr lang="en-US" b="0" i="0" dirty="0">
                <a:solidFill>
                  <a:srgbClr val="EC008C"/>
                </a:solidFill>
                <a:effectLst/>
                <a:latin typeface="Abel" panose="02000506030000020004" pitchFamily="2" charset="0"/>
              </a:rPr>
              <a:t>CMSIS-DAP</a:t>
            </a:r>
            <a:r>
              <a:rPr lang="en-US" dirty="0">
                <a:solidFill>
                  <a:srgbClr val="444444"/>
                </a:solidFill>
                <a:latin typeface="Abel" panose="02000506030000020004" pitchFamily="2" charset="0"/>
              </a:rPr>
              <a:t>: </a:t>
            </a:r>
            <a:r>
              <a:rPr lang="en-US" b="0" i="0" dirty="0">
                <a:solidFill>
                  <a:srgbClr val="444444"/>
                </a:solidFill>
                <a:effectLst/>
                <a:latin typeface="Roboto" panose="02000000000000000000" pitchFamily="2" charset="0"/>
              </a:rPr>
              <a:t>CMSIS-DAP is an integrated tool that uses standardized interface to the Cortex debug access port (DAP) and is also used by several </a:t>
            </a:r>
            <a:r>
              <a:rPr lang="en-US" b="1" i="0" dirty="0">
                <a:solidFill>
                  <a:srgbClr val="444444"/>
                </a:solidFill>
                <a:effectLst/>
                <a:latin typeface="Roboto" panose="02000000000000000000" pitchFamily="2" charset="0"/>
              </a:rPr>
              <a:t>starter and development kits</a:t>
            </a:r>
            <a:r>
              <a:rPr lang="en-US" b="0" i="0" dirty="0">
                <a:solidFill>
                  <a:srgbClr val="444444"/>
                </a:solidFill>
                <a:effectLst/>
                <a:latin typeface="Roboto" panose="02000000000000000000" pitchFamily="2" charset="0"/>
              </a:rPr>
              <a:t>. </a:t>
            </a:r>
          </a:p>
          <a:p>
            <a:pPr algn="just"/>
            <a:endParaRPr lang="en-US" b="0" i="0" dirty="0">
              <a:solidFill>
                <a:srgbClr val="444444"/>
              </a:solidFill>
              <a:effectLst/>
              <a:latin typeface="Roboto" panose="02000000000000000000" pitchFamily="2" charset="0"/>
            </a:endParaRPr>
          </a:p>
          <a:p>
            <a:pPr marL="0" indent="0" algn="just">
              <a:buNone/>
            </a:pPr>
            <a:endParaRPr lang="en-IN" dirty="0"/>
          </a:p>
        </p:txBody>
      </p:sp>
    </p:spTree>
    <p:extLst>
      <p:ext uri="{BB962C8B-B14F-4D97-AF65-F5344CB8AC3E}">
        <p14:creationId xmlns:p14="http://schemas.microsoft.com/office/powerpoint/2010/main" val="3663038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2D47-475B-6618-E5D8-C19E2E70E6C7}"/>
              </a:ext>
            </a:extLst>
          </p:cNvPr>
          <p:cNvSpPr>
            <a:spLocks noGrp="1"/>
          </p:cNvSpPr>
          <p:nvPr>
            <p:ph type="title"/>
          </p:nvPr>
        </p:nvSpPr>
        <p:spPr/>
        <p:txBody>
          <a:bodyPr>
            <a:normAutofit/>
          </a:bodyPr>
          <a:lstStyle/>
          <a:p>
            <a:r>
              <a:rPr lang="en-US" sz="3800" b="1" dirty="0">
                <a:effectLst/>
                <a:latin typeface="Times New Roman" panose="02020603050405020304" pitchFamily="18" charset="0"/>
                <a:ea typeface="Calibri" panose="020F0502020204030204" pitchFamily="34" charset="0"/>
              </a:rPr>
              <a:t>Introduction to Keil MDK  </a:t>
            </a:r>
            <a:endParaRPr lang="en-IN" sz="3800" b="1" dirty="0"/>
          </a:p>
        </p:txBody>
      </p:sp>
      <p:sp>
        <p:nvSpPr>
          <p:cNvPr id="3" name="Content Placeholder 2">
            <a:extLst>
              <a:ext uri="{FF2B5EF4-FFF2-40B4-BE49-F238E27FC236}">
                <a16:creationId xmlns:a16="http://schemas.microsoft.com/office/drawing/2014/main" id="{F123B0C4-EE9C-AD52-7B1D-65D75FCC97EF}"/>
              </a:ext>
            </a:extLst>
          </p:cNvPr>
          <p:cNvSpPr>
            <a:spLocks noGrp="1"/>
          </p:cNvSpPr>
          <p:nvPr>
            <p:ph idx="1"/>
          </p:nvPr>
        </p:nvSpPr>
        <p:spPr/>
        <p:txBody>
          <a:bodyPr>
            <a:normAutofit lnSpcReduction="10000"/>
          </a:bodyPr>
          <a:lstStyle/>
          <a:p>
            <a:pPr marL="0" indent="0" algn="just">
              <a:buNone/>
            </a:pPr>
            <a:r>
              <a:rPr lang="en-IN" dirty="0"/>
              <a:t>The MDK-ARM (Microcontroller Development Kit) is the complete software development environment(SDE) for ARM7 , ARM9 , Cortex -M, and Cortex-R4 processor-based devices. </a:t>
            </a:r>
          </a:p>
          <a:p>
            <a:pPr marL="0" indent="0" algn="just">
              <a:buNone/>
            </a:pPr>
            <a:r>
              <a:rPr lang="en-US" dirty="0"/>
              <a:t>MDK is specifically designed for microcontroller applications and combines the ARM C/C++ Compiler with the Keil RTX real-time operating system and middleware libraries. </a:t>
            </a:r>
          </a:p>
          <a:p>
            <a:pPr marL="0" indent="0" algn="just">
              <a:buNone/>
            </a:pPr>
            <a:r>
              <a:rPr lang="en-US" dirty="0"/>
              <a:t>All tools are integrated into µVision which includes project management, editor and debugger in a single easy-to-use environment. </a:t>
            </a:r>
          </a:p>
          <a:p>
            <a:pPr marL="0" indent="0" algn="just">
              <a:buNone/>
            </a:pPr>
            <a:r>
              <a:rPr lang="en-US" dirty="0"/>
              <a:t>The fully integrated ARM C/C++ Compiler offers significant code-size and performance benefits to the embedded developer, however, MDK can also be used with the GNU GCC Compiler</a:t>
            </a:r>
            <a:endParaRPr lang="en-IN" dirty="0"/>
          </a:p>
        </p:txBody>
      </p:sp>
    </p:spTree>
    <p:extLst>
      <p:ext uri="{BB962C8B-B14F-4D97-AF65-F5344CB8AC3E}">
        <p14:creationId xmlns:p14="http://schemas.microsoft.com/office/powerpoint/2010/main" val="3505085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D682-B4D2-C0FA-2D8E-93F765035392}"/>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US" sz="2520" dirty="0">
                <a:solidFill>
                  <a:schemeClr val="dk1"/>
                </a:solidFill>
                <a:latin typeface="+mn-lt"/>
                <a:ea typeface="+mn-ea"/>
                <a:cs typeface="+mn-cs"/>
              </a:rPr>
              <a:t>Keil-MDK Modules</a:t>
            </a:r>
            <a:endParaRPr lang="en-IN" sz="252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0C0D27B0-37B6-F154-754A-3A166D191F5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233C90F-00E2-0193-3459-36EB3D3A30D5}"/>
              </a:ext>
            </a:extLst>
          </p:cNvPr>
          <p:cNvPicPr>
            <a:picLocks noChangeAspect="1"/>
          </p:cNvPicPr>
          <p:nvPr/>
        </p:nvPicPr>
        <p:blipFill>
          <a:blip r:embed="rId2"/>
          <a:stretch>
            <a:fillRect/>
          </a:stretch>
        </p:blipFill>
        <p:spPr>
          <a:xfrm>
            <a:off x="646794" y="1712807"/>
            <a:ext cx="10515599" cy="4576974"/>
          </a:xfrm>
          <a:prstGeom prst="rect">
            <a:avLst/>
          </a:prstGeom>
        </p:spPr>
      </p:pic>
    </p:spTree>
    <p:extLst>
      <p:ext uri="{BB962C8B-B14F-4D97-AF65-F5344CB8AC3E}">
        <p14:creationId xmlns:p14="http://schemas.microsoft.com/office/powerpoint/2010/main" val="3161831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D224-8E96-7C09-A9EE-42F53AD8D8EC}"/>
              </a:ext>
            </a:extLst>
          </p:cNvPr>
          <p:cNvSpPr>
            <a:spLocks noGrp="1"/>
          </p:cNvSpPr>
          <p:nvPr>
            <p:ph type="title"/>
          </p:nvPr>
        </p:nvSpPr>
        <p:spPr/>
        <p:txBody>
          <a:bodyPr/>
          <a:lstStyle/>
          <a:p>
            <a:r>
              <a:rPr lang="en-IN" sz="4400" b="1" i="0" u="none" strike="noStrike" baseline="0" dirty="0">
                <a:solidFill>
                  <a:srgbClr val="000000"/>
                </a:solidFill>
                <a:latin typeface="Arial" panose="020B0604020202020204" pitchFamily="34" charset="0"/>
              </a:rPr>
              <a:t>MDK Tools </a:t>
            </a:r>
            <a:endParaRPr lang="en-IN" dirty="0"/>
          </a:p>
        </p:txBody>
      </p:sp>
      <p:sp>
        <p:nvSpPr>
          <p:cNvPr id="3" name="Content Placeholder 2">
            <a:extLst>
              <a:ext uri="{FF2B5EF4-FFF2-40B4-BE49-F238E27FC236}">
                <a16:creationId xmlns:a16="http://schemas.microsoft.com/office/drawing/2014/main" id="{0DD7FD44-FDB9-0DCC-3EB4-F6BBC823BE45}"/>
              </a:ext>
            </a:extLst>
          </p:cNvPr>
          <p:cNvSpPr>
            <a:spLocks noGrp="1"/>
          </p:cNvSpPr>
          <p:nvPr>
            <p:ph idx="1"/>
          </p:nvPr>
        </p:nvSpPr>
        <p:spPr>
          <a:xfrm>
            <a:off x="838200" y="1690688"/>
            <a:ext cx="10515600" cy="4486275"/>
          </a:xfrm>
        </p:spPr>
        <p:txBody>
          <a:bodyPr>
            <a:normAutofit lnSpcReduction="10000"/>
          </a:bodyPr>
          <a:lstStyle/>
          <a:p>
            <a:pPr marL="0" indent="0" algn="just">
              <a:buNone/>
            </a:pPr>
            <a:r>
              <a:rPr lang="en-US" b="0" i="0" u="none" strike="noStrike" baseline="0" dirty="0">
                <a:solidFill>
                  <a:srgbClr val="000000"/>
                </a:solidFill>
                <a:latin typeface="Times New Roman" panose="02020603050405020304" pitchFamily="18" charset="0"/>
              </a:rPr>
              <a:t>The MDK Tools include all the components that you need to create, build, and debug an embedded application for ARM based microcontroller devices. </a:t>
            </a:r>
          </a:p>
          <a:p>
            <a:pPr marL="457200" indent="-457200" algn="just">
              <a:buFont typeface="+mj-lt"/>
              <a:buAutoNum type="arabicPeriod"/>
            </a:pPr>
            <a:r>
              <a:rPr lang="en-US" b="1" i="0" u="none" strike="noStrike" baseline="0" dirty="0">
                <a:solidFill>
                  <a:srgbClr val="000000"/>
                </a:solidFill>
                <a:latin typeface="Times New Roman" panose="02020603050405020304" pitchFamily="18" charset="0"/>
              </a:rPr>
              <a:t>MDK-Core </a:t>
            </a:r>
            <a:r>
              <a:rPr lang="en-US" b="0" i="0" u="none" strike="noStrike" baseline="0" dirty="0">
                <a:solidFill>
                  <a:srgbClr val="000000"/>
                </a:solidFill>
                <a:latin typeface="Times New Roman" panose="02020603050405020304" pitchFamily="18" charset="0"/>
              </a:rPr>
              <a:t>consists of the genuine Keil </a:t>
            </a:r>
            <a:r>
              <a:rPr lang="en-US" b="0" i="0" u="none" strike="noStrike" baseline="0" dirty="0" err="1">
                <a:solidFill>
                  <a:srgbClr val="000000"/>
                </a:solidFill>
                <a:latin typeface="Times New Roman" panose="02020603050405020304" pitchFamily="18" charset="0"/>
              </a:rPr>
              <a:t>μVision</a:t>
            </a:r>
            <a:r>
              <a:rPr lang="en-US" b="0" i="0" u="none" strike="noStrike" baseline="0" dirty="0">
                <a:solidFill>
                  <a:srgbClr val="000000"/>
                </a:solidFill>
                <a:latin typeface="Times New Roman" panose="02020603050405020304" pitchFamily="18" charset="0"/>
              </a:rPr>
              <a:t> IDE and debugger with leading support for Cortex-M processor-based microcontroller devices </a:t>
            </a:r>
            <a:endParaRPr lang="en-US" dirty="0">
              <a:solidFill>
                <a:srgbClr val="000000"/>
              </a:solidFill>
              <a:latin typeface="Times New Roman" panose="02020603050405020304" pitchFamily="18" charset="0"/>
            </a:endParaRPr>
          </a:p>
          <a:p>
            <a:pPr marL="457200" indent="-457200" algn="just">
              <a:buFont typeface="+mj-lt"/>
              <a:buAutoNum type="arabicPeriod"/>
            </a:pPr>
            <a:r>
              <a:rPr lang="en-US" b="0" i="0" u="none" strike="noStrike" baseline="0" dirty="0">
                <a:solidFill>
                  <a:srgbClr val="000000"/>
                </a:solidFill>
                <a:latin typeface="Times New Roman" panose="02020603050405020304" pitchFamily="18" charset="0"/>
              </a:rPr>
              <a:t>MDK includes two </a:t>
            </a:r>
            <a:r>
              <a:rPr lang="en-US" b="1" i="0" u="none" strike="noStrike" baseline="0" dirty="0">
                <a:solidFill>
                  <a:srgbClr val="000000"/>
                </a:solidFill>
                <a:latin typeface="Times New Roman" panose="02020603050405020304" pitchFamily="18" charset="0"/>
              </a:rPr>
              <a:t>ARM C/C++ Compilers </a:t>
            </a:r>
            <a:r>
              <a:rPr lang="en-US" b="0" i="0" u="none" strike="noStrike" baseline="0" dirty="0">
                <a:solidFill>
                  <a:srgbClr val="000000"/>
                </a:solidFill>
                <a:latin typeface="Times New Roman" panose="02020603050405020304" pitchFamily="18" charset="0"/>
              </a:rPr>
              <a:t>with assembler, linker and highly optimize run-time libraries.</a:t>
            </a:r>
          </a:p>
          <a:p>
            <a:pPr marL="457200" indent="-457200" algn="just">
              <a:buFont typeface="+mj-lt"/>
              <a:buAutoNum type="arabicPeriod"/>
            </a:pPr>
            <a:r>
              <a:rPr lang="en-US" b="1" i="0" u="none" strike="noStrike" baseline="0" dirty="0">
                <a:solidFill>
                  <a:srgbClr val="000000"/>
                </a:solidFill>
                <a:latin typeface="Times New Roman" panose="02020603050405020304" pitchFamily="18" charset="0"/>
              </a:rPr>
              <a:t>DS-MDK </a:t>
            </a:r>
            <a:r>
              <a:rPr lang="en-US" b="0" i="0" u="none" strike="noStrike" baseline="0" dirty="0">
                <a:solidFill>
                  <a:srgbClr val="000000"/>
                </a:solidFill>
                <a:latin typeface="Times New Roman" panose="02020603050405020304" pitchFamily="18" charset="0"/>
              </a:rPr>
              <a:t>contains the Eclipse-based DS-5 IDE and debugger and offers multi-processor support for devices based on 32-bit Cortex-A processors </a:t>
            </a:r>
            <a:endParaRPr lang="en-IN" dirty="0"/>
          </a:p>
        </p:txBody>
      </p:sp>
    </p:spTree>
    <p:extLst>
      <p:ext uri="{BB962C8B-B14F-4D97-AF65-F5344CB8AC3E}">
        <p14:creationId xmlns:p14="http://schemas.microsoft.com/office/powerpoint/2010/main" val="1747747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51E7-3E2F-AD13-688F-401F4CA77E67}"/>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IN" sz="2520" dirty="0">
                <a:solidFill>
                  <a:schemeClr val="dk1"/>
                </a:solidFill>
                <a:latin typeface="+mn-lt"/>
                <a:ea typeface="+mn-ea"/>
                <a:cs typeface="+mn-cs"/>
              </a:rPr>
              <a:t>MDK-Software Packs </a:t>
            </a:r>
          </a:p>
        </p:txBody>
      </p:sp>
      <p:sp>
        <p:nvSpPr>
          <p:cNvPr id="3" name="Content Placeholder 2">
            <a:extLst>
              <a:ext uri="{FF2B5EF4-FFF2-40B4-BE49-F238E27FC236}">
                <a16:creationId xmlns:a16="http://schemas.microsoft.com/office/drawing/2014/main" id="{993CE7A8-E699-2B52-1AE0-D7E4ABF0A64F}"/>
              </a:ext>
            </a:extLst>
          </p:cNvPr>
          <p:cNvSpPr>
            <a:spLocks noGrp="1"/>
          </p:cNvSpPr>
          <p:nvPr>
            <p:ph idx="1"/>
          </p:nvPr>
        </p:nvSpPr>
        <p:spPr/>
        <p:txBody>
          <a:bodyPr>
            <a:normAutofit/>
          </a:bodyPr>
          <a:lstStyle/>
          <a:p>
            <a:pPr algn="just"/>
            <a:r>
              <a:rPr lang="en-US" sz="3200" b="0" i="0" u="none" strike="noStrike" baseline="0" dirty="0">
                <a:solidFill>
                  <a:srgbClr val="000000"/>
                </a:solidFill>
                <a:latin typeface="Times New Roman" panose="02020603050405020304" pitchFamily="18" charset="0"/>
              </a:rPr>
              <a:t>Software packs contain device support, CMSIS libraries, middleware, board support, code templates, and example projects. </a:t>
            </a:r>
          </a:p>
          <a:p>
            <a:pPr algn="just"/>
            <a:r>
              <a:rPr lang="en-US" sz="3200" b="0" i="0" u="none" strike="noStrike" baseline="0" dirty="0">
                <a:solidFill>
                  <a:srgbClr val="000000"/>
                </a:solidFill>
                <a:latin typeface="Times New Roman" panose="02020603050405020304" pitchFamily="18" charset="0"/>
              </a:rPr>
              <a:t>They may be added any time to MDK-Core or DS-MDK, making new device support and middleware updates independent from the toolchain. </a:t>
            </a:r>
          </a:p>
          <a:p>
            <a:pPr algn="just"/>
            <a:r>
              <a:rPr lang="en-US" sz="3200" b="0" i="0" u="none" strike="noStrike" baseline="0" dirty="0">
                <a:solidFill>
                  <a:srgbClr val="000000"/>
                </a:solidFill>
                <a:latin typeface="Times New Roman" panose="02020603050405020304" pitchFamily="18" charset="0"/>
              </a:rPr>
              <a:t>The IDE manages the provided software components that are available for the application as building blocks. </a:t>
            </a:r>
            <a:endParaRPr lang="en-IN" sz="3200" dirty="0"/>
          </a:p>
        </p:txBody>
      </p:sp>
    </p:spTree>
    <p:extLst>
      <p:ext uri="{BB962C8B-B14F-4D97-AF65-F5344CB8AC3E}">
        <p14:creationId xmlns:p14="http://schemas.microsoft.com/office/powerpoint/2010/main" val="151518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33389B3-653F-E474-DF7A-F1FC98B90C19}"/>
              </a:ext>
            </a:extLst>
          </p:cNvPr>
          <p:cNvGraphicFramePr>
            <a:graphicFrameLocks noGrp="1"/>
          </p:cNvGraphicFramePr>
          <p:nvPr>
            <p:ph idx="1"/>
          </p:nvPr>
        </p:nvGraphicFramePr>
        <p:xfrm>
          <a:off x="839417" y="764705"/>
          <a:ext cx="10585171" cy="5591651"/>
        </p:xfrm>
        <a:graphic>
          <a:graphicData uri="http://schemas.openxmlformats.org/drawingml/2006/table">
            <a:tbl>
              <a:tblPr>
                <a:tableStyleId>{5C22544A-7EE6-4342-B048-85BDC9FD1C3A}</a:tableStyleId>
              </a:tblPr>
              <a:tblGrid>
                <a:gridCol w="1108543">
                  <a:extLst>
                    <a:ext uri="{9D8B030D-6E8A-4147-A177-3AD203B41FA5}">
                      <a16:colId xmlns:a16="http://schemas.microsoft.com/office/drawing/2014/main" val="1922258975"/>
                    </a:ext>
                  </a:extLst>
                </a:gridCol>
                <a:gridCol w="789719">
                  <a:extLst>
                    <a:ext uri="{9D8B030D-6E8A-4147-A177-3AD203B41FA5}">
                      <a16:colId xmlns:a16="http://schemas.microsoft.com/office/drawing/2014/main" val="1464885193"/>
                    </a:ext>
                  </a:extLst>
                </a:gridCol>
                <a:gridCol w="789719">
                  <a:extLst>
                    <a:ext uri="{9D8B030D-6E8A-4147-A177-3AD203B41FA5}">
                      <a16:colId xmlns:a16="http://schemas.microsoft.com/office/drawing/2014/main" val="1625581210"/>
                    </a:ext>
                  </a:extLst>
                </a:gridCol>
                <a:gridCol w="789719">
                  <a:extLst>
                    <a:ext uri="{9D8B030D-6E8A-4147-A177-3AD203B41FA5}">
                      <a16:colId xmlns:a16="http://schemas.microsoft.com/office/drawing/2014/main" val="2055331521"/>
                    </a:ext>
                  </a:extLst>
                </a:gridCol>
                <a:gridCol w="789719">
                  <a:extLst>
                    <a:ext uri="{9D8B030D-6E8A-4147-A177-3AD203B41FA5}">
                      <a16:colId xmlns:a16="http://schemas.microsoft.com/office/drawing/2014/main" val="1743396121"/>
                    </a:ext>
                  </a:extLst>
                </a:gridCol>
                <a:gridCol w="789719">
                  <a:extLst>
                    <a:ext uri="{9D8B030D-6E8A-4147-A177-3AD203B41FA5}">
                      <a16:colId xmlns:a16="http://schemas.microsoft.com/office/drawing/2014/main" val="266066014"/>
                    </a:ext>
                  </a:extLst>
                </a:gridCol>
                <a:gridCol w="789719">
                  <a:extLst>
                    <a:ext uri="{9D8B030D-6E8A-4147-A177-3AD203B41FA5}">
                      <a16:colId xmlns:a16="http://schemas.microsoft.com/office/drawing/2014/main" val="1508064061"/>
                    </a:ext>
                  </a:extLst>
                </a:gridCol>
                <a:gridCol w="789719">
                  <a:extLst>
                    <a:ext uri="{9D8B030D-6E8A-4147-A177-3AD203B41FA5}">
                      <a16:colId xmlns:a16="http://schemas.microsoft.com/office/drawing/2014/main" val="1250805760"/>
                    </a:ext>
                  </a:extLst>
                </a:gridCol>
                <a:gridCol w="789719">
                  <a:extLst>
                    <a:ext uri="{9D8B030D-6E8A-4147-A177-3AD203B41FA5}">
                      <a16:colId xmlns:a16="http://schemas.microsoft.com/office/drawing/2014/main" val="566445237"/>
                    </a:ext>
                  </a:extLst>
                </a:gridCol>
                <a:gridCol w="789719">
                  <a:extLst>
                    <a:ext uri="{9D8B030D-6E8A-4147-A177-3AD203B41FA5}">
                      <a16:colId xmlns:a16="http://schemas.microsoft.com/office/drawing/2014/main" val="2891461321"/>
                    </a:ext>
                  </a:extLst>
                </a:gridCol>
                <a:gridCol w="789719">
                  <a:extLst>
                    <a:ext uri="{9D8B030D-6E8A-4147-A177-3AD203B41FA5}">
                      <a16:colId xmlns:a16="http://schemas.microsoft.com/office/drawing/2014/main" val="54301050"/>
                    </a:ext>
                  </a:extLst>
                </a:gridCol>
                <a:gridCol w="789719">
                  <a:extLst>
                    <a:ext uri="{9D8B030D-6E8A-4147-A177-3AD203B41FA5}">
                      <a16:colId xmlns:a16="http://schemas.microsoft.com/office/drawing/2014/main" val="4029479844"/>
                    </a:ext>
                  </a:extLst>
                </a:gridCol>
                <a:gridCol w="789719">
                  <a:extLst>
                    <a:ext uri="{9D8B030D-6E8A-4147-A177-3AD203B41FA5}">
                      <a16:colId xmlns:a16="http://schemas.microsoft.com/office/drawing/2014/main" val="3698864592"/>
                    </a:ext>
                  </a:extLst>
                </a:gridCol>
              </a:tblGrid>
              <a:tr h="1012702">
                <a:tc gridSpan="9">
                  <a:txBody>
                    <a:bodyPr/>
                    <a:lstStyle/>
                    <a:p>
                      <a:pPr algn="ctr" fontAlgn="ctr"/>
                      <a:r>
                        <a:rPr lang="en-IN" sz="2400" u="none" strike="noStrike">
                          <a:effectLst/>
                        </a:rPr>
                        <a:t>ARM ARCHITECTURE FOR IoT</a:t>
                      </a:r>
                      <a:endParaRPr lang="en-IN" sz="2400" b="1" i="0" u="none" strike="noStrike">
                        <a:solidFill>
                          <a:srgbClr val="000000"/>
                        </a:solidFill>
                        <a:effectLst/>
                        <a:latin typeface="Times New Roman" panose="02020603050405020304" pitchFamily="18" charset="0"/>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2400" u="none" strike="noStrike" dirty="0">
                          <a:effectLst/>
                        </a:rPr>
                        <a:t>Year of Study: 2023-24</a:t>
                      </a:r>
                      <a:endParaRPr lang="en-IN" sz="2400" b="1" i="0" u="none" strike="noStrike" dirty="0">
                        <a:solidFill>
                          <a:srgbClr val="000000"/>
                        </a:solidFill>
                        <a:effectLst/>
                        <a:latin typeface="Arial" panose="020B0604020202020204" pitchFamily="34" charset="0"/>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9925645"/>
                  </a:ext>
                </a:extLst>
              </a:tr>
              <a:tr h="1012702">
                <a:tc>
                  <a:txBody>
                    <a:bodyPr/>
                    <a:lstStyle/>
                    <a:p>
                      <a:pPr algn="ctr" fontAlgn="ctr"/>
                      <a:r>
                        <a:rPr lang="en-IN" sz="2400" u="none" strike="noStrike">
                          <a:effectLst/>
                        </a:rPr>
                        <a:t>CO</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PO1</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PO2</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PO3</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PO4</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PO5</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PO6</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PO7</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PO8</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PO9</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PO10</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PO11</a:t>
                      </a:r>
                      <a:endParaRPr lang="en-IN" sz="24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PO12</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366059"/>
                  </a:ext>
                </a:extLst>
              </a:tr>
              <a:tr h="510709">
                <a:tc>
                  <a:txBody>
                    <a:bodyPr/>
                    <a:lstStyle/>
                    <a:p>
                      <a:pPr algn="ctr" fontAlgn="ctr"/>
                      <a:r>
                        <a:rPr lang="en-IN" sz="2400" u="none" strike="noStrike">
                          <a:effectLst/>
                        </a:rPr>
                        <a:t>CO1</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 </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0</a:t>
                      </a:r>
                      <a:endParaRPr lang="en-IN" sz="24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9321262"/>
                  </a:ext>
                </a:extLst>
              </a:tr>
              <a:tr h="510709">
                <a:tc>
                  <a:txBody>
                    <a:bodyPr/>
                    <a:lstStyle/>
                    <a:p>
                      <a:pPr algn="ctr" fontAlgn="ctr"/>
                      <a:r>
                        <a:rPr lang="en-IN" sz="2400" u="none" strike="noStrike">
                          <a:effectLst/>
                        </a:rPr>
                        <a:t>CO2</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0</a:t>
                      </a:r>
                      <a:endParaRPr lang="en-IN" sz="2400" b="0"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3235243"/>
                  </a:ext>
                </a:extLst>
              </a:tr>
              <a:tr h="510709">
                <a:tc>
                  <a:txBody>
                    <a:bodyPr/>
                    <a:lstStyle/>
                    <a:p>
                      <a:pPr algn="ctr" fontAlgn="ctr"/>
                      <a:r>
                        <a:rPr lang="en-IN" sz="2400" u="none" strike="noStrike">
                          <a:effectLst/>
                        </a:rPr>
                        <a:t>CO3</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558899"/>
                  </a:ext>
                </a:extLst>
              </a:tr>
              <a:tr h="510709">
                <a:tc>
                  <a:txBody>
                    <a:bodyPr/>
                    <a:lstStyle/>
                    <a:p>
                      <a:pPr algn="ctr" fontAlgn="ctr"/>
                      <a:r>
                        <a:rPr lang="en-IN" sz="2400" u="none" strike="noStrike">
                          <a:effectLst/>
                        </a:rPr>
                        <a:t>CO4</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828106"/>
                  </a:ext>
                </a:extLst>
              </a:tr>
              <a:tr h="510709">
                <a:tc>
                  <a:txBody>
                    <a:bodyPr/>
                    <a:lstStyle/>
                    <a:p>
                      <a:pPr algn="ctr" fontAlgn="ctr"/>
                      <a:r>
                        <a:rPr lang="en-IN" sz="2400" u="none" strike="noStrike">
                          <a:effectLst/>
                        </a:rPr>
                        <a:t>CO5</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9685501"/>
                  </a:ext>
                </a:extLst>
              </a:tr>
              <a:tr h="1012702">
                <a:tc>
                  <a:txBody>
                    <a:bodyPr/>
                    <a:lstStyle/>
                    <a:p>
                      <a:pPr algn="ctr" fontAlgn="ctr"/>
                      <a:r>
                        <a:rPr lang="en-IN" sz="2400" u="none" strike="noStrike">
                          <a:effectLst/>
                        </a:rPr>
                        <a:t>Average</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2.2</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2.5</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0.8</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0.8</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1.8</a:t>
                      </a:r>
                      <a:endParaRPr lang="en-IN" sz="2400" b="1"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1330703"/>
                  </a:ext>
                </a:extLst>
              </a:tr>
            </a:tbl>
          </a:graphicData>
        </a:graphic>
      </p:graphicFrame>
      <p:sp>
        <p:nvSpPr>
          <p:cNvPr id="4" name="Date Placeholder 3">
            <a:extLst>
              <a:ext uri="{FF2B5EF4-FFF2-40B4-BE49-F238E27FC236}">
                <a16:creationId xmlns:a16="http://schemas.microsoft.com/office/drawing/2014/main" id="{E4EA524E-411F-5DA0-05EA-9FAE8563B918}"/>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08E34D17-A9A2-CFAD-2DE5-402A76E478F0}"/>
              </a:ext>
            </a:extLst>
          </p:cNvPr>
          <p:cNvSpPr>
            <a:spLocks noGrp="1"/>
          </p:cNvSpPr>
          <p:nvPr>
            <p:ph type="sldNum" sz="quarter" idx="12"/>
          </p:nvPr>
        </p:nvSpPr>
        <p:spPr/>
        <p:txBody>
          <a:bodyPr/>
          <a:lstStyle/>
          <a:p>
            <a:pPr>
              <a:defRPr/>
            </a:pPr>
            <a:fld id="{A5D7C281-8EDD-4612-9A1F-5AA39DFF69A1}" type="slidenum">
              <a:rPr lang="en-US" altLang="en-US" smtClean="0"/>
              <a:pPr>
                <a:defRPr/>
              </a:pPr>
              <a:t>4</a:t>
            </a:fld>
            <a:endParaRPr lang="en-US" altLang="en-US"/>
          </a:p>
        </p:txBody>
      </p:sp>
    </p:spTree>
    <p:extLst>
      <p:ext uri="{BB962C8B-B14F-4D97-AF65-F5344CB8AC3E}">
        <p14:creationId xmlns:p14="http://schemas.microsoft.com/office/powerpoint/2010/main" val="196641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A1AC-C904-96CF-CC7E-D020AC466419}"/>
              </a:ext>
            </a:extLst>
          </p:cNvPr>
          <p:cNvSpPr>
            <a:spLocks noGrp="1"/>
          </p:cNvSpPr>
          <p:nvPr>
            <p:ph type="title"/>
          </p:nvPr>
        </p:nvSpPr>
        <p:spPr>
          <a:xfrm>
            <a:off x="612169" y="447319"/>
            <a:ext cx="10515600" cy="744483"/>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US" sz="2520" dirty="0">
                <a:solidFill>
                  <a:schemeClr val="dk1"/>
                </a:solidFill>
                <a:latin typeface="+mn-lt"/>
                <a:ea typeface="+mn-ea"/>
                <a:cs typeface="+mn-cs"/>
              </a:rPr>
              <a:t>libraries for ARM</a:t>
            </a:r>
            <a:endParaRPr lang="en-IN" sz="252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AA6A76E2-4F7A-6C0D-87A0-92FFBA9FFDB1}"/>
              </a:ext>
            </a:extLst>
          </p:cNvPr>
          <p:cNvSpPr>
            <a:spLocks noGrp="1"/>
          </p:cNvSpPr>
          <p:nvPr>
            <p:ph idx="1"/>
          </p:nvPr>
        </p:nvSpPr>
        <p:spPr>
          <a:xfrm>
            <a:off x="838200" y="1746606"/>
            <a:ext cx="10289569" cy="4982573"/>
          </a:xfrm>
        </p:spPr>
        <p:txBody>
          <a:bodyPr>
            <a:noAutofit/>
          </a:bodyPr>
          <a:lstStyle/>
          <a:p>
            <a:pPr marL="0" indent="0" algn="just">
              <a:buNone/>
            </a:pPr>
            <a:r>
              <a:rPr lang="en-US" sz="2400" b="0" i="0" dirty="0">
                <a:solidFill>
                  <a:srgbClr val="333333"/>
                </a:solidFill>
                <a:effectLst/>
                <a:latin typeface="Helvetica Neue"/>
              </a:rPr>
              <a:t>The ARM C libraries provide standard C functions, and helper functions used by the C and C++ libraries. </a:t>
            </a:r>
          </a:p>
          <a:p>
            <a:pPr marL="0" indent="0" algn="just">
              <a:buNone/>
            </a:pPr>
            <a:r>
              <a:rPr lang="en-US" sz="2400" b="0" i="0" dirty="0">
                <a:solidFill>
                  <a:srgbClr val="333333"/>
                </a:solidFill>
                <a:effectLst/>
                <a:latin typeface="Helvetica Neue"/>
              </a:rPr>
              <a:t>The C libraries also provide target-dependent functions that implement the standard C library functions such as </a:t>
            </a:r>
            <a:r>
              <a:rPr lang="en-US" sz="2400" b="1" i="1" dirty="0" err="1">
                <a:solidFill>
                  <a:srgbClr val="333333"/>
                </a:solidFill>
                <a:effectLst/>
                <a:latin typeface="Helvetica Neue"/>
              </a:rPr>
              <a:t>printf</a:t>
            </a:r>
            <a:r>
              <a:rPr lang="en-US" sz="2400" b="0" i="0" dirty="0">
                <a:solidFill>
                  <a:srgbClr val="333333"/>
                </a:solidFill>
                <a:effectLst/>
                <a:latin typeface="Helvetica Neue"/>
              </a:rPr>
              <a:t> in a semi-hosted environment. The C libraries are structured so that you can redefine target-dependent functions in your own code to remove semi-hosting dependencies.</a:t>
            </a:r>
          </a:p>
          <a:p>
            <a:pPr marL="0" indent="0" algn="just">
              <a:buNone/>
            </a:pPr>
            <a:endParaRPr lang="en-US" sz="2400" b="0" i="0" dirty="0">
              <a:solidFill>
                <a:srgbClr val="333333"/>
              </a:solidFill>
              <a:effectLst/>
              <a:latin typeface="Helvetica Neue"/>
            </a:endParaRPr>
          </a:p>
          <a:p>
            <a:pPr marL="0" indent="0" algn="just">
              <a:buNone/>
            </a:pPr>
            <a:r>
              <a:rPr lang="en-US" sz="2400" b="0" i="0" dirty="0">
                <a:solidFill>
                  <a:srgbClr val="333333"/>
                </a:solidFill>
                <a:effectLst/>
                <a:latin typeface="Helvetica Neue"/>
              </a:rPr>
              <a:t>The ARM libraries comply with:</a:t>
            </a:r>
          </a:p>
          <a:p>
            <a:pPr marL="457200" indent="-457200" algn="just">
              <a:buFont typeface="+mj-lt"/>
              <a:buAutoNum type="arabicPeriod"/>
            </a:pPr>
            <a:r>
              <a:rPr lang="en-US" sz="2400" b="0" i="0" dirty="0">
                <a:solidFill>
                  <a:srgbClr val="333333"/>
                </a:solidFill>
                <a:effectLst/>
                <a:latin typeface="Helvetica Neue"/>
              </a:rPr>
              <a:t>the C Library ABI for the ARM Architecture (CLIBABI)</a:t>
            </a:r>
          </a:p>
          <a:p>
            <a:pPr marL="457200" indent="-457200" algn="just">
              <a:buFont typeface="+mj-lt"/>
              <a:buAutoNum type="arabicPeriod"/>
            </a:pPr>
            <a:r>
              <a:rPr lang="en-US" sz="2400" b="0" i="0" dirty="0">
                <a:solidFill>
                  <a:srgbClr val="333333"/>
                </a:solidFill>
                <a:effectLst/>
                <a:latin typeface="Helvetica Neue"/>
              </a:rPr>
              <a:t>the C++ ABI for the ARM Architecture (CPPABI).</a:t>
            </a:r>
          </a:p>
        </p:txBody>
      </p:sp>
    </p:spTree>
    <p:extLst>
      <p:ext uri="{BB962C8B-B14F-4D97-AF65-F5344CB8AC3E}">
        <p14:creationId xmlns:p14="http://schemas.microsoft.com/office/powerpoint/2010/main" val="3992877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48C9-B838-6FB7-1935-0A9C530E60E2}"/>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US" sz="2520" dirty="0">
                <a:solidFill>
                  <a:schemeClr val="dk1"/>
                </a:solidFill>
                <a:latin typeface="+mn-lt"/>
                <a:ea typeface="+mn-ea"/>
                <a:cs typeface="+mn-cs"/>
              </a:rPr>
              <a:t>Embedded Development Kit</a:t>
            </a:r>
            <a:endParaRPr lang="en-IN" sz="252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F9644549-883F-0AFF-2E47-0FA5558B246B}"/>
              </a:ext>
            </a:extLst>
          </p:cNvPr>
          <p:cNvSpPr>
            <a:spLocks noGrp="1"/>
          </p:cNvSpPr>
          <p:nvPr>
            <p:ph idx="1"/>
          </p:nvPr>
        </p:nvSpPr>
        <p:spPr/>
        <p:txBody>
          <a:bodyPr/>
          <a:lstStyle/>
          <a:p>
            <a:pPr marL="0" indent="0" algn="just">
              <a:buNone/>
            </a:pPr>
            <a:r>
              <a:rPr lang="en-US" i="0" dirty="0">
                <a:solidFill>
                  <a:srgbClr val="202124"/>
                </a:solidFill>
                <a:effectLst/>
                <a:latin typeface="arial" panose="020B0604020202020204" pitchFamily="34" charset="0"/>
              </a:rPr>
              <a:t>The Embedded Development Kit (EDK) is an integrated development environment for designing embedded processing systems. </a:t>
            </a:r>
            <a:endParaRPr lang="en-US" dirty="0">
              <a:solidFill>
                <a:srgbClr val="202124"/>
              </a:solidFill>
              <a:latin typeface="arial" panose="020B0604020202020204" pitchFamily="34" charset="0"/>
            </a:endParaRPr>
          </a:p>
          <a:p>
            <a:pPr marL="0" indent="0" algn="just">
              <a:buNone/>
            </a:pPr>
            <a:r>
              <a:rPr lang="en-US" dirty="0">
                <a:solidFill>
                  <a:srgbClr val="202124"/>
                </a:solidFill>
                <a:latin typeface="arial" panose="020B0604020202020204" pitchFamily="34" charset="0"/>
              </a:rPr>
              <a:t>Like for ARM Cortex M series we have:</a:t>
            </a:r>
          </a:p>
          <a:p>
            <a:pPr marL="514350" indent="-514350" algn="just">
              <a:buFont typeface="+mj-lt"/>
              <a:buAutoNum type="arabicPeriod"/>
            </a:pPr>
            <a:r>
              <a:rPr lang="en-US" dirty="0">
                <a:solidFill>
                  <a:srgbClr val="202124"/>
                </a:solidFill>
                <a:latin typeface="arial" panose="020B0604020202020204" pitchFamily="34" charset="0"/>
              </a:rPr>
              <a:t>FRDM-KL25z EDK</a:t>
            </a:r>
          </a:p>
          <a:p>
            <a:pPr marL="514350" indent="-514350" algn="just">
              <a:buFont typeface="+mj-lt"/>
              <a:buAutoNum type="arabicPeriod"/>
            </a:pPr>
            <a:r>
              <a:rPr lang="en-US" dirty="0">
                <a:solidFill>
                  <a:srgbClr val="202124"/>
                </a:solidFill>
                <a:latin typeface="arial" panose="020B0604020202020204" pitchFamily="34" charset="0"/>
              </a:rPr>
              <a:t>STM32 EDK</a:t>
            </a:r>
          </a:p>
          <a:p>
            <a:pPr marL="514350" indent="-514350" algn="just">
              <a:buFont typeface="+mj-lt"/>
              <a:buAutoNum type="arabicPeriod"/>
            </a:pPr>
            <a:r>
              <a:rPr lang="en-IN" b="0" i="0" u="none" strike="noStrike" dirty="0">
                <a:effectLst/>
                <a:latin typeface="Arial" panose="020B0604020202020204" pitchFamily="34" charset="0"/>
              </a:rPr>
              <a:t>NUCLEO-L152RE</a:t>
            </a:r>
            <a:endParaRPr lang="en-IN" dirty="0"/>
          </a:p>
        </p:txBody>
      </p:sp>
    </p:spTree>
    <p:extLst>
      <p:ext uri="{BB962C8B-B14F-4D97-AF65-F5344CB8AC3E}">
        <p14:creationId xmlns:p14="http://schemas.microsoft.com/office/powerpoint/2010/main" val="105522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6C81-CEA8-5DF2-C254-79A595771BE7}"/>
              </a:ext>
            </a:extLst>
          </p:cNvPr>
          <p:cNvSpPr>
            <a:spLocks noGrp="1"/>
          </p:cNvSpPr>
          <p:nvPr>
            <p:ph type="title"/>
          </p:nvPr>
        </p:nvSpPr>
        <p:spPr>
          <a:xfrm>
            <a:off x="838200" y="365126"/>
            <a:ext cx="10515600" cy="73421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US" sz="2520" dirty="0">
                <a:solidFill>
                  <a:schemeClr val="dk1"/>
                </a:solidFill>
                <a:latin typeface="+mn-lt"/>
                <a:ea typeface="+mn-ea"/>
                <a:cs typeface="+mn-cs"/>
              </a:rPr>
              <a:t>Analog-to-digital converters (ADC)</a:t>
            </a:r>
            <a:endParaRPr lang="en-IN" sz="252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DBF81E24-F222-F9F1-87D2-3CF797333DFD}"/>
              </a:ext>
            </a:extLst>
          </p:cNvPr>
          <p:cNvSpPr>
            <a:spLocks noGrp="1"/>
          </p:cNvSpPr>
          <p:nvPr>
            <p:ph idx="1"/>
          </p:nvPr>
        </p:nvSpPr>
        <p:spPr>
          <a:xfrm>
            <a:off x="838200" y="1438382"/>
            <a:ext cx="10515600" cy="4738581"/>
          </a:xfrm>
        </p:spPr>
        <p:txBody>
          <a:bodyPr>
            <a:normAutofit fontScale="85000" lnSpcReduction="10000"/>
          </a:bodyPr>
          <a:lstStyle/>
          <a:p>
            <a:pPr marL="0" indent="0" algn="just">
              <a:buNone/>
            </a:pPr>
            <a:r>
              <a:rPr lang="en-US" b="0" i="0" dirty="0">
                <a:solidFill>
                  <a:srgbClr val="333333"/>
                </a:solidFill>
                <a:effectLst/>
                <a:latin typeface="Roboto" panose="02000000000000000000" pitchFamily="2" charset="0"/>
              </a:rPr>
              <a:t>Analog-to-digital converters are widely used in data acquisition. Basically, an ADC converts analog signal into digital signal. </a:t>
            </a:r>
          </a:p>
          <a:p>
            <a:pPr marL="0" indent="0" algn="just">
              <a:buNone/>
            </a:pPr>
            <a:r>
              <a:rPr lang="en-US" b="0" i="0" dirty="0">
                <a:solidFill>
                  <a:srgbClr val="333333"/>
                </a:solidFill>
                <a:effectLst/>
                <a:latin typeface="Roboto" panose="02000000000000000000" pitchFamily="2" charset="0"/>
              </a:rPr>
              <a:t>This is required because in the physical world we live  every quantity we interact with is analog in nature.</a:t>
            </a:r>
          </a:p>
          <a:p>
            <a:pPr marL="0" indent="0" algn="just">
              <a:buNone/>
            </a:pPr>
            <a:r>
              <a:rPr lang="en-US" b="0" i="0" dirty="0">
                <a:solidFill>
                  <a:srgbClr val="333333"/>
                </a:solidFill>
                <a:effectLst/>
                <a:latin typeface="Roboto" panose="02000000000000000000" pitchFamily="2" charset="0"/>
              </a:rPr>
              <a:t>By physical quantities, mean quantities like temperature, humidity, weight, velocity pressure etc. </a:t>
            </a:r>
          </a:p>
          <a:p>
            <a:pPr marL="0" indent="0" algn="just">
              <a:buNone/>
            </a:pPr>
            <a:r>
              <a:rPr lang="en-US" b="0" i="0" dirty="0">
                <a:solidFill>
                  <a:srgbClr val="333333"/>
                </a:solidFill>
                <a:effectLst/>
                <a:latin typeface="Roboto" panose="02000000000000000000" pitchFamily="2" charset="0"/>
              </a:rPr>
              <a:t>However, digital computers use  discrete or binary values only, this brings us to transducers. </a:t>
            </a:r>
          </a:p>
          <a:p>
            <a:pPr marL="0" indent="0" algn="just">
              <a:buNone/>
            </a:pPr>
            <a:r>
              <a:rPr lang="en-US" b="0" i="0" dirty="0">
                <a:solidFill>
                  <a:srgbClr val="333333"/>
                </a:solidFill>
                <a:effectLst/>
                <a:latin typeface="Roboto" panose="02000000000000000000" pitchFamily="2" charset="0"/>
              </a:rPr>
              <a:t>A transducer is a device used to convert physical quantities to electrical signal i.e. voltage and current. </a:t>
            </a:r>
          </a:p>
          <a:p>
            <a:pPr marL="0" indent="0" algn="just">
              <a:buNone/>
            </a:pPr>
            <a:r>
              <a:rPr lang="en-US" b="0" i="0" dirty="0">
                <a:solidFill>
                  <a:srgbClr val="333333"/>
                </a:solidFill>
                <a:effectLst/>
                <a:latin typeface="Roboto" panose="02000000000000000000" pitchFamily="2" charset="0"/>
              </a:rPr>
              <a:t>When this transducer is used to generate output then it is known as sensor. </a:t>
            </a:r>
          </a:p>
          <a:p>
            <a:pPr marL="0" indent="0" algn="just">
              <a:buNone/>
            </a:pPr>
            <a:r>
              <a:rPr lang="en-US" b="0" i="0" dirty="0">
                <a:solidFill>
                  <a:srgbClr val="333333"/>
                </a:solidFill>
                <a:effectLst/>
                <a:latin typeface="Roboto" panose="02000000000000000000" pitchFamily="2" charset="0"/>
              </a:rPr>
              <a:t>Hence we have temperature sensor, pressure sensor, humidity sensor and so on. </a:t>
            </a:r>
            <a:endParaRPr lang="en-IN" dirty="0"/>
          </a:p>
        </p:txBody>
      </p:sp>
    </p:spTree>
    <p:extLst>
      <p:ext uri="{BB962C8B-B14F-4D97-AF65-F5344CB8AC3E}">
        <p14:creationId xmlns:p14="http://schemas.microsoft.com/office/powerpoint/2010/main" val="2359241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F90C-8934-E29A-C274-699B49D7B0CD}"/>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US" sz="2520" dirty="0">
                <a:solidFill>
                  <a:schemeClr val="dk1"/>
                </a:solidFill>
                <a:latin typeface="+mn-lt"/>
                <a:ea typeface="+mn-ea"/>
                <a:cs typeface="+mn-cs"/>
              </a:rPr>
              <a:t>ADC on FRDM-KL25Z</a:t>
            </a:r>
            <a:endParaRPr lang="en-IN" sz="252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41B76B0E-BE6E-2F7E-F38D-4B06C2C6C356}"/>
              </a:ext>
            </a:extLst>
          </p:cNvPr>
          <p:cNvSpPr>
            <a:spLocks noGrp="1"/>
          </p:cNvSpPr>
          <p:nvPr>
            <p:ph idx="1"/>
          </p:nvPr>
        </p:nvSpPr>
        <p:spPr>
          <a:xfrm>
            <a:off x="-1" y="1696413"/>
            <a:ext cx="7356298" cy="5022885"/>
          </a:xfrm>
        </p:spPr>
        <p:txBody>
          <a:bodyPr>
            <a:normAutofit/>
          </a:bodyPr>
          <a:lstStyle/>
          <a:p>
            <a:pPr marL="457200" lvl="1" indent="0" algn="just" rtl="0">
              <a:buNone/>
            </a:pPr>
            <a:r>
              <a:rPr lang="en-IN" sz="2000" dirty="0">
                <a:solidFill>
                  <a:srgbClr val="333E48"/>
                </a:solidFill>
                <a:latin typeface="Lato" panose="020F0502020204030203" pitchFamily="34" charset="0"/>
              </a:rPr>
              <a:t>FRDM-KL25z has 6 channels (A0,A1,A2,A3,A4 and A5) of </a:t>
            </a:r>
            <a:r>
              <a:rPr lang="en-IN" sz="2000" b="0" i="0" dirty="0">
                <a:solidFill>
                  <a:srgbClr val="333E48"/>
                </a:solidFill>
                <a:effectLst/>
                <a:latin typeface="Lato" panose="020F0502020204030203" pitchFamily="34" charset="0"/>
              </a:rPr>
              <a:t>16 bit-Analog to Digital Convertor(ADC).</a:t>
            </a:r>
          </a:p>
          <a:p>
            <a:pPr marL="457200" lvl="1" indent="0" algn="just" rtl="0">
              <a:buNone/>
            </a:pPr>
            <a:endParaRPr lang="en-IN" sz="2000" dirty="0">
              <a:solidFill>
                <a:srgbClr val="333E48"/>
              </a:solidFill>
              <a:latin typeface="Lato" panose="020F0502020204030203" pitchFamily="34" charset="0"/>
            </a:endParaRPr>
          </a:p>
          <a:p>
            <a:pPr marL="457200" lvl="1" indent="0" algn="just" rtl="0">
              <a:buNone/>
            </a:pPr>
            <a:r>
              <a:rPr lang="en-IN" sz="2000" b="0" i="0" dirty="0">
                <a:solidFill>
                  <a:srgbClr val="333E48"/>
                </a:solidFill>
                <a:effectLst/>
                <a:latin typeface="Lato" panose="020F0502020204030203" pitchFamily="34" charset="0"/>
              </a:rPr>
              <a:t>ADC sensitivity when </a:t>
            </a:r>
            <a:r>
              <a:rPr lang="en-IN" sz="2000" b="0" i="0" dirty="0" err="1">
                <a:solidFill>
                  <a:srgbClr val="333E48"/>
                </a:solidFill>
                <a:effectLst/>
                <a:latin typeface="Lato" panose="020F0502020204030203" pitchFamily="34" charset="0"/>
              </a:rPr>
              <a:t>Aref</a:t>
            </a:r>
            <a:r>
              <a:rPr lang="en-IN" sz="2000" b="0" i="0" dirty="0">
                <a:solidFill>
                  <a:srgbClr val="333E48"/>
                </a:solidFill>
                <a:effectLst/>
                <a:latin typeface="Lato" panose="020F0502020204030203" pitchFamily="34" charset="0"/>
              </a:rPr>
              <a:t> voltage is 5V </a:t>
            </a:r>
          </a:p>
          <a:p>
            <a:pPr marL="457200" lvl="1" indent="0" algn="just" rtl="0">
              <a:buNone/>
            </a:pPr>
            <a:endParaRPr lang="en-IN" sz="2000" dirty="0">
              <a:solidFill>
                <a:srgbClr val="333E48"/>
              </a:solidFill>
              <a:latin typeface="Lato" panose="020F0502020204030203" pitchFamily="34" charset="0"/>
            </a:endParaRPr>
          </a:p>
          <a:p>
            <a:pPr marL="457200" lvl="1" indent="0" algn="just" rtl="0">
              <a:buNone/>
            </a:pPr>
            <a:r>
              <a:rPr lang="en-IN" sz="2000" b="0" i="0" dirty="0">
                <a:solidFill>
                  <a:srgbClr val="333E48"/>
                </a:solidFill>
                <a:effectLst/>
                <a:latin typeface="Lato" panose="020F0502020204030203" pitchFamily="34" charset="0"/>
              </a:rPr>
              <a:t>5/2^16=0.0000763 V = 76.3 </a:t>
            </a:r>
            <a:r>
              <a:rPr lang="en-IN" sz="2000" b="0" i="0" dirty="0" err="1">
                <a:solidFill>
                  <a:srgbClr val="333E48"/>
                </a:solidFill>
                <a:effectLst/>
                <a:latin typeface="Lato" panose="020F0502020204030203" pitchFamily="34" charset="0"/>
              </a:rPr>
              <a:t>microV</a:t>
            </a:r>
            <a:endParaRPr lang="en-IN" sz="2000" b="0" i="0" dirty="0">
              <a:solidFill>
                <a:srgbClr val="333E48"/>
              </a:solidFill>
              <a:effectLst/>
              <a:latin typeface="Lato" panose="020F0502020204030203" pitchFamily="34" charset="0"/>
            </a:endParaRPr>
          </a:p>
          <a:p>
            <a:pPr marL="457200" lvl="1" indent="0" algn="just" rtl="0">
              <a:buNone/>
            </a:pPr>
            <a:endParaRPr lang="en-IN" sz="2000" dirty="0">
              <a:solidFill>
                <a:srgbClr val="333E48"/>
              </a:solidFill>
              <a:latin typeface="Lato" panose="020F0502020204030203" pitchFamily="34" charset="0"/>
            </a:endParaRPr>
          </a:p>
          <a:p>
            <a:pPr marL="457200" lvl="1" indent="0" algn="just" rtl="0">
              <a:buNone/>
            </a:pPr>
            <a:r>
              <a:rPr lang="en-IN" sz="2000" b="0" i="0" dirty="0">
                <a:solidFill>
                  <a:srgbClr val="333E48"/>
                </a:solidFill>
                <a:effectLst/>
                <a:latin typeface="Lato" panose="020F0502020204030203" pitchFamily="34" charset="0"/>
              </a:rPr>
              <a:t>Hence after 76.3 </a:t>
            </a:r>
            <a:r>
              <a:rPr lang="en-IN" sz="2000" b="0" i="0" dirty="0" err="1">
                <a:solidFill>
                  <a:srgbClr val="333E48"/>
                </a:solidFill>
                <a:effectLst/>
                <a:latin typeface="Lato" panose="020F0502020204030203" pitchFamily="34" charset="0"/>
              </a:rPr>
              <a:t>microV</a:t>
            </a:r>
            <a:r>
              <a:rPr lang="en-IN" sz="2000" b="0" i="0" dirty="0">
                <a:solidFill>
                  <a:srgbClr val="333E48"/>
                </a:solidFill>
                <a:effectLst/>
                <a:latin typeface="Lato" panose="020F0502020204030203" pitchFamily="34" charset="0"/>
              </a:rPr>
              <a:t> change in analog input will cause one bit change in digital output.</a:t>
            </a:r>
          </a:p>
          <a:p>
            <a:pPr marL="457200" lvl="1" indent="0" algn="just" rtl="0">
              <a:buNone/>
            </a:pPr>
            <a:endParaRPr lang="en-IN" sz="2000" dirty="0">
              <a:solidFill>
                <a:srgbClr val="333E48"/>
              </a:solidFill>
              <a:latin typeface="Lato" panose="020F0502020204030203" pitchFamily="34" charset="0"/>
            </a:endParaRPr>
          </a:p>
          <a:p>
            <a:pPr marL="457200" lvl="1" indent="0" algn="just" rtl="0">
              <a:buNone/>
            </a:pPr>
            <a:r>
              <a:rPr lang="en-IN" sz="2000" dirty="0">
                <a:solidFill>
                  <a:srgbClr val="333E48"/>
                </a:solidFill>
                <a:latin typeface="Lato" panose="020F0502020204030203" pitchFamily="34" charset="0"/>
              </a:rPr>
              <a:t>For example if input voltage is 1.5 Volt then its digital output will be </a:t>
            </a:r>
          </a:p>
          <a:p>
            <a:pPr marL="457200" lvl="1" indent="0" algn="just" rtl="0">
              <a:buNone/>
            </a:pPr>
            <a:r>
              <a:rPr lang="en-IN" sz="2000" dirty="0">
                <a:solidFill>
                  <a:srgbClr val="333E48"/>
                </a:solidFill>
                <a:latin typeface="Lato" panose="020F0502020204030203" pitchFamily="34" charset="0"/>
              </a:rPr>
              <a:t>1.5/0.0000763=&gt; 19659 (decimal) =&gt; 0100110011001011 						(binary)</a:t>
            </a:r>
            <a:endParaRPr lang="en-IN" sz="2000" b="0" i="0" dirty="0">
              <a:solidFill>
                <a:srgbClr val="333E48"/>
              </a:solidFill>
              <a:effectLst/>
              <a:latin typeface="Lato" panose="020F0502020204030203" pitchFamily="34" charset="0"/>
            </a:endParaRPr>
          </a:p>
        </p:txBody>
      </p:sp>
      <p:graphicFrame>
        <p:nvGraphicFramePr>
          <p:cNvPr id="4" name="Object 3">
            <a:extLst>
              <a:ext uri="{FF2B5EF4-FFF2-40B4-BE49-F238E27FC236}">
                <a16:creationId xmlns:a16="http://schemas.microsoft.com/office/drawing/2014/main" id="{EFA7AF4E-53D8-2884-3ADA-C0B9882A639B}"/>
              </a:ext>
            </a:extLst>
          </p:cNvPr>
          <p:cNvGraphicFramePr>
            <a:graphicFrameLocks noChangeAspect="1"/>
          </p:cNvGraphicFramePr>
          <p:nvPr>
            <p:extLst>
              <p:ext uri="{D42A27DB-BD31-4B8C-83A1-F6EECF244321}">
                <p14:modId xmlns:p14="http://schemas.microsoft.com/office/powerpoint/2010/main" val="1798686670"/>
              </p:ext>
            </p:extLst>
          </p:nvPr>
        </p:nvGraphicFramePr>
        <p:xfrm>
          <a:off x="7798085" y="1445079"/>
          <a:ext cx="4118714" cy="4760512"/>
        </p:xfrm>
        <a:graphic>
          <a:graphicData uri="http://schemas.openxmlformats.org/presentationml/2006/ole">
            <mc:AlternateContent xmlns:mc="http://schemas.openxmlformats.org/markup-compatibility/2006">
              <mc:Choice xmlns:v="urn:schemas-microsoft-com:vml" Requires="v">
                <p:oleObj name="Bitmap Image" r:id="rId2" imgW="3384720" imgH="2438280" progId="PBrush">
                  <p:embed/>
                </p:oleObj>
              </mc:Choice>
              <mc:Fallback>
                <p:oleObj name="Bitmap Image" r:id="rId2" imgW="3384720" imgH="2438280" progId="PBrush">
                  <p:embed/>
                  <p:pic>
                    <p:nvPicPr>
                      <p:cNvPr id="0" name=""/>
                      <p:cNvPicPr/>
                      <p:nvPr/>
                    </p:nvPicPr>
                    <p:blipFill>
                      <a:blip r:embed="rId3"/>
                      <a:stretch>
                        <a:fillRect/>
                      </a:stretch>
                    </p:blipFill>
                    <p:spPr>
                      <a:xfrm>
                        <a:off x="7798085" y="1445079"/>
                        <a:ext cx="4118714" cy="4760512"/>
                      </a:xfrm>
                      <a:prstGeom prst="rect">
                        <a:avLst/>
                      </a:prstGeom>
                    </p:spPr>
                  </p:pic>
                </p:oleObj>
              </mc:Fallback>
            </mc:AlternateContent>
          </a:graphicData>
        </a:graphic>
      </p:graphicFrame>
    </p:spTree>
    <p:extLst>
      <p:ext uri="{BB962C8B-B14F-4D97-AF65-F5344CB8AC3E}">
        <p14:creationId xmlns:p14="http://schemas.microsoft.com/office/powerpoint/2010/main" val="2727592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C67D-0986-F724-C36A-DF427D02668D}"/>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US" sz="2520">
                <a:solidFill>
                  <a:schemeClr val="dk1"/>
                </a:solidFill>
                <a:latin typeface="+mn-lt"/>
                <a:ea typeface="+mn-ea"/>
                <a:cs typeface="+mn-cs"/>
              </a:rPr>
              <a:t>digital-to-analog converter</a:t>
            </a:r>
            <a:r>
              <a:rPr lang="en-US" sz="2520" dirty="0">
                <a:solidFill>
                  <a:schemeClr val="dk1"/>
                </a:solidFill>
                <a:latin typeface="+mn-lt"/>
                <a:ea typeface="+mn-ea"/>
                <a:cs typeface="+mn-cs"/>
              </a:rPr>
              <a:t> </a:t>
            </a:r>
            <a:endParaRPr lang="en-IN" sz="252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6052CA33-3321-BC31-66F2-12EC720F4A12}"/>
              </a:ext>
            </a:extLst>
          </p:cNvPr>
          <p:cNvSpPr>
            <a:spLocks noGrp="1"/>
          </p:cNvSpPr>
          <p:nvPr>
            <p:ph idx="1"/>
          </p:nvPr>
        </p:nvSpPr>
        <p:spPr/>
        <p:txBody>
          <a:bodyPr>
            <a:normAutofit/>
          </a:bodyPr>
          <a:lstStyle/>
          <a:p>
            <a:pPr algn="just"/>
            <a:r>
              <a:rPr lang="en-US" sz="3600" b="0" i="0" dirty="0">
                <a:effectLst/>
                <a:latin typeface="Times New Roman" panose="02020603050405020304" pitchFamily="18" charset="0"/>
                <a:cs typeface="Times New Roman" panose="02020603050405020304" pitchFamily="18" charset="0"/>
              </a:rPr>
              <a:t>In </a:t>
            </a:r>
            <a:r>
              <a:rPr lang="en-US" sz="3600" b="0" i="0" u="none" strike="noStrike" dirty="0">
                <a:effectLst/>
                <a:latin typeface="Times New Roman" panose="02020603050405020304" pitchFamily="18" charset="0"/>
                <a:cs typeface="Times New Roman" panose="02020603050405020304" pitchFamily="18" charset="0"/>
              </a:rPr>
              <a:t>electronics</a:t>
            </a:r>
            <a:r>
              <a:rPr lang="en-US" sz="3600" b="0" i="0" dirty="0">
                <a:effectLst/>
                <a:latin typeface="Times New Roman" panose="02020603050405020304" pitchFamily="18" charset="0"/>
                <a:cs typeface="Times New Roman" panose="02020603050405020304" pitchFamily="18" charset="0"/>
              </a:rPr>
              <a:t>, a </a:t>
            </a:r>
            <a:r>
              <a:rPr lang="en-US" sz="3600" b="1" i="0" dirty="0">
                <a:effectLst/>
                <a:latin typeface="Times New Roman" panose="02020603050405020304" pitchFamily="18" charset="0"/>
                <a:cs typeface="Times New Roman" panose="02020603050405020304" pitchFamily="18" charset="0"/>
              </a:rPr>
              <a:t>digital-to-analog converter</a:t>
            </a:r>
            <a:r>
              <a:rPr lang="en-US" sz="3600" b="0" i="0" dirty="0">
                <a:effectLst/>
                <a:latin typeface="Times New Roman" panose="02020603050405020304" pitchFamily="18" charset="0"/>
                <a:cs typeface="Times New Roman" panose="02020603050405020304" pitchFamily="18" charset="0"/>
              </a:rPr>
              <a:t> (</a:t>
            </a:r>
            <a:r>
              <a:rPr lang="en-US" sz="3600" b="1" i="0" dirty="0">
                <a:effectLst/>
                <a:latin typeface="Times New Roman" panose="02020603050405020304" pitchFamily="18" charset="0"/>
                <a:cs typeface="Times New Roman" panose="02020603050405020304" pitchFamily="18" charset="0"/>
              </a:rPr>
              <a:t>DAC</a:t>
            </a:r>
            <a:r>
              <a:rPr lang="en-US" sz="3600" b="0" i="0" dirty="0">
                <a:effectLst/>
                <a:latin typeface="Times New Roman" panose="02020603050405020304" pitchFamily="18" charset="0"/>
                <a:cs typeface="Times New Roman" panose="02020603050405020304" pitchFamily="18" charset="0"/>
              </a:rPr>
              <a:t>) is a system that converts a </a:t>
            </a:r>
            <a:r>
              <a:rPr lang="en-US" sz="3600" b="0" i="0" u="none" strike="noStrike" dirty="0">
                <a:effectLst/>
                <a:latin typeface="Times New Roman" panose="02020603050405020304" pitchFamily="18" charset="0"/>
                <a:cs typeface="Times New Roman" panose="02020603050405020304" pitchFamily="18" charset="0"/>
              </a:rPr>
              <a:t>digital signal</a:t>
            </a:r>
            <a:r>
              <a:rPr lang="en-US" sz="3600" b="0" i="0" dirty="0">
                <a:effectLst/>
                <a:latin typeface="Times New Roman" panose="02020603050405020304" pitchFamily="18" charset="0"/>
                <a:cs typeface="Times New Roman" panose="02020603050405020304" pitchFamily="18" charset="0"/>
              </a:rPr>
              <a:t> into an </a:t>
            </a:r>
            <a:r>
              <a:rPr lang="en-US" sz="3600" b="0" i="0" u="none" strike="noStrike" dirty="0">
                <a:effectLst/>
                <a:latin typeface="Times New Roman" panose="02020603050405020304" pitchFamily="18" charset="0"/>
                <a:cs typeface="Times New Roman" panose="02020603050405020304" pitchFamily="18" charset="0"/>
              </a:rPr>
              <a:t>analog signal</a:t>
            </a:r>
            <a:r>
              <a:rPr lang="en-US" sz="3600" b="0" i="0" dirty="0">
                <a:effectLst/>
                <a:latin typeface="Times New Roman" panose="02020603050405020304" pitchFamily="18" charset="0"/>
                <a:cs typeface="Times New Roman" panose="02020603050405020304" pitchFamily="18" charset="0"/>
              </a:rPr>
              <a:t>. </a:t>
            </a:r>
          </a:p>
          <a:p>
            <a:pPr algn="just"/>
            <a:r>
              <a:rPr lang="en-US" sz="3600" b="0" i="0" dirty="0">
                <a:effectLst/>
                <a:latin typeface="Times New Roman" panose="02020603050405020304" pitchFamily="18" charset="0"/>
                <a:cs typeface="Times New Roman" panose="02020603050405020304" pitchFamily="18" charset="0"/>
              </a:rPr>
              <a:t>DACs are commonly used in </a:t>
            </a:r>
            <a:r>
              <a:rPr lang="en-US" sz="3600" b="0" i="0" u="none" strike="noStrike" dirty="0">
                <a:effectLst/>
                <a:latin typeface="Times New Roman" panose="02020603050405020304" pitchFamily="18" charset="0"/>
                <a:cs typeface="Times New Roman" panose="02020603050405020304" pitchFamily="18" charset="0"/>
              </a:rPr>
              <a:t>music players</a:t>
            </a:r>
            <a:r>
              <a:rPr lang="en-US" sz="3600" b="0" i="0" dirty="0">
                <a:effectLst/>
                <a:latin typeface="Times New Roman" panose="02020603050405020304" pitchFamily="18" charset="0"/>
                <a:cs typeface="Times New Roman" panose="02020603050405020304" pitchFamily="18" charset="0"/>
              </a:rPr>
              <a:t> to convert digital data streams into analog </a:t>
            </a:r>
            <a:r>
              <a:rPr lang="en-US" sz="3600" b="0" i="0" u="none" strike="noStrike" dirty="0">
                <a:effectLst/>
                <a:latin typeface="Times New Roman" panose="02020603050405020304" pitchFamily="18" charset="0"/>
                <a:cs typeface="Times New Roman" panose="02020603050405020304" pitchFamily="18" charset="0"/>
              </a:rPr>
              <a:t>audio signals</a:t>
            </a:r>
            <a:r>
              <a:rPr lang="en-US" sz="3600" b="0" i="0" dirty="0">
                <a:effectLst/>
                <a:latin typeface="Times New Roman" panose="02020603050405020304" pitchFamily="18" charset="0"/>
                <a:cs typeface="Times New Roman" panose="02020603050405020304" pitchFamily="18" charset="0"/>
              </a:rPr>
              <a:t>. They are also used in </a:t>
            </a:r>
            <a:r>
              <a:rPr lang="en-US" sz="3600" b="0" i="0" u="none" strike="noStrike" dirty="0">
                <a:effectLst/>
                <a:latin typeface="Times New Roman" panose="02020603050405020304" pitchFamily="18" charset="0"/>
                <a:cs typeface="Times New Roman" panose="02020603050405020304" pitchFamily="18" charset="0"/>
              </a:rPr>
              <a:t>televisions</a:t>
            </a:r>
            <a:r>
              <a:rPr lang="en-US" sz="3600" b="0" i="0" dirty="0">
                <a:effectLst/>
                <a:latin typeface="Times New Roman" panose="02020603050405020304" pitchFamily="18" charset="0"/>
                <a:cs typeface="Times New Roman" panose="02020603050405020304" pitchFamily="18" charset="0"/>
              </a:rPr>
              <a:t> and </a:t>
            </a:r>
            <a:r>
              <a:rPr lang="en-US" sz="3600" b="0" i="0" u="none" strike="noStrike" dirty="0">
                <a:effectLst/>
                <a:latin typeface="Times New Roman" panose="02020603050405020304" pitchFamily="18" charset="0"/>
                <a:cs typeface="Times New Roman" panose="02020603050405020304" pitchFamily="18" charset="0"/>
              </a:rPr>
              <a:t>mobile phones</a:t>
            </a:r>
            <a:r>
              <a:rPr lang="en-US" sz="3600" b="0" i="0" dirty="0">
                <a:effectLst/>
                <a:latin typeface="Times New Roman" panose="02020603050405020304" pitchFamily="18" charset="0"/>
                <a:cs typeface="Times New Roman" panose="02020603050405020304" pitchFamily="18" charset="0"/>
              </a:rPr>
              <a:t> to convert digital video data into </a:t>
            </a:r>
            <a:r>
              <a:rPr lang="en-US" sz="3600" b="0" i="0" u="none" strike="noStrike" dirty="0">
                <a:effectLst/>
                <a:latin typeface="Times New Roman" panose="02020603050405020304" pitchFamily="18" charset="0"/>
                <a:cs typeface="Times New Roman" panose="02020603050405020304" pitchFamily="18" charset="0"/>
              </a:rPr>
              <a:t>analog video signals</a:t>
            </a:r>
            <a:r>
              <a:rPr lang="en-US" sz="3600" b="0" i="0" dirty="0">
                <a:effectLst/>
                <a:latin typeface="Times New Roman" panose="02020603050405020304" pitchFamily="18" charset="0"/>
                <a:cs typeface="Times New Roman" panose="02020603050405020304" pitchFamily="18" charset="0"/>
              </a:rPr>
              <a:t>. </a:t>
            </a:r>
          </a:p>
          <a:p>
            <a:pPr algn="just"/>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187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65D6-8996-090C-3A9C-0507A218D6A6}"/>
              </a:ext>
            </a:extLst>
          </p:cNvPr>
          <p:cNvSpPr>
            <a:spLocks noGrp="1"/>
          </p:cNvSpPr>
          <p:nvPr>
            <p:ph type="title"/>
          </p:nvPr>
        </p:nvSpPr>
        <p:spPr>
          <a:xfrm>
            <a:off x="264846" y="108271"/>
            <a:ext cx="10515600" cy="1325563"/>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US" sz="2520" dirty="0">
                <a:solidFill>
                  <a:schemeClr val="dk1"/>
                </a:solidFill>
                <a:latin typeface="+mn-lt"/>
                <a:ea typeface="+mn-ea"/>
                <a:cs typeface="+mn-cs"/>
              </a:rPr>
              <a:t>DAC on FRDM-KL25Z</a:t>
            </a:r>
            <a:br>
              <a:rPr lang="en-IN" sz="2520" dirty="0">
                <a:solidFill>
                  <a:schemeClr val="dk1"/>
                </a:solidFill>
                <a:latin typeface="+mn-lt"/>
                <a:ea typeface="+mn-ea"/>
                <a:cs typeface="+mn-cs"/>
              </a:rPr>
            </a:br>
            <a:endParaRPr lang="en-IN" sz="252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38865800-D929-ED14-F6A5-3F20558FD1A8}"/>
              </a:ext>
            </a:extLst>
          </p:cNvPr>
          <p:cNvSpPr>
            <a:spLocks noGrp="1"/>
          </p:cNvSpPr>
          <p:nvPr>
            <p:ph idx="1"/>
          </p:nvPr>
        </p:nvSpPr>
        <p:spPr>
          <a:xfrm>
            <a:off x="295667" y="910451"/>
            <a:ext cx="10307263" cy="3158322"/>
          </a:xfrm>
        </p:spPr>
        <p:txBody>
          <a:bodyPr>
            <a:normAutofit/>
          </a:bodyPr>
          <a:lstStyle/>
          <a:p>
            <a:pPr marL="0" indent="0">
              <a:buNone/>
            </a:pPr>
            <a:r>
              <a:rPr lang="en-IN" sz="2200" b="0" i="0" dirty="0">
                <a:solidFill>
                  <a:srgbClr val="333E48"/>
                </a:solidFill>
                <a:effectLst/>
                <a:latin typeface="Lato" panose="020F0502020204030203" pitchFamily="34" charset="0"/>
              </a:rPr>
              <a:t>KL25z has one 12bit Digital to Analog Convertor(DAC)</a:t>
            </a:r>
          </a:p>
          <a:p>
            <a:pPr marL="0" indent="0">
              <a:buNone/>
            </a:pPr>
            <a:r>
              <a:rPr lang="en-IN" sz="2200" dirty="0">
                <a:solidFill>
                  <a:srgbClr val="333E48"/>
                </a:solidFill>
                <a:latin typeface="Lato" panose="020F0502020204030203" pitchFamily="34" charset="0"/>
              </a:rPr>
              <a:t>Here the </a:t>
            </a:r>
            <a:r>
              <a:rPr lang="en-IN" sz="2200" dirty="0" err="1">
                <a:solidFill>
                  <a:srgbClr val="333E48"/>
                </a:solidFill>
                <a:latin typeface="Lato" panose="020F0502020204030203" pitchFamily="34" charset="0"/>
              </a:rPr>
              <a:t>Vdd</a:t>
            </a:r>
            <a:r>
              <a:rPr lang="en-IN" sz="2200" dirty="0">
                <a:solidFill>
                  <a:srgbClr val="333E48"/>
                </a:solidFill>
                <a:latin typeface="Lato" panose="020F0502020204030203" pitchFamily="34" charset="0"/>
              </a:rPr>
              <a:t> decides the analog value, </a:t>
            </a:r>
          </a:p>
          <a:p>
            <a:pPr marL="0" indent="0">
              <a:buNone/>
            </a:pPr>
            <a:r>
              <a:rPr lang="en-IN" sz="2200" dirty="0">
                <a:solidFill>
                  <a:srgbClr val="333E48"/>
                </a:solidFill>
                <a:latin typeface="Lato" panose="020F0502020204030203" pitchFamily="34" charset="0"/>
              </a:rPr>
              <a:t>For example if </a:t>
            </a:r>
            <a:r>
              <a:rPr lang="en-IN" sz="2200" dirty="0" err="1">
                <a:solidFill>
                  <a:srgbClr val="333E48"/>
                </a:solidFill>
                <a:latin typeface="Lato" panose="020F0502020204030203" pitchFamily="34" charset="0"/>
              </a:rPr>
              <a:t>Vdd</a:t>
            </a:r>
            <a:r>
              <a:rPr lang="en-IN" sz="2200" dirty="0">
                <a:solidFill>
                  <a:srgbClr val="333E48"/>
                </a:solidFill>
                <a:latin typeface="Lato" panose="020F0502020204030203" pitchFamily="34" charset="0"/>
              </a:rPr>
              <a:t> is 5 volt then.</a:t>
            </a:r>
          </a:p>
          <a:p>
            <a:pPr marL="0" indent="0">
              <a:buNone/>
            </a:pPr>
            <a:r>
              <a:rPr lang="en-IN" sz="2200" dirty="0">
                <a:solidFill>
                  <a:srgbClr val="333E48"/>
                </a:solidFill>
                <a:latin typeface="Lato" panose="020F0502020204030203" pitchFamily="34" charset="0"/>
              </a:rPr>
              <a:t>DAC sensitivity will be of :-</a:t>
            </a:r>
          </a:p>
          <a:p>
            <a:pPr marL="0" indent="0">
              <a:buNone/>
            </a:pPr>
            <a:r>
              <a:rPr lang="en-IN" sz="2200" dirty="0">
                <a:solidFill>
                  <a:srgbClr val="333E48"/>
                </a:solidFill>
                <a:latin typeface="Lato" panose="020F0502020204030203" pitchFamily="34" charset="0"/>
              </a:rPr>
              <a:t>     5/2^12= 0.00122 volt= 1.22 </a:t>
            </a:r>
            <a:r>
              <a:rPr lang="en-IN" sz="2200" dirty="0" err="1">
                <a:solidFill>
                  <a:srgbClr val="333E48"/>
                </a:solidFill>
                <a:latin typeface="Lato" panose="020F0502020204030203" pitchFamily="34" charset="0"/>
              </a:rPr>
              <a:t>mili</a:t>
            </a:r>
            <a:r>
              <a:rPr lang="en-IN" sz="2200" dirty="0">
                <a:solidFill>
                  <a:srgbClr val="333E48"/>
                </a:solidFill>
                <a:latin typeface="Lato" panose="020F0502020204030203" pitchFamily="34" charset="0"/>
              </a:rPr>
              <a:t>-volt(mV)</a:t>
            </a:r>
          </a:p>
          <a:p>
            <a:pPr marL="0" indent="0">
              <a:buNone/>
            </a:pPr>
            <a:r>
              <a:rPr lang="en-IN" sz="2200" dirty="0">
                <a:solidFill>
                  <a:srgbClr val="333E48"/>
                </a:solidFill>
                <a:latin typeface="Lato" panose="020F0502020204030203" pitchFamily="34" charset="0"/>
              </a:rPr>
              <a:t>Every one binary bit change cause 1.22 mV change in analog output.</a:t>
            </a:r>
          </a:p>
          <a:p>
            <a:pPr marL="0" indent="0">
              <a:buNone/>
            </a:pPr>
            <a:endParaRPr lang="en-IN" sz="2200" dirty="0">
              <a:solidFill>
                <a:srgbClr val="333E48"/>
              </a:solidFill>
              <a:latin typeface="Lato" panose="020F0502020204030203" pitchFamily="34" charset="0"/>
            </a:endParaRPr>
          </a:p>
          <a:p>
            <a:pPr marL="0" indent="0">
              <a:buNone/>
            </a:pPr>
            <a:endParaRPr lang="en-IN" sz="2200" dirty="0"/>
          </a:p>
        </p:txBody>
      </p:sp>
      <p:graphicFrame>
        <p:nvGraphicFramePr>
          <p:cNvPr id="4" name="Object 3">
            <a:extLst>
              <a:ext uri="{FF2B5EF4-FFF2-40B4-BE49-F238E27FC236}">
                <a16:creationId xmlns:a16="http://schemas.microsoft.com/office/drawing/2014/main" id="{DA943611-3DC1-8A35-06B9-CAE144095E71}"/>
              </a:ext>
            </a:extLst>
          </p:cNvPr>
          <p:cNvGraphicFramePr>
            <a:graphicFrameLocks noChangeAspect="1"/>
          </p:cNvGraphicFramePr>
          <p:nvPr>
            <p:extLst>
              <p:ext uri="{D42A27DB-BD31-4B8C-83A1-F6EECF244321}">
                <p14:modId xmlns:p14="http://schemas.microsoft.com/office/powerpoint/2010/main" val="1890569175"/>
              </p:ext>
            </p:extLst>
          </p:nvPr>
        </p:nvGraphicFramePr>
        <p:xfrm>
          <a:off x="7492537" y="3478196"/>
          <a:ext cx="4506538" cy="3379804"/>
        </p:xfrm>
        <a:graphic>
          <a:graphicData uri="http://schemas.openxmlformats.org/presentationml/2006/ole">
            <mc:AlternateContent xmlns:mc="http://schemas.openxmlformats.org/markup-compatibility/2006">
              <mc:Choice xmlns:v="urn:schemas-microsoft-com:vml" Requires="v">
                <p:oleObj name="Bitmap Image" r:id="rId2" imgW="2013120" imgH="1422360" progId="PBrush">
                  <p:embed/>
                </p:oleObj>
              </mc:Choice>
              <mc:Fallback>
                <p:oleObj name="Bitmap Image" r:id="rId2" imgW="2013120" imgH="1422360" progId="PBrush">
                  <p:embed/>
                  <p:pic>
                    <p:nvPicPr>
                      <p:cNvPr id="0" name=""/>
                      <p:cNvPicPr/>
                      <p:nvPr/>
                    </p:nvPicPr>
                    <p:blipFill>
                      <a:blip r:embed="rId3"/>
                      <a:stretch>
                        <a:fillRect/>
                      </a:stretch>
                    </p:blipFill>
                    <p:spPr>
                      <a:xfrm>
                        <a:off x="7492537" y="3478196"/>
                        <a:ext cx="4506538" cy="3379804"/>
                      </a:xfrm>
                      <a:prstGeom prst="rect">
                        <a:avLst/>
                      </a:prstGeom>
                    </p:spPr>
                  </p:pic>
                </p:oleObj>
              </mc:Fallback>
            </mc:AlternateContent>
          </a:graphicData>
        </a:graphic>
      </p:graphicFrame>
      <p:graphicFrame>
        <p:nvGraphicFramePr>
          <p:cNvPr id="5" name="Table 5">
            <a:extLst>
              <a:ext uri="{FF2B5EF4-FFF2-40B4-BE49-F238E27FC236}">
                <a16:creationId xmlns:a16="http://schemas.microsoft.com/office/drawing/2014/main" id="{4D2618AA-9247-53B8-F695-82204495E00B}"/>
              </a:ext>
            </a:extLst>
          </p:cNvPr>
          <p:cNvGraphicFramePr>
            <a:graphicFrameLocks noGrp="1"/>
          </p:cNvGraphicFramePr>
          <p:nvPr>
            <p:extLst>
              <p:ext uri="{D42A27DB-BD31-4B8C-83A1-F6EECF244321}">
                <p14:modId xmlns:p14="http://schemas.microsoft.com/office/powerpoint/2010/main" val="2526912063"/>
              </p:ext>
            </p:extLst>
          </p:nvPr>
        </p:nvGraphicFramePr>
        <p:xfrm>
          <a:off x="398408" y="3985106"/>
          <a:ext cx="6207876" cy="2590800"/>
        </p:xfrm>
        <a:graphic>
          <a:graphicData uri="http://schemas.openxmlformats.org/drawingml/2006/table">
            <a:tbl>
              <a:tblPr firstRow="1" bandRow="1">
                <a:tableStyleId>{5C22544A-7EE6-4342-B048-85BDC9FD1C3A}</a:tableStyleId>
              </a:tblPr>
              <a:tblGrid>
                <a:gridCol w="3341385">
                  <a:extLst>
                    <a:ext uri="{9D8B030D-6E8A-4147-A177-3AD203B41FA5}">
                      <a16:colId xmlns:a16="http://schemas.microsoft.com/office/drawing/2014/main" val="1936219588"/>
                    </a:ext>
                  </a:extLst>
                </a:gridCol>
                <a:gridCol w="2866491">
                  <a:extLst>
                    <a:ext uri="{9D8B030D-6E8A-4147-A177-3AD203B41FA5}">
                      <a16:colId xmlns:a16="http://schemas.microsoft.com/office/drawing/2014/main" val="2247583111"/>
                    </a:ext>
                  </a:extLst>
                </a:gridCol>
              </a:tblGrid>
              <a:tr h="0">
                <a:tc>
                  <a:txBody>
                    <a:bodyPr/>
                    <a:lstStyle/>
                    <a:p>
                      <a:r>
                        <a:rPr lang="en-US" dirty="0"/>
                        <a:t>Digital</a:t>
                      </a:r>
                      <a:endParaRPr lang="en-IN" dirty="0"/>
                    </a:p>
                  </a:txBody>
                  <a:tcPr/>
                </a:tc>
                <a:tc>
                  <a:txBody>
                    <a:bodyPr/>
                    <a:lstStyle/>
                    <a:p>
                      <a:r>
                        <a:rPr lang="en-US" dirty="0"/>
                        <a:t>Analog</a:t>
                      </a:r>
                      <a:endParaRPr lang="en-IN" dirty="0"/>
                    </a:p>
                  </a:txBody>
                  <a:tcPr/>
                </a:tc>
                <a:extLst>
                  <a:ext uri="{0D108BD9-81ED-4DB2-BD59-A6C34878D82A}">
                    <a16:rowId xmlns:a16="http://schemas.microsoft.com/office/drawing/2014/main" val="1629614305"/>
                  </a:ext>
                </a:extLst>
              </a:tr>
              <a:tr h="370840">
                <a:tc>
                  <a:txBody>
                    <a:bodyPr/>
                    <a:lstStyle/>
                    <a:p>
                      <a:r>
                        <a:rPr lang="en-US" dirty="0"/>
                        <a:t>000000000000 (0)</a:t>
                      </a:r>
                      <a:endParaRPr lang="en-IN" dirty="0"/>
                    </a:p>
                  </a:txBody>
                  <a:tcPr/>
                </a:tc>
                <a:tc>
                  <a:txBody>
                    <a:bodyPr/>
                    <a:lstStyle/>
                    <a:p>
                      <a:r>
                        <a:rPr lang="en-US" dirty="0"/>
                        <a:t>0V             (0x1.22mV)</a:t>
                      </a:r>
                      <a:endParaRPr lang="en-IN" dirty="0"/>
                    </a:p>
                  </a:txBody>
                  <a:tcPr/>
                </a:tc>
                <a:extLst>
                  <a:ext uri="{0D108BD9-81ED-4DB2-BD59-A6C34878D82A}">
                    <a16:rowId xmlns:a16="http://schemas.microsoft.com/office/drawing/2014/main" val="1995123107"/>
                  </a:ext>
                </a:extLst>
              </a:tr>
              <a:tr h="370840">
                <a:tc>
                  <a:txBody>
                    <a:bodyPr/>
                    <a:lstStyle/>
                    <a:p>
                      <a:r>
                        <a:rPr lang="en-US" dirty="0"/>
                        <a:t>000000000001 (1)</a:t>
                      </a:r>
                      <a:endParaRPr lang="en-IN" dirty="0"/>
                    </a:p>
                  </a:txBody>
                  <a:tcPr/>
                </a:tc>
                <a:tc>
                  <a:txBody>
                    <a:bodyPr/>
                    <a:lstStyle/>
                    <a:p>
                      <a:r>
                        <a:rPr lang="en-US" dirty="0"/>
                        <a:t>1.22mV    (1x1.22mV)</a:t>
                      </a:r>
                      <a:endParaRPr lang="en-IN" dirty="0"/>
                    </a:p>
                  </a:txBody>
                  <a:tcPr/>
                </a:tc>
                <a:extLst>
                  <a:ext uri="{0D108BD9-81ED-4DB2-BD59-A6C34878D82A}">
                    <a16:rowId xmlns:a16="http://schemas.microsoft.com/office/drawing/2014/main" val="1891879953"/>
                  </a:ext>
                </a:extLst>
              </a:tr>
              <a:tr h="370840">
                <a:tc>
                  <a:txBody>
                    <a:bodyPr/>
                    <a:lstStyle/>
                    <a:p>
                      <a:r>
                        <a:rPr lang="en-US" dirty="0"/>
                        <a:t>000000000010 (2)</a:t>
                      </a:r>
                      <a:endParaRPr lang="en-IN" dirty="0"/>
                    </a:p>
                  </a:txBody>
                  <a:tcPr/>
                </a:tc>
                <a:tc>
                  <a:txBody>
                    <a:bodyPr/>
                    <a:lstStyle/>
                    <a:p>
                      <a:r>
                        <a:rPr lang="en-US" dirty="0"/>
                        <a:t>2.44mV    (2x1.22mV)</a:t>
                      </a:r>
                      <a:endParaRPr lang="en-IN" dirty="0"/>
                    </a:p>
                  </a:txBody>
                  <a:tcPr/>
                </a:tc>
                <a:extLst>
                  <a:ext uri="{0D108BD9-81ED-4DB2-BD59-A6C34878D82A}">
                    <a16:rowId xmlns:a16="http://schemas.microsoft.com/office/drawing/2014/main" val="1044007743"/>
                  </a:ext>
                </a:extLst>
              </a:tr>
              <a:tr h="370840">
                <a:tc>
                  <a:txBody>
                    <a:bodyPr/>
                    <a:lstStyle/>
                    <a:p>
                      <a:r>
                        <a:rPr lang="en-US" dirty="0"/>
                        <a:t>….</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399733456"/>
                  </a:ext>
                </a:extLst>
              </a:tr>
              <a:tr h="370840">
                <a:tc>
                  <a:txBody>
                    <a:bodyPr/>
                    <a:lstStyle/>
                    <a:p>
                      <a:r>
                        <a:rPr lang="en-US" dirty="0"/>
                        <a:t>000000001111 (15)</a:t>
                      </a:r>
                      <a:endParaRPr lang="en-IN" dirty="0"/>
                    </a:p>
                  </a:txBody>
                  <a:tcPr/>
                </a:tc>
                <a:tc>
                  <a:txBody>
                    <a:bodyPr/>
                    <a:lstStyle/>
                    <a:p>
                      <a:r>
                        <a:rPr lang="en-US" dirty="0"/>
                        <a:t>18.3mV    (15x1.22mV)</a:t>
                      </a:r>
                      <a:endParaRPr lang="en-IN" dirty="0"/>
                    </a:p>
                  </a:txBody>
                  <a:tcPr/>
                </a:tc>
                <a:extLst>
                  <a:ext uri="{0D108BD9-81ED-4DB2-BD59-A6C34878D82A}">
                    <a16:rowId xmlns:a16="http://schemas.microsoft.com/office/drawing/2014/main" val="1400252235"/>
                  </a:ext>
                </a:extLst>
              </a:tr>
              <a:tr h="370840">
                <a:tc>
                  <a:txBody>
                    <a:bodyPr/>
                    <a:lstStyle/>
                    <a:p>
                      <a:r>
                        <a:rPr lang="en-US" dirty="0"/>
                        <a:t>101011111111  (2815)</a:t>
                      </a:r>
                      <a:endParaRPr lang="en-IN" dirty="0"/>
                    </a:p>
                  </a:txBody>
                  <a:tcPr/>
                </a:tc>
                <a:tc>
                  <a:txBody>
                    <a:bodyPr/>
                    <a:lstStyle/>
                    <a:p>
                      <a:r>
                        <a:rPr lang="en-US" dirty="0"/>
                        <a:t>3.4343 V  (2815x1.22mV)</a:t>
                      </a:r>
                      <a:endParaRPr lang="en-IN" dirty="0"/>
                    </a:p>
                  </a:txBody>
                  <a:tcPr/>
                </a:tc>
                <a:extLst>
                  <a:ext uri="{0D108BD9-81ED-4DB2-BD59-A6C34878D82A}">
                    <a16:rowId xmlns:a16="http://schemas.microsoft.com/office/drawing/2014/main" val="1631063529"/>
                  </a:ext>
                </a:extLst>
              </a:tr>
            </a:tbl>
          </a:graphicData>
        </a:graphic>
      </p:graphicFrame>
    </p:spTree>
    <p:extLst>
      <p:ext uri="{BB962C8B-B14F-4D97-AF65-F5344CB8AC3E}">
        <p14:creationId xmlns:p14="http://schemas.microsoft.com/office/powerpoint/2010/main" val="3980582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0275-3597-27F2-D175-355A71C6962E}"/>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US" sz="2520" dirty="0">
                <a:solidFill>
                  <a:schemeClr val="dk1"/>
                </a:solidFill>
                <a:latin typeface="+mn-lt"/>
                <a:ea typeface="+mn-ea"/>
                <a:cs typeface="+mn-cs"/>
              </a:rPr>
              <a:t>Sample MCQ</a:t>
            </a:r>
          </a:p>
        </p:txBody>
      </p:sp>
      <p:sp>
        <p:nvSpPr>
          <p:cNvPr id="3" name="Content Placeholder 2">
            <a:extLst>
              <a:ext uri="{FF2B5EF4-FFF2-40B4-BE49-F238E27FC236}">
                <a16:creationId xmlns:a16="http://schemas.microsoft.com/office/drawing/2014/main" id="{26B3E54F-28BB-24B6-11B4-1BFF4D5EAD9B}"/>
              </a:ext>
            </a:extLst>
          </p:cNvPr>
          <p:cNvSpPr>
            <a:spLocks noGrp="1"/>
          </p:cNvSpPr>
          <p:nvPr>
            <p:ph idx="1"/>
          </p:nvPr>
        </p:nvSpPr>
        <p:spPr/>
        <p:txBody>
          <a:bodyPr>
            <a:noAutofit/>
          </a:bodyPr>
          <a:lstStyle/>
          <a:p>
            <a:pPr marL="0" indent="0">
              <a:buNone/>
            </a:pP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1. Which of the following is the professional kit?</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a) PK52</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b) CA51</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c) A51</a:t>
            </a:r>
            <a:br>
              <a:rPr lang="en-IN" sz="1200" dirty="0">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d) PK51</a:t>
            </a:r>
          </a:p>
          <a:p>
            <a:pPr marL="0" indent="0">
              <a:buNone/>
            </a:pP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2. Which of the following is the Compiler kit?</a:t>
            </a:r>
            <a:br>
              <a:rPr lang="en-IN" sz="1200" dirty="0">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a) CA51</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b) PK51</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c) A51</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d) A52</a:t>
            </a:r>
          </a:p>
          <a:p>
            <a:pPr marL="0" indent="0">
              <a:buNone/>
            </a:pPr>
            <a:r>
              <a:rPr lang="en-IN" sz="1200" dirty="0">
                <a:solidFill>
                  <a:srgbClr val="3A3A3A"/>
                </a:solidFill>
                <a:highlight>
                  <a:srgbClr val="FFFFFF"/>
                </a:highlight>
                <a:latin typeface="Times New Roman" panose="02020603050405020304" pitchFamily="18" charset="0"/>
                <a:cs typeface="Times New Roman" panose="02020603050405020304" pitchFamily="18" charset="0"/>
              </a:rPr>
              <a:t>3</a:t>
            </a: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 Does PK51 support extended memory derivatives?</a:t>
            </a:r>
            <a:br>
              <a:rPr lang="en-IN" sz="1200" dirty="0">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a) True</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b) False</a:t>
            </a:r>
          </a:p>
          <a:p>
            <a:pPr marL="0" indent="0">
              <a:buNone/>
            </a:pPr>
            <a:r>
              <a:rPr lang="en-IN" sz="1200" dirty="0">
                <a:solidFill>
                  <a:srgbClr val="3A3A3A"/>
                </a:solidFill>
                <a:highlight>
                  <a:srgbClr val="FFFFFF"/>
                </a:highlight>
                <a:latin typeface="Times New Roman" panose="02020603050405020304" pitchFamily="18" charset="0"/>
                <a:cs typeface="Times New Roman" panose="02020603050405020304" pitchFamily="18" charset="0"/>
              </a:rPr>
              <a:t>4</a:t>
            </a: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 _______ is a complete line of home IoT devices that includes smart switches.</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a) </a:t>
            </a:r>
            <a:r>
              <a:rPr lang="en-IN" sz="12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Awair</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b) Canary</a:t>
            </a:r>
            <a:br>
              <a:rPr lang="en-IN" sz="1200" dirty="0">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c) Belkin’s WeMo</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d) Cind</a:t>
            </a:r>
            <a:r>
              <a:rPr lang="en-IN" sz="1200" dirty="0">
                <a:solidFill>
                  <a:srgbClr val="3A3A3A"/>
                </a:solidFill>
                <a:highlight>
                  <a:srgbClr val="FFFFFF"/>
                </a:highlight>
                <a:latin typeface="Times New Roman" panose="02020603050405020304" pitchFamily="18" charset="0"/>
                <a:cs typeface="Times New Roman" panose="02020603050405020304" pitchFamily="18" charset="0"/>
              </a:rPr>
              <a:t>er</a:t>
            </a:r>
          </a:p>
          <a:p>
            <a:pPr marL="0" indent="0">
              <a:buNone/>
            </a:pPr>
            <a:r>
              <a:rPr lang="en-IN" sz="1200" dirty="0">
                <a:solidFill>
                  <a:srgbClr val="3A3A3A"/>
                </a:solidFill>
                <a:highlight>
                  <a:srgbClr val="FFFFFF"/>
                </a:highlight>
                <a:latin typeface="Times New Roman" panose="02020603050405020304" pitchFamily="18" charset="0"/>
                <a:cs typeface="Times New Roman" panose="02020603050405020304" pitchFamily="18" charset="0"/>
              </a:rPr>
              <a:t>5</a:t>
            </a: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 _______ is the best for Internet connected thermostat.</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a) Honeywell</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b) GE connected appliances</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c) </a:t>
            </a:r>
            <a:r>
              <a:rPr lang="en-IN" sz="12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Eversense</a:t>
            </a:r>
            <a:br>
              <a:rPr lang="en-IN" sz="1200" dirty="0">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d) Nest</a:t>
            </a: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542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7238-E32C-C1DA-3E4E-EBC6679AEFDC}"/>
              </a:ext>
            </a:extLst>
          </p:cNvPr>
          <p:cNvSpPr>
            <a:spLocks noGrp="1"/>
          </p:cNvSpPr>
          <p:nvPr>
            <p:ph type="title"/>
          </p:nvPr>
        </p:nvSpPr>
        <p:spPr>
          <a:xfrm>
            <a:off x="725185" y="2675731"/>
            <a:ext cx="10515600" cy="1325563"/>
          </a:xfrm>
        </p:spPr>
        <p:txBody>
          <a:bodyPr>
            <a:normAutofit/>
          </a:bodyPr>
          <a:lstStyle/>
          <a:p>
            <a:pPr algn="ctr"/>
            <a:r>
              <a:rPr lang="en-US" sz="5500" b="1" dirty="0"/>
              <a:t>Thank You</a:t>
            </a:r>
            <a:endParaRPr lang="en-IN" sz="5500" b="1" dirty="0"/>
          </a:p>
        </p:txBody>
      </p:sp>
    </p:spTree>
    <p:extLst>
      <p:ext uri="{BB962C8B-B14F-4D97-AF65-F5344CB8AC3E}">
        <p14:creationId xmlns:p14="http://schemas.microsoft.com/office/powerpoint/2010/main" val="155484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7A2E992-FEA4-A53B-1C46-25754C45D9FB}"/>
              </a:ext>
            </a:extLst>
          </p:cNvPr>
          <p:cNvGraphicFramePr>
            <a:graphicFrameLocks noGrp="1"/>
          </p:cNvGraphicFramePr>
          <p:nvPr>
            <p:ph idx="1"/>
            <p:extLst>
              <p:ext uri="{D42A27DB-BD31-4B8C-83A1-F6EECF244321}">
                <p14:modId xmlns:p14="http://schemas.microsoft.com/office/powerpoint/2010/main" val="4218744679"/>
              </p:ext>
            </p:extLst>
          </p:nvPr>
        </p:nvGraphicFramePr>
        <p:xfrm>
          <a:off x="607905" y="1771994"/>
          <a:ext cx="10976190" cy="3960986"/>
        </p:xfrm>
        <a:graphic>
          <a:graphicData uri="http://schemas.openxmlformats.org/drawingml/2006/table">
            <a:tbl>
              <a:tblPr firstRow="1" firstCol="1" bandRow="1">
                <a:tableStyleId>{93296810-A885-4BE3-A3E7-6D5BEEA58F35}</a:tableStyleId>
              </a:tblPr>
              <a:tblGrid>
                <a:gridCol w="1564434">
                  <a:extLst>
                    <a:ext uri="{9D8B030D-6E8A-4147-A177-3AD203B41FA5}">
                      <a16:colId xmlns:a16="http://schemas.microsoft.com/office/drawing/2014/main" val="1061888534"/>
                    </a:ext>
                  </a:extLst>
                </a:gridCol>
                <a:gridCol w="7880906">
                  <a:extLst>
                    <a:ext uri="{9D8B030D-6E8A-4147-A177-3AD203B41FA5}">
                      <a16:colId xmlns:a16="http://schemas.microsoft.com/office/drawing/2014/main" val="1761238739"/>
                    </a:ext>
                  </a:extLst>
                </a:gridCol>
                <a:gridCol w="1530850">
                  <a:extLst>
                    <a:ext uri="{9D8B030D-6E8A-4147-A177-3AD203B41FA5}">
                      <a16:colId xmlns:a16="http://schemas.microsoft.com/office/drawing/2014/main" val="3921053592"/>
                    </a:ext>
                  </a:extLst>
                </a:gridCol>
              </a:tblGrid>
              <a:tr h="720280">
                <a:tc>
                  <a:txBody>
                    <a:bodyPr/>
                    <a:lstStyle/>
                    <a:p>
                      <a:pPr algn="l">
                        <a:lnSpc>
                          <a:spcPct val="115000"/>
                        </a:lnSpc>
                        <a:spcAft>
                          <a:spcPts val="1000"/>
                        </a:spcAft>
                        <a:tabLst>
                          <a:tab pos="1533525" algn="l"/>
                        </a:tabLst>
                      </a:pPr>
                      <a:r>
                        <a:rPr lang="en-US" sz="2800" dirty="0">
                          <a:solidFill>
                            <a:schemeClr val="tx1"/>
                          </a:solidFill>
                          <a:effectLst/>
                        </a:rPr>
                        <a:t>UNIT-III</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1000"/>
                        </a:spcAft>
                        <a:tabLst>
                          <a:tab pos="1533525" algn="l"/>
                        </a:tabLst>
                      </a:pPr>
                      <a:r>
                        <a:rPr lang="en-US" sz="2800" dirty="0">
                          <a:solidFill>
                            <a:schemeClr val="tx1"/>
                          </a:solidFill>
                          <a:effectLst/>
                        </a:rPr>
                        <a:t>OVERVIEW OF SOFTWARE LIBRARIES        </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15000"/>
                        </a:lnSpc>
                        <a:spcAft>
                          <a:spcPts val="1000"/>
                        </a:spcAft>
                        <a:tabLst>
                          <a:tab pos="1533525" algn="l"/>
                        </a:tabLst>
                      </a:pPr>
                      <a:r>
                        <a:rPr lang="en-US" sz="2800" dirty="0">
                          <a:solidFill>
                            <a:schemeClr val="tx1"/>
                          </a:solidFill>
                          <a:effectLst/>
                        </a:rPr>
                        <a:t>8 Hours</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9019736"/>
                  </a:ext>
                </a:extLst>
              </a:tr>
              <a:tr h="3240706">
                <a:tc gridSpan="3">
                  <a:txBody>
                    <a:bodyPr/>
                    <a:lstStyle/>
                    <a:p>
                      <a:pPr algn="just">
                        <a:lnSpc>
                          <a:spcPct val="115000"/>
                        </a:lnSpc>
                        <a:spcAft>
                          <a:spcPts val="1000"/>
                        </a:spcAft>
                      </a:pPr>
                      <a:r>
                        <a:rPr lang="en-US" sz="2800" dirty="0">
                          <a:solidFill>
                            <a:schemeClr val="tx1"/>
                          </a:solidFill>
                          <a:effectLst/>
                        </a:rPr>
                        <a:t>Mixed Assembly and C Programming, Digital Input and Output, GPIO Controller. </a:t>
                      </a:r>
                      <a:r>
                        <a:rPr lang="it-IT" sz="2800" dirty="0">
                          <a:solidFill>
                            <a:schemeClr val="tx1"/>
                          </a:solidFill>
                          <a:effectLst/>
                        </a:rPr>
                        <a:t>Cortex Microcontroller Software Interface Standard (CMSIS), </a:t>
                      </a:r>
                      <a:r>
                        <a:rPr lang="en-US" sz="2800" dirty="0">
                          <a:solidFill>
                            <a:schemeClr val="tx1"/>
                          </a:solidFill>
                          <a:effectLst/>
                        </a:rPr>
                        <a:t>Introduction to MBED SDK for ARM,  Introduction to Keil MDK and libraries for ARM. </a:t>
                      </a:r>
                      <a:endParaRPr lang="en-IN" sz="2800" dirty="0">
                        <a:solidFill>
                          <a:schemeClr val="tx1"/>
                        </a:solidFill>
                        <a:effectLst/>
                      </a:endParaRPr>
                    </a:p>
                    <a:p>
                      <a:pPr algn="just">
                        <a:lnSpc>
                          <a:spcPct val="115000"/>
                        </a:lnSpc>
                        <a:spcAft>
                          <a:spcPts val="1000"/>
                        </a:spcAft>
                      </a:pPr>
                      <a:r>
                        <a:rPr lang="en-US" sz="2800" dirty="0">
                          <a:solidFill>
                            <a:schemeClr val="tx1"/>
                          </a:solidFill>
                          <a:effectLst/>
                        </a:rPr>
                        <a:t>Embedded Development Kit, </a:t>
                      </a:r>
                      <a:r>
                        <a:rPr lang="en-GB" sz="2800" dirty="0">
                          <a:solidFill>
                            <a:schemeClr val="tx1"/>
                          </a:solidFill>
                          <a:effectLst/>
                        </a:rPr>
                        <a:t>Analog Input and Output Overview, DAC, ADC, Analog IO.</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38970961"/>
                  </a:ext>
                </a:extLst>
              </a:tr>
            </a:tbl>
          </a:graphicData>
        </a:graphic>
      </p:graphicFrame>
    </p:spTree>
    <p:extLst>
      <p:ext uri="{BB962C8B-B14F-4D97-AF65-F5344CB8AC3E}">
        <p14:creationId xmlns:p14="http://schemas.microsoft.com/office/powerpoint/2010/main" val="68860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9C29-EA10-4061-E794-F5E743F1A9AF}"/>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IN" sz="2520" dirty="0">
                <a:solidFill>
                  <a:schemeClr val="dk1"/>
                </a:solidFill>
                <a:latin typeface="+mn-lt"/>
                <a:ea typeface="+mn-ea"/>
                <a:cs typeface="+mn-cs"/>
              </a:rPr>
              <a:t>Assembly Language Programming</a:t>
            </a:r>
          </a:p>
        </p:txBody>
      </p:sp>
      <p:sp>
        <p:nvSpPr>
          <p:cNvPr id="3" name="Content Placeholder 2">
            <a:extLst>
              <a:ext uri="{FF2B5EF4-FFF2-40B4-BE49-F238E27FC236}">
                <a16:creationId xmlns:a16="http://schemas.microsoft.com/office/drawing/2014/main" id="{CD5B3D07-8D2F-1045-72BB-EF5F8CAACE1C}"/>
              </a:ext>
            </a:extLst>
          </p:cNvPr>
          <p:cNvSpPr>
            <a:spLocks noGrp="1"/>
          </p:cNvSpPr>
          <p:nvPr>
            <p:ph idx="1"/>
          </p:nvPr>
        </p:nvSpPr>
        <p:spPr>
          <a:xfrm>
            <a:off x="755579" y="1496854"/>
            <a:ext cx="10515600" cy="1225799"/>
          </a:xfrm>
        </p:spPr>
        <p:txBody>
          <a:bodyPr>
            <a:normAutofit/>
          </a:bodyPr>
          <a:lstStyle/>
          <a:p>
            <a:pPr marL="0" indent="0">
              <a:buNone/>
            </a:pPr>
            <a:r>
              <a:rPr lang="en-IN" i="1" dirty="0"/>
              <a:t>Addition of two numbers</a:t>
            </a:r>
          </a:p>
        </p:txBody>
      </p:sp>
      <p:sp>
        <p:nvSpPr>
          <p:cNvPr id="5" name="Rectangle 2">
            <a:extLst>
              <a:ext uri="{FF2B5EF4-FFF2-40B4-BE49-F238E27FC236}">
                <a16:creationId xmlns:a16="http://schemas.microsoft.com/office/drawing/2014/main" id="{72D2339D-045D-DDD8-94A4-436A2FAAC347}"/>
              </a:ext>
            </a:extLst>
          </p:cNvPr>
          <p:cNvSpPr>
            <a:spLocks noChangeArrowheads="1"/>
          </p:cNvSpPr>
          <p:nvPr/>
        </p:nvSpPr>
        <p:spPr bwMode="auto">
          <a:xfrm>
            <a:off x="0" y="90100"/>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EDE9C700-2BAA-04DC-F617-8999D9E479BA}"/>
              </a:ext>
            </a:extLst>
          </p:cNvPr>
          <p:cNvSpPr>
            <a:spLocks noChangeArrowheads="1"/>
          </p:cNvSpPr>
          <p:nvPr/>
        </p:nvSpPr>
        <p:spPr bwMode="auto">
          <a:xfrm>
            <a:off x="582771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A12FB1E-B7DF-2A2D-A557-41816393E288}"/>
              </a:ext>
            </a:extLst>
          </p:cNvPr>
          <p:cNvPicPr>
            <a:picLocks noChangeAspect="1"/>
          </p:cNvPicPr>
          <p:nvPr/>
        </p:nvPicPr>
        <p:blipFill>
          <a:blip r:embed="rId2"/>
          <a:stretch>
            <a:fillRect/>
          </a:stretch>
        </p:blipFill>
        <p:spPr>
          <a:xfrm>
            <a:off x="499153" y="2393881"/>
            <a:ext cx="11028452" cy="4274046"/>
          </a:xfrm>
          <a:prstGeom prst="rect">
            <a:avLst/>
          </a:prstGeom>
        </p:spPr>
      </p:pic>
    </p:spTree>
    <p:extLst>
      <p:ext uri="{BB962C8B-B14F-4D97-AF65-F5344CB8AC3E}">
        <p14:creationId xmlns:p14="http://schemas.microsoft.com/office/powerpoint/2010/main" val="236663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70FC-C3F3-34C8-2609-78DD2A77BF34}"/>
              </a:ext>
            </a:extLst>
          </p:cNvPr>
          <p:cNvSpPr>
            <a:spLocks noGrp="1"/>
          </p:cNvSpPr>
          <p:nvPr>
            <p:ph type="title"/>
          </p:nvPr>
        </p:nvSpPr>
        <p:spPr>
          <a:xfrm>
            <a:off x="838200" y="365126"/>
            <a:ext cx="10515600" cy="707788"/>
          </a:xfrm>
        </p:spPr>
        <p:txBody>
          <a:bodyPr/>
          <a:lstStyle/>
          <a:p>
            <a:r>
              <a:rPr lang="en-IN" dirty="0"/>
              <a:t>Assembly Language Programming</a:t>
            </a:r>
          </a:p>
        </p:txBody>
      </p:sp>
      <p:pic>
        <p:nvPicPr>
          <p:cNvPr id="4" name="Picture 3">
            <a:extLst>
              <a:ext uri="{FF2B5EF4-FFF2-40B4-BE49-F238E27FC236}">
                <a16:creationId xmlns:a16="http://schemas.microsoft.com/office/drawing/2014/main" id="{AD6FEED8-1CA1-4384-DB2E-0ED4831CB78B}"/>
              </a:ext>
            </a:extLst>
          </p:cNvPr>
          <p:cNvPicPr>
            <a:picLocks noChangeAspect="1"/>
          </p:cNvPicPr>
          <p:nvPr/>
        </p:nvPicPr>
        <p:blipFill>
          <a:blip r:embed="rId2"/>
          <a:stretch>
            <a:fillRect/>
          </a:stretch>
        </p:blipFill>
        <p:spPr>
          <a:xfrm>
            <a:off x="457079" y="2004113"/>
            <a:ext cx="10896721" cy="4488762"/>
          </a:xfrm>
          <a:prstGeom prst="rect">
            <a:avLst/>
          </a:prstGeom>
        </p:spPr>
      </p:pic>
      <p:sp>
        <p:nvSpPr>
          <p:cNvPr id="6" name="TextBox 5">
            <a:extLst>
              <a:ext uri="{FF2B5EF4-FFF2-40B4-BE49-F238E27FC236}">
                <a16:creationId xmlns:a16="http://schemas.microsoft.com/office/drawing/2014/main" id="{DE17FB6B-18E0-482C-0766-9F7E2ECE795C}"/>
              </a:ext>
            </a:extLst>
          </p:cNvPr>
          <p:cNvSpPr txBox="1"/>
          <p:nvPr/>
        </p:nvSpPr>
        <p:spPr>
          <a:xfrm>
            <a:off x="838200" y="1388825"/>
            <a:ext cx="6097712" cy="369332"/>
          </a:xfrm>
          <a:prstGeom prst="rect">
            <a:avLst/>
          </a:prstGeom>
          <a:noFill/>
        </p:spPr>
        <p:txBody>
          <a:bodyPr wrap="square">
            <a:spAutoFit/>
          </a:bodyPr>
          <a:lstStyle/>
          <a:p>
            <a:pPr marL="0" indent="0">
              <a:buNone/>
            </a:pPr>
            <a:r>
              <a:rPr lang="en-IN" i="1" dirty="0"/>
              <a:t>Addition of two numbers</a:t>
            </a:r>
          </a:p>
        </p:txBody>
      </p:sp>
    </p:spTree>
    <p:extLst>
      <p:ext uri="{BB962C8B-B14F-4D97-AF65-F5344CB8AC3E}">
        <p14:creationId xmlns:p14="http://schemas.microsoft.com/office/powerpoint/2010/main" val="381930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0863-85D5-3D1D-E150-FCB9757CDE3D}"/>
              </a:ext>
            </a:extLst>
          </p:cNvPr>
          <p:cNvSpPr>
            <a:spLocks noGrp="1"/>
          </p:cNvSpPr>
          <p:nvPr>
            <p:ph type="title"/>
          </p:nvPr>
        </p:nvSpPr>
        <p:spPr/>
        <p:txBody>
          <a:bodyPr/>
          <a:lstStyle/>
          <a:p>
            <a:r>
              <a:rPr lang="en-IN" dirty="0"/>
              <a:t>Assembly Language Programming</a:t>
            </a:r>
          </a:p>
        </p:txBody>
      </p:sp>
      <p:sp>
        <p:nvSpPr>
          <p:cNvPr id="3" name="Content Placeholder 2">
            <a:extLst>
              <a:ext uri="{FF2B5EF4-FFF2-40B4-BE49-F238E27FC236}">
                <a16:creationId xmlns:a16="http://schemas.microsoft.com/office/drawing/2014/main" id="{68C23D68-8AFB-AE14-5CDB-3B6D4E234E6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5A4C36A-CDFA-DA24-19F0-B23312BC722F}"/>
              </a:ext>
            </a:extLst>
          </p:cNvPr>
          <p:cNvPicPr>
            <a:picLocks noChangeAspect="1"/>
          </p:cNvPicPr>
          <p:nvPr/>
        </p:nvPicPr>
        <p:blipFill>
          <a:blip r:embed="rId2"/>
          <a:stretch>
            <a:fillRect/>
          </a:stretch>
        </p:blipFill>
        <p:spPr>
          <a:xfrm>
            <a:off x="553085" y="2147299"/>
            <a:ext cx="11025890" cy="4541177"/>
          </a:xfrm>
          <a:prstGeom prst="rect">
            <a:avLst/>
          </a:prstGeom>
        </p:spPr>
      </p:pic>
      <p:sp>
        <p:nvSpPr>
          <p:cNvPr id="6" name="TextBox 5">
            <a:extLst>
              <a:ext uri="{FF2B5EF4-FFF2-40B4-BE49-F238E27FC236}">
                <a16:creationId xmlns:a16="http://schemas.microsoft.com/office/drawing/2014/main" id="{C6EE1C5A-7722-4654-3906-FCAD25D0397B}"/>
              </a:ext>
            </a:extLst>
          </p:cNvPr>
          <p:cNvSpPr txBox="1"/>
          <p:nvPr/>
        </p:nvSpPr>
        <p:spPr>
          <a:xfrm>
            <a:off x="644703" y="1400436"/>
            <a:ext cx="6097712" cy="390684"/>
          </a:xfrm>
          <a:prstGeom prst="rect">
            <a:avLst/>
          </a:prstGeom>
          <a:noFill/>
        </p:spPr>
        <p:txBody>
          <a:bodyPr wrap="square">
            <a:spAutoFit/>
          </a:bodyPr>
          <a:lstStyle/>
          <a:p>
            <a:pPr lvl="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Subtractor of two 8</a:t>
            </a:r>
            <a:r>
              <a:rPr lang="en-US" dirty="0">
                <a:latin typeface="Times New Roman" panose="02020603050405020304" pitchFamily="18" charset="0"/>
                <a:ea typeface="Calibri" panose="020F0502020204030204" pitchFamily="34" charset="0"/>
                <a:cs typeface="Times New Roman" panose="02020603050405020304" pitchFamily="18" charset="0"/>
              </a:rPr>
              <a:t> bit numbers with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logical shift.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364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9CD2-749D-0EC5-E255-4BD9E58E806E}"/>
              </a:ext>
            </a:extLst>
          </p:cNvPr>
          <p:cNvSpPr>
            <a:spLocks noGrp="1"/>
          </p:cNvSpPr>
          <p:nvPr>
            <p:ph type="title"/>
          </p:nvPr>
        </p:nvSpPr>
        <p:spPr>
          <a:xfrm>
            <a:off x="838200" y="365126"/>
            <a:ext cx="10515600" cy="814050"/>
          </a:xfrm>
        </p:spPr>
        <p:txBody>
          <a:bodyPr/>
          <a:lstStyle/>
          <a:p>
            <a:r>
              <a:rPr lang="en-IN" dirty="0"/>
              <a:t>Assembly Language Programming</a:t>
            </a:r>
          </a:p>
        </p:txBody>
      </p:sp>
      <p:sp>
        <p:nvSpPr>
          <p:cNvPr id="3" name="Content Placeholder 2">
            <a:extLst>
              <a:ext uri="{FF2B5EF4-FFF2-40B4-BE49-F238E27FC236}">
                <a16:creationId xmlns:a16="http://schemas.microsoft.com/office/drawing/2014/main" id="{22D70AA8-15C2-69A2-38CF-5D263C2189A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13AAD32-D0DC-BA64-29F4-AC1E8F5F2A95}"/>
              </a:ext>
            </a:extLst>
          </p:cNvPr>
          <p:cNvPicPr>
            <a:picLocks noChangeAspect="1"/>
          </p:cNvPicPr>
          <p:nvPr/>
        </p:nvPicPr>
        <p:blipFill>
          <a:blip r:embed="rId2"/>
          <a:stretch>
            <a:fillRect/>
          </a:stretch>
        </p:blipFill>
        <p:spPr>
          <a:xfrm>
            <a:off x="528955" y="1690688"/>
            <a:ext cx="11265778" cy="4997788"/>
          </a:xfrm>
          <a:prstGeom prst="rect">
            <a:avLst/>
          </a:prstGeom>
        </p:spPr>
      </p:pic>
      <p:sp>
        <p:nvSpPr>
          <p:cNvPr id="5" name="TextBox 4">
            <a:extLst>
              <a:ext uri="{FF2B5EF4-FFF2-40B4-BE49-F238E27FC236}">
                <a16:creationId xmlns:a16="http://schemas.microsoft.com/office/drawing/2014/main" id="{A3483E1A-13CB-952C-44F3-0076692CD1AE}"/>
              </a:ext>
            </a:extLst>
          </p:cNvPr>
          <p:cNvSpPr txBox="1"/>
          <p:nvPr/>
        </p:nvSpPr>
        <p:spPr>
          <a:xfrm>
            <a:off x="624155" y="1172131"/>
            <a:ext cx="6097712" cy="390684"/>
          </a:xfrm>
          <a:prstGeom prst="rect">
            <a:avLst/>
          </a:prstGeom>
          <a:noFill/>
        </p:spPr>
        <p:txBody>
          <a:bodyPr wrap="square">
            <a:spAutoFit/>
          </a:bodyPr>
          <a:lstStyle/>
          <a:p>
            <a:pPr lvl="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Subtractor of two 8</a:t>
            </a:r>
            <a:r>
              <a:rPr lang="en-US" dirty="0">
                <a:latin typeface="Times New Roman" panose="02020603050405020304" pitchFamily="18" charset="0"/>
                <a:ea typeface="Calibri" panose="020F0502020204030204" pitchFamily="34" charset="0"/>
                <a:cs typeface="Times New Roman" panose="02020603050405020304" pitchFamily="18" charset="0"/>
              </a:rPr>
              <a:t> bit numbers with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logical shift.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4885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4615</Words>
  <Application>Microsoft Macintosh PowerPoint</Application>
  <PresentationFormat>Widescreen</PresentationFormat>
  <Paragraphs>581</Paragraphs>
  <Slides>47</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61" baseType="lpstr">
      <vt:lpstr>Abel</vt:lpstr>
      <vt:lpstr>Arial</vt:lpstr>
      <vt:lpstr>Arial</vt:lpstr>
      <vt:lpstr>Calibri</vt:lpstr>
      <vt:lpstr>Calibri Light</vt:lpstr>
      <vt:lpstr>Helvetica Neue</vt:lpstr>
      <vt:lpstr>inherit</vt:lpstr>
      <vt:lpstr>Lato</vt:lpstr>
      <vt:lpstr>open sans</vt:lpstr>
      <vt:lpstr>Roboto</vt:lpstr>
      <vt:lpstr>Source Sans Pro</vt:lpstr>
      <vt:lpstr>Times New Roman</vt:lpstr>
      <vt:lpstr>Office Theme</vt:lpstr>
      <vt:lpstr>Bitmap Image</vt:lpstr>
      <vt:lpstr>Noida Institute of Engineering and Technology, Greater Noida</vt:lpstr>
      <vt:lpstr>Program Outcomes</vt:lpstr>
      <vt:lpstr>PowerPoint Presentation</vt:lpstr>
      <vt:lpstr>PowerPoint Presentation</vt:lpstr>
      <vt:lpstr>PowerPoint Presentation</vt:lpstr>
      <vt:lpstr>Assembly Language Programming</vt:lpstr>
      <vt:lpstr>Assembly Language Programming</vt:lpstr>
      <vt:lpstr>Assembly Language Programming</vt:lpstr>
      <vt:lpstr>Assembly Language Programming</vt:lpstr>
      <vt:lpstr>Assembly Language Programming</vt:lpstr>
      <vt:lpstr>Assembly Language Programming</vt:lpstr>
      <vt:lpstr>Assembly Language Programming</vt:lpstr>
      <vt:lpstr>Assembly Language Programming</vt:lpstr>
      <vt:lpstr>Assembly Language Programming</vt:lpstr>
      <vt:lpstr>Mbed-OS</vt:lpstr>
      <vt:lpstr>Mbed Working and flow diagram in IoT </vt:lpstr>
      <vt:lpstr>PowerPoint Presentation</vt:lpstr>
      <vt:lpstr>ARM mbed based C programming</vt:lpstr>
      <vt:lpstr>ARM mbed based Embedded C programming</vt:lpstr>
      <vt:lpstr>ARM Embedded C programming</vt:lpstr>
      <vt:lpstr>PowerPoint Presentation</vt:lpstr>
      <vt:lpstr>PowerPoint Presentation</vt:lpstr>
      <vt:lpstr>ARM mbed based Embedded C programming </vt:lpstr>
      <vt:lpstr>ARM mbed based Embedded C programming </vt:lpstr>
      <vt:lpstr>ARM mbed based Embedded C programming </vt:lpstr>
      <vt:lpstr>ARM Embedded C programming without mbed </vt:lpstr>
      <vt:lpstr>ARM Embedded C programming without mbed </vt:lpstr>
      <vt:lpstr>ARM Embedded C programming without mbed </vt:lpstr>
      <vt:lpstr>GPIO controller</vt:lpstr>
      <vt:lpstr>GPIO controller</vt:lpstr>
      <vt:lpstr>Cortex Microcontroller Software Interface Standard (CMSIS)</vt:lpstr>
      <vt:lpstr>PowerPoint Presentation</vt:lpstr>
      <vt:lpstr>CMSIS Specifications and Module</vt:lpstr>
      <vt:lpstr>CMSIS MODULES</vt:lpstr>
      <vt:lpstr>CMSIS MODULES </vt:lpstr>
      <vt:lpstr>Introduction to Keil MDK  </vt:lpstr>
      <vt:lpstr>Keil-MDK Modules</vt:lpstr>
      <vt:lpstr>MDK Tools </vt:lpstr>
      <vt:lpstr>MDK-Software Packs </vt:lpstr>
      <vt:lpstr>libraries for ARM</vt:lpstr>
      <vt:lpstr>Embedded Development Kit</vt:lpstr>
      <vt:lpstr>Analog-to-digital converters (ADC)</vt:lpstr>
      <vt:lpstr>ADC on FRDM-KL25Z</vt:lpstr>
      <vt:lpstr>digital-to-analog converter </vt:lpstr>
      <vt:lpstr>DAC on FRDM-KL25Z </vt:lpstr>
      <vt:lpstr>Sample MCQ</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utsav malviya</dc:creator>
  <cp:lastModifiedBy>Zatin Gupta</cp:lastModifiedBy>
  <cp:revision>67</cp:revision>
  <dcterms:created xsi:type="dcterms:W3CDTF">2022-09-18T13:03:35Z</dcterms:created>
  <dcterms:modified xsi:type="dcterms:W3CDTF">2024-06-19T07:58:41Z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2024-06-03T06:09:44Z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6199a700-02cf-4ad8-8738-8eb7a4473107</vt:lpwstr>
  </property>
  <property fmtid="{D5CDD505-2E9C-101B-9397-08002B2CF9AE}" pid="7" name="MSIP_Label_defa4170-0d19-0005-0004-bc88714345d2_ActionId">
    <vt:lpwstr>f389dbe0-c9d1-4225-833d-d8f2de622a3c</vt:lpwstr>
  </property>
  <property fmtid="{D5CDD505-2E9C-101B-9397-08002B2CF9AE}" pid="8" name="MSIP_Label_defa4170-0d19-0005-0004-bc88714345d2_ContentBits">
    <vt:lpwstr>0</vt:lpwstr>
  </property>
</Properties>
</file>