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2" r:id="rId2"/>
    <p:sldId id="652" r:id="rId3"/>
    <p:sldId id="607" r:id="rId4"/>
    <p:sldId id="653" r:id="rId5"/>
    <p:sldId id="261" r:id="rId6"/>
    <p:sldId id="260" r:id="rId7"/>
    <p:sldId id="259" r:id="rId8"/>
    <p:sldId id="258" r:id="rId9"/>
    <p:sldId id="257" r:id="rId10"/>
    <p:sldId id="264" r:id="rId11"/>
    <p:sldId id="263" r:id="rId12"/>
    <p:sldId id="265" r:id="rId13"/>
    <p:sldId id="266" r:id="rId14"/>
    <p:sldId id="272" r:id="rId15"/>
    <p:sldId id="271" r:id="rId16"/>
    <p:sldId id="273" r:id="rId17"/>
    <p:sldId id="267" r:id="rId18"/>
    <p:sldId id="274" r:id="rId19"/>
    <p:sldId id="275" r:id="rId20"/>
    <p:sldId id="276" r:id="rId21"/>
    <p:sldId id="277" r:id="rId22"/>
    <p:sldId id="269" r:id="rId23"/>
    <p:sldId id="279" r:id="rId24"/>
    <p:sldId id="280" r:id="rId25"/>
    <p:sldId id="270" r:id="rId26"/>
    <p:sldId id="281" r:id="rId27"/>
    <p:sldId id="268" r:id="rId28"/>
    <p:sldId id="282" r:id="rId29"/>
    <p:sldId id="289" r:id="rId30"/>
    <p:sldId id="288" r:id="rId31"/>
    <p:sldId id="287" r:id="rId32"/>
    <p:sldId id="292" r:id="rId33"/>
    <p:sldId id="286" r:id="rId34"/>
    <p:sldId id="293" r:id="rId35"/>
    <p:sldId id="294" r:id="rId36"/>
    <p:sldId id="285" r:id="rId37"/>
    <p:sldId id="284" r:id="rId38"/>
    <p:sldId id="283" r:id="rId39"/>
    <p:sldId id="290" r:id="rId40"/>
    <p:sldId id="291" r:id="rId41"/>
    <p:sldId id="295" r:id="rId42"/>
    <p:sldId id="296" r:id="rId43"/>
    <p:sldId id="654" r:id="rId44"/>
    <p:sldId id="29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32A32-7BF8-470F-8710-125CB6C481E5}" type="datetimeFigureOut">
              <a:rPr lang="en-IN" smtClean="0"/>
              <a:t>19/06/24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5C8BA8-CD1D-4FA6-9687-BF2560CFA036}" type="slidenum">
              <a:rPr lang="en-IN" smtClean="0"/>
              <a:t>‹#›</a:t>
            </a:fld>
            <a:endParaRPr lang="en-IN"/>
          </a:p>
        </p:txBody>
      </p:sp>
    </p:spTree>
    <p:extLst>
      <p:ext uri="{BB962C8B-B14F-4D97-AF65-F5344CB8AC3E}">
        <p14:creationId xmlns:p14="http://schemas.microsoft.com/office/powerpoint/2010/main" val="3687733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77828" name="Slide Number Placeholder 3"/>
          <p:cNvSpPr>
            <a:spLocks noGrp="1"/>
          </p:cNvSpPr>
          <p:nvPr>
            <p:ph type="sldNum" sz="quarter" idx="5"/>
          </p:nvPr>
        </p:nvSpPr>
        <p:spPr bwMode="auto">
          <a:noFill/>
          <a:ln>
            <a:miter lim="800000"/>
            <a:headEnd/>
            <a:tailEnd/>
          </a:ln>
        </p:spPr>
        <p:txBody>
          <a:bodyPr/>
          <a:lstStyle/>
          <a:p>
            <a:fld id="{2C9A6C2D-5526-4610-BAC2-D65BD65BECEA}" type="slidenum">
              <a:rPr lang="en-US" altLang="en-US">
                <a:cs typeface="Arial" charset="0"/>
              </a:rPr>
              <a:pPr/>
              <a:t>1</a:t>
            </a:fld>
            <a:endParaRPr lang="en-US" alt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B207-8EA7-6B5E-66A5-1173A4FFE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FFA51A-4CB5-F273-BFA2-25B50EB96E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B98022-3BB0-B8F0-BBD1-97B1887C036E}"/>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D74D8083-B750-1F6C-0A82-C2481EB8B1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C33932-316A-D478-49D7-1EDB2F17A6BD}"/>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843925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DD4D7-6920-B355-40BE-746690279A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828147-79AA-883B-B8A9-154BB1F03A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EE5A7-3CF9-9DA1-A58F-1BE302303816}"/>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6658273B-90E3-B3E9-F929-E4ED0EAB3E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C7E1B8-CBB3-B12B-636A-1C5729B26B14}"/>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395783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A19F9-01E8-5E15-906D-E0933E4088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F51012-FE35-67D9-36E7-C3E4D645C6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59513-5AAE-C4B8-C181-DACD475578E8}"/>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C4194399-F192-5992-6F8C-16E7A5533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61A53-A130-9BB0-7E5F-812358EC5884}"/>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2303372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A16A-F3BC-14E6-76E9-D4D0CD4021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58704E-803F-6F4B-B3A0-D60B79E87C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C4B37-819F-68D4-790D-80B7587051EC}"/>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A6D9C3BB-30F9-D2A5-62F2-D026A412BD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267C97-C053-7745-9DA2-1E326327DDB9}"/>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3195338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FC711-A3A2-540A-D707-9070CAFA0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6194D8-CB43-4B16-393F-0D9DCAE5AB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94DB76-D610-562A-AD5E-B59DAF30183F}"/>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0746826F-3F12-DEC1-B040-04D17E30A5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50237-0361-FA0E-11FD-3BDA9F9ECBBE}"/>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370849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5220A-C0A2-C8F4-AEC9-E84EBD2ECB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CF6656-403C-9096-C5E5-1EF0A4B9C7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27AF99-01EC-48D7-084A-6901A98A4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68E46C1-4F62-6836-5FB7-4A68849A6D00}"/>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6" name="Footer Placeholder 5">
            <a:extLst>
              <a:ext uri="{FF2B5EF4-FFF2-40B4-BE49-F238E27FC236}">
                <a16:creationId xmlns:a16="http://schemas.microsoft.com/office/drawing/2014/main" id="{C6130EA4-494E-A6A1-3250-68AD4CFE57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8F4594-7597-ABFA-C87F-FA784BBB03B7}"/>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51857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5AA4A-5FAC-D4C4-D076-F299D929E7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860B71-427D-E51D-8E5A-C516EF5B4C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22825E-A933-2F4C-17C6-C5AC20737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79BE63-0D24-052E-338B-52AD19812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067435-9876-6DD4-8878-8885436E1C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5453A7-41C9-26ED-81C8-C9B1BBBD2D47}"/>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8" name="Footer Placeholder 7">
            <a:extLst>
              <a:ext uri="{FF2B5EF4-FFF2-40B4-BE49-F238E27FC236}">
                <a16:creationId xmlns:a16="http://schemas.microsoft.com/office/drawing/2014/main" id="{EF5272F7-2BB5-8097-8D4A-A3D41623BEB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069BC7-06B9-9D9F-47C8-92803E4C13CA}"/>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178759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8DE3-8BF8-4890-FC3D-FC11BD6987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5035C6-4BFE-AF21-0CC2-0EA7AB9D28BC}"/>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4" name="Footer Placeholder 3">
            <a:extLst>
              <a:ext uri="{FF2B5EF4-FFF2-40B4-BE49-F238E27FC236}">
                <a16:creationId xmlns:a16="http://schemas.microsoft.com/office/drawing/2014/main" id="{8802BEFE-6428-9167-9AFC-7E3B6EF1FE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EFBED5-701B-2480-2958-83B059D85E72}"/>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95007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D4B65-6CFF-7C9F-F70A-20DABC2E0BCB}"/>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3" name="Footer Placeholder 2">
            <a:extLst>
              <a:ext uri="{FF2B5EF4-FFF2-40B4-BE49-F238E27FC236}">
                <a16:creationId xmlns:a16="http://schemas.microsoft.com/office/drawing/2014/main" id="{F7CB5E5F-9D4C-925A-B53E-6CA40E2B10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3B74E5-32CF-EA61-DDF2-C55241E350C2}"/>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266272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7DFA-46C8-C16A-B521-AA23FB580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0A749F-AEE4-D8BD-3405-1445BCE86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85B274-16D3-3D8C-649E-CDB481A66D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A9D49-99DD-347F-7CB9-650A31CCD474}"/>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6" name="Footer Placeholder 5">
            <a:extLst>
              <a:ext uri="{FF2B5EF4-FFF2-40B4-BE49-F238E27FC236}">
                <a16:creationId xmlns:a16="http://schemas.microsoft.com/office/drawing/2014/main" id="{CA06EE75-C2FE-1FDE-2B22-8940599A58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4CB571-CE3B-8FFA-0ABD-87F36533EF96}"/>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3065611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111D1-F5D6-3CBB-04C7-4EDEF7E36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41914A-AE44-DE9C-D451-799B705F43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E4E31F7-9DEB-72BB-3C95-50F55CB7E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F4718-309E-BFD1-A08B-F2C315AFDEA4}"/>
              </a:ext>
            </a:extLst>
          </p:cNvPr>
          <p:cNvSpPr>
            <a:spLocks noGrp="1"/>
          </p:cNvSpPr>
          <p:nvPr>
            <p:ph type="dt" sz="half" idx="10"/>
          </p:nvPr>
        </p:nvSpPr>
        <p:spPr/>
        <p:txBody>
          <a:bodyPr/>
          <a:lstStyle/>
          <a:p>
            <a:fld id="{B8F067D9-84CB-4B26-A488-E46C4DF70280}" type="datetimeFigureOut">
              <a:rPr lang="en-IN" smtClean="0"/>
              <a:t>19/06/24</a:t>
            </a:fld>
            <a:endParaRPr lang="en-IN"/>
          </a:p>
        </p:txBody>
      </p:sp>
      <p:sp>
        <p:nvSpPr>
          <p:cNvPr id="6" name="Footer Placeholder 5">
            <a:extLst>
              <a:ext uri="{FF2B5EF4-FFF2-40B4-BE49-F238E27FC236}">
                <a16:creationId xmlns:a16="http://schemas.microsoft.com/office/drawing/2014/main" id="{2E1BF19A-2974-3FEE-E4CE-9CD01288F5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667A05-722C-18B0-2712-7DF2948448C8}"/>
              </a:ext>
            </a:extLst>
          </p:cNvPr>
          <p:cNvSpPr>
            <a:spLocks noGrp="1"/>
          </p:cNvSpPr>
          <p:nvPr>
            <p:ph type="sldNum" sz="quarter" idx="12"/>
          </p:nvPr>
        </p:nvSpPr>
        <p:spPr/>
        <p:txBody>
          <a:bodyPr/>
          <a:lstStyle/>
          <a:p>
            <a:fld id="{B54B2DD9-97E6-461F-B804-0FBDAA7CB05E}" type="slidenum">
              <a:rPr lang="en-IN" smtClean="0"/>
              <a:t>‹#›</a:t>
            </a:fld>
            <a:endParaRPr lang="en-IN"/>
          </a:p>
        </p:txBody>
      </p:sp>
    </p:spTree>
    <p:extLst>
      <p:ext uri="{BB962C8B-B14F-4D97-AF65-F5344CB8AC3E}">
        <p14:creationId xmlns:p14="http://schemas.microsoft.com/office/powerpoint/2010/main" val="773197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D38F7-3FCA-0BC1-96DC-36E3D6B081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CB5494-4519-2E7C-D669-45D6D3ECD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9F186-349A-9E96-A171-6D8368A539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F067D9-84CB-4B26-A488-E46C4DF70280}" type="datetimeFigureOut">
              <a:rPr lang="en-IN" smtClean="0"/>
              <a:t>19/06/24</a:t>
            </a:fld>
            <a:endParaRPr lang="en-IN"/>
          </a:p>
        </p:txBody>
      </p:sp>
      <p:sp>
        <p:nvSpPr>
          <p:cNvPr id="5" name="Footer Placeholder 4">
            <a:extLst>
              <a:ext uri="{FF2B5EF4-FFF2-40B4-BE49-F238E27FC236}">
                <a16:creationId xmlns:a16="http://schemas.microsoft.com/office/drawing/2014/main" id="{9AB8503E-074D-9EEB-0BF6-14359D5B06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610C66-0BAA-EBF5-9597-CD3F14E232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4B2DD9-97E6-461F-B804-0FBDAA7CB05E}" type="slidenum">
              <a:rPr lang="en-IN" smtClean="0"/>
              <a:t>‹#›</a:t>
            </a:fld>
            <a:endParaRPr lang="en-IN"/>
          </a:p>
        </p:txBody>
      </p:sp>
      <p:pic>
        <p:nvPicPr>
          <p:cNvPr id="7" name="Picture 6" descr="A close-up of a logo&#10;&#10;Description automatically generated">
            <a:extLst>
              <a:ext uri="{FF2B5EF4-FFF2-40B4-BE49-F238E27FC236}">
                <a16:creationId xmlns:a16="http://schemas.microsoft.com/office/drawing/2014/main" id="{4F8361BC-15EE-5C30-7766-6338EF83B1D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74" y="1095"/>
            <a:ext cx="1774739" cy="759810"/>
          </a:xfrm>
          <a:prstGeom prst="rect">
            <a:avLst/>
          </a:prstGeom>
        </p:spPr>
      </p:pic>
    </p:spTree>
    <p:extLst>
      <p:ext uri="{BB962C8B-B14F-4D97-AF65-F5344CB8AC3E}">
        <p14:creationId xmlns:p14="http://schemas.microsoft.com/office/powerpoint/2010/main" val="6515699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5520" y="0"/>
            <a:ext cx="9326880" cy="685800"/>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p>
            <a:pPr fontAlgn="base">
              <a:spcAft>
                <a:spcPct val="0"/>
              </a:spcAft>
            </a:pPr>
            <a:r>
              <a:rPr lang="en-US" sz="2520" dirty="0"/>
              <a:t>Noida Institute of Engineering and Technology, Greater Noida</a:t>
            </a:r>
          </a:p>
        </p:txBody>
      </p:sp>
      <p:sp>
        <p:nvSpPr>
          <p:cNvPr id="6" name="Subtitle 2"/>
          <p:cNvSpPr txBox="1">
            <a:spLocks/>
          </p:cNvSpPr>
          <p:nvPr/>
        </p:nvSpPr>
        <p:spPr>
          <a:xfrm>
            <a:off x="6644640" y="3962400"/>
            <a:ext cx="45720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400" b="1" dirty="0">
                <a:solidFill>
                  <a:schemeClr val="tx1"/>
                </a:solidFill>
              </a:rPr>
              <a:t>Dr. Zatin Gupta</a:t>
            </a:r>
          </a:p>
          <a:p>
            <a:pPr algn="ctr">
              <a:spcBef>
                <a:spcPct val="20000"/>
              </a:spcBef>
              <a:defRPr/>
            </a:pPr>
            <a:r>
              <a:rPr lang="en-US" sz="2400" b="1">
                <a:solidFill>
                  <a:schemeClr val="tx1"/>
                </a:solidFill>
              </a:rPr>
              <a:t>Associate Professor</a:t>
            </a:r>
            <a:endParaRPr lang="en-US" sz="2400" b="1" dirty="0">
              <a:solidFill>
                <a:schemeClr val="tx1"/>
              </a:solidFill>
            </a:endParaRPr>
          </a:p>
        </p:txBody>
      </p:sp>
      <p:pic>
        <p:nvPicPr>
          <p:cNvPr id="2054" name="Picture 3" descr="C:\Users\Manks\Downloads\128_calendar-schedule-credit-mortgage-date-512.png"/>
          <p:cNvPicPr>
            <a:picLocks noChangeAspect="1" noChangeArrowheads="1"/>
          </p:cNvPicPr>
          <p:nvPr/>
        </p:nvPicPr>
        <p:blipFill>
          <a:blip r:embed="rId3"/>
          <a:srcRect/>
          <a:stretch>
            <a:fillRect/>
          </a:stretch>
        </p:blipFill>
        <p:spPr bwMode="auto">
          <a:xfrm>
            <a:off x="1066800" y="5943600"/>
            <a:ext cx="640080" cy="533400"/>
          </a:xfrm>
          <a:prstGeom prst="rect">
            <a:avLst/>
          </a:prstGeom>
          <a:noFill/>
          <a:ln w="9525">
            <a:noFill/>
            <a:miter lim="800000"/>
            <a:headEnd/>
            <a:tailEnd/>
          </a:ln>
        </p:spPr>
      </p:pic>
      <p:sp>
        <p:nvSpPr>
          <p:cNvPr id="9" name="Date Placeholder 8"/>
          <p:cNvSpPr>
            <a:spLocks noGrp="1"/>
          </p:cNvSpPr>
          <p:nvPr>
            <p:ph type="dt" sz="quarter" idx="10"/>
          </p:nvPr>
        </p:nvSpPr>
        <p:spPr>
          <a:xfrm>
            <a:off x="1066800" y="6492883"/>
            <a:ext cx="2560320" cy="365125"/>
          </a:xfrm>
        </p:spPr>
        <p:txBody>
          <a:bodyPr/>
          <a:lstStyle/>
          <a:p>
            <a:pPr>
              <a:defRPr/>
            </a:pPr>
            <a:fld id="{6D830C5B-4791-4410-867E-851E12F64E81}" type="datetime1">
              <a:rPr lang="en-US" smtClean="0"/>
              <a:pPr>
                <a:defRPr/>
              </a:pPr>
              <a:t>6/19/24</a:t>
            </a:fld>
            <a:endParaRPr lang="en-US" dirty="0"/>
          </a:p>
        </p:txBody>
      </p:sp>
      <p:sp>
        <p:nvSpPr>
          <p:cNvPr id="2056" name="Slide Number Placeholder 9"/>
          <p:cNvSpPr>
            <a:spLocks noGrp="1"/>
          </p:cNvSpPr>
          <p:nvPr>
            <p:ph type="sldNum" sz="quarter" idx="12"/>
          </p:nvPr>
        </p:nvSpPr>
        <p:spPr bwMode="auto">
          <a:noFill/>
          <a:ln>
            <a:miter lim="800000"/>
            <a:headEnd/>
            <a:tailEnd/>
          </a:ln>
        </p:spPr>
        <p:txBody>
          <a:bodyPr/>
          <a:lstStyle/>
          <a:p>
            <a:fld id="{CFE2AF16-B5D8-4549-9BD7-15CD210D4BDC}" type="slidenum">
              <a:rPr lang="en-US" altLang="en-US">
                <a:cs typeface="Arial" charset="0"/>
              </a:rPr>
              <a:pPr/>
              <a:t>1</a:t>
            </a:fld>
            <a:endParaRPr lang="en-US" altLang="en-US">
              <a:cs typeface="Arial" charset="0"/>
            </a:endParaRPr>
          </a:p>
        </p:txBody>
      </p:sp>
      <p:pic>
        <p:nvPicPr>
          <p:cNvPr id="2057" name="Picture 4" descr="C:\Users\Manks\Downloads\speak.png"/>
          <p:cNvPicPr>
            <a:picLocks noChangeAspect="1" noChangeArrowheads="1"/>
          </p:cNvPicPr>
          <p:nvPr/>
        </p:nvPicPr>
        <p:blipFill>
          <a:blip r:embed="rId4"/>
          <a:srcRect/>
          <a:stretch>
            <a:fillRect/>
          </a:stretch>
        </p:blipFill>
        <p:spPr bwMode="auto">
          <a:xfrm>
            <a:off x="7924800" y="2590800"/>
            <a:ext cx="1828800" cy="1524000"/>
          </a:xfrm>
          <a:prstGeom prst="rect">
            <a:avLst/>
          </a:prstGeom>
          <a:noFill/>
          <a:ln w="9525">
            <a:noFill/>
            <a:miter lim="800000"/>
            <a:headEnd/>
            <a:tailEnd/>
          </a:ln>
        </p:spPr>
      </p:pic>
      <p:sp>
        <p:nvSpPr>
          <p:cNvPr id="17" name="Subtitle 2"/>
          <p:cNvSpPr txBox="1">
            <a:spLocks/>
          </p:cNvSpPr>
          <p:nvPr/>
        </p:nvSpPr>
        <p:spPr bwMode="auto">
          <a:xfrm>
            <a:off x="3581400" y="914400"/>
            <a:ext cx="6400800" cy="1752600"/>
          </a:xfrm>
          <a:prstGeom prst="rect">
            <a:avLst/>
          </a:prstGeom>
          <a:ln w="25400" cap="flat" cmpd="sng" algn="ctr">
            <a:solidFill>
              <a:schemeClr val="accent5"/>
            </a:solidFill>
            <a:prstDash val="solid"/>
            <a:miter lim="800000"/>
            <a:headEnd/>
            <a:tailEnd/>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prstTxWarp prst="textNoShape">
              <a:avLst/>
            </a:prstTxWarp>
            <a:normAutofit/>
          </a:bodyPr>
          <a:lstStyle/>
          <a:p>
            <a:pPr algn="ctr">
              <a:spcBef>
                <a:spcPct val="20000"/>
              </a:spcBef>
              <a:defRPr/>
            </a:pPr>
            <a:r>
              <a:rPr lang="en-US" sz="2400" b="1" dirty="0"/>
              <a:t>ARM ARCHITECTURE FOR IoT</a:t>
            </a:r>
            <a:endParaRPr lang="en-US" sz="2400" dirty="0">
              <a:solidFill>
                <a:schemeClr val="tx1"/>
              </a:solidFill>
            </a:endParaRPr>
          </a:p>
        </p:txBody>
      </p:sp>
      <p:sp>
        <p:nvSpPr>
          <p:cNvPr id="18" name="Subtitle 2"/>
          <p:cNvSpPr txBox="1">
            <a:spLocks/>
          </p:cNvSpPr>
          <p:nvPr/>
        </p:nvSpPr>
        <p:spPr>
          <a:xfrm>
            <a:off x="1776413"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500" dirty="0">
                <a:solidFill>
                  <a:schemeClr val="tx1"/>
                </a:solidFill>
              </a:rPr>
              <a:t>UNIT-IV</a:t>
            </a:r>
          </a:p>
        </p:txBody>
      </p:sp>
      <p:sp>
        <p:nvSpPr>
          <p:cNvPr id="19" name="Subtitle 2"/>
          <p:cNvSpPr txBox="1">
            <a:spLocks/>
          </p:cNvSpPr>
          <p:nvPr/>
        </p:nvSpPr>
        <p:spPr>
          <a:xfrm>
            <a:off x="1728788"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chor="ctr">
            <a:normAutofit/>
          </a:bodyPr>
          <a:lstStyle/>
          <a:p>
            <a:pPr algn="ctr">
              <a:spcBef>
                <a:spcPct val="20000"/>
              </a:spcBef>
              <a:defRPr/>
            </a:pPr>
            <a:r>
              <a:rPr lang="en-US" b="1" dirty="0"/>
              <a:t>TARGET BOARD FRDM-KL25Z</a:t>
            </a:r>
            <a:endParaRPr lang="en-US" sz="2400" dirty="0">
              <a:solidFill>
                <a:schemeClr val="tx1"/>
              </a:solidFill>
            </a:endParaRPr>
          </a:p>
        </p:txBody>
      </p:sp>
      <p:sp>
        <p:nvSpPr>
          <p:cNvPr id="20" name="Subtitle 2"/>
          <p:cNvSpPr txBox="1">
            <a:spLocks/>
          </p:cNvSpPr>
          <p:nvPr/>
        </p:nvSpPr>
        <p:spPr>
          <a:xfrm>
            <a:off x="1704975"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pPr algn="ctr">
              <a:spcBef>
                <a:spcPct val="20000"/>
              </a:spcBef>
              <a:defRPr/>
            </a:pPr>
            <a:r>
              <a:rPr lang="en-US" sz="2000" dirty="0">
                <a:solidFill>
                  <a:schemeClr val="tx1"/>
                </a:solidFill>
              </a:rPr>
              <a:t>B. Tech Fifth Semester</a:t>
            </a:r>
          </a:p>
          <a:p>
            <a:pPr algn="ctr">
              <a:spcBef>
                <a:spcPct val="20000"/>
              </a:spcBef>
              <a:defRPr/>
            </a:pPr>
            <a:r>
              <a:rPr lang="en-US" sz="2000" dirty="0">
                <a:solidFill>
                  <a:schemeClr val="tx1"/>
                </a:solidFill>
              </a:rPr>
              <a:t>(Internet On Things)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wipe(down)">
                                      <p:cBhvr>
                                        <p:cTn id="7" dur="500"/>
                                        <p:tgtEl>
                                          <p:spTgt spid="1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bg/>
                                          </p:spTgt>
                                        </p:tgtEl>
                                        <p:attrNameLst>
                                          <p:attrName>style.visibility</p:attrName>
                                        </p:attrNameLst>
                                      </p:cBhvr>
                                      <p:to>
                                        <p:strVal val="visible"/>
                                      </p:to>
                                    </p:set>
                                    <p:animEffect transition="in" filter="wipe(down)">
                                      <p:cBhvr>
                                        <p:cTn id="12" dur="500"/>
                                        <p:tgtEl>
                                          <p:spTgt spid="18">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wipe(down)">
                                      <p:cBhvr>
                                        <p:cTn id="17" dur="500"/>
                                        <p:tgtEl>
                                          <p:spTgt spid="1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bg/>
                                          </p:spTgt>
                                        </p:tgtEl>
                                        <p:attrNameLst>
                                          <p:attrName>style.visibility</p:attrName>
                                        </p:attrNameLst>
                                      </p:cBhvr>
                                      <p:to>
                                        <p:strVal val="visible"/>
                                      </p:to>
                                    </p:set>
                                    <p:animEffect transition="in" filter="wipe(down)">
                                      <p:cBhvr>
                                        <p:cTn id="22" dur="500"/>
                                        <p:tgtEl>
                                          <p:spTgt spid="19">
                                            <p:bg/>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animEffect transition="in" filter="wipe(down)">
                                      <p:cBhvr>
                                        <p:cTn id="27"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P spid="18" grpId="0" build="p" animBg="1"/>
      <p:bldP spid="19"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9FFF-9A2F-215D-6C6B-20458BFCB985}"/>
              </a:ext>
            </a:extLst>
          </p:cNvPr>
          <p:cNvSpPr>
            <a:spLocks noGrp="1"/>
          </p:cNvSpPr>
          <p:nvPr>
            <p:ph type="title"/>
          </p:nvPr>
        </p:nvSpPr>
        <p:spPr>
          <a:xfrm>
            <a:off x="201203" y="133367"/>
            <a:ext cx="10515600" cy="1325563"/>
          </a:xfrm>
        </p:spPr>
        <p:txBody>
          <a:bodyPr/>
          <a:lstStyle/>
          <a:p>
            <a:r>
              <a:rPr lang="en-IN" dirty="0"/>
              <a:t>KL25Z hardware review</a:t>
            </a:r>
          </a:p>
        </p:txBody>
      </p:sp>
      <p:sp>
        <p:nvSpPr>
          <p:cNvPr id="3" name="Content Placeholder 2">
            <a:extLst>
              <a:ext uri="{FF2B5EF4-FFF2-40B4-BE49-F238E27FC236}">
                <a16:creationId xmlns:a16="http://schemas.microsoft.com/office/drawing/2014/main" id="{0A2173A2-0C1A-2376-B444-E4DF4222DC7E}"/>
              </a:ext>
            </a:extLst>
          </p:cNvPr>
          <p:cNvSpPr>
            <a:spLocks noGrp="1"/>
          </p:cNvSpPr>
          <p:nvPr>
            <p:ph idx="1"/>
          </p:nvPr>
        </p:nvSpPr>
        <p:spPr>
          <a:xfrm>
            <a:off x="369870" y="1284270"/>
            <a:ext cx="10850368" cy="5573730"/>
          </a:xfrm>
        </p:spPr>
        <p:txBody>
          <a:bodyPr>
            <a:noAutofit/>
          </a:bodyPr>
          <a:lstStyle/>
          <a:p>
            <a:r>
              <a:rPr lang="en-IN" sz="1800" i="0" dirty="0" err="1">
                <a:effectLst/>
                <a:latin typeface="Times New Roman" panose="02020603050405020304" pitchFamily="18" charset="0"/>
                <a:cs typeface="Times New Roman" panose="02020603050405020304" pitchFamily="18" charset="0"/>
              </a:rPr>
              <a:t>mbed</a:t>
            </a:r>
            <a:r>
              <a:rPr lang="en-IN" sz="1800" i="0" dirty="0">
                <a:effectLst/>
                <a:latin typeface="Times New Roman" panose="02020603050405020304" pitchFamily="18" charset="0"/>
                <a:cs typeface="Times New Roman" panose="02020603050405020304" pitchFamily="18" charset="0"/>
              </a:rPr>
              <a:t> HDK &amp; SDK enabled</a:t>
            </a:r>
          </a:p>
          <a:p>
            <a:r>
              <a:rPr lang="en-IN" sz="1800" i="0" dirty="0">
                <a:effectLst/>
                <a:latin typeface="Times New Roman" panose="02020603050405020304" pitchFamily="18" charset="0"/>
                <a:cs typeface="Times New Roman" panose="02020603050405020304" pitchFamily="18" charset="0"/>
              </a:rPr>
              <a:t>Drag-n-drop programming</a:t>
            </a:r>
          </a:p>
          <a:p>
            <a:r>
              <a:rPr lang="en-US" sz="1800" i="0" u="none" strike="noStrike" baseline="0" dirty="0">
                <a:latin typeface="Times New Roman" panose="02020603050405020304" pitchFamily="18" charset="0"/>
                <a:cs typeface="Times New Roman" panose="02020603050405020304" pitchFamily="18" charset="0"/>
              </a:rPr>
              <a:t>Flexible power supply options – USB, coin cell battery, external source </a:t>
            </a:r>
          </a:p>
          <a:p>
            <a:r>
              <a:rPr lang="en-IN" sz="1800" i="0" dirty="0">
                <a:effectLst/>
                <a:latin typeface="Times New Roman" panose="02020603050405020304" pitchFamily="18" charset="0"/>
                <a:cs typeface="Times New Roman" panose="02020603050405020304" pitchFamily="18" charset="0"/>
              </a:rPr>
              <a:t>CMSIS-</a:t>
            </a:r>
            <a:r>
              <a:rPr lang="en-US" sz="1800" i="0" dirty="0">
                <a:effectLst/>
                <a:latin typeface="Times New Roman" panose="02020603050405020304" pitchFamily="18" charset="0"/>
                <a:cs typeface="Times New Roman" panose="02020603050405020304" pitchFamily="18" charset="0"/>
              </a:rPr>
              <a:t>The Common Microcontroller Software Interface Standard (CMSIS) is a vendor-independent abstraction layer for microcontrollers that are based on Arm Cortex processors. </a:t>
            </a:r>
          </a:p>
          <a:p>
            <a:r>
              <a:rPr lang="en-IN" sz="1800" i="0" dirty="0">
                <a:effectLst/>
                <a:latin typeface="Times New Roman" panose="02020603050405020304" pitchFamily="18" charset="0"/>
                <a:cs typeface="Times New Roman" panose="02020603050405020304" pitchFamily="18" charset="0"/>
              </a:rPr>
              <a:t>Online development tools</a:t>
            </a:r>
          </a:p>
          <a:p>
            <a:r>
              <a:rPr lang="en-IN" sz="1800" i="0" dirty="0">
                <a:effectLst/>
                <a:latin typeface="Times New Roman" panose="02020603050405020304" pitchFamily="18" charset="0"/>
                <a:cs typeface="Times New Roman" panose="02020603050405020304" pitchFamily="18" charset="0"/>
              </a:rPr>
              <a:t>Easy to use C/C++ SDK</a:t>
            </a:r>
          </a:p>
          <a:p>
            <a:r>
              <a:rPr lang="en-IN" sz="1800" i="0" dirty="0">
                <a:effectLst/>
                <a:latin typeface="Times New Roman" panose="02020603050405020304" pitchFamily="18" charset="0"/>
                <a:cs typeface="Times New Roman" panose="02020603050405020304" pitchFamily="18" charset="0"/>
              </a:rPr>
              <a:t>Lots of published libraries and projects</a:t>
            </a:r>
          </a:p>
          <a:p>
            <a:r>
              <a:rPr lang="de-DE" sz="1800" i="0" u="none" strike="noStrike" baseline="0" dirty="0">
                <a:latin typeface="Times New Roman" panose="02020603050405020304" pitchFamily="18" charset="0"/>
                <a:cs typeface="Times New Roman" panose="02020603050405020304" pitchFamily="18" charset="0"/>
              </a:rPr>
              <a:t>MKL25Z128VLK4 in an 80 QFP package </a:t>
            </a:r>
          </a:p>
          <a:p>
            <a:r>
              <a:rPr lang="en-IN" sz="1800" i="0" u="none" strike="noStrike" baseline="0" dirty="0">
                <a:latin typeface="Times New Roman" panose="02020603050405020304" pitchFamily="18" charset="0"/>
                <a:cs typeface="Times New Roman" panose="02020603050405020304" pitchFamily="18" charset="0"/>
              </a:rPr>
              <a:t>Battery-ready, power-measurement access points </a:t>
            </a:r>
          </a:p>
          <a:p>
            <a:r>
              <a:rPr lang="en-IN" sz="1800" i="0" u="none" strike="noStrike" baseline="0" dirty="0">
                <a:latin typeface="Times New Roman" panose="02020603050405020304" pitchFamily="18" charset="0"/>
                <a:cs typeface="Times New Roman" panose="02020603050405020304" pitchFamily="18" charset="0"/>
              </a:rPr>
              <a:t>Easy access to MCU I/O via Arduino ™ R3 compatible I/O connectors </a:t>
            </a:r>
          </a:p>
          <a:p>
            <a:r>
              <a:rPr lang="en-IN" sz="1800" i="0" u="none" strike="noStrike" baseline="0" dirty="0">
                <a:latin typeface="Times New Roman" panose="02020603050405020304" pitchFamily="18" charset="0"/>
                <a:cs typeface="Times New Roman" panose="02020603050405020304" pitchFamily="18" charset="0"/>
              </a:rPr>
              <a:t>Mass storage device flash programming interface </a:t>
            </a:r>
          </a:p>
          <a:p>
            <a:r>
              <a:rPr lang="en-US" sz="1800" i="0" u="none" strike="noStrike" baseline="0" dirty="0">
                <a:latin typeface="Times New Roman" panose="02020603050405020304" pitchFamily="18" charset="0"/>
                <a:cs typeface="Times New Roman" panose="02020603050405020304" pitchFamily="18" charset="0"/>
              </a:rPr>
              <a:t>P&amp;E Debug interface provides run-control debugging and compatibility with IDE tools </a:t>
            </a:r>
          </a:p>
          <a:p>
            <a:r>
              <a:rPr lang="en-IN" sz="1800" i="0" u="none" strike="noStrike" baseline="0" dirty="0">
                <a:latin typeface="Times New Roman" panose="02020603050405020304" pitchFamily="18" charset="0"/>
                <a:cs typeface="Times New Roman" panose="02020603050405020304" pitchFamily="18" charset="0"/>
              </a:rPr>
              <a:t>Data logging application </a:t>
            </a:r>
          </a:p>
          <a:p>
            <a:r>
              <a:rPr lang="en-IN" sz="1800" dirty="0"/>
              <a:t>Open SDA: </a:t>
            </a:r>
            <a:r>
              <a:rPr lang="en-US" sz="1800" b="0" i="0" dirty="0" err="1">
                <a:solidFill>
                  <a:srgbClr val="202124"/>
                </a:solidFill>
                <a:effectLst/>
                <a:latin typeface="arial" panose="020B0604020202020204" pitchFamily="34" charset="0"/>
              </a:rPr>
              <a:t>OpenSDA</a:t>
            </a:r>
            <a:r>
              <a:rPr lang="en-US" sz="1800" b="0" i="0" dirty="0">
                <a:solidFill>
                  <a:srgbClr val="202124"/>
                </a:solidFill>
                <a:effectLst/>
                <a:latin typeface="arial" panose="020B0604020202020204" pitchFamily="34" charset="0"/>
              </a:rPr>
              <a:t> is </a:t>
            </a:r>
            <a:r>
              <a:rPr lang="en-US" sz="1800" b="1" i="0" dirty="0">
                <a:solidFill>
                  <a:srgbClr val="202124"/>
                </a:solidFill>
                <a:effectLst/>
                <a:latin typeface="arial" panose="020B0604020202020204" pitchFamily="34" charset="0"/>
              </a:rPr>
              <a:t>an open-standard serial and debug adapter</a:t>
            </a:r>
            <a:r>
              <a:rPr lang="en-US" sz="1800" b="0" i="0" dirty="0">
                <a:solidFill>
                  <a:srgbClr val="202124"/>
                </a:solidFill>
                <a:effectLst/>
                <a:latin typeface="arial" panose="020B0604020202020204" pitchFamily="34" charset="0"/>
              </a:rPr>
              <a:t>.</a:t>
            </a:r>
            <a:endParaRPr lang="en-IN" sz="1800" dirty="0"/>
          </a:p>
        </p:txBody>
      </p:sp>
    </p:spTree>
    <p:extLst>
      <p:ext uri="{BB962C8B-B14F-4D97-AF65-F5344CB8AC3E}">
        <p14:creationId xmlns:p14="http://schemas.microsoft.com/office/powerpoint/2010/main" val="2719696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ED36-792F-DC25-F1FF-1FB7D7F20CD2}"/>
              </a:ext>
            </a:extLst>
          </p:cNvPr>
          <p:cNvSpPr>
            <a:spLocks noGrp="1"/>
          </p:cNvSpPr>
          <p:nvPr>
            <p:ph type="title"/>
          </p:nvPr>
        </p:nvSpPr>
        <p:spPr/>
        <p:txBody>
          <a:bodyPr/>
          <a:lstStyle/>
          <a:p>
            <a:r>
              <a:rPr lang="en-IN" dirty="0"/>
              <a:t>Functional Block diagram of KL25-Z</a:t>
            </a:r>
          </a:p>
        </p:txBody>
      </p:sp>
      <p:sp>
        <p:nvSpPr>
          <p:cNvPr id="3" name="Content Placeholder 2">
            <a:extLst>
              <a:ext uri="{FF2B5EF4-FFF2-40B4-BE49-F238E27FC236}">
                <a16:creationId xmlns:a16="http://schemas.microsoft.com/office/drawing/2014/main" id="{0ABF2DBB-8461-F49D-192F-DFBA192A7F1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0D21284E-0090-BBA1-2124-3BF064904A46}"/>
              </a:ext>
            </a:extLst>
          </p:cNvPr>
          <p:cNvPicPr>
            <a:picLocks noChangeAspect="1"/>
          </p:cNvPicPr>
          <p:nvPr/>
        </p:nvPicPr>
        <p:blipFill>
          <a:blip r:embed="rId2"/>
          <a:stretch>
            <a:fillRect/>
          </a:stretch>
        </p:blipFill>
        <p:spPr>
          <a:xfrm>
            <a:off x="312560" y="1845509"/>
            <a:ext cx="6018835" cy="4311570"/>
          </a:xfrm>
          <a:prstGeom prst="rect">
            <a:avLst/>
          </a:prstGeom>
        </p:spPr>
      </p:pic>
      <p:pic>
        <p:nvPicPr>
          <p:cNvPr id="8" name="Picture 7">
            <a:extLst>
              <a:ext uri="{FF2B5EF4-FFF2-40B4-BE49-F238E27FC236}">
                <a16:creationId xmlns:a16="http://schemas.microsoft.com/office/drawing/2014/main" id="{ADCE5FBF-6B6B-CA04-33B4-A20B3908321F}"/>
              </a:ext>
            </a:extLst>
          </p:cNvPr>
          <p:cNvPicPr>
            <a:picLocks noChangeAspect="1"/>
          </p:cNvPicPr>
          <p:nvPr/>
        </p:nvPicPr>
        <p:blipFill>
          <a:blip r:embed="rId3"/>
          <a:stretch>
            <a:fillRect/>
          </a:stretch>
        </p:blipFill>
        <p:spPr>
          <a:xfrm>
            <a:off x="6857034" y="1628112"/>
            <a:ext cx="5170145" cy="4548851"/>
          </a:xfrm>
          <a:prstGeom prst="rect">
            <a:avLst/>
          </a:prstGeom>
        </p:spPr>
      </p:pic>
    </p:spTree>
    <p:extLst>
      <p:ext uri="{BB962C8B-B14F-4D97-AF65-F5344CB8AC3E}">
        <p14:creationId xmlns:p14="http://schemas.microsoft.com/office/powerpoint/2010/main" val="337095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395C-0667-33E9-BFBC-08E733B63B37}"/>
              </a:ext>
            </a:extLst>
          </p:cNvPr>
          <p:cNvSpPr>
            <a:spLocks noGrp="1"/>
          </p:cNvSpPr>
          <p:nvPr>
            <p:ph type="title"/>
          </p:nvPr>
        </p:nvSpPr>
        <p:spPr>
          <a:xfrm>
            <a:off x="838200" y="365126"/>
            <a:ext cx="10515600" cy="779464"/>
          </a:xfrm>
        </p:spPr>
        <p:txBody>
          <a:bodyPr/>
          <a:lstStyle/>
          <a:p>
            <a:r>
              <a:rPr lang="en-IN" dirty="0"/>
              <a:t>Functional Block diagram of KL25-Z</a:t>
            </a:r>
          </a:p>
        </p:txBody>
      </p:sp>
      <p:sp>
        <p:nvSpPr>
          <p:cNvPr id="3" name="Content Placeholder 2">
            <a:extLst>
              <a:ext uri="{FF2B5EF4-FFF2-40B4-BE49-F238E27FC236}">
                <a16:creationId xmlns:a16="http://schemas.microsoft.com/office/drawing/2014/main" id="{620C7969-1455-F139-0763-10F573CD312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47D5F0C1-0510-74B3-A231-B5B421777F4F}"/>
              </a:ext>
            </a:extLst>
          </p:cNvPr>
          <p:cNvPicPr>
            <a:picLocks noChangeAspect="1"/>
          </p:cNvPicPr>
          <p:nvPr/>
        </p:nvPicPr>
        <p:blipFill>
          <a:blip r:embed="rId2"/>
          <a:stretch>
            <a:fillRect/>
          </a:stretch>
        </p:blipFill>
        <p:spPr>
          <a:xfrm>
            <a:off x="312560" y="1428108"/>
            <a:ext cx="11348609" cy="5429891"/>
          </a:xfrm>
          <a:prstGeom prst="rect">
            <a:avLst/>
          </a:prstGeom>
        </p:spPr>
      </p:pic>
    </p:spTree>
    <p:extLst>
      <p:ext uri="{BB962C8B-B14F-4D97-AF65-F5344CB8AC3E}">
        <p14:creationId xmlns:p14="http://schemas.microsoft.com/office/powerpoint/2010/main" val="152071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72150-54D7-D133-45E3-98AEE1107E6A}"/>
              </a:ext>
            </a:extLst>
          </p:cNvPr>
          <p:cNvSpPr>
            <a:spLocks noGrp="1"/>
          </p:cNvSpPr>
          <p:nvPr>
            <p:ph type="title"/>
          </p:nvPr>
        </p:nvSpPr>
        <p:spPr>
          <a:xfrm>
            <a:off x="838200" y="365126"/>
            <a:ext cx="10515600" cy="315912"/>
          </a:xfrm>
        </p:spPr>
        <p:txBody>
          <a:bodyPr>
            <a:normAutofit fontScale="90000"/>
          </a:bodyPr>
          <a:lstStyle/>
          <a:p>
            <a:r>
              <a:rPr lang="en-IN" dirty="0" err="1"/>
              <a:t>GPIO:Genral</a:t>
            </a:r>
            <a:r>
              <a:rPr lang="en-IN" dirty="0"/>
              <a:t> Purpose Input Output</a:t>
            </a:r>
          </a:p>
        </p:txBody>
      </p:sp>
      <p:sp>
        <p:nvSpPr>
          <p:cNvPr id="3" name="Content Placeholder 2">
            <a:extLst>
              <a:ext uri="{FF2B5EF4-FFF2-40B4-BE49-F238E27FC236}">
                <a16:creationId xmlns:a16="http://schemas.microsoft.com/office/drawing/2014/main" id="{F0DBBEDA-5D7D-FC4F-E8E0-94BAB5AC7275}"/>
              </a:ext>
            </a:extLst>
          </p:cNvPr>
          <p:cNvSpPr>
            <a:spLocks noGrp="1"/>
          </p:cNvSpPr>
          <p:nvPr>
            <p:ph idx="1"/>
          </p:nvPr>
        </p:nvSpPr>
        <p:spPr/>
        <p:txBody>
          <a:bodyPr/>
          <a:lstStyle/>
          <a:p>
            <a:endParaRPr lang="en-IN"/>
          </a:p>
        </p:txBody>
      </p:sp>
      <p:pic>
        <p:nvPicPr>
          <p:cNvPr id="1026" name="Picture 2">
            <a:extLst>
              <a:ext uri="{FF2B5EF4-FFF2-40B4-BE49-F238E27FC236}">
                <a16:creationId xmlns:a16="http://schemas.microsoft.com/office/drawing/2014/main" id="{265425C4-8668-A1AD-2B30-C78E0F98C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19" y="681036"/>
            <a:ext cx="11637355" cy="6176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3822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9ABC-ED31-FE79-71AD-F578474F7FAB}"/>
              </a:ext>
            </a:extLst>
          </p:cNvPr>
          <p:cNvSpPr>
            <a:spLocks noGrp="1"/>
          </p:cNvSpPr>
          <p:nvPr>
            <p:ph type="title"/>
          </p:nvPr>
        </p:nvSpPr>
        <p:spPr/>
        <p:txBody>
          <a:bodyPr/>
          <a:lstStyle/>
          <a:p>
            <a:r>
              <a:rPr lang="en-US" dirty="0"/>
              <a:t>GPIO: Connectors</a:t>
            </a:r>
            <a:endParaRPr lang="en-IN" dirty="0"/>
          </a:p>
        </p:txBody>
      </p:sp>
      <p:sp>
        <p:nvSpPr>
          <p:cNvPr id="3" name="Content Placeholder 2">
            <a:extLst>
              <a:ext uri="{FF2B5EF4-FFF2-40B4-BE49-F238E27FC236}">
                <a16:creationId xmlns:a16="http://schemas.microsoft.com/office/drawing/2014/main" id="{5027A668-2446-F733-8CEF-E9ABA95BB099}"/>
              </a:ext>
            </a:extLst>
          </p:cNvPr>
          <p:cNvSpPr>
            <a:spLocks noGrp="1"/>
          </p:cNvSpPr>
          <p:nvPr>
            <p:ph idx="1"/>
          </p:nvPr>
        </p:nvSpPr>
        <p:spPr>
          <a:xfrm>
            <a:off x="380144" y="1825625"/>
            <a:ext cx="11568700" cy="4351338"/>
          </a:xfrm>
        </p:spPr>
        <p:txBody>
          <a:bodyPr/>
          <a:lstStyle/>
          <a:p>
            <a:r>
              <a:rPr lang="en-IN" sz="2800" b="0" i="0" u="none" strike="noStrike" baseline="0" dirty="0">
                <a:latin typeface="TimesLTStd-Roman"/>
              </a:rPr>
              <a:t>There are four Jacks Connectors in KL25z J1(16-pin), J2 (20-pins), J9(  16 pins) and J10(12-pins) </a:t>
            </a:r>
          </a:p>
          <a:p>
            <a:endParaRPr lang="en-IN" dirty="0"/>
          </a:p>
        </p:txBody>
      </p:sp>
      <p:pic>
        <p:nvPicPr>
          <p:cNvPr id="5" name="Picture 4">
            <a:extLst>
              <a:ext uri="{FF2B5EF4-FFF2-40B4-BE49-F238E27FC236}">
                <a16:creationId xmlns:a16="http://schemas.microsoft.com/office/drawing/2014/main" id="{987EBE68-F193-697A-BA04-CC0C83354022}"/>
              </a:ext>
            </a:extLst>
          </p:cNvPr>
          <p:cNvPicPr>
            <a:picLocks noChangeAspect="1"/>
          </p:cNvPicPr>
          <p:nvPr/>
        </p:nvPicPr>
        <p:blipFill>
          <a:blip r:embed="rId2"/>
          <a:stretch>
            <a:fillRect/>
          </a:stretch>
        </p:blipFill>
        <p:spPr>
          <a:xfrm>
            <a:off x="652690" y="2857093"/>
            <a:ext cx="11023608" cy="3749190"/>
          </a:xfrm>
          <a:prstGeom prst="rect">
            <a:avLst/>
          </a:prstGeom>
        </p:spPr>
      </p:pic>
    </p:spTree>
    <p:extLst>
      <p:ext uri="{BB962C8B-B14F-4D97-AF65-F5344CB8AC3E}">
        <p14:creationId xmlns:p14="http://schemas.microsoft.com/office/powerpoint/2010/main" val="104434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1A54-BCD7-5050-DBC7-068E063E3AC6}"/>
              </a:ext>
            </a:extLst>
          </p:cNvPr>
          <p:cNvSpPr>
            <a:spLocks noGrp="1"/>
          </p:cNvSpPr>
          <p:nvPr>
            <p:ph type="title"/>
          </p:nvPr>
        </p:nvSpPr>
        <p:spPr/>
        <p:txBody>
          <a:bodyPr/>
          <a:lstStyle/>
          <a:p>
            <a:r>
              <a:rPr lang="en-US" dirty="0"/>
              <a:t>GPIO PORTS</a:t>
            </a:r>
            <a:endParaRPr lang="en-IN" dirty="0"/>
          </a:p>
        </p:txBody>
      </p:sp>
      <p:sp>
        <p:nvSpPr>
          <p:cNvPr id="3" name="Content Placeholder 2">
            <a:extLst>
              <a:ext uri="{FF2B5EF4-FFF2-40B4-BE49-F238E27FC236}">
                <a16:creationId xmlns:a16="http://schemas.microsoft.com/office/drawing/2014/main" id="{C323A34E-7153-AFB7-C1A0-59DCA343B55D}"/>
              </a:ext>
            </a:extLst>
          </p:cNvPr>
          <p:cNvSpPr>
            <a:spLocks noGrp="1"/>
          </p:cNvSpPr>
          <p:nvPr>
            <p:ph idx="1"/>
          </p:nvPr>
        </p:nvSpPr>
        <p:spPr>
          <a:xfrm>
            <a:off x="550951" y="1599593"/>
            <a:ext cx="11090097" cy="4893281"/>
          </a:xfrm>
        </p:spPr>
        <p:txBody>
          <a:bodyPr>
            <a:normAutofit fontScale="92500" lnSpcReduction="10000"/>
          </a:bodyPr>
          <a:lstStyle/>
          <a:p>
            <a:pPr algn="l"/>
            <a:r>
              <a:rPr lang="en-IN" sz="2800" b="0" i="0" u="none" strike="noStrike" baseline="0" dirty="0">
                <a:latin typeface="TimesLTStd-Roman"/>
              </a:rPr>
              <a:t>The port control and interrupt (PORT) module provides support for port control, and </a:t>
            </a:r>
            <a:r>
              <a:rPr lang="en-US" sz="2800" b="0" i="0" u="none" strike="noStrike" baseline="0" dirty="0">
                <a:latin typeface="TimesLTStd-Roman"/>
              </a:rPr>
              <a:t>external interrupt functions. </a:t>
            </a:r>
          </a:p>
          <a:p>
            <a:pPr algn="l"/>
            <a:r>
              <a:rPr lang="en-US" dirty="0"/>
              <a:t>There are five 32-bit ports available in KL25Z.</a:t>
            </a:r>
          </a:p>
          <a:p>
            <a:pPr marL="514350" indent="-514350" algn="l">
              <a:buFont typeface="+mj-lt"/>
              <a:buAutoNum type="arabicPeriod"/>
            </a:pPr>
            <a:r>
              <a:rPr lang="en-US" dirty="0"/>
              <a:t>PORT-A(PTA) </a:t>
            </a:r>
          </a:p>
          <a:p>
            <a:pPr marL="514350" indent="-514350" algn="l">
              <a:buFont typeface="+mj-lt"/>
              <a:buAutoNum type="arabicPeriod"/>
            </a:pPr>
            <a:r>
              <a:rPr lang="en-US" dirty="0"/>
              <a:t>PORT-B(PTB)</a:t>
            </a:r>
          </a:p>
          <a:p>
            <a:pPr marL="514350" indent="-514350" algn="l">
              <a:buFont typeface="+mj-lt"/>
              <a:buAutoNum type="arabicPeriod"/>
            </a:pPr>
            <a:r>
              <a:rPr lang="en-US" dirty="0"/>
              <a:t>PORT-C(PTC)</a:t>
            </a:r>
          </a:p>
          <a:p>
            <a:pPr marL="514350" indent="-514350" algn="l">
              <a:buFont typeface="+mj-lt"/>
              <a:buAutoNum type="arabicPeriod"/>
            </a:pPr>
            <a:r>
              <a:rPr lang="en-US" dirty="0"/>
              <a:t>PORT-D(PTD)</a:t>
            </a:r>
          </a:p>
          <a:p>
            <a:pPr marL="514350" indent="-514350" algn="l">
              <a:buFont typeface="+mj-lt"/>
              <a:buAutoNum type="arabicPeriod"/>
            </a:pPr>
            <a:r>
              <a:rPr lang="en-US" dirty="0"/>
              <a:t>PORT-E(PTE)</a:t>
            </a:r>
          </a:p>
          <a:p>
            <a:pPr marL="0" indent="0">
              <a:buNone/>
            </a:pPr>
            <a:endParaRPr lang="en-US" dirty="0"/>
          </a:p>
          <a:p>
            <a:r>
              <a:rPr lang="en-US" dirty="0"/>
              <a:t>All PORTs of KL25Z is having different registers for its configuration and commands </a:t>
            </a:r>
            <a:endParaRPr lang="en-IN" dirty="0"/>
          </a:p>
        </p:txBody>
      </p:sp>
    </p:spTree>
    <p:extLst>
      <p:ext uri="{BB962C8B-B14F-4D97-AF65-F5344CB8AC3E}">
        <p14:creationId xmlns:p14="http://schemas.microsoft.com/office/powerpoint/2010/main" val="373156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8262-CB32-22D5-D27C-B19C41FE6375}"/>
              </a:ext>
            </a:extLst>
          </p:cNvPr>
          <p:cNvSpPr>
            <a:spLocks noGrp="1"/>
          </p:cNvSpPr>
          <p:nvPr>
            <p:ph type="title"/>
          </p:nvPr>
        </p:nvSpPr>
        <p:spPr/>
        <p:txBody>
          <a:bodyPr/>
          <a:lstStyle/>
          <a:p>
            <a:r>
              <a:rPr lang="en-US" dirty="0"/>
              <a:t>PORT Features</a:t>
            </a:r>
            <a:endParaRPr lang="en-IN" dirty="0"/>
          </a:p>
        </p:txBody>
      </p:sp>
      <p:sp>
        <p:nvSpPr>
          <p:cNvPr id="3" name="Content Placeholder 2">
            <a:extLst>
              <a:ext uri="{FF2B5EF4-FFF2-40B4-BE49-F238E27FC236}">
                <a16:creationId xmlns:a16="http://schemas.microsoft.com/office/drawing/2014/main" id="{AD93AA12-151E-5A4B-B1EB-830BC7DAA535}"/>
              </a:ext>
            </a:extLst>
          </p:cNvPr>
          <p:cNvSpPr>
            <a:spLocks noGrp="1"/>
          </p:cNvSpPr>
          <p:nvPr>
            <p:ph idx="1"/>
          </p:nvPr>
        </p:nvSpPr>
        <p:spPr>
          <a:xfrm>
            <a:off x="499153" y="1548223"/>
            <a:ext cx="10515600" cy="4944652"/>
          </a:xfrm>
        </p:spPr>
        <p:txBody>
          <a:bodyPr>
            <a:normAutofit/>
          </a:bodyPr>
          <a:lstStyle/>
          <a:p>
            <a:pPr marL="0" indent="0" algn="l">
              <a:buNone/>
            </a:pPr>
            <a:r>
              <a:rPr lang="en-US" sz="2400" b="0" i="0" u="none" strike="noStrike" baseline="0" dirty="0">
                <a:latin typeface="TimesLTStd-Roman"/>
              </a:rPr>
              <a:t>The PORT module has the following features:</a:t>
            </a:r>
          </a:p>
          <a:p>
            <a:pPr algn="l"/>
            <a:r>
              <a:rPr lang="en-US" sz="2400" b="0" i="0" u="none" strike="noStrike" baseline="0" dirty="0">
                <a:latin typeface="TimesLTStd-Roman"/>
              </a:rPr>
              <a:t>Pin interrupt on selected pins</a:t>
            </a:r>
          </a:p>
          <a:p>
            <a:pPr algn="l"/>
            <a:r>
              <a:rPr lang="en-US" sz="2400" b="0" i="0" u="none" strike="noStrike" baseline="0" dirty="0">
                <a:latin typeface="TimesLTStd-Roman"/>
              </a:rPr>
              <a:t>Interrupt flag and enable registers for each pin</a:t>
            </a:r>
          </a:p>
          <a:p>
            <a:pPr algn="l"/>
            <a:r>
              <a:rPr lang="en-US" sz="2400" b="0" i="0" u="none" strike="noStrike" baseline="0" dirty="0">
                <a:latin typeface="TimesLTStd-Roman"/>
              </a:rPr>
              <a:t>Individual pull control fields with pullup, pulldown, and pull-disable support on </a:t>
            </a:r>
            <a:r>
              <a:rPr lang="en-IN" sz="2400" b="0" i="0" u="none" strike="noStrike" baseline="0" dirty="0">
                <a:latin typeface="TimesLTStd-Roman"/>
              </a:rPr>
              <a:t>selected pins</a:t>
            </a:r>
          </a:p>
          <a:p>
            <a:pPr algn="l"/>
            <a:r>
              <a:rPr lang="en-US" sz="2400" b="0" i="0" u="none" strike="noStrike" baseline="0" dirty="0">
                <a:latin typeface="TimesLTStd-Roman"/>
              </a:rPr>
              <a:t>Individual drive strength field supporting high and low drive strength on selected </a:t>
            </a:r>
            <a:r>
              <a:rPr lang="en-IN" sz="2400" b="0" i="0" u="none" strike="noStrike" baseline="0" dirty="0">
                <a:latin typeface="TimesLTStd-Roman"/>
              </a:rPr>
              <a:t>pins</a:t>
            </a:r>
          </a:p>
          <a:p>
            <a:r>
              <a:rPr lang="en-US" sz="2400" b="0" i="0" u="none" strike="noStrike" baseline="0" dirty="0">
                <a:latin typeface="TimesLTStd-Roman"/>
              </a:rPr>
              <a:t>Individual input passive filter field supporting enable and disable selected </a:t>
            </a:r>
            <a:r>
              <a:rPr lang="en-IN" sz="2400" b="0" i="0" u="none" strike="noStrike" baseline="0" dirty="0">
                <a:latin typeface="TimesLTStd-Roman"/>
              </a:rPr>
              <a:t>pins</a:t>
            </a:r>
            <a:endParaRPr lang="en-US" sz="2400" b="0" i="0" u="none" strike="noStrike" baseline="0" dirty="0">
              <a:latin typeface="TimesLTStd-Roman"/>
            </a:endParaRPr>
          </a:p>
          <a:p>
            <a:pPr marL="0" indent="0" algn="l">
              <a:buNone/>
            </a:pPr>
            <a:r>
              <a:rPr lang="en-US" sz="2400" b="0" i="0" u="none" strike="noStrike" baseline="0" dirty="0">
                <a:latin typeface="TimesLTStd-Roman"/>
              </a:rPr>
              <a:t>•  Individual mux control field supporting analog or pin disabled, </a:t>
            </a:r>
          </a:p>
          <a:p>
            <a:pPr marL="0" indent="0" algn="l">
              <a:buNone/>
            </a:pPr>
            <a:r>
              <a:rPr lang="en-US" sz="2400" b="0" i="0" u="none" strike="noStrike" baseline="0" dirty="0">
                <a:latin typeface="TimesLTStd-Roman"/>
              </a:rPr>
              <a:t>•  Pad configuration fields are functional in all digital Pin </a:t>
            </a:r>
            <a:r>
              <a:rPr lang="en-US" sz="2400" b="0" i="0" u="none" strike="noStrike" baseline="0" dirty="0" err="1">
                <a:latin typeface="TimesLTStd-Roman"/>
              </a:rPr>
              <a:t>Muxing</a:t>
            </a:r>
            <a:r>
              <a:rPr lang="en-US" sz="2400" b="0" i="0" u="none" strike="noStrike" baseline="0" dirty="0">
                <a:latin typeface="TimesLTStd-Roman"/>
              </a:rPr>
              <a:t> modes</a:t>
            </a:r>
          </a:p>
        </p:txBody>
      </p:sp>
    </p:spTree>
    <p:extLst>
      <p:ext uri="{BB962C8B-B14F-4D97-AF65-F5344CB8AC3E}">
        <p14:creationId xmlns:p14="http://schemas.microsoft.com/office/powerpoint/2010/main" val="907044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ABA04-C575-616E-3B31-F7697EFC1631}"/>
              </a:ext>
            </a:extLst>
          </p:cNvPr>
          <p:cNvSpPr>
            <a:spLocks noGrp="1"/>
          </p:cNvSpPr>
          <p:nvPr>
            <p:ph type="title"/>
          </p:nvPr>
        </p:nvSpPr>
        <p:spPr/>
        <p:txBody>
          <a:bodyPr/>
          <a:lstStyle/>
          <a:p>
            <a:r>
              <a:rPr lang="en-US" dirty="0"/>
              <a:t>PORT Control Registers</a:t>
            </a:r>
            <a:endParaRPr lang="en-IN" dirty="0"/>
          </a:p>
        </p:txBody>
      </p:sp>
      <p:graphicFrame>
        <p:nvGraphicFramePr>
          <p:cNvPr id="4" name="Table 4">
            <a:extLst>
              <a:ext uri="{FF2B5EF4-FFF2-40B4-BE49-F238E27FC236}">
                <a16:creationId xmlns:a16="http://schemas.microsoft.com/office/drawing/2014/main" id="{D64C2903-72F8-F692-DAFD-74CBD2B62186}"/>
              </a:ext>
            </a:extLst>
          </p:cNvPr>
          <p:cNvGraphicFramePr>
            <a:graphicFrameLocks noGrp="1"/>
          </p:cNvGraphicFramePr>
          <p:nvPr>
            <p:ph idx="1"/>
            <p:extLst>
              <p:ext uri="{D42A27DB-BD31-4B8C-83A1-F6EECF244321}">
                <p14:modId xmlns:p14="http://schemas.microsoft.com/office/powerpoint/2010/main" val="35209306"/>
              </p:ext>
            </p:extLst>
          </p:nvPr>
        </p:nvGraphicFramePr>
        <p:xfrm>
          <a:off x="644702" y="2265266"/>
          <a:ext cx="10605500" cy="3261203"/>
        </p:xfrm>
        <a:graphic>
          <a:graphicData uri="http://schemas.openxmlformats.org/drawingml/2006/table">
            <a:tbl>
              <a:tblPr firstRow="1" bandRow="1">
                <a:tableStyleId>{5C22544A-7EE6-4342-B048-85BDC9FD1C3A}</a:tableStyleId>
              </a:tblPr>
              <a:tblGrid>
                <a:gridCol w="1303682">
                  <a:extLst>
                    <a:ext uri="{9D8B030D-6E8A-4147-A177-3AD203B41FA5}">
                      <a16:colId xmlns:a16="http://schemas.microsoft.com/office/drawing/2014/main" val="55091959"/>
                    </a:ext>
                  </a:extLst>
                </a:gridCol>
                <a:gridCol w="2407859">
                  <a:extLst>
                    <a:ext uri="{9D8B030D-6E8A-4147-A177-3AD203B41FA5}">
                      <a16:colId xmlns:a16="http://schemas.microsoft.com/office/drawing/2014/main" val="873579612"/>
                    </a:ext>
                  </a:extLst>
                </a:gridCol>
                <a:gridCol w="6893959">
                  <a:extLst>
                    <a:ext uri="{9D8B030D-6E8A-4147-A177-3AD203B41FA5}">
                      <a16:colId xmlns:a16="http://schemas.microsoft.com/office/drawing/2014/main" val="1106027032"/>
                    </a:ext>
                  </a:extLst>
                </a:gridCol>
              </a:tblGrid>
              <a:tr h="3586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Acronym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Register 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Task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542410"/>
                  </a:ext>
                </a:extLst>
              </a:tr>
              <a:tr h="975203">
                <a:tc>
                  <a:txBody>
                    <a:bodyPr/>
                    <a:lstStyle/>
                    <a:p>
                      <a:r>
                        <a:rPr lang="en-US" dirty="0"/>
                        <a:t>PCR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i="0" u="none" strike="noStrike" kern="1200" baseline="0" dirty="0">
                          <a:solidFill>
                            <a:schemeClr val="dk1"/>
                          </a:solidFill>
                          <a:latin typeface="+mn-lt"/>
                          <a:ea typeface="+mn-ea"/>
                          <a:cs typeface="+mn-cs"/>
                        </a:rPr>
                        <a:t>Pin Control Register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Interrupt Status Flag, Interrupt Configuration , Pin Mux Control ,Drive Strength Enable, Passive Filter Enable, Slew Rate Enable, Pull Enable and Pull Select.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2697128"/>
                  </a:ext>
                </a:extLst>
              </a:tr>
              <a:tr h="358635">
                <a:tc>
                  <a:txBody>
                    <a:bodyPr/>
                    <a:lstStyle/>
                    <a:p>
                      <a:r>
                        <a:rPr lang="en-US" dirty="0"/>
                        <a:t>GPCLR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i="0" u="none" strike="noStrike" kern="1200" baseline="0" dirty="0">
                          <a:solidFill>
                            <a:schemeClr val="dk1"/>
                          </a:solidFill>
                          <a:latin typeface="+mn-lt"/>
                          <a:ea typeface="+mn-ea"/>
                          <a:cs typeface="+mn-cs"/>
                        </a:rPr>
                        <a:t>Global Pin Control Low Register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dk1"/>
                          </a:solidFill>
                          <a:latin typeface="+mn-lt"/>
                          <a:ea typeface="+mn-ea"/>
                          <a:cs typeface="+mn-cs"/>
                        </a:rPr>
                        <a:t>32-bit writes with enable control.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4091700"/>
                  </a:ext>
                </a:extLst>
              </a:tr>
              <a:tr h="358635">
                <a:tc>
                  <a:txBody>
                    <a:bodyPr/>
                    <a:lstStyle/>
                    <a:p>
                      <a:r>
                        <a:rPr lang="en-US" dirty="0"/>
                        <a:t>GPCHR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i="0" u="none" strike="noStrike" kern="1200" baseline="0" dirty="0">
                          <a:solidFill>
                            <a:schemeClr val="dk1"/>
                          </a:solidFill>
                          <a:latin typeface="+mn-lt"/>
                          <a:ea typeface="+mn-ea"/>
                          <a:cs typeface="+mn-cs"/>
                        </a:rPr>
                        <a:t>Global Pin Control High Register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32-bit writes with enable control.</a:t>
                      </a:r>
                      <a:endParaRPr lang="en-IN" dirty="0"/>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157695"/>
                  </a:ext>
                </a:extLst>
              </a:tr>
              <a:tr h="358635">
                <a:tc>
                  <a:txBody>
                    <a:bodyPr/>
                    <a:lstStyle/>
                    <a:p>
                      <a:r>
                        <a:rPr lang="en-US" dirty="0"/>
                        <a:t>ISFR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1" i="0" u="none" strike="noStrike" kern="1200" baseline="0" dirty="0">
                          <a:solidFill>
                            <a:schemeClr val="dk1"/>
                          </a:solidFill>
                          <a:latin typeface="+mn-lt"/>
                          <a:ea typeface="+mn-ea"/>
                          <a:cs typeface="+mn-cs"/>
                        </a:rPr>
                        <a:t>Interrupt Status Flag Register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Read only to see interrupt status on corresponding bit.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5615427"/>
                  </a:ext>
                </a:extLst>
              </a:tr>
            </a:tbl>
          </a:graphicData>
        </a:graphic>
      </p:graphicFrame>
      <p:sp>
        <p:nvSpPr>
          <p:cNvPr id="6" name="TextBox 5">
            <a:extLst>
              <a:ext uri="{FF2B5EF4-FFF2-40B4-BE49-F238E27FC236}">
                <a16:creationId xmlns:a16="http://schemas.microsoft.com/office/drawing/2014/main" id="{97C4BB79-AD3A-BA3C-BE80-E2A76A394573}"/>
              </a:ext>
            </a:extLst>
          </p:cNvPr>
          <p:cNvSpPr txBox="1"/>
          <p:nvPr/>
        </p:nvSpPr>
        <p:spPr>
          <a:xfrm>
            <a:off x="644702" y="1506022"/>
            <a:ext cx="10709097" cy="369332"/>
          </a:xfrm>
          <a:prstGeom prst="rect">
            <a:avLst/>
          </a:prstGeom>
          <a:noFill/>
        </p:spPr>
        <p:txBody>
          <a:bodyPr wrap="square">
            <a:spAutoFit/>
          </a:bodyPr>
          <a:lstStyle/>
          <a:p>
            <a:r>
              <a:rPr lang="en-US" dirty="0"/>
              <a:t>All PORT of KL25Z is having different registers for its configuration and commands </a:t>
            </a:r>
            <a:endParaRPr lang="en-IN" dirty="0"/>
          </a:p>
        </p:txBody>
      </p:sp>
    </p:spTree>
    <p:extLst>
      <p:ext uri="{BB962C8B-B14F-4D97-AF65-F5344CB8AC3E}">
        <p14:creationId xmlns:p14="http://schemas.microsoft.com/office/powerpoint/2010/main" val="887123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AD774-7F49-1A49-D6B4-D5204434A993}"/>
              </a:ext>
            </a:extLst>
          </p:cNvPr>
          <p:cNvSpPr>
            <a:spLocks noGrp="1"/>
          </p:cNvSpPr>
          <p:nvPr>
            <p:ph type="title"/>
          </p:nvPr>
        </p:nvSpPr>
        <p:spPr/>
        <p:txBody>
          <a:bodyPr>
            <a:normAutofit/>
          </a:bodyPr>
          <a:lstStyle/>
          <a:p>
            <a:r>
              <a:rPr lang="en-IN" sz="2200" b="1" i="0" u="none" strike="noStrike" baseline="0" dirty="0">
                <a:latin typeface="HelveticaLTStd-Bold"/>
              </a:rPr>
              <a:t>Pin Control Register(PCR)</a:t>
            </a:r>
            <a:endParaRPr lang="en-IN" sz="2200" dirty="0"/>
          </a:p>
        </p:txBody>
      </p:sp>
      <p:sp>
        <p:nvSpPr>
          <p:cNvPr id="3" name="Content Placeholder 2">
            <a:extLst>
              <a:ext uri="{FF2B5EF4-FFF2-40B4-BE49-F238E27FC236}">
                <a16:creationId xmlns:a16="http://schemas.microsoft.com/office/drawing/2014/main" id="{E6749120-3E7B-20D6-A1EC-4BF870EAC516}"/>
              </a:ext>
            </a:extLst>
          </p:cNvPr>
          <p:cNvSpPr>
            <a:spLocks noGrp="1"/>
          </p:cNvSpPr>
          <p:nvPr>
            <p:ph idx="1"/>
          </p:nvPr>
        </p:nvSpPr>
        <p:spPr>
          <a:xfrm>
            <a:off x="838200" y="2537716"/>
            <a:ext cx="10515600" cy="4232953"/>
          </a:xfrm>
        </p:spPr>
        <p:txBody>
          <a:bodyPr>
            <a:normAutofit/>
          </a:bodyPr>
          <a:lstStyle/>
          <a:p>
            <a:pPr marL="0" indent="0" algn="l">
              <a:buNone/>
            </a:pPr>
            <a:r>
              <a:rPr lang="en-IN" sz="1800" dirty="0">
                <a:latin typeface="HelveticaLTStd-Roman"/>
              </a:rPr>
              <a:t>Bit </a:t>
            </a:r>
            <a:r>
              <a:rPr lang="en-IN" sz="1800" b="0" i="0" u="none" strike="noStrike" baseline="0" dirty="0">
                <a:latin typeface="HelveticaLTStd-Roman"/>
              </a:rPr>
              <a:t>24: ISF: interrupt Status Flag, 0 not detected 1 detected</a:t>
            </a:r>
          </a:p>
          <a:p>
            <a:pPr marL="0" indent="0" algn="l">
              <a:buNone/>
            </a:pPr>
            <a:r>
              <a:rPr lang="en-IN" sz="1800" b="0" i="0" u="none" strike="noStrike" baseline="0" dirty="0">
                <a:latin typeface="HelveticaLTStd-Roman"/>
              </a:rPr>
              <a:t>Bit 19–16</a:t>
            </a:r>
          </a:p>
          <a:p>
            <a:pPr marL="0" indent="0" algn="l">
              <a:buNone/>
            </a:pPr>
            <a:r>
              <a:rPr lang="en-IN" sz="1800" b="0" i="0" u="none" strike="noStrike" baseline="0" dirty="0">
                <a:latin typeface="HelveticaLTStd-Roman"/>
              </a:rPr>
              <a:t>Bit 10–8: MUX: Pin Mux Control is IRQC: Interrupt Configuration, </a:t>
            </a:r>
          </a:p>
          <a:p>
            <a:r>
              <a:rPr lang="en-IN" sz="1400" b="0" i="0" u="none" strike="noStrike" baseline="0" dirty="0">
                <a:latin typeface="HelveticaLTStd-Roman"/>
              </a:rPr>
              <a:t>000(Analog)</a:t>
            </a:r>
          </a:p>
          <a:p>
            <a:r>
              <a:rPr lang="en-IN" sz="1400" b="0" i="0" u="none" strike="noStrike" baseline="0" dirty="0">
                <a:latin typeface="HelveticaLTStd-Roman"/>
              </a:rPr>
              <a:t>001 Alternative 1 (GPIO).</a:t>
            </a:r>
          </a:p>
          <a:p>
            <a:r>
              <a:rPr lang="en-IN" sz="1400" dirty="0">
                <a:latin typeface="HelveticaLTStd-Roman"/>
              </a:rPr>
              <a:t>Other </a:t>
            </a:r>
            <a:r>
              <a:rPr lang="en-IN" sz="1400" b="0" i="0" u="none" strike="noStrike" baseline="0" dirty="0">
                <a:latin typeface="HelveticaLTStd-Roman"/>
              </a:rPr>
              <a:t>Alternative 2 (chip-specific).</a:t>
            </a:r>
          </a:p>
          <a:p>
            <a:pPr marL="0" indent="0" algn="l">
              <a:buNone/>
            </a:pPr>
            <a:r>
              <a:rPr lang="en-IN" sz="1800" dirty="0">
                <a:latin typeface="HelveticaLTStd-Roman"/>
              </a:rPr>
              <a:t>Bit 6 </a:t>
            </a:r>
            <a:r>
              <a:rPr lang="en-IN" sz="1800" b="0" i="0" u="none" strike="noStrike" baseline="0" dirty="0">
                <a:latin typeface="HelveticaLTStd-Roman"/>
              </a:rPr>
              <a:t>DSE: Drive Strength Enable</a:t>
            </a:r>
          </a:p>
          <a:p>
            <a:pPr marL="0" indent="0" algn="l">
              <a:buNone/>
            </a:pPr>
            <a:r>
              <a:rPr lang="en-IN" sz="1800" dirty="0">
                <a:latin typeface="HelveticaLTStd-Roman"/>
              </a:rPr>
              <a:t>Bit 4 </a:t>
            </a:r>
            <a:r>
              <a:rPr lang="en-IN" sz="1800" b="0" i="0" u="none" strike="noStrike" baseline="0" dirty="0">
                <a:latin typeface="HelveticaLTStd-Roman"/>
              </a:rPr>
              <a:t>PFE: Passive Filter Enable</a:t>
            </a:r>
          </a:p>
          <a:p>
            <a:pPr marL="0" indent="0" algn="l">
              <a:buNone/>
            </a:pPr>
            <a:r>
              <a:rPr lang="en-IN" sz="1800" b="0" i="0" u="none" strike="noStrike" baseline="0" dirty="0">
                <a:latin typeface="HelveticaLTStd-Roman"/>
              </a:rPr>
              <a:t>Bit 2 SRE: Slew Rate Enable</a:t>
            </a:r>
          </a:p>
          <a:p>
            <a:pPr marL="0" indent="0" algn="l">
              <a:buNone/>
            </a:pPr>
            <a:r>
              <a:rPr lang="en-IN" sz="1800" b="0" i="0" u="none" strike="noStrike" baseline="0" dirty="0">
                <a:latin typeface="HelveticaLTStd-Roman"/>
              </a:rPr>
              <a:t>Bit 1 PE: Pull Enable</a:t>
            </a:r>
          </a:p>
          <a:p>
            <a:pPr marL="0" indent="0" algn="l">
              <a:buNone/>
            </a:pPr>
            <a:r>
              <a:rPr lang="en-IN" sz="1800" b="0" i="0" u="none" strike="noStrike" baseline="0" dirty="0">
                <a:latin typeface="HelveticaLTStd-Roman"/>
              </a:rPr>
              <a:t>Bit </a:t>
            </a:r>
            <a:r>
              <a:rPr lang="en-IN" sz="1800" b="0" i="0" u="none" strike="noStrike" baseline="0">
                <a:latin typeface="HelveticaLTStd-Roman"/>
              </a:rPr>
              <a:t>0 PS: Pull </a:t>
            </a:r>
            <a:r>
              <a:rPr lang="en-IN" sz="1800" b="0" i="0" u="none" strike="noStrike" baseline="0" dirty="0">
                <a:latin typeface="HelveticaLTStd-Roman"/>
              </a:rPr>
              <a:t>Select</a:t>
            </a:r>
            <a:endParaRPr lang="en-IN" sz="1800" dirty="0"/>
          </a:p>
        </p:txBody>
      </p:sp>
      <p:pic>
        <p:nvPicPr>
          <p:cNvPr id="5" name="Picture 4">
            <a:extLst>
              <a:ext uri="{FF2B5EF4-FFF2-40B4-BE49-F238E27FC236}">
                <a16:creationId xmlns:a16="http://schemas.microsoft.com/office/drawing/2014/main" id="{CBB22366-DC1F-049E-5E07-8136362B3D12}"/>
              </a:ext>
            </a:extLst>
          </p:cNvPr>
          <p:cNvPicPr>
            <a:picLocks noChangeAspect="1"/>
          </p:cNvPicPr>
          <p:nvPr/>
        </p:nvPicPr>
        <p:blipFill>
          <a:blip r:embed="rId2"/>
          <a:stretch>
            <a:fillRect/>
          </a:stretch>
        </p:blipFill>
        <p:spPr>
          <a:xfrm>
            <a:off x="0" y="1668441"/>
            <a:ext cx="6316307" cy="758142"/>
          </a:xfrm>
          <a:prstGeom prst="rect">
            <a:avLst/>
          </a:prstGeom>
        </p:spPr>
      </p:pic>
      <p:pic>
        <p:nvPicPr>
          <p:cNvPr id="7" name="Picture 6">
            <a:extLst>
              <a:ext uri="{FF2B5EF4-FFF2-40B4-BE49-F238E27FC236}">
                <a16:creationId xmlns:a16="http://schemas.microsoft.com/office/drawing/2014/main" id="{B2BF88AC-F49B-A52B-E07E-0528B23A54F9}"/>
              </a:ext>
            </a:extLst>
          </p:cNvPr>
          <p:cNvPicPr>
            <a:picLocks noChangeAspect="1"/>
          </p:cNvPicPr>
          <p:nvPr/>
        </p:nvPicPr>
        <p:blipFill>
          <a:blip r:embed="rId3"/>
          <a:stretch>
            <a:fillRect/>
          </a:stretch>
        </p:blipFill>
        <p:spPr>
          <a:xfrm>
            <a:off x="6180837" y="1678715"/>
            <a:ext cx="5819378" cy="723418"/>
          </a:xfrm>
          <a:prstGeom prst="rect">
            <a:avLst/>
          </a:prstGeom>
        </p:spPr>
      </p:pic>
    </p:spTree>
    <p:extLst>
      <p:ext uri="{BB962C8B-B14F-4D97-AF65-F5344CB8AC3E}">
        <p14:creationId xmlns:p14="http://schemas.microsoft.com/office/powerpoint/2010/main" val="40710373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62781-C49A-0AB8-5C3D-E6170FF0121D}"/>
              </a:ext>
            </a:extLst>
          </p:cNvPr>
          <p:cNvSpPr>
            <a:spLocks noGrp="1"/>
          </p:cNvSpPr>
          <p:nvPr>
            <p:ph type="title"/>
          </p:nvPr>
        </p:nvSpPr>
        <p:spPr/>
        <p:txBody>
          <a:bodyPr/>
          <a:lstStyle/>
          <a:p>
            <a:r>
              <a:rPr lang="en-IN" sz="1800" b="1" i="0" u="none" strike="noStrike" baseline="0" dirty="0">
                <a:latin typeface="HelveticaLTStd-Bold"/>
              </a:rPr>
              <a:t>Global Pin Control Low Register (</a:t>
            </a:r>
            <a:r>
              <a:rPr lang="en-IN" sz="1800" b="1" i="0" u="none" strike="noStrike" baseline="0" dirty="0" err="1">
                <a:latin typeface="HelveticaLTStd-Bold"/>
              </a:rPr>
              <a:t>PORT</a:t>
            </a:r>
            <a:r>
              <a:rPr lang="en-IN" sz="1800" b="1" i="1" u="none" strike="noStrike" baseline="0" dirty="0" err="1">
                <a:latin typeface="HelveticaLTStd-BoldObl"/>
              </a:rPr>
              <a:t>x</a:t>
            </a:r>
            <a:r>
              <a:rPr lang="en-IN" sz="1800" b="1" i="0" u="none" strike="noStrike" baseline="0" dirty="0" err="1">
                <a:latin typeface="HelveticaLTStd-Bold"/>
              </a:rPr>
              <a:t>_GPCLR</a:t>
            </a:r>
            <a:r>
              <a:rPr lang="en-IN" sz="1800" b="1" i="0" u="none" strike="noStrike" baseline="0" dirty="0">
                <a:latin typeface="HelveticaLTStd-Bold"/>
              </a:rPr>
              <a:t>)</a:t>
            </a:r>
            <a:endParaRPr lang="en-IN" dirty="0"/>
          </a:p>
        </p:txBody>
      </p:sp>
      <p:sp>
        <p:nvSpPr>
          <p:cNvPr id="3" name="Content Placeholder 2">
            <a:extLst>
              <a:ext uri="{FF2B5EF4-FFF2-40B4-BE49-F238E27FC236}">
                <a16:creationId xmlns:a16="http://schemas.microsoft.com/office/drawing/2014/main" id="{9DC6ABB6-E7A5-A2D5-57B5-61E127025905}"/>
              </a:ext>
            </a:extLst>
          </p:cNvPr>
          <p:cNvSpPr>
            <a:spLocks noGrp="1"/>
          </p:cNvSpPr>
          <p:nvPr>
            <p:ph idx="1"/>
          </p:nvPr>
        </p:nvSpPr>
        <p:spPr/>
        <p:txBody>
          <a:bodyPr/>
          <a:lstStyle/>
          <a:p>
            <a:pPr marL="0" indent="0">
              <a:buNone/>
            </a:pPr>
            <a:r>
              <a:rPr lang="en-US" sz="1800" b="0" i="0" u="none" strike="noStrike" baseline="0" dirty="0">
                <a:latin typeface="TimesLTStd-Roman"/>
              </a:rPr>
              <a:t>Only 32-bit writes are supported to this register.</a:t>
            </a:r>
            <a:endParaRPr lang="en-IN" dirty="0"/>
          </a:p>
        </p:txBody>
      </p:sp>
      <p:pic>
        <p:nvPicPr>
          <p:cNvPr id="5" name="Picture 4">
            <a:extLst>
              <a:ext uri="{FF2B5EF4-FFF2-40B4-BE49-F238E27FC236}">
                <a16:creationId xmlns:a16="http://schemas.microsoft.com/office/drawing/2014/main" id="{9422BAB1-F5A0-B6BE-CF49-AC8CEF938CC1}"/>
              </a:ext>
            </a:extLst>
          </p:cNvPr>
          <p:cNvPicPr>
            <a:picLocks noChangeAspect="1"/>
          </p:cNvPicPr>
          <p:nvPr/>
        </p:nvPicPr>
        <p:blipFill>
          <a:blip r:embed="rId2"/>
          <a:stretch>
            <a:fillRect/>
          </a:stretch>
        </p:blipFill>
        <p:spPr>
          <a:xfrm>
            <a:off x="649656" y="2360681"/>
            <a:ext cx="11083432" cy="988693"/>
          </a:xfrm>
          <a:prstGeom prst="rect">
            <a:avLst/>
          </a:prstGeom>
        </p:spPr>
      </p:pic>
      <p:pic>
        <p:nvPicPr>
          <p:cNvPr id="7" name="Picture 6">
            <a:extLst>
              <a:ext uri="{FF2B5EF4-FFF2-40B4-BE49-F238E27FC236}">
                <a16:creationId xmlns:a16="http://schemas.microsoft.com/office/drawing/2014/main" id="{8CFFFCCF-B807-457A-1E8A-6EA3DE81E954}"/>
              </a:ext>
            </a:extLst>
          </p:cNvPr>
          <p:cNvPicPr>
            <a:picLocks noChangeAspect="1"/>
          </p:cNvPicPr>
          <p:nvPr/>
        </p:nvPicPr>
        <p:blipFill>
          <a:blip r:embed="rId3"/>
          <a:stretch>
            <a:fillRect/>
          </a:stretch>
        </p:blipFill>
        <p:spPr>
          <a:xfrm>
            <a:off x="1075362" y="3869021"/>
            <a:ext cx="10515600" cy="1206413"/>
          </a:xfrm>
          <a:prstGeom prst="rect">
            <a:avLst/>
          </a:prstGeom>
        </p:spPr>
      </p:pic>
      <p:pic>
        <p:nvPicPr>
          <p:cNvPr id="9" name="Picture 8">
            <a:extLst>
              <a:ext uri="{FF2B5EF4-FFF2-40B4-BE49-F238E27FC236}">
                <a16:creationId xmlns:a16="http://schemas.microsoft.com/office/drawing/2014/main" id="{75560431-EF56-483F-2F7A-984E2674937D}"/>
              </a:ext>
            </a:extLst>
          </p:cNvPr>
          <p:cNvPicPr>
            <a:picLocks noChangeAspect="1"/>
          </p:cNvPicPr>
          <p:nvPr/>
        </p:nvPicPr>
        <p:blipFill>
          <a:blip r:embed="rId4"/>
          <a:stretch>
            <a:fillRect/>
          </a:stretch>
        </p:blipFill>
        <p:spPr>
          <a:xfrm>
            <a:off x="1116458" y="5070284"/>
            <a:ext cx="10515600" cy="1638737"/>
          </a:xfrm>
          <a:prstGeom prst="rect">
            <a:avLst/>
          </a:prstGeom>
        </p:spPr>
      </p:pic>
    </p:spTree>
    <p:extLst>
      <p:ext uri="{BB962C8B-B14F-4D97-AF65-F5344CB8AC3E}">
        <p14:creationId xmlns:p14="http://schemas.microsoft.com/office/powerpoint/2010/main" val="258250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03E9-24FB-451E-3714-764AB42CD00B}"/>
              </a:ext>
            </a:extLst>
          </p:cNvPr>
          <p:cNvSpPr>
            <a:spLocks noGrp="1"/>
          </p:cNvSpPr>
          <p:nvPr>
            <p:ph type="title"/>
          </p:nvPr>
        </p:nvSpPr>
        <p:spPr>
          <a:xfrm>
            <a:off x="2280745" y="0"/>
            <a:ext cx="8754704" cy="562074"/>
          </a:xfrm>
        </p:spPr>
        <p:txBody>
          <a:bodyPr>
            <a:normAutofit fontScale="90000"/>
          </a:bodyPr>
          <a:lstStyle/>
          <a:p>
            <a:r>
              <a:rPr lang="en-US" dirty="0"/>
              <a:t>Program Outcomes</a:t>
            </a:r>
            <a:endParaRPr lang="en-IN" dirty="0"/>
          </a:p>
        </p:txBody>
      </p:sp>
      <p:graphicFrame>
        <p:nvGraphicFramePr>
          <p:cNvPr id="8" name="Content Placeholder 7">
            <a:extLst>
              <a:ext uri="{FF2B5EF4-FFF2-40B4-BE49-F238E27FC236}">
                <a16:creationId xmlns:a16="http://schemas.microsoft.com/office/drawing/2014/main" id="{5839A89C-E7B5-70B2-9CCB-F3ADE435BBB4}"/>
              </a:ext>
            </a:extLst>
          </p:cNvPr>
          <p:cNvGraphicFramePr>
            <a:graphicFrameLocks noGrp="1"/>
          </p:cNvGraphicFramePr>
          <p:nvPr>
            <p:ph sz="half" idx="1"/>
          </p:nvPr>
        </p:nvGraphicFramePr>
        <p:xfrm>
          <a:off x="839416" y="692697"/>
          <a:ext cx="10657184" cy="6028787"/>
        </p:xfrm>
        <a:graphic>
          <a:graphicData uri="http://schemas.openxmlformats.org/drawingml/2006/table">
            <a:tbl>
              <a:tblPr>
                <a:tableStyleId>{5C22544A-7EE6-4342-B048-85BDC9FD1C3A}</a:tableStyleId>
              </a:tblPr>
              <a:tblGrid>
                <a:gridCol w="10657184">
                  <a:extLst>
                    <a:ext uri="{9D8B030D-6E8A-4147-A177-3AD203B41FA5}">
                      <a16:colId xmlns:a16="http://schemas.microsoft.com/office/drawing/2014/main" val="1310202714"/>
                    </a:ext>
                  </a:extLst>
                </a:gridCol>
              </a:tblGrid>
              <a:tr h="447491">
                <a:tc>
                  <a:txBody>
                    <a:bodyPr/>
                    <a:lstStyle/>
                    <a:p>
                      <a:pPr algn="just" fontAlgn="ctr"/>
                      <a:r>
                        <a:rPr lang="en-US" sz="1300" u="none" strike="noStrike" dirty="0">
                          <a:effectLst/>
                        </a:rPr>
                        <a:t>1. Engineering knowledge: Apply the knowledge of mathematics, science, engineering fundamentals, and an engineering specialization for the solution of complex engineering problems.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3263779"/>
                  </a:ext>
                </a:extLst>
              </a:tr>
              <a:tr h="447491">
                <a:tc>
                  <a:txBody>
                    <a:bodyPr/>
                    <a:lstStyle/>
                    <a:p>
                      <a:pPr algn="just" fontAlgn="ctr"/>
                      <a:r>
                        <a:rPr lang="en-US" sz="1300" u="none" strike="noStrike" dirty="0">
                          <a:effectLst/>
                        </a:rPr>
                        <a:t>2. Problem analysis: Identify, formulate, research literature, and </a:t>
                      </a:r>
                      <a:r>
                        <a:rPr lang="en-US" sz="1300" u="none" strike="noStrike" dirty="0" err="1">
                          <a:effectLst/>
                        </a:rPr>
                        <a:t>analyse</a:t>
                      </a:r>
                      <a:r>
                        <a:rPr lang="en-US" sz="1300" u="none" strike="noStrike" dirty="0">
                          <a:effectLst/>
                        </a:rPr>
                        <a:t> complex engineering problems reaching substantiated conclusions using first principles of mathematics, natural sciences, and engineering sciences.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944190"/>
                  </a:ext>
                </a:extLst>
              </a:tr>
              <a:tr h="584508">
                <a:tc>
                  <a:txBody>
                    <a:bodyPr/>
                    <a:lstStyle/>
                    <a:p>
                      <a:pPr algn="just" fontAlgn="ctr"/>
                      <a:r>
                        <a:rPr lang="en-US" sz="1300" u="none" strike="noStrike" dirty="0">
                          <a:effectLst/>
                        </a:rPr>
                        <a:t>3. Design/development of solutions: Design solutions for complex engineering problems and design system components or processes that meet the specified needs with appropriate consideration for public health and safety, and cultural, societal, and environmental considerations.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4641095"/>
                  </a:ext>
                </a:extLst>
              </a:tr>
              <a:tr h="584508">
                <a:tc>
                  <a:txBody>
                    <a:bodyPr/>
                    <a:lstStyle/>
                    <a:p>
                      <a:pPr algn="just" fontAlgn="ctr"/>
                      <a:r>
                        <a:rPr lang="en-US" sz="1300" u="none" strike="noStrike" dirty="0">
                          <a:effectLst/>
                        </a:rPr>
                        <a:t>4. Conduct investigations of complex problems: Use research-based knowledge and research methods including design of experiments, analysis and interpretation of data, and synthesis of information to provide valid conclusions.</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365572"/>
                  </a:ext>
                </a:extLst>
              </a:tr>
              <a:tr h="584508">
                <a:tc>
                  <a:txBody>
                    <a:bodyPr/>
                    <a:lstStyle/>
                    <a:p>
                      <a:pPr algn="just" fontAlgn="ctr"/>
                      <a:r>
                        <a:rPr lang="en-US" sz="1300" u="none" strike="noStrike">
                          <a:effectLst/>
                        </a:rPr>
                        <a:t>5. Modern tool usage: Create, select, and apply appropriate techniques, resources, and modern engineering and IT tools, including prediction and modeling to complex engineering activities, with an understanding of the limitations.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4221167"/>
                  </a:ext>
                </a:extLst>
              </a:tr>
              <a:tr h="574252">
                <a:tc>
                  <a:txBody>
                    <a:bodyPr/>
                    <a:lstStyle/>
                    <a:p>
                      <a:pPr algn="just" fontAlgn="ctr"/>
                      <a:r>
                        <a:rPr lang="en-US" sz="1300" u="none" strike="noStrike" dirty="0">
                          <a:effectLst/>
                        </a:rPr>
                        <a:t>6. The engineer and society: Apply reasoning informed by the contextual knowledge to assess societal, health, safety, legal and cultural issues and the consequent responsibilities relevant to the professional engineering practice.</a:t>
                      </a:r>
                      <a:endParaRPr lang="en-US" sz="1300" b="1" i="0" u="none" strike="noStrike" dirty="0">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1779589"/>
                  </a:ext>
                </a:extLst>
              </a:tr>
              <a:tr h="584508">
                <a:tc>
                  <a:txBody>
                    <a:bodyPr/>
                    <a:lstStyle/>
                    <a:p>
                      <a:pPr algn="just" fontAlgn="ctr"/>
                      <a:r>
                        <a:rPr lang="en-US" sz="1300" u="none" strike="noStrike">
                          <a:effectLst/>
                        </a:rPr>
                        <a:t>7. Environment and sustainability: Understand the impact of the professional engineering solutions in societal and environmental contexts, and demonstrate the knowledge of, and need for sustainable development.</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3978376"/>
                  </a:ext>
                </a:extLst>
              </a:tr>
              <a:tr h="307636">
                <a:tc>
                  <a:txBody>
                    <a:bodyPr/>
                    <a:lstStyle/>
                    <a:p>
                      <a:pPr algn="just" fontAlgn="ctr"/>
                      <a:r>
                        <a:rPr lang="en-US" sz="1300" u="none" strike="noStrike">
                          <a:effectLst/>
                        </a:rPr>
                        <a:t>8. Ethics: Apply ethical principles and commit to professional ethics and responsibilities and norms of the engineering practice.</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254096"/>
                  </a:ext>
                </a:extLst>
              </a:tr>
              <a:tr h="317890">
                <a:tc>
                  <a:txBody>
                    <a:bodyPr/>
                    <a:lstStyle/>
                    <a:p>
                      <a:pPr algn="just" fontAlgn="ctr"/>
                      <a:r>
                        <a:rPr lang="en-US" sz="1300" u="none" strike="noStrike">
                          <a:effectLst/>
                        </a:rPr>
                        <a:t>9. Individual and team work: Function effectively as an individual, and as a member or leader in diverse teams, and in multidisciplinary settings.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9392526"/>
                  </a:ext>
                </a:extLst>
              </a:tr>
              <a:tr h="574252">
                <a:tc>
                  <a:txBody>
                    <a:bodyPr/>
                    <a:lstStyle/>
                    <a:p>
                      <a:pPr algn="just" fontAlgn="ctr"/>
                      <a:r>
                        <a:rPr lang="en-US" sz="1300" u="none" strike="noStrike">
                          <a:effectLst/>
                        </a:rPr>
                        <a:t>10. Communication: Communicate effectively on complex engineering activities with the engineering community and with the society at large, such as, being able to comprehend and write effective reports and design documentation, make effective presentations, and give and receive clear instructions.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2232854"/>
                  </a:ext>
                </a:extLst>
              </a:tr>
              <a:tr h="574252">
                <a:tc>
                  <a:txBody>
                    <a:bodyPr/>
                    <a:lstStyle/>
                    <a:p>
                      <a:pPr algn="just" fontAlgn="ctr"/>
                      <a:r>
                        <a:rPr lang="en-US" sz="1300" u="none" strike="noStrike">
                          <a:effectLst/>
                        </a:rPr>
                        <a:t>11. Project management and finance: Demonstrate knowledge and understanding of the engineering and management principles and apply these to one’s own work, as a member and leader in a team, to manage projects and in multidisciplinary environments.</a:t>
                      </a:r>
                      <a:endParaRPr lang="en-US" sz="1300" b="1" i="0" u="none" strike="noStrike">
                        <a:solidFill>
                          <a:srgbClr val="000000"/>
                        </a:solidFill>
                        <a:effectLst/>
                        <a:latin typeface="Calibri" panose="020F0502020204030204" pitchFamily="34" charset="0"/>
                      </a:endParaRPr>
                    </a:p>
                  </a:txBody>
                  <a:tcPr marL="2447" marR="2447" marT="244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3833255"/>
                  </a:ext>
                </a:extLst>
              </a:tr>
              <a:tr h="447491">
                <a:tc>
                  <a:txBody>
                    <a:bodyPr/>
                    <a:lstStyle/>
                    <a:p>
                      <a:pPr algn="l" fontAlgn="b"/>
                      <a:r>
                        <a:rPr lang="en-US" sz="1300" u="none" strike="noStrike" dirty="0">
                          <a:effectLst/>
                        </a:rPr>
                        <a:t>12. Life-long learning: Recognize the need for, and have the preparation and ability to engage in independent and life-long learning in the broadest context of technological change.</a:t>
                      </a:r>
                      <a:endParaRPr lang="en-US" sz="1300" b="1" i="0" u="none" strike="noStrike" dirty="0">
                        <a:solidFill>
                          <a:srgbClr val="000000"/>
                        </a:solidFill>
                        <a:effectLst/>
                        <a:latin typeface="Calibri" panose="020F0502020204030204" pitchFamily="34" charset="0"/>
                      </a:endParaRPr>
                    </a:p>
                  </a:txBody>
                  <a:tcPr marL="2447" marR="2447" marT="244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4141418"/>
                  </a:ext>
                </a:extLst>
              </a:tr>
            </a:tbl>
          </a:graphicData>
        </a:graphic>
      </p:graphicFrame>
      <p:sp>
        <p:nvSpPr>
          <p:cNvPr id="5" name="Date Placeholder 4">
            <a:extLst>
              <a:ext uri="{FF2B5EF4-FFF2-40B4-BE49-F238E27FC236}">
                <a16:creationId xmlns:a16="http://schemas.microsoft.com/office/drawing/2014/main" id="{37F58A6B-FEC6-D18F-26AB-84F499F1F1D6}"/>
              </a:ext>
            </a:extLst>
          </p:cNvPr>
          <p:cNvSpPr>
            <a:spLocks noGrp="1"/>
          </p:cNvSpPr>
          <p:nvPr>
            <p:ph type="dt" sz="half" idx="10"/>
          </p:nvPr>
        </p:nvSpPr>
        <p:spPr/>
        <p:txBody>
          <a:bodyPr/>
          <a:lstStyle/>
          <a:p>
            <a:pPr>
              <a:defRPr/>
            </a:pPr>
            <a:fld id="{0190E384-4A59-4457-B5BC-5D4D6776D9CE}" type="datetime1">
              <a:rPr lang="en-US" smtClean="0"/>
              <a:pPr>
                <a:defRPr/>
              </a:pPr>
              <a:t>6/19/24</a:t>
            </a:fld>
            <a:endParaRPr lang="en-US"/>
          </a:p>
        </p:txBody>
      </p:sp>
      <p:sp>
        <p:nvSpPr>
          <p:cNvPr id="7" name="Slide Number Placeholder 6">
            <a:extLst>
              <a:ext uri="{FF2B5EF4-FFF2-40B4-BE49-F238E27FC236}">
                <a16:creationId xmlns:a16="http://schemas.microsoft.com/office/drawing/2014/main" id="{716980CD-F251-A5D4-3852-D29B8343498A}"/>
              </a:ext>
            </a:extLst>
          </p:cNvPr>
          <p:cNvSpPr>
            <a:spLocks noGrp="1"/>
          </p:cNvSpPr>
          <p:nvPr>
            <p:ph type="sldNum" sz="quarter" idx="12"/>
          </p:nvPr>
        </p:nvSpPr>
        <p:spPr/>
        <p:txBody>
          <a:bodyPr/>
          <a:lstStyle/>
          <a:p>
            <a:pPr>
              <a:defRPr/>
            </a:pPr>
            <a:fld id="{68E81F6E-488D-40FB-97F6-ED5579E34D58}" type="slidenum">
              <a:rPr lang="en-US" altLang="en-US" smtClean="0"/>
              <a:pPr>
                <a:defRPr/>
              </a:pPr>
              <a:t>2</a:t>
            </a:fld>
            <a:endParaRPr lang="en-US" altLang="en-US"/>
          </a:p>
        </p:txBody>
      </p:sp>
    </p:spTree>
    <p:extLst>
      <p:ext uri="{BB962C8B-B14F-4D97-AF65-F5344CB8AC3E}">
        <p14:creationId xmlns:p14="http://schemas.microsoft.com/office/powerpoint/2010/main" val="2806874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CEBC-4D71-2C10-E8F3-33A714491BA3}"/>
              </a:ext>
            </a:extLst>
          </p:cNvPr>
          <p:cNvSpPr>
            <a:spLocks noGrp="1"/>
          </p:cNvSpPr>
          <p:nvPr>
            <p:ph type="title"/>
          </p:nvPr>
        </p:nvSpPr>
        <p:spPr/>
        <p:txBody>
          <a:bodyPr/>
          <a:lstStyle/>
          <a:p>
            <a:r>
              <a:rPr lang="en-IN" sz="1800" b="1" i="0" u="none" strike="noStrike" baseline="0" dirty="0">
                <a:latin typeface="HelveticaLTStd-Bold"/>
              </a:rPr>
              <a:t>Global Pin Control High Register (</a:t>
            </a:r>
            <a:r>
              <a:rPr lang="en-IN" sz="1800" b="1" i="0" u="none" strike="noStrike" baseline="0" dirty="0" err="1">
                <a:latin typeface="HelveticaLTStd-Bold"/>
              </a:rPr>
              <a:t>PORT</a:t>
            </a:r>
            <a:r>
              <a:rPr lang="en-IN" sz="1800" b="1" i="1" u="none" strike="noStrike" baseline="0" dirty="0" err="1">
                <a:latin typeface="HelveticaLTStd-BoldObl"/>
              </a:rPr>
              <a:t>x</a:t>
            </a:r>
            <a:r>
              <a:rPr lang="en-IN" sz="1800" b="1" i="0" u="none" strike="noStrike" baseline="0" dirty="0" err="1">
                <a:latin typeface="HelveticaLTStd-Bold"/>
              </a:rPr>
              <a:t>_GPCHR</a:t>
            </a:r>
            <a:r>
              <a:rPr lang="en-IN" sz="1800" b="1" i="0" u="none" strike="noStrike" baseline="0" dirty="0">
                <a:latin typeface="HelveticaLTStd-Bold"/>
              </a:rPr>
              <a:t>)</a:t>
            </a:r>
            <a:br>
              <a:rPr lang="en-IN" sz="1800" b="1" i="0" u="none" strike="noStrike" baseline="0" dirty="0">
                <a:latin typeface="HelveticaLTStd-Bold"/>
              </a:rPr>
            </a:br>
            <a:endParaRPr lang="en-IN" dirty="0"/>
          </a:p>
        </p:txBody>
      </p:sp>
      <p:sp>
        <p:nvSpPr>
          <p:cNvPr id="3" name="Content Placeholder 2">
            <a:extLst>
              <a:ext uri="{FF2B5EF4-FFF2-40B4-BE49-F238E27FC236}">
                <a16:creationId xmlns:a16="http://schemas.microsoft.com/office/drawing/2014/main" id="{34E85AFC-25C6-CF9D-FD7D-8FE73638DFB6}"/>
              </a:ext>
            </a:extLst>
          </p:cNvPr>
          <p:cNvSpPr>
            <a:spLocks noGrp="1"/>
          </p:cNvSpPr>
          <p:nvPr>
            <p:ph idx="1"/>
          </p:nvPr>
        </p:nvSpPr>
        <p:spPr>
          <a:xfrm>
            <a:off x="838200" y="1263721"/>
            <a:ext cx="10515600" cy="4913242"/>
          </a:xfrm>
        </p:spPr>
        <p:txBody>
          <a:bodyPr>
            <a:normAutofit/>
          </a:bodyPr>
          <a:lstStyle/>
          <a:p>
            <a:pPr marL="0" indent="0">
              <a:buNone/>
            </a:pPr>
            <a:r>
              <a:rPr lang="en-US" sz="2200" b="0" i="0" u="none" strike="noStrike" baseline="0" dirty="0">
                <a:latin typeface="TimesLTStd-Roman"/>
              </a:rPr>
              <a:t>Only 32-bit writes are supported to this register.</a:t>
            </a:r>
            <a:endParaRPr lang="en-IN" sz="2200" dirty="0"/>
          </a:p>
        </p:txBody>
      </p:sp>
      <p:graphicFrame>
        <p:nvGraphicFramePr>
          <p:cNvPr id="4" name="Object 3">
            <a:extLst>
              <a:ext uri="{FF2B5EF4-FFF2-40B4-BE49-F238E27FC236}">
                <a16:creationId xmlns:a16="http://schemas.microsoft.com/office/drawing/2014/main" id="{79ED14BA-2F3B-73B9-A761-F73D72B26C23}"/>
              </a:ext>
            </a:extLst>
          </p:cNvPr>
          <p:cNvGraphicFramePr>
            <a:graphicFrameLocks noChangeAspect="1"/>
          </p:cNvGraphicFramePr>
          <p:nvPr>
            <p:extLst>
              <p:ext uri="{D42A27DB-BD31-4B8C-83A1-F6EECF244321}">
                <p14:modId xmlns:p14="http://schemas.microsoft.com/office/powerpoint/2010/main" val="2254810321"/>
              </p:ext>
            </p:extLst>
          </p:nvPr>
        </p:nvGraphicFramePr>
        <p:xfrm>
          <a:off x="993453" y="2206000"/>
          <a:ext cx="9630025" cy="3723841"/>
        </p:xfrm>
        <a:graphic>
          <a:graphicData uri="http://schemas.openxmlformats.org/presentationml/2006/ole">
            <mc:AlternateContent xmlns:mc="http://schemas.openxmlformats.org/markup-compatibility/2006">
              <mc:Choice xmlns:v="urn:schemas-microsoft-com:vml" Requires="v">
                <p:oleObj name="Bitmap Image" r:id="rId2" imgW="7061040" imgH="2730600" progId="PBrush">
                  <p:embed/>
                </p:oleObj>
              </mc:Choice>
              <mc:Fallback>
                <p:oleObj name="Bitmap Image" r:id="rId2" imgW="7061040" imgH="2730600" progId="PBrush">
                  <p:embed/>
                  <p:pic>
                    <p:nvPicPr>
                      <p:cNvPr id="0" name=""/>
                      <p:cNvPicPr/>
                      <p:nvPr/>
                    </p:nvPicPr>
                    <p:blipFill>
                      <a:blip r:embed="rId3"/>
                      <a:stretch>
                        <a:fillRect/>
                      </a:stretch>
                    </p:blipFill>
                    <p:spPr>
                      <a:xfrm>
                        <a:off x="993453" y="2206000"/>
                        <a:ext cx="9630025" cy="3723841"/>
                      </a:xfrm>
                      <a:prstGeom prst="rect">
                        <a:avLst/>
                      </a:prstGeom>
                    </p:spPr>
                  </p:pic>
                </p:oleObj>
              </mc:Fallback>
            </mc:AlternateContent>
          </a:graphicData>
        </a:graphic>
      </p:graphicFrame>
    </p:spTree>
    <p:extLst>
      <p:ext uri="{BB962C8B-B14F-4D97-AF65-F5344CB8AC3E}">
        <p14:creationId xmlns:p14="http://schemas.microsoft.com/office/powerpoint/2010/main" val="3437768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9D2EF-8C98-228F-A370-CE99EFF69C2E}"/>
              </a:ext>
            </a:extLst>
          </p:cNvPr>
          <p:cNvSpPr>
            <a:spLocks noGrp="1"/>
          </p:cNvSpPr>
          <p:nvPr>
            <p:ph type="title"/>
          </p:nvPr>
        </p:nvSpPr>
        <p:spPr/>
        <p:txBody>
          <a:bodyPr/>
          <a:lstStyle/>
          <a:p>
            <a:r>
              <a:rPr lang="en-IN" sz="1800" b="1" i="0" u="none" strike="noStrike" baseline="0" dirty="0">
                <a:latin typeface="HelveticaLTStd-Bold"/>
              </a:rPr>
              <a:t>Interrupt Status Flag Register (</a:t>
            </a:r>
            <a:r>
              <a:rPr lang="en-IN" sz="1800" b="1" i="0" u="none" strike="noStrike" baseline="0" dirty="0" err="1">
                <a:latin typeface="HelveticaLTStd-Bold"/>
              </a:rPr>
              <a:t>PORT</a:t>
            </a:r>
            <a:r>
              <a:rPr lang="en-IN" sz="1800" b="1" i="1" u="none" strike="noStrike" baseline="0" dirty="0" err="1">
                <a:latin typeface="HelveticaLTStd-BoldObl"/>
              </a:rPr>
              <a:t>x</a:t>
            </a:r>
            <a:r>
              <a:rPr lang="en-IN" sz="1800" b="1" i="0" u="none" strike="noStrike" baseline="0" dirty="0" err="1">
                <a:latin typeface="HelveticaLTStd-Bold"/>
              </a:rPr>
              <a:t>_ISFR</a:t>
            </a:r>
            <a:r>
              <a:rPr lang="en-IN" sz="1800" b="1" i="0" u="none" strike="noStrike" baseline="0" dirty="0">
                <a:latin typeface="HelveticaLTStd-Bold"/>
              </a:rPr>
              <a:t>)</a:t>
            </a:r>
            <a:endParaRPr lang="en-IN" dirty="0"/>
          </a:p>
        </p:txBody>
      </p:sp>
      <p:sp>
        <p:nvSpPr>
          <p:cNvPr id="3" name="Content Placeholder 2">
            <a:extLst>
              <a:ext uri="{FF2B5EF4-FFF2-40B4-BE49-F238E27FC236}">
                <a16:creationId xmlns:a16="http://schemas.microsoft.com/office/drawing/2014/main" id="{3A2C750F-EF8E-632F-2C3B-AB7ED28A098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8661F18-1A06-698E-E123-D5C87DD01327}"/>
              </a:ext>
            </a:extLst>
          </p:cNvPr>
          <p:cNvPicPr>
            <a:picLocks noChangeAspect="1"/>
          </p:cNvPicPr>
          <p:nvPr/>
        </p:nvPicPr>
        <p:blipFill>
          <a:blip r:embed="rId2"/>
          <a:stretch>
            <a:fillRect/>
          </a:stretch>
        </p:blipFill>
        <p:spPr>
          <a:xfrm>
            <a:off x="571928" y="1690688"/>
            <a:ext cx="10781872" cy="1325562"/>
          </a:xfrm>
          <a:prstGeom prst="rect">
            <a:avLst/>
          </a:prstGeom>
        </p:spPr>
      </p:pic>
      <p:pic>
        <p:nvPicPr>
          <p:cNvPr id="7" name="Picture 6">
            <a:extLst>
              <a:ext uri="{FF2B5EF4-FFF2-40B4-BE49-F238E27FC236}">
                <a16:creationId xmlns:a16="http://schemas.microsoft.com/office/drawing/2014/main" id="{A58BE3FF-F2AE-0898-A4FA-CDDB7098A14F}"/>
              </a:ext>
            </a:extLst>
          </p:cNvPr>
          <p:cNvPicPr>
            <a:picLocks noChangeAspect="1"/>
          </p:cNvPicPr>
          <p:nvPr/>
        </p:nvPicPr>
        <p:blipFill>
          <a:blip r:embed="rId3"/>
          <a:stretch>
            <a:fillRect/>
          </a:stretch>
        </p:blipFill>
        <p:spPr>
          <a:xfrm>
            <a:off x="571928" y="3046483"/>
            <a:ext cx="10398276" cy="3177283"/>
          </a:xfrm>
          <a:prstGeom prst="rect">
            <a:avLst/>
          </a:prstGeom>
        </p:spPr>
      </p:pic>
    </p:spTree>
    <p:extLst>
      <p:ext uri="{BB962C8B-B14F-4D97-AF65-F5344CB8AC3E}">
        <p14:creationId xmlns:p14="http://schemas.microsoft.com/office/powerpoint/2010/main" val="1490904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C76D-FF35-F001-D86B-9C67334D0D4D}"/>
              </a:ext>
            </a:extLst>
          </p:cNvPr>
          <p:cNvSpPr>
            <a:spLocks noGrp="1"/>
          </p:cNvSpPr>
          <p:nvPr>
            <p:ph type="title"/>
          </p:nvPr>
        </p:nvSpPr>
        <p:spPr>
          <a:xfrm>
            <a:off x="581346" y="447318"/>
            <a:ext cx="5172182" cy="1325563"/>
          </a:xfrm>
        </p:spPr>
        <p:txBody>
          <a:bodyPr/>
          <a:lstStyle/>
          <a:p>
            <a:r>
              <a:rPr lang="en-US" dirty="0"/>
              <a:t>LED blink using Cortex-M0+</a:t>
            </a:r>
            <a:endParaRPr lang="en-IN" dirty="0"/>
          </a:p>
        </p:txBody>
      </p:sp>
      <p:sp>
        <p:nvSpPr>
          <p:cNvPr id="3" name="Content Placeholder 2">
            <a:extLst>
              <a:ext uri="{FF2B5EF4-FFF2-40B4-BE49-F238E27FC236}">
                <a16:creationId xmlns:a16="http://schemas.microsoft.com/office/drawing/2014/main" id="{CA96CCC6-6C17-E074-0E07-EEA3309A916E}"/>
              </a:ext>
            </a:extLst>
          </p:cNvPr>
          <p:cNvSpPr>
            <a:spLocks noGrp="1"/>
          </p:cNvSpPr>
          <p:nvPr>
            <p:ph idx="1"/>
          </p:nvPr>
        </p:nvSpPr>
        <p:spPr>
          <a:xfrm>
            <a:off x="4479534" y="215756"/>
            <a:ext cx="7383694" cy="5517223"/>
          </a:xfrm>
        </p:spPr>
        <p:txBody>
          <a:bodyPr>
            <a:noAutofit/>
          </a:bodyPr>
          <a:lstStyle/>
          <a:p>
            <a:pPr marL="0" indent="0">
              <a:buNone/>
            </a:pPr>
            <a:r>
              <a:rPr lang="en-IN" sz="1600" b="1" dirty="0">
                <a:solidFill>
                  <a:srgbClr val="7030A0"/>
                </a:solidFill>
              </a:rPr>
              <a:t>#include &lt;MKL25Z4.h&gt;</a:t>
            </a:r>
          </a:p>
          <a:p>
            <a:pPr marL="0" indent="0">
              <a:buNone/>
            </a:pPr>
            <a:r>
              <a:rPr lang="en-IN" sz="1600" b="1" dirty="0">
                <a:solidFill>
                  <a:srgbClr val="7030A0"/>
                </a:solidFill>
              </a:rPr>
              <a:t>#include &lt;</a:t>
            </a:r>
            <a:r>
              <a:rPr lang="en-IN" sz="1600" b="1" dirty="0" err="1">
                <a:solidFill>
                  <a:srgbClr val="7030A0"/>
                </a:solidFill>
              </a:rPr>
              <a:t>math.h</a:t>
            </a:r>
            <a:r>
              <a:rPr lang="en-IN" sz="1600" b="1" dirty="0">
                <a:solidFill>
                  <a:srgbClr val="7030A0"/>
                </a:solidFill>
              </a:rPr>
              <a:t>&gt;</a:t>
            </a:r>
          </a:p>
          <a:p>
            <a:pPr marL="0" indent="0">
              <a:buNone/>
            </a:pPr>
            <a:r>
              <a:rPr lang="en-IN" sz="1600" b="1" dirty="0">
                <a:solidFill>
                  <a:srgbClr val="7030A0"/>
                </a:solidFill>
              </a:rPr>
              <a:t>void delay(int n){</a:t>
            </a:r>
          </a:p>
          <a:p>
            <a:pPr marL="0" indent="0">
              <a:buNone/>
            </a:pPr>
            <a:r>
              <a:rPr lang="en-IN" sz="1600" b="1" dirty="0">
                <a:solidFill>
                  <a:srgbClr val="7030A0"/>
                </a:solidFill>
              </a:rPr>
              <a:t>int </a:t>
            </a:r>
            <a:r>
              <a:rPr lang="en-IN" sz="1600" b="1" dirty="0" err="1">
                <a:solidFill>
                  <a:srgbClr val="7030A0"/>
                </a:solidFill>
              </a:rPr>
              <a:t>i</a:t>
            </a:r>
            <a:r>
              <a:rPr lang="en-IN" sz="1600" b="1" dirty="0">
                <a:solidFill>
                  <a:srgbClr val="7030A0"/>
                </a:solidFill>
              </a:rPr>
              <a:t>;</a:t>
            </a:r>
          </a:p>
          <a:p>
            <a:pPr marL="0" indent="0">
              <a:buNone/>
            </a:pPr>
            <a:r>
              <a:rPr lang="en-IN" sz="1600" b="1" dirty="0">
                <a:solidFill>
                  <a:srgbClr val="7030A0"/>
                </a:solidFill>
              </a:rPr>
              <a:t>for(</a:t>
            </a:r>
            <a:r>
              <a:rPr lang="en-IN" sz="1600" b="1" dirty="0" err="1">
                <a:solidFill>
                  <a:srgbClr val="7030A0"/>
                </a:solidFill>
              </a:rPr>
              <a:t>i</a:t>
            </a:r>
            <a:r>
              <a:rPr lang="en-IN" sz="1600" b="1" dirty="0">
                <a:solidFill>
                  <a:srgbClr val="7030A0"/>
                </a:solidFill>
              </a:rPr>
              <a:t>=0;i&lt;</a:t>
            </a:r>
            <a:r>
              <a:rPr lang="en-IN" sz="1600" b="1" dirty="0" err="1">
                <a:solidFill>
                  <a:srgbClr val="7030A0"/>
                </a:solidFill>
              </a:rPr>
              <a:t>n;i</a:t>
            </a:r>
            <a:r>
              <a:rPr lang="en-IN" sz="1600" b="1" dirty="0">
                <a:solidFill>
                  <a:srgbClr val="7030A0"/>
                </a:solidFill>
              </a:rPr>
              <a:t>++);</a:t>
            </a:r>
          </a:p>
          <a:p>
            <a:pPr marL="0" indent="0">
              <a:buNone/>
            </a:pPr>
            <a:r>
              <a:rPr lang="en-IN" sz="1600" b="1" dirty="0">
                <a:solidFill>
                  <a:srgbClr val="7030A0"/>
                </a:solidFill>
              </a:rPr>
              <a:t>}</a:t>
            </a:r>
          </a:p>
          <a:p>
            <a:pPr marL="0" indent="0">
              <a:buNone/>
            </a:pPr>
            <a:r>
              <a:rPr lang="en-IN" sz="1600" b="1" dirty="0">
                <a:solidFill>
                  <a:srgbClr val="7030A0"/>
                </a:solidFill>
              </a:rPr>
              <a:t>int main()</a:t>
            </a:r>
          </a:p>
          <a:p>
            <a:pPr marL="0" indent="0">
              <a:buNone/>
            </a:pPr>
            <a:r>
              <a:rPr lang="en-IN" sz="1600" b="1" dirty="0">
                <a:solidFill>
                  <a:srgbClr val="7030A0"/>
                </a:solidFill>
              </a:rPr>
              <a:t>{</a:t>
            </a:r>
          </a:p>
          <a:p>
            <a:pPr marL="0" indent="0">
              <a:buNone/>
            </a:pPr>
            <a:r>
              <a:rPr lang="en-IN" sz="1600" b="1" dirty="0">
                <a:solidFill>
                  <a:srgbClr val="7030A0"/>
                </a:solidFill>
              </a:rPr>
              <a:t>  	SIM-&gt;SCGC5 |=0x0400;</a:t>
            </a:r>
          </a:p>
          <a:p>
            <a:pPr marL="0" indent="0">
              <a:buNone/>
            </a:pPr>
            <a:r>
              <a:rPr lang="en-IN" sz="1600" b="1" dirty="0">
                <a:solidFill>
                  <a:srgbClr val="7030A0"/>
                </a:solidFill>
              </a:rPr>
              <a:t>	PORTB-&gt;PCR[18]=0x0100;</a:t>
            </a:r>
          </a:p>
          <a:p>
            <a:pPr marL="0" indent="0">
              <a:buNone/>
            </a:pPr>
            <a:r>
              <a:rPr lang="en-IN" sz="1600" b="1" dirty="0">
                <a:solidFill>
                  <a:srgbClr val="7030A0"/>
                </a:solidFill>
              </a:rPr>
              <a:t>	PTB-&gt;PDOR =0x40000;</a:t>
            </a:r>
          </a:p>
          <a:p>
            <a:pPr marL="0" indent="0">
              <a:buNone/>
            </a:pPr>
            <a:r>
              <a:rPr lang="en-IN" sz="1600" b="1" dirty="0">
                <a:solidFill>
                  <a:srgbClr val="7030A0"/>
                </a:solidFill>
              </a:rPr>
              <a:t>	PTB-&gt;PDDR =0x40000;</a:t>
            </a:r>
          </a:p>
          <a:p>
            <a:pPr marL="0" indent="0">
              <a:buNone/>
            </a:pPr>
            <a:r>
              <a:rPr lang="en-IN" sz="1600" b="1" dirty="0">
                <a:solidFill>
                  <a:srgbClr val="7030A0"/>
                </a:solidFill>
              </a:rPr>
              <a:t> while(1){</a:t>
            </a:r>
          </a:p>
          <a:p>
            <a:pPr marL="0" indent="0">
              <a:buNone/>
            </a:pPr>
            <a:r>
              <a:rPr lang="en-IN" sz="1600" b="1" dirty="0">
                <a:solidFill>
                  <a:srgbClr val="7030A0"/>
                </a:solidFill>
              </a:rPr>
              <a:t>	PTB-&gt;PCOR=0x40000;</a:t>
            </a:r>
          </a:p>
          <a:p>
            <a:pPr marL="0" indent="0">
              <a:buNone/>
            </a:pPr>
            <a:r>
              <a:rPr lang="en-IN" sz="1600" b="1" dirty="0">
                <a:solidFill>
                  <a:srgbClr val="7030A0"/>
                </a:solidFill>
              </a:rPr>
              <a:t>	delay(5000000);</a:t>
            </a:r>
          </a:p>
          <a:p>
            <a:pPr marL="0" indent="0">
              <a:buNone/>
            </a:pPr>
            <a:r>
              <a:rPr lang="en-IN" sz="1600" b="1" dirty="0">
                <a:solidFill>
                  <a:srgbClr val="7030A0"/>
                </a:solidFill>
              </a:rPr>
              <a:t>	PTB-&gt;PSOR=0x40000;</a:t>
            </a:r>
          </a:p>
          <a:p>
            <a:pPr marL="0" indent="0">
              <a:buNone/>
            </a:pPr>
            <a:r>
              <a:rPr lang="en-IN" sz="1600" b="1" dirty="0">
                <a:solidFill>
                  <a:srgbClr val="7030A0"/>
                </a:solidFill>
              </a:rPr>
              <a:t>	delay(5000000);</a:t>
            </a:r>
          </a:p>
          <a:p>
            <a:pPr marL="0" indent="0">
              <a:buNone/>
            </a:pPr>
            <a:r>
              <a:rPr lang="en-IN" sz="1600" b="1" dirty="0">
                <a:solidFill>
                  <a:srgbClr val="7030A0"/>
                </a:solidFill>
              </a:rPr>
              <a:t>	}</a:t>
            </a:r>
          </a:p>
          <a:p>
            <a:pPr marL="0" indent="0">
              <a:buNone/>
            </a:pPr>
            <a:r>
              <a:rPr lang="en-IN" sz="1600" b="1" dirty="0">
                <a:solidFill>
                  <a:srgbClr val="7030A0"/>
                </a:solidFill>
              </a:rPr>
              <a:t>}</a:t>
            </a:r>
          </a:p>
        </p:txBody>
      </p:sp>
    </p:spTree>
    <p:extLst>
      <p:ext uri="{BB962C8B-B14F-4D97-AF65-F5344CB8AC3E}">
        <p14:creationId xmlns:p14="http://schemas.microsoft.com/office/powerpoint/2010/main" val="2485685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5C1C-921D-FD03-6A8E-2FD5DCDBF530}"/>
              </a:ext>
            </a:extLst>
          </p:cNvPr>
          <p:cNvSpPr>
            <a:spLocks noGrp="1"/>
          </p:cNvSpPr>
          <p:nvPr>
            <p:ph type="title"/>
          </p:nvPr>
        </p:nvSpPr>
        <p:spPr>
          <a:xfrm>
            <a:off x="715766" y="0"/>
            <a:ext cx="10515600" cy="1325563"/>
          </a:xfrm>
        </p:spPr>
        <p:txBody>
          <a:bodyPr>
            <a:normAutofit/>
          </a:bodyPr>
          <a:lstStyle/>
          <a:p>
            <a:r>
              <a:rPr lang="en-IN" sz="3000" b="1" i="0" u="none" strike="noStrike" baseline="0" dirty="0">
                <a:latin typeface="HelveticaLTStd-Bold"/>
              </a:rPr>
              <a:t>Clocking diagram</a:t>
            </a:r>
            <a:endParaRPr lang="en-IN" sz="3000" dirty="0"/>
          </a:p>
        </p:txBody>
      </p:sp>
      <p:sp>
        <p:nvSpPr>
          <p:cNvPr id="3" name="Content Placeholder 2">
            <a:extLst>
              <a:ext uri="{FF2B5EF4-FFF2-40B4-BE49-F238E27FC236}">
                <a16:creationId xmlns:a16="http://schemas.microsoft.com/office/drawing/2014/main" id="{A7E04FDA-CA22-C45D-2140-E103FC26002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BB3E9758-8E4D-63E1-A2CC-87E1EB81FBC9}"/>
              </a:ext>
            </a:extLst>
          </p:cNvPr>
          <p:cNvPicPr>
            <a:picLocks noChangeAspect="1"/>
          </p:cNvPicPr>
          <p:nvPr/>
        </p:nvPicPr>
        <p:blipFill>
          <a:blip r:embed="rId2"/>
          <a:stretch>
            <a:fillRect/>
          </a:stretch>
        </p:blipFill>
        <p:spPr>
          <a:xfrm>
            <a:off x="488879" y="1332517"/>
            <a:ext cx="10987355" cy="5160358"/>
          </a:xfrm>
          <a:prstGeom prst="rect">
            <a:avLst/>
          </a:prstGeom>
        </p:spPr>
      </p:pic>
    </p:spTree>
    <p:extLst>
      <p:ext uri="{BB962C8B-B14F-4D97-AF65-F5344CB8AC3E}">
        <p14:creationId xmlns:p14="http://schemas.microsoft.com/office/powerpoint/2010/main" val="1449594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BD1E-79AB-D75F-67EF-7ADF0B0EBDE4}"/>
              </a:ext>
            </a:extLst>
          </p:cNvPr>
          <p:cNvSpPr>
            <a:spLocks noGrp="1"/>
          </p:cNvSpPr>
          <p:nvPr>
            <p:ph type="title"/>
          </p:nvPr>
        </p:nvSpPr>
        <p:spPr>
          <a:xfrm>
            <a:off x="612169" y="0"/>
            <a:ext cx="10515600" cy="1325563"/>
          </a:xfrm>
        </p:spPr>
        <p:txBody>
          <a:bodyPr>
            <a:normAutofit/>
          </a:bodyPr>
          <a:lstStyle/>
          <a:p>
            <a:pPr marL="0" indent="0"/>
            <a:r>
              <a:rPr lang="en-IN" sz="3400" b="1" i="0" u="none" strike="noStrike" baseline="0" dirty="0">
                <a:latin typeface="HelveticaLTStd-Bold"/>
              </a:rPr>
              <a:t>Multipurpose Clock Generator (MCG)</a:t>
            </a:r>
            <a:br>
              <a:rPr lang="en-IN" sz="3400" b="1" i="0" u="none" strike="noStrike" baseline="0" dirty="0">
                <a:latin typeface="HelveticaLTStd-Bold"/>
              </a:rPr>
            </a:br>
            <a:endParaRPr lang="en-IN" sz="3400" dirty="0"/>
          </a:p>
        </p:txBody>
      </p:sp>
      <p:sp>
        <p:nvSpPr>
          <p:cNvPr id="3" name="Content Placeholder 2">
            <a:extLst>
              <a:ext uri="{FF2B5EF4-FFF2-40B4-BE49-F238E27FC236}">
                <a16:creationId xmlns:a16="http://schemas.microsoft.com/office/drawing/2014/main" id="{172CD1B6-9E01-BCDE-B2CB-82B395D27E8F}"/>
              </a:ext>
            </a:extLst>
          </p:cNvPr>
          <p:cNvSpPr>
            <a:spLocks noGrp="1"/>
          </p:cNvSpPr>
          <p:nvPr>
            <p:ph idx="1"/>
          </p:nvPr>
        </p:nvSpPr>
        <p:spPr>
          <a:xfrm>
            <a:off x="714911" y="1690688"/>
            <a:ext cx="10515600" cy="4023938"/>
          </a:xfrm>
        </p:spPr>
        <p:txBody>
          <a:bodyPr>
            <a:normAutofit/>
          </a:bodyPr>
          <a:lstStyle/>
          <a:p>
            <a:pPr algn="l"/>
            <a:r>
              <a:rPr lang="en-US" sz="3400" b="0" i="0" u="none" strike="noStrike" baseline="0" dirty="0">
                <a:latin typeface="TimesLTStd-Roman"/>
              </a:rPr>
              <a:t>The selection and multiplexing of system clock sources is controlled and programmed via the MCG module. </a:t>
            </a:r>
          </a:p>
          <a:p>
            <a:pPr algn="l"/>
            <a:r>
              <a:rPr lang="en-US" sz="3400" b="0" i="0" u="none" strike="noStrike" baseline="0" dirty="0">
                <a:latin typeface="TimesLTStd-Roman"/>
              </a:rPr>
              <a:t>The setting of clock dividers and module clock gating for the system are programmed via the SIM module</a:t>
            </a:r>
            <a:endParaRPr lang="en-IN" sz="3400" dirty="0"/>
          </a:p>
        </p:txBody>
      </p:sp>
    </p:spTree>
    <p:extLst>
      <p:ext uri="{BB962C8B-B14F-4D97-AF65-F5344CB8AC3E}">
        <p14:creationId xmlns:p14="http://schemas.microsoft.com/office/powerpoint/2010/main" val="3566591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8833-D7BC-AC49-B2C9-550632BBCC45}"/>
              </a:ext>
            </a:extLst>
          </p:cNvPr>
          <p:cNvSpPr>
            <a:spLocks noGrp="1"/>
          </p:cNvSpPr>
          <p:nvPr>
            <p:ph type="title"/>
          </p:nvPr>
        </p:nvSpPr>
        <p:spPr>
          <a:xfrm>
            <a:off x="838200" y="365126"/>
            <a:ext cx="10515600" cy="857500"/>
          </a:xfrm>
        </p:spPr>
        <p:txBody>
          <a:bodyPr>
            <a:normAutofit/>
          </a:bodyPr>
          <a:lstStyle/>
          <a:p>
            <a:r>
              <a:rPr lang="en-IN" sz="2200" b="1" i="0" u="none" strike="noStrike" baseline="0" dirty="0">
                <a:latin typeface="HelveticaLTStd-Bold"/>
              </a:rPr>
              <a:t>System integration module (SIM)</a:t>
            </a:r>
            <a:endParaRPr lang="en-IN" sz="2200" dirty="0"/>
          </a:p>
        </p:txBody>
      </p:sp>
      <p:sp>
        <p:nvSpPr>
          <p:cNvPr id="3" name="Content Placeholder 2">
            <a:extLst>
              <a:ext uri="{FF2B5EF4-FFF2-40B4-BE49-F238E27FC236}">
                <a16:creationId xmlns:a16="http://schemas.microsoft.com/office/drawing/2014/main" id="{DFFA8D69-537E-8712-347A-A167BFB83628}"/>
              </a:ext>
            </a:extLst>
          </p:cNvPr>
          <p:cNvSpPr>
            <a:spLocks noGrp="1"/>
          </p:cNvSpPr>
          <p:nvPr>
            <p:ph idx="1"/>
          </p:nvPr>
        </p:nvSpPr>
        <p:spPr>
          <a:xfrm>
            <a:off x="462337" y="1222626"/>
            <a:ext cx="11209106" cy="5239820"/>
          </a:xfrm>
        </p:spPr>
        <p:txBody>
          <a:bodyPr>
            <a:normAutofit fontScale="92500" lnSpcReduction="10000"/>
          </a:bodyPr>
          <a:lstStyle/>
          <a:p>
            <a:pPr marL="0" indent="0" algn="l">
              <a:buNone/>
            </a:pPr>
            <a:r>
              <a:rPr lang="en-US" sz="1800" b="0" i="0" u="none" strike="noStrike" baseline="0" dirty="0">
                <a:latin typeface="TimesLTStd-Roman"/>
              </a:rPr>
              <a:t>The system integration module (SIM) provides system control and chip configuration </a:t>
            </a:r>
            <a:r>
              <a:rPr lang="en-IN" sz="1800" b="0" i="0" u="none" strike="noStrike" baseline="0" dirty="0">
                <a:latin typeface="TimesLTStd-Roman"/>
              </a:rPr>
              <a:t>registers.</a:t>
            </a:r>
          </a:p>
          <a:p>
            <a:pPr marL="0" indent="0" algn="l">
              <a:buNone/>
            </a:pPr>
            <a:endParaRPr lang="en-IN" sz="1800" b="0" i="0" u="none" strike="noStrike" baseline="0" dirty="0">
              <a:latin typeface="TimesLTStd-Roman"/>
            </a:endParaRPr>
          </a:p>
          <a:p>
            <a:pPr marL="0" indent="0" algn="l">
              <a:buNone/>
            </a:pPr>
            <a:r>
              <a:rPr lang="en-IN" sz="1800" b="1" i="0" u="none" strike="noStrike" baseline="0" dirty="0">
                <a:latin typeface="HelveticaLTStd-Bold"/>
              </a:rPr>
              <a:t>Features</a:t>
            </a:r>
          </a:p>
          <a:p>
            <a:pPr marL="0" indent="0" algn="l">
              <a:buNone/>
            </a:pPr>
            <a:r>
              <a:rPr lang="en-IN" sz="1800" b="0" i="0" u="none" strike="noStrike" baseline="0" dirty="0">
                <a:latin typeface="TimesLTStd-Roman"/>
              </a:rPr>
              <a:t>• System clocking configuration</a:t>
            </a:r>
          </a:p>
          <a:p>
            <a:pPr marL="0" indent="0" algn="l">
              <a:buNone/>
            </a:pPr>
            <a:r>
              <a:rPr lang="en-IN" sz="1800" b="0" i="0" u="none" strike="noStrike" baseline="0" dirty="0">
                <a:latin typeface="TimesLTStd-Roman"/>
              </a:rPr>
              <a:t>• System clock divide values</a:t>
            </a:r>
          </a:p>
          <a:p>
            <a:pPr marL="0" indent="0" algn="l">
              <a:buNone/>
            </a:pPr>
            <a:r>
              <a:rPr lang="en-IN" sz="1800" b="0" i="0" u="none" strike="noStrike" baseline="0" dirty="0">
                <a:latin typeface="TimesLTStd-Roman"/>
              </a:rPr>
              <a:t>• Architectural clock gating control</a:t>
            </a:r>
          </a:p>
          <a:p>
            <a:pPr marL="0" indent="0" algn="l">
              <a:buNone/>
            </a:pPr>
            <a:r>
              <a:rPr lang="en-IN" sz="1800" b="0" i="0" u="none" strike="noStrike" baseline="0" dirty="0">
                <a:latin typeface="TimesLTStd-Roman"/>
              </a:rPr>
              <a:t>• ERCLK32K clock selection</a:t>
            </a:r>
          </a:p>
          <a:p>
            <a:pPr marL="0" indent="0" algn="l">
              <a:buNone/>
            </a:pPr>
            <a:r>
              <a:rPr lang="en-IN" sz="1800" b="0" i="0" u="none" strike="noStrike" baseline="0" dirty="0">
                <a:latin typeface="TimesLTStd-Roman"/>
              </a:rPr>
              <a:t>• USB clock selection</a:t>
            </a:r>
          </a:p>
          <a:p>
            <a:pPr marL="0" indent="0" algn="l">
              <a:buNone/>
            </a:pPr>
            <a:r>
              <a:rPr lang="en-US" sz="1800" b="0" i="0" u="none" strike="noStrike" baseline="0" dirty="0">
                <a:latin typeface="TimesLTStd-Roman"/>
              </a:rPr>
              <a:t>• UART0 and TPM clock selection</a:t>
            </a:r>
          </a:p>
          <a:p>
            <a:pPr marL="0" indent="0" algn="l">
              <a:buNone/>
            </a:pPr>
            <a:r>
              <a:rPr lang="en-US" sz="1800" b="0" i="0" u="none" strike="noStrike" baseline="0" dirty="0">
                <a:latin typeface="TimesLTStd-Roman"/>
              </a:rPr>
              <a:t>• Flash and System RAM size configuration</a:t>
            </a:r>
          </a:p>
          <a:p>
            <a:pPr marL="0" indent="0" algn="l">
              <a:buNone/>
            </a:pPr>
            <a:r>
              <a:rPr lang="en-IN" sz="1800" b="0" i="0" u="none" strike="noStrike" baseline="0" dirty="0">
                <a:latin typeface="TimesLTStd-Roman"/>
              </a:rPr>
              <a:t>• USB regulator configuration</a:t>
            </a:r>
          </a:p>
          <a:p>
            <a:pPr marL="0" indent="0" algn="l">
              <a:buNone/>
            </a:pPr>
            <a:r>
              <a:rPr lang="en-US" sz="1800" b="0" i="0" u="none" strike="noStrike" baseline="0" dirty="0">
                <a:latin typeface="TimesLTStd-Roman"/>
              </a:rPr>
              <a:t>• TPM external clock and input capture selection</a:t>
            </a:r>
          </a:p>
          <a:p>
            <a:pPr marL="0" indent="0" algn="l">
              <a:buNone/>
            </a:pPr>
            <a:r>
              <a:rPr lang="en-IN" sz="1800" b="0" i="0" u="none" strike="noStrike" baseline="0" dirty="0">
                <a:latin typeface="TimesLTStd-Roman"/>
              </a:rPr>
              <a:t>• UART receive/transmit source selection/configuration</a:t>
            </a:r>
          </a:p>
          <a:p>
            <a:pPr marL="0" indent="0">
              <a:buNone/>
            </a:pPr>
            <a:endParaRPr lang="en-US" sz="1800" b="0" i="0" u="none" strike="noStrike" baseline="0" dirty="0">
              <a:latin typeface="TimesLTStd-Roman"/>
            </a:endParaRPr>
          </a:p>
          <a:p>
            <a:pPr marL="0" indent="0">
              <a:buNone/>
            </a:pPr>
            <a:r>
              <a:rPr lang="en-US" sz="1800" b="0" i="0" u="none" strike="noStrike" baseline="0" dirty="0">
                <a:latin typeface="TimesLTStd-Roman"/>
              </a:rPr>
              <a:t>The SIM module contains many bitfields for selecting the clock source and dividers for </a:t>
            </a:r>
            <a:r>
              <a:rPr lang="en-IN" sz="1800" b="0" i="0" u="none" strike="noStrike" baseline="0" dirty="0">
                <a:latin typeface="TimesLTStd-Roman"/>
              </a:rPr>
              <a:t>various module clocks. </a:t>
            </a:r>
            <a:r>
              <a:rPr lang="en-US" sz="1800" b="0" i="0" u="none" strike="noStrike" baseline="0" dirty="0">
                <a:latin typeface="TimesLTStd-Roman"/>
              </a:rPr>
              <a:t>The SIM registers can be written only in supervisor mode. In user mode, write accesses are blocked and will result in a bus </a:t>
            </a:r>
            <a:r>
              <a:rPr lang="en-IN" sz="1800" b="0" i="0" u="none" strike="noStrike" baseline="0" dirty="0">
                <a:latin typeface="TimesLTStd-Roman"/>
              </a:rPr>
              <a:t>error.</a:t>
            </a:r>
            <a:endParaRPr lang="en-IN" sz="1800" dirty="0"/>
          </a:p>
          <a:p>
            <a:pPr marL="0" indent="0" algn="l">
              <a:buNone/>
            </a:pPr>
            <a:endParaRPr lang="en-IN" sz="1800" b="0" i="0" u="none" strike="noStrike" baseline="0" dirty="0">
              <a:latin typeface="TimesLTStd-Roman"/>
            </a:endParaRPr>
          </a:p>
        </p:txBody>
      </p:sp>
    </p:spTree>
    <p:extLst>
      <p:ext uri="{BB962C8B-B14F-4D97-AF65-F5344CB8AC3E}">
        <p14:creationId xmlns:p14="http://schemas.microsoft.com/office/powerpoint/2010/main" val="16535166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7E0C-9C39-7F42-7E0D-AB5CA51EC346}"/>
              </a:ext>
            </a:extLst>
          </p:cNvPr>
          <p:cNvSpPr>
            <a:spLocks noGrp="1"/>
          </p:cNvSpPr>
          <p:nvPr>
            <p:ph type="title"/>
          </p:nvPr>
        </p:nvSpPr>
        <p:spPr>
          <a:xfrm>
            <a:off x="437508" y="-128034"/>
            <a:ext cx="10515600" cy="1325563"/>
          </a:xfrm>
        </p:spPr>
        <p:txBody>
          <a:bodyPr/>
          <a:lstStyle/>
          <a:p>
            <a:r>
              <a:rPr lang="en-IN" b="1" dirty="0"/>
              <a:t>Interfacing using GPIO</a:t>
            </a:r>
          </a:p>
        </p:txBody>
      </p:sp>
      <p:sp>
        <p:nvSpPr>
          <p:cNvPr id="3" name="Content Placeholder 2">
            <a:extLst>
              <a:ext uri="{FF2B5EF4-FFF2-40B4-BE49-F238E27FC236}">
                <a16:creationId xmlns:a16="http://schemas.microsoft.com/office/drawing/2014/main" id="{A502AD6C-6704-DE7B-A9BF-51DF18D1F09E}"/>
              </a:ext>
            </a:extLst>
          </p:cNvPr>
          <p:cNvSpPr>
            <a:spLocks noGrp="1"/>
          </p:cNvSpPr>
          <p:nvPr>
            <p:ph idx="1"/>
          </p:nvPr>
        </p:nvSpPr>
        <p:spPr>
          <a:xfrm>
            <a:off x="838200" y="1197529"/>
            <a:ext cx="10515600" cy="4718033"/>
          </a:xfrm>
        </p:spPr>
        <p:txBody>
          <a:bodyPr>
            <a:normAutofit/>
          </a:bodyPr>
          <a:lstStyle/>
          <a:p>
            <a:pPr algn="just"/>
            <a:r>
              <a:rPr lang="en-US" sz="2600" b="0" i="0" u="none" strike="noStrike" baseline="0" dirty="0">
                <a:latin typeface="TimesLTStd-Roman"/>
              </a:rPr>
              <a:t>The general-purpose input and output (GPIO) module communicates to the processor core via a zero wait state interface for maximum pin performance. The GPIO registers </a:t>
            </a:r>
            <a:r>
              <a:rPr lang="en-IN" sz="2600" b="0" i="0" u="none" strike="noStrike" baseline="0" dirty="0">
                <a:latin typeface="TimesLTStd-Roman"/>
              </a:rPr>
              <a:t>support 8-bit, 16-bit or 32-bit accesses.</a:t>
            </a:r>
          </a:p>
          <a:p>
            <a:pPr algn="just"/>
            <a:r>
              <a:rPr lang="en-US" sz="2600" b="0" i="0" u="none" strike="noStrike" baseline="0" dirty="0">
                <a:latin typeface="TimesLTStd-Roman"/>
              </a:rPr>
              <a:t>The GPIO data direction and output data registers control the direction and output data of each pin when the pin is configured for the GPIO function. The GPIO input data register displays the logic value on each pin when the pin is configured for any digital function, provided the corresponding Port Control and Interrupt module for that pin is enabled.</a:t>
            </a:r>
          </a:p>
          <a:p>
            <a:pPr algn="just"/>
            <a:r>
              <a:rPr lang="en-US" sz="2600" b="0" i="0" u="none" strike="noStrike" baseline="0" dirty="0">
                <a:latin typeface="TimesLTStd-Roman"/>
              </a:rPr>
              <a:t>Efficient bit manipulation of the general-purpose outputs is supported through the addition of set, clear, and toggle write-only registers for each port output data register.</a:t>
            </a:r>
            <a:endParaRPr lang="en-IN" sz="2600" dirty="0"/>
          </a:p>
        </p:txBody>
      </p:sp>
    </p:spTree>
    <p:extLst>
      <p:ext uri="{BB962C8B-B14F-4D97-AF65-F5344CB8AC3E}">
        <p14:creationId xmlns:p14="http://schemas.microsoft.com/office/powerpoint/2010/main" val="2052128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8C1F-3C31-AA26-C033-3C00C53FB674}"/>
              </a:ext>
            </a:extLst>
          </p:cNvPr>
          <p:cNvSpPr>
            <a:spLocks noGrp="1"/>
          </p:cNvSpPr>
          <p:nvPr>
            <p:ph type="title"/>
          </p:nvPr>
        </p:nvSpPr>
        <p:spPr/>
        <p:txBody>
          <a:bodyPr/>
          <a:lstStyle/>
          <a:p>
            <a:r>
              <a:rPr lang="en-US" dirty="0"/>
              <a:t>GPIO Control Registers</a:t>
            </a:r>
            <a:endParaRPr lang="en-IN" dirty="0"/>
          </a:p>
        </p:txBody>
      </p:sp>
      <p:sp>
        <p:nvSpPr>
          <p:cNvPr id="3" name="Content Placeholder 2">
            <a:extLst>
              <a:ext uri="{FF2B5EF4-FFF2-40B4-BE49-F238E27FC236}">
                <a16:creationId xmlns:a16="http://schemas.microsoft.com/office/drawing/2014/main" id="{1F80BE75-93BB-CB83-3EAC-C880D7DD1E19}"/>
              </a:ext>
            </a:extLst>
          </p:cNvPr>
          <p:cNvSpPr>
            <a:spLocks noGrp="1"/>
          </p:cNvSpPr>
          <p:nvPr>
            <p:ph idx="1"/>
          </p:nvPr>
        </p:nvSpPr>
        <p:spPr/>
        <p:txBody>
          <a:bodyPr/>
          <a:lstStyle/>
          <a:p>
            <a:endParaRPr lang="en-IN"/>
          </a:p>
        </p:txBody>
      </p:sp>
      <p:graphicFrame>
        <p:nvGraphicFramePr>
          <p:cNvPr id="4" name="Table 4">
            <a:extLst>
              <a:ext uri="{FF2B5EF4-FFF2-40B4-BE49-F238E27FC236}">
                <a16:creationId xmlns:a16="http://schemas.microsoft.com/office/drawing/2014/main" id="{B1768221-9D72-E9D9-1192-CF935DBBD0D3}"/>
              </a:ext>
            </a:extLst>
          </p:cNvPr>
          <p:cNvGraphicFramePr>
            <a:graphicFrameLocks/>
          </p:cNvGraphicFramePr>
          <p:nvPr/>
        </p:nvGraphicFramePr>
        <p:xfrm>
          <a:off x="590766" y="1801902"/>
          <a:ext cx="11101225" cy="4245124"/>
        </p:xfrm>
        <a:graphic>
          <a:graphicData uri="http://schemas.openxmlformats.org/drawingml/2006/table">
            <a:tbl>
              <a:tblPr firstRow="1" bandRow="1">
                <a:tableStyleId>{5C22544A-7EE6-4342-B048-85BDC9FD1C3A}</a:tableStyleId>
              </a:tblPr>
              <a:tblGrid>
                <a:gridCol w="1251270">
                  <a:extLst>
                    <a:ext uri="{9D8B030D-6E8A-4147-A177-3AD203B41FA5}">
                      <a16:colId xmlns:a16="http://schemas.microsoft.com/office/drawing/2014/main" val="55091959"/>
                    </a:ext>
                  </a:extLst>
                </a:gridCol>
                <a:gridCol w="2981515">
                  <a:extLst>
                    <a:ext uri="{9D8B030D-6E8A-4147-A177-3AD203B41FA5}">
                      <a16:colId xmlns:a16="http://schemas.microsoft.com/office/drawing/2014/main" val="873579612"/>
                    </a:ext>
                  </a:extLst>
                </a:gridCol>
                <a:gridCol w="3434220">
                  <a:extLst>
                    <a:ext uri="{9D8B030D-6E8A-4147-A177-3AD203B41FA5}">
                      <a16:colId xmlns:a16="http://schemas.microsoft.com/office/drawing/2014/main" val="1106027032"/>
                    </a:ext>
                  </a:extLst>
                </a:gridCol>
                <a:gridCol w="3434220">
                  <a:extLst>
                    <a:ext uri="{9D8B030D-6E8A-4147-A177-3AD203B41FA5}">
                      <a16:colId xmlns:a16="http://schemas.microsoft.com/office/drawing/2014/main" val="2488409374"/>
                    </a:ext>
                  </a:extLst>
                </a:gridCol>
              </a:tblGrid>
              <a:tr h="546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Acronym</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Register Name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Task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Example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4542410"/>
                  </a:ext>
                </a:extLst>
              </a:tr>
              <a:tr h="546157">
                <a:tc>
                  <a:txBody>
                    <a:bodyPr/>
                    <a:lstStyle/>
                    <a:p>
                      <a:r>
                        <a:rPr lang="en-US" dirty="0"/>
                        <a:t>PDOR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Port Data Output Register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Initial configures the logic levels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PTB-&gt;PDOR =0x00040000;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2697128"/>
                  </a:ext>
                </a:extLst>
              </a:tr>
              <a:tr h="546157">
                <a:tc>
                  <a:txBody>
                    <a:bodyPr/>
                    <a:lstStyle/>
                    <a:p>
                      <a:r>
                        <a:rPr lang="en-US" dirty="0"/>
                        <a:t>PDDR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Port Data Direction Register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Configure input or output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PTA-&gt;PDDR =0x0000FFFF;</a:t>
                      </a:r>
                    </a:p>
                    <a:p>
                      <a:r>
                        <a:rPr lang="en-US" sz="1800" b="0" i="0" u="none" strike="noStrike" kern="1200" baseline="0" dirty="0">
                          <a:solidFill>
                            <a:schemeClr val="dk1"/>
                          </a:solidFill>
                          <a:latin typeface="+mn-lt"/>
                          <a:ea typeface="+mn-ea"/>
                          <a:cs typeface="+mn-cs"/>
                        </a:rPr>
                        <a:t>0  for input and 1 for output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4091700"/>
                  </a:ext>
                </a:extLst>
              </a:tr>
              <a:tr h="546157">
                <a:tc>
                  <a:txBody>
                    <a:bodyPr/>
                    <a:lstStyle/>
                    <a:p>
                      <a:r>
                        <a:rPr lang="en-US" dirty="0"/>
                        <a:t>PCOR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Port Clear Output Register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dk1"/>
                          </a:solidFill>
                          <a:latin typeface="+mn-lt"/>
                          <a:ea typeface="+mn-ea"/>
                          <a:cs typeface="+mn-cs"/>
                        </a:rPr>
                        <a:t>register configures whether to clear the fields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PTC-&gt;PCOR=0x00000055;</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157695"/>
                  </a:ext>
                </a:extLst>
              </a:tr>
              <a:tr h="546157">
                <a:tc>
                  <a:txBody>
                    <a:bodyPr/>
                    <a:lstStyle/>
                    <a:p>
                      <a:r>
                        <a:rPr lang="en-US" dirty="0"/>
                        <a:t>PSOR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Port Set Output Register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dk1"/>
                          </a:solidFill>
                          <a:latin typeface="+mn-lt"/>
                          <a:ea typeface="+mn-ea"/>
                          <a:cs typeface="+mn-cs"/>
                        </a:rPr>
                        <a:t>register configures whether to set the fields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PTA-&gt;PSOR=0x00000067;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5615427"/>
                  </a:ext>
                </a:extLst>
              </a:tr>
              <a:tr h="546157">
                <a:tc>
                  <a:txBody>
                    <a:bodyPr/>
                    <a:lstStyle/>
                    <a:p>
                      <a:r>
                        <a:rPr lang="en-US" dirty="0"/>
                        <a:t>PTOR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Port Toggle Output Register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u="none" strike="noStrike" kern="1200" baseline="0" dirty="0">
                          <a:solidFill>
                            <a:schemeClr val="dk1"/>
                          </a:solidFill>
                          <a:latin typeface="+mn-lt"/>
                          <a:ea typeface="+mn-ea"/>
                          <a:cs typeface="+mn-cs"/>
                        </a:rPr>
                        <a:t>register will toggle the contents of the corresponding bit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PTB-&gt;PTOR =0x00000006;</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645195"/>
                  </a:ext>
                </a:extLst>
              </a:tr>
              <a:tr h="592490">
                <a:tc>
                  <a:txBody>
                    <a:bodyPr/>
                    <a:lstStyle/>
                    <a:p>
                      <a:r>
                        <a:rPr lang="en-US" dirty="0"/>
                        <a:t>PDIR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Port Data Input Register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800" b="0" i="0" u="none" strike="noStrike" kern="1200" baseline="0" dirty="0">
                          <a:solidFill>
                            <a:schemeClr val="dk1"/>
                          </a:solidFill>
                          <a:latin typeface="+mn-lt"/>
                          <a:ea typeface="+mn-ea"/>
                          <a:cs typeface="+mn-cs"/>
                        </a:rPr>
                        <a:t>Port Data Input which is set to 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PTE-&gt;PDIR=0x000000AA;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099108"/>
                  </a:ext>
                </a:extLst>
              </a:tr>
            </a:tbl>
          </a:graphicData>
        </a:graphic>
      </p:graphicFrame>
    </p:spTree>
    <p:extLst>
      <p:ext uri="{BB962C8B-B14F-4D97-AF65-F5344CB8AC3E}">
        <p14:creationId xmlns:p14="http://schemas.microsoft.com/office/powerpoint/2010/main" val="2443328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68659-1E82-EE97-35EB-00F5665BD8CF}"/>
              </a:ext>
            </a:extLst>
          </p:cNvPr>
          <p:cNvSpPr>
            <a:spLocks noGrp="1"/>
          </p:cNvSpPr>
          <p:nvPr>
            <p:ph type="title"/>
          </p:nvPr>
        </p:nvSpPr>
        <p:spPr>
          <a:xfrm>
            <a:off x="714910" y="-57481"/>
            <a:ext cx="10515600" cy="877998"/>
          </a:xfrm>
        </p:spPr>
        <p:txBody>
          <a:bodyPr>
            <a:normAutofit/>
          </a:bodyPr>
          <a:lstStyle/>
          <a:p>
            <a:r>
              <a:rPr lang="en-IN" sz="3600" b="1" i="0" u="none" strike="noStrike" baseline="0" dirty="0">
                <a:latin typeface="HelveticaLTStd-Bold"/>
              </a:rPr>
              <a:t>Timer modules</a:t>
            </a:r>
            <a:endParaRPr lang="en-IN" sz="3600" dirty="0"/>
          </a:p>
        </p:txBody>
      </p:sp>
      <p:sp>
        <p:nvSpPr>
          <p:cNvPr id="3" name="Content Placeholder 2">
            <a:extLst>
              <a:ext uri="{FF2B5EF4-FFF2-40B4-BE49-F238E27FC236}">
                <a16:creationId xmlns:a16="http://schemas.microsoft.com/office/drawing/2014/main" id="{63C9D006-0942-340D-0D49-0C1C34B2B245}"/>
              </a:ext>
            </a:extLst>
          </p:cNvPr>
          <p:cNvSpPr>
            <a:spLocks noGrp="1"/>
          </p:cNvSpPr>
          <p:nvPr>
            <p:ph idx="1"/>
          </p:nvPr>
        </p:nvSpPr>
        <p:spPr>
          <a:xfrm>
            <a:off x="838200" y="820518"/>
            <a:ext cx="10515600" cy="5356446"/>
          </a:xfrm>
        </p:spPr>
        <p:txBody>
          <a:bodyPr/>
          <a:lstStyle/>
          <a:p>
            <a:pPr marL="0" indent="0">
              <a:buNone/>
            </a:pPr>
            <a:r>
              <a:rPr lang="en-US" sz="1800" b="0" i="0" u="none" strike="noStrike" baseline="0" dirty="0">
                <a:latin typeface="TimesLTStd-Roman"/>
              </a:rPr>
              <a:t>The following timer modules are available on this device:</a:t>
            </a:r>
            <a:endParaRPr lang="en-IN" dirty="0"/>
          </a:p>
        </p:txBody>
      </p:sp>
      <p:pic>
        <p:nvPicPr>
          <p:cNvPr id="5" name="Picture 4">
            <a:extLst>
              <a:ext uri="{FF2B5EF4-FFF2-40B4-BE49-F238E27FC236}">
                <a16:creationId xmlns:a16="http://schemas.microsoft.com/office/drawing/2014/main" id="{60B51C5C-77B8-7626-9272-5683CF7ED725}"/>
              </a:ext>
            </a:extLst>
          </p:cNvPr>
          <p:cNvPicPr>
            <a:picLocks noChangeAspect="1"/>
          </p:cNvPicPr>
          <p:nvPr/>
        </p:nvPicPr>
        <p:blipFill>
          <a:blip r:embed="rId2"/>
          <a:stretch>
            <a:fillRect/>
          </a:stretch>
        </p:blipFill>
        <p:spPr>
          <a:xfrm>
            <a:off x="462337" y="1263722"/>
            <a:ext cx="10891463" cy="5280916"/>
          </a:xfrm>
          <a:prstGeom prst="rect">
            <a:avLst/>
          </a:prstGeom>
        </p:spPr>
      </p:pic>
    </p:spTree>
    <p:extLst>
      <p:ext uri="{BB962C8B-B14F-4D97-AF65-F5344CB8AC3E}">
        <p14:creationId xmlns:p14="http://schemas.microsoft.com/office/powerpoint/2010/main" val="2602673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CCB4-460B-5EB0-1CEB-553E2F20444B}"/>
              </a:ext>
            </a:extLst>
          </p:cNvPr>
          <p:cNvSpPr>
            <a:spLocks noGrp="1"/>
          </p:cNvSpPr>
          <p:nvPr>
            <p:ph type="title"/>
          </p:nvPr>
        </p:nvSpPr>
        <p:spPr/>
        <p:txBody>
          <a:bodyPr>
            <a:normAutofit/>
          </a:bodyPr>
          <a:lstStyle/>
          <a:p>
            <a:r>
              <a:rPr lang="en-IN" sz="3400" b="1" i="0" u="none" strike="noStrike" baseline="0" dirty="0">
                <a:latin typeface="HelveticaLTStd-Bold"/>
              </a:rPr>
              <a:t>Timer/PWM Module (TPM)</a:t>
            </a:r>
            <a:endParaRPr lang="en-IN" sz="3400" dirty="0"/>
          </a:p>
        </p:txBody>
      </p:sp>
      <p:sp>
        <p:nvSpPr>
          <p:cNvPr id="3" name="Content Placeholder 2">
            <a:extLst>
              <a:ext uri="{FF2B5EF4-FFF2-40B4-BE49-F238E27FC236}">
                <a16:creationId xmlns:a16="http://schemas.microsoft.com/office/drawing/2014/main" id="{1E6F7581-4F3B-C2A2-D27D-1AE0D9B4E9B8}"/>
              </a:ext>
            </a:extLst>
          </p:cNvPr>
          <p:cNvSpPr>
            <a:spLocks noGrp="1"/>
          </p:cNvSpPr>
          <p:nvPr>
            <p:ph idx="1"/>
          </p:nvPr>
        </p:nvSpPr>
        <p:spPr/>
        <p:txBody>
          <a:bodyPr>
            <a:normAutofit/>
          </a:bodyPr>
          <a:lstStyle/>
          <a:p>
            <a:pPr algn="just"/>
            <a:r>
              <a:rPr lang="en-US" sz="3400" b="0" i="0" u="none" strike="noStrike" baseline="0" dirty="0">
                <a:latin typeface="TimesLTStd-Roman"/>
              </a:rPr>
              <a:t>The TPM (Timer/PWM Module) is a two to eight channel timer which supports input capture, output compare, and the generation of PWM signals to control electric motor and power management applications. </a:t>
            </a:r>
          </a:p>
          <a:p>
            <a:pPr algn="just"/>
            <a:r>
              <a:rPr lang="en-US" sz="3400" b="0" i="0" u="none" strike="noStrike" baseline="0" dirty="0">
                <a:latin typeface="TimesLTStd-Roman"/>
              </a:rPr>
              <a:t>The counter, compare and capture registers are clocked by an asynchronous clock that can remain enabled in low power modes.</a:t>
            </a:r>
            <a:endParaRPr lang="en-IN" sz="3400" dirty="0"/>
          </a:p>
        </p:txBody>
      </p:sp>
    </p:spTree>
    <p:extLst>
      <p:ext uri="{BB962C8B-B14F-4D97-AF65-F5344CB8AC3E}">
        <p14:creationId xmlns:p14="http://schemas.microsoft.com/office/powerpoint/2010/main" val="423407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27B8246-3890-4CB2-8D86-B8D8D1AA862A}" type="datetime1">
              <a:rPr lang="en-US" smtClean="0"/>
              <a:pPr>
                <a:defRPr/>
              </a:pPr>
              <a:t>6/19/24</a:t>
            </a:fld>
            <a:endParaRPr lang="en-US" dirty="0"/>
          </a:p>
        </p:txBody>
      </p:sp>
      <p:sp>
        <p:nvSpPr>
          <p:cNvPr id="8195" name="Slide Number Placeholder 5"/>
          <p:cNvSpPr>
            <a:spLocks noGrp="1"/>
          </p:cNvSpPr>
          <p:nvPr>
            <p:ph type="sldNum" sz="quarter" idx="12"/>
          </p:nvPr>
        </p:nvSpPr>
        <p:spPr bwMode="auto">
          <a:noFill/>
          <a:ln>
            <a:miter lim="800000"/>
            <a:headEnd/>
            <a:tailEnd/>
          </a:ln>
        </p:spPr>
        <p:txBody>
          <a:bodyPr/>
          <a:lstStyle/>
          <a:p>
            <a:fld id="{7CF874CE-5919-433E-981D-53420242018C}" type="slidenum">
              <a:rPr lang="en-US" smtClean="0"/>
              <a:pPr/>
              <a:t>3</a:t>
            </a:fld>
            <a:endParaRPr lang="en-US"/>
          </a:p>
        </p:txBody>
      </p:sp>
      <p:sp>
        <p:nvSpPr>
          <p:cNvPr id="7" name="Title 1"/>
          <p:cNvSpPr txBox="1">
            <a:spLocks/>
          </p:cNvSpPr>
          <p:nvPr/>
        </p:nvSpPr>
        <p:spPr>
          <a:xfrm>
            <a:off x="2567608" y="0"/>
            <a:ext cx="9014792" cy="6858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82296" tIns="41148" rIns="82296" bIns="41148" rtlCol="0" anchor="ctr">
            <a:noAutofit/>
          </a:bodyPr>
          <a:lstStyle>
            <a:defPPr>
              <a:defRPr lang="en-US"/>
            </a:defPPr>
            <a:lvl1pPr algn="ctr" defTabSz="914400" eaLnBrk="1" latinLnBrk="0" hangingPunct="1">
              <a:buNone/>
              <a:defRPr sz="2520"/>
            </a:lvl1pPr>
          </a:lstStyle>
          <a:p>
            <a:r>
              <a:rPr lang="en-US" dirty="0"/>
              <a:t>Course Outcome</a:t>
            </a:r>
          </a:p>
        </p:txBody>
      </p:sp>
      <p:graphicFrame>
        <p:nvGraphicFramePr>
          <p:cNvPr id="2" name="Table 1">
            <a:extLst>
              <a:ext uri="{FF2B5EF4-FFF2-40B4-BE49-F238E27FC236}">
                <a16:creationId xmlns:a16="http://schemas.microsoft.com/office/drawing/2014/main" id="{BAACD785-6F64-8187-25CA-4BB5BA8EA311}"/>
              </a:ext>
            </a:extLst>
          </p:cNvPr>
          <p:cNvGraphicFramePr>
            <a:graphicFrameLocks noGrp="1"/>
          </p:cNvGraphicFramePr>
          <p:nvPr/>
        </p:nvGraphicFramePr>
        <p:xfrm>
          <a:off x="1055440" y="1230986"/>
          <a:ext cx="9978320" cy="4993601"/>
        </p:xfrm>
        <a:graphic>
          <a:graphicData uri="http://schemas.openxmlformats.org/drawingml/2006/table">
            <a:tbl>
              <a:tblPr firstRow="1" firstCol="1" bandRow="1">
                <a:tableStyleId>{5C22544A-7EE6-4342-B048-85BDC9FD1C3A}</a:tableStyleId>
              </a:tblPr>
              <a:tblGrid>
                <a:gridCol w="1422208">
                  <a:extLst>
                    <a:ext uri="{9D8B030D-6E8A-4147-A177-3AD203B41FA5}">
                      <a16:colId xmlns:a16="http://schemas.microsoft.com/office/drawing/2014/main" val="3711815983"/>
                    </a:ext>
                  </a:extLst>
                </a:gridCol>
                <a:gridCol w="7134818">
                  <a:extLst>
                    <a:ext uri="{9D8B030D-6E8A-4147-A177-3AD203B41FA5}">
                      <a16:colId xmlns:a16="http://schemas.microsoft.com/office/drawing/2014/main" val="1506434154"/>
                    </a:ext>
                  </a:extLst>
                </a:gridCol>
                <a:gridCol w="1421294">
                  <a:extLst>
                    <a:ext uri="{9D8B030D-6E8A-4147-A177-3AD203B41FA5}">
                      <a16:colId xmlns:a16="http://schemas.microsoft.com/office/drawing/2014/main" val="1491279544"/>
                    </a:ext>
                  </a:extLst>
                </a:gridCol>
              </a:tblGrid>
              <a:tr h="939716">
                <a:tc gridSpan="3">
                  <a:txBody>
                    <a:bodyPr/>
                    <a:lstStyle/>
                    <a:p>
                      <a:pPr algn="just">
                        <a:lnSpc>
                          <a:spcPct val="115000"/>
                        </a:lnSpc>
                        <a:spcBef>
                          <a:spcPts val="1200"/>
                        </a:spcBef>
                        <a:spcAft>
                          <a:spcPts val="1200"/>
                        </a:spcAft>
                      </a:pPr>
                      <a:r>
                        <a:rPr lang="en-US" sz="1800" dirty="0">
                          <a:effectLst/>
                        </a:rPr>
                        <a:t>Course outcome: After completion of this course students will be able to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73512282"/>
                  </a:ext>
                </a:extLst>
              </a:tr>
              <a:tr h="592201">
                <a:tc>
                  <a:txBody>
                    <a:bodyPr/>
                    <a:lstStyle/>
                    <a:p>
                      <a:pPr algn="ctr">
                        <a:lnSpc>
                          <a:spcPct val="115000"/>
                        </a:lnSpc>
                        <a:spcAft>
                          <a:spcPts val="1000"/>
                        </a:spcAft>
                      </a:pPr>
                      <a:r>
                        <a:rPr lang="en-US" sz="1800">
                          <a:effectLst/>
                        </a:rPr>
                        <a:t>CO 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Describe ARM processor architectures.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1</a:t>
                      </a:r>
                      <a:r>
                        <a:rPr lang="en-US" sz="1800">
                          <a:effectLst/>
                        </a:rPr>
                        <a:t>, K</a:t>
                      </a:r>
                      <a:r>
                        <a:rPr lang="en-US" sz="1800" baseline="-25000">
                          <a:effectLst/>
                        </a:rPr>
                        <a: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6734426"/>
                  </a:ext>
                </a:extLst>
              </a:tr>
              <a:tr h="865421">
                <a:tc>
                  <a:txBody>
                    <a:bodyPr/>
                    <a:lstStyle/>
                    <a:p>
                      <a:pPr algn="ctr">
                        <a:lnSpc>
                          <a:spcPct val="115000"/>
                        </a:lnSpc>
                        <a:spcAft>
                          <a:spcPts val="1000"/>
                        </a:spcAft>
                      </a:pPr>
                      <a:r>
                        <a:rPr lang="en-US" sz="1800">
                          <a:effectLst/>
                        </a:rPr>
                        <a:t>CO 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Recognize ARM-based microcontrollers as modern IoT computing platforms.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1</a:t>
                      </a:r>
                      <a:r>
                        <a:rPr lang="en-US" sz="1800">
                          <a:effectLst/>
                        </a:rPr>
                        <a:t>, K</a:t>
                      </a:r>
                      <a:r>
                        <a:rPr lang="en-US" sz="1800" baseline="-25000">
                          <a:effectLst/>
                        </a:rPr>
                        <a:t>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4905427"/>
                  </a:ext>
                </a:extLst>
              </a:tr>
              <a:tr h="865421">
                <a:tc>
                  <a:txBody>
                    <a:bodyPr/>
                    <a:lstStyle/>
                    <a:p>
                      <a:pPr algn="ctr">
                        <a:lnSpc>
                          <a:spcPct val="115000"/>
                        </a:lnSpc>
                        <a:spcAft>
                          <a:spcPts val="1000"/>
                        </a:spcAft>
                      </a:pPr>
                      <a:r>
                        <a:rPr lang="en-US" sz="1800">
                          <a:effectLst/>
                        </a:rPr>
                        <a:t>CO 3</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Realize Software design basics, software engineering principles.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3, </a:t>
                      </a:r>
                      <a:r>
                        <a:rPr lang="en-US" sz="1800">
                          <a:effectLst/>
                        </a:rPr>
                        <a:t>K</a:t>
                      </a:r>
                      <a:r>
                        <a:rPr lang="en-US" sz="1800" baseline="-25000">
                          <a:effectLst/>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4703964"/>
                  </a:ext>
                </a:extLst>
              </a:tr>
              <a:tr h="865421">
                <a:tc>
                  <a:txBody>
                    <a:bodyPr/>
                    <a:lstStyle/>
                    <a:p>
                      <a:pPr algn="ctr">
                        <a:lnSpc>
                          <a:spcPct val="115000"/>
                        </a:lnSpc>
                        <a:spcAft>
                          <a:spcPts val="1000"/>
                        </a:spcAft>
                      </a:pPr>
                      <a:r>
                        <a:rPr lang="en-US" sz="1800">
                          <a:effectLst/>
                        </a:rPr>
                        <a:t>CO4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Explore Target Board FRDM-KL25Z for embedded system application.</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a:effectLst/>
                        </a:rPr>
                        <a:t>K</a:t>
                      </a:r>
                      <a:r>
                        <a:rPr lang="en-US" sz="1800" baseline="-25000">
                          <a:effectLst/>
                        </a:rPr>
                        <a:t>3, </a:t>
                      </a:r>
                      <a:r>
                        <a:rPr lang="en-US" sz="1800">
                          <a:effectLst/>
                        </a:rPr>
                        <a:t>K</a:t>
                      </a:r>
                      <a:r>
                        <a:rPr lang="en-US" sz="1800" baseline="-25000">
                          <a:effectLst/>
                        </a:rPr>
                        <a:t>4</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94042395"/>
                  </a:ext>
                </a:extLst>
              </a:tr>
              <a:tr h="865421">
                <a:tc>
                  <a:txBody>
                    <a:bodyPr/>
                    <a:lstStyle/>
                    <a:p>
                      <a:pPr algn="ctr">
                        <a:lnSpc>
                          <a:spcPct val="115000"/>
                        </a:lnSpc>
                        <a:spcAft>
                          <a:spcPts val="1000"/>
                        </a:spcAft>
                      </a:pPr>
                      <a:r>
                        <a:rPr lang="en-US" sz="1800">
                          <a:effectLst/>
                        </a:rPr>
                        <a:t>CO 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pPr>
                      <a:r>
                        <a:rPr lang="en-US" sz="1800">
                          <a:effectLst/>
                        </a:rPr>
                        <a:t>Design smart IoT enabled devices using ARM.</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800" dirty="0">
                          <a:effectLst/>
                        </a:rPr>
                        <a:t>K</a:t>
                      </a:r>
                      <a:r>
                        <a:rPr lang="en-US" sz="1800" baseline="-25000" dirty="0">
                          <a:effectLst/>
                        </a:rPr>
                        <a:t>2</a:t>
                      </a:r>
                      <a:r>
                        <a:rPr lang="en-US" sz="1800" dirty="0">
                          <a:effectLst/>
                        </a:rPr>
                        <a:t>, K</a:t>
                      </a:r>
                      <a:r>
                        <a:rPr lang="en-US" sz="1800" baseline="-25000" dirty="0">
                          <a:effectLst/>
                        </a:rPr>
                        <a:t>4,</a:t>
                      </a:r>
                      <a:r>
                        <a:rPr lang="en-US" sz="1800" dirty="0">
                          <a:effectLst/>
                        </a:rPr>
                        <a:t> K</a:t>
                      </a:r>
                      <a:r>
                        <a:rPr lang="en-US" sz="1800" baseline="-25000" dirty="0">
                          <a:effectLst/>
                        </a:rPr>
                        <a:t>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7115145"/>
                  </a:ext>
                </a:extLst>
              </a:tr>
            </a:tbl>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2182-67FB-D2B5-064C-F23A6DD52B31}"/>
              </a:ext>
            </a:extLst>
          </p:cNvPr>
          <p:cNvSpPr>
            <a:spLocks noGrp="1"/>
          </p:cNvSpPr>
          <p:nvPr>
            <p:ph type="title"/>
          </p:nvPr>
        </p:nvSpPr>
        <p:spPr>
          <a:xfrm>
            <a:off x="838200" y="108275"/>
            <a:ext cx="10515600" cy="1325563"/>
          </a:xfrm>
        </p:spPr>
        <p:txBody>
          <a:bodyPr/>
          <a:lstStyle/>
          <a:p>
            <a:r>
              <a:rPr lang="en-IN" sz="4400" b="1" i="0" u="none" strike="noStrike" baseline="0" dirty="0">
                <a:latin typeface="HelveticaLTStd-Bold"/>
              </a:rPr>
              <a:t>TPM Features</a:t>
            </a:r>
            <a:endParaRPr lang="en-IN" dirty="0"/>
          </a:p>
        </p:txBody>
      </p:sp>
      <p:sp>
        <p:nvSpPr>
          <p:cNvPr id="5" name="TextBox 4">
            <a:extLst>
              <a:ext uri="{FF2B5EF4-FFF2-40B4-BE49-F238E27FC236}">
                <a16:creationId xmlns:a16="http://schemas.microsoft.com/office/drawing/2014/main" id="{00C4BDE5-6E09-6C39-00AA-496A71878B61}"/>
              </a:ext>
            </a:extLst>
          </p:cNvPr>
          <p:cNvSpPr txBox="1"/>
          <p:nvPr/>
        </p:nvSpPr>
        <p:spPr>
          <a:xfrm>
            <a:off x="223462" y="1553060"/>
            <a:ext cx="5671336" cy="4401205"/>
          </a:xfrm>
          <a:prstGeom prst="rect">
            <a:avLst/>
          </a:prstGeom>
          <a:noFill/>
        </p:spPr>
        <p:txBody>
          <a:bodyPr wrap="square">
            <a:spAutoFit/>
          </a:bodyPr>
          <a:lstStyle/>
          <a:p>
            <a:pPr marL="285750" indent="-285750" algn="just">
              <a:buFont typeface="Wingdings" panose="05000000000000000000" pitchFamily="2" charset="2"/>
              <a:buChar char="§"/>
            </a:pPr>
            <a:r>
              <a:rPr lang="en-US" sz="2000" b="0" i="0" u="none" strike="noStrike" baseline="0" dirty="0">
                <a:latin typeface="TimesLTStd-Roman"/>
              </a:rPr>
              <a:t>TPM clock mode is selectable as it Can increment on every edge of the asynchronous counter clock or Can increment on rising edge of an external clock input synchronized to the </a:t>
            </a:r>
            <a:r>
              <a:rPr lang="en-IN" sz="2000" b="0" i="0" u="none" strike="noStrike" baseline="0" dirty="0">
                <a:latin typeface="TimesLTStd-Roman"/>
              </a:rPr>
              <a:t>asynchronous counter clock</a:t>
            </a:r>
          </a:p>
          <a:p>
            <a:pPr marL="285750" indent="-285750" algn="just">
              <a:buFont typeface="Wingdings" panose="05000000000000000000" pitchFamily="2" charset="2"/>
              <a:buChar char="§"/>
            </a:pPr>
            <a:r>
              <a:rPr lang="en-US" sz="2000" b="0" i="0" u="none" strike="noStrike" baseline="0" dirty="0">
                <a:latin typeface="TimesLTStd-Roman"/>
              </a:rPr>
              <a:t>Pre-scaler divide-by 1, 2, 4, 8, 16, 32, 64, or 128</a:t>
            </a:r>
          </a:p>
          <a:p>
            <a:pPr marL="285750" indent="-285750" algn="just">
              <a:buFont typeface="Wingdings" panose="05000000000000000000" pitchFamily="2" charset="2"/>
              <a:buChar char="§"/>
            </a:pPr>
            <a:r>
              <a:rPr lang="en-US" sz="2000" b="0" i="0" u="none" strike="noStrike" baseline="0" dirty="0">
                <a:latin typeface="TimesLTStd-Roman"/>
              </a:rPr>
              <a:t>TPM includes a 16-bit counter</a:t>
            </a:r>
          </a:p>
          <a:p>
            <a:pPr marL="285750" indent="-285750" algn="just">
              <a:buFont typeface="Wingdings" panose="05000000000000000000" pitchFamily="2" charset="2"/>
              <a:buChar char="§"/>
            </a:pPr>
            <a:r>
              <a:rPr lang="en-US" sz="2000" b="0" i="0" u="none" strike="noStrike" baseline="0" dirty="0">
                <a:latin typeface="TimesLTStd-Roman"/>
              </a:rPr>
              <a:t>It can be a free-running counter or modulo counter</a:t>
            </a:r>
          </a:p>
          <a:p>
            <a:pPr marL="285750" indent="-285750" algn="just">
              <a:buFont typeface="Wingdings" panose="05000000000000000000" pitchFamily="2" charset="2"/>
              <a:buChar char="§"/>
            </a:pPr>
            <a:r>
              <a:rPr lang="en-US" sz="2000" b="0" i="0" u="none" strike="noStrike" baseline="0" dirty="0">
                <a:latin typeface="TimesLTStd-Roman"/>
              </a:rPr>
              <a:t>The counting can be up or up-down</a:t>
            </a:r>
          </a:p>
          <a:p>
            <a:pPr marL="285750" indent="-285750" algn="just">
              <a:buFont typeface="Wingdings" panose="05000000000000000000" pitchFamily="2" charset="2"/>
              <a:buChar char="§"/>
            </a:pPr>
            <a:r>
              <a:rPr lang="en-US" sz="2000" b="0" i="0" u="none" strike="noStrike" baseline="0" dirty="0">
                <a:latin typeface="TimesLTStd-Roman"/>
              </a:rPr>
              <a:t>Includes 6 channels that can be configured for input capture, output compare, or </a:t>
            </a:r>
            <a:r>
              <a:rPr lang="en-IN" sz="2000" b="0" i="0" u="none" strike="noStrike" baseline="0" dirty="0">
                <a:latin typeface="TimesLTStd-Roman"/>
              </a:rPr>
              <a:t>edge-aligned PWM mode</a:t>
            </a:r>
          </a:p>
          <a:p>
            <a:pPr marL="285750" indent="-285750" algn="just">
              <a:buFont typeface="Wingdings" panose="05000000000000000000" pitchFamily="2" charset="2"/>
              <a:buChar char="§"/>
            </a:pPr>
            <a:r>
              <a:rPr lang="en-US" sz="2000" b="0" i="0" u="none" strike="noStrike" baseline="0" dirty="0">
                <a:latin typeface="TimesLTStd-Roman"/>
              </a:rPr>
              <a:t>In input capture mode the capture can occur on rising edges, falling edges or </a:t>
            </a:r>
            <a:r>
              <a:rPr lang="en-IN" sz="2000" b="0" i="0" u="none" strike="noStrike" baseline="0" dirty="0">
                <a:latin typeface="TimesLTStd-Roman"/>
              </a:rPr>
              <a:t>both edges</a:t>
            </a:r>
          </a:p>
        </p:txBody>
      </p:sp>
      <p:sp>
        <p:nvSpPr>
          <p:cNvPr id="7" name="TextBox 6">
            <a:extLst>
              <a:ext uri="{FF2B5EF4-FFF2-40B4-BE49-F238E27FC236}">
                <a16:creationId xmlns:a16="http://schemas.microsoft.com/office/drawing/2014/main" id="{BB19BBA9-A98E-0A6E-EAAF-C7D52A58095E}"/>
              </a:ext>
            </a:extLst>
          </p:cNvPr>
          <p:cNvSpPr txBox="1"/>
          <p:nvPr/>
        </p:nvSpPr>
        <p:spPr>
          <a:xfrm>
            <a:off x="6096000" y="1553060"/>
            <a:ext cx="5671336" cy="4401205"/>
          </a:xfrm>
          <a:prstGeom prst="rect">
            <a:avLst/>
          </a:prstGeom>
          <a:noFill/>
        </p:spPr>
        <p:txBody>
          <a:bodyPr wrap="square">
            <a:spAutoFit/>
          </a:bodyPr>
          <a:lstStyle/>
          <a:p>
            <a:pPr marL="342900" indent="-342900" algn="l">
              <a:buFont typeface="Wingdings" panose="05000000000000000000" pitchFamily="2" charset="2"/>
              <a:buChar char="§"/>
            </a:pPr>
            <a:r>
              <a:rPr lang="en-US" sz="2000" b="0" i="0" u="none" strike="noStrike" baseline="0" dirty="0">
                <a:latin typeface="TimesLTStd-Roman"/>
              </a:rPr>
              <a:t>In output compare mode the output signal can be set, cleared, pulsed, or toggled </a:t>
            </a:r>
            <a:r>
              <a:rPr lang="en-IN" sz="2000" b="0" i="0" u="none" strike="noStrike" baseline="0" dirty="0">
                <a:latin typeface="TimesLTStd-Roman"/>
              </a:rPr>
              <a:t>on match</a:t>
            </a:r>
          </a:p>
          <a:p>
            <a:pPr marL="342900" indent="-342900" algn="l">
              <a:buFont typeface="Wingdings" panose="05000000000000000000" pitchFamily="2" charset="2"/>
              <a:buChar char="§"/>
            </a:pPr>
            <a:r>
              <a:rPr lang="en-US" sz="2000" b="0" i="0" u="none" strike="noStrike" baseline="0" dirty="0">
                <a:latin typeface="TimesLTStd-Roman"/>
              </a:rPr>
              <a:t>All channels can be configured for center-aligned PWM mode</a:t>
            </a:r>
          </a:p>
          <a:p>
            <a:pPr marL="342900" indent="-342900" algn="l">
              <a:buFont typeface="Wingdings" panose="05000000000000000000" pitchFamily="2" charset="2"/>
              <a:buChar char="§"/>
            </a:pPr>
            <a:r>
              <a:rPr lang="en-US" sz="2000" b="0" i="0" u="none" strike="noStrike" baseline="0" dirty="0">
                <a:latin typeface="TimesLTStd-Roman"/>
              </a:rPr>
              <a:t>Support the generation of an interrupt and/or DMA request per channel</a:t>
            </a:r>
          </a:p>
          <a:p>
            <a:pPr marL="342900" indent="-342900" algn="l">
              <a:buFont typeface="Wingdings" panose="05000000000000000000" pitchFamily="2" charset="2"/>
              <a:buChar char="§"/>
            </a:pPr>
            <a:r>
              <a:rPr lang="en-US" sz="2000" b="0" i="0" u="none" strike="noStrike" baseline="0" dirty="0">
                <a:latin typeface="TimesLTStd-Roman"/>
              </a:rPr>
              <a:t>Support the generation of an interrupt and/or DMA request when the counter </a:t>
            </a:r>
            <a:r>
              <a:rPr lang="en-IN" sz="2000" b="0" i="0" u="none" strike="noStrike" baseline="0" dirty="0">
                <a:latin typeface="TimesLTStd-Roman"/>
              </a:rPr>
              <a:t>overflows</a:t>
            </a:r>
          </a:p>
          <a:p>
            <a:pPr marL="342900" indent="-342900" algn="l">
              <a:buFont typeface="Wingdings" panose="05000000000000000000" pitchFamily="2" charset="2"/>
              <a:buChar char="§"/>
            </a:pPr>
            <a:r>
              <a:rPr lang="en-US" sz="2000" b="0" i="0" u="none" strike="noStrike" baseline="0" dirty="0">
                <a:latin typeface="TimesLTStd-Roman"/>
              </a:rPr>
              <a:t>Support selectable trigger input to optionally reset or cause the counter to start </a:t>
            </a:r>
            <a:r>
              <a:rPr lang="en-IN" sz="2000" b="0" i="0" u="none" strike="noStrike" baseline="0" dirty="0">
                <a:latin typeface="TimesLTStd-Roman"/>
              </a:rPr>
              <a:t>incrementing.</a:t>
            </a:r>
          </a:p>
          <a:p>
            <a:pPr marL="342900" indent="-342900" algn="l">
              <a:buFont typeface="Wingdings" panose="05000000000000000000" pitchFamily="2" charset="2"/>
              <a:buChar char="§"/>
            </a:pPr>
            <a:r>
              <a:rPr lang="en-US" sz="2000" b="0" i="0" u="none" strike="noStrike" baseline="0" dirty="0">
                <a:latin typeface="TimesLTStd-Roman"/>
              </a:rPr>
              <a:t>The counter can also optionally stop incrementing on counter overflow</a:t>
            </a:r>
          </a:p>
          <a:p>
            <a:pPr marL="342900" indent="-342900" algn="l">
              <a:buFont typeface="Wingdings" panose="05000000000000000000" pitchFamily="2" charset="2"/>
              <a:buChar char="§"/>
            </a:pPr>
            <a:r>
              <a:rPr lang="en-US" sz="2000" b="0" i="0" u="none" strike="noStrike" baseline="0" dirty="0">
                <a:latin typeface="TimesLTStd-Roman"/>
              </a:rPr>
              <a:t>Support the generation of hardware triggers when the counter overflows and per </a:t>
            </a:r>
            <a:r>
              <a:rPr lang="en-IN" sz="2000" b="0" i="0" u="none" strike="noStrike" baseline="0" dirty="0">
                <a:latin typeface="TimesLTStd-Roman"/>
              </a:rPr>
              <a:t>channel</a:t>
            </a:r>
            <a:endParaRPr lang="en-IN" sz="2000" dirty="0"/>
          </a:p>
        </p:txBody>
      </p:sp>
    </p:spTree>
    <p:extLst>
      <p:ext uri="{BB962C8B-B14F-4D97-AF65-F5344CB8AC3E}">
        <p14:creationId xmlns:p14="http://schemas.microsoft.com/office/powerpoint/2010/main" val="15209886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8217-90E2-6B99-36AC-7ACBE5484050}"/>
              </a:ext>
            </a:extLst>
          </p:cNvPr>
          <p:cNvSpPr>
            <a:spLocks noGrp="1"/>
          </p:cNvSpPr>
          <p:nvPr>
            <p:ph type="title"/>
          </p:nvPr>
        </p:nvSpPr>
        <p:spPr/>
        <p:txBody>
          <a:bodyPr>
            <a:normAutofit/>
          </a:bodyPr>
          <a:lstStyle/>
          <a:p>
            <a:r>
              <a:rPr lang="en-IN" sz="3400" b="1" i="0" u="none" strike="noStrike" baseline="0" dirty="0">
                <a:latin typeface="HelveticaLTStd-Bold"/>
              </a:rPr>
              <a:t>TPM Modes of Operation</a:t>
            </a:r>
            <a:endParaRPr lang="en-IN" sz="3400" dirty="0"/>
          </a:p>
        </p:txBody>
      </p:sp>
      <p:sp>
        <p:nvSpPr>
          <p:cNvPr id="3" name="Content Placeholder 2">
            <a:extLst>
              <a:ext uri="{FF2B5EF4-FFF2-40B4-BE49-F238E27FC236}">
                <a16:creationId xmlns:a16="http://schemas.microsoft.com/office/drawing/2014/main" id="{7BC11DC5-A196-920D-5C7A-AC42B35D8D9A}"/>
              </a:ext>
            </a:extLst>
          </p:cNvPr>
          <p:cNvSpPr>
            <a:spLocks noGrp="1"/>
          </p:cNvSpPr>
          <p:nvPr>
            <p:ph idx="1"/>
          </p:nvPr>
        </p:nvSpPr>
        <p:spPr>
          <a:xfrm>
            <a:off x="838200" y="1592494"/>
            <a:ext cx="10515600" cy="4584469"/>
          </a:xfrm>
        </p:spPr>
        <p:txBody>
          <a:bodyPr>
            <a:normAutofit/>
          </a:bodyPr>
          <a:lstStyle/>
          <a:p>
            <a:pPr algn="just"/>
            <a:r>
              <a:rPr lang="en-US" sz="2600" b="0" i="0" u="none" strike="noStrike" baseline="0" dirty="0">
                <a:latin typeface="TimesLTStd-Roman"/>
              </a:rPr>
              <a:t>During </a:t>
            </a:r>
            <a:r>
              <a:rPr lang="en-US" sz="2600" b="1" i="0" u="none" strike="noStrike" baseline="0" dirty="0">
                <a:latin typeface="TimesLTStd-Roman"/>
              </a:rPr>
              <a:t>debug mode, </a:t>
            </a:r>
            <a:r>
              <a:rPr lang="en-US" sz="2600" b="0" i="0" u="none" strike="noStrike" baseline="0" dirty="0">
                <a:latin typeface="TimesLTStd-Roman"/>
              </a:rPr>
              <a:t>the TPM can be configured to temporarily pause all counting until the core returns to normal user operating mode or to operate normally. When the counter is paused, trigger inputs and input capture events are ignored.</a:t>
            </a:r>
          </a:p>
          <a:p>
            <a:pPr algn="just"/>
            <a:r>
              <a:rPr lang="en-US" sz="2600" b="0" i="0" u="none" strike="noStrike" baseline="0" dirty="0">
                <a:latin typeface="TimesLTStd-Roman"/>
              </a:rPr>
              <a:t>During </a:t>
            </a:r>
            <a:r>
              <a:rPr lang="en-US" sz="2600" b="1" i="0" u="none" strike="noStrike" baseline="0" dirty="0">
                <a:latin typeface="TimesLTStd-Roman"/>
              </a:rPr>
              <a:t>doze mode</a:t>
            </a:r>
            <a:r>
              <a:rPr lang="en-US" sz="2600" b="0" i="0" u="none" strike="noStrike" baseline="0" dirty="0">
                <a:latin typeface="TimesLTStd-Roman"/>
              </a:rPr>
              <a:t>, the TPM can be configured to operate normally or to pause all counting for the duration of doze mode. When the counter is paused, trigger inputs and input capture events are ignored.</a:t>
            </a:r>
          </a:p>
          <a:p>
            <a:pPr algn="just"/>
            <a:r>
              <a:rPr lang="en-US" sz="2600" b="0" i="0" u="none" strike="noStrike" baseline="0" dirty="0">
                <a:latin typeface="TimesLTStd-Roman"/>
              </a:rPr>
              <a:t>During </a:t>
            </a:r>
            <a:r>
              <a:rPr lang="en-US" sz="2600" b="1" i="0" u="none" strike="noStrike" baseline="0" dirty="0">
                <a:latin typeface="TimesLTStd-Roman"/>
              </a:rPr>
              <a:t>stop mode, </a:t>
            </a:r>
            <a:r>
              <a:rPr lang="en-US" sz="2600" b="0" i="0" u="none" strike="noStrike" baseline="0" dirty="0">
                <a:latin typeface="TimesLTStd-Roman"/>
              </a:rPr>
              <a:t>the TPM counter clock can remain functional and the TPM can generate an asynchronous interrupt to exit the MCU from stop mode.</a:t>
            </a:r>
            <a:endParaRPr lang="en-IN" sz="2600" dirty="0"/>
          </a:p>
        </p:txBody>
      </p:sp>
    </p:spTree>
    <p:extLst>
      <p:ext uri="{BB962C8B-B14F-4D97-AF65-F5344CB8AC3E}">
        <p14:creationId xmlns:p14="http://schemas.microsoft.com/office/powerpoint/2010/main" val="4261987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D6F5-CE92-433A-00A9-7B4E16C1BD69}"/>
              </a:ext>
            </a:extLst>
          </p:cNvPr>
          <p:cNvSpPr>
            <a:spLocks noGrp="1"/>
          </p:cNvSpPr>
          <p:nvPr>
            <p:ph type="title"/>
          </p:nvPr>
        </p:nvSpPr>
        <p:spPr>
          <a:xfrm>
            <a:off x="838200" y="365126"/>
            <a:ext cx="10515600" cy="693230"/>
          </a:xfrm>
        </p:spPr>
        <p:txBody>
          <a:bodyPr>
            <a:normAutofit/>
          </a:bodyPr>
          <a:lstStyle/>
          <a:p>
            <a:r>
              <a:rPr lang="en-IN" sz="3200" b="1" i="0" u="none" strike="noStrike" baseline="0" dirty="0">
                <a:latin typeface="HelveticaLTStd-Bold"/>
              </a:rPr>
              <a:t>TPM block diagram</a:t>
            </a:r>
            <a:endParaRPr lang="en-IN" sz="3200" dirty="0"/>
          </a:p>
        </p:txBody>
      </p:sp>
      <p:sp>
        <p:nvSpPr>
          <p:cNvPr id="3" name="Content Placeholder 2">
            <a:extLst>
              <a:ext uri="{FF2B5EF4-FFF2-40B4-BE49-F238E27FC236}">
                <a16:creationId xmlns:a16="http://schemas.microsoft.com/office/drawing/2014/main" id="{349156E8-3AF9-81BD-BC97-9493ED8AA09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AA09B01-199A-EC7D-6F10-D5EE032DDF37}"/>
              </a:ext>
            </a:extLst>
          </p:cNvPr>
          <p:cNvPicPr>
            <a:picLocks noChangeAspect="1"/>
          </p:cNvPicPr>
          <p:nvPr/>
        </p:nvPicPr>
        <p:blipFill>
          <a:blip r:embed="rId2"/>
          <a:stretch>
            <a:fillRect/>
          </a:stretch>
        </p:blipFill>
        <p:spPr>
          <a:xfrm>
            <a:off x="794557" y="1212351"/>
            <a:ext cx="10602886" cy="5465851"/>
          </a:xfrm>
          <a:prstGeom prst="rect">
            <a:avLst/>
          </a:prstGeom>
        </p:spPr>
      </p:pic>
    </p:spTree>
    <p:extLst>
      <p:ext uri="{BB962C8B-B14F-4D97-AF65-F5344CB8AC3E}">
        <p14:creationId xmlns:p14="http://schemas.microsoft.com/office/powerpoint/2010/main" val="285934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0CDBA-3386-C023-9827-E74E9EB80DFC}"/>
              </a:ext>
            </a:extLst>
          </p:cNvPr>
          <p:cNvSpPr>
            <a:spLocks noGrp="1"/>
          </p:cNvSpPr>
          <p:nvPr>
            <p:ph type="title"/>
          </p:nvPr>
        </p:nvSpPr>
        <p:spPr/>
        <p:txBody>
          <a:bodyPr>
            <a:normAutofit/>
          </a:bodyPr>
          <a:lstStyle/>
          <a:p>
            <a:r>
              <a:rPr lang="en-IN" sz="3200" b="1" i="0" u="none" strike="noStrike" baseline="0" dirty="0">
                <a:latin typeface="HelveticaLTStd-Roman"/>
              </a:rPr>
              <a:t>Major Channel Modes in TPM</a:t>
            </a:r>
            <a:endParaRPr lang="en-IN" sz="3200" b="1" dirty="0"/>
          </a:p>
        </p:txBody>
      </p:sp>
      <p:sp>
        <p:nvSpPr>
          <p:cNvPr id="3" name="Content Placeholder 2">
            <a:extLst>
              <a:ext uri="{FF2B5EF4-FFF2-40B4-BE49-F238E27FC236}">
                <a16:creationId xmlns:a16="http://schemas.microsoft.com/office/drawing/2014/main" id="{155E4E28-49F2-1419-9D20-61B0957A625D}"/>
              </a:ext>
            </a:extLst>
          </p:cNvPr>
          <p:cNvSpPr>
            <a:spLocks noGrp="1"/>
          </p:cNvSpPr>
          <p:nvPr>
            <p:ph idx="1"/>
          </p:nvPr>
        </p:nvSpPr>
        <p:spPr>
          <a:xfrm>
            <a:off x="838200" y="5815173"/>
            <a:ext cx="10515600" cy="677702"/>
          </a:xfrm>
        </p:spPr>
        <p:txBody>
          <a:bodyPr>
            <a:normAutofit/>
          </a:bodyPr>
          <a:lstStyle/>
          <a:p>
            <a:pPr marL="0" indent="0" algn="l">
              <a:buNone/>
            </a:pPr>
            <a:r>
              <a:rPr lang="en-IN" sz="2200" dirty="0" err="1"/>
              <a:t>MSnB</a:t>
            </a:r>
            <a:r>
              <a:rPr lang="en-IN" sz="2200" dirty="0"/>
              <a:t>, </a:t>
            </a:r>
            <a:r>
              <a:rPr lang="en-IN" sz="2200" dirty="0" err="1"/>
              <a:t>MSnA</a:t>
            </a:r>
            <a:r>
              <a:rPr lang="en-IN" sz="2200" dirty="0"/>
              <a:t>, </a:t>
            </a:r>
            <a:r>
              <a:rPr lang="en-IN" sz="2200" dirty="0" err="1"/>
              <a:t>ELSnB</a:t>
            </a:r>
            <a:r>
              <a:rPr lang="en-IN" sz="2200" dirty="0"/>
              <a:t> and </a:t>
            </a:r>
            <a:r>
              <a:rPr lang="en-IN" sz="2200" dirty="0" err="1"/>
              <a:t>ELSnA</a:t>
            </a:r>
            <a:r>
              <a:rPr lang="en-IN" sz="2200" dirty="0"/>
              <a:t> signals decides the channel input </a:t>
            </a:r>
            <a:r>
              <a:rPr lang="en-IN" sz="2200" b="0" i="0" u="none" strike="noStrike" baseline="0" dirty="0">
                <a:latin typeface="HelveticaLTStd-Roman"/>
              </a:rPr>
              <a:t>capture mode logic</a:t>
            </a:r>
            <a:endParaRPr lang="en-IN" sz="2200" dirty="0"/>
          </a:p>
        </p:txBody>
      </p:sp>
      <p:pic>
        <p:nvPicPr>
          <p:cNvPr id="7" name="Picture 6">
            <a:extLst>
              <a:ext uri="{FF2B5EF4-FFF2-40B4-BE49-F238E27FC236}">
                <a16:creationId xmlns:a16="http://schemas.microsoft.com/office/drawing/2014/main" id="{5CA45F52-CC53-E460-3EBA-BAD487081D48}"/>
              </a:ext>
            </a:extLst>
          </p:cNvPr>
          <p:cNvPicPr>
            <a:picLocks noChangeAspect="1"/>
          </p:cNvPicPr>
          <p:nvPr/>
        </p:nvPicPr>
        <p:blipFill>
          <a:blip r:embed="rId2"/>
          <a:stretch>
            <a:fillRect/>
          </a:stretch>
        </p:blipFill>
        <p:spPr>
          <a:xfrm>
            <a:off x="838200" y="1690687"/>
            <a:ext cx="10257890" cy="3836809"/>
          </a:xfrm>
          <a:prstGeom prst="rect">
            <a:avLst/>
          </a:prstGeom>
        </p:spPr>
      </p:pic>
    </p:spTree>
    <p:extLst>
      <p:ext uri="{BB962C8B-B14F-4D97-AF65-F5344CB8AC3E}">
        <p14:creationId xmlns:p14="http://schemas.microsoft.com/office/powerpoint/2010/main" val="3082341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89C95-81BA-54E7-B013-286882C5687A}"/>
              </a:ext>
            </a:extLst>
          </p:cNvPr>
          <p:cNvSpPr>
            <a:spLocks noGrp="1"/>
          </p:cNvSpPr>
          <p:nvPr>
            <p:ph type="title"/>
          </p:nvPr>
        </p:nvSpPr>
        <p:spPr>
          <a:xfrm>
            <a:off x="468330" y="0"/>
            <a:ext cx="10515600" cy="1325563"/>
          </a:xfrm>
        </p:spPr>
        <p:txBody>
          <a:bodyPr>
            <a:norm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Pulse-Width Modulation (</a:t>
            </a:r>
            <a:r>
              <a:rPr lang="en-IN" sz="3200" b="1" dirty="0">
                <a:latin typeface="Times New Roman" panose="02020603050405020304" pitchFamily="18" charset="0"/>
                <a:cs typeface="Times New Roman" panose="02020603050405020304" pitchFamily="18" charset="0"/>
              </a:rPr>
              <a:t>PWM) in TPM</a:t>
            </a:r>
          </a:p>
        </p:txBody>
      </p:sp>
      <p:sp>
        <p:nvSpPr>
          <p:cNvPr id="3" name="Content Placeholder 2">
            <a:extLst>
              <a:ext uri="{FF2B5EF4-FFF2-40B4-BE49-F238E27FC236}">
                <a16:creationId xmlns:a16="http://schemas.microsoft.com/office/drawing/2014/main" id="{193E0BF1-2214-7A25-0359-73C3143853E0}"/>
              </a:ext>
            </a:extLst>
          </p:cNvPr>
          <p:cNvSpPr>
            <a:spLocks noGrp="1"/>
          </p:cNvSpPr>
          <p:nvPr>
            <p:ph idx="1"/>
          </p:nvPr>
        </p:nvSpPr>
        <p:spPr>
          <a:xfrm>
            <a:off x="468330" y="1090532"/>
            <a:ext cx="10515600" cy="4676936"/>
          </a:xfrm>
        </p:spPr>
        <p:txBody>
          <a:bodyPr/>
          <a:lstStyle/>
          <a:p>
            <a:pPr marL="0" indent="0">
              <a:buNone/>
            </a:pPr>
            <a:r>
              <a:rPr lang="en-IN" dirty="0"/>
              <a:t>There are two types of PWM in TPM:</a:t>
            </a:r>
          </a:p>
          <a:p>
            <a:pPr marL="0" indent="0">
              <a:buNone/>
            </a:pPr>
            <a:endParaRPr lang="en-IN" dirty="0"/>
          </a:p>
          <a:p>
            <a:pPr marL="342900" indent="-342900">
              <a:buAutoNum type="arabicPeriod"/>
            </a:pPr>
            <a:r>
              <a:rPr lang="en-IN" sz="2400" b="1" i="0" u="none" strike="noStrike" baseline="0" dirty="0">
                <a:latin typeface="HelveticaLTStd-Bold"/>
              </a:rPr>
              <a:t> Edge-Aligned PWM (EPWM) Mode</a:t>
            </a:r>
          </a:p>
          <a:p>
            <a:pPr marL="0" indent="0" algn="l">
              <a:buNone/>
            </a:pPr>
            <a:r>
              <a:rPr lang="en-IN" sz="1800" b="0" i="0" u="none" strike="noStrike" baseline="0" dirty="0">
                <a:latin typeface="TimesLTStd-Roman"/>
              </a:rPr>
              <a:t>The </a:t>
            </a:r>
            <a:r>
              <a:rPr lang="en-US" sz="1800" b="0" i="0" u="none" strike="noStrike" baseline="0" dirty="0">
                <a:latin typeface="TimesLTStd-Roman"/>
              </a:rPr>
              <a:t>EPWM period is determined by (MOD + 0x0001) and the pulse width (duty cycle) is </a:t>
            </a:r>
            <a:r>
              <a:rPr lang="en-IN" sz="1800" b="0" i="0" u="none" strike="noStrike" baseline="0" dirty="0">
                <a:latin typeface="TimesLTStd-Roman"/>
              </a:rPr>
              <a:t>determined by </a:t>
            </a:r>
            <a:r>
              <a:rPr lang="en-IN" sz="1800" b="0" i="0" u="none" strike="noStrike" baseline="0" dirty="0" err="1">
                <a:latin typeface="TimesLTStd-Roman"/>
              </a:rPr>
              <a:t>CnV</a:t>
            </a:r>
            <a:r>
              <a:rPr lang="en-IN" sz="1800" b="0" i="0" u="none" strike="noStrike" baseline="0" dirty="0">
                <a:latin typeface="TimesLTStd-Roman"/>
              </a:rPr>
              <a:t>.</a:t>
            </a:r>
            <a:endParaRPr lang="en-IN" sz="1800" b="1" i="0" u="none" strike="noStrike" baseline="0" dirty="0">
              <a:latin typeface="HelveticaLTStd-Bold"/>
            </a:endParaRPr>
          </a:p>
          <a:p>
            <a:pPr marL="0" indent="0">
              <a:buNone/>
            </a:pPr>
            <a:endParaRPr lang="en-IN" sz="1800" b="1" i="0" u="none" strike="noStrike" baseline="0" dirty="0">
              <a:latin typeface="HelveticaLTStd-Bold"/>
            </a:endParaRPr>
          </a:p>
          <a:p>
            <a:pPr marL="0" indent="0">
              <a:buNone/>
            </a:pPr>
            <a:endParaRPr lang="en-IN" sz="1800" b="1" i="0" u="none" strike="noStrike" baseline="0" dirty="0">
              <a:latin typeface="HelveticaLTStd-Bold"/>
            </a:endParaRPr>
          </a:p>
          <a:p>
            <a:pPr marL="0" indent="0">
              <a:buNone/>
            </a:pPr>
            <a:endParaRPr lang="en-IN" sz="1800" b="1" dirty="0">
              <a:latin typeface="HelveticaLTStd-Bold"/>
            </a:endParaRPr>
          </a:p>
          <a:p>
            <a:pPr marL="0" indent="0">
              <a:buNone/>
            </a:pPr>
            <a:br>
              <a:rPr lang="en-IN" sz="1800" b="1" i="0" u="none" strike="noStrike" baseline="0" dirty="0">
                <a:latin typeface="HelveticaLTStd-Bold"/>
              </a:rPr>
            </a:br>
            <a:endParaRPr lang="en-IN" sz="1800" b="1" i="0" u="none" strike="noStrike" baseline="0" dirty="0">
              <a:latin typeface="HelveticaLTStd-Bold"/>
            </a:endParaRPr>
          </a:p>
        </p:txBody>
      </p:sp>
      <p:pic>
        <p:nvPicPr>
          <p:cNvPr id="5" name="Picture 4">
            <a:extLst>
              <a:ext uri="{FF2B5EF4-FFF2-40B4-BE49-F238E27FC236}">
                <a16:creationId xmlns:a16="http://schemas.microsoft.com/office/drawing/2014/main" id="{6C7FF224-B295-A4D8-2D9D-01EE6ADB1DFD}"/>
              </a:ext>
            </a:extLst>
          </p:cNvPr>
          <p:cNvPicPr>
            <a:picLocks noChangeAspect="1"/>
          </p:cNvPicPr>
          <p:nvPr/>
        </p:nvPicPr>
        <p:blipFill>
          <a:blip r:embed="rId2"/>
          <a:stretch>
            <a:fillRect/>
          </a:stretch>
        </p:blipFill>
        <p:spPr>
          <a:xfrm>
            <a:off x="955496" y="3661274"/>
            <a:ext cx="9257015" cy="1855948"/>
          </a:xfrm>
          <a:prstGeom prst="rect">
            <a:avLst/>
          </a:prstGeom>
        </p:spPr>
      </p:pic>
    </p:spTree>
    <p:extLst>
      <p:ext uri="{BB962C8B-B14F-4D97-AF65-F5344CB8AC3E}">
        <p14:creationId xmlns:p14="http://schemas.microsoft.com/office/powerpoint/2010/main" val="249144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E497B-A5E9-C057-A99B-C0885C115E77}"/>
              </a:ext>
            </a:extLst>
          </p:cNvPr>
          <p:cNvSpPr>
            <a:spLocks noGrp="1"/>
          </p:cNvSpPr>
          <p:nvPr>
            <p:ph idx="1"/>
          </p:nvPr>
        </p:nvSpPr>
        <p:spPr>
          <a:xfrm>
            <a:off x="838200" y="791601"/>
            <a:ext cx="10515600" cy="5385362"/>
          </a:xfrm>
        </p:spPr>
        <p:txBody>
          <a:bodyPr/>
          <a:lstStyle/>
          <a:p>
            <a:pPr marL="0" indent="0">
              <a:buNone/>
            </a:pPr>
            <a:r>
              <a:rPr lang="en-IN" sz="2800" b="1" i="0" u="none" strike="noStrike" baseline="0" dirty="0">
                <a:latin typeface="HelveticaLTStd-Bold"/>
              </a:rPr>
              <a:t>2. Centre-Aligned PWM (CPWM) Mode</a:t>
            </a:r>
          </a:p>
          <a:p>
            <a:pPr marL="0" indent="0" algn="l">
              <a:buNone/>
            </a:pPr>
            <a:r>
              <a:rPr lang="en-US" sz="2800" b="0" i="0" u="none" strike="noStrike" baseline="0" dirty="0">
                <a:latin typeface="TimesLTStd-Roman"/>
              </a:rPr>
              <a:t>The CPWM pulse width (duty cycle) is determined by 2 × </a:t>
            </a:r>
            <a:r>
              <a:rPr lang="en-US" sz="2800" b="0" i="0" u="none" strike="noStrike" baseline="0" dirty="0" err="1">
                <a:latin typeface="TimesLTStd-Roman"/>
              </a:rPr>
              <a:t>CnV</a:t>
            </a:r>
            <a:r>
              <a:rPr lang="en-US" sz="2800" b="0" i="0" u="none" strike="noStrike" baseline="0" dirty="0">
                <a:latin typeface="TimesLTStd-Roman"/>
              </a:rPr>
              <a:t> and the period is determined by 2 × MOD </a:t>
            </a:r>
            <a:endParaRPr lang="en-IN" dirty="0"/>
          </a:p>
        </p:txBody>
      </p:sp>
      <p:pic>
        <p:nvPicPr>
          <p:cNvPr id="4" name="Picture 3">
            <a:extLst>
              <a:ext uri="{FF2B5EF4-FFF2-40B4-BE49-F238E27FC236}">
                <a16:creationId xmlns:a16="http://schemas.microsoft.com/office/drawing/2014/main" id="{C02C4BAD-45B9-6AAF-D684-0FC0C2DB19D9}"/>
              </a:ext>
            </a:extLst>
          </p:cNvPr>
          <p:cNvPicPr>
            <a:picLocks noChangeAspect="1"/>
          </p:cNvPicPr>
          <p:nvPr/>
        </p:nvPicPr>
        <p:blipFill>
          <a:blip r:embed="rId2"/>
          <a:stretch>
            <a:fillRect/>
          </a:stretch>
        </p:blipFill>
        <p:spPr>
          <a:xfrm>
            <a:off x="1553392" y="2840315"/>
            <a:ext cx="8669394" cy="2065105"/>
          </a:xfrm>
          <a:prstGeom prst="rect">
            <a:avLst/>
          </a:prstGeom>
        </p:spPr>
      </p:pic>
    </p:spTree>
    <p:extLst>
      <p:ext uri="{BB962C8B-B14F-4D97-AF65-F5344CB8AC3E}">
        <p14:creationId xmlns:p14="http://schemas.microsoft.com/office/powerpoint/2010/main" val="19513620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EC1F-0135-2F00-DA0B-E0597323E36B}"/>
              </a:ext>
            </a:extLst>
          </p:cNvPr>
          <p:cNvSpPr>
            <a:spLocks noGrp="1"/>
          </p:cNvSpPr>
          <p:nvPr>
            <p:ph type="title"/>
          </p:nvPr>
        </p:nvSpPr>
        <p:spPr/>
        <p:txBody>
          <a:bodyPr>
            <a:normAutofit/>
          </a:bodyPr>
          <a:lstStyle/>
          <a:p>
            <a:r>
              <a:rPr lang="en-IN" sz="2200" b="1" i="0" u="none" strike="noStrike" baseline="0" dirty="0">
                <a:latin typeface="HelveticaLTStd-Bold"/>
              </a:rPr>
              <a:t>Periodic Interrupt Timer (PIT)</a:t>
            </a:r>
            <a:endParaRPr lang="en-IN" sz="2200" dirty="0"/>
          </a:p>
        </p:txBody>
      </p:sp>
      <p:sp>
        <p:nvSpPr>
          <p:cNvPr id="3" name="Content Placeholder 2">
            <a:extLst>
              <a:ext uri="{FF2B5EF4-FFF2-40B4-BE49-F238E27FC236}">
                <a16:creationId xmlns:a16="http://schemas.microsoft.com/office/drawing/2014/main" id="{1DCC4185-DBAA-5D35-10E8-42A9DF90C69F}"/>
              </a:ext>
            </a:extLst>
          </p:cNvPr>
          <p:cNvSpPr>
            <a:spLocks noGrp="1"/>
          </p:cNvSpPr>
          <p:nvPr>
            <p:ph idx="1"/>
          </p:nvPr>
        </p:nvSpPr>
        <p:spPr/>
        <p:txBody>
          <a:bodyPr/>
          <a:lstStyle/>
          <a:p>
            <a:pPr algn="l"/>
            <a:r>
              <a:rPr lang="en-US" sz="1800" b="0" i="0" u="none" strike="noStrike" baseline="0" dirty="0">
                <a:latin typeface="TimesLTStd-Roman"/>
              </a:rPr>
              <a:t>The PIT module is an array of timers that can be used to raise interrupts and trigger DMA </a:t>
            </a:r>
            <a:r>
              <a:rPr lang="en-IN" sz="1800" b="0" i="0" u="none" strike="noStrike" baseline="0" dirty="0">
                <a:latin typeface="TimesLTStd-Roman"/>
              </a:rPr>
              <a:t>channels.</a:t>
            </a:r>
            <a:endParaRPr lang="en-IN" dirty="0"/>
          </a:p>
        </p:txBody>
      </p:sp>
      <p:pic>
        <p:nvPicPr>
          <p:cNvPr id="5" name="Picture 4">
            <a:extLst>
              <a:ext uri="{FF2B5EF4-FFF2-40B4-BE49-F238E27FC236}">
                <a16:creationId xmlns:a16="http://schemas.microsoft.com/office/drawing/2014/main" id="{CB249288-CCEA-25A7-530B-C1760DDE7DAE}"/>
              </a:ext>
            </a:extLst>
          </p:cNvPr>
          <p:cNvPicPr>
            <a:picLocks noChangeAspect="1"/>
          </p:cNvPicPr>
          <p:nvPr/>
        </p:nvPicPr>
        <p:blipFill>
          <a:blip r:embed="rId2"/>
          <a:stretch>
            <a:fillRect/>
          </a:stretch>
        </p:blipFill>
        <p:spPr>
          <a:xfrm>
            <a:off x="1468359" y="2416865"/>
            <a:ext cx="9255282" cy="3895035"/>
          </a:xfrm>
          <a:prstGeom prst="rect">
            <a:avLst/>
          </a:prstGeom>
        </p:spPr>
      </p:pic>
    </p:spTree>
    <p:extLst>
      <p:ext uri="{BB962C8B-B14F-4D97-AF65-F5344CB8AC3E}">
        <p14:creationId xmlns:p14="http://schemas.microsoft.com/office/powerpoint/2010/main" val="2652486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1796-7567-C53D-7624-A3538510C32B}"/>
              </a:ext>
            </a:extLst>
          </p:cNvPr>
          <p:cNvSpPr>
            <a:spLocks noGrp="1"/>
          </p:cNvSpPr>
          <p:nvPr>
            <p:ph type="title"/>
          </p:nvPr>
        </p:nvSpPr>
        <p:spPr/>
        <p:txBody>
          <a:bodyPr>
            <a:normAutofit/>
          </a:bodyPr>
          <a:lstStyle/>
          <a:p>
            <a:r>
              <a:rPr lang="en-IN" sz="3600" b="1" i="0" u="none" strike="noStrike" baseline="0" dirty="0">
                <a:latin typeface="HelveticaLTStd-Bold"/>
              </a:rPr>
              <a:t>PIT Features</a:t>
            </a:r>
            <a:endParaRPr lang="en-IN" sz="3600" dirty="0"/>
          </a:p>
        </p:txBody>
      </p:sp>
      <p:sp>
        <p:nvSpPr>
          <p:cNvPr id="3" name="Content Placeholder 2">
            <a:extLst>
              <a:ext uri="{FF2B5EF4-FFF2-40B4-BE49-F238E27FC236}">
                <a16:creationId xmlns:a16="http://schemas.microsoft.com/office/drawing/2014/main" id="{7B8BD5E8-DB1C-6FD7-1DE1-C6B37BA1291D}"/>
              </a:ext>
            </a:extLst>
          </p:cNvPr>
          <p:cNvSpPr>
            <a:spLocks noGrp="1"/>
          </p:cNvSpPr>
          <p:nvPr>
            <p:ph idx="1"/>
          </p:nvPr>
        </p:nvSpPr>
        <p:spPr/>
        <p:txBody>
          <a:bodyPr>
            <a:normAutofit/>
          </a:bodyPr>
          <a:lstStyle/>
          <a:p>
            <a:pPr marL="0" indent="0" algn="l">
              <a:buNone/>
            </a:pPr>
            <a:r>
              <a:rPr lang="en-US" sz="3800" b="0" i="0" u="none" strike="noStrike" baseline="0" dirty="0">
                <a:latin typeface="TimesLTStd-Roman"/>
              </a:rPr>
              <a:t>The main features of this block are:</a:t>
            </a:r>
          </a:p>
          <a:p>
            <a:pPr algn="l">
              <a:buFont typeface="Wingdings" panose="05000000000000000000" pitchFamily="2" charset="2"/>
              <a:buChar char="§"/>
            </a:pPr>
            <a:r>
              <a:rPr lang="en-US" sz="3800" b="0" i="0" u="none" strike="noStrike" baseline="0" dirty="0">
                <a:latin typeface="TimesLTStd-Roman"/>
              </a:rPr>
              <a:t>Ability of timers to generate DMA trigger pulses</a:t>
            </a:r>
          </a:p>
          <a:p>
            <a:pPr algn="l">
              <a:buFont typeface="Wingdings" panose="05000000000000000000" pitchFamily="2" charset="2"/>
              <a:buChar char="§"/>
            </a:pPr>
            <a:r>
              <a:rPr lang="en-US" sz="3800" b="0" i="0" u="none" strike="noStrike" baseline="0" dirty="0">
                <a:latin typeface="TimesLTStd-Roman"/>
              </a:rPr>
              <a:t>Ability of timers to generate interrupts</a:t>
            </a:r>
          </a:p>
          <a:p>
            <a:pPr algn="l">
              <a:buFont typeface="Wingdings" panose="05000000000000000000" pitchFamily="2" charset="2"/>
              <a:buChar char="§"/>
            </a:pPr>
            <a:r>
              <a:rPr lang="en-IN" sz="3800" b="0" i="0" u="none" strike="noStrike" baseline="0" dirty="0">
                <a:latin typeface="TimesLTStd-Roman"/>
              </a:rPr>
              <a:t>Maskable interrupts</a:t>
            </a:r>
          </a:p>
          <a:p>
            <a:pPr algn="l">
              <a:buFont typeface="Wingdings" panose="05000000000000000000" pitchFamily="2" charset="2"/>
              <a:buChar char="§"/>
            </a:pPr>
            <a:r>
              <a:rPr lang="en-US" sz="3800" b="0" i="0" u="none" strike="noStrike" baseline="0" dirty="0">
                <a:latin typeface="TimesLTStd-Roman"/>
              </a:rPr>
              <a:t>Independent timeout periods for each timer</a:t>
            </a:r>
            <a:endParaRPr lang="en-IN" sz="3800" dirty="0"/>
          </a:p>
        </p:txBody>
      </p:sp>
    </p:spTree>
    <p:extLst>
      <p:ext uri="{BB962C8B-B14F-4D97-AF65-F5344CB8AC3E}">
        <p14:creationId xmlns:p14="http://schemas.microsoft.com/office/powerpoint/2010/main" val="298725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0BE6-0632-F394-6882-6CFF3E908D15}"/>
              </a:ext>
            </a:extLst>
          </p:cNvPr>
          <p:cNvSpPr>
            <a:spLocks noGrp="1"/>
          </p:cNvSpPr>
          <p:nvPr>
            <p:ph type="title"/>
          </p:nvPr>
        </p:nvSpPr>
        <p:spPr/>
        <p:txBody>
          <a:bodyPr>
            <a:normAutofit/>
          </a:bodyPr>
          <a:lstStyle/>
          <a:p>
            <a:r>
              <a:rPr lang="en-IN" sz="3200" b="1" i="0" u="none" strike="noStrike" baseline="0" dirty="0">
                <a:latin typeface="HelveticaLTStd-Bold"/>
              </a:rPr>
              <a:t>Low-Power Timer (LPTMR)</a:t>
            </a:r>
            <a:endParaRPr lang="en-IN" sz="3200" dirty="0"/>
          </a:p>
        </p:txBody>
      </p:sp>
      <p:sp>
        <p:nvSpPr>
          <p:cNvPr id="3" name="Content Placeholder 2">
            <a:extLst>
              <a:ext uri="{FF2B5EF4-FFF2-40B4-BE49-F238E27FC236}">
                <a16:creationId xmlns:a16="http://schemas.microsoft.com/office/drawing/2014/main" id="{368D3281-940E-4528-E64D-B11B75B02251}"/>
              </a:ext>
            </a:extLst>
          </p:cNvPr>
          <p:cNvSpPr>
            <a:spLocks noGrp="1"/>
          </p:cNvSpPr>
          <p:nvPr>
            <p:ph idx="1"/>
          </p:nvPr>
        </p:nvSpPr>
        <p:spPr/>
        <p:txBody>
          <a:bodyPr>
            <a:normAutofit/>
          </a:bodyPr>
          <a:lstStyle/>
          <a:p>
            <a:pPr algn="just"/>
            <a:r>
              <a:rPr lang="en-US" sz="3400" b="0" i="0" u="none" strike="noStrike" baseline="0" dirty="0">
                <a:latin typeface="TimesLTStd-Roman"/>
              </a:rPr>
              <a:t>The low-power timer (LPTMR) can be configured to operate as a time counter with </a:t>
            </a:r>
            <a:r>
              <a:rPr lang="en-US" sz="3400" b="0" i="0" u="none" strike="noStrike" baseline="0">
                <a:latin typeface="TimesLTStd-Roman"/>
              </a:rPr>
              <a:t>optional pre-scaler</a:t>
            </a:r>
            <a:r>
              <a:rPr lang="en-US" sz="3400" b="0" i="0" u="none" strike="noStrike" baseline="0" dirty="0">
                <a:latin typeface="TimesLTStd-Roman"/>
              </a:rPr>
              <a:t>, or as a pulse counter with optional glitch filter, across all power modes, including the low-leakage modes</a:t>
            </a:r>
            <a:r>
              <a:rPr lang="en-US" sz="3400" b="0" i="0" u="none" strike="noStrike" baseline="0">
                <a:latin typeface="TimesLTStd-Roman"/>
              </a:rPr>
              <a:t>. </a:t>
            </a:r>
          </a:p>
          <a:p>
            <a:pPr algn="just"/>
            <a:r>
              <a:rPr lang="en-US" sz="3400" b="0" i="0" u="none" strike="noStrike" baseline="0">
                <a:latin typeface="TimesLTStd-Roman"/>
              </a:rPr>
              <a:t>It </a:t>
            </a:r>
            <a:r>
              <a:rPr lang="en-US" sz="3400" b="0" i="0" u="none" strike="noStrike" baseline="0" dirty="0">
                <a:latin typeface="TimesLTStd-Roman"/>
              </a:rPr>
              <a:t>can also continue operating through most system reset events, allowing it to be used as a time of day counter.</a:t>
            </a:r>
            <a:endParaRPr lang="en-IN" sz="3400" dirty="0"/>
          </a:p>
        </p:txBody>
      </p:sp>
    </p:spTree>
    <p:extLst>
      <p:ext uri="{BB962C8B-B14F-4D97-AF65-F5344CB8AC3E}">
        <p14:creationId xmlns:p14="http://schemas.microsoft.com/office/powerpoint/2010/main" val="65470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0D59-3327-EAE6-E943-2DAD27984629}"/>
              </a:ext>
            </a:extLst>
          </p:cNvPr>
          <p:cNvSpPr>
            <a:spLocks noGrp="1"/>
          </p:cNvSpPr>
          <p:nvPr>
            <p:ph type="title"/>
          </p:nvPr>
        </p:nvSpPr>
        <p:spPr/>
        <p:txBody>
          <a:bodyPr>
            <a:normAutofit/>
          </a:bodyPr>
          <a:lstStyle/>
          <a:p>
            <a:r>
              <a:rPr lang="en-IN" sz="3200" b="1" i="0" u="none" strike="noStrike" baseline="0" dirty="0">
                <a:latin typeface="HelveticaLTStd-Bold"/>
              </a:rPr>
              <a:t>LPTMR Features</a:t>
            </a:r>
            <a:br>
              <a:rPr lang="en-IN" sz="3200" b="1" i="0" u="none" strike="noStrike" baseline="0" dirty="0">
                <a:latin typeface="HelveticaLTStd-Bold"/>
              </a:rPr>
            </a:br>
            <a:endParaRPr lang="en-IN" sz="3200" dirty="0"/>
          </a:p>
        </p:txBody>
      </p:sp>
      <p:sp>
        <p:nvSpPr>
          <p:cNvPr id="3" name="Content Placeholder 2">
            <a:extLst>
              <a:ext uri="{FF2B5EF4-FFF2-40B4-BE49-F238E27FC236}">
                <a16:creationId xmlns:a16="http://schemas.microsoft.com/office/drawing/2014/main" id="{072E74DB-1E59-7459-0476-6E409081A4EB}"/>
              </a:ext>
            </a:extLst>
          </p:cNvPr>
          <p:cNvSpPr>
            <a:spLocks noGrp="1"/>
          </p:cNvSpPr>
          <p:nvPr>
            <p:ph idx="1"/>
          </p:nvPr>
        </p:nvSpPr>
        <p:spPr/>
        <p:txBody>
          <a:bodyPr>
            <a:normAutofit/>
          </a:bodyPr>
          <a:lstStyle/>
          <a:p>
            <a:pPr marL="0" indent="0" algn="l">
              <a:buNone/>
            </a:pPr>
            <a:r>
              <a:rPr lang="en-US" sz="2200" b="0" i="0" u="none" strike="noStrike" baseline="0" dirty="0">
                <a:latin typeface="TimesLTStd-Roman"/>
              </a:rPr>
              <a:t>The features of the LPTMR module include:</a:t>
            </a:r>
          </a:p>
          <a:p>
            <a:pPr algn="l">
              <a:buFont typeface="Wingdings" panose="05000000000000000000" pitchFamily="2" charset="2"/>
              <a:buChar char="Ø"/>
            </a:pPr>
            <a:r>
              <a:rPr lang="en-US" sz="2200" b="0" i="0" u="none" strike="noStrike" baseline="0" dirty="0">
                <a:latin typeface="TimesLTStd-Roman"/>
              </a:rPr>
              <a:t>16-bit time counter or pulse counter with compare</a:t>
            </a:r>
          </a:p>
          <a:p>
            <a:pPr algn="l">
              <a:buFont typeface="Wingdings" panose="05000000000000000000" pitchFamily="2" charset="2"/>
              <a:buChar char="Ø"/>
            </a:pPr>
            <a:r>
              <a:rPr lang="en-US" sz="2200" b="0" i="0" u="none" strike="noStrike" baseline="0" dirty="0">
                <a:latin typeface="TimesLTStd-Roman"/>
              </a:rPr>
              <a:t>Optional interrupt can generate asynchronous wakeup from any low-power mode</a:t>
            </a:r>
          </a:p>
          <a:p>
            <a:pPr algn="l">
              <a:buFont typeface="Wingdings" panose="05000000000000000000" pitchFamily="2" charset="2"/>
              <a:buChar char="Ø"/>
            </a:pPr>
            <a:r>
              <a:rPr lang="en-IN" sz="2200" b="0" i="0" u="none" strike="noStrike" baseline="0" dirty="0">
                <a:latin typeface="TimesLTStd-Roman"/>
              </a:rPr>
              <a:t>Hardware trigger output</a:t>
            </a:r>
          </a:p>
          <a:p>
            <a:pPr algn="l">
              <a:buFont typeface="Wingdings" panose="05000000000000000000" pitchFamily="2" charset="2"/>
              <a:buChar char="Ø"/>
            </a:pPr>
            <a:r>
              <a:rPr lang="en-US" sz="2200" b="0" i="0" u="none" strike="noStrike" baseline="0" dirty="0">
                <a:latin typeface="TimesLTStd-Roman"/>
              </a:rPr>
              <a:t>Counter supports free-running mode or reset on compare</a:t>
            </a:r>
          </a:p>
          <a:p>
            <a:pPr algn="l">
              <a:buFont typeface="Wingdings" panose="05000000000000000000" pitchFamily="2" charset="2"/>
              <a:buChar char="Ø"/>
            </a:pPr>
            <a:r>
              <a:rPr lang="en-US" sz="2200" b="0" i="0" u="none" strike="noStrike" baseline="0" dirty="0">
                <a:latin typeface="TimesLTStd-Roman"/>
              </a:rPr>
              <a:t>Configurable clock source for </a:t>
            </a:r>
            <a:r>
              <a:rPr lang="en-US" sz="2200" b="0" i="0" u="none" strike="noStrike" baseline="0" dirty="0" err="1">
                <a:latin typeface="TimesLTStd-Roman"/>
              </a:rPr>
              <a:t>prescaler</a:t>
            </a:r>
            <a:r>
              <a:rPr lang="en-US" sz="2200" b="0" i="0" u="none" strike="noStrike" baseline="0" dirty="0">
                <a:latin typeface="TimesLTStd-Roman"/>
              </a:rPr>
              <a:t>/glitch filter</a:t>
            </a:r>
          </a:p>
          <a:p>
            <a:pPr algn="l">
              <a:buFont typeface="Wingdings" panose="05000000000000000000" pitchFamily="2" charset="2"/>
              <a:buChar char="Ø"/>
            </a:pPr>
            <a:r>
              <a:rPr lang="en-US" sz="2200" b="0" i="0" u="none" strike="noStrike" baseline="0" dirty="0">
                <a:latin typeface="TimesLTStd-Roman"/>
              </a:rPr>
              <a:t>Configurable input source for pulse counter</a:t>
            </a:r>
          </a:p>
          <a:p>
            <a:pPr algn="l">
              <a:buFont typeface="Wingdings" panose="05000000000000000000" pitchFamily="2" charset="2"/>
              <a:buChar char="Ø"/>
            </a:pPr>
            <a:r>
              <a:rPr lang="en-IN" sz="2200" b="0" i="0" u="none" strike="noStrike" baseline="0" dirty="0">
                <a:latin typeface="TimesLTStd-Roman"/>
              </a:rPr>
              <a:t>Rising-edge or falling-edge</a:t>
            </a:r>
            <a:endParaRPr lang="en-IN" sz="2200" dirty="0"/>
          </a:p>
        </p:txBody>
      </p:sp>
    </p:spTree>
    <p:extLst>
      <p:ext uri="{BB962C8B-B14F-4D97-AF65-F5344CB8AC3E}">
        <p14:creationId xmlns:p14="http://schemas.microsoft.com/office/powerpoint/2010/main" val="179584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33389B3-653F-E474-DF7A-F1FC98B90C19}"/>
              </a:ext>
            </a:extLst>
          </p:cNvPr>
          <p:cNvGraphicFramePr>
            <a:graphicFrameLocks noGrp="1"/>
          </p:cNvGraphicFramePr>
          <p:nvPr>
            <p:ph idx="1"/>
          </p:nvPr>
        </p:nvGraphicFramePr>
        <p:xfrm>
          <a:off x="839417" y="764705"/>
          <a:ext cx="10585171" cy="5591651"/>
        </p:xfrm>
        <a:graphic>
          <a:graphicData uri="http://schemas.openxmlformats.org/drawingml/2006/table">
            <a:tbl>
              <a:tblPr>
                <a:tableStyleId>{5C22544A-7EE6-4342-B048-85BDC9FD1C3A}</a:tableStyleId>
              </a:tblPr>
              <a:tblGrid>
                <a:gridCol w="1108543">
                  <a:extLst>
                    <a:ext uri="{9D8B030D-6E8A-4147-A177-3AD203B41FA5}">
                      <a16:colId xmlns:a16="http://schemas.microsoft.com/office/drawing/2014/main" val="1922258975"/>
                    </a:ext>
                  </a:extLst>
                </a:gridCol>
                <a:gridCol w="789719">
                  <a:extLst>
                    <a:ext uri="{9D8B030D-6E8A-4147-A177-3AD203B41FA5}">
                      <a16:colId xmlns:a16="http://schemas.microsoft.com/office/drawing/2014/main" val="1464885193"/>
                    </a:ext>
                  </a:extLst>
                </a:gridCol>
                <a:gridCol w="789719">
                  <a:extLst>
                    <a:ext uri="{9D8B030D-6E8A-4147-A177-3AD203B41FA5}">
                      <a16:colId xmlns:a16="http://schemas.microsoft.com/office/drawing/2014/main" val="1625581210"/>
                    </a:ext>
                  </a:extLst>
                </a:gridCol>
                <a:gridCol w="789719">
                  <a:extLst>
                    <a:ext uri="{9D8B030D-6E8A-4147-A177-3AD203B41FA5}">
                      <a16:colId xmlns:a16="http://schemas.microsoft.com/office/drawing/2014/main" val="2055331521"/>
                    </a:ext>
                  </a:extLst>
                </a:gridCol>
                <a:gridCol w="789719">
                  <a:extLst>
                    <a:ext uri="{9D8B030D-6E8A-4147-A177-3AD203B41FA5}">
                      <a16:colId xmlns:a16="http://schemas.microsoft.com/office/drawing/2014/main" val="1743396121"/>
                    </a:ext>
                  </a:extLst>
                </a:gridCol>
                <a:gridCol w="789719">
                  <a:extLst>
                    <a:ext uri="{9D8B030D-6E8A-4147-A177-3AD203B41FA5}">
                      <a16:colId xmlns:a16="http://schemas.microsoft.com/office/drawing/2014/main" val="266066014"/>
                    </a:ext>
                  </a:extLst>
                </a:gridCol>
                <a:gridCol w="789719">
                  <a:extLst>
                    <a:ext uri="{9D8B030D-6E8A-4147-A177-3AD203B41FA5}">
                      <a16:colId xmlns:a16="http://schemas.microsoft.com/office/drawing/2014/main" val="1508064061"/>
                    </a:ext>
                  </a:extLst>
                </a:gridCol>
                <a:gridCol w="789719">
                  <a:extLst>
                    <a:ext uri="{9D8B030D-6E8A-4147-A177-3AD203B41FA5}">
                      <a16:colId xmlns:a16="http://schemas.microsoft.com/office/drawing/2014/main" val="1250805760"/>
                    </a:ext>
                  </a:extLst>
                </a:gridCol>
                <a:gridCol w="789719">
                  <a:extLst>
                    <a:ext uri="{9D8B030D-6E8A-4147-A177-3AD203B41FA5}">
                      <a16:colId xmlns:a16="http://schemas.microsoft.com/office/drawing/2014/main" val="566445237"/>
                    </a:ext>
                  </a:extLst>
                </a:gridCol>
                <a:gridCol w="789719">
                  <a:extLst>
                    <a:ext uri="{9D8B030D-6E8A-4147-A177-3AD203B41FA5}">
                      <a16:colId xmlns:a16="http://schemas.microsoft.com/office/drawing/2014/main" val="2891461321"/>
                    </a:ext>
                  </a:extLst>
                </a:gridCol>
                <a:gridCol w="789719">
                  <a:extLst>
                    <a:ext uri="{9D8B030D-6E8A-4147-A177-3AD203B41FA5}">
                      <a16:colId xmlns:a16="http://schemas.microsoft.com/office/drawing/2014/main" val="54301050"/>
                    </a:ext>
                  </a:extLst>
                </a:gridCol>
                <a:gridCol w="789719">
                  <a:extLst>
                    <a:ext uri="{9D8B030D-6E8A-4147-A177-3AD203B41FA5}">
                      <a16:colId xmlns:a16="http://schemas.microsoft.com/office/drawing/2014/main" val="4029479844"/>
                    </a:ext>
                  </a:extLst>
                </a:gridCol>
                <a:gridCol w="789719">
                  <a:extLst>
                    <a:ext uri="{9D8B030D-6E8A-4147-A177-3AD203B41FA5}">
                      <a16:colId xmlns:a16="http://schemas.microsoft.com/office/drawing/2014/main" val="3698864592"/>
                    </a:ext>
                  </a:extLst>
                </a:gridCol>
              </a:tblGrid>
              <a:tr h="1012702">
                <a:tc gridSpan="9">
                  <a:txBody>
                    <a:bodyPr/>
                    <a:lstStyle/>
                    <a:p>
                      <a:pPr algn="ctr" fontAlgn="ctr"/>
                      <a:r>
                        <a:rPr lang="en-IN" sz="2400" u="none" strike="noStrike">
                          <a:effectLst/>
                        </a:rPr>
                        <a:t>ARM ARCHITECTURE FOR IoT</a:t>
                      </a:r>
                      <a:endParaRPr lang="en-IN" sz="2400" b="1" i="0" u="none" strike="noStrike">
                        <a:solidFill>
                          <a:srgbClr val="000000"/>
                        </a:solidFill>
                        <a:effectLst/>
                        <a:latin typeface="Times New Roman" panose="02020603050405020304" pitchFamily="18" charset="0"/>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fontAlgn="ctr"/>
                      <a:r>
                        <a:rPr lang="en-IN" sz="2400" u="none" strike="noStrike" dirty="0">
                          <a:effectLst/>
                        </a:rPr>
                        <a:t>Year of Study: 2023-24</a:t>
                      </a:r>
                      <a:endParaRPr lang="en-IN" sz="2400" b="1" i="0" u="none" strike="noStrike" dirty="0">
                        <a:solidFill>
                          <a:srgbClr val="000000"/>
                        </a:solidFill>
                        <a:effectLst/>
                        <a:latin typeface="Arial" panose="020B0604020202020204" pitchFamily="34" charset="0"/>
                      </a:endParaRPr>
                    </a:p>
                  </a:txBody>
                  <a:tcPr marL="952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669925645"/>
                  </a:ext>
                </a:extLst>
              </a:tr>
              <a:tr h="1012702">
                <a:tc>
                  <a:txBody>
                    <a:bodyPr/>
                    <a:lstStyle/>
                    <a:p>
                      <a:pPr algn="ctr" fontAlgn="ctr"/>
                      <a:r>
                        <a:rPr lang="en-IN" sz="2400" u="none" strike="noStrike">
                          <a:effectLst/>
                        </a:rPr>
                        <a:t>CO</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PO3</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PO4</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PO5</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PO6</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PO7</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PO8</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PO9</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PO10</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PO11</a:t>
                      </a:r>
                      <a:endParaRPr lang="en-IN" sz="2400" b="1"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PO12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366059"/>
                  </a:ext>
                </a:extLst>
              </a:tr>
              <a:tr h="510709">
                <a:tc>
                  <a:txBody>
                    <a:bodyPr/>
                    <a:lstStyle/>
                    <a:p>
                      <a:pPr algn="ctr" fontAlgn="ctr"/>
                      <a:r>
                        <a:rPr lang="en-IN" sz="2400" u="none" strike="noStrike">
                          <a:effectLst/>
                        </a:rPr>
                        <a:t>CO1</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 </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0</a:t>
                      </a:r>
                      <a:endParaRPr lang="en-IN" sz="2400" b="0" i="0" u="none" strike="noStrike" dirty="0">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9321262"/>
                  </a:ext>
                </a:extLst>
              </a:tr>
              <a:tr h="510709">
                <a:tc>
                  <a:txBody>
                    <a:bodyPr/>
                    <a:lstStyle/>
                    <a:p>
                      <a:pPr algn="ctr" fontAlgn="ctr"/>
                      <a:r>
                        <a:rPr lang="en-IN" sz="2400" u="none" strike="noStrike">
                          <a:effectLst/>
                        </a:rPr>
                        <a:t>CO2</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0</a:t>
                      </a:r>
                      <a:endParaRPr lang="en-IN" sz="2400" b="0"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3235243"/>
                  </a:ext>
                </a:extLst>
              </a:tr>
              <a:tr h="510709">
                <a:tc>
                  <a:txBody>
                    <a:bodyPr/>
                    <a:lstStyle/>
                    <a:p>
                      <a:pPr algn="ctr" fontAlgn="ctr"/>
                      <a:r>
                        <a:rPr lang="en-IN" sz="2400" u="none" strike="noStrike">
                          <a:effectLst/>
                        </a:rPr>
                        <a:t>CO3</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558899"/>
                  </a:ext>
                </a:extLst>
              </a:tr>
              <a:tr h="510709">
                <a:tc>
                  <a:txBody>
                    <a:bodyPr/>
                    <a:lstStyle/>
                    <a:p>
                      <a:pPr algn="ctr" fontAlgn="ctr"/>
                      <a:r>
                        <a:rPr lang="en-IN" sz="2400" u="none" strike="noStrike">
                          <a:effectLst/>
                        </a:rPr>
                        <a:t>CO4</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28106"/>
                  </a:ext>
                </a:extLst>
              </a:tr>
              <a:tr h="510709">
                <a:tc>
                  <a:txBody>
                    <a:bodyPr/>
                    <a:lstStyle/>
                    <a:p>
                      <a:pPr algn="ctr" fontAlgn="ctr"/>
                      <a:r>
                        <a:rPr lang="en-IN" sz="2400" u="none" strike="noStrike">
                          <a:effectLst/>
                        </a:rPr>
                        <a:t>CO5</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1</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0"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9685501"/>
                  </a:ext>
                </a:extLst>
              </a:tr>
              <a:tr h="1012702">
                <a:tc>
                  <a:txBody>
                    <a:bodyPr/>
                    <a:lstStyle/>
                    <a:p>
                      <a:pPr algn="ctr" fontAlgn="ctr"/>
                      <a:r>
                        <a:rPr lang="en-IN" sz="2400" u="none" strike="noStrike">
                          <a:effectLst/>
                        </a:rPr>
                        <a:t>Average</a:t>
                      </a:r>
                      <a:endParaRPr lang="en-IN" sz="2400" b="1" i="0" u="none" strike="noStrike">
                        <a:solidFill>
                          <a:srgbClr val="000000"/>
                        </a:solidFill>
                        <a:effectLst/>
                        <a:latin typeface="Times New Roman" panose="02020603050405020304" pitchFamily="18"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3</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2.5</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2</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0.8</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0.8</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a:effectLst/>
                        </a:rPr>
                        <a:t>0</a:t>
                      </a:r>
                      <a:endParaRPr lang="en-IN" sz="2400" b="1" i="0" u="none" strike="noStrike">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IN" sz="2400" u="none" strike="noStrike" dirty="0">
                          <a:effectLst/>
                        </a:rPr>
                        <a:t>1.8</a:t>
                      </a:r>
                      <a:endParaRPr lang="en-IN" sz="2400" b="1" i="0" u="none" strike="noStrike" dirty="0">
                        <a:solidFill>
                          <a:srgbClr val="000000"/>
                        </a:solidFill>
                        <a:effectLst/>
                        <a:latin typeface="Arial" panose="020B06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1330703"/>
                  </a:ext>
                </a:extLst>
              </a:tr>
            </a:tbl>
          </a:graphicData>
        </a:graphic>
      </p:graphicFrame>
      <p:sp>
        <p:nvSpPr>
          <p:cNvPr id="4" name="Date Placeholder 3">
            <a:extLst>
              <a:ext uri="{FF2B5EF4-FFF2-40B4-BE49-F238E27FC236}">
                <a16:creationId xmlns:a16="http://schemas.microsoft.com/office/drawing/2014/main" id="{E4EA524E-411F-5DA0-05EA-9FAE8563B918}"/>
              </a:ext>
            </a:extLst>
          </p:cNvPr>
          <p:cNvSpPr>
            <a:spLocks noGrp="1"/>
          </p:cNvSpPr>
          <p:nvPr>
            <p:ph type="dt" sz="half" idx="10"/>
          </p:nvPr>
        </p:nvSpPr>
        <p:spPr/>
        <p:txBody>
          <a:bodyPr/>
          <a:lstStyle/>
          <a:p>
            <a:pPr>
              <a:defRPr/>
            </a:pPr>
            <a:fld id="{02CB0DE9-44EE-463C-8FE1-0478189F04DE}" type="datetime1">
              <a:rPr lang="en-US" smtClean="0"/>
              <a:pPr>
                <a:defRPr/>
              </a:pPr>
              <a:t>6/19/24</a:t>
            </a:fld>
            <a:endParaRPr lang="en-US"/>
          </a:p>
        </p:txBody>
      </p:sp>
      <p:sp>
        <p:nvSpPr>
          <p:cNvPr id="6" name="Slide Number Placeholder 5">
            <a:extLst>
              <a:ext uri="{FF2B5EF4-FFF2-40B4-BE49-F238E27FC236}">
                <a16:creationId xmlns:a16="http://schemas.microsoft.com/office/drawing/2014/main" id="{08E34D17-A9A2-CFAD-2DE5-402A76E478F0}"/>
              </a:ext>
            </a:extLst>
          </p:cNvPr>
          <p:cNvSpPr>
            <a:spLocks noGrp="1"/>
          </p:cNvSpPr>
          <p:nvPr>
            <p:ph type="sldNum" sz="quarter" idx="12"/>
          </p:nvPr>
        </p:nvSpPr>
        <p:spPr/>
        <p:txBody>
          <a:bodyPr/>
          <a:lstStyle/>
          <a:p>
            <a:pPr>
              <a:defRPr/>
            </a:pPr>
            <a:fld id="{A5D7C281-8EDD-4612-9A1F-5AA39DFF69A1}" type="slidenum">
              <a:rPr lang="en-US" altLang="en-US" smtClean="0"/>
              <a:pPr>
                <a:defRPr/>
              </a:pPr>
              <a:t>4</a:t>
            </a:fld>
            <a:endParaRPr lang="en-US" altLang="en-US"/>
          </a:p>
        </p:txBody>
      </p:sp>
    </p:spTree>
    <p:extLst>
      <p:ext uri="{BB962C8B-B14F-4D97-AF65-F5344CB8AC3E}">
        <p14:creationId xmlns:p14="http://schemas.microsoft.com/office/powerpoint/2010/main" val="196641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0B05-A860-79F2-2A30-3B60CC9523B6}"/>
              </a:ext>
            </a:extLst>
          </p:cNvPr>
          <p:cNvSpPr>
            <a:spLocks noGrp="1"/>
          </p:cNvSpPr>
          <p:nvPr>
            <p:ph type="title"/>
          </p:nvPr>
        </p:nvSpPr>
        <p:spPr/>
        <p:txBody>
          <a:bodyPr>
            <a:normAutofit/>
          </a:bodyPr>
          <a:lstStyle/>
          <a:p>
            <a:r>
              <a:rPr lang="en-IN" sz="3200" b="1" i="0" u="none" strike="noStrike" baseline="0" dirty="0">
                <a:latin typeface="HelveticaLTStd-Bold"/>
              </a:rPr>
              <a:t>LPTMR Modes of operation</a:t>
            </a:r>
            <a:endParaRPr lang="en-IN" sz="3200" dirty="0"/>
          </a:p>
        </p:txBody>
      </p:sp>
      <p:sp>
        <p:nvSpPr>
          <p:cNvPr id="3" name="Content Placeholder 2">
            <a:extLst>
              <a:ext uri="{FF2B5EF4-FFF2-40B4-BE49-F238E27FC236}">
                <a16:creationId xmlns:a16="http://schemas.microsoft.com/office/drawing/2014/main" id="{230F7E6B-ABF9-747F-5F90-088D0A2DACF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EC4FBF4-6E73-C153-168B-70C4F0F3D7A1}"/>
              </a:ext>
            </a:extLst>
          </p:cNvPr>
          <p:cNvPicPr>
            <a:picLocks noChangeAspect="1"/>
          </p:cNvPicPr>
          <p:nvPr/>
        </p:nvPicPr>
        <p:blipFill>
          <a:blip r:embed="rId2"/>
          <a:stretch>
            <a:fillRect/>
          </a:stretch>
        </p:blipFill>
        <p:spPr>
          <a:xfrm>
            <a:off x="1321085" y="1825625"/>
            <a:ext cx="8840056" cy="3836809"/>
          </a:xfrm>
          <a:prstGeom prst="rect">
            <a:avLst/>
          </a:prstGeom>
        </p:spPr>
      </p:pic>
    </p:spTree>
    <p:extLst>
      <p:ext uri="{BB962C8B-B14F-4D97-AF65-F5344CB8AC3E}">
        <p14:creationId xmlns:p14="http://schemas.microsoft.com/office/powerpoint/2010/main" val="287311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0351-BED9-0C70-076A-69D13B61549E}"/>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PWM (Pulse Width Modulation) anemometers</a:t>
            </a:r>
            <a:endParaRPr lang="en-IN" dirty="0"/>
          </a:p>
        </p:txBody>
      </p:sp>
      <p:sp>
        <p:nvSpPr>
          <p:cNvPr id="3" name="Content Placeholder 2">
            <a:extLst>
              <a:ext uri="{FF2B5EF4-FFF2-40B4-BE49-F238E27FC236}">
                <a16:creationId xmlns:a16="http://schemas.microsoft.com/office/drawing/2014/main" id="{46BDA375-B7BE-992C-A542-25E34F662F67}"/>
              </a:ext>
            </a:extLst>
          </p:cNvPr>
          <p:cNvSpPr>
            <a:spLocks noGrp="1"/>
          </p:cNvSpPr>
          <p:nvPr>
            <p:ph idx="1"/>
          </p:nvPr>
        </p:nvSpPr>
        <p:spPr/>
        <p:txBody>
          <a:bodyPr>
            <a:normAutofit/>
          </a:bodyPr>
          <a:lstStyle/>
          <a:p>
            <a:pPr marL="0" indent="0" algn="just">
              <a:buNone/>
            </a:pPr>
            <a:r>
              <a:rPr lang="en-US" b="0" i="0" dirty="0">
                <a:effectLst/>
                <a:latin typeface="Times New Roman" panose="02020603050405020304" pitchFamily="18" charset="0"/>
                <a:cs typeface="Times New Roman" panose="02020603050405020304" pitchFamily="18" charset="0"/>
              </a:rPr>
              <a:t>An </a:t>
            </a:r>
            <a:r>
              <a:rPr lang="en-US" b="1" i="0" dirty="0">
                <a:effectLst/>
                <a:latin typeface="Times New Roman" panose="02020603050405020304" pitchFamily="18" charset="0"/>
                <a:cs typeface="Times New Roman" panose="02020603050405020304" pitchFamily="18" charset="0"/>
              </a:rPr>
              <a:t>anemometer</a:t>
            </a:r>
            <a:r>
              <a:rPr lang="en-US" b="0" i="0" dirty="0">
                <a:effectLst/>
                <a:latin typeface="Times New Roman" panose="02020603050405020304" pitchFamily="18" charset="0"/>
                <a:cs typeface="Times New Roman" panose="02020603050405020304" pitchFamily="18" charset="0"/>
              </a:rPr>
              <a:t> is an instrument used to measure the speed or velocity of air (gases) either in a contained flow, such as airflow in a duct, or in unconfined flows, such as atmospheric wind. To determine the air velocity, anemometers detect change in some physical property of the fluid or the effect of the fluid on a mechanical device inserted into the flow.</a:t>
            </a:r>
          </a:p>
          <a:p>
            <a:pPr marL="0" indent="0" algn="just">
              <a:buNone/>
            </a:pPr>
            <a:r>
              <a:rPr lang="en-US" b="0" i="0" dirty="0">
                <a:effectLst/>
                <a:latin typeface="Times New Roman" panose="02020603050405020304" pitchFamily="18" charset="0"/>
                <a:cs typeface="Times New Roman" panose="02020603050405020304" pitchFamily="18" charset="0"/>
              </a:rPr>
              <a:t>PWM (Pulse Width Modulation) anemometers are also used, wherein the velocity is inferred by the time length of a repeating pulse of current that brings the wire up to a specified resistance and then stops until a threshold "floor" is reached, at which time the pulse is sent again.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226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00547-35FB-BFE9-98D5-5F2FA9AEED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00EA1B-0EFB-EBC2-164C-B1741350EF26}"/>
              </a:ext>
            </a:extLst>
          </p:cNvPr>
          <p:cNvSpPr>
            <a:spLocks noGrp="1"/>
          </p:cNvSpPr>
          <p:nvPr>
            <p:ph idx="1"/>
          </p:nvPr>
        </p:nvSpPr>
        <p:spPr/>
        <p:txBody>
          <a:bodyPr/>
          <a:lstStyle/>
          <a:p>
            <a:endParaRPr lang="en-IN"/>
          </a:p>
        </p:txBody>
      </p:sp>
      <p:graphicFrame>
        <p:nvGraphicFramePr>
          <p:cNvPr id="4" name="Object 3">
            <a:extLst>
              <a:ext uri="{FF2B5EF4-FFF2-40B4-BE49-F238E27FC236}">
                <a16:creationId xmlns:a16="http://schemas.microsoft.com/office/drawing/2014/main" id="{62D486F9-831A-71FD-58FC-703F83ED7F4E}"/>
              </a:ext>
            </a:extLst>
          </p:cNvPr>
          <p:cNvGraphicFramePr>
            <a:graphicFrameLocks noChangeAspect="1"/>
          </p:cNvGraphicFramePr>
          <p:nvPr>
            <p:extLst>
              <p:ext uri="{D42A27DB-BD31-4B8C-83A1-F6EECF244321}">
                <p14:modId xmlns:p14="http://schemas.microsoft.com/office/powerpoint/2010/main" val="2228836366"/>
              </p:ext>
            </p:extLst>
          </p:nvPr>
        </p:nvGraphicFramePr>
        <p:xfrm>
          <a:off x="1700837" y="1667669"/>
          <a:ext cx="8059612" cy="4667250"/>
        </p:xfrm>
        <a:graphic>
          <a:graphicData uri="http://schemas.openxmlformats.org/presentationml/2006/ole">
            <mc:AlternateContent xmlns:mc="http://schemas.openxmlformats.org/markup-compatibility/2006">
              <mc:Choice xmlns:v="urn:schemas-microsoft-com:vml" Requires="v">
                <p:oleObj name="Bitmap Image" r:id="rId2" imgW="4844880" imgH="3225960" progId="PBrush">
                  <p:embed/>
                </p:oleObj>
              </mc:Choice>
              <mc:Fallback>
                <p:oleObj name="Bitmap Image" r:id="rId2" imgW="4844880" imgH="3225960" progId="PBrush">
                  <p:embed/>
                  <p:pic>
                    <p:nvPicPr>
                      <p:cNvPr id="0" name=""/>
                      <p:cNvPicPr/>
                      <p:nvPr/>
                    </p:nvPicPr>
                    <p:blipFill>
                      <a:blip r:embed="rId3"/>
                      <a:stretch>
                        <a:fillRect/>
                      </a:stretch>
                    </p:blipFill>
                    <p:spPr>
                      <a:xfrm>
                        <a:off x="1700837" y="1667669"/>
                        <a:ext cx="8059612" cy="4667250"/>
                      </a:xfrm>
                      <a:prstGeom prst="rect">
                        <a:avLst/>
                      </a:prstGeom>
                    </p:spPr>
                  </p:pic>
                </p:oleObj>
              </mc:Fallback>
            </mc:AlternateContent>
          </a:graphicData>
        </a:graphic>
      </p:graphicFrame>
    </p:spTree>
    <p:extLst>
      <p:ext uri="{BB962C8B-B14F-4D97-AF65-F5344CB8AC3E}">
        <p14:creationId xmlns:p14="http://schemas.microsoft.com/office/powerpoint/2010/main" val="2907370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7B230-42E8-8F47-F2CA-8B5F370CB0B0}"/>
              </a:ext>
            </a:extLst>
          </p:cNvPr>
          <p:cNvSpPr>
            <a:spLocks noGrp="1"/>
          </p:cNvSpPr>
          <p:nvPr>
            <p:ph type="title"/>
          </p:nvPr>
        </p:nvSpPr>
        <p:spPr>
          <a:xfrm>
            <a:off x="2617076" y="365125"/>
            <a:ext cx="8736724" cy="791013"/>
          </a:xfrm>
        </p:spPr>
        <p:txBody>
          <a:bodyPr/>
          <a:lstStyle/>
          <a:p>
            <a:r>
              <a:rPr lang="en-US" dirty="0"/>
              <a:t>Sample MCQ</a:t>
            </a:r>
          </a:p>
        </p:txBody>
      </p:sp>
      <p:sp>
        <p:nvSpPr>
          <p:cNvPr id="3" name="Content Placeholder 2">
            <a:extLst>
              <a:ext uri="{FF2B5EF4-FFF2-40B4-BE49-F238E27FC236}">
                <a16:creationId xmlns:a16="http://schemas.microsoft.com/office/drawing/2014/main" id="{16F6CE9D-8493-2A21-A9F2-3466018D625E}"/>
              </a:ext>
            </a:extLst>
          </p:cNvPr>
          <p:cNvSpPr>
            <a:spLocks noGrp="1"/>
          </p:cNvSpPr>
          <p:nvPr>
            <p:ph idx="1"/>
          </p:nvPr>
        </p:nvSpPr>
        <p:spPr>
          <a:xfrm>
            <a:off x="241737" y="1156138"/>
            <a:ext cx="11561379" cy="5444359"/>
          </a:xfrm>
        </p:spPr>
        <p:txBody>
          <a:bodyPr>
            <a:noAutofit/>
          </a:bodyPr>
          <a:lstStyle/>
          <a:p>
            <a:pPr marL="0" indent="0">
              <a:buNone/>
            </a:pPr>
            <a:r>
              <a:rPr lang="en-IN" sz="1800" dirty="0"/>
              <a:t>16 bit-Analog to Digital Convertor(ADC) of FRDM-KL25z with Analog reference voltage of 5-Volt will have voltage sensitivity of __________.</a:t>
            </a:r>
          </a:p>
          <a:p>
            <a:pPr marL="0" indent="0">
              <a:buNone/>
            </a:pPr>
            <a:r>
              <a:rPr lang="en-IN" sz="1800" dirty="0"/>
              <a:t>	(a) 76.3 Micro-Volt (b) 76.3 Milli-Volt (c) 0.3125 volt (d) 3.2 Volt </a:t>
            </a:r>
          </a:p>
          <a:p>
            <a:pPr marL="0" indent="0">
              <a:buNone/>
            </a:pPr>
            <a:r>
              <a:rPr lang="en-IN" sz="1800" dirty="0"/>
              <a:t>Select the platform which used in 32-bit ARM Cortex-M microcontrollers? 	</a:t>
            </a:r>
          </a:p>
          <a:p>
            <a:pPr marL="0" indent="0">
              <a:buNone/>
            </a:pPr>
            <a:r>
              <a:rPr lang="en-IN" sz="1800" dirty="0"/>
              <a:t>	(a) </a:t>
            </a:r>
            <a:r>
              <a:rPr lang="en-IN" sz="1800" dirty="0" err="1"/>
              <a:t>Kbed</a:t>
            </a:r>
            <a:r>
              <a:rPr lang="en-IN" sz="1800" dirty="0"/>
              <a:t> (b) </a:t>
            </a:r>
            <a:r>
              <a:rPr lang="en-IN" sz="1800" dirty="0" err="1"/>
              <a:t>Sbed</a:t>
            </a:r>
            <a:r>
              <a:rPr lang="en-IN" sz="1800" dirty="0"/>
              <a:t> (c) </a:t>
            </a:r>
            <a:r>
              <a:rPr lang="en-IN" sz="1800" dirty="0" err="1"/>
              <a:t>Mbed</a:t>
            </a:r>
            <a:r>
              <a:rPr lang="en-IN" sz="1800" dirty="0"/>
              <a:t> (d) </a:t>
            </a:r>
            <a:r>
              <a:rPr lang="en-IN" sz="1800" dirty="0" err="1"/>
              <a:t>Zbed</a:t>
            </a:r>
            <a:r>
              <a:rPr lang="en-IN" sz="1800" dirty="0"/>
              <a:t> </a:t>
            </a:r>
          </a:p>
          <a:p>
            <a:pPr marL="0" indent="0">
              <a:buNone/>
            </a:pPr>
            <a:r>
              <a:rPr lang="en-IN" sz="1800" dirty="0"/>
              <a:t>Name the organisation who designed FRDM-KL25Z? </a:t>
            </a:r>
          </a:p>
          <a:p>
            <a:pPr marL="0" indent="0">
              <a:buNone/>
            </a:pPr>
            <a:r>
              <a:rPr lang="en-IN" sz="1800" dirty="0"/>
              <a:t>	(a) </a:t>
            </a:r>
            <a:r>
              <a:rPr lang="en-IN" sz="1800" dirty="0" err="1"/>
              <a:t>ScaleFree</a:t>
            </a:r>
            <a:r>
              <a:rPr lang="en-IN" sz="1800" dirty="0"/>
              <a:t> (b) Scale (c) Freescale (d) No Scale </a:t>
            </a:r>
          </a:p>
          <a:p>
            <a:pPr marL="0" indent="0">
              <a:buNone/>
            </a:pPr>
            <a:r>
              <a:rPr lang="en-IN" sz="1800" dirty="0"/>
              <a:t>What will happen when ARM processor use pipeline? </a:t>
            </a:r>
          </a:p>
          <a:p>
            <a:pPr marL="0" indent="0">
              <a:buNone/>
            </a:pPr>
            <a:r>
              <a:rPr lang="en-IN" sz="1800" dirty="0"/>
              <a:t>	(a) Throughput increase and latency increase</a:t>
            </a:r>
          </a:p>
          <a:p>
            <a:pPr marL="0" indent="0">
              <a:buNone/>
            </a:pPr>
            <a:r>
              <a:rPr lang="en-IN" sz="1800" dirty="0"/>
              <a:t>	(b) Throughput decrease and latency increase </a:t>
            </a:r>
          </a:p>
          <a:p>
            <a:pPr marL="0" indent="0">
              <a:buNone/>
            </a:pPr>
            <a:r>
              <a:rPr lang="en-IN" sz="1800" dirty="0"/>
              <a:t>	(c) Throughput increase and latency decrease </a:t>
            </a:r>
          </a:p>
          <a:p>
            <a:pPr marL="0" indent="0">
              <a:buNone/>
            </a:pPr>
            <a:r>
              <a:rPr lang="en-IN" sz="1800" dirty="0"/>
              <a:t>	(d) Throughput decrease and latency decrease</a:t>
            </a:r>
          </a:p>
          <a:p>
            <a:pPr marL="0" indent="0">
              <a:buNone/>
            </a:pPr>
            <a:r>
              <a:rPr lang="en-IN" sz="1800" dirty="0"/>
              <a:t>GPIO of ARM KL-25z board has______. </a:t>
            </a:r>
          </a:p>
          <a:p>
            <a:pPr marL="0" indent="0">
              <a:buNone/>
            </a:pPr>
            <a:r>
              <a:rPr lang="en-IN" sz="1800" dirty="0"/>
              <a:t>	(a) Filter (b) pull up (c) </a:t>
            </a:r>
            <a:r>
              <a:rPr lang="en-IN" sz="1800" dirty="0" err="1"/>
              <a:t>PWM</a:t>
            </a:r>
            <a:r>
              <a:rPr lang="en-IN" sz="1800" dirty="0"/>
              <a:t> (d) All of above</a:t>
            </a:r>
            <a:endParaRPr lang="en-US" sz="1800" dirty="0"/>
          </a:p>
        </p:txBody>
      </p:sp>
    </p:spTree>
    <p:extLst>
      <p:ext uri="{BB962C8B-B14F-4D97-AF65-F5344CB8AC3E}">
        <p14:creationId xmlns:p14="http://schemas.microsoft.com/office/powerpoint/2010/main" val="1555253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E3C9-8496-E80C-FCDB-C444F310338C}"/>
              </a:ext>
            </a:extLst>
          </p:cNvPr>
          <p:cNvSpPr>
            <a:spLocks noGrp="1"/>
          </p:cNvSpPr>
          <p:nvPr>
            <p:ph type="title"/>
          </p:nvPr>
        </p:nvSpPr>
        <p:spPr>
          <a:xfrm>
            <a:off x="838200" y="3338512"/>
            <a:ext cx="10515600" cy="1325563"/>
          </a:xfrm>
        </p:spPr>
        <p:txBody>
          <a:bodyPr>
            <a:normAutofit/>
          </a:bodyPr>
          <a:lstStyle/>
          <a:p>
            <a:pPr algn="ctr"/>
            <a:r>
              <a:rPr lang="en-IN" sz="6600" b="1" dirty="0"/>
              <a:t>Thank You</a:t>
            </a:r>
          </a:p>
        </p:txBody>
      </p:sp>
    </p:spTree>
    <p:extLst>
      <p:ext uri="{BB962C8B-B14F-4D97-AF65-F5344CB8AC3E}">
        <p14:creationId xmlns:p14="http://schemas.microsoft.com/office/powerpoint/2010/main" val="527424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1460D0C-53E2-BE50-67FF-7465CEDF2C7F}"/>
              </a:ext>
            </a:extLst>
          </p:cNvPr>
          <p:cNvGraphicFramePr>
            <a:graphicFrameLocks noGrp="1"/>
          </p:cNvGraphicFramePr>
          <p:nvPr>
            <p:ph idx="1"/>
            <p:extLst>
              <p:ext uri="{D42A27DB-BD31-4B8C-83A1-F6EECF244321}">
                <p14:modId xmlns:p14="http://schemas.microsoft.com/office/powerpoint/2010/main" val="178706719"/>
              </p:ext>
            </p:extLst>
          </p:nvPr>
        </p:nvGraphicFramePr>
        <p:xfrm>
          <a:off x="280845" y="874649"/>
          <a:ext cx="11630310" cy="4697456"/>
        </p:xfrm>
        <a:graphic>
          <a:graphicData uri="http://schemas.openxmlformats.org/drawingml/2006/table">
            <a:tbl>
              <a:tblPr firstRow="1" firstCol="1" bandRow="1">
                <a:tableStyleId>{912C8C85-51F0-491E-9774-3900AFEF0FD7}</a:tableStyleId>
              </a:tblPr>
              <a:tblGrid>
                <a:gridCol w="1657666">
                  <a:extLst>
                    <a:ext uri="{9D8B030D-6E8A-4147-A177-3AD203B41FA5}">
                      <a16:colId xmlns:a16="http://schemas.microsoft.com/office/drawing/2014/main" val="4112458523"/>
                    </a:ext>
                  </a:extLst>
                </a:gridCol>
                <a:gridCol w="8612399">
                  <a:extLst>
                    <a:ext uri="{9D8B030D-6E8A-4147-A177-3AD203B41FA5}">
                      <a16:colId xmlns:a16="http://schemas.microsoft.com/office/drawing/2014/main" val="4289736832"/>
                    </a:ext>
                  </a:extLst>
                </a:gridCol>
                <a:gridCol w="1360245">
                  <a:extLst>
                    <a:ext uri="{9D8B030D-6E8A-4147-A177-3AD203B41FA5}">
                      <a16:colId xmlns:a16="http://schemas.microsoft.com/office/drawing/2014/main" val="2169080111"/>
                    </a:ext>
                  </a:extLst>
                </a:gridCol>
              </a:tblGrid>
              <a:tr h="677588">
                <a:tc>
                  <a:txBody>
                    <a:bodyPr/>
                    <a:lstStyle/>
                    <a:p>
                      <a:pPr algn="l">
                        <a:lnSpc>
                          <a:spcPct val="115000"/>
                        </a:lnSpc>
                        <a:spcAft>
                          <a:spcPts val="1000"/>
                        </a:spcAft>
                        <a:tabLst>
                          <a:tab pos="1533525" algn="l"/>
                        </a:tabLst>
                      </a:pPr>
                      <a:r>
                        <a:rPr lang="en-US" sz="3200">
                          <a:solidFill>
                            <a:schemeClr val="tx1"/>
                          </a:solidFill>
                          <a:effectLst/>
                        </a:rPr>
                        <a:t>UNIT-IV</a:t>
                      </a:r>
                      <a:endParaRPr lang="en-IN" sz="3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15000"/>
                        </a:lnSpc>
                        <a:spcAft>
                          <a:spcPts val="1000"/>
                        </a:spcAft>
                        <a:tabLst>
                          <a:tab pos="1533525" algn="l"/>
                        </a:tabLst>
                      </a:pPr>
                      <a:r>
                        <a:rPr lang="en-US" sz="3200">
                          <a:solidFill>
                            <a:schemeClr val="tx1"/>
                          </a:solidFill>
                          <a:effectLst/>
                        </a:rPr>
                        <a:t>TARGET BOARD FRDM-KL25Z    </a:t>
                      </a:r>
                      <a:endParaRPr lang="en-IN" sz="32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r">
                        <a:lnSpc>
                          <a:spcPct val="115000"/>
                        </a:lnSpc>
                        <a:spcAft>
                          <a:spcPts val="1000"/>
                        </a:spcAft>
                        <a:tabLst>
                          <a:tab pos="1533525" algn="l"/>
                        </a:tabLst>
                      </a:pP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7711539"/>
                  </a:ext>
                </a:extLst>
              </a:tr>
              <a:tr h="2440030">
                <a:tc gridSpan="3">
                  <a:txBody>
                    <a:bodyPr/>
                    <a:lstStyle/>
                    <a:p>
                      <a:pPr algn="just">
                        <a:lnSpc>
                          <a:spcPct val="115000"/>
                        </a:lnSpc>
                        <a:spcAft>
                          <a:spcPts val="1000"/>
                        </a:spcAft>
                      </a:pPr>
                      <a:r>
                        <a:rPr lang="en-US" sz="3200" dirty="0">
                          <a:solidFill>
                            <a:schemeClr val="tx1"/>
                          </a:solidFill>
                          <a:effectLst/>
                        </a:rPr>
                        <a:t>Introduction &amp; Features, General Purpose I/O, Freedom KL25Z, KL25Z GPIO Ports, Control Registers, Program, Clocking Logic, Interfacing, Timers: KL25 Timer Peripherals, Periodic Interrupt Timer, Timer/PWM Module (TPM), Modes of operation, Major Channel Modes, Wind Speed Indicator (Anemometer), Pulse-Width Modulation, Low Power Timer (LPTMR).</a:t>
                      </a:r>
                      <a:endParaRPr lang="en-IN" sz="3200" dirty="0">
                        <a:solidFill>
                          <a:schemeClr val="tx1"/>
                        </a:solidFill>
                        <a:effectLst/>
                      </a:endParaRPr>
                    </a:p>
                    <a:p>
                      <a:pPr algn="just">
                        <a:lnSpc>
                          <a:spcPct val="115000"/>
                        </a:lnSpc>
                        <a:spcAft>
                          <a:spcPts val="1000"/>
                        </a:spcAft>
                      </a:pPr>
                      <a:endParaRPr lang="en-IN" sz="3200" dirty="0">
                        <a:solidFill>
                          <a:schemeClr val="tx1"/>
                        </a:solidFill>
                        <a:effectLst/>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26427840"/>
                  </a:ext>
                </a:extLst>
              </a:tr>
            </a:tbl>
          </a:graphicData>
        </a:graphic>
      </p:graphicFrame>
    </p:spTree>
    <p:extLst>
      <p:ext uri="{BB962C8B-B14F-4D97-AF65-F5344CB8AC3E}">
        <p14:creationId xmlns:p14="http://schemas.microsoft.com/office/powerpoint/2010/main" val="68860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A9C29-EA10-4061-E794-F5E743F1A9AF}"/>
              </a:ext>
            </a:extLst>
          </p:cNvPr>
          <p:cNvSpPr>
            <a:spLocks noGrp="1"/>
          </p:cNvSpPr>
          <p:nvPr>
            <p:ph type="title"/>
          </p:nvPr>
        </p:nvSpPr>
        <p:spPr/>
        <p:txBody>
          <a:bodyPr/>
          <a:lstStyle/>
          <a:p>
            <a:r>
              <a:rPr lang="en-IN" dirty="0"/>
              <a:t>KL25Z-Introduction</a:t>
            </a:r>
          </a:p>
        </p:txBody>
      </p:sp>
      <p:sp>
        <p:nvSpPr>
          <p:cNvPr id="3" name="Content Placeholder 2">
            <a:extLst>
              <a:ext uri="{FF2B5EF4-FFF2-40B4-BE49-F238E27FC236}">
                <a16:creationId xmlns:a16="http://schemas.microsoft.com/office/drawing/2014/main" id="{CD5B3D07-8D2F-1045-72BB-EF5F8CAACE1C}"/>
              </a:ext>
            </a:extLst>
          </p:cNvPr>
          <p:cNvSpPr>
            <a:spLocks noGrp="1"/>
          </p:cNvSpPr>
          <p:nvPr>
            <p:ph idx="1"/>
          </p:nvPr>
        </p:nvSpPr>
        <p:spPr/>
        <p:txBody>
          <a:bodyPr>
            <a:normAutofit fontScale="92500"/>
          </a:bodyPr>
          <a:lstStyle/>
          <a:p>
            <a:pPr algn="just"/>
            <a:r>
              <a:rPr lang="en-US" i="0" dirty="0">
                <a:effectLst/>
                <a:latin typeface="Times New Roman" panose="02020603050405020304" pitchFamily="18" charset="0"/>
                <a:cs typeface="Times New Roman" panose="02020603050405020304" pitchFamily="18" charset="0"/>
              </a:rPr>
              <a:t>KL25Z is an ARM-M0 based Microprocessor board.</a:t>
            </a:r>
          </a:p>
          <a:p>
            <a:pPr algn="just"/>
            <a:r>
              <a:rPr lang="en-US" i="0" dirty="0">
                <a:effectLst/>
                <a:latin typeface="Times New Roman" panose="02020603050405020304" pitchFamily="18" charset="0"/>
                <a:cs typeface="Times New Roman" panose="02020603050405020304" pitchFamily="18" charset="0"/>
              </a:rPr>
              <a:t>It has been popularly known as FRDM-KL25Z board.</a:t>
            </a:r>
          </a:p>
          <a:p>
            <a:pPr algn="just"/>
            <a:r>
              <a:rPr lang="en-US" dirty="0">
                <a:latin typeface="Times New Roman" panose="02020603050405020304" pitchFamily="18" charset="0"/>
                <a:cs typeface="Times New Roman" panose="02020603050405020304" pitchFamily="18" charset="0"/>
              </a:rPr>
              <a:t>It </a:t>
            </a:r>
            <a:r>
              <a:rPr lang="en-US" i="0" dirty="0">
                <a:effectLst/>
                <a:latin typeface="Times New Roman" panose="02020603050405020304" pitchFamily="18" charset="0"/>
                <a:cs typeface="Times New Roman" panose="02020603050405020304" pitchFamily="18" charset="0"/>
              </a:rPr>
              <a:t>has been designed by Freescale in collaboration with </a:t>
            </a:r>
            <a:r>
              <a:rPr lang="en-US" i="0" dirty="0" err="1">
                <a:effectLst/>
                <a:latin typeface="Times New Roman" panose="02020603050405020304" pitchFamily="18" charset="0"/>
                <a:cs typeface="Times New Roman" panose="02020603050405020304" pitchFamily="18" charset="0"/>
              </a:rPr>
              <a:t>mbed</a:t>
            </a:r>
            <a:r>
              <a:rPr lang="en-US" i="0" dirty="0">
                <a:effectLst/>
                <a:latin typeface="Times New Roman" panose="02020603050405020304" pitchFamily="18" charset="0"/>
                <a:cs typeface="Times New Roman" panose="02020603050405020304" pitchFamily="18" charset="0"/>
              </a:rPr>
              <a:t> for prototyping all sorts of devices, especially those requiring the size and price point offered by Cortex-M0+ and the power of USB Host and Device. </a:t>
            </a:r>
          </a:p>
          <a:p>
            <a:pPr algn="just"/>
            <a:r>
              <a:rPr lang="en-US" i="0" dirty="0" err="1">
                <a:effectLst/>
                <a:latin typeface="Times New Roman" panose="02020603050405020304" pitchFamily="18" charset="0"/>
                <a:cs typeface="Times New Roman" panose="02020603050405020304" pitchFamily="18" charset="0"/>
              </a:rPr>
              <a:t>Mbed</a:t>
            </a:r>
            <a:r>
              <a:rPr lang="en-US" i="0" dirty="0">
                <a:effectLst/>
                <a:latin typeface="Times New Roman" panose="02020603050405020304" pitchFamily="18" charset="0"/>
                <a:cs typeface="Times New Roman" panose="02020603050405020304" pitchFamily="18" charset="0"/>
              </a:rPr>
              <a:t> is a platform and operating system for internet-connected devices based on 32-bit ARM Cortex-M microcontrollers</a:t>
            </a:r>
          </a:p>
          <a:p>
            <a:pPr algn="just"/>
            <a:r>
              <a:rPr lang="en-US" i="0" dirty="0">
                <a:effectLst/>
                <a:latin typeface="Times New Roman" panose="02020603050405020304" pitchFamily="18" charset="0"/>
                <a:cs typeface="Times New Roman" panose="02020603050405020304" pitchFamily="18" charset="0"/>
              </a:rPr>
              <a:t>It is packaged as a development board with connectors to break out to strip board and breadboard, and includes a built-in USB FLASH programmer.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63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70FC-C3F3-34C8-2609-78DD2A77BF34}"/>
              </a:ext>
            </a:extLst>
          </p:cNvPr>
          <p:cNvSpPr>
            <a:spLocks noGrp="1"/>
          </p:cNvSpPr>
          <p:nvPr>
            <p:ph type="title"/>
          </p:nvPr>
        </p:nvSpPr>
        <p:spPr/>
        <p:txBody>
          <a:bodyPr/>
          <a:lstStyle/>
          <a:p>
            <a:r>
              <a:rPr lang="en-US" i="0" dirty="0">
                <a:effectLst/>
                <a:latin typeface="Times New Roman" panose="02020603050405020304" pitchFamily="18" charset="0"/>
                <a:cs typeface="Times New Roman" panose="02020603050405020304" pitchFamily="18" charset="0"/>
              </a:rPr>
              <a:t>KL25Z-Features</a:t>
            </a:r>
            <a:endParaRPr lang="en-IN" dirty="0"/>
          </a:p>
        </p:txBody>
      </p:sp>
      <p:sp>
        <p:nvSpPr>
          <p:cNvPr id="3" name="Content Placeholder 2">
            <a:extLst>
              <a:ext uri="{FF2B5EF4-FFF2-40B4-BE49-F238E27FC236}">
                <a16:creationId xmlns:a16="http://schemas.microsoft.com/office/drawing/2014/main" id="{72B4519F-C0F4-1A0E-1642-C78857DA13B2}"/>
              </a:ext>
            </a:extLst>
          </p:cNvPr>
          <p:cNvSpPr>
            <a:spLocks noGrp="1"/>
          </p:cNvSpPr>
          <p:nvPr>
            <p:ph idx="1"/>
          </p:nvPr>
        </p:nvSpPr>
        <p:spPr/>
        <p:txBody>
          <a:bodyPr/>
          <a:lstStyle/>
          <a:p>
            <a:pPr marL="0" indent="0" algn="just">
              <a:buNone/>
            </a:pPr>
            <a:r>
              <a:rPr lang="en-US" b="0" i="0" dirty="0">
                <a:solidFill>
                  <a:srgbClr val="333E48"/>
                </a:solidFill>
                <a:effectLst/>
                <a:latin typeface="Lato" panose="020F0502020204030203" pitchFamily="34" charset="0"/>
              </a:rPr>
              <a:t>Features include easy access to MCU I/O, battery-ready, low-power operation, a standard-based form factor with expansion board options and a built-in debug interface for flash programming and run-control. The FRDM-KL25Z is supported by a range of NXP and third-party development software.</a:t>
            </a:r>
            <a:endParaRPr lang="en-IN" dirty="0"/>
          </a:p>
        </p:txBody>
      </p:sp>
      <p:pic>
        <p:nvPicPr>
          <p:cNvPr id="3074" name="Picture 2">
            <a:extLst>
              <a:ext uri="{FF2B5EF4-FFF2-40B4-BE49-F238E27FC236}">
                <a16:creationId xmlns:a16="http://schemas.microsoft.com/office/drawing/2014/main" id="{B451121E-F87B-76E4-25D7-6AE26B9CF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4441" y="4123897"/>
            <a:ext cx="5106256" cy="23689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D78428B-7C8E-7C5B-ECD6-D85BEC6AA803}"/>
              </a:ext>
            </a:extLst>
          </p:cNvPr>
          <p:cNvSpPr txBox="1"/>
          <p:nvPr/>
        </p:nvSpPr>
        <p:spPr>
          <a:xfrm>
            <a:off x="357027" y="6492875"/>
            <a:ext cx="11715108" cy="276999"/>
          </a:xfrm>
          <a:prstGeom prst="rect">
            <a:avLst/>
          </a:prstGeom>
          <a:noFill/>
        </p:spPr>
        <p:txBody>
          <a:bodyPr wrap="square">
            <a:spAutoFit/>
          </a:bodyPr>
          <a:lstStyle/>
          <a:p>
            <a:r>
              <a:rPr lang="en-US" sz="1200" b="1" i="1" dirty="0">
                <a:effectLst/>
                <a:latin typeface="Arial" panose="020B0604020202020204" pitchFamily="34" charset="0"/>
              </a:rPr>
              <a:t>*Form factor</a:t>
            </a:r>
            <a:r>
              <a:rPr lang="en-US" sz="1200" b="0" i="1" dirty="0">
                <a:effectLst/>
                <a:latin typeface="Arial" panose="020B0604020202020204" pitchFamily="34" charset="0"/>
              </a:rPr>
              <a:t> is a hardware </a:t>
            </a:r>
            <a:r>
              <a:rPr lang="en-US" sz="1200" b="0" i="1" u="none" strike="noStrike" dirty="0">
                <a:effectLst/>
                <a:latin typeface="Arial" panose="020B0604020202020204" pitchFamily="34" charset="0"/>
              </a:rPr>
              <a:t>design</a:t>
            </a:r>
            <a:r>
              <a:rPr lang="en-US" sz="1200" b="0" i="1" dirty="0">
                <a:effectLst/>
                <a:latin typeface="Arial" panose="020B0604020202020204" pitchFamily="34" charset="0"/>
              </a:rPr>
              <a:t> aspect that defines and prescribes the size, shape, and other physical </a:t>
            </a:r>
            <a:r>
              <a:rPr lang="en-US" sz="1200" b="0" i="1" u="none" strike="noStrike" dirty="0">
                <a:effectLst/>
                <a:latin typeface="Arial" panose="020B0604020202020204" pitchFamily="34" charset="0"/>
              </a:rPr>
              <a:t>specifications</a:t>
            </a:r>
            <a:r>
              <a:rPr lang="en-US" sz="1200" b="0" i="1" dirty="0">
                <a:effectLst/>
                <a:latin typeface="Arial" panose="020B0604020202020204" pitchFamily="34" charset="0"/>
              </a:rPr>
              <a:t> of components, particularly in </a:t>
            </a:r>
            <a:r>
              <a:rPr lang="en-US" sz="1200" b="0" i="1" u="none" strike="noStrike" dirty="0">
                <a:effectLst/>
                <a:latin typeface="Arial" panose="020B0604020202020204" pitchFamily="34" charset="0"/>
              </a:rPr>
              <a:t>electronics</a:t>
            </a:r>
            <a:endParaRPr lang="en-IN" sz="1200" i="1" dirty="0"/>
          </a:p>
        </p:txBody>
      </p:sp>
    </p:spTree>
    <p:extLst>
      <p:ext uri="{BB962C8B-B14F-4D97-AF65-F5344CB8AC3E}">
        <p14:creationId xmlns:p14="http://schemas.microsoft.com/office/powerpoint/2010/main" val="381930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0863-85D5-3D1D-E150-FCB9757CDE3D}"/>
              </a:ext>
            </a:extLst>
          </p:cNvPr>
          <p:cNvSpPr>
            <a:spLocks noGrp="1"/>
          </p:cNvSpPr>
          <p:nvPr>
            <p:ph type="title"/>
          </p:nvPr>
        </p:nvSpPr>
        <p:spPr>
          <a:xfrm>
            <a:off x="559905" y="86830"/>
            <a:ext cx="10515600" cy="827571"/>
          </a:xfrm>
        </p:spPr>
        <p:txBody>
          <a:bodyPr>
            <a:normAutofit/>
          </a:bodyPr>
          <a:lstStyle/>
          <a:p>
            <a:r>
              <a:rPr lang="en-IN" b="1" i="0">
                <a:solidFill>
                  <a:srgbClr val="333E48"/>
                </a:solidFill>
                <a:effectLst/>
                <a:latin typeface="Lato" panose="020F0502020204030203" pitchFamily="34" charset="0"/>
              </a:rPr>
              <a:t>FRDM-KL-25Z </a:t>
            </a:r>
            <a:r>
              <a:rPr lang="en-IN" b="1" i="0" dirty="0">
                <a:solidFill>
                  <a:srgbClr val="333E48"/>
                </a:solidFill>
                <a:effectLst/>
                <a:latin typeface="Lato" panose="020F0502020204030203" pitchFamily="34" charset="0"/>
              </a:rPr>
              <a:t>Features</a:t>
            </a:r>
            <a:endParaRPr lang="en-IN" dirty="0"/>
          </a:p>
        </p:txBody>
      </p:sp>
      <p:sp>
        <p:nvSpPr>
          <p:cNvPr id="3" name="Content Placeholder 2">
            <a:extLst>
              <a:ext uri="{FF2B5EF4-FFF2-40B4-BE49-F238E27FC236}">
                <a16:creationId xmlns:a16="http://schemas.microsoft.com/office/drawing/2014/main" id="{68C23D68-8AFB-AE14-5CDB-3B6D4E234E6F}"/>
              </a:ext>
            </a:extLst>
          </p:cNvPr>
          <p:cNvSpPr>
            <a:spLocks noGrp="1"/>
          </p:cNvSpPr>
          <p:nvPr>
            <p:ph idx="1"/>
          </p:nvPr>
        </p:nvSpPr>
        <p:spPr>
          <a:xfrm>
            <a:off x="475486" y="1167654"/>
            <a:ext cx="10515601" cy="4830809"/>
          </a:xfrm>
        </p:spPr>
        <p:txBody>
          <a:bodyPr>
            <a:normAutofit lnSpcReduction="10000"/>
          </a:bodyPr>
          <a:lstStyle/>
          <a:p>
            <a:pPr marL="742950" lvl="1" indent="-285750"/>
            <a:r>
              <a:rPr lang="en-IN" b="0" i="0" dirty="0">
                <a:solidFill>
                  <a:srgbClr val="333E48"/>
                </a:solidFill>
                <a:effectLst/>
                <a:latin typeface="Lato" panose="020F0502020204030203" pitchFamily="34" charset="0"/>
              </a:rPr>
              <a:t>5V USB or 4.5-9V supply</a:t>
            </a:r>
          </a:p>
          <a:p>
            <a:pPr marL="742950" lvl="1" indent="-285750" algn="l" rtl="0">
              <a:buFont typeface="Arial" panose="020B0604020202020204" pitchFamily="34" charset="0"/>
              <a:buChar char="•"/>
            </a:pPr>
            <a:r>
              <a:rPr lang="en-IN" b="0" i="0" dirty="0">
                <a:solidFill>
                  <a:srgbClr val="333E48"/>
                </a:solidFill>
                <a:effectLst/>
                <a:latin typeface="Lato" panose="020F0502020204030203" pitchFamily="34" charset="0"/>
              </a:rPr>
              <a:t>High performance ARM® Cortex™-M0+ Core</a:t>
            </a:r>
          </a:p>
          <a:p>
            <a:pPr marL="742950" lvl="1" indent="-285750" algn="l" rtl="0">
              <a:buFont typeface="Arial" panose="020B0604020202020204" pitchFamily="34" charset="0"/>
              <a:buChar char="•"/>
            </a:pPr>
            <a:r>
              <a:rPr lang="en-IN" b="0" i="0" dirty="0">
                <a:solidFill>
                  <a:srgbClr val="333E48"/>
                </a:solidFill>
                <a:effectLst/>
                <a:latin typeface="Lato" panose="020F0502020204030203" pitchFamily="34" charset="0"/>
              </a:rPr>
              <a:t>48MHz, </a:t>
            </a:r>
          </a:p>
          <a:p>
            <a:pPr marL="742950" lvl="1" indent="-285750" algn="l" rtl="0">
              <a:buFont typeface="Arial" panose="020B0604020202020204" pitchFamily="34" charset="0"/>
              <a:buChar char="•"/>
            </a:pPr>
            <a:r>
              <a:rPr lang="en-IN" b="0" i="0" dirty="0">
                <a:solidFill>
                  <a:srgbClr val="333E48"/>
                </a:solidFill>
                <a:effectLst/>
                <a:latin typeface="Lato" panose="020F0502020204030203" pitchFamily="34" charset="0"/>
              </a:rPr>
              <a:t>16KB RAM, </a:t>
            </a:r>
          </a:p>
          <a:p>
            <a:pPr marL="742950" lvl="1" indent="-285750" algn="l" rtl="0">
              <a:buFont typeface="Arial" panose="020B0604020202020204" pitchFamily="34" charset="0"/>
              <a:buChar char="•"/>
            </a:pPr>
            <a:r>
              <a:rPr lang="en-IN" b="0" i="0" dirty="0">
                <a:solidFill>
                  <a:srgbClr val="333E48"/>
                </a:solidFill>
                <a:effectLst/>
                <a:latin typeface="Lato" panose="020F0502020204030203" pitchFamily="34" charset="0"/>
              </a:rPr>
              <a:t>128KB FLASH</a:t>
            </a:r>
          </a:p>
          <a:p>
            <a:pPr marL="742950" lvl="1" indent="-285750"/>
            <a:r>
              <a:rPr lang="en-IN" b="0" i="0" dirty="0">
                <a:solidFill>
                  <a:srgbClr val="333E48"/>
                </a:solidFill>
                <a:effectLst/>
                <a:latin typeface="Lato" panose="020F0502020204030203" pitchFamily="34" charset="0"/>
              </a:rPr>
              <a:t>USB (Host/Device): Built-in USB drag 'n' drop FLASH programmer</a:t>
            </a:r>
          </a:p>
          <a:p>
            <a:pPr marL="742950" lvl="1" indent="-285750" algn="l" rtl="0">
              <a:buFont typeface="Arial" panose="020B0604020202020204" pitchFamily="34" charset="0"/>
              <a:buChar char="•"/>
            </a:pPr>
            <a:r>
              <a:rPr lang="en-IN" b="0" i="0" dirty="0">
                <a:solidFill>
                  <a:srgbClr val="333E48"/>
                </a:solidFill>
                <a:effectLst/>
                <a:latin typeface="Lato" panose="020F0502020204030203" pitchFamily="34" charset="0"/>
              </a:rPr>
              <a:t>Serial Peripheral Interface (SPI) (2)</a:t>
            </a:r>
          </a:p>
          <a:p>
            <a:pPr marL="742950" lvl="1" indent="-285750" algn="l" rtl="0">
              <a:buFont typeface="Arial" panose="020B0604020202020204" pitchFamily="34" charset="0"/>
              <a:buChar char="•"/>
            </a:pPr>
            <a:r>
              <a:rPr lang="en-IN" b="0" i="0" dirty="0">
                <a:solidFill>
                  <a:srgbClr val="333E48"/>
                </a:solidFill>
                <a:effectLst/>
                <a:latin typeface="Lato" panose="020F0502020204030203" pitchFamily="34" charset="0"/>
              </a:rPr>
              <a:t>Inter Connect IC (I2C) (2)</a:t>
            </a:r>
          </a:p>
          <a:p>
            <a:pPr marL="742950" lvl="1" indent="-285750" algn="l" rtl="0">
              <a:buFont typeface="Arial" panose="020B0604020202020204" pitchFamily="34" charset="0"/>
              <a:buChar char="•"/>
            </a:pPr>
            <a:r>
              <a:rPr lang="en-IN" b="0" i="0" dirty="0">
                <a:solidFill>
                  <a:srgbClr val="333E48"/>
                </a:solidFill>
                <a:effectLst/>
                <a:latin typeface="Lato" panose="020F0502020204030203" pitchFamily="34" charset="0"/>
              </a:rPr>
              <a:t>Universal Asynchronized Receiver Transmitter(UART) (3)</a:t>
            </a:r>
          </a:p>
          <a:p>
            <a:pPr marL="742950" lvl="1" indent="-285750" algn="l" rtl="0">
              <a:buFont typeface="Arial" panose="020B0604020202020204" pitchFamily="34" charset="0"/>
              <a:buChar char="•"/>
            </a:pPr>
            <a:r>
              <a:rPr lang="en-IN" b="0" i="0" dirty="0">
                <a:solidFill>
                  <a:srgbClr val="333E48"/>
                </a:solidFill>
                <a:effectLst/>
                <a:latin typeface="Lato" panose="020F0502020204030203" pitchFamily="34" charset="0"/>
              </a:rPr>
              <a:t>Pulse Width Modulation(PWM)</a:t>
            </a:r>
          </a:p>
          <a:p>
            <a:pPr marL="742950" lvl="1" indent="-285750" algn="l" rtl="0">
              <a:buFont typeface="Arial" panose="020B0604020202020204" pitchFamily="34" charset="0"/>
              <a:buChar char="•"/>
            </a:pPr>
            <a:r>
              <a:rPr lang="en-IN" b="0" i="0" dirty="0">
                <a:solidFill>
                  <a:srgbClr val="333E48"/>
                </a:solidFill>
                <a:effectLst/>
                <a:latin typeface="Lato" panose="020F0502020204030203" pitchFamily="34" charset="0"/>
              </a:rPr>
              <a:t>16 bit-Analog to Digital Convertor(ADC) </a:t>
            </a:r>
          </a:p>
          <a:p>
            <a:pPr marL="742950" lvl="1" indent="-285750" algn="l" rtl="0">
              <a:buFont typeface="Arial" panose="020B0604020202020204" pitchFamily="34" charset="0"/>
              <a:buChar char="•"/>
            </a:pPr>
            <a:r>
              <a:rPr lang="en-IN" b="0" i="0" dirty="0">
                <a:solidFill>
                  <a:srgbClr val="333E48"/>
                </a:solidFill>
                <a:effectLst/>
                <a:latin typeface="Lato" panose="020F0502020204030203" pitchFamily="34" charset="0"/>
              </a:rPr>
              <a:t>1x 12bit Digital to Analog Convertor(DAC)</a:t>
            </a:r>
          </a:p>
          <a:p>
            <a:pPr marL="742950" lvl="1" indent="-285750" algn="l" rtl="0">
              <a:buFont typeface="Arial" panose="020B0604020202020204" pitchFamily="34" charset="0"/>
              <a:buChar char="•"/>
            </a:pPr>
            <a:r>
              <a:rPr lang="en-IN" b="0" i="0" dirty="0">
                <a:solidFill>
                  <a:srgbClr val="333E48"/>
                </a:solidFill>
                <a:effectLst/>
                <a:latin typeface="Lato" panose="020F0502020204030203" pitchFamily="34" charset="0"/>
              </a:rPr>
              <a:t>GPIO (66)</a:t>
            </a:r>
          </a:p>
          <a:p>
            <a:pPr marL="0" indent="0">
              <a:buNone/>
            </a:pPr>
            <a:endParaRPr lang="en-IN" dirty="0"/>
          </a:p>
        </p:txBody>
      </p:sp>
    </p:spTree>
    <p:extLst>
      <p:ext uri="{BB962C8B-B14F-4D97-AF65-F5344CB8AC3E}">
        <p14:creationId xmlns:p14="http://schemas.microsoft.com/office/powerpoint/2010/main" val="2853642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53CB-7D36-13E1-0681-7B5CB93ED410}"/>
              </a:ext>
            </a:extLst>
          </p:cNvPr>
          <p:cNvSpPr>
            <a:spLocks noGrp="1"/>
          </p:cNvSpPr>
          <p:nvPr>
            <p:ph type="title"/>
          </p:nvPr>
        </p:nvSpPr>
        <p:spPr>
          <a:xfrm>
            <a:off x="449734" y="927738"/>
            <a:ext cx="10515600" cy="668147"/>
          </a:xfrm>
        </p:spPr>
        <p:txBody>
          <a:bodyPr>
            <a:normAutofit fontScale="90000"/>
          </a:bodyPr>
          <a:lstStyle/>
          <a:p>
            <a:r>
              <a:rPr lang="en-IN" b="1" i="0" dirty="0">
                <a:solidFill>
                  <a:srgbClr val="333E48"/>
                </a:solidFill>
                <a:effectLst/>
                <a:latin typeface="Lato" panose="020F0502020204030203" pitchFamily="34" charset="0"/>
              </a:rPr>
              <a:t>NXP KL25Z Features</a:t>
            </a:r>
            <a:endParaRPr lang="en-IN" dirty="0"/>
          </a:p>
        </p:txBody>
      </p:sp>
      <p:sp>
        <p:nvSpPr>
          <p:cNvPr id="3" name="Content Placeholder 2">
            <a:extLst>
              <a:ext uri="{FF2B5EF4-FFF2-40B4-BE49-F238E27FC236}">
                <a16:creationId xmlns:a16="http://schemas.microsoft.com/office/drawing/2014/main" id="{1C6B0B4C-396C-3187-BD89-5E3380E2F7DF}"/>
              </a:ext>
            </a:extLst>
          </p:cNvPr>
          <p:cNvSpPr>
            <a:spLocks noGrp="1"/>
          </p:cNvSpPr>
          <p:nvPr>
            <p:ph idx="1"/>
          </p:nvPr>
        </p:nvSpPr>
        <p:spPr>
          <a:xfrm>
            <a:off x="573024" y="2054830"/>
            <a:ext cx="10515600" cy="4469259"/>
          </a:xfrm>
        </p:spPr>
        <p:txBody>
          <a:bodyPr>
            <a:noAutofit/>
          </a:bodyPr>
          <a:lstStyle/>
          <a:p>
            <a:pPr marL="0" indent="0" algn="l" rtl="0">
              <a:buNone/>
            </a:pPr>
            <a:r>
              <a:rPr lang="en-IN" sz="2200" b="1" i="0" dirty="0">
                <a:effectLst/>
                <a:latin typeface="Times New Roman" panose="02020603050405020304" pitchFamily="18" charset="0"/>
                <a:cs typeface="Times New Roman" panose="02020603050405020304" pitchFamily="18" charset="0"/>
              </a:rPr>
              <a:t>FRDM-KL25Z Onboard actuators and Sensors</a:t>
            </a:r>
          </a:p>
          <a:p>
            <a:pPr algn="l" rtl="0">
              <a:buFont typeface="Arial" panose="020B0604020202020204" pitchFamily="34" charset="0"/>
              <a:buChar char="•"/>
            </a:pPr>
            <a:r>
              <a:rPr lang="en-IN" sz="2200" b="0" i="0" dirty="0">
                <a:effectLst/>
                <a:latin typeface="Times New Roman" panose="02020603050405020304" pitchFamily="18" charset="0"/>
                <a:cs typeface="Times New Roman" panose="02020603050405020304" pitchFamily="18" charset="0"/>
              </a:rPr>
              <a:t>MMA8451Q - 3-axis accelerometer</a:t>
            </a:r>
          </a:p>
          <a:p>
            <a:pPr algn="l" rtl="0">
              <a:buFont typeface="Arial" panose="020B0604020202020204" pitchFamily="34" charset="0"/>
              <a:buChar char="•"/>
            </a:pPr>
            <a:r>
              <a:rPr lang="en-IN" sz="2200" b="0" i="0" dirty="0">
                <a:effectLst/>
                <a:latin typeface="Times New Roman" panose="02020603050405020304" pitchFamily="18" charset="0"/>
                <a:cs typeface="Times New Roman" panose="02020603050405020304" pitchFamily="18" charset="0"/>
              </a:rPr>
              <a:t>Capacitive touch sensor</a:t>
            </a:r>
          </a:p>
          <a:p>
            <a:r>
              <a:rPr lang="en-IN" sz="2400" b="0" i="0" u="none" strike="noStrike" baseline="0" dirty="0">
                <a:latin typeface="Calibri" panose="020F0502020204030204" pitchFamily="34" charset="0"/>
              </a:rPr>
              <a:t>Tri-</a:t>
            </a:r>
            <a:r>
              <a:rPr lang="en-IN" sz="2400" b="0" i="0" u="none" strike="noStrike" baseline="0" dirty="0" err="1">
                <a:latin typeface="Calibri" panose="020F0502020204030204" pitchFamily="34" charset="0"/>
              </a:rPr>
              <a:t>color</a:t>
            </a:r>
            <a:r>
              <a:rPr lang="en-IN" sz="2400" b="0" i="0" u="none" strike="noStrike" baseline="0" dirty="0">
                <a:latin typeface="Calibri" panose="020F0502020204030204" pitchFamily="34" charset="0"/>
              </a:rPr>
              <a:t> (RGB) LED </a:t>
            </a:r>
          </a:p>
          <a:p>
            <a:r>
              <a:rPr lang="en-IN" sz="2400" dirty="0">
                <a:effectLst/>
                <a:latin typeface="Calibri" panose="020F0502020204030204" pitchFamily="34" charset="0"/>
                <a:cs typeface="Times New Roman" panose="02020603050405020304" pitchFamily="18" charset="0"/>
              </a:rPr>
              <a:t>2-RED </a:t>
            </a:r>
            <a:r>
              <a:rPr lang="en-IN" sz="2400" dirty="0">
                <a:latin typeface="Calibri" panose="020F0502020204030204" pitchFamily="34" charset="0"/>
                <a:cs typeface="Times New Roman" panose="02020603050405020304" pitchFamily="18" charset="0"/>
              </a:rPr>
              <a:t>LEDs</a:t>
            </a:r>
            <a:endParaRPr lang="en-IN" sz="2200" b="0" i="0" dirty="0">
              <a:effectLst/>
              <a:latin typeface="Times New Roman" panose="02020603050405020304" pitchFamily="18" charset="0"/>
              <a:cs typeface="Times New Roman" panose="02020603050405020304" pitchFamily="18" charset="0"/>
            </a:endParaRPr>
          </a:p>
          <a:p>
            <a:pPr marL="0" indent="0" algn="l" rtl="0">
              <a:buNone/>
            </a:pPr>
            <a:endParaRPr lang="en-IN" sz="2200" b="1"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092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833</TotalTime>
  <Words>3059</Words>
  <Application>Microsoft Macintosh PowerPoint</Application>
  <PresentationFormat>Widescreen</PresentationFormat>
  <Paragraphs>396</Paragraphs>
  <Slides>44</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7" baseType="lpstr">
      <vt:lpstr>Arial</vt:lpstr>
      <vt:lpstr>Arial</vt:lpstr>
      <vt:lpstr>Calibri</vt:lpstr>
      <vt:lpstr>Calibri Light</vt:lpstr>
      <vt:lpstr>HelveticaLTStd-Bold</vt:lpstr>
      <vt:lpstr>HelveticaLTStd-BoldObl</vt:lpstr>
      <vt:lpstr>HelveticaLTStd-Roman</vt:lpstr>
      <vt:lpstr>Lato</vt:lpstr>
      <vt:lpstr>Times New Roman</vt:lpstr>
      <vt:lpstr>TimesLTStd-Roman</vt:lpstr>
      <vt:lpstr>Wingdings</vt:lpstr>
      <vt:lpstr>Office Theme</vt:lpstr>
      <vt:lpstr>Bitmap Image</vt:lpstr>
      <vt:lpstr>Noida Institute of Engineering and Technology, Greater Noida</vt:lpstr>
      <vt:lpstr>Program Outcomes</vt:lpstr>
      <vt:lpstr>PowerPoint Presentation</vt:lpstr>
      <vt:lpstr>PowerPoint Presentation</vt:lpstr>
      <vt:lpstr>PowerPoint Presentation</vt:lpstr>
      <vt:lpstr>KL25Z-Introduction</vt:lpstr>
      <vt:lpstr>KL25Z-Features</vt:lpstr>
      <vt:lpstr>FRDM-KL-25Z Features</vt:lpstr>
      <vt:lpstr>NXP KL25Z Features</vt:lpstr>
      <vt:lpstr>KL25Z hardware review</vt:lpstr>
      <vt:lpstr>Functional Block diagram of KL25-Z</vt:lpstr>
      <vt:lpstr>Functional Block diagram of KL25-Z</vt:lpstr>
      <vt:lpstr>GPIO:Genral Purpose Input Output</vt:lpstr>
      <vt:lpstr>GPIO: Connectors</vt:lpstr>
      <vt:lpstr>GPIO PORTS</vt:lpstr>
      <vt:lpstr>PORT Features</vt:lpstr>
      <vt:lpstr>PORT Control Registers</vt:lpstr>
      <vt:lpstr>Pin Control Register(PCR)</vt:lpstr>
      <vt:lpstr>Global Pin Control Low Register (PORTx_GPCLR)</vt:lpstr>
      <vt:lpstr>Global Pin Control High Register (PORTx_GPCHR) </vt:lpstr>
      <vt:lpstr>Interrupt Status Flag Register (PORTx_ISFR)</vt:lpstr>
      <vt:lpstr>LED blink using Cortex-M0+</vt:lpstr>
      <vt:lpstr>Clocking diagram</vt:lpstr>
      <vt:lpstr>Multipurpose Clock Generator (MCG) </vt:lpstr>
      <vt:lpstr>System integration module (SIM)</vt:lpstr>
      <vt:lpstr>Interfacing using GPIO</vt:lpstr>
      <vt:lpstr>GPIO Control Registers</vt:lpstr>
      <vt:lpstr>Timer modules</vt:lpstr>
      <vt:lpstr>Timer/PWM Module (TPM)</vt:lpstr>
      <vt:lpstr>TPM Features</vt:lpstr>
      <vt:lpstr>TPM Modes of Operation</vt:lpstr>
      <vt:lpstr>TPM block diagram</vt:lpstr>
      <vt:lpstr>Major Channel Modes in TPM</vt:lpstr>
      <vt:lpstr>Pulse-Width Modulation (PWM) in TPM</vt:lpstr>
      <vt:lpstr>PowerPoint Presentation</vt:lpstr>
      <vt:lpstr>Periodic Interrupt Timer (PIT)</vt:lpstr>
      <vt:lpstr>PIT Features</vt:lpstr>
      <vt:lpstr>Low-Power Timer (LPTMR)</vt:lpstr>
      <vt:lpstr>LPTMR Features </vt:lpstr>
      <vt:lpstr>LPTMR Modes of operation</vt:lpstr>
      <vt:lpstr>PWM (Pulse Width Modulation) anemometers</vt:lpstr>
      <vt:lpstr>PowerPoint Presentation</vt:lpstr>
      <vt:lpstr>Sample MCQ</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utsav malviya</dc:creator>
  <cp:lastModifiedBy>Zatin Gupta</cp:lastModifiedBy>
  <cp:revision>79</cp:revision>
  <dcterms:created xsi:type="dcterms:W3CDTF">2022-09-18T13:03:35Z</dcterms:created>
  <dcterms:modified xsi:type="dcterms:W3CDTF">2024-06-19T08:35:11Z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2024-06-03T06:12:31Z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6199a700-02cf-4ad8-8738-8eb7a4473107</vt:lpwstr>
  </property>
  <property fmtid="{D5CDD505-2E9C-101B-9397-08002B2CF9AE}" pid="7" name="MSIP_Label_defa4170-0d19-0005-0004-bc88714345d2_ActionId">
    <vt:lpwstr>5464317a-faeb-40eb-b186-f882357a2cc2</vt:lpwstr>
  </property>
  <property fmtid="{D5CDD505-2E9C-101B-9397-08002B2CF9AE}" pid="8" name="MSIP_Label_defa4170-0d19-0005-0004-bc88714345d2_ContentBits">
    <vt:lpwstr>0</vt:lpwstr>
  </property>
</Properties>
</file>