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2" r:id="rId2"/>
    <p:sldId id="261" r:id="rId3"/>
    <p:sldId id="322" r:id="rId4"/>
    <p:sldId id="323" r:id="rId5"/>
    <p:sldId id="321" r:id="rId6"/>
    <p:sldId id="320" r:id="rId7"/>
    <p:sldId id="319" r:id="rId8"/>
    <p:sldId id="339" r:id="rId9"/>
    <p:sldId id="318" r:id="rId10"/>
    <p:sldId id="317" r:id="rId11"/>
    <p:sldId id="316" r:id="rId12"/>
    <p:sldId id="315" r:id="rId13"/>
    <p:sldId id="314" r:id="rId14"/>
    <p:sldId id="313" r:id="rId15"/>
    <p:sldId id="312" r:id="rId16"/>
    <p:sldId id="311" r:id="rId17"/>
    <p:sldId id="340" r:id="rId18"/>
    <p:sldId id="341" r:id="rId19"/>
    <p:sldId id="310" r:id="rId20"/>
    <p:sldId id="309" r:id="rId21"/>
    <p:sldId id="308" r:id="rId22"/>
    <p:sldId id="307" r:id="rId23"/>
    <p:sldId id="306" r:id="rId24"/>
    <p:sldId id="305" r:id="rId25"/>
    <p:sldId id="304" r:id="rId26"/>
    <p:sldId id="302" r:id="rId27"/>
    <p:sldId id="303" r:id="rId28"/>
    <p:sldId id="301" r:id="rId29"/>
    <p:sldId id="300" r:id="rId30"/>
    <p:sldId id="299" r:id="rId31"/>
    <p:sldId id="298" r:id="rId32"/>
    <p:sldId id="328" r:id="rId33"/>
    <p:sldId id="327" r:id="rId34"/>
    <p:sldId id="326" r:id="rId35"/>
    <p:sldId id="325" r:id="rId36"/>
    <p:sldId id="324" r:id="rId37"/>
    <p:sldId id="329" r:id="rId38"/>
    <p:sldId id="330" r:id="rId39"/>
    <p:sldId id="331" r:id="rId40"/>
    <p:sldId id="332" r:id="rId41"/>
    <p:sldId id="333" r:id="rId42"/>
    <p:sldId id="334" r:id="rId43"/>
    <p:sldId id="335" r:id="rId44"/>
    <p:sldId id="337" r:id="rId45"/>
    <p:sldId id="338" r:id="rId46"/>
    <p:sldId id="336" r:id="rId47"/>
    <p:sldId id="342" r:id="rId48"/>
    <p:sldId id="2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32A32-7BF8-470F-8710-125CB6C481E5}" type="datetimeFigureOut">
              <a:rPr lang="en-IN" smtClean="0"/>
              <a:t>19/06/24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C8BA8-CD1D-4FA6-9687-BF2560CFA036}" type="slidenum">
              <a:rPr lang="en-IN" smtClean="0"/>
              <a:t>‹#›</a:t>
            </a:fld>
            <a:endParaRPr lang="en-IN"/>
          </a:p>
        </p:txBody>
      </p:sp>
    </p:spTree>
    <p:extLst>
      <p:ext uri="{BB962C8B-B14F-4D97-AF65-F5344CB8AC3E}">
        <p14:creationId xmlns:p14="http://schemas.microsoft.com/office/powerpoint/2010/main" val="3687733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7828" name="Slide Number Placeholder 3"/>
          <p:cNvSpPr>
            <a:spLocks noGrp="1"/>
          </p:cNvSpPr>
          <p:nvPr>
            <p:ph type="sldNum" sz="quarter" idx="5"/>
          </p:nvPr>
        </p:nvSpPr>
        <p:spPr bwMode="auto">
          <a:noFill/>
          <a:ln>
            <a:miter lim="800000"/>
            <a:headEnd/>
            <a:tailEnd/>
          </a:ln>
        </p:spPr>
        <p:txBody>
          <a:bodyPr/>
          <a:lstStyle/>
          <a:p>
            <a:fld id="{2C9A6C2D-5526-4610-BAC2-D65BD65BECEA}" type="slidenum">
              <a:rPr lang="en-US" altLang="en-US">
                <a:cs typeface="Arial" charset="0"/>
              </a:rPr>
              <a:pPr/>
              <a:t>1</a:t>
            </a:fld>
            <a:endParaRPr lang="en-US" alt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B207-8EA7-6B5E-66A5-1173A4FFEC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FFA51A-4CB5-F273-BFA2-25B50EB96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B98022-3BB0-B8F0-BBD1-97B1887C036E}"/>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D74D8083-B750-1F6C-0A82-C2481EB8B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33932-316A-D478-49D7-1EDB2F17A6BD}"/>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184392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D4D7-6920-B355-40BE-746690279A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828147-79AA-883B-B8A9-154BB1F03A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EE5A7-3CF9-9DA1-A58F-1BE302303816}"/>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6658273B-90E3-B3E9-F929-E4ED0EAB3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C7E1B8-CBB3-B12B-636A-1C5729B26B14}"/>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39578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9A19F9-01E8-5E15-906D-E0933E4088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F51012-FE35-67D9-36E7-C3E4D645C6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659513-5AAE-C4B8-C181-DACD475578E8}"/>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C4194399-F192-5992-6F8C-16E7A55332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A61A53-A130-9BB0-7E5F-812358EC5884}"/>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230337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A16A-F3BC-14E6-76E9-D4D0CD4021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58704E-803F-6F4B-B3A0-D60B79E87C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C4B37-819F-68D4-790D-80B7587051EC}"/>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A6D9C3BB-30F9-D2A5-62F2-D026A412BD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267C97-C053-7745-9DA2-1E326327DDB9}"/>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319533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C711-A3A2-540A-D707-9070CAFA06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6194D8-CB43-4B16-393F-0D9DCAE5AB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94DB76-D610-562A-AD5E-B59DAF30183F}"/>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0746826F-3F12-DEC1-B040-04D17E30A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50237-0361-FA0E-11FD-3BDA9F9ECBBE}"/>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137084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20A-C0A2-C8F4-AEC9-E84EBD2ECB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CF6656-403C-9096-C5E5-1EF0A4B9C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27AF99-01EC-48D7-084A-6901A98A4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8E46C1-4F62-6836-5FB7-4A68849A6D00}"/>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6" name="Footer Placeholder 5">
            <a:extLst>
              <a:ext uri="{FF2B5EF4-FFF2-40B4-BE49-F238E27FC236}">
                <a16:creationId xmlns:a16="http://schemas.microsoft.com/office/drawing/2014/main" id="{C6130EA4-494E-A6A1-3250-68AD4CFE57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8F4594-7597-ABFA-C87F-FA784BBB03B7}"/>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151857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AA4A-5FAC-D4C4-D076-F299D929E7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860B71-427D-E51D-8E5A-C516EF5B4C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2825E-A933-2F4C-17C6-C5AC20737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79BE63-0D24-052E-338B-52AD19812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067435-9876-6DD4-8878-8885436E1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5453A7-41C9-26ED-81C8-C9B1BBBD2D47}"/>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8" name="Footer Placeholder 7">
            <a:extLst>
              <a:ext uri="{FF2B5EF4-FFF2-40B4-BE49-F238E27FC236}">
                <a16:creationId xmlns:a16="http://schemas.microsoft.com/office/drawing/2014/main" id="{EF5272F7-2BB5-8097-8D4A-A3D41623BE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069BC7-06B9-9D9F-47C8-92803E4C13CA}"/>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17875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8DE3-8BF8-4890-FC3D-FC11BD6987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5035C6-4BFE-AF21-0CC2-0EA7AB9D28BC}"/>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4" name="Footer Placeholder 3">
            <a:extLst>
              <a:ext uri="{FF2B5EF4-FFF2-40B4-BE49-F238E27FC236}">
                <a16:creationId xmlns:a16="http://schemas.microsoft.com/office/drawing/2014/main" id="{8802BEFE-6428-9167-9AFC-7E3B6EF1FE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EFBED5-701B-2480-2958-83B059D85E72}"/>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95007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D4B65-6CFF-7C9F-F70A-20DABC2E0BCB}"/>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3" name="Footer Placeholder 2">
            <a:extLst>
              <a:ext uri="{FF2B5EF4-FFF2-40B4-BE49-F238E27FC236}">
                <a16:creationId xmlns:a16="http://schemas.microsoft.com/office/drawing/2014/main" id="{F7CB5E5F-9D4C-925A-B53E-6CA40E2B10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3B74E5-32CF-EA61-DDF2-C55241E350C2}"/>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266272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7DFA-46C8-C16A-B521-AA23FB580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0A749F-AEE4-D8BD-3405-1445BCE86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85B274-16D3-3D8C-649E-CDB481A66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A9D49-99DD-347F-7CB9-650A31CCD474}"/>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6" name="Footer Placeholder 5">
            <a:extLst>
              <a:ext uri="{FF2B5EF4-FFF2-40B4-BE49-F238E27FC236}">
                <a16:creationId xmlns:a16="http://schemas.microsoft.com/office/drawing/2014/main" id="{CA06EE75-C2FE-1FDE-2B22-8940599A58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4CB571-CE3B-8FFA-0ABD-87F36533EF96}"/>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306561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11D1-F5D6-3CBB-04C7-4EDEF7E36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41914A-AE44-DE9C-D451-799B705F4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4E31F7-9DEB-72BB-3C95-50F55CB7E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F4718-309E-BFD1-A08B-F2C315AFDEA4}"/>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6" name="Footer Placeholder 5">
            <a:extLst>
              <a:ext uri="{FF2B5EF4-FFF2-40B4-BE49-F238E27FC236}">
                <a16:creationId xmlns:a16="http://schemas.microsoft.com/office/drawing/2014/main" id="{2E1BF19A-2974-3FEE-E4CE-9CD01288F5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667A05-722C-18B0-2712-7DF2948448C8}"/>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77319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D38F7-3FCA-0BC1-96DC-36E3D6B081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CB5494-4519-2E7C-D669-45D6D3ECD9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9F186-349A-9E96-A171-6D8368A53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9AB8503E-074D-9EEB-0BF6-14359D5B0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610C66-0BAA-EBF5-9597-CD3F14E23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B2DD9-97E6-461F-B804-0FBDAA7CB05E}" type="slidenum">
              <a:rPr lang="en-IN" smtClean="0"/>
              <a:t>‹#›</a:t>
            </a:fld>
            <a:endParaRPr lang="en-IN"/>
          </a:p>
        </p:txBody>
      </p:sp>
      <p:pic>
        <p:nvPicPr>
          <p:cNvPr id="7" name="Picture 6" descr="A close-up of a logo&#10;&#10;Description automatically generated">
            <a:extLst>
              <a:ext uri="{FF2B5EF4-FFF2-40B4-BE49-F238E27FC236}">
                <a16:creationId xmlns:a16="http://schemas.microsoft.com/office/drawing/2014/main" id="{233DCB67-93A2-B176-0BA6-E1DCCC6E861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extLst>
      <p:ext uri="{BB962C8B-B14F-4D97-AF65-F5344CB8AC3E}">
        <p14:creationId xmlns:p14="http://schemas.microsoft.com/office/powerpoint/2010/main" val="651569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520" y="0"/>
            <a:ext cx="932688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fontAlgn="base">
              <a:spcAft>
                <a:spcPct val="0"/>
              </a:spcAft>
            </a:pPr>
            <a:r>
              <a:rPr lang="en-US" sz="2520" dirty="0"/>
              <a:t>Noida Institute of Engineering and Technology, Greater Noida</a:t>
            </a:r>
          </a:p>
        </p:txBody>
      </p:sp>
      <p:sp>
        <p:nvSpPr>
          <p:cNvPr id="6" name="Subtitle 2"/>
          <p:cNvSpPr txBox="1">
            <a:spLocks/>
          </p:cNvSpPr>
          <p:nvPr/>
        </p:nvSpPr>
        <p:spPr>
          <a:xfrm>
            <a:off x="6644640" y="3962400"/>
            <a:ext cx="45720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400" b="1" dirty="0">
                <a:solidFill>
                  <a:schemeClr val="tx1"/>
                </a:solidFill>
              </a:rPr>
              <a:t>Dr. Zatin Gupta</a:t>
            </a:r>
          </a:p>
          <a:p>
            <a:pPr algn="ctr">
              <a:spcBef>
                <a:spcPct val="20000"/>
              </a:spcBef>
              <a:defRPr/>
            </a:pPr>
            <a:r>
              <a:rPr lang="en-US" sz="2400" b="1" dirty="0">
                <a:solidFill>
                  <a:schemeClr val="tx1"/>
                </a:solidFill>
              </a:rPr>
              <a:t>Associate Professor</a:t>
            </a:r>
          </a:p>
        </p:txBody>
      </p:sp>
      <p:pic>
        <p:nvPicPr>
          <p:cNvPr id="2054" name="Picture 3" descr="C:\Users\Manks\Downloads\128_calendar-schedule-credit-mortgage-date-512.png"/>
          <p:cNvPicPr>
            <a:picLocks noChangeAspect="1" noChangeArrowheads="1"/>
          </p:cNvPicPr>
          <p:nvPr/>
        </p:nvPicPr>
        <p:blipFill>
          <a:blip r:embed="rId3"/>
          <a:srcRect/>
          <a:stretch>
            <a:fillRect/>
          </a:stretch>
        </p:blipFill>
        <p:spPr bwMode="auto">
          <a:xfrm>
            <a:off x="1066800" y="5943600"/>
            <a:ext cx="640080" cy="533400"/>
          </a:xfrm>
          <a:prstGeom prst="rect">
            <a:avLst/>
          </a:prstGeom>
          <a:noFill/>
          <a:ln w="9525">
            <a:noFill/>
            <a:miter lim="800000"/>
            <a:headEnd/>
            <a:tailEnd/>
          </a:ln>
        </p:spPr>
      </p:pic>
      <p:sp>
        <p:nvSpPr>
          <p:cNvPr id="9" name="Date Placeholder 8"/>
          <p:cNvSpPr>
            <a:spLocks noGrp="1"/>
          </p:cNvSpPr>
          <p:nvPr>
            <p:ph type="dt" sz="quarter" idx="10"/>
          </p:nvPr>
        </p:nvSpPr>
        <p:spPr>
          <a:xfrm>
            <a:off x="1066800" y="6492883"/>
            <a:ext cx="2560320" cy="365125"/>
          </a:xfrm>
        </p:spPr>
        <p:txBody>
          <a:bodyPr/>
          <a:lstStyle/>
          <a:p>
            <a:pPr>
              <a:defRPr/>
            </a:pPr>
            <a:fld id="{6D830C5B-4791-4410-867E-851E12F64E81}" type="datetime1">
              <a:rPr lang="en-US" smtClean="0"/>
              <a:pPr>
                <a:defRPr/>
              </a:pPr>
              <a:t>6/19/24</a:t>
            </a:fld>
            <a:endParaRPr lang="en-US" dirty="0"/>
          </a:p>
        </p:txBody>
      </p:sp>
      <p:sp>
        <p:nvSpPr>
          <p:cNvPr id="2056" name="Slide Number Placeholder 9"/>
          <p:cNvSpPr>
            <a:spLocks noGrp="1"/>
          </p:cNvSpPr>
          <p:nvPr>
            <p:ph type="sldNum" sz="quarter" idx="12"/>
          </p:nvPr>
        </p:nvSpPr>
        <p:spPr bwMode="auto">
          <a:noFill/>
          <a:ln>
            <a:miter lim="800000"/>
            <a:headEnd/>
            <a:tailEnd/>
          </a:ln>
        </p:spPr>
        <p:txBody>
          <a:bodyPr/>
          <a:lstStyle/>
          <a:p>
            <a:fld id="{CFE2AF16-B5D8-4549-9BD7-15CD210D4BDC}" type="slidenum">
              <a:rPr lang="en-US" altLang="en-US">
                <a:cs typeface="Arial" charset="0"/>
              </a:rPr>
              <a:pPr/>
              <a:t>1</a:t>
            </a:fld>
            <a:endParaRPr lang="en-US" altLang="en-US">
              <a:cs typeface="Arial" charset="0"/>
            </a:endParaRPr>
          </a:p>
        </p:txBody>
      </p:sp>
      <p:pic>
        <p:nvPicPr>
          <p:cNvPr id="2057" name="Picture 4" descr="C:\Users\Manks\Downloads\speak.png"/>
          <p:cNvPicPr>
            <a:picLocks noChangeAspect="1" noChangeArrowheads="1"/>
          </p:cNvPicPr>
          <p:nvPr/>
        </p:nvPicPr>
        <p:blipFill>
          <a:blip r:embed="rId4"/>
          <a:srcRect/>
          <a:stretch>
            <a:fillRect/>
          </a:stretch>
        </p:blipFill>
        <p:spPr bwMode="auto">
          <a:xfrm>
            <a:off x="7924800" y="2590800"/>
            <a:ext cx="1828800" cy="1524000"/>
          </a:xfrm>
          <a:prstGeom prst="rect">
            <a:avLst/>
          </a:prstGeom>
          <a:noFill/>
          <a:ln w="9525">
            <a:noFill/>
            <a:miter lim="800000"/>
            <a:headEnd/>
            <a:tailEnd/>
          </a:ln>
        </p:spPr>
      </p:pic>
      <p:sp>
        <p:nvSpPr>
          <p:cNvPr id="17" name="Subtitle 2"/>
          <p:cNvSpPr txBox="1">
            <a:spLocks/>
          </p:cNvSpPr>
          <p:nvPr/>
        </p:nvSpPr>
        <p:spPr bwMode="auto">
          <a:xfrm>
            <a:off x="3581400" y="914400"/>
            <a:ext cx="6400800" cy="1752600"/>
          </a:xfrm>
          <a:prstGeom prst="rect">
            <a:avLst/>
          </a:prstGeom>
          <a:ln w="25400" cap="flat" cmpd="sng" algn="ctr">
            <a:solidFill>
              <a:schemeClr val="accent5"/>
            </a:solidFill>
            <a:prstDash val="solid"/>
            <a:miter lim="800000"/>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normAutofit/>
          </a:bodyPr>
          <a:lstStyle/>
          <a:p>
            <a:pPr algn="ctr">
              <a:spcBef>
                <a:spcPct val="20000"/>
              </a:spcBef>
              <a:defRPr/>
            </a:pPr>
            <a:r>
              <a:rPr lang="en-US" sz="2400" b="1" dirty="0"/>
              <a:t>ARM ARCHITECTURE FOR IoT</a:t>
            </a:r>
            <a:endParaRPr lang="en-US" sz="2400" dirty="0">
              <a:solidFill>
                <a:schemeClr val="tx1"/>
              </a:solidFill>
            </a:endParaRPr>
          </a:p>
        </p:txBody>
      </p:sp>
      <p:sp>
        <p:nvSpPr>
          <p:cNvPr id="18" name="Subtitle 2"/>
          <p:cNvSpPr txBox="1">
            <a:spLocks/>
          </p:cNvSpPr>
          <p:nvPr/>
        </p:nvSpPr>
        <p:spPr>
          <a:xfrm>
            <a:off x="1776413"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500" dirty="0">
                <a:solidFill>
                  <a:schemeClr val="tx1"/>
                </a:solidFill>
              </a:rPr>
              <a:t>UNIT-V</a:t>
            </a:r>
          </a:p>
        </p:txBody>
      </p:sp>
      <p:sp>
        <p:nvSpPr>
          <p:cNvPr id="19" name="Subtitle 2"/>
          <p:cNvSpPr txBox="1">
            <a:spLocks/>
          </p:cNvSpPr>
          <p:nvPr/>
        </p:nvSpPr>
        <p:spPr>
          <a:xfrm>
            <a:off x="1820934" y="3791593"/>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chor="ctr">
            <a:normAutofit/>
          </a:bodyPr>
          <a:lstStyle/>
          <a:p>
            <a:pPr algn="ctr">
              <a:spcBef>
                <a:spcPct val="20000"/>
              </a:spcBef>
              <a:defRPr/>
            </a:pPr>
            <a:r>
              <a:rPr lang="en-US" b="1" dirty="0"/>
              <a:t>APPLICATION DEVELOPMENT AND COMMUNICATION USING ARM</a:t>
            </a:r>
            <a:endParaRPr lang="en-US" sz="2400" dirty="0">
              <a:solidFill>
                <a:schemeClr val="tx1"/>
              </a:solidFill>
            </a:endParaRPr>
          </a:p>
        </p:txBody>
      </p:sp>
      <p:sp>
        <p:nvSpPr>
          <p:cNvPr id="20" name="Subtitle 2"/>
          <p:cNvSpPr txBox="1">
            <a:spLocks/>
          </p:cNvSpPr>
          <p:nvPr/>
        </p:nvSpPr>
        <p:spPr>
          <a:xfrm>
            <a:off x="1704975"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000" dirty="0">
                <a:solidFill>
                  <a:schemeClr val="tx1"/>
                </a:solidFill>
              </a:rPr>
              <a:t>B. Tech Fifth Semester</a:t>
            </a:r>
          </a:p>
          <a:p>
            <a:pPr algn="ctr">
              <a:spcBef>
                <a:spcPct val="20000"/>
              </a:spcBef>
              <a:defRPr/>
            </a:pPr>
            <a:r>
              <a:rPr lang="en-US" sz="2000" dirty="0">
                <a:solidFill>
                  <a:schemeClr val="tx1"/>
                </a:solidFill>
              </a:rPr>
              <a:t>(Internet On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wipe(down)">
                                      <p:cBhvr>
                                        <p:cTn id="7" dur="500"/>
                                        <p:tgtEl>
                                          <p:spTgt spid="1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bg/>
                                          </p:spTgt>
                                        </p:tgtEl>
                                        <p:attrNameLst>
                                          <p:attrName>style.visibility</p:attrName>
                                        </p:attrNameLst>
                                      </p:cBhvr>
                                      <p:to>
                                        <p:strVal val="visible"/>
                                      </p:to>
                                    </p:set>
                                    <p:animEffect transition="in" filter="wipe(down)">
                                      <p:cBhvr>
                                        <p:cTn id="12" dur="500"/>
                                        <p:tgtEl>
                                          <p:spTgt spid="18">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down)">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bg/>
                                          </p:spTgt>
                                        </p:tgtEl>
                                        <p:attrNameLst>
                                          <p:attrName>style.visibility</p:attrName>
                                        </p:attrNameLst>
                                      </p:cBhvr>
                                      <p:to>
                                        <p:strVal val="visible"/>
                                      </p:to>
                                    </p:set>
                                    <p:animEffect transition="in" filter="wipe(down)">
                                      <p:cBhvr>
                                        <p:cTn id="22" dur="500"/>
                                        <p:tgtEl>
                                          <p:spTgt spid="19">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down)">
                                      <p:cBhvr>
                                        <p:cTn id="2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nimBg="1"/>
      <p:bldP spid="18" grpId="0" build="p" animBg="1"/>
      <p:bldP spid="19"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7E15-4F3C-A11F-4F05-208F0C991FC3}"/>
              </a:ext>
            </a:extLst>
          </p:cNvPr>
          <p:cNvSpPr>
            <a:spLocks noGrp="1"/>
          </p:cNvSpPr>
          <p:nvPr>
            <p:ph type="title"/>
          </p:nvPr>
        </p:nvSpPr>
        <p:spPr/>
        <p:txBody>
          <a:bodyPr/>
          <a:lstStyle/>
          <a:p>
            <a:r>
              <a:rPr lang="en-IN" b="1" i="0" dirty="0">
                <a:solidFill>
                  <a:srgbClr val="333333"/>
                </a:solidFill>
                <a:effectLst/>
                <a:latin typeface="Lato" panose="020F0502020204030203" pitchFamily="34" charset="0"/>
              </a:rPr>
              <a:t>Serial communication standard-RS232</a:t>
            </a:r>
            <a:endParaRPr lang="en-IN" dirty="0"/>
          </a:p>
        </p:txBody>
      </p:sp>
      <p:sp>
        <p:nvSpPr>
          <p:cNvPr id="3" name="Content Placeholder 2">
            <a:extLst>
              <a:ext uri="{FF2B5EF4-FFF2-40B4-BE49-F238E27FC236}">
                <a16:creationId xmlns:a16="http://schemas.microsoft.com/office/drawing/2014/main" id="{E280BFA4-8287-59F0-8713-D009D8CBA806}"/>
              </a:ext>
            </a:extLst>
          </p:cNvPr>
          <p:cNvSpPr>
            <a:spLocks noGrp="1"/>
          </p:cNvSpPr>
          <p:nvPr>
            <p:ph idx="1"/>
          </p:nvPr>
        </p:nvSpPr>
        <p:spPr/>
        <p:txBody>
          <a:bodyPr/>
          <a:lstStyle/>
          <a:p>
            <a:pPr marL="0" indent="0" algn="just">
              <a:buNone/>
            </a:pPr>
            <a:r>
              <a:rPr lang="en-US" b="0" i="0" dirty="0">
                <a:solidFill>
                  <a:srgbClr val="333333"/>
                </a:solidFill>
                <a:effectLst/>
                <a:latin typeface="Lato" panose="020F0502020204030203" pitchFamily="34" charset="0"/>
              </a:rPr>
              <a:t>RS-232 is a serial communication standard is widely used and is often equipped on computers as standard. Its </a:t>
            </a:r>
            <a:r>
              <a:rPr lang="en-US" dirty="0">
                <a:solidFill>
                  <a:srgbClr val="333333"/>
                </a:solidFill>
                <a:latin typeface="Lato" panose="020F0502020204030203" pitchFamily="34" charset="0"/>
              </a:rPr>
              <a:t>has </a:t>
            </a:r>
            <a:r>
              <a:rPr lang="en-IN" b="0" i="0" dirty="0">
                <a:solidFill>
                  <a:srgbClr val="333333"/>
                </a:solidFill>
                <a:effectLst/>
                <a:latin typeface="Lato" panose="020F0502020204030203" pitchFamily="34" charset="0"/>
              </a:rPr>
              <a:t>connectors DB-9.</a:t>
            </a:r>
            <a:endParaRPr lang="en-IN" dirty="0"/>
          </a:p>
        </p:txBody>
      </p:sp>
      <p:pic>
        <p:nvPicPr>
          <p:cNvPr id="4098" name="Picture 2" descr="1 （Data Carrier Detect）DCD 2 （Receive Data） RXD 3 （Transmit Data） TXD 4 （Data Terminal Ready） DTR 5 （Signal ground）SG 6 DSR（Data Set Ready） 7 RTS（Request to Send） 8 CTS（Clear to Send） 9 RI （Ring Indicator）">
            <a:extLst>
              <a:ext uri="{FF2B5EF4-FFF2-40B4-BE49-F238E27FC236}">
                <a16:creationId xmlns:a16="http://schemas.microsoft.com/office/drawing/2014/main" id="{589ED9D9-AA65-2E3D-8806-91C180E29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977" y="2931525"/>
            <a:ext cx="5191125" cy="324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3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622B-6C17-1B76-C603-A58EF1A0D145}"/>
              </a:ext>
            </a:extLst>
          </p:cNvPr>
          <p:cNvSpPr>
            <a:spLocks noGrp="1"/>
          </p:cNvSpPr>
          <p:nvPr>
            <p:ph type="title"/>
          </p:nvPr>
        </p:nvSpPr>
        <p:spPr/>
        <p:txBody>
          <a:bodyPr/>
          <a:lstStyle/>
          <a:p>
            <a:r>
              <a:rPr lang="en-IN" b="1" i="0" dirty="0">
                <a:solidFill>
                  <a:srgbClr val="333333"/>
                </a:solidFill>
                <a:effectLst/>
                <a:latin typeface="Lato" panose="020F0502020204030203" pitchFamily="34" charset="0"/>
              </a:rPr>
              <a:t>Serial communication Protocol-UART</a:t>
            </a:r>
            <a:endParaRPr lang="en-IN" dirty="0"/>
          </a:p>
        </p:txBody>
      </p:sp>
      <p:sp>
        <p:nvSpPr>
          <p:cNvPr id="3" name="Content Placeholder 2">
            <a:extLst>
              <a:ext uri="{FF2B5EF4-FFF2-40B4-BE49-F238E27FC236}">
                <a16:creationId xmlns:a16="http://schemas.microsoft.com/office/drawing/2014/main" id="{9A246B73-A673-D10E-5D8F-4197B8245E2C}"/>
              </a:ext>
            </a:extLst>
          </p:cNvPr>
          <p:cNvSpPr>
            <a:spLocks noGrp="1"/>
          </p:cNvSpPr>
          <p:nvPr>
            <p:ph idx="1"/>
          </p:nvPr>
        </p:nvSpPr>
        <p:spPr/>
        <p:txBody>
          <a:bodyPr>
            <a:normAutofit fontScale="85000" lnSpcReduction="20000"/>
          </a:bodyPr>
          <a:lstStyle/>
          <a:p>
            <a:pPr algn="just">
              <a:buFont typeface="Wingdings" panose="05000000000000000000" pitchFamily="2" charset="2"/>
              <a:buChar char="Ø"/>
            </a:pPr>
            <a:r>
              <a:rPr lang="en-US" b="0" i="0" dirty="0">
                <a:effectLst/>
                <a:latin typeface="Helvetica" panose="020B0604020202020204" pitchFamily="34" charset="0"/>
              </a:rPr>
              <a:t>UART, or universal asynchronous receiver-transmitter, is one of the most used device-to-device communication protocols. </a:t>
            </a:r>
          </a:p>
          <a:p>
            <a:pPr algn="just">
              <a:buFont typeface="Wingdings" panose="05000000000000000000" pitchFamily="2" charset="2"/>
              <a:buChar char="Ø"/>
            </a:pPr>
            <a:r>
              <a:rPr lang="en-US" b="0" i="0" dirty="0">
                <a:effectLst/>
                <a:latin typeface="Helvetica" panose="020B0604020202020204" pitchFamily="34" charset="0"/>
              </a:rPr>
              <a:t>This article shows how to use UART as a hardware communication protocol by following the standard procedure.</a:t>
            </a:r>
          </a:p>
          <a:p>
            <a:pPr algn="just">
              <a:buFont typeface="Wingdings" panose="05000000000000000000" pitchFamily="2" charset="2"/>
              <a:buChar char="Ø"/>
            </a:pPr>
            <a:r>
              <a:rPr lang="en-US" b="0" i="0" dirty="0">
                <a:effectLst/>
                <a:latin typeface="Helvetica" panose="020B0604020202020204" pitchFamily="34" charset="0"/>
              </a:rPr>
              <a:t>When properly configured, UART can work with many different types of serial protocols that involve transmitting and receiving serial data. </a:t>
            </a:r>
          </a:p>
          <a:p>
            <a:pPr algn="just">
              <a:buFont typeface="Wingdings" panose="05000000000000000000" pitchFamily="2" charset="2"/>
              <a:buChar char="Ø"/>
            </a:pPr>
            <a:r>
              <a:rPr lang="en-US" b="0" i="0" dirty="0">
                <a:effectLst/>
                <a:latin typeface="Helvetica" panose="020B0604020202020204" pitchFamily="34" charset="0"/>
              </a:rPr>
              <a:t>In serial communication, data is transferred bit by bit using a single line or wire. </a:t>
            </a:r>
          </a:p>
          <a:p>
            <a:pPr algn="just">
              <a:buFont typeface="Wingdings" panose="05000000000000000000" pitchFamily="2" charset="2"/>
              <a:buChar char="Ø"/>
            </a:pPr>
            <a:r>
              <a:rPr lang="en-US" b="0" i="0" dirty="0">
                <a:effectLst/>
                <a:latin typeface="Helvetica" panose="020B0604020202020204" pitchFamily="34" charset="0"/>
              </a:rPr>
              <a:t>In two-way communication, project use two wires for successful serial data transfer. </a:t>
            </a:r>
          </a:p>
          <a:p>
            <a:pPr algn="just">
              <a:buFont typeface="Wingdings" panose="05000000000000000000" pitchFamily="2" charset="2"/>
              <a:buChar char="Ø"/>
            </a:pPr>
            <a:r>
              <a:rPr lang="en-US" b="0" i="0" dirty="0">
                <a:effectLst/>
                <a:latin typeface="Helvetica" panose="020B0604020202020204" pitchFamily="34" charset="0"/>
              </a:rPr>
              <a:t>Depending on the application and system requirements, serial communications needs less circuitry and wires, which reduces the cost of implementation.</a:t>
            </a:r>
            <a:endParaRPr lang="en-IN" dirty="0"/>
          </a:p>
        </p:txBody>
      </p:sp>
    </p:spTree>
    <p:extLst>
      <p:ext uri="{BB962C8B-B14F-4D97-AF65-F5344CB8AC3E}">
        <p14:creationId xmlns:p14="http://schemas.microsoft.com/office/powerpoint/2010/main" val="2118411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14E9-A0F6-ADCE-4001-62B76E790611}"/>
              </a:ext>
            </a:extLst>
          </p:cNvPr>
          <p:cNvSpPr>
            <a:spLocks noGrp="1"/>
          </p:cNvSpPr>
          <p:nvPr>
            <p:ph type="title"/>
          </p:nvPr>
        </p:nvSpPr>
        <p:spPr/>
        <p:txBody>
          <a:bodyPr/>
          <a:lstStyle/>
          <a:p>
            <a:r>
              <a:rPr lang="en-IN" b="1" i="0" dirty="0">
                <a:solidFill>
                  <a:srgbClr val="333333"/>
                </a:solidFill>
                <a:effectLst/>
                <a:latin typeface="Lato" panose="020F0502020204030203" pitchFamily="34" charset="0"/>
              </a:rPr>
              <a:t>Serial communication Protocol-UART</a:t>
            </a:r>
            <a:endParaRPr lang="en-IN" dirty="0"/>
          </a:p>
        </p:txBody>
      </p:sp>
      <p:sp>
        <p:nvSpPr>
          <p:cNvPr id="3" name="Content Placeholder 2">
            <a:extLst>
              <a:ext uri="{FF2B5EF4-FFF2-40B4-BE49-F238E27FC236}">
                <a16:creationId xmlns:a16="http://schemas.microsoft.com/office/drawing/2014/main" id="{4E85592F-6FE4-8EA1-5A91-84A7C0570422}"/>
              </a:ext>
            </a:extLst>
          </p:cNvPr>
          <p:cNvSpPr>
            <a:spLocks noGrp="1"/>
          </p:cNvSpPr>
          <p:nvPr>
            <p:ph idx="1"/>
          </p:nvPr>
        </p:nvSpPr>
        <p:spPr/>
        <p:txBody>
          <a:bodyPr>
            <a:normAutofit/>
          </a:bodyPr>
          <a:lstStyle/>
          <a:p>
            <a:pPr algn="just"/>
            <a:r>
              <a:rPr lang="en-US" sz="2200" b="0" i="0" dirty="0">
                <a:effectLst/>
                <a:latin typeface="Helvetica" panose="020B0604020202020204" pitchFamily="34" charset="0"/>
              </a:rPr>
              <a:t>By definition, UART is a hardware communication protocol that uses asynchronous serial communication with configurable speed. Asynchronous means there is no clock signal to synchronize the output bits from the transmitting device going to the receiving end.</a:t>
            </a:r>
            <a:endParaRPr lang="en-IN" sz="2200" dirty="0"/>
          </a:p>
        </p:txBody>
      </p:sp>
      <p:graphicFrame>
        <p:nvGraphicFramePr>
          <p:cNvPr id="6" name="Object 5">
            <a:extLst>
              <a:ext uri="{FF2B5EF4-FFF2-40B4-BE49-F238E27FC236}">
                <a16:creationId xmlns:a16="http://schemas.microsoft.com/office/drawing/2014/main" id="{0F08FA84-46D7-CE97-AB01-60C4554FDB30}"/>
              </a:ext>
            </a:extLst>
          </p:cNvPr>
          <p:cNvGraphicFramePr>
            <a:graphicFrameLocks noChangeAspect="1"/>
          </p:cNvGraphicFramePr>
          <p:nvPr>
            <p:extLst>
              <p:ext uri="{D42A27DB-BD31-4B8C-83A1-F6EECF244321}">
                <p14:modId xmlns:p14="http://schemas.microsoft.com/office/powerpoint/2010/main" val="4251192557"/>
              </p:ext>
            </p:extLst>
          </p:nvPr>
        </p:nvGraphicFramePr>
        <p:xfrm>
          <a:off x="2421491" y="3202970"/>
          <a:ext cx="6961234" cy="3423862"/>
        </p:xfrm>
        <a:graphic>
          <a:graphicData uri="http://schemas.openxmlformats.org/presentationml/2006/ole">
            <mc:AlternateContent xmlns:mc="http://schemas.openxmlformats.org/markup-compatibility/2006">
              <mc:Choice xmlns:v="urn:schemas-microsoft-com:vml" Requires="v">
                <p:oleObj name="Bitmap Image" r:id="rId2" imgW="6362640" imgH="3054240" progId="PBrush">
                  <p:embed/>
                </p:oleObj>
              </mc:Choice>
              <mc:Fallback>
                <p:oleObj name="Bitmap Image" r:id="rId2" imgW="6362640" imgH="3054240" progId="PBrush">
                  <p:embed/>
                  <p:pic>
                    <p:nvPicPr>
                      <p:cNvPr id="0" name=""/>
                      <p:cNvPicPr/>
                      <p:nvPr/>
                    </p:nvPicPr>
                    <p:blipFill>
                      <a:blip r:embed="rId3"/>
                      <a:stretch>
                        <a:fillRect/>
                      </a:stretch>
                    </p:blipFill>
                    <p:spPr>
                      <a:xfrm>
                        <a:off x="2421491" y="3202970"/>
                        <a:ext cx="6961234" cy="3423862"/>
                      </a:xfrm>
                      <a:prstGeom prst="rect">
                        <a:avLst/>
                      </a:prstGeom>
                    </p:spPr>
                  </p:pic>
                </p:oleObj>
              </mc:Fallback>
            </mc:AlternateContent>
          </a:graphicData>
        </a:graphic>
      </p:graphicFrame>
    </p:spTree>
    <p:extLst>
      <p:ext uri="{BB962C8B-B14F-4D97-AF65-F5344CB8AC3E}">
        <p14:creationId xmlns:p14="http://schemas.microsoft.com/office/powerpoint/2010/main" val="211392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2F9C-0861-9430-D5B1-5F92FEC9DCFD}"/>
              </a:ext>
            </a:extLst>
          </p:cNvPr>
          <p:cNvSpPr>
            <a:spLocks noGrp="1"/>
          </p:cNvSpPr>
          <p:nvPr>
            <p:ph type="title"/>
          </p:nvPr>
        </p:nvSpPr>
        <p:spPr/>
        <p:txBody>
          <a:bodyPr/>
          <a:lstStyle/>
          <a:p>
            <a:r>
              <a:rPr lang="en-IN" b="1" i="0" dirty="0">
                <a:solidFill>
                  <a:srgbClr val="333333"/>
                </a:solidFill>
                <a:effectLst/>
                <a:latin typeface="Lato" panose="020F0502020204030203" pitchFamily="34" charset="0"/>
              </a:rPr>
              <a:t>UART-Features</a:t>
            </a:r>
            <a:endParaRPr lang="en-IN" dirty="0"/>
          </a:p>
        </p:txBody>
      </p:sp>
      <p:sp>
        <p:nvSpPr>
          <p:cNvPr id="3" name="Content Placeholder 2">
            <a:extLst>
              <a:ext uri="{FF2B5EF4-FFF2-40B4-BE49-F238E27FC236}">
                <a16:creationId xmlns:a16="http://schemas.microsoft.com/office/drawing/2014/main" id="{8BEF3E6E-6EA8-046D-DED4-E8BD7C870C47}"/>
              </a:ext>
            </a:extLst>
          </p:cNvPr>
          <p:cNvSpPr>
            <a:spLocks noGrp="1"/>
          </p:cNvSpPr>
          <p:nvPr>
            <p:ph idx="1"/>
          </p:nvPr>
        </p:nvSpPr>
        <p:spPr/>
        <p:txBody>
          <a:bodyPr/>
          <a:lstStyle/>
          <a:p>
            <a:pPr marL="0" indent="0">
              <a:buNone/>
            </a:pPr>
            <a:r>
              <a:rPr lang="en-US" b="0" i="0" dirty="0">
                <a:effectLst/>
                <a:latin typeface="Helvetica" panose="020B0604020202020204" pitchFamily="34" charset="0"/>
              </a:rPr>
              <a:t>For UART and most serial communications, the baud rate needs to be set the same on both the transmitting and receiving device. The baud rate is the rate at which information is transferred to a communication channel. </a:t>
            </a:r>
            <a:endParaRPr lang="en-IN" dirty="0"/>
          </a:p>
        </p:txBody>
      </p:sp>
      <p:graphicFrame>
        <p:nvGraphicFramePr>
          <p:cNvPr id="4" name="Table 3">
            <a:extLst>
              <a:ext uri="{FF2B5EF4-FFF2-40B4-BE49-F238E27FC236}">
                <a16:creationId xmlns:a16="http://schemas.microsoft.com/office/drawing/2014/main" id="{DE842009-4F57-014C-E448-094085CBDC4D}"/>
              </a:ext>
            </a:extLst>
          </p:cNvPr>
          <p:cNvGraphicFramePr>
            <a:graphicFrameLocks noGrp="1"/>
          </p:cNvGraphicFramePr>
          <p:nvPr>
            <p:extLst>
              <p:ext uri="{D42A27DB-BD31-4B8C-83A1-F6EECF244321}">
                <p14:modId xmlns:p14="http://schemas.microsoft.com/office/powerpoint/2010/main" val="2341243564"/>
              </p:ext>
            </p:extLst>
          </p:nvPr>
        </p:nvGraphicFramePr>
        <p:xfrm>
          <a:off x="884862" y="3620094"/>
          <a:ext cx="10422276" cy="2452127"/>
        </p:xfrm>
        <a:graphic>
          <a:graphicData uri="http://schemas.openxmlformats.org/drawingml/2006/table">
            <a:tbl>
              <a:tblPr>
                <a:tableStyleId>{E8B1032C-EA38-4F05-BA0D-38AFFFC7BED3}</a:tableStyleId>
              </a:tblPr>
              <a:tblGrid>
                <a:gridCol w="5288916">
                  <a:extLst>
                    <a:ext uri="{9D8B030D-6E8A-4147-A177-3AD203B41FA5}">
                      <a16:colId xmlns:a16="http://schemas.microsoft.com/office/drawing/2014/main" val="3738583628"/>
                    </a:ext>
                  </a:extLst>
                </a:gridCol>
                <a:gridCol w="5133360">
                  <a:extLst>
                    <a:ext uri="{9D8B030D-6E8A-4147-A177-3AD203B41FA5}">
                      <a16:colId xmlns:a16="http://schemas.microsoft.com/office/drawing/2014/main" val="3411949330"/>
                    </a:ext>
                  </a:extLst>
                </a:gridCol>
              </a:tblGrid>
              <a:tr h="305579">
                <a:tc>
                  <a:txBody>
                    <a:bodyPr/>
                    <a:lstStyle/>
                    <a:p>
                      <a:pPr algn="ctr" fontAlgn="ctr"/>
                      <a:r>
                        <a:rPr lang="en-IN" b="1" dirty="0">
                          <a:solidFill>
                            <a:schemeClr val="tx1"/>
                          </a:solidFill>
                          <a:effectLst/>
                        </a:rPr>
                        <a:t>Wires</a:t>
                      </a:r>
                    </a:p>
                  </a:txBody>
                  <a:tcPr marL="44450" marR="4445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a:solidFill>
                            <a:schemeClr val="tx1"/>
                          </a:solidFill>
                          <a:effectLst/>
                        </a:rPr>
                        <a:t>2</a:t>
                      </a:r>
                    </a:p>
                  </a:txBody>
                  <a:tcPr marL="44450" marR="4445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559141"/>
                  </a:ext>
                </a:extLst>
              </a:tr>
              <a:tr h="846847">
                <a:tc>
                  <a:txBody>
                    <a:bodyPr/>
                    <a:lstStyle/>
                    <a:p>
                      <a:pPr algn="ctr"/>
                      <a:r>
                        <a:rPr lang="en-IN" b="1">
                          <a:solidFill>
                            <a:schemeClr val="tx1"/>
                          </a:solidFill>
                          <a:effectLst/>
                        </a:rPr>
                        <a:t>Speed</a:t>
                      </a:r>
                    </a:p>
                  </a:txBody>
                  <a:tcPr marL="44450" marR="4445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solidFill>
                            <a:schemeClr val="tx1"/>
                          </a:solidFill>
                          <a:effectLst/>
                        </a:rPr>
                        <a:t>9600, 19200, 38400, 57600, 115200, 230400, 460800, 921600, 1000000, 1500000</a:t>
                      </a:r>
                    </a:p>
                  </a:txBody>
                  <a:tcPr marL="44450" marR="4445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1975140"/>
                  </a:ext>
                </a:extLst>
              </a:tr>
              <a:tr h="381798">
                <a:tc>
                  <a:txBody>
                    <a:bodyPr/>
                    <a:lstStyle/>
                    <a:p>
                      <a:pPr algn="ctr"/>
                      <a:r>
                        <a:rPr lang="en-IN" b="1">
                          <a:solidFill>
                            <a:schemeClr val="tx1"/>
                          </a:solidFill>
                          <a:effectLst/>
                        </a:rPr>
                        <a:t>Methods of Transmission</a:t>
                      </a:r>
                    </a:p>
                  </a:txBody>
                  <a:tcPr marL="44450" marR="4445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a:solidFill>
                            <a:schemeClr val="tx1"/>
                          </a:solidFill>
                          <a:effectLst/>
                        </a:rPr>
                        <a:t>Asynchronous</a:t>
                      </a:r>
                    </a:p>
                  </a:txBody>
                  <a:tcPr marL="44450" marR="4445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160157"/>
                  </a:ext>
                </a:extLst>
              </a:tr>
              <a:tr h="381798">
                <a:tc>
                  <a:txBody>
                    <a:bodyPr/>
                    <a:lstStyle/>
                    <a:p>
                      <a:pPr algn="ctr"/>
                      <a:r>
                        <a:rPr lang="en-IN" b="1">
                          <a:solidFill>
                            <a:schemeClr val="tx1"/>
                          </a:solidFill>
                          <a:effectLst/>
                        </a:rPr>
                        <a:t>Maximum Number of Masters</a:t>
                      </a:r>
                    </a:p>
                  </a:txBody>
                  <a:tcPr marL="44450" marR="4445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a:solidFill>
                            <a:schemeClr val="tx1"/>
                          </a:solidFill>
                          <a:effectLst/>
                        </a:rPr>
                        <a:t>1</a:t>
                      </a:r>
                    </a:p>
                  </a:txBody>
                  <a:tcPr marL="44450" marR="4445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8162409"/>
                  </a:ext>
                </a:extLst>
              </a:tr>
              <a:tr h="381798">
                <a:tc>
                  <a:txBody>
                    <a:bodyPr/>
                    <a:lstStyle/>
                    <a:p>
                      <a:pPr algn="ctr"/>
                      <a:r>
                        <a:rPr lang="en-IN" b="1">
                          <a:solidFill>
                            <a:schemeClr val="tx1"/>
                          </a:solidFill>
                          <a:effectLst/>
                        </a:rPr>
                        <a:t>Maximum Number of Slaves</a:t>
                      </a:r>
                    </a:p>
                  </a:txBody>
                  <a:tcPr marL="44450" marR="4445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solidFill>
                            <a:schemeClr val="tx1"/>
                          </a:solidFill>
                          <a:effectLst/>
                        </a:rPr>
                        <a:t>1</a:t>
                      </a:r>
                    </a:p>
                  </a:txBody>
                  <a:tcPr marL="44450" marR="4445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3691467"/>
                  </a:ext>
                </a:extLst>
              </a:tr>
            </a:tbl>
          </a:graphicData>
        </a:graphic>
      </p:graphicFrame>
    </p:spTree>
    <p:extLst>
      <p:ext uri="{BB962C8B-B14F-4D97-AF65-F5344CB8AC3E}">
        <p14:creationId xmlns:p14="http://schemas.microsoft.com/office/powerpoint/2010/main" val="183245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FA6C-9968-AB67-B807-9F64D6B7A7BB}"/>
              </a:ext>
            </a:extLst>
          </p:cNvPr>
          <p:cNvSpPr>
            <a:spLocks noGrp="1"/>
          </p:cNvSpPr>
          <p:nvPr>
            <p:ph type="title"/>
          </p:nvPr>
        </p:nvSpPr>
        <p:spPr/>
        <p:txBody>
          <a:bodyPr/>
          <a:lstStyle/>
          <a:p>
            <a:r>
              <a:rPr lang="en-IN" b="1" dirty="0">
                <a:solidFill>
                  <a:srgbClr val="323232"/>
                </a:solidFill>
                <a:effectLst/>
                <a:latin typeface="Helvetica" panose="020B0604020202020204" pitchFamily="34" charset="0"/>
              </a:rPr>
              <a:t>UART packet/Frame</a:t>
            </a:r>
            <a:endParaRPr lang="en-IN" dirty="0"/>
          </a:p>
        </p:txBody>
      </p:sp>
      <p:sp>
        <p:nvSpPr>
          <p:cNvPr id="3" name="Content Placeholder 2">
            <a:extLst>
              <a:ext uri="{FF2B5EF4-FFF2-40B4-BE49-F238E27FC236}">
                <a16:creationId xmlns:a16="http://schemas.microsoft.com/office/drawing/2014/main" id="{92D75C03-4323-962C-4430-8E787B4BFA55}"/>
              </a:ext>
            </a:extLst>
          </p:cNvPr>
          <p:cNvSpPr>
            <a:spLocks noGrp="1"/>
          </p:cNvSpPr>
          <p:nvPr>
            <p:ph idx="1"/>
          </p:nvPr>
        </p:nvSpPr>
        <p:spPr>
          <a:xfrm>
            <a:off x="838200" y="2774022"/>
            <a:ext cx="10515600" cy="3402940"/>
          </a:xfrm>
        </p:spPr>
        <p:txBody>
          <a:bodyPr/>
          <a:lstStyle/>
          <a:p>
            <a:pPr marL="0" indent="0" algn="just">
              <a:buNone/>
            </a:pPr>
            <a:r>
              <a:rPr lang="en-IN" b="1" i="0" dirty="0">
                <a:effectLst/>
                <a:latin typeface="barlow" panose="00000500000000000000" pitchFamily="2" charset="0"/>
              </a:rPr>
              <a:t>Start Bit:</a:t>
            </a:r>
            <a:r>
              <a:rPr lang="en-US" b="0" i="0" dirty="0">
                <a:effectLst/>
                <a:latin typeface="Helvetica" panose="020B0604020202020204" pitchFamily="34" charset="0"/>
              </a:rPr>
              <a:t>To start the transfer of data, the transmitting UART pulls the transmission line from high to low for one (1) clock cycle. </a:t>
            </a:r>
          </a:p>
          <a:p>
            <a:pPr marL="0" indent="0" algn="just">
              <a:buNone/>
            </a:pPr>
            <a:r>
              <a:rPr lang="en-IN" b="1" i="0" dirty="0">
                <a:effectLst/>
                <a:latin typeface="barlow" panose="00000500000000000000" pitchFamily="2" charset="0"/>
              </a:rPr>
              <a:t>Data Frame:</a:t>
            </a:r>
            <a:r>
              <a:rPr lang="en-US" b="0" i="0" dirty="0">
                <a:effectLst/>
                <a:latin typeface="Helvetica" panose="020B0604020202020204" pitchFamily="34" charset="0"/>
              </a:rPr>
              <a:t>The data frame contains the actual data being transferred. It can be five (5) bits up to eight (8) bits long if a parity bit is used. If no parity bit is used, the data frame can be nine (9) bits long. </a:t>
            </a:r>
            <a:endParaRPr lang="en-IN" b="1" i="0" dirty="0">
              <a:effectLst/>
              <a:latin typeface="barlow" panose="00000500000000000000" pitchFamily="2" charset="0"/>
            </a:endParaRPr>
          </a:p>
          <a:p>
            <a:pPr marL="0" indent="0" algn="just">
              <a:buNone/>
            </a:pPr>
            <a:endParaRPr lang="en-IN" b="1" i="0" dirty="0">
              <a:effectLst/>
              <a:latin typeface="barlow" panose="00000500000000000000" pitchFamily="2" charset="0"/>
            </a:endParaRPr>
          </a:p>
          <a:p>
            <a:pPr marL="0" indent="0" algn="just">
              <a:buNone/>
            </a:pPr>
            <a:endParaRPr lang="en-IN" dirty="0"/>
          </a:p>
        </p:txBody>
      </p:sp>
      <p:graphicFrame>
        <p:nvGraphicFramePr>
          <p:cNvPr id="4" name="Object 3">
            <a:extLst>
              <a:ext uri="{FF2B5EF4-FFF2-40B4-BE49-F238E27FC236}">
                <a16:creationId xmlns:a16="http://schemas.microsoft.com/office/drawing/2014/main" id="{B6B76BEE-C16B-ABC6-2014-AC286376E1BA}"/>
              </a:ext>
            </a:extLst>
          </p:cNvPr>
          <p:cNvGraphicFramePr>
            <a:graphicFrameLocks noChangeAspect="1"/>
          </p:cNvGraphicFramePr>
          <p:nvPr>
            <p:extLst>
              <p:ext uri="{D42A27DB-BD31-4B8C-83A1-F6EECF244321}">
                <p14:modId xmlns:p14="http://schemas.microsoft.com/office/powerpoint/2010/main" val="369818496"/>
              </p:ext>
            </p:extLst>
          </p:nvPr>
        </p:nvGraphicFramePr>
        <p:xfrm>
          <a:off x="1514011" y="1676055"/>
          <a:ext cx="8280400" cy="819150"/>
        </p:xfrm>
        <a:graphic>
          <a:graphicData uri="http://schemas.openxmlformats.org/presentationml/2006/ole">
            <mc:AlternateContent xmlns:mc="http://schemas.openxmlformats.org/markup-compatibility/2006">
              <mc:Choice xmlns:v="urn:schemas-microsoft-com:vml" Requires="v">
                <p:oleObj name="Bitmap Image" r:id="rId2" imgW="8280360" imgH="819000" progId="PBrush">
                  <p:embed/>
                </p:oleObj>
              </mc:Choice>
              <mc:Fallback>
                <p:oleObj name="Bitmap Image" r:id="rId2" imgW="8280360" imgH="819000" progId="PBrush">
                  <p:embed/>
                  <p:pic>
                    <p:nvPicPr>
                      <p:cNvPr id="0" name=""/>
                      <p:cNvPicPr/>
                      <p:nvPr/>
                    </p:nvPicPr>
                    <p:blipFill>
                      <a:blip r:embed="rId3"/>
                      <a:stretch>
                        <a:fillRect/>
                      </a:stretch>
                    </p:blipFill>
                    <p:spPr>
                      <a:xfrm>
                        <a:off x="1514011" y="1676055"/>
                        <a:ext cx="8280400" cy="819150"/>
                      </a:xfrm>
                      <a:prstGeom prst="rect">
                        <a:avLst/>
                      </a:prstGeom>
                    </p:spPr>
                  </p:pic>
                </p:oleObj>
              </mc:Fallback>
            </mc:AlternateContent>
          </a:graphicData>
        </a:graphic>
      </p:graphicFrame>
    </p:spTree>
    <p:extLst>
      <p:ext uri="{BB962C8B-B14F-4D97-AF65-F5344CB8AC3E}">
        <p14:creationId xmlns:p14="http://schemas.microsoft.com/office/powerpoint/2010/main" val="15000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9768-F9B0-CF40-EE3D-D0442D63D6F7}"/>
              </a:ext>
            </a:extLst>
          </p:cNvPr>
          <p:cNvSpPr>
            <a:spLocks noGrp="1"/>
          </p:cNvSpPr>
          <p:nvPr>
            <p:ph type="title"/>
          </p:nvPr>
        </p:nvSpPr>
        <p:spPr/>
        <p:txBody>
          <a:bodyPr/>
          <a:lstStyle/>
          <a:p>
            <a:r>
              <a:rPr lang="en-IN" b="0" i="0" dirty="0">
                <a:effectLst/>
                <a:latin typeface="barlow" panose="020B0604020202020204" pitchFamily="2" charset="0"/>
              </a:rPr>
              <a:t>UART-Data Transmission</a:t>
            </a:r>
            <a:br>
              <a:rPr lang="en-IN" b="0" i="0" dirty="0">
                <a:effectLst/>
                <a:latin typeface="barlow" panose="020B0604020202020204" pitchFamily="2" charset="0"/>
              </a:rPr>
            </a:br>
            <a:endParaRPr lang="en-IN" dirty="0"/>
          </a:p>
        </p:txBody>
      </p:sp>
      <p:sp>
        <p:nvSpPr>
          <p:cNvPr id="3" name="Content Placeholder 2">
            <a:extLst>
              <a:ext uri="{FF2B5EF4-FFF2-40B4-BE49-F238E27FC236}">
                <a16:creationId xmlns:a16="http://schemas.microsoft.com/office/drawing/2014/main" id="{56915AE8-35AD-23B4-CA1A-05C1C878A731}"/>
              </a:ext>
            </a:extLst>
          </p:cNvPr>
          <p:cNvSpPr>
            <a:spLocks noGrp="1"/>
          </p:cNvSpPr>
          <p:nvPr>
            <p:ph idx="1"/>
          </p:nvPr>
        </p:nvSpPr>
        <p:spPr>
          <a:xfrm>
            <a:off x="838200" y="1253331"/>
            <a:ext cx="10515600" cy="5373500"/>
          </a:xfrm>
        </p:spPr>
        <p:txBody>
          <a:bodyPr>
            <a:normAutofit fontScale="85000" lnSpcReduction="20000"/>
          </a:bodyPr>
          <a:lstStyle/>
          <a:p>
            <a:pPr marL="0" indent="0" algn="just">
              <a:buNone/>
            </a:pPr>
            <a:r>
              <a:rPr lang="en-US" b="1" i="0" dirty="0">
                <a:effectLst/>
                <a:latin typeface="barlow" panose="00000500000000000000" pitchFamily="2" charset="0"/>
              </a:rPr>
              <a:t>Parity: </a:t>
            </a:r>
            <a:r>
              <a:rPr lang="en-US" b="0" i="0" dirty="0">
                <a:effectLst/>
                <a:latin typeface="Helvetica" panose="020B0604020202020204" pitchFamily="34" charset="0"/>
              </a:rPr>
              <a:t>Parity used for </a:t>
            </a:r>
            <a:r>
              <a:rPr lang="en-US" b="1" i="0" dirty="0">
                <a:effectLst/>
                <a:latin typeface="Helvetica" panose="020B0604020202020204" pitchFamily="34" charset="0"/>
              </a:rPr>
              <a:t>Error detection </a:t>
            </a:r>
            <a:r>
              <a:rPr lang="en-US" b="0" i="0" dirty="0">
                <a:effectLst/>
                <a:latin typeface="Helvetica" panose="020B0604020202020204" pitchFamily="34" charset="0"/>
              </a:rPr>
              <a:t>it describes the evenness or oddness of a number. The parity bit is a way for the receiving UART to tell if any data has changed during transmission. </a:t>
            </a:r>
          </a:p>
          <a:p>
            <a:pPr marL="0" indent="0" algn="just">
              <a:buNone/>
            </a:pPr>
            <a:r>
              <a:rPr lang="en-US" b="0" i="0" dirty="0">
                <a:effectLst/>
                <a:latin typeface="Helvetica" panose="020B0604020202020204" pitchFamily="34" charset="0"/>
              </a:rPr>
              <a:t>After the receiving UART reads the data frame, it counts the number of bits with a value of 1 and checks if the total is an even or odd number. If the parity bit is a 0 (even parity), the 1 or logic-high bit in the data frame should total to an even number. </a:t>
            </a:r>
          </a:p>
          <a:p>
            <a:pPr marL="0" indent="0" algn="just">
              <a:buNone/>
            </a:pPr>
            <a:r>
              <a:rPr lang="en-US" b="0" i="0" dirty="0">
                <a:effectLst/>
                <a:latin typeface="Helvetica" panose="020B0604020202020204" pitchFamily="34" charset="0"/>
              </a:rPr>
              <a:t>If the parity bit is a 1 (odd parity), the 1 bit or logic highs in the data frame should total to an odd number.</a:t>
            </a:r>
          </a:p>
          <a:p>
            <a:pPr marL="0" indent="0" algn="just">
              <a:buNone/>
            </a:pPr>
            <a:r>
              <a:rPr lang="en-US" b="0" i="0" dirty="0">
                <a:effectLst/>
                <a:latin typeface="Helvetica" panose="020B0604020202020204" pitchFamily="34" charset="0"/>
              </a:rPr>
              <a:t>When the parity bit matches the data, the UART knows that the transmission was free of errors. But if the parity bit is a 0, and the total is odd, or the parity bit is a 1, and the total is even, the UART knows that bits in the data frame have changed.</a:t>
            </a:r>
          </a:p>
          <a:p>
            <a:pPr marL="0" indent="0" algn="l">
              <a:buNone/>
            </a:pPr>
            <a:endParaRPr lang="en-US" b="1" i="0" dirty="0">
              <a:effectLst/>
              <a:latin typeface="barlow" panose="00000500000000000000" pitchFamily="2" charset="0"/>
            </a:endParaRPr>
          </a:p>
          <a:p>
            <a:pPr marL="0" indent="0" algn="l">
              <a:buNone/>
            </a:pPr>
            <a:r>
              <a:rPr lang="en-US" b="1" i="0" dirty="0">
                <a:effectLst/>
                <a:latin typeface="barlow" panose="00000500000000000000" pitchFamily="2" charset="0"/>
              </a:rPr>
              <a:t>Stop Bits: </a:t>
            </a:r>
            <a:r>
              <a:rPr lang="en-US" b="0" i="0" dirty="0">
                <a:effectLst/>
                <a:latin typeface="Helvetica" panose="020B0604020202020204" pitchFamily="34" charset="0"/>
              </a:rPr>
              <a:t>To signal the end of the data packet, the sending UART drives the data transmission line from a low voltage to a high voltage for one (1) to two (2) bit(s) duration.</a:t>
            </a:r>
          </a:p>
          <a:p>
            <a:pPr marL="0" indent="0" algn="just">
              <a:buNone/>
            </a:pPr>
            <a:endParaRPr lang="en-US" b="0" i="0" dirty="0">
              <a:effectLst/>
              <a:latin typeface="Helvetica" panose="020B0604020202020204" pitchFamily="34" charset="0"/>
            </a:endParaRPr>
          </a:p>
          <a:p>
            <a:pPr marL="0" indent="0" algn="just">
              <a:buNone/>
            </a:pPr>
            <a:endParaRPr lang="en-IN" dirty="0"/>
          </a:p>
        </p:txBody>
      </p:sp>
    </p:spTree>
    <p:extLst>
      <p:ext uri="{BB962C8B-B14F-4D97-AF65-F5344CB8AC3E}">
        <p14:creationId xmlns:p14="http://schemas.microsoft.com/office/powerpoint/2010/main" val="1872369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B817-93E4-EE45-4035-8CA142E17599}"/>
              </a:ext>
            </a:extLst>
          </p:cNvPr>
          <p:cNvSpPr>
            <a:spLocks noGrp="1"/>
          </p:cNvSpPr>
          <p:nvPr>
            <p:ph type="title"/>
          </p:nvPr>
        </p:nvSpPr>
        <p:spPr/>
        <p:txBody>
          <a:bodyPr/>
          <a:lstStyle/>
          <a:p>
            <a:r>
              <a:rPr lang="en-IN" b="1" i="0" dirty="0">
                <a:effectLst/>
                <a:latin typeface="barlow" panose="020B0604020202020204" pitchFamily="2" charset="0"/>
              </a:rPr>
              <a:t>UART-Data Transmission</a:t>
            </a:r>
            <a:br>
              <a:rPr lang="en-IN" b="1" i="0" dirty="0">
                <a:effectLst/>
                <a:latin typeface="barlow" panose="020B0604020202020204" pitchFamily="2" charset="0"/>
              </a:rPr>
            </a:br>
            <a:endParaRPr lang="en-IN" b="1" dirty="0"/>
          </a:p>
        </p:txBody>
      </p:sp>
      <p:graphicFrame>
        <p:nvGraphicFramePr>
          <p:cNvPr id="5" name="Object 4">
            <a:extLst>
              <a:ext uri="{FF2B5EF4-FFF2-40B4-BE49-F238E27FC236}">
                <a16:creationId xmlns:a16="http://schemas.microsoft.com/office/drawing/2014/main" id="{67EFAD04-2C30-BFAF-E328-73F05A10B1FE}"/>
              </a:ext>
            </a:extLst>
          </p:cNvPr>
          <p:cNvGraphicFramePr>
            <a:graphicFrameLocks noChangeAspect="1"/>
          </p:cNvGraphicFramePr>
          <p:nvPr>
            <p:extLst>
              <p:ext uri="{D42A27DB-BD31-4B8C-83A1-F6EECF244321}">
                <p14:modId xmlns:p14="http://schemas.microsoft.com/office/powerpoint/2010/main" val="1527873264"/>
              </p:ext>
            </p:extLst>
          </p:nvPr>
        </p:nvGraphicFramePr>
        <p:xfrm>
          <a:off x="1123611" y="2520433"/>
          <a:ext cx="9944778" cy="4178317"/>
        </p:xfrm>
        <a:graphic>
          <a:graphicData uri="http://schemas.openxmlformats.org/presentationml/2006/ole">
            <mc:AlternateContent xmlns:mc="http://schemas.openxmlformats.org/markup-compatibility/2006">
              <mc:Choice xmlns:v="urn:schemas-microsoft-com:vml" Requires="v">
                <p:oleObj name="Bitmap Image" r:id="rId2" imgW="6394320" imgH="3149640" progId="PBrush">
                  <p:embed/>
                </p:oleObj>
              </mc:Choice>
              <mc:Fallback>
                <p:oleObj name="Bitmap Image" r:id="rId2" imgW="6394320" imgH="3149640" progId="PBrush">
                  <p:embed/>
                  <p:pic>
                    <p:nvPicPr>
                      <p:cNvPr id="0" name=""/>
                      <p:cNvPicPr/>
                      <p:nvPr/>
                    </p:nvPicPr>
                    <p:blipFill>
                      <a:blip r:embed="rId3"/>
                      <a:stretch>
                        <a:fillRect/>
                      </a:stretch>
                    </p:blipFill>
                    <p:spPr>
                      <a:xfrm>
                        <a:off x="1123611" y="2520433"/>
                        <a:ext cx="9944778" cy="4178317"/>
                      </a:xfrm>
                      <a:prstGeom prst="rect">
                        <a:avLst/>
                      </a:prstGeom>
                    </p:spPr>
                  </p:pic>
                </p:oleObj>
              </mc:Fallback>
            </mc:AlternateContent>
          </a:graphicData>
        </a:graphic>
      </p:graphicFrame>
      <p:sp>
        <p:nvSpPr>
          <p:cNvPr id="7" name="Speech Bubble: Rectangle 6">
            <a:extLst>
              <a:ext uri="{FF2B5EF4-FFF2-40B4-BE49-F238E27FC236}">
                <a16:creationId xmlns:a16="http://schemas.microsoft.com/office/drawing/2014/main" id="{3263B96B-5E43-8227-96FE-3A8DA583A725}"/>
              </a:ext>
            </a:extLst>
          </p:cNvPr>
          <p:cNvSpPr/>
          <p:nvPr/>
        </p:nvSpPr>
        <p:spPr>
          <a:xfrm>
            <a:off x="3059433" y="2218032"/>
            <a:ext cx="865295" cy="604802"/>
          </a:xfrm>
          <a:prstGeom prst="wedgeRectCallout">
            <a:avLst>
              <a:gd name="adj1" fmla="val 30668"/>
              <a:gd name="adj2" fmla="val 1439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Start Bit</a:t>
            </a:r>
          </a:p>
        </p:txBody>
      </p:sp>
      <p:sp>
        <p:nvSpPr>
          <p:cNvPr id="8" name="Speech Bubble: Rectangle 7">
            <a:extLst>
              <a:ext uri="{FF2B5EF4-FFF2-40B4-BE49-F238E27FC236}">
                <a16:creationId xmlns:a16="http://schemas.microsoft.com/office/drawing/2014/main" id="{C6AEA0ED-9141-0E9C-5351-599DC718A032}"/>
              </a:ext>
            </a:extLst>
          </p:cNvPr>
          <p:cNvSpPr/>
          <p:nvPr/>
        </p:nvSpPr>
        <p:spPr>
          <a:xfrm>
            <a:off x="6010383" y="2206572"/>
            <a:ext cx="1918824" cy="604802"/>
          </a:xfrm>
          <a:prstGeom prst="wedgeRectCallout">
            <a:avLst>
              <a:gd name="adj1" fmla="val 58723"/>
              <a:gd name="adj2" fmla="val 1456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Parity Bit </a:t>
            </a:r>
          </a:p>
          <a:p>
            <a:pPr algn="ctr"/>
            <a:r>
              <a:rPr lang="en-IN" sz="1400" dirty="0">
                <a:solidFill>
                  <a:schemeClr val="tx1"/>
                </a:solidFill>
              </a:rPr>
              <a:t>(0 because odd parity)</a:t>
            </a:r>
          </a:p>
        </p:txBody>
      </p:sp>
      <p:sp>
        <p:nvSpPr>
          <p:cNvPr id="9" name="Speech Bubble: Rectangle 8">
            <a:extLst>
              <a:ext uri="{FF2B5EF4-FFF2-40B4-BE49-F238E27FC236}">
                <a16:creationId xmlns:a16="http://schemas.microsoft.com/office/drawing/2014/main" id="{873EC66E-4171-D8D3-6E99-F2C188C5DA14}"/>
              </a:ext>
            </a:extLst>
          </p:cNvPr>
          <p:cNvSpPr/>
          <p:nvPr/>
        </p:nvSpPr>
        <p:spPr>
          <a:xfrm>
            <a:off x="8200855" y="2195112"/>
            <a:ext cx="865295" cy="604802"/>
          </a:xfrm>
          <a:prstGeom prst="wedgeRectCallout">
            <a:avLst>
              <a:gd name="adj1" fmla="val 984"/>
              <a:gd name="adj2" fmla="val 149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Stop Bit</a:t>
            </a:r>
          </a:p>
        </p:txBody>
      </p:sp>
      <p:sp>
        <p:nvSpPr>
          <p:cNvPr id="11" name="Speech Bubble: Rectangle 10">
            <a:extLst>
              <a:ext uri="{FF2B5EF4-FFF2-40B4-BE49-F238E27FC236}">
                <a16:creationId xmlns:a16="http://schemas.microsoft.com/office/drawing/2014/main" id="{EE0D2112-AB25-8512-B4A7-B8DA31E5BDE3}"/>
              </a:ext>
            </a:extLst>
          </p:cNvPr>
          <p:cNvSpPr/>
          <p:nvPr/>
        </p:nvSpPr>
        <p:spPr>
          <a:xfrm>
            <a:off x="4008144" y="3304338"/>
            <a:ext cx="3820764" cy="336781"/>
          </a:xfrm>
          <a:prstGeom prst="wedgeRectCallout">
            <a:avLst>
              <a:gd name="adj1" fmla="val -30782"/>
              <a:gd name="adj2" fmla="val -224265"/>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293CC83-3308-3301-4CB8-0EBC7972AC1F}"/>
              </a:ext>
            </a:extLst>
          </p:cNvPr>
          <p:cNvSpPr txBox="1"/>
          <p:nvPr/>
        </p:nvSpPr>
        <p:spPr>
          <a:xfrm>
            <a:off x="4272765" y="2335468"/>
            <a:ext cx="1389580" cy="369332"/>
          </a:xfrm>
          <a:prstGeom prst="rect">
            <a:avLst/>
          </a:prstGeom>
          <a:noFill/>
        </p:spPr>
        <p:txBody>
          <a:bodyPr wrap="square">
            <a:spAutoFit/>
          </a:bodyPr>
          <a:lstStyle/>
          <a:p>
            <a:r>
              <a:rPr lang="en-IN" i="0" dirty="0">
                <a:effectLst/>
                <a:latin typeface="barlow" panose="020B0604020202020204" pitchFamily="2" charset="0"/>
              </a:rPr>
              <a:t>8 bit Data</a:t>
            </a:r>
            <a:endParaRPr lang="en-IN" dirty="0"/>
          </a:p>
        </p:txBody>
      </p:sp>
    </p:spTree>
    <p:extLst>
      <p:ext uri="{BB962C8B-B14F-4D97-AF65-F5344CB8AC3E}">
        <p14:creationId xmlns:p14="http://schemas.microsoft.com/office/powerpoint/2010/main" val="27535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2DC3-5E3E-D2D0-38DC-B2292E7E9817}"/>
              </a:ext>
            </a:extLst>
          </p:cNvPr>
          <p:cNvSpPr>
            <a:spLocks noGrp="1"/>
          </p:cNvSpPr>
          <p:nvPr>
            <p:ph type="title"/>
          </p:nvPr>
        </p:nvSpPr>
        <p:spPr/>
        <p:txBody>
          <a:bodyPr/>
          <a:lstStyle/>
          <a:p>
            <a:r>
              <a:rPr lang="en-IN" b="1" dirty="0"/>
              <a:t>Parsing Messages in UART</a:t>
            </a:r>
          </a:p>
        </p:txBody>
      </p:sp>
      <p:sp>
        <p:nvSpPr>
          <p:cNvPr id="3" name="Content Placeholder 2">
            <a:extLst>
              <a:ext uri="{FF2B5EF4-FFF2-40B4-BE49-F238E27FC236}">
                <a16:creationId xmlns:a16="http://schemas.microsoft.com/office/drawing/2014/main" id="{C660C8A9-ED94-6F68-F55F-E2D7A2E67EB5}"/>
              </a:ext>
            </a:extLst>
          </p:cNvPr>
          <p:cNvSpPr>
            <a:spLocks noGrp="1"/>
          </p:cNvSpPr>
          <p:nvPr>
            <p:ph idx="1"/>
          </p:nvPr>
        </p:nvSpPr>
        <p:spPr>
          <a:xfrm>
            <a:off x="838200" y="1794803"/>
            <a:ext cx="10515600" cy="4351338"/>
          </a:xfrm>
        </p:spPr>
        <p:txBody>
          <a:bodyPr/>
          <a:lstStyle/>
          <a:p>
            <a:pPr algn="just"/>
            <a:r>
              <a:rPr lang="en-IN" dirty="0"/>
              <a:t>Parsing is processes of receiving data via protocol and making  massage as it was originally.</a:t>
            </a:r>
          </a:p>
          <a:p>
            <a:pPr algn="just"/>
            <a:r>
              <a:rPr lang="en-IN" dirty="0"/>
              <a:t>It is code written for controlling packets communication to prevent data loss.</a:t>
            </a:r>
          </a:p>
          <a:p>
            <a:pPr algn="just"/>
            <a:r>
              <a:rPr lang="en-IN" dirty="0"/>
              <a:t>UART use following for correct message parsing:-</a:t>
            </a:r>
          </a:p>
          <a:p>
            <a:pPr marL="514350" indent="-514350" algn="just">
              <a:buFont typeface="+mj-lt"/>
              <a:buAutoNum type="arabicPeriod"/>
            </a:pPr>
            <a:r>
              <a:rPr lang="en-IN" dirty="0"/>
              <a:t>RS-232 signalling (CTS, RTS, DSR and DTR)</a:t>
            </a:r>
          </a:p>
          <a:p>
            <a:pPr marL="514350" indent="-514350" algn="just">
              <a:buFont typeface="+mj-lt"/>
              <a:buAutoNum type="arabicPeriod"/>
            </a:pPr>
            <a:r>
              <a:rPr lang="en-IN" dirty="0"/>
              <a:t>Start and Stop signalling</a:t>
            </a:r>
          </a:p>
          <a:p>
            <a:pPr marL="514350" indent="-514350" algn="just">
              <a:buFont typeface="+mj-lt"/>
              <a:buAutoNum type="arabicPeriod"/>
            </a:pPr>
            <a:r>
              <a:rPr lang="en-IN" dirty="0"/>
              <a:t>Rx buffer at receiver side</a:t>
            </a:r>
          </a:p>
          <a:p>
            <a:pPr algn="just"/>
            <a:endParaRPr lang="en-IN" dirty="0"/>
          </a:p>
          <a:p>
            <a:pPr algn="just"/>
            <a:endParaRPr lang="en-IN" dirty="0"/>
          </a:p>
        </p:txBody>
      </p:sp>
    </p:spTree>
    <p:extLst>
      <p:ext uri="{BB962C8B-B14F-4D97-AF65-F5344CB8AC3E}">
        <p14:creationId xmlns:p14="http://schemas.microsoft.com/office/powerpoint/2010/main" val="262947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9CC24-7D21-C818-A943-FF336BA8D7EC}"/>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IN" sz="2520" dirty="0">
                <a:solidFill>
                  <a:schemeClr val="dk1"/>
                </a:solidFill>
                <a:latin typeface="+mn-lt"/>
                <a:ea typeface="+mn-ea"/>
                <a:cs typeface="+mn-cs"/>
              </a:rPr>
              <a:t>UART receiver for message parsing used in KL-25z</a:t>
            </a:r>
          </a:p>
        </p:txBody>
      </p:sp>
      <p:sp>
        <p:nvSpPr>
          <p:cNvPr id="3" name="Content Placeholder 2">
            <a:extLst>
              <a:ext uri="{FF2B5EF4-FFF2-40B4-BE49-F238E27FC236}">
                <a16:creationId xmlns:a16="http://schemas.microsoft.com/office/drawing/2014/main" id="{D22B69B0-8364-DE9E-73EA-CB7758FC338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3FB92DF1-00BD-761D-0A7C-BDFB3CD1F95E}"/>
              </a:ext>
            </a:extLst>
          </p:cNvPr>
          <p:cNvPicPr>
            <a:picLocks noChangeAspect="1"/>
          </p:cNvPicPr>
          <p:nvPr/>
        </p:nvPicPr>
        <p:blipFill>
          <a:blip r:embed="rId2"/>
          <a:stretch>
            <a:fillRect/>
          </a:stretch>
        </p:blipFill>
        <p:spPr>
          <a:xfrm>
            <a:off x="696865" y="1825625"/>
            <a:ext cx="10656935" cy="4462159"/>
          </a:xfrm>
          <a:prstGeom prst="rect">
            <a:avLst/>
          </a:prstGeom>
        </p:spPr>
      </p:pic>
    </p:spTree>
    <p:extLst>
      <p:ext uri="{BB962C8B-B14F-4D97-AF65-F5344CB8AC3E}">
        <p14:creationId xmlns:p14="http://schemas.microsoft.com/office/powerpoint/2010/main" val="1878283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6D7F-C82F-9A10-B017-3E2602F425D4}"/>
              </a:ext>
            </a:extLst>
          </p:cNvPr>
          <p:cNvSpPr>
            <a:spLocks noGrp="1"/>
          </p:cNvSpPr>
          <p:nvPr>
            <p:ph type="title"/>
          </p:nvPr>
        </p:nvSpPr>
        <p:spPr/>
        <p:txBody>
          <a:bodyPr/>
          <a:lstStyle/>
          <a:p>
            <a:r>
              <a:rPr lang="en-US" b="1" dirty="0"/>
              <a:t>KL-25z UART</a:t>
            </a:r>
            <a:endParaRPr lang="en-IN" b="1" dirty="0"/>
          </a:p>
        </p:txBody>
      </p:sp>
      <p:sp>
        <p:nvSpPr>
          <p:cNvPr id="3" name="Content Placeholder 2">
            <a:extLst>
              <a:ext uri="{FF2B5EF4-FFF2-40B4-BE49-F238E27FC236}">
                <a16:creationId xmlns:a16="http://schemas.microsoft.com/office/drawing/2014/main" id="{79E3B3EB-9589-03CB-58B3-60F2BBB29BBF}"/>
              </a:ext>
            </a:extLst>
          </p:cNvPr>
          <p:cNvSpPr>
            <a:spLocks noGrp="1"/>
          </p:cNvSpPr>
          <p:nvPr>
            <p:ph idx="1"/>
          </p:nvPr>
        </p:nvSpPr>
        <p:spPr>
          <a:xfrm>
            <a:off x="838200" y="1366463"/>
            <a:ext cx="10515600" cy="5373384"/>
          </a:xfrm>
        </p:spPr>
        <p:txBody>
          <a:bodyPr>
            <a:normAutofit lnSpcReduction="10000"/>
          </a:bodyPr>
          <a:lstStyle/>
          <a:p>
            <a:pPr marL="0" indent="0">
              <a:buNone/>
            </a:pPr>
            <a:r>
              <a:rPr lang="en-US" sz="1800" b="0" i="0" u="none" strike="noStrike" baseline="0" dirty="0">
                <a:latin typeface="TimesLTStd-Roman"/>
              </a:rPr>
              <a:t>Features of the UART module in KL-25z include:</a:t>
            </a:r>
          </a:p>
          <a:p>
            <a:pPr>
              <a:buFont typeface="Wingdings" panose="05000000000000000000" pitchFamily="2" charset="2"/>
              <a:buChar char="Ø"/>
            </a:pPr>
            <a:r>
              <a:rPr lang="en-US" sz="1800" b="0" i="0" u="none" strike="noStrike" baseline="0" dirty="0">
                <a:latin typeface="TimesLTStd-Roman"/>
              </a:rPr>
              <a:t>Full-duplex, standard non-return-to-zero (NRZ) format</a:t>
            </a:r>
          </a:p>
          <a:p>
            <a:pPr>
              <a:buFont typeface="Wingdings" panose="05000000000000000000" pitchFamily="2" charset="2"/>
              <a:buChar char="Ø"/>
            </a:pPr>
            <a:r>
              <a:rPr lang="en-US" sz="1800" b="0" i="0" u="none" strike="noStrike" baseline="0" dirty="0">
                <a:latin typeface="TimesLTStd-Roman"/>
              </a:rPr>
              <a:t>Double-buffered transmitter and receiver with separate enables</a:t>
            </a:r>
          </a:p>
          <a:p>
            <a:pPr>
              <a:buFont typeface="Wingdings" panose="05000000000000000000" pitchFamily="2" charset="2"/>
              <a:buChar char="Ø"/>
            </a:pPr>
            <a:r>
              <a:rPr lang="en-US" sz="1800" b="0" i="0" u="none" strike="noStrike" baseline="0" dirty="0">
                <a:latin typeface="TimesLTStd-Roman"/>
              </a:rPr>
              <a:t>Programmable baud rates (13-bit modulo divider)</a:t>
            </a:r>
          </a:p>
          <a:p>
            <a:pPr>
              <a:buFont typeface="Wingdings" panose="05000000000000000000" pitchFamily="2" charset="2"/>
              <a:buChar char="Ø"/>
            </a:pPr>
            <a:r>
              <a:rPr lang="en-US" sz="1800" b="0" i="0" u="none" strike="noStrike" baseline="0" dirty="0">
                <a:latin typeface="TimesLTStd-Roman"/>
              </a:rPr>
              <a:t>Transmit and receive baud rate can operate asynchronous to the bus clock:</a:t>
            </a:r>
          </a:p>
          <a:p>
            <a:pPr>
              <a:buFont typeface="Wingdings" panose="05000000000000000000" pitchFamily="2" charset="2"/>
              <a:buChar char="Ø"/>
            </a:pPr>
            <a:r>
              <a:rPr lang="en-US" sz="1800" b="0" i="0" u="none" strike="noStrike" baseline="0" dirty="0">
                <a:latin typeface="TimesLTStd-Roman"/>
              </a:rPr>
              <a:t>Baud rate can be configured independently of the bus clock frequency</a:t>
            </a:r>
          </a:p>
          <a:p>
            <a:pPr>
              <a:buFont typeface="Wingdings" panose="05000000000000000000" pitchFamily="2" charset="2"/>
              <a:buChar char="Ø"/>
            </a:pPr>
            <a:r>
              <a:rPr lang="en-US" sz="1800" b="0" i="0" u="none" strike="noStrike" baseline="0" dirty="0">
                <a:latin typeface="TimesLTStd-Roman"/>
              </a:rPr>
              <a:t>Supports operation in Stop modes</a:t>
            </a:r>
          </a:p>
          <a:p>
            <a:pPr>
              <a:buFont typeface="Wingdings" panose="05000000000000000000" pitchFamily="2" charset="2"/>
              <a:buChar char="Ø"/>
            </a:pPr>
            <a:r>
              <a:rPr lang="en-US" sz="1800" b="0" i="0" u="none" strike="noStrike" baseline="0" dirty="0">
                <a:latin typeface="TimesLTStd-Roman"/>
              </a:rPr>
              <a:t>Configurable receiver </a:t>
            </a:r>
            <a:r>
              <a:rPr lang="en-US" sz="1800" b="0" i="0" u="none" strike="noStrike" baseline="0" dirty="0" err="1">
                <a:latin typeface="TimesLTStd-Roman"/>
              </a:rPr>
              <a:t>buad</a:t>
            </a:r>
            <a:r>
              <a:rPr lang="en-US" sz="1800" b="0" i="0" u="none" strike="noStrike" baseline="0" dirty="0">
                <a:latin typeface="TimesLTStd-Roman"/>
              </a:rPr>
              <a:t> rate oversampling ratio from 4x to 32x</a:t>
            </a:r>
          </a:p>
          <a:p>
            <a:pPr>
              <a:buFont typeface="Wingdings" panose="05000000000000000000" pitchFamily="2" charset="2"/>
              <a:buChar char="Ø"/>
            </a:pPr>
            <a:r>
              <a:rPr lang="en-US" sz="1800" b="0" i="0" u="none" strike="noStrike" baseline="0" dirty="0">
                <a:latin typeface="TimesLTStd-Roman"/>
              </a:rPr>
              <a:t>Interrupt, DMA or polled operation.</a:t>
            </a:r>
          </a:p>
          <a:p>
            <a:pPr algn="l">
              <a:buFont typeface="Wingdings" panose="05000000000000000000" pitchFamily="2" charset="2"/>
              <a:buChar char="Ø"/>
            </a:pPr>
            <a:r>
              <a:rPr lang="en-US" sz="1800" b="0" i="0" u="none" strike="noStrike" baseline="0" dirty="0">
                <a:latin typeface="TimesLTStd-Roman"/>
              </a:rPr>
              <a:t>Hardware parity generation and checking</a:t>
            </a:r>
          </a:p>
          <a:p>
            <a:pPr algn="l">
              <a:buFont typeface="Wingdings" panose="05000000000000000000" pitchFamily="2" charset="2"/>
              <a:buChar char="Ø"/>
            </a:pPr>
            <a:r>
              <a:rPr lang="en-US" sz="1800" b="0" i="0" u="none" strike="noStrike" baseline="0" dirty="0">
                <a:latin typeface="TimesLTStd-Roman"/>
              </a:rPr>
              <a:t>Programmable 8-bit, 9-bit or 10-bit character length</a:t>
            </a:r>
          </a:p>
          <a:p>
            <a:pPr algn="l">
              <a:buFont typeface="Wingdings" panose="05000000000000000000" pitchFamily="2" charset="2"/>
              <a:buChar char="Ø"/>
            </a:pPr>
            <a:r>
              <a:rPr lang="en-US" sz="1800" b="0" i="0" u="none" strike="noStrike" baseline="0" dirty="0">
                <a:latin typeface="TimesLTStd-Roman"/>
              </a:rPr>
              <a:t>Programmable 1-bit or 2-bit stop bits</a:t>
            </a:r>
          </a:p>
          <a:p>
            <a:pPr algn="l">
              <a:buFont typeface="Wingdings" panose="05000000000000000000" pitchFamily="2" charset="2"/>
              <a:buChar char="Ø"/>
            </a:pPr>
            <a:r>
              <a:rPr lang="en-US" sz="1800" b="0" i="0" u="none" strike="noStrike" baseline="0" dirty="0">
                <a:latin typeface="TimesLTStd-Roman"/>
              </a:rPr>
              <a:t>Receiver wakeup by idle-line, address-mark or address match</a:t>
            </a:r>
          </a:p>
          <a:p>
            <a:pPr algn="l">
              <a:buFont typeface="Wingdings" panose="05000000000000000000" pitchFamily="2" charset="2"/>
              <a:buChar char="Ø"/>
            </a:pPr>
            <a:r>
              <a:rPr lang="en-US" sz="1800" b="0" i="0" u="none" strike="noStrike" baseline="0" dirty="0">
                <a:latin typeface="TimesLTStd-Roman"/>
              </a:rPr>
              <a:t>Optional 13-bit break character generation / 11-bit break character detection</a:t>
            </a:r>
          </a:p>
          <a:p>
            <a:pPr algn="l">
              <a:buFont typeface="Wingdings" panose="05000000000000000000" pitchFamily="2" charset="2"/>
              <a:buChar char="Ø"/>
            </a:pPr>
            <a:r>
              <a:rPr lang="en-US" sz="1800" b="0" i="0" u="none" strike="noStrike" baseline="0" dirty="0">
                <a:latin typeface="TimesLTStd-Roman"/>
              </a:rPr>
              <a:t>Selectable transmitter output and receiver input polarity</a:t>
            </a:r>
            <a:endParaRPr lang="en-IN" dirty="0"/>
          </a:p>
        </p:txBody>
      </p:sp>
    </p:spTree>
    <p:extLst>
      <p:ext uri="{BB962C8B-B14F-4D97-AF65-F5344CB8AC3E}">
        <p14:creationId xmlns:p14="http://schemas.microsoft.com/office/powerpoint/2010/main" val="382670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D50A07C-AD76-AF12-D43A-9367BE1EA599}"/>
              </a:ext>
            </a:extLst>
          </p:cNvPr>
          <p:cNvGraphicFramePr>
            <a:graphicFrameLocks noGrp="1"/>
          </p:cNvGraphicFramePr>
          <p:nvPr>
            <p:ph idx="1"/>
            <p:extLst>
              <p:ext uri="{D42A27DB-BD31-4B8C-83A1-F6EECF244321}">
                <p14:modId xmlns:p14="http://schemas.microsoft.com/office/powerpoint/2010/main" val="331325854"/>
              </p:ext>
            </p:extLst>
          </p:nvPr>
        </p:nvGraphicFramePr>
        <p:xfrm>
          <a:off x="582237" y="798786"/>
          <a:ext cx="11212496" cy="5170499"/>
        </p:xfrm>
        <a:graphic>
          <a:graphicData uri="http://schemas.openxmlformats.org/drawingml/2006/table">
            <a:tbl>
              <a:tblPr firstRow="1" firstCol="1" bandRow="1">
                <a:tableStyleId>{912C8C85-51F0-491E-9774-3900AFEF0FD7}</a:tableStyleId>
              </a:tblPr>
              <a:tblGrid>
                <a:gridCol w="1598115">
                  <a:extLst>
                    <a:ext uri="{9D8B030D-6E8A-4147-A177-3AD203B41FA5}">
                      <a16:colId xmlns:a16="http://schemas.microsoft.com/office/drawing/2014/main" val="600280659"/>
                    </a:ext>
                  </a:extLst>
                </a:gridCol>
                <a:gridCol w="9614381">
                  <a:extLst>
                    <a:ext uri="{9D8B030D-6E8A-4147-A177-3AD203B41FA5}">
                      <a16:colId xmlns:a16="http://schemas.microsoft.com/office/drawing/2014/main" val="1976515225"/>
                    </a:ext>
                  </a:extLst>
                </a:gridCol>
              </a:tblGrid>
              <a:tr h="1793747">
                <a:tc>
                  <a:txBody>
                    <a:bodyPr/>
                    <a:lstStyle/>
                    <a:p>
                      <a:pPr algn="l">
                        <a:lnSpc>
                          <a:spcPct val="115000"/>
                        </a:lnSpc>
                        <a:spcAft>
                          <a:spcPts val="1000"/>
                        </a:spcAft>
                        <a:tabLst>
                          <a:tab pos="1533525" algn="l"/>
                        </a:tabLst>
                      </a:pPr>
                      <a:r>
                        <a:rPr lang="en-US" sz="2800" b="0">
                          <a:effectLst/>
                        </a:rPr>
                        <a:t>UNIT-V</a:t>
                      </a:r>
                      <a:endParaRPr lang="en-IN" sz="2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tabLst>
                          <a:tab pos="1533525" algn="l"/>
                        </a:tabLst>
                      </a:pPr>
                      <a:r>
                        <a:rPr lang="en-US" sz="2800" b="0" dirty="0">
                          <a:effectLst/>
                        </a:rPr>
                        <a:t>APPLICATION DEVELOPMENT AND COMMUNICATION USING ARM</a:t>
                      </a:r>
                    </a:p>
                  </a:txBody>
                  <a:tcPr marL="68580" marR="68580" marT="0" marB="0"/>
                </a:tc>
                <a:extLst>
                  <a:ext uri="{0D108BD9-81ED-4DB2-BD59-A6C34878D82A}">
                    <a16:rowId xmlns:a16="http://schemas.microsoft.com/office/drawing/2014/main" val="1912245495"/>
                  </a:ext>
                </a:extLst>
              </a:tr>
              <a:tr h="3376752">
                <a:tc gridSpan="2">
                  <a:txBody>
                    <a:bodyPr/>
                    <a:lstStyle/>
                    <a:p>
                      <a:pPr algn="just">
                        <a:lnSpc>
                          <a:spcPct val="115000"/>
                        </a:lnSpc>
                        <a:spcAft>
                          <a:spcPts val="1000"/>
                        </a:spcAft>
                      </a:pPr>
                      <a:r>
                        <a:rPr lang="en-US" sz="2800" b="0" dirty="0">
                          <a:effectLst/>
                        </a:rPr>
                        <a:t>Overview, Data Transmission, Serial Communication Specifics, Error Detection, Software Structure – Handling asynchronous Communication &amp; Parsing Messages, SPI Communications, I2C Communications, KL25Z I2C Controller, MMA8451 on Freedom KL25Z. Use case design study of Smart lighting in Smart cities using ARM processor.</a:t>
                      </a:r>
                      <a:endParaRPr lang="en-IN" sz="2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909428659"/>
                  </a:ext>
                </a:extLst>
              </a:tr>
            </a:tbl>
          </a:graphicData>
        </a:graphic>
      </p:graphicFrame>
    </p:spTree>
    <p:extLst>
      <p:ext uri="{BB962C8B-B14F-4D97-AF65-F5344CB8AC3E}">
        <p14:creationId xmlns:p14="http://schemas.microsoft.com/office/powerpoint/2010/main" val="688607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4BF8-FC37-6701-385C-EC2A124BC76D}"/>
              </a:ext>
            </a:extLst>
          </p:cNvPr>
          <p:cNvSpPr>
            <a:spLocks noGrp="1"/>
          </p:cNvSpPr>
          <p:nvPr>
            <p:ph type="title"/>
          </p:nvPr>
        </p:nvSpPr>
        <p:spPr>
          <a:xfrm>
            <a:off x="601894" y="1166510"/>
            <a:ext cx="4103670" cy="3354119"/>
          </a:xfrm>
        </p:spPr>
        <p:txBody>
          <a:bodyPr>
            <a:noAutofit/>
          </a:bodyPr>
          <a:lstStyle/>
          <a:p>
            <a:r>
              <a:rPr lang="en-IN" sz="3200" b="1" i="0" u="none" strike="noStrike" baseline="0" dirty="0">
                <a:latin typeface="Times New Roman" panose="02020603050405020304" pitchFamily="18" charset="0"/>
                <a:cs typeface="Times New Roman" panose="02020603050405020304" pitchFamily="18" charset="0"/>
              </a:rPr>
              <a:t>UART transmitter block diagram </a:t>
            </a:r>
            <a:br>
              <a:rPr lang="en-IN" sz="3200" b="1" i="0" u="none" strike="noStrike" baseline="0" dirty="0">
                <a:latin typeface="Times New Roman" panose="02020603050405020304" pitchFamily="18" charset="0"/>
                <a:cs typeface="Times New Roman" panose="02020603050405020304" pitchFamily="18" charset="0"/>
              </a:rPr>
            </a:br>
            <a:r>
              <a:rPr lang="en-IN" sz="3200" b="1" i="0" u="none" strike="noStrike" baseline="0" dirty="0">
                <a:latin typeface="Times New Roman" panose="02020603050405020304" pitchFamily="18" charset="0"/>
                <a:cs typeface="Times New Roman" panose="02020603050405020304" pitchFamily="18" charset="0"/>
              </a:rPr>
              <a:t>for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Handling asynchronous Communication in </a:t>
            </a:r>
            <a:r>
              <a:rPr lang="en-IN" sz="3200" b="1" i="0" u="none" strike="noStrike" baseline="0" dirty="0">
                <a:latin typeface="Times New Roman" panose="02020603050405020304" pitchFamily="18" charset="0"/>
                <a:cs typeface="Times New Roman" panose="02020603050405020304" pitchFamily="18" charset="0"/>
              </a:rPr>
              <a:t>KL-25z </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42099A-F65F-C9AE-CAB8-219BF2B10190}"/>
              </a:ext>
            </a:extLst>
          </p:cNvPr>
          <p:cNvPicPr>
            <a:picLocks noChangeAspect="1"/>
          </p:cNvPicPr>
          <p:nvPr/>
        </p:nvPicPr>
        <p:blipFill>
          <a:blip r:embed="rId2"/>
          <a:stretch>
            <a:fillRect/>
          </a:stretch>
        </p:blipFill>
        <p:spPr>
          <a:xfrm>
            <a:off x="5433771" y="109634"/>
            <a:ext cx="6535621" cy="6650762"/>
          </a:xfrm>
          <a:prstGeom prst="rect">
            <a:avLst/>
          </a:prstGeom>
        </p:spPr>
      </p:pic>
    </p:spTree>
    <p:extLst>
      <p:ext uri="{BB962C8B-B14F-4D97-AF65-F5344CB8AC3E}">
        <p14:creationId xmlns:p14="http://schemas.microsoft.com/office/powerpoint/2010/main" val="393992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6497-C64F-A22D-8E98-D7D163E0EA9D}"/>
              </a:ext>
            </a:extLst>
          </p:cNvPr>
          <p:cNvSpPr>
            <a:spLocks noGrp="1"/>
          </p:cNvSpPr>
          <p:nvPr>
            <p:ph type="title"/>
          </p:nvPr>
        </p:nvSpPr>
        <p:spPr>
          <a:xfrm>
            <a:off x="838200" y="365125"/>
            <a:ext cx="10515600" cy="851831"/>
          </a:xfrm>
        </p:spPr>
        <p:txBody>
          <a:bodyPr/>
          <a:lstStyle/>
          <a:p>
            <a:r>
              <a:rPr lang="en-US" b="1" dirty="0"/>
              <a:t>UART Control Registers in ARM</a:t>
            </a:r>
            <a:endParaRPr lang="en-IN" b="1" dirty="0"/>
          </a:p>
        </p:txBody>
      </p:sp>
      <p:sp>
        <p:nvSpPr>
          <p:cNvPr id="3" name="Content Placeholder 2">
            <a:extLst>
              <a:ext uri="{FF2B5EF4-FFF2-40B4-BE49-F238E27FC236}">
                <a16:creationId xmlns:a16="http://schemas.microsoft.com/office/drawing/2014/main" id="{8D70E98F-12FF-36FE-9A4E-A843DB69956C}"/>
              </a:ext>
            </a:extLst>
          </p:cNvPr>
          <p:cNvSpPr>
            <a:spLocks noGrp="1"/>
          </p:cNvSpPr>
          <p:nvPr>
            <p:ph idx="1"/>
          </p:nvPr>
        </p:nvSpPr>
        <p:spPr>
          <a:xfrm>
            <a:off x="499153" y="1353018"/>
            <a:ext cx="11038726" cy="4351338"/>
          </a:xfrm>
        </p:spPr>
        <p:txBody>
          <a:bodyPr/>
          <a:lstStyle/>
          <a:p>
            <a:pPr algn="just"/>
            <a:r>
              <a:rPr lang="en-US" sz="1800" b="0" i="0" u="none" strike="noStrike" baseline="0" dirty="0">
                <a:latin typeface="TimesLTStd-Roman"/>
              </a:rPr>
              <a:t>The UART includes registers to control baud rate, select UART options, report UART status, and for transmit/receive data.</a:t>
            </a:r>
            <a:endParaRPr lang="en-IN" dirty="0"/>
          </a:p>
        </p:txBody>
      </p:sp>
      <p:pic>
        <p:nvPicPr>
          <p:cNvPr id="5" name="Picture 4">
            <a:extLst>
              <a:ext uri="{FF2B5EF4-FFF2-40B4-BE49-F238E27FC236}">
                <a16:creationId xmlns:a16="http://schemas.microsoft.com/office/drawing/2014/main" id="{27E78998-42D4-68CA-5F86-5384EAAF6CBD}"/>
              </a:ext>
            </a:extLst>
          </p:cNvPr>
          <p:cNvPicPr>
            <a:picLocks noChangeAspect="1"/>
          </p:cNvPicPr>
          <p:nvPr/>
        </p:nvPicPr>
        <p:blipFill>
          <a:blip r:embed="rId2"/>
          <a:stretch>
            <a:fillRect/>
          </a:stretch>
        </p:blipFill>
        <p:spPr>
          <a:xfrm>
            <a:off x="823360" y="2036288"/>
            <a:ext cx="5602840" cy="676089"/>
          </a:xfrm>
          <a:prstGeom prst="rect">
            <a:avLst/>
          </a:prstGeom>
        </p:spPr>
      </p:pic>
      <p:pic>
        <p:nvPicPr>
          <p:cNvPr id="7" name="Picture 6">
            <a:extLst>
              <a:ext uri="{FF2B5EF4-FFF2-40B4-BE49-F238E27FC236}">
                <a16:creationId xmlns:a16="http://schemas.microsoft.com/office/drawing/2014/main" id="{7F652547-DA6F-DB12-4783-1D5555725718}"/>
              </a:ext>
            </a:extLst>
          </p:cNvPr>
          <p:cNvPicPr>
            <a:picLocks noChangeAspect="1"/>
          </p:cNvPicPr>
          <p:nvPr/>
        </p:nvPicPr>
        <p:blipFill>
          <a:blip r:embed="rId3"/>
          <a:stretch>
            <a:fillRect/>
          </a:stretch>
        </p:blipFill>
        <p:spPr>
          <a:xfrm>
            <a:off x="6395378" y="2046562"/>
            <a:ext cx="5250095" cy="676090"/>
          </a:xfrm>
          <a:prstGeom prst="rect">
            <a:avLst/>
          </a:prstGeom>
        </p:spPr>
      </p:pic>
      <p:graphicFrame>
        <p:nvGraphicFramePr>
          <p:cNvPr id="8" name="Table 8">
            <a:extLst>
              <a:ext uri="{FF2B5EF4-FFF2-40B4-BE49-F238E27FC236}">
                <a16:creationId xmlns:a16="http://schemas.microsoft.com/office/drawing/2014/main" id="{DB311ABF-84ED-B96F-325C-1575E8896D3B}"/>
              </a:ext>
            </a:extLst>
          </p:cNvPr>
          <p:cNvGraphicFramePr>
            <a:graphicFrameLocks noGrp="1"/>
          </p:cNvGraphicFramePr>
          <p:nvPr>
            <p:extLst>
              <p:ext uri="{D42A27DB-BD31-4B8C-83A1-F6EECF244321}">
                <p14:modId xmlns:p14="http://schemas.microsoft.com/office/powerpoint/2010/main" val="337376159"/>
              </p:ext>
            </p:extLst>
          </p:nvPr>
        </p:nvGraphicFramePr>
        <p:xfrm>
          <a:off x="247721" y="2825251"/>
          <a:ext cx="11588108" cy="3853023"/>
        </p:xfrm>
        <a:graphic>
          <a:graphicData uri="http://schemas.openxmlformats.org/drawingml/2006/table">
            <a:tbl>
              <a:tblPr firstRow="1" bandRow="1">
                <a:tableStyleId>{5C22544A-7EE6-4342-B048-85BDC9FD1C3A}</a:tableStyleId>
              </a:tblPr>
              <a:tblGrid>
                <a:gridCol w="1608661">
                  <a:extLst>
                    <a:ext uri="{9D8B030D-6E8A-4147-A177-3AD203B41FA5}">
                      <a16:colId xmlns:a16="http://schemas.microsoft.com/office/drawing/2014/main" val="1316445533"/>
                    </a:ext>
                  </a:extLst>
                </a:gridCol>
                <a:gridCol w="3804678">
                  <a:extLst>
                    <a:ext uri="{9D8B030D-6E8A-4147-A177-3AD203B41FA5}">
                      <a16:colId xmlns:a16="http://schemas.microsoft.com/office/drawing/2014/main" val="1462399088"/>
                    </a:ext>
                  </a:extLst>
                </a:gridCol>
                <a:gridCol w="1099335">
                  <a:extLst>
                    <a:ext uri="{9D8B030D-6E8A-4147-A177-3AD203B41FA5}">
                      <a16:colId xmlns:a16="http://schemas.microsoft.com/office/drawing/2014/main" val="72340950"/>
                    </a:ext>
                  </a:extLst>
                </a:gridCol>
                <a:gridCol w="5075434">
                  <a:extLst>
                    <a:ext uri="{9D8B030D-6E8A-4147-A177-3AD203B41FA5}">
                      <a16:colId xmlns:a16="http://schemas.microsoft.com/office/drawing/2014/main" val="3116012941"/>
                    </a:ext>
                  </a:extLst>
                </a:gridCol>
              </a:tblGrid>
              <a:tr h="0">
                <a:tc>
                  <a:txBody>
                    <a:bodyPr/>
                    <a:lstStyle/>
                    <a:p>
                      <a:r>
                        <a:rPr lang="en-US" dirty="0"/>
                        <a:t>Bit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Work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Work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145097"/>
                  </a:ext>
                </a:extLst>
              </a:tr>
              <a:tr h="320285">
                <a:tc>
                  <a:txBody>
                    <a:bodyPr/>
                    <a:lstStyle/>
                    <a:p>
                      <a:r>
                        <a:rPr lang="en-IN" sz="1800" b="0" i="0" u="none" strike="noStrike" kern="1200" baseline="0" dirty="0">
                          <a:solidFill>
                            <a:schemeClr val="dk1"/>
                          </a:solidFill>
                          <a:latin typeface="+mn-lt"/>
                          <a:ea typeface="+mn-ea"/>
                          <a:cs typeface="+mn-cs"/>
                        </a:rPr>
                        <a:t>LOOPS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Loop Mode Select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TIE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Transmit Interrupt Enable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2301380"/>
                  </a:ext>
                </a:extLst>
              </a:tr>
              <a:tr h="552821">
                <a:tc>
                  <a:txBody>
                    <a:bodyPr/>
                    <a:lstStyle/>
                    <a:p>
                      <a:r>
                        <a:rPr lang="en-IN" sz="1800" b="0" i="0" u="none" strike="noStrike" kern="1200" baseline="0" dirty="0">
                          <a:solidFill>
                            <a:schemeClr val="dk1"/>
                          </a:solidFill>
                          <a:latin typeface="+mn-lt"/>
                          <a:ea typeface="+mn-ea"/>
                          <a:cs typeface="+mn-cs"/>
                        </a:rPr>
                        <a:t>DOZEEN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Doze Enable (Wait mode)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TCIE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Transmission Complete Interrupt Enable for TC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709065"/>
                  </a:ext>
                </a:extLst>
              </a:tr>
              <a:tr h="552821">
                <a:tc>
                  <a:txBody>
                    <a:bodyPr/>
                    <a:lstStyle/>
                    <a:p>
                      <a:r>
                        <a:rPr lang="en-IN" sz="1800" b="0" i="0" u="none" strike="noStrike" kern="1200" baseline="0" dirty="0">
                          <a:solidFill>
                            <a:schemeClr val="dk1"/>
                          </a:solidFill>
                          <a:latin typeface="+mn-lt"/>
                          <a:ea typeface="+mn-ea"/>
                          <a:cs typeface="+mn-cs"/>
                        </a:rPr>
                        <a:t>RSRC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Receiver Source Select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RIE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Receiver Interrupt Enable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418440"/>
                  </a:ext>
                </a:extLst>
              </a:tr>
              <a:tr h="552821">
                <a:tc>
                  <a:txBody>
                    <a:bodyPr/>
                    <a:lstStyle/>
                    <a:p>
                      <a:r>
                        <a:rPr lang="en-US" dirty="0"/>
                        <a:t>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dk1"/>
                          </a:solidFill>
                          <a:latin typeface="+mn-lt"/>
                          <a:ea typeface="+mn-ea"/>
                          <a:cs typeface="+mn-cs"/>
                        </a:rPr>
                        <a:t>1 Means 9-Bit data 0 means 8-Bit data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ILIE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Idle Line Interrupt Enable for IDLE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722181"/>
                  </a:ext>
                </a:extLst>
              </a:tr>
              <a:tr h="320285">
                <a:tc>
                  <a:txBody>
                    <a:bodyPr/>
                    <a:lstStyle/>
                    <a:p>
                      <a:r>
                        <a:rPr lang="en-IN" sz="1800" b="0" i="0" u="none" strike="noStrike" kern="1200" baseline="0" dirty="0">
                          <a:solidFill>
                            <a:schemeClr val="dk1"/>
                          </a:solidFill>
                          <a:latin typeface="+mn-lt"/>
                          <a:ea typeface="+mn-ea"/>
                          <a:cs typeface="+mn-cs"/>
                        </a:rPr>
                        <a:t>WAKE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Receiver Wakeup Method Select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Transmitter Enable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3444994"/>
                  </a:ext>
                </a:extLst>
              </a:tr>
              <a:tr h="320285">
                <a:tc>
                  <a:txBody>
                    <a:bodyPr/>
                    <a:lstStyle/>
                    <a:p>
                      <a:r>
                        <a:rPr lang="en-IN" sz="1800" b="0" i="0" u="none" strike="noStrike" kern="1200" baseline="0" dirty="0">
                          <a:solidFill>
                            <a:schemeClr val="dk1"/>
                          </a:solidFill>
                          <a:latin typeface="+mn-lt"/>
                          <a:ea typeface="+mn-ea"/>
                          <a:cs typeface="+mn-cs"/>
                        </a:rPr>
                        <a:t>ILT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Idle Line Type Select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Receiver Enable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7269140"/>
                  </a:ext>
                </a:extLst>
              </a:tr>
              <a:tr h="320285">
                <a:tc>
                  <a:txBody>
                    <a:bodyPr/>
                    <a:lstStyle/>
                    <a:p>
                      <a:r>
                        <a:rPr lang="en-IN" sz="1800" b="0" i="0" u="none" strike="noStrike" kern="1200" baseline="0" dirty="0">
                          <a:solidFill>
                            <a:schemeClr val="dk1"/>
                          </a:solidFill>
                          <a:latin typeface="+mn-lt"/>
                          <a:ea typeface="+mn-ea"/>
                          <a:cs typeface="+mn-cs"/>
                        </a:rPr>
                        <a:t>PE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Parity Enable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RWU</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Receiver Wakeup Control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1107716"/>
                  </a:ext>
                </a:extLst>
              </a:tr>
              <a:tr h="320285">
                <a:tc>
                  <a:txBody>
                    <a:bodyPr/>
                    <a:lstStyle/>
                    <a:p>
                      <a:r>
                        <a:rPr lang="en-IN" sz="1800" b="0" i="0" u="none" strike="noStrike" kern="1200" baseline="0" dirty="0">
                          <a:solidFill>
                            <a:schemeClr val="dk1"/>
                          </a:solidFill>
                          <a:latin typeface="+mn-lt"/>
                          <a:ea typeface="+mn-ea"/>
                          <a:cs typeface="+mn-cs"/>
                        </a:rPr>
                        <a:t>PT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Parity Type (0 Even, 1 Odd)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SBK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Send Break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0144936"/>
                  </a:ext>
                </a:extLst>
              </a:tr>
            </a:tbl>
          </a:graphicData>
        </a:graphic>
      </p:graphicFrame>
    </p:spTree>
    <p:extLst>
      <p:ext uri="{BB962C8B-B14F-4D97-AF65-F5344CB8AC3E}">
        <p14:creationId xmlns:p14="http://schemas.microsoft.com/office/powerpoint/2010/main" val="1539809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A619-BA04-AEC6-DAAF-1C0378582EE6}"/>
              </a:ext>
            </a:extLst>
          </p:cNvPr>
          <p:cNvSpPr>
            <a:spLocks noGrp="1"/>
          </p:cNvSpPr>
          <p:nvPr>
            <p:ph type="title"/>
          </p:nvPr>
        </p:nvSpPr>
        <p:spPr/>
        <p:txBody>
          <a:bodyPr/>
          <a:lstStyle/>
          <a:p>
            <a:r>
              <a:rPr lang="en-IN" b="0" i="0" dirty="0">
                <a:effectLst/>
                <a:latin typeface="Helvetica" panose="020B0604020202020204" pitchFamily="34" charset="0"/>
              </a:rPr>
              <a:t>Serial peripheral interface (SPI) </a:t>
            </a:r>
            <a:endParaRPr lang="en-IN" dirty="0"/>
          </a:p>
        </p:txBody>
      </p:sp>
      <p:sp>
        <p:nvSpPr>
          <p:cNvPr id="3" name="Content Placeholder 2">
            <a:extLst>
              <a:ext uri="{FF2B5EF4-FFF2-40B4-BE49-F238E27FC236}">
                <a16:creationId xmlns:a16="http://schemas.microsoft.com/office/drawing/2014/main" id="{FDE8AFB7-5970-9D54-8BDB-B4DA7B7232FD}"/>
              </a:ext>
            </a:extLst>
          </p:cNvPr>
          <p:cNvSpPr>
            <a:spLocks noGrp="1"/>
          </p:cNvSpPr>
          <p:nvPr>
            <p:ph idx="1"/>
          </p:nvPr>
        </p:nvSpPr>
        <p:spPr/>
        <p:txBody>
          <a:bodyPr/>
          <a:lstStyle/>
          <a:p>
            <a:pPr marL="0" indent="0" algn="just">
              <a:buNone/>
            </a:pPr>
            <a:r>
              <a:rPr lang="en-US" b="0" i="0" dirty="0">
                <a:effectLst/>
                <a:latin typeface="Helvetica" panose="020B0604020202020204" pitchFamily="34" charset="0"/>
              </a:rPr>
              <a:t>Serial peripheral interface (SPI) is one of the most widely used interfaces between microcontroller and peripheral ICs such as sensors, ADCs, DACs, shift registers, SRAM, and others.</a:t>
            </a:r>
          </a:p>
          <a:p>
            <a:pPr marL="0" indent="0" algn="just">
              <a:buNone/>
            </a:pPr>
            <a:r>
              <a:rPr lang="en-US" b="0" i="0" dirty="0">
                <a:effectLst/>
                <a:latin typeface="Helvetica" panose="020B0604020202020204" pitchFamily="34" charset="0"/>
              </a:rPr>
              <a:t>SPI is a synchronous, full duplex Master-Salve based interface. The data from the main or the sub-node is synchronized on the rising or falling clock edge. </a:t>
            </a:r>
          </a:p>
          <a:p>
            <a:pPr marL="0" indent="0" algn="just">
              <a:buNone/>
            </a:pPr>
            <a:r>
              <a:rPr lang="en-US" b="0" i="0" dirty="0">
                <a:effectLst/>
                <a:latin typeface="Helvetica" panose="020B0604020202020204" pitchFamily="34" charset="0"/>
              </a:rPr>
              <a:t>Both Master(main) and Salve(</a:t>
            </a:r>
            <a:r>
              <a:rPr lang="en-US" b="0" i="0" dirty="0" err="1">
                <a:effectLst/>
                <a:latin typeface="Helvetica" panose="020B0604020202020204" pitchFamily="34" charset="0"/>
              </a:rPr>
              <a:t>subnode</a:t>
            </a:r>
            <a:r>
              <a:rPr lang="en-US" b="0" i="0" dirty="0">
                <a:effectLst/>
                <a:latin typeface="Helvetica" panose="020B0604020202020204" pitchFamily="34" charset="0"/>
              </a:rPr>
              <a:t>) can transmit data at the same time. The SPI interface can be either 3-wire or 4-wire. </a:t>
            </a:r>
            <a:endParaRPr lang="en-IN" dirty="0"/>
          </a:p>
        </p:txBody>
      </p:sp>
    </p:spTree>
    <p:extLst>
      <p:ext uri="{BB962C8B-B14F-4D97-AF65-F5344CB8AC3E}">
        <p14:creationId xmlns:p14="http://schemas.microsoft.com/office/powerpoint/2010/main" val="985395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FF3F-9069-D192-EE29-06D421419F84}"/>
              </a:ext>
            </a:extLst>
          </p:cNvPr>
          <p:cNvSpPr>
            <a:spLocks noGrp="1"/>
          </p:cNvSpPr>
          <p:nvPr>
            <p:ph type="title"/>
          </p:nvPr>
        </p:nvSpPr>
        <p:spPr>
          <a:xfrm>
            <a:off x="776554" y="77630"/>
            <a:ext cx="10515600" cy="857500"/>
          </a:xfrm>
        </p:spPr>
        <p:txBody>
          <a:bodyPr/>
          <a:lstStyle/>
          <a:p>
            <a:r>
              <a:rPr lang="en-IN" b="1" i="0" dirty="0">
                <a:effectLst/>
                <a:latin typeface="barlow" panose="00000500000000000000" pitchFamily="2" charset="0"/>
              </a:rPr>
              <a:t>SPI-Interface</a:t>
            </a:r>
            <a:endParaRPr lang="en-IN" b="1" dirty="0"/>
          </a:p>
        </p:txBody>
      </p:sp>
      <p:sp>
        <p:nvSpPr>
          <p:cNvPr id="3" name="Content Placeholder 2">
            <a:extLst>
              <a:ext uri="{FF2B5EF4-FFF2-40B4-BE49-F238E27FC236}">
                <a16:creationId xmlns:a16="http://schemas.microsoft.com/office/drawing/2014/main" id="{ABFD77B3-D432-F960-D656-56F557787001}"/>
              </a:ext>
            </a:extLst>
          </p:cNvPr>
          <p:cNvSpPr>
            <a:spLocks noGrp="1"/>
          </p:cNvSpPr>
          <p:nvPr>
            <p:ph idx="1"/>
          </p:nvPr>
        </p:nvSpPr>
        <p:spPr>
          <a:xfrm>
            <a:off x="838200" y="3428999"/>
            <a:ext cx="10515600" cy="2920430"/>
          </a:xfrm>
        </p:spPr>
        <p:txBody>
          <a:bodyPr>
            <a:normAutofit fontScale="92500" lnSpcReduction="10000"/>
          </a:bodyPr>
          <a:lstStyle/>
          <a:p>
            <a:pPr algn="just">
              <a:buFont typeface="+mj-lt"/>
              <a:buAutoNum type="arabicPeriod"/>
            </a:pPr>
            <a:r>
              <a:rPr lang="en-US" b="1" i="0" dirty="0">
                <a:solidFill>
                  <a:srgbClr val="000000"/>
                </a:solidFill>
                <a:effectLst/>
                <a:latin typeface="inter-bold"/>
              </a:rPr>
              <a:t>MOSI:</a:t>
            </a:r>
            <a:r>
              <a:rPr lang="en-US" b="0" i="0" dirty="0">
                <a:solidFill>
                  <a:srgbClr val="000000"/>
                </a:solidFill>
                <a:effectLst/>
                <a:latin typeface="inter-regular"/>
              </a:rPr>
              <a:t> MOSI stands for Master Output Slave Input. It is used to send data from the master to the slave.</a:t>
            </a:r>
          </a:p>
          <a:p>
            <a:pPr algn="just">
              <a:buFont typeface="+mj-lt"/>
              <a:buAutoNum type="arabicPeriod"/>
            </a:pPr>
            <a:r>
              <a:rPr lang="en-US" b="1" i="0" dirty="0">
                <a:solidFill>
                  <a:srgbClr val="000000"/>
                </a:solidFill>
                <a:effectLst/>
                <a:latin typeface="inter-bold"/>
              </a:rPr>
              <a:t>MISO:</a:t>
            </a:r>
            <a:r>
              <a:rPr lang="en-US" b="0" i="0" dirty="0">
                <a:solidFill>
                  <a:srgbClr val="000000"/>
                </a:solidFill>
                <a:effectLst/>
                <a:latin typeface="inter-regular"/>
              </a:rPr>
              <a:t> MISO stands for Master Input Slave Output. It is used to send data from the slave to the master.</a:t>
            </a:r>
          </a:p>
          <a:p>
            <a:pPr algn="just">
              <a:buFont typeface="+mj-lt"/>
              <a:buAutoNum type="arabicPeriod"/>
            </a:pPr>
            <a:r>
              <a:rPr lang="en-US" b="1" i="0" dirty="0">
                <a:solidFill>
                  <a:srgbClr val="000000"/>
                </a:solidFill>
                <a:effectLst/>
                <a:latin typeface="inter-bold"/>
              </a:rPr>
              <a:t>SCK or SCLK (Serial Clock):</a:t>
            </a:r>
            <a:r>
              <a:rPr lang="en-US" b="0" i="0" dirty="0">
                <a:solidFill>
                  <a:srgbClr val="000000"/>
                </a:solidFill>
                <a:effectLst/>
                <a:latin typeface="inter-regular"/>
              </a:rPr>
              <a:t> It is used to the clock signal.</a:t>
            </a:r>
          </a:p>
          <a:p>
            <a:pPr algn="just">
              <a:buFont typeface="+mj-lt"/>
              <a:buAutoNum type="arabicPeriod"/>
            </a:pPr>
            <a:r>
              <a:rPr lang="en-US" b="1" i="0" dirty="0">
                <a:solidFill>
                  <a:srgbClr val="000000"/>
                </a:solidFill>
                <a:effectLst/>
                <a:latin typeface="inter-bold"/>
              </a:rPr>
              <a:t>SS/CS (Slave Select / Chip Select):</a:t>
            </a:r>
            <a:r>
              <a:rPr lang="en-US" b="0" i="0" dirty="0">
                <a:solidFill>
                  <a:srgbClr val="000000"/>
                </a:solidFill>
                <a:effectLst/>
                <a:latin typeface="inter-regular"/>
              </a:rPr>
              <a:t> It is used by the master to send data by selecting a slave.</a:t>
            </a:r>
          </a:p>
          <a:p>
            <a:pPr marL="0" indent="0">
              <a:buNone/>
            </a:pPr>
            <a:endParaRPr lang="en-IN" dirty="0"/>
          </a:p>
        </p:txBody>
      </p:sp>
      <p:pic>
        <p:nvPicPr>
          <p:cNvPr id="1028" name="Picture 4" descr="SPI Protocol">
            <a:extLst>
              <a:ext uri="{FF2B5EF4-FFF2-40B4-BE49-F238E27FC236}">
                <a16:creationId xmlns:a16="http://schemas.microsoft.com/office/drawing/2014/main" id="{006F8BEB-D6FA-A228-E1AB-B9761229A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591" y="851579"/>
            <a:ext cx="4762500" cy="2353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379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4460-5BF4-D19D-BA68-05FA4DAB83EB}"/>
              </a:ext>
            </a:extLst>
          </p:cNvPr>
          <p:cNvSpPr>
            <a:spLocks noGrp="1"/>
          </p:cNvSpPr>
          <p:nvPr>
            <p:ph type="title"/>
          </p:nvPr>
        </p:nvSpPr>
        <p:spPr/>
        <p:txBody>
          <a:bodyPr/>
          <a:lstStyle/>
          <a:p>
            <a:r>
              <a:rPr lang="en-IN" b="0" i="0" dirty="0">
                <a:effectLst/>
                <a:latin typeface="erdana"/>
              </a:rPr>
              <a:t>SPI WORKING</a:t>
            </a:r>
            <a:endParaRPr lang="en-IN" dirty="0"/>
          </a:p>
        </p:txBody>
      </p:sp>
      <p:sp>
        <p:nvSpPr>
          <p:cNvPr id="3" name="Content Placeholder 2">
            <a:extLst>
              <a:ext uri="{FF2B5EF4-FFF2-40B4-BE49-F238E27FC236}">
                <a16:creationId xmlns:a16="http://schemas.microsoft.com/office/drawing/2014/main" id="{F6193A28-AD8D-CB09-5901-182DF852E2A2}"/>
              </a:ext>
            </a:extLst>
          </p:cNvPr>
          <p:cNvSpPr>
            <a:spLocks noGrp="1"/>
          </p:cNvSpPr>
          <p:nvPr>
            <p:ph idx="1"/>
          </p:nvPr>
        </p:nvSpPr>
        <p:spPr/>
        <p:txBody>
          <a:bodyPr/>
          <a:lstStyle/>
          <a:p>
            <a:endParaRPr lang="en-IN"/>
          </a:p>
        </p:txBody>
      </p:sp>
      <p:graphicFrame>
        <p:nvGraphicFramePr>
          <p:cNvPr id="4" name="Object 3">
            <a:extLst>
              <a:ext uri="{FF2B5EF4-FFF2-40B4-BE49-F238E27FC236}">
                <a16:creationId xmlns:a16="http://schemas.microsoft.com/office/drawing/2014/main" id="{D82B0BEC-FB84-6CC6-BED0-5E91EB606B6E}"/>
              </a:ext>
            </a:extLst>
          </p:cNvPr>
          <p:cNvGraphicFramePr>
            <a:graphicFrameLocks noChangeAspect="1"/>
          </p:cNvGraphicFramePr>
          <p:nvPr>
            <p:extLst>
              <p:ext uri="{D42A27DB-BD31-4B8C-83A1-F6EECF244321}">
                <p14:modId xmlns:p14="http://schemas.microsoft.com/office/powerpoint/2010/main" val="3115472010"/>
              </p:ext>
            </p:extLst>
          </p:nvPr>
        </p:nvGraphicFramePr>
        <p:xfrm>
          <a:off x="2698000" y="1825625"/>
          <a:ext cx="7103545" cy="3949824"/>
        </p:xfrm>
        <a:graphic>
          <a:graphicData uri="http://schemas.openxmlformats.org/presentationml/2006/ole">
            <mc:AlternateContent xmlns:mc="http://schemas.openxmlformats.org/markup-compatibility/2006">
              <mc:Choice xmlns:v="urn:schemas-microsoft-com:vml" Requires="v">
                <p:oleObj name="Bitmap Image" r:id="rId2" imgW="3117960" imgH="2254320" progId="PBrush">
                  <p:embed/>
                </p:oleObj>
              </mc:Choice>
              <mc:Fallback>
                <p:oleObj name="Bitmap Image" r:id="rId2" imgW="3117960" imgH="2254320" progId="PBrush">
                  <p:embed/>
                  <p:pic>
                    <p:nvPicPr>
                      <p:cNvPr id="0" name=""/>
                      <p:cNvPicPr/>
                      <p:nvPr/>
                    </p:nvPicPr>
                    <p:blipFill>
                      <a:blip r:embed="rId3"/>
                      <a:stretch>
                        <a:fillRect/>
                      </a:stretch>
                    </p:blipFill>
                    <p:spPr>
                      <a:xfrm>
                        <a:off x="2698000" y="1825625"/>
                        <a:ext cx="7103545" cy="3949824"/>
                      </a:xfrm>
                      <a:prstGeom prst="rect">
                        <a:avLst/>
                      </a:prstGeom>
                    </p:spPr>
                  </p:pic>
                </p:oleObj>
              </mc:Fallback>
            </mc:AlternateContent>
          </a:graphicData>
        </a:graphic>
      </p:graphicFrame>
    </p:spTree>
    <p:extLst>
      <p:ext uri="{BB962C8B-B14F-4D97-AF65-F5344CB8AC3E}">
        <p14:creationId xmlns:p14="http://schemas.microsoft.com/office/powerpoint/2010/main" val="299176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6D24-0C04-C11E-205F-A138A7C7511C}"/>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US" sz="2520" dirty="0">
                <a:solidFill>
                  <a:schemeClr val="dk1"/>
                </a:solidFill>
                <a:latin typeface="+mn-lt"/>
                <a:ea typeface="+mn-ea"/>
                <a:cs typeface="+mn-cs"/>
              </a:rPr>
              <a:t>Multi-Salve in SPI</a:t>
            </a:r>
            <a:endParaRPr lang="en-IN" sz="2520" dirty="0">
              <a:solidFill>
                <a:schemeClr val="dk1"/>
              </a:solidFill>
              <a:latin typeface="+mn-lt"/>
              <a:ea typeface="+mn-ea"/>
              <a:cs typeface="+mn-cs"/>
            </a:endParaRPr>
          </a:p>
        </p:txBody>
      </p:sp>
      <p:pic>
        <p:nvPicPr>
          <p:cNvPr id="2050" name="Picture 2" descr="SPI Tutorial – Serial Peripheral Interface Bus Protocol Basics">
            <a:extLst>
              <a:ext uri="{FF2B5EF4-FFF2-40B4-BE49-F238E27FC236}">
                <a16:creationId xmlns:a16="http://schemas.microsoft.com/office/drawing/2014/main" id="{84F946D2-E3F8-3BB6-1246-603836294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523" y="1985590"/>
            <a:ext cx="9547956" cy="4326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24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A833-727A-DC59-4AC4-CDFAA5FA8944}"/>
              </a:ext>
            </a:extLst>
          </p:cNvPr>
          <p:cNvSpPr>
            <a:spLocks noGrp="1"/>
          </p:cNvSpPr>
          <p:nvPr>
            <p:ph type="title"/>
          </p:nvPr>
        </p:nvSpPr>
        <p:spPr/>
        <p:txBody>
          <a:bodyPr/>
          <a:lstStyle/>
          <a:p>
            <a:r>
              <a:rPr lang="en-US" b="1" dirty="0"/>
              <a:t>SPI in KL-25z</a:t>
            </a:r>
            <a:endParaRPr lang="en-IN" b="1" dirty="0"/>
          </a:p>
        </p:txBody>
      </p:sp>
      <p:sp>
        <p:nvSpPr>
          <p:cNvPr id="3" name="Content Placeholder 2">
            <a:extLst>
              <a:ext uri="{FF2B5EF4-FFF2-40B4-BE49-F238E27FC236}">
                <a16:creationId xmlns:a16="http://schemas.microsoft.com/office/drawing/2014/main" id="{17F1108F-ACC4-08AC-B1E8-69F23412F9C1}"/>
              </a:ext>
            </a:extLst>
          </p:cNvPr>
          <p:cNvSpPr>
            <a:spLocks noGrp="1"/>
          </p:cNvSpPr>
          <p:nvPr>
            <p:ph idx="1"/>
          </p:nvPr>
        </p:nvSpPr>
        <p:spPr>
          <a:xfrm>
            <a:off x="838200" y="1690688"/>
            <a:ext cx="10515600" cy="4486275"/>
          </a:xfrm>
        </p:spPr>
        <p:txBody>
          <a:bodyPr>
            <a:normAutofit/>
          </a:bodyPr>
          <a:lstStyle/>
          <a:p>
            <a:pPr marL="0" indent="0" algn="just">
              <a:buNone/>
            </a:pPr>
            <a:r>
              <a:rPr lang="en-US" sz="2200" i="0" u="none" strike="noStrike" baseline="0" dirty="0">
                <a:latin typeface="Times New Roman" panose="02020603050405020304" pitchFamily="18" charset="0"/>
                <a:cs typeface="Times New Roman" panose="02020603050405020304" pitchFamily="18" charset="0"/>
              </a:rPr>
              <a:t>The serial peripheral interface (SPI) module provides for full-duplex, synchronous, serial communication between the MCU and peripheral devices. </a:t>
            </a:r>
            <a:r>
              <a:rPr lang="en-IN" sz="2200" i="0" u="none" strike="noStrike" baseline="0" dirty="0">
                <a:latin typeface="Times New Roman" panose="02020603050405020304" pitchFamily="18" charset="0"/>
                <a:cs typeface="Times New Roman" panose="02020603050405020304" pitchFamily="18" charset="0"/>
              </a:rPr>
              <a:t>These peripheral devices can </a:t>
            </a:r>
            <a:r>
              <a:rPr lang="en-US" sz="2200" i="0" u="none" strike="noStrike" baseline="0" dirty="0">
                <a:latin typeface="Times New Roman" panose="02020603050405020304" pitchFamily="18" charset="0"/>
                <a:cs typeface="Times New Roman" panose="02020603050405020304" pitchFamily="18" charset="0"/>
              </a:rPr>
              <a:t>include other microcontrollers, analog-to-digital converters, shift registers, sensors, and </a:t>
            </a:r>
            <a:r>
              <a:rPr lang="en-IN" sz="2200" i="0" u="none" strike="noStrike" baseline="0" dirty="0">
                <a:latin typeface="Times New Roman" panose="02020603050405020304" pitchFamily="18" charset="0"/>
                <a:cs typeface="Times New Roman" panose="02020603050405020304" pitchFamily="18" charset="0"/>
              </a:rPr>
              <a:t>memories, among others.</a:t>
            </a:r>
          </a:p>
          <a:p>
            <a:pPr marL="0" indent="0" algn="just">
              <a:buNone/>
            </a:pPr>
            <a:r>
              <a:rPr lang="en-IN" sz="2200" dirty="0">
                <a:latin typeface="Times New Roman" panose="02020603050405020304" pitchFamily="18" charset="0"/>
                <a:cs typeface="Times New Roman" panose="02020603050405020304" pitchFamily="18" charset="0"/>
              </a:rPr>
              <a:t>In Kl-25z SPI has three </a:t>
            </a:r>
            <a:r>
              <a:rPr lang="en-IN" sz="2200" i="0" u="none" strike="noStrike" baseline="0" dirty="0">
                <a:latin typeface="Times New Roman" panose="02020603050405020304" pitchFamily="18" charset="0"/>
                <a:cs typeface="Times New Roman" panose="02020603050405020304" pitchFamily="18" charset="0"/>
              </a:rPr>
              <a:t>Modes of Operation</a:t>
            </a:r>
          </a:p>
          <a:p>
            <a:pPr marL="0" indent="0" algn="just">
              <a:buNone/>
            </a:pPr>
            <a:r>
              <a:rPr lang="en-US" sz="2200" i="0" u="none" strike="noStrike" baseline="0" dirty="0">
                <a:latin typeface="Times New Roman" panose="02020603050405020304" pitchFamily="18" charset="0"/>
                <a:cs typeface="Times New Roman" panose="02020603050405020304" pitchFamily="18" charset="0"/>
              </a:rPr>
              <a:t>The SPI functions in three modes, run, wait, and stop. </a:t>
            </a:r>
          </a:p>
          <a:p>
            <a:pPr marL="342900" indent="-342900" algn="just">
              <a:buFont typeface="+mj-lt"/>
              <a:buAutoNum type="arabicPeriod"/>
            </a:pPr>
            <a:r>
              <a:rPr lang="en-IN" sz="2200" i="0" u="none" strike="noStrike" baseline="0" dirty="0">
                <a:latin typeface="Times New Roman" panose="02020603050405020304" pitchFamily="18" charset="0"/>
                <a:cs typeface="Times New Roman" panose="02020603050405020304" pitchFamily="18" charset="0"/>
              </a:rPr>
              <a:t>Run Mode</a:t>
            </a:r>
          </a:p>
          <a:p>
            <a:pPr marL="342900" indent="-342900" algn="just">
              <a:buFont typeface="+mj-lt"/>
              <a:buAutoNum type="arabicPeriod"/>
            </a:pPr>
            <a:r>
              <a:rPr lang="en-IN" sz="2200" i="0" u="none" strike="noStrike" baseline="0" dirty="0">
                <a:latin typeface="Times New Roman" panose="02020603050405020304" pitchFamily="18" charset="0"/>
                <a:cs typeface="Times New Roman" panose="02020603050405020304" pitchFamily="18" charset="0"/>
              </a:rPr>
              <a:t>Wait Mode</a:t>
            </a:r>
          </a:p>
          <a:p>
            <a:pPr marL="342900" indent="-342900" algn="just">
              <a:buFont typeface="+mj-lt"/>
              <a:buAutoNum type="arabicPeriod"/>
            </a:pPr>
            <a:r>
              <a:rPr lang="en-IN" sz="2200" dirty="0">
                <a:latin typeface="Times New Roman" panose="02020603050405020304" pitchFamily="18" charset="0"/>
                <a:cs typeface="Times New Roman" panose="02020603050405020304" pitchFamily="18" charset="0"/>
              </a:rPr>
              <a:t>Stop Wait</a:t>
            </a:r>
          </a:p>
        </p:txBody>
      </p:sp>
    </p:spTree>
    <p:extLst>
      <p:ext uri="{BB962C8B-B14F-4D97-AF65-F5344CB8AC3E}">
        <p14:creationId xmlns:p14="http://schemas.microsoft.com/office/powerpoint/2010/main" val="1426033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486F-7E12-4794-044D-9DC575DCFC6A}"/>
              </a:ext>
            </a:extLst>
          </p:cNvPr>
          <p:cNvSpPr>
            <a:spLocks noGrp="1"/>
          </p:cNvSpPr>
          <p:nvPr>
            <p:ph type="title"/>
          </p:nvPr>
        </p:nvSpPr>
        <p:spPr>
          <a:xfrm>
            <a:off x="684087" y="262561"/>
            <a:ext cx="10515600" cy="836951"/>
          </a:xfrm>
        </p:spPr>
        <p:txBody>
          <a:bodyPr>
            <a:normAutofit/>
          </a:bodyPr>
          <a:lstStyle/>
          <a:p>
            <a:r>
              <a:rPr lang="en-IN" sz="2800" b="1" dirty="0">
                <a:latin typeface="HelveticaLTStd-Bold"/>
              </a:rPr>
              <a:t>SPI </a:t>
            </a:r>
            <a:r>
              <a:rPr lang="en-IN" sz="2800" b="1" i="0" u="none" strike="noStrike" baseline="0" dirty="0">
                <a:latin typeface="HelveticaLTStd-Bold"/>
              </a:rPr>
              <a:t>Block Diagram</a:t>
            </a:r>
            <a:endParaRPr lang="en-IN" sz="2800" dirty="0"/>
          </a:p>
        </p:txBody>
      </p:sp>
      <p:sp>
        <p:nvSpPr>
          <p:cNvPr id="3" name="Content Placeholder 2">
            <a:extLst>
              <a:ext uri="{FF2B5EF4-FFF2-40B4-BE49-F238E27FC236}">
                <a16:creationId xmlns:a16="http://schemas.microsoft.com/office/drawing/2014/main" id="{30A2889B-0849-D177-E46F-47EDC74606A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1BDDE72-9C8F-593D-5E25-5B8B9510ABCE}"/>
              </a:ext>
            </a:extLst>
          </p:cNvPr>
          <p:cNvPicPr>
            <a:picLocks noChangeAspect="1"/>
          </p:cNvPicPr>
          <p:nvPr/>
        </p:nvPicPr>
        <p:blipFill>
          <a:blip r:embed="rId2"/>
          <a:stretch>
            <a:fillRect/>
          </a:stretch>
        </p:blipFill>
        <p:spPr>
          <a:xfrm>
            <a:off x="1599040" y="1572433"/>
            <a:ext cx="8983342" cy="3916383"/>
          </a:xfrm>
          <a:prstGeom prst="rect">
            <a:avLst/>
          </a:prstGeom>
        </p:spPr>
      </p:pic>
    </p:spTree>
    <p:extLst>
      <p:ext uri="{BB962C8B-B14F-4D97-AF65-F5344CB8AC3E}">
        <p14:creationId xmlns:p14="http://schemas.microsoft.com/office/powerpoint/2010/main" val="2944380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7A56-AC01-7A79-D6E9-7155FF55AE44}"/>
              </a:ext>
            </a:extLst>
          </p:cNvPr>
          <p:cNvSpPr>
            <a:spLocks noGrp="1"/>
          </p:cNvSpPr>
          <p:nvPr>
            <p:ph type="title"/>
          </p:nvPr>
        </p:nvSpPr>
        <p:spPr/>
        <p:txBody>
          <a:bodyPr/>
          <a:lstStyle/>
          <a:p>
            <a:r>
              <a:rPr lang="en-IN" b="1" i="0" cap="all" dirty="0">
                <a:effectLst/>
                <a:latin typeface="Montserrat" panose="00000500000000000000" pitchFamily="2" charset="0"/>
              </a:rPr>
              <a:t>I2C COMMUNICATION</a:t>
            </a:r>
            <a:br>
              <a:rPr lang="en-IN" b="1" i="0" cap="all" dirty="0">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B6F16A2E-BD40-EAA2-6A73-84DF8C2D5742}"/>
              </a:ext>
            </a:extLst>
          </p:cNvPr>
          <p:cNvSpPr>
            <a:spLocks noGrp="1"/>
          </p:cNvSpPr>
          <p:nvPr>
            <p:ph idx="1"/>
          </p:nvPr>
        </p:nvSpPr>
        <p:spPr>
          <a:xfrm>
            <a:off x="838200" y="1424933"/>
            <a:ext cx="10515600" cy="4351338"/>
          </a:xfrm>
        </p:spPr>
        <p:txBody>
          <a:bodyPr>
            <a:normAutofit/>
          </a:bodyPr>
          <a:lstStyle/>
          <a:p>
            <a:pPr marL="0" indent="0" algn="just">
              <a:buNone/>
            </a:pPr>
            <a:r>
              <a:rPr lang="en-US" sz="2900" b="0" i="0" dirty="0">
                <a:effectLst/>
                <a:latin typeface="Montserrat" panose="00000500000000000000" pitchFamily="2" charset="0"/>
              </a:rPr>
              <a:t>I2C combines the best features of SPI and UARTs. With I2C, you can connect multiple slaves to a single master (like SPI) and you can have multiple masters controlling single, or multiple slaves. </a:t>
            </a:r>
          </a:p>
          <a:p>
            <a:pPr marL="0" indent="0" algn="just">
              <a:buNone/>
            </a:pPr>
            <a:r>
              <a:rPr lang="en-US" sz="2900" b="0" i="0" dirty="0">
                <a:effectLst/>
                <a:latin typeface="Montserrat" panose="00000500000000000000" pitchFamily="2" charset="0"/>
              </a:rPr>
              <a:t>This is really useful when you want to have more than one microcontroller logging data to a single memory card or displaying text to a single LCD.</a:t>
            </a:r>
            <a:endParaRPr lang="en-IN" sz="2900" dirty="0"/>
          </a:p>
        </p:txBody>
      </p:sp>
    </p:spTree>
    <p:extLst>
      <p:ext uri="{BB962C8B-B14F-4D97-AF65-F5344CB8AC3E}">
        <p14:creationId xmlns:p14="http://schemas.microsoft.com/office/powerpoint/2010/main" val="937360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EDE8-17C2-CCA2-E608-9A83A46C7F65}"/>
              </a:ext>
            </a:extLst>
          </p:cNvPr>
          <p:cNvSpPr>
            <a:spLocks noGrp="1"/>
          </p:cNvSpPr>
          <p:nvPr>
            <p:ph type="title"/>
          </p:nvPr>
        </p:nvSpPr>
        <p:spPr/>
        <p:txBody>
          <a:bodyPr/>
          <a:lstStyle/>
          <a:p>
            <a:r>
              <a:rPr lang="en-IN" b="1" i="0" cap="all" dirty="0">
                <a:effectLst/>
                <a:latin typeface="Montserrat" panose="00000500000000000000" pitchFamily="2" charset="0"/>
              </a:rPr>
              <a:t>I2C COMMUNICATION</a:t>
            </a:r>
            <a:br>
              <a:rPr lang="en-IN" b="1" i="0" cap="all" dirty="0">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C0B1CDFB-A496-DFC5-790A-CEA64C6A0EC6}"/>
              </a:ext>
            </a:extLst>
          </p:cNvPr>
          <p:cNvSpPr>
            <a:spLocks noGrp="1"/>
          </p:cNvSpPr>
          <p:nvPr>
            <p:ph idx="1"/>
          </p:nvPr>
        </p:nvSpPr>
        <p:spPr>
          <a:xfrm>
            <a:off x="838200" y="1366463"/>
            <a:ext cx="10515600" cy="5239820"/>
          </a:xfrm>
        </p:spPr>
        <p:txBody>
          <a:bodyPr>
            <a:normAutofit fontScale="85000" lnSpcReduction="20000"/>
          </a:bodyPr>
          <a:lstStyle/>
          <a:p>
            <a:pPr algn="just" fontAlgn="base"/>
            <a:r>
              <a:rPr lang="en-US" b="1" i="0" dirty="0">
                <a:effectLst/>
                <a:latin typeface="inherit"/>
              </a:rPr>
              <a:t>SDA (Serial Data)</a:t>
            </a:r>
            <a:r>
              <a:rPr lang="en-US" b="0" i="0" dirty="0">
                <a:effectLst/>
                <a:latin typeface="Montserrat" panose="00000500000000000000" pitchFamily="2" charset="0"/>
              </a:rPr>
              <a:t> – The line for the master and slave to send and receive data.</a:t>
            </a:r>
          </a:p>
          <a:p>
            <a:pPr algn="just" fontAlgn="base"/>
            <a:r>
              <a:rPr lang="en-US" b="1" i="0" dirty="0">
                <a:effectLst/>
                <a:latin typeface="inherit"/>
              </a:rPr>
              <a:t>SCL (Serial Clock)</a:t>
            </a:r>
            <a:r>
              <a:rPr lang="en-US" b="0" i="0" dirty="0">
                <a:effectLst/>
                <a:latin typeface="Montserrat" panose="00000500000000000000" pitchFamily="2" charset="0"/>
              </a:rPr>
              <a:t> – The line that carries the clock signal.</a:t>
            </a:r>
          </a:p>
          <a:p>
            <a:pPr algn="just" fontAlgn="base"/>
            <a:endParaRPr lang="en-US" dirty="0">
              <a:latin typeface="Montserrat" panose="00000500000000000000" pitchFamily="2" charset="0"/>
            </a:endParaRPr>
          </a:p>
          <a:p>
            <a:pPr algn="just" fontAlgn="base"/>
            <a:endParaRPr lang="en-US" b="0" i="0" dirty="0">
              <a:effectLst/>
              <a:latin typeface="Montserrat" panose="00000500000000000000" pitchFamily="2" charset="0"/>
            </a:endParaRPr>
          </a:p>
          <a:p>
            <a:pPr algn="just" fontAlgn="base"/>
            <a:endParaRPr lang="en-US" dirty="0">
              <a:latin typeface="Montserrat" panose="00000500000000000000" pitchFamily="2" charset="0"/>
            </a:endParaRPr>
          </a:p>
          <a:p>
            <a:pPr algn="just" fontAlgn="base"/>
            <a:endParaRPr lang="en-US" b="0" i="0" dirty="0">
              <a:effectLst/>
              <a:latin typeface="Montserrat" panose="00000500000000000000" pitchFamily="2" charset="0"/>
            </a:endParaRPr>
          </a:p>
          <a:p>
            <a:pPr algn="just" fontAlgn="base"/>
            <a:endParaRPr lang="en-US" dirty="0">
              <a:latin typeface="Montserrat" panose="00000500000000000000" pitchFamily="2" charset="0"/>
            </a:endParaRPr>
          </a:p>
          <a:p>
            <a:pPr algn="just" fontAlgn="base"/>
            <a:endParaRPr lang="en-US" b="0" i="0" dirty="0">
              <a:effectLst/>
              <a:latin typeface="Montserrat" panose="00000500000000000000" pitchFamily="2" charset="0"/>
            </a:endParaRPr>
          </a:p>
          <a:p>
            <a:pPr algn="just" fontAlgn="base"/>
            <a:r>
              <a:rPr lang="en-US" b="0" i="0" dirty="0">
                <a:effectLst/>
                <a:latin typeface="Montserrat" panose="00000500000000000000" pitchFamily="2" charset="0"/>
              </a:rPr>
              <a:t>I2C is a serial communication protocol, so data is transferred bit by bit along a single wire (the SDA line).</a:t>
            </a:r>
          </a:p>
          <a:p>
            <a:pPr algn="just" fontAlgn="base"/>
            <a:r>
              <a:rPr lang="en-US" b="0" i="0" dirty="0">
                <a:effectLst/>
                <a:latin typeface="Montserrat" panose="00000500000000000000" pitchFamily="2" charset="0"/>
              </a:rPr>
              <a:t>Like SPI, I2C is synchronous, so the output of bits is synchronized to the sampling of bits by a clock signal shared between the master and the slave. The clock signal is always controlled by the master.</a:t>
            </a:r>
          </a:p>
          <a:p>
            <a:pPr marL="0" indent="0" algn="just" fontAlgn="base">
              <a:buNone/>
            </a:pPr>
            <a:endParaRPr lang="en-US" b="0" i="0" dirty="0">
              <a:effectLst/>
              <a:latin typeface="Montserrat" panose="00000500000000000000" pitchFamily="2" charset="0"/>
            </a:endParaRPr>
          </a:p>
          <a:p>
            <a:pPr marL="0" indent="0" algn="just">
              <a:buNone/>
            </a:pPr>
            <a:endParaRPr lang="en-IN" dirty="0"/>
          </a:p>
        </p:txBody>
      </p:sp>
      <p:pic>
        <p:nvPicPr>
          <p:cNvPr id="4" name="Picture 2" descr="Introduction to I2C - Single Master Single Slave">
            <a:extLst>
              <a:ext uri="{FF2B5EF4-FFF2-40B4-BE49-F238E27FC236}">
                <a16:creationId xmlns:a16="http://schemas.microsoft.com/office/drawing/2014/main" id="{0B5B5815-C571-680F-9328-5632D1443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024" y="2432059"/>
            <a:ext cx="4517951" cy="2213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49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EC83-AFC1-9748-BD06-AB385716B8D5}"/>
              </a:ext>
            </a:extLst>
          </p:cNvPr>
          <p:cNvSpPr>
            <a:spLocks noGrp="1"/>
          </p:cNvSpPr>
          <p:nvPr>
            <p:ph type="title"/>
          </p:nvPr>
        </p:nvSpPr>
        <p:spPr>
          <a:xfrm>
            <a:off x="838200" y="365126"/>
            <a:ext cx="10515600" cy="89859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IN" sz="2520" dirty="0">
                <a:solidFill>
                  <a:schemeClr val="dk1"/>
                </a:solidFill>
                <a:latin typeface="+mn-lt"/>
                <a:ea typeface="+mn-ea"/>
                <a:cs typeface="+mn-cs"/>
              </a:rPr>
              <a:t>Application development process: </a:t>
            </a:r>
            <a:r>
              <a:rPr lang="en-US" sz="2520" dirty="0">
                <a:solidFill>
                  <a:schemeClr val="dk1"/>
                </a:solidFill>
                <a:latin typeface="+mn-lt"/>
                <a:ea typeface="+mn-ea"/>
                <a:cs typeface="+mn-cs"/>
              </a:rPr>
              <a:t>Overview</a:t>
            </a:r>
            <a:endParaRPr lang="en-IN" sz="252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C7F73880-5B41-8E8F-FC7A-B972B753EC24}"/>
              </a:ext>
            </a:extLst>
          </p:cNvPr>
          <p:cNvSpPr>
            <a:spLocks noGrp="1"/>
          </p:cNvSpPr>
          <p:nvPr>
            <p:ph idx="1"/>
          </p:nvPr>
        </p:nvSpPr>
        <p:spPr>
          <a:xfrm>
            <a:off x="838200" y="1602769"/>
            <a:ext cx="10515600" cy="4574194"/>
          </a:xfrm>
        </p:spPr>
        <p:txBody>
          <a:bodyPr>
            <a:normAutofit fontScale="77500" lnSpcReduction="20000"/>
          </a:bodyPr>
          <a:lstStyle/>
          <a:p>
            <a:pPr marL="0" indent="0" algn="l">
              <a:buNone/>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For a successful product, a well defined ARM based IoT system development process is critical. </a:t>
            </a:r>
          </a:p>
          <a:p>
            <a:pPr marL="0" indent="0" algn="l">
              <a:buNone/>
            </a:pPr>
            <a:r>
              <a:rPr lang="en-US" b="0" i="0" cap="all" dirty="0">
                <a:effectLst/>
                <a:latin typeface="Times New Roman" panose="02020603050405020304" pitchFamily="18" charset="0"/>
                <a:ea typeface="Tahoma" panose="020B0604030504040204" pitchFamily="34" charset="0"/>
                <a:cs typeface="Times New Roman" panose="02020603050405020304" pitchFamily="18" charset="0"/>
              </a:rPr>
              <a:t>10 STEP IOT SYSTEM DEVELOPMENT PROCESS</a:t>
            </a:r>
          </a:p>
          <a:p>
            <a:pPr algn="l">
              <a:buFont typeface="+mj-lt"/>
              <a:buAutoNum type="arabicPeriod"/>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Ideation/purpose of the product</a:t>
            </a:r>
          </a:p>
          <a:p>
            <a:pPr algn="l">
              <a:buFont typeface="+mj-lt"/>
              <a:buAutoNum type="arabicPeriod"/>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Technical specification</a:t>
            </a:r>
          </a:p>
          <a:p>
            <a:pPr algn="l">
              <a:buFont typeface="+mj-lt"/>
              <a:buAutoNum type="arabicPeriod"/>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Architecting the Solution</a:t>
            </a:r>
          </a:p>
          <a:p>
            <a:pPr algn="l">
              <a:buFont typeface="+mj-lt"/>
              <a:buAutoNum type="arabicPeriod"/>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Component section &amp; design finalization</a:t>
            </a:r>
          </a:p>
          <a:p>
            <a:pPr algn="l">
              <a:buFont typeface="+mj-lt"/>
              <a:buAutoNum type="arabicPeriod"/>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Test Plan</a:t>
            </a:r>
          </a:p>
          <a:p>
            <a:pPr algn="l">
              <a:buFont typeface="+mj-lt"/>
              <a:buAutoNum type="arabicPeriod"/>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Design implementation</a:t>
            </a:r>
          </a:p>
          <a:p>
            <a:pPr algn="l">
              <a:buFont typeface="+mj-lt"/>
              <a:buAutoNum type="arabicPeriod"/>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PoC / Prototype Development</a:t>
            </a:r>
          </a:p>
          <a:p>
            <a:pPr algn="l">
              <a:buFont typeface="+mj-lt"/>
              <a:buAutoNum type="arabicPeriod"/>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Field Trials</a:t>
            </a:r>
          </a:p>
          <a:p>
            <a:pPr algn="l">
              <a:buFont typeface="+mj-lt"/>
              <a:buAutoNum type="arabicPeriod"/>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Final Product Improvements</a:t>
            </a:r>
          </a:p>
          <a:p>
            <a:pPr algn="l">
              <a:buFont typeface="+mj-lt"/>
              <a:buAutoNum type="arabicPeriod"/>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Product Release</a:t>
            </a:r>
          </a:p>
          <a:p>
            <a:pPr marL="0" indent="0">
              <a:buNone/>
            </a:pP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431730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17FC-5168-231A-2015-2EBE278CEEFA}"/>
              </a:ext>
            </a:extLst>
          </p:cNvPr>
          <p:cNvSpPr>
            <a:spLocks noGrp="1"/>
          </p:cNvSpPr>
          <p:nvPr>
            <p:ph type="title"/>
          </p:nvPr>
        </p:nvSpPr>
        <p:spPr>
          <a:xfrm>
            <a:off x="838200" y="365126"/>
            <a:ext cx="10515600" cy="765032"/>
          </a:xfrm>
        </p:spPr>
        <p:txBody>
          <a:bodyPr/>
          <a:lstStyle/>
          <a:p>
            <a:r>
              <a:rPr lang="en-US" b="1" dirty="0"/>
              <a:t>I2C Features</a:t>
            </a:r>
            <a:endParaRPr lang="en-IN" b="1" dirty="0"/>
          </a:p>
        </p:txBody>
      </p:sp>
      <p:sp>
        <p:nvSpPr>
          <p:cNvPr id="3" name="Content Placeholder 2">
            <a:extLst>
              <a:ext uri="{FF2B5EF4-FFF2-40B4-BE49-F238E27FC236}">
                <a16:creationId xmlns:a16="http://schemas.microsoft.com/office/drawing/2014/main" id="{7679A5FF-A4BB-3AFD-03BB-9CEC31D3E911}"/>
              </a:ext>
            </a:extLst>
          </p:cNvPr>
          <p:cNvSpPr>
            <a:spLocks noGrp="1"/>
          </p:cNvSpPr>
          <p:nvPr>
            <p:ph idx="1"/>
          </p:nvPr>
        </p:nvSpPr>
        <p:spPr/>
        <p:txBody>
          <a:bodyPr/>
          <a:lstStyle/>
          <a:p>
            <a:endParaRPr lang="en-IN"/>
          </a:p>
        </p:txBody>
      </p:sp>
      <p:pic>
        <p:nvPicPr>
          <p:cNvPr id="4098" name="Picture 2">
            <a:extLst>
              <a:ext uri="{FF2B5EF4-FFF2-40B4-BE49-F238E27FC236}">
                <a16:creationId xmlns:a16="http://schemas.microsoft.com/office/drawing/2014/main" id="{EF520D4C-D493-8754-8578-EABAAA7B7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62088"/>
            <a:ext cx="10668856"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310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DA76-7EF8-C763-041E-3A9CFC3DAC6A}"/>
              </a:ext>
            </a:extLst>
          </p:cNvPr>
          <p:cNvSpPr>
            <a:spLocks noGrp="1"/>
          </p:cNvSpPr>
          <p:nvPr>
            <p:ph type="title"/>
          </p:nvPr>
        </p:nvSpPr>
        <p:spPr>
          <a:xfrm>
            <a:off x="766281" y="0"/>
            <a:ext cx="10515600" cy="878048"/>
          </a:xfrm>
        </p:spPr>
        <p:txBody>
          <a:bodyPr/>
          <a:lstStyle/>
          <a:p>
            <a:r>
              <a:rPr lang="en-IN" b="1" i="0" cap="all" dirty="0">
                <a:effectLst/>
                <a:latin typeface="Montserrat" panose="00000500000000000000" pitchFamily="2" charset="0"/>
              </a:rPr>
              <a:t>I2C WORKING</a:t>
            </a:r>
            <a:endParaRPr lang="en-IN" dirty="0"/>
          </a:p>
        </p:txBody>
      </p:sp>
      <p:sp>
        <p:nvSpPr>
          <p:cNvPr id="3" name="Content Placeholder 2">
            <a:extLst>
              <a:ext uri="{FF2B5EF4-FFF2-40B4-BE49-F238E27FC236}">
                <a16:creationId xmlns:a16="http://schemas.microsoft.com/office/drawing/2014/main" id="{41937CD9-B031-4373-22C1-CB869CAC2A36}"/>
              </a:ext>
            </a:extLst>
          </p:cNvPr>
          <p:cNvSpPr>
            <a:spLocks noGrp="1"/>
          </p:cNvSpPr>
          <p:nvPr>
            <p:ph idx="1"/>
          </p:nvPr>
        </p:nvSpPr>
        <p:spPr>
          <a:xfrm>
            <a:off x="838200" y="3428999"/>
            <a:ext cx="10515600" cy="3023172"/>
          </a:xfrm>
        </p:spPr>
        <p:txBody>
          <a:bodyPr>
            <a:normAutofit fontScale="85000" lnSpcReduction="20000"/>
          </a:bodyPr>
          <a:lstStyle/>
          <a:p>
            <a:pPr algn="just" fontAlgn="base"/>
            <a:r>
              <a:rPr lang="en-US" b="1" i="0" dirty="0">
                <a:effectLst/>
                <a:latin typeface="Times New Roman" panose="02020603050405020304" pitchFamily="18" charset="0"/>
                <a:cs typeface="Times New Roman" panose="02020603050405020304" pitchFamily="18" charset="0"/>
              </a:rPr>
              <a:t>Start Condition:</a:t>
            </a:r>
            <a:r>
              <a:rPr lang="en-US" b="0" i="0" dirty="0">
                <a:effectLst/>
                <a:latin typeface="Times New Roman" panose="02020603050405020304" pitchFamily="18" charset="0"/>
                <a:cs typeface="Times New Roman" panose="02020603050405020304" pitchFamily="18" charset="0"/>
              </a:rPr>
              <a:t> The SDA line switches from a high voltage level to a low voltage level </a:t>
            </a:r>
            <a:r>
              <a:rPr lang="en-US" b="0" i="1" dirty="0">
                <a:effectLst/>
                <a:latin typeface="Times New Roman" panose="02020603050405020304" pitchFamily="18" charset="0"/>
                <a:cs typeface="Times New Roman" panose="02020603050405020304" pitchFamily="18" charset="0"/>
              </a:rPr>
              <a:t>before</a:t>
            </a:r>
            <a:r>
              <a:rPr lang="en-US" b="0" i="0" dirty="0">
                <a:effectLst/>
                <a:latin typeface="Times New Roman" panose="02020603050405020304" pitchFamily="18" charset="0"/>
                <a:cs typeface="Times New Roman" panose="02020603050405020304" pitchFamily="18" charset="0"/>
              </a:rPr>
              <a:t> the SCL line switches from high to low.</a:t>
            </a:r>
          </a:p>
          <a:p>
            <a:pPr algn="just" fontAlgn="base"/>
            <a:r>
              <a:rPr lang="en-US" b="1" i="0" dirty="0">
                <a:effectLst/>
                <a:latin typeface="Times New Roman" panose="02020603050405020304" pitchFamily="18" charset="0"/>
                <a:cs typeface="Times New Roman" panose="02020603050405020304" pitchFamily="18" charset="0"/>
              </a:rPr>
              <a:t>Stop Condition:</a:t>
            </a:r>
            <a:r>
              <a:rPr lang="en-US" b="0" i="0" dirty="0">
                <a:effectLst/>
                <a:latin typeface="Times New Roman" panose="02020603050405020304" pitchFamily="18" charset="0"/>
                <a:cs typeface="Times New Roman" panose="02020603050405020304" pitchFamily="18" charset="0"/>
              </a:rPr>
              <a:t> The SDA line switches from a low voltage level to a high voltage level </a:t>
            </a:r>
            <a:r>
              <a:rPr lang="en-US" b="0" i="1" dirty="0">
                <a:effectLst/>
                <a:latin typeface="Times New Roman" panose="02020603050405020304" pitchFamily="18" charset="0"/>
                <a:cs typeface="Times New Roman" panose="02020603050405020304" pitchFamily="18" charset="0"/>
              </a:rPr>
              <a:t>after</a:t>
            </a:r>
            <a:r>
              <a:rPr lang="en-US" b="0" i="0" dirty="0">
                <a:effectLst/>
                <a:latin typeface="Times New Roman" panose="02020603050405020304" pitchFamily="18" charset="0"/>
                <a:cs typeface="Times New Roman" panose="02020603050405020304" pitchFamily="18" charset="0"/>
              </a:rPr>
              <a:t> the SCL line switches from low to high.</a:t>
            </a:r>
          </a:p>
          <a:p>
            <a:pPr algn="just" fontAlgn="base"/>
            <a:r>
              <a:rPr lang="en-US" b="1" i="0" dirty="0">
                <a:effectLst/>
                <a:latin typeface="Times New Roman" panose="02020603050405020304" pitchFamily="18" charset="0"/>
                <a:cs typeface="Times New Roman" panose="02020603050405020304" pitchFamily="18" charset="0"/>
              </a:rPr>
              <a:t>Read/Write Bit: </a:t>
            </a:r>
            <a:r>
              <a:rPr lang="en-US" b="0" i="0" dirty="0">
                <a:effectLst/>
                <a:latin typeface="Times New Roman" panose="02020603050405020304" pitchFamily="18" charset="0"/>
                <a:cs typeface="Times New Roman" panose="02020603050405020304" pitchFamily="18" charset="0"/>
              </a:rPr>
              <a:t>A single bit specifying whether the master is sending data to the slave (low voltage level) or requesting data from it (high voltage level).</a:t>
            </a:r>
          </a:p>
          <a:p>
            <a:pPr algn="just" fontAlgn="base"/>
            <a:r>
              <a:rPr lang="en-US" b="1" i="0" dirty="0">
                <a:effectLst/>
                <a:latin typeface="Times New Roman" panose="02020603050405020304" pitchFamily="18" charset="0"/>
                <a:cs typeface="Times New Roman" panose="02020603050405020304" pitchFamily="18" charset="0"/>
              </a:rPr>
              <a:t>ACK/NACK Bit:</a:t>
            </a:r>
            <a:r>
              <a:rPr lang="en-US" b="0" i="0" dirty="0">
                <a:effectLst/>
                <a:latin typeface="Times New Roman" panose="02020603050405020304" pitchFamily="18" charset="0"/>
                <a:cs typeface="Times New Roman" panose="02020603050405020304" pitchFamily="18" charset="0"/>
              </a:rPr>
              <a:t> Each frame in a message is followed by an acknowledge/no-acknowledge bit. If an address frame or data frame was successfully received, an ACK bit is returned to the sender from the receiving device.</a:t>
            </a:r>
          </a:p>
          <a:p>
            <a:pPr algn="just"/>
            <a:endParaRPr lang="en-IN" dirty="0">
              <a:latin typeface="Times New Roman" panose="02020603050405020304" pitchFamily="18" charset="0"/>
              <a:cs typeface="Times New Roman" panose="02020603050405020304" pitchFamily="18" charset="0"/>
            </a:endParaRPr>
          </a:p>
        </p:txBody>
      </p:sp>
      <p:pic>
        <p:nvPicPr>
          <p:cNvPr id="6146" name="Picture 2" descr="Introduction to I2C - Message, Frame, and Bit">
            <a:extLst>
              <a:ext uri="{FF2B5EF4-FFF2-40B4-BE49-F238E27FC236}">
                <a16:creationId xmlns:a16="http://schemas.microsoft.com/office/drawing/2014/main" id="{BEB48D41-8B89-5C2A-F273-96FC32F5B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281" y="755791"/>
            <a:ext cx="9753600" cy="2305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146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399-69B1-1B76-3515-DB58BF2BF698}"/>
              </a:ext>
            </a:extLst>
          </p:cNvPr>
          <p:cNvSpPr>
            <a:spLocks noGrp="1"/>
          </p:cNvSpPr>
          <p:nvPr>
            <p:ph type="title"/>
          </p:nvPr>
        </p:nvSpPr>
        <p:spPr/>
        <p:txBody>
          <a:bodyPr/>
          <a:lstStyle/>
          <a:p>
            <a:r>
              <a:rPr lang="en-IN" b="1" dirty="0"/>
              <a:t>I2C IN KL-25z</a:t>
            </a:r>
          </a:p>
        </p:txBody>
      </p:sp>
      <p:sp>
        <p:nvSpPr>
          <p:cNvPr id="3" name="Content Placeholder 2">
            <a:extLst>
              <a:ext uri="{FF2B5EF4-FFF2-40B4-BE49-F238E27FC236}">
                <a16:creationId xmlns:a16="http://schemas.microsoft.com/office/drawing/2014/main" id="{520712B3-959D-B2FE-04F8-20C7F7BF26DD}"/>
              </a:ext>
            </a:extLst>
          </p:cNvPr>
          <p:cNvSpPr>
            <a:spLocks noGrp="1"/>
          </p:cNvSpPr>
          <p:nvPr>
            <p:ph idx="1"/>
          </p:nvPr>
        </p:nvSpPr>
        <p:spPr>
          <a:xfrm>
            <a:off x="838200" y="1376737"/>
            <a:ext cx="10515600" cy="5116138"/>
          </a:xfrm>
        </p:spPr>
        <p:txBody>
          <a:bodyPr>
            <a:normAutofit fontScale="92500" lnSpcReduction="10000"/>
          </a:bodyPr>
          <a:lstStyle/>
          <a:p>
            <a:pPr marL="0" indent="0" algn="l">
              <a:buNone/>
            </a:pPr>
            <a:r>
              <a:rPr lang="en-US" sz="1800" b="0" i="0" u="none" strike="noStrike" baseline="0" dirty="0">
                <a:latin typeface="TimesLTStd-Roman"/>
              </a:rPr>
              <a:t>The inter-integrated circuit (I2C) module provides a method of communication between a number of devices. The interface is designed to operate up to 100 kbit/s with maximum bus loading and timing. The I2C device is capable of operating at higher baud rates, up to a maximum of clock/20, with reduced bus loading.</a:t>
            </a:r>
          </a:p>
          <a:p>
            <a:pPr marL="0" indent="0">
              <a:buNone/>
            </a:pPr>
            <a:r>
              <a:rPr lang="en-US" sz="1800" b="0" i="0" u="none" strike="noStrike" baseline="0" dirty="0">
                <a:latin typeface="TimesLTStd-Roman"/>
              </a:rPr>
              <a:t>I2C module has the following features:</a:t>
            </a:r>
          </a:p>
          <a:p>
            <a:pPr algn="l">
              <a:buFont typeface="Wingdings" panose="05000000000000000000" pitchFamily="2" charset="2"/>
              <a:buChar char="Ø"/>
            </a:pPr>
            <a:r>
              <a:rPr lang="en-US" sz="1800" b="0" i="0" u="none" strike="noStrike" baseline="0" dirty="0">
                <a:latin typeface="TimesLTStd-Roman"/>
              </a:rPr>
              <a:t>Compatible with </a:t>
            </a:r>
            <a:r>
              <a:rPr lang="en-US" sz="1800" b="0" i="1" u="none" strike="noStrike" baseline="0" dirty="0">
                <a:latin typeface="TimesLTStd-Italic"/>
              </a:rPr>
              <a:t>The I2C-Bus Specification</a:t>
            </a:r>
          </a:p>
          <a:p>
            <a:pPr algn="l">
              <a:buFont typeface="Wingdings" panose="05000000000000000000" pitchFamily="2" charset="2"/>
              <a:buChar char="Ø"/>
            </a:pPr>
            <a:r>
              <a:rPr lang="en-IN" sz="1800" b="0" i="0" u="none" strike="noStrike" baseline="0" dirty="0" err="1">
                <a:latin typeface="TimesLTStd-Roman"/>
              </a:rPr>
              <a:t>Multimaster</a:t>
            </a:r>
            <a:r>
              <a:rPr lang="en-IN" sz="1800" b="0" i="0" u="none" strike="noStrike" baseline="0" dirty="0">
                <a:latin typeface="TimesLTStd-Roman"/>
              </a:rPr>
              <a:t> operation</a:t>
            </a:r>
          </a:p>
          <a:p>
            <a:pPr algn="l">
              <a:buFont typeface="Wingdings" panose="05000000000000000000" pitchFamily="2" charset="2"/>
              <a:buChar char="Ø"/>
            </a:pPr>
            <a:r>
              <a:rPr lang="en-US" sz="1800" b="0" i="0" u="none" strike="noStrike" baseline="0" dirty="0">
                <a:latin typeface="TimesLTStd-Roman"/>
              </a:rPr>
              <a:t>Software programmable for one of 64 different serial clock frequencies</a:t>
            </a:r>
          </a:p>
          <a:p>
            <a:pPr algn="l">
              <a:buFont typeface="Wingdings" panose="05000000000000000000" pitchFamily="2" charset="2"/>
              <a:buChar char="Ø"/>
            </a:pPr>
            <a:r>
              <a:rPr lang="en-IN" sz="1800" b="0" i="0" u="none" strike="noStrike" baseline="0" dirty="0">
                <a:latin typeface="TimesLTStd-Roman"/>
              </a:rPr>
              <a:t>Software-selectable acknowledge bit</a:t>
            </a:r>
          </a:p>
          <a:p>
            <a:pPr algn="l">
              <a:buFont typeface="Wingdings" panose="05000000000000000000" pitchFamily="2" charset="2"/>
              <a:buChar char="Ø"/>
            </a:pPr>
            <a:r>
              <a:rPr lang="en-IN" sz="1800" b="0" i="0" u="none" strike="noStrike" baseline="0" dirty="0">
                <a:latin typeface="TimesLTStd-Roman"/>
              </a:rPr>
              <a:t>Interrupt-driven byte-by-byte data transfer</a:t>
            </a:r>
          </a:p>
          <a:p>
            <a:pPr algn="l">
              <a:buFont typeface="Wingdings" panose="05000000000000000000" pitchFamily="2" charset="2"/>
              <a:buChar char="Ø"/>
            </a:pPr>
            <a:r>
              <a:rPr lang="en-US" sz="1800" b="0" i="0" u="none" strike="noStrike" baseline="0" dirty="0">
                <a:latin typeface="TimesLTStd-Roman"/>
              </a:rPr>
              <a:t>Arbitration-lost interrupt with automatic mode switching from master to slave</a:t>
            </a:r>
          </a:p>
          <a:p>
            <a:pPr algn="l">
              <a:buFont typeface="Wingdings" panose="05000000000000000000" pitchFamily="2" charset="2"/>
              <a:buChar char="Ø"/>
            </a:pPr>
            <a:r>
              <a:rPr lang="en-IN" sz="1800" b="0" i="0" u="none" strike="noStrike" baseline="0" dirty="0">
                <a:latin typeface="TimesLTStd-Roman"/>
              </a:rPr>
              <a:t>Calling address identification interrupt</a:t>
            </a:r>
          </a:p>
          <a:p>
            <a:pPr algn="l">
              <a:buFont typeface="Wingdings" panose="05000000000000000000" pitchFamily="2" charset="2"/>
              <a:buChar char="Ø"/>
            </a:pPr>
            <a:r>
              <a:rPr lang="en-US" sz="1800" b="0" i="0" u="none" strike="noStrike" baseline="0" dirty="0">
                <a:latin typeface="TimesLTStd-Roman"/>
              </a:rPr>
              <a:t>START and STOP signal generation and detection</a:t>
            </a:r>
          </a:p>
          <a:p>
            <a:pPr algn="l">
              <a:buFont typeface="Wingdings" panose="05000000000000000000" pitchFamily="2" charset="2"/>
              <a:buChar char="Ø"/>
            </a:pPr>
            <a:r>
              <a:rPr lang="en-US" sz="1800" b="0" i="0" u="none" strike="noStrike" baseline="0" dirty="0">
                <a:latin typeface="TimesLTStd-Roman"/>
              </a:rPr>
              <a:t>Repeated START signal generation and detection</a:t>
            </a:r>
          </a:p>
          <a:p>
            <a:pPr algn="l">
              <a:buFont typeface="Wingdings" panose="05000000000000000000" pitchFamily="2" charset="2"/>
              <a:buChar char="Ø"/>
            </a:pPr>
            <a:r>
              <a:rPr lang="en-US" sz="1800" b="0" i="0" u="none" strike="noStrike" baseline="0" dirty="0">
                <a:latin typeface="TimesLTStd-Roman"/>
              </a:rPr>
              <a:t>Acknowledge bit generation and detection</a:t>
            </a:r>
          </a:p>
          <a:p>
            <a:pPr algn="l">
              <a:buFont typeface="Wingdings" panose="05000000000000000000" pitchFamily="2" charset="2"/>
              <a:buChar char="Ø"/>
            </a:pPr>
            <a:r>
              <a:rPr lang="en-IN" sz="1800" b="0" i="0" u="none" strike="noStrike" baseline="0" dirty="0">
                <a:latin typeface="TimesLTStd-Roman"/>
              </a:rPr>
              <a:t>Bus busy detection</a:t>
            </a:r>
          </a:p>
          <a:p>
            <a:pPr algn="l">
              <a:buFont typeface="Wingdings" panose="05000000000000000000" pitchFamily="2" charset="2"/>
              <a:buChar char="Ø"/>
            </a:pPr>
            <a:r>
              <a:rPr lang="en-IN" sz="1800" b="0" i="0" u="none" strike="noStrike" baseline="0" dirty="0">
                <a:latin typeface="TimesLTStd-Roman"/>
              </a:rPr>
              <a:t>General call recognition</a:t>
            </a:r>
            <a:endParaRPr lang="en-IN" dirty="0"/>
          </a:p>
        </p:txBody>
      </p:sp>
    </p:spTree>
    <p:extLst>
      <p:ext uri="{BB962C8B-B14F-4D97-AF65-F5344CB8AC3E}">
        <p14:creationId xmlns:p14="http://schemas.microsoft.com/office/powerpoint/2010/main" val="4073053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5154-B977-812E-772A-8C3AFA24BA55}"/>
              </a:ext>
            </a:extLst>
          </p:cNvPr>
          <p:cNvSpPr>
            <a:spLocks noGrp="1"/>
          </p:cNvSpPr>
          <p:nvPr>
            <p:ph type="title"/>
          </p:nvPr>
        </p:nvSpPr>
        <p:spPr/>
        <p:txBody>
          <a:bodyPr>
            <a:normAutofit/>
          </a:bodyPr>
          <a:lstStyle/>
          <a:p>
            <a:r>
              <a:rPr lang="en-IN" sz="3600" b="1" dirty="0">
                <a:latin typeface="Tahoma" panose="020B0604030504040204" pitchFamily="34" charset="0"/>
                <a:ea typeface="Tahoma" panose="020B0604030504040204" pitchFamily="34" charset="0"/>
                <a:cs typeface="Tahoma" panose="020B0604030504040204" pitchFamily="34" charset="0"/>
              </a:rPr>
              <a:t>I2C </a:t>
            </a:r>
            <a:r>
              <a:rPr lang="en-IN" sz="3600" b="1" i="0" u="none" strike="noStrike" baseline="0" dirty="0">
                <a:latin typeface="Tahoma" panose="020B0604030504040204" pitchFamily="34" charset="0"/>
                <a:ea typeface="Tahoma" panose="020B0604030504040204" pitchFamily="34" charset="0"/>
                <a:cs typeface="Tahoma" panose="020B0604030504040204" pitchFamily="34" charset="0"/>
              </a:rPr>
              <a:t>Modes of operation in KL-25z</a:t>
            </a:r>
            <a:endParaRPr lang="en-IN"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3E18F87-5A34-04AA-47A2-9F0D50FB0F54}"/>
              </a:ext>
            </a:extLst>
          </p:cNvPr>
          <p:cNvSpPr>
            <a:spLocks noGrp="1"/>
          </p:cNvSpPr>
          <p:nvPr>
            <p:ph idx="1"/>
          </p:nvPr>
        </p:nvSpPr>
        <p:spPr/>
        <p:txBody>
          <a:bodyPr>
            <a:normAutofit/>
          </a:bodyPr>
          <a:lstStyle/>
          <a:p>
            <a:pPr marL="0" indent="0">
              <a:buNone/>
            </a:pPr>
            <a:r>
              <a:rPr lang="en-US" b="0" i="0" u="none" strike="noStrike" baseline="0" dirty="0">
                <a:latin typeface="TimesLTStd-Roman"/>
              </a:rPr>
              <a:t>The I2C module's operation in various low power modes is as follows:</a:t>
            </a:r>
          </a:p>
          <a:p>
            <a:pPr marL="0" indent="0" algn="l">
              <a:buNone/>
            </a:pPr>
            <a:r>
              <a:rPr lang="en-US" b="0" i="0" u="none" strike="noStrike" baseline="0" dirty="0">
                <a:latin typeface="TimesLTStd-Roman"/>
              </a:rPr>
              <a:t>• Run mode: This is the basic mode of operation. To conserve power in this mode, </a:t>
            </a:r>
            <a:r>
              <a:rPr lang="en-IN" b="0" i="0" u="none" strike="noStrike" baseline="0" dirty="0">
                <a:latin typeface="TimesLTStd-Roman"/>
              </a:rPr>
              <a:t>disable the module.</a:t>
            </a:r>
          </a:p>
          <a:p>
            <a:pPr marL="0" indent="0" algn="l">
              <a:buNone/>
            </a:pPr>
            <a:r>
              <a:rPr lang="en-US" b="0" i="0" u="none" strike="noStrike" baseline="0" dirty="0">
                <a:latin typeface="TimesLTStd-Roman"/>
              </a:rPr>
              <a:t>• Wait mode: The module continues to operate when the core is in Wait mode and can </a:t>
            </a:r>
            <a:r>
              <a:rPr lang="en-IN" b="0" i="0" u="none" strike="noStrike" baseline="0" dirty="0">
                <a:latin typeface="TimesLTStd-Roman"/>
              </a:rPr>
              <a:t>provide a wakeup interrupt.</a:t>
            </a:r>
          </a:p>
          <a:p>
            <a:pPr marL="0" indent="0" algn="l">
              <a:buNone/>
            </a:pPr>
            <a:r>
              <a:rPr lang="en-US" b="0" i="0" u="none" strike="noStrike" baseline="0" dirty="0">
                <a:latin typeface="TimesLTStd-Roman"/>
              </a:rPr>
              <a:t>• Stop mode: The module is inactive in Stop mode for reduced power consumption, except that address matching is enabled in Stop mode. The STOP instruction does not affect the I2C module's register states.</a:t>
            </a:r>
            <a:endParaRPr lang="en-IN" dirty="0"/>
          </a:p>
        </p:txBody>
      </p:sp>
    </p:spTree>
    <p:extLst>
      <p:ext uri="{BB962C8B-B14F-4D97-AF65-F5344CB8AC3E}">
        <p14:creationId xmlns:p14="http://schemas.microsoft.com/office/powerpoint/2010/main" val="3298714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DB33-F7DE-FA39-534E-B2F30C47D842}"/>
              </a:ext>
            </a:extLst>
          </p:cNvPr>
          <p:cNvSpPr>
            <a:spLocks noGrp="1"/>
          </p:cNvSpPr>
          <p:nvPr>
            <p:ph type="title"/>
          </p:nvPr>
        </p:nvSpPr>
        <p:spPr/>
        <p:txBody>
          <a:bodyPr>
            <a:normAutofit/>
          </a:bodyPr>
          <a:lstStyle/>
          <a:p>
            <a:r>
              <a:rPr lang="en-IN" sz="3600" b="1" i="0" u="none" strike="noStrike" baseline="0" dirty="0">
                <a:latin typeface="HelveticaLTStd-Bold"/>
              </a:rPr>
              <a:t>Block diagram I2C in KL-25z</a:t>
            </a:r>
            <a:endParaRPr lang="en-IN" sz="3600" dirty="0"/>
          </a:p>
        </p:txBody>
      </p:sp>
      <p:sp>
        <p:nvSpPr>
          <p:cNvPr id="3" name="Content Placeholder 2">
            <a:extLst>
              <a:ext uri="{FF2B5EF4-FFF2-40B4-BE49-F238E27FC236}">
                <a16:creationId xmlns:a16="http://schemas.microsoft.com/office/drawing/2014/main" id="{18A2D2E2-B62F-9311-0E99-5EFB1F1CDAD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A252774-09E3-297E-40AA-1D6836C18C38}"/>
              </a:ext>
            </a:extLst>
          </p:cNvPr>
          <p:cNvPicPr>
            <a:picLocks noChangeAspect="1"/>
          </p:cNvPicPr>
          <p:nvPr/>
        </p:nvPicPr>
        <p:blipFill>
          <a:blip r:embed="rId2"/>
          <a:stretch>
            <a:fillRect/>
          </a:stretch>
        </p:blipFill>
        <p:spPr>
          <a:xfrm>
            <a:off x="969196" y="1825625"/>
            <a:ext cx="10107202" cy="4292378"/>
          </a:xfrm>
          <a:prstGeom prst="rect">
            <a:avLst/>
          </a:prstGeom>
        </p:spPr>
      </p:pic>
    </p:spTree>
    <p:extLst>
      <p:ext uri="{BB962C8B-B14F-4D97-AF65-F5344CB8AC3E}">
        <p14:creationId xmlns:p14="http://schemas.microsoft.com/office/powerpoint/2010/main" val="298112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C3FB-082C-26E8-BDBD-54C34F6EFC3B}"/>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Calibri" panose="020F0502020204030204" pitchFamily="34" charset="0"/>
              </a:rPr>
              <a:t>MMA8451 on Freedom KL25Z</a:t>
            </a:r>
            <a:endParaRPr lang="en-IN" sz="3200" b="1" dirty="0"/>
          </a:p>
        </p:txBody>
      </p:sp>
      <p:sp>
        <p:nvSpPr>
          <p:cNvPr id="3" name="Content Placeholder 2">
            <a:extLst>
              <a:ext uri="{FF2B5EF4-FFF2-40B4-BE49-F238E27FC236}">
                <a16:creationId xmlns:a16="http://schemas.microsoft.com/office/drawing/2014/main" id="{AA992AC3-A317-6DB6-47CF-B6B763A2D37D}"/>
              </a:ext>
            </a:extLst>
          </p:cNvPr>
          <p:cNvSpPr>
            <a:spLocks noGrp="1"/>
          </p:cNvSpPr>
          <p:nvPr>
            <p:ph idx="1"/>
          </p:nvPr>
        </p:nvSpPr>
        <p:spPr/>
        <p:txBody>
          <a:bodyPr/>
          <a:lstStyle/>
          <a:p>
            <a:pPr algn="just"/>
            <a:r>
              <a:rPr lang="en-US" dirty="0"/>
              <a:t>The MMA8451 is a smart, low-power, three-axis, capacitive, micromachined accelerometer with 14 bits of resolution.</a:t>
            </a:r>
          </a:p>
          <a:p>
            <a:pPr algn="just"/>
            <a:r>
              <a:rPr lang="en-US" dirty="0"/>
              <a:t>This accelerometer is packed with embedded functions with flexible user programmable options, configurable to two interrupt pins. Embedded interrupt functions allow for overall power savings relieving the host processor from continuously polling data</a:t>
            </a:r>
            <a:endParaRPr lang="en-IN" dirty="0"/>
          </a:p>
        </p:txBody>
      </p:sp>
    </p:spTree>
    <p:extLst>
      <p:ext uri="{BB962C8B-B14F-4D97-AF65-F5344CB8AC3E}">
        <p14:creationId xmlns:p14="http://schemas.microsoft.com/office/powerpoint/2010/main" val="4000314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4A8A-A8F9-7EDD-5968-C9906BCAF028}"/>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MMA8451 </a:t>
            </a:r>
            <a:r>
              <a:rPr lang="en-IN" dirty="0"/>
              <a:t>Features</a:t>
            </a:r>
          </a:p>
        </p:txBody>
      </p:sp>
      <p:sp>
        <p:nvSpPr>
          <p:cNvPr id="3" name="Content Placeholder 2">
            <a:extLst>
              <a:ext uri="{FF2B5EF4-FFF2-40B4-BE49-F238E27FC236}">
                <a16:creationId xmlns:a16="http://schemas.microsoft.com/office/drawing/2014/main" id="{0833B78E-6D8F-439A-E417-A59594C9C9A3}"/>
              </a:ext>
            </a:extLst>
          </p:cNvPr>
          <p:cNvSpPr>
            <a:spLocks noGrp="1"/>
          </p:cNvSpPr>
          <p:nvPr>
            <p:ph idx="1"/>
          </p:nvPr>
        </p:nvSpPr>
        <p:spPr>
          <a:xfrm>
            <a:off x="838200" y="1448656"/>
            <a:ext cx="10515600" cy="5167901"/>
          </a:xfrm>
        </p:spPr>
        <p:txBody>
          <a:bodyPr>
            <a:normAutofit fontScale="77500" lnSpcReduction="20000"/>
          </a:bodyPr>
          <a:lstStyle/>
          <a:p>
            <a:pPr marL="0" indent="0">
              <a:buNone/>
            </a:pPr>
            <a:r>
              <a:rPr lang="en-IN" dirty="0"/>
              <a:t>• 1.95 V to 3.6 V supply voltage </a:t>
            </a:r>
          </a:p>
          <a:p>
            <a:pPr marL="0" indent="0">
              <a:buNone/>
            </a:pPr>
            <a:r>
              <a:rPr lang="en-IN" dirty="0"/>
              <a:t>• 1.6 V to 3.6 V interface voltage </a:t>
            </a:r>
          </a:p>
          <a:p>
            <a:pPr marL="0" indent="0">
              <a:buNone/>
            </a:pPr>
            <a:r>
              <a:rPr lang="en-IN" dirty="0"/>
              <a:t>• ±2 g/±4 g/±8 g dynamically selectable full scale </a:t>
            </a:r>
          </a:p>
          <a:p>
            <a:pPr marL="0" indent="0">
              <a:buNone/>
            </a:pPr>
            <a:r>
              <a:rPr lang="en-IN" dirty="0"/>
              <a:t>• Output data rates (ODR) from 1.56 Hz to 800 Hz </a:t>
            </a:r>
          </a:p>
          <a:p>
            <a:pPr marL="0" indent="0">
              <a:buNone/>
            </a:pPr>
            <a:r>
              <a:rPr lang="en-IN" dirty="0"/>
              <a:t>• 99 </a:t>
            </a:r>
            <a:r>
              <a:rPr lang="el-GR" dirty="0"/>
              <a:t>μ</a:t>
            </a:r>
            <a:r>
              <a:rPr lang="en-IN" dirty="0"/>
              <a:t>g/√Hz noise </a:t>
            </a:r>
          </a:p>
          <a:p>
            <a:pPr marL="0" indent="0">
              <a:buNone/>
            </a:pPr>
            <a:r>
              <a:rPr lang="en-IN" dirty="0"/>
              <a:t>• 14-bit and 8-bit digital output </a:t>
            </a:r>
          </a:p>
          <a:p>
            <a:pPr marL="0" indent="0">
              <a:buNone/>
            </a:pPr>
            <a:r>
              <a:rPr lang="en-IN" dirty="0"/>
              <a:t>• I2C digital output interface </a:t>
            </a:r>
          </a:p>
          <a:p>
            <a:pPr marL="0" indent="0">
              <a:buNone/>
            </a:pPr>
            <a:r>
              <a:rPr lang="en-IN" dirty="0"/>
              <a:t>• Two programmable interrupt pins for seven interrupt sources </a:t>
            </a:r>
          </a:p>
          <a:p>
            <a:pPr marL="0" indent="0">
              <a:buNone/>
            </a:pPr>
            <a:r>
              <a:rPr lang="en-IN" dirty="0"/>
              <a:t>• Three embedded channels of motion detection — Freefall or motion detection: one channel — Pulse detection: one channel — Jolt detection: one channel </a:t>
            </a:r>
          </a:p>
          <a:p>
            <a:pPr marL="0" indent="0">
              <a:buNone/>
            </a:pPr>
            <a:r>
              <a:rPr lang="en-IN" dirty="0"/>
              <a:t>• Orientation (portrait/landscape) detection with programmable hysteresis </a:t>
            </a:r>
          </a:p>
          <a:p>
            <a:pPr marL="0" indent="0">
              <a:buNone/>
            </a:pPr>
            <a:r>
              <a:rPr lang="en-IN" dirty="0"/>
              <a:t>• Automatic ODR change for auto-wake and return to sleep </a:t>
            </a:r>
          </a:p>
          <a:p>
            <a:pPr marL="0" indent="0">
              <a:buNone/>
            </a:pPr>
            <a:r>
              <a:rPr lang="en-IN" dirty="0"/>
              <a:t>• 32-sample FIFO • High-pass filter data available per sample and through the FIFO </a:t>
            </a:r>
          </a:p>
          <a:p>
            <a:pPr marL="0" indent="0">
              <a:buNone/>
            </a:pPr>
            <a:r>
              <a:rPr lang="en-IN" dirty="0"/>
              <a:t>• Self-test • Current consumption: 6 </a:t>
            </a:r>
            <a:r>
              <a:rPr lang="el-GR" dirty="0"/>
              <a:t>μ</a:t>
            </a:r>
            <a:r>
              <a:rPr lang="en-IN" dirty="0"/>
              <a:t>A to 165 </a:t>
            </a:r>
            <a:r>
              <a:rPr lang="el-GR" dirty="0"/>
              <a:t>μ</a:t>
            </a:r>
            <a:r>
              <a:rPr lang="en-IN" dirty="0"/>
              <a:t>A</a:t>
            </a:r>
          </a:p>
        </p:txBody>
      </p:sp>
    </p:spTree>
    <p:extLst>
      <p:ext uri="{BB962C8B-B14F-4D97-AF65-F5344CB8AC3E}">
        <p14:creationId xmlns:p14="http://schemas.microsoft.com/office/powerpoint/2010/main" val="2956427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CB5F-3D4B-5F79-389C-17177CEFF080}"/>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MMA8451</a:t>
            </a:r>
            <a:endParaRPr lang="en-IN" dirty="0"/>
          </a:p>
        </p:txBody>
      </p:sp>
      <p:sp>
        <p:nvSpPr>
          <p:cNvPr id="3" name="Content Placeholder 2">
            <a:extLst>
              <a:ext uri="{FF2B5EF4-FFF2-40B4-BE49-F238E27FC236}">
                <a16:creationId xmlns:a16="http://schemas.microsoft.com/office/drawing/2014/main" id="{CE57BCC7-4405-B2CD-1BC7-E9AC9CB650E2}"/>
              </a:ext>
            </a:extLst>
          </p:cNvPr>
          <p:cNvSpPr>
            <a:spLocks noGrp="1"/>
          </p:cNvSpPr>
          <p:nvPr>
            <p:ph idx="1"/>
          </p:nvPr>
        </p:nvSpPr>
        <p:spPr>
          <a:xfrm>
            <a:off x="252573" y="3866414"/>
            <a:ext cx="5346843" cy="2985818"/>
          </a:xfrm>
        </p:spPr>
        <p:txBody>
          <a:bodyPr>
            <a:normAutofit fontScale="92500" lnSpcReduction="10000"/>
          </a:bodyPr>
          <a:lstStyle/>
          <a:p>
            <a:pPr algn="l"/>
            <a:endParaRPr lang="en-IN" sz="1800" b="0" i="0" u="none" strike="noStrike" baseline="0" dirty="0">
              <a:solidFill>
                <a:srgbClr val="000000"/>
              </a:solidFill>
              <a:latin typeface="Arial" panose="020B0604020202020204" pitchFamily="34" charset="0"/>
            </a:endParaRPr>
          </a:p>
          <a:p>
            <a:pPr marL="0" indent="0" algn="l">
              <a:buNone/>
            </a:pPr>
            <a:r>
              <a:rPr lang="en-US" sz="1800" b="1" dirty="0">
                <a:effectLst/>
                <a:latin typeface="Times New Roman" panose="02020603050405020304" pitchFamily="18" charset="0"/>
                <a:ea typeface="Calibri" panose="020F0502020204030204" pitchFamily="34" charset="0"/>
              </a:rPr>
              <a:t>MMA8451</a:t>
            </a:r>
            <a:r>
              <a:rPr lang="en-US" sz="1800" b="0" i="0" u="none" strike="noStrike" baseline="0" dirty="0">
                <a:solidFill>
                  <a:srgbClr val="000000"/>
                </a:solidFill>
                <a:latin typeface="Arial" panose="020B0604020202020204" pitchFamily="34" charset="0"/>
              </a:rPr>
              <a:t> orientations are defined as the following: </a:t>
            </a:r>
          </a:p>
          <a:p>
            <a:pPr marL="0" indent="0" algn="l">
              <a:buNone/>
            </a:pPr>
            <a:r>
              <a:rPr lang="en-US" sz="1800" b="0" i="0" u="none" strike="noStrike" baseline="0" dirty="0">
                <a:solidFill>
                  <a:srgbClr val="000000"/>
                </a:solidFill>
                <a:latin typeface="Arial" panose="020B0604020202020204" pitchFamily="34" charset="0"/>
              </a:rPr>
              <a:t>PU = portrait up, </a:t>
            </a:r>
          </a:p>
          <a:p>
            <a:pPr marL="0" indent="0" algn="l">
              <a:buNone/>
            </a:pPr>
            <a:r>
              <a:rPr lang="en-US" sz="1800" b="0" i="0" u="none" strike="noStrike" baseline="0" dirty="0">
                <a:solidFill>
                  <a:srgbClr val="000000"/>
                </a:solidFill>
                <a:latin typeface="Arial" panose="020B0604020202020204" pitchFamily="34" charset="0"/>
              </a:rPr>
              <a:t>LR = landscape right, </a:t>
            </a:r>
          </a:p>
          <a:p>
            <a:pPr marL="0" indent="0" algn="l">
              <a:buNone/>
            </a:pPr>
            <a:r>
              <a:rPr lang="en-US" sz="1800" b="0" i="0" u="none" strike="noStrike" baseline="0" dirty="0">
                <a:solidFill>
                  <a:srgbClr val="000000"/>
                </a:solidFill>
                <a:latin typeface="Arial" panose="020B0604020202020204" pitchFamily="34" charset="0"/>
              </a:rPr>
              <a:t>PD = portrait down, </a:t>
            </a:r>
          </a:p>
          <a:p>
            <a:pPr marL="0" indent="0" algn="l">
              <a:buNone/>
            </a:pPr>
            <a:r>
              <a:rPr lang="en-US" sz="1800" b="0" i="0" u="none" strike="noStrike" baseline="0" dirty="0">
                <a:solidFill>
                  <a:srgbClr val="000000"/>
                </a:solidFill>
                <a:latin typeface="Arial" panose="020B0604020202020204" pitchFamily="34" charset="0"/>
              </a:rPr>
              <a:t>LL = landscape left, back and front side views. </a:t>
            </a:r>
          </a:p>
          <a:p>
            <a:pPr marL="0" indent="0" algn="l">
              <a:buNone/>
            </a:pPr>
            <a:endParaRPr lang="en-US" sz="1800" b="0" i="0" u="none" strike="noStrike" baseline="0" dirty="0">
              <a:solidFill>
                <a:srgbClr val="000000"/>
              </a:solidFill>
              <a:latin typeface="Arial" panose="020B0604020202020204" pitchFamily="34" charset="0"/>
            </a:endParaRPr>
          </a:p>
          <a:p>
            <a:pPr marL="0" indent="0" algn="l">
              <a:buNone/>
            </a:pPr>
            <a:r>
              <a:rPr lang="en-US" sz="1800" b="0" i="0" u="none" strike="noStrike" baseline="0" dirty="0">
                <a:solidFill>
                  <a:srgbClr val="000000"/>
                </a:solidFill>
                <a:latin typeface="Arial" panose="020B0604020202020204" pitchFamily="34" charset="0"/>
              </a:rPr>
              <a:t>There are several registers to configure the orientation detection.</a:t>
            </a:r>
            <a:endParaRPr lang="en-IN" dirty="0"/>
          </a:p>
        </p:txBody>
      </p:sp>
      <p:pic>
        <p:nvPicPr>
          <p:cNvPr id="5" name="Picture 4">
            <a:extLst>
              <a:ext uri="{FF2B5EF4-FFF2-40B4-BE49-F238E27FC236}">
                <a16:creationId xmlns:a16="http://schemas.microsoft.com/office/drawing/2014/main" id="{422681BA-EB92-8FF5-CC32-F69090EA4C26}"/>
              </a:ext>
            </a:extLst>
          </p:cNvPr>
          <p:cNvPicPr>
            <a:picLocks noChangeAspect="1"/>
          </p:cNvPicPr>
          <p:nvPr/>
        </p:nvPicPr>
        <p:blipFill>
          <a:blip r:embed="rId2"/>
          <a:stretch>
            <a:fillRect/>
          </a:stretch>
        </p:blipFill>
        <p:spPr>
          <a:xfrm>
            <a:off x="334861" y="1537207"/>
            <a:ext cx="4713218" cy="2329207"/>
          </a:xfrm>
          <a:prstGeom prst="rect">
            <a:avLst/>
          </a:prstGeom>
        </p:spPr>
      </p:pic>
      <p:pic>
        <p:nvPicPr>
          <p:cNvPr id="7" name="Picture 6">
            <a:extLst>
              <a:ext uri="{FF2B5EF4-FFF2-40B4-BE49-F238E27FC236}">
                <a16:creationId xmlns:a16="http://schemas.microsoft.com/office/drawing/2014/main" id="{1BE40483-B34D-B077-7C58-6AC8DFE483AF}"/>
              </a:ext>
            </a:extLst>
          </p:cNvPr>
          <p:cNvPicPr>
            <a:picLocks noChangeAspect="1"/>
          </p:cNvPicPr>
          <p:nvPr/>
        </p:nvPicPr>
        <p:blipFill>
          <a:blip r:embed="rId3"/>
          <a:stretch>
            <a:fillRect/>
          </a:stretch>
        </p:blipFill>
        <p:spPr>
          <a:xfrm>
            <a:off x="5430342" y="1356189"/>
            <a:ext cx="6970565" cy="5136685"/>
          </a:xfrm>
          <a:prstGeom prst="rect">
            <a:avLst/>
          </a:prstGeom>
        </p:spPr>
      </p:pic>
    </p:spTree>
    <p:extLst>
      <p:ext uri="{BB962C8B-B14F-4D97-AF65-F5344CB8AC3E}">
        <p14:creationId xmlns:p14="http://schemas.microsoft.com/office/powerpoint/2010/main" val="51252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34DD-3DCB-5059-82F6-EE70D709F6E0}"/>
              </a:ext>
            </a:extLst>
          </p:cNvPr>
          <p:cNvSpPr>
            <a:spLocks noGrp="1"/>
          </p:cNvSpPr>
          <p:nvPr>
            <p:ph type="title"/>
          </p:nvPr>
        </p:nvSpPr>
        <p:spPr/>
        <p:txBody>
          <a:bodyPr/>
          <a:lstStyle/>
          <a:p>
            <a:r>
              <a:rPr lang="en-IN" b="1" i="0" dirty="0">
                <a:solidFill>
                  <a:srgbClr val="292929"/>
                </a:solidFill>
                <a:effectLst/>
                <a:latin typeface="source-serif-pro"/>
              </a:rPr>
              <a:t>Smart street lighting system using ARM based Microcontroller</a:t>
            </a:r>
            <a:endParaRPr lang="en-IN" dirty="0"/>
          </a:p>
        </p:txBody>
      </p:sp>
      <p:sp>
        <p:nvSpPr>
          <p:cNvPr id="3" name="Content Placeholder 2">
            <a:extLst>
              <a:ext uri="{FF2B5EF4-FFF2-40B4-BE49-F238E27FC236}">
                <a16:creationId xmlns:a16="http://schemas.microsoft.com/office/drawing/2014/main" id="{BA39B381-3141-25D9-48F3-0545563B0D97}"/>
              </a:ext>
            </a:extLst>
          </p:cNvPr>
          <p:cNvSpPr>
            <a:spLocks noGrp="1"/>
          </p:cNvSpPr>
          <p:nvPr>
            <p:ph idx="1"/>
          </p:nvPr>
        </p:nvSpPr>
        <p:spPr/>
        <p:txBody>
          <a:bodyPr/>
          <a:lstStyle/>
          <a:p>
            <a:pPr marL="0" indent="0" algn="just">
              <a:buNone/>
            </a:pPr>
            <a:r>
              <a:rPr lang="en-US" b="0" i="0" dirty="0">
                <a:solidFill>
                  <a:srgbClr val="292929"/>
                </a:solidFill>
                <a:effectLst/>
                <a:latin typeface="source-serif-pro"/>
              </a:rPr>
              <a:t>A smart street light system incorporates a cluster of streetlight lamps that can communicate with each other and provide lighting data to a local concentrator. It allows facility managers to remotely control street lights while keeping track of electrical power consumption in the lamps and in the driving circuits.</a:t>
            </a:r>
          </a:p>
          <a:p>
            <a:pPr marL="0" indent="0" algn="l">
              <a:buNone/>
            </a:pPr>
            <a:r>
              <a:rPr lang="en-US" b="1" i="0" dirty="0">
                <a:solidFill>
                  <a:srgbClr val="292929"/>
                </a:solidFill>
                <a:effectLst/>
                <a:latin typeface="source-serif-pro"/>
              </a:rPr>
              <a:t>Advantages of Smart street lighting system:</a:t>
            </a:r>
            <a:endParaRPr lang="en-US" b="0" i="0" dirty="0">
              <a:solidFill>
                <a:srgbClr val="292929"/>
              </a:solidFill>
              <a:effectLst/>
              <a:latin typeface="source-serif-pro"/>
            </a:endParaRPr>
          </a:p>
          <a:p>
            <a:pPr algn="l"/>
            <a:r>
              <a:rPr lang="en-US" b="0" i="0" dirty="0">
                <a:solidFill>
                  <a:srgbClr val="292929"/>
                </a:solidFill>
                <a:effectLst/>
                <a:latin typeface="source-serif-pro"/>
              </a:rPr>
              <a:t>Increased citizen satisfaction</a:t>
            </a:r>
          </a:p>
          <a:p>
            <a:pPr algn="l"/>
            <a:r>
              <a:rPr lang="en-US" b="0" i="0" dirty="0">
                <a:solidFill>
                  <a:srgbClr val="292929"/>
                </a:solidFill>
                <a:effectLst/>
                <a:latin typeface="source-serif-pro"/>
              </a:rPr>
              <a:t>Reduced energy cost</a:t>
            </a:r>
          </a:p>
          <a:p>
            <a:pPr algn="l"/>
            <a:r>
              <a:rPr lang="en-US" b="0" i="0" dirty="0">
                <a:solidFill>
                  <a:srgbClr val="292929"/>
                </a:solidFill>
                <a:effectLst/>
                <a:latin typeface="source-serif-pro"/>
              </a:rPr>
              <a:t>Increased revenue opportunities</a:t>
            </a:r>
          </a:p>
          <a:p>
            <a:pPr marL="0" indent="0" algn="just">
              <a:buNone/>
            </a:pPr>
            <a:endParaRPr lang="en-IN" dirty="0"/>
          </a:p>
        </p:txBody>
      </p:sp>
    </p:spTree>
    <p:extLst>
      <p:ext uri="{BB962C8B-B14F-4D97-AF65-F5344CB8AC3E}">
        <p14:creationId xmlns:p14="http://schemas.microsoft.com/office/powerpoint/2010/main" val="236873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BEA5-8755-620A-2F7A-A81076930BA0}"/>
              </a:ext>
            </a:extLst>
          </p:cNvPr>
          <p:cNvSpPr>
            <a:spLocks noGrp="1"/>
          </p:cNvSpPr>
          <p:nvPr>
            <p:ph type="title"/>
          </p:nvPr>
        </p:nvSpPr>
        <p:spPr/>
        <p:txBody>
          <a:bodyPr/>
          <a:lstStyle/>
          <a:p>
            <a:r>
              <a:rPr lang="en-IN" b="1" i="0" dirty="0">
                <a:solidFill>
                  <a:srgbClr val="292929"/>
                </a:solidFill>
                <a:effectLst/>
                <a:latin typeface="source-serif-pro"/>
              </a:rPr>
              <a:t>Smart street lighting system using ARM based Microcontroller</a:t>
            </a:r>
            <a:endParaRPr lang="en-IN" dirty="0"/>
          </a:p>
        </p:txBody>
      </p:sp>
      <p:sp>
        <p:nvSpPr>
          <p:cNvPr id="3" name="Content Placeholder 2">
            <a:extLst>
              <a:ext uri="{FF2B5EF4-FFF2-40B4-BE49-F238E27FC236}">
                <a16:creationId xmlns:a16="http://schemas.microsoft.com/office/drawing/2014/main" id="{AA9F516D-1799-6738-57D8-9F662DD4D0FB}"/>
              </a:ext>
            </a:extLst>
          </p:cNvPr>
          <p:cNvSpPr>
            <a:spLocks noGrp="1"/>
          </p:cNvSpPr>
          <p:nvPr>
            <p:ph idx="1"/>
          </p:nvPr>
        </p:nvSpPr>
        <p:spPr/>
        <p:txBody>
          <a:bodyPr>
            <a:normAutofit fontScale="70000" lnSpcReduction="20000"/>
          </a:bodyPr>
          <a:lstStyle/>
          <a:p>
            <a:pPr marL="0" indent="0" algn="just">
              <a:buNone/>
            </a:pPr>
            <a:r>
              <a:rPr lang="en-US" b="1" i="0" dirty="0">
                <a:solidFill>
                  <a:srgbClr val="292929"/>
                </a:solidFill>
                <a:effectLst/>
                <a:latin typeface="source-serif-pro"/>
              </a:rPr>
              <a:t>Aim:</a:t>
            </a:r>
          </a:p>
          <a:p>
            <a:pPr marL="0" indent="0" algn="just">
              <a:buNone/>
            </a:pPr>
            <a:r>
              <a:rPr lang="en-US" b="0" i="0" dirty="0">
                <a:solidFill>
                  <a:srgbClr val="292929"/>
                </a:solidFill>
                <a:effectLst/>
                <a:latin typeface="source-serif-pro"/>
              </a:rPr>
              <a:t>Lighting for cities is costly, with energy and maintenance costs accounting for approximately 40 percent of its budgets. </a:t>
            </a:r>
          </a:p>
          <a:p>
            <a:pPr marL="0" indent="0" algn="just">
              <a:buNone/>
            </a:pPr>
            <a:r>
              <a:rPr lang="en-US" b="0" i="0" dirty="0">
                <a:solidFill>
                  <a:srgbClr val="292929"/>
                </a:solidFill>
                <a:effectLst/>
                <a:latin typeface="source-serif-pro"/>
              </a:rPr>
              <a:t>Transitioning to Intelligent street lighting represents a huge opportunity for municipalities to not only save a substantial amount of money on energy and maintenance costs, but also become a smart city and offer the platforms to create opportunities for effective and productive engagement with its citizens, businesses, and visitors. </a:t>
            </a:r>
          </a:p>
          <a:p>
            <a:pPr marL="0" indent="0" algn="just">
              <a:buNone/>
            </a:pPr>
            <a:r>
              <a:rPr lang="en-US" b="0" i="0" dirty="0">
                <a:solidFill>
                  <a:srgbClr val="292929"/>
                </a:solidFill>
                <a:effectLst/>
                <a:latin typeface="source-serif-pro"/>
              </a:rPr>
              <a:t>This project aims for designing and implementation of the advanced Internet of Things system for energy saving of street lights. </a:t>
            </a:r>
          </a:p>
          <a:p>
            <a:pPr marL="0" indent="0" algn="just">
              <a:buNone/>
            </a:pPr>
            <a:r>
              <a:rPr lang="en-US" b="0" i="0" dirty="0">
                <a:solidFill>
                  <a:srgbClr val="292929"/>
                </a:solidFill>
                <a:effectLst/>
                <a:latin typeface="source-serif-pro"/>
              </a:rPr>
              <a:t>Currently project have a manual system where the street lights will be switched ON in the evening before the sunsets and they are switched OFF in the next day morning after there is sufficient light on the outside. </a:t>
            </a:r>
          </a:p>
          <a:p>
            <a:pPr marL="0" indent="0" algn="just">
              <a:buNone/>
            </a:pPr>
            <a:r>
              <a:rPr lang="en-US" b="0" i="0" dirty="0">
                <a:solidFill>
                  <a:srgbClr val="292929"/>
                </a:solidFill>
                <a:effectLst/>
                <a:latin typeface="source-serif-pro"/>
              </a:rPr>
              <a:t>But the actual timing for these lights to be switched ON is when there is absolute darkness. With this, the power will be wasted up to some extent. </a:t>
            </a:r>
          </a:p>
          <a:p>
            <a:pPr marL="0" indent="0" algn="just">
              <a:buNone/>
            </a:pPr>
            <a:r>
              <a:rPr lang="en-US" b="0" i="0" dirty="0">
                <a:solidFill>
                  <a:srgbClr val="292929"/>
                </a:solidFill>
                <a:effectLst/>
                <a:latin typeface="source-serif-pro"/>
              </a:rPr>
              <a:t>This project gives solution for electrical power wastage and also the manual operation of the lighting system is completely eliminated.</a:t>
            </a:r>
            <a:endParaRPr lang="en-IN" dirty="0"/>
          </a:p>
        </p:txBody>
      </p:sp>
    </p:spTree>
    <p:extLst>
      <p:ext uri="{BB962C8B-B14F-4D97-AF65-F5344CB8AC3E}">
        <p14:creationId xmlns:p14="http://schemas.microsoft.com/office/powerpoint/2010/main" val="155341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ED0E-AFF8-A84B-1A9A-4061C5F7BD79}"/>
              </a:ext>
            </a:extLst>
          </p:cNvPr>
          <p:cNvSpPr>
            <a:spLocks noGrp="1"/>
          </p:cNvSpPr>
          <p:nvPr>
            <p:ph type="title"/>
          </p:nvPr>
        </p:nvSpPr>
        <p:spPr/>
        <p:txBody>
          <a:bodyPr>
            <a:normAutofit/>
          </a:bodyPr>
          <a:lstStyle/>
          <a:p>
            <a:r>
              <a:rPr lang="en-IN" sz="3600" b="1" dirty="0"/>
              <a:t>Application development process: </a:t>
            </a:r>
            <a:r>
              <a:rPr lang="en-US" sz="3600" dirty="0">
                <a:effectLst/>
                <a:latin typeface="Times New Roman" panose="02020603050405020304" pitchFamily="18" charset="0"/>
                <a:ea typeface="Calibri" panose="020F0502020204030204" pitchFamily="34" charset="0"/>
              </a:rPr>
              <a:t>Overview</a:t>
            </a:r>
            <a:endParaRPr lang="en-IN" sz="3600" dirty="0"/>
          </a:p>
        </p:txBody>
      </p:sp>
      <p:sp>
        <p:nvSpPr>
          <p:cNvPr id="3" name="Content Placeholder 2">
            <a:extLst>
              <a:ext uri="{FF2B5EF4-FFF2-40B4-BE49-F238E27FC236}">
                <a16:creationId xmlns:a16="http://schemas.microsoft.com/office/drawing/2014/main" id="{70498890-B0CE-B64E-57D1-49D4A6024EF5}"/>
              </a:ext>
            </a:extLst>
          </p:cNvPr>
          <p:cNvSpPr>
            <a:spLocks noGrp="1"/>
          </p:cNvSpPr>
          <p:nvPr>
            <p:ph idx="1"/>
          </p:nvPr>
        </p:nvSpPr>
        <p:spPr/>
        <p:txBody>
          <a:bodyPr/>
          <a:lstStyle/>
          <a:p>
            <a:endParaRPr lang="en-IN"/>
          </a:p>
        </p:txBody>
      </p:sp>
      <p:pic>
        <p:nvPicPr>
          <p:cNvPr id="1026" name="Picture 2" descr="10 Step Embedded System Development Process">
            <a:extLst>
              <a:ext uri="{FF2B5EF4-FFF2-40B4-BE49-F238E27FC236}">
                <a16:creationId xmlns:a16="http://schemas.microsoft.com/office/drawing/2014/main" id="{752D275E-53CE-7767-DEBB-7DDEE9446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39" y="1825625"/>
            <a:ext cx="11502722"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940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53EF-82F7-008F-98F6-4FC53570CF3D}"/>
              </a:ext>
            </a:extLst>
          </p:cNvPr>
          <p:cNvSpPr>
            <a:spLocks noGrp="1"/>
          </p:cNvSpPr>
          <p:nvPr>
            <p:ph type="title"/>
          </p:nvPr>
        </p:nvSpPr>
        <p:spPr/>
        <p:txBody>
          <a:bodyPr/>
          <a:lstStyle/>
          <a:p>
            <a:r>
              <a:rPr lang="en-IN" b="1" i="0" dirty="0">
                <a:solidFill>
                  <a:srgbClr val="292929"/>
                </a:solidFill>
                <a:effectLst/>
                <a:latin typeface="source-serif-pro"/>
              </a:rPr>
              <a:t>Smart street lighting system using ARM based Microcontroller</a:t>
            </a:r>
            <a:endParaRPr lang="en-IN" dirty="0"/>
          </a:p>
        </p:txBody>
      </p:sp>
      <p:sp>
        <p:nvSpPr>
          <p:cNvPr id="3" name="Content Placeholder 2">
            <a:extLst>
              <a:ext uri="{FF2B5EF4-FFF2-40B4-BE49-F238E27FC236}">
                <a16:creationId xmlns:a16="http://schemas.microsoft.com/office/drawing/2014/main" id="{F6DA38D8-BC0A-9DA7-CFB2-8D401E64B9D0}"/>
              </a:ext>
            </a:extLst>
          </p:cNvPr>
          <p:cNvSpPr>
            <a:spLocks noGrp="1"/>
          </p:cNvSpPr>
          <p:nvPr>
            <p:ph idx="1"/>
          </p:nvPr>
        </p:nvSpPr>
        <p:spPr>
          <a:xfrm>
            <a:off x="838200" y="1825625"/>
            <a:ext cx="10515600" cy="4893674"/>
          </a:xfrm>
        </p:spPr>
        <p:txBody>
          <a:bodyPr>
            <a:normAutofit fontScale="77500" lnSpcReduction="20000"/>
          </a:bodyPr>
          <a:lstStyle/>
          <a:p>
            <a:pPr marL="0" indent="0" algn="just">
              <a:buNone/>
            </a:pPr>
            <a:r>
              <a:rPr lang="en-US" b="1" i="1" dirty="0">
                <a:solidFill>
                  <a:srgbClr val="292929"/>
                </a:solidFill>
                <a:effectLst/>
                <a:latin typeface="source-serif-pro"/>
              </a:rPr>
              <a:t>Working</a:t>
            </a:r>
          </a:p>
          <a:p>
            <a:pPr algn="just"/>
            <a:r>
              <a:rPr lang="en-US" b="0" i="0" dirty="0">
                <a:solidFill>
                  <a:srgbClr val="292929"/>
                </a:solidFill>
                <a:effectLst/>
                <a:latin typeface="source-serif-pro"/>
              </a:rPr>
              <a:t>The proposed IoT based system provide a solution for energy saving. project use IR sensor, Light Intensity sensor and NodeMCU (ESP8266) board to design an intelligent system. </a:t>
            </a:r>
          </a:p>
          <a:p>
            <a:pPr algn="just"/>
            <a:r>
              <a:rPr lang="en-US" b="0" i="0" dirty="0">
                <a:solidFill>
                  <a:srgbClr val="292929"/>
                </a:solidFill>
                <a:effectLst/>
                <a:latin typeface="source-serif-pro"/>
              </a:rPr>
              <a:t>project use IR sensor for detecting vehicles on the road, Light sensor for detecting light intensity. Based on vehicles present on the road and light intensity, project control street lights. </a:t>
            </a:r>
          </a:p>
          <a:p>
            <a:pPr algn="just"/>
            <a:r>
              <a:rPr lang="en-US" b="0" i="0" dirty="0">
                <a:solidFill>
                  <a:srgbClr val="292929"/>
                </a:solidFill>
                <a:effectLst/>
                <a:latin typeface="source-serif-pro"/>
              </a:rPr>
              <a:t>project can automatically ON/OFF lights or project can control brightness of the lights.</a:t>
            </a:r>
          </a:p>
          <a:p>
            <a:pPr algn="just"/>
            <a:r>
              <a:rPr lang="en-US" b="0" i="0" dirty="0">
                <a:solidFill>
                  <a:srgbClr val="292929"/>
                </a:solidFill>
                <a:effectLst/>
                <a:latin typeface="source-serif-pro"/>
              </a:rPr>
              <a:t>project use Blynk cloud and Blynk app for displaying the status of the lights. </a:t>
            </a:r>
          </a:p>
          <a:p>
            <a:pPr algn="just"/>
            <a:r>
              <a:rPr lang="en-US" b="0" i="0" dirty="0">
                <a:solidFill>
                  <a:srgbClr val="292929"/>
                </a:solidFill>
                <a:effectLst/>
                <a:latin typeface="source-serif-pro"/>
              </a:rPr>
              <a:t>This project is implemented with </a:t>
            </a:r>
            <a:r>
              <a:rPr lang="en-US" b="0" i="0" dirty="0" err="1">
                <a:solidFill>
                  <a:srgbClr val="292929"/>
                </a:solidFill>
                <a:effectLst/>
                <a:latin typeface="source-serif-pro"/>
              </a:rPr>
              <a:t>wifi</a:t>
            </a:r>
            <a:r>
              <a:rPr lang="en-US" b="0" i="0" dirty="0">
                <a:solidFill>
                  <a:srgbClr val="292929"/>
                </a:solidFill>
                <a:effectLst/>
                <a:latin typeface="source-serif-pro"/>
              </a:rPr>
              <a:t> based board Node MCU (ESP866) which controls the street lights based on detection of vehicles or any other obstacles on the street. </a:t>
            </a:r>
          </a:p>
          <a:p>
            <a:pPr algn="just"/>
            <a:r>
              <a:rPr lang="en-US" b="0" i="0" dirty="0">
                <a:solidFill>
                  <a:srgbClr val="292929"/>
                </a:solidFill>
                <a:effectLst/>
                <a:latin typeface="source-serif-pro"/>
              </a:rPr>
              <a:t>Whenever the obstacle is detected on the street within the specified time the light will get automatically ON/OFF according to the obstacle detection and the same information can be accessed through internet. </a:t>
            </a:r>
          </a:p>
          <a:p>
            <a:pPr algn="just"/>
            <a:r>
              <a:rPr lang="en-US" b="0" i="0" dirty="0">
                <a:solidFill>
                  <a:srgbClr val="292929"/>
                </a:solidFill>
                <a:effectLst/>
                <a:latin typeface="source-serif-pro"/>
              </a:rPr>
              <a:t>The real time information of the street light (ON/OFF status) can be accessed from anytime, anywhere on the real time dashboard.</a:t>
            </a:r>
            <a:endParaRPr lang="en-IN" dirty="0"/>
          </a:p>
        </p:txBody>
      </p:sp>
    </p:spTree>
    <p:extLst>
      <p:ext uri="{BB962C8B-B14F-4D97-AF65-F5344CB8AC3E}">
        <p14:creationId xmlns:p14="http://schemas.microsoft.com/office/powerpoint/2010/main" val="3014069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E39B-DAA7-3A30-D1A5-1057C2F33394}"/>
              </a:ext>
            </a:extLst>
          </p:cNvPr>
          <p:cNvSpPr>
            <a:spLocks noGrp="1"/>
          </p:cNvSpPr>
          <p:nvPr>
            <p:ph type="title"/>
          </p:nvPr>
        </p:nvSpPr>
        <p:spPr/>
        <p:txBody>
          <a:bodyPr/>
          <a:lstStyle/>
          <a:p>
            <a:r>
              <a:rPr lang="en-IN" b="1" i="0" dirty="0">
                <a:solidFill>
                  <a:srgbClr val="292929"/>
                </a:solidFill>
                <a:effectLst/>
                <a:latin typeface="source-serif-pro"/>
              </a:rPr>
              <a:t>Smart street lighting system using ARM based Microcontroller</a:t>
            </a:r>
            <a:endParaRPr lang="en-IN" dirty="0"/>
          </a:p>
        </p:txBody>
      </p:sp>
      <p:sp>
        <p:nvSpPr>
          <p:cNvPr id="3" name="Content Placeholder 2">
            <a:extLst>
              <a:ext uri="{FF2B5EF4-FFF2-40B4-BE49-F238E27FC236}">
                <a16:creationId xmlns:a16="http://schemas.microsoft.com/office/drawing/2014/main" id="{48BEA417-6547-635C-369F-B4D655EBD435}"/>
              </a:ext>
            </a:extLst>
          </p:cNvPr>
          <p:cNvSpPr>
            <a:spLocks noGrp="1"/>
          </p:cNvSpPr>
          <p:nvPr>
            <p:ph idx="1"/>
          </p:nvPr>
        </p:nvSpPr>
        <p:spPr/>
        <p:txBody>
          <a:bodyPr>
            <a:normAutofit lnSpcReduction="10000"/>
          </a:bodyPr>
          <a:lstStyle/>
          <a:p>
            <a:pPr marL="0" indent="0" algn="l">
              <a:buNone/>
            </a:pPr>
            <a:r>
              <a:rPr lang="en-IN" b="1" i="0" dirty="0">
                <a:solidFill>
                  <a:srgbClr val="292929"/>
                </a:solidFill>
                <a:effectLst/>
                <a:latin typeface="Times New Roman" panose="02020603050405020304" pitchFamily="18" charset="0"/>
                <a:cs typeface="Times New Roman" panose="02020603050405020304" pitchFamily="18" charset="0"/>
              </a:rPr>
              <a:t>Components Required</a:t>
            </a:r>
          </a:p>
          <a:p>
            <a:pPr algn="l">
              <a:buFont typeface="Arial" panose="020B0604020202020204" pitchFamily="34" charset="0"/>
              <a:buChar char="•"/>
            </a:pPr>
            <a:r>
              <a:rPr lang="en-IN" b="1" i="0" dirty="0">
                <a:solidFill>
                  <a:srgbClr val="292929"/>
                </a:solidFill>
                <a:effectLst/>
                <a:latin typeface="Times New Roman" panose="02020603050405020304" pitchFamily="18" charset="0"/>
                <a:cs typeface="Times New Roman" panose="02020603050405020304" pitchFamily="18" charset="0"/>
              </a:rPr>
              <a:t>NodeMCU (esp8266)</a:t>
            </a:r>
          </a:p>
          <a:p>
            <a:pPr algn="l">
              <a:buFont typeface="Arial" panose="020B0604020202020204" pitchFamily="34" charset="0"/>
              <a:buChar char="•"/>
            </a:pPr>
            <a:r>
              <a:rPr lang="en-IN" b="1" i="0" dirty="0">
                <a:solidFill>
                  <a:srgbClr val="292929"/>
                </a:solidFill>
                <a:effectLst/>
                <a:latin typeface="Times New Roman" panose="02020603050405020304" pitchFamily="18" charset="0"/>
                <a:cs typeface="Times New Roman" panose="02020603050405020304" pitchFamily="18" charset="0"/>
              </a:rPr>
              <a:t>IR Sensors</a:t>
            </a:r>
          </a:p>
          <a:p>
            <a:pPr algn="l">
              <a:buFont typeface="Arial" panose="020B0604020202020204" pitchFamily="34" charset="0"/>
              <a:buChar char="•"/>
            </a:pPr>
            <a:r>
              <a:rPr lang="en-IN" b="1" i="0" dirty="0">
                <a:solidFill>
                  <a:srgbClr val="292929"/>
                </a:solidFill>
                <a:effectLst/>
                <a:latin typeface="Times New Roman" panose="02020603050405020304" pitchFamily="18" charset="0"/>
                <a:cs typeface="Times New Roman" panose="02020603050405020304" pitchFamily="18" charset="0"/>
              </a:rPr>
              <a:t>LDR Sensor</a:t>
            </a:r>
          </a:p>
          <a:p>
            <a:pPr algn="l">
              <a:buFont typeface="Arial" panose="020B0604020202020204" pitchFamily="34" charset="0"/>
              <a:buChar char="•"/>
            </a:pPr>
            <a:r>
              <a:rPr lang="en-IN" b="1" i="0" dirty="0">
                <a:solidFill>
                  <a:srgbClr val="292929"/>
                </a:solidFill>
                <a:effectLst/>
                <a:latin typeface="Times New Roman" panose="02020603050405020304" pitchFamily="18" charset="0"/>
                <a:cs typeface="Times New Roman" panose="02020603050405020304" pitchFamily="18" charset="0"/>
              </a:rPr>
              <a:t>LED’s</a:t>
            </a:r>
          </a:p>
          <a:p>
            <a:pPr algn="l">
              <a:buFont typeface="Arial" panose="020B0604020202020204" pitchFamily="34" charset="0"/>
              <a:buChar char="•"/>
            </a:pPr>
            <a:endParaRPr lang="en-IN" b="1" i="0" dirty="0">
              <a:solidFill>
                <a:srgbClr val="292929"/>
              </a:solidFill>
              <a:effectLst/>
              <a:latin typeface="Times New Roman" panose="02020603050405020304" pitchFamily="18" charset="0"/>
              <a:cs typeface="Times New Roman" panose="02020603050405020304" pitchFamily="18" charset="0"/>
            </a:endParaRPr>
          </a:p>
          <a:p>
            <a:pPr algn="l"/>
            <a:r>
              <a:rPr lang="en-IN" b="1" i="0" dirty="0">
                <a:solidFill>
                  <a:srgbClr val="292929"/>
                </a:solidFill>
                <a:effectLst/>
                <a:latin typeface="Times New Roman" panose="02020603050405020304" pitchFamily="18" charset="0"/>
                <a:cs typeface="Times New Roman" panose="02020603050405020304" pitchFamily="18" charset="0"/>
              </a:rPr>
              <a:t>Software used</a:t>
            </a:r>
          </a:p>
          <a:p>
            <a:pPr algn="l">
              <a:buFont typeface="Arial" panose="020B0604020202020204" pitchFamily="34" charset="0"/>
              <a:buChar char="•"/>
            </a:pPr>
            <a:r>
              <a:rPr lang="en-IN" b="1" i="0" dirty="0">
                <a:solidFill>
                  <a:srgbClr val="292929"/>
                </a:solidFill>
                <a:effectLst/>
                <a:latin typeface="Times New Roman" panose="02020603050405020304" pitchFamily="18" charset="0"/>
                <a:cs typeface="Times New Roman" panose="02020603050405020304" pitchFamily="18" charset="0"/>
              </a:rPr>
              <a:t>Arduino IDE</a:t>
            </a:r>
          </a:p>
          <a:p>
            <a:pPr algn="l">
              <a:buFont typeface="Arial" panose="020B0604020202020204" pitchFamily="34" charset="0"/>
              <a:buChar char="•"/>
            </a:pPr>
            <a:r>
              <a:rPr lang="en-IN" b="1" i="0" dirty="0" err="1">
                <a:solidFill>
                  <a:srgbClr val="333333"/>
                </a:solidFill>
                <a:effectLst/>
                <a:latin typeface="Times New Roman" panose="02020603050405020304" pitchFamily="18" charset="0"/>
                <a:cs typeface="Times New Roman" panose="02020603050405020304" pitchFamily="18" charset="0"/>
              </a:rPr>
              <a:t>ThingSpeak</a:t>
            </a:r>
            <a:endParaRPr lang="en-IN" b="1"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792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0B74-D7C0-F399-0200-52DD9B998C2F}"/>
              </a:ext>
            </a:extLst>
          </p:cNvPr>
          <p:cNvSpPr>
            <a:spLocks noGrp="1"/>
          </p:cNvSpPr>
          <p:nvPr>
            <p:ph type="title"/>
          </p:nvPr>
        </p:nvSpPr>
        <p:spPr/>
        <p:txBody>
          <a:bodyPr/>
          <a:lstStyle/>
          <a:p>
            <a:r>
              <a:rPr lang="en-IN" b="1" i="0" dirty="0">
                <a:solidFill>
                  <a:srgbClr val="292929"/>
                </a:solidFill>
                <a:effectLst/>
                <a:latin typeface="source-serif-pro"/>
              </a:rPr>
              <a:t>Smart street lighting system using ARM based Microcontroller</a:t>
            </a:r>
            <a:endParaRPr lang="en-IN" dirty="0"/>
          </a:p>
        </p:txBody>
      </p:sp>
      <p:sp>
        <p:nvSpPr>
          <p:cNvPr id="3" name="Content Placeholder 2">
            <a:extLst>
              <a:ext uri="{FF2B5EF4-FFF2-40B4-BE49-F238E27FC236}">
                <a16:creationId xmlns:a16="http://schemas.microsoft.com/office/drawing/2014/main" id="{F7DDD221-076F-08A1-C1DD-0E3B1BA7138B}"/>
              </a:ext>
            </a:extLst>
          </p:cNvPr>
          <p:cNvSpPr>
            <a:spLocks noGrp="1"/>
          </p:cNvSpPr>
          <p:nvPr>
            <p:ph idx="1"/>
          </p:nvPr>
        </p:nvSpPr>
        <p:spPr/>
        <p:txBody>
          <a:bodyPr/>
          <a:lstStyle/>
          <a:p>
            <a:endParaRPr lang="en-IN"/>
          </a:p>
        </p:txBody>
      </p:sp>
      <p:graphicFrame>
        <p:nvGraphicFramePr>
          <p:cNvPr id="4" name="Object 3">
            <a:extLst>
              <a:ext uri="{FF2B5EF4-FFF2-40B4-BE49-F238E27FC236}">
                <a16:creationId xmlns:a16="http://schemas.microsoft.com/office/drawing/2014/main" id="{67A3BFB2-8AE1-BD2B-8BAA-D730EA9798C9}"/>
              </a:ext>
            </a:extLst>
          </p:cNvPr>
          <p:cNvGraphicFramePr>
            <a:graphicFrameLocks noChangeAspect="1"/>
          </p:cNvGraphicFramePr>
          <p:nvPr>
            <p:extLst>
              <p:ext uri="{D42A27DB-BD31-4B8C-83A1-F6EECF244321}">
                <p14:modId xmlns:p14="http://schemas.microsoft.com/office/powerpoint/2010/main" val="3402503095"/>
              </p:ext>
            </p:extLst>
          </p:nvPr>
        </p:nvGraphicFramePr>
        <p:xfrm>
          <a:off x="838199" y="1825624"/>
          <a:ext cx="10709953" cy="4852577"/>
        </p:xfrm>
        <a:graphic>
          <a:graphicData uri="http://schemas.openxmlformats.org/presentationml/2006/ole">
            <mc:AlternateContent xmlns:mc="http://schemas.openxmlformats.org/markup-compatibility/2006">
              <mc:Choice xmlns:v="urn:schemas-microsoft-com:vml" Requires="v">
                <p:oleObj name="Bitmap Image" r:id="rId2" imgW="6966000" imgH="3365640" progId="PBrush">
                  <p:embed/>
                </p:oleObj>
              </mc:Choice>
              <mc:Fallback>
                <p:oleObj name="Bitmap Image" r:id="rId2" imgW="6966000" imgH="3365640" progId="PBrush">
                  <p:embed/>
                  <p:pic>
                    <p:nvPicPr>
                      <p:cNvPr id="0" name=""/>
                      <p:cNvPicPr/>
                      <p:nvPr/>
                    </p:nvPicPr>
                    <p:blipFill>
                      <a:blip r:embed="rId3"/>
                      <a:stretch>
                        <a:fillRect/>
                      </a:stretch>
                    </p:blipFill>
                    <p:spPr>
                      <a:xfrm>
                        <a:off x="838199" y="1825624"/>
                        <a:ext cx="10709953" cy="4852577"/>
                      </a:xfrm>
                      <a:prstGeom prst="rect">
                        <a:avLst/>
                      </a:prstGeom>
                    </p:spPr>
                  </p:pic>
                </p:oleObj>
              </mc:Fallback>
            </mc:AlternateContent>
          </a:graphicData>
        </a:graphic>
      </p:graphicFrame>
    </p:spTree>
    <p:extLst>
      <p:ext uri="{BB962C8B-B14F-4D97-AF65-F5344CB8AC3E}">
        <p14:creationId xmlns:p14="http://schemas.microsoft.com/office/powerpoint/2010/main" val="3777526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5FA0-6EAB-3CDC-4D46-A1517C6A688C}"/>
              </a:ext>
            </a:extLst>
          </p:cNvPr>
          <p:cNvSpPr>
            <a:spLocks noGrp="1"/>
          </p:cNvSpPr>
          <p:nvPr>
            <p:ph type="title"/>
          </p:nvPr>
        </p:nvSpPr>
        <p:spPr>
          <a:xfrm>
            <a:off x="2732690" y="365125"/>
            <a:ext cx="8621110" cy="1325563"/>
          </a:xfrm>
        </p:spPr>
        <p:txBody>
          <a:bodyPr>
            <a:normAutofit/>
          </a:bodyPr>
          <a:lstStyle/>
          <a:p>
            <a:pPr algn="ctr"/>
            <a:r>
              <a:rPr lang="en-IN" sz="2800" b="1" i="0" dirty="0">
                <a:solidFill>
                  <a:srgbClr val="292929"/>
                </a:solidFill>
                <a:effectLst/>
                <a:latin typeface="Times New Roman" panose="02020603050405020304" pitchFamily="18" charset="0"/>
                <a:cs typeface="Times New Roman" panose="02020603050405020304" pitchFamily="18" charset="0"/>
              </a:rPr>
              <a:t>Smart street lighting system using ARM based Microcontroller: </a:t>
            </a:r>
            <a:r>
              <a:rPr lang="en-IN" sz="2800" b="1" i="0" dirty="0">
                <a:solidFill>
                  <a:srgbClr val="333333"/>
                </a:solidFill>
                <a:effectLst/>
                <a:latin typeface="Times New Roman" panose="02020603050405020304" pitchFamily="18" charset="0"/>
                <a:cs typeface="Times New Roman" panose="02020603050405020304" pitchFamily="18" charset="0"/>
              </a:rPr>
              <a:t>Coding Explanation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7AE1AC-AFB5-B689-3478-407CB29C3511}"/>
              </a:ext>
            </a:extLst>
          </p:cNvPr>
          <p:cNvSpPr>
            <a:spLocks noGrp="1"/>
          </p:cNvSpPr>
          <p:nvPr>
            <p:ph idx="1"/>
          </p:nvPr>
        </p:nvSpPr>
        <p:spPr>
          <a:xfrm>
            <a:off x="612168" y="1690688"/>
            <a:ext cx="4935877" cy="5018337"/>
          </a:xfrm>
        </p:spPr>
        <p:txBody>
          <a:bodyPr>
            <a:normAutofit fontScale="62500" lnSpcReduction="20000"/>
          </a:bodyPr>
          <a:lstStyle/>
          <a:p>
            <a:pPr marL="0" indent="0" algn="l">
              <a:buNone/>
            </a:pPr>
            <a:r>
              <a:rPr lang="en-US" b="1" i="1" dirty="0">
                <a:effectLst/>
                <a:latin typeface="myriad-pro"/>
              </a:rPr>
              <a:t>Step 1: First include all the required libraries.</a:t>
            </a:r>
          </a:p>
          <a:p>
            <a:pPr marL="0" indent="0" algn="l">
              <a:buNone/>
            </a:pPr>
            <a:r>
              <a:rPr lang="en-US" i="0" dirty="0">
                <a:effectLst/>
                <a:latin typeface="myriad-pro"/>
              </a:rPr>
              <a:t>#include &lt;ESP8266WiFi.h&gt;; </a:t>
            </a:r>
          </a:p>
          <a:p>
            <a:pPr marL="0" indent="0" algn="l">
              <a:buNone/>
            </a:pPr>
            <a:r>
              <a:rPr lang="en-US" i="0" dirty="0">
                <a:effectLst/>
                <a:latin typeface="myriad-pro"/>
              </a:rPr>
              <a:t>#include &lt;</a:t>
            </a:r>
            <a:r>
              <a:rPr lang="en-US" i="0" dirty="0" err="1">
                <a:effectLst/>
                <a:latin typeface="myriad-pro"/>
              </a:rPr>
              <a:t>WiFiClient.h</a:t>
            </a:r>
            <a:r>
              <a:rPr lang="en-US" i="0" dirty="0">
                <a:effectLst/>
                <a:latin typeface="myriad-pro"/>
              </a:rPr>
              <a:t>&gt;; </a:t>
            </a:r>
          </a:p>
          <a:p>
            <a:pPr marL="0" indent="0" algn="l">
              <a:buNone/>
            </a:pPr>
            <a:r>
              <a:rPr lang="en-US" i="0" dirty="0">
                <a:effectLst/>
                <a:latin typeface="myriad-pro"/>
              </a:rPr>
              <a:t>#include &lt;</a:t>
            </a:r>
            <a:r>
              <a:rPr lang="en-US" i="0" dirty="0" err="1">
                <a:effectLst/>
                <a:latin typeface="myriad-pro"/>
              </a:rPr>
              <a:t>ThingSpeak.h</a:t>
            </a:r>
            <a:r>
              <a:rPr lang="en-US" i="0" dirty="0">
                <a:effectLst/>
                <a:latin typeface="myriad-pro"/>
              </a:rPr>
              <a:t>&gt;; </a:t>
            </a:r>
          </a:p>
          <a:p>
            <a:pPr marL="0" indent="0" algn="l">
              <a:buNone/>
            </a:pPr>
            <a:endParaRPr lang="en-US" i="0" dirty="0">
              <a:effectLst/>
              <a:latin typeface="myriad-pro"/>
            </a:endParaRPr>
          </a:p>
          <a:p>
            <a:pPr marL="0" indent="0" algn="l">
              <a:buNone/>
            </a:pPr>
            <a:r>
              <a:rPr lang="en-US" b="1" i="1" dirty="0">
                <a:effectLst/>
                <a:latin typeface="myriad-pro"/>
              </a:rPr>
              <a:t>Step 2: Replace SSID and password given in code with you Wi-Fi SSID and password</a:t>
            </a:r>
          </a:p>
          <a:p>
            <a:pPr marL="0" indent="0" algn="l">
              <a:buNone/>
            </a:pPr>
            <a:r>
              <a:rPr lang="en-US" i="0" dirty="0">
                <a:effectLst/>
                <a:latin typeface="myriad-pro"/>
              </a:rPr>
              <a:t>const char* </a:t>
            </a:r>
            <a:r>
              <a:rPr lang="en-US" i="0" dirty="0" err="1">
                <a:effectLst/>
                <a:latin typeface="myriad-pro"/>
              </a:rPr>
              <a:t>ssid</a:t>
            </a:r>
            <a:r>
              <a:rPr lang="en-US" i="0" dirty="0">
                <a:effectLst/>
                <a:latin typeface="myriad-pro"/>
              </a:rPr>
              <a:t> = "</a:t>
            </a:r>
            <a:r>
              <a:rPr lang="en-US" i="0" dirty="0" err="1">
                <a:effectLst/>
                <a:latin typeface="myriad-pro"/>
              </a:rPr>
              <a:t>UniSZA-WiFi</a:t>
            </a:r>
            <a:r>
              <a:rPr lang="en-US" i="0" dirty="0">
                <a:effectLst/>
                <a:latin typeface="myriad-pro"/>
              </a:rPr>
              <a:t>"; </a:t>
            </a:r>
          </a:p>
          <a:p>
            <a:pPr marL="0" indent="0" algn="l">
              <a:buNone/>
            </a:pPr>
            <a:r>
              <a:rPr lang="en-US" i="0" dirty="0">
                <a:effectLst/>
                <a:latin typeface="myriad-pro"/>
              </a:rPr>
              <a:t>const char* password = "unisza2016";</a:t>
            </a:r>
          </a:p>
          <a:p>
            <a:pPr marL="0" indent="0" algn="l">
              <a:buNone/>
            </a:pPr>
            <a:endParaRPr lang="en-US" i="0" dirty="0">
              <a:effectLst/>
              <a:latin typeface="myriad-pro"/>
            </a:endParaRPr>
          </a:p>
          <a:p>
            <a:pPr marL="0" indent="0" algn="l">
              <a:buNone/>
            </a:pPr>
            <a:r>
              <a:rPr lang="en-US" b="1" i="1" dirty="0">
                <a:effectLst/>
                <a:latin typeface="myriad-pro"/>
              </a:rPr>
              <a:t>Step 3: Copy channel number, read and write API keys from </a:t>
            </a:r>
            <a:r>
              <a:rPr lang="en-US" b="1" i="1" dirty="0" err="1">
                <a:effectLst/>
                <a:latin typeface="myriad-pro"/>
              </a:rPr>
              <a:t>ThingSpeak</a:t>
            </a:r>
            <a:r>
              <a:rPr lang="en-US" b="1" i="1" dirty="0">
                <a:effectLst/>
                <a:latin typeface="myriad-pro"/>
              </a:rPr>
              <a:t> as shown below</a:t>
            </a:r>
          </a:p>
          <a:p>
            <a:pPr marL="0" indent="0" algn="l">
              <a:buNone/>
            </a:pPr>
            <a:r>
              <a:rPr lang="en-US" i="0" dirty="0">
                <a:effectLst/>
                <a:latin typeface="myriad-pro"/>
              </a:rPr>
              <a:t>unsigned long </a:t>
            </a:r>
            <a:r>
              <a:rPr lang="en-US" i="0" dirty="0" err="1">
                <a:effectLst/>
                <a:latin typeface="myriad-pro"/>
              </a:rPr>
              <a:t>myChannelNumber</a:t>
            </a:r>
            <a:r>
              <a:rPr lang="en-US" i="0" dirty="0">
                <a:effectLst/>
                <a:latin typeface="myriad-pro"/>
              </a:rPr>
              <a:t> = 1778641; </a:t>
            </a:r>
          </a:p>
          <a:p>
            <a:pPr marL="0" indent="0" algn="l">
              <a:buNone/>
            </a:pPr>
            <a:r>
              <a:rPr lang="en-US" i="0" dirty="0">
                <a:effectLst/>
                <a:latin typeface="myriad-pro"/>
              </a:rPr>
              <a:t>const char * </a:t>
            </a:r>
            <a:r>
              <a:rPr lang="en-US" i="0" dirty="0" err="1">
                <a:effectLst/>
                <a:latin typeface="myriad-pro"/>
              </a:rPr>
              <a:t>myWriteAPIKey</a:t>
            </a:r>
            <a:r>
              <a:rPr lang="en-US" i="0" dirty="0">
                <a:effectLst/>
                <a:latin typeface="myriad-pro"/>
              </a:rPr>
              <a:t> = "CBWL1EPYK078WV49"; </a:t>
            </a:r>
          </a:p>
          <a:p>
            <a:pPr marL="0" indent="0" algn="l">
              <a:buNone/>
            </a:pPr>
            <a:r>
              <a:rPr lang="en-US" i="0" dirty="0">
                <a:effectLst/>
                <a:latin typeface="myriad-pro"/>
              </a:rPr>
              <a:t>const char * </a:t>
            </a:r>
            <a:r>
              <a:rPr lang="en-US" i="0" dirty="0" err="1">
                <a:effectLst/>
                <a:latin typeface="myriad-pro"/>
              </a:rPr>
              <a:t>myReadAPIKey</a:t>
            </a:r>
            <a:r>
              <a:rPr lang="en-US" i="0" dirty="0">
                <a:effectLst/>
                <a:latin typeface="myriad-pro"/>
              </a:rPr>
              <a:t> = "HS82229EGKQ9IO2O"; </a:t>
            </a:r>
          </a:p>
          <a:p>
            <a:pPr marL="0" indent="0">
              <a:buNone/>
            </a:pPr>
            <a:endParaRPr lang="en-IN" dirty="0"/>
          </a:p>
        </p:txBody>
      </p:sp>
      <p:sp>
        <p:nvSpPr>
          <p:cNvPr id="4" name="Content Placeholder 2">
            <a:extLst>
              <a:ext uri="{FF2B5EF4-FFF2-40B4-BE49-F238E27FC236}">
                <a16:creationId xmlns:a16="http://schemas.microsoft.com/office/drawing/2014/main" id="{A3F8B2C9-2AE3-3775-B269-2A7C85F086F3}"/>
              </a:ext>
            </a:extLst>
          </p:cNvPr>
          <p:cNvSpPr txBox="1">
            <a:spLocks/>
          </p:cNvSpPr>
          <p:nvPr/>
        </p:nvSpPr>
        <p:spPr>
          <a:xfrm>
            <a:off x="6096000" y="1690687"/>
            <a:ext cx="5334000" cy="501833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dirty="0">
                <a:latin typeface="myriad-pro"/>
              </a:rPr>
              <a:t>Step 4: Define variable for GPIO pins of </a:t>
            </a:r>
            <a:r>
              <a:rPr lang="en-US" b="1" i="1" dirty="0" err="1">
                <a:latin typeface="myriad-pro"/>
              </a:rPr>
              <a:t>leds</a:t>
            </a:r>
            <a:r>
              <a:rPr lang="en-US" b="1" i="1" dirty="0">
                <a:latin typeface="myriad-pro"/>
              </a:rPr>
              <a:t> and IR sensors, ADC channel</a:t>
            </a:r>
          </a:p>
          <a:p>
            <a:pPr marL="0" indent="0">
              <a:buFont typeface="Arial" panose="020B0604020202020204" pitchFamily="34" charset="0"/>
              <a:buNone/>
            </a:pPr>
            <a:r>
              <a:rPr lang="en-US" dirty="0">
                <a:latin typeface="myriad-pro"/>
              </a:rPr>
              <a:t>int ir1 = D0; </a:t>
            </a:r>
          </a:p>
          <a:p>
            <a:pPr marL="0" indent="0">
              <a:buFont typeface="Arial" panose="020B0604020202020204" pitchFamily="34" charset="0"/>
              <a:buNone/>
            </a:pPr>
            <a:r>
              <a:rPr lang="en-US" dirty="0">
                <a:latin typeface="myriad-pro"/>
              </a:rPr>
              <a:t>int led1 = D5; </a:t>
            </a:r>
          </a:p>
          <a:p>
            <a:pPr marL="0" indent="0">
              <a:buFont typeface="Arial" panose="020B0604020202020204" pitchFamily="34" charset="0"/>
              <a:buNone/>
            </a:pPr>
            <a:r>
              <a:rPr lang="en-US" dirty="0">
                <a:latin typeface="myriad-pro"/>
              </a:rPr>
              <a:t>int ir2 = D1; </a:t>
            </a:r>
          </a:p>
          <a:p>
            <a:pPr marL="0" indent="0">
              <a:buFont typeface="Arial" panose="020B0604020202020204" pitchFamily="34" charset="0"/>
              <a:buNone/>
            </a:pPr>
            <a:r>
              <a:rPr lang="en-US" dirty="0">
                <a:latin typeface="myriad-pro"/>
              </a:rPr>
              <a:t>int led2 = D6; </a:t>
            </a:r>
          </a:p>
          <a:p>
            <a:pPr marL="0" indent="0">
              <a:buFont typeface="Arial" panose="020B0604020202020204" pitchFamily="34" charset="0"/>
              <a:buNone/>
            </a:pPr>
            <a:r>
              <a:rPr lang="en-US" dirty="0">
                <a:latin typeface="myriad-pro"/>
              </a:rPr>
              <a:t>int ir3 = D2; </a:t>
            </a:r>
          </a:p>
          <a:p>
            <a:pPr marL="0" indent="0">
              <a:buFont typeface="Arial" panose="020B0604020202020204" pitchFamily="34" charset="0"/>
              <a:buNone/>
            </a:pPr>
            <a:r>
              <a:rPr lang="en-US" dirty="0">
                <a:latin typeface="myriad-pro"/>
              </a:rPr>
              <a:t>int led3 = D7; </a:t>
            </a:r>
          </a:p>
          <a:p>
            <a:pPr marL="0" indent="0">
              <a:buFont typeface="Arial" panose="020B0604020202020204" pitchFamily="34" charset="0"/>
              <a:buNone/>
            </a:pPr>
            <a:r>
              <a:rPr lang="en-US" dirty="0">
                <a:latin typeface="myriad-pro"/>
              </a:rPr>
              <a:t>int </a:t>
            </a:r>
            <a:r>
              <a:rPr lang="en-US" dirty="0" err="1">
                <a:latin typeface="myriad-pro"/>
              </a:rPr>
              <a:t>ldr</a:t>
            </a:r>
            <a:r>
              <a:rPr lang="en-US" dirty="0">
                <a:latin typeface="myriad-pro"/>
              </a:rPr>
              <a:t> = A0; </a:t>
            </a:r>
          </a:p>
          <a:p>
            <a:pPr marL="0" indent="0">
              <a:buFont typeface="Arial" panose="020B0604020202020204" pitchFamily="34" charset="0"/>
              <a:buNone/>
            </a:pPr>
            <a:r>
              <a:rPr lang="en-US" dirty="0">
                <a:latin typeface="myriad-pro"/>
              </a:rPr>
              <a:t>int </a:t>
            </a:r>
            <a:r>
              <a:rPr lang="en-US" dirty="0" err="1">
                <a:latin typeface="myriad-pro"/>
              </a:rPr>
              <a:t>val</a:t>
            </a:r>
            <a:r>
              <a:rPr lang="en-US" dirty="0">
                <a:latin typeface="myriad-pro"/>
              </a:rPr>
              <a:t> =0; </a:t>
            </a:r>
          </a:p>
          <a:p>
            <a:pPr marL="0" indent="0">
              <a:buFont typeface="Arial" panose="020B0604020202020204" pitchFamily="34" charset="0"/>
              <a:buNone/>
            </a:pPr>
            <a:endParaRPr lang="en-US" dirty="0">
              <a:latin typeface="myriad-pro"/>
            </a:endParaRPr>
          </a:p>
          <a:p>
            <a:pPr marL="0" indent="0" algn="l">
              <a:buNone/>
            </a:pPr>
            <a:r>
              <a:rPr lang="en-US" b="1" i="1" dirty="0">
                <a:effectLst/>
                <a:latin typeface="myriad-pro"/>
              </a:rPr>
              <a:t>Step 5: Set the </a:t>
            </a:r>
            <a:r>
              <a:rPr lang="en-US" b="1" i="1" dirty="0" err="1">
                <a:effectLst/>
                <a:latin typeface="myriad-pro"/>
              </a:rPr>
              <a:t>pinMode</a:t>
            </a:r>
            <a:r>
              <a:rPr lang="en-US" b="1" i="1" dirty="0">
                <a:effectLst/>
                <a:latin typeface="myriad-pro"/>
              </a:rPr>
              <a:t> for pins of led and IR sensor on the NodeMCU</a:t>
            </a:r>
          </a:p>
          <a:p>
            <a:pPr marL="0" indent="0" algn="l">
              <a:buNone/>
            </a:pPr>
            <a:r>
              <a:rPr lang="en-US" b="0" i="0" dirty="0">
                <a:effectLst/>
                <a:latin typeface="myriad-pro"/>
              </a:rPr>
              <a:t> </a:t>
            </a:r>
            <a:r>
              <a:rPr lang="en-US" b="0" i="0" dirty="0" err="1">
                <a:effectLst/>
                <a:latin typeface="myriad-pro"/>
              </a:rPr>
              <a:t>pinMode</a:t>
            </a:r>
            <a:r>
              <a:rPr lang="en-US" b="0" i="0" dirty="0">
                <a:effectLst/>
                <a:latin typeface="myriad-pro"/>
              </a:rPr>
              <a:t>(ir1,INPUT); </a:t>
            </a:r>
          </a:p>
          <a:p>
            <a:pPr marL="0" indent="0" algn="l">
              <a:buNone/>
            </a:pPr>
            <a:r>
              <a:rPr lang="en-US" b="0" i="0" dirty="0">
                <a:effectLst/>
                <a:latin typeface="myriad-pro"/>
              </a:rPr>
              <a:t> </a:t>
            </a:r>
            <a:r>
              <a:rPr lang="en-US" b="0" i="0" dirty="0" err="1">
                <a:effectLst/>
                <a:latin typeface="myriad-pro"/>
              </a:rPr>
              <a:t>pinMode</a:t>
            </a:r>
            <a:r>
              <a:rPr lang="en-US" b="0" i="0" dirty="0">
                <a:effectLst/>
                <a:latin typeface="myriad-pro"/>
              </a:rPr>
              <a:t>(led1,OUTPUT); </a:t>
            </a:r>
          </a:p>
          <a:p>
            <a:pPr marL="0" indent="0" algn="l">
              <a:buNone/>
            </a:pPr>
            <a:r>
              <a:rPr lang="en-US" b="0" i="0" dirty="0">
                <a:effectLst/>
                <a:latin typeface="myriad-pro"/>
              </a:rPr>
              <a:t> </a:t>
            </a:r>
            <a:r>
              <a:rPr lang="en-US" b="0" i="0" dirty="0" err="1">
                <a:effectLst/>
                <a:latin typeface="myriad-pro"/>
              </a:rPr>
              <a:t>pinMode</a:t>
            </a:r>
            <a:r>
              <a:rPr lang="en-US" b="0" i="0" dirty="0">
                <a:effectLst/>
                <a:latin typeface="myriad-pro"/>
              </a:rPr>
              <a:t>(ir2,INPUT); </a:t>
            </a:r>
          </a:p>
          <a:p>
            <a:pPr marL="0" indent="0" algn="l">
              <a:buNone/>
            </a:pPr>
            <a:r>
              <a:rPr lang="en-US" b="0" i="0" dirty="0">
                <a:effectLst/>
                <a:latin typeface="myriad-pro"/>
              </a:rPr>
              <a:t> </a:t>
            </a:r>
            <a:r>
              <a:rPr lang="en-US" b="0" i="0" dirty="0" err="1">
                <a:effectLst/>
                <a:latin typeface="myriad-pro"/>
              </a:rPr>
              <a:t>pinMode</a:t>
            </a:r>
            <a:r>
              <a:rPr lang="en-US" b="0" i="0" dirty="0">
                <a:effectLst/>
                <a:latin typeface="myriad-pro"/>
              </a:rPr>
              <a:t>(led2,OUTPUT); </a:t>
            </a:r>
          </a:p>
          <a:p>
            <a:pPr marL="0" indent="0" algn="l">
              <a:buNone/>
            </a:pPr>
            <a:r>
              <a:rPr lang="en-US" b="0" i="0" dirty="0">
                <a:effectLst/>
                <a:latin typeface="myriad-pro"/>
              </a:rPr>
              <a:t> </a:t>
            </a:r>
            <a:r>
              <a:rPr lang="en-US" b="0" i="0" dirty="0" err="1">
                <a:effectLst/>
                <a:latin typeface="myriad-pro"/>
              </a:rPr>
              <a:t>pinMode</a:t>
            </a:r>
            <a:r>
              <a:rPr lang="en-US" b="0" i="0" dirty="0">
                <a:effectLst/>
                <a:latin typeface="myriad-pro"/>
              </a:rPr>
              <a:t>(ir3,INPUT); </a:t>
            </a:r>
          </a:p>
          <a:p>
            <a:pPr marL="0" indent="0" algn="l">
              <a:buNone/>
            </a:pPr>
            <a:r>
              <a:rPr lang="en-US" b="0" i="0" dirty="0">
                <a:effectLst/>
                <a:latin typeface="myriad-pro"/>
              </a:rPr>
              <a:t> </a:t>
            </a:r>
            <a:r>
              <a:rPr lang="en-US" b="0" i="0" dirty="0" err="1">
                <a:effectLst/>
                <a:latin typeface="myriad-pro"/>
              </a:rPr>
              <a:t>pinMode</a:t>
            </a:r>
            <a:r>
              <a:rPr lang="en-US" b="0" i="0" dirty="0">
                <a:effectLst/>
                <a:latin typeface="myriad-pro"/>
              </a:rPr>
              <a:t>(led3,OUTPUT); </a:t>
            </a:r>
          </a:p>
          <a:p>
            <a:pPr marL="0" indent="0">
              <a:buFont typeface="Arial" panose="020B0604020202020204" pitchFamily="34" charset="0"/>
              <a:buNone/>
            </a:pPr>
            <a:endParaRPr lang="en-US" dirty="0">
              <a:latin typeface="myriad-pro"/>
            </a:endParaRP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3434595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5FA0-6EAB-3CDC-4D46-A1517C6A688C}"/>
              </a:ext>
            </a:extLst>
          </p:cNvPr>
          <p:cNvSpPr>
            <a:spLocks noGrp="1"/>
          </p:cNvSpPr>
          <p:nvPr>
            <p:ph type="title"/>
          </p:nvPr>
        </p:nvSpPr>
        <p:spPr>
          <a:xfrm>
            <a:off x="1954924" y="365125"/>
            <a:ext cx="9398876" cy="1325563"/>
          </a:xfrm>
        </p:spPr>
        <p:txBody>
          <a:bodyPr>
            <a:normAutofit/>
          </a:bodyPr>
          <a:lstStyle/>
          <a:p>
            <a:pPr algn="ctr"/>
            <a:r>
              <a:rPr lang="en-IN" sz="2800" b="1" i="0" dirty="0">
                <a:solidFill>
                  <a:srgbClr val="292929"/>
                </a:solidFill>
                <a:effectLst/>
                <a:latin typeface="Times New Roman" panose="02020603050405020304" pitchFamily="18" charset="0"/>
                <a:cs typeface="Times New Roman" panose="02020603050405020304" pitchFamily="18" charset="0"/>
              </a:rPr>
              <a:t>Smart street lighting system using ARM based Microcontroller: </a:t>
            </a:r>
            <a:r>
              <a:rPr lang="en-IN" sz="2800" b="1" i="0" dirty="0">
                <a:solidFill>
                  <a:srgbClr val="333333"/>
                </a:solidFill>
                <a:effectLst/>
                <a:latin typeface="Times New Roman" panose="02020603050405020304" pitchFamily="18" charset="0"/>
                <a:cs typeface="Times New Roman" panose="02020603050405020304" pitchFamily="18" charset="0"/>
              </a:rPr>
              <a:t>Coding Explanation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7AE1AC-AFB5-B689-3478-407CB29C3511}"/>
              </a:ext>
            </a:extLst>
          </p:cNvPr>
          <p:cNvSpPr>
            <a:spLocks noGrp="1"/>
          </p:cNvSpPr>
          <p:nvPr>
            <p:ph idx="1"/>
          </p:nvPr>
        </p:nvSpPr>
        <p:spPr>
          <a:xfrm>
            <a:off x="519701" y="1690687"/>
            <a:ext cx="4763499" cy="4802187"/>
          </a:xfrm>
        </p:spPr>
        <p:txBody>
          <a:bodyPr>
            <a:normAutofit fontScale="55000" lnSpcReduction="20000"/>
          </a:bodyPr>
          <a:lstStyle/>
          <a:p>
            <a:pPr marL="0" indent="0" algn="l">
              <a:buNone/>
            </a:pPr>
            <a:br>
              <a:rPr lang="en-US" b="0" i="0" dirty="0">
                <a:effectLst/>
                <a:latin typeface="myriad-pro"/>
              </a:rPr>
            </a:br>
            <a:r>
              <a:rPr lang="en-US" b="1" i="1" dirty="0">
                <a:effectLst/>
                <a:latin typeface="myriad-pro"/>
              </a:rPr>
              <a:t>Step 6: Initialization of Wi-Fi and </a:t>
            </a:r>
            <a:r>
              <a:rPr lang="en-US" b="1" i="1" dirty="0" err="1">
                <a:effectLst/>
                <a:latin typeface="myriad-pro"/>
              </a:rPr>
              <a:t>ThingSpeak</a:t>
            </a:r>
            <a:endParaRPr lang="en-US" b="1" i="1" dirty="0">
              <a:effectLst/>
              <a:latin typeface="myriad-pro"/>
            </a:endParaRPr>
          </a:p>
          <a:p>
            <a:pPr marL="0" indent="0" algn="l">
              <a:buNone/>
            </a:pPr>
            <a:r>
              <a:rPr lang="en-US" b="0" i="0" dirty="0">
                <a:effectLst/>
                <a:latin typeface="myriad-pro"/>
              </a:rPr>
              <a:t> </a:t>
            </a:r>
            <a:r>
              <a:rPr lang="en-US" b="0" i="0" dirty="0" err="1">
                <a:effectLst/>
                <a:latin typeface="myriad-pro"/>
              </a:rPr>
              <a:t>WiFi.begin</a:t>
            </a:r>
            <a:r>
              <a:rPr lang="en-US" b="0" i="0" dirty="0">
                <a:effectLst/>
                <a:latin typeface="myriad-pro"/>
              </a:rPr>
              <a:t>(</a:t>
            </a:r>
            <a:r>
              <a:rPr lang="en-US" b="0" i="0" dirty="0" err="1">
                <a:effectLst/>
                <a:latin typeface="myriad-pro"/>
              </a:rPr>
              <a:t>ssid</a:t>
            </a:r>
            <a:r>
              <a:rPr lang="en-US" b="0" i="0" dirty="0">
                <a:effectLst/>
                <a:latin typeface="myriad-pro"/>
              </a:rPr>
              <a:t>, password); </a:t>
            </a:r>
          </a:p>
          <a:p>
            <a:pPr marL="0" indent="0" algn="l">
              <a:buNone/>
            </a:pPr>
            <a:r>
              <a:rPr lang="en-US" b="0" i="0" dirty="0">
                <a:effectLst/>
                <a:latin typeface="myriad-pro"/>
              </a:rPr>
              <a:t> </a:t>
            </a:r>
            <a:r>
              <a:rPr lang="en-US" b="0" i="0" dirty="0" err="1">
                <a:effectLst/>
                <a:latin typeface="myriad-pro"/>
              </a:rPr>
              <a:t>ThingSpeak.begin</a:t>
            </a:r>
            <a:r>
              <a:rPr lang="en-US" b="0" i="0" dirty="0">
                <a:effectLst/>
                <a:latin typeface="myriad-pro"/>
              </a:rPr>
              <a:t>(client); </a:t>
            </a:r>
          </a:p>
          <a:p>
            <a:pPr marL="0" indent="0" algn="l">
              <a:buNone/>
            </a:pPr>
            <a:br>
              <a:rPr lang="en-US" b="0" i="0" dirty="0">
                <a:effectLst/>
                <a:latin typeface="myriad-pro"/>
              </a:rPr>
            </a:br>
            <a:endParaRPr lang="en-US" b="0" i="0" dirty="0">
              <a:effectLst/>
              <a:latin typeface="myriad-pro"/>
            </a:endParaRPr>
          </a:p>
          <a:p>
            <a:pPr marL="0" indent="0" algn="l">
              <a:buNone/>
            </a:pPr>
            <a:r>
              <a:rPr lang="en-US" b="1" i="1" dirty="0">
                <a:effectLst/>
                <a:latin typeface="myriad-pro"/>
              </a:rPr>
              <a:t>Step 7: Now we take digital value of the IR sensors and analog value of LDR sensor and store them in variables.</a:t>
            </a:r>
          </a:p>
          <a:p>
            <a:pPr marL="0" indent="0" algn="l">
              <a:buNone/>
            </a:pPr>
            <a:r>
              <a:rPr lang="en-US" b="0" i="0" dirty="0">
                <a:effectLst/>
                <a:latin typeface="myriad-pro"/>
              </a:rPr>
              <a:t> int s1 = </a:t>
            </a:r>
            <a:r>
              <a:rPr lang="en-US" b="0" i="0" dirty="0" err="1">
                <a:effectLst/>
                <a:latin typeface="myriad-pro"/>
              </a:rPr>
              <a:t>digitalRead</a:t>
            </a:r>
            <a:r>
              <a:rPr lang="en-US" b="0" i="0" dirty="0">
                <a:effectLst/>
                <a:latin typeface="myriad-pro"/>
              </a:rPr>
              <a:t>(ir1); </a:t>
            </a:r>
          </a:p>
          <a:p>
            <a:pPr marL="0" indent="0" algn="l">
              <a:buNone/>
            </a:pPr>
            <a:r>
              <a:rPr lang="en-US" b="0" i="0" dirty="0">
                <a:effectLst/>
                <a:latin typeface="myriad-pro"/>
              </a:rPr>
              <a:t> int s2 = </a:t>
            </a:r>
            <a:r>
              <a:rPr lang="en-US" b="0" i="0" dirty="0" err="1">
                <a:effectLst/>
                <a:latin typeface="myriad-pro"/>
              </a:rPr>
              <a:t>digitalRead</a:t>
            </a:r>
            <a:r>
              <a:rPr lang="en-US" b="0" i="0" dirty="0">
                <a:effectLst/>
                <a:latin typeface="myriad-pro"/>
              </a:rPr>
              <a:t>(ir2); </a:t>
            </a:r>
          </a:p>
          <a:p>
            <a:pPr marL="0" indent="0" algn="l">
              <a:buNone/>
            </a:pPr>
            <a:r>
              <a:rPr lang="en-US" b="0" i="0" dirty="0">
                <a:effectLst/>
                <a:latin typeface="myriad-pro"/>
              </a:rPr>
              <a:t> int s3 = </a:t>
            </a:r>
            <a:r>
              <a:rPr lang="en-US" b="0" i="0" dirty="0" err="1">
                <a:effectLst/>
                <a:latin typeface="myriad-pro"/>
              </a:rPr>
              <a:t>digitalRead</a:t>
            </a:r>
            <a:r>
              <a:rPr lang="en-US" b="0" i="0" dirty="0">
                <a:effectLst/>
                <a:latin typeface="myriad-pro"/>
              </a:rPr>
              <a:t>(ir3); </a:t>
            </a:r>
          </a:p>
          <a:p>
            <a:pPr marL="0" indent="0" algn="l">
              <a:buNone/>
            </a:pPr>
            <a:r>
              <a:rPr lang="en-US" b="0" i="0" dirty="0">
                <a:effectLst/>
                <a:latin typeface="myriad-pro"/>
              </a:rPr>
              <a:t> int l1 = </a:t>
            </a:r>
            <a:r>
              <a:rPr lang="en-US" b="0" i="0" dirty="0" err="1">
                <a:effectLst/>
                <a:latin typeface="myriad-pro"/>
              </a:rPr>
              <a:t>digitalRead</a:t>
            </a:r>
            <a:r>
              <a:rPr lang="en-US" b="0" i="0" dirty="0">
                <a:effectLst/>
                <a:latin typeface="myriad-pro"/>
              </a:rPr>
              <a:t>(led1); </a:t>
            </a:r>
          </a:p>
          <a:p>
            <a:pPr marL="0" indent="0" algn="l">
              <a:buNone/>
            </a:pPr>
            <a:r>
              <a:rPr lang="en-US" b="0" i="0" dirty="0">
                <a:effectLst/>
                <a:latin typeface="myriad-pro"/>
              </a:rPr>
              <a:t> int l2 = </a:t>
            </a:r>
            <a:r>
              <a:rPr lang="en-US" b="0" i="0" dirty="0" err="1">
                <a:effectLst/>
                <a:latin typeface="myriad-pro"/>
              </a:rPr>
              <a:t>digitalRead</a:t>
            </a:r>
            <a:r>
              <a:rPr lang="en-US" b="0" i="0" dirty="0">
                <a:effectLst/>
                <a:latin typeface="myriad-pro"/>
              </a:rPr>
              <a:t>(led2); </a:t>
            </a:r>
          </a:p>
          <a:p>
            <a:pPr marL="0" indent="0" algn="l">
              <a:buNone/>
            </a:pPr>
            <a:r>
              <a:rPr lang="en-US" b="0" i="0" dirty="0">
                <a:effectLst/>
                <a:latin typeface="myriad-pro"/>
              </a:rPr>
              <a:t> int l3 = </a:t>
            </a:r>
            <a:r>
              <a:rPr lang="en-US" b="0" i="0" dirty="0" err="1">
                <a:effectLst/>
                <a:latin typeface="myriad-pro"/>
              </a:rPr>
              <a:t>digitalRead</a:t>
            </a:r>
            <a:r>
              <a:rPr lang="en-US" b="0" i="0" dirty="0">
                <a:effectLst/>
                <a:latin typeface="myriad-pro"/>
              </a:rPr>
              <a:t>(led3); </a:t>
            </a:r>
          </a:p>
          <a:p>
            <a:pPr marL="0" indent="0" algn="l">
              <a:buNone/>
            </a:pPr>
            <a:r>
              <a:rPr lang="en-US" b="0" i="0" dirty="0">
                <a:effectLst/>
                <a:latin typeface="myriad-pro"/>
              </a:rPr>
              <a:t> </a:t>
            </a:r>
            <a:r>
              <a:rPr lang="en-US" b="0" i="0" dirty="0" err="1">
                <a:effectLst/>
                <a:latin typeface="myriad-pro"/>
              </a:rPr>
              <a:t>val</a:t>
            </a:r>
            <a:r>
              <a:rPr lang="en-US" b="0" i="0" dirty="0">
                <a:effectLst/>
                <a:latin typeface="myriad-pro"/>
              </a:rPr>
              <a:t> = </a:t>
            </a:r>
            <a:r>
              <a:rPr lang="en-US" b="0" i="0" dirty="0" err="1">
                <a:effectLst/>
                <a:latin typeface="myriad-pro"/>
              </a:rPr>
              <a:t>analogRead</a:t>
            </a:r>
            <a:r>
              <a:rPr lang="en-US" b="0" i="0" dirty="0">
                <a:effectLst/>
                <a:latin typeface="myriad-pro"/>
              </a:rPr>
              <a:t>(</a:t>
            </a:r>
            <a:r>
              <a:rPr lang="en-US" b="0" i="0" dirty="0" err="1">
                <a:effectLst/>
                <a:latin typeface="myriad-pro"/>
              </a:rPr>
              <a:t>ldr</a:t>
            </a:r>
            <a:r>
              <a:rPr lang="en-US" b="0" i="0" dirty="0">
                <a:effectLst/>
                <a:latin typeface="myriad-pro"/>
              </a:rPr>
              <a:t>); </a:t>
            </a:r>
          </a:p>
          <a:p>
            <a:pPr marL="0" indent="0" algn="l">
              <a:buNone/>
            </a:pPr>
            <a:br>
              <a:rPr lang="en-US" b="0" i="0" dirty="0">
                <a:effectLst/>
                <a:latin typeface="myriad-pro"/>
              </a:rPr>
            </a:br>
            <a:endParaRPr lang="en-US" b="0" i="0" dirty="0">
              <a:effectLst/>
              <a:latin typeface="myriad-pro"/>
            </a:endParaRPr>
          </a:p>
          <a:p>
            <a:pPr marL="0" indent="0">
              <a:buNone/>
            </a:pPr>
            <a:endParaRPr lang="en-IN" dirty="0"/>
          </a:p>
        </p:txBody>
      </p:sp>
      <p:sp>
        <p:nvSpPr>
          <p:cNvPr id="5" name="TextBox 4">
            <a:extLst>
              <a:ext uri="{FF2B5EF4-FFF2-40B4-BE49-F238E27FC236}">
                <a16:creationId xmlns:a16="http://schemas.microsoft.com/office/drawing/2014/main" id="{C3A0971E-1C97-320C-67CA-754F64FB413D}"/>
              </a:ext>
            </a:extLst>
          </p:cNvPr>
          <p:cNvSpPr txBox="1"/>
          <p:nvPr/>
        </p:nvSpPr>
        <p:spPr>
          <a:xfrm>
            <a:off x="5574587" y="1843971"/>
            <a:ext cx="6097712" cy="4801314"/>
          </a:xfrm>
          <a:prstGeom prst="rect">
            <a:avLst/>
          </a:prstGeom>
          <a:noFill/>
        </p:spPr>
        <p:txBody>
          <a:bodyPr wrap="square">
            <a:spAutoFit/>
          </a:bodyPr>
          <a:lstStyle/>
          <a:p>
            <a:pPr marL="0" indent="0" algn="l">
              <a:buNone/>
            </a:pPr>
            <a:r>
              <a:rPr lang="en-US" i="1" dirty="0">
                <a:effectLst/>
                <a:latin typeface="myriad-pro"/>
              </a:rPr>
              <a:t>Step 8: Initialize back the declaration of IR, LDR sensor reading and led to display at the serial monitor</a:t>
            </a:r>
          </a:p>
          <a:p>
            <a:pPr marL="0" indent="0" algn="l">
              <a:buNone/>
            </a:pPr>
            <a:endParaRPr lang="en-US" i="1" dirty="0">
              <a:effectLst/>
              <a:latin typeface="myriad-pro"/>
            </a:endParaRPr>
          </a:p>
          <a:p>
            <a:pPr marL="0" indent="0" algn="l">
              <a:buNone/>
            </a:pPr>
            <a:r>
              <a:rPr lang="en-US" b="0" i="0" dirty="0">
                <a:effectLst/>
                <a:latin typeface="myriad-pro"/>
              </a:rPr>
              <a:t> </a:t>
            </a:r>
            <a:r>
              <a:rPr lang="en-US" b="0" i="0" dirty="0" err="1">
                <a:effectLst/>
                <a:latin typeface="myriad-pro"/>
              </a:rPr>
              <a:t>Serial.print</a:t>
            </a:r>
            <a:r>
              <a:rPr lang="en-US" b="0" i="0" dirty="0">
                <a:effectLst/>
                <a:latin typeface="myriad-pro"/>
              </a:rPr>
              <a:t>(s1); </a:t>
            </a:r>
          </a:p>
          <a:p>
            <a:pPr marL="0" indent="0" algn="l">
              <a:buNone/>
            </a:pPr>
            <a:r>
              <a:rPr lang="en-US" b="0" i="0" dirty="0">
                <a:effectLst/>
                <a:latin typeface="myriad-pro"/>
              </a:rPr>
              <a:t> </a:t>
            </a:r>
            <a:r>
              <a:rPr lang="en-US" b="0" i="0" dirty="0" err="1">
                <a:effectLst/>
                <a:latin typeface="myriad-pro"/>
              </a:rPr>
              <a:t>Serial.print</a:t>
            </a:r>
            <a:r>
              <a:rPr lang="en-US" b="0" i="0" dirty="0">
                <a:effectLst/>
                <a:latin typeface="myriad-pro"/>
              </a:rPr>
              <a:t>(":"); </a:t>
            </a:r>
          </a:p>
          <a:p>
            <a:pPr marL="0" indent="0" algn="l">
              <a:buNone/>
            </a:pPr>
            <a:r>
              <a:rPr lang="en-US" b="0" i="0" dirty="0">
                <a:effectLst/>
                <a:latin typeface="myriad-pro"/>
              </a:rPr>
              <a:t> </a:t>
            </a:r>
            <a:r>
              <a:rPr lang="en-US" b="0" i="0" dirty="0" err="1">
                <a:effectLst/>
                <a:latin typeface="myriad-pro"/>
              </a:rPr>
              <a:t>Serial.print</a:t>
            </a:r>
            <a:r>
              <a:rPr lang="en-US" b="0" i="0" dirty="0">
                <a:effectLst/>
                <a:latin typeface="myriad-pro"/>
              </a:rPr>
              <a:t>(s2); </a:t>
            </a:r>
          </a:p>
          <a:p>
            <a:pPr marL="0" indent="0" algn="l">
              <a:buNone/>
            </a:pPr>
            <a:r>
              <a:rPr lang="en-US" b="0" i="0" dirty="0">
                <a:effectLst/>
                <a:latin typeface="myriad-pro"/>
              </a:rPr>
              <a:t> </a:t>
            </a:r>
            <a:r>
              <a:rPr lang="en-US" b="0" i="0" dirty="0" err="1">
                <a:effectLst/>
                <a:latin typeface="myriad-pro"/>
              </a:rPr>
              <a:t>Serial.print</a:t>
            </a:r>
            <a:r>
              <a:rPr lang="en-US" b="0" i="0" dirty="0">
                <a:effectLst/>
                <a:latin typeface="myriad-pro"/>
              </a:rPr>
              <a:t>(":"); </a:t>
            </a:r>
          </a:p>
          <a:p>
            <a:pPr marL="0" indent="0" algn="l">
              <a:buNone/>
            </a:pPr>
            <a:r>
              <a:rPr lang="en-US" b="0" i="0" dirty="0">
                <a:effectLst/>
                <a:latin typeface="myriad-pro"/>
              </a:rPr>
              <a:t> </a:t>
            </a:r>
            <a:r>
              <a:rPr lang="en-US" b="0" i="0" dirty="0" err="1">
                <a:effectLst/>
                <a:latin typeface="myriad-pro"/>
              </a:rPr>
              <a:t>Serial.print</a:t>
            </a:r>
            <a:r>
              <a:rPr lang="en-US" b="0" i="0" dirty="0">
                <a:effectLst/>
                <a:latin typeface="myriad-pro"/>
              </a:rPr>
              <a:t>(s3); </a:t>
            </a:r>
          </a:p>
          <a:p>
            <a:pPr marL="0" indent="0" algn="l">
              <a:buNone/>
            </a:pPr>
            <a:r>
              <a:rPr lang="en-US" b="0" i="0" dirty="0">
                <a:effectLst/>
                <a:latin typeface="myriad-pro"/>
              </a:rPr>
              <a:t> </a:t>
            </a:r>
            <a:r>
              <a:rPr lang="en-US" b="0" i="0" dirty="0" err="1">
                <a:effectLst/>
                <a:latin typeface="myriad-pro"/>
              </a:rPr>
              <a:t>Serial.print</a:t>
            </a:r>
            <a:r>
              <a:rPr lang="en-US" b="0" i="0" dirty="0">
                <a:effectLst/>
                <a:latin typeface="myriad-pro"/>
              </a:rPr>
              <a:t>(":"); </a:t>
            </a:r>
          </a:p>
          <a:p>
            <a:pPr marL="0" indent="0" algn="l">
              <a:buNone/>
            </a:pPr>
            <a:r>
              <a:rPr lang="en-US" b="0" i="0" dirty="0">
                <a:effectLst/>
                <a:latin typeface="myriad-pro"/>
              </a:rPr>
              <a:t> </a:t>
            </a:r>
            <a:r>
              <a:rPr lang="en-US" b="0" i="0" dirty="0" err="1">
                <a:effectLst/>
                <a:latin typeface="myriad-pro"/>
              </a:rPr>
              <a:t>Serial.print</a:t>
            </a:r>
            <a:r>
              <a:rPr lang="en-US" b="0" i="0" dirty="0">
                <a:effectLst/>
                <a:latin typeface="myriad-pro"/>
              </a:rPr>
              <a:t>(l1); </a:t>
            </a:r>
          </a:p>
          <a:p>
            <a:pPr marL="0" indent="0" algn="l">
              <a:buNone/>
            </a:pPr>
            <a:r>
              <a:rPr lang="en-US" b="0" i="0" dirty="0">
                <a:effectLst/>
                <a:latin typeface="myriad-pro"/>
              </a:rPr>
              <a:t> </a:t>
            </a:r>
            <a:r>
              <a:rPr lang="en-US" b="0" i="0" dirty="0" err="1">
                <a:effectLst/>
                <a:latin typeface="myriad-pro"/>
              </a:rPr>
              <a:t>Serial.print</a:t>
            </a:r>
            <a:r>
              <a:rPr lang="en-US" b="0" i="0" dirty="0">
                <a:effectLst/>
                <a:latin typeface="myriad-pro"/>
              </a:rPr>
              <a:t>(":"); </a:t>
            </a:r>
          </a:p>
          <a:p>
            <a:pPr marL="0" indent="0" algn="l">
              <a:buNone/>
            </a:pPr>
            <a:r>
              <a:rPr lang="en-US" b="0" i="0" dirty="0">
                <a:effectLst/>
                <a:latin typeface="myriad-pro"/>
              </a:rPr>
              <a:t> </a:t>
            </a:r>
            <a:r>
              <a:rPr lang="en-US" b="0" i="0" dirty="0" err="1">
                <a:effectLst/>
                <a:latin typeface="myriad-pro"/>
              </a:rPr>
              <a:t>Serial.print</a:t>
            </a:r>
            <a:r>
              <a:rPr lang="en-US" b="0" i="0" dirty="0">
                <a:effectLst/>
                <a:latin typeface="myriad-pro"/>
              </a:rPr>
              <a:t>(l2); </a:t>
            </a:r>
          </a:p>
          <a:p>
            <a:pPr marL="0" indent="0" algn="l">
              <a:buNone/>
            </a:pPr>
            <a:r>
              <a:rPr lang="en-US" b="0" i="0" dirty="0">
                <a:effectLst/>
                <a:latin typeface="myriad-pro"/>
              </a:rPr>
              <a:t> </a:t>
            </a:r>
            <a:r>
              <a:rPr lang="en-US" b="0" i="0" dirty="0" err="1">
                <a:effectLst/>
                <a:latin typeface="myriad-pro"/>
              </a:rPr>
              <a:t>Serial.print</a:t>
            </a:r>
            <a:r>
              <a:rPr lang="en-US" b="0" i="0" dirty="0">
                <a:effectLst/>
                <a:latin typeface="myriad-pro"/>
              </a:rPr>
              <a:t>(":"); </a:t>
            </a:r>
          </a:p>
          <a:p>
            <a:pPr marL="0" indent="0" algn="l">
              <a:buNone/>
            </a:pPr>
            <a:r>
              <a:rPr lang="en-US" b="0" i="0" dirty="0">
                <a:effectLst/>
                <a:latin typeface="myriad-pro"/>
              </a:rPr>
              <a:t> </a:t>
            </a:r>
            <a:r>
              <a:rPr lang="en-US" b="0" i="0" dirty="0" err="1">
                <a:effectLst/>
                <a:latin typeface="myriad-pro"/>
              </a:rPr>
              <a:t>Serial.print</a:t>
            </a:r>
            <a:r>
              <a:rPr lang="en-US" b="0" i="0" dirty="0">
                <a:effectLst/>
                <a:latin typeface="myriad-pro"/>
              </a:rPr>
              <a:t>(l3); </a:t>
            </a:r>
          </a:p>
          <a:p>
            <a:pPr marL="0" indent="0" algn="l">
              <a:buNone/>
            </a:pPr>
            <a:r>
              <a:rPr lang="en-US" b="0" i="0" dirty="0">
                <a:effectLst/>
                <a:latin typeface="myriad-pro"/>
              </a:rPr>
              <a:t> </a:t>
            </a:r>
            <a:r>
              <a:rPr lang="en-US" b="0" i="0" dirty="0" err="1">
                <a:effectLst/>
                <a:latin typeface="myriad-pro"/>
              </a:rPr>
              <a:t>Serial.print</a:t>
            </a:r>
            <a:r>
              <a:rPr lang="en-US" b="0" i="0" dirty="0">
                <a:effectLst/>
                <a:latin typeface="myriad-pro"/>
              </a:rPr>
              <a:t>(" "); </a:t>
            </a:r>
          </a:p>
          <a:p>
            <a:pPr marL="0" indent="0" algn="l">
              <a:buNone/>
            </a:pPr>
            <a:r>
              <a:rPr lang="en-US" b="0" i="0" dirty="0">
                <a:effectLst/>
                <a:latin typeface="myriad-pro"/>
              </a:rPr>
              <a:t> </a:t>
            </a:r>
            <a:r>
              <a:rPr lang="en-US" b="0" i="0" dirty="0" err="1">
                <a:effectLst/>
                <a:latin typeface="myriad-pro"/>
              </a:rPr>
              <a:t>Serial.println</a:t>
            </a:r>
            <a:r>
              <a:rPr lang="en-US" b="0" i="0" dirty="0">
                <a:effectLst/>
                <a:latin typeface="myriad-pro"/>
              </a:rPr>
              <a:t>(</a:t>
            </a:r>
            <a:r>
              <a:rPr lang="en-US" b="0" i="0" dirty="0" err="1">
                <a:effectLst/>
                <a:latin typeface="myriad-pro"/>
              </a:rPr>
              <a:t>val</a:t>
            </a:r>
            <a:r>
              <a:rPr lang="en-US" b="0" i="0" dirty="0">
                <a:effectLst/>
                <a:latin typeface="myriad-pro"/>
              </a:rPr>
              <a:t>); </a:t>
            </a:r>
          </a:p>
          <a:p>
            <a:pPr marL="0" indent="0" algn="l">
              <a:buNone/>
            </a:pPr>
            <a:endParaRPr lang="en-US" b="0" i="0" dirty="0">
              <a:effectLst/>
              <a:latin typeface="myriad-pro"/>
            </a:endParaRPr>
          </a:p>
        </p:txBody>
      </p:sp>
    </p:spTree>
    <p:extLst>
      <p:ext uri="{BB962C8B-B14F-4D97-AF65-F5344CB8AC3E}">
        <p14:creationId xmlns:p14="http://schemas.microsoft.com/office/powerpoint/2010/main" val="4067536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5FA0-6EAB-3CDC-4D46-A1517C6A688C}"/>
              </a:ext>
            </a:extLst>
          </p:cNvPr>
          <p:cNvSpPr>
            <a:spLocks noGrp="1"/>
          </p:cNvSpPr>
          <p:nvPr>
            <p:ph type="title"/>
          </p:nvPr>
        </p:nvSpPr>
        <p:spPr>
          <a:xfrm>
            <a:off x="6299200" y="0"/>
            <a:ext cx="6452191" cy="1325563"/>
          </a:xfrm>
        </p:spPr>
        <p:txBody>
          <a:bodyPr>
            <a:normAutofit/>
          </a:bodyPr>
          <a:lstStyle/>
          <a:p>
            <a:r>
              <a:rPr lang="en-IN" sz="2200" b="1" i="0" dirty="0">
                <a:solidFill>
                  <a:srgbClr val="292929"/>
                </a:solidFill>
                <a:effectLst/>
                <a:latin typeface="source-serif-pro"/>
              </a:rPr>
              <a:t>Smart street lighting system using ARM based Microcontroller: </a:t>
            </a:r>
            <a:r>
              <a:rPr lang="en-IN" sz="2200" b="1" i="0" dirty="0">
                <a:solidFill>
                  <a:srgbClr val="333333"/>
                </a:solidFill>
                <a:effectLst/>
                <a:latin typeface="Helvetica Neue"/>
              </a:rPr>
              <a:t>Coding Explanation</a:t>
            </a:r>
            <a:endParaRPr lang="en-IN" sz="2200" dirty="0"/>
          </a:p>
        </p:txBody>
      </p:sp>
      <p:sp>
        <p:nvSpPr>
          <p:cNvPr id="3" name="Content Placeholder 2">
            <a:extLst>
              <a:ext uri="{FF2B5EF4-FFF2-40B4-BE49-F238E27FC236}">
                <a16:creationId xmlns:a16="http://schemas.microsoft.com/office/drawing/2014/main" id="{047AE1AC-AFB5-B689-3478-407CB29C3511}"/>
              </a:ext>
            </a:extLst>
          </p:cNvPr>
          <p:cNvSpPr>
            <a:spLocks noGrp="1"/>
          </p:cNvSpPr>
          <p:nvPr>
            <p:ph idx="1"/>
          </p:nvPr>
        </p:nvSpPr>
        <p:spPr>
          <a:xfrm>
            <a:off x="111493" y="872359"/>
            <a:ext cx="5781308" cy="5985641"/>
          </a:xfrm>
        </p:spPr>
        <p:txBody>
          <a:bodyPr>
            <a:noAutofit/>
          </a:bodyPr>
          <a:lstStyle/>
          <a:p>
            <a:pPr marL="0" indent="0">
              <a:lnSpc>
                <a:spcPct val="100000"/>
              </a:lnSpc>
              <a:buNone/>
            </a:pPr>
            <a:r>
              <a:rPr lang="en-US" sz="1000" b="1" i="1" dirty="0">
                <a:effectLst/>
                <a:latin typeface="Times New Roman" panose="02020603050405020304" pitchFamily="18" charset="0"/>
                <a:ea typeface="Calibri" panose="020F0502020204030204" pitchFamily="34" charset="0"/>
                <a:cs typeface="Times New Roman" panose="02020603050405020304" pitchFamily="18" charset="0"/>
              </a:rPr>
              <a:t>Step 9: Now check the value of LDR sensor for low light. Here we have set value as 200 means if the analog value of LDR is lower than 200 then it will be night time or low light and hence it will turn on the led if IR sensors detect some obstacle or motion. If the analog value of the LDR sensor is more than 200 then it will be considered as daytime and LEDs will not glow even if IR sensor detects someone passing the street.</a:t>
            </a:r>
            <a:endParaRPr lang="en-IN" sz="1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if(</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val</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&lt;=200) {   </a:t>
            </a: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if(s1==0) {</a:t>
            </a: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digitalWrite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(led1,HIGH); }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else { </a:t>
            </a: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digitalWrite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(led1,LOW);  }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if(s2==0) {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digitalWrite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(led2,HIGH); }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else {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digitalWrite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(led2,LOW); }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if(s3==0) {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digitalWrite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(led3,HIGH); }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else { </a:t>
            </a:r>
          </a:p>
          <a:p>
            <a:pPr marL="0" indent="0">
              <a:lnSpc>
                <a:spcPct val="100000"/>
              </a:lnSpc>
              <a:buNone/>
            </a:pPr>
            <a:r>
              <a:rPr lang="en-US" sz="1000" dirty="0">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digitalWrite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(led3,LOW); }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else {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digitalWrite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(led1,LOW);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digitalWrite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(led2,LOW);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digitalWrite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(led3,LOW);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buNone/>
            </a:pPr>
            <a:endParaRPr lang="en-US" sz="1000" b="0" i="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16194E5-71BE-C0C6-CBB6-FBB17CA1909C}"/>
              </a:ext>
            </a:extLst>
          </p:cNvPr>
          <p:cNvSpPr txBox="1"/>
          <p:nvPr/>
        </p:nvSpPr>
        <p:spPr>
          <a:xfrm>
            <a:off x="5686795" y="1863642"/>
            <a:ext cx="6096000" cy="3108543"/>
          </a:xfrm>
          <a:prstGeom prst="rect">
            <a:avLst/>
          </a:prstGeom>
          <a:noFill/>
        </p:spPr>
        <p:txBody>
          <a:bodyPr wrap="square">
            <a:spAutoFit/>
          </a:bodyPr>
          <a:lstStyle/>
          <a:p>
            <a:pPr marL="0" indent="0" algn="just">
              <a:buNone/>
            </a:pPr>
            <a:r>
              <a:rPr lang="en-US" sz="1400" b="1" i="1" dirty="0">
                <a:effectLst/>
                <a:latin typeface="myriad-pro"/>
              </a:rPr>
              <a:t>Step 10: Finally upload the data on the </a:t>
            </a:r>
            <a:r>
              <a:rPr lang="en-US" sz="1400" b="1" i="1" dirty="0" err="1">
                <a:effectLst/>
                <a:latin typeface="myriad-pro"/>
              </a:rPr>
              <a:t>ThingSpeak</a:t>
            </a:r>
            <a:r>
              <a:rPr lang="en-US" sz="1400" b="1" i="1" dirty="0">
                <a:effectLst/>
                <a:latin typeface="myriad-pro"/>
              </a:rPr>
              <a:t> cloud by using function </a:t>
            </a:r>
            <a:r>
              <a:rPr lang="en-US" sz="1400" b="1" i="1" dirty="0" err="1">
                <a:effectLst/>
                <a:latin typeface="myriad-pro"/>
              </a:rPr>
              <a:t>ThingSpeak.writeField</a:t>
            </a:r>
            <a:r>
              <a:rPr lang="en-US" sz="1400" b="1" i="1" dirty="0">
                <a:effectLst/>
                <a:latin typeface="myriad-pro"/>
              </a:rPr>
              <a:t>(). It take channel number, field number, data (you want to upload in respective field) and write API key. Here we are uploading LDR sensor data, IR sensors data and LEDs data to the </a:t>
            </a:r>
            <a:r>
              <a:rPr lang="en-US" sz="1400" b="1" i="1" dirty="0" err="1">
                <a:effectLst/>
                <a:latin typeface="myriad-pro"/>
              </a:rPr>
              <a:t>ThingSpeak</a:t>
            </a:r>
            <a:r>
              <a:rPr lang="en-US" sz="1400" b="1" i="1" dirty="0">
                <a:effectLst/>
                <a:latin typeface="myriad-pro"/>
              </a:rPr>
              <a:t> cloud.</a:t>
            </a:r>
          </a:p>
          <a:p>
            <a:pPr marL="0" indent="0" algn="just">
              <a:buNone/>
            </a:pPr>
            <a:endParaRPr lang="en-US" sz="1400" b="0" i="0" dirty="0">
              <a:effectLst/>
              <a:latin typeface="myriad-pro"/>
            </a:endParaRPr>
          </a:p>
          <a:p>
            <a:pPr marL="0" indent="0" algn="just">
              <a:buNone/>
            </a:pPr>
            <a:r>
              <a:rPr lang="en-US" sz="1400" b="0" i="0" dirty="0" err="1">
                <a:effectLst/>
                <a:latin typeface="myriad-pro"/>
              </a:rPr>
              <a:t>ThingSpeak.writeField</a:t>
            </a:r>
            <a:r>
              <a:rPr lang="en-US" sz="1400" b="0" i="0" dirty="0">
                <a:effectLst/>
                <a:latin typeface="myriad-pro"/>
              </a:rPr>
              <a:t>(</a:t>
            </a:r>
            <a:r>
              <a:rPr lang="en-US" sz="1400" b="0" i="0" dirty="0" err="1">
                <a:effectLst/>
                <a:latin typeface="myriad-pro"/>
              </a:rPr>
              <a:t>myChannelNumber</a:t>
            </a:r>
            <a:r>
              <a:rPr lang="en-US" sz="1400" b="0" i="0" dirty="0">
                <a:effectLst/>
                <a:latin typeface="myriad-pro"/>
              </a:rPr>
              <a:t>, 1,val, </a:t>
            </a:r>
            <a:r>
              <a:rPr lang="en-US" sz="1400" b="0" i="0" dirty="0" err="1">
                <a:effectLst/>
                <a:latin typeface="myriad-pro"/>
              </a:rPr>
              <a:t>myWriteAPIKey</a:t>
            </a:r>
            <a:r>
              <a:rPr lang="en-US" sz="1400" b="0" i="0" dirty="0">
                <a:effectLst/>
                <a:latin typeface="myriad-pro"/>
              </a:rPr>
              <a:t>); </a:t>
            </a:r>
          </a:p>
          <a:p>
            <a:pPr marL="0" indent="0" algn="just">
              <a:buNone/>
            </a:pPr>
            <a:r>
              <a:rPr lang="en-US" sz="1400" b="0" i="0" dirty="0">
                <a:effectLst/>
                <a:latin typeface="myriad-pro"/>
              </a:rPr>
              <a:t> </a:t>
            </a:r>
            <a:r>
              <a:rPr lang="en-US" sz="1400" b="0" i="0" dirty="0" err="1">
                <a:effectLst/>
                <a:latin typeface="myriad-pro"/>
              </a:rPr>
              <a:t>ThingSpeak.writeField</a:t>
            </a:r>
            <a:r>
              <a:rPr lang="en-US" sz="1400" b="0" i="0" dirty="0">
                <a:effectLst/>
                <a:latin typeface="myriad-pro"/>
              </a:rPr>
              <a:t>(</a:t>
            </a:r>
            <a:r>
              <a:rPr lang="en-US" sz="1400" b="0" i="0" dirty="0" err="1">
                <a:effectLst/>
                <a:latin typeface="myriad-pro"/>
              </a:rPr>
              <a:t>myChannelNumber</a:t>
            </a:r>
            <a:r>
              <a:rPr lang="en-US" sz="1400" b="0" i="0" dirty="0">
                <a:effectLst/>
                <a:latin typeface="myriad-pro"/>
              </a:rPr>
              <a:t>, 2,s1, </a:t>
            </a:r>
            <a:r>
              <a:rPr lang="en-US" sz="1400" b="0" i="0" dirty="0" err="1">
                <a:effectLst/>
                <a:latin typeface="myriad-pro"/>
              </a:rPr>
              <a:t>myWriteAPIKey</a:t>
            </a:r>
            <a:r>
              <a:rPr lang="en-US" sz="1400" b="0" i="0" dirty="0">
                <a:effectLst/>
                <a:latin typeface="myriad-pro"/>
              </a:rPr>
              <a:t>); </a:t>
            </a:r>
          </a:p>
          <a:p>
            <a:pPr marL="0" indent="0" algn="just">
              <a:buNone/>
            </a:pPr>
            <a:r>
              <a:rPr lang="en-US" sz="1400" b="0" i="0" dirty="0">
                <a:effectLst/>
                <a:latin typeface="myriad-pro"/>
              </a:rPr>
              <a:t> </a:t>
            </a:r>
            <a:r>
              <a:rPr lang="en-US" sz="1400" b="0" i="0" dirty="0" err="1">
                <a:effectLst/>
                <a:latin typeface="myriad-pro"/>
              </a:rPr>
              <a:t>ThingSpeak.writeField</a:t>
            </a:r>
            <a:r>
              <a:rPr lang="en-US" sz="1400" b="0" i="0" dirty="0">
                <a:effectLst/>
                <a:latin typeface="myriad-pro"/>
              </a:rPr>
              <a:t>(</a:t>
            </a:r>
            <a:r>
              <a:rPr lang="en-US" sz="1400" b="0" i="0" dirty="0" err="1">
                <a:effectLst/>
                <a:latin typeface="myriad-pro"/>
              </a:rPr>
              <a:t>myChannelNumber</a:t>
            </a:r>
            <a:r>
              <a:rPr lang="en-US" sz="1400" b="0" i="0" dirty="0">
                <a:effectLst/>
                <a:latin typeface="myriad-pro"/>
              </a:rPr>
              <a:t>, 3,s2, </a:t>
            </a:r>
            <a:r>
              <a:rPr lang="en-US" sz="1400" b="0" i="0" dirty="0" err="1">
                <a:effectLst/>
                <a:latin typeface="myriad-pro"/>
              </a:rPr>
              <a:t>myWriteAPIKey</a:t>
            </a:r>
            <a:r>
              <a:rPr lang="en-US" sz="1400" b="0" i="0" dirty="0">
                <a:effectLst/>
                <a:latin typeface="myriad-pro"/>
              </a:rPr>
              <a:t>); </a:t>
            </a:r>
          </a:p>
          <a:p>
            <a:pPr marL="0" indent="0" algn="just">
              <a:buNone/>
            </a:pPr>
            <a:r>
              <a:rPr lang="en-US" sz="1400" b="0" i="0" dirty="0">
                <a:effectLst/>
                <a:latin typeface="myriad-pro"/>
              </a:rPr>
              <a:t> </a:t>
            </a:r>
            <a:r>
              <a:rPr lang="en-US" sz="1400" b="0" i="0" dirty="0" err="1">
                <a:effectLst/>
                <a:latin typeface="myriad-pro"/>
              </a:rPr>
              <a:t>ThingSpeak.writeField</a:t>
            </a:r>
            <a:r>
              <a:rPr lang="en-US" sz="1400" b="0" i="0" dirty="0">
                <a:effectLst/>
                <a:latin typeface="myriad-pro"/>
              </a:rPr>
              <a:t>(</a:t>
            </a:r>
            <a:r>
              <a:rPr lang="en-US" sz="1400" b="0" i="0" dirty="0" err="1">
                <a:effectLst/>
                <a:latin typeface="myriad-pro"/>
              </a:rPr>
              <a:t>myChannelNumber</a:t>
            </a:r>
            <a:r>
              <a:rPr lang="en-US" sz="1400" b="0" i="0" dirty="0">
                <a:effectLst/>
                <a:latin typeface="myriad-pro"/>
              </a:rPr>
              <a:t>, 4,s3, </a:t>
            </a:r>
            <a:r>
              <a:rPr lang="en-US" sz="1400" b="0" i="0" dirty="0" err="1">
                <a:effectLst/>
                <a:latin typeface="myriad-pro"/>
              </a:rPr>
              <a:t>myWriteAPIKey</a:t>
            </a:r>
            <a:r>
              <a:rPr lang="en-US" sz="1400" b="0" i="0" dirty="0">
                <a:effectLst/>
                <a:latin typeface="myriad-pro"/>
              </a:rPr>
              <a:t>); </a:t>
            </a:r>
          </a:p>
          <a:p>
            <a:pPr marL="0" indent="0" algn="just">
              <a:buNone/>
            </a:pPr>
            <a:r>
              <a:rPr lang="en-US" sz="1400" b="0" i="0" dirty="0">
                <a:effectLst/>
                <a:latin typeface="myriad-pro"/>
              </a:rPr>
              <a:t> </a:t>
            </a:r>
            <a:r>
              <a:rPr lang="en-US" sz="1400" b="0" i="0" dirty="0" err="1">
                <a:effectLst/>
                <a:latin typeface="myriad-pro"/>
              </a:rPr>
              <a:t>ThingSpeak.writeField</a:t>
            </a:r>
            <a:r>
              <a:rPr lang="en-US" sz="1400" b="0" i="0" dirty="0">
                <a:effectLst/>
                <a:latin typeface="myriad-pro"/>
              </a:rPr>
              <a:t>(</a:t>
            </a:r>
            <a:r>
              <a:rPr lang="en-US" sz="1400" b="0" i="0" dirty="0" err="1">
                <a:effectLst/>
                <a:latin typeface="myriad-pro"/>
              </a:rPr>
              <a:t>myChannelNumber</a:t>
            </a:r>
            <a:r>
              <a:rPr lang="en-US" sz="1400" b="0" i="0" dirty="0">
                <a:effectLst/>
                <a:latin typeface="myriad-pro"/>
              </a:rPr>
              <a:t>, 5,digitalRead(led1), </a:t>
            </a:r>
            <a:r>
              <a:rPr lang="en-US" sz="1400" b="0" i="0" dirty="0" err="1">
                <a:effectLst/>
                <a:latin typeface="myriad-pro"/>
              </a:rPr>
              <a:t>myWriteAPIKey</a:t>
            </a:r>
            <a:r>
              <a:rPr lang="en-US" sz="1400" b="0" i="0" dirty="0">
                <a:effectLst/>
                <a:latin typeface="myriad-pro"/>
              </a:rPr>
              <a:t>); </a:t>
            </a:r>
          </a:p>
          <a:p>
            <a:pPr marL="0" indent="0" algn="just">
              <a:buNone/>
            </a:pPr>
            <a:r>
              <a:rPr lang="en-US" sz="1400" b="0" i="0" dirty="0">
                <a:effectLst/>
                <a:latin typeface="myriad-pro"/>
              </a:rPr>
              <a:t> </a:t>
            </a:r>
            <a:r>
              <a:rPr lang="en-US" sz="1400" b="0" i="0" dirty="0" err="1">
                <a:effectLst/>
                <a:latin typeface="myriad-pro"/>
              </a:rPr>
              <a:t>ThingSpeak.writeField</a:t>
            </a:r>
            <a:r>
              <a:rPr lang="en-US" sz="1400" b="0" i="0" dirty="0">
                <a:effectLst/>
                <a:latin typeface="myriad-pro"/>
              </a:rPr>
              <a:t>(</a:t>
            </a:r>
            <a:r>
              <a:rPr lang="en-US" sz="1400" b="0" i="0" dirty="0" err="1">
                <a:effectLst/>
                <a:latin typeface="myriad-pro"/>
              </a:rPr>
              <a:t>myChannelNumber</a:t>
            </a:r>
            <a:r>
              <a:rPr lang="en-US" sz="1400" b="0" i="0" dirty="0">
                <a:effectLst/>
                <a:latin typeface="myriad-pro"/>
              </a:rPr>
              <a:t>, 6,digitalRead(led2), </a:t>
            </a:r>
            <a:r>
              <a:rPr lang="en-US" sz="1400" b="0" i="0" dirty="0" err="1">
                <a:effectLst/>
                <a:latin typeface="myriad-pro"/>
              </a:rPr>
              <a:t>myWriteAPIKey</a:t>
            </a:r>
            <a:r>
              <a:rPr lang="en-US" sz="1400" b="0" i="0" dirty="0">
                <a:effectLst/>
                <a:latin typeface="myriad-pro"/>
              </a:rPr>
              <a:t>); </a:t>
            </a:r>
          </a:p>
          <a:p>
            <a:pPr marL="0" indent="0" algn="just">
              <a:buNone/>
            </a:pPr>
            <a:r>
              <a:rPr lang="en-US" sz="1400" b="0" i="0" dirty="0">
                <a:effectLst/>
                <a:latin typeface="myriad-pro"/>
              </a:rPr>
              <a:t> </a:t>
            </a:r>
            <a:r>
              <a:rPr lang="en-US" sz="1400" b="0" i="0" dirty="0" err="1">
                <a:effectLst/>
                <a:latin typeface="myriad-pro"/>
              </a:rPr>
              <a:t>ThingSpeak.writeField</a:t>
            </a:r>
            <a:r>
              <a:rPr lang="en-US" sz="1400" b="0" i="0" dirty="0">
                <a:effectLst/>
                <a:latin typeface="myriad-pro"/>
              </a:rPr>
              <a:t>(</a:t>
            </a:r>
            <a:r>
              <a:rPr lang="en-US" sz="1400" b="0" i="0" dirty="0" err="1">
                <a:effectLst/>
                <a:latin typeface="myriad-pro"/>
              </a:rPr>
              <a:t>myChannelNumber</a:t>
            </a:r>
            <a:r>
              <a:rPr lang="en-US" sz="1400" b="0" i="0" dirty="0">
                <a:effectLst/>
                <a:latin typeface="myriad-pro"/>
              </a:rPr>
              <a:t>, 7,digitalRead(led3), </a:t>
            </a:r>
            <a:r>
              <a:rPr lang="en-US" sz="1400" b="0" i="0" dirty="0" err="1">
                <a:effectLst/>
                <a:latin typeface="myriad-pro"/>
              </a:rPr>
              <a:t>myWriteAPIKey</a:t>
            </a:r>
            <a:r>
              <a:rPr lang="en-US" sz="1400" b="0" i="0" dirty="0">
                <a:effectLst/>
                <a:latin typeface="myriad-pro"/>
              </a:rPr>
              <a:t>); </a:t>
            </a:r>
          </a:p>
          <a:p>
            <a:pPr marL="0" indent="0" algn="just">
              <a:buNone/>
            </a:pPr>
            <a:endParaRPr lang="en-IN" sz="1400" dirty="0"/>
          </a:p>
        </p:txBody>
      </p:sp>
    </p:spTree>
    <p:extLst>
      <p:ext uri="{BB962C8B-B14F-4D97-AF65-F5344CB8AC3E}">
        <p14:creationId xmlns:p14="http://schemas.microsoft.com/office/powerpoint/2010/main" val="3521032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FF20-017B-DC91-A723-19BD1E6CA8BC}"/>
              </a:ext>
            </a:extLst>
          </p:cNvPr>
          <p:cNvSpPr>
            <a:spLocks noGrp="1"/>
          </p:cNvSpPr>
          <p:nvPr>
            <p:ph type="title"/>
          </p:nvPr>
        </p:nvSpPr>
        <p:spPr>
          <a:xfrm>
            <a:off x="838200" y="365125"/>
            <a:ext cx="10515600" cy="735013"/>
          </a:xfrm>
        </p:spPr>
        <p:txBody>
          <a:bodyPr>
            <a:normAutofit fontScale="90000"/>
          </a:bodyPr>
          <a:lstStyle/>
          <a:p>
            <a:r>
              <a:rPr lang="en-US" b="1" i="0" dirty="0">
                <a:solidFill>
                  <a:srgbClr val="333333"/>
                </a:solidFill>
                <a:effectLst/>
                <a:latin typeface="Helvetica Neue"/>
              </a:rPr>
              <a:t>Visualize the Graph Output in </a:t>
            </a:r>
            <a:r>
              <a:rPr lang="en-US" b="1" i="0" dirty="0" err="1">
                <a:solidFill>
                  <a:srgbClr val="333333"/>
                </a:solidFill>
                <a:effectLst/>
                <a:latin typeface="Helvetica Neue"/>
              </a:rPr>
              <a:t>ThingSpeak</a:t>
            </a:r>
            <a:br>
              <a:rPr lang="en-US" b="1" i="0" dirty="0">
                <a:solidFill>
                  <a:srgbClr val="333333"/>
                </a:solidFill>
                <a:effectLst/>
                <a:latin typeface="Helvetica Neue"/>
              </a:rPr>
            </a:br>
            <a:endParaRPr lang="en-IN" dirty="0"/>
          </a:p>
        </p:txBody>
      </p:sp>
      <p:sp>
        <p:nvSpPr>
          <p:cNvPr id="3" name="Content Placeholder 2">
            <a:extLst>
              <a:ext uri="{FF2B5EF4-FFF2-40B4-BE49-F238E27FC236}">
                <a16:creationId xmlns:a16="http://schemas.microsoft.com/office/drawing/2014/main" id="{42047902-BE97-49F8-A90C-B1B3B78BFC96}"/>
              </a:ext>
            </a:extLst>
          </p:cNvPr>
          <p:cNvSpPr>
            <a:spLocks noGrp="1"/>
          </p:cNvSpPr>
          <p:nvPr>
            <p:ph idx="1"/>
          </p:nvPr>
        </p:nvSpPr>
        <p:spPr/>
        <p:txBody>
          <a:bodyPr/>
          <a:lstStyle/>
          <a:p>
            <a:endParaRPr lang="en-IN"/>
          </a:p>
        </p:txBody>
      </p:sp>
      <p:pic>
        <p:nvPicPr>
          <p:cNvPr id="4098" name="Picture 2" descr="How to Visualize the Graph Output in ThingSpeak">
            <a:extLst>
              <a:ext uri="{FF2B5EF4-FFF2-40B4-BE49-F238E27FC236}">
                <a16:creationId xmlns:a16="http://schemas.microsoft.com/office/drawing/2014/main" id="{E7AB32B1-4C78-0B5E-82FE-4E52C2713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84" y="1462881"/>
            <a:ext cx="11238614"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296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CD16-772E-0CBB-F4F8-FA44BDB29DAD}"/>
              </a:ext>
            </a:extLst>
          </p:cNvPr>
          <p:cNvSpPr>
            <a:spLocks noGrp="1"/>
          </p:cNvSpPr>
          <p:nvPr>
            <p:ph type="title"/>
          </p:nvPr>
        </p:nvSpPr>
        <p:spPr>
          <a:xfrm>
            <a:off x="3423746" y="178532"/>
            <a:ext cx="5636172" cy="567702"/>
          </a:xfrm>
        </p:spPr>
        <p:txBody>
          <a:bodyPr>
            <a:normAutofit fontScale="90000"/>
          </a:bodyPr>
          <a:lstStyle/>
          <a:p>
            <a:r>
              <a:rPr lang="en-US" dirty="0"/>
              <a:t>Sample MCQ</a:t>
            </a:r>
          </a:p>
        </p:txBody>
      </p:sp>
      <p:sp>
        <p:nvSpPr>
          <p:cNvPr id="3" name="Content Placeholder 2">
            <a:extLst>
              <a:ext uri="{FF2B5EF4-FFF2-40B4-BE49-F238E27FC236}">
                <a16:creationId xmlns:a16="http://schemas.microsoft.com/office/drawing/2014/main" id="{D823D43D-1D5A-E326-7C0C-13C9CE63857D}"/>
              </a:ext>
            </a:extLst>
          </p:cNvPr>
          <p:cNvSpPr>
            <a:spLocks noGrp="1"/>
          </p:cNvSpPr>
          <p:nvPr>
            <p:ph idx="1"/>
          </p:nvPr>
        </p:nvSpPr>
        <p:spPr>
          <a:xfrm>
            <a:off x="115615" y="777765"/>
            <a:ext cx="5076497" cy="5538951"/>
          </a:xfrm>
        </p:spPr>
        <p:txBody>
          <a:bodyPr>
            <a:normAutofit/>
          </a:bodyPr>
          <a:lstStyle/>
          <a:p>
            <a:pPr marL="0" indent="0" algn="l">
              <a:buNone/>
            </a:pP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1. The serial communication is</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a) cheaper communication</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b) requires less number of conductors</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c) slow process of communication</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d) all of the mentioned</a:t>
            </a:r>
            <a:b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br>
            <a:endPar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2. The serial communication is used for</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a) short distance communication</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b) long distance communication</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c) short and long distance communication</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d) communication for a certain range of distance</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endPar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3. The </a:t>
            </a:r>
            <a:r>
              <a:rPr lang="en-IN" sz="12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mcs</a:t>
            </a: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 51 architecture supports</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a) serial transmission and reception</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b) simultaneous transmission and reception</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c) transmission and reception of data using serial communication interface</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d) all of the mentioned</a:t>
            </a:r>
          </a:p>
          <a:p>
            <a:pPr marL="0" indent="0">
              <a:buNone/>
            </a:pP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4. The number of bits transmitted or received per second is defined as</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a) transmission rate</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b) reception rate</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c) transceiver rate</a:t>
            </a:r>
            <a:br>
              <a:rPr lang="en-IN" sz="1200" dirty="0">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d) baud rate</a:t>
            </a:r>
          </a:p>
          <a:p>
            <a:pPr marL="0" indent="0">
              <a:buNone/>
            </a:pP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5. The task of converting the byte into serial form and transmitting it bit by bit along with start, stop and parity bits is carried out by</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a) reception unit</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b) serial communication unit</a:t>
            </a:r>
            <a:br>
              <a:rPr lang="en-IN" sz="1200" dirty="0">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c) transmission unit</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d) all of the mentioned</a:t>
            </a:r>
            <a:endParaRPr lang="en-US"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6F55A51-0041-C63C-C202-FFC354D23AF6}"/>
              </a:ext>
            </a:extLst>
          </p:cNvPr>
          <p:cNvSpPr txBox="1"/>
          <p:nvPr/>
        </p:nvSpPr>
        <p:spPr>
          <a:xfrm>
            <a:off x="5192109" y="746234"/>
            <a:ext cx="6884276" cy="6001643"/>
          </a:xfrm>
          <a:prstGeom prst="rect">
            <a:avLst/>
          </a:prstGeom>
          <a:noFill/>
        </p:spPr>
        <p:txBody>
          <a:bodyPr wrap="square">
            <a:spAutoFit/>
          </a:bodyPr>
          <a:lstStyle/>
          <a:p>
            <a:pPr algn="l"/>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6. The transmission unit does not require assistance from processor if once a byte for transmission is written to</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a) </a:t>
            </a:r>
            <a:r>
              <a:rPr lang="en-IN" sz="12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SCON</a:t>
            </a: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 register</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b) </a:t>
            </a:r>
            <a:r>
              <a:rPr lang="en-IN" sz="1200" b="1" i="0" dirty="0" err="1">
                <a:solidFill>
                  <a:srgbClr val="3A3A3A"/>
                </a:solidFill>
                <a:effectLst/>
                <a:highlight>
                  <a:srgbClr val="FFFFFF"/>
                </a:highlight>
                <a:latin typeface="Times New Roman" panose="02020603050405020304" pitchFamily="18" charset="0"/>
                <a:cs typeface="Times New Roman" panose="02020603050405020304" pitchFamily="18" charset="0"/>
              </a:rPr>
              <a:t>SBUF</a:t>
            </a: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 register</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c) </a:t>
            </a:r>
            <a:r>
              <a:rPr lang="en-IN" sz="12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SFR</a:t>
            </a: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 address</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d) Any of the mentioned</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endPar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algn="l"/>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7. The common unit shared by the receiver unit and transmission unit of serial communication unit is</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a) </a:t>
            </a:r>
            <a:r>
              <a:rPr lang="en-IN" sz="12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SCON</a:t>
            </a: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(Serial Port Control) Register</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b) </a:t>
            </a:r>
            <a:r>
              <a:rPr lang="en-IN" sz="12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SBUF</a:t>
            </a: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(Serial Buffer) register</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c) 8-bit serial data interface</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d) All of the mentioned</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endPar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algn="l"/>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8. During serial reception, the buffer that receives serial bits and converts to a byte is</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a) receive buffer 0</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b) receive buffer 1</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c) receive buffer 2</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d) none</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endPar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algn="l"/>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9. If SM0=1, SM1=0, then the transceiver selected is</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a) 8-bit synchronous</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b) 9-bit synchronous</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c) 8-bit asynchronous</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d) 9-bit asynchronous</a:t>
            </a:r>
            <a:b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br>
            <a:endPar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pPr algn="l"/>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10. If the microcontroller is expected to communicate in a multiprocessor system, then the required condition is</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a) SM0 is set</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b) SM1 is set</a:t>
            </a:r>
            <a:br>
              <a:rPr lang="en-IN" sz="1200" dirty="0">
                <a:latin typeface="Times New Roman" panose="02020603050405020304" pitchFamily="18" charset="0"/>
                <a:cs typeface="Times New Roman" panose="02020603050405020304" pitchFamily="18" charset="0"/>
              </a:rPr>
            </a:br>
            <a:r>
              <a:rPr lang="en-IN" sz="1200" b="1" i="0" dirty="0">
                <a:solidFill>
                  <a:srgbClr val="3A3A3A"/>
                </a:solidFill>
                <a:effectLst/>
                <a:highlight>
                  <a:srgbClr val="FFFFFF"/>
                </a:highlight>
                <a:latin typeface="Times New Roman" panose="02020603050405020304" pitchFamily="18" charset="0"/>
                <a:cs typeface="Times New Roman" panose="02020603050405020304" pitchFamily="18" charset="0"/>
              </a:rPr>
              <a:t>c) SM2 is set</a:t>
            </a:r>
            <a:br>
              <a:rPr lang="en-IN" sz="1200" dirty="0">
                <a:latin typeface="Times New Roman" panose="02020603050405020304" pitchFamily="18" charset="0"/>
                <a:cs typeface="Times New Roman" panose="02020603050405020304" pitchFamily="18" charset="0"/>
              </a:rPr>
            </a:br>
            <a:r>
              <a:rPr lang="en-IN" sz="1200" b="0" i="0" dirty="0">
                <a:solidFill>
                  <a:srgbClr val="3A3A3A"/>
                </a:solidFill>
                <a:effectLst/>
                <a:highlight>
                  <a:srgbClr val="FFFFFF"/>
                </a:highlight>
                <a:latin typeface="Times New Roman" panose="02020603050405020304" pitchFamily="18" charset="0"/>
                <a:cs typeface="Times New Roman" panose="02020603050405020304" pitchFamily="18" charset="0"/>
              </a:rPr>
              <a:t>d) REN is set</a:t>
            </a:r>
          </a:p>
        </p:txBody>
      </p:sp>
    </p:spTree>
    <p:extLst>
      <p:ext uri="{BB962C8B-B14F-4D97-AF65-F5344CB8AC3E}">
        <p14:creationId xmlns:p14="http://schemas.microsoft.com/office/powerpoint/2010/main" val="3248943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E3C9-8496-E80C-FCDB-C444F310338C}"/>
              </a:ext>
            </a:extLst>
          </p:cNvPr>
          <p:cNvSpPr>
            <a:spLocks noGrp="1"/>
          </p:cNvSpPr>
          <p:nvPr>
            <p:ph type="title"/>
          </p:nvPr>
        </p:nvSpPr>
        <p:spPr>
          <a:xfrm>
            <a:off x="838200" y="3338512"/>
            <a:ext cx="10515600" cy="1325563"/>
          </a:xfrm>
        </p:spPr>
        <p:txBody>
          <a:bodyPr>
            <a:normAutofit/>
          </a:bodyPr>
          <a:lstStyle/>
          <a:p>
            <a:pPr algn="ctr"/>
            <a:r>
              <a:rPr lang="en-IN" sz="6600" b="1" dirty="0"/>
              <a:t>Thank You</a:t>
            </a:r>
          </a:p>
        </p:txBody>
      </p:sp>
    </p:spTree>
    <p:extLst>
      <p:ext uri="{BB962C8B-B14F-4D97-AF65-F5344CB8AC3E}">
        <p14:creationId xmlns:p14="http://schemas.microsoft.com/office/powerpoint/2010/main" val="52742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B539-B6FE-0CAC-E382-B635C23E9AB4}"/>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IN" sz="2520" dirty="0">
                <a:solidFill>
                  <a:schemeClr val="dk1"/>
                </a:solidFill>
                <a:latin typeface="+mn-lt"/>
                <a:ea typeface="+mn-ea"/>
                <a:cs typeface="+mn-cs"/>
              </a:rPr>
              <a:t>data transmission</a:t>
            </a:r>
          </a:p>
        </p:txBody>
      </p:sp>
      <p:sp>
        <p:nvSpPr>
          <p:cNvPr id="3" name="Content Placeholder 2">
            <a:extLst>
              <a:ext uri="{FF2B5EF4-FFF2-40B4-BE49-F238E27FC236}">
                <a16:creationId xmlns:a16="http://schemas.microsoft.com/office/drawing/2014/main" id="{DB8230CB-31A3-D325-E1F3-D1FF20F9C990}"/>
              </a:ext>
            </a:extLst>
          </p:cNvPr>
          <p:cNvSpPr>
            <a:spLocks noGrp="1"/>
          </p:cNvSpPr>
          <p:nvPr>
            <p:ph idx="1"/>
          </p:nvPr>
        </p:nvSpPr>
        <p:spPr/>
        <p:txBody>
          <a:bodyPr/>
          <a:lstStyle/>
          <a:p>
            <a:pPr algn="just"/>
            <a:r>
              <a:rPr lang="en-US" b="0" i="0" dirty="0">
                <a:solidFill>
                  <a:srgbClr val="333333"/>
                </a:solidFill>
                <a:effectLst/>
                <a:latin typeface="Open Sans" panose="020B0606030504020204" pitchFamily="34" charset="0"/>
              </a:rPr>
              <a:t>Data transmission is the transfer of data from one digital device to another. This transfer occurs via point-to-point data streams or channels. </a:t>
            </a:r>
          </a:p>
          <a:p>
            <a:pPr algn="just"/>
            <a:r>
              <a:rPr lang="en-US" b="0" i="0" dirty="0">
                <a:solidFill>
                  <a:srgbClr val="333333"/>
                </a:solidFill>
                <a:effectLst/>
                <a:latin typeface="Open Sans" panose="020B0606030504020204" pitchFamily="34" charset="0"/>
              </a:rPr>
              <a:t>These channels may previously have been in the form of copper wires but are now much more likely to be part of a wireless network. </a:t>
            </a:r>
          </a:p>
          <a:p>
            <a:pPr algn="just"/>
            <a:r>
              <a:rPr lang="en-US" b="0" i="0" dirty="0">
                <a:solidFill>
                  <a:srgbClr val="333333"/>
                </a:solidFill>
                <a:effectLst/>
                <a:latin typeface="Open Sans" panose="020B0606030504020204" pitchFamily="34" charset="0"/>
              </a:rPr>
              <a:t>As project know, data transmission methods can refer to both analog and digital data</a:t>
            </a:r>
          </a:p>
          <a:p>
            <a:pPr marL="0" indent="0" algn="just">
              <a:buNone/>
            </a:pPr>
            <a:endParaRPr lang="en-IN" dirty="0"/>
          </a:p>
        </p:txBody>
      </p:sp>
    </p:spTree>
    <p:extLst>
      <p:ext uri="{BB962C8B-B14F-4D97-AF65-F5344CB8AC3E}">
        <p14:creationId xmlns:p14="http://schemas.microsoft.com/office/powerpoint/2010/main" val="849740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18D-94BF-EC5D-99DD-7078A90CB3F9}"/>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IN" sz="2520" dirty="0">
                <a:solidFill>
                  <a:schemeClr val="dk1"/>
                </a:solidFill>
                <a:latin typeface="+mn-lt"/>
                <a:ea typeface="+mn-ea"/>
                <a:cs typeface="+mn-cs"/>
              </a:rPr>
              <a:t>Data Transmission</a:t>
            </a:r>
          </a:p>
        </p:txBody>
      </p:sp>
      <p:sp>
        <p:nvSpPr>
          <p:cNvPr id="3" name="Content Placeholder 2">
            <a:extLst>
              <a:ext uri="{FF2B5EF4-FFF2-40B4-BE49-F238E27FC236}">
                <a16:creationId xmlns:a16="http://schemas.microsoft.com/office/drawing/2014/main" id="{1D2D5FB9-147C-37BA-B3C7-97A6B10091DB}"/>
              </a:ext>
            </a:extLst>
          </p:cNvPr>
          <p:cNvSpPr>
            <a:spLocks noGrp="1"/>
          </p:cNvSpPr>
          <p:nvPr>
            <p:ph idx="1"/>
          </p:nvPr>
        </p:nvSpPr>
        <p:spPr/>
        <p:txBody>
          <a:bodyPr>
            <a:normAutofit fontScale="92500" lnSpcReduction="20000"/>
          </a:bodyPr>
          <a:lstStyle/>
          <a:p>
            <a:pPr algn="just"/>
            <a:r>
              <a:rPr lang="en-US" b="0" i="0" dirty="0">
                <a:solidFill>
                  <a:srgbClr val="000000"/>
                </a:solidFill>
                <a:effectLst/>
                <a:latin typeface="Nunito" panose="020B0604020202020204" pitchFamily="2" charset="0"/>
              </a:rPr>
              <a:t>The data transfer schemes always want for sending information to the processor, rather receiving information from the ARM processor. It is so because sending and receiving information in the entire ARM data transfer scheme process plays a vital role for executing the entire program rather process.</a:t>
            </a:r>
          </a:p>
          <a:p>
            <a:pPr algn="just"/>
            <a:r>
              <a:rPr lang="en-US" b="0" i="0" dirty="0">
                <a:solidFill>
                  <a:srgbClr val="000000"/>
                </a:solidFill>
                <a:effectLst/>
                <a:latin typeface="Nunito" panose="020B0604020202020204" pitchFamily="2" charset="0"/>
              </a:rPr>
              <a:t>The communication is not done directly with the Input Output device. The communication processes are carried out systematically by the help of Input Output device by the virtue of an Input Output port. </a:t>
            </a:r>
          </a:p>
          <a:p>
            <a:pPr algn="just"/>
            <a:r>
              <a:rPr lang="en-US" b="0" i="0" dirty="0">
                <a:solidFill>
                  <a:srgbClr val="000000"/>
                </a:solidFill>
                <a:effectLst/>
                <a:latin typeface="Nunito" panose="020B0604020202020204" pitchFamily="2" charset="0"/>
              </a:rPr>
              <a:t>The data transfer can be either in two forms namely parallel or serial respectively. By the virtue of the Programmed Input Access or rather transferring data in parallel the data transfer can be possible by using the Input Output programmed ports.</a:t>
            </a:r>
            <a:endParaRPr lang="en-IN" dirty="0"/>
          </a:p>
        </p:txBody>
      </p:sp>
    </p:spTree>
    <p:extLst>
      <p:ext uri="{BB962C8B-B14F-4D97-AF65-F5344CB8AC3E}">
        <p14:creationId xmlns:p14="http://schemas.microsoft.com/office/powerpoint/2010/main" val="349792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4BDF-57E1-8330-15E4-26B6D269B8CE}"/>
              </a:ext>
            </a:extLst>
          </p:cNvPr>
          <p:cNvSpPr>
            <a:spLocks noGrp="1"/>
          </p:cNvSpPr>
          <p:nvPr>
            <p:ph type="title"/>
          </p:nvPr>
        </p:nvSpPr>
        <p:spPr/>
        <p:txBody>
          <a:bodyPr>
            <a:normAutofit/>
          </a:bodyPr>
          <a:lstStyle/>
          <a:p>
            <a:r>
              <a:rPr lang="en-US" sz="3800" b="1" dirty="0">
                <a:effectLst/>
                <a:latin typeface="Times New Roman" panose="02020603050405020304" pitchFamily="18" charset="0"/>
                <a:ea typeface="Calibri" panose="020F0502020204030204" pitchFamily="34" charset="0"/>
              </a:rPr>
              <a:t>Serial Communication </a:t>
            </a:r>
            <a:endParaRPr lang="en-IN" sz="3800" b="1" dirty="0"/>
          </a:p>
        </p:txBody>
      </p:sp>
      <p:sp>
        <p:nvSpPr>
          <p:cNvPr id="3" name="Content Placeholder 2">
            <a:extLst>
              <a:ext uri="{FF2B5EF4-FFF2-40B4-BE49-F238E27FC236}">
                <a16:creationId xmlns:a16="http://schemas.microsoft.com/office/drawing/2014/main" id="{AA4FE3E1-F023-F3D1-4281-C3887C6DD277}"/>
              </a:ext>
            </a:extLst>
          </p:cNvPr>
          <p:cNvSpPr>
            <a:spLocks noGrp="1"/>
          </p:cNvSpPr>
          <p:nvPr>
            <p:ph idx="1"/>
          </p:nvPr>
        </p:nvSpPr>
        <p:spPr>
          <a:xfrm>
            <a:off x="838200" y="1582220"/>
            <a:ext cx="10515600" cy="4594743"/>
          </a:xfrm>
        </p:spPr>
        <p:txBody>
          <a:bodyPr>
            <a:normAutofit/>
          </a:bodyPr>
          <a:lstStyle/>
          <a:p>
            <a:pPr marL="0" indent="0" algn="just">
              <a:buNone/>
            </a:pPr>
            <a:r>
              <a:rPr lang="en-US" sz="2200" i="0" dirty="0">
                <a:effectLst/>
                <a:latin typeface="Times New Roman" panose="02020603050405020304" pitchFamily="18" charset="0"/>
                <a:cs typeface="Times New Roman" panose="02020603050405020304" pitchFamily="18" charset="0"/>
              </a:rPr>
              <a:t>Serial communication is a communication method that uses one or two transmission lines to send and receive data, and that data is continuously sent and received one bit at a time.</a:t>
            </a:r>
          </a:p>
          <a:p>
            <a:pPr marL="0" indent="0" algn="just">
              <a:buNone/>
            </a:pPr>
            <a:r>
              <a:rPr lang="en-US" sz="2200" i="0" dirty="0">
                <a:effectLst/>
                <a:latin typeface="Times New Roman" panose="02020603050405020304" pitchFamily="18" charset="0"/>
                <a:cs typeface="Times New Roman" panose="02020603050405020304" pitchFamily="18" charset="0"/>
              </a:rPr>
              <a:t>Since it allows for connections with few signal wires, one of its merits is its ability to hold down on wiring material and relaying equipment costs. </a:t>
            </a:r>
          </a:p>
          <a:p>
            <a:pPr marL="0" indent="0" algn="just">
              <a:buNone/>
            </a:pPr>
            <a:r>
              <a:rPr lang="en-US" sz="2200" i="0" dirty="0">
                <a:effectLst/>
                <a:latin typeface="Times New Roman" panose="02020603050405020304" pitchFamily="18" charset="0"/>
                <a:cs typeface="Times New Roman" panose="02020603050405020304" pitchFamily="18" charset="0"/>
              </a:rPr>
              <a:t>serial communication is the process of sending data one bit at a time, sequentially, over a communication channel or computer bus.</a:t>
            </a:r>
            <a:endParaRPr lang="en-IN" sz="2200" dirty="0">
              <a:latin typeface="Times New Roman" panose="02020603050405020304" pitchFamily="18" charset="0"/>
              <a:cs typeface="Times New Roman" panose="02020603050405020304" pitchFamily="18" charset="0"/>
            </a:endParaRPr>
          </a:p>
        </p:txBody>
      </p:sp>
      <p:pic>
        <p:nvPicPr>
          <p:cNvPr id="2050" name="Picture 2" descr="Sender registers 110011001 Receiver registers ・・・・11001">
            <a:extLst>
              <a:ext uri="{FF2B5EF4-FFF2-40B4-BE49-F238E27FC236}">
                <a16:creationId xmlns:a16="http://schemas.microsoft.com/office/drawing/2014/main" id="{BCF944B0-8D8B-5B04-C182-3FC877190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144" y="4405830"/>
            <a:ext cx="8604820" cy="17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88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20DE-2BE9-4260-81B0-703D8CEE4521}"/>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algn="ctr" fontAlgn="base">
              <a:spcAft>
                <a:spcPct val="0"/>
              </a:spcAft>
            </a:pPr>
            <a:r>
              <a:rPr lang="en-IN" sz="2520" dirty="0">
                <a:solidFill>
                  <a:schemeClr val="dk1"/>
                </a:solidFill>
                <a:latin typeface="+mn-lt"/>
                <a:ea typeface="+mn-ea"/>
                <a:cs typeface="+mn-cs"/>
              </a:rPr>
              <a:t>Serial Communication types</a:t>
            </a:r>
          </a:p>
        </p:txBody>
      </p:sp>
      <p:sp>
        <p:nvSpPr>
          <p:cNvPr id="3" name="Content Placeholder 2">
            <a:extLst>
              <a:ext uri="{FF2B5EF4-FFF2-40B4-BE49-F238E27FC236}">
                <a16:creationId xmlns:a16="http://schemas.microsoft.com/office/drawing/2014/main" id="{673064BA-1534-63A4-481E-850A87F2C859}"/>
              </a:ext>
            </a:extLst>
          </p:cNvPr>
          <p:cNvSpPr>
            <a:spLocks noGrp="1"/>
          </p:cNvSpPr>
          <p:nvPr>
            <p:ph idx="1"/>
          </p:nvPr>
        </p:nvSpPr>
        <p:spPr/>
        <p:txBody>
          <a:bodyPr/>
          <a:lstStyle/>
          <a:p>
            <a:endParaRPr lang="en-IN"/>
          </a:p>
        </p:txBody>
      </p:sp>
      <p:pic>
        <p:nvPicPr>
          <p:cNvPr id="1026" name="Picture 2" descr="Simplex vs. Duplex Fibre">
            <a:extLst>
              <a:ext uri="{FF2B5EF4-FFF2-40B4-BE49-F238E27FC236}">
                <a16:creationId xmlns:a16="http://schemas.microsoft.com/office/drawing/2014/main" id="{D4191890-251D-5ECF-7FFE-78711321A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249" y="1825625"/>
            <a:ext cx="10812551" cy="453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29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8DC3-4331-8990-FD06-0D79B01AF8E3}"/>
              </a:ext>
            </a:extLst>
          </p:cNvPr>
          <p:cNvSpPr>
            <a:spLocks noGrp="1"/>
          </p:cNvSpPr>
          <p:nvPr>
            <p:ph type="title"/>
          </p:nvPr>
        </p:nvSpPr>
        <p:spPr>
          <a:xfrm>
            <a:off x="119009" y="-86938"/>
            <a:ext cx="10515600" cy="1325563"/>
          </a:xfrm>
        </p:spPr>
        <p:txBody>
          <a:bodyPr/>
          <a:lstStyle/>
          <a:p>
            <a:r>
              <a:rPr lang="en-IN" b="1" dirty="0"/>
              <a:t>Serial vs Parallel Communication </a:t>
            </a:r>
          </a:p>
        </p:txBody>
      </p:sp>
      <p:graphicFrame>
        <p:nvGraphicFramePr>
          <p:cNvPr id="4" name="Content Placeholder 3">
            <a:extLst>
              <a:ext uri="{FF2B5EF4-FFF2-40B4-BE49-F238E27FC236}">
                <a16:creationId xmlns:a16="http://schemas.microsoft.com/office/drawing/2014/main" id="{EB45979F-3699-AE18-C50B-26203918EAE0}"/>
              </a:ext>
            </a:extLst>
          </p:cNvPr>
          <p:cNvGraphicFramePr>
            <a:graphicFrameLocks noGrp="1"/>
          </p:cNvGraphicFramePr>
          <p:nvPr>
            <p:ph idx="1"/>
            <p:extLst>
              <p:ext uri="{D42A27DB-BD31-4B8C-83A1-F6EECF244321}">
                <p14:modId xmlns:p14="http://schemas.microsoft.com/office/powerpoint/2010/main" val="3642626453"/>
              </p:ext>
            </p:extLst>
          </p:nvPr>
        </p:nvGraphicFramePr>
        <p:xfrm>
          <a:off x="212088" y="884070"/>
          <a:ext cx="7524355" cy="5901151"/>
        </p:xfrm>
        <a:graphic>
          <a:graphicData uri="http://schemas.openxmlformats.org/drawingml/2006/table">
            <a:tbl>
              <a:tblPr>
                <a:tableStyleId>{35758FB7-9AC5-4552-8A53-C91805E547FA}</a:tableStyleId>
              </a:tblPr>
              <a:tblGrid>
                <a:gridCol w="528159">
                  <a:extLst>
                    <a:ext uri="{9D8B030D-6E8A-4147-A177-3AD203B41FA5}">
                      <a16:colId xmlns:a16="http://schemas.microsoft.com/office/drawing/2014/main" val="3643717342"/>
                    </a:ext>
                  </a:extLst>
                </a:gridCol>
                <a:gridCol w="3249103">
                  <a:extLst>
                    <a:ext uri="{9D8B030D-6E8A-4147-A177-3AD203B41FA5}">
                      <a16:colId xmlns:a16="http://schemas.microsoft.com/office/drawing/2014/main" val="1239464979"/>
                    </a:ext>
                  </a:extLst>
                </a:gridCol>
                <a:gridCol w="3747093">
                  <a:extLst>
                    <a:ext uri="{9D8B030D-6E8A-4147-A177-3AD203B41FA5}">
                      <a16:colId xmlns:a16="http://schemas.microsoft.com/office/drawing/2014/main" val="304994942"/>
                    </a:ext>
                  </a:extLst>
                </a:gridCol>
              </a:tblGrid>
              <a:tr h="360963">
                <a:tc>
                  <a:txBody>
                    <a:bodyPr/>
                    <a:lstStyle/>
                    <a:p>
                      <a:pPr algn="l" fontAlgn="base"/>
                      <a:r>
                        <a:rPr lang="en-IN" sz="1200" b="0">
                          <a:effectLst/>
                        </a:rPr>
                        <a:t>S.NO</a:t>
                      </a:r>
                    </a:p>
                  </a:txBody>
                  <a:tcPr marL="51581" marR="51581" marT="51581" marB="51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en-IN" sz="1200" b="0">
                          <a:effectLst/>
                        </a:rPr>
                        <a:t>Serial Transmission</a:t>
                      </a:r>
                    </a:p>
                  </a:txBody>
                  <a:tcPr marL="51581" marR="51581" marT="51581" marB="51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en-IN" sz="1200" b="0" dirty="0">
                          <a:effectLst/>
                        </a:rPr>
                        <a:t>Parallel Transmission</a:t>
                      </a:r>
                    </a:p>
                  </a:txBody>
                  <a:tcPr marL="51581" marR="51581" marT="51581" marB="51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6089063"/>
                  </a:ext>
                </a:extLst>
              </a:tr>
              <a:tr h="592625">
                <a:tc>
                  <a:txBody>
                    <a:bodyPr/>
                    <a:lstStyle/>
                    <a:p>
                      <a:pPr algn="l" fontAlgn="base"/>
                      <a:r>
                        <a:rPr lang="en-IN" sz="1200" b="0">
                          <a:effectLst/>
                        </a:rPr>
                        <a:t>1.</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dirty="0">
                          <a:effectLst/>
                        </a:rPr>
                        <a:t>In this type, a single communication link is used to transfer data from one end to another</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dirty="0">
                          <a:effectLst/>
                        </a:rPr>
                        <a:t>In this type, multiple parallels links used to transmit the data</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8529740"/>
                  </a:ext>
                </a:extLst>
              </a:tr>
              <a:tr h="390593">
                <a:tc>
                  <a:txBody>
                    <a:bodyPr/>
                    <a:lstStyle/>
                    <a:p>
                      <a:pPr algn="l" fontAlgn="base"/>
                      <a:r>
                        <a:rPr lang="en-IN" sz="1200" b="0">
                          <a:effectLst/>
                        </a:rPr>
                        <a:t>2.</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In serial transmission, data(bit) flows in bi-direction.</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dirty="0">
                          <a:effectLst/>
                        </a:rPr>
                        <a:t>In Parallel Transmission, data flows in multiple lines.</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5295390"/>
                  </a:ext>
                </a:extLst>
              </a:tr>
              <a:tr h="390593">
                <a:tc>
                  <a:txBody>
                    <a:bodyPr/>
                    <a:lstStyle/>
                    <a:p>
                      <a:pPr algn="l" fontAlgn="base"/>
                      <a:r>
                        <a:rPr lang="en-IN" sz="1200" b="0">
                          <a:effectLst/>
                        </a:rPr>
                        <a:t>3.</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IN" sz="1200" b="0">
                          <a:effectLst/>
                        </a:rPr>
                        <a:t>Serial Transmission is cost-efficient.</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Parallel Transmission is not cost-efficient.</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256362"/>
                  </a:ext>
                </a:extLst>
              </a:tr>
              <a:tr h="592625">
                <a:tc>
                  <a:txBody>
                    <a:bodyPr/>
                    <a:lstStyle/>
                    <a:p>
                      <a:pPr algn="l" fontAlgn="base"/>
                      <a:r>
                        <a:rPr lang="en-IN" sz="1200" b="0">
                          <a:effectLst/>
                        </a:rPr>
                        <a:t>4.</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In serial transmission, one bit transferred at one clock pulse.</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In Parallel Transmission, eight bits transferred at one clock pulse.</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4940949"/>
                  </a:ext>
                </a:extLst>
              </a:tr>
              <a:tr h="592625">
                <a:tc>
                  <a:txBody>
                    <a:bodyPr/>
                    <a:lstStyle/>
                    <a:p>
                      <a:pPr algn="l" fontAlgn="base"/>
                      <a:r>
                        <a:rPr lang="en-IN" sz="1200" b="0">
                          <a:effectLst/>
                        </a:rPr>
                        <a:t>5.</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Serial Transmission is slow in comparison of Parallel Transmission.</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Parallel Transmission is fast in comparison of Serial Transmission.</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2993693"/>
                  </a:ext>
                </a:extLst>
              </a:tr>
              <a:tr h="592625">
                <a:tc>
                  <a:txBody>
                    <a:bodyPr/>
                    <a:lstStyle/>
                    <a:p>
                      <a:pPr algn="l" fontAlgn="base"/>
                      <a:r>
                        <a:rPr lang="en-IN" sz="1200" b="0">
                          <a:effectLst/>
                        </a:rPr>
                        <a:t>6.</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Generally, Serial Transmission is used for long-distance.</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Generally, Parallel Transmission is used for short distance.</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4719280"/>
                  </a:ext>
                </a:extLst>
              </a:tr>
              <a:tr h="592625">
                <a:tc>
                  <a:txBody>
                    <a:bodyPr/>
                    <a:lstStyle/>
                    <a:p>
                      <a:pPr algn="l" fontAlgn="base"/>
                      <a:r>
                        <a:rPr lang="en-IN" sz="1200" b="0">
                          <a:effectLst/>
                        </a:rPr>
                        <a:t>7.</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The circuit used in Serial Transmission is simple.</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The circuit used in Parallel Transmission is relatively complex.</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6186146"/>
                  </a:ext>
                </a:extLst>
              </a:tr>
              <a:tr h="592625">
                <a:tc>
                  <a:txBody>
                    <a:bodyPr/>
                    <a:lstStyle/>
                    <a:p>
                      <a:pPr algn="l" fontAlgn="base"/>
                      <a:r>
                        <a:rPr lang="en-IN" sz="1200" b="0">
                          <a:effectLst/>
                        </a:rPr>
                        <a:t>8. </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Serial Transmission is full duplex as sender can send as well as receive the data</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Parallel Transmission is half-duplex since the data is either send or receive</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8108407"/>
                  </a:ext>
                </a:extLst>
              </a:tr>
              <a:tr h="592625">
                <a:tc>
                  <a:txBody>
                    <a:bodyPr/>
                    <a:lstStyle/>
                    <a:p>
                      <a:pPr algn="l" fontAlgn="base"/>
                      <a:r>
                        <a:rPr lang="en-IN" sz="1200" b="0">
                          <a:effectLst/>
                        </a:rPr>
                        <a:t>9.</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Converters are required in a serial transmission to convert the data between internal and parallel form</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No converters are required in Parallel Transmission</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1500305"/>
                  </a:ext>
                </a:extLst>
              </a:tr>
              <a:tr h="390593">
                <a:tc>
                  <a:txBody>
                    <a:bodyPr/>
                    <a:lstStyle/>
                    <a:p>
                      <a:pPr algn="l" fontAlgn="base"/>
                      <a:r>
                        <a:rPr lang="en-IN" sz="1200" b="0">
                          <a:effectLst/>
                        </a:rPr>
                        <a:t>10.</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a:effectLst/>
                        </a:rPr>
                        <a:t>Serial transmission is reliable and straightforward.</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00" b="0" dirty="0">
                          <a:effectLst/>
                        </a:rPr>
                        <a:t>Parallel transmission is unreliable and complicated.</a:t>
                      </a:r>
                    </a:p>
                  </a:txBody>
                  <a:tcPr marL="51581" marR="51581" marT="72213" marB="722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4881877"/>
                  </a:ext>
                </a:extLst>
              </a:tr>
            </a:tbl>
          </a:graphicData>
        </a:graphic>
      </p:graphicFrame>
      <p:pic>
        <p:nvPicPr>
          <p:cNvPr id="3076" name="Picture 4" descr="Serial Transmission vs. Parallel Transmission | by Aria Zhu | Medium">
            <a:extLst>
              <a:ext uri="{FF2B5EF4-FFF2-40B4-BE49-F238E27FC236}">
                <a16:creationId xmlns:a16="http://schemas.microsoft.com/office/drawing/2014/main" id="{7967CEA0-33D3-196D-F735-C9C553E2A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9412" y="800706"/>
            <a:ext cx="4000500" cy="5569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556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TotalTime>
  <Words>4427</Words>
  <Application>Microsoft Macintosh PowerPoint</Application>
  <PresentationFormat>Widescreen</PresentationFormat>
  <Paragraphs>399</Paragraphs>
  <Slides>48</Slides>
  <Notes>1</Notes>
  <HiddenSlides>0</HiddenSlides>
  <MMClips>0</MMClips>
  <ScaleCrop>false</ScaleCrop>
  <HeadingPairs>
    <vt:vector size="8" baseType="variant">
      <vt:variant>
        <vt:lpstr>Fonts Used</vt:lpstr>
      </vt:variant>
      <vt:variant>
        <vt:i4>22</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72" baseType="lpstr">
      <vt:lpstr>Arial</vt:lpstr>
      <vt:lpstr>barlow</vt:lpstr>
      <vt:lpstr>Calibri</vt:lpstr>
      <vt:lpstr>Calibri Light</vt:lpstr>
      <vt:lpstr>erdana</vt:lpstr>
      <vt:lpstr>Helvetica</vt:lpstr>
      <vt:lpstr>Helvetica Neue</vt:lpstr>
      <vt:lpstr>HelveticaLTStd-Bold</vt:lpstr>
      <vt:lpstr>inherit</vt:lpstr>
      <vt:lpstr>inter-bold</vt:lpstr>
      <vt:lpstr>inter-regular</vt:lpstr>
      <vt:lpstr>Lato</vt:lpstr>
      <vt:lpstr>Montserrat</vt:lpstr>
      <vt:lpstr>myriad-pro</vt:lpstr>
      <vt:lpstr>Nunito</vt:lpstr>
      <vt:lpstr>Open Sans</vt:lpstr>
      <vt:lpstr>source-serif-pro</vt:lpstr>
      <vt:lpstr>Tahoma</vt:lpstr>
      <vt:lpstr>Times New Roman</vt:lpstr>
      <vt:lpstr>TimesLTStd-Italic</vt:lpstr>
      <vt:lpstr>TimesLTStd-Roman</vt:lpstr>
      <vt:lpstr>Wingdings</vt:lpstr>
      <vt:lpstr>Office Theme</vt:lpstr>
      <vt:lpstr>Bitmap Image</vt:lpstr>
      <vt:lpstr>Noida Institute of Engineering and Technology, Greater Noida</vt:lpstr>
      <vt:lpstr>PowerPoint Presentation</vt:lpstr>
      <vt:lpstr>Application development process: Overview</vt:lpstr>
      <vt:lpstr>Application development process: Overview</vt:lpstr>
      <vt:lpstr>data transmission</vt:lpstr>
      <vt:lpstr>Data Transmission</vt:lpstr>
      <vt:lpstr>Serial Communication </vt:lpstr>
      <vt:lpstr>Serial Communication types</vt:lpstr>
      <vt:lpstr>Serial vs Parallel Communication </vt:lpstr>
      <vt:lpstr>Serial communication standard-RS232</vt:lpstr>
      <vt:lpstr>Serial communication Protocol-UART</vt:lpstr>
      <vt:lpstr>Serial communication Protocol-UART</vt:lpstr>
      <vt:lpstr>UART-Features</vt:lpstr>
      <vt:lpstr>UART packet/Frame</vt:lpstr>
      <vt:lpstr>UART-Data Transmission </vt:lpstr>
      <vt:lpstr>UART-Data Transmission </vt:lpstr>
      <vt:lpstr>Parsing Messages in UART</vt:lpstr>
      <vt:lpstr>UART receiver for message parsing used in KL-25z</vt:lpstr>
      <vt:lpstr>KL-25z UART</vt:lpstr>
      <vt:lpstr>UART transmitter block diagram  for Handling asynchronous Communication in KL-25z </vt:lpstr>
      <vt:lpstr>UART Control Registers in ARM</vt:lpstr>
      <vt:lpstr>Serial peripheral interface (SPI) </vt:lpstr>
      <vt:lpstr>SPI-Interface</vt:lpstr>
      <vt:lpstr>SPI WORKING</vt:lpstr>
      <vt:lpstr>Multi-Salve in SPI</vt:lpstr>
      <vt:lpstr>SPI in KL-25z</vt:lpstr>
      <vt:lpstr>SPI Block Diagram</vt:lpstr>
      <vt:lpstr>I2C COMMUNICATION </vt:lpstr>
      <vt:lpstr>I2C COMMUNICATION </vt:lpstr>
      <vt:lpstr>I2C Features</vt:lpstr>
      <vt:lpstr>I2C WORKING</vt:lpstr>
      <vt:lpstr>I2C IN KL-25z</vt:lpstr>
      <vt:lpstr>I2C Modes of operation in KL-25z</vt:lpstr>
      <vt:lpstr>Block diagram I2C in KL-25z</vt:lpstr>
      <vt:lpstr>MMA8451 on Freedom KL25Z</vt:lpstr>
      <vt:lpstr>MMA8451 Features</vt:lpstr>
      <vt:lpstr>MMA8451</vt:lpstr>
      <vt:lpstr>Smart street lighting system using ARM based Microcontroller</vt:lpstr>
      <vt:lpstr>Smart street lighting system using ARM based Microcontroller</vt:lpstr>
      <vt:lpstr>Smart street lighting system using ARM based Microcontroller</vt:lpstr>
      <vt:lpstr>Smart street lighting system using ARM based Microcontroller</vt:lpstr>
      <vt:lpstr>Smart street lighting system using ARM based Microcontroller</vt:lpstr>
      <vt:lpstr>Smart street lighting system using ARM based Microcontroller: Coding Explanation</vt:lpstr>
      <vt:lpstr>Smart street lighting system using ARM based Microcontroller: Coding Explanation</vt:lpstr>
      <vt:lpstr>Smart street lighting system using ARM based Microcontroller: Coding Explanation</vt:lpstr>
      <vt:lpstr>Visualize the Graph Output in ThingSpeak </vt:lpstr>
      <vt:lpstr>Sample MCQ</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utsav malviya</dc:creator>
  <cp:lastModifiedBy>Zatin Gupta</cp:lastModifiedBy>
  <cp:revision>127</cp:revision>
  <dcterms:created xsi:type="dcterms:W3CDTF">2022-09-18T13:03:35Z</dcterms:created>
  <dcterms:modified xsi:type="dcterms:W3CDTF">2024-06-19T08:48:45Z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2024-06-03T06:14:02Z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6199a700-02cf-4ad8-8738-8eb7a4473107</vt:lpwstr>
  </property>
  <property fmtid="{D5CDD505-2E9C-101B-9397-08002B2CF9AE}" pid="7" name="MSIP_Label_defa4170-0d19-0005-0004-bc88714345d2_ActionId">
    <vt:lpwstr>e018f92d-6447-4dd3-9100-e5ad061989e0</vt:lpwstr>
  </property>
  <property fmtid="{D5CDD505-2E9C-101B-9397-08002B2CF9AE}" pid="8" name="MSIP_Label_defa4170-0d19-0005-0004-bc88714345d2_ContentBits">
    <vt:lpwstr>0</vt:lpwstr>
  </property>
</Properties>
</file>