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8"/>
  </p:notesMasterIdLst>
  <p:handoutMasterIdLst>
    <p:handoutMasterId r:id="rId89"/>
  </p:handoutMasterIdLst>
  <p:sldIdLst>
    <p:sldId id="256" r:id="rId2"/>
    <p:sldId id="385" r:id="rId3"/>
    <p:sldId id="386" r:id="rId4"/>
    <p:sldId id="401" r:id="rId5"/>
    <p:sldId id="402" r:id="rId6"/>
    <p:sldId id="388" r:id="rId7"/>
    <p:sldId id="389" r:id="rId8"/>
    <p:sldId id="390" r:id="rId9"/>
    <p:sldId id="391" r:id="rId10"/>
    <p:sldId id="392" r:id="rId11"/>
    <p:sldId id="393" r:id="rId12"/>
    <p:sldId id="394" r:id="rId13"/>
    <p:sldId id="395" r:id="rId14"/>
    <p:sldId id="396" r:id="rId15"/>
    <p:sldId id="397" r:id="rId16"/>
    <p:sldId id="398" r:id="rId17"/>
    <p:sldId id="271" r:id="rId18"/>
    <p:sldId id="282" r:id="rId19"/>
    <p:sldId id="281" r:id="rId20"/>
    <p:sldId id="357" r:id="rId21"/>
    <p:sldId id="280" r:id="rId22"/>
    <p:sldId id="276" r:id="rId23"/>
    <p:sldId id="285" r:id="rId24"/>
    <p:sldId id="291" r:id="rId25"/>
    <p:sldId id="292" r:id="rId26"/>
    <p:sldId id="293" r:id="rId27"/>
    <p:sldId id="295" r:id="rId28"/>
    <p:sldId id="296" r:id="rId29"/>
    <p:sldId id="297" r:id="rId30"/>
    <p:sldId id="302" r:id="rId31"/>
    <p:sldId id="303" r:id="rId32"/>
    <p:sldId id="403" r:id="rId33"/>
    <p:sldId id="305" r:id="rId34"/>
    <p:sldId id="400" r:id="rId35"/>
    <p:sldId id="320" r:id="rId36"/>
    <p:sldId id="321" r:id="rId37"/>
    <p:sldId id="322" r:id="rId38"/>
    <p:sldId id="323" r:id="rId39"/>
    <p:sldId id="324" r:id="rId40"/>
    <p:sldId id="325" r:id="rId41"/>
    <p:sldId id="326" r:id="rId42"/>
    <p:sldId id="328" r:id="rId43"/>
    <p:sldId id="333" r:id="rId44"/>
    <p:sldId id="334" r:id="rId45"/>
    <p:sldId id="336" r:id="rId46"/>
    <p:sldId id="358" r:id="rId47"/>
    <p:sldId id="360" r:id="rId48"/>
    <p:sldId id="361" r:id="rId49"/>
    <p:sldId id="362" r:id="rId50"/>
    <p:sldId id="363" r:id="rId51"/>
    <p:sldId id="364" r:id="rId52"/>
    <p:sldId id="365" r:id="rId53"/>
    <p:sldId id="366" r:id="rId54"/>
    <p:sldId id="367" r:id="rId55"/>
    <p:sldId id="368" r:id="rId56"/>
    <p:sldId id="369" r:id="rId57"/>
    <p:sldId id="370" r:id="rId58"/>
    <p:sldId id="371" r:id="rId59"/>
    <p:sldId id="372" r:id="rId60"/>
    <p:sldId id="373" r:id="rId61"/>
    <p:sldId id="374" r:id="rId62"/>
    <p:sldId id="375" r:id="rId63"/>
    <p:sldId id="376" r:id="rId64"/>
    <p:sldId id="377" r:id="rId65"/>
    <p:sldId id="404" r:id="rId66"/>
    <p:sldId id="338" r:id="rId67"/>
    <p:sldId id="340" r:id="rId68"/>
    <p:sldId id="341" r:id="rId69"/>
    <p:sldId id="343" r:id="rId70"/>
    <p:sldId id="345" r:id="rId71"/>
    <p:sldId id="346" r:id="rId72"/>
    <p:sldId id="348" r:id="rId73"/>
    <p:sldId id="350" r:id="rId74"/>
    <p:sldId id="351" r:id="rId75"/>
    <p:sldId id="355" r:id="rId76"/>
    <p:sldId id="275" r:id="rId77"/>
    <p:sldId id="384" r:id="rId78"/>
    <p:sldId id="270" r:id="rId79"/>
    <p:sldId id="273" r:id="rId80"/>
    <p:sldId id="264" r:id="rId81"/>
    <p:sldId id="378" r:id="rId82"/>
    <p:sldId id="274" r:id="rId83"/>
    <p:sldId id="267" r:id="rId84"/>
    <p:sldId id="265" r:id="rId85"/>
    <p:sldId id="399" r:id="rId86"/>
    <p:sldId id="283" r:id="rId8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94660"/>
  </p:normalViewPr>
  <p:slideViewPr>
    <p:cSldViewPr>
      <p:cViewPr varScale="1">
        <p:scale>
          <a:sx n="70" d="100"/>
          <a:sy n="70" d="100"/>
        </p:scale>
        <p:origin x="1192" y="52"/>
      </p:cViewPr>
      <p:guideLst>
        <p:guide orient="horz" pos="2160"/>
        <p:guide pos="2880"/>
      </p:guideLst>
    </p:cSldViewPr>
  </p:slideViewPr>
  <p:notesTextViewPr>
    <p:cViewPr>
      <p:scale>
        <a:sx n="100" d="100"/>
        <a:sy n="100" d="100"/>
      </p:scale>
      <p:origin x="0" y="0"/>
    </p:cViewPr>
  </p:notesTextViewPr>
  <p:notesViewPr>
    <p:cSldViewPr>
      <p:cViewPr varScale="1">
        <p:scale>
          <a:sx n="55" d="100"/>
          <a:sy n="55" d="100"/>
        </p:scale>
        <p:origin x="-288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handoutMaster" Target="handoutMasters/handout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10/15/2024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p14="http://schemas.microsoft.com/office/powerpoint/2010/main" val="3276938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10/15/2024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extLst>
      <p:ext uri="{BB962C8B-B14F-4D97-AF65-F5344CB8AC3E}">
        <p14:creationId xmlns:p14="http://schemas.microsoft.com/office/powerpoint/2010/main" val="2913658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extLst>
      <p:ext uri="{BB962C8B-B14F-4D97-AF65-F5344CB8AC3E}">
        <p14:creationId xmlns:p14="http://schemas.microsoft.com/office/powerpoint/2010/main" val="8664555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072979EB-D076-4305-81AA-D1D1E44A6901}" type="slidenum">
              <a:rPr lang="en-US"/>
              <a:pPr/>
              <a:t>24</a:t>
            </a:fld>
            <a:endParaRPr lang="en-US"/>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456383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CED6EC2B-5608-4685-AFFF-62442E4B0119}" type="slidenum">
              <a:rPr lang="en-US"/>
              <a:pPr/>
              <a:t>25</a:t>
            </a:fld>
            <a:endParaRPr 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5293390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0CA7DE39-F06F-434A-9447-8205E3911541}" type="slidenum">
              <a:rPr lang="en-US"/>
              <a:pPr/>
              <a:t>26</a:t>
            </a:fld>
            <a:endParaRPr lang="en-US"/>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6381707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AD3CC7A7-97F9-44A3-8A4C-88DFEA12C31B}" type="slidenum">
              <a:rPr lang="en-US"/>
              <a:pPr/>
              <a:t>27</a:t>
            </a:fld>
            <a:endParaRPr lang="en-US"/>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7912328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2D5F5478-343C-497D-B620-2AF20A181F46}" type="slidenum">
              <a:rPr lang="en-US"/>
              <a:pPr/>
              <a:t>28</a:t>
            </a:fld>
            <a:endParaRPr lang="en-US"/>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1139465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9874C9A6-BA2D-4DA0-A186-8292F574E55E}" type="slidenum">
              <a:rPr lang="en-US"/>
              <a:pPr/>
              <a:t>29</a:t>
            </a:fld>
            <a:endParaRPr lang="en-US"/>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7514572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5622C52D-04E2-4B8B-93A0-B77F02F8E0A1}" type="slidenum">
              <a:rPr lang="en-US"/>
              <a:pPr/>
              <a:t>30</a:t>
            </a:fld>
            <a:endParaRPr lang="en-US"/>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2606931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88952F0A-6F74-4614-ADFE-31CA0F5159F8}" type="slidenum">
              <a:rPr lang="en-US"/>
              <a:pPr/>
              <a:t>31</a:t>
            </a:fld>
            <a:endParaRPr 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8511123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2FA18800-3B1D-43A9-BDED-4C8F9676C38E}" type="slidenum">
              <a:rPr lang="en-US"/>
              <a:pPr/>
              <a:t>33</a:t>
            </a:fld>
            <a:endParaRPr lang="en-US"/>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9181527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2FA18800-3B1D-43A9-BDED-4C8F9676C38E}" type="slidenum">
              <a:rPr lang="en-US"/>
              <a:pPr/>
              <a:t>34</a:t>
            </a:fld>
            <a:endParaRPr lang="en-US"/>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269392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bwMode="auto">
          <a:noFill/>
          <a:ln>
            <a:solidFill>
              <a:srgbClr val="000000"/>
            </a:solidFill>
            <a:miter lim="800000"/>
            <a:headEnd/>
            <a:tailEnd/>
          </a:ln>
        </p:spPr>
      </p:sp>
      <p:sp>
        <p:nvSpPr>
          <p:cNvPr id="1064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2560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1FB1E8A-88E9-483F-A25F-80676286D44F}" type="slidenum">
              <a:rPr lang="en-US" smtClean="0"/>
              <a:pPr fontAlgn="base">
                <a:spcBef>
                  <a:spcPct val="0"/>
                </a:spcBef>
                <a:spcAft>
                  <a:spcPct val="0"/>
                </a:spcAft>
                <a:defRPr/>
              </a:pPr>
              <a:t>2</a:t>
            </a:fld>
            <a:endParaRPr lang="en-US"/>
          </a:p>
        </p:txBody>
      </p:sp>
    </p:spTree>
    <p:extLst>
      <p:ext uri="{BB962C8B-B14F-4D97-AF65-F5344CB8AC3E}">
        <p14:creationId xmlns:p14="http://schemas.microsoft.com/office/powerpoint/2010/main" val="34278296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699FA45D-8DC3-4395-B3B2-3D11C89FBB94}" type="slidenum">
              <a:rPr lang="en-US"/>
              <a:pPr/>
              <a:t>35</a:t>
            </a:fld>
            <a:endParaRPr lang="en-US"/>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5307498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3882E9CD-6B28-4DF1-B54C-A87EC0789B37}" type="slidenum">
              <a:rPr lang="en-US"/>
              <a:pPr/>
              <a:t>36</a:t>
            </a:fld>
            <a:endParaRPr lang="en-US"/>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7705897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152443D5-7557-4619-82CF-ADFC83EE5BFF}" type="slidenum">
              <a:rPr lang="en-US"/>
              <a:pPr/>
              <a:t>37</a:t>
            </a:fld>
            <a:endParaRPr lang="en-US"/>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7545098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21E9F600-A5A6-4032-A769-78F5CB700097}" type="slidenum">
              <a:rPr lang="en-US"/>
              <a:pPr/>
              <a:t>38</a:t>
            </a:fld>
            <a:endParaRPr lang="en-US"/>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7575375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EC50F527-7B18-4E59-8C66-D86168F0E05B}" type="slidenum">
              <a:rPr lang="en-US"/>
              <a:pPr/>
              <a:t>39</a:t>
            </a:fld>
            <a:endParaRPr lang="en-US"/>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7665404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183ED991-54FA-481A-BA02-6A53F4642090}" type="slidenum">
              <a:rPr lang="en-US"/>
              <a:pPr/>
              <a:t>40</a:t>
            </a:fld>
            <a:endParaRPr lang="en-US"/>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5176985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85316A12-9DE6-48BC-95AC-297ED52180E6}" type="slidenum">
              <a:rPr lang="en-US"/>
              <a:pPr/>
              <a:t>41</a:t>
            </a:fld>
            <a:endParaRPr lang="en-US"/>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7525649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DEAD2ABB-419A-46FE-83ED-9718FB4A33FB}" type="slidenum">
              <a:rPr lang="en-US"/>
              <a:pPr/>
              <a:t>42</a:t>
            </a:fld>
            <a:endParaRPr lang="en-US"/>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9733926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C6638D70-5C71-46AD-B8DC-2B0410C691E6}" type="slidenum">
              <a:rPr lang="en-US"/>
              <a:pPr/>
              <a:t>43</a:t>
            </a:fld>
            <a:endParaRPr 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2949900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A914826C-C2FA-46F5-A12A-139DFD86056F}" type="slidenum">
              <a:rPr lang="en-US"/>
              <a:pPr/>
              <a:t>44</a:t>
            </a:fld>
            <a:endParaRPr lang="en-US"/>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7330548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bwMode="auto">
          <a:noFill/>
          <a:ln>
            <a:solidFill>
              <a:srgbClr val="000000"/>
            </a:solidFill>
            <a:miter lim="800000"/>
            <a:headEnd/>
            <a:tailEnd/>
          </a:ln>
        </p:spPr>
      </p:sp>
      <p:sp>
        <p:nvSpPr>
          <p:cNvPr id="1075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2662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DB23A6A-F937-4BBC-9399-5BEE8C3E297C}" type="slidenum">
              <a:rPr lang="en-US" smtClean="0"/>
              <a:pPr fontAlgn="base">
                <a:spcBef>
                  <a:spcPct val="0"/>
                </a:spcBef>
                <a:spcAft>
                  <a:spcPct val="0"/>
                </a:spcAft>
                <a:defRPr/>
              </a:pPr>
              <a:t>3</a:t>
            </a:fld>
            <a:endParaRPr lang="en-US"/>
          </a:p>
        </p:txBody>
      </p:sp>
    </p:spTree>
    <p:extLst>
      <p:ext uri="{BB962C8B-B14F-4D97-AF65-F5344CB8AC3E}">
        <p14:creationId xmlns:p14="http://schemas.microsoft.com/office/powerpoint/2010/main" val="7711493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B0EA47AC-BB24-49C4-AEC2-BBE96CDADCB5}" type="slidenum">
              <a:rPr lang="en-US"/>
              <a:pPr/>
              <a:t>45</a:t>
            </a:fld>
            <a:endParaRPr lang="en-US"/>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5541366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A914826C-C2FA-46F5-A12A-139DFD86056F}" type="slidenum">
              <a:rPr lang="en-US"/>
              <a:pPr/>
              <a:t>46</a:t>
            </a:fld>
            <a:endParaRPr lang="en-US"/>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2458389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A914826C-C2FA-46F5-A12A-139DFD86056F}" type="slidenum">
              <a:rPr lang="en-US"/>
              <a:pPr/>
              <a:t>47</a:t>
            </a:fld>
            <a:endParaRPr lang="en-US"/>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4594025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A914826C-C2FA-46F5-A12A-139DFD86056F}" type="slidenum">
              <a:rPr lang="en-US"/>
              <a:pPr/>
              <a:t>48</a:t>
            </a:fld>
            <a:endParaRPr lang="en-US"/>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7900380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A914826C-C2FA-46F5-A12A-139DFD86056F}" type="slidenum">
              <a:rPr lang="en-US"/>
              <a:pPr/>
              <a:t>49</a:t>
            </a:fld>
            <a:endParaRPr lang="en-US"/>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4393055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A914826C-C2FA-46F5-A12A-139DFD86056F}" type="slidenum">
              <a:rPr lang="en-US"/>
              <a:pPr/>
              <a:t>50</a:t>
            </a:fld>
            <a:endParaRPr lang="en-US"/>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570355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A914826C-C2FA-46F5-A12A-139DFD86056F}" type="slidenum">
              <a:rPr lang="en-US"/>
              <a:pPr/>
              <a:t>51</a:t>
            </a:fld>
            <a:endParaRPr lang="en-US"/>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5862635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A914826C-C2FA-46F5-A12A-139DFD86056F}" type="slidenum">
              <a:rPr lang="en-US"/>
              <a:pPr/>
              <a:t>52</a:t>
            </a:fld>
            <a:endParaRPr lang="en-US"/>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8455195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A914826C-C2FA-46F5-A12A-139DFD86056F}" type="slidenum">
              <a:rPr lang="en-US"/>
              <a:pPr/>
              <a:t>53</a:t>
            </a:fld>
            <a:endParaRPr lang="en-US"/>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12780402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A914826C-C2FA-46F5-A12A-139DFD86056F}" type="slidenum">
              <a:rPr lang="en-US"/>
              <a:pPr/>
              <a:t>54</a:t>
            </a:fld>
            <a:endParaRPr lang="en-US"/>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8196353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bwMode="auto">
          <a:noFill/>
          <a:ln>
            <a:solidFill>
              <a:srgbClr val="000000"/>
            </a:solidFill>
            <a:miter lim="800000"/>
            <a:headEnd/>
            <a:tailEnd/>
          </a:ln>
        </p:spPr>
      </p:sp>
      <p:sp>
        <p:nvSpPr>
          <p:cNvPr id="1085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p>
        </p:txBody>
      </p:sp>
      <p:sp>
        <p:nvSpPr>
          <p:cNvPr id="2662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39CA57F-F43E-4FD0-A927-D8B29A2E0155}" type="slidenum">
              <a:rPr lang="en-US" smtClean="0"/>
              <a:pPr fontAlgn="base">
                <a:spcBef>
                  <a:spcPct val="0"/>
                </a:spcBef>
                <a:spcAft>
                  <a:spcPct val="0"/>
                </a:spcAft>
                <a:defRPr/>
              </a:pPr>
              <a:t>4</a:t>
            </a:fld>
            <a:endParaRPr lang="en-US"/>
          </a:p>
        </p:txBody>
      </p:sp>
    </p:spTree>
    <p:extLst>
      <p:ext uri="{BB962C8B-B14F-4D97-AF65-F5344CB8AC3E}">
        <p14:creationId xmlns:p14="http://schemas.microsoft.com/office/powerpoint/2010/main" val="30645670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A914826C-C2FA-46F5-A12A-139DFD86056F}" type="slidenum">
              <a:rPr lang="en-US"/>
              <a:pPr/>
              <a:t>55</a:t>
            </a:fld>
            <a:endParaRPr lang="en-US"/>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80567897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A914826C-C2FA-46F5-A12A-139DFD86056F}" type="slidenum">
              <a:rPr lang="en-US"/>
              <a:pPr/>
              <a:t>56</a:t>
            </a:fld>
            <a:endParaRPr lang="en-US"/>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98785471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A914826C-C2FA-46F5-A12A-139DFD86056F}" type="slidenum">
              <a:rPr lang="en-US"/>
              <a:pPr/>
              <a:t>57</a:t>
            </a:fld>
            <a:endParaRPr lang="en-US"/>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75642125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A914826C-C2FA-46F5-A12A-139DFD86056F}" type="slidenum">
              <a:rPr lang="en-US"/>
              <a:pPr/>
              <a:t>58</a:t>
            </a:fld>
            <a:endParaRPr lang="en-US"/>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55779317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A914826C-C2FA-46F5-A12A-139DFD86056F}" type="slidenum">
              <a:rPr lang="en-US"/>
              <a:pPr/>
              <a:t>59</a:t>
            </a:fld>
            <a:endParaRPr lang="en-US"/>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17768164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A914826C-C2FA-46F5-A12A-139DFD86056F}" type="slidenum">
              <a:rPr lang="en-US"/>
              <a:pPr/>
              <a:t>60</a:t>
            </a:fld>
            <a:endParaRPr lang="en-US"/>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88013362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A914826C-C2FA-46F5-A12A-139DFD86056F}" type="slidenum">
              <a:rPr lang="en-US"/>
              <a:pPr/>
              <a:t>61</a:t>
            </a:fld>
            <a:endParaRPr lang="en-US"/>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75586516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A914826C-C2FA-46F5-A12A-139DFD86056F}" type="slidenum">
              <a:rPr lang="en-US"/>
              <a:pPr/>
              <a:t>62</a:t>
            </a:fld>
            <a:endParaRPr lang="en-US"/>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34306718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A914826C-C2FA-46F5-A12A-139DFD86056F}" type="slidenum">
              <a:rPr lang="en-US"/>
              <a:pPr/>
              <a:t>63</a:t>
            </a:fld>
            <a:endParaRPr lang="en-US"/>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91894129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A914826C-C2FA-46F5-A12A-139DFD86056F}" type="slidenum">
              <a:rPr lang="en-US"/>
              <a:pPr/>
              <a:t>64</a:t>
            </a:fld>
            <a:endParaRPr lang="en-US"/>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9879511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bwMode="auto">
          <a:noFill/>
          <a:ln>
            <a:solidFill>
              <a:srgbClr val="000000"/>
            </a:solidFill>
            <a:miter lim="800000"/>
            <a:headEnd/>
            <a:tailEnd/>
          </a:ln>
        </p:spPr>
      </p:sp>
      <p:sp>
        <p:nvSpPr>
          <p:cNvPr id="1085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p>
        </p:txBody>
      </p:sp>
      <p:sp>
        <p:nvSpPr>
          <p:cNvPr id="2662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39CA57F-F43E-4FD0-A927-D8B29A2E0155}" type="slidenum">
              <a:rPr lang="en-US" smtClean="0"/>
              <a:pPr fontAlgn="base">
                <a:spcBef>
                  <a:spcPct val="0"/>
                </a:spcBef>
                <a:spcAft>
                  <a:spcPct val="0"/>
                </a:spcAft>
                <a:defRPr/>
              </a:pPr>
              <a:t>5</a:t>
            </a:fld>
            <a:endParaRPr lang="en-US"/>
          </a:p>
        </p:txBody>
      </p:sp>
    </p:spTree>
    <p:extLst>
      <p:ext uri="{BB962C8B-B14F-4D97-AF65-F5344CB8AC3E}">
        <p14:creationId xmlns:p14="http://schemas.microsoft.com/office/powerpoint/2010/main" val="120449328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37955DFC-E856-4B09-A411-346E585E1996}" type="slidenum">
              <a:rPr lang="en-US" smtClean="0"/>
              <a:pPr/>
              <a:t>66</a:t>
            </a:fld>
            <a:endParaRPr 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15380363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1807380F-19FC-4695-BE48-494A6A5AA771}" type="slidenum">
              <a:rPr lang="en-US" smtClean="0"/>
              <a:pPr/>
              <a:t>67</a:t>
            </a:fld>
            <a:endParaRPr 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02380812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A61D9E25-2D35-4703-AF12-9D2F9ADE2101}" type="slidenum">
              <a:rPr lang="en-US" smtClean="0"/>
              <a:pPr/>
              <a:t>68</a:t>
            </a:fld>
            <a:endParaRPr lang="en-US"/>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83591044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AEDBCF70-6326-4017-AABD-1F08B6D417B7}" type="slidenum">
              <a:rPr lang="en-US" smtClean="0"/>
              <a:pPr/>
              <a:t>69</a:t>
            </a:fld>
            <a:endParaRPr lang="en-US"/>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64004338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0E1FC78C-F08A-46C8-9BC2-8F1D511AAC79}" type="slidenum">
              <a:rPr lang="en-US" smtClean="0"/>
              <a:pPr/>
              <a:t>70</a:t>
            </a:fld>
            <a:endParaRPr lang="en-US"/>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88543406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CE379530-4FBD-4213-998E-62574B347C7A}" type="slidenum">
              <a:rPr lang="en-US" smtClean="0"/>
              <a:pPr/>
              <a:t>71</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98674159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ED311836-B4E2-49EE-91B6-7AD512E76426}" type="slidenum">
              <a:rPr lang="en-US" smtClean="0"/>
              <a:pPr/>
              <a:t>72</a:t>
            </a:fld>
            <a:endParaRPr lang="en-US"/>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56463582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EDDD8828-D9D9-4AA0-A6DD-CC6D06DACCAF}" type="slidenum">
              <a:rPr lang="en-US" smtClean="0"/>
              <a:pPr/>
              <a:t>73</a:t>
            </a:fld>
            <a:endParaRPr 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02847160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34C96485-C768-4FBA-8D55-A0D8B844E530}" type="slidenum">
              <a:rPr lang="en-US" smtClean="0"/>
              <a:pPr/>
              <a:t>74</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4838341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7C1DFAEA-7EC0-445E-BE96-24A815162FF0}" type="slidenum">
              <a:rPr lang="en-US" smtClean="0"/>
              <a:pPr/>
              <a:t>75</a:t>
            </a:fld>
            <a:endParaRPr lang="en-US"/>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9862888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bwMode="auto">
          <a:noFill/>
          <a:ln>
            <a:solidFill>
              <a:srgbClr val="000000"/>
            </a:solidFill>
            <a:miter lim="800000"/>
            <a:headEnd/>
            <a:tailEnd/>
          </a:ln>
        </p:spPr>
      </p:sp>
      <p:sp>
        <p:nvSpPr>
          <p:cNvPr id="1095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2970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B8BA5D4-ACE7-4E0F-8054-930FC559B98F}" type="slidenum">
              <a:rPr lang="en-US" smtClean="0"/>
              <a:pPr fontAlgn="base">
                <a:spcBef>
                  <a:spcPct val="0"/>
                </a:spcBef>
                <a:spcAft>
                  <a:spcPct val="0"/>
                </a:spcAft>
                <a:defRPr/>
              </a:pPr>
              <a:t>6</a:t>
            </a:fld>
            <a:endParaRPr lang="en-US"/>
          </a:p>
        </p:txBody>
      </p:sp>
    </p:spTree>
    <p:extLst>
      <p:ext uri="{BB962C8B-B14F-4D97-AF65-F5344CB8AC3E}">
        <p14:creationId xmlns:p14="http://schemas.microsoft.com/office/powerpoint/2010/main" val="325485688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bwMode="auto">
          <a:noFill/>
          <a:ln>
            <a:solidFill>
              <a:srgbClr val="000000"/>
            </a:solidFill>
            <a:miter lim="800000"/>
            <a:headEnd/>
            <a:tailEnd/>
          </a:ln>
        </p:spPr>
      </p:sp>
      <p:sp>
        <p:nvSpPr>
          <p:cNvPr id="1126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2662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EAB1C39-D2F5-43FC-B089-45EDFAC1862E}" type="slidenum">
              <a:rPr lang="en-US" smtClean="0"/>
              <a:pPr fontAlgn="base">
                <a:spcBef>
                  <a:spcPct val="0"/>
                </a:spcBef>
                <a:spcAft>
                  <a:spcPct val="0"/>
                </a:spcAft>
                <a:defRPr/>
              </a:pPr>
              <a:t>85</a:t>
            </a:fld>
            <a:endParaRPr lang="en-US"/>
          </a:p>
        </p:txBody>
      </p:sp>
    </p:spTree>
    <p:extLst>
      <p:ext uri="{BB962C8B-B14F-4D97-AF65-F5344CB8AC3E}">
        <p14:creationId xmlns:p14="http://schemas.microsoft.com/office/powerpoint/2010/main" val="31100396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noFill/>
          <a:ln>
            <a:solidFill>
              <a:srgbClr val="000000"/>
            </a:solidFill>
            <a:miter lim="800000"/>
            <a:headEnd/>
            <a:tailEnd/>
          </a:ln>
        </p:spPr>
      </p:sp>
      <p:sp>
        <p:nvSpPr>
          <p:cNvPr id="1105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2970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6A44A60-9A6D-4E12-9A1D-10D2720524ED}" type="slidenum">
              <a:rPr lang="en-US" smtClean="0"/>
              <a:pPr fontAlgn="base">
                <a:spcBef>
                  <a:spcPct val="0"/>
                </a:spcBef>
                <a:spcAft>
                  <a:spcPct val="0"/>
                </a:spcAft>
                <a:defRPr/>
              </a:pPr>
              <a:t>7</a:t>
            </a:fld>
            <a:endParaRPr lang="en-US"/>
          </a:p>
        </p:txBody>
      </p:sp>
    </p:spTree>
    <p:extLst>
      <p:ext uri="{BB962C8B-B14F-4D97-AF65-F5344CB8AC3E}">
        <p14:creationId xmlns:p14="http://schemas.microsoft.com/office/powerpoint/2010/main" val="23510992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bwMode="auto">
          <a:noFill/>
          <a:ln>
            <a:solidFill>
              <a:srgbClr val="000000"/>
            </a:solidFill>
            <a:miter lim="800000"/>
            <a:headEnd/>
            <a:tailEnd/>
          </a:ln>
        </p:spPr>
      </p:sp>
      <p:sp>
        <p:nvSpPr>
          <p:cNvPr id="1126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2662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EAB1C39-D2F5-43FC-B089-45EDFAC1862E}" type="slidenum">
              <a:rPr lang="en-US" smtClean="0"/>
              <a:pPr fontAlgn="base">
                <a:spcBef>
                  <a:spcPct val="0"/>
                </a:spcBef>
                <a:spcAft>
                  <a:spcPct val="0"/>
                </a:spcAft>
                <a:defRPr/>
              </a:pPr>
              <a:t>16</a:t>
            </a:fld>
            <a:endParaRPr lang="en-US"/>
          </a:p>
        </p:txBody>
      </p:sp>
    </p:spTree>
    <p:extLst>
      <p:ext uri="{BB962C8B-B14F-4D97-AF65-F5344CB8AC3E}">
        <p14:creationId xmlns:p14="http://schemas.microsoft.com/office/powerpoint/2010/main" val="26808123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220167F6-0492-49C6-830A-E7D0BDB4AA02}" type="slidenum">
              <a:rPr lang="en-US"/>
              <a:pPr/>
              <a:t>23</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8296467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F6A5FA5-EB03-498C-A453-F8200C65D2AB}" type="datetime1">
              <a:rPr lang="en-US" smtClean="0"/>
              <a:t>10/15/2024</a:t>
            </a:fld>
            <a:endParaRPr lang="en-US"/>
          </a:p>
        </p:txBody>
      </p:sp>
      <p:sp>
        <p:nvSpPr>
          <p:cNvPr id="5" name="Footer Placeholder 4"/>
          <p:cNvSpPr>
            <a:spLocks noGrp="1"/>
          </p:cNvSpPr>
          <p:nvPr>
            <p:ph type="ftr" sz="quarter" idx="11"/>
          </p:nvPr>
        </p:nvSpPr>
        <p:spPr/>
        <p:txBody>
          <a:bodyPr/>
          <a:lstStyle/>
          <a:p>
            <a:r>
              <a:rPr lang="en-IN"/>
              <a:t>NISHA          ACSE602                  CN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3AE31D-4C42-4F85-902F-2967130A89A7}" type="datetime1">
              <a:rPr lang="en-US" smtClean="0"/>
              <a:t>10/15/2024</a:t>
            </a:fld>
            <a:endParaRPr lang="en-US"/>
          </a:p>
        </p:txBody>
      </p:sp>
      <p:sp>
        <p:nvSpPr>
          <p:cNvPr id="5" name="Footer Placeholder 4"/>
          <p:cNvSpPr>
            <a:spLocks noGrp="1"/>
          </p:cNvSpPr>
          <p:nvPr>
            <p:ph type="ftr" sz="quarter" idx="11"/>
          </p:nvPr>
        </p:nvSpPr>
        <p:spPr/>
        <p:txBody>
          <a:bodyPr/>
          <a:lstStyle/>
          <a:p>
            <a:r>
              <a:rPr lang="en-IN"/>
              <a:t>NISHA          ACSE602                  CN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84155E-3D3C-4762-A1D0-C7FEA10B2FB8}" type="datetime1">
              <a:rPr lang="en-US" smtClean="0"/>
              <a:t>10/15/2024</a:t>
            </a:fld>
            <a:endParaRPr lang="en-US"/>
          </a:p>
        </p:txBody>
      </p:sp>
      <p:sp>
        <p:nvSpPr>
          <p:cNvPr id="5" name="Footer Placeholder 4"/>
          <p:cNvSpPr>
            <a:spLocks noGrp="1"/>
          </p:cNvSpPr>
          <p:nvPr>
            <p:ph type="ftr" sz="quarter" idx="11"/>
          </p:nvPr>
        </p:nvSpPr>
        <p:spPr/>
        <p:txBody>
          <a:bodyPr/>
          <a:lstStyle/>
          <a:p>
            <a:r>
              <a:rPr lang="en-IN"/>
              <a:t>NISHA          ACSE602                  CN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9B078DC-E526-46F6-A737-43C916D16490}" type="datetime1">
              <a:rPr lang="en-US" smtClean="0"/>
              <a:t>10/15/2024</a:t>
            </a:fld>
            <a:endParaRPr lang="en-US"/>
          </a:p>
        </p:txBody>
      </p:sp>
      <p:sp>
        <p:nvSpPr>
          <p:cNvPr id="5" name="Footer Placeholder 4"/>
          <p:cNvSpPr>
            <a:spLocks noGrp="1"/>
          </p:cNvSpPr>
          <p:nvPr>
            <p:ph type="ftr" sz="quarter" idx="11"/>
          </p:nvPr>
        </p:nvSpPr>
        <p:spPr/>
        <p:txBody>
          <a:bodyPr/>
          <a:lstStyle/>
          <a:p>
            <a:r>
              <a:rPr lang="en-IN"/>
              <a:t>NISHA          ACSE602                  CN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B6B338-D073-4634-BEEE-29175B939DC1}" type="datetime1">
              <a:rPr lang="en-US" smtClean="0"/>
              <a:t>10/15/2024</a:t>
            </a:fld>
            <a:endParaRPr lang="en-US"/>
          </a:p>
        </p:txBody>
      </p:sp>
      <p:sp>
        <p:nvSpPr>
          <p:cNvPr id="5" name="Footer Placeholder 4"/>
          <p:cNvSpPr>
            <a:spLocks noGrp="1"/>
          </p:cNvSpPr>
          <p:nvPr>
            <p:ph type="ftr" sz="quarter" idx="11"/>
          </p:nvPr>
        </p:nvSpPr>
        <p:spPr/>
        <p:txBody>
          <a:bodyPr/>
          <a:lstStyle/>
          <a:p>
            <a:r>
              <a:rPr lang="en-IN"/>
              <a:t>NISHA          ACSE602                  CN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D7E5BC8-4AD1-4CE9-9813-28F53B46EBE5}" type="datetime1">
              <a:rPr lang="en-US" smtClean="0"/>
              <a:t>10/15/2024</a:t>
            </a:fld>
            <a:endParaRPr lang="en-US"/>
          </a:p>
        </p:txBody>
      </p:sp>
      <p:sp>
        <p:nvSpPr>
          <p:cNvPr id="6" name="Footer Placeholder 5"/>
          <p:cNvSpPr>
            <a:spLocks noGrp="1"/>
          </p:cNvSpPr>
          <p:nvPr>
            <p:ph type="ftr" sz="quarter" idx="11"/>
          </p:nvPr>
        </p:nvSpPr>
        <p:spPr/>
        <p:txBody>
          <a:bodyPr/>
          <a:lstStyle/>
          <a:p>
            <a:r>
              <a:rPr lang="en-IN"/>
              <a:t>NISHA          ACSE602                  CN                UNIT 3</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BA67BAD-1F04-4D83-8134-647F58651938}" type="datetime1">
              <a:rPr lang="en-US" smtClean="0"/>
              <a:t>10/15/2024</a:t>
            </a:fld>
            <a:endParaRPr lang="en-US"/>
          </a:p>
        </p:txBody>
      </p:sp>
      <p:sp>
        <p:nvSpPr>
          <p:cNvPr id="8" name="Footer Placeholder 7"/>
          <p:cNvSpPr>
            <a:spLocks noGrp="1"/>
          </p:cNvSpPr>
          <p:nvPr>
            <p:ph type="ftr" sz="quarter" idx="11"/>
          </p:nvPr>
        </p:nvSpPr>
        <p:spPr/>
        <p:txBody>
          <a:bodyPr/>
          <a:lstStyle/>
          <a:p>
            <a:r>
              <a:rPr lang="en-IN"/>
              <a:t>NISHA          ACSE602                  CN                UNIT 3</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6C645EE-1129-483F-BBFB-17806907B760}" type="datetime1">
              <a:rPr lang="en-US" smtClean="0"/>
              <a:t>10/15/2024</a:t>
            </a:fld>
            <a:endParaRPr lang="en-US"/>
          </a:p>
        </p:txBody>
      </p:sp>
      <p:sp>
        <p:nvSpPr>
          <p:cNvPr id="4" name="Footer Placeholder 3"/>
          <p:cNvSpPr>
            <a:spLocks noGrp="1"/>
          </p:cNvSpPr>
          <p:nvPr>
            <p:ph type="ftr" sz="quarter" idx="11"/>
          </p:nvPr>
        </p:nvSpPr>
        <p:spPr/>
        <p:txBody>
          <a:bodyPr/>
          <a:lstStyle/>
          <a:p>
            <a:r>
              <a:rPr lang="en-IN"/>
              <a:t>NISHA          ACSE602                  CN                UNIT 3</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4409BA-EBC2-4F95-841A-34595DCF2D69}" type="datetime1">
              <a:rPr lang="en-US" smtClean="0"/>
              <a:t>10/15/2024</a:t>
            </a:fld>
            <a:endParaRPr lang="en-US"/>
          </a:p>
        </p:txBody>
      </p:sp>
      <p:sp>
        <p:nvSpPr>
          <p:cNvPr id="3" name="Footer Placeholder 2"/>
          <p:cNvSpPr>
            <a:spLocks noGrp="1"/>
          </p:cNvSpPr>
          <p:nvPr>
            <p:ph type="ftr" sz="quarter" idx="11"/>
          </p:nvPr>
        </p:nvSpPr>
        <p:spPr/>
        <p:txBody>
          <a:bodyPr/>
          <a:lstStyle/>
          <a:p>
            <a:r>
              <a:rPr lang="en-IN"/>
              <a:t>NISHA          ACSE602                  CN                UNIT 3</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6B9861-2768-4C44-A262-B3DA2B7FAD09}" type="datetime1">
              <a:rPr lang="en-US" smtClean="0"/>
              <a:t>10/15/2024</a:t>
            </a:fld>
            <a:endParaRPr lang="en-US"/>
          </a:p>
        </p:txBody>
      </p:sp>
      <p:sp>
        <p:nvSpPr>
          <p:cNvPr id="6" name="Footer Placeholder 5"/>
          <p:cNvSpPr>
            <a:spLocks noGrp="1"/>
          </p:cNvSpPr>
          <p:nvPr>
            <p:ph type="ftr" sz="quarter" idx="11"/>
          </p:nvPr>
        </p:nvSpPr>
        <p:spPr/>
        <p:txBody>
          <a:bodyPr/>
          <a:lstStyle/>
          <a:p>
            <a:r>
              <a:rPr lang="en-IN"/>
              <a:t>NISHA          ACSE602                  CN                UNIT 3</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09B225-5E22-4A25-A6B5-4164C563F1D3}" type="datetime1">
              <a:rPr lang="en-US" smtClean="0"/>
              <a:t>10/15/2024</a:t>
            </a:fld>
            <a:endParaRPr lang="en-US"/>
          </a:p>
        </p:txBody>
      </p:sp>
      <p:sp>
        <p:nvSpPr>
          <p:cNvPr id="6" name="Footer Placeholder 5"/>
          <p:cNvSpPr>
            <a:spLocks noGrp="1"/>
          </p:cNvSpPr>
          <p:nvPr>
            <p:ph type="ftr" sz="quarter" idx="11"/>
          </p:nvPr>
        </p:nvSpPr>
        <p:spPr/>
        <p:txBody>
          <a:bodyPr/>
          <a:lstStyle/>
          <a:p>
            <a:r>
              <a:rPr lang="en-IN"/>
              <a:t>NISHA          ACSE602                  CN                UNIT 3</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E9695B-9C58-4EB5-A375-64906464CCEE}" type="datetime1">
              <a:rPr lang="en-US" smtClean="0"/>
              <a:t>10/15/2024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NISHA          ACSE602                  CN                UNIT 3</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image" Target="../media/image18.wmf"/></Relationships>
</file>

<file path=ppt/slides/_rels/slide25.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image" Target="../media/image20.wmf"/></Relationships>
</file>

<file path=ppt/slides/_rels/slide26.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24.wmf"/><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38.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39.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7.xml"/><Relationship Id="rId5" Type="http://schemas.openxmlformats.org/officeDocument/2006/relationships/image" Target="../media/image32.png"/><Relationship Id="rId4" Type="http://schemas.openxmlformats.org/officeDocument/2006/relationships/image" Target="../media/image1.png"/></Relationships>
</file>

<file path=ppt/slides/_rels/slide4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4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45.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notesSlide" Target="../notesSlides/notesSlide30.xml"/><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image" Target="../media/image37.wmf"/></Relationships>
</file>

<file path=ppt/slides/_rels/slide4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52.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1.png"/><Relationship Id="rId7" Type="http://schemas.openxmlformats.org/officeDocument/2006/relationships/image" Target="../media/image43.png"/><Relationship Id="rId2" Type="http://schemas.openxmlformats.org/officeDocument/2006/relationships/notesSlide" Target="../notesSlides/notesSlide37.xml"/><Relationship Id="rId1" Type="http://schemas.openxmlformats.org/officeDocument/2006/relationships/slideLayout" Target="../slideLayouts/slideLayout7.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53.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1.png"/><Relationship Id="rId7" Type="http://schemas.openxmlformats.org/officeDocument/2006/relationships/image" Target="../media/image48.png"/><Relationship Id="rId2" Type="http://schemas.openxmlformats.org/officeDocument/2006/relationships/notesSlide" Target="../notesSlides/notesSlide38.xml"/><Relationship Id="rId1" Type="http://schemas.openxmlformats.org/officeDocument/2006/relationships/slideLayout" Target="../slideLayouts/slideLayout7.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7.xml"/><Relationship Id="rId4" Type="http://schemas.openxmlformats.org/officeDocument/2006/relationships/image" Target="../media/image50.png"/></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7.xml"/><Relationship Id="rId4" Type="http://schemas.openxmlformats.org/officeDocument/2006/relationships/image" Target="../media/image51.png"/></Relationships>
</file>

<file path=ppt/slides/_rels/slide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7.xml"/><Relationship Id="rId5" Type="http://schemas.openxmlformats.org/officeDocument/2006/relationships/image" Target="../media/image53.png"/><Relationship Id="rId4" Type="http://schemas.openxmlformats.org/officeDocument/2006/relationships/image" Target="../media/image52.png"/></Relationships>
</file>

<file path=ppt/slides/_rels/slide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7.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7.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7.xml"/><Relationship Id="rId4" Type="http://schemas.openxmlformats.org/officeDocument/2006/relationships/image" Target="../media/image60.png"/></Relationships>
</file>

<file path=ppt/slides/_rels/slide6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9.xml"/><Relationship Id="rId1" Type="http://schemas.openxmlformats.org/officeDocument/2006/relationships/slideLayout" Target="../slideLayouts/slideLayout7.xml"/><Relationship Id="rId4" Type="http://schemas.openxmlformats.org/officeDocument/2006/relationships/image" Target="../media/image61.wmf"/></Relationships>
</file>

<file path=ppt/slides/_rels/slide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0.xml"/><Relationship Id="rId1" Type="http://schemas.openxmlformats.org/officeDocument/2006/relationships/slideLayout" Target="../slideLayouts/slideLayout7.xml"/><Relationship Id="rId4" Type="http://schemas.openxmlformats.org/officeDocument/2006/relationships/image" Target="../media/image62.png"/></Relationships>
</file>

<file path=ppt/slides/_rels/slide6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51.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6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2.xml"/><Relationship Id="rId1" Type="http://schemas.openxmlformats.org/officeDocument/2006/relationships/slideLayout" Target="../slideLayouts/slideLayout7.xml"/><Relationship Id="rId4" Type="http://schemas.openxmlformats.org/officeDocument/2006/relationships/image" Target="../media/image64.png"/></Relationships>
</file>

<file path=ppt/slides/_rels/slide6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53.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0.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54.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71.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55.xml"/><Relationship Id="rId1" Type="http://schemas.openxmlformats.org/officeDocument/2006/relationships/slideLayout" Target="../slideLayouts/slideLayout7.xml"/><Relationship Id="rId5" Type="http://schemas.openxmlformats.org/officeDocument/2006/relationships/image" Target="../media/image68.png"/><Relationship Id="rId4" Type="http://schemas.openxmlformats.org/officeDocument/2006/relationships/image" Target="../media/image1.png"/></Relationships>
</file>

<file path=ppt/slides/_rels/slide72.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56.xml"/><Relationship Id="rId1" Type="http://schemas.openxmlformats.org/officeDocument/2006/relationships/slideLayout" Target="../slideLayouts/slideLayout7.xml"/><Relationship Id="rId5" Type="http://schemas.openxmlformats.org/officeDocument/2006/relationships/image" Target="../media/image70.png"/><Relationship Id="rId4" Type="http://schemas.openxmlformats.org/officeDocument/2006/relationships/image" Target="../media/image1.png"/></Relationships>
</file>

<file path=ppt/slides/_rels/slide73.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57.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74.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58.xml"/><Relationship Id="rId1" Type="http://schemas.openxmlformats.org/officeDocument/2006/relationships/slideLayout" Target="../slideLayouts/slideLayout7.xml"/><Relationship Id="rId5" Type="http://schemas.openxmlformats.org/officeDocument/2006/relationships/image" Target="../media/image73.png"/><Relationship Id="rId4" Type="http://schemas.openxmlformats.org/officeDocument/2006/relationships/image" Target="../media/image1.png"/></Relationships>
</file>

<file path=ppt/slides/_rels/slide75.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59.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76.xml.rels><?xml version="1.0" encoding="UTF-8" standalone="yes"?>
<Relationships xmlns="http://schemas.openxmlformats.org/package/2006/relationships"><Relationship Id="rId3" Type="http://schemas.openxmlformats.org/officeDocument/2006/relationships/hyperlink" Target="https://www.youtube.com/watch?v=JhBnOamc_8s" TargetMode="External"/><Relationship Id="rId2" Type="http://schemas.openxmlformats.org/officeDocument/2006/relationships/hyperlink" Target="https://www.youtube.com/watch?v=aqtd8iZlSAA"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ululu.in/computer-networks-solved-sample-papers-btech-6th-semester/" TargetMode="Externa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
            <a:ext cx="7772400" cy="857231"/>
          </a:xfrm>
        </p:spPr>
        <p:style>
          <a:lnRef idx="1">
            <a:schemeClr val="accent5"/>
          </a:lnRef>
          <a:fillRef idx="2">
            <a:schemeClr val="accent5"/>
          </a:fillRef>
          <a:effectRef idx="1">
            <a:schemeClr val="accent5"/>
          </a:effectRef>
          <a:fontRef idx="minor">
            <a:schemeClr val="dk1"/>
          </a:fontRef>
        </p:style>
        <p:txBody>
          <a:bodyPr>
            <a:noAutofit/>
          </a:bodyPr>
          <a:lstStyle/>
          <a:p>
            <a:r>
              <a:rPr lang="en-US" sz="3200" dirty="0" err="1"/>
              <a:t>Noida</a:t>
            </a:r>
            <a:r>
              <a:rPr lang="en-US" sz="3200" dirty="0"/>
              <a:t> Institute of Engineering and Technology, Greater </a:t>
            </a:r>
            <a:r>
              <a:rPr lang="en-US" sz="3200" dirty="0" err="1"/>
              <a:t>Noida</a:t>
            </a:r>
            <a:endParaRPr lang="en-US" sz="3200" dirty="0"/>
          </a:p>
        </p:txBody>
      </p:sp>
      <p:sp>
        <p:nvSpPr>
          <p:cNvPr id="3" name="Subtitle 2"/>
          <p:cNvSpPr>
            <a:spLocks noGrp="1"/>
          </p:cNvSpPr>
          <p:nvPr>
            <p:ph type="subTitle" idx="1"/>
          </p:nvPr>
        </p:nvSpPr>
        <p:spPr>
          <a:xfrm>
            <a:off x="1403648" y="1052736"/>
            <a:ext cx="6768752" cy="1080120"/>
          </a:xfrm>
        </p:spPr>
        <p:style>
          <a:lnRef idx="2">
            <a:schemeClr val="accent5"/>
          </a:lnRef>
          <a:fillRef idx="1">
            <a:schemeClr val="lt1"/>
          </a:fillRef>
          <a:effectRef idx="0">
            <a:schemeClr val="accent5"/>
          </a:effectRef>
          <a:fontRef idx="minor">
            <a:schemeClr val="dk1"/>
          </a:fontRef>
        </p:style>
        <p:txBody>
          <a:bodyPr>
            <a:normAutofit lnSpcReduction="10000"/>
          </a:bodyPr>
          <a:lstStyle/>
          <a:p>
            <a:endParaRPr lang="en-US" dirty="0">
              <a:solidFill>
                <a:schemeClr val="tx1"/>
              </a:solidFill>
            </a:endParaRPr>
          </a:p>
          <a:p>
            <a:r>
              <a:rPr lang="en-US" b="1" dirty="0">
                <a:solidFill>
                  <a:schemeClr val="tx1"/>
                </a:solidFill>
              </a:rPr>
              <a:t>Network Layer </a:t>
            </a:r>
          </a:p>
        </p:txBody>
      </p:sp>
      <p:pic>
        <p:nvPicPr>
          <p:cNvPr id="1026"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pic>
        <p:nvPicPr>
          <p:cNvPr id="1027"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381000" y="5943600"/>
            <a:ext cx="533400" cy="533400"/>
          </a:xfrm>
          <a:prstGeom prst="rect">
            <a:avLst/>
          </a:prstGeom>
          <a:noFill/>
        </p:spPr>
      </p:pic>
      <p:sp>
        <p:nvSpPr>
          <p:cNvPr id="12" name="Subtitle 2"/>
          <p:cNvSpPr txBox="1">
            <a:spLocks/>
          </p:cNvSpPr>
          <p:nvPr/>
        </p:nvSpPr>
        <p:spPr>
          <a:xfrm>
            <a:off x="152400" y="29718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500" b="0" i="0" u="none" strike="noStrike" kern="1200" cap="none" spc="0" normalizeH="0" baseline="0" noProof="0" dirty="0">
                <a:ln>
                  <a:noFill/>
                </a:ln>
                <a:solidFill>
                  <a:schemeClr val="tx1"/>
                </a:solidFill>
                <a:effectLst/>
                <a:uLnTx/>
                <a:uFillTx/>
                <a:latin typeface="+mn-lt"/>
                <a:ea typeface="+mn-ea"/>
                <a:cs typeface="+mn-cs"/>
              </a:rPr>
              <a:t>Unit:</a:t>
            </a:r>
            <a:r>
              <a:rPr kumimoji="0" lang="en-US" sz="2500" b="0" i="0" u="none" strike="noStrike" kern="1200" cap="none" spc="0" normalizeH="0" noProof="0" dirty="0">
                <a:ln>
                  <a:noFill/>
                </a:ln>
                <a:solidFill>
                  <a:schemeClr val="tx1"/>
                </a:solidFill>
                <a:effectLst/>
                <a:uLnTx/>
                <a:uFillTx/>
                <a:latin typeface="+mn-lt"/>
                <a:ea typeface="+mn-ea"/>
                <a:cs typeface="+mn-cs"/>
              </a:rPr>
              <a:t> 3</a:t>
            </a:r>
            <a:endParaRPr kumimoji="0" lang="en-US" sz="2500" b="0" i="0" u="none" strike="noStrike" kern="1200" cap="none" spc="0" normalizeH="0" baseline="0" noProof="0" dirty="0">
              <a:ln>
                <a:noFill/>
              </a:ln>
              <a:solidFill>
                <a:schemeClr val="tx1"/>
              </a:solidFill>
              <a:effectLst/>
              <a:uLnTx/>
              <a:uFillTx/>
              <a:latin typeface="+mn-lt"/>
              <a:ea typeface="+mn-ea"/>
              <a:cs typeface="+mn-cs"/>
            </a:endParaRPr>
          </a:p>
        </p:txBody>
      </p:sp>
      <p:sp>
        <p:nvSpPr>
          <p:cNvPr id="13" name="Date Placeholder 12"/>
          <p:cNvSpPr>
            <a:spLocks noGrp="1"/>
          </p:cNvSpPr>
          <p:nvPr>
            <p:ph type="dt" sz="half" idx="10"/>
          </p:nvPr>
        </p:nvSpPr>
        <p:spPr/>
        <p:txBody>
          <a:bodyPr/>
          <a:lstStyle/>
          <a:p>
            <a:fld id="{5FE86A51-D989-4B1D-959F-3ABF7585B660}" type="datetime1">
              <a:rPr lang="en-US" smtClean="0"/>
              <a:t>10/15/2024</a:t>
            </a:fld>
            <a:endParaRPr lang="en-US"/>
          </a:p>
        </p:txBody>
      </p:sp>
      <p:sp>
        <p:nvSpPr>
          <p:cNvPr id="16" name="Slide Number Placeholder 15"/>
          <p:cNvSpPr>
            <a:spLocks noGrp="1"/>
          </p:cNvSpPr>
          <p:nvPr>
            <p:ph type="sldNum" sz="quarter" idx="12"/>
          </p:nvPr>
        </p:nvSpPr>
        <p:spPr/>
        <p:txBody>
          <a:bodyPr/>
          <a:lstStyle/>
          <a:p>
            <a:fld id="{B6F15528-21DE-4FAA-801E-634DDDAF4B2B}" type="slidenum">
              <a:rPr lang="en-US" smtClean="0"/>
              <a:pPr/>
              <a:t>1</a:t>
            </a:fld>
            <a:endParaRPr lang="en-US"/>
          </a:p>
        </p:txBody>
      </p:sp>
      <p:sp>
        <p:nvSpPr>
          <p:cNvPr id="17" name="Footer Placeholder 16"/>
          <p:cNvSpPr>
            <a:spLocks noGrp="1"/>
          </p:cNvSpPr>
          <p:nvPr>
            <p:ph type="ftr" sz="quarter" idx="11"/>
          </p:nvPr>
        </p:nvSpPr>
        <p:spPr>
          <a:xfrm>
            <a:off x="2771800" y="6356350"/>
            <a:ext cx="3816424" cy="365125"/>
          </a:xfrm>
        </p:spPr>
        <p:txBody>
          <a:bodyPr/>
          <a:lstStyle/>
          <a:p>
            <a:r>
              <a:rPr lang="en-IN"/>
              <a:t>NISHA          ACSE602                  CN                UNIT 3</a:t>
            </a:r>
            <a:endParaRPr lang="en-US" dirty="0"/>
          </a:p>
        </p:txBody>
      </p:sp>
      <p:pic>
        <p:nvPicPr>
          <p:cNvPr id="19" name="Picture 18" descr="D:\Books\Nisha doc\Nisha Documents Softcopy\pic.JPG.JPG"/>
          <p:cNvPicPr>
            <a:picLocks noChangeAspect="1" noChangeArrowheads="1"/>
          </p:cNvPicPr>
          <p:nvPr/>
        </p:nvPicPr>
        <p:blipFill>
          <a:blip r:embed="rId5" cstate="print"/>
          <a:srcRect/>
          <a:stretch>
            <a:fillRect/>
          </a:stretch>
        </p:blipFill>
        <p:spPr bwMode="auto">
          <a:xfrm>
            <a:off x="6553200" y="2668584"/>
            <a:ext cx="1331168" cy="1185866"/>
          </a:xfrm>
          <a:prstGeom prst="rect">
            <a:avLst/>
          </a:prstGeom>
          <a:noFill/>
        </p:spPr>
      </p:pic>
      <p:sp>
        <p:nvSpPr>
          <p:cNvPr id="20" name="Subtitle 2"/>
          <p:cNvSpPr txBox="1">
            <a:spLocks/>
          </p:cNvSpPr>
          <p:nvPr/>
        </p:nvSpPr>
        <p:spPr>
          <a:xfrm>
            <a:off x="5364088" y="3962400"/>
            <a:ext cx="3314907" cy="1752600"/>
          </a:xfrm>
          <a:prstGeom prst="rect">
            <a:avLst/>
          </a:prstGeom>
        </p:spPr>
        <p:style>
          <a:lnRef idx="2">
            <a:schemeClr val="accent5"/>
          </a:lnRef>
          <a:fillRef idx="1">
            <a:schemeClr val="lt1"/>
          </a:fillRef>
          <a:effectRef idx="0">
            <a:schemeClr val="accent5"/>
          </a:effectRef>
          <a:fontRef idx="minor">
            <a:schemeClr val="dk1"/>
          </a:fontRef>
        </p:style>
        <p:txBody>
          <a:bodyPr>
            <a:normAutofit lnSpcReduction="10000"/>
          </a:bodyPr>
          <a:lstStyle/>
          <a:p>
            <a:pPr algn="ctr" fontAlgn="auto">
              <a:spcBef>
                <a:spcPct val="20000"/>
              </a:spcBef>
              <a:spcAft>
                <a:spcPts val="0"/>
              </a:spcAft>
              <a:buFont typeface="Arial" pitchFamily="34" charset="0"/>
              <a:buNone/>
              <a:defRPr/>
            </a:pPr>
            <a:r>
              <a:rPr lang="en-US" sz="2400" dirty="0">
                <a:solidFill>
                  <a:schemeClr val="tx1"/>
                </a:solidFill>
              </a:rPr>
              <a:t>Nisha</a:t>
            </a:r>
          </a:p>
          <a:p>
            <a:pPr algn="ctr" fontAlgn="auto">
              <a:spcBef>
                <a:spcPct val="20000"/>
              </a:spcBef>
              <a:spcAft>
                <a:spcPts val="0"/>
              </a:spcAft>
              <a:buFont typeface="Arial" pitchFamily="34" charset="0"/>
              <a:buNone/>
              <a:defRPr/>
            </a:pPr>
            <a:r>
              <a:rPr lang="en-US" sz="2400" dirty="0">
                <a:solidFill>
                  <a:schemeClr val="tx1"/>
                </a:solidFill>
              </a:rPr>
              <a:t>(Assistant Professor)</a:t>
            </a:r>
          </a:p>
          <a:p>
            <a:pPr algn="ctr" fontAlgn="auto">
              <a:spcBef>
                <a:spcPct val="20000"/>
              </a:spcBef>
              <a:spcAft>
                <a:spcPts val="0"/>
              </a:spcAft>
              <a:buFont typeface="Arial" pitchFamily="34" charset="0"/>
              <a:buNone/>
              <a:defRPr/>
            </a:pPr>
            <a:r>
              <a:rPr lang="en-US" sz="2400" dirty="0">
                <a:solidFill>
                  <a:schemeClr val="tx1"/>
                </a:solidFill>
              </a:rPr>
              <a:t>ECE</a:t>
            </a:r>
          </a:p>
          <a:p>
            <a:pPr algn="ctr" fontAlgn="auto">
              <a:spcBef>
                <a:spcPct val="20000"/>
              </a:spcBef>
              <a:spcAft>
                <a:spcPts val="0"/>
              </a:spcAft>
              <a:buFont typeface="Arial" pitchFamily="34" charset="0"/>
              <a:buNone/>
              <a:defRPr/>
            </a:pPr>
            <a:r>
              <a:rPr lang="en-US" sz="2400" dirty="0">
                <a:solidFill>
                  <a:schemeClr val="tx1"/>
                </a:solidFill>
              </a:rPr>
              <a:t>Department</a:t>
            </a:r>
          </a:p>
        </p:txBody>
      </p:sp>
      <p:sp>
        <p:nvSpPr>
          <p:cNvPr id="21" name="Subtitle 2"/>
          <p:cNvSpPr txBox="1">
            <a:spLocks/>
          </p:cNvSpPr>
          <p:nvPr/>
        </p:nvSpPr>
        <p:spPr>
          <a:xfrm>
            <a:off x="152399" y="3810000"/>
            <a:ext cx="4557997" cy="838200"/>
          </a:xfrm>
          <a:prstGeom prst="rect">
            <a:avLst/>
          </a:prstGeom>
        </p:spPr>
        <p:style>
          <a:lnRef idx="2">
            <a:schemeClr val="accent5"/>
          </a:lnRef>
          <a:fillRef idx="1">
            <a:schemeClr val="lt1"/>
          </a:fillRef>
          <a:effectRef idx="0">
            <a:schemeClr val="accent5"/>
          </a:effectRef>
          <a:fontRef idx="minor">
            <a:schemeClr val="dk1"/>
          </a:fontRef>
        </p:style>
        <p:txBody>
          <a:bodyPr>
            <a:normAutofit/>
          </a:bodyPr>
          <a:lstStyle/>
          <a:p>
            <a:pPr algn="ctr" fontAlgn="auto">
              <a:spcBef>
                <a:spcPct val="20000"/>
              </a:spcBef>
              <a:spcAft>
                <a:spcPts val="0"/>
              </a:spcAft>
              <a:buFont typeface="Arial" pitchFamily="34" charset="0"/>
              <a:buNone/>
              <a:defRPr/>
            </a:pPr>
            <a:r>
              <a:rPr lang="en-US" sz="2000" dirty="0">
                <a:solidFill>
                  <a:schemeClr val="tx1"/>
                </a:solidFill>
              </a:rPr>
              <a:t> Computer Networks                   (ACSE0602)</a:t>
            </a:r>
            <a:endParaRPr lang="en-US" sz="2200" dirty="0">
              <a:solidFill>
                <a:schemeClr val="tx1"/>
              </a:solidFill>
            </a:endParaRPr>
          </a:p>
        </p:txBody>
      </p:sp>
      <p:sp>
        <p:nvSpPr>
          <p:cNvPr id="22" name="Subtitle 2"/>
          <p:cNvSpPr txBox="1">
            <a:spLocks/>
          </p:cNvSpPr>
          <p:nvPr/>
        </p:nvSpPr>
        <p:spPr>
          <a:xfrm>
            <a:off x="152399" y="4876800"/>
            <a:ext cx="4557997" cy="838200"/>
          </a:xfrm>
          <a:prstGeom prst="rect">
            <a:avLst/>
          </a:prstGeom>
        </p:spPr>
        <p:style>
          <a:lnRef idx="2">
            <a:schemeClr val="accent5"/>
          </a:lnRef>
          <a:fillRef idx="1">
            <a:schemeClr val="lt1"/>
          </a:fillRef>
          <a:effectRef idx="0">
            <a:schemeClr val="accent5"/>
          </a:effectRef>
          <a:fontRef idx="minor">
            <a:schemeClr val="dk1"/>
          </a:fontRef>
        </p:style>
        <p:txBody>
          <a:bodyPr>
            <a:normAutofit/>
          </a:bodyPr>
          <a:lstStyle/>
          <a:p>
            <a:pPr algn="ctr" fontAlgn="auto">
              <a:spcBef>
                <a:spcPct val="20000"/>
              </a:spcBef>
              <a:spcAft>
                <a:spcPts val="0"/>
              </a:spcAft>
              <a:buFont typeface="Arial" pitchFamily="34" charset="0"/>
              <a:buNone/>
              <a:defRPr/>
            </a:pPr>
            <a:r>
              <a:rPr lang="en-US" sz="2200" dirty="0">
                <a:solidFill>
                  <a:schemeClr val="tx1"/>
                </a:solidFill>
              </a:rPr>
              <a:t>B </a:t>
            </a:r>
            <a:r>
              <a:rPr lang="en-US" sz="2200">
                <a:solidFill>
                  <a:schemeClr val="tx1"/>
                </a:solidFill>
              </a:rPr>
              <a:t>Tech 6</a:t>
            </a:r>
            <a:r>
              <a:rPr lang="en-US" sz="2200" baseline="30000">
                <a:solidFill>
                  <a:schemeClr val="tx1"/>
                </a:solidFill>
              </a:rPr>
              <a:t>th</a:t>
            </a:r>
            <a:r>
              <a:rPr lang="en-US" sz="2200">
                <a:solidFill>
                  <a:schemeClr val="tx1"/>
                </a:solidFill>
              </a:rPr>
              <a:t> </a:t>
            </a:r>
            <a:r>
              <a:rPr lang="en-US" sz="2200" dirty="0">
                <a:solidFill>
                  <a:schemeClr val="tx1"/>
                </a:solidFill>
              </a:rPr>
              <a:t>Sem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6023ECFA-1E2D-498A-B206-8AFBBC5BBFBE}" type="datetime1">
              <a:rPr lang="en-US" smtClean="0"/>
              <a:t>10/15/2024</a:t>
            </a:fld>
            <a:endParaRPr lang="en-US"/>
          </a:p>
        </p:txBody>
      </p:sp>
      <p:sp>
        <p:nvSpPr>
          <p:cNvPr id="6" name="Slide Number Placeholder 5"/>
          <p:cNvSpPr>
            <a:spLocks noGrp="1"/>
          </p:cNvSpPr>
          <p:nvPr>
            <p:ph type="sldNum" sz="quarter" idx="12"/>
          </p:nvPr>
        </p:nvSpPr>
        <p:spPr/>
        <p:txBody>
          <a:bodyPr/>
          <a:lstStyle/>
          <a:p>
            <a:pPr>
              <a:defRPr/>
            </a:pPr>
            <a:fld id="{10B9370A-705D-4B86-9C28-B626C0BEEA50}" type="slidenum">
              <a:rPr lang="en-US"/>
              <a:pPr>
                <a:defRPr/>
              </a:pPr>
              <a:t>10</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t>PSO’s</a:t>
            </a:r>
          </a:p>
        </p:txBody>
      </p:sp>
      <p:sp>
        <p:nvSpPr>
          <p:cNvPr id="8" name="Footer Placeholder 12"/>
          <p:cNvSpPr>
            <a:spLocks noGrp="1"/>
          </p:cNvSpPr>
          <p:nvPr>
            <p:ph type="ftr" sz="quarter" idx="11"/>
          </p:nvPr>
        </p:nvSpPr>
        <p:spPr>
          <a:xfrm>
            <a:off x="2286000" y="6248400"/>
            <a:ext cx="5029200" cy="365125"/>
          </a:xfrm>
        </p:spPr>
        <p:txBody>
          <a:bodyPr/>
          <a:lstStyle/>
          <a:p>
            <a:pPr>
              <a:defRPr/>
            </a:pPr>
            <a:r>
              <a:rPr lang="en-US"/>
              <a:t>NISHA          ACSE602                  CN                UNIT 3</a:t>
            </a:r>
            <a:endParaRPr lang="en-US" dirty="0"/>
          </a:p>
        </p:txBody>
      </p:sp>
      <p:sp>
        <p:nvSpPr>
          <p:cNvPr id="43014" name="AutoShape 10" descr="Accreditation Process under OBE {POs} - ppt download"/>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en-US"/>
          </a:p>
        </p:txBody>
      </p:sp>
      <p:sp>
        <p:nvSpPr>
          <p:cNvPr id="43015" name="Content Placeholder 2"/>
          <p:cNvSpPr txBox="1">
            <a:spLocks/>
          </p:cNvSpPr>
          <p:nvPr/>
        </p:nvSpPr>
        <p:spPr bwMode="auto">
          <a:xfrm>
            <a:off x="381000" y="1143000"/>
            <a:ext cx="8531225" cy="5081588"/>
          </a:xfrm>
          <a:prstGeom prst="rect">
            <a:avLst/>
          </a:prstGeom>
          <a:noFill/>
          <a:ln w="9525">
            <a:noFill/>
            <a:miter lim="800000"/>
            <a:headEnd/>
            <a:tailEnd/>
          </a:ln>
        </p:spPr>
        <p:txBody>
          <a:bodyPr/>
          <a:lstStyle/>
          <a:p>
            <a:pPr algn="just"/>
            <a:r>
              <a:rPr lang="en-US"/>
              <a:t>On successful completion of graduation degree, The computer Science &amp; Engineering graduates will be able to:</a:t>
            </a:r>
          </a:p>
          <a:p>
            <a:pPr algn="just"/>
            <a:r>
              <a:rPr lang="en-US"/>
              <a:t> </a:t>
            </a:r>
          </a:p>
          <a:p>
            <a:pPr algn="just"/>
            <a:r>
              <a:rPr lang="en-US" b="1"/>
              <a:t>PSO1: </a:t>
            </a:r>
            <a:r>
              <a:rPr lang="en-US"/>
              <a:t> identify, analyze real world problems and design their ethical solutions using artificial intelligence, robotics, virtual/augmented reality, data analytics, block chain technology, and cloud computing.</a:t>
            </a:r>
          </a:p>
          <a:p>
            <a:pPr algn="just"/>
            <a:r>
              <a:rPr lang="en-US" b="1"/>
              <a:t> </a:t>
            </a:r>
            <a:endParaRPr lang="en-US"/>
          </a:p>
          <a:p>
            <a:pPr algn="just"/>
            <a:r>
              <a:rPr lang="en-US" b="1"/>
              <a:t>PSO2: </a:t>
            </a:r>
            <a:r>
              <a:rPr lang="en-US"/>
              <a:t> design and develop the hardware sensor devices and related interfacing software systems for solving complex engineering problems.</a:t>
            </a:r>
          </a:p>
          <a:p>
            <a:pPr algn="just"/>
            <a:r>
              <a:rPr lang="en-US" b="1"/>
              <a:t> </a:t>
            </a:r>
            <a:endParaRPr lang="en-US"/>
          </a:p>
          <a:p>
            <a:pPr algn="just"/>
            <a:r>
              <a:rPr lang="en-US" b="1"/>
              <a:t>PSO 3: </a:t>
            </a:r>
            <a:r>
              <a:rPr lang="en-US"/>
              <a:t>understand inter-disciplinary computing techniques and to apply them in the design of advanced computing.</a:t>
            </a:r>
          </a:p>
          <a:p>
            <a:pPr algn="just"/>
            <a:r>
              <a:rPr lang="en-US" b="1"/>
              <a:t> </a:t>
            </a:r>
            <a:endParaRPr lang="en-US"/>
          </a:p>
          <a:p>
            <a:pPr algn="just"/>
            <a:r>
              <a:rPr lang="en-US" b="1"/>
              <a:t>PSO 4:</a:t>
            </a:r>
            <a:r>
              <a:rPr lang="en-US"/>
              <a:t> conduct investigation of complex problem with the help of technical, managerial, leadership qualities, and modern engineering tools provided by industry sponsored laboratories.</a:t>
            </a:r>
          </a:p>
          <a:p>
            <a:r>
              <a:rPr lang="en-US"/>
              <a:t> </a:t>
            </a:r>
          </a:p>
        </p:txBody>
      </p:sp>
      <p:pic>
        <p:nvPicPr>
          <p:cNvPr id="43016" name="Picture 15" descr="C:\Users\nayaksir\Desktop\niet.jpg"/>
          <p:cNvPicPr>
            <a:picLocks noChangeAspect="1" noChangeArrowheads="1"/>
          </p:cNvPicPr>
          <p:nvPr/>
        </p:nvPicPr>
        <p:blipFill>
          <a:blip r:embed="rId2" cstate="print"/>
          <a:srcRect/>
          <a:stretch>
            <a:fillRect/>
          </a:stretch>
        </p:blipFill>
        <p:spPr bwMode="auto">
          <a:xfrm>
            <a:off x="0" y="0"/>
            <a:ext cx="1581150" cy="847725"/>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0443A51D-699D-4AFD-8308-A5BD0C3F8BAD}" type="datetime1">
              <a:rPr lang="en-US" smtClean="0"/>
              <a:t>10/15/2024</a:t>
            </a:fld>
            <a:endParaRPr lang="en-US"/>
          </a:p>
        </p:txBody>
      </p:sp>
      <p:sp>
        <p:nvSpPr>
          <p:cNvPr id="6" name="Slide Number Placeholder 5"/>
          <p:cNvSpPr>
            <a:spLocks noGrp="1"/>
          </p:cNvSpPr>
          <p:nvPr>
            <p:ph type="sldNum" sz="quarter" idx="12"/>
          </p:nvPr>
        </p:nvSpPr>
        <p:spPr/>
        <p:txBody>
          <a:bodyPr/>
          <a:lstStyle/>
          <a:p>
            <a:pPr>
              <a:defRPr/>
            </a:pPr>
            <a:fld id="{93BD3AC0-0DD3-4909-8A0C-4A8ABC15B69A}" type="slidenum">
              <a:rPr lang="en-US"/>
              <a:pPr>
                <a:defRPr/>
              </a:pPr>
              <a:t>11</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t>PSO’s</a:t>
            </a:r>
          </a:p>
        </p:txBody>
      </p:sp>
      <p:sp>
        <p:nvSpPr>
          <p:cNvPr id="8" name="Footer Placeholder 12"/>
          <p:cNvSpPr>
            <a:spLocks noGrp="1"/>
          </p:cNvSpPr>
          <p:nvPr>
            <p:ph type="ftr" sz="quarter" idx="11"/>
          </p:nvPr>
        </p:nvSpPr>
        <p:spPr>
          <a:xfrm>
            <a:off x="2286000" y="6248400"/>
            <a:ext cx="5029200" cy="365125"/>
          </a:xfrm>
        </p:spPr>
        <p:txBody>
          <a:bodyPr/>
          <a:lstStyle/>
          <a:p>
            <a:pPr>
              <a:defRPr/>
            </a:pPr>
            <a:r>
              <a:rPr lang="en-US"/>
              <a:t>NISHA          ACSE602                  CN                UNIT 3</a:t>
            </a:r>
            <a:endParaRPr lang="en-US" dirty="0"/>
          </a:p>
        </p:txBody>
      </p:sp>
      <p:pic>
        <p:nvPicPr>
          <p:cNvPr id="44090" name="Picture 15" descr="C:\Users\nayaksir\Desktop\niet.jpg"/>
          <p:cNvPicPr>
            <a:picLocks noChangeAspect="1" noChangeArrowheads="1"/>
          </p:cNvPicPr>
          <p:nvPr/>
        </p:nvPicPr>
        <p:blipFill>
          <a:blip r:embed="rId2" cstate="print"/>
          <a:srcRect/>
          <a:stretch>
            <a:fillRect/>
          </a:stretch>
        </p:blipFill>
        <p:spPr bwMode="auto">
          <a:xfrm>
            <a:off x="0" y="0"/>
            <a:ext cx="1581150" cy="847725"/>
          </a:xfrm>
          <a:prstGeom prst="rect">
            <a:avLst/>
          </a:prstGeom>
          <a:noFill/>
          <a:ln w="9525">
            <a:noFill/>
            <a:miter lim="800000"/>
            <a:headEnd/>
            <a:tailEnd/>
          </a:ln>
        </p:spPr>
      </p:pic>
      <p:graphicFrame>
        <p:nvGraphicFramePr>
          <p:cNvPr id="10" name="Table 9"/>
          <p:cNvGraphicFramePr>
            <a:graphicFrameLocks noGrp="1"/>
          </p:cNvGraphicFramePr>
          <p:nvPr>
            <p:extLst>
              <p:ext uri="{D42A27DB-BD31-4B8C-83A1-F6EECF244321}">
                <p14:modId xmlns:p14="http://schemas.microsoft.com/office/powerpoint/2010/main" val="3292412284"/>
              </p:ext>
            </p:extLst>
          </p:nvPr>
        </p:nvGraphicFramePr>
        <p:xfrm>
          <a:off x="971598" y="1124748"/>
          <a:ext cx="7344818" cy="4680515"/>
        </p:xfrm>
        <a:graphic>
          <a:graphicData uri="http://schemas.openxmlformats.org/drawingml/2006/table">
            <a:tbl>
              <a:tblPr/>
              <a:tblGrid>
                <a:gridCol w="1032006">
                  <a:extLst>
                    <a:ext uri="{9D8B030D-6E8A-4147-A177-3AD203B41FA5}">
                      <a16:colId xmlns:a16="http://schemas.microsoft.com/office/drawing/2014/main" val="20000"/>
                    </a:ext>
                  </a:extLst>
                </a:gridCol>
                <a:gridCol w="1558709">
                  <a:extLst>
                    <a:ext uri="{9D8B030D-6E8A-4147-A177-3AD203B41FA5}">
                      <a16:colId xmlns:a16="http://schemas.microsoft.com/office/drawing/2014/main" val="20001"/>
                    </a:ext>
                  </a:extLst>
                </a:gridCol>
                <a:gridCol w="1584701">
                  <a:extLst>
                    <a:ext uri="{9D8B030D-6E8A-4147-A177-3AD203B41FA5}">
                      <a16:colId xmlns:a16="http://schemas.microsoft.com/office/drawing/2014/main" val="20002"/>
                    </a:ext>
                  </a:extLst>
                </a:gridCol>
                <a:gridCol w="1584701">
                  <a:extLst>
                    <a:ext uri="{9D8B030D-6E8A-4147-A177-3AD203B41FA5}">
                      <a16:colId xmlns:a16="http://schemas.microsoft.com/office/drawing/2014/main" val="20003"/>
                    </a:ext>
                  </a:extLst>
                </a:gridCol>
                <a:gridCol w="1584701">
                  <a:extLst>
                    <a:ext uri="{9D8B030D-6E8A-4147-A177-3AD203B41FA5}">
                      <a16:colId xmlns:a16="http://schemas.microsoft.com/office/drawing/2014/main" val="20004"/>
                    </a:ext>
                  </a:extLst>
                </a:gridCol>
              </a:tblGrid>
              <a:tr h="668645">
                <a:tc>
                  <a:txBody>
                    <a:bodyPr/>
                    <a:lstStyle/>
                    <a:p>
                      <a:pPr marL="0" marR="0" algn="ctr">
                        <a:lnSpc>
                          <a:spcPct val="115000"/>
                        </a:lnSpc>
                        <a:spcBef>
                          <a:spcPts val="0"/>
                        </a:spcBef>
                        <a:spcAft>
                          <a:spcPts val="1000"/>
                        </a:spcAft>
                      </a:pPr>
                      <a:r>
                        <a:rPr lang="en-US" sz="1200" b="1" dirty="0">
                          <a:latin typeface="+mj-lt"/>
                          <a:ea typeface="Calibri"/>
                          <a:cs typeface="Times New Roman"/>
                        </a:rPr>
                        <a:t>CO</a:t>
                      </a:r>
                    </a:p>
                  </a:txBody>
                  <a:tcPr marL="6530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b="1" dirty="0">
                          <a:latin typeface="+mj-lt"/>
                          <a:ea typeface="Calibri"/>
                          <a:cs typeface="Times New Roman"/>
                        </a:rPr>
                        <a:t>PSO1</a:t>
                      </a:r>
                    </a:p>
                  </a:txBody>
                  <a:tcPr marL="6530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b="1" dirty="0">
                          <a:latin typeface="+mj-lt"/>
                          <a:ea typeface="Calibri"/>
                          <a:cs typeface="Times New Roman"/>
                        </a:rPr>
                        <a:t>PSO2</a:t>
                      </a:r>
                    </a:p>
                  </a:txBody>
                  <a:tcPr marL="6530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b="1">
                          <a:latin typeface="+mj-lt"/>
                          <a:ea typeface="Calibri"/>
                          <a:cs typeface="Times New Roman"/>
                        </a:rPr>
                        <a:t>PSO3</a:t>
                      </a:r>
                    </a:p>
                  </a:txBody>
                  <a:tcPr marL="6847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b="1" dirty="0">
                          <a:latin typeface="+mj-lt"/>
                          <a:ea typeface="Calibri"/>
                          <a:cs typeface="Times New Roman"/>
                        </a:rPr>
                        <a:t>PSO4</a:t>
                      </a:r>
                    </a:p>
                  </a:txBody>
                  <a:tcPr marL="6847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68645">
                <a:tc>
                  <a:txBody>
                    <a:bodyPr/>
                    <a:lstStyle/>
                    <a:p>
                      <a:pPr marL="0" marR="0">
                        <a:lnSpc>
                          <a:spcPct val="115000"/>
                        </a:lnSpc>
                        <a:spcBef>
                          <a:spcPts val="0"/>
                        </a:spcBef>
                        <a:spcAft>
                          <a:spcPts val="1000"/>
                        </a:spcAft>
                      </a:pPr>
                      <a:r>
                        <a:rPr lang="en-US" sz="1200" b="1" dirty="0">
                          <a:latin typeface="+mj-lt"/>
                          <a:ea typeface="Calibri"/>
                          <a:cs typeface="Times New Roman"/>
                        </a:rPr>
                        <a:t>ACSE0602.1</a:t>
                      </a:r>
                      <a:endParaRPr lang="en-US" sz="1200" dirty="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a:latin typeface="+mj-lt"/>
                          <a:ea typeface="Calibri"/>
                          <a:cs typeface="Times New Roman"/>
                        </a:rPr>
                        <a:t>2</a:t>
                      </a:r>
                    </a:p>
                  </a:txBody>
                  <a:tcPr marL="6530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a:latin typeface="+mj-lt"/>
                          <a:ea typeface="Calibri"/>
                          <a:cs typeface="Times New Roman"/>
                        </a:rPr>
                        <a:t>2</a:t>
                      </a:r>
                    </a:p>
                  </a:txBody>
                  <a:tcPr marL="6530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a:latin typeface="+mj-lt"/>
                          <a:ea typeface="Calibri"/>
                          <a:cs typeface="Times New Roman"/>
                        </a:rPr>
                        <a:t>2</a:t>
                      </a:r>
                    </a:p>
                  </a:txBody>
                  <a:tcPr marL="6847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a:latin typeface="+mj-lt"/>
                          <a:ea typeface="Calibri"/>
                          <a:cs typeface="Times New Roman"/>
                        </a:rPr>
                        <a:t>2</a:t>
                      </a:r>
                    </a:p>
                  </a:txBody>
                  <a:tcPr marL="6847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68645">
                <a:tc>
                  <a:txBody>
                    <a:bodyPr/>
                    <a:lstStyle/>
                    <a:p>
                      <a:pPr marL="0" marR="0">
                        <a:lnSpc>
                          <a:spcPct val="115000"/>
                        </a:lnSpc>
                        <a:spcBef>
                          <a:spcPts val="0"/>
                        </a:spcBef>
                        <a:spcAft>
                          <a:spcPts val="1000"/>
                        </a:spcAft>
                      </a:pPr>
                      <a:r>
                        <a:rPr lang="en-US" sz="1200" b="1" dirty="0">
                          <a:latin typeface="+mj-lt"/>
                          <a:ea typeface="Calibri"/>
                          <a:cs typeface="Times New Roman"/>
                        </a:rPr>
                        <a:t>ACSE0602.2</a:t>
                      </a:r>
                      <a:endParaRPr lang="en-US" sz="1200" dirty="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a:latin typeface="+mj-lt"/>
                          <a:ea typeface="Calibri"/>
                          <a:cs typeface="Times New Roman"/>
                        </a:rPr>
                        <a:t>2</a:t>
                      </a:r>
                    </a:p>
                  </a:txBody>
                  <a:tcPr marL="6530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tabLst>
                          <a:tab pos="544830" algn="l"/>
                          <a:tab pos="591185" algn="ctr"/>
                        </a:tabLst>
                      </a:pPr>
                      <a:r>
                        <a:rPr lang="en-US" sz="1200" dirty="0">
                          <a:latin typeface="+mj-lt"/>
                          <a:ea typeface="Calibri"/>
                          <a:cs typeface="Times New Roman"/>
                        </a:rPr>
                        <a:t>                    2</a:t>
                      </a:r>
                    </a:p>
                  </a:txBody>
                  <a:tcPr marL="6530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a:latin typeface="+mj-lt"/>
                          <a:ea typeface="Calibri"/>
                          <a:cs typeface="Times New Roman"/>
                        </a:rPr>
                        <a:t>2</a:t>
                      </a:r>
                    </a:p>
                  </a:txBody>
                  <a:tcPr marL="6847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a:latin typeface="+mj-lt"/>
                          <a:ea typeface="Calibri"/>
                          <a:cs typeface="Times New Roman"/>
                        </a:rPr>
                        <a:t>2</a:t>
                      </a:r>
                    </a:p>
                  </a:txBody>
                  <a:tcPr marL="6847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68645">
                <a:tc>
                  <a:txBody>
                    <a:bodyPr/>
                    <a:lstStyle/>
                    <a:p>
                      <a:pPr marL="0" marR="0">
                        <a:lnSpc>
                          <a:spcPct val="115000"/>
                        </a:lnSpc>
                        <a:spcBef>
                          <a:spcPts val="0"/>
                        </a:spcBef>
                        <a:spcAft>
                          <a:spcPts val="1000"/>
                        </a:spcAft>
                      </a:pPr>
                      <a:r>
                        <a:rPr lang="en-US" sz="1200" b="1" dirty="0">
                          <a:latin typeface="+mj-lt"/>
                          <a:ea typeface="Calibri"/>
                          <a:cs typeface="Times New Roman"/>
                        </a:rPr>
                        <a:t>ACSE0602.3</a:t>
                      </a:r>
                      <a:endParaRPr lang="en-US" sz="1200" dirty="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a:latin typeface="+mj-lt"/>
                          <a:ea typeface="Calibri"/>
                          <a:cs typeface="Times New Roman"/>
                        </a:rPr>
                        <a:t>2</a:t>
                      </a:r>
                    </a:p>
                  </a:txBody>
                  <a:tcPr marL="6530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a:latin typeface="+mj-lt"/>
                          <a:ea typeface="Calibri"/>
                          <a:cs typeface="Times New Roman"/>
                        </a:rPr>
                        <a:t>2</a:t>
                      </a:r>
                    </a:p>
                  </a:txBody>
                  <a:tcPr marL="6530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a:latin typeface="+mj-lt"/>
                          <a:ea typeface="Calibri"/>
                          <a:cs typeface="Times New Roman"/>
                        </a:rPr>
                        <a:t>2</a:t>
                      </a:r>
                    </a:p>
                  </a:txBody>
                  <a:tcPr marL="6847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a:latin typeface="+mj-lt"/>
                          <a:ea typeface="Calibri"/>
                          <a:cs typeface="Times New Roman"/>
                        </a:rPr>
                        <a:t>3</a:t>
                      </a:r>
                    </a:p>
                  </a:txBody>
                  <a:tcPr marL="6847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668645">
                <a:tc>
                  <a:txBody>
                    <a:bodyPr/>
                    <a:lstStyle/>
                    <a:p>
                      <a:pPr marL="0" marR="0">
                        <a:lnSpc>
                          <a:spcPct val="115000"/>
                        </a:lnSpc>
                        <a:spcBef>
                          <a:spcPts val="0"/>
                        </a:spcBef>
                        <a:spcAft>
                          <a:spcPts val="1000"/>
                        </a:spcAft>
                      </a:pPr>
                      <a:r>
                        <a:rPr lang="en-US" sz="1200" b="1" dirty="0">
                          <a:latin typeface="+mj-lt"/>
                          <a:ea typeface="Calibri"/>
                          <a:cs typeface="Times New Roman"/>
                        </a:rPr>
                        <a:t>ACSE0602.4</a:t>
                      </a:r>
                      <a:endParaRPr lang="en-US" sz="1200" dirty="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a:latin typeface="+mj-lt"/>
                          <a:ea typeface="Calibri"/>
                          <a:cs typeface="Times New Roman"/>
                        </a:rPr>
                        <a:t>2</a:t>
                      </a:r>
                    </a:p>
                  </a:txBody>
                  <a:tcPr marL="6530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a:latin typeface="+mj-lt"/>
                          <a:ea typeface="Calibri"/>
                          <a:cs typeface="Times New Roman"/>
                        </a:rPr>
                        <a:t>2</a:t>
                      </a:r>
                    </a:p>
                  </a:txBody>
                  <a:tcPr marL="6530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a:latin typeface="+mj-lt"/>
                          <a:ea typeface="Calibri"/>
                          <a:cs typeface="Times New Roman"/>
                        </a:rPr>
                        <a:t>2</a:t>
                      </a:r>
                    </a:p>
                  </a:txBody>
                  <a:tcPr marL="6847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a:latin typeface="+mj-lt"/>
                          <a:ea typeface="Calibri"/>
                          <a:cs typeface="Times New Roman"/>
                        </a:rPr>
                        <a:t>2</a:t>
                      </a:r>
                    </a:p>
                  </a:txBody>
                  <a:tcPr marL="6847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668645">
                <a:tc>
                  <a:txBody>
                    <a:bodyPr/>
                    <a:lstStyle/>
                    <a:p>
                      <a:pPr marL="0" marR="0">
                        <a:lnSpc>
                          <a:spcPct val="115000"/>
                        </a:lnSpc>
                        <a:spcBef>
                          <a:spcPts val="0"/>
                        </a:spcBef>
                        <a:spcAft>
                          <a:spcPts val="1000"/>
                        </a:spcAft>
                      </a:pPr>
                      <a:r>
                        <a:rPr lang="en-US" sz="1200" b="1" dirty="0">
                          <a:latin typeface="+mj-lt"/>
                          <a:ea typeface="Calibri"/>
                          <a:cs typeface="Times New Roman"/>
                        </a:rPr>
                        <a:t>ACSE0602.5</a:t>
                      </a:r>
                      <a:endParaRPr lang="en-US" sz="1200" dirty="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a:latin typeface="+mj-lt"/>
                          <a:ea typeface="Calibri"/>
                          <a:cs typeface="Times New Roman"/>
                        </a:rPr>
                        <a:t>2</a:t>
                      </a:r>
                    </a:p>
                  </a:txBody>
                  <a:tcPr marL="6530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a:latin typeface="+mj-lt"/>
                          <a:ea typeface="Calibri"/>
                          <a:cs typeface="Times New Roman"/>
                        </a:rPr>
                        <a:t>2</a:t>
                      </a:r>
                    </a:p>
                  </a:txBody>
                  <a:tcPr marL="6530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a:latin typeface="+mj-lt"/>
                          <a:ea typeface="Calibri"/>
                          <a:cs typeface="Times New Roman"/>
                        </a:rPr>
                        <a:t>2</a:t>
                      </a:r>
                    </a:p>
                  </a:txBody>
                  <a:tcPr marL="6847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a:latin typeface="+mj-lt"/>
                          <a:ea typeface="Calibri"/>
                          <a:cs typeface="Times New Roman"/>
                        </a:rPr>
                        <a:t>2</a:t>
                      </a:r>
                    </a:p>
                  </a:txBody>
                  <a:tcPr marL="6847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668645">
                <a:tc>
                  <a:txBody>
                    <a:bodyPr/>
                    <a:lstStyle/>
                    <a:p>
                      <a:pPr marL="0" marR="0" algn="ctr">
                        <a:lnSpc>
                          <a:spcPct val="115000"/>
                        </a:lnSpc>
                        <a:spcBef>
                          <a:spcPts val="0"/>
                        </a:spcBef>
                        <a:spcAft>
                          <a:spcPts val="1000"/>
                        </a:spcAft>
                      </a:pPr>
                      <a:r>
                        <a:rPr lang="en-US" sz="1200" b="1" dirty="0">
                          <a:latin typeface="+mj-lt"/>
                          <a:ea typeface="Calibri"/>
                          <a:cs typeface="Times New Roman"/>
                        </a:rPr>
                        <a:t>Avg</a:t>
                      </a:r>
                    </a:p>
                  </a:txBody>
                  <a:tcPr marL="6530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b="0" dirty="0">
                          <a:latin typeface="+mj-lt"/>
                          <a:ea typeface="Calibri"/>
                          <a:cs typeface="Times New Roman"/>
                        </a:rPr>
                        <a:t>2</a:t>
                      </a:r>
                    </a:p>
                  </a:txBody>
                  <a:tcPr marL="6530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b="0" dirty="0">
                          <a:latin typeface="+mj-lt"/>
                          <a:ea typeface="Calibri"/>
                          <a:cs typeface="Times New Roman"/>
                        </a:rPr>
                        <a:t>2</a:t>
                      </a:r>
                    </a:p>
                  </a:txBody>
                  <a:tcPr marL="6530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b="0" dirty="0">
                          <a:latin typeface="+mj-lt"/>
                          <a:ea typeface="Calibri"/>
                          <a:cs typeface="Times New Roman"/>
                        </a:rPr>
                        <a:t>2</a:t>
                      </a:r>
                    </a:p>
                  </a:txBody>
                  <a:tcPr marL="6847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b="0" dirty="0">
                          <a:latin typeface="+mj-lt"/>
                          <a:ea typeface="Calibri"/>
                          <a:cs typeface="Times New Roman"/>
                        </a:rPr>
                        <a:t>2</a:t>
                      </a:r>
                    </a:p>
                  </a:txBody>
                  <a:tcPr marL="6847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9EEAE81C-6553-4127-9CD1-3BF449809AAC}" type="datetime1">
              <a:rPr lang="en-US" smtClean="0"/>
              <a:t>10/15/2024</a:t>
            </a:fld>
            <a:endParaRPr lang="en-US"/>
          </a:p>
        </p:txBody>
      </p:sp>
      <p:sp>
        <p:nvSpPr>
          <p:cNvPr id="6" name="Slide Number Placeholder 5"/>
          <p:cNvSpPr>
            <a:spLocks noGrp="1"/>
          </p:cNvSpPr>
          <p:nvPr>
            <p:ph type="sldNum" sz="quarter" idx="12"/>
          </p:nvPr>
        </p:nvSpPr>
        <p:spPr/>
        <p:txBody>
          <a:bodyPr/>
          <a:lstStyle/>
          <a:p>
            <a:pPr>
              <a:defRPr/>
            </a:pPr>
            <a:fld id="{E99CCB61-10BA-484E-ABE0-946F256E91AD}" type="slidenum">
              <a:rPr lang="en-US"/>
              <a:pPr>
                <a:defRPr/>
              </a:pPr>
              <a:t>12</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t>Program Educational Objectives</a:t>
            </a:r>
          </a:p>
        </p:txBody>
      </p:sp>
      <p:sp>
        <p:nvSpPr>
          <p:cNvPr id="8" name="Footer Placeholder 12"/>
          <p:cNvSpPr>
            <a:spLocks noGrp="1"/>
          </p:cNvSpPr>
          <p:nvPr>
            <p:ph type="ftr" sz="quarter" idx="11"/>
          </p:nvPr>
        </p:nvSpPr>
        <p:spPr>
          <a:xfrm>
            <a:off x="2286000" y="6248400"/>
            <a:ext cx="5029200" cy="365125"/>
          </a:xfrm>
        </p:spPr>
        <p:txBody>
          <a:bodyPr/>
          <a:lstStyle/>
          <a:p>
            <a:pPr>
              <a:defRPr/>
            </a:pPr>
            <a:r>
              <a:rPr lang="en-US"/>
              <a:t>NISHA          ACSE602                  CN                UNIT 3</a:t>
            </a:r>
            <a:endParaRPr lang="en-US" dirty="0"/>
          </a:p>
        </p:txBody>
      </p:sp>
      <p:sp>
        <p:nvSpPr>
          <p:cNvPr id="45062" name="AutoShape 10" descr="Accreditation Process under OBE {POs} - ppt download"/>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en-US"/>
          </a:p>
        </p:txBody>
      </p:sp>
      <p:sp>
        <p:nvSpPr>
          <p:cNvPr id="45063" name="Rectangle 9"/>
          <p:cNvSpPr>
            <a:spLocks noChangeArrowheads="1"/>
          </p:cNvSpPr>
          <p:nvPr/>
        </p:nvSpPr>
        <p:spPr bwMode="auto">
          <a:xfrm>
            <a:off x="457200" y="849313"/>
            <a:ext cx="8582025" cy="5494337"/>
          </a:xfrm>
          <a:prstGeom prst="rect">
            <a:avLst/>
          </a:prstGeom>
          <a:noFill/>
          <a:ln w="9525">
            <a:noFill/>
            <a:miter lim="800000"/>
            <a:headEnd/>
            <a:tailEnd/>
          </a:ln>
        </p:spPr>
        <p:txBody>
          <a:bodyPr>
            <a:spAutoFit/>
          </a:bodyPr>
          <a:lstStyle/>
          <a:p>
            <a:pPr algn="just">
              <a:lnSpc>
                <a:spcPct val="150000"/>
              </a:lnSpc>
            </a:pPr>
            <a:r>
              <a:rPr lang="en-US" b="1">
                <a:latin typeface="Times New Roman" pitchFamily="18" charset="0"/>
                <a:cs typeface="Times New Roman" pitchFamily="18" charset="0"/>
              </a:rPr>
              <a:t>PEO 1: </a:t>
            </a:r>
            <a:r>
              <a:rPr lang="en-US">
                <a:latin typeface="Times New Roman" pitchFamily="18" charset="0"/>
                <a:cs typeface="Times New Roman" pitchFamily="18" charset="0"/>
              </a:rPr>
              <a:t>To have an excellent scientific and engineering breadth so as to comprehend, analyze, design and provide sustainable solutions for real-life problems using state-of-the-art technologies.</a:t>
            </a:r>
            <a:endParaRPr lang="en-US">
              <a:latin typeface="Calibri" pitchFamily="34" charset="0"/>
              <a:cs typeface="Times New Roman" pitchFamily="18" charset="0"/>
            </a:endParaRPr>
          </a:p>
          <a:p>
            <a:pPr algn="just">
              <a:lnSpc>
                <a:spcPct val="150000"/>
              </a:lnSpc>
            </a:pPr>
            <a:r>
              <a:rPr lang="en-US" b="1">
                <a:latin typeface="Times New Roman" pitchFamily="18" charset="0"/>
                <a:cs typeface="Times New Roman" pitchFamily="18" charset="0"/>
              </a:rPr>
              <a:t> </a:t>
            </a:r>
            <a:endParaRPr lang="en-US">
              <a:latin typeface="Calibri" pitchFamily="34" charset="0"/>
              <a:cs typeface="Times New Roman" pitchFamily="18" charset="0"/>
            </a:endParaRPr>
          </a:p>
          <a:p>
            <a:pPr algn="just">
              <a:lnSpc>
                <a:spcPct val="150000"/>
              </a:lnSpc>
            </a:pPr>
            <a:r>
              <a:rPr lang="en-US" b="1">
                <a:latin typeface="Times New Roman" pitchFamily="18" charset="0"/>
                <a:cs typeface="Times New Roman" pitchFamily="18" charset="0"/>
              </a:rPr>
              <a:t> PEO 2: </a:t>
            </a:r>
            <a:r>
              <a:rPr lang="en-US">
                <a:latin typeface="Times New Roman" pitchFamily="18" charset="0"/>
                <a:cs typeface="Times New Roman" pitchFamily="18" charset="0"/>
              </a:rPr>
              <a:t>To have a successful career in industries, to pursue higher studies or to support entrepreneurial endeavors and to face the global challenges.</a:t>
            </a:r>
            <a:endParaRPr lang="en-US">
              <a:latin typeface="Calibri" pitchFamily="34" charset="0"/>
              <a:cs typeface="Times New Roman" pitchFamily="18" charset="0"/>
            </a:endParaRPr>
          </a:p>
          <a:p>
            <a:pPr algn="just">
              <a:lnSpc>
                <a:spcPct val="150000"/>
              </a:lnSpc>
            </a:pPr>
            <a:r>
              <a:rPr lang="en-US" b="1">
                <a:latin typeface="Times New Roman" pitchFamily="18" charset="0"/>
                <a:cs typeface="Times New Roman" pitchFamily="18" charset="0"/>
              </a:rPr>
              <a:t> </a:t>
            </a:r>
            <a:endParaRPr lang="en-US">
              <a:latin typeface="Calibri" pitchFamily="34" charset="0"/>
              <a:cs typeface="Times New Roman" pitchFamily="18" charset="0"/>
            </a:endParaRPr>
          </a:p>
          <a:p>
            <a:pPr algn="just">
              <a:lnSpc>
                <a:spcPct val="150000"/>
              </a:lnSpc>
            </a:pPr>
            <a:r>
              <a:rPr lang="en-US" b="1">
                <a:latin typeface="Times New Roman" pitchFamily="18" charset="0"/>
                <a:cs typeface="Times New Roman" pitchFamily="18" charset="0"/>
              </a:rPr>
              <a:t>PEO 3:</a:t>
            </a:r>
            <a:r>
              <a:rPr lang="en-US">
                <a:latin typeface="Times New Roman" pitchFamily="18" charset="0"/>
                <a:cs typeface="Times New Roman" pitchFamily="18" charset="0"/>
              </a:rPr>
              <a:t>To have an effective communication skills, professional attitude, ethical values and a desire to learn specific knowledge in emerging trends, technologies for research, innovation and product development and contribution to society.</a:t>
            </a:r>
            <a:endParaRPr lang="en-US">
              <a:latin typeface="Calibri" pitchFamily="34" charset="0"/>
              <a:cs typeface="Times New Roman" pitchFamily="18" charset="0"/>
            </a:endParaRPr>
          </a:p>
          <a:p>
            <a:pPr algn="just">
              <a:lnSpc>
                <a:spcPct val="150000"/>
              </a:lnSpc>
            </a:pPr>
            <a:r>
              <a:rPr lang="en-US" b="1">
                <a:latin typeface="Times New Roman" pitchFamily="18" charset="0"/>
                <a:cs typeface="Times New Roman" pitchFamily="18" charset="0"/>
              </a:rPr>
              <a:t> </a:t>
            </a:r>
            <a:endParaRPr lang="en-US">
              <a:latin typeface="Calibri" pitchFamily="34" charset="0"/>
              <a:cs typeface="Times New Roman" pitchFamily="18" charset="0"/>
            </a:endParaRPr>
          </a:p>
          <a:p>
            <a:pPr algn="just"/>
            <a:r>
              <a:rPr lang="en-US" b="1">
                <a:latin typeface="Times New Roman" pitchFamily="18" charset="0"/>
                <a:cs typeface="Times New Roman" pitchFamily="18" charset="0"/>
              </a:rPr>
              <a:t>PEO 4:  </a:t>
            </a:r>
            <a:r>
              <a:rPr lang="en-US">
                <a:latin typeface="Times New Roman" pitchFamily="18" charset="0"/>
                <a:cs typeface="Times New Roman" pitchFamily="18" charset="0"/>
              </a:rPr>
              <a:t>To have life-long learning for up-skilling and re-skilling for successful professional career as engineer, scientist, entrepreneur and bureaucrat for betterment of society.</a:t>
            </a:r>
            <a:endParaRPr lang="en-US"/>
          </a:p>
        </p:txBody>
      </p:sp>
      <p:pic>
        <p:nvPicPr>
          <p:cNvPr id="45064" name="Picture 15" descr="C:\Users\nayaksir\Desktop\niet.jpg"/>
          <p:cNvPicPr>
            <a:picLocks noChangeAspect="1" noChangeArrowheads="1"/>
          </p:cNvPicPr>
          <p:nvPr/>
        </p:nvPicPr>
        <p:blipFill>
          <a:blip r:embed="rId2" cstate="print"/>
          <a:srcRect/>
          <a:stretch>
            <a:fillRect/>
          </a:stretch>
        </p:blipFill>
        <p:spPr bwMode="auto">
          <a:xfrm>
            <a:off x="0" y="0"/>
            <a:ext cx="1581150" cy="847725"/>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AA0F1352-F3D2-4EB7-BD0F-B234E93C46AC}" type="datetime1">
              <a:rPr lang="en-US" smtClean="0"/>
              <a:t>10/15/2024</a:t>
            </a:fld>
            <a:endParaRPr lang="en-US"/>
          </a:p>
        </p:txBody>
      </p:sp>
      <p:sp>
        <p:nvSpPr>
          <p:cNvPr id="6" name="Slide Number Placeholder 5"/>
          <p:cNvSpPr>
            <a:spLocks noGrp="1"/>
          </p:cNvSpPr>
          <p:nvPr>
            <p:ph type="sldNum" sz="quarter" idx="12"/>
          </p:nvPr>
        </p:nvSpPr>
        <p:spPr/>
        <p:txBody>
          <a:bodyPr/>
          <a:lstStyle/>
          <a:p>
            <a:pPr>
              <a:defRPr/>
            </a:pPr>
            <a:fld id="{0945BC16-E7E5-469F-A4EC-AAA9DEFDF553}" type="slidenum">
              <a:rPr lang="en-US"/>
              <a:pPr>
                <a:defRPr/>
              </a:pPr>
              <a:t>13</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t>Result Analysis</a:t>
            </a:r>
          </a:p>
        </p:txBody>
      </p:sp>
      <p:sp>
        <p:nvSpPr>
          <p:cNvPr id="8" name="Footer Placeholder 12"/>
          <p:cNvSpPr>
            <a:spLocks noGrp="1"/>
          </p:cNvSpPr>
          <p:nvPr>
            <p:ph type="ftr" sz="quarter" idx="11"/>
          </p:nvPr>
        </p:nvSpPr>
        <p:spPr>
          <a:xfrm>
            <a:off x="2286000" y="6248400"/>
            <a:ext cx="5029200" cy="365125"/>
          </a:xfrm>
        </p:spPr>
        <p:txBody>
          <a:bodyPr/>
          <a:lstStyle/>
          <a:p>
            <a:pPr>
              <a:defRPr/>
            </a:pPr>
            <a:r>
              <a:rPr lang="en-US"/>
              <a:t>NISHA          ACSE602                  CN                UNIT 3</a:t>
            </a:r>
            <a:endParaRPr lang="en-US" dirty="0"/>
          </a:p>
        </p:txBody>
      </p:sp>
      <p:sp>
        <p:nvSpPr>
          <p:cNvPr id="46086" name="AutoShape 10" descr="Accreditation Process under OBE {POs} - ppt download"/>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en-US"/>
          </a:p>
        </p:txBody>
      </p:sp>
      <p:pic>
        <p:nvPicPr>
          <p:cNvPr id="46103" name="Picture 15" descr="C:\Users\nayaksir\Desktop\niet.jpg"/>
          <p:cNvPicPr>
            <a:picLocks noChangeAspect="1" noChangeArrowheads="1"/>
          </p:cNvPicPr>
          <p:nvPr/>
        </p:nvPicPr>
        <p:blipFill>
          <a:blip r:embed="rId2" cstate="print"/>
          <a:srcRect/>
          <a:stretch>
            <a:fillRect/>
          </a:stretch>
        </p:blipFill>
        <p:spPr bwMode="auto">
          <a:xfrm>
            <a:off x="0" y="0"/>
            <a:ext cx="1581150" cy="847725"/>
          </a:xfrm>
          <a:prstGeom prst="rect">
            <a:avLst/>
          </a:prstGeom>
          <a:noFill/>
          <a:ln w="9525">
            <a:noFill/>
            <a:miter lim="800000"/>
            <a:headEnd/>
            <a:tailEnd/>
          </a:ln>
        </p:spPr>
      </p:pic>
      <p:graphicFrame>
        <p:nvGraphicFramePr>
          <p:cNvPr id="2" name="Table 1">
            <a:extLst>
              <a:ext uri="{FF2B5EF4-FFF2-40B4-BE49-F238E27FC236}">
                <a16:creationId xmlns:a16="http://schemas.microsoft.com/office/drawing/2014/main" id="{BE80F8BC-2CDD-6787-F10D-5C125D2F4366}"/>
              </a:ext>
            </a:extLst>
          </p:cNvPr>
          <p:cNvGraphicFramePr>
            <a:graphicFrameLocks noGrp="1"/>
          </p:cNvGraphicFramePr>
          <p:nvPr>
            <p:extLst>
              <p:ext uri="{D42A27DB-BD31-4B8C-83A1-F6EECF244321}">
                <p14:modId xmlns:p14="http://schemas.microsoft.com/office/powerpoint/2010/main" val="2227867164"/>
              </p:ext>
            </p:extLst>
          </p:nvPr>
        </p:nvGraphicFramePr>
        <p:xfrm>
          <a:off x="990600" y="1397000"/>
          <a:ext cx="7010400" cy="2794000"/>
        </p:xfrm>
        <a:graphic>
          <a:graphicData uri="http://schemas.openxmlformats.org/drawingml/2006/table">
            <a:tbl>
              <a:tblPr firstRow="1" bandRow="1">
                <a:tableStyleId>{5C22544A-7EE6-4342-B048-85BDC9FD1C3A}</a:tableStyleId>
              </a:tblPr>
              <a:tblGrid>
                <a:gridCol w="4800600">
                  <a:extLst>
                    <a:ext uri="{9D8B030D-6E8A-4147-A177-3AD203B41FA5}">
                      <a16:colId xmlns:a16="http://schemas.microsoft.com/office/drawing/2014/main" val="20000"/>
                    </a:ext>
                  </a:extLst>
                </a:gridCol>
                <a:gridCol w="2209800">
                  <a:extLst>
                    <a:ext uri="{9D8B030D-6E8A-4147-A177-3AD203B41FA5}">
                      <a16:colId xmlns:a16="http://schemas.microsoft.com/office/drawing/2014/main" val="20001"/>
                    </a:ext>
                  </a:extLst>
                </a:gridCol>
              </a:tblGrid>
              <a:tr h="698500">
                <a:tc gridSpan="2">
                  <a:txBody>
                    <a:bodyPr/>
                    <a:lstStyle/>
                    <a:p>
                      <a:pPr marL="0" algn="l" defTabSz="914400" rtl="0" eaLnBrk="1" latinLnBrk="0" hangingPunct="1"/>
                      <a:r>
                        <a:rPr lang="en-US" sz="2200" kern="1200" dirty="0">
                          <a:solidFill>
                            <a:schemeClr val="tx1"/>
                          </a:solidFill>
                          <a:latin typeface="+mn-lt"/>
                          <a:ea typeface="+mn-ea"/>
                          <a:cs typeface="+mn-cs"/>
                        </a:rPr>
                        <a:t>COMPUTER NETWORKS (ACSE0602)</a:t>
                      </a:r>
                    </a:p>
                  </a:txBody>
                  <a:tcPr/>
                </a:tc>
                <a:tc hMerge="1">
                  <a:txBody>
                    <a:bodyPr/>
                    <a:lstStyle/>
                    <a:p>
                      <a:endParaRPr lang="en-US" dirty="0"/>
                    </a:p>
                  </a:txBody>
                  <a:tcPr/>
                </a:tc>
                <a:extLst>
                  <a:ext uri="{0D108BD9-81ED-4DB2-BD59-A6C34878D82A}">
                    <a16:rowId xmlns:a16="http://schemas.microsoft.com/office/drawing/2014/main" val="10000"/>
                  </a:ext>
                </a:extLst>
              </a:tr>
              <a:tr h="698500">
                <a:tc>
                  <a:txBody>
                    <a:bodyPr/>
                    <a:lstStyle/>
                    <a:p>
                      <a:pPr marL="0" algn="l" defTabSz="914400" rtl="0" eaLnBrk="1" latinLnBrk="0" hangingPunct="1"/>
                      <a:r>
                        <a:rPr lang="en-US" sz="2200" kern="1200" dirty="0">
                          <a:solidFill>
                            <a:schemeClr val="tx1"/>
                          </a:solidFill>
                          <a:latin typeface="+mn-lt"/>
                          <a:ea typeface="+mn-ea"/>
                          <a:cs typeface="+mn-cs"/>
                        </a:rPr>
                        <a:t>Department wise Result of VI sem.</a:t>
                      </a:r>
                    </a:p>
                  </a:txBody>
                  <a:tcPr/>
                </a:tc>
                <a:tc>
                  <a:txBody>
                    <a:bodyPr/>
                    <a:lstStyle/>
                    <a:p>
                      <a:pPr marL="0" algn="l" defTabSz="914400" rtl="0" eaLnBrk="1" latinLnBrk="0" hangingPunct="1"/>
                      <a:r>
                        <a:rPr lang="en-US" sz="2200" kern="1200" dirty="0">
                          <a:solidFill>
                            <a:schemeClr val="tx1"/>
                          </a:solidFill>
                          <a:latin typeface="+mn-lt"/>
                          <a:ea typeface="+mn-ea"/>
                          <a:cs typeface="+mn-cs"/>
                        </a:rPr>
                        <a:t>100</a:t>
                      </a:r>
                    </a:p>
                  </a:txBody>
                  <a:tcPr/>
                </a:tc>
                <a:extLst>
                  <a:ext uri="{0D108BD9-81ED-4DB2-BD59-A6C34878D82A}">
                    <a16:rowId xmlns:a16="http://schemas.microsoft.com/office/drawing/2014/main" val="10001"/>
                  </a:ext>
                </a:extLst>
              </a:tr>
              <a:tr h="698500">
                <a:tc>
                  <a:txBody>
                    <a:bodyPr/>
                    <a:lstStyle/>
                    <a:p>
                      <a:pPr marL="0" algn="l" defTabSz="914400" rtl="0" eaLnBrk="1" latinLnBrk="0" hangingPunct="1"/>
                      <a:r>
                        <a:rPr lang="en-US" sz="2200" kern="1200" dirty="0">
                          <a:solidFill>
                            <a:schemeClr val="tx1"/>
                          </a:solidFill>
                          <a:latin typeface="+mn-lt"/>
                          <a:ea typeface="+mn-ea"/>
                          <a:cs typeface="+mn-cs"/>
                        </a:rPr>
                        <a:t>Subject wise result</a:t>
                      </a:r>
                    </a:p>
                  </a:txBody>
                  <a:tcPr/>
                </a:tc>
                <a:tc>
                  <a:txBody>
                    <a:bodyPr/>
                    <a:lstStyle/>
                    <a:p>
                      <a:pPr marL="0" algn="l" defTabSz="914400" rtl="0" eaLnBrk="1" latinLnBrk="0" hangingPunct="1"/>
                      <a:r>
                        <a:rPr lang="en-US" sz="2200" kern="1200" dirty="0">
                          <a:solidFill>
                            <a:schemeClr val="tx1"/>
                          </a:solidFill>
                          <a:latin typeface="+mn-lt"/>
                          <a:ea typeface="+mn-ea"/>
                          <a:cs typeface="+mn-cs"/>
                        </a:rPr>
                        <a:t>99</a:t>
                      </a:r>
                    </a:p>
                  </a:txBody>
                  <a:tcPr/>
                </a:tc>
                <a:extLst>
                  <a:ext uri="{0D108BD9-81ED-4DB2-BD59-A6C34878D82A}">
                    <a16:rowId xmlns:a16="http://schemas.microsoft.com/office/drawing/2014/main" val="10002"/>
                  </a:ext>
                </a:extLst>
              </a:tr>
              <a:tr h="698500">
                <a:tc>
                  <a:txBody>
                    <a:bodyPr/>
                    <a:lstStyle/>
                    <a:p>
                      <a:pPr marL="0" algn="l" defTabSz="914400" rtl="0" eaLnBrk="1" latinLnBrk="0" hangingPunct="1"/>
                      <a:r>
                        <a:rPr lang="en-US" sz="2200" kern="1200" dirty="0">
                          <a:solidFill>
                            <a:schemeClr val="tx1"/>
                          </a:solidFill>
                          <a:latin typeface="+mn-lt"/>
                          <a:ea typeface="+mn-ea"/>
                          <a:cs typeface="+mn-cs"/>
                        </a:rPr>
                        <a:t>Faculty wise result</a:t>
                      </a:r>
                    </a:p>
                  </a:txBody>
                  <a:tcPr/>
                </a:tc>
                <a:tc>
                  <a:txBody>
                    <a:bodyPr/>
                    <a:lstStyle/>
                    <a:p>
                      <a:pPr marL="0" algn="l" defTabSz="914400" rtl="0" eaLnBrk="1" latinLnBrk="0" hangingPunct="1"/>
                      <a:r>
                        <a:rPr lang="en-US" sz="2200" kern="1200" dirty="0">
                          <a:solidFill>
                            <a:schemeClr val="tx1"/>
                          </a:solidFill>
                          <a:latin typeface="+mn-lt"/>
                          <a:ea typeface="+mn-ea"/>
                          <a:cs typeface="+mn-cs"/>
                        </a:rPr>
                        <a:t>99</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DFD1BD24-B382-4032-AA43-87A4C54E277A}" type="datetime1">
              <a:rPr lang="en-US" smtClean="0"/>
              <a:t>10/15/2024</a:t>
            </a:fld>
            <a:endParaRPr lang="en-US"/>
          </a:p>
        </p:txBody>
      </p:sp>
      <p:sp>
        <p:nvSpPr>
          <p:cNvPr id="6" name="Slide Number Placeholder 5"/>
          <p:cNvSpPr>
            <a:spLocks noGrp="1"/>
          </p:cNvSpPr>
          <p:nvPr>
            <p:ph type="sldNum" sz="quarter" idx="12"/>
          </p:nvPr>
        </p:nvSpPr>
        <p:spPr/>
        <p:txBody>
          <a:bodyPr/>
          <a:lstStyle/>
          <a:p>
            <a:pPr>
              <a:defRPr/>
            </a:pPr>
            <a:fld id="{44BDD3D2-7B9F-41C7-AD54-1824134E404E}" type="slidenum">
              <a:rPr lang="en-US"/>
              <a:pPr>
                <a:defRPr/>
              </a:pPr>
              <a:t>14</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t>End semester Question paper templates</a:t>
            </a:r>
          </a:p>
        </p:txBody>
      </p:sp>
      <p:sp>
        <p:nvSpPr>
          <p:cNvPr id="8" name="Footer Placeholder 12"/>
          <p:cNvSpPr>
            <a:spLocks noGrp="1"/>
          </p:cNvSpPr>
          <p:nvPr>
            <p:ph type="ftr" sz="quarter" idx="11"/>
          </p:nvPr>
        </p:nvSpPr>
        <p:spPr>
          <a:xfrm>
            <a:off x="2286000" y="6248400"/>
            <a:ext cx="5029200" cy="365125"/>
          </a:xfrm>
        </p:spPr>
        <p:txBody>
          <a:bodyPr/>
          <a:lstStyle/>
          <a:p>
            <a:pPr>
              <a:defRPr/>
            </a:pPr>
            <a:r>
              <a:rPr lang="en-US"/>
              <a:t>NISHA          ACSE602                  CN                UNIT 3</a:t>
            </a:r>
            <a:endParaRPr lang="en-US" dirty="0"/>
          </a:p>
        </p:txBody>
      </p:sp>
      <p:sp>
        <p:nvSpPr>
          <p:cNvPr id="47110" name="AutoShape 10" descr="Accreditation Process under OBE {POs} - ppt download"/>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en-US"/>
          </a:p>
        </p:txBody>
      </p:sp>
      <p:pic>
        <p:nvPicPr>
          <p:cNvPr id="47112" name="Picture 15" descr="C:\Users\nayaksir\Desktop\niet.jpg"/>
          <p:cNvPicPr>
            <a:picLocks noChangeAspect="1" noChangeArrowheads="1"/>
          </p:cNvPicPr>
          <p:nvPr/>
        </p:nvPicPr>
        <p:blipFill>
          <a:blip r:embed="rId2" cstate="print"/>
          <a:srcRect/>
          <a:stretch>
            <a:fillRect/>
          </a:stretch>
        </p:blipFill>
        <p:spPr bwMode="auto">
          <a:xfrm>
            <a:off x="0" y="0"/>
            <a:ext cx="1581150" cy="847725"/>
          </a:xfrm>
          <a:prstGeom prst="rect">
            <a:avLst/>
          </a:prstGeom>
          <a:noFill/>
          <a:ln w="9525">
            <a:noFill/>
            <a:miter lim="800000"/>
            <a:headEnd/>
            <a:tailEnd/>
          </a:ln>
        </p:spPr>
      </p:pic>
      <p:pic>
        <p:nvPicPr>
          <p:cNvPr id="9" name="Picture 8"/>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980728"/>
            <a:ext cx="4572000" cy="4896837"/>
          </a:xfrm>
          <a:prstGeom prst="rect">
            <a:avLst/>
          </a:prstGeom>
          <a:noFill/>
          <a:ln>
            <a:noFill/>
          </a:ln>
        </p:spPr>
      </p:pic>
      <p:pic>
        <p:nvPicPr>
          <p:cNvPr id="10" name="Picture 9"/>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83968" y="980728"/>
            <a:ext cx="4526260" cy="46672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Content Placeholder 2"/>
          <p:cNvSpPr>
            <a:spLocks noGrp="1"/>
          </p:cNvSpPr>
          <p:nvPr>
            <p:ph idx="1"/>
          </p:nvPr>
        </p:nvSpPr>
        <p:spPr>
          <a:xfrm>
            <a:off x="533400" y="1143000"/>
            <a:ext cx="8229600" cy="4525963"/>
          </a:xfrm>
        </p:spPr>
        <p:txBody>
          <a:bodyPr/>
          <a:lstStyle/>
          <a:p>
            <a:pPr eaLnBrk="1" hangingPunct="1"/>
            <a:r>
              <a:rPr lang="en-US" sz="2200" b="1" dirty="0"/>
              <a:t>Networking components</a:t>
            </a:r>
          </a:p>
          <a:p>
            <a:pPr eaLnBrk="1" hangingPunct="1"/>
            <a:r>
              <a:rPr lang="en-US" sz="2200" b="1" dirty="0"/>
              <a:t>Concept of physical addressing</a:t>
            </a:r>
          </a:p>
          <a:p>
            <a:pPr eaLnBrk="1" hangingPunct="1"/>
            <a:r>
              <a:rPr lang="en-US" sz="2200" b="1" dirty="0"/>
              <a:t>Concept of OSI and TCP/IP model</a:t>
            </a:r>
          </a:p>
          <a:p>
            <a:pPr eaLnBrk="1" hangingPunct="1">
              <a:buNone/>
            </a:pPr>
            <a:r>
              <a:rPr lang="en-US" sz="2200" b="1" dirty="0"/>
              <a:t>In previous unit</a:t>
            </a:r>
          </a:p>
          <a:p>
            <a:pPr eaLnBrk="1" hangingPunct="1">
              <a:buNone/>
            </a:pPr>
            <a:r>
              <a:rPr lang="en-US" sz="2200" b="1" dirty="0"/>
              <a:t> Data link layer duties</a:t>
            </a:r>
          </a:p>
          <a:p>
            <a:pPr eaLnBrk="1" hangingPunct="1">
              <a:buNone/>
            </a:pPr>
            <a:r>
              <a:rPr lang="en-US" sz="2200" b="1" dirty="0"/>
              <a:t>Multi access protocol</a:t>
            </a:r>
          </a:p>
          <a:p>
            <a:pPr eaLnBrk="1" hangingPunct="1">
              <a:buNone/>
            </a:pPr>
            <a:r>
              <a:rPr lang="en-US" sz="2200" b="1" dirty="0"/>
              <a:t>Error control</a:t>
            </a:r>
          </a:p>
          <a:p>
            <a:pPr eaLnBrk="1" hangingPunct="1"/>
            <a:endParaRPr lang="en-US" sz="2200" b="1" dirty="0"/>
          </a:p>
          <a:p>
            <a:pPr lvl="1" eaLnBrk="1" hangingPunct="1">
              <a:buFont typeface="Arial" charset="0"/>
              <a:buNone/>
            </a:pPr>
            <a:endParaRPr lang="en-US" sz="2200" b="1" dirty="0"/>
          </a:p>
          <a:p>
            <a:pPr lvl="1" eaLnBrk="1" hangingPunct="1">
              <a:buFont typeface="Arial" charset="0"/>
              <a:buNone/>
            </a:pPr>
            <a:endParaRPr lang="en-US" sz="2200" b="1" dirty="0"/>
          </a:p>
          <a:p>
            <a:pPr eaLnBrk="1" hangingPunct="1"/>
            <a:endParaRPr lang="en-US" sz="2200" dirty="0"/>
          </a:p>
        </p:txBody>
      </p:sp>
      <p:sp>
        <p:nvSpPr>
          <p:cNvPr id="4" name="Date Placeholder 3"/>
          <p:cNvSpPr>
            <a:spLocks noGrp="1"/>
          </p:cNvSpPr>
          <p:nvPr>
            <p:ph type="dt" sz="quarter" idx="10"/>
          </p:nvPr>
        </p:nvSpPr>
        <p:spPr/>
        <p:txBody>
          <a:bodyPr/>
          <a:lstStyle/>
          <a:p>
            <a:pPr>
              <a:defRPr/>
            </a:pPr>
            <a:fld id="{A7183516-4377-429D-8A57-ED64630C3628}" type="datetime1">
              <a:rPr lang="en-US" smtClean="0"/>
              <a:t>10/15/2024</a:t>
            </a:fld>
            <a:endParaRPr lang="en-US"/>
          </a:p>
        </p:txBody>
      </p:sp>
      <p:sp>
        <p:nvSpPr>
          <p:cNvPr id="6" name="Slide Number Placeholder 5"/>
          <p:cNvSpPr>
            <a:spLocks noGrp="1"/>
          </p:cNvSpPr>
          <p:nvPr>
            <p:ph type="sldNum" sz="quarter" idx="12"/>
          </p:nvPr>
        </p:nvSpPr>
        <p:spPr/>
        <p:txBody>
          <a:bodyPr/>
          <a:lstStyle/>
          <a:p>
            <a:pPr>
              <a:defRPr/>
            </a:pPr>
            <a:fld id="{1FBE0D8D-D8FF-4E34-AF64-83DE63AAAF67}" type="slidenum">
              <a:rPr lang="en-US"/>
              <a:pPr>
                <a:defRPr/>
              </a:pPr>
              <a:t>15</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t>Prerequisite and Recap</a:t>
            </a:r>
          </a:p>
        </p:txBody>
      </p:sp>
      <p:sp>
        <p:nvSpPr>
          <p:cNvPr id="8" name="Footer Placeholder 12"/>
          <p:cNvSpPr>
            <a:spLocks noGrp="1"/>
          </p:cNvSpPr>
          <p:nvPr>
            <p:ph type="ftr" sz="quarter" idx="11"/>
          </p:nvPr>
        </p:nvSpPr>
        <p:spPr>
          <a:xfrm>
            <a:off x="2286000" y="6248400"/>
            <a:ext cx="5029200" cy="365125"/>
          </a:xfrm>
        </p:spPr>
        <p:txBody>
          <a:bodyPr/>
          <a:lstStyle/>
          <a:p>
            <a:pPr>
              <a:defRPr/>
            </a:pPr>
            <a:r>
              <a:rPr lang="en-US"/>
              <a:t>NISHA          ACSE602                  CN                UNIT 3</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quarter" idx="10"/>
          </p:nvPr>
        </p:nvSpPr>
        <p:spPr/>
        <p:txBody>
          <a:bodyPr/>
          <a:lstStyle/>
          <a:p>
            <a:pPr>
              <a:defRPr/>
            </a:pPr>
            <a:fld id="{1124718A-2F0D-4C57-AD05-F206F019D5DD}" type="datetime1">
              <a:rPr lang="en-US" smtClean="0"/>
              <a:t>10/15/2024</a:t>
            </a:fld>
            <a:endParaRPr lang="en-US"/>
          </a:p>
        </p:txBody>
      </p:sp>
      <p:sp>
        <p:nvSpPr>
          <p:cNvPr id="7" name="Slide Number Placeholder 6"/>
          <p:cNvSpPr>
            <a:spLocks noGrp="1"/>
          </p:cNvSpPr>
          <p:nvPr>
            <p:ph type="sldNum" sz="quarter" idx="12"/>
          </p:nvPr>
        </p:nvSpPr>
        <p:spPr/>
        <p:txBody>
          <a:bodyPr/>
          <a:lstStyle/>
          <a:p>
            <a:pPr>
              <a:defRPr/>
            </a:pPr>
            <a:fld id="{9DF93421-AF7B-4AAF-B9C7-702BB93C1B2A}" type="slidenum">
              <a:rPr lang="en-US"/>
              <a:pPr>
                <a:defRPr/>
              </a:pPr>
              <a:t>16</a:t>
            </a:fld>
            <a:endParaRPr lang="en-US"/>
          </a:p>
        </p:txBody>
      </p:sp>
      <p:sp>
        <p:nvSpPr>
          <p:cNvPr id="8"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t>Content</a:t>
            </a:r>
          </a:p>
        </p:txBody>
      </p:sp>
      <p:sp>
        <p:nvSpPr>
          <p:cNvPr id="11" name="Content Placeholder 2"/>
          <p:cNvSpPr txBox="1">
            <a:spLocks/>
          </p:cNvSpPr>
          <p:nvPr/>
        </p:nvSpPr>
        <p:spPr bwMode="auto">
          <a:xfrm>
            <a:off x="381000" y="1143000"/>
            <a:ext cx="7086600" cy="4525963"/>
          </a:xfrm>
          <a:prstGeom prst="rect">
            <a:avLst/>
          </a:prstGeom>
          <a:noFill/>
          <a:ln w="9525">
            <a:noFill/>
            <a:miter lim="800000"/>
            <a:headEnd/>
            <a:tailEnd/>
          </a:ln>
        </p:spPr>
        <p:txBody>
          <a:bodyPr>
            <a:normAutofit/>
          </a:bodyPr>
          <a:lstStyle/>
          <a:p>
            <a:pPr marL="342900" indent="-342900" algn="ctr">
              <a:spcBef>
                <a:spcPct val="20000"/>
              </a:spcBef>
              <a:defRPr/>
            </a:pPr>
            <a:r>
              <a:rPr lang="en-US" sz="2800" b="1" u="sng" dirty="0">
                <a:latin typeface="+mn-lt"/>
              </a:rPr>
              <a:t>Unit 3</a:t>
            </a:r>
          </a:p>
          <a:p>
            <a:pPr marL="342900" indent="-342900" algn="ctr">
              <a:spcBef>
                <a:spcPct val="20000"/>
              </a:spcBef>
              <a:defRPr/>
            </a:pPr>
            <a:endParaRPr lang="en-US" sz="2800" b="1" u="sng" dirty="0">
              <a:latin typeface="+mn-lt"/>
            </a:endParaRPr>
          </a:p>
          <a:p>
            <a:pPr marL="342900" indent="-342900">
              <a:spcBef>
                <a:spcPct val="20000"/>
              </a:spcBef>
              <a:buFont typeface="Arial" pitchFamily="34" charset="0"/>
              <a:buChar char="•"/>
              <a:defRPr/>
            </a:pPr>
            <a:r>
              <a:rPr lang="en-US" sz="2000" dirty="0"/>
              <a:t>Point-to-point networks</a:t>
            </a:r>
          </a:p>
          <a:p>
            <a:pPr marL="342900" indent="-342900">
              <a:spcBef>
                <a:spcPct val="20000"/>
              </a:spcBef>
              <a:buFont typeface="Arial" pitchFamily="34" charset="0"/>
              <a:buChar char="•"/>
              <a:defRPr/>
            </a:pPr>
            <a:r>
              <a:rPr lang="en-US" sz="2000" dirty="0"/>
              <a:t>Logical addressing (IPv4)</a:t>
            </a:r>
          </a:p>
          <a:p>
            <a:pPr marL="342900" indent="-342900">
              <a:spcBef>
                <a:spcPct val="20000"/>
              </a:spcBef>
              <a:buFont typeface="Arial" pitchFamily="34" charset="0"/>
              <a:buChar char="•"/>
              <a:defRPr/>
            </a:pPr>
            <a:r>
              <a:rPr lang="en-US" sz="2000" dirty="0"/>
              <a:t>Basic internetworking (IP, CIDR</a:t>
            </a:r>
            <a:br>
              <a:rPr lang="en-US" sz="2000" dirty="0"/>
            </a:br>
            <a:r>
              <a:rPr lang="en-US" sz="2000" dirty="0"/>
              <a:t>ARP, RARP, DHCP, ICMP)</a:t>
            </a:r>
          </a:p>
          <a:p>
            <a:pPr marL="342900" indent="-342900">
              <a:spcBef>
                <a:spcPct val="20000"/>
              </a:spcBef>
              <a:buFont typeface="Arial" pitchFamily="34" charset="0"/>
              <a:buChar char="•"/>
              <a:defRPr/>
            </a:pPr>
            <a:r>
              <a:rPr lang="en-US" sz="2000" dirty="0"/>
              <a:t>Routing, forwarding and delivery</a:t>
            </a:r>
          </a:p>
          <a:p>
            <a:pPr marL="342900" indent="-342900">
              <a:spcBef>
                <a:spcPct val="20000"/>
              </a:spcBef>
              <a:buFont typeface="Arial" pitchFamily="34" charset="0"/>
              <a:buChar char="•"/>
              <a:defRPr/>
            </a:pPr>
            <a:r>
              <a:rPr lang="en-US" sz="2000" dirty="0"/>
              <a:t> Static and dynamic routing</a:t>
            </a:r>
          </a:p>
          <a:p>
            <a:pPr marL="342900" indent="-342900">
              <a:spcBef>
                <a:spcPct val="20000"/>
              </a:spcBef>
              <a:buFont typeface="Arial" pitchFamily="34" charset="0"/>
              <a:buChar char="•"/>
              <a:defRPr/>
            </a:pPr>
            <a:r>
              <a:rPr lang="en-US" sz="2000" dirty="0"/>
              <a:t>Routing algorithms and protocols</a:t>
            </a:r>
          </a:p>
          <a:p>
            <a:pPr marL="342900" indent="-342900">
              <a:spcBef>
                <a:spcPct val="20000"/>
              </a:spcBef>
              <a:buFont typeface="Arial" pitchFamily="34" charset="0"/>
              <a:buChar char="•"/>
              <a:defRPr/>
            </a:pPr>
            <a:r>
              <a:rPr lang="en-US" sz="2000" dirty="0"/>
              <a:t>Congestion control algorithms</a:t>
            </a:r>
          </a:p>
          <a:p>
            <a:pPr marL="342900" indent="-342900">
              <a:spcBef>
                <a:spcPct val="20000"/>
              </a:spcBef>
              <a:buFont typeface="Arial" pitchFamily="34" charset="0"/>
              <a:buChar char="•"/>
              <a:defRPr/>
            </a:pPr>
            <a:r>
              <a:rPr lang="en-US" sz="2000" dirty="0"/>
              <a:t>IPv6.</a:t>
            </a:r>
            <a:endParaRPr lang="en-US" sz="2400" b="1" dirty="0">
              <a:latin typeface="+mn-lt"/>
              <a:cs typeface="+mn-cs"/>
            </a:endParaRPr>
          </a:p>
        </p:txBody>
      </p:sp>
      <p:sp>
        <p:nvSpPr>
          <p:cNvPr id="9" name="Footer Placeholder 12"/>
          <p:cNvSpPr>
            <a:spLocks noGrp="1"/>
          </p:cNvSpPr>
          <p:nvPr>
            <p:ph type="ftr" sz="quarter" idx="11"/>
          </p:nvPr>
        </p:nvSpPr>
        <p:spPr>
          <a:xfrm>
            <a:off x="2286000" y="6248400"/>
            <a:ext cx="5029200" cy="365125"/>
          </a:xfrm>
        </p:spPr>
        <p:txBody>
          <a:bodyPr/>
          <a:lstStyle/>
          <a:p>
            <a:pPr>
              <a:defRPr/>
            </a:pPr>
            <a:r>
              <a:rPr lang="en-US"/>
              <a:t>NISHA          ACSE602                  CN                UNIT 3</a:t>
            </a:r>
            <a:endParaRPr lang="en-US" dirty="0"/>
          </a:p>
        </p:txBody>
      </p:sp>
      <p:pic>
        <p:nvPicPr>
          <p:cNvPr id="50183" name="Picture 15" descr="C:\Users\nayaksir\Desktop\niet.jpg"/>
          <p:cNvPicPr>
            <a:picLocks noChangeAspect="1" noChangeArrowheads="1"/>
          </p:cNvPicPr>
          <p:nvPr/>
        </p:nvPicPr>
        <p:blipFill>
          <a:blip r:embed="rId3" cstate="print"/>
          <a:srcRect/>
          <a:stretch>
            <a:fillRect/>
          </a:stretch>
        </p:blipFill>
        <p:spPr bwMode="auto">
          <a:xfrm>
            <a:off x="0" y="0"/>
            <a:ext cx="1581150" cy="847725"/>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916833"/>
            <a:ext cx="8229600" cy="3672408"/>
          </a:xfrm>
        </p:spPr>
        <p:txBody>
          <a:bodyPr>
            <a:normAutofit/>
          </a:bodyPr>
          <a:lstStyle/>
          <a:p>
            <a:pPr>
              <a:buFontTx/>
              <a:buChar char="•"/>
            </a:pPr>
            <a:r>
              <a:rPr lang="en-US" sz="2200" dirty="0">
                <a:latin typeface="Times New Roman" pitchFamily="18" charset="0"/>
              </a:rPr>
              <a:t>Getting packets from the source all the way to the destination</a:t>
            </a:r>
          </a:p>
          <a:p>
            <a:pPr>
              <a:buFontTx/>
              <a:buChar char="•"/>
            </a:pPr>
            <a:r>
              <a:rPr lang="en-US" sz="2200" dirty="0">
                <a:latin typeface="Times New Roman" pitchFamily="18" charset="0"/>
              </a:rPr>
              <a:t>May require many hops through intermediate routers.</a:t>
            </a:r>
          </a:p>
          <a:p>
            <a:pPr>
              <a:buFontTx/>
              <a:buChar char="•"/>
            </a:pPr>
            <a:r>
              <a:rPr lang="en-US" sz="2200" dirty="0">
                <a:latin typeface="Times New Roman" pitchFamily="18" charset="0"/>
              </a:rPr>
              <a:t>It must know about the topology of the communication subnet ( the set of all routers) and choose appropriate paths through it.</a:t>
            </a:r>
          </a:p>
          <a:p>
            <a:pPr>
              <a:buFontTx/>
              <a:buChar char="•"/>
            </a:pPr>
            <a:r>
              <a:rPr lang="en-US" sz="2200" dirty="0">
                <a:latin typeface="Times New Roman" pitchFamily="18" charset="0"/>
              </a:rPr>
              <a:t>It must take care to choose routers to avoid overloading some of the lines and routers while leaving others idle.</a:t>
            </a:r>
          </a:p>
          <a:p>
            <a:pPr>
              <a:buFontTx/>
              <a:buChar char="•"/>
            </a:pPr>
            <a:r>
              <a:rPr lang="en-US" sz="2200" dirty="0">
                <a:latin typeface="Times New Roman" pitchFamily="18" charset="0"/>
              </a:rPr>
              <a:t>When source and destination are in different networks, it has to deal with the differences. </a:t>
            </a:r>
          </a:p>
          <a:p>
            <a:endParaRPr lang="en-US" sz="2200"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Network Layer Functions  </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5" name="Date Placeholder 4"/>
          <p:cNvSpPr>
            <a:spLocks noGrp="1"/>
          </p:cNvSpPr>
          <p:nvPr>
            <p:ph type="dt" sz="half" idx="10"/>
          </p:nvPr>
        </p:nvSpPr>
        <p:spPr/>
        <p:txBody>
          <a:bodyPr/>
          <a:lstStyle/>
          <a:p>
            <a:fld id="{9A6E20B7-B938-40D8-B018-05EA75432657}" type="datetime1">
              <a:rPr lang="en-US" smtClean="0"/>
              <a:t>10/15/2024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a:p>
        </p:txBody>
      </p:sp>
      <p:sp>
        <p:nvSpPr>
          <p:cNvPr id="9" name="Footer Placeholder 8"/>
          <p:cNvSpPr>
            <a:spLocks noGrp="1"/>
          </p:cNvSpPr>
          <p:nvPr>
            <p:ph type="ftr" sz="quarter" idx="11"/>
          </p:nvPr>
        </p:nvSpPr>
        <p:spPr/>
        <p:txBody>
          <a:bodyPr/>
          <a:lstStyle/>
          <a:p>
            <a:r>
              <a:rPr lang="en-IN"/>
              <a:t>NISHA          ACSE602                  CN                UNIT 3</a:t>
            </a:r>
            <a:endParaRPr lang="en-US" dirty="0"/>
          </a:p>
        </p:txBody>
      </p:sp>
      <p:sp>
        <p:nvSpPr>
          <p:cNvPr id="10" name="TextBox 8"/>
          <p:cNvSpPr txBox="1"/>
          <p:nvPr/>
        </p:nvSpPr>
        <p:spPr>
          <a:xfrm>
            <a:off x="827584" y="1124744"/>
            <a:ext cx="7704856"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latin typeface="Times New Roman" pitchFamily="18" charset="0"/>
                <a:cs typeface="Times New Roman" pitchFamily="18" charset="0"/>
              </a:rPr>
              <a:t>Objective</a:t>
            </a:r>
            <a:r>
              <a:rPr lang="en-US" dirty="0">
                <a:latin typeface="Times New Roman" pitchFamily="18" charset="0"/>
                <a:cs typeface="Times New Roman" pitchFamily="18" charset="0"/>
              </a:rPr>
              <a:t>: Study about basic concept of Network layer and its function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1472" y="857232"/>
            <a:ext cx="8229600" cy="4525963"/>
          </a:xfrm>
        </p:spPr>
        <p:txBody>
          <a:bodyPr>
            <a:noAutofit/>
          </a:bodyPr>
          <a:lstStyle/>
          <a:p>
            <a:pPr algn="just"/>
            <a:r>
              <a:rPr lang="en-IN" sz="2200" b="1" dirty="0"/>
              <a:t>Encapsulation</a:t>
            </a:r>
            <a:r>
              <a:rPr lang="en-IN" sz="2200" dirty="0"/>
              <a:t> - The network layer receives a protocol data unit (PDU) from the transport layer. In a process called encapsulation, the network layer </a:t>
            </a:r>
            <a:r>
              <a:rPr lang="en-IN" sz="2200" dirty="0">
                <a:latin typeface="Times New Roman" pitchFamily="18" charset="0"/>
                <a:cs typeface="Times New Roman" pitchFamily="18" charset="0"/>
              </a:rPr>
              <a:t>adds</a:t>
            </a:r>
            <a:r>
              <a:rPr lang="en-IN" sz="2200" dirty="0"/>
              <a:t> IP header information, such as the IP address of the source (sending) and destination (receiving) hosts. After header information is added to the PDU, the PDU is called a packet.</a:t>
            </a:r>
          </a:p>
          <a:p>
            <a:pPr algn="just"/>
            <a:endParaRPr lang="en-IN" sz="2200" dirty="0"/>
          </a:p>
          <a:p>
            <a:pPr algn="just"/>
            <a:r>
              <a:rPr lang="en-IN" sz="2200" b="1" dirty="0"/>
              <a:t>Routing</a:t>
            </a:r>
            <a:r>
              <a:rPr lang="en-IN" sz="2200" dirty="0"/>
              <a:t> - The network layer provides services to direct packets to a destination host on another network. To travel to other networks, the packet must be processed by a router. </a:t>
            </a:r>
          </a:p>
          <a:p>
            <a:pPr algn="just"/>
            <a:endParaRPr lang="en-IN" sz="2200" dirty="0"/>
          </a:p>
          <a:p>
            <a:pPr algn="just"/>
            <a:r>
              <a:rPr lang="en-IN" sz="2200" b="1" dirty="0"/>
              <a:t>De-encapsulation </a:t>
            </a:r>
            <a:r>
              <a:rPr lang="en-IN" sz="2200" dirty="0"/>
              <a:t>- When the packet arrives at the network layer of the destination host, the host checks the IP header of the packet. If the destination IP address within the header matches its own IP address, the IP header is removed from the packet. This process of removing headers from lower layers is known as de-encapsulation. </a:t>
            </a:r>
            <a:endParaRPr lang="en-US" sz="2200"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Network Layer Functions  </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5" name="Date Placeholder 4"/>
          <p:cNvSpPr>
            <a:spLocks noGrp="1"/>
          </p:cNvSpPr>
          <p:nvPr>
            <p:ph type="dt" sz="half" idx="10"/>
          </p:nvPr>
        </p:nvSpPr>
        <p:spPr/>
        <p:txBody>
          <a:bodyPr/>
          <a:lstStyle/>
          <a:p>
            <a:fld id="{D9FC7FC5-A327-425D-A8D0-5C75A85A508A}" type="datetime1">
              <a:rPr lang="en-US" smtClean="0"/>
              <a:t>10/15/2024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a:p>
        </p:txBody>
      </p:sp>
      <p:sp>
        <p:nvSpPr>
          <p:cNvPr id="9" name="Footer Placeholder 8"/>
          <p:cNvSpPr>
            <a:spLocks noGrp="1"/>
          </p:cNvSpPr>
          <p:nvPr>
            <p:ph type="ftr" sz="quarter" idx="11"/>
          </p:nvPr>
        </p:nvSpPr>
        <p:spPr/>
        <p:txBody>
          <a:bodyPr/>
          <a:lstStyle/>
          <a:p>
            <a:r>
              <a:rPr lang="en-IN"/>
              <a:t>NISHA          ACSE602                  CN                UNIT 3</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endParaRPr lang="en-US" dirty="0"/>
          </a:p>
          <a:p>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Network Layer</a:t>
            </a:r>
            <a:endParaRPr lang="en-US" sz="2400" dirty="0"/>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pic>
        <p:nvPicPr>
          <p:cNvPr id="12290" name="Picture 2" descr="C:\Users\hp\Desktop\6.1.1.1_the_network_layer_small.gif"/>
          <p:cNvPicPr>
            <a:picLocks noChangeAspect="1" noChangeArrowheads="1" noCrop="1"/>
          </p:cNvPicPr>
          <p:nvPr/>
        </p:nvPicPr>
        <p:blipFill>
          <a:blip r:embed="rId3" cstate="print"/>
          <a:srcRect/>
          <a:stretch>
            <a:fillRect/>
          </a:stretch>
        </p:blipFill>
        <p:spPr bwMode="auto">
          <a:xfrm>
            <a:off x="1071538" y="1285860"/>
            <a:ext cx="7072362" cy="4286280"/>
          </a:xfrm>
          <a:prstGeom prst="rect">
            <a:avLst/>
          </a:prstGeom>
          <a:noFill/>
        </p:spPr>
      </p:pic>
      <p:sp>
        <p:nvSpPr>
          <p:cNvPr id="6" name="Date Placeholder 5"/>
          <p:cNvSpPr>
            <a:spLocks noGrp="1"/>
          </p:cNvSpPr>
          <p:nvPr>
            <p:ph type="dt" sz="half" idx="10"/>
          </p:nvPr>
        </p:nvSpPr>
        <p:spPr/>
        <p:txBody>
          <a:bodyPr/>
          <a:lstStyle/>
          <a:p>
            <a:fld id="{BFF51F88-501F-4C3F-B3D9-C270AE5A196B}" type="datetime1">
              <a:rPr lang="en-US" smtClean="0"/>
              <a:t>10/15/2024</a:t>
            </a:fld>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19</a:t>
            </a:fld>
            <a:endParaRPr lang="en-US"/>
          </a:p>
        </p:txBody>
      </p:sp>
      <p:sp>
        <p:nvSpPr>
          <p:cNvPr id="10" name="Footer Placeholder 9"/>
          <p:cNvSpPr>
            <a:spLocks noGrp="1"/>
          </p:cNvSpPr>
          <p:nvPr>
            <p:ph type="ftr" sz="quarter" idx="11"/>
          </p:nvPr>
        </p:nvSpPr>
        <p:spPr/>
        <p:txBody>
          <a:bodyPr/>
          <a:lstStyle/>
          <a:p>
            <a:r>
              <a:rPr lang="en-IN"/>
              <a:t>NISHA          ACSE602                  CN                UNIT 3</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0"/>
            <a:ext cx="7772400" cy="838200"/>
          </a:xfrm>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r>
              <a:rPr lang="en-US" sz="3200" dirty="0" err="1"/>
              <a:t>Noida</a:t>
            </a:r>
            <a:r>
              <a:rPr lang="en-US" sz="3200" dirty="0"/>
              <a:t> Institute of Engineering and Technology, Greater </a:t>
            </a:r>
            <a:r>
              <a:rPr lang="en-US" sz="3200" dirty="0" err="1"/>
              <a:t>Noida</a:t>
            </a:r>
            <a:endParaRPr lang="en-US" sz="3200" dirty="0"/>
          </a:p>
        </p:txBody>
      </p:sp>
      <p:pic>
        <p:nvPicPr>
          <p:cNvPr id="35845" name="Picture 3" descr="C:\Users\Manks\Downloads\128_calendar-schedule-credit-mortgage-date-512.png"/>
          <p:cNvPicPr>
            <a:picLocks noChangeAspect="1" noChangeArrowheads="1"/>
          </p:cNvPicPr>
          <p:nvPr/>
        </p:nvPicPr>
        <p:blipFill>
          <a:blip r:embed="rId3" cstate="print"/>
          <a:srcRect/>
          <a:stretch>
            <a:fillRect/>
          </a:stretch>
        </p:blipFill>
        <p:spPr bwMode="auto">
          <a:xfrm>
            <a:off x="381000" y="5943600"/>
            <a:ext cx="533400" cy="533400"/>
          </a:xfrm>
          <a:prstGeom prst="rect">
            <a:avLst/>
          </a:prstGeom>
          <a:noFill/>
          <a:ln w="9525">
            <a:noFill/>
            <a:miter lim="800000"/>
            <a:headEnd/>
            <a:tailEnd/>
          </a:ln>
        </p:spPr>
      </p:pic>
      <p:sp>
        <p:nvSpPr>
          <p:cNvPr id="9" name="Date Placeholder 8"/>
          <p:cNvSpPr>
            <a:spLocks noGrp="1"/>
          </p:cNvSpPr>
          <p:nvPr>
            <p:ph type="dt" sz="quarter" idx="10"/>
          </p:nvPr>
        </p:nvSpPr>
        <p:spPr>
          <a:xfrm>
            <a:off x="381000" y="6492875"/>
            <a:ext cx="2133600" cy="365125"/>
          </a:xfrm>
        </p:spPr>
        <p:txBody>
          <a:bodyPr/>
          <a:lstStyle/>
          <a:p>
            <a:pPr>
              <a:defRPr/>
            </a:pPr>
            <a:fld id="{54845B85-FB78-4F9C-AD7E-3C1BCF8BBB0E}" type="datetime1">
              <a:rPr lang="en-US" smtClean="0"/>
              <a:t>10/15/2024</a:t>
            </a:fld>
            <a:endParaRPr lang="en-US" dirty="0"/>
          </a:p>
        </p:txBody>
      </p:sp>
      <p:sp>
        <p:nvSpPr>
          <p:cNvPr id="10" name="Slide Number Placeholder 9"/>
          <p:cNvSpPr>
            <a:spLocks noGrp="1"/>
          </p:cNvSpPr>
          <p:nvPr>
            <p:ph type="sldNum" sz="quarter" idx="12"/>
          </p:nvPr>
        </p:nvSpPr>
        <p:spPr/>
        <p:txBody>
          <a:bodyPr/>
          <a:lstStyle/>
          <a:p>
            <a:pPr>
              <a:defRPr/>
            </a:pPr>
            <a:fld id="{56E74549-635E-4B1B-A34A-AEEBFFF59369}" type="slidenum">
              <a:rPr lang="en-US"/>
              <a:pPr>
                <a:defRPr/>
              </a:pPr>
              <a:t>2</a:t>
            </a:fld>
            <a:endParaRPr lang="en-US"/>
          </a:p>
        </p:txBody>
      </p:sp>
      <p:sp>
        <p:nvSpPr>
          <p:cNvPr id="13" name="Footer Placeholder 12"/>
          <p:cNvSpPr>
            <a:spLocks noGrp="1"/>
          </p:cNvSpPr>
          <p:nvPr>
            <p:ph type="ftr" sz="quarter" idx="11"/>
          </p:nvPr>
        </p:nvSpPr>
        <p:spPr>
          <a:xfrm>
            <a:off x="2286000" y="6248400"/>
            <a:ext cx="5029200" cy="365125"/>
          </a:xfrm>
        </p:spPr>
        <p:txBody>
          <a:bodyPr/>
          <a:lstStyle/>
          <a:p>
            <a:pPr>
              <a:defRPr/>
            </a:pPr>
            <a:r>
              <a:rPr lang="en-US"/>
              <a:t>NISHA          ACSE602                  CN                UNIT 3</a:t>
            </a:r>
            <a:endParaRPr lang="en-US" dirty="0"/>
          </a:p>
        </p:txBody>
      </p:sp>
      <p:pic>
        <p:nvPicPr>
          <p:cNvPr id="35851" name="Picture 15" descr="C:\Users\nayaksir\Desktop\niet.jpg"/>
          <p:cNvPicPr>
            <a:picLocks noChangeAspect="1" noChangeArrowheads="1"/>
          </p:cNvPicPr>
          <p:nvPr/>
        </p:nvPicPr>
        <p:blipFill>
          <a:blip r:embed="rId4" cstate="print"/>
          <a:srcRect/>
          <a:stretch>
            <a:fillRect/>
          </a:stretch>
        </p:blipFill>
        <p:spPr bwMode="auto">
          <a:xfrm>
            <a:off x="0" y="0"/>
            <a:ext cx="1581150" cy="847725"/>
          </a:xfrm>
          <a:prstGeom prst="rect">
            <a:avLst/>
          </a:prstGeom>
          <a:noFill/>
          <a:ln w="9525">
            <a:noFill/>
            <a:miter lim="800000"/>
            <a:headEnd/>
            <a:tailEnd/>
          </a:ln>
        </p:spPr>
      </p:pic>
      <p:sp>
        <p:nvSpPr>
          <p:cNvPr id="14" name="Content Placeholder 2"/>
          <p:cNvSpPr txBox="1">
            <a:spLocks/>
          </p:cNvSpPr>
          <p:nvPr/>
        </p:nvSpPr>
        <p:spPr>
          <a:xfrm>
            <a:off x="500034" y="1071546"/>
            <a:ext cx="4648030" cy="2858190"/>
          </a:xfrm>
          <a:prstGeom prst="rect">
            <a:avLst/>
          </a:prstGeom>
        </p:spPr>
        <p:txBody>
          <a:bodyPr>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en-IN" sz="2000" dirty="0">
                <a:solidFill>
                  <a:schemeClr val="tx1"/>
                </a:solidFill>
                <a:latin typeface="Times New Roman" pitchFamily="18" charset="0"/>
                <a:cs typeface="Times New Roman" pitchFamily="18" charset="0"/>
              </a:rPr>
              <a:t>Nisha received her B.Tech degree in Electronics and Communication engineering from institute of engineering and technology, Agra . M.Tech degree in VLSI design from A.K.G. Engineering college, Ghaziabad, and Uttar Pradesh, India and major areas of research work include low power circuit design. Published papers are Analysis of low power 32-bit Brent kung adder with ground bouncing noise optimization &amp;  A review of ground-bouncing-noise minimization techniques in MTCMOS circuits have 5 years of teaching experience.</a:t>
            </a:r>
            <a:endParaRPr lang="en-US" sz="2000" dirty="0">
              <a:solidFill>
                <a:schemeClr val="tx1"/>
              </a:solidFill>
              <a:latin typeface="Times New Roman" pitchFamily="18" charset="0"/>
              <a:cs typeface="Times New Roman" pitchFamily="18" charset="0"/>
            </a:endParaRPr>
          </a:p>
          <a:p>
            <a:pPr algn="just"/>
            <a:endParaRPr lang="en-US" sz="2000" dirty="0">
              <a:solidFill>
                <a:schemeClr val="tx1"/>
              </a:solidFill>
              <a:latin typeface="Times New Roman" pitchFamily="18" charset="0"/>
              <a:cs typeface="Times New Roman" pitchFamily="18" charset="0"/>
            </a:endParaRPr>
          </a:p>
          <a:p>
            <a:pPr algn="just"/>
            <a:endParaRPr lang="en-US" sz="2000" dirty="0">
              <a:solidFill>
                <a:schemeClr val="tx1"/>
              </a:solidFill>
              <a:latin typeface="Times New Roman" pitchFamily="18" charset="0"/>
              <a:cs typeface="Times New Roman" pitchFamily="18" charset="0"/>
            </a:endParaRPr>
          </a:p>
          <a:p>
            <a:pPr algn="just"/>
            <a:endParaRPr lang="en-US" sz="2000" dirty="0">
              <a:solidFill>
                <a:schemeClr val="tx1"/>
              </a:solidFill>
              <a:latin typeface="Times New Roman" pitchFamily="18" charset="0"/>
              <a:cs typeface="Times New Roman" pitchFamily="18" charset="0"/>
            </a:endParaRPr>
          </a:p>
          <a:p>
            <a:pPr marL="0" indent="0" algn="just">
              <a:buFont typeface="Wingdings 3" charset="2"/>
              <a:buNone/>
            </a:pPr>
            <a:endParaRPr lang="en-US" sz="2000" dirty="0">
              <a:solidFill>
                <a:schemeClr val="tx1"/>
              </a:solidFill>
              <a:latin typeface="Times New Roman" pitchFamily="18" charset="0"/>
              <a:cs typeface="Times New Roman" pitchFamily="18" charset="0"/>
            </a:endParaRPr>
          </a:p>
        </p:txBody>
      </p:sp>
      <p:pic>
        <p:nvPicPr>
          <p:cNvPr id="15" name="Picture 4" descr="D:\Books\Nisha doc\Nisha Documents Softcopy\pic.JPG.JPG"/>
          <p:cNvPicPr>
            <a:picLocks noChangeAspect="1" noChangeArrowheads="1"/>
          </p:cNvPicPr>
          <p:nvPr/>
        </p:nvPicPr>
        <p:blipFill>
          <a:blip r:embed="rId5" cstate="print"/>
          <a:srcRect/>
          <a:stretch>
            <a:fillRect/>
          </a:stretch>
        </p:blipFill>
        <p:spPr bwMode="auto">
          <a:xfrm>
            <a:off x="6000760" y="1071546"/>
            <a:ext cx="1667584" cy="1709382"/>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p:cNvPicPr>
            <a:picLocks noChangeAspect="1" noChangeArrowheads="1"/>
          </p:cNvPicPr>
          <p:nvPr/>
        </p:nvPicPr>
        <p:blipFill>
          <a:blip r:embed="rId2" cstate="print"/>
          <a:srcRect/>
          <a:stretch>
            <a:fillRect/>
          </a:stretch>
        </p:blipFill>
        <p:spPr bwMode="auto">
          <a:xfrm>
            <a:off x="357158" y="1643050"/>
            <a:ext cx="7916862" cy="3578225"/>
          </a:xfrm>
          <a:prstGeom prst="rect">
            <a:avLst/>
          </a:prstGeom>
          <a:noFill/>
          <a:ln w="9525">
            <a:noFill/>
            <a:miter lim="800000"/>
            <a:headEnd/>
            <a:tailEnd/>
          </a:ln>
        </p:spPr>
      </p:pic>
      <p:sp>
        <p:nvSpPr>
          <p:cNvPr id="5"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Network Layer Protocols </a:t>
            </a:r>
          </a:p>
        </p:txBody>
      </p:sp>
      <p:pic>
        <p:nvPicPr>
          <p:cNvPr id="6"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7" name="Date Placeholder 6"/>
          <p:cNvSpPr>
            <a:spLocks noGrp="1"/>
          </p:cNvSpPr>
          <p:nvPr>
            <p:ph type="dt" sz="half" idx="10"/>
          </p:nvPr>
        </p:nvSpPr>
        <p:spPr/>
        <p:txBody>
          <a:bodyPr/>
          <a:lstStyle/>
          <a:p>
            <a:fld id="{DD7B7168-2FF7-4F2D-9960-3A4DD5C5286D}" type="datetime1">
              <a:rPr lang="en-US" smtClean="0"/>
              <a:t>10/15/2024</a:t>
            </a:fld>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20</a:t>
            </a:fld>
            <a:endParaRPr lang="en-US"/>
          </a:p>
        </p:txBody>
      </p:sp>
      <p:sp>
        <p:nvSpPr>
          <p:cNvPr id="9" name="Footer Placeholder 8"/>
          <p:cNvSpPr>
            <a:spLocks noGrp="1"/>
          </p:cNvSpPr>
          <p:nvPr>
            <p:ph type="ftr" sz="quarter" idx="11"/>
          </p:nvPr>
        </p:nvSpPr>
        <p:spPr/>
        <p:txBody>
          <a:bodyPr/>
          <a:lstStyle/>
          <a:p>
            <a:r>
              <a:rPr lang="en-IN"/>
              <a:t>NISHA          ACSE602                  CN                UNIT 3</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buNone/>
            </a:pPr>
            <a:r>
              <a:rPr lang="en-IN" sz="2200" dirty="0"/>
              <a:t>     There are several network layer protocols in existence; however, only the following two are commonly implemented:</a:t>
            </a:r>
          </a:p>
          <a:p>
            <a:pPr>
              <a:buNone/>
            </a:pPr>
            <a:endParaRPr lang="en-IN" sz="2200" dirty="0"/>
          </a:p>
          <a:p>
            <a:r>
              <a:rPr lang="en-IN" sz="2200" b="1" dirty="0"/>
              <a:t>Internet Protocol version 4 (IPv4)</a:t>
            </a:r>
          </a:p>
          <a:p>
            <a:r>
              <a:rPr lang="en-IN" sz="2200" b="1" dirty="0"/>
              <a:t>Internet Protocol version 6 (IPv6)</a:t>
            </a:r>
          </a:p>
          <a:p>
            <a:endParaRPr lang="en-IN" sz="2200" b="1" dirty="0"/>
          </a:p>
          <a:p>
            <a:pPr>
              <a:buNone/>
            </a:pPr>
            <a:r>
              <a:rPr lang="en-IN" sz="2200" b="1" dirty="0"/>
              <a:t>     </a:t>
            </a:r>
            <a:r>
              <a:rPr lang="en-IN" sz="2200" dirty="0"/>
              <a:t>Other legacy network layer protocols that are not widely used include:</a:t>
            </a:r>
          </a:p>
          <a:p>
            <a:r>
              <a:rPr lang="en-IN" sz="2200" dirty="0"/>
              <a:t>Novell Internetwork Packet Exchange (IPX)</a:t>
            </a:r>
          </a:p>
          <a:p>
            <a:r>
              <a:rPr lang="en-IN" sz="2200" dirty="0" err="1"/>
              <a:t>AppleTalkConnectionless</a:t>
            </a:r>
            <a:r>
              <a:rPr lang="en-IN" sz="2200" dirty="0"/>
              <a:t> Network Service (CLNS/</a:t>
            </a:r>
            <a:r>
              <a:rPr lang="en-IN" sz="2200" dirty="0" err="1"/>
              <a:t>DECNet</a:t>
            </a:r>
            <a:r>
              <a:rPr lang="en-IN" sz="2200" dirty="0"/>
              <a:t>)</a:t>
            </a:r>
            <a:endParaRPr lang="en-US" sz="2200"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IN" sz="3200" dirty="0"/>
              <a:t>Network Layer Protocols</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5" name="Date Placeholder 4"/>
          <p:cNvSpPr>
            <a:spLocks noGrp="1"/>
          </p:cNvSpPr>
          <p:nvPr>
            <p:ph type="dt" sz="half" idx="10"/>
          </p:nvPr>
        </p:nvSpPr>
        <p:spPr/>
        <p:txBody>
          <a:bodyPr/>
          <a:lstStyle/>
          <a:p>
            <a:fld id="{2F871EDD-17D2-4C99-97C1-323F1855F7FD}" type="datetime1">
              <a:rPr lang="en-US" smtClean="0"/>
              <a:t>10/15/2024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a:p>
        </p:txBody>
      </p:sp>
      <p:sp>
        <p:nvSpPr>
          <p:cNvPr id="9" name="Footer Placeholder 8"/>
          <p:cNvSpPr>
            <a:spLocks noGrp="1"/>
          </p:cNvSpPr>
          <p:nvPr>
            <p:ph type="ftr" sz="quarter" idx="11"/>
          </p:nvPr>
        </p:nvSpPr>
        <p:spPr/>
        <p:txBody>
          <a:bodyPr/>
          <a:lstStyle/>
          <a:p>
            <a:r>
              <a:rPr lang="en-IN"/>
              <a:t>NISHA          ACSE602                  CN                UNIT 3</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IPv4 Protocol </a:t>
            </a:r>
            <a:endParaRPr lang="en-US" sz="2400" dirty="0"/>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pic>
        <p:nvPicPr>
          <p:cNvPr id="9" name="Content Placeholder 8" descr="MOD5-53"/>
          <p:cNvPicPr>
            <a:picLocks noGrp="1" noChangeAspect="1" noChangeArrowheads="1"/>
          </p:cNvPicPr>
          <p:nvPr>
            <p:ph idx="1"/>
          </p:nvPr>
        </p:nvPicPr>
        <p:blipFill>
          <a:blip r:embed="rId3" cstate="print"/>
          <a:srcRect/>
          <a:stretch>
            <a:fillRect/>
          </a:stretch>
        </p:blipFill>
        <p:spPr bwMode="auto">
          <a:xfrm>
            <a:off x="1142976" y="928670"/>
            <a:ext cx="7000924" cy="3786214"/>
          </a:xfrm>
          <a:prstGeom prst="rect">
            <a:avLst/>
          </a:prstGeom>
          <a:noFill/>
          <a:ln w="9525">
            <a:noFill/>
            <a:miter lim="800000"/>
            <a:headEnd/>
            <a:tailEnd/>
          </a:ln>
        </p:spPr>
      </p:pic>
      <p:sp>
        <p:nvSpPr>
          <p:cNvPr id="5" name="Date Placeholder 4"/>
          <p:cNvSpPr>
            <a:spLocks noGrp="1"/>
          </p:cNvSpPr>
          <p:nvPr>
            <p:ph type="dt" sz="half" idx="10"/>
          </p:nvPr>
        </p:nvSpPr>
        <p:spPr/>
        <p:txBody>
          <a:bodyPr/>
          <a:lstStyle/>
          <a:p>
            <a:fld id="{F8BD60B6-A035-4C57-A95A-1759B54499A5}" type="datetime1">
              <a:rPr lang="en-US" smtClean="0"/>
              <a:t>10/15/2024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a:p>
        </p:txBody>
      </p:sp>
      <p:sp>
        <p:nvSpPr>
          <p:cNvPr id="10" name="Footer Placeholder 9"/>
          <p:cNvSpPr>
            <a:spLocks noGrp="1"/>
          </p:cNvSpPr>
          <p:nvPr>
            <p:ph type="ftr" sz="quarter" idx="11"/>
          </p:nvPr>
        </p:nvSpPr>
        <p:spPr/>
        <p:txBody>
          <a:bodyPr/>
          <a:lstStyle/>
          <a:p>
            <a:r>
              <a:rPr lang="en-IN"/>
              <a:t>NISHA          ACSE602                  CN                UNIT 3</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1"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sz="1800" baseline="0">
              <a:latin typeface="Times New Roman" pitchFamily="18" charset="0"/>
            </a:endParaRPr>
          </a:p>
        </p:txBody>
      </p:sp>
      <p:sp>
        <p:nvSpPr>
          <p:cNvPr id="565253" name="Rectangle 5"/>
          <p:cNvSpPr>
            <a:spLocks noChangeArrowheads="1"/>
          </p:cNvSpPr>
          <p:nvPr/>
        </p:nvSpPr>
        <p:spPr bwMode="auto">
          <a:xfrm>
            <a:off x="304800" y="1600200"/>
            <a:ext cx="8229600" cy="1107996"/>
          </a:xfrm>
          <a:prstGeom prst="rect">
            <a:avLst/>
          </a:prstGeom>
          <a:noFill/>
          <a:ln w="9525">
            <a:noFill/>
            <a:miter lim="800000"/>
            <a:headEnd/>
            <a:tailEnd/>
          </a:ln>
          <a:effectLst/>
        </p:spPr>
        <p:txBody>
          <a:bodyPr anchor="ctr">
            <a:spAutoFit/>
          </a:bodyPr>
          <a:lstStyle/>
          <a:p>
            <a:pPr algn="just" eaLnBrk="1" hangingPunct="1">
              <a:defRPr/>
            </a:pPr>
            <a:r>
              <a:rPr lang="en-US" sz="2200" baseline="0" dirty="0">
                <a:effectLst>
                  <a:outerShdw blurRad="38100" dist="38100" dir="2700000" algn="tl">
                    <a:srgbClr val="C0C0C0"/>
                  </a:outerShdw>
                </a:effectLst>
              </a:rPr>
              <a:t>An </a:t>
            </a:r>
            <a:r>
              <a:rPr lang="en-US" sz="2200" baseline="0" dirty="0">
                <a:solidFill>
                  <a:schemeClr val="hlink"/>
                </a:solidFill>
                <a:effectLst>
                  <a:outerShdw blurRad="38100" dist="38100" dir="2700000" algn="tl">
                    <a:srgbClr val="C0C0C0"/>
                  </a:outerShdw>
                </a:effectLst>
              </a:rPr>
              <a:t>IPv4 address</a:t>
            </a:r>
            <a:r>
              <a:rPr lang="en-US" sz="2200" baseline="0" dirty="0">
                <a:effectLst>
                  <a:outerShdw blurRad="38100" dist="38100" dir="2700000" algn="tl">
                    <a:srgbClr val="C0C0C0"/>
                  </a:outerShdw>
                </a:effectLst>
              </a:rPr>
              <a:t> is a </a:t>
            </a:r>
            <a:r>
              <a:rPr lang="en-US" sz="2200" baseline="0" dirty="0">
                <a:solidFill>
                  <a:schemeClr val="folHlink"/>
                </a:solidFill>
                <a:effectLst>
                  <a:outerShdw blurRad="38100" dist="38100" dir="2700000" algn="tl">
                    <a:srgbClr val="C0C0C0"/>
                  </a:outerShdw>
                </a:effectLst>
              </a:rPr>
              <a:t>32-bit</a:t>
            </a:r>
            <a:r>
              <a:rPr lang="en-US" sz="2200" baseline="0" dirty="0">
                <a:effectLst>
                  <a:outerShdw blurRad="38100" dist="38100" dir="2700000" algn="tl">
                    <a:srgbClr val="C0C0C0"/>
                  </a:outerShdw>
                </a:effectLst>
              </a:rPr>
              <a:t> address that uniquely and universally defines the connection of a device (for example, a computer or a router) to the Internet.</a:t>
            </a:r>
          </a:p>
        </p:txBody>
      </p:sp>
      <p:sp>
        <p:nvSpPr>
          <p:cNvPr id="9"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IPv4 Protocol </a:t>
            </a:r>
            <a:endParaRPr lang="en-US" sz="2400" dirty="0"/>
          </a:p>
        </p:txBody>
      </p:sp>
      <p:pic>
        <p:nvPicPr>
          <p:cNvPr id="10"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11" name="Rectangle 11"/>
          <p:cNvSpPr>
            <a:spLocks noChangeArrowheads="1"/>
          </p:cNvSpPr>
          <p:nvPr/>
        </p:nvSpPr>
        <p:spPr bwMode="auto">
          <a:xfrm>
            <a:off x="357158" y="3071810"/>
            <a:ext cx="8077200" cy="769441"/>
          </a:xfrm>
          <a:prstGeom prst="rect">
            <a:avLst/>
          </a:prstGeom>
          <a:solidFill>
            <a:srgbClr val="99FF33"/>
          </a:solidFill>
          <a:ln w="76200" algn="ctr">
            <a:noFill/>
            <a:miter lim="800000"/>
            <a:headEnd/>
            <a:tailEnd/>
          </a:ln>
        </p:spPr>
        <p:txBody>
          <a:bodyPr>
            <a:spAutoFit/>
          </a:bodyPr>
          <a:lstStyle/>
          <a:p>
            <a:pPr algn="ctr"/>
            <a:r>
              <a:rPr lang="en-US" sz="2200" baseline="0" dirty="0"/>
              <a:t>The address space of IPv4 is </a:t>
            </a:r>
            <a:br>
              <a:rPr lang="en-US" sz="2200" baseline="0" dirty="0"/>
            </a:br>
            <a:r>
              <a:rPr lang="en-US" sz="2200" baseline="0" dirty="0"/>
              <a:t>2</a:t>
            </a:r>
            <a:r>
              <a:rPr lang="en-US" sz="2200" baseline="30000" dirty="0"/>
              <a:t>32</a:t>
            </a:r>
            <a:r>
              <a:rPr lang="en-US" sz="2200" baseline="0" dirty="0"/>
              <a:t>  or  4,294,967,296.</a:t>
            </a:r>
          </a:p>
        </p:txBody>
      </p:sp>
      <p:pic>
        <p:nvPicPr>
          <p:cNvPr id="12" name="Picture 8"/>
          <p:cNvPicPr>
            <a:picLocks noChangeAspect="1" noChangeArrowheads="1"/>
          </p:cNvPicPr>
          <p:nvPr/>
        </p:nvPicPr>
        <p:blipFill>
          <a:blip r:embed="rId4" cstate="print"/>
          <a:srcRect/>
          <a:stretch>
            <a:fillRect/>
          </a:stretch>
        </p:blipFill>
        <p:spPr bwMode="auto">
          <a:xfrm>
            <a:off x="500034" y="4429132"/>
            <a:ext cx="7650163" cy="1790700"/>
          </a:xfrm>
          <a:prstGeom prst="rect">
            <a:avLst/>
          </a:prstGeom>
          <a:noFill/>
          <a:ln w="9525">
            <a:noFill/>
            <a:miter lim="800000"/>
            <a:headEnd/>
            <a:tailEnd/>
          </a:ln>
        </p:spPr>
      </p:pic>
      <p:sp>
        <p:nvSpPr>
          <p:cNvPr id="13" name="Text Box 4"/>
          <p:cNvSpPr txBox="1">
            <a:spLocks noChangeArrowheads="1"/>
          </p:cNvSpPr>
          <p:nvPr/>
        </p:nvSpPr>
        <p:spPr bwMode="auto">
          <a:xfrm>
            <a:off x="500034" y="3929066"/>
            <a:ext cx="8707897" cy="461665"/>
          </a:xfrm>
          <a:prstGeom prst="rect">
            <a:avLst/>
          </a:prstGeom>
          <a:noFill/>
          <a:ln w="9525">
            <a:noFill/>
            <a:miter lim="800000"/>
            <a:headEnd/>
            <a:tailEnd/>
          </a:ln>
        </p:spPr>
        <p:txBody>
          <a:bodyPr wrap="none">
            <a:spAutoFit/>
          </a:bodyPr>
          <a:lstStyle/>
          <a:p>
            <a:r>
              <a:rPr lang="en-US" sz="2400" b="1" baseline="0" dirty="0">
                <a:latin typeface="Times New Roman" pitchFamily="18" charset="0"/>
              </a:rPr>
              <a:t>Dotted-decimal notation and binary notation for an IPv4 address</a:t>
            </a:r>
          </a:p>
        </p:txBody>
      </p:sp>
      <p:sp>
        <p:nvSpPr>
          <p:cNvPr id="14" name="Date Placeholder 13"/>
          <p:cNvSpPr>
            <a:spLocks noGrp="1"/>
          </p:cNvSpPr>
          <p:nvPr>
            <p:ph type="dt" sz="half" idx="10"/>
          </p:nvPr>
        </p:nvSpPr>
        <p:spPr/>
        <p:txBody>
          <a:bodyPr/>
          <a:lstStyle/>
          <a:p>
            <a:fld id="{A5C705DC-2D52-450B-B4E0-08C2A063D38F}" type="datetime1">
              <a:rPr lang="en-US" smtClean="0"/>
              <a:t>10/15/2024</a:t>
            </a:fld>
            <a:endParaRPr lang="en-US"/>
          </a:p>
        </p:txBody>
      </p:sp>
      <p:sp>
        <p:nvSpPr>
          <p:cNvPr id="15" name="Slide Number Placeholder 14"/>
          <p:cNvSpPr>
            <a:spLocks noGrp="1"/>
          </p:cNvSpPr>
          <p:nvPr>
            <p:ph type="sldNum" sz="quarter" idx="12"/>
          </p:nvPr>
        </p:nvSpPr>
        <p:spPr/>
        <p:txBody>
          <a:bodyPr/>
          <a:lstStyle/>
          <a:p>
            <a:fld id="{B6F15528-21DE-4FAA-801E-634DDDAF4B2B}" type="slidenum">
              <a:rPr lang="en-US" smtClean="0"/>
              <a:pPr/>
              <a:t>23</a:t>
            </a:fld>
            <a:endParaRPr lang="en-US"/>
          </a:p>
        </p:txBody>
      </p:sp>
      <p:sp>
        <p:nvSpPr>
          <p:cNvPr id="16" name="Footer Placeholder 15"/>
          <p:cNvSpPr>
            <a:spLocks noGrp="1"/>
          </p:cNvSpPr>
          <p:nvPr>
            <p:ph type="ftr" sz="quarter" idx="11"/>
          </p:nvPr>
        </p:nvSpPr>
        <p:spPr/>
        <p:txBody>
          <a:bodyPr/>
          <a:lstStyle/>
          <a:p>
            <a:r>
              <a:rPr lang="en-IN"/>
              <a:t>NISHA          ACSE602                  CN                UNIT 3</a:t>
            </a:r>
            <a:endParaRPr lang="en-US" dirty="0"/>
          </a:p>
        </p:txBody>
      </p:sp>
      <p:sp>
        <p:nvSpPr>
          <p:cNvPr id="17" name="TextBox 8"/>
          <p:cNvSpPr txBox="1"/>
          <p:nvPr/>
        </p:nvSpPr>
        <p:spPr>
          <a:xfrm>
            <a:off x="755576" y="980728"/>
            <a:ext cx="7704856"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latin typeface="Times New Roman" pitchFamily="18" charset="0"/>
                <a:cs typeface="Times New Roman" pitchFamily="18" charset="0"/>
              </a:rPr>
              <a:t>Objective</a:t>
            </a:r>
            <a:r>
              <a:rPr lang="en-US" dirty="0">
                <a:latin typeface="Times New Roman" pitchFamily="18" charset="0"/>
                <a:cs typeface="Times New Roman" pitchFamily="18" charset="0"/>
              </a:rPr>
              <a:t>: Study about basic concept of IP addressing and its type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8"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10249"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10250" name="Rectangle 9"/>
          <p:cNvSpPr>
            <a:spLocks noChangeArrowheads="1"/>
          </p:cNvSpPr>
          <p:nvPr/>
        </p:nvSpPr>
        <p:spPr bwMode="auto">
          <a:xfrm>
            <a:off x="228600" y="1143000"/>
            <a:ext cx="8686800" cy="769441"/>
          </a:xfrm>
          <a:prstGeom prst="rect">
            <a:avLst/>
          </a:prstGeom>
          <a:solidFill>
            <a:schemeClr val="bg1"/>
          </a:solidFill>
          <a:ln w="9525">
            <a:noFill/>
            <a:miter lim="800000"/>
            <a:headEnd/>
            <a:tailEnd/>
          </a:ln>
        </p:spPr>
        <p:txBody>
          <a:bodyPr>
            <a:spAutoFit/>
          </a:bodyPr>
          <a:lstStyle/>
          <a:p>
            <a:pPr algn="just"/>
            <a:r>
              <a:rPr lang="en-US" sz="2200" baseline="0" dirty="0">
                <a:latin typeface="+mj-lt"/>
              </a:rPr>
              <a:t>Change the following IPv4 addresses from binary notation to dotted-decimal notation.</a:t>
            </a:r>
          </a:p>
        </p:txBody>
      </p:sp>
      <p:pic>
        <p:nvPicPr>
          <p:cNvPr id="10252" name="Picture 12"/>
          <p:cNvPicPr>
            <a:picLocks noChangeAspect="1" noChangeArrowheads="1"/>
          </p:cNvPicPr>
          <p:nvPr/>
        </p:nvPicPr>
        <p:blipFill>
          <a:blip r:embed="rId3" cstate="print"/>
          <a:srcRect/>
          <a:stretch>
            <a:fillRect/>
          </a:stretch>
        </p:blipFill>
        <p:spPr bwMode="auto">
          <a:xfrm>
            <a:off x="152400" y="2362200"/>
            <a:ext cx="7715250" cy="977900"/>
          </a:xfrm>
          <a:prstGeom prst="rect">
            <a:avLst/>
          </a:prstGeom>
          <a:noFill/>
          <a:ln w="9525">
            <a:noFill/>
            <a:miter lim="800000"/>
            <a:headEnd/>
            <a:tailEnd/>
          </a:ln>
        </p:spPr>
      </p:pic>
      <p:sp>
        <p:nvSpPr>
          <p:cNvPr id="10253" name="Rectangle 13"/>
          <p:cNvSpPr>
            <a:spLocks noChangeArrowheads="1"/>
          </p:cNvSpPr>
          <p:nvPr/>
        </p:nvSpPr>
        <p:spPr bwMode="auto">
          <a:xfrm>
            <a:off x="228600" y="3581400"/>
            <a:ext cx="8686800" cy="1107996"/>
          </a:xfrm>
          <a:prstGeom prst="rect">
            <a:avLst/>
          </a:prstGeom>
          <a:solidFill>
            <a:schemeClr val="bg1"/>
          </a:solidFill>
          <a:ln w="9525">
            <a:noFill/>
            <a:miter lim="800000"/>
            <a:headEnd/>
            <a:tailEnd/>
          </a:ln>
        </p:spPr>
        <p:txBody>
          <a:bodyPr>
            <a:spAutoFit/>
          </a:bodyPr>
          <a:lstStyle/>
          <a:p>
            <a:pPr algn="just"/>
            <a:r>
              <a:rPr lang="en-US" sz="2200" baseline="0">
                <a:solidFill>
                  <a:schemeClr val="hlink"/>
                </a:solidFill>
                <a:latin typeface="+mj-lt"/>
              </a:rPr>
              <a:t>Solution</a:t>
            </a:r>
          </a:p>
          <a:p>
            <a:pPr algn="just"/>
            <a:r>
              <a:rPr lang="en-US" sz="2200" baseline="0">
                <a:latin typeface="+mj-lt"/>
              </a:rPr>
              <a:t>We replace each group of 8 bits with its equivalent decimal number (see Appendix B) and add dots for separation.</a:t>
            </a:r>
          </a:p>
        </p:txBody>
      </p:sp>
      <p:pic>
        <p:nvPicPr>
          <p:cNvPr id="10254" name="Picture 14"/>
          <p:cNvPicPr>
            <a:picLocks noChangeAspect="1" noChangeArrowheads="1"/>
          </p:cNvPicPr>
          <p:nvPr/>
        </p:nvPicPr>
        <p:blipFill>
          <a:blip r:embed="rId4" cstate="print"/>
          <a:srcRect/>
          <a:stretch>
            <a:fillRect/>
          </a:stretch>
        </p:blipFill>
        <p:spPr bwMode="auto">
          <a:xfrm>
            <a:off x="304800" y="5486400"/>
            <a:ext cx="3071813" cy="914400"/>
          </a:xfrm>
          <a:prstGeom prst="rect">
            <a:avLst/>
          </a:prstGeom>
          <a:noFill/>
          <a:ln w="9525">
            <a:noFill/>
            <a:miter lim="800000"/>
            <a:headEnd/>
            <a:tailEnd/>
          </a:ln>
        </p:spPr>
      </p:pic>
      <p:sp>
        <p:nvSpPr>
          <p:cNvPr id="15"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IPv4 Example  </a:t>
            </a:r>
            <a:endParaRPr lang="en-US" sz="2400" dirty="0"/>
          </a:p>
        </p:txBody>
      </p:sp>
      <p:pic>
        <p:nvPicPr>
          <p:cNvPr id="16" name="Picture 2" descr="E:\NIET\Project\xLogo11.png.pagespeed.ic.pydHLuCQEZ.png"/>
          <p:cNvPicPr>
            <a:picLocks noChangeAspect="1" noChangeArrowheads="1"/>
          </p:cNvPicPr>
          <p:nvPr/>
        </p:nvPicPr>
        <p:blipFill>
          <a:blip r:embed="rId5" cstate="print"/>
          <a:srcRect/>
          <a:stretch>
            <a:fillRect/>
          </a:stretch>
        </p:blipFill>
        <p:spPr bwMode="auto">
          <a:xfrm>
            <a:off x="0" y="0"/>
            <a:ext cx="1447800" cy="817163"/>
          </a:xfrm>
          <a:prstGeom prst="rect">
            <a:avLst/>
          </a:prstGeom>
          <a:noFill/>
        </p:spPr>
      </p:pic>
      <p:sp>
        <p:nvSpPr>
          <p:cNvPr id="10" name="Date Placeholder 9"/>
          <p:cNvSpPr>
            <a:spLocks noGrp="1"/>
          </p:cNvSpPr>
          <p:nvPr>
            <p:ph type="dt" sz="half" idx="10"/>
          </p:nvPr>
        </p:nvSpPr>
        <p:spPr/>
        <p:txBody>
          <a:bodyPr/>
          <a:lstStyle/>
          <a:p>
            <a:fld id="{D786CEE4-E052-4539-992A-E7CD593845E4}" type="datetime1">
              <a:rPr lang="en-US" smtClean="0"/>
              <a:t>10/15/2024</a:t>
            </a:fld>
            <a:endParaRPr lang="en-US"/>
          </a:p>
        </p:txBody>
      </p:sp>
      <p:sp>
        <p:nvSpPr>
          <p:cNvPr id="11" name="Slide Number Placeholder 10"/>
          <p:cNvSpPr>
            <a:spLocks noGrp="1"/>
          </p:cNvSpPr>
          <p:nvPr>
            <p:ph type="sldNum" sz="quarter" idx="12"/>
          </p:nvPr>
        </p:nvSpPr>
        <p:spPr/>
        <p:txBody>
          <a:bodyPr/>
          <a:lstStyle/>
          <a:p>
            <a:fld id="{B6F15528-21DE-4FAA-801E-634DDDAF4B2B}" type="slidenum">
              <a:rPr lang="en-US" smtClean="0"/>
              <a:pPr/>
              <a:t>24</a:t>
            </a:fld>
            <a:endParaRPr lang="en-US"/>
          </a:p>
        </p:txBody>
      </p:sp>
      <p:sp>
        <p:nvSpPr>
          <p:cNvPr id="12" name="Footer Placeholder 11"/>
          <p:cNvSpPr>
            <a:spLocks noGrp="1"/>
          </p:cNvSpPr>
          <p:nvPr>
            <p:ph type="ftr" sz="quarter" idx="11"/>
          </p:nvPr>
        </p:nvSpPr>
        <p:spPr/>
        <p:txBody>
          <a:bodyPr/>
          <a:lstStyle/>
          <a:p>
            <a:r>
              <a:rPr lang="en-IN"/>
              <a:t>NISHA          ACSE602                  CN                UNIT 3</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2"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11273"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11274" name="Rectangle 9"/>
          <p:cNvSpPr>
            <a:spLocks noChangeArrowheads="1"/>
          </p:cNvSpPr>
          <p:nvPr/>
        </p:nvSpPr>
        <p:spPr bwMode="auto">
          <a:xfrm>
            <a:off x="228600" y="1143000"/>
            <a:ext cx="8686800" cy="769441"/>
          </a:xfrm>
          <a:prstGeom prst="rect">
            <a:avLst/>
          </a:prstGeom>
          <a:solidFill>
            <a:schemeClr val="bg1"/>
          </a:solidFill>
          <a:ln w="9525">
            <a:noFill/>
            <a:miter lim="800000"/>
            <a:headEnd/>
            <a:tailEnd/>
          </a:ln>
        </p:spPr>
        <p:txBody>
          <a:bodyPr>
            <a:spAutoFit/>
          </a:bodyPr>
          <a:lstStyle/>
          <a:p>
            <a:pPr algn="just"/>
            <a:r>
              <a:rPr lang="en-US" sz="2200" baseline="0" dirty="0">
                <a:latin typeface="+mj-lt"/>
              </a:rPr>
              <a:t>Change the following IPv4 addresses from dotted-decimal notation to binary notation.</a:t>
            </a:r>
          </a:p>
        </p:txBody>
      </p:sp>
      <p:pic>
        <p:nvPicPr>
          <p:cNvPr id="11276" name="Picture 11"/>
          <p:cNvPicPr>
            <a:picLocks noChangeAspect="1" noChangeArrowheads="1"/>
          </p:cNvPicPr>
          <p:nvPr/>
        </p:nvPicPr>
        <p:blipFill>
          <a:blip r:embed="rId3" cstate="print"/>
          <a:srcRect/>
          <a:stretch>
            <a:fillRect/>
          </a:stretch>
        </p:blipFill>
        <p:spPr bwMode="auto">
          <a:xfrm>
            <a:off x="228600" y="2209800"/>
            <a:ext cx="2870200" cy="876300"/>
          </a:xfrm>
          <a:prstGeom prst="rect">
            <a:avLst/>
          </a:prstGeom>
          <a:noFill/>
          <a:ln w="9525">
            <a:noFill/>
            <a:miter lim="800000"/>
            <a:headEnd/>
            <a:tailEnd/>
          </a:ln>
        </p:spPr>
      </p:pic>
      <p:sp>
        <p:nvSpPr>
          <p:cNvPr id="11277" name="Rectangle 12"/>
          <p:cNvSpPr>
            <a:spLocks noChangeArrowheads="1"/>
          </p:cNvSpPr>
          <p:nvPr/>
        </p:nvSpPr>
        <p:spPr bwMode="auto">
          <a:xfrm>
            <a:off x="228600" y="3276600"/>
            <a:ext cx="8686800" cy="769441"/>
          </a:xfrm>
          <a:prstGeom prst="rect">
            <a:avLst/>
          </a:prstGeom>
          <a:solidFill>
            <a:schemeClr val="bg1"/>
          </a:solidFill>
          <a:ln w="9525">
            <a:noFill/>
            <a:miter lim="800000"/>
            <a:headEnd/>
            <a:tailEnd/>
          </a:ln>
        </p:spPr>
        <p:txBody>
          <a:bodyPr>
            <a:spAutoFit/>
          </a:bodyPr>
          <a:lstStyle/>
          <a:p>
            <a:pPr algn="just"/>
            <a:r>
              <a:rPr lang="en-US" sz="2200" baseline="0" dirty="0">
                <a:solidFill>
                  <a:schemeClr val="hlink"/>
                </a:solidFill>
                <a:latin typeface="+mj-lt"/>
              </a:rPr>
              <a:t>Solution</a:t>
            </a:r>
          </a:p>
          <a:p>
            <a:pPr algn="just"/>
            <a:r>
              <a:rPr lang="en-US" sz="2200" baseline="0" dirty="0">
                <a:latin typeface="+mj-lt"/>
              </a:rPr>
              <a:t>We replace each decimal number with its binary equivalent</a:t>
            </a:r>
          </a:p>
        </p:txBody>
      </p:sp>
      <p:pic>
        <p:nvPicPr>
          <p:cNvPr id="11278" name="Picture 13"/>
          <p:cNvPicPr>
            <a:picLocks noChangeAspect="1" noChangeArrowheads="1"/>
          </p:cNvPicPr>
          <p:nvPr/>
        </p:nvPicPr>
        <p:blipFill>
          <a:blip r:embed="rId4" cstate="print"/>
          <a:srcRect/>
          <a:stretch>
            <a:fillRect/>
          </a:stretch>
        </p:blipFill>
        <p:spPr bwMode="auto">
          <a:xfrm>
            <a:off x="342900" y="4821238"/>
            <a:ext cx="7277100" cy="1046162"/>
          </a:xfrm>
          <a:prstGeom prst="rect">
            <a:avLst/>
          </a:prstGeom>
          <a:noFill/>
          <a:ln w="9525">
            <a:noFill/>
            <a:miter lim="800000"/>
            <a:headEnd/>
            <a:tailEnd/>
          </a:ln>
        </p:spPr>
      </p:pic>
      <p:sp>
        <p:nvSpPr>
          <p:cNvPr id="15"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IPv4 example </a:t>
            </a:r>
            <a:endParaRPr lang="en-US" sz="2400" dirty="0"/>
          </a:p>
        </p:txBody>
      </p:sp>
      <p:pic>
        <p:nvPicPr>
          <p:cNvPr id="16" name="Picture 2" descr="E:\NIET\Project\xLogo11.png.pagespeed.ic.pydHLuCQEZ.png"/>
          <p:cNvPicPr>
            <a:picLocks noChangeAspect="1" noChangeArrowheads="1"/>
          </p:cNvPicPr>
          <p:nvPr/>
        </p:nvPicPr>
        <p:blipFill>
          <a:blip r:embed="rId5" cstate="print"/>
          <a:srcRect/>
          <a:stretch>
            <a:fillRect/>
          </a:stretch>
        </p:blipFill>
        <p:spPr bwMode="auto">
          <a:xfrm>
            <a:off x="0" y="0"/>
            <a:ext cx="1447800" cy="817163"/>
          </a:xfrm>
          <a:prstGeom prst="rect">
            <a:avLst/>
          </a:prstGeom>
          <a:noFill/>
        </p:spPr>
      </p:pic>
      <p:sp>
        <p:nvSpPr>
          <p:cNvPr id="10" name="Date Placeholder 9"/>
          <p:cNvSpPr>
            <a:spLocks noGrp="1"/>
          </p:cNvSpPr>
          <p:nvPr>
            <p:ph type="dt" sz="half" idx="10"/>
          </p:nvPr>
        </p:nvSpPr>
        <p:spPr/>
        <p:txBody>
          <a:bodyPr/>
          <a:lstStyle/>
          <a:p>
            <a:fld id="{0F1EB2D5-813C-4BFE-ADB3-52970BFA34B9}" type="datetime1">
              <a:rPr lang="en-US" smtClean="0"/>
              <a:t>10/15/2024</a:t>
            </a:fld>
            <a:endParaRPr lang="en-US"/>
          </a:p>
        </p:txBody>
      </p:sp>
      <p:sp>
        <p:nvSpPr>
          <p:cNvPr id="11" name="Slide Number Placeholder 10"/>
          <p:cNvSpPr>
            <a:spLocks noGrp="1"/>
          </p:cNvSpPr>
          <p:nvPr>
            <p:ph type="sldNum" sz="quarter" idx="12"/>
          </p:nvPr>
        </p:nvSpPr>
        <p:spPr/>
        <p:txBody>
          <a:bodyPr/>
          <a:lstStyle/>
          <a:p>
            <a:fld id="{B6F15528-21DE-4FAA-801E-634DDDAF4B2B}" type="slidenum">
              <a:rPr lang="en-US" smtClean="0"/>
              <a:pPr/>
              <a:t>25</a:t>
            </a:fld>
            <a:endParaRPr lang="en-US"/>
          </a:p>
        </p:txBody>
      </p:sp>
      <p:sp>
        <p:nvSpPr>
          <p:cNvPr id="12" name="Footer Placeholder 11"/>
          <p:cNvSpPr>
            <a:spLocks noGrp="1"/>
          </p:cNvSpPr>
          <p:nvPr>
            <p:ph type="ftr" sz="quarter" idx="11"/>
          </p:nvPr>
        </p:nvSpPr>
        <p:spPr/>
        <p:txBody>
          <a:bodyPr/>
          <a:lstStyle/>
          <a:p>
            <a:r>
              <a:rPr lang="en-IN"/>
              <a:t>NISHA          ACSE602                  CN                UNIT 3</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6"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12297"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12298" name="Rectangle 9"/>
          <p:cNvSpPr>
            <a:spLocks noChangeArrowheads="1"/>
          </p:cNvSpPr>
          <p:nvPr/>
        </p:nvSpPr>
        <p:spPr bwMode="auto">
          <a:xfrm>
            <a:off x="800072" y="990600"/>
            <a:ext cx="8115328" cy="430887"/>
          </a:xfrm>
          <a:prstGeom prst="rect">
            <a:avLst/>
          </a:prstGeom>
          <a:solidFill>
            <a:schemeClr val="bg1"/>
          </a:solidFill>
          <a:ln w="9525">
            <a:noFill/>
            <a:miter lim="800000"/>
            <a:headEnd/>
            <a:tailEnd/>
          </a:ln>
        </p:spPr>
        <p:txBody>
          <a:bodyPr wrap="square">
            <a:spAutoFit/>
          </a:bodyPr>
          <a:lstStyle/>
          <a:p>
            <a:pPr algn="just"/>
            <a:r>
              <a:rPr lang="en-US" sz="2200" baseline="0" dirty="0">
                <a:latin typeface="Times New Roman" pitchFamily="18" charset="0"/>
              </a:rPr>
              <a:t>Find the error, if any, in the following IPv4 addresses.</a:t>
            </a:r>
          </a:p>
        </p:txBody>
      </p:sp>
      <p:pic>
        <p:nvPicPr>
          <p:cNvPr id="12300" name="Picture 11"/>
          <p:cNvPicPr>
            <a:picLocks noChangeAspect="1" noChangeArrowheads="1"/>
          </p:cNvPicPr>
          <p:nvPr/>
        </p:nvPicPr>
        <p:blipFill>
          <a:blip r:embed="rId3" cstate="print"/>
          <a:srcRect/>
          <a:stretch>
            <a:fillRect/>
          </a:stretch>
        </p:blipFill>
        <p:spPr bwMode="auto">
          <a:xfrm>
            <a:off x="284163" y="1447800"/>
            <a:ext cx="3602037" cy="2074863"/>
          </a:xfrm>
          <a:prstGeom prst="rect">
            <a:avLst/>
          </a:prstGeom>
          <a:noFill/>
          <a:ln w="9525">
            <a:noFill/>
            <a:miter lim="800000"/>
            <a:headEnd/>
            <a:tailEnd/>
          </a:ln>
        </p:spPr>
      </p:pic>
      <p:sp>
        <p:nvSpPr>
          <p:cNvPr id="12301" name="Rectangle 12"/>
          <p:cNvSpPr>
            <a:spLocks noChangeArrowheads="1"/>
          </p:cNvSpPr>
          <p:nvPr/>
        </p:nvSpPr>
        <p:spPr bwMode="auto">
          <a:xfrm>
            <a:off x="571472" y="3657600"/>
            <a:ext cx="8115328" cy="2123658"/>
          </a:xfrm>
          <a:prstGeom prst="rect">
            <a:avLst/>
          </a:prstGeom>
          <a:solidFill>
            <a:schemeClr val="bg1"/>
          </a:solidFill>
          <a:ln w="9525">
            <a:noFill/>
            <a:miter lim="800000"/>
            <a:headEnd/>
            <a:tailEnd/>
          </a:ln>
        </p:spPr>
        <p:txBody>
          <a:bodyPr wrap="square">
            <a:spAutoFit/>
          </a:bodyPr>
          <a:lstStyle/>
          <a:p>
            <a:r>
              <a:rPr lang="en-US" sz="2200" baseline="0" dirty="0">
                <a:solidFill>
                  <a:schemeClr val="hlink"/>
                </a:solidFill>
                <a:latin typeface="Times New Roman" pitchFamily="18" charset="0"/>
              </a:rPr>
              <a:t>Solution</a:t>
            </a:r>
          </a:p>
          <a:p>
            <a:r>
              <a:rPr lang="en-US" sz="2200" baseline="0" dirty="0">
                <a:solidFill>
                  <a:schemeClr val="hlink"/>
                </a:solidFill>
                <a:latin typeface="Times New Roman" pitchFamily="18" charset="0"/>
              </a:rPr>
              <a:t>a.</a:t>
            </a:r>
            <a:r>
              <a:rPr lang="en-US" sz="2200" baseline="0" dirty="0">
                <a:latin typeface="Times New Roman" pitchFamily="18" charset="0"/>
              </a:rPr>
              <a:t> There must be no leading zero (045).</a:t>
            </a:r>
          </a:p>
          <a:p>
            <a:r>
              <a:rPr lang="en-US" sz="2200" baseline="0" dirty="0">
                <a:solidFill>
                  <a:schemeClr val="hlink"/>
                </a:solidFill>
                <a:latin typeface="Times New Roman" pitchFamily="18" charset="0"/>
              </a:rPr>
              <a:t>b.</a:t>
            </a:r>
            <a:r>
              <a:rPr lang="en-US" sz="2200" baseline="0" dirty="0">
                <a:latin typeface="Times New Roman" pitchFamily="18" charset="0"/>
              </a:rPr>
              <a:t> There can be no more than four numbers.</a:t>
            </a:r>
          </a:p>
          <a:p>
            <a:r>
              <a:rPr lang="en-US" sz="2200" baseline="0" dirty="0">
                <a:solidFill>
                  <a:schemeClr val="hlink"/>
                </a:solidFill>
                <a:latin typeface="Times New Roman" pitchFamily="18" charset="0"/>
              </a:rPr>
              <a:t>c.</a:t>
            </a:r>
            <a:r>
              <a:rPr lang="en-US" sz="2200" baseline="0" dirty="0">
                <a:latin typeface="Times New Roman" pitchFamily="18" charset="0"/>
              </a:rPr>
              <a:t> Each number needs to be less than or equal to 255.</a:t>
            </a:r>
          </a:p>
          <a:p>
            <a:r>
              <a:rPr lang="en-US" sz="2200" baseline="0" dirty="0">
                <a:solidFill>
                  <a:schemeClr val="hlink"/>
                </a:solidFill>
                <a:latin typeface="Times New Roman" pitchFamily="18" charset="0"/>
              </a:rPr>
              <a:t>d.</a:t>
            </a:r>
            <a:r>
              <a:rPr lang="en-US" sz="2200" baseline="0" dirty="0">
                <a:latin typeface="Times New Roman" pitchFamily="18" charset="0"/>
              </a:rPr>
              <a:t> A mixture of binary notation and dotted-decimal</a:t>
            </a:r>
            <a:br>
              <a:rPr lang="en-US" sz="2200" baseline="0" dirty="0">
                <a:latin typeface="Times New Roman" pitchFamily="18" charset="0"/>
              </a:rPr>
            </a:br>
            <a:r>
              <a:rPr lang="en-US" sz="2200" baseline="0" dirty="0">
                <a:latin typeface="Times New Roman" pitchFamily="18" charset="0"/>
              </a:rPr>
              <a:t>    notation is not allowed.</a:t>
            </a:r>
          </a:p>
        </p:txBody>
      </p:sp>
      <p:sp>
        <p:nvSpPr>
          <p:cNvPr id="14"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IPv4 example </a:t>
            </a:r>
            <a:endParaRPr lang="en-US" sz="2400" dirty="0"/>
          </a:p>
        </p:txBody>
      </p:sp>
      <p:pic>
        <p:nvPicPr>
          <p:cNvPr id="15" name="Picture 2" descr="E:\NIET\Project\xLogo11.png.pagespeed.ic.pydHLuCQEZ.png"/>
          <p:cNvPicPr>
            <a:picLocks noChangeAspect="1" noChangeArrowheads="1"/>
          </p:cNvPicPr>
          <p:nvPr/>
        </p:nvPicPr>
        <p:blipFill>
          <a:blip r:embed="rId4" cstate="print"/>
          <a:srcRect/>
          <a:stretch>
            <a:fillRect/>
          </a:stretch>
        </p:blipFill>
        <p:spPr bwMode="auto">
          <a:xfrm>
            <a:off x="0" y="0"/>
            <a:ext cx="1447800" cy="817163"/>
          </a:xfrm>
          <a:prstGeom prst="rect">
            <a:avLst/>
          </a:prstGeom>
          <a:noFill/>
        </p:spPr>
      </p:pic>
      <p:sp>
        <p:nvSpPr>
          <p:cNvPr id="9" name="Date Placeholder 8"/>
          <p:cNvSpPr>
            <a:spLocks noGrp="1"/>
          </p:cNvSpPr>
          <p:nvPr>
            <p:ph type="dt" sz="half" idx="10"/>
          </p:nvPr>
        </p:nvSpPr>
        <p:spPr/>
        <p:txBody>
          <a:bodyPr/>
          <a:lstStyle/>
          <a:p>
            <a:fld id="{BF2DF704-BFEC-4AA7-906F-F0E8EA5658BC}" type="datetime1">
              <a:rPr lang="en-US" smtClean="0"/>
              <a:t>10/15/2024</a:t>
            </a:fld>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26</a:t>
            </a:fld>
            <a:endParaRPr lang="en-US"/>
          </a:p>
        </p:txBody>
      </p:sp>
      <p:sp>
        <p:nvSpPr>
          <p:cNvPr id="11" name="Footer Placeholder 10"/>
          <p:cNvSpPr>
            <a:spLocks noGrp="1"/>
          </p:cNvSpPr>
          <p:nvPr>
            <p:ph type="ftr" sz="quarter" idx="11"/>
          </p:nvPr>
        </p:nvSpPr>
        <p:spPr/>
        <p:txBody>
          <a:bodyPr/>
          <a:lstStyle/>
          <a:p>
            <a:r>
              <a:rPr lang="en-IN"/>
              <a:t>NISHA          ACSE602                  CN                UNIT 3</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Text Box 4"/>
          <p:cNvSpPr txBox="1">
            <a:spLocks noChangeArrowheads="1"/>
          </p:cNvSpPr>
          <p:nvPr/>
        </p:nvSpPr>
        <p:spPr bwMode="auto">
          <a:xfrm>
            <a:off x="428596" y="1285860"/>
            <a:ext cx="6691575" cy="430887"/>
          </a:xfrm>
          <a:prstGeom prst="rect">
            <a:avLst/>
          </a:prstGeom>
          <a:noFill/>
          <a:ln w="9525">
            <a:noFill/>
            <a:miter lim="800000"/>
            <a:headEnd/>
            <a:tailEnd/>
          </a:ln>
        </p:spPr>
        <p:txBody>
          <a:bodyPr wrap="none">
            <a:spAutoFit/>
          </a:bodyPr>
          <a:lstStyle/>
          <a:p>
            <a:r>
              <a:rPr lang="en-US" sz="2200" baseline="0" dirty="0"/>
              <a:t>Finding the classes in binary and dotted-decimal notation</a:t>
            </a:r>
          </a:p>
        </p:txBody>
      </p:sp>
      <p:pic>
        <p:nvPicPr>
          <p:cNvPr id="14343" name="Picture 6"/>
          <p:cNvPicPr>
            <a:picLocks noChangeAspect="1" noChangeArrowheads="1"/>
          </p:cNvPicPr>
          <p:nvPr/>
        </p:nvPicPr>
        <p:blipFill>
          <a:blip r:embed="rId3" cstate="print"/>
          <a:srcRect/>
          <a:stretch>
            <a:fillRect/>
          </a:stretch>
        </p:blipFill>
        <p:spPr bwMode="auto">
          <a:xfrm>
            <a:off x="357158" y="2167266"/>
            <a:ext cx="8226425" cy="2859088"/>
          </a:xfrm>
          <a:prstGeom prst="rect">
            <a:avLst/>
          </a:prstGeom>
          <a:noFill/>
          <a:ln w="9525">
            <a:noFill/>
            <a:miter lim="800000"/>
            <a:headEnd/>
            <a:tailEnd/>
          </a:ln>
        </p:spPr>
      </p:pic>
      <p:sp>
        <p:nvSpPr>
          <p:cNvPr id="8" name="Rectangle 11"/>
          <p:cNvSpPr>
            <a:spLocks noChangeArrowheads="1"/>
          </p:cNvSpPr>
          <p:nvPr/>
        </p:nvSpPr>
        <p:spPr bwMode="auto">
          <a:xfrm>
            <a:off x="357158" y="5072074"/>
            <a:ext cx="8077200" cy="769441"/>
          </a:xfrm>
          <a:prstGeom prst="rect">
            <a:avLst/>
          </a:prstGeom>
          <a:solidFill>
            <a:srgbClr val="99FF33"/>
          </a:solidFill>
          <a:ln w="76200" algn="ctr">
            <a:noFill/>
            <a:miter lim="800000"/>
            <a:headEnd/>
            <a:tailEnd/>
          </a:ln>
        </p:spPr>
        <p:txBody>
          <a:bodyPr wrap="square">
            <a:spAutoFit/>
          </a:bodyPr>
          <a:lstStyle/>
          <a:p>
            <a:pPr algn="ctr"/>
            <a:r>
              <a:rPr lang="en-US" sz="2200" baseline="0" dirty="0"/>
              <a:t>In </a:t>
            </a:r>
            <a:r>
              <a:rPr lang="en-US" sz="2200" baseline="0" dirty="0" err="1"/>
              <a:t>classful</a:t>
            </a:r>
            <a:r>
              <a:rPr lang="en-US" sz="2200" baseline="0" dirty="0"/>
              <a:t> addressing, the address space is divided into five classes:</a:t>
            </a:r>
          </a:p>
          <a:p>
            <a:pPr algn="ctr"/>
            <a:r>
              <a:rPr lang="en-US" sz="2200" baseline="0" dirty="0"/>
              <a:t>A, B, C, D, and E.</a:t>
            </a:r>
          </a:p>
        </p:txBody>
      </p:sp>
      <p:sp>
        <p:nvSpPr>
          <p:cNvPr id="9" name="Title 1"/>
          <p:cNvSpPr txBox="1">
            <a:spLocks/>
          </p:cNvSpPr>
          <p:nvPr/>
        </p:nvSpPr>
        <p:spPr>
          <a:xfrm>
            <a:off x="1371600" y="40069"/>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IPv4 address classification </a:t>
            </a:r>
            <a:endParaRPr lang="en-US" sz="2400" dirty="0"/>
          </a:p>
        </p:txBody>
      </p:sp>
      <p:pic>
        <p:nvPicPr>
          <p:cNvPr id="10" name="Picture 2" descr="E:\NIET\Project\xLogo11.png.pagespeed.ic.pydHLuCQEZ.png"/>
          <p:cNvPicPr>
            <a:picLocks noChangeAspect="1" noChangeArrowheads="1"/>
          </p:cNvPicPr>
          <p:nvPr/>
        </p:nvPicPr>
        <p:blipFill>
          <a:blip r:embed="rId4" cstate="print"/>
          <a:srcRect/>
          <a:stretch>
            <a:fillRect/>
          </a:stretch>
        </p:blipFill>
        <p:spPr bwMode="auto">
          <a:xfrm>
            <a:off x="0" y="40069"/>
            <a:ext cx="1447800" cy="817163"/>
          </a:xfrm>
          <a:prstGeom prst="rect">
            <a:avLst/>
          </a:prstGeom>
          <a:noFill/>
        </p:spPr>
      </p:pic>
      <p:sp>
        <p:nvSpPr>
          <p:cNvPr id="7" name="Date Placeholder 6"/>
          <p:cNvSpPr>
            <a:spLocks noGrp="1"/>
          </p:cNvSpPr>
          <p:nvPr>
            <p:ph type="dt" sz="half" idx="10"/>
          </p:nvPr>
        </p:nvSpPr>
        <p:spPr/>
        <p:txBody>
          <a:bodyPr/>
          <a:lstStyle/>
          <a:p>
            <a:fld id="{35581FC1-BE34-4D7A-AE37-A86E34A76C34}" type="datetime1">
              <a:rPr lang="en-US" smtClean="0"/>
              <a:t>10/15/2024</a:t>
            </a:fld>
            <a:endParaRPr lang="en-US"/>
          </a:p>
        </p:txBody>
      </p:sp>
      <p:sp>
        <p:nvSpPr>
          <p:cNvPr id="11" name="Slide Number Placeholder 10"/>
          <p:cNvSpPr>
            <a:spLocks noGrp="1"/>
          </p:cNvSpPr>
          <p:nvPr>
            <p:ph type="sldNum" sz="quarter" idx="12"/>
          </p:nvPr>
        </p:nvSpPr>
        <p:spPr/>
        <p:txBody>
          <a:bodyPr/>
          <a:lstStyle/>
          <a:p>
            <a:fld id="{B6F15528-21DE-4FAA-801E-634DDDAF4B2B}" type="slidenum">
              <a:rPr lang="en-US" smtClean="0"/>
              <a:pPr/>
              <a:t>27</a:t>
            </a:fld>
            <a:endParaRPr lang="en-US"/>
          </a:p>
        </p:txBody>
      </p:sp>
      <p:sp>
        <p:nvSpPr>
          <p:cNvPr id="12" name="Footer Placeholder 11"/>
          <p:cNvSpPr>
            <a:spLocks noGrp="1"/>
          </p:cNvSpPr>
          <p:nvPr>
            <p:ph type="ftr" sz="quarter" idx="11"/>
          </p:nvPr>
        </p:nvSpPr>
        <p:spPr/>
        <p:txBody>
          <a:bodyPr/>
          <a:lstStyle/>
          <a:p>
            <a:r>
              <a:rPr lang="en-IN"/>
              <a:t>NISHA          ACSE602                  CN                UNIT 3</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9"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15370" name="Rectangle 9"/>
          <p:cNvSpPr>
            <a:spLocks noChangeArrowheads="1"/>
          </p:cNvSpPr>
          <p:nvPr/>
        </p:nvSpPr>
        <p:spPr bwMode="auto">
          <a:xfrm>
            <a:off x="228600" y="1143000"/>
            <a:ext cx="8686800" cy="1785104"/>
          </a:xfrm>
          <a:prstGeom prst="rect">
            <a:avLst/>
          </a:prstGeom>
          <a:solidFill>
            <a:schemeClr val="bg1"/>
          </a:solidFill>
          <a:ln w="9525">
            <a:noFill/>
            <a:miter lim="800000"/>
            <a:headEnd/>
            <a:tailEnd/>
          </a:ln>
        </p:spPr>
        <p:txBody>
          <a:bodyPr>
            <a:spAutoFit/>
          </a:bodyPr>
          <a:lstStyle/>
          <a:p>
            <a:pPr algn="just"/>
            <a:r>
              <a:rPr lang="en-US" sz="2200" baseline="0" dirty="0">
                <a:latin typeface="+mj-lt"/>
              </a:rPr>
              <a:t>Find the class of each address.</a:t>
            </a:r>
          </a:p>
          <a:p>
            <a:pPr algn="just"/>
            <a:r>
              <a:rPr lang="en-US" sz="2200" baseline="0" dirty="0">
                <a:solidFill>
                  <a:schemeClr val="hlink"/>
                </a:solidFill>
                <a:latin typeface="+mj-lt"/>
              </a:rPr>
              <a:t>a.</a:t>
            </a:r>
            <a:r>
              <a:rPr lang="en-US" sz="2200" baseline="0" dirty="0">
                <a:latin typeface="+mj-lt"/>
              </a:rPr>
              <a:t>   </a:t>
            </a:r>
            <a:r>
              <a:rPr lang="en-US" sz="2200" u="sng" baseline="0" dirty="0">
                <a:solidFill>
                  <a:srgbClr val="009900"/>
                </a:solidFill>
                <a:latin typeface="+mj-lt"/>
              </a:rPr>
              <a:t>0</a:t>
            </a:r>
            <a:r>
              <a:rPr lang="en-US" sz="2200" b="0" baseline="0" dirty="0">
                <a:latin typeface="+mj-lt"/>
              </a:rPr>
              <a:t>0000001 00001011 00001011 11101111</a:t>
            </a:r>
          </a:p>
          <a:p>
            <a:pPr algn="just"/>
            <a:r>
              <a:rPr lang="en-US" sz="2200" baseline="0" dirty="0">
                <a:solidFill>
                  <a:schemeClr val="hlink"/>
                </a:solidFill>
                <a:latin typeface="+mj-lt"/>
              </a:rPr>
              <a:t>b.</a:t>
            </a:r>
            <a:r>
              <a:rPr lang="en-US" sz="2200" baseline="0" dirty="0">
                <a:latin typeface="+mj-lt"/>
              </a:rPr>
              <a:t>   </a:t>
            </a:r>
            <a:r>
              <a:rPr lang="en-US" sz="2200" u="sng" baseline="0" dirty="0">
                <a:solidFill>
                  <a:srgbClr val="009900"/>
                </a:solidFill>
                <a:latin typeface="+mj-lt"/>
              </a:rPr>
              <a:t>110</a:t>
            </a:r>
            <a:r>
              <a:rPr lang="en-US" sz="2200" b="0" baseline="0" dirty="0">
                <a:latin typeface="+mj-lt"/>
              </a:rPr>
              <a:t>00001 10000011 00011011 11111111</a:t>
            </a:r>
          </a:p>
          <a:p>
            <a:pPr algn="just"/>
            <a:r>
              <a:rPr lang="en-US" sz="2200" baseline="0" dirty="0">
                <a:solidFill>
                  <a:schemeClr val="hlink"/>
                </a:solidFill>
                <a:latin typeface="+mj-lt"/>
              </a:rPr>
              <a:t>c.</a:t>
            </a:r>
            <a:r>
              <a:rPr lang="en-US" sz="2200" baseline="0" dirty="0">
                <a:latin typeface="+mj-lt"/>
              </a:rPr>
              <a:t>   </a:t>
            </a:r>
            <a:r>
              <a:rPr lang="en-US" sz="2200" u="sng" baseline="0" dirty="0">
                <a:solidFill>
                  <a:srgbClr val="009900"/>
                </a:solidFill>
                <a:latin typeface="+mj-lt"/>
              </a:rPr>
              <a:t>14</a:t>
            </a:r>
            <a:r>
              <a:rPr lang="en-US" sz="2200" b="0" baseline="0" dirty="0">
                <a:latin typeface="+mj-lt"/>
              </a:rPr>
              <a:t>.23.120.8</a:t>
            </a:r>
          </a:p>
          <a:p>
            <a:pPr algn="just"/>
            <a:r>
              <a:rPr lang="en-US" sz="2200" baseline="0" dirty="0">
                <a:solidFill>
                  <a:schemeClr val="hlink"/>
                </a:solidFill>
                <a:latin typeface="+mj-lt"/>
              </a:rPr>
              <a:t>d.</a:t>
            </a:r>
            <a:r>
              <a:rPr lang="en-US" sz="2200" baseline="0" dirty="0">
                <a:latin typeface="+mj-lt"/>
              </a:rPr>
              <a:t>   </a:t>
            </a:r>
            <a:r>
              <a:rPr lang="en-US" sz="2200" u="sng" baseline="0" dirty="0">
                <a:solidFill>
                  <a:srgbClr val="009900"/>
                </a:solidFill>
                <a:latin typeface="+mj-lt"/>
              </a:rPr>
              <a:t>252</a:t>
            </a:r>
            <a:r>
              <a:rPr lang="en-US" sz="2200" b="0" baseline="0" dirty="0">
                <a:latin typeface="+mj-lt"/>
              </a:rPr>
              <a:t>.5.15.111</a:t>
            </a:r>
          </a:p>
        </p:txBody>
      </p:sp>
      <p:sp>
        <p:nvSpPr>
          <p:cNvPr id="15372" name="Rectangle 11"/>
          <p:cNvSpPr>
            <a:spLocks noChangeArrowheads="1"/>
          </p:cNvSpPr>
          <p:nvPr/>
        </p:nvSpPr>
        <p:spPr bwMode="auto">
          <a:xfrm>
            <a:off x="152400" y="3657600"/>
            <a:ext cx="8686800" cy="2123658"/>
          </a:xfrm>
          <a:prstGeom prst="rect">
            <a:avLst/>
          </a:prstGeom>
          <a:solidFill>
            <a:schemeClr val="bg1"/>
          </a:solidFill>
          <a:ln w="9525">
            <a:noFill/>
            <a:miter lim="800000"/>
            <a:headEnd/>
            <a:tailEnd/>
          </a:ln>
        </p:spPr>
        <p:txBody>
          <a:bodyPr>
            <a:spAutoFit/>
          </a:bodyPr>
          <a:lstStyle/>
          <a:p>
            <a:r>
              <a:rPr lang="en-US" sz="2200" baseline="0" dirty="0">
                <a:latin typeface="+mj-lt"/>
              </a:rPr>
              <a:t>Solution</a:t>
            </a:r>
          </a:p>
          <a:p>
            <a:r>
              <a:rPr lang="en-US" sz="2200" baseline="0" dirty="0">
                <a:solidFill>
                  <a:schemeClr val="hlink"/>
                </a:solidFill>
                <a:latin typeface="+mj-lt"/>
              </a:rPr>
              <a:t>a.</a:t>
            </a:r>
            <a:r>
              <a:rPr lang="en-US" sz="2200" baseline="0" dirty="0">
                <a:latin typeface="+mj-lt"/>
              </a:rPr>
              <a:t> The first bit is 0. This is a class A address.</a:t>
            </a:r>
          </a:p>
          <a:p>
            <a:r>
              <a:rPr lang="en-US" sz="2200" baseline="0" dirty="0">
                <a:solidFill>
                  <a:schemeClr val="hlink"/>
                </a:solidFill>
                <a:latin typeface="+mj-lt"/>
              </a:rPr>
              <a:t>b.</a:t>
            </a:r>
            <a:r>
              <a:rPr lang="en-US" sz="2200" baseline="0" dirty="0">
                <a:latin typeface="+mj-lt"/>
              </a:rPr>
              <a:t> The first 2 bits are 1; the third bit is 0. This is a class C</a:t>
            </a:r>
            <a:br>
              <a:rPr lang="en-US" sz="2200" baseline="0" dirty="0">
                <a:latin typeface="+mj-lt"/>
              </a:rPr>
            </a:br>
            <a:r>
              <a:rPr lang="en-US" sz="2200" baseline="0" dirty="0">
                <a:latin typeface="+mj-lt"/>
              </a:rPr>
              <a:t>     address.</a:t>
            </a:r>
          </a:p>
          <a:p>
            <a:r>
              <a:rPr lang="en-US" sz="2200" baseline="0" dirty="0">
                <a:solidFill>
                  <a:schemeClr val="hlink"/>
                </a:solidFill>
                <a:latin typeface="+mj-lt"/>
              </a:rPr>
              <a:t>c.</a:t>
            </a:r>
            <a:r>
              <a:rPr lang="en-US" sz="2200" baseline="0" dirty="0">
                <a:latin typeface="+mj-lt"/>
              </a:rPr>
              <a:t> The first byte is 14; the class is A.</a:t>
            </a:r>
          </a:p>
          <a:p>
            <a:r>
              <a:rPr lang="en-US" sz="2200" baseline="0" dirty="0">
                <a:solidFill>
                  <a:schemeClr val="hlink"/>
                </a:solidFill>
                <a:latin typeface="+mj-lt"/>
              </a:rPr>
              <a:t>d.</a:t>
            </a:r>
            <a:r>
              <a:rPr lang="en-US" sz="2200" baseline="0" dirty="0">
                <a:latin typeface="+mj-lt"/>
              </a:rPr>
              <a:t> The first byte is 252; the class is E.</a:t>
            </a:r>
          </a:p>
        </p:txBody>
      </p:sp>
      <p:sp>
        <p:nvSpPr>
          <p:cNvPr id="13"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IPv4 address classification </a:t>
            </a:r>
            <a:endParaRPr lang="en-US" sz="2400" dirty="0"/>
          </a:p>
        </p:txBody>
      </p:sp>
      <p:pic>
        <p:nvPicPr>
          <p:cNvPr id="14"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7" name="Date Placeholder 6"/>
          <p:cNvSpPr>
            <a:spLocks noGrp="1"/>
          </p:cNvSpPr>
          <p:nvPr>
            <p:ph type="dt" sz="half" idx="10"/>
          </p:nvPr>
        </p:nvSpPr>
        <p:spPr/>
        <p:txBody>
          <a:bodyPr/>
          <a:lstStyle/>
          <a:p>
            <a:fld id="{9A4460F7-D99F-4CB0-8428-DD16777B2019}" type="datetime1">
              <a:rPr lang="en-US" smtClean="0"/>
              <a:t>10/15/2024</a:t>
            </a:fld>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28</a:t>
            </a:fld>
            <a:endParaRPr lang="en-US"/>
          </a:p>
        </p:txBody>
      </p:sp>
      <p:sp>
        <p:nvSpPr>
          <p:cNvPr id="9" name="Footer Placeholder 8"/>
          <p:cNvSpPr>
            <a:spLocks noGrp="1"/>
          </p:cNvSpPr>
          <p:nvPr>
            <p:ph type="ftr" sz="quarter" idx="11"/>
          </p:nvPr>
        </p:nvSpPr>
        <p:spPr/>
        <p:txBody>
          <a:bodyPr/>
          <a:lstStyle/>
          <a:p>
            <a:r>
              <a:rPr lang="en-IN"/>
              <a:t>NISHA          ACSE602                  CN                UNIT 3</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ext Box 2"/>
          <p:cNvSpPr txBox="1">
            <a:spLocks noChangeArrowheads="1"/>
          </p:cNvSpPr>
          <p:nvPr/>
        </p:nvSpPr>
        <p:spPr bwMode="auto">
          <a:xfrm>
            <a:off x="714348" y="928670"/>
            <a:ext cx="6876306" cy="430887"/>
          </a:xfrm>
          <a:prstGeom prst="rect">
            <a:avLst/>
          </a:prstGeom>
          <a:noFill/>
          <a:ln w="9525">
            <a:noFill/>
            <a:miter lim="800000"/>
            <a:headEnd/>
            <a:tailEnd/>
          </a:ln>
        </p:spPr>
        <p:txBody>
          <a:bodyPr wrap="none">
            <a:spAutoFit/>
          </a:bodyPr>
          <a:lstStyle/>
          <a:p>
            <a:r>
              <a:rPr lang="en-US" sz="2200" baseline="0" dirty="0"/>
              <a:t>Number of blocks and block size in </a:t>
            </a:r>
            <a:r>
              <a:rPr lang="en-US" sz="2200" baseline="0" dirty="0" err="1"/>
              <a:t>classful</a:t>
            </a:r>
            <a:r>
              <a:rPr lang="en-US" sz="2200" baseline="0" dirty="0"/>
              <a:t> IPv4 addressing</a:t>
            </a:r>
          </a:p>
        </p:txBody>
      </p:sp>
      <p:pic>
        <p:nvPicPr>
          <p:cNvPr id="16388" name="Picture 4"/>
          <p:cNvPicPr>
            <a:picLocks noChangeAspect="1" noChangeArrowheads="1"/>
          </p:cNvPicPr>
          <p:nvPr/>
        </p:nvPicPr>
        <p:blipFill>
          <a:blip r:embed="rId3" cstate="print"/>
          <a:srcRect/>
          <a:stretch>
            <a:fillRect/>
          </a:stretch>
        </p:blipFill>
        <p:spPr bwMode="auto">
          <a:xfrm>
            <a:off x="500034" y="1500174"/>
            <a:ext cx="8026400" cy="2139948"/>
          </a:xfrm>
          <a:prstGeom prst="rect">
            <a:avLst/>
          </a:prstGeom>
          <a:noFill/>
          <a:ln w="9525">
            <a:noFill/>
            <a:miter lim="800000"/>
            <a:headEnd/>
            <a:tailEnd/>
          </a:ln>
        </p:spPr>
      </p:pic>
      <p:sp>
        <p:nvSpPr>
          <p:cNvPr id="5"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IPv4 address classification </a:t>
            </a:r>
            <a:endParaRPr lang="en-US" sz="2400" dirty="0"/>
          </a:p>
        </p:txBody>
      </p:sp>
      <p:pic>
        <p:nvPicPr>
          <p:cNvPr id="6" name="Picture 2" descr="E:\NIET\Project\xLogo11.png.pagespeed.ic.pydHLuCQEZ.png"/>
          <p:cNvPicPr>
            <a:picLocks noChangeAspect="1" noChangeArrowheads="1"/>
          </p:cNvPicPr>
          <p:nvPr/>
        </p:nvPicPr>
        <p:blipFill>
          <a:blip r:embed="rId4" cstate="print"/>
          <a:srcRect/>
          <a:stretch>
            <a:fillRect/>
          </a:stretch>
        </p:blipFill>
        <p:spPr bwMode="auto">
          <a:xfrm>
            <a:off x="0" y="0"/>
            <a:ext cx="1447800" cy="817163"/>
          </a:xfrm>
          <a:prstGeom prst="rect">
            <a:avLst/>
          </a:prstGeom>
          <a:noFill/>
        </p:spPr>
      </p:pic>
      <p:sp>
        <p:nvSpPr>
          <p:cNvPr id="7" name="Rectangle 11"/>
          <p:cNvSpPr>
            <a:spLocks noChangeArrowheads="1"/>
          </p:cNvSpPr>
          <p:nvPr/>
        </p:nvSpPr>
        <p:spPr bwMode="auto">
          <a:xfrm>
            <a:off x="571472" y="3643314"/>
            <a:ext cx="7929618" cy="769441"/>
          </a:xfrm>
          <a:prstGeom prst="rect">
            <a:avLst/>
          </a:prstGeom>
          <a:solidFill>
            <a:srgbClr val="99FF33"/>
          </a:solidFill>
          <a:ln w="76200" algn="ctr">
            <a:noFill/>
            <a:miter lim="800000"/>
            <a:headEnd/>
            <a:tailEnd/>
          </a:ln>
        </p:spPr>
        <p:txBody>
          <a:bodyPr wrap="square">
            <a:spAutoFit/>
          </a:bodyPr>
          <a:lstStyle/>
          <a:p>
            <a:pPr algn="ctr"/>
            <a:r>
              <a:rPr lang="en-US" sz="2200" baseline="0" dirty="0"/>
              <a:t>In </a:t>
            </a:r>
            <a:r>
              <a:rPr lang="en-US" sz="2200" baseline="0" dirty="0" err="1"/>
              <a:t>classful</a:t>
            </a:r>
            <a:r>
              <a:rPr lang="en-US" sz="2200" baseline="0" dirty="0"/>
              <a:t> addressing, a large part of the available addresses were wasted.</a:t>
            </a:r>
          </a:p>
        </p:txBody>
      </p:sp>
      <p:sp>
        <p:nvSpPr>
          <p:cNvPr id="8" name="Text Box 2"/>
          <p:cNvSpPr txBox="1">
            <a:spLocks noChangeArrowheads="1"/>
          </p:cNvSpPr>
          <p:nvPr/>
        </p:nvSpPr>
        <p:spPr bwMode="auto">
          <a:xfrm>
            <a:off x="571472" y="4500570"/>
            <a:ext cx="4895699" cy="430887"/>
          </a:xfrm>
          <a:prstGeom prst="rect">
            <a:avLst/>
          </a:prstGeom>
          <a:noFill/>
          <a:ln w="9525">
            <a:noFill/>
            <a:miter lim="800000"/>
            <a:headEnd/>
            <a:tailEnd/>
          </a:ln>
        </p:spPr>
        <p:txBody>
          <a:bodyPr wrap="square">
            <a:spAutoFit/>
          </a:bodyPr>
          <a:lstStyle/>
          <a:p>
            <a:r>
              <a:rPr lang="en-US" sz="2200" baseline="0" dirty="0">
                <a:solidFill>
                  <a:schemeClr val="folHlink"/>
                </a:solidFill>
              </a:rPr>
              <a:t> </a:t>
            </a:r>
            <a:r>
              <a:rPr lang="en-US" sz="2200" baseline="0" dirty="0"/>
              <a:t>Default masks for </a:t>
            </a:r>
            <a:r>
              <a:rPr lang="en-US" sz="2200" baseline="0" dirty="0" err="1"/>
              <a:t>classful</a:t>
            </a:r>
            <a:r>
              <a:rPr lang="en-US" sz="2200" baseline="0" dirty="0"/>
              <a:t> addressing</a:t>
            </a:r>
          </a:p>
        </p:txBody>
      </p:sp>
      <p:pic>
        <p:nvPicPr>
          <p:cNvPr id="9" name="Picture 4"/>
          <p:cNvPicPr>
            <a:picLocks noChangeAspect="1" noChangeArrowheads="1"/>
          </p:cNvPicPr>
          <p:nvPr/>
        </p:nvPicPr>
        <p:blipFill>
          <a:blip r:embed="rId5" cstate="print"/>
          <a:srcRect/>
          <a:stretch>
            <a:fillRect/>
          </a:stretch>
        </p:blipFill>
        <p:spPr bwMode="auto">
          <a:xfrm>
            <a:off x="433360" y="5013333"/>
            <a:ext cx="8291512" cy="1344625"/>
          </a:xfrm>
          <a:prstGeom prst="rect">
            <a:avLst/>
          </a:prstGeom>
          <a:noFill/>
          <a:ln w="9525">
            <a:noFill/>
            <a:miter lim="800000"/>
            <a:headEnd/>
            <a:tailEnd/>
          </a:ln>
        </p:spPr>
      </p:pic>
      <p:sp>
        <p:nvSpPr>
          <p:cNvPr id="10" name="Date Placeholder 9"/>
          <p:cNvSpPr>
            <a:spLocks noGrp="1"/>
          </p:cNvSpPr>
          <p:nvPr>
            <p:ph type="dt" sz="half" idx="10"/>
          </p:nvPr>
        </p:nvSpPr>
        <p:spPr/>
        <p:txBody>
          <a:bodyPr/>
          <a:lstStyle/>
          <a:p>
            <a:fld id="{4945B546-D1D3-4737-AD01-22202C8FF7B7}" type="datetime1">
              <a:rPr lang="en-US" smtClean="0"/>
              <a:t>10/15/2024</a:t>
            </a:fld>
            <a:endParaRPr lang="en-US"/>
          </a:p>
        </p:txBody>
      </p:sp>
      <p:sp>
        <p:nvSpPr>
          <p:cNvPr id="11" name="Slide Number Placeholder 10"/>
          <p:cNvSpPr>
            <a:spLocks noGrp="1"/>
          </p:cNvSpPr>
          <p:nvPr>
            <p:ph type="sldNum" sz="quarter" idx="12"/>
          </p:nvPr>
        </p:nvSpPr>
        <p:spPr/>
        <p:txBody>
          <a:bodyPr/>
          <a:lstStyle/>
          <a:p>
            <a:fld id="{B6F15528-21DE-4FAA-801E-634DDDAF4B2B}" type="slidenum">
              <a:rPr lang="en-US" smtClean="0"/>
              <a:pPr/>
              <a:t>29</a:t>
            </a:fld>
            <a:endParaRPr lang="en-US"/>
          </a:p>
        </p:txBody>
      </p:sp>
      <p:sp>
        <p:nvSpPr>
          <p:cNvPr id="12" name="Footer Placeholder 11"/>
          <p:cNvSpPr>
            <a:spLocks noGrp="1"/>
          </p:cNvSpPr>
          <p:nvPr>
            <p:ph type="ftr" sz="quarter" idx="11"/>
          </p:nvPr>
        </p:nvSpPr>
        <p:spPr/>
        <p:txBody>
          <a:bodyPr/>
          <a:lstStyle/>
          <a:p>
            <a:r>
              <a:rPr lang="en-IN"/>
              <a:t>NISHA          ACSE602                  CN                UNIT 3</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quarter" idx="10"/>
          </p:nvPr>
        </p:nvSpPr>
        <p:spPr/>
        <p:txBody>
          <a:bodyPr/>
          <a:lstStyle/>
          <a:p>
            <a:pPr>
              <a:defRPr/>
            </a:pPr>
            <a:fld id="{07A17306-2DA0-426E-814D-11D3D7B4729E}" type="datetime1">
              <a:rPr lang="en-US" smtClean="0"/>
              <a:t>10/15/2024</a:t>
            </a:fld>
            <a:endParaRPr lang="en-US"/>
          </a:p>
        </p:txBody>
      </p:sp>
      <p:sp>
        <p:nvSpPr>
          <p:cNvPr id="7" name="Slide Number Placeholder 6"/>
          <p:cNvSpPr>
            <a:spLocks noGrp="1"/>
          </p:cNvSpPr>
          <p:nvPr>
            <p:ph type="sldNum" sz="quarter" idx="12"/>
          </p:nvPr>
        </p:nvSpPr>
        <p:spPr/>
        <p:txBody>
          <a:bodyPr/>
          <a:lstStyle/>
          <a:p>
            <a:pPr>
              <a:defRPr/>
            </a:pPr>
            <a:fld id="{31995F5A-1DB7-484B-B070-B8241A5A80E6}" type="slidenum">
              <a:rPr lang="en-US"/>
              <a:pPr>
                <a:defRPr/>
              </a:pPr>
              <a:t>3</a:t>
            </a:fld>
            <a:endParaRPr lang="en-US"/>
          </a:p>
        </p:txBody>
      </p:sp>
      <p:sp>
        <p:nvSpPr>
          <p:cNvPr id="8"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t>Curriculum</a:t>
            </a:r>
          </a:p>
        </p:txBody>
      </p:sp>
      <p:sp>
        <p:nvSpPr>
          <p:cNvPr id="9" name="Footer Placeholder 12"/>
          <p:cNvSpPr>
            <a:spLocks noGrp="1"/>
          </p:cNvSpPr>
          <p:nvPr>
            <p:ph type="ftr" sz="quarter" idx="11"/>
          </p:nvPr>
        </p:nvSpPr>
        <p:spPr>
          <a:xfrm>
            <a:off x="2286000" y="6248400"/>
            <a:ext cx="5029200" cy="365125"/>
          </a:xfrm>
        </p:spPr>
        <p:txBody>
          <a:bodyPr/>
          <a:lstStyle/>
          <a:p>
            <a:pPr>
              <a:defRPr/>
            </a:pPr>
            <a:r>
              <a:rPr lang="en-US"/>
              <a:t>NISHA          ACSE602                  CN                UNIT 3</a:t>
            </a:r>
            <a:endParaRPr lang="en-US" dirty="0"/>
          </a:p>
        </p:txBody>
      </p:sp>
      <p:pic>
        <p:nvPicPr>
          <p:cNvPr id="36873" name="Picture 15" descr="C:\Users\nayaksir\Desktop\niet.jpg"/>
          <p:cNvPicPr>
            <a:picLocks noChangeAspect="1" noChangeArrowheads="1"/>
          </p:cNvPicPr>
          <p:nvPr/>
        </p:nvPicPr>
        <p:blipFill>
          <a:blip r:embed="rId3" cstate="print"/>
          <a:srcRect/>
          <a:stretch>
            <a:fillRect/>
          </a:stretch>
        </p:blipFill>
        <p:spPr bwMode="auto">
          <a:xfrm>
            <a:off x="0" y="0"/>
            <a:ext cx="1581150" cy="847725"/>
          </a:xfrm>
          <a:prstGeom prst="rect">
            <a:avLst/>
          </a:prstGeom>
          <a:noFill/>
          <a:ln w="9525">
            <a:noFill/>
            <a:miter lim="800000"/>
            <a:headEnd/>
            <a:tailEnd/>
          </a:ln>
        </p:spPr>
      </p:pic>
      <p:sp>
        <p:nvSpPr>
          <p:cNvPr id="12" name="Right Arrow 11"/>
          <p:cNvSpPr/>
          <p:nvPr/>
        </p:nvSpPr>
        <p:spPr>
          <a:xfrm>
            <a:off x="243656" y="2924944"/>
            <a:ext cx="504056"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B2E414B4-BB3C-E073-AD9E-D455D507B28B}"/>
              </a:ext>
            </a:extLst>
          </p:cNvPr>
          <p:cNvPicPr>
            <a:picLocks noChangeAspect="1"/>
          </p:cNvPicPr>
          <p:nvPr/>
        </p:nvPicPr>
        <p:blipFill>
          <a:blip r:embed="rId4"/>
          <a:stretch>
            <a:fillRect/>
          </a:stretch>
        </p:blipFill>
        <p:spPr>
          <a:xfrm>
            <a:off x="747712" y="955674"/>
            <a:ext cx="8072759" cy="5065613"/>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Text Box 4"/>
          <p:cNvSpPr txBox="1">
            <a:spLocks noChangeArrowheads="1"/>
          </p:cNvSpPr>
          <p:nvPr/>
        </p:nvSpPr>
        <p:spPr bwMode="auto">
          <a:xfrm>
            <a:off x="571472" y="1571612"/>
            <a:ext cx="6493124" cy="430887"/>
          </a:xfrm>
          <a:prstGeom prst="rect">
            <a:avLst/>
          </a:prstGeom>
          <a:noFill/>
          <a:ln w="9525">
            <a:noFill/>
            <a:miter lim="800000"/>
            <a:headEnd/>
            <a:tailEnd/>
          </a:ln>
        </p:spPr>
        <p:txBody>
          <a:bodyPr wrap="none">
            <a:spAutoFit/>
          </a:bodyPr>
          <a:lstStyle/>
          <a:p>
            <a:r>
              <a:rPr lang="en-US" sz="2200" baseline="0" dirty="0">
                <a:solidFill>
                  <a:schemeClr val="folHlink"/>
                </a:solidFill>
                <a:latin typeface="+mj-lt"/>
              </a:rPr>
              <a:t> </a:t>
            </a:r>
            <a:r>
              <a:rPr lang="en-US" sz="2200" baseline="0" dirty="0">
                <a:latin typeface="+mj-lt"/>
              </a:rPr>
              <a:t>A block of 16 addresses granted to a small organization</a:t>
            </a:r>
          </a:p>
        </p:txBody>
      </p:sp>
      <p:pic>
        <p:nvPicPr>
          <p:cNvPr id="21511" name="Picture 6"/>
          <p:cNvPicPr>
            <a:picLocks noChangeAspect="1" noChangeArrowheads="1"/>
          </p:cNvPicPr>
          <p:nvPr/>
        </p:nvPicPr>
        <p:blipFill>
          <a:blip r:embed="rId3" cstate="print"/>
          <a:srcRect/>
          <a:stretch>
            <a:fillRect/>
          </a:stretch>
        </p:blipFill>
        <p:spPr bwMode="auto">
          <a:xfrm>
            <a:off x="428596" y="2285992"/>
            <a:ext cx="8235950" cy="2341563"/>
          </a:xfrm>
          <a:prstGeom prst="rect">
            <a:avLst/>
          </a:prstGeom>
          <a:noFill/>
          <a:ln w="9525">
            <a:noFill/>
            <a:miter lim="800000"/>
            <a:headEnd/>
            <a:tailEnd/>
          </a:ln>
        </p:spPr>
      </p:pic>
      <p:sp>
        <p:nvSpPr>
          <p:cNvPr id="8" name="Rectangle 11"/>
          <p:cNvSpPr>
            <a:spLocks noChangeArrowheads="1"/>
          </p:cNvSpPr>
          <p:nvPr/>
        </p:nvSpPr>
        <p:spPr bwMode="auto">
          <a:xfrm>
            <a:off x="571472" y="5000636"/>
            <a:ext cx="8077200" cy="769441"/>
          </a:xfrm>
          <a:prstGeom prst="rect">
            <a:avLst/>
          </a:prstGeom>
          <a:solidFill>
            <a:srgbClr val="99FF33"/>
          </a:solidFill>
          <a:ln w="76200" algn="ctr">
            <a:noFill/>
            <a:miter lim="800000"/>
            <a:headEnd/>
            <a:tailEnd/>
          </a:ln>
        </p:spPr>
        <p:txBody>
          <a:bodyPr wrap="square">
            <a:spAutoFit/>
          </a:bodyPr>
          <a:lstStyle/>
          <a:p>
            <a:pPr algn="ctr"/>
            <a:r>
              <a:rPr lang="en-US" sz="2200" baseline="0" dirty="0" err="1">
                <a:latin typeface="+mj-lt"/>
              </a:rPr>
              <a:t>Classful</a:t>
            </a:r>
            <a:r>
              <a:rPr lang="en-US" sz="2200" baseline="0" dirty="0">
                <a:latin typeface="+mj-lt"/>
              </a:rPr>
              <a:t> addressing, which is almost obsolete, is replaced with classless addressing.</a:t>
            </a:r>
          </a:p>
        </p:txBody>
      </p:sp>
      <p:sp>
        <p:nvSpPr>
          <p:cNvPr id="9"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IPv4 address classification </a:t>
            </a:r>
            <a:endParaRPr lang="en-US" sz="2400" dirty="0"/>
          </a:p>
        </p:txBody>
      </p:sp>
      <p:pic>
        <p:nvPicPr>
          <p:cNvPr id="10" name="Picture 2" descr="E:\NIET\Project\xLogo11.png.pagespeed.ic.pydHLuCQEZ.png"/>
          <p:cNvPicPr>
            <a:picLocks noChangeAspect="1" noChangeArrowheads="1"/>
          </p:cNvPicPr>
          <p:nvPr/>
        </p:nvPicPr>
        <p:blipFill>
          <a:blip r:embed="rId4" cstate="print"/>
          <a:srcRect/>
          <a:stretch>
            <a:fillRect/>
          </a:stretch>
        </p:blipFill>
        <p:spPr bwMode="auto">
          <a:xfrm>
            <a:off x="0" y="0"/>
            <a:ext cx="1447800" cy="817163"/>
          </a:xfrm>
          <a:prstGeom prst="rect">
            <a:avLst/>
          </a:prstGeom>
          <a:noFill/>
        </p:spPr>
      </p:pic>
      <p:sp>
        <p:nvSpPr>
          <p:cNvPr id="7" name="Date Placeholder 6"/>
          <p:cNvSpPr>
            <a:spLocks noGrp="1"/>
          </p:cNvSpPr>
          <p:nvPr>
            <p:ph type="dt" sz="half" idx="10"/>
          </p:nvPr>
        </p:nvSpPr>
        <p:spPr/>
        <p:txBody>
          <a:bodyPr/>
          <a:lstStyle/>
          <a:p>
            <a:fld id="{CC563B21-7493-4A23-8D4F-C4CE3DAF5D61}" type="datetime1">
              <a:rPr lang="en-US" smtClean="0"/>
              <a:t>10/15/2024</a:t>
            </a:fld>
            <a:endParaRPr lang="en-US"/>
          </a:p>
        </p:txBody>
      </p:sp>
      <p:sp>
        <p:nvSpPr>
          <p:cNvPr id="11" name="Slide Number Placeholder 10"/>
          <p:cNvSpPr>
            <a:spLocks noGrp="1"/>
          </p:cNvSpPr>
          <p:nvPr>
            <p:ph type="sldNum" sz="quarter" idx="12"/>
          </p:nvPr>
        </p:nvSpPr>
        <p:spPr/>
        <p:txBody>
          <a:bodyPr/>
          <a:lstStyle/>
          <a:p>
            <a:fld id="{B6F15528-21DE-4FAA-801E-634DDDAF4B2B}" type="slidenum">
              <a:rPr lang="en-US" smtClean="0"/>
              <a:pPr/>
              <a:t>30</a:t>
            </a:fld>
            <a:endParaRPr lang="en-US"/>
          </a:p>
        </p:txBody>
      </p:sp>
      <p:sp>
        <p:nvSpPr>
          <p:cNvPr id="12" name="Footer Placeholder 11"/>
          <p:cNvSpPr>
            <a:spLocks noGrp="1"/>
          </p:cNvSpPr>
          <p:nvPr>
            <p:ph type="ftr" sz="quarter" idx="11"/>
          </p:nvPr>
        </p:nvSpPr>
        <p:spPr/>
        <p:txBody>
          <a:bodyPr/>
          <a:lstStyle/>
          <a:p>
            <a:r>
              <a:rPr lang="en-IN"/>
              <a:t>NISHA          ACSE602                  CN                UNIT 3</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5"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22537"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22540" name="Rectangle 11"/>
          <p:cNvSpPr>
            <a:spLocks noChangeArrowheads="1"/>
          </p:cNvSpPr>
          <p:nvPr/>
        </p:nvSpPr>
        <p:spPr bwMode="auto">
          <a:xfrm>
            <a:off x="428596" y="1357298"/>
            <a:ext cx="8429684" cy="1446550"/>
          </a:xfrm>
          <a:prstGeom prst="rect">
            <a:avLst/>
          </a:prstGeom>
          <a:solidFill>
            <a:srgbClr val="99FF33"/>
          </a:solidFill>
          <a:ln w="76200" algn="ctr">
            <a:noFill/>
            <a:miter lim="800000"/>
            <a:headEnd/>
            <a:tailEnd/>
          </a:ln>
        </p:spPr>
        <p:txBody>
          <a:bodyPr wrap="square">
            <a:spAutoFit/>
          </a:bodyPr>
          <a:lstStyle/>
          <a:p>
            <a:r>
              <a:rPr lang="en-US" sz="2200" baseline="0" dirty="0"/>
              <a:t>In IPv4 addressing, a block of addresses can be defined as</a:t>
            </a:r>
          </a:p>
          <a:p>
            <a:r>
              <a:rPr lang="en-US" sz="2200" baseline="0" dirty="0" err="1"/>
              <a:t>x.y.z.t</a:t>
            </a:r>
            <a:r>
              <a:rPr lang="en-US" sz="2200" baseline="0" dirty="0"/>
              <a:t> /</a:t>
            </a:r>
            <a:r>
              <a:rPr lang="en-US" sz="2200" i="1" baseline="0" dirty="0"/>
              <a:t>n</a:t>
            </a:r>
          </a:p>
          <a:p>
            <a:r>
              <a:rPr lang="en-US" sz="2200" baseline="0" dirty="0"/>
              <a:t>in which </a:t>
            </a:r>
            <a:r>
              <a:rPr lang="en-US" sz="2200" baseline="0" dirty="0" err="1"/>
              <a:t>x.y.z.t</a:t>
            </a:r>
            <a:r>
              <a:rPr lang="en-US" sz="2200" baseline="0" dirty="0"/>
              <a:t> defines one of the addresses and the /</a:t>
            </a:r>
            <a:r>
              <a:rPr lang="en-US" sz="2200" i="1" baseline="0" dirty="0"/>
              <a:t>n</a:t>
            </a:r>
            <a:r>
              <a:rPr lang="en-US" sz="2200" baseline="0" dirty="0"/>
              <a:t> defines the mask.</a:t>
            </a:r>
          </a:p>
        </p:txBody>
      </p:sp>
      <p:sp>
        <p:nvSpPr>
          <p:cNvPr id="16"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IPv4 address : classless addressing</a:t>
            </a:r>
            <a:endParaRPr lang="en-US" sz="2400" dirty="0"/>
          </a:p>
        </p:txBody>
      </p:sp>
      <p:pic>
        <p:nvPicPr>
          <p:cNvPr id="17"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18" name="Rectangle 11"/>
          <p:cNvSpPr>
            <a:spLocks noChangeArrowheads="1"/>
          </p:cNvSpPr>
          <p:nvPr/>
        </p:nvSpPr>
        <p:spPr bwMode="auto">
          <a:xfrm>
            <a:off x="357158" y="3286124"/>
            <a:ext cx="8429684" cy="769441"/>
          </a:xfrm>
          <a:prstGeom prst="rect">
            <a:avLst/>
          </a:prstGeom>
          <a:solidFill>
            <a:srgbClr val="99FF33"/>
          </a:solidFill>
          <a:ln w="76200" algn="ctr">
            <a:noFill/>
            <a:miter lim="800000"/>
            <a:headEnd/>
            <a:tailEnd/>
          </a:ln>
        </p:spPr>
        <p:txBody>
          <a:bodyPr wrap="square">
            <a:spAutoFit/>
          </a:bodyPr>
          <a:lstStyle/>
          <a:p>
            <a:r>
              <a:rPr lang="en-US" sz="2200" baseline="0" dirty="0"/>
              <a:t>The first address in the block can be found by setting the rightmost </a:t>
            </a:r>
            <a:br>
              <a:rPr lang="en-US" sz="2200" baseline="0" dirty="0"/>
            </a:br>
            <a:r>
              <a:rPr lang="en-US" sz="2200" baseline="0" dirty="0"/>
              <a:t>32 − </a:t>
            </a:r>
            <a:r>
              <a:rPr lang="en-US" sz="2200" i="1" baseline="0" dirty="0"/>
              <a:t>n</a:t>
            </a:r>
            <a:r>
              <a:rPr lang="en-US" sz="2200" baseline="0" dirty="0"/>
              <a:t> bits to 0s.</a:t>
            </a:r>
          </a:p>
        </p:txBody>
      </p:sp>
      <p:sp>
        <p:nvSpPr>
          <p:cNvPr id="19" name="Rectangle 11"/>
          <p:cNvSpPr>
            <a:spLocks noChangeArrowheads="1"/>
          </p:cNvSpPr>
          <p:nvPr/>
        </p:nvSpPr>
        <p:spPr bwMode="auto">
          <a:xfrm>
            <a:off x="357158" y="4714884"/>
            <a:ext cx="8429684" cy="769441"/>
          </a:xfrm>
          <a:prstGeom prst="rect">
            <a:avLst/>
          </a:prstGeom>
          <a:solidFill>
            <a:srgbClr val="99FF33"/>
          </a:solidFill>
          <a:ln w="76200" algn="ctr">
            <a:noFill/>
            <a:miter lim="800000"/>
            <a:headEnd/>
            <a:tailEnd/>
          </a:ln>
        </p:spPr>
        <p:txBody>
          <a:bodyPr wrap="square">
            <a:spAutoFit/>
          </a:bodyPr>
          <a:lstStyle/>
          <a:p>
            <a:r>
              <a:rPr lang="en-US" sz="2200" baseline="0" dirty="0"/>
              <a:t>The last address in the block can be found by setting the rightmost </a:t>
            </a:r>
            <a:br>
              <a:rPr lang="en-US" sz="2200" baseline="0" dirty="0"/>
            </a:br>
            <a:r>
              <a:rPr lang="en-US" sz="2200" baseline="0" dirty="0"/>
              <a:t>32 − n bits to 1s.</a:t>
            </a:r>
          </a:p>
        </p:txBody>
      </p:sp>
      <p:sp>
        <p:nvSpPr>
          <p:cNvPr id="20" name="Rectangle 11"/>
          <p:cNvSpPr>
            <a:spLocks noChangeArrowheads="1"/>
          </p:cNvSpPr>
          <p:nvPr/>
        </p:nvSpPr>
        <p:spPr bwMode="auto">
          <a:xfrm>
            <a:off x="357158" y="5657671"/>
            <a:ext cx="8501122" cy="769441"/>
          </a:xfrm>
          <a:prstGeom prst="rect">
            <a:avLst/>
          </a:prstGeom>
          <a:solidFill>
            <a:srgbClr val="99FF33"/>
          </a:solidFill>
          <a:ln w="76200" algn="ctr">
            <a:noFill/>
            <a:miter lim="800000"/>
            <a:headEnd/>
            <a:tailEnd/>
          </a:ln>
        </p:spPr>
        <p:txBody>
          <a:bodyPr wrap="square">
            <a:spAutoFit/>
          </a:bodyPr>
          <a:lstStyle/>
          <a:p>
            <a:r>
              <a:rPr lang="en-US" sz="2200" baseline="0" dirty="0"/>
              <a:t>The number of addresses in the block can be found by using the</a:t>
            </a:r>
            <a:r>
              <a:rPr lang="en-US" sz="2200" dirty="0"/>
              <a:t> </a:t>
            </a:r>
            <a:r>
              <a:rPr lang="en-US" sz="2200" baseline="0" dirty="0"/>
              <a:t>formula  2</a:t>
            </a:r>
            <a:r>
              <a:rPr lang="en-US" sz="2200" baseline="30000" dirty="0"/>
              <a:t>32−n</a:t>
            </a:r>
            <a:r>
              <a:rPr lang="en-US" sz="2200" baseline="0" dirty="0"/>
              <a:t>.</a:t>
            </a:r>
          </a:p>
        </p:txBody>
      </p:sp>
      <p:sp>
        <p:nvSpPr>
          <p:cNvPr id="10" name="Date Placeholder 9"/>
          <p:cNvSpPr>
            <a:spLocks noGrp="1"/>
          </p:cNvSpPr>
          <p:nvPr>
            <p:ph type="dt" sz="half" idx="10"/>
          </p:nvPr>
        </p:nvSpPr>
        <p:spPr/>
        <p:txBody>
          <a:bodyPr/>
          <a:lstStyle/>
          <a:p>
            <a:fld id="{D22343D5-2584-4195-86E1-EE6FBEE1C5CB}" type="datetime1">
              <a:rPr lang="en-US" smtClean="0"/>
              <a:t>10/15/2024</a:t>
            </a:fld>
            <a:endParaRPr lang="en-US"/>
          </a:p>
        </p:txBody>
      </p:sp>
      <p:sp>
        <p:nvSpPr>
          <p:cNvPr id="11" name="Slide Number Placeholder 10"/>
          <p:cNvSpPr>
            <a:spLocks noGrp="1"/>
          </p:cNvSpPr>
          <p:nvPr>
            <p:ph type="sldNum" sz="quarter" idx="12"/>
          </p:nvPr>
        </p:nvSpPr>
        <p:spPr/>
        <p:txBody>
          <a:bodyPr/>
          <a:lstStyle/>
          <a:p>
            <a:fld id="{B6F15528-21DE-4FAA-801E-634DDDAF4B2B}" type="slidenum">
              <a:rPr lang="en-US" smtClean="0"/>
              <a:pPr/>
              <a:t>31</a:t>
            </a:fld>
            <a:endParaRPr lang="en-US"/>
          </a:p>
        </p:txBody>
      </p:sp>
      <p:sp>
        <p:nvSpPr>
          <p:cNvPr id="12" name="Footer Placeholder 11"/>
          <p:cNvSpPr>
            <a:spLocks noGrp="1"/>
          </p:cNvSpPr>
          <p:nvPr>
            <p:ph type="ftr" sz="quarter" idx="11"/>
          </p:nvPr>
        </p:nvSpPr>
        <p:spPr/>
        <p:txBody>
          <a:bodyPr/>
          <a:lstStyle/>
          <a:p>
            <a:r>
              <a:rPr lang="en-IN"/>
              <a:t>NISHA          ACSE602                  CN                UNIT 3</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908720"/>
            <a:ext cx="8280920" cy="5472608"/>
          </a:xfrm>
        </p:spPr>
        <p:txBody>
          <a:bodyPr>
            <a:noAutofit/>
          </a:bodyPr>
          <a:lstStyle/>
          <a:p>
            <a:pPr marL="0" indent="0" algn="l">
              <a:buNone/>
            </a:pPr>
            <a:r>
              <a:rPr lang="en-US" sz="1400" b="1" i="0" dirty="0">
                <a:solidFill>
                  <a:srgbClr val="374151"/>
                </a:solidFill>
                <a:effectLst/>
                <a:latin typeface="Times New Roman" panose="02020603050405020304" pitchFamily="18" charset="0"/>
                <a:cs typeface="Times New Roman" panose="02020603050405020304" pitchFamily="18" charset="0"/>
              </a:rPr>
              <a:t>What is the primary function of the Network Layer in the OSI model?</a:t>
            </a:r>
            <a:endParaRPr lang="en-US" sz="1400" b="0" i="0" dirty="0">
              <a:solidFill>
                <a:srgbClr val="374151"/>
              </a:solidFill>
              <a:effectLst/>
              <a:latin typeface="Times New Roman" panose="02020603050405020304" pitchFamily="18" charset="0"/>
              <a:cs typeface="Times New Roman" panose="02020603050405020304" pitchFamily="18" charset="0"/>
            </a:endParaRPr>
          </a:p>
          <a:p>
            <a:pPr marL="0" indent="0" algn="l">
              <a:buNone/>
            </a:pPr>
            <a:r>
              <a:rPr lang="en-US" sz="1400" b="0" i="0" dirty="0">
                <a:solidFill>
                  <a:srgbClr val="374151"/>
                </a:solidFill>
                <a:effectLst/>
                <a:latin typeface="Times New Roman" panose="02020603050405020304" pitchFamily="18" charset="0"/>
                <a:cs typeface="Times New Roman" panose="02020603050405020304" pitchFamily="18" charset="0"/>
              </a:rPr>
              <a:t>A) Error detection</a:t>
            </a:r>
          </a:p>
          <a:p>
            <a:pPr marL="0" indent="0" algn="l">
              <a:buNone/>
            </a:pPr>
            <a:r>
              <a:rPr lang="en-US" sz="1400" b="0" i="0" dirty="0">
                <a:solidFill>
                  <a:srgbClr val="374151"/>
                </a:solidFill>
                <a:effectLst/>
                <a:latin typeface="Times New Roman" panose="02020603050405020304" pitchFamily="18" charset="0"/>
                <a:cs typeface="Times New Roman" panose="02020603050405020304" pitchFamily="18" charset="0"/>
              </a:rPr>
              <a:t>B) Data link</a:t>
            </a:r>
          </a:p>
          <a:p>
            <a:pPr marL="0" indent="0" algn="l">
              <a:buNone/>
            </a:pPr>
            <a:r>
              <a:rPr lang="en-US" sz="1400" b="1" i="0" dirty="0">
                <a:solidFill>
                  <a:srgbClr val="374151"/>
                </a:solidFill>
                <a:effectLst/>
                <a:latin typeface="Times New Roman" panose="02020603050405020304" pitchFamily="18" charset="0"/>
                <a:cs typeface="Times New Roman" panose="02020603050405020304" pitchFamily="18" charset="0"/>
              </a:rPr>
              <a:t>C) Routing</a:t>
            </a:r>
          </a:p>
          <a:p>
            <a:pPr marL="0" indent="0" algn="l">
              <a:buNone/>
            </a:pPr>
            <a:r>
              <a:rPr lang="en-US" sz="1400" b="0" i="0" dirty="0">
                <a:solidFill>
                  <a:srgbClr val="374151"/>
                </a:solidFill>
                <a:effectLst/>
                <a:latin typeface="Times New Roman" panose="02020603050405020304" pitchFamily="18" charset="0"/>
                <a:cs typeface="Times New Roman" panose="02020603050405020304" pitchFamily="18" charset="0"/>
              </a:rPr>
              <a:t>D) Physical transmission</a:t>
            </a:r>
          </a:p>
          <a:p>
            <a:pPr marL="0" indent="0" algn="l">
              <a:buNone/>
            </a:pPr>
            <a:r>
              <a:rPr lang="en-US" sz="1400" b="1" i="0" dirty="0">
                <a:solidFill>
                  <a:srgbClr val="374151"/>
                </a:solidFill>
                <a:effectLst/>
                <a:latin typeface="Times New Roman" panose="02020603050405020304" pitchFamily="18" charset="0"/>
                <a:cs typeface="Times New Roman" panose="02020603050405020304" pitchFamily="18" charset="0"/>
              </a:rPr>
              <a:t>Which protocol operates at the Network Layer for addressing and routing in the Internet?</a:t>
            </a:r>
            <a:endParaRPr lang="en-US" sz="1400" b="0" i="0" dirty="0">
              <a:solidFill>
                <a:srgbClr val="374151"/>
              </a:solidFill>
              <a:effectLst/>
              <a:latin typeface="Times New Roman" panose="02020603050405020304" pitchFamily="18" charset="0"/>
              <a:cs typeface="Times New Roman" panose="02020603050405020304" pitchFamily="18" charset="0"/>
            </a:endParaRPr>
          </a:p>
          <a:p>
            <a:pPr marL="0" indent="0" algn="l">
              <a:buNone/>
            </a:pPr>
            <a:r>
              <a:rPr lang="en-US" sz="1400" b="0" i="0" dirty="0">
                <a:solidFill>
                  <a:srgbClr val="374151"/>
                </a:solidFill>
                <a:effectLst/>
                <a:latin typeface="Times New Roman" panose="02020603050405020304" pitchFamily="18" charset="0"/>
                <a:cs typeface="Times New Roman" panose="02020603050405020304" pitchFamily="18" charset="0"/>
              </a:rPr>
              <a:t>A) TCP</a:t>
            </a:r>
          </a:p>
          <a:p>
            <a:pPr marL="0" indent="0" algn="l">
              <a:buNone/>
            </a:pPr>
            <a:r>
              <a:rPr lang="en-US" sz="1400" b="1" i="0" dirty="0">
                <a:solidFill>
                  <a:srgbClr val="374151"/>
                </a:solidFill>
                <a:effectLst/>
                <a:latin typeface="Times New Roman" panose="02020603050405020304" pitchFamily="18" charset="0"/>
                <a:cs typeface="Times New Roman" panose="02020603050405020304" pitchFamily="18" charset="0"/>
              </a:rPr>
              <a:t>B) IP</a:t>
            </a:r>
          </a:p>
          <a:p>
            <a:pPr marL="0" indent="0" algn="l">
              <a:buNone/>
            </a:pPr>
            <a:r>
              <a:rPr lang="en-US" sz="1400" b="0" i="0" dirty="0">
                <a:solidFill>
                  <a:srgbClr val="374151"/>
                </a:solidFill>
                <a:effectLst/>
                <a:latin typeface="Times New Roman" panose="02020603050405020304" pitchFamily="18" charset="0"/>
                <a:cs typeface="Times New Roman" panose="02020603050405020304" pitchFamily="18" charset="0"/>
              </a:rPr>
              <a:t>C) UDP</a:t>
            </a:r>
          </a:p>
          <a:p>
            <a:pPr marL="0" indent="0" algn="l">
              <a:buNone/>
            </a:pPr>
            <a:r>
              <a:rPr lang="en-US" sz="1400" b="0" i="0" dirty="0">
                <a:solidFill>
                  <a:srgbClr val="374151"/>
                </a:solidFill>
                <a:effectLst/>
                <a:latin typeface="Times New Roman" panose="02020603050405020304" pitchFamily="18" charset="0"/>
                <a:cs typeface="Times New Roman" panose="02020603050405020304" pitchFamily="18" charset="0"/>
              </a:rPr>
              <a:t>D) ICMP</a:t>
            </a:r>
          </a:p>
          <a:p>
            <a:pPr marL="0" indent="0" algn="l">
              <a:buNone/>
            </a:pPr>
            <a:r>
              <a:rPr lang="en-US" sz="1400" b="1" i="0" dirty="0">
                <a:solidFill>
                  <a:srgbClr val="374151"/>
                </a:solidFill>
                <a:effectLst/>
                <a:latin typeface="Times New Roman" panose="02020603050405020304" pitchFamily="18" charset="0"/>
                <a:cs typeface="Times New Roman" panose="02020603050405020304" pitchFamily="18" charset="0"/>
              </a:rPr>
              <a:t>Which of the following devices operates at the Network Layer?</a:t>
            </a:r>
            <a:endParaRPr lang="en-US" sz="1400" b="0" i="0" dirty="0">
              <a:solidFill>
                <a:srgbClr val="374151"/>
              </a:solidFill>
              <a:effectLst/>
              <a:latin typeface="Times New Roman" panose="02020603050405020304" pitchFamily="18" charset="0"/>
              <a:cs typeface="Times New Roman" panose="02020603050405020304" pitchFamily="18" charset="0"/>
            </a:endParaRPr>
          </a:p>
          <a:p>
            <a:pPr marL="0" indent="0" algn="l">
              <a:buNone/>
            </a:pPr>
            <a:r>
              <a:rPr lang="en-US" sz="1400" b="0" i="0" dirty="0">
                <a:solidFill>
                  <a:srgbClr val="374151"/>
                </a:solidFill>
                <a:effectLst/>
                <a:latin typeface="Times New Roman" panose="02020603050405020304" pitchFamily="18" charset="0"/>
                <a:cs typeface="Times New Roman" panose="02020603050405020304" pitchFamily="18" charset="0"/>
              </a:rPr>
              <a:t>A) Hub</a:t>
            </a:r>
          </a:p>
          <a:p>
            <a:pPr marL="0" indent="0" algn="l">
              <a:buNone/>
            </a:pPr>
            <a:r>
              <a:rPr lang="en-US" sz="1400" b="0" i="0" dirty="0">
                <a:solidFill>
                  <a:srgbClr val="374151"/>
                </a:solidFill>
                <a:effectLst/>
                <a:latin typeface="Times New Roman" panose="02020603050405020304" pitchFamily="18" charset="0"/>
                <a:cs typeface="Times New Roman" panose="02020603050405020304" pitchFamily="18" charset="0"/>
              </a:rPr>
              <a:t>B) Switch</a:t>
            </a:r>
          </a:p>
          <a:p>
            <a:pPr marL="0" indent="0" algn="l">
              <a:buNone/>
            </a:pPr>
            <a:r>
              <a:rPr lang="en-US" sz="1400" b="1" i="0" dirty="0">
                <a:solidFill>
                  <a:srgbClr val="374151"/>
                </a:solidFill>
                <a:effectLst/>
                <a:latin typeface="Times New Roman" panose="02020603050405020304" pitchFamily="18" charset="0"/>
                <a:cs typeface="Times New Roman" panose="02020603050405020304" pitchFamily="18" charset="0"/>
              </a:rPr>
              <a:t>C) Router</a:t>
            </a:r>
          </a:p>
          <a:p>
            <a:pPr marL="0" indent="0" algn="l">
              <a:buNone/>
            </a:pPr>
            <a:r>
              <a:rPr lang="en-US" sz="1400" b="0" i="0" dirty="0">
                <a:solidFill>
                  <a:srgbClr val="374151"/>
                </a:solidFill>
                <a:effectLst/>
                <a:latin typeface="Times New Roman" panose="02020603050405020304" pitchFamily="18" charset="0"/>
                <a:cs typeface="Times New Roman" panose="02020603050405020304" pitchFamily="18" charset="0"/>
              </a:rPr>
              <a:t>D) Repeater</a:t>
            </a:r>
          </a:p>
          <a:p>
            <a:pPr marL="0" indent="0" algn="l">
              <a:buNone/>
            </a:pPr>
            <a:r>
              <a:rPr lang="en-US" sz="1400" b="1" i="0" dirty="0">
                <a:solidFill>
                  <a:srgbClr val="374151"/>
                </a:solidFill>
                <a:effectLst/>
                <a:latin typeface="Times New Roman" panose="02020603050405020304" pitchFamily="18" charset="0"/>
                <a:cs typeface="Times New Roman" panose="02020603050405020304" pitchFamily="18" charset="0"/>
              </a:rPr>
              <a:t>What is the size of the IPv4 address?</a:t>
            </a:r>
            <a:endParaRPr lang="en-US" sz="1400" b="0" i="0" dirty="0">
              <a:solidFill>
                <a:srgbClr val="374151"/>
              </a:solidFill>
              <a:effectLst/>
              <a:latin typeface="Times New Roman" panose="02020603050405020304" pitchFamily="18" charset="0"/>
              <a:cs typeface="Times New Roman" panose="02020603050405020304" pitchFamily="18" charset="0"/>
            </a:endParaRPr>
          </a:p>
          <a:p>
            <a:pPr marL="0" indent="0" algn="l">
              <a:buNone/>
            </a:pPr>
            <a:r>
              <a:rPr lang="en-US" sz="1400" b="0" i="0" dirty="0">
                <a:solidFill>
                  <a:srgbClr val="374151"/>
                </a:solidFill>
                <a:effectLst/>
                <a:latin typeface="Times New Roman" panose="02020603050405020304" pitchFamily="18" charset="0"/>
                <a:cs typeface="Times New Roman" panose="02020603050405020304" pitchFamily="18" charset="0"/>
              </a:rPr>
              <a:t>A) 32 bits</a:t>
            </a:r>
          </a:p>
          <a:p>
            <a:pPr marL="0" indent="0" algn="l">
              <a:buNone/>
            </a:pPr>
            <a:r>
              <a:rPr lang="en-US" sz="1400" b="0" i="0" dirty="0">
                <a:solidFill>
                  <a:srgbClr val="374151"/>
                </a:solidFill>
                <a:effectLst/>
                <a:latin typeface="Times New Roman" panose="02020603050405020304" pitchFamily="18" charset="0"/>
                <a:cs typeface="Times New Roman" panose="02020603050405020304" pitchFamily="18" charset="0"/>
              </a:rPr>
              <a:t>B) 64 bits</a:t>
            </a:r>
          </a:p>
          <a:p>
            <a:pPr marL="0" indent="0" algn="l">
              <a:buNone/>
            </a:pPr>
            <a:r>
              <a:rPr lang="en-US" sz="1400" b="0" i="0" dirty="0">
                <a:solidFill>
                  <a:srgbClr val="374151"/>
                </a:solidFill>
                <a:effectLst/>
                <a:latin typeface="Times New Roman" panose="02020603050405020304" pitchFamily="18" charset="0"/>
                <a:cs typeface="Times New Roman" panose="02020603050405020304" pitchFamily="18" charset="0"/>
              </a:rPr>
              <a:t>C) 128 bits</a:t>
            </a:r>
          </a:p>
          <a:p>
            <a:pPr marL="0" indent="0" algn="l">
              <a:buNone/>
            </a:pPr>
            <a:r>
              <a:rPr lang="en-US" sz="1400" b="0" i="0" dirty="0">
                <a:solidFill>
                  <a:srgbClr val="374151"/>
                </a:solidFill>
                <a:effectLst/>
                <a:latin typeface="Times New Roman" panose="02020603050405020304" pitchFamily="18" charset="0"/>
                <a:cs typeface="Times New Roman" panose="02020603050405020304" pitchFamily="18" charset="0"/>
              </a:rPr>
              <a:t>D) 16 bits</a:t>
            </a:r>
          </a:p>
          <a:p>
            <a:pPr algn="l">
              <a:buFont typeface="Arial" panose="020B0604020202020204" pitchFamily="34" charset="0"/>
              <a:buChar char="•"/>
            </a:pPr>
            <a:endParaRPr lang="en-US" sz="1000" b="0" i="0" dirty="0">
              <a:solidFill>
                <a:srgbClr val="374151"/>
              </a:solidFill>
              <a:effectLst/>
              <a:latin typeface="Söhne"/>
            </a:endParaRPr>
          </a:p>
          <a:p>
            <a:pPr algn="l">
              <a:buFont typeface="Arial" panose="020B0604020202020204" pitchFamily="34" charset="0"/>
              <a:buChar char="•"/>
            </a:pPr>
            <a:endParaRPr lang="en-US" sz="1400" b="0" i="0" dirty="0">
              <a:solidFill>
                <a:srgbClr val="374151"/>
              </a:solidFill>
              <a:effectLst/>
              <a:latin typeface="Söhne"/>
            </a:endParaRPr>
          </a:p>
          <a:p>
            <a:pPr>
              <a:buNone/>
            </a:pPr>
            <a:endParaRPr lang="en-US" sz="2200"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t>Daily Quiz</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5" name="Date Placeholder 4"/>
          <p:cNvSpPr>
            <a:spLocks noGrp="1"/>
          </p:cNvSpPr>
          <p:nvPr>
            <p:ph type="dt" sz="half" idx="10"/>
          </p:nvPr>
        </p:nvSpPr>
        <p:spPr/>
        <p:txBody>
          <a:bodyPr/>
          <a:lstStyle/>
          <a:p>
            <a:fld id="{57BF7869-3ADD-4981-8F50-8DA9652DC6E0}" type="datetime1">
              <a:rPr lang="en-US" smtClean="0"/>
              <a:t>10/15/2024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a:p>
        </p:txBody>
      </p:sp>
      <p:sp>
        <p:nvSpPr>
          <p:cNvPr id="9" name="Footer Placeholder 8"/>
          <p:cNvSpPr>
            <a:spLocks noGrp="1"/>
          </p:cNvSpPr>
          <p:nvPr>
            <p:ph type="ftr" sz="quarter" idx="11"/>
          </p:nvPr>
        </p:nvSpPr>
        <p:spPr/>
        <p:txBody>
          <a:bodyPr/>
          <a:lstStyle/>
          <a:p>
            <a:r>
              <a:rPr lang="en-IN"/>
              <a:t>NISHA          ACSE602                  CN                UNIT 3</a:t>
            </a:r>
            <a:endParaRPr lang="en-US" dirty="0"/>
          </a:p>
        </p:txBody>
      </p:sp>
    </p:spTree>
    <p:extLst>
      <p:ext uri="{BB962C8B-B14F-4D97-AF65-F5344CB8AC3E}">
        <p14:creationId xmlns:p14="http://schemas.microsoft.com/office/powerpoint/2010/main" val="40855421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3"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24584"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24585"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24586" name="Rectangle 9"/>
          <p:cNvSpPr>
            <a:spLocks noChangeArrowheads="1"/>
          </p:cNvSpPr>
          <p:nvPr/>
        </p:nvSpPr>
        <p:spPr bwMode="auto">
          <a:xfrm>
            <a:off x="228600" y="1143000"/>
            <a:ext cx="8686800" cy="430887"/>
          </a:xfrm>
          <a:prstGeom prst="rect">
            <a:avLst/>
          </a:prstGeom>
          <a:solidFill>
            <a:schemeClr val="bg1"/>
          </a:solidFill>
          <a:ln w="9525">
            <a:noFill/>
            <a:miter lim="800000"/>
            <a:headEnd/>
            <a:tailEnd/>
          </a:ln>
        </p:spPr>
        <p:txBody>
          <a:bodyPr>
            <a:spAutoFit/>
          </a:bodyPr>
          <a:lstStyle/>
          <a:p>
            <a:pPr algn="just"/>
            <a:endParaRPr lang="en-US" sz="2200" baseline="0" dirty="0">
              <a:latin typeface="+mj-lt"/>
            </a:endParaRPr>
          </a:p>
        </p:txBody>
      </p:sp>
      <p:sp>
        <p:nvSpPr>
          <p:cNvPr id="24587" name="Text Box 10"/>
          <p:cNvSpPr txBox="1">
            <a:spLocks noChangeArrowheads="1"/>
          </p:cNvSpPr>
          <p:nvPr/>
        </p:nvSpPr>
        <p:spPr bwMode="auto">
          <a:xfrm>
            <a:off x="1143000" y="0"/>
            <a:ext cx="2487613" cy="579438"/>
          </a:xfrm>
          <a:prstGeom prst="rect">
            <a:avLst/>
          </a:prstGeom>
          <a:noFill/>
          <a:ln w="9525">
            <a:noFill/>
            <a:miter lim="800000"/>
            <a:headEnd/>
            <a:tailEnd/>
          </a:ln>
        </p:spPr>
        <p:txBody>
          <a:bodyPr wrap="none">
            <a:spAutoFit/>
          </a:bodyPr>
          <a:lstStyle/>
          <a:p>
            <a:r>
              <a:rPr lang="en-US" i="1" baseline="0">
                <a:solidFill>
                  <a:schemeClr val="hlink"/>
                </a:solidFill>
                <a:latin typeface="Times New Roman" pitchFamily="18" charset="0"/>
              </a:rPr>
              <a:t>Example 19.6</a:t>
            </a:r>
          </a:p>
        </p:txBody>
      </p:sp>
      <p:sp>
        <p:nvSpPr>
          <p:cNvPr id="12" name="Title 1"/>
          <p:cNvSpPr txBox="1">
            <a:spLocks/>
          </p:cNvSpPr>
          <p:nvPr/>
        </p:nvSpPr>
        <p:spPr>
          <a:xfrm>
            <a:off x="1142976"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IPv4 address : classless addressing</a:t>
            </a:r>
            <a:endParaRPr lang="en-US" sz="2400" dirty="0"/>
          </a:p>
        </p:txBody>
      </p:sp>
      <p:pic>
        <p:nvPicPr>
          <p:cNvPr id="13"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9" name="Date Placeholder 8"/>
          <p:cNvSpPr>
            <a:spLocks noGrp="1"/>
          </p:cNvSpPr>
          <p:nvPr>
            <p:ph type="dt" sz="half" idx="10"/>
          </p:nvPr>
        </p:nvSpPr>
        <p:spPr/>
        <p:txBody>
          <a:bodyPr/>
          <a:lstStyle/>
          <a:p>
            <a:fld id="{CAD44051-EA50-483A-8C94-4F6B39EF0470}" type="datetime1">
              <a:rPr lang="en-US" smtClean="0"/>
              <a:t>10/15/2024</a:t>
            </a:fld>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33</a:t>
            </a:fld>
            <a:endParaRPr lang="en-US"/>
          </a:p>
        </p:txBody>
      </p:sp>
      <p:sp>
        <p:nvSpPr>
          <p:cNvPr id="11" name="Footer Placeholder 10"/>
          <p:cNvSpPr>
            <a:spLocks noGrp="1"/>
          </p:cNvSpPr>
          <p:nvPr>
            <p:ph type="ftr" sz="quarter" idx="11"/>
          </p:nvPr>
        </p:nvSpPr>
        <p:spPr/>
        <p:txBody>
          <a:bodyPr/>
          <a:lstStyle/>
          <a:p>
            <a:r>
              <a:rPr lang="en-IN"/>
              <a:t>NISHA          ACSE602                  CN                UNIT 3</a:t>
            </a:r>
            <a:endParaRPr lang="en-US" dirty="0"/>
          </a:p>
        </p:txBody>
      </p:sp>
      <p:sp>
        <p:nvSpPr>
          <p:cNvPr id="14" name="Rectangle 13"/>
          <p:cNvSpPr/>
          <p:nvPr/>
        </p:nvSpPr>
        <p:spPr>
          <a:xfrm>
            <a:off x="539552" y="1700808"/>
            <a:ext cx="8352928" cy="2800767"/>
          </a:xfrm>
          <a:prstGeom prst="rect">
            <a:avLst/>
          </a:prstGeom>
        </p:spPr>
        <p:txBody>
          <a:bodyPr wrap="square">
            <a:spAutoFit/>
          </a:bodyPr>
          <a:lstStyle/>
          <a:p>
            <a:pPr algn="ctr"/>
            <a:r>
              <a:rPr lang="en-US" sz="8800" dirty="0">
                <a:solidFill>
                  <a:srgbClr val="0070C0"/>
                </a:solidFill>
                <a:latin typeface="Algerian" pitchFamily="82" charset="0"/>
              </a:rPr>
              <a:t>Classless addressing</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3"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24584"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24585"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24586" name="Rectangle 9"/>
          <p:cNvSpPr>
            <a:spLocks noChangeArrowheads="1"/>
          </p:cNvSpPr>
          <p:nvPr/>
        </p:nvSpPr>
        <p:spPr bwMode="auto">
          <a:xfrm>
            <a:off x="228600" y="1143000"/>
            <a:ext cx="8686800" cy="4154984"/>
          </a:xfrm>
          <a:prstGeom prst="rect">
            <a:avLst/>
          </a:prstGeom>
          <a:solidFill>
            <a:schemeClr val="bg1"/>
          </a:solidFill>
          <a:ln w="9525">
            <a:noFill/>
            <a:miter lim="800000"/>
            <a:headEnd/>
            <a:tailEnd/>
          </a:ln>
        </p:spPr>
        <p:txBody>
          <a:bodyPr>
            <a:spAutoFit/>
          </a:bodyPr>
          <a:lstStyle/>
          <a:p>
            <a:pPr algn="just"/>
            <a:r>
              <a:rPr lang="en-US" sz="2200" baseline="0" dirty="0">
                <a:latin typeface="+mj-lt"/>
              </a:rPr>
              <a:t>A block of addresses is granted to a small organization. We know that one of the addresses is 205.16.37.39/28. What is the first address in the block?</a:t>
            </a:r>
          </a:p>
          <a:p>
            <a:pPr algn="just"/>
            <a:endParaRPr lang="en-US" sz="2200" baseline="0" dirty="0">
              <a:latin typeface="+mj-lt"/>
            </a:endParaRPr>
          </a:p>
          <a:p>
            <a:pPr algn="just"/>
            <a:r>
              <a:rPr lang="en-US" sz="2200" baseline="0" dirty="0">
                <a:solidFill>
                  <a:schemeClr val="hlink"/>
                </a:solidFill>
                <a:latin typeface="+mj-lt"/>
              </a:rPr>
              <a:t>Solution</a:t>
            </a:r>
          </a:p>
          <a:p>
            <a:pPr algn="just"/>
            <a:r>
              <a:rPr lang="en-US" sz="2200" baseline="0" dirty="0">
                <a:latin typeface="+mj-lt"/>
              </a:rPr>
              <a:t>The binary representation of the given address is</a:t>
            </a:r>
          </a:p>
          <a:p>
            <a:pPr algn="ctr"/>
            <a:r>
              <a:rPr lang="en-US" sz="2200" baseline="0" dirty="0">
                <a:solidFill>
                  <a:schemeClr val="folHlink"/>
                </a:solidFill>
                <a:latin typeface="+mj-lt"/>
              </a:rPr>
              <a:t>11001101   00010000   00100101   00100111</a:t>
            </a:r>
          </a:p>
          <a:p>
            <a:pPr algn="ctr"/>
            <a:endParaRPr lang="en-US" sz="2200" baseline="0" dirty="0">
              <a:solidFill>
                <a:schemeClr val="folHlink"/>
              </a:solidFill>
              <a:latin typeface="+mj-lt"/>
            </a:endParaRPr>
          </a:p>
          <a:p>
            <a:r>
              <a:rPr lang="en-US" sz="2200" baseline="0" dirty="0">
                <a:latin typeface="+mj-lt"/>
              </a:rPr>
              <a:t>If we set 32−28 rightmost bits to 0, we get</a:t>
            </a:r>
          </a:p>
          <a:p>
            <a:r>
              <a:rPr lang="en-US" sz="2200" baseline="0" dirty="0">
                <a:latin typeface="+mj-lt"/>
              </a:rPr>
              <a:t> </a:t>
            </a:r>
          </a:p>
          <a:p>
            <a:pPr algn="ctr"/>
            <a:r>
              <a:rPr lang="en-US" sz="2200" baseline="0" dirty="0">
                <a:solidFill>
                  <a:schemeClr val="folHlink"/>
                </a:solidFill>
                <a:latin typeface="+mj-lt"/>
              </a:rPr>
              <a:t>11001101    00010000    00100101   0010000</a:t>
            </a:r>
            <a:r>
              <a:rPr lang="en-US" sz="2200" baseline="0" dirty="0">
                <a:latin typeface="+mj-lt"/>
              </a:rPr>
              <a:t> </a:t>
            </a:r>
          </a:p>
          <a:p>
            <a:pPr algn="ctr"/>
            <a:r>
              <a:rPr lang="en-US" sz="2200" baseline="0" dirty="0">
                <a:latin typeface="+mj-lt"/>
              </a:rPr>
              <a:t>or </a:t>
            </a:r>
            <a:br>
              <a:rPr lang="en-US" sz="2200" baseline="0" dirty="0">
                <a:latin typeface="+mj-lt"/>
              </a:rPr>
            </a:br>
            <a:r>
              <a:rPr lang="en-US" sz="2200" baseline="0" dirty="0">
                <a:solidFill>
                  <a:schemeClr val="folHlink"/>
                </a:solidFill>
                <a:latin typeface="+mj-lt"/>
              </a:rPr>
              <a:t>205.16.37.32</a:t>
            </a:r>
            <a:r>
              <a:rPr lang="en-US" sz="2200" baseline="0" dirty="0">
                <a:latin typeface="+mj-lt"/>
              </a:rPr>
              <a:t>. </a:t>
            </a:r>
          </a:p>
        </p:txBody>
      </p:sp>
      <p:sp>
        <p:nvSpPr>
          <p:cNvPr id="24587" name="Text Box 10"/>
          <p:cNvSpPr txBox="1">
            <a:spLocks noChangeArrowheads="1"/>
          </p:cNvSpPr>
          <p:nvPr/>
        </p:nvSpPr>
        <p:spPr bwMode="auto">
          <a:xfrm>
            <a:off x="1143000" y="0"/>
            <a:ext cx="2487613" cy="579438"/>
          </a:xfrm>
          <a:prstGeom prst="rect">
            <a:avLst/>
          </a:prstGeom>
          <a:noFill/>
          <a:ln w="9525">
            <a:noFill/>
            <a:miter lim="800000"/>
            <a:headEnd/>
            <a:tailEnd/>
          </a:ln>
        </p:spPr>
        <p:txBody>
          <a:bodyPr wrap="none">
            <a:spAutoFit/>
          </a:bodyPr>
          <a:lstStyle/>
          <a:p>
            <a:r>
              <a:rPr lang="en-US" i="1" baseline="0">
                <a:solidFill>
                  <a:schemeClr val="hlink"/>
                </a:solidFill>
                <a:latin typeface="Times New Roman" pitchFamily="18" charset="0"/>
              </a:rPr>
              <a:t>Example 19.6</a:t>
            </a:r>
          </a:p>
        </p:txBody>
      </p:sp>
      <p:sp>
        <p:nvSpPr>
          <p:cNvPr id="12" name="Title 1"/>
          <p:cNvSpPr txBox="1">
            <a:spLocks/>
          </p:cNvSpPr>
          <p:nvPr/>
        </p:nvSpPr>
        <p:spPr>
          <a:xfrm>
            <a:off x="1142976"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IPv4 address : classless addressing</a:t>
            </a:r>
            <a:endParaRPr lang="en-US" sz="2400" dirty="0"/>
          </a:p>
        </p:txBody>
      </p:sp>
      <p:pic>
        <p:nvPicPr>
          <p:cNvPr id="13"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9" name="Date Placeholder 8"/>
          <p:cNvSpPr>
            <a:spLocks noGrp="1"/>
          </p:cNvSpPr>
          <p:nvPr>
            <p:ph type="dt" sz="half" idx="10"/>
          </p:nvPr>
        </p:nvSpPr>
        <p:spPr/>
        <p:txBody>
          <a:bodyPr/>
          <a:lstStyle/>
          <a:p>
            <a:fld id="{DB8E4E47-4F63-4410-B4F0-44406F43A5EF}" type="datetime1">
              <a:rPr lang="en-US" smtClean="0"/>
              <a:t>10/15/2024</a:t>
            </a:fld>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34</a:t>
            </a:fld>
            <a:endParaRPr lang="en-US"/>
          </a:p>
        </p:txBody>
      </p:sp>
      <p:sp>
        <p:nvSpPr>
          <p:cNvPr id="11" name="Footer Placeholder 10"/>
          <p:cNvSpPr>
            <a:spLocks noGrp="1"/>
          </p:cNvSpPr>
          <p:nvPr>
            <p:ph type="ftr" sz="quarter" idx="11"/>
          </p:nvPr>
        </p:nvSpPr>
        <p:spPr/>
        <p:txBody>
          <a:bodyPr/>
          <a:lstStyle/>
          <a:p>
            <a:r>
              <a:rPr lang="en-IN"/>
              <a:t>NISHA          ACSE602                  CN                UNIT 3</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1" name="Text Box 4"/>
          <p:cNvSpPr txBox="1">
            <a:spLocks noChangeArrowheads="1"/>
          </p:cNvSpPr>
          <p:nvPr/>
        </p:nvSpPr>
        <p:spPr bwMode="auto">
          <a:xfrm>
            <a:off x="357158" y="1857364"/>
            <a:ext cx="4795608" cy="430887"/>
          </a:xfrm>
          <a:prstGeom prst="rect">
            <a:avLst/>
          </a:prstGeom>
          <a:noFill/>
          <a:ln w="9525">
            <a:noFill/>
            <a:miter lim="800000"/>
            <a:headEnd/>
            <a:tailEnd/>
          </a:ln>
        </p:spPr>
        <p:txBody>
          <a:bodyPr wrap="none">
            <a:spAutoFit/>
          </a:bodyPr>
          <a:lstStyle/>
          <a:p>
            <a:r>
              <a:rPr lang="en-US" sz="2200" baseline="0" dirty="0"/>
              <a:t>Three-level hierarchy in an IPv4 address</a:t>
            </a:r>
          </a:p>
        </p:txBody>
      </p:sp>
      <p:pic>
        <p:nvPicPr>
          <p:cNvPr id="39943" name="Picture 6"/>
          <p:cNvPicPr>
            <a:picLocks noChangeAspect="1" noChangeArrowheads="1"/>
          </p:cNvPicPr>
          <p:nvPr/>
        </p:nvPicPr>
        <p:blipFill>
          <a:blip r:embed="rId3" cstate="print"/>
          <a:srcRect/>
          <a:stretch>
            <a:fillRect/>
          </a:stretch>
        </p:blipFill>
        <p:spPr bwMode="auto">
          <a:xfrm>
            <a:off x="311150" y="2600325"/>
            <a:ext cx="8299450" cy="1670050"/>
          </a:xfrm>
          <a:prstGeom prst="rect">
            <a:avLst/>
          </a:prstGeom>
          <a:noFill/>
          <a:ln w="9525">
            <a:noFill/>
            <a:miter lim="800000"/>
            <a:headEnd/>
            <a:tailEnd/>
          </a:ln>
        </p:spPr>
      </p:pic>
      <p:sp>
        <p:nvSpPr>
          <p:cNvPr id="9"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IPv4 address : classless addressing</a:t>
            </a:r>
            <a:endParaRPr lang="en-US" sz="2400" dirty="0"/>
          </a:p>
        </p:txBody>
      </p:sp>
      <p:pic>
        <p:nvPicPr>
          <p:cNvPr id="10" name="Picture 2" descr="E:\NIET\Project\xLogo11.png.pagespeed.ic.pydHLuCQEZ.png"/>
          <p:cNvPicPr>
            <a:picLocks noChangeAspect="1" noChangeArrowheads="1"/>
          </p:cNvPicPr>
          <p:nvPr/>
        </p:nvPicPr>
        <p:blipFill>
          <a:blip r:embed="rId4" cstate="print"/>
          <a:srcRect/>
          <a:stretch>
            <a:fillRect/>
          </a:stretch>
        </p:blipFill>
        <p:spPr bwMode="auto">
          <a:xfrm>
            <a:off x="0" y="0"/>
            <a:ext cx="1447800" cy="817163"/>
          </a:xfrm>
          <a:prstGeom prst="rect">
            <a:avLst/>
          </a:prstGeom>
          <a:noFill/>
        </p:spPr>
      </p:pic>
      <p:sp>
        <p:nvSpPr>
          <p:cNvPr id="6" name="Date Placeholder 5"/>
          <p:cNvSpPr>
            <a:spLocks noGrp="1"/>
          </p:cNvSpPr>
          <p:nvPr>
            <p:ph type="dt" sz="half" idx="10"/>
          </p:nvPr>
        </p:nvSpPr>
        <p:spPr/>
        <p:txBody>
          <a:bodyPr/>
          <a:lstStyle/>
          <a:p>
            <a:fld id="{15186DAE-55F0-48A2-BCCB-F0DB48E8D2BA}" type="datetime1">
              <a:rPr lang="en-US" smtClean="0"/>
              <a:t>10/15/2024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35</a:t>
            </a:fld>
            <a:endParaRPr lang="en-US"/>
          </a:p>
        </p:txBody>
      </p:sp>
      <p:sp>
        <p:nvSpPr>
          <p:cNvPr id="8" name="Footer Placeholder 7"/>
          <p:cNvSpPr>
            <a:spLocks noGrp="1"/>
          </p:cNvSpPr>
          <p:nvPr>
            <p:ph type="ftr" sz="quarter" idx="11"/>
          </p:nvPr>
        </p:nvSpPr>
        <p:spPr/>
        <p:txBody>
          <a:bodyPr/>
          <a:lstStyle/>
          <a:p>
            <a:r>
              <a:rPr lang="en-IN"/>
              <a:t>NISHA          ACSE602                  CN                UNIT 3</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8"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40969"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40970" name="Rectangle 9"/>
          <p:cNvSpPr>
            <a:spLocks noChangeArrowheads="1"/>
          </p:cNvSpPr>
          <p:nvPr/>
        </p:nvSpPr>
        <p:spPr bwMode="auto">
          <a:xfrm>
            <a:off x="228600" y="1143000"/>
            <a:ext cx="8686800" cy="4154984"/>
          </a:xfrm>
          <a:prstGeom prst="rect">
            <a:avLst/>
          </a:prstGeom>
          <a:solidFill>
            <a:schemeClr val="bg1"/>
          </a:solidFill>
          <a:ln w="9525">
            <a:noFill/>
            <a:miter lim="800000"/>
            <a:headEnd/>
            <a:tailEnd/>
          </a:ln>
        </p:spPr>
        <p:txBody>
          <a:bodyPr>
            <a:spAutoFit/>
          </a:bodyPr>
          <a:lstStyle/>
          <a:p>
            <a:pPr algn="just"/>
            <a:r>
              <a:rPr lang="en-US" sz="2200" baseline="0" dirty="0">
                <a:latin typeface="+mj-lt"/>
              </a:rPr>
              <a:t>An ISP is granted a block of addresses starting with 190.100.0.0/16 (65,536 addresses). The ISP needs to distribute these addresses to three groups of customers as follows:</a:t>
            </a:r>
          </a:p>
          <a:p>
            <a:pPr algn="just"/>
            <a:endParaRPr lang="en-US" sz="2200" baseline="0" dirty="0">
              <a:latin typeface="+mj-lt"/>
            </a:endParaRPr>
          </a:p>
          <a:p>
            <a:pPr marL="457200" indent="-457200">
              <a:buAutoNum type="alphaLcPeriod"/>
            </a:pPr>
            <a:r>
              <a:rPr lang="en-US" sz="2200" baseline="0" dirty="0">
                <a:latin typeface="+mj-lt"/>
              </a:rPr>
              <a:t>The first group has 64 customers; each needs 256 addresses.</a:t>
            </a:r>
          </a:p>
          <a:p>
            <a:pPr marL="457200" indent="-457200">
              <a:buAutoNum type="alphaLcPeriod"/>
            </a:pPr>
            <a:endParaRPr lang="en-US" sz="2200" baseline="0" dirty="0">
              <a:latin typeface="+mj-lt"/>
            </a:endParaRPr>
          </a:p>
          <a:p>
            <a:r>
              <a:rPr lang="en-US" sz="2200" baseline="0" dirty="0">
                <a:solidFill>
                  <a:schemeClr val="hlink"/>
                </a:solidFill>
                <a:latin typeface="+mj-lt"/>
              </a:rPr>
              <a:t>b.</a:t>
            </a:r>
            <a:r>
              <a:rPr lang="en-US" sz="2200" baseline="0" dirty="0">
                <a:latin typeface="+mj-lt"/>
              </a:rPr>
              <a:t>     The second group has 128 customers; each needs 128 addresses.</a:t>
            </a:r>
          </a:p>
          <a:p>
            <a:endParaRPr lang="en-US" sz="2200" baseline="0" dirty="0">
              <a:latin typeface="+mj-lt"/>
            </a:endParaRPr>
          </a:p>
          <a:p>
            <a:r>
              <a:rPr lang="en-US" sz="2200" baseline="0" dirty="0">
                <a:solidFill>
                  <a:schemeClr val="hlink"/>
                </a:solidFill>
                <a:latin typeface="+mj-lt"/>
              </a:rPr>
              <a:t>c.</a:t>
            </a:r>
            <a:r>
              <a:rPr lang="en-US" sz="2200" baseline="0" dirty="0">
                <a:latin typeface="+mj-lt"/>
              </a:rPr>
              <a:t>      The third group has 128 customers; each needs 64 addresses.</a:t>
            </a:r>
          </a:p>
          <a:p>
            <a:pPr algn="just"/>
            <a:endParaRPr lang="en-US" sz="2200" baseline="0" dirty="0">
              <a:latin typeface="+mj-lt"/>
            </a:endParaRPr>
          </a:p>
          <a:p>
            <a:pPr algn="just"/>
            <a:r>
              <a:rPr lang="en-US" sz="2200" baseline="0" dirty="0">
                <a:latin typeface="+mj-lt"/>
              </a:rPr>
              <a:t>Design the sub blocks and find out how many addresses are still available after these allocations.</a:t>
            </a:r>
          </a:p>
        </p:txBody>
      </p:sp>
      <p:sp>
        <p:nvSpPr>
          <p:cNvPr id="12" name="Title 1"/>
          <p:cNvSpPr txBox="1">
            <a:spLocks/>
          </p:cNvSpPr>
          <p:nvPr/>
        </p:nvSpPr>
        <p:spPr>
          <a:xfrm>
            <a:off x="1142976"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IPv4 address : classless addressing</a:t>
            </a:r>
            <a:endParaRPr lang="en-US" sz="2400" dirty="0"/>
          </a:p>
        </p:txBody>
      </p:sp>
      <p:pic>
        <p:nvPicPr>
          <p:cNvPr id="13"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7" name="Date Placeholder 6"/>
          <p:cNvSpPr>
            <a:spLocks noGrp="1"/>
          </p:cNvSpPr>
          <p:nvPr>
            <p:ph type="dt" sz="half" idx="10"/>
          </p:nvPr>
        </p:nvSpPr>
        <p:spPr/>
        <p:txBody>
          <a:bodyPr/>
          <a:lstStyle/>
          <a:p>
            <a:fld id="{C4C13129-6F3A-4073-980E-6BBEC7923606}" type="datetime1">
              <a:rPr lang="en-US" smtClean="0"/>
              <a:t>10/15/2024</a:t>
            </a:fld>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36</a:t>
            </a:fld>
            <a:endParaRPr lang="en-US"/>
          </a:p>
        </p:txBody>
      </p:sp>
      <p:sp>
        <p:nvSpPr>
          <p:cNvPr id="9" name="Footer Placeholder 8"/>
          <p:cNvSpPr>
            <a:spLocks noGrp="1"/>
          </p:cNvSpPr>
          <p:nvPr>
            <p:ph type="ftr" sz="quarter" idx="11"/>
          </p:nvPr>
        </p:nvSpPr>
        <p:spPr/>
        <p:txBody>
          <a:bodyPr/>
          <a:lstStyle/>
          <a:p>
            <a:r>
              <a:rPr lang="en-IN"/>
              <a:t>NISHA          ACSE602                  CN                UNIT 3</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93"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41996" name="Rectangle 12"/>
          <p:cNvSpPr>
            <a:spLocks noChangeArrowheads="1"/>
          </p:cNvSpPr>
          <p:nvPr/>
        </p:nvSpPr>
        <p:spPr bwMode="auto">
          <a:xfrm>
            <a:off x="214282" y="1214422"/>
            <a:ext cx="8686800" cy="1446550"/>
          </a:xfrm>
          <a:prstGeom prst="rect">
            <a:avLst/>
          </a:prstGeom>
          <a:solidFill>
            <a:schemeClr val="bg1"/>
          </a:solidFill>
          <a:ln w="9525">
            <a:noFill/>
            <a:miter lim="800000"/>
            <a:headEnd/>
            <a:tailEnd/>
          </a:ln>
        </p:spPr>
        <p:txBody>
          <a:bodyPr>
            <a:spAutoFit/>
          </a:bodyPr>
          <a:lstStyle/>
          <a:p>
            <a:pPr algn="just"/>
            <a:r>
              <a:rPr lang="en-US" sz="2200" baseline="0" dirty="0">
                <a:solidFill>
                  <a:schemeClr val="hlink"/>
                </a:solidFill>
                <a:latin typeface="+mj-lt"/>
              </a:rPr>
              <a:t>Group 1</a:t>
            </a:r>
          </a:p>
          <a:p>
            <a:pPr algn="just"/>
            <a:r>
              <a:rPr lang="en-US" sz="2200" baseline="0" dirty="0">
                <a:latin typeface="+mj-lt"/>
              </a:rPr>
              <a:t>For this group, each customer needs 256 addresses. This means that 8 (log2 256) bits are needed to define each host. The prefix length is then 32 − 8 = 24. The addresses are</a:t>
            </a:r>
          </a:p>
        </p:txBody>
      </p:sp>
      <p:pic>
        <p:nvPicPr>
          <p:cNvPr id="41997" name="Picture 13"/>
          <p:cNvPicPr>
            <a:picLocks noChangeAspect="1" noChangeArrowheads="1"/>
          </p:cNvPicPr>
          <p:nvPr/>
        </p:nvPicPr>
        <p:blipFill>
          <a:blip r:embed="rId3" cstate="print"/>
          <a:srcRect/>
          <a:stretch>
            <a:fillRect/>
          </a:stretch>
        </p:blipFill>
        <p:spPr bwMode="auto">
          <a:xfrm>
            <a:off x="1071538" y="3786190"/>
            <a:ext cx="6902450" cy="1871663"/>
          </a:xfrm>
          <a:prstGeom prst="rect">
            <a:avLst/>
          </a:prstGeom>
          <a:noFill/>
          <a:ln w="57150" cmpd="thickThin">
            <a:solidFill>
              <a:schemeClr val="folHlink"/>
            </a:solidFill>
            <a:miter lim="800000"/>
            <a:headEnd/>
            <a:tailEnd/>
          </a:ln>
        </p:spPr>
      </p:pic>
      <p:sp>
        <p:nvSpPr>
          <p:cNvPr id="14" name="Title 1"/>
          <p:cNvSpPr txBox="1">
            <a:spLocks/>
          </p:cNvSpPr>
          <p:nvPr/>
        </p:nvSpPr>
        <p:spPr>
          <a:xfrm>
            <a:off x="1142976"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IPv4 address : classless addressing</a:t>
            </a:r>
            <a:endParaRPr lang="en-US" sz="2400" dirty="0"/>
          </a:p>
        </p:txBody>
      </p:sp>
      <p:pic>
        <p:nvPicPr>
          <p:cNvPr id="15" name="Picture 2" descr="E:\NIET\Project\xLogo11.png.pagespeed.ic.pydHLuCQEZ.png"/>
          <p:cNvPicPr>
            <a:picLocks noChangeAspect="1" noChangeArrowheads="1"/>
          </p:cNvPicPr>
          <p:nvPr/>
        </p:nvPicPr>
        <p:blipFill>
          <a:blip r:embed="rId4" cstate="print"/>
          <a:srcRect/>
          <a:stretch>
            <a:fillRect/>
          </a:stretch>
        </p:blipFill>
        <p:spPr bwMode="auto">
          <a:xfrm>
            <a:off x="0" y="0"/>
            <a:ext cx="1447800" cy="817163"/>
          </a:xfrm>
          <a:prstGeom prst="rect">
            <a:avLst/>
          </a:prstGeom>
          <a:noFill/>
        </p:spPr>
      </p:pic>
      <p:sp>
        <p:nvSpPr>
          <p:cNvPr id="7" name="Date Placeholder 6"/>
          <p:cNvSpPr>
            <a:spLocks noGrp="1"/>
          </p:cNvSpPr>
          <p:nvPr>
            <p:ph type="dt" sz="half" idx="10"/>
          </p:nvPr>
        </p:nvSpPr>
        <p:spPr/>
        <p:txBody>
          <a:bodyPr/>
          <a:lstStyle/>
          <a:p>
            <a:fld id="{342FA32C-38BD-4375-A965-02B6DFDD6D11}" type="datetime1">
              <a:rPr lang="en-US" smtClean="0"/>
              <a:t>10/15/2024</a:t>
            </a:fld>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37</a:t>
            </a:fld>
            <a:endParaRPr lang="en-US"/>
          </a:p>
        </p:txBody>
      </p:sp>
      <p:sp>
        <p:nvSpPr>
          <p:cNvPr id="9" name="Footer Placeholder 8"/>
          <p:cNvSpPr>
            <a:spLocks noGrp="1"/>
          </p:cNvSpPr>
          <p:nvPr>
            <p:ph type="ftr" sz="quarter" idx="11"/>
          </p:nvPr>
        </p:nvSpPr>
        <p:spPr/>
        <p:txBody>
          <a:bodyPr/>
          <a:lstStyle/>
          <a:p>
            <a:r>
              <a:rPr lang="en-IN"/>
              <a:t>NISHA          ACSE602                  CN                UNIT 3</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7"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43018" name="Text Box 10"/>
          <p:cNvSpPr txBox="1">
            <a:spLocks noChangeArrowheads="1"/>
          </p:cNvSpPr>
          <p:nvPr/>
        </p:nvSpPr>
        <p:spPr bwMode="auto">
          <a:xfrm>
            <a:off x="1143000" y="0"/>
            <a:ext cx="4732338" cy="579438"/>
          </a:xfrm>
          <a:prstGeom prst="rect">
            <a:avLst/>
          </a:prstGeom>
          <a:noFill/>
          <a:ln w="9525">
            <a:noFill/>
            <a:miter lim="800000"/>
            <a:headEnd/>
            <a:tailEnd/>
          </a:ln>
        </p:spPr>
        <p:txBody>
          <a:bodyPr wrap="none">
            <a:spAutoFit/>
          </a:bodyPr>
          <a:lstStyle/>
          <a:p>
            <a:r>
              <a:rPr lang="en-US" i="1" baseline="0">
                <a:solidFill>
                  <a:schemeClr val="hlink"/>
                </a:solidFill>
                <a:latin typeface="Times New Roman" pitchFamily="18" charset="0"/>
              </a:rPr>
              <a:t>Example 19.10 (continued)</a:t>
            </a:r>
          </a:p>
        </p:txBody>
      </p:sp>
      <p:sp>
        <p:nvSpPr>
          <p:cNvPr id="43019" name="Rectangle 11"/>
          <p:cNvSpPr>
            <a:spLocks noChangeArrowheads="1"/>
          </p:cNvSpPr>
          <p:nvPr/>
        </p:nvSpPr>
        <p:spPr bwMode="auto">
          <a:xfrm>
            <a:off x="152400" y="1295400"/>
            <a:ext cx="8686800" cy="1446550"/>
          </a:xfrm>
          <a:prstGeom prst="rect">
            <a:avLst/>
          </a:prstGeom>
          <a:solidFill>
            <a:schemeClr val="bg1"/>
          </a:solidFill>
          <a:ln w="9525">
            <a:noFill/>
            <a:miter lim="800000"/>
            <a:headEnd/>
            <a:tailEnd/>
          </a:ln>
        </p:spPr>
        <p:txBody>
          <a:bodyPr>
            <a:spAutoFit/>
          </a:bodyPr>
          <a:lstStyle/>
          <a:p>
            <a:pPr algn="just"/>
            <a:r>
              <a:rPr lang="en-US" sz="2200" baseline="0" dirty="0">
                <a:solidFill>
                  <a:schemeClr val="hlink"/>
                </a:solidFill>
                <a:latin typeface="+mj-lt"/>
              </a:rPr>
              <a:t>Group 2</a:t>
            </a:r>
          </a:p>
          <a:p>
            <a:pPr algn="just"/>
            <a:r>
              <a:rPr lang="en-US" sz="2200" baseline="0" dirty="0">
                <a:latin typeface="+mj-lt"/>
              </a:rPr>
              <a:t>For this group, each customer needs 128 addresses. This means that 7 (log2 128) bits are needed to define each host. The prefix length is then 32 − 7 = 25. The addresses are</a:t>
            </a:r>
          </a:p>
        </p:txBody>
      </p:sp>
      <p:pic>
        <p:nvPicPr>
          <p:cNvPr id="43020" name="Picture 13"/>
          <p:cNvPicPr>
            <a:picLocks noChangeAspect="1" noChangeArrowheads="1"/>
          </p:cNvPicPr>
          <p:nvPr/>
        </p:nvPicPr>
        <p:blipFill>
          <a:blip r:embed="rId3" cstate="print"/>
          <a:srcRect/>
          <a:stretch>
            <a:fillRect/>
          </a:stretch>
        </p:blipFill>
        <p:spPr bwMode="auto">
          <a:xfrm>
            <a:off x="1209675" y="3730625"/>
            <a:ext cx="6723063" cy="1908175"/>
          </a:xfrm>
          <a:prstGeom prst="rect">
            <a:avLst/>
          </a:prstGeom>
          <a:noFill/>
          <a:ln w="57150" cmpd="thickThin">
            <a:solidFill>
              <a:schemeClr val="folHlink"/>
            </a:solidFill>
            <a:miter lim="800000"/>
            <a:headEnd/>
            <a:tailEnd/>
          </a:ln>
        </p:spPr>
      </p:pic>
      <p:sp>
        <p:nvSpPr>
          <p:cNvPr id="13" name="Title 1"/>
          <p:cNvSpPr txBox="1">
            <a:spLocks/>
          </p:cNvSpPr>
          <p:nvPr/>
        </p:nvSpPr>
        <p:spPr>
          <a:xfrm>
            <a:off x="1142976"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IPv4 address : classless addressing</a:t>
            </a:r>
            <a:endParaRPr lang="en-US" sz="2400" dirty="0"/>
          </a:p>
        </p:txBody>
      </p:sp>
      <p:pic>
        <p:nvPicPr>
          <p:cNvPr id="14" name="Picture 2" descr="E:\NIET\Project\xLogo11.png.pagespeed.ic.pydHLuCQEZ.png"/>
          <p:cNvPicPr>
            <a:picLocks noChangeAspect="1" noChangeArrowheads="1"/>
          </p:cNvPicPr>
          <p:nvPr/>
        </p:nvPicPr>
        <p:blipFill>
          <a:blip r:embed="rId4" cstate="print"/>
          <a:srcRect/>
          <a:stretch>
            <a:fillRect/>
          </a:stretch>
        </p:blipFill>
        <p:spPr bwMode="auto">
          <a:xfrm>
            <a:off x="0" y="0"/>
            <a:ext cx="1447800" cy="817163"/>
          </a:xfrm>
          <a:prstGeom prst="rect">
            <a:avLst/>
          </a:prstGeom>
          <a:noFill/>
        </p:spPr>
      </p:pic>
      <p:sp>
        <p:nvSpPr>
          <p:cNvPr id="8" name="Date Placeholder 7"/>
          <p:cNvSpPr>
            <a:spLocks noGrp="1"/>
          </p:cNvSpPr>
          <p:nvPr>
            <p:ph type="dt" sz="half" idx="10"/>
          </p:nvPr>
        </p:nvSpPr>
        <p:spPr/>
        <p:txBody>
          <a:bodyPr/>
          <a:lstStyle/>
          <a:p>
            <a:fld id="{87139F62-B4C4-495A-94F5-62F085E22F3E}" type="datetime1">
              <a:rPr lang="en-US" smtClean="0"/>
              <a:t>10/15/2024</a:t>
            </a:fld>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38</a:t>
            </a:fld>
            <a:endParaRPr lang="en-US"/>
          </a:p>
        </p:txBody>
      </p:sp>
      <p:sp>
        <p:nvSpPr>
          <p:cNvPr id="10" name="Footer Placeholder 9"/>
          <p:cNvSpPr>
            <a:spLocks noGrp="1"/>
          </p:cNvSpPr>
          <p:nvPr>
            <p:ph type="ftr" sz="quarter" idx="11"/>
          </p:nvPr>
        </p:nvSpPr>
        <p:spPr/>
        <p:txBody>
          <a:bodyPr/>
          <a:lstStyle/>
          <a:p>
            <a:r>
              <a:rPr lang="en-IN"/>
              <a:t>NISHA          ACSE602                  CN                UNIT 3</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9"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44040"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44041"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44042" name="Text Box 9"/>
          <p:cNvSpPr txBox="1">
            <a:spLocks noChangeArrowheads="1"/>
          </p:cNvSpPr>
          <p:nvPr/>
        </p:nvSpPr>
        <p:spPr bwMode="auto">
          <a:xfrm>
            <a:off x="1143000" y="0"/>
            <a:ext cx="4732338" cy="579438"/>
          </a:xfrm>
          <a:prstGeom prst="rect">
            <a:avLst/>
          </a:prstGeom>
          <a:noFill/>
          <a:ln w="9525">
            <a:noFill/>
            <a:miter lim="800000"/>
            <a:headEnd/>
            <a:tailEnd/>
          </a:ln>
        </p:spPr>
        <p:txBody>
          <a:bodyPr wrap="none">
            <a:spAutoFit/>
          </a:bodyPr>
          <a:lstStyle/>
          <a:p>
            <a:r>
              <a:rPr lang="en-US" i="1" baseline="0">
                <a:solidFill>
                  <a:schemeClr val="hlink"/>
                </a:solidFill>
                <a:latin typeface="Times New Roman" pitchFamily="18" charset="0"/>
              </a:rPr>
              <a:t>Example 19.10 (continued)</a:t>
            </a:r>
          </a:p>
        </p:txBody>
      </p:sp>
      <p:sp>
        <p:nvSpPr>
          <p:cNvPr id="44043" name="Rectangle 10"/>
          <p:cNvSpPr>
            <a:spLocks noChangeArrowheads="1"/>
          </p:cNvSpPr>
          <p:nvPr/>
        </p:nvSpPr>
        <p:spPr bwMode="auto">
          <a:xfrm>
            <a:off x="152400" y="838200"/>
            <a:ext cx="8686800" cy="1446550"/>
          </a:xfrm>
          <a:prstGeom prst="rect">
            <a:avLst/>
          </a:prstGeom>
          <a:solidFill>
            <a:schemeClr val="bg1"/>
          </a:solidFill>
          <a:ln w="9525">
            <a:noFill/>
            <a:miter lim="800000"/>
            <a:headEnd/>
            <a:tailEnd/>
          </a:ln>
        </p:spPr>
        <p:txBody>
          <a:bodyPr>
            <a:spAutoFit/>
          </a:bodyPr>
          <a:lstStyle/>
          <a:p>
            <a:pPr algn="just"/>
            <a:r>
              <a:rPr lang="en-US" sz="2200" baseline="0" dirty="0">
                <a:solidFill>
                  <a:schemeClr val="hlink"/>
                </a:solidFill>
                <a:latin typeface="+mj-lt"/>
              </a:rPr>
              <a:t>Group 3</a:t>
            </a:r>
          </a:p>
          <a:p>
            <a:pPr algn="just"/>
            <a:r>
              <a:rPr lang="en-US" sz="2200" baseline="0" dirty="0">
                <a:latin typeface="+mj-lt"/>
              </a:rPr>
              <a:t>For this group, each customer needs 64 addresses. This means that 6 (log</a:t>
            </a:r>
            <a:r>
              <a:rPr lang="en-US" sz="2200" baseline="-16000" dirty="0">
                <a:latin typeface="+mj-lt"/>
              </a:rPr>
              <a:t>2</a:t>
            </a:r>
            <a:r>
              <a:rPr lang="en-US" sz="2200" baseline="0" dirty="0">
                <a:latin typeface="+mj-lt"/>
              </a:rPr>
              <a:t>64) bits are needed to each host. The prefix length is then 32 − 6 = 26. The addresses are</a:t>
            </a:r>
          </a:p>
        </p:txBody>
      </p:sp>
      <p:pic>
        <p:nvPicPr>
          <p:cNvPr id="44044" name="Picture 12"/>
          <p:cNvPicPr>
            <a:picLocks noChangeAspect="1" noChangeArrowheads="1"/>
          </p:cNvPicPr>
          <p:nvPr/>
        </p:nvPicPr>
        <p:blipFill>
          <a:blip r:embed="rId3" cstate="print"/>
          <a:srcRect/>
          <a:stretch>
            <a:fillRect/>
          </a:stretch>
        </p:blipFill>
        <p:spPr bwMode="auto">
          <a:xfrm>
            <a:off x="1155700" y="2843213"/>
            <a:ext cx="6831013" cy="1881187"/>
          </a:xfrm>
          <a:prstGeom prst="rect">
            <a:avLst/>
          </a:prstGeom>
          <a:noFill/>
          <a:ln w="57150" cmpd="thickThin">
            <a:solidFill>
              <a:schemeClr val="folHlink"/>
            </a:solidFill>
            <a:miter lim="800000"/>
            <a:headEnd/>
            <a:tailEnd/>
          </a:ln>
        </p:spPr>
      </p:pic>
      <p:sp>
        <p:nvSpPr>
          <p:cNvPr id="44045" name="Rectangle 13"/>
          <p:cNvSpPr>
            <a:spLocks noChangeArrowheads="1"/>
          </p:cNvSpPr>
          <p:nvPr/>
        </p:nvSpPr>
        <p:spPr bwMode="auto">
          <a:xfrm>
            <a:off x="152400" y="4875213"/>
            <a:ext cx="8686800" cy="1107996"/>
          </a:xfrm>
          <a:prstGeom prst="rect">
            <a:avLst/>
          </a:prstGeom>
          <a:solidFill>
            <a:schemeClr val="bg1"/>
          </a:solidFill>
          <a:ln w="9525">
            <a:noFill/>
            <a:miter lim="800000"/>
            <a:headEnd/>
            <a:tailEnd/>
          </a:ln>
        </p:spPr>
        <p:txBody>
          <a:bodyPr>
            <a:spAutoFit/>
          </a:bodyPr>
          <a:lstStyle/>
          <a:p>
            <a:pPr algn="just"/>
            <a:r>
              <a:rPr lang="en-US" sz="2200" baseline="0">
                <a:latin typeface="+mj-lt"/>
              </a:rPr>
              <a:t>Number of granted addresses to the ISP: 65,536</a:t>
            </a:r>
          </a:p>
          <a:p>
            <a:pPr algn="just"/>
            <a:r>
              <a:rPr lang="en-US" sz="2200" baseline="0">
                <a:latin typeface="+mj-lt"/>
              </a:rPr>
              <a:t>Number of allocated addresses by the ISP: 40,960</a:t>
            </a:r>
          </a:p>
          <a:p>
            <a:pPr algn="just"/>
            <a:r>
              <a:rPr lang="en-US" sz="2200" baseline="0">
                <a:latin typeface="+mj-lt"/>
              </a:rPr>
              <a:t>Number of available addresses: 24,576</a:t>
            </a:r>
          </a:p>
        </p:txBody>
      </p:sp>
      <p:sp>
        <p:nvSpPr>
          <p:cNvPr id="14" name="Title 1"/>
          <p:cNvSpPr txBox="1">
            <a:spLocks/>
          </p:cNvSpPr>
          <p:nvPr/>
        </p:nvSpPr>
        <p:spPr>
          <a:xfrm>
            <a:off x="1142976"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IPv4 address : classless addressing</a:t>
            </a:r>
            <a:endParaRPr lang="en-US" sz="2400" dirty="0"/>
          </a:p>
        </p:txBody>
      </p:sp>
      <p:pic>
        <p:nvPicPr>
          <p:cNvPr id="15" name="Picture 2" descr="E:\NIET\Project\xLogo11.png.pagespeed.ic.pydHLuCQEZ.png"/>
          <p:cNvPicPr>
            <a:picLocks noChangeAspect="1" noChangeArrowheads="1"/>
          </p:cNvPicPr>
          <p:nvPr/>
        </p:nvPicPr>
        <p:blipFill>
          <a:blip r:embed="rId4" cstate="print"/>
          <a:srcRect/>
          <a:stretch>
            <a:fillRect/>
          </a:stretch>
        </p:blipFill>
        <p:spPr bwMode="auto">
          <a:xfrm>
            <a:off x="0" y="0"/>
            <a:ext cx="1447800" cy="817163"/>
          </a:xfrm>
          <a:prstGeom prst="rect">
            <a:avLst/>
          </a:prstGeom>
          <a:noFill/>
        </p:spPr>
      </p:pic>
      <p:sp>
        <p:nvSpPr>
          <p:cNvPr id="11" name="Date Placeholder 10"/>
          <p:cNvSpPr>
            <a:spLocks noGrp="1"/>
          </p:cNvSpPr>
          <p:nvPr>
            <p:ph type="dt" sz="half" idx="10"/>
          </p:nvPr>
        </p:nvSpPr>
        <p:spPr/>
        <p:txBody>
          <a:bodyPr/>
          <a:lstStyle/>
          <a:p>
            <a:fld id="{3ACF979D-EFA0-4F48-B5F7-78634DD139B8}" type="datetime1">
              <a:rPr lang="en-US" smtClean="0"/>
              <a:t>10/15/2024</a:t>
            </a:fld>
            <a:endParaRPr lang="en-US"/>
          </a:p>
        </p:txBody>
      </p:sp>
      <p:sp>
        <p:nvSpPr>
          <p:cNvPr id="12" name="Slide Number Placeholder 11"/>
          <p:cNvSpPr>
            <a:spLocks noGrp="1"/>
          </p:cNvSpPr>
          <p:nvPr>
            <p:ph type="sldNum" sz="quarter" idx="12"/>
          </p:nvPr>
        </p:nvSpPr>
        <p:spPr/>
        <p:txBody>
          <a:bodyPr/>
          <a:lstStyle/>
          <a:p>
            <a:fld id="{B6F15528-21DE-4FAA-801E-634DDDAF4B2B}" type="slidenum">
              <a:rPr lang="en-US" smtClean="0"/>
              <a:pPr/>
              <a:t>39</a:t>
            </a:fld>
            <a:endParaRPr lang="en-US"/>
          </a:p>
        </p:txBody>
      </p:sp>
      <p:sp>
        <p:nvSpPr>
          <p:cNvPr id="13" name="Footer Placeholder 12"/>
          <p:cNvSpPr>
            <a:spLocks noGrp="1"/>
          </p:cNvSpPr>
          <p:nvPr>
            <p:ph type="ftr" sz="quarter" idx="11"/>
          </p:nvPr>
        </p:nvSpPr>
        <p:spPr/>
        <p:txBody>
          <a:bodyPr/>
          <a:lstStyle/>
          <a:p>
            <a:r>
              <a:rPr lang="en-IN"/>
              <a:t>NISHA          ACSE602                  CN                UNIT 3</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quarter" idx="10"/>
          </p:nvPr>
        </p:nvSpPr>
        <p:spPr/>
        <p:txBody>
          <a:bodyPr/>
          <a:lstStyle/>
          <a:p>
            <a:pPr>
              <a:defRPr/>
            </a:pPr>
            <a:fld id="{36B9997D-AB9A-402A-A0DC-A900B3E6F785}" type="datetime1">
              <a:rPr lang="en-US" smtClean="0"/>
              <a:t>10/15/2024</a:t>
            </a:fld>
            <a:endParaRPr lang="en-US"/>
          </a:p>
        </p:txBody>
      </p:sp>
      <p:sp>
        <p:nvSpPr>
          <p:cNvPr id="7" name="Slide Number Placeholder 6"/>
          <p:cNvSpPr>
            <a:spLocks noGrp="1"/>
          </p:cNvSpPr>
          <p:nvPr>
            <p:ph type="sldNum" sz="quarter" idx="12"/>
          </p:nvPr>
        </p:nvSpPr>
        <p:spPr/>
        <p:txBody>
          <a:bodyPr/>
          <a:lstStyle/>
          <a:p>
            <a:pPr>
              <a:defRPr/>
            </a:pPr>
            <a:fld id="{92D24649-E07E-4067-8015-D39C9779AE70}" type="slidenum">
              <a:rPr lang="en-US"/>
              <a:pPr>
                <a:defRPr/>
              </a:pPr>
              <a:t>4</a:t>
            </a:fld>
            <a:endParaRPr lang="en-US"/>
          </a:p>
        </p:txBody>
      </p:sp>
      <p:sp>
        <p:nvSpPr>
          <p:cNvPr id="8"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t>Syllabus</a:t>
            </a:r>
          </a:p>
        </p:txBody>
      </p:sp>
      <p:sp>
        <p:nvSpPr>
          <p:cNvPr id="9" name="Footer Placeholder 12"/>
          <p:cNvSpPr>
            <a:spLocks noGrp="1"/>
          </p:cNvSpPr>
          <p:nvPr>
            <p:ph type="ftr" sz="quarter" idx="11"/>
          </p:nvPr>
        </p:nvSpPr>
        <p:spPr>
          <a:xfrm>
            <a:off x="2286000" y="6248400"/>
            <a:ext cx="5029200" cy="365125"/>
          </a:xfrm>
        </p:spPr>
        <p:txBody>
          <a:bodyPr/>
          <a:lstStyle/>
          <a:p>
            <a:pPr>
              <a:defRPr/>
            </a:pPr>
            <a:r>
              <a:rPr lang="en-US"/>
              <a:t>NISHA          ACSE602                  CN                UNIT 3</a:t>
            </a:r>
            <a:endParaRPr lang="en-US" dirty="0"/>
          </a:p>
        </p:txBody>
      </p:sp>
      <p:pic>
        <p:nvPicPr>
          <p:cNvPr id="37895" name="Picture 15" descr="C:\Users\nayaksir\Desktop\niet.jpg"/>
          <p:cNvPicPr>
            <a:picLocks noChangeAspect="1" noChangeArrowheads="1"/>
          </p:cNvPicPr>
          <p:nvPr/>
        </p:nvPicPr>
        <p:blipFill>
          <a:blip r:embed="rId3" cstate="print"/>
          <a:srcRect/>
          <a:stretch>
            <a:fillRect/>
          </a:stretch>
        </p:blipFill>
        <p:spPr bwMode="auto">
          <a:xfrm>
            <a:off x="0" y="0"/>
            <a:ext cx="1581150" cy="847725"/>
          </a:xfrm>
          <a:prstGeom prst="rect">
            <a:avLst/>
          </a:prstGeom>
          <a:noFill/>
          <a:ln w="9525">
            <a:noFill/>
            <a:miter lim="800000"/>
            <a:headEnd/>
            <a:tailEnd/>
          </a:ln>
        </p:spPr>
      </p:pic>
      <p:pic>
        <p:nvPicPr>
          <p:cNvPr id="10" name="Picture 9">
            <a:extLst>
              <a:ext uri="{FF2B5EF4-FFF2-40B4-BE49-F238E27FC236}">
                <a16:creationId xmlns:a16="http://schemas.microsoft.com/office/drawing/2014/main" id="{D0B689F1-093B-65C3-8502-B75690C2B319}"/>
              </a:ext>
            </a:extLst>
          </p:cNvPr>
          <p:cNvPicPr>
            <a:picLocks noChangeAspect="1"/>
          </p:cNvPicPr>
          <p:nvPr/>
        </p:nvPicPr>
        <p:blipFill>
          <a:blip r:embed="rId4"/>
          <a:stretch>
            <a:fillRect/>
          </a:stretch>
        </p:blipFill>
        <p:spPr>
          <a:xfrm>
            <a:off x="107504" y="685800"/>
            <a:ext cx="8928992" cy="5562600"/>
          </a:xfrm>
          <a:prstGeom prst="rect">
            <a:avLst/>
          </a:prstGeom>
        </p:spPr>
      </p:pic>
    </p:spTree>
    <p:extLst>
      <p:ext uri="{BB962C8B-B14F-4D97-AF65-F5344CB8AC3E}">
        <p14:creationId xmlns:p14="http://schemas.microsoft.com/office/powerpoint/2010/main" val="35729770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1" name="Text Box 4"/>
          <p:cNvSpPr txBox="1">
            <a:spLocks noChangeArrowheads="1"/>
          </p:cNvSpPr>
          <p:nvPr/>
        </p:nvSpPr>
        <p:spPr bwMode="auto">
          <a:xfrm>
            <a:off x="357158" y="1071546"/>
            <a:ext cx="7063024" cy="430887"/>
          </a:xfrm>
          <a:prstGeom prst="rect">
            <a:avLst/>
          </a:prstGeom>
          <a:noFill/>
          <a:ln w="9525">
            <a:noFill/>
            <a:miter lim="800000"/>
            <a:headEnd/>
            <a:tailEnd/>
          </a:ln>
        </p:spPr>
        <p:txBody>
          <a:bodyPr wrap="none">
            <a:spAutoFit/>
          </a:bodyPr>
          <a:lstStyle/>
          <a:p>
            <a:r>
              <a:rPr lang="en-US" sz="2200" baseline="0" dirty="0">
                <a:solidFill>
                  <a:schemeClr val="folHlink"/>
                </a:solidFill>
                <a:latin typeface="+mj-lt"/>
              </a:rPr>
              <a:t>  </a:t>
            </a:r>
            <a:r>
              <a:rPr lang="en-US" sz="2200" baseline="0" dirty="0">
                <a:latin typeface="+mj-lt"/>
              </a:rPr>
              <a:t>An example of address allocation and distribution by an ISP</a:t>
            </a:r>
          </a:p>
        </p:txBody>
      </p:sp>
      <p:pic>
        <p:nvPicPr>
          <p:cNvPr id="45063" name="Picture 7"/>
          <p:cNvPicPr>
            <a:picLocks noChangeAspect="1" noChangeArrowheads="1"/>
          </p:cNvPicPr>
          <p:nvPr/>
        </p:nvPicPr>
        <p:blipFill>
          <a:blip r:embed="rId3" cstate="print"/>
          <a:srcRect/>
          <a:stretch>
            <a:fillRect/>
          </a:stretch>
        </p:blipFill>
        <p:spPr bwMode="auto">
          <a:xfrm>
            <a:off x="214282" y="2000240"/>
            <a:ext cx="8428037" cy="4111625"/>
          </a:xfrm>
          <a:prstGeom prst="rect">
            <a:avLst/>
          </a:prstGeom>
          <a:noFill/>
          <a:ln w="9525">
            <a:noFill/>
            <a:miter lim="800000"/>
            <a:headEnd/>
            <a:tailEnd/>
          </a:ln>
        </p:spPr>
      </p:pic>
      <p:sp>
        <p:nvSpPr>
          <p:cNvPr id="8" name="Title 1"/>
          <p:cNvSpPr txBox="1">
            <a:spLocks/>
          </p:cNvSpPr>
          <p:nvPr/>
        </p:nvSpPr>
        <p:spPr>
          <a:xfrm>
            <a:off x="1142976"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IPv4 address : classless addressing</a:t>
            </a:r>
            <a:endParaRPr lang="en-US" sz="2400" dirty="0"/>
          </a:p>
        </p:txBody>
      </p:sp>
      <p:pic>
        <p:nvPicPr>
          <p:cNvPr id="9" name="Picture 2" descr="E:\NIET\Project\xLogo11.png.pagespeed.ic.pydHLuCQEZ.png"/>
          <p:cNvPicPr>
            <a:picLocks noChangeAspect="1" noChangeArrowheads="1"/>
          </p:cNvPicPr>
          <p:nvPr/>
        </p:nvPicPr>
        <p:blipFill>
          <a:blip r:embed="rId4" cstate="print"/>
          <a:srcRect/>
          <a:stretch>
            <a:fillRect/>
          </a:stretch>
        </p:blipFill>
        <p:spPr bwMode="auto">
          <a:xfrm>
            <a:off x="0" y="0"/>
            <a:ext cx="1447800" cy="817163"/>
          </a:xfrm>
          <a:prstGeom prst="rect">
            <a:avLst/>
          </a:prstGeom>
          <a:noFill/>
        </p:spPr>
      </p:pic>
      <p:sp>
        <p:nvSpPr>
          <p:cNvPr id="6" name="Date Placeholder 5"/>
          <p:cNvSpPr>
            <a:spLocks noGrp="1"/>
          </p:cNvSpPr>
          <p:nvPr>
            <p:ph type="dt" sz="half" idx="10"/>
          </p:nvPr>
        </p:nvSpPr>
        <p:spPr/>
        <p:txBody>
          <a:bodyPr/>
          <a:lstStyle/>
          <a:p>
            <a:fld id="{A73179D0-ADFB-4F40-9509-2348BEA9EEE8}" type="datetime1">
              <a:rPr lang="en-US" smtClean="0"/>
              <a:t>10/15/2024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40</a:t>
            </a:fld>
            <a:endParaRPr lang="en-US"/>
          </a:p>
        </p:txBody>
      </p:sp>
      <p:sp>
        <p:nvSpPr>
          <p:cNvPr id="10" name="Footer Placeholder 9"/>
          <p:cNvSpPr>
            <a:spLocks noGrp="1"/>
          </p:cNvSpPr>
          <p:nvPr>
            <p:ph type="ftr" sz="quarter" idx="11"/>
          </p:nvPr>
        </p:nvSpPr>
        <p:spPr/>
        <p:txBody>
          <a:bodyPr/>
          <a:lstStyle/>
          <a:p>
            <a:r>
              <a:rPr lang="en-IN"/>
              <a:t>NISHA          ACSE602                  CN                UNIT 3</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Text Box 2"/>
          <p:cNvSpPr txBox="1">
            <a:spLocks noChangeArrowheads="1"/>
          </p:cNvSpPr>
          <p:nvPr/>
        </p:nvSpPr>
        <p:spPr bwMode="auto">
          <a:xfrm>
            <a:off x="1214414" y="1214422"/>
            <a:ext cx="3731599" cy="430887"/>
          </a:xfrm>
          <a:prstGeom prst="rect">
            <a:avLst/>
          </a:prstGeom>
          <a:noFill/>
          <a:ln w="9525">
            <a:noFill/>
            <a:miter lim="800000"/>
            <a:headEnd/>
            <a:tailEnd/>
          </a:ln>
        </p:spPr>
        <p:txBody>
          <a:bodyPr wrap="none">
            <a:spAutoFit/>
          </a:bodyPr>
          <a:lstStyle/>
          <a:p>
            <a:r>
              <a:rPr lang="en-US" sz="2200" baseline="0" dirty="0">
                <a:latin typeface="+mj-lt"/>
              </a:rPr>
              <a:t>Addresses for private networks</a:t>
            </a:r>
          </a:p>
        </p:txBody>
      </p:sp>
      <p:pic>
        <p:nvPicPr>
          <p:cNvPr id="46084" name="Picture 4"/>
          <p:cNvPicPr>
            <a:picLocks noChangeAspect="1" noChangeArrowheads="1"/>
          </p:cNvPicPr>
          <p:nvPr/>
        </p:nvPicPr>
        <p:blipFill>
          <a:blip r:embed="rId3" cstate="print"/>
          <a:srcRect/>
          <a:stretch>
            <a:fillRect/>
          </a:stretch>
        </p:blipFill>
        <p:spPr bwMode="auto">
          <a:xfrm>
            <a:off x="1142976" y="1785926"/>
            <a:ext cx="6434137" cy="2133600"/>
          </a:xfrm>
          <a:prstGeom prst="rect">
            <a:avLst/>
          </a:prstGeom>
          <a:noFill/>
          <a:ln w="9525">
            <a:noFill/>
            <a:miter lim="800000"/>
            <a:headEnd/>
            <a:tailEnd/>
          </a:ln>
        </p:spPr>
      </p:pic>
      <p:sp>
        <p:nvSpPr>
          <p:cNvPr id="5" name="Title 1"/>
          <p:cNvSpPr txBox="1">
            <a:spLocks/>
          </p:cNvSpPr>
          <p:nvPr/>
        </p:nvSpPr>
        <p:spPr>
          <a:xfrm>
            <a:off x="1142976"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IPv4 address : classless addressing</a:t>
            </a:r>
            <a:endParaRPr lang="en-US" sz="2400" dirty="0"/>
          </a:p>
        </p:txBody>
      </p:sp>
      <p:pic>
        <p:nvPicPr>
          <p:cNvPr id="6" name="Picture 2" descr="E:\NIET\Project\xLogo11.png.pagespeed.ic.pydHLuCQEZ.png"/>
          <p:cNvPicPr>
            <a:picLocks noChangeAspect="1" noChangeArrowheads="1"/>
          </p:cNvPicPr>
          <p:nvPr/>
        </p:nvPicPr>
        <p:blipFill>
          <a:blip r:embed="rId4" cstate="print"/>
          <a:srcRect/>
          <a:stretch>
            <a:fillRect/>
          </a:stretch>
        </p:blipFill>
        <p:spPr bwMode="auto">
          <a:xfrm>
            <a:off x="0" y="0"/>
            <a:ext cx="1447800" cy="817163"/>
          </a:xfrm>
          <a:prstGeom prst="rect">
            <a:avLst/>
          </a:prstGeom>
          <a:noFill/>
        </p:spPr>
      </p:pic>
      <p:pic>
        <p:nvPicPr>
          <p:cNvPr id="7" name="Picture 6"/>
          <p:cNvPicPr>
            <a:picLocks noChangeAspect="1" noChangeArrowheads="1"/>
          </p:cNvPicPr>
          <p:nvPr/>
        </p:nvPicPr>
        <p:blipFill>
          <a:blip r:embed="rId5" cstate="print"/>
          <a:srcRect/>
          <a:stretch>
            <a:fillRect/>
          </a:stretch>
        </p:blipFill>
        <p:spPr bwMode="auto">
          <a:xfrm>
            <a:off x="414337" y="3929066"/>
            <a:ext cx="8301067" cy="2225675"/>
          </a:xfrm>
          <a:prstGeom prst="rect">
            <a:avLst/>
          </a:prstGeom>
          <a:noFill/>
          <a:ln w="9525">
            <a:noFill/>
            <a:miter lim="800000"/>
            <a:headEnd/>
            <a:tailEnd/>
          </a:ln>
        </p:spPr>
      </p:pic>
      <p:sp>
        <p:nvSpPr>
          <p:cNvPr id="8" name="Date Placeholder 7"/>
          <p:cNvSpPr>
            <a:spLocks noGrp="1"/>
          </p:cNvSpPr>
          <p:nvPr>
            <p:ph type="dt" sz="half" idx="10"/>
          </p:nvPr>
        </p:nvSpPr>
        <p:spPr/>
        <p:txBody>
          <a:bodyPr/>
          <a:lstStyle/>
          <a:p>
            <a:fld id="{80CE7504-AE65-4853-B9C2-6ECE5AA7B135}" type="datetime1">
              <a:rPr lang="en-US" smtClean="0"/>
              <a:t>10/15/2024</a:t>
            </a:fld>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41</a:t>
            </a:fld>
            <a:endParaRPr lang="en-US"/>
          </a:p>
        </p:txBody>
      </p:sp>
      <p:sp>
        <p:nvSpPr>
          <p:cNvPr id="10" name="Footer Placeholder 9"/>
          <p:cNvSpPr>
            <a:spLocks noGrp="1"/>
          </p:cNvSpPr>
          <p:nvPr>
            <p:ph type="ftr" sz="quarter" idx="11"/>
          </p:nvPr>
        </p:nvSpPr>
        <p:spPr/>
        <p:txBody>
          <a:bodyPr/>
          <a:lstStyle/>
          <a:p>
            <a:r>
              <a:rPr lang="en-IN"/>
              <a:t>NISHA          ACSE602                  CN                UNIT 3</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3" name="Text Box 4"/>
          <p:cNvSpPr txBox="1">
            <a:spLocks noChangeArrowheads="1"/>
          </p:cNvSpPr>
          <p:nvPr/>
        </p:nvSpPr>
        <p:spPr bwMode="auto">
          <a:xfrm>
            <a:off x="357158" y="1357298"/>
            <a:ext cx="2548262" cy="461665"/>
          </a:xfrm>
          <a:prstGeom prst="rect">
            <a:avLst/>
          </a:prstGeom>
          <a:noFill/>
          <a:ln w="9525">
            <a:noFill/>
            <a:miter lim="800000"/>
            <a:headEnd/>
            <a:tailEnd/>
          </a:ln>
        </p:spPr>
        <p:txBody>
          <a:bodyPr wrap="none">
            <a:spAutoFit/>
          </a:bodyPr>
          <a:lstStyle/>
          <a:p>
            <a:r>
              <a:rPr lang="en-US" sz="2400" baseline="0" dirty="0">
                <a:latin typeface="+mj-lt"/>
              </a:rPr>
              <a:t>Addresses in a NAT</a:t>
            </a:r>
          </a:p>
        </p:txBody>
      </p:sp>
      <p:pic>
        <p:nvPicPr>
          <p:cNvPr id="48135" name="Picture 6"/>
          <p:cNvPicPr>
            <a:picLocks noChangeAspect="1" noChangeArrowheads="1"/>
          </p:cNvPicPr>
          <p:nvPr/>
        </p:nvPicPr>
        <p:blipFill>
          <a:blip r:embed="rId3" cstate="print"/>
          <a:srcRect/>
          <a:stretch>
            <a:fillRect/>
          </a:stretch>
        </p:blipFill>
        <p:spPr bwMode="auto">
          <a:xfrm>
            <a:off x="500035" y="2162175"/>
            <a:ext cx="8286808" cy="2333625"/>
          </a:xfrm>
          <a:prstGeom prst="rect">
            <a:avLst/>
          </a:prstGeom>
          <a:noFill/>
          <a:ln w="9525">
            <a:noFill/>
            <a:miter lim="800000"/>
            <a:headEnd/>
            <a:tailEnd/>
          </a:ln>
        </p:spPr>
      </p:pic>
      <p:sp>
        <p:nvSpPr>
          <p:cNvPr id="9" name="Title 1"/>
          <p:cNvSpPr txBox="1">
            <a:spLocks/>
          </p:cNvSpPr>
          <p:nvPr/>
        </p:nvSpPr>
        <p:spPr>
          <a:xfrm>
            <a:off x="1142976"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IPv4 address</a:t>
            </a:r>
            <a:endParaRPr lang="en-US" sz="2400" dirty="0"/>
          </a:p>
        </p:txBody>
      </p:sp>
      <p:pic>
        <p:nvPicPr>
          <p:cNvPr id="10" name="Picture 2" descr="E:\NIET\Project\xLogo11.png.pagespeed.ic.pydHLuCQEZ.png"/>
          <p:cNvPicPr>
            <a:picLocks noChangeAspect="1" noChangeArrowheads="1"/>
          </p:cNvPicPr>
          <p:nvPr/>
        </p:nvPicPr>
        <p:blipFill>
          <a:blip r:embed="rId4" cstate="print"/>
          <a:srcRect/>
          <a:stretch>
            <a:fillRect/>
          </a:stretch>
        </p:blipFill>
        <p:spPr bwMode="auto">
          <a:xfrm>
            <a:off x="0" y="0"/>
            <a:ext cx="1447800" cy="817163"/>
          </a:xfrm>
          <a:prstGeom prst="rect">
            <a:avLst/>
          </a:prstGeom>
          <a:noFill/>
        </p:spPr>
      </p:pic>
      <p:sp>
        <p:nvSpPr>
          <p:cNvPr id="6" name="Date Placeholder 5"/>
          <p:cNvSpPr>
            <a:spLocks noGrp="1"/>
          </p:cNvSpPr>
          <p:nvPr>
            <p:ph type="dt" sz="half" idx="10"/>
          </p:nvPr>
        </p:nvSpPr>
        <p:spPr/>
        <p:txBody>
          <a:bodyPr/>
          <a:lstStyle/>
          <a:p>
            <a:fld id="{916F2D55-EAF5-40FA-AC9A-F554542EB72C}" type="datetime1">
              <a:rPr lang="en-US" smtClean="0"/>
              <a:t>10/15/2024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42</a:t>
            </a:fld>
            <a:endParaRPr lang="en-US"/>
          </a:p>
        </p:txBody>
      </p:sp>
      <p:sp>
        <p:nvSpPr>
          <p:cNvPr id="8" name="Footer Placeholder 7"/>
          <p:cNvSpPr>
            <a:spLocks noGrp="1"/>
          </p:cNvSpPr>
          <p:nvPr>
            <p:ph type="ftr" sz="quarter" idx="11"/>
          </p:nvPr>
        </p:nvSpPr>
        <p:spPr/>
        <p:txBody>
          <a:bodyPr/>
          <a:lstStyle/>
          <a:p>
            <a:r>
              <a:rPr lang="en-IN"/>
              <a:t>NISHA          ACSE602                  CN                UNIT 3</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7"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53260" name="Rectangle 11"/>
          <p:cNvSpPr>
            <a:spLocks noChangeArrowheads="1"/>
          </p:cNvSpPr>
          <p:nvPr/>
        </p:nvSpPr>
        <p:spPr bwMode="auto">
          <a:xfrm>
            <a:off x="467544" y="3717032"/>
            <a:ext cx="8077200" cy="430887"/>
          </a:xfrm>
          <a:prstGeom prst="rect">
            <a:avLst/>
          </a:prstGeom>
          <a:solidFill>
            <a:srgbClr val="99FF33"/>
          </a:solidFill>
          <a:ln w="76200" algn="ctr">
            <a:noFill/>
            <a:miter lim="800000"/>
            <a:headEnd/>
            <a:tailEnd/>
          </a:ln>
        </p:spPr>
        <p:txBody>
          <a:bodyPr>
            <a:spAutoFit/>
          </a:bodyPr>
          <a:lstStyle/>
          <a:p>
            <a:pPr algn="ctr"/>
            <a:r>
              <a:rPr lang="en-US" sz="2200" baseline="0" dirty="0"/>
              <a:t>An IPv6 address is 128 bits long.</a:t>
            </a:r>
          </a:p>
        </p:txBody>
      </p:sp>
      <p:sp>
        <p:nvSpPr>
          <p:cNvPr id="16" name="Rectangle 15"/>
          <p:cNvSpPr/>
          <p:nvPr/>
        </p:nvSpPr>
        <p:spPr>
          <a:xfrm>
            <a:off x="395536" y="2276872"/>
            <a:ext cx="8429684" cy="1107996"/>
          </a:xfrm>
          <a:prstGeom prst="rect">
            <a:avLst/>
          </a:prstGeom>
        </p:spPr>
        <p:txBody>
          <a:bodyPr wrap="square">
            <a:spAutoFit/>
          </a:bodyPr>
          <a:lstStyle/>
          <a:p>
            <a:r>
              <a:rPr lang="en-US" sz="2200" dirty="0">
                <a:effectLst>
                  <a:outerShdw blurRad="38100" dist="38100" dir="2700000" algn="tl">
                    <a:srgbClr val="C0C0C0"/>
                  </a:outerShdw>
                </a:effectLst>
              </a:rPr>
              <a:t>Despite all short-term solutions, address depletion is still a long-term problem for the Internet. This and other problems in the IP protocol itself have been the motivation for IPv6</a:t>
            </a:r>
            <a:endParaRPr lang="en-IN" sz="2200" dirty="0"/>
          </a:p>
        </p:txBody>
      </p:sp>
      <p:sp>
        <p:nvSpPr>
          <p:cNvPr id="17" name="Title 1"/>
          <p:cNvSpPr txBox="1">
            <a:spLocks/>
          </p:cNvSpPr>
          <p:nvPr/>
        </p:nvSpPr>
        <p:spPr>
          <a:xfrm>
            <a:off x="1142976"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IPv6 address</a:t>
            </a:r>
            <a:endParaRPr lang="en-US" sz="2400" dirty="0"/>
          </a:p>
        </p:txBody>
      </p:sp>
      <p:pic>
        <p:nvPicPr>
          <p:cNvPr id="18" name="Picture 2" descr="E:\NIET\Project\xLogo11.png.pagespeed.ic.pydHLuCQEZ.png"/>
          <p:cNvPicPr>
            <a:picLocks noChangeAspect="1" noChangeArrowheads="1"/>
          </p:cNvPicPr>
          <p:nvPr/>
        </p:nvPicPr>
        <p:blipFill>
          <a:blip r:embed="rId3" cstate="print"/>
          <a:srcRect/>
          <a:stretch>
            <a:fillRect/>
          </a:stretch>
        </p:blipFill>
        <p:spPr bwMode="auto">
          <a:xfrm>
            <a:off x="-285784" y="0"/>
            <a:ext cx="1447800" cy="817163"/>
          </a:xfrm>
          <a:prstGeom prst="rect">
            <a:avLst/>
          </a:prstGeom>
          <a:noFill/>
        </p:spPr>
      </p:pic>
      <p:pic>
        <p:nvPicPr>
          <p:cNvPr id="19" name="Picture 7"/>
          <p:cNvPicPr>
            <a:picLocks noChangeAspect="1" noChangeArrowheads="1"/>
          </p:cNvPicPr>
          <p:nvPr/>
        </p:nvPicPr>
        <p:blipFill>
          <a:blip r:embed="rId4" cstate="print"/>
          <a:srcRect/>
          <a:stretch>
            <a:fillRect/>
          </a:stretch>
        </p:blipFill>
        <p:spPr bwMode="auto">
          <a:xfrm>
            <a:off x="539552" y="4437112"/>
            <a:ext cx="7989888" cy="1754187"/>
          </a:xfrm>
          <a:prstGeom prst="rect">
            <a:avLst/>
          </a:prstGeom>
          <a:noFill/>
          <a:ln w="9525">
            <a:noFill/>
            <a:miter lim="800000"/>
            <a:headEnd/>
            <a:tailEnd/>
          </a:ln>
        </p:spPr>
      </p:pic>
      <p:sp>
        <p:nvSpPr>
          <p:cNvPr id="8" name="Date Placeholder 7"/>
          <p:cNvSpPr>
            <a:spLocks noGrp="1"/>
          </p:cNvSpPr>
          <p:nvPr>
            <p:ph type="dt" sz="half" idx="10"/>
          </p:nvPr>
        </p:nvSpPr>
        <p:spPr/>
        <p:txBody>
          <a:bodyPr/>
          <a:lstStyle/>
          <a:p>
            <a:fld id="{DFCC086F-03DD-40D6-B421-28AA403DDAE8}" type="datetime1">
              <a:rPr lang="en-US" smtClean="0"/>
              <a:t>10/15/2024</a:t>
            </a:fld>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43</a:t>
            </a:fld>
            <a:endParaRPr lang="en-US"/>
          </a:p>
        </p:txBody>
      </p:sp>
      <p:sp>
        <p:nvSpPr>
          <p:cNvPr id="10" name="Footer Placeholder 9"/>
          <p:cNvSpPr>
            <a:spLocks noGrp="1"/>
          </p:cNvSpPr>
          <p:nvPr>
            <p:ph type="ftr" sz="quarter" idx="11"/>
          </p:nvPr>
        </p:nvSpPr>
        <p:spPr/>
        <p:txBody>
          <a:bodyPr/>
          <a:lstStyle/>
          <a:p>
            <a:r>
              <a:rPr lang="en-IN"/>
              <a:t>NISHA          ACSE602                  CN                UNIT 3</a:t>
            </a:r>
            <a:endParaRPr lang="en-US" dirty="0"/>
          </a:p>
        </p:txBody>
      </p:sp>
      <p:sp>
        <p:nvSpPr>
          <p:cNvPr id="11" name="TextBox 8"/>
          <p:cNvSpPr txBox="1"/>
          <p:nvPr/>
        </p:nvSpPr>
        <p:spPr>
          <a:xfrm>
            <a:off x="683568" y="1268760"/>
            <a:ext cx="7704856"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latin typeface="Times New Roman" pitchFamily="18" charset="0"/>
                <a:cs typeface="Times New Roman" pitchFamily="18" charset="0"/>
              </a:rPr>
              <a:t>Objective</a:t>
            </a:r>
            <a:r>
              <a:rPr lang="en-US" dirty="0">
                <a:latin typeface="Times New Roman" pitchFamily="18" charset="0"/>
                <a:cs typeface="Times New Roman" pitchFamily="18" charset="0"/>
              </a:rPr>
              <a:t>: Study about basic concept of IPv6 and  its function</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7" name="Text Box 4"/>
          <p:cNvSpPr txBox="1">
            <a:spLocks noChangeArrowheads="1"/>
          </p:cNvSpPr>
          <p:nvPr/>
        </p:nvSpPr>
        <p:spPr bwMode="auto">
          <a:xfrm>
            <a:off x="500034" y="1714488"/>
            <a:ext cx="6381875" cy="430887"/>
          </a:xfrm>
          <a:prstGeom prst="rect">
            <a:avLst/>
          </a:prstGeom>
          <a:noFill/>
          <a:ln w="9525">
            <a:noFill/>
            <a:miter lim="800000"/>
            <a:headEnd/>
            <a:tailEnd/>
          </a:ln>
        </p:spPr>
        <p:txBody>
          <a:bodyPr wrap="none">
            <a:spAutoFit/>
          </a:bodyPr>
          <a:lstStyle/>
          <a:p>
            <a:r>
              <a:rPr lang="en-US" sz="2200" baseline="0" dirty="0">
                <a:latin typeface="+mj-lt"/>
              </a:rPr>
              <a:t>IPv6 address in binary and hexadecimal colon notation</a:t>
            </a:r>
          </a:p>
        </p:txBody>
      </p:sp>
      <p:pic>
        <p:nvPicPr>
          <p:cNvPr id="8" name="Picture 6"/>
          <p:cNvPicPr>
            <a:picLocks noChangeAspect="1" noChangeArrowheads="1"/>
          </p:cNvPicPr>
          <p:nvPr/>
        </p:nvPicPr>
        <p:blipFill>
          <a:blip r:embed="rId3" cstate="print"/>
          <a:srcRect/>
          <a:stretch>
            <a:fillRect/>
          </a:stretch>
        </p:blipFill>
        <p:spPr bwMode="auto">
          <a:xfrm>
            <a:off x="714348" y="2643182"/>
            <a:ext cx="7304088" cy="2103464"/>
          </a:xfrm>
          <a:prstGeom prst="rect">
            <a:avLst/>
          </a:prstGeom>
          <a:noFill/>
          <a:ln w="9525">
            <a:noFill/>
            <a:miter lim="800000"/>
            <a:headEnd/>
            <a:tailEnd/>
          </a:ln>
        </p:spPr>
      </p:pic>
      <p:sp>
        <p:nvSpPr>
          <p:cNvPr id="9" name="Title 1"/>
          <p:cNvSpPr txBox="1">
            <a:spLocks/>
          </p:cNvSpPr>
          <p:nvPr/>
        </p:nvSpPr>
        <p:spPr>
          <a:xfrm>
            <a:off x="1142976"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IPv6 address</a:t>
            </a:r>
            <a:endParaRPr lang="en-US" sz="2400" dirty="0"/>
          </a:p>
        </p:txBody>
      </p:sp>
      <p:pic>
        <p:nvPicPr>
          <p:cNvPr id="10" name="Picture 2" descr="E:\NIET\Project\xLogo11.png.pagespeed.ic.pydHLuCQEZ.png"/>
          <p:cNvPicPr>
            <a:picLocks noChangeAspect="1" noChangeArrowheads="1"/>
          </p:cNvPicPr>
          <p:nvPr/>
        </p:nvPicPr>
        <p:blipFill>
          <a:blip r:embed="rId4" cstate="print"/>
          <a:srcRect/>
          <a:stretch>
            <a:fillRect/>
          </a:stretch>
        </p:blipFill>
        <p:spPr bwMode="auto">
          <a:xfrm>
            <a:off x="0" y="0"/>
            <a:ext cx="1447800" cy="817163"/>
          </a:xfrm>
          <a:prstGeom prst="rect">
            <a:avLst/>
          </a:prstGeom>
          <a:noFill/>
        </p:spPr>
      </p:pic>
      <p:sp>
        <p:nvSpPr>
          <p:cNvPr id="6" name="Date Placeholder 5"/>
          <p:cNvSpPr>
            <a:spLocks noGrp="1"/>
          </p:cNvSpPr>
          <p:nvPr>
            <p:ph type="dt" sz="half" idx="10"/>
          </p:nvPr>
        </p:nvSpPr>
        <p:spPr/>
        <p:txBody>
          <a:bodyPr/>
          <a:lstStyle/>
          <a:p>
            <a:fld id="{3DA48FF8-0D10-467F-AAE3-B51E773CDF4D}" type="datetime1">
              <a:rPr lang="en-US" smtClean="0"/>
              <a:t>10/15/2024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44</a:t>
            </a:fld>
            <a:endParaRPr lang="en-US"/>
          </a:p>
        </p:txBody>
      </p:sp>
      <p:sp>
        <p:nvSpPr>
          <p:cNvPr id="11" name="Footer Placeholder 10"/>
          <p:cNvSpPr>
            <a:spLocks noGrp="1"/>
          </p:cNvSpPr>
          <p:nvPr>
            <p:ph type="ftr" sz="quarter" idx="11"/>
          </p:nvPr>
        </p:nvSpPr>
        <p:spPr/>
        <p:txBody>
          <a:bodyPr/>
          <a:lstStyle/>
          <a:p>
            <a:r>
              <a:rPr lang="en-IN"/>
              <a:t>NISHA          ACSE602                  CN                UNIT 3</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8"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56329"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56330" name="Rectangle 9"/>
          <p:cNvSpPr>
            <a:spLocks noChangeArrowheads="1"/>
          </p:cNvSpPr>
          <p:nvPr/>
        </p:nvSpPr>
        <p:spPr bwMode="auto">
          <a:xfrm>
            <a:off x="457200" y="1214422"/>
            <a:ext cx="8686800" cy="430887"/>
          </a:xfrm>
          <a:prstGeom prst="rect">
            <a:avLst/>
          </a:prstGeom>
          <a:solidFill>
            <a:schemeClr val="bg1"/>
          </a:solidFill>
          <a:ln w="9525">
            <a:noFill/>
            <a:miter lim="800000"/>
            <a:headEnd/>
            <a:tailEnd/>
          </a:ln>
        </p:spPr>
        <p:txBody>
          <a:bodyPr>
            <a:spAutoFit/>
          </a:bodyPr>
          <a:lstStyle/>
          <a:p>
            <a:pPr algn="just"/>
            <a:r>
              <a:rPr lang="en-US" sz="2200" baseline="0" dirty="0">
                <a:latin typeface="+mj-lt"/>
              </a:rPr>
              <a:t>Expand the address 0:15::1:12:1213 to its original.</a:t>
            </a:r>
          </a:p>
        </p:txBody>
      </p:sp>
      <p:sp>
        <p:nvSpPr>
          <p:cNvPr id="56332" name="Rectangle 11"/>
          <p:cNvSpPr>
            <a:spLocks noChangeArrowheads="1"/>
          </p:cNvSpPr>
          <p:nvPr/>
        </p:nvSpPr>
        <p:spPr bwMode="auto">
          <a:xfrm>
            <a:off x="500034" y="1752600"/>
            <a:ext cx="8339166" cy="1785104"/>
          </a:xfrm>
          <a:prstGeom prst="rect">
            <a:avLst/>
          </a:prstGeom>
          <a:solidFill>
            <a:schemeClr val="bg1"/>
          </a:solidFill>
          <a:ln w="9525">
            <a:noFill/>
            <a:miter lim="800000"/>
            <a:headEnd/>
            <a:tailEnd/>
          </a:ln>
        </p:spPr>
        <p:txBody>
          <a:bodyPr wrap="square">
            <a:spAutoFit/>
          </a:bodyPr>
          <a:lstStyle/>
          <a:p>
            <a:pPr algn="just"/>
            <a:r>
              <a:rPr lang="en-US" sz="2200" baseline="0" dirty="0">
                <a:solidFill>
                  <a:schemeClr val="hlink"/>
                </a:solidFill>
                <a:latin typeface="+mj-lt"/>
              </a:rPr>
              <a:t>Solution</a:t>
            </a:r>
          </a:p>
          <a:p>
            <a:pPr algn="just"/>
            <a:r>
              <a:rPr lang="en-US" sz="2200" baseline="0" dirty="0">
                <a:latin typeface="+mj-lt"/>
              </a:rPr>
              <a:t>We first need to align the left side of the double colon to the left of the original pattern and the right side of the double colon to the right of the original pattern to find how many 0s we need to replace the double colon.</a:t>
            </a:r>
          </a:p>
        </p:txBody>
      </p:sp>
      <p:pic>
        <p:nvPicPr>
          <p:cNvPr id="56333" name="Picture 12"/>
          <p:cNvPicPr>
            <a:picLocks noChangeAspect="1" noChangeArrowheads="1"/>
          </p:cNvPicPr>
          <p:nvPr/>
        </p:nvPicPr>
        <p:blipFill>
          <a:blip r:embed="rId3" cstate="print"/>
          <a:srcRect/>
          <a:stretch>
            <a:fillRect/>
          </a:stretch>
        </p:blipFill>
        <p:spPr bwMode="auto">
          <a:xfrm>
            <a:off x="2001838" y="4152900"/>
            <a:ext cx="5138737" cy="647700"/>
          </a:xfrm>
          <a:prstGeom prst="rect">
            <a:avLst/>
          </a:prstGeom>
          <a:noFill/>
          <a:ln w="57150" cmpd="thickThin">
            <a:solidFill>
              <a:schemeClr val="folHlink"/>
            </a:solidFill>
            <a:miter lim="800000"/>
            <a:headEnd/>
            <a:tailEnd/>
          </a:ln>
        </p:spPr>
      </p:pic>
      <p:sp>
        <p:nvSpPr>
          <p:cNvPr id="56334" name="Rectangle 13"/>
          <p:cNvSpPr>
            <a:spLocks noChangeArrowheads="1"/>
          </p:cNvSpPr>
          <p:nvPr/>
        </p:nvSpPr>
        <p:spPr bwMode="auto">
          <a:xfrm>
            <a:off x="457200" y="5000636"/>
            <a:ext cx="8686800" cy="430887"/>
          </a:xfrm>
          <a:prstGeom prst="rect">
            <a:avLst/>
          </a:prstGeom>
          <a:solidFill>
            <a:schemeClr val="bg1"/>
          </a:solidFill>
          <a:ln w="9525">
            <a:noFill/>
            <a:miter lim="800000"/>
            <a:headEnd/>
            <a:tailEnd/>
          </a:ln>
        </p:spPr>
        <p:txBody>
          <a:bodyPr>
            <a:spAutoFit/>
          </a:bodyPr>
          <a:lstStyle/>
          <a:p>
            <a:pPr algn="just"/>
            <a:r>
              <a:rPr lang="en-US" sz="2200" baseline="0" dirty="0">
                <a:latin typeface="+mj-lt"/>
              </a:rPr>
              <a:t>This means that the original address is.</a:t>
            </a:r>
          </a:p>
        </p:txBody>
      </p:sp>
      <p:pic>
        <p:nvPicPr>
          <p:cNvPr id="56335" name="Picture 14"/>
          <p:cNvPicPr>
            <a:picLocks noChangeAspect="1" noChangeArrowheads="1"/>
          </p:cNvPicPr>
          <p:nvPr/>
        </p:nvPicPr>
        <p:blipFill>
          <a:blip r:embed="rId4" cstate="print"/>
          <a:srcRect/>
          <a:stretch>
            <a:fillRect/>
          </a:stretch>
        </p:blipFill>
        <p:spPr bwMode="auto">
          <a:xfrm>
            <a:off x="2020888" y="5799138"/>
            <a:ext cx="5102225" cy="296862"/>
          </a:xfrm>
          <a:prstGeom prst="rect">
            <a:avLst/>
          </a:prstGeom>
          <a:noFill/>
          <a:ln w="57150" cmpd="thickThin">
            <a:solidFill>
              <a:schemeClr val="folHlink"/>
            </a:solidFill>
            <a:miter lim="800000"/>
            <a:headEnd/>
            <a:tailEnd/>
          </a:ln>
        </p:spPr>
      </p:pic>
      <p:sp>
        <p:nvSpPr>
          <p:cNvPr id="16" name="Title 1"/>
          <p:cNvSpPr txBox="1">
            <a:spLocks/>
          </p:cNvSpPr>
          <p:nvPr/>
        </p:nvSpPr>
        <p:spPr>
          <a:xfrm>
            <a:off x="1142976"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IPv6 address</a:t>
            </a:r>
            <a:endParaRPr lang="en-US" sz="2400" dirty="0"/>
          </a:p>
        </p:txBody>
      </p:sp>
      <p:pic>
        <p:nvPicPr>
          <p:cNvPr id="17" name="Picture 2" descr="E:\NIET\Project\xLogo11.png.pagespeed.ic.pydHLuCQEZ.png"/>
          <p:cNvPicPr>
            <a:picLocks noChangeAspect="1" noChangeArrowheads="1"/>
          </p:cNvPicPr>
          <p:nvPr/>
        </p:nvPicPr>
        <p:blipFill>
          <a:blip r:embed="rId5" cstate="print"/>
          <a:srcRect/>
          <a:stretch>
            <a:fillRect/>
          </a:stretch>
        </p:blipFill>
        <p:spPr bwMode="auto">
          <a:xfrm>
            <a:off x="0" y="0"/>
            <a:ext cx="1447800" cy="817163"/>
          </a:xfrm>
          <a:prstGeom prst="rect">
            <a:avLst/>
          </a:prstGeom>
          <a:noFill/>
        </p:spPr>
      </p:pic>
      <p:sp>
        <p:nvSpPr>
          <p:cNvPr id="11" name="Date Placeholder 10"/>
          <p:cNvSpPr>
            <a:spLocks noGrp="1"/>
          </p:cNvSpPr>
          <p:nvPr>
            <p:ph type="dt" sz="half" idx="10"/>
          </p:nvPr>
        </p:nvSpPr>
        <p:spPr/>
        <p:txBody>
          <a:bodyPr/>
          <a:lstStyle/>
          <a:p>
            <a:fld id="{22C869DB-E5F6-4728-AFB9-52009B766ADB}" type="datetime1">
              <a:rPr lang="en-US" smtClean="0"/>
              <a:t>10/15/2024</a:t>
            </a:fld>
            <a:endParaRPr lang="en-US"/>
          </a:p>
        </p:txBody>
      </p:sp>
      <p:sp>
        <p:nvSpPr>
          <p:cNvPr id="12" name="Slide Number Placeholder 11"/>
          <p:cNvSpPr>
            <a:spLocks noGrp="1"/>
          </p:cNvSpPr>
          <p:nvPr>
            <p:ph type="sldNum" sz="quarter" idx="12"/>
          </p:nvPr>
        </p:nvSpPr>
        <p:spPr/>
        <p:txBody>
          <a:bodyPr/>
          <a:lstStyle/>
          <a:p>
            <a:fld id="{B6F15528-21DE-4FAA-801E-634DDDAF4B2B}" type="slidenum">
              <a:rPr lang="en-US" smtClean="0"/>
              <a:pPr/>
              <a:t>45</a:t>
            </a:fld>
            <a:endParaRPr lang="en-US"/>
          </a:p>
        </p:txBody>
      </p:sp>
      <p:sp>
        <p:nvSpPr>
          <p:cNvPr id="13" name="Footer Placeholder 12"/>
          <p:cNvSpPr>
            <a:spLocks noGrp="1"/>
          </p:cNvSpPr>
          <p:nvPr>
            <p:ph type="ftr" sz="quarter" idx="11"/>
          </p:nvPr>
        </p:nvSpPr>
        <p:spPr/>
        <p:txBody>
          <a:bodyPr/>
          <a:lstStyle/>
          <a:p>
            <a:r>
              <a:rPr lang="en-IN"/>
              <a:t>NISHA          ACSE602                  CN                UNIT 3</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7" name="Text Box 4"/>
          <p:cNvSpPr txBox="1">
            <a:spLocks noChangeArrowheads="1"/>
          </p:cNvSpPr>
          <p:nvPr/>
        </p:nvSpPr>
        <p:spPr bwMode="auto">
          <a:xfrm>
            <a:off x="500034" y="1714488"/>
            <a:ext cx="6938118" cy="461665"/>
          </a:xfrm>
          <a:prstGeom prst="rect">
            <a:avLst/>
          </a:prstGeom>
          <a:noFill/>
          <a:ln w="9525">
            <a:noFill/>
            <a:miter lim="800000"/>
            <a:headEnd/>
            <a:tailEnd/>
          </a:ln>
        </p:spPr>
        <p:txBody>
          <a:bodyPr wrap="none">
            <a:spAutoFit/>
          </a:bodyPr>
          <a:lstStyle/>
          <a:p>
            <a:r>
              <a:rPr lang="en-US" sz="2400" baseline="0" dirty="0"/>
              <a:t>IPv6 address in binary and hexadecimal colon notation</a:t>
            </a:r>
          </a:p>
        </p:txBody>
      </p:sp>
      <p:pic>
        <p:nvPicPr>
          <p:cNvPr id="8" name="Picture 6"/>
          <p:cNvPicPr>
            <a:picLocks noChangeAspect="1" noChangeArrowheads="1"/>
          </p:cNvPicPr>
          <p:nvPr/>
        </p:nvPicPr>
        <p:blipFill>
          <a:blip r:embed="rId3" cstate="print"/>
          <a:srcRect/>
          <a:stretch>
            <a:fillRect/>
          </a:stretch>
        </p:blipFill>
        <p:spPr bwMode="auto">
          <a:xfrm>
            <a:off x="714348" y="2643182"/>
            <a:ext cx="7304088" cy="2103464"/>
          </a:xfrm>
          <a:prstGeom prst="rect">
            <a:avLst/>
          </a:prstGeom>
          <a:noFill/>
          <a:ln w="9525">
            <a:noFill/>
            <a:miter lim="800000"/>
            <a:headEnd/>
            <a:tailEnd/>
          </a:ln>
        </p:spPr>
      </p:pic>
      <p:sp>
        <p:nvSpPr>
          <p:cNvPr id="9" name="Title 1"/>
          <p:cNvSpPr txBox="1">
            <a:spLocks/>
          </p:cNvSpPr>
          <p:nvPr/>
        </p:nvSpPr>
        <p:spPr>
          <a:xfrm>
            <a:off x="1142976"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IPv6 address</a:t>
            </a:r>
            <a:endParaRPr lang="en-US" sz="2400" dirty="0"/>
          </a:p>
        </p:txBody>
      </p:sp>
      <p:pic>
        <p:nvPicPr>
          <p:cNvPr id="10" name="Picture 2" descr="E:\NIET\Project\xLogo11.png.pagespeed.ic.pydHLuCQEZ.png"/>
          <p:cNvPicPr>
            <a:picLocks noChangeAspect="1" noChangeArrowheads="1"/>
          </p:cNvPicPr>
          <p:nvPr/>
        </p:nvPicPr>
        <p:blipFill>
          <a:blip r:embed="rId4" cstate="print"/>
          <a:srcRect/>
          <a:stretch>
            <a:fillRect/>
          </a:stretch>
        </p:blipFill>
        <p:spPr bwMode="auto">
          <a:xfrm>
            <a:off x="0" y="0"/>
            <a:ext cx="1447800" cy="817163"/>
          </a:xfrm>
          <a:prstGeom prst="rect">
            <a:avLst/>
          </a:prstGeom>
          <a:noFill/>
        </p:spPr>
      </p:pic>
      <p:sp>
        <p:nvSpPr>
          <p:cNvPr id="6" name="Date Placeholder 5"/>
          <p:cNvSpPr>
            <a:spLocks noGrp="1"/>
          </p:cNvSpPr>
          <p:nvPr>
            <p:ph type="dt" sz="half" idx="10"/>
          </p:nvPr>
        </p:nvSpPr>
        <p:spPr/>
        <p:txBody>
          <a:bodyPr/>
          <a:lstStyle/>
          <a:p>
            <a:fld id="{10031B92-0E60-43B0-8051-7B3BAA59553A}" type="datetime1">
              <a:rPr lang="en-US" smtClean="0"/>
              <a:t>10/15/2024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46</a:t>
            </a:fld>
            <a:endParaRPr lang="en-US"/>
          </a:p>
        </p:txBody>
      </p:sp>
      <p:sp>
        <p:nvSpPr>
          <p:cNvPr id="11" name="Footer Placeholder 10"/>
          <p:cNvSpPr>
            <a:spLocks noGrp="1"/>
          </p:cNvSpPr>
          <p:nvPr>
            <p:ph type="ftr" sz="quarter" idx="11"/>
          </p:nvPr>
        </p:nvSpPr>
        <p:spPr/>
        <p:txBody>
          <a:bodyPr/>
          <a:lstStyle/>
          <a:p>
            <a:r>
              <a:rPr lang="en-IN"/>
              <a:t>NISHA          ACSE602                  CN                UNIT 3</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142976" y="28557"/>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Routing </a:t>
            </a:r>
          </a:p>
        </p:txBody>
      </p:sp>
      <p:pic>
        <p:nvPicPr>
          <p:cNvPr id="10"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6" name="Rectangle 5"/>
          <p:cNvSpPr>
            <a:spLocks noChangeArrowheads="1"/>
          </p:cNvSpPr>
          <p:nvPr/>
        </p:nvSpPr>
        <p:spPr bwMode="auto">
          <a:xfrm>
            <a:off x="179512" y="2636912"/>
            <a:ext cx="8534400" cy="1785104"/>
          </a:xfrm>
          <a:prstGeom prst="rect">
            <a:avLst/>
          </a:prstGeom>
          <a:noFill/>
          <a:ln w="9525">
            <a:noFill/>
            <a:miter lim="800000"/>
            <a:headEnd/>
            <a:tailEnd/>
          </a:ln>
          <a:effectLst/>
        </p:spPr>
        <p:txBody>
          <a:bodyPr>
            <a:spAutoFit/>
          </a:bodyPr>
          <a:lstStyle/>
          <a:p>
            <a:pPr algn="just"/>
            <a:r>
              <a:rPr lang="en-US" altLang="zh-TW" sz="2200" dirty="0">
                <a:latin typeface="+mj-lt"/>
                <a:ea typeface="新細明體" pitchFamily="18" charset="-120"/>
              </a:rPr>
              <a:t>An internet is a combination of networks connected by routers. When a datagram goes from a source to a destination, it will probably pass through many routers until it reaches the router attached to the destination network.</a:t>
            </a:r>
          </a:p>
          <a:p>
            <a:pPr algn="just"/>
            <a:r>
              <a:rPr lang="en-US" altLang="zh-TW" sz="2200" dirty="0">
                <a:latin typeface="+mj-lt"/>
                <a:ea typeface="新細明體" pitchFamily="18" charset="-120"/>
              </a:rPr>
              <a:t>      </a:t>
            </a:r>
          </a:p>
        </p:txBody>
      </p:sp>
      <p:sp>
        <p:nvSpPr>
          <p:cNvPr id="5" name="Date Placeholder 4"/>
          <p:cNvSpPr>
            <a:spLocks noGrp="1"/>
          </p:cNvSpPr>
          <p:nvPr>
            <p:ph type="dt" sz="half" idx="10"/>
          </p:nvPr>
        </p:nvSpPr>
        <p:spPr/>
        <p:txBody>
          <a:bodyPr/>
          <a:lstStyle/>
          <a:p>
            <a:fld id="{73975CF8-8C85-40EF-981C-FAC3D6804339}" type="datetime1">
              <a:rPr lang="en-US" smtClean="0"/>
              <a:t>10/15/2024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47</a:t>
            </a:fld>
            <a:endParaRPr lang="en-US"/>
          </a:p>
        </p:txBody>
      </p:sp>
      <p:sp>
        <p:nvSpPr>
          <p:cNvPr id="8" name="Footer Placeholder 7"/>
          <p:cNvSpPr>
            <a:spLocks noGrp="1"/>
          </p:cNvSpPr>
          <p:nvPr>
            <p:ph type="ftr" sz="quarter" idx="11"/>
          </p:nvPr>
        </p:nvSpPr>
        <p:spPr/>
        <p:txBody>
          <a:bodyPr/>
          <a:lstStyle/>
          <a:p>
            <a:r>
              <a:rPr lang="en-IN"/>
              <a:t>NISHA          ACSE602                  CN                UNIT 3</a:t>
            </a:r>
            <a:endParaRPr lang="en-US" dirty="0"/>
          </a:p>
        </p:txBody>
      </p:sp>
      <p:sp>
        <p:nvSpPr>
          <p:cNvPr id="11" name="TextBox 8"/>
          <p:cNvSpPr txBox="1"/>
          <p:nvPr/>
        </p:nvSpPr>
        <p:spPr>
          <a:xfrm>
            <a:off x="971600" y="1412776"/>
            <a:ext cx="7704856"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latin typeface="Times New Roman" pitchFamily="18" charset="0"/>
                <a:cs typeface="Times New Roman" pitchFamily="18" charset="0"/>
              </a:rPr>
              <a:t>Objective</a:t>
            </a:r>
            <a:r>
              <a:rPr lang="en-US" dirty="0">
                <a:latin typeface="Times New Roman" pitchFamily="18" charset="0"/>
                <a:cs typeface="Times New Roman" pitchFamily="18" charset="0"/>
              </a:rPr>
              <a:t>: Study about basic concept of Routing and its type</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142976"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Routing </a:t>
            </a:r>
          </a:p>
        </p:txBody>
      </p:sp>
      <p:pic>
        <p:nvPicPr>
          <p:cNvPr id="10" name="Picture 2" descr="E:\NIET\Project\xLogo11.png.pagespeed.ic.pydHLuCQEZ.png"/>
          <p:cNvPicPr>
            <a:picLocks noChangeAspect="1" noChangeArrowheads="1"/>
          </p:cNvPicPr>
          <p:nvPr/>
        </p:nvPicPr>
        <p:blipFill>
          <a:blip r:embed="rId3" cstate="print"/>
          <a:srcRect/>
          <a:stretch>
            <a:fillRect/>
          </a:stretch>
        </p:blipFill>
        <p:spPr bwMode="auto">
          <a:xfrm>
            <a:off x="0" y="0"/>
            <a:ext cx="1142976" cy="817163"/>
          </a:xfrm>
          <a:prstGeom prst="rect">
            <a:avLst/>
          </a:prstGeom>
          <a:noFill/>
        </p:spPr>
      </p:pic>
      <p:pic>
        <p:nvPicPr>
          <p:cNvPr id="4" name="Picture 10"/>
          <p:cNvPicPr>
            <a:picLocks noChangeAspect="1" noChangeArrowheads="1"/>
          </p:cNvPicPr>
          <p:nvPr/>
        </p:nvPicPr>
        <p:blipFill>
          <a:blip r:embed="rId4" cstate="print"/>
          <a:srcRect/>
          <a:stretch>
            <a:fillRect/>
          </a:stretch>
        </p:blipFill>
        <p:spPr bwMode="auto">
          <a:xfrm>
            <a:off x="685800" y="1600200"/>
            <a:ext cx="6654800" cy="2363788"/>
          </a:xfrm>
          <a:prstGeom prst="rect">
            <a:avLst/>
          </a:prstGeom>
          <a:noFill/>
          <a:ln w="9525">
            <a:noFill/>
            <a:miter lim="800000"/>
            <a:headEnd/>
            <a:tailEnd/>
          </a:ln>
          <a:effectLst/>
        </p:spPr>
      </p:pic>
      <p:sp>
        <p:nvSpPr>
          <p:cNvPr id="5" name="Date Placeholder 4"/>
          <p:cNvSpPr>
            <a:spLocks noGrp="1"/>
          </p:cNvSpPr>
          <p:nvPr>
            <p:ph type="dt" sz="half" idx="10"/>
          </p:nvPr>
        </p:nvSpPr>
        <p:spPr/>
        <p:txBody>
          <a:bodyPr/>
          <a:lstStyle/>
          <a:p>
            <a:fld id="{13A6B1C4-0796-4725-9199-6808F5630600}" type="datetime1">
              <a:rPr lang="en-US" smtClean="0"/>
              <a:t>10/15/2024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48</a:t>
            </a:fld>
            <a:endParaRPr lang="en-US"/>
          </a:p>
        </p:txBody>
      </p:sp>
      <p:sp>
        <p:nvSpPr>
          <p:cNvPr id="7" name="Footer Placeholder 6"/>
          <p:cNvSpPr>
            <a:spLocks noGrp="1"/>
          </p:cNvSpPr>
          <p:nvPr>
            <p:ph type="ftr" sz="quarter" idx="11"/>
          </p:nvPr>
        </p:nvSpPr>
        <p:spPr/>
        <p:txBody>
          <a:bodyPr/>
          <a:lstStyle/>
          <a:p>
            <a:r>
              <a:rPr lang="en-IN"/>
              <a:t>NISHA          ACSE602                  CN                UNIT 3</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142976"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Routing </a:t>
            </a:r>
          </a:p>
        </p:txBody>
      </p:sp>
      <p:pic>
        <p:nvPicPr>
          <p:cNvPr id="10"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4" name="Rectangle 3"/>
          <p:cNvSpPr/>
          <p:nvPr/>
        </p:nvSpPr>
        <p:spPr>
          <a:xfrm>
            <a:off x="1214414" y="1000108"/>
            <a:ext cx="6583341" cy="430887"/>
          </a:xfrm>
          <a:prstGeom prst="rect">
            <a:avLst/>
          </a:prstGeom>
        </p:spPr>
        <p:txBody>
          <a:bodyPr wrap="none">
            <a:spAutoFit/>
          </a:bodyPr>
          <a:lstStyle/>
          <a:p>
            <a:r>
              <a:rPr lang="en-US" altLang="zh-TW" sz="2200" dirty="0">
                <a:latin typeface="+mj-lt"/>
                <a:ea typeface="新細明體" pitchFamily="18" charset="-120"/>
                <a:cs typeface="Times New Roman" pitchFamily="18" charset="0"/>
              </a:rPr>
              <a:t>DISTANCE VECTOR ROUTING: Updating of Routing table </a:t>
            </a:r>
            <a:endParaRPr lang="en-IN" sz="2200" dirty="0">
              <a:latin typeface="+mj-lt"/>
              <a:cs typeface="Times New Roman" pitchFamily="18" charset="0"/>
            </a:endParaRPr>
          </a:p>
        </p:txBody>
      </p:sp>
      <p:sp>
        <p:nvSpPr>
          <p:cNvPr id="5" name="Rectangle 3"/>
          <p:cNvSpPr txBox="1">
            <a:spLocks noChangeArrowheads="1"/>
          </p:cNvSpPr>
          <p:nvPr/>
        </p:nvSpPr>
        <p:spPr>
          <a:xfrm>
            <a:off x="685800" y="1785926"/>
            <a:ext cx="7696200" cy="5072074"/>
          </a:xfrm>
          <a:prstGeom prst="rect">
            <a:avLst/>
          </a:prstGeom>
        </p:spPr>
        <p:txBody>
          <a:bodyPr/>
          <a:lstStyle/>
          <a:p>
            <a:pPr marL="342900" marR="0" lvl="0" indent="-342900" algn="l" defTabSz="914400" rtl="0" eaLnBrk="1" fontAlgn="auto" latinLnBrk="0" hangingPunct="1">
              <a:lnSpc>
                <a:spcPct val="120000"/>
              </a:lnSpc>
              <a:spcBef>
                <a:spcPct val="20000"/>
              </a:spcBef>
              <a:spcAft>
                <a:spcPts val="0"/>
              </a:spcAft>
              <a:buClrTx/>
              <a:buSzTx/>
              <a:buFont typeface="Arial" pitchFamily="34" charset="0"/>
              <a:buChar char="•"/>
              <a:tabLst/>
              <a:defRPr/>
            </a:pPr>
            <a:r>
              <a:rPr kumimoji="0" lang="en-US" altLang="zh-TW" sz="2200" b="0" i="0" u="none" strike="noStrike" kern="1200" cap="none" spc="0" normalizeH="0" baseline="0" noProof="0" dirty="0">
                <a:ln>
                  <a:noFill/>
                </a:ln>
                <a:effectLst/>
                <a:uLnTx/>
                <a:uFillTx/>
                <a:latin typeface="+mj-lt"/>
                <a:cs typeface="Times New Roman" pitchFamily="18" charset="0"/>
              </a:rPr>
              <a:t>If the next-node entry is different</a:t>
            </a:r>
          </a:p>
          <a:p>
            <a:pPr marL="742950" marR="0" lvl="1" indent="-285750" algn="l" defTabSz="914400" rtl="0" eaLnBrk="1" fontAlgn="auto" latinLnBrk="0" hangingPunct="1">
              <a:lnSpc>
                <a:spcPct val="120000"/>
              </a:lnSpc>
              <a:spcBef>
                <a:spcPct val="20000"/>
              </a:spcBef>
              <a:spcAft>
                <a:spcPts val="0"/>
              </a:spcAft>
              <a:buClrTx/>
              <a:buSzTx/>
              <a:buFont typeface="Arial" pitchFamily="34" charset="0"/>
              <a:buChar char="–"/>
              <a:tabLst/>
              <a:defRPr/>
            </a:pPr>
            <a:r>
              <a:rPr kumimoji="0" lang="en-US" altLang="zh-TW" sz="2200" b="0" i="0" u="none" strike="noStrike" kern="1200" cap="none" spc="0" normalizeH="0" baseline="0" noProof="0" dirty="0">
                <a:ln>
                  <a:noFill/>
                </a:ln>
                <a:effectLst/>
                <a:uLnTx/>
                <a:uFillTx/>
                <a:latin typeface="+mj-lt"/>
                <a:cs typeface="Times New Roman" pitchFamily="18" charset="0"/>
              </a:rPr>
              <a:t>The receiving node chooses the row with the smaller cost</a:t>
            </a:r>
          </a:p>
          <a:p>
            <a:pPr marL="742950" marR="0" lvl="1" indent="-285750" algn="l" defTabSz="914400" rtl="0" eaLnBrk="1" fontAlgn="auto" latinLnBrk="0" hangingPunct="1">
              <a:lnSpc>
                <a:spcPct val="120000"/>
              </a:lnSpc>
              <a:spcBef>
                <a:spcPct val="20000"/>
              </a:spcBef>
              <a:spcAft>
                <a:spcPts val="0"/>
              </a:spcAft>
              <a:buClrTx/>
              <a:buSzTx/>
              <a:buFont typeface="Arial" pitchFamily="34" charset="0"/>
              <a:buChar char="–"/>
              <a:tabLst/>
              <a:defRPr/>
            </a:pPr>
            <a:r>
              <a:rPr kumimoji="0" lang="en-US" altLang="zh-TW" sz="2200" b="0" i="0" u="none" strike="noStrike" kern="1200" cap="none" spc="0" normalizeH="0" baseline="0" noProof="0" dirty="0">
                <a:ln>
                  <a:noFill/>
                </a:ln>
                <a:effectLst/>
                <a:uLnTx/>
                <a:uFillTx/>
                <a:latin typeface="+mj-lt"/>
                <a:cs typeface="Times New Roman" pitchFamily="18" charset="0"/>
              </a:rPr>
              <a:t>If there is a tie, the old one is kept</a:t>
            </a:r>
          </a:p>
          <a:p>
            <a:pPr marL="342900" marR="0" lvl="0" indent="-342900" algn="l" defTabSz="914400" rtl="0" eaLnBrk="1" fontAlgn="auto" latinLnBrk="0" hangingPunct="1">
              <a:lnSpc>
                <a:spcPct val="120000"/>
              </a:lnSpc>
              <a:spcBef>
                <a:spcPct val="20000"/>
              </a:spcBef>
              <a:spcAft>
                <a:spcPts val="0"/>
              </a:spcAft>
              <a:buClrTx/>
              <a:buSzTx/>
              <a:buFont typeface="Arial" pitchFamily="34" charset="0"/>
              <a:buChar char="•"/>
              <a:tabLst/>
              <a:defRPr/>
            </a:pPr>
            <a:r>
              <a:rPr kumimoji="0" lang="en-US" altLang="zh-TW" sz="2200" b="0" i="0" u="none" strike="noStrike" kern="1200" cap="none" spc="0" normalizeH="0" baseline="0" noProof="0" dirty="0">
                <a:ln>
                  <a:noFill/>
                </a:ln>
                <a:effectLst/>
                <a:uLnTx/>
                <a:uFillTx/>
                <a:latin typeface="+mj-lt"/>
                <a:cs typeface="Times New Roman" pitchFamily="18" charset="0"/>
              </a:rPr>
              <a:t>If the next-node entry is the same</a:t>
            </a:r>
          </a:p>
          <a:p>
            <a:pPr marL="742950" marR="0" lvl="1" indent="-285750" algn="l" defTabSz="914400" rtl="0" eaLnBrk="1" fontAlgn="auto" latinLnBrk="0" hangingPunct="1">
              <a:lnSpc>
                <a:spcPct val="120000"/>
              </a:lnSpc>
              <a:spcBef>
                <a:spcPct val="20000"/>
              </a:spcBef>
              <a:spcAft>
                <a:spcPts val="0"/>
              </a:spcAft>
              <a:buClrTx/>
              <a:buSzTx/>
              <a:buFont typeface="Arial" pitchFamily="34" charset="0"/>
              <a:buChar char="–"/>
              <a:tabLst/>
              <a:defRPr/>
            </a:pPr>
            <a:r>
              <a:rPr kumimoji="0" lang="en-US" altLang="zh-TW" sz="2200" b="0" i="0" u="none" strike="noStrike" kern="1200" cap="none" spc="0" normalizeH="0" baseline="0" noProof="0" dirty="0">
                <a:ln>
                  <a:noFill/>
                </a:ln>
                <a:effectLst/>
                <a:uLnTx/>
                <a:uFillTx/>
                <a:latin typeface="+mj-lt"/>
                <a:cs typeface="Times New Roman" pitchFamily="18" charset="0"/>
              </a:rPr>
              <a:t>i.e. the sender of the new row is the provider of the old entry</a:t>
            </a:r>
          </a:p>
          <a:p>
            <a:pPr marL="742950" marR="0" lvl="1" indent="-285750" algn="l" defTabSz="914400" rtl="0" eaLnBrk="1" fontAlgn="auto" latinLnBrk="0" hangingPunct="1">
              <a:lnSpc>
                <a:spcPct val="120000"/>
              </a:lnSpc>
              <a:spcBef>
                <a:spcPct val="20000"/>
              </a:spcBef>
              <a:spcAft>
                <a:spcPts val="0"/>
              </a:spcAft>
              <a:buClrTx/>
              <a:buSzTx/>
              <a:buFont typeface="Arial" pitchFamily="34" charset="0"/>
              <a:buChar char="–"/>
              <a:tabLst/>
              <a:defRPr/>
            </a:pPr>
            <a:r>
              <a:rPr kumimoji="0" lang="en-US" altLang="zh-TW" sz="2200" b="0" i="0" u="none" strike="noStrike" kern="1200" cap="none" spc="0" normalizeH="0" baseline="0" noProof="0" dirty="0">
                <a:ln>
                  <a:noFill/>
                </a:ln>
                <a:effectLst/>
                <a:uLnTx/>
                <a:uFillTx/>
                <a:latin typeface="+mj-lt"/>
                <a:cs typeface="Times New Roman" pitchFamily="18" charset="0"/>
              </a:rPr>
              <a:t>The receiving node chooses the new row, even though the new value is infinity.</a:t>
            </a:r>
          </a:p>
        </p:txBody>
      </p:sp>
      <p:sp>
        <p:nvSpPr>
          <p:cNvPr id="6" name="Date Placeholder 5"/>
          <p:cNvSpPr>
            <a:spLocks noGrp="1"/>
          </p:cNvSpPr>
          <p:nvPr>
            <p:ph type="dt" sz="half" idx="10"/>
          </p:nvPr>
        </p:nvSpPr>
        <p:spPr/>
        <p:txBody>
          <a:bodyPr/>
          <a:lstStyle/>
          <a:p>
            <a:fld id="{18666DE1-0528-4B2D-815D-2262C6E61702}" type="datetime1">
              <a:rPr lang="en-US" smtClean="0"/>
              <a:t>10/15/2024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49</a:t>
            </a:fld>
            <a:endParaRPr lang="en-US"/>
          </a:p>
        </p:txBody>
      </p:sp>
      <p:sp>
        <p:nvSpPr>
          <p:cNvPr id="8" name="Footer Placeholder 7"/>
          <p:cNvSpPr>
            <a:spLocks noGrp="1"/>
          </p:cNvSpPr>
          <p:nvPr>
            <p:ph type="ftr" sz="quarter" idx="11"/>
          </p:nvPr>
        </p:nvSpPr>
        <p:spPr/>
        <p:txBody>
          <a:bodyPr/>
          <a:lstStyle/>
          <a:p>
            <a:r>
              <a:rPr lang="en-IN"/>
              <a:t>NISHA          ACSE602                  CN                UNIT 3</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quarter" idx="10"/>
          </p:nvPr>
        </p:nvSpPr>
        <p:spPr/>
        <p:txBody>
          <a:bodyPr/>
          <a:lstStyle/>
          <a:p>
            <a:pPr>
              <a:defRPr/>
            </a:pPr>
            <a:fld id="{02534859-D2DE-457F-B27E-AC2611F7B5C5}" type="datetime1">
              <a:rPr lang="en-US" smtClean="0"/>
              <a:t>10/15/2024</a:t>
            </a:fld>
            <a:endParaRPr lang="en-US"/>
          </a:p>
        </p:txBody>
      </p:sp>
      <p:sp>
        <p:nvSpPr>
          <p:cNvPr id="7" name="Slide Number Placeholder 6"/>
          <p:cNvSpPr>
            <a:spLocks noGrp="1"/>
          </p:cNvSpPr>
          <p:nvPr>
            <p:ph type="sldNum" sz="quarter" idx="12"/>
          </p:nvPr>
        </p:nvSpPr>
        <p:spPr/>
        <p:txBody>
          <a:bodyPr/>
          <a:lstStyle/>
          <a:p>
            <a:pPr>
              <a:defRPr/>
            </a:pPr>
            <a:fld id="{92D24649-E07E-4067-8015-D39C9779AE70}" type="slidenum">
              <a:rPr lang="en-US"/>
              <a:pPr>
                <a:defRPr/>
              </a:pPr>
              <a:t>5</a:t>
            </a:fld>
            <a:endParaRPr lang="en-US"/>
          </a:p>
        </p:txBody>
      </p:sp>
      <p:sp>
        <p:nvSpPr>
          <p:cNvPr id="8"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t>Books</a:t>
            </a:r>
          </a:p>
        </p:txBody>
      </p:sp>
      <p:sp>
        <p:nvSpPr>
          <p:cNvPr id="9" name="Footer Placeholder 12"/>
          <p:cNvSpPr>
            <a:spLocks noGrp="1"/>
          </p:cNvSpPr>
          <p:nvPr>
            <p:ph type="ftr" sz="quarter" idx="11"/>
          </p:nvPr>
        </p:nvSpPr>
        <p:spPr>
          <a:xfrm>
            <a:off x="2286000" y="6248400"/>
            <a:ext cx="5029200" cy="365125"/>
          </a:xfrm>
        </p:spPr>
        <p:txBody>
          <a:bodyPr/>
          <a:lstStyle/>
          <a:p>
            <a:pPr>
              <a:defRPr/>
            </a:pPr>
            <a:r>
              <a:rPr lang="en-US"/>
              <a:t>NISHA          ACSE602                  CN                UNIT 3</a:t>
            </a:r>
            <a:endParaRPr lang="en-US" dirty="0"/>
          </a:p>
        </p:txBody>
      </p:sp>
      <p:pic>
        <p:nvPicPr>
          <p:cNvPr id="37895" name="Picture 15" descr="C:\Users\nayaksir\Desktop\niet.jpg"/>
          <p:cNvPicPr>
            <a:picLocks noChangeAspect="1" noChangeArrowheads="1"/>
          </p:cNvPicPr>
          <p:nvPr/>
        </p:nvPicPr>
        <p:blipFill>
          <a:blip r:embed="rId3" cstate="print"/>
          <a:srcRect/>
          <a:stretch>
            <a:fillRect/>
          </a:stretch>
        </p:blipFill>
        <p:spPr bwMode="auto">
          <a:xfrm>
            <a:off x="0" y="0"/>
            <a:ext cx="1581150" cy="847725"/>
          </a:xfrm>
          <a:prstGeom prst="rect">
            <a:avLst/>
          </a:prstGeom>
          <a:noFill/>
          <a:ln w="9525">
            <a:noFill/>
            <a:miter lim="800000"/>
            <a:headEnd/>
            <a:tailEnd/>
          </a:ln>
        </p:spPr>
      </p:pic>
      <p:sp>
        <p:nvSpPr>
          <p:cNvPr id="3" name="Rectangle 2"/>
          <p:cNvSpPr/>
          <p:nvPr/>
        </p:nvSpPr>
        <p:spPr>
          <a:xfrm>
            <a:off x="457200" y="1268760"/>
            <a:ext cx="8229600" cy="3693319"/>
          </a:xfrm>
          <a:prstGeom prst="rect">
            <a:avLst/>
          </a:prstGeom>
        </p:spPr>
        <p:txBody>
          <a:bodyPr wrap="square">
            <a:spAutoFit/>
          </a:bodyPr>
          <a:lstStyle/>
          <a:p>
            <a:r>
              <a:rPr lang="en-IN" b="1" dirty="0">
                <a:latin typeface="Times New Roman" panose="02020603050405020304" pitchFamily="18" charset="0"/>
                <a:cs typeface="Times New Roman" panose="02020603050405020304" pitchFamily="18" charset="0"/>
              </a:rPr>
              <a:t>Text books: </a:t>
            </a:r>
          </a:p>
          <a:p>
            <a:pPr marL="342900" indent="-342900">
              <a:buAutoNum type="arabicPeriod"/>
            </a:pPr>
            <a:r>
              <a:rPr lang="en-IN" dirty="0" err="1">
                <a:latin typeface="Times New Roman" panose="02020603050405020304" pitchFamily="18" charset="0"/>
                <a:cs typeface="Times New Roman" panose="02020603050405020304" pitchFamily="18" charset="0"/>
              </a:rPr>
              <a:t>Behrouz</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Forouzan</a:t>
            </a:r>
            <a:r>
              <a:rPr lang="en-IN" dirty="0">
                <a:latin typeface="Times New Roman" panose="02020603050405020304" pitchFamily="18" charset="0"/>
                <a:cs typeface="Times New Roman" panose="02020603050405020304" pitchFamily="18" charset="0"/>
              </a:rPr>
              <a:t>, “Data Communication and Networking” Fourth Edition-2006, Tata McGraw Hill </a:t>
            </a:r>
          </a:p>
          <a:p>
            <a:pPr marL="342900" indent="-342900">
              <a:buAutoNum type="arabicPeriod"/>
            </a:pPr>
            <a:r>
              <a:rPr lang="en-IN" dirty="0">
                <a:latin typeface="Times New Roman" panose="02020603050405020304" pitchFamily="18" charset="0"/>
                <a:cs typeface="Times New Roman" panose="02020603050405020304" pitchFamily="18" charset="0"/>
              </a:rPr>
              <a:t> Andrew </a:t>
            </a:r>
            <a:r>
              <a:rPr lang="en-IN" dirty="0" err="1">
                <a:latin typeface="Times New Roman" panose="02020603050405020304" pitchFamily="18" charset="0"/>
                <a:cs typeface="Times New Roman" panose="02020603050405020304" pitchFamily="18" charset="0"/>
              </a:rPr>
              <a:t>Tanenbaum</a:t>
            </a:r>
            <a:r>
              <a:rPr lang="en-IN" dirty="0">
                <a:latin typeface="Times New Roman" panose="02020603050405020304" pitchFamily="18" charset="0"/>
                <a:cs typeface="Times New Roman" panose="02020603050405020304" pitchFamily="18" charset="0"/>
              </a:rPr>
              <a:t> “Computer Networks”, Fifth Edition-2011, Prentice Hall. </a:t>
            </a:r>
          </a:p>
          <a:p>
            <a:pPr marL="342900" indent="-342900">
              <a:buAutoNum type="arabicPeriod"/>
            </a:pPr>
            <a:r>
              <a:rPr lang="en-IN" dirty="0">
                <a:latin typeface="Times New Roman" panose="02020603050405020304" pitchFamily="18" charset="0"/>
                <a:cs typeface="Times New Roman" panose="02020603050405020304" pitchFamily="18" charset="0"/>
              </a:rPr>
              <a:t> William Stallings, “Data and Computer Communication”, Eighth Edition-2008, Pearson. </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Reference Books: </a:t>
            </a:r>
          </a:p>
          <a:p>
            <a:pPr marL="342900" indent="-342900">
              <a:buAutoNum type="arabicPeriod"/>
            </a:pPr>
            <a:r>
              <a:rPr lang="en-IN" dirty="0">
                <a:latin typeface="Times New Roman" panose="02020603050405020304" pitchFamily="18" charset="0"/>
                <a:cs typeface="Times New Roman" panose="02020603050405020304" pitchFamily="18" charset="0"/>
              </a:rPr>
              <a:t>Kurose and Ross, “Computer Networking- A Top-Down Approach”, Eighth Edition-2021, Pearson. </a:t>
            </a:r>
          </a:p>
          <a:p>
            <a:pPr marL="342900" indent="-342900">
              <a:buAutoNum type="arabicPeriod"/>
            </a:pPr>
            <a:r>
              <a:rPr lang="en-IN" dirty="0">
                <a:latin typeface="Times New Roman" panose="02020603050405020304" pitchFamily="18" charset="0"/>
                <a:cs typeface="Times New Roman" panose="02020603050405020304" pitchFamily="18" charset="0"/>
              </a:rPr>
              <a:t>Peterson and Davie, “Computer Networks: A Systems Approach”, Fourth Edition-1996, Morgan Kaufmann </a:t>
            </a:r>
          </a:p>
        </p:txBody>
      </p:sp>
    </p:spTree>
    <p:extLst>
      <p:ext uri="{BB962C8B-B14F-4D97-AF65-F5344CB8AC3E}">
        <p14:creationId xmlns:p14="http://schemas.microsoft.com/office/powerpoint/2010/main" val="25666653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142976"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mj-lt"/>
                <a:cs typeface="Times New Roman" pitchFamily="18" charset="0"/>
              </a:rPr>
              <a:t>Routing </a:t>
            </a:r>
          </a:p>
        </p:txBody>
      </p:sp>
      <p:pic>
        <p:nvPicPr>
          <p:cNvPr id="10"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4" name="Rectangle 3"/>
          <p:cNvSpPr txBox="1">
            <a:spLocks noChangeArrowheads="1"/>
          </p:cNvSpPr>
          <p:nvPr/>
        </p:nvSpPr>
        <p:spPr>
          <a:xfrm>
            <a:off x="685800" y="1219200"/>
            <a:ext cx="7696200" cy="4724400"/>
          </a:xfrm>
          <a:prstGeom prst="rect">
            <a:avLst/>
          </a:prstGeom>
        </p:spPr>
        <p:txBody>
          <a:bodyPr/>
          <a:lstStyle/>
          <a:p>
            <a:pPr marL="342900" marR="0" lvl="0" indent="-342900" algn="l" defTabSz="914400" rtl="0" eaLnBrk="1" fontAlgn="auto" latinLnBrk="0" hangingPunct="1">
              <a:lnSpc>
                <a:spcPct val="120000"/>
              </a:lnSpc>
              <a:spcBef>
                <a:spcPct val="20000"/>
              </a:spcBef>
              <a:spcAft>
                <a:spcPts val="0"/>
              </a:spcAft>
              <a:buClrTx/>
              <a:buSzTx/>
              <a:buFont typeface="Arial" pitchFamily="34" charset="0"/>
              <a:buChar char="•"/>
              <a:tabLst/>
              <a:defRPr/>
            </a:pPr>
            <a:r>
              <a:rPr kumimoji="0" lang="en-US" altLang="zh-TW" sz="3200" b="0" i="0" u="none" strike="noStrike" kern="1200" cap="none" spc="0" normalizeH="0" baseline="0" noProof="0" dirty="0">
                <a:ln>
                  <a:noFill/>
                </a:ln>
                <a:effectLst/>
                <a:uLnTx/>
                <a:uFillTx/>
                <a:latin typeface="+mj-lt"/>
                <a:cs typeface="Times New Roman" pitchFamily="18" charset="0"/>
              </a:rPr>
              <a:t>Periodic Update</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TW" sz="2600" b="0" i="0" u="none" strike="noStrike" kern="1200" cap="none" spc="0" normalizeH="0" baseline="0" noProof="0" dirty="0">
                <a:ln>
                  <a:noFill/>
                </a:ln>
                <a:effectLst/>
                <a:uLnTx/>
                <a:uFillTx/>
                <a:latin typeface="+mj-lt"/>
                <a:cs typeface="Times New Roman" pitchFamily="18" charset="0"/>
              </a:rPr>
              <a:t>A node sends its routing table, normally 30 seconds, in a periodic update</a:t>
            </a:r>
          </a:p>
          <a:p>
            <a:pPr marL="342900" marR="0" lvl="0" indent="-342900" algn="l" defTabSz="914400" rtl="0" eaLnBrk="1" fontAlgn="auto" latinLnBrk="0" hangingPunct="1">
              <a:lnSpc>
                <a:spcPct val="120000"/>
              </a:lnSpc>
              <a:spcBef>
                <a:spcPct val="20000"/>
              </a:spcBef>
              <a:spcAft>
                <a:spcPts val="0"/>
              </a:spcAft>
              <a:buClrTx/>
              <a:buSzTx/>
              <a:buFont typeface="Arial" pitchFamily="34" charset="0"/>
              <a:buChar char="•"/>
              <a:tabLst/>
              <a:defRPr/>
            </a:pPr>
            <a:r>
              <a:rPr kumimoji="0" lang="en-US" altLang="zh-TW" sz="3200" b="0" i="0" u="none" strike="noStrike" kern="1200" cap="none" spc="0" normalizeH="0" baseline="0" noProof="0" dirty="0">
                <a:ln>
                  <a:noFill/>
                </a:ln>
                <a:effectLst/>
                <a:uLnTx/>
                <a:uFillTx/>
                <a:latin typeface="+mj-lt"/>
                <a:cs typeface="Times New Roman" pitchFamily="18" charset="0"/>
              </a:rPr>
              <a:t>Triggered Update</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TW" sz="2600" b="0" i="0" u="none" strike="noStrike" kern="1200" cap="none" spc="0" normalizeH="0" baseline="0" noProof="0" dirty="0">
                <a:ln>
                  <a:noFill/>
                </a:ln>
                <a:effectLst/>
                <a:uLnTx/>
                <a:uFillTx/>
                <a:latin typeface="+mj-lt"/>
                <a:cs typeface="Times New Roman" pitchFamily="18" charset="0"/>
              </a:rPr>
              <a:t>A node sends its routing table to its neighbors any time when there is a change in its routing table</a:t>
            </a:r>
          </a:p>
          <a:p>
            <a:pPr marL="1143000" marR="0" lvl="2" indent="-228600" algn="l" defTabSz="914400" rtl="0" eaLnBrk="1" fontAlgn="auto" latinLnBrk="0" hangingPunct="1">
              <a:lnSpc>
                <a:spcPct val="120000"/>
              </a:lnSpc>
              <a:spcBef>
                <a:spcPct val="20000"/>
              </a:spcBef>
              <a:spcAft>
                <a:spcPts val="0"/>
              </a:spcAft>
              <a:buClrTx/>
              <a:buSzTx/>
              <a:tabLst/>
              <a:defRPr/>
            </a:pPr>
            <a:r>
              <a:rPr kumimoji="0" lang="en-US" altLang="zh-TW" sz="2200" b="0" i="0" u="none" strike="noStrike" kern="1200" cap="none" spc="0" normalizeH="0" baseline="0" noProof="0" dirty="0">
                <a:ln>
                  <a:noFill/>
                </a:ln>
                <a:effectLst/>
                <a:uLnTx/>
                <a:uFillTx/>
                <a:latin typeface="+mj-lt"/>
                <a:cs typeface="Times New Roman" pitchFamily="18" charset="0"/>
              </a:rPr>
              <a:t>1. After updating its routing table, or</a:t>
            </a:r>
          </a:p>
          <a:p>
            <a:pPr marL="1143000" marR="0" lvl="2" indent="-228600" algn="l" defTabSz="914400" rtl="0" eaLnBrk="1" fontAlgn="auto" latinLnBrk="0" hangingPunct="1">
              <a:lnSpc>
                <a:spcPct val="120000"/>
              </a:lnSpc>
              <a:spcBef>
                <a:spcPct val="20000"/>
              </a:spcBef>
              <a:spcAft>
                <a:spcPts val="0"/>
              </a:spcAft>
              <a:buClrTx/>
              <a:buSzTx/>
              <a:tabLst/>
              <a:defRPr/>
            </a:pPr>
            <a:r>
              <a:rPr kumimoji="0" lang="en-US" altLang="zh-TW" sz="2200" b="0" i="0" u="none" strike="noStrike" kern="1200" cap="none" spc="0" normalizeH="0" baseline="0" noProof="0" dirty="0">
                <a:ln>
                  <a:noFill/>
                </a:ln>
                <a:effectLst/>
                <a:uLnTx/>
                <a:uFillTx/>
                <a:latin typeface="+mj-lt"/>
                <a:cs typeface="Times New Roman" pitchFamily="18" charset="0"/>
              </a:rPr>
              <a:t>2. Detects some failure in the neighboring links</a:t>
            </a:r>
          </a:p>
        </p:txBody>
      </p:sp>
      <p:sp>
        <p:nvSpPr>
          <p:cNvPr id="5" name="Date Placeholder 4"/>
          <p:cNvSpPr>
            <a:spLocks noGrp="1"/>
          </p:cNvSpPr>
          <p:nvPr>
            <p:ph type="dt" sz="half" idx="10"/>
          </p:nvPr>
        </p:nvSpPr>
        <p:spPr/>
        <p:txBody>
          <a:bodyPr/>
          <a:lstStyle/>
          <a:p>
            <a:fld id="{F9B57403-20B9-4326-83B0-40ECF28A0942}" type="datetime1">
              <a:rPr lang="en-US" smtClean="0"/>
              <a:t>10/15/2024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a:p>
        </p:txBody>
      </p:sp>
      <p:sp>
        <p:nvSpPr>
          <p:cNvPr id="7" name="Footer Placeholder 6"/>
          <p:cNvSpPr>
            <a:spLocks noGrp="1"/>
          </p:cNvSpPr>
          <p:nvPr>
            <p:ph type="ftr" sz="quarter" idx="11"/>
          </p:nvPr>
        </p:nvSpPr>
        <p:spPr/>
        <p:txBody>
          <a:bodyPr/>
          <a:lstStyle/>
          <a:p>
            <a:r>
              <a:rPr lang="en-IN"/>
              <a:t>NISHA          ACSE602                  CN                UNIT 3</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142976"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Routing </a:t>
            </a:r>
          </a:p>
        </p:txBody>
      </p:sp>
      <p:pic>
        <p:nvPicPr>
          <p:cNvPr id="10"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4" name="Text Box 2"/>
          <p:cNvSpPr txBox="1">
            <a:spLocks noChangeArrowheads="1"/>
          </p:cNvSpPr>
          <p:nvPr/>
        </p:nvSpPr>
        <p:spPr bwMode="auto">
          <a:xfrm>
            <a:off x="1000100" y="1000108"/>
            <a:ext cx="7429552" cy="1446550"/>
          </a:xfrm>
          <a:prstGeom prst="rect">
            <a:avLst/>
          </a:prstGeom>
          <a:noFill/>
          <a:ln w="9525">
            <a:noFill/>
            <a:miter lim="800000"/>
            <a:headEnd/>
            <a:tailEnd/>
          </a:ln>
          <a:effectLst/>
        </p:spPr>
        <p:txBody>
          <a:bodyPr wrap="square">
            <a:spAutoFit/>
          </a:bodyPr>
          <a:lstStyle/>
          <a:p>
            <a:pPr algn="just"/>
            <a:r>
              <a:rPr lang="en-US" altLang="zh-TW" sz="2200" dirty="0">
                <a:latin typeface="+mj-lt"/>
                <a:ea typeface="新細明體" pitchFamily="18" charset="-120"/>
              </a:rPr>
              <a:t>Figure shows the initial routing table for an AS. Note that the figure does not mean that all routing tables have been created at the same time; each router creates its own routing table when it is booted.</a:t>
            </a:r>
          </a:p>
        </p:txBody>
      </p:sp>
      <p:pic>
        <p:nvPicPr>
          <p:cNvPr id="5" name="Picture 11"/>
          <p:cNvPicPr>
            <a:picLocks noChangeAspect="1" noChangeArrowheads="1"/>
          </p:cNvPicPr>
          <p:nvPr/>
        </p:nvPicPr>
        <p:blipFill>
          <a:blip r:embed="rId4" cstate="print"/>
          <a:srcRect/>
          <a:stretch>
            <a:fillRect/>
          </a:stretch>
        </p:blipFill>
        <p:spPr bwMode="auto">
          <a:xfrm>
            <a:off x="785786" y="2643182"/>
            <a:ext cx="7715250" cy="3571900"/>
          </a:xfrm>
          <a:prstGeom prst="rect">
            <a:avLst/>
          </a:prstGeom>
          <a:noFill/>
          <a:ln w="9525">
            <a:noFill/>
            <a:miter lim="800000"/>
            <a:headEnd/>
            <a:tailEnd/>
          </a:ln>
          <a:effectLst/>
        </p:spPr>
      </p:pic>
      <p:sp>
        <p:nvSpPr>
          <p:cNvPr id="6" name="Date Placeholder 5"/>
          <p:cNvSpPr>
            <a:spLocks noGrp="1"/>
          </p:cNvSpPr>
          <p:nvPr>
            <p:ph type="dt" sz="half" idx="10"/>
          </p:nvPr>
        </p:nvSpPr>
        <p:spPr/>
        <p:txBody>
          <a:bodyPr/>
          <a:lstStyle/>
          <a:p>
            <a:fld id="{755CFF2C-6856-4E82-AD7C-32235A31636D}" type="datetime1">
              <a:rPr lang="en-US" smtClean="0"/>
              <a:t>10/15/2024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51</a:t>
            </a:fld>
            <a:endParaRPr lang="en-US"/>
          </a:p>
        </p:txBody>
      </p:sp>
      <p:sp>
        <p:nvSpPr>
          <p:cNvPr id="8" name="Footer Placeholder 7"/>
          <p:cNvSpPr>
            <a:spLocks noGrp="1"/>
          </p:cNvSpPr>
          <p:nvPr>
            <p:ph type="ftr" sz="quarter" idx="11"/>
          </p:nvPr>
        </p:nvSpPr>
        <p:spPr/>
        <p:txBody>
          <a:bodyPr/>
          <a:lstStyle/>
          <a:p>
            <a:r>
              <a:rPr lang="en-IN"/>
              <a:t>NISHA          ACSE602                  CN                UNIT 3</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2000" fill="hold"/>
                                        <p:tgtEl>
                                          <p:spTgt spid="5"/>
                                        </p:tgtEl>
                                        <p:attrNameLst>
                                          <p:attrName>ppt_w</p:attrName>
                                        </p:attrNameLst>
                                      </p:cBhvr>
                                      <p:tavLst>
                                        <p:tav tm="0">
                                          <p:val>
                                            <p:fltVal val="0"/>
                                          </p:val>
                                        </p:tav>
                                        <p:tav tm="100000">
                                          <p:val>
                                            <p:strVal val="#ppt_w"/>
                                          </p:val>
                                        </p:tav>
                                      </p:tavLst>
                                    </p:anim>
                                    <p:anim calcmode="lin" valueType="num">
                                      <p:cBhvr>
                                        <p:cTn id="8" dur="2000" fill="hold"/>
                                        <p:tgtEl>
                                          <p:spTgt spid="5"/>
                                        </p:tgtEl>
                                        <p:attrNameLst>
                                          <p:attrName>ppt_h</p:attrName>
                                        </p:attrNameLst>
                                      </p:cBhvr>
                                      <p:tavLst>
                                        <p:tav tm="0">
                                          <p:val>
                                            <p:fltVal val="0"/>
                                          </p:val>
                                        </p:tav>
                                        <p:tav tm="100000">
                                          <p:val>
                                            <p:strVal val="#ppt_h"/>
                                          </p:val>
                                        </p:tav>
                                      </p:tavLst>
                                    </p:anim>
                                    <p:animEffect transition="in" filter="fade">
                                      <p:cBhvr>
                                        <p:cTn id="9"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142976"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Routing </a:t>
            </a:r>
          </a:p>
        </p:txBody>
      </p:sp>
      <p:pic>
        <p:nvPicPr>
          <p:cNvPr id="10"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4" name="Text Box 2"/>
          <p:cNvSpPr txBox="1">
            <a:spLocks noChangeArrowheads="1"/>
          </p:cNvSpPr>
          <p:nvPr/>
        </p:nvSpPr>
        <p:spPr bwMode="auto">
          <a:xfrm>
            <a:off x="928662" y="696913"/>
            <a:ext cx="7986738" cy="1107996"/>
          </a:xfrm>
          <a:prstGeom prst="rect">
            <a:avLst/>
          </a:prstGeom>
          <a:noFill/>
          <a:ln w="9525">
            <a:noFill/>
            <a:miter lim="800000"/>
            <a:headEnd/>
            <a:tailEnd/>
          </a:ln>
          <a:effectLst/>
        </p:spPr>
        <p:txBody>
          <a:bodyPr wrap="square">
            <a:spAutoFit/>
          </a:bodyPr>
          <a:lstStyle/>
          <a:p>
            <a:pPr algn="just"/>
            <a:r>
              <a:rPr lang="en-US" altLang="zh-TW" sz="2200" dirty="0">
                <a:latin typeface="+mj-lt"/>
                <a:ea typeface="新細明體" pitchFamily="18" charset="-120"/>
              </a:rPr>
              <a:t>Now assume router A sends four records to its neighbors, routers B, D, and C. shows the changes in B’s routing table when it receives these records. </a:t>
            </a:r>
          </a:p>
        </p:txBody>
      </p:sp>
      <p:pic>
        <p:nvPicPr>
          <p:cNvPr id="5" name="Picture 10"/>
          <p:cNvPicPr>
            <a:picLocks noChangeAspect="1" noChangeArrowheads="1"/>
          </p:cNvPicPr>
          <p:nvPr/>
        </p:nvPicPr>
        <p:blipFill>
          <a:blip r:embed="rId4" cstate="print"/>
          <a:srcRect/>
          <a:stretch>
            <a:fillRect/>
          </a:stretch>
        </p:blipFill>
        <p:spPr bwMode="auto">
          <a:xfrm>
            <a:off x="928662" y="1857364"/>
            <a:ext cx="7129462" cy="2073275"/>
          </a:xfrm>
          <a:prstGeom prst="rect">
            <a:avLst/>
          </a:prstGeom>
          <a:noFill/>
          <a:ln w="9525">
            <a:noFill/>
            <a:miter lim="800000"/>
            <a:headEnd/>
            <a:tailEnd/>
          </a:ln>
          <a:effectLst/>
        </p:spPr>
      </p:pic>
      <p:pic>
        <p:nvPicPr>
          <p:cNvPr id="6" name="Picture 12"/>
          <p:cNvPicPr>
            <a:picLocks noChangeAspect="1" noChangeArrowheads="1"/>
          </p:cNvPicPr>
          <p:nvPr/>
        </p:nvPicPr>
        <p:blipFill>
          <a:blip r:embed="rId5" cstate="print"/>
          <a:srcRect/>
          <a:stretch>
            <a:fillRect/>
          </a:stretch>
        </p:blipFill>
        <p:spPr bwMode="auto">
          <a:xfrm>
            <a:off x="819124" y="4619614"/>
            <a:ext cx="1262063" cy="1682750"/>
          </a:xfrm>
          <a:prstGeom prst="rect">
            <a:avLst/>
          </a:prstGeom>
          <a:noFill/>
          <a:ln w="9525">
            <a:noFill/>
            <a:miter lim="800000"/>
            <a:headEnd/>
            <a:tailEnd/>
          </a:ln>
          <a:effectLst/>
        </p:spPr>
      </p:pic>
      <p:pic>
        <p:nvPicPr>
          <p:cNvPr id="7" name="Picture 14"/>
          <p:cNvPicPr>
            <a:picLocks noChangeAspect="1" noChangeArrowheads="1"/>
          </p:cNvPicPr>
          <p:nvPr/>
        </p:nvPicPr>
        <p:blipFill>
          <a:blip r:embed="rId6" cstate="print"/>
          <a:srcRect/>
          <a:stretch>
            <a:fillRect/>
          </a:stretch>
        </p:blipFill>
        <p:spPr bwMode="auto">
          <a:xfrm>
            <a:off x="2820962" y="4594214"/>
            <a:ext cx="1252537" cy="1708150"/>
          </a:xfrm>
          <a:prstGeom prst="rect">
            <a:avLst/>
          </a:prstGeom>
          <a:noFill/>
          <a:ln w="9525">
            <a:noFill/>
            <a:miter lim="800000"/>
            <a:headEnd/>
            <a:tailEnd/>
          </a:ln>
          <a:effectLst/>
        </p:spPr>
      </p:pic>
      <p:pic>
        <p:nvPicPr>
          <p:cNvPr id="8" name="Picture 15"/>
          <p:cNvPicPr>
            <a:picLocks noChangeAspect="1" noChangeArrowheads="1"/>
          </p:cNvPicPr>
          <p:nvPr/>
        </p:nvPicPr>
        <p:blipFill>
          <a:blip r:embed="rId7" cstate="print"/>
          <a:srcRect/>
          <a:stretch>
            <a:fillRect/>
          </a:stretch>
        </p:blipFill>
        <p:spPr bwMode="auto">
          <a:xfrm>
            <a:off x="4813274" y="4454514"/>
            <a:ext cx="1252538" cy="1847850"/>
          </a:xfrm>
          <a:prstGeom prst="rect">
            <a:avLst/>
          </a:prstGeom>
          <a:noFill/>
          <a:ln w="9525">
            <a:noFill/>
            <a:miter lim="800000"/>
            <a:headEnd/>
            <a:tailEnd/>
          </a:ln>
          <a:effectLst/>
        </p:spPr>
      </p:pic>
      <p:pic>
        <p:nvPicPr>
          <p:cNvPr id="11" name="Picture 16"/>
          <p:cNvPicPr>
            <a:picLocks noChangeAspect="1" noChangeArrowheads="1"/>
          </p:cNvPicPr>
          <p:nvPr/>
        </p:nvPicPr>
        <p:blipFill>
          <a:blip r:embed="rId8" cstate="print"/>
          <a:srcRect/>
          <a:stretch>
            <a:fillRect/>
          </a:stretch>
        </p:blipFill>
        <p:spPr bwMode="auto">
          <a:xfrm>
            <a:off x="6805587" y="4230677"/>
            <a:ext cx="1252537" cy="2071687"/>
          </a:xfrm>
          <a:prstGeom prst="rect">
            <a:avLst/>
          </a:prstGeom>
          <a:noFill/>
          <a:ln w="9525">
            <a:noFill/>
            <a:miter lim="800000"/>
            <a:headEnd/>
            <a:tailEnd/>
          </a:ln>
          <a:effectLst/>
        </p:spPr>
      </p:pic>
      <p:sp>
        <p:nvSpPr>
          <p:cNvPr id="12" name="Date Placeholder 11"/>
          <p:cNvSpPr>
            <a:spLocks noGrp="1"/>
          </p:cNvSpPr>
          <p:nvPr>
            <p:ph type="dt" sz="half" idx="10"/>
          </p:nvPr>
        </p:nvSpPr>
        <p:spPr/>
        <p:txBody>
          <a:bodyPr/>
          <a:lstStyle/>
          <a:p>
            <a:fld id="{225B9027-31FB-4096-9978-4514C363E8CF}" type="datetime1">
              <a:rPr lang="en-US" smtClean="0"/>
              <a:t>10/15/2024</a:t>
            </a:fld>
            <a:endParaRPr lang="en-US"/>
          </a:p>
        </p:txBody>
      </p:sp>
      <p:sp>
        <p:nvSpPr>
          <p:cNvPr id="13" name="Slide Number Placeholder 12"/>
          <p:cNvSpPr>
            <a:spLocks noGrp="1"/>
          </p:cNvSpPr>
          <p:nvPr>
            <p:ph type="sldNum" sz="quarter" idx="12"/>
          </p:nvPr>
        </p:nvSpPr>
        <p:spPr/>
        <p:txBody>
          <a:bodyPr/>
          <a:lstStyle/>
          <a:p>
            <a:fld id="{B6F15528-21DE-4FAA-801E-634DDDAF4B2B}" type="slidenum">
              <a:rPr lang="en-US" smtClean="0"/>
              <a:pPr/>
              <a:t>52</a:t>
            </a:fld>
            <a:endParaRPr lang="en-US"/>
          </a:p>
        </p:txBody>
      </p:sp>
      <p:sp>
        <p:nvSpPr>
          <p:cNvPr id="14" name="Footer Placeholder 13"/>
          <p:cNvSpPr>
            <a:spLocks noGrp="1"/>
          </p:cNvSpPr>
          <p:nvPr>
            <p:ph type="ftr" sz="quarter" idx="11"/>
          </p:nvPr>
        </p:nvSpPr>
        <p:spPr/>
        <p:txBody>
          <a:bodyPr/>
          <a:lstStyle/>
          <a:p>
            <a:r>
              <a:rPr lang="en-IN"/>
              <a:t>NISHA          ACSE602                  CN                UNIT 3</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142976"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Routing </a:t>
            </a:r>
          </a:p>
        </p:txBody>
      </p:sp>
      <p:pic>
        <p:nvPicPr>
          <p:cNvPr id="10"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pic>
        <p:nvPicPr>
          <p:cNvPr id="4" name="Picture 11"/>
          <p:cNvPicPr>
            <a:picLocks noChangeAspect="1" noChangeArrowheads="1"/>
          </p:cNvPicPr>
          <p:nvPr/>
        </p:nvPicPr>
        <p:blipFill>
          <a:blip r:embed="rId4" cstate="print"/>
          <a:srcRect/>
          <a:stretch>
            <a:fillRect/>
          </a:stretch>
        </p:blipFill>
        <p:spPr bwMode="auto">
          <a:xfrm>
            <a:off x="850900" y="1455738"/>
            <a:ext cx="1252538" cy="2174875"/>
          </a:xfrm>
          <a:prstGeom prst="rect">
            <a:avLst/>
          </a:prstGeom>
          <a:noFill/>
          <a:ln w="9525">
            <a:noFill/>
            <a:miter lim="800000"/>
            <a:headEnd/>
            <a:tailEnd/>
          </a:ln>
          <a:effectLst/>
        </p:spPr>
      </p:pic>
      <p:pic>
        <p:nvPicPr>
          <p:cNvPr id="5" name="Picture 12"/>
          <p:cNvPicPr>
            <a:picLocks noChangeAspect="1" noChangeArrowheads="1"/>
          </p:cNvPicPr>
          <p:nvPr/>
        </p:nvPicPr>
        <p:blipFill>
          <a:blip r:embed="rId5" cstate="print"/>
          <a:srcRect/>
          <a:stretch>
            <a:fillRect/>
          </a:stretch>
        </p:blipFill>
        <p:spPr bwMode="auto">
          <a:xfrm>
            <a:off x="3625850" y="1455738"/>
            <a:ext cx="1252538" cy="2174875"/>
          </a:xfrm>
          <a:prstGeom prst="rect">
            <a:avLst/>
          </a:prstGeom>
          <a:noFill/>
          <a:ln w="9525">
            <a:noFill/>
            <a:miter lim="800000"/>
            <a:headEnd/>
            <a:tailEnd/>
          </a:ln>
          <a:effectLst/>
        </p:spPr>
      </p:pic>
      <p:pic>
        <p:nvPicPr>
          <p:cNvPr id="6" name="Picture 13"/>
          <p:cNvPicPr>
            <a:picLocks noChangeAspect="1" noChangeArrowheads="1"/>
          </p:cNvPicPr>
          <p:nvPr/>
        </p:nvPicPr>
        <p:blipFill>
          <a:blip r:embed="rId6" cstate="print"/>
          <a:srcRect/>
          <a:stretch>
            <a:fillRect/>
          </a:stretch>
        </p:blipFill>
        <p:spPr bwMode="auto">
          <a:xfrm>
            <a:off x="6400800" y="1455738"/>
            <a:ext cx="1252538" cy="2174875"/>
          </a:xfrm>
          <a:prstGeom prst="rect">
            <a:avLst/>
          </a:prstGeom>
          <a:noFill/>
          <a:ln w="9525">
            <a:noFill/>
            <a:miter lim="800000"/>
            <a:headEnd/>
            <a:tailEnd/>
          </a:ln>
          <a:effectLst/>
        </p:spPr>
      </p:pic>
      <p:pic>
        <p:nvPicPr>
          <p:cNvPr id="7" name="Picture 14"/>
          <p:cNvPicPr>
            <a:picLocks noChangeAspect="1" noChangeArrowheads="1"/>
          </p:cNvPicPr>
          <p:nvPr/>
        </p:nvPicPr>
        <p:blipFill>
          <a:blip r:embed="rId7" cstate="print"/>
          <a:srcRect/>
          <a:stretch>
            <a:fillRect/>
          </a:stretch>
        </p:blipFill>
        <p:spPr bwMode="auto">
          <a:xfrm>
            <a:off x="2286000" y="4073525"/>
            <a:ext cx="1252538" cy="2174875"/>
          </a:xfrm>
          <a:prstGeom prst="rect">
            <a:avLst/>
          </a:prstGeom>
          <a:noFill/>
          <a:ln w="9525">
            <a:noFill/>
            <a:miter lim="800000"/>
            <a:headEnd/>
            <a:tailEnd/>
          </a:ln>
          <a:effectLst/>
        </p:spPr>
      </p:pic>
      <p:pic>
        <p:nvPicPr>
          <p:cNvPr id="8" name="Picture 15"/>
          <p:cNvPicPr>
            <a:picLocks noChangeAspect="1" noChangeArrowheads="1"/>
          </p:cNvPicPr>
          <p:nvPr/>
        </p:nvPicPr>
        <p:blipFill>
          <a:blip r:embed="rId8" cstate="print"/>
          <a:srcRect/>
          <a:stretch>
            <a:fillRect/>
          </a:stretch>
        </p:blipFill>
        <p:spPr bwMode="auto">
          <a:xfrm>
            <a:off x="5105400" y="4073525"/>
            <a:ext cx="1252538" cy="2174875"/>
          </a:xfrm>
          <a:prstGeom prst="rect">
            <a:avLst/>
          </a:prstGeom>
          <a:noFill/>
          <a:ln w="9525">
            <a:noFill/>
            <a:miter lim="800000"/>
            <a:headEnd/>
            <a:tailEnd/>
          </a:ln>
          <a:effectLst/>
        </p:spPr>
      </p:pic>
      <p:sp>
        <p:nvSpPr>
          <p:cNvPr id="11" name="Date Placeholder 10"/>
          <p:cNvSpPr>
            <a:spLocks noGrp="1"/>
          </p:cNvSpPr>
          <p:nvPr>
            <p:ph type="dt" sz="half" idx="10"/>
          </p:nvPr>
        </p:nvSpPr>
        <p:spPr/>
        <p:txBody>
          <a:bodyPr/>
          <a:lstStyle/>
          <a:p>
            <a:fld id="{69F430DA-6242-4487-A7F1-BABA3E8657D3}" type="datetime1">
              <a:rPr lang="en-US" smtClean="0"/>
              <a:t>10/15/2024</a:t>
            </a:fld>
            <a:endParaRPr lang="en-US"/>
          </a:p>
        </p:txBody>
      </p:sp>
      <p:sp>
        <p:nvSpPr>
          <p:cNvPr id="12" name="Slide Number Placeholder 11"/>
          <p:cNvSpPr>
            <a:spLocks noGrp="1"/>
          </p:cNvSpPr>
          <p:nvPr>
            <p:ph type="sldNum" sz="quarter" idx="12"/>
          </p:nvPr>
        </p:nvSpPr>
        <p:spPr/>
        <p:txBody>
          <a:bodyPr/>
          <a:lstStyle/>
          <a:p>
            <a:fld id="{B6F15528-21DE-4FAA-801E-634DDDAF4B2B}" type="slidenum">
              <a:rPr lang="en-US" smtClean="0"/>
              <a:pPr/>
              <a:t>53</a:t>
            </a:fld>
            <a:endParaRPr lang="en-US"/>
          </a:p>
        </p:txBody>
      </p:sp>
      <p:sp>
        <p:nvSpPr>
          <p:cNvPr id="13" name="Footer Placeholder 12"/>
          <p:cNvSpPr>
            <a:spLocks noGrp="1"/>
          </p:cNvSpPr>
          <p:nvPr>
            <p:ph type="ftr" sz="quarter" idx="11"/>
          </p:nvPr>
        </p:nvSpPr>
        <p:spPr/>
        <p:txBody>
          <a:bodyPr/>
          <a:lstStyle/>
          <a:p>
            <a:r>
              <a:rPr lang="en-IN"/>
              <a:t>NISHA          ACSE602                  CN                UNIT 3</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iterate type="lt">
                                    <p:tmPct val="5000"/>
                                  </p:iterate>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iterate type="lt">
                                    <p:tmPct val="5000"/>
                                  </p:iterate>
                                  <p:childTnLst>
                                    <p:set>
                                      <p:cBhvr>
                                        <p:cTn id="14" dur="1" fill="hold">
                                          <p:stCondLst>
                                            <p:cond delay="0"/>
                                          </p:stCondLst>
                                        </p:cTn>
                                        <p:tgtEl>
                                          <p:spTgt spid="5"/>
                                        </p:tgtEl>
                                        <p:attrNameLst>
                                          <p:attrName>style.visibility</p:attrName>
                                        </p:attrNameLst>
                                      </p:cBhvr>
                                      <p:to>
                                        <p:strVal val="visible"/>
                                      </p:to>
                                    </p:set>
                                    <p:anim calcmode="lin" valueType="num">
                                      <p:cBhvr>
                                        <p:cTn id="15" dur="1000" fill="hold"/>
                                        <p:tgtEl>
                                          <p:spTgt spid="5"/>
                                        </p:tgtEl>
                                        <p:attrNameLst>
                                          <p:attrName>ppt_w</p:attrName>
                                        </p:attrNameLst>
                                      </p:cBhvr>
                                      <p:tavLst>
                                        <p:tav tm="0">
                                          <p:val>
                                            <p:fltVal val="0"/>
                                          </p:val>
                                        </p:tav>
                                        <p:tav tm="100000">
                                          <p:val>
                                            <p:strVal val="#ppt_w"/>
                                          </p:val>
                                        </p:tav>
                                      </p:tavLst>
                                    </p:anim>
                                    <p:anim calcmode="lin" valueType="num">
                                      <p:cBhvr>
                                        <p:cTn id="16" dur="1000" fill="hold"/>
                                        <p:tgtEl>
                                          <p:spTgt spid="5"/>
                                        </p:tgtEl>
                                        <p:attrNameLst>
                                          <p:attrName>ppt_h</p:attrName>
                                        </p:attrNameLst>
                                      </p:cBhvr>
                                      <p:tavLst>
                                        <p:tav tm="0">
                                          <p:val>
                                            <p:fltVal val="0"/>
                                          </p:val>
                                        </p:tav>
                                        <p:tav tm="100000">
                                          <p:val>
                                            <p:strVal val="#ppt_h"/>
                                          </p:val>
                                        </p:tav>
                                      </p:tavLst>
                                    </p:anim>
                                    <p:anim calcmode="lin" valueType="num">
                                      <p:cBhvr>
                                        <p:cTn id="17" dur="1000" fill="hold"/>
                                        <p:tgtEl>
                                          <p:spTgt spid="5"/>
                                        </p:tgtEl>
                                        <p:attrNameLst>
                                          <p:attrName>style.rotation</p:attrName>
                                        </p:attrNameLst>
                                      </p:cBhvr>
                                      <p:tavLst>
                                        <p:tav tm="0">
                                          <p:val>
                                            <p:fltVal val="90"/>
                                          </p:val>
                                        </p:tav>
                                        <p:tav tm="100000">
                                          <p:val>
                                            <p:fltVal val="0"/>
                                          </p:val>
                                        </p:tav>
                                      </p:tavLst>
                                    </p:anim>
                                    <p:animEffect transition="in" filter="fade">
                                      <p:cBhvr>
                                        <p:cTn id="18" dur="10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iterate type="lt">
                                    <p:tmPct val="5000"/>
                                  </p:iterate>
                                  <p:childTnLst>
                                    <p:set>
                                      <p:cBhvr>
                                        <p:cTn id="22" dur="1" fill="hold">
                                          <p:stCondLst>
                                            <p:cond delay="0"/>
                                          </p:stCondLst>
                                        </p:cTn>
                                        <p:tgtEl>
                                          <p:spTgt spid="6"/>
                                        </p:tgtEl>
                                        <p:attrNameLst>
                                          <p:attrName>style.visibility</p:attrName>
                                        </p:attrNameLst>
                                      </p:cBhvr>
                                      <p:to>
                                        <p:strVal val="visible"/>
                                      </p:to>
                                    </p:set>
                                    <p:anim calcmode="lin" valueType="num">
                                      <p:cBhvr>
                                        <p:cTn id="23" dur="1000" fill="hold"/>
                                        <p:tgtEl>
                                          <p:spTgt spid="6"/>
                                        </p:tgtEl>
                                        <p:attrNameLst>
                                          <p:attrName>ppt_w</p:attrName>
                                        </p:attrNameLst>
                                      </p:cBhvr>
                                      <p:tavLst>
                                        <p:tav tm="0">
                                          <p:val>
                                            <p:fltVal val="0"/>
                                          </p:val>
                                        </p:tav>
                                        <p:tav tm="100000">
                                          <p:val>
                                            <p:strVal val="#ppt_w"/>
                                          </p:val>
                                        </p:tav>
                                      </p:tavLst>
                                    </p:anim>
                                    <p:anim calcmode="lin" valueType="num">
                                      <p:cBhvr>
                                        <p:cTn id="24" dur="1000" fill="hold"/>
                                        <p:tgtEl>
                                          <p:spTgt spid="6"/>
                                        </p:tgtEl>
                                        <p:attrNameLst>
                                          <p:attrName>ppt_h</p:attrName>
                                        </p:attrNameLst>
                                      </p:cBhvr>
                                      <p:tavLst>
                                        <p:tav tm="0">
                                          <p:val>
                                            <p:fltVal val="0"/>
                                          </p:val>
                                        </p:tav>
                                        <p:tav tm="100000">
                                          <p:val>
                                            <p:strVal val="#ppt_h"/>
                                          </p:val>
                                        </p:tav>
                                      </p:tavLst>
                                    </p:anim>
                                    <p:anim calcmode="lin" valueType="num">
                                      <p:cBhvr>
                                        <p:cTn id="25" dur="1000" fill="hold"/>
                                        <p:tgtEl>
                                          <p:spTgt spid="6"/>
                                        </p:tgtEl>
                                        <p:attrNameLst>
                                          <p:attrName>style.rotation</p:attrName>
                                        </p:attrNameLst>
                                      </p:cBhvr>
                                      <p:tavLst>
                                        <p:tav tm="0">
                                          <p:val>
                                            <p:fltVal val="90"/>
                                          </p:val>
                                        </p:tav>
                                        <p:tav tm="100000">
                                          <p:val>
                                            <p:fltVal val="0"/>
                                          </p:val>
                                        </p:tav>
                                      </p:tavLst>
                                    </p:anim>
                                    <p:animEffect transition="in" filter="fade">
                                      <p:cBhvr>
                                        <p:cTn id="26" dur="10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nodeType="clickEffect">
                                  <p:stCondLst>
                                    <p:cond delay="0"/>
                                  </p:stCondLst>
                                  <p:iterate type="lt">
                                    <p:tmPct val="5000"/>
                                  </p:iterate>
                                  <p:childTnLst>
                                    <p:set>
                                      <p:cBhvr>
                                        <p:cTn id="30" dur="1" fill="hold">
                                          <p:stCondLst>
                                            <p:cond delay="0"/>
                                          </p:stCondLst>
                                        </p:cTn>
                                        <p:tgtEl>
                                          <p:spTgt spid="7"/>
                                        </p:tgtEl>
                                        <p:attrNameLst>
                                          <p:attrName>style.visibility</p:attrName>
                                        </p:attrNameLst>
                                      </p:cBhvr>
                                      <p:to>
                                        <p:strVal val="visible"/>
                                      </p:to>
                                    </p:set>
                                    <p:anim calcmode="lin" valueType="num">
                                      <p:cBhvr>
                                        <p:cTn id="31" dur="1000" fill="hold"/>
                                        <p:tgtEl>
                                          <p:spTgt spid="7"/>
                                        </p:tgtEl>
                                        <p:attrNameLst>
                                          <p:attrName>ppt_w</p:attrName>
                                        </p:attrNameLst>
                                      </p:cBhvr>
                                      <p:tavLst>
                                        <p:tav tm="0">
                                          <p:val>
                                            <p:fltVal val="0"/>
                                          </p:val>
                                        </p:tav>
                                        <p:tav tm="100000">
                                          <p:val>
                                            <p:strVal val="#ppt_w"/>
                                          </p:val>
                                        </p:tav>
                                      </p:tavLst>
                                    </p:anim>
                                    <p:anim calcmode="lin" valueType="num">
                                      <p:cBhvr>
                                        <p:cTn id="32" dur="1000" fill="hold"/>
                                        <p:tgtEl>
                                          <p:spTgt spid="7"/>
                                        </p:tgtEl>
                                        <p:attrNameLst>
                                          <p:attrName>ppt_h</p:attrName>
                                        </p:attrNameLst>
                                      </p:cBhvr>
                                      <p:tavLst>
                                        <p:tav tm="0">
                                          <p:val>
                                            <p:fltVal val="0"/>
                                          </p:val>
                                        </p:tav>
                                        <p:tav tm="100000">
                                          <p:val>
                                            <p:strVal val="#ppt_h"/>
                                          </p:val>
                                        </p:tav>
                                      </p:tavLst>
                                    </p:anim>
                                    <p:anim calcmode="lin" valueType="num">
                                      <p:cBhvr>
                                        <p:cTn id="33" dur="1000" fill="hold"/>
                                        <p:tgtEl>
                                          <p:spTgt spid="7"/>
                                        </p:tgtEl>
                                        <p:attrNameLst>
                                          <p:attrName>style.rotation</p:attrName>
                                        </p:attrNameLst>
                                      </p:cBhvr>
                                      <p:tavLst>
                                        <p:tav tm="0">
                                          <p:val>
                                            <p:fltVal val="90"/>
                                          </p:val>
                                        </p:tav>
                                        <p:tav tm="100000">
                                          <p:val>
                                            <p:fltVal val="0"/>
                                          </p:val>
                                        </p:tav>
                                      </p:tavLst>
                                    </p:anim>
                                    <p:animEffect transition="in" filter="fade">
                                      <p:cBhvr>
                                        <p:cTn id="34" dur="100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nodeType="clickEffect">
                                  <p:stCondLst>
                                    <p:cond delay="0"/>
                                  </p:stCondLst>
                                  <p:iterate type="lt">
                                    <p:tmPct val="5000"/>
                                  </p:iterate>
                                  <p:childTnLst>
                                    <p:set>
                                      <p:cBhvr>
                                        <p:cTn id="38" dur="1" fill="hold">
                                          <p:stCondLst>
                                            <p:cond delay="0"/>
                                          </p:stCondLst>
                                        </p:cTn>
                                        <p:tgtEl>
                                          <p:spTgt spid="8"/>
                                        </p:tgtEl>
                                        <p:attrNameLst>
                                          <p:attrName>style.visibility</p:attrName>
                                        </p:attrNameLst>
                                      </p:cBhvr>
                                      <p:to>
                                        <p:strVal val="visible"/>
                                      </p:to>
                                    </p:set>
                                    <p:anim calcmode="lin" valueType="num">
                                      <p:cBhvr>
                                        <p:cTn id="39" dur="1000" fill="hold"/>
                                        <p:tgtEl>
                                          <p:spTgt spid="8"/>
                                        </p:tgtEl>
                                        <p:attrNameLst>
                                          <p:attrName>ppt_w</p:attrName>
                                        </p:attrNameLst>
                                      </p:cBhvr>
                                      <p:tavLst>
                                        <p:tav tm="0">
                                          <p:val>
                                            <p:fltVal val="0"/>
                                          </p:val>
                                        </p:tav>
                                        <p:tav tm="100000">
                                          <p:val>
                                            <p:strVal val="#ppt_w"/>
                                          </p:val>
                                        </p:tav>
                                      </p:tavLst>
                                    </p:anim>
                                    <p:anim calcmode="lin" valueType="num">
                                      <p:cBhvr>
                                        <p:cTn id="40" dur="1000" fill="hold"/>
                                        <p:tgtEl>
                                          <p:spTgt spid="8"/>
                                        </p:tgtEl>
                                        <p:attrNameLst>
                                          <p:attrName>ppt_h</p:attrName>
                                        </p:attrNameLst>
                                      </p:cBhvr>
                                      <p:tavLst>
                                        <p:tav tm="0">
                                          <p:val>
                                            <p:fltVal val="0"/>
                                          </p:val>
                                        </p:tav>
                                        <p:tav tm="100000">
                                          <p:val>
                                            <p:strVal val="#ppt_h"/>
                                          </p:val>
                                        </p:tav>
                                      </p:tavLst>
                                    </p:anim>
                                    <p:anim calcmode="lin" valueType="num">
                                      <p:cBhvr>
                                        <p:cTn id="41" dur="1000" fill="hold"/>
                                        <p:tgtEl>
                                          <p:spTgt spid="8"/>
                                        </p:tgtEl>
                                        <p:attrNameLst>
                                          <p:attrName>style.rotation</p:attrName>
                                        </p:attrNameLst>
                                      </p:cBhvr>
                                      <p:tavLst>
                                        <p:tav tm="0">
                                          <p:val>
                                            <p:fltVal val="90"/>
                                          </p:val>
                                        </p:tav>
                                        <p:tav tm="100000">
                                          <p:val>
                                            <p:fltVal val="0"/>
                                          </p:val>
                                        </p:tav>
                                      </p:tavLst>
                                    </p:anim>
                                    <p:animEffect transition="in" filter="fade">
                                      <p:cBhvr>
                                        <p:cTn id="4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142976"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Routing </a:t>
            </a:r>
          </a:p>
        </p:txBody>
      </p:sp>
      <p:pic>
        <p:nvPicPr>
          <p:cNvPr id="10"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4" name="Rectangle 5"/>
          <p:cNvSpPr>
            <a:spLocks noChangeArrowheads="1"/>
          </p:cNvSpPr>
          <p:nvPr/>
        </p:nvSpPr>
        <p:spPr bwMode="auto">
          <a:xfrm>
            <a:off x="1214414" y="1524000"/>
            <a:ext cx="7143800" cy="2123658"/>
          </a:xfrm>
          <a:prstGeom prst="rect">
            <a:avLst/>
          </a:prstGeom>
          <a:noFill/>
          <a:ln w="9525">
            <a:noFill/>
            <a:miter lim="800000"/>
            <a:headEnd/>
            <a:tailEnd/>
          </a:ln>
          <a:effectLst/>
        </p:spPr>
        <p:txBody>
          <a:bodyPr wrap="square">
            <a:spAutoFit/>
          </a:bodyPr>
          <a:lstStyle/>
          <a:p>
            <a:pPr algn="just"/>
            <a:r>
              <a:rPr lang="en-US" altLang="zh-TW" sz="2200" dirty="0">
                <a:latin typeface="+mj-lt"/>
                <a:ea typeface="新細明體" pitchFamily="18" charset="-120"/>
              </a:rPr>
              <a:t>The Routing Information Protocol (RIP) is an intra-domain (interior) routing protocol used inside an autonomous system. It is a very simple protocol based on distance vector routing. RIP implements distance vector routing directly with some considerations. </a:t>
            </a:r>
          </a:p>
          <a:p>
            <a:pPr algn="just"/>
            <a:r>
              <a:rPr lang="en-US" altLang="zh-TW" sz="2200" dirty="0">
                <a:latin typeface="+mj-lt"/>
                <a:ea typeface="新細明體" pitchFamily="18" charset="-120"/>
              </a:rPr>
              <a:t>      </a:t>
            </a:r>
          </a:p>
        </p:txBody>
      </p:sp>
      <p:sp>
        <p:nvSpPr>
          <p:cNvPr id="5" name="Date Placeholder 4"/>
          <p:cNvSpPr>
            <a:spLocks noGrp="1"/>
          </p:cNvSpPr>
          <p:nvPr>
            <p:ph type="dt" sz="half" idx="10"/>
          </p:nvPr>
        </p:nvSpPr>
        <p:spPr/>
        <p:txBody>
          <a:bodyPr/>
          <a:lstStyle/>
          <a:p>
            <a:fld id="{5C63F4C7-4825-4A47-9291-0A569300764B}" type="datetime1">
              <a:rPr lang="en-US" smtClean="0"/>
              <a:t>10/15/2024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54</a:t>
            </a:fld>
            <a:endParaRPr lang="en-US"/>
          </a:p>
        </p:txBody>
      </p:sp>
      <p:sp>
        <p:nvSpPr>
          <p:cNvPr id="7" name="Footer Placeholder 6"/>
          <p:cNvSpPr>
            <a:spLocks noGrp="1"/>
          </p:cNvSpPr>
          <p:nvPr>
            <p:ph type="ftr" sz="quarter" idx="11"/>
          </p:nvPr>
        </p:nvSpPr>
        <p:spPr/>
        <p:txBody>
          <a:bodyPr/>
          <a:lstStyle/>
          <a:p>
            <a:r>
              <a:rPr lang="en-IN"/>
              <a:t>NISHA          ACSE602                  CN                UNIT 3</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142976"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Routing: Link state Routing  </a:t>
            </a:r>
          </a:p>
        </p:txBody>
      </p:sp>
      <p:pic>
        <p:nvPicPr>
          <p:cNvPr id="10"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4" name="Rectangle 5"/>
          <p:cNvSpPr>
            <a:spLocks noChangeArrowheads="1"/>
          </p:cNvSpPr>
          <p:nvPr/>
        </p:nvSpPr>
        <p:spPr bwMode="auto">
          <a:xfrm>
            <a:off x="381000" y="1524000"/>
            <a:ext cx="8534400" cy="2462213"/>
          </a:xfrm>
          <a:prstGeom prst="rect">
            <a:avLst/>
          </a:prstGeom>
          <a:noFill/>
          <a:ln w="9525">
            <a:noFill/>
            <a:miter lim="800000"/>
            <a:headEnd/>
            <a:tailEnd/>
          </a:ln>
          <a:effectLst/>
        </p:spPr>
        <p:txBody>
          <a:bodyPr>
            <a:spAutoFit/>
          </a:bodyPr>
          <a:lstStyle/>
          <a:p>
            <a:pPr algn="just"/>
            <a:r>
              <a:rPr lang="en-US" altLang="zh-TW" sz="2200" dirty="0">
                <a:latin typeface="+mj-lt"/>
                <a:ea typeface="新細明體" pitchFamily="18" charset="-120"/>
              </a:rPr>
              <a:t>Link state routing has a different philosophy from that of distance vector routing. In link state routing, if each node in the domain has the entire topology of the domain—the list of nodes and links, how they are connected including the type, cost (metric), and the condition of the links (up or down)—the node can use the </a:t>
            </a:r>
            <a:r>
              <a:rPr lang="en-US" altLang="zh-TW" sz="2200" dirty="0" err="1">
                <a:latin typeface="+mj-lt"/>
                <a:ea typeface="新細明體" pitchFamily="18" charset="-120"/>
              </a:rPr>
              <a:t>Dijkstra</a:t>
            </a:r>
            <a:r>
              <a:rPr lang="en-US" altLang="zh-TW" sz="2200" dirty="0">
                <a:latin typeface="+mj-lt"/>
                <a:ea typeface="新細明體" pitchFamily="18" charset="-120"/>
              </a:rPr>
              <a:t> algorithm to build a routing table.</a:t>
            </a:r>
          </a:p>
          <a:p>
            <a:pPr algn="just"/>
            <a:r>
              <a:rPr lang="en-US" altLang="zh-TW" sz="2200" dirty="0">
                <a:latin typeface="+mj-lt"/>
                <a:ea typeface="新細明體" pitchFamily="18" charset="-120"/>
              </a:rPr>
              <a:t>      </a:t>
            </a:r>
          </a:p>
        </p:txBody>
      </p:sp>
      <p:sp>
        <p:nvSpPr>
          <p:cNvPr id="5" name="Date Placeholder 4"/>
          <p:cNvSpPr>
            <a:spLocks noGrp="1"/>
          </p:cNvSpPr>
          <p:nvPr>
            <p:ph type="dt" sz="half" idx="10"/>
          </p:nvPr>
        </p:nvSpPr>
        <p:spPr/>
        <p:txBody>
          <a:bodyPr/>
          <a:lstStyle/>
          <a:p>
            <a:fld id="{57BD774E-5C94-4538-9497-1F4762539C36}" type="datetime1">
              <a:rPr lang="en-US" smtClean="0"/>
              <a:t>10/15/2024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55</a:t>
            </a:fld>
            <a:endParaRPr lang="en-US"/>
          </a:p>
        </p:txBody>
      </p:sp>
      <p:sp>
        <p:nvSpPr>
          <p:cNvPr id="7" name="Footer Placeholder 6"/>
          <p:cNvSpPr>
            <a:spLocks noGrp="1"/>
          </p:cNvSpPr>
          <p:nvPr>
            <p:ph type="ftr" sz="quarter" idx="11"/>
          </p:nvPr>
        </p:nvSpPr>
        <p:spPr/>
        <p:txBody>
          <a:bodyPr/>
          <a:lstStyle/>
          <a:p>
            <a:r>
              <a:rPr lang="en-IN"/>
              <a:t>NISHA          ACSE602                  CN                UNIT 3</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142976"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Routing </a:t>
            </a:r>
          </a:p>
        </p:txBody>
      </p:sp>
      <p:pic>
        <p:nvPicPr>
          <p:cNvPr id="10"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pic>
        <p:nvPicPr>
          <p:cNvPr id="4" name="Picture 10"/>
          <p:cNvPicPr>
            <a:picLocks noChangeAspect="1" noChangeArrowheads="1"/>
          </p:cNvPicPr>
          <p:nvPr/>
        </p:nvPicPr>
        <p:blipFill>
          <a:blip r:embed="rId4" cstate="print"/>
          <a:srcRect/>
          <a:stretch>
            <a:fillRect/>
          </a:stretch>
        </p:blipFill>
        <p:spPr bwMode="auto">
          <a:xfrm>
            <a:off x="1919288" y="779463"/>
            <a:ext cx="6005512" cy="5546725"/>
          </a:xfrm>
          <a:prstGeom prst="rect">
            <a:avLst/>
          </a:prstGeom>
          <a:noFill/>
          <a:ln w="9525">
            <a:noFill/>
            <a:miter lim="800000"/>
            <a:headEnd/>
            <a:tailEnd/>
          </a:ln>
          <a:effectLst/>
        </p:spPr>
      </p:pic>
      <p:sp>
        <p:nvSpPr>
          <p:cNvPr id="5" name="Date Placeholder 4"/>
          <p:cNvSpPr>
            <a:spLocks noGrp="1"/>
          </p:cNvSpPr>
          <p:nvPr>
            <p:ph type="dt" sz="half" idx="10"/>
          </p:nvPr>
        </p:nvSpPr>
        <p:spPr/>
        <p:txBody>
          <a:bodyPr/>
          <a:lstStyle/>
          <a:p>
            <a:fld id="{53A12127-6B67-4436-AD89-E77EE3B8E5AA}" type="datetime1">
              <a:rPr lang="en-US" smtClean="0"/>
              <a:t>10/15/2024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56</a:t>
            </a:fld>
            <a:endParaRPr lang="en-US"/>
          </a:p>
        </p:txBody>
      </p:sp>
      <p:sp>
        <p:nvSpPr>
          <p:cNvPr id="7" name="Footer Placeholder 6"/>
          <p:cNvSpPr>
            <a:spLocks noGrp="1"/>
          </p:cNvSpPr>
          <p:nvPr>
            <p:ph type="ftr" sz="quarter" idx="11"/>
          </p:nvPr>
        </p:nvSpPr>
        <p:spPr/>
        <p:txBody>
          <a:bodyPr/>
          <a:lstStyle/>
          <a:p>
            <a:r>
              <a:rPr lang="en-IN"/>
              <a:t>NISHA          ACSE602                  CN                UNIT 3</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142976"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Routing </a:t>
            </a:r>
          </a:p>
        </p:txBody>
      </p:sp>
      <p:pic>
        <p:nvPicPr>
          <p:cNvPr id="10"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pic>
        <p:nvPicPr>
          <p:cNvPr id="4" name="Picture 10"/>
          <p:cNvPicPr>
            <a:picLocks noChangeAspect="1" noChangeArrowheads="1"/>
          </p:cNvPicPr>
          <p:nvPr/>
        </p:nvPicPr>
        <p:blipFill>
          <a:blip r:embed="rId4" cstate="print"/>
          <a:srcRect/>
          <a:stretch>
            <a:fillRect/>
          </a:stretch>
        </p:blipFill>
        <p:spPr bwMode="auto">
          <a:xfrm>
            <a:off x="1017588" y="2181225"/>
            <a:ext cx="6754812" cy="2543175"/>
          </a:xfrm>
          <a:prstGeom prst="rect">
            <a:avLst/>
          </a:prstGeom>
          <a:noFill/>
          <a:ln w="9525">
            <a:noFill/>
            <a:miter lim="800000"/>
            <a:headEnd/>
            <a:tailEnd/>
          </a:ln>
          <a:effectLst/>
        </p:spPr>
      </p:pic>
      <p:sp>
        <p:nvSpPr>
          <p:cNvPr id="5" name="Date Placeholder 4"/>
          <p:cNvSpPr>
            <a:spLocks noGrp="1"/>
          </p:cNvSpPr>
          <p:nvPr>
            <p:ph type="dt" sz="half" idx="10"/>
          </p:nvPr>
        </p:nvSpPr>
        <p:spPr/>
        <p:txBody>
          <a:bodyPr/>
          <a:lstStyle/>
          <a:p>
            <a:fld id="{980C029D-50F7-4B26-AEB2-AAD72578959F}" type="datetime1">
              <a:rPr lang="en-US" smtClean="0"/>
              <a:t>10/15/2024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57</a:t>
            </a:fld>
            <a:endParaRPr lang="en-US"/>
          </a:p>
        </p:txBody>
      </p:sp>
      <p:sp>
        <p:nvSpPr>
          <p:cNvPr id="7" name="Footer Placeholder 6"/>
          <p:cNvSpPr>
            <a:spLocks noGrp="1"/>
          </p:cNvSpPr>
          <p:nvPr>
            <p:ph type="ftr" sz="quarter" idx="11"/>
          </p:nvPr>
        </p:nvSpPr>
        <p:spPr/>
        <p:txBody>
          <a:bodyPr/>
          <a:lstStyle/>
          <a:p>
            <a:r>
              <a:rPr lang="en-IN"/>
              <a:t>NISHA          ACSE602                  CN                UNIT 3</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142976"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Routing </a:t>
            </a:r>
          </a:p>
        </p:txBody>
      </p:sp>
      <p:pic>
        <p:nvPicPr>
          <p:cNvPr id="10"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4" name="Rectangle 2"/>
          <p:cNvSpPr txBox="1">
            <a:spLocks noChangeArrowheads="1"/>
          </p:cNvSpPr>
          <p:nvPr/>
        </p:nvSpPr>
        <p:spPr>
          <a:xfrm>
            <a:off x="928662" y="928670"/>
            <a:ext cx="6870700" cy="739391"/>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TW" sz="2400" b="0" i="0" u="none" strike="noStrike" kern="1200" cap="none" spc="0" normalizeH="0" baseline="0" noProof="0" dirty="0">
                <a:ln>
                  <a:noFill/>
                </a:ln>
                <a:solidFill>
                  <a:schemeClr val="tx1"/>
                </a:solidFill>
                <a:effectLst/>
                <a:uLnTx/>
                <a:uFillTx/>
                <a:latin typeface="+mj-lt"/>
                <a:ea typeface="+mj-ea"/>
                <a:cs typeface="+mj-cs"/>
              </a:rPr>
              <a:t>Building Routing Tables</a:t>
            </a:r>
          </a:p>
        </p:txBody>
      </p:sp>
      <p:sp>
        <p:nvSpPr>
          <p:cNvPr id="5" name="Rectangle 3"/>
          <p:cNvSpPr txBox="1">
            <a:spLocks noChangeArrowheads="1"/>
          </p:cNvSpPr>
          <p:nvPr/>
        </p:nvSpPr>
        <p:spPr>
          <a:xfrm>
            <a:off x="857224" y="1714488"/>
            <a:ext cx="7696200" cy="4310074"/>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TW" sz="2200" b="0" i="0" u="none" strike="noStrike" kern="1200" cap="none" spc="0" normalizeH="0" baseline="0" noProof="0" dirty="0">
                <a:ln>
                  <a:noFill/>
                </a:ln>
                <a:solidFill>
                  <a:srgbClr val="0000CC"/>
                </a:solidFill>
                <a:effectLst/>
                <a:uLnTx/>
                <a:uFillTx/>
                <a:latin typeface="+mn-lt"/>
                <a:ea typeface="+mn-ea"/>
                <a:cs typeface="+mn-cs"/>
              </a:rPr>
              <a:t>Creation of the states of the links by each node, called the </a:t>
            </a:r>
            <a:r>
              <a:rPr kumimoji="0" lang="en-US" altLang="zh-TW" sz="2200" b="0" i="0" u="none" strike="noStrike" kern="1200" cap="none" spc="0" normalizeH="0" baseline="0" noProof="0" dirty="0">
                <a:ln>
                  <a:noFill/>
                </a:ln>
                <a:solidFill>
                  <a:schemeClr val="tx2"/>
                </a:solidFill>
                <a:effectLst/>
                <a:uLnTx/>
                <a:uFillTx/>
                <a:latin typeface="+mn-lt"/>
                <a:ea typeface="+mn-ea"/>
                <a:cs typeface="+mn-cs"/>
              </a:rPr>
              <a:t>link state packets</a:t>
            </a:r>
            <a:r>
              <a:rPr kumimoji="0" lang="en-US" altLang="zh-TW" sz="2200" b="0" i="0" u="none" strike="noStrike" kern="1200" cap="none" spc="0" normalizeH="0" baseline="0" noProof="0" dirty="0">
                <a:ln>
                  <a:noFill/>
                </a:ln>
                <a:solidFill>
                  <a:srgbClr val="0000CC"/>
                </a:solidFill>
                <a:effectLst/>
                <a:uLnTx/>
                <a:uFillTx/>
                <a:latin typeface="+mn-lt"/>
                <a:ea typeface="+mn-ea"/>
                <a:cs typeface="+mn-cs"/>
              </a:rPr>
              <a:t> (</a:t>
            </a:r>
            <a:r>
              <a:rPr kumimoji="0" lang="en-US" altLang="zh-TW" sz="2200" b="0" i="0" u="none" strike="noStrike" kern="1200" cap="none" spc="0" normalizeH="0" baseline="0" noProof="0" dirty="0">
                <a:ln>
                  <a:noFill/>
                </a:ln>
                <a:solidFill>
                  <a:schemeClr val="tx2"/>
                </a:solidFill>
                <a:effectLst/>
                <a:uLnTx/>
                <a:uFillTx/>
                <a:latin typeface="+mn-lt"/>
                <a:ea typeface="+mn-ea"/>
                <a:cs typeface="+mn-cs"/>
              </a:rPr>
              <a:t>LSP</a:t>
            </a:r>
            <a:r>
              <a:rPr kumimoji="0" lang="en-US" altLang="zh-TW" sz="2200" b="0" i="0" u="none" strike="noStrike" kern="1200" cap="none" spc="0" normalizeH="0" baseline="0" noProof="0" dirty="0">
                <a:ln>
                  <a:noFill/>
                </a:ln>
                <a:solidFill>
                  <a:srgbClr val="0000CC"/>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TW" sz="2200" b="0" i="0" u="none" strike="noStrike" kern="1200" cap="none" spc="0" normalizeH="0" baseline="0" noProof="0" dirty="0">
                <a:ln>
                  <a:noFill/>
                </a:ln>
                <a:solidFill>
                  <a:srgbClr val="0000CC"/>
                </a:solidFill>
                <a:effectLst/>
                <a:uLnTx/>
                <a:uFillTx/>
                <a:latin typeface="+mn-lt"/>
                <a:ea typeface="+mn-ea"/>
                <a:cs typeface="+mn-cs"/>
              </a:rPr>
              <a:t>Dissemination of LSPs to every other routers, called </a:t>
            </a:r>
            <a:r>
              <a:rPr kumimoji="0" lang="en-US" altLang="zh-TW" sz="2200" b="0" i="0" u="none" strike="noStrike" kern="1200" cap="none" spc="0" normalizeH="0" baseline="0" noProof="0" dirty="0">
                <a:ln>
                  <a:noFill/>
                </a:ln>
                <a:solidFill>
                  <a:schemeClr val="tx2"/>
                </a:solidFill>
                <a:effectLst/>
                <a:uLnTx/>
                <a:uFillTx/>
                <a:latin typeface="+mn-lt"/>
                <a:ea typeface="+mn-ea"/>
                <a:cs typeface="+mn-cs"/>
              </a:rPr>
              <a:t>flooding </a:t>
            </a:r>
            <a:r>
              <a:rPr kumimoji="0" lang="en-US" altLang="zh-TW" sz="2200" b="0" i="0" u="none" strike="noStrike" kern="1200" cap="none" spc="0" normalizeH="0" baseline="0" noProof="0" dirty="0">
                <a:ln>
                  <a:noFill/>
                </a:ln>
                <a:solidFill>
                  <a:srgbClr val="0000CC"/>
                </a:solidFill>
                <a:effectLst/>
                <a:uLnTx/>
                <a:uFillTx/>
                <a:latin typeface="+mn-lt"/>
                <a:ea typeface="+mn-ea"/>
                <a:cs typeface="+mn-cs"/>
              </a:rPr>
              <a:t>(efficiently)</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TW" sz="2200" b="0" i="0" u="none" strike="noStrike" kern="1200" cap="none" spc="0" normalizeH="0" baseline="0" noProof="0" dirty="0">
                <a:ln>
                  <a:noFill/>
                </a:ln>
                <a:solidFill>
                  <a:srgbClr val="0000CC"/>
                </a:solidFill>
                <a:effectLst/>
                <a:uLnTx/>
                <a:uFillTx/>
                <a:latin typeface="+mn-lt"/>
                <a:ea typeface="+mn-ea"/>
                <a:cs typeface="+mn-cs"/>
              </a:rPr>
              <a:t>Formation of a </a:t>
            </a:r>
            <a:r>
              <a:rPr kumimoji="0" lang="en-US" altLang="zh-TW" sz="2200" b="0" i="0" u="none" strike="noStrike" kern="1200" cap="none" spc="0" normalizeH="0" baseline="0" noProof="0" dirty="0">
                <a:ln>
                  <a:noFill/>
                </a:ln>
                <a:solidFill>
                  <a:schemeClr val="tx2"/>
                </a:solidFill>
                <a:effectLst/>
                <a:uLnTx/>
                <a:uFillTx/>
                <a:latin typeface="+mn-lt"/>
                <a:ea typeface="+mn-ea"/>
                <a:cs typeface="+mn-cs"/>
              </a:rPr>
              <a:t>shortest path tree</a:t>
            </a:r>
            <a:r>
              <a:rPr kumimoji="0" lang="en-US" altLang="zh-TW" sz="2200" b="0" i="0" u="none" strike="noStrike" kern="1200" cap="none" spc="0" normalizeH="0" baseline="0" noProof="0" dirty="0">
                <a:ln>
                  <a:noFill/>
                </a:ln>
                <a:solidFill>
                  <a:srgbClr val="0000CC"/>
                </a:solidFill>
                <a:effectLst/>
                <a:uLnTx/>
                <a:uFillTx/>
                <a:latin typeface="+mn-lt"/>
                <a:ea typeface="+mn-ea"/>
                <a:cs typeface="+mn-cs"/>
              </a:rPr>
              <a:t> for each node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TW" sz="2200" b="0" i="0" u="none" strike="noStrike" kern="1200" cap="none" spc="0" normalizeH="0" baseline="0" noProof="0" dirty="0">
                <a:ln>
                  <a:noFill/>
                </a:ln>
                <a:solidFill>
                  <a:srgbClr val="0000CC"/>
                </a:solidFill>
                <a:effectLst/>
                <a:uLnTx/>
                <a:uFillTx/>
                <a:latin typeface="+mn-lt"/>
                <a:ea typeface="+mn-ea"/>
                <a:cs typeface="+mn-cs"/>
              </a:rPr>
              <a:t>Calculation of a </a:t>
            </a:r>
            <a:r>
              <a:rPr kumimoji="0" lang="en-US" altLang="zh-TW" sz="2200" b="0" i="0" u="none" strike="noStrike" kern="1200" cap="none" spc="0" normalizeH="0" baseline="0" noProof="0" dirty="0">
                <a:ln>
                  <a:noFill/>
                </a:ln>
                <a:solidFill>
                  <a:schemeClr val="tx2"/>
                </a:solidFill>
                <a:effectLst/>
                <a:uLnTx/>
                <a:uFillTx/>
                <a:latin typeface="+mn-lt"/>
                <a:ea typeface="+mn-ea"/>
                <a:cs typeface="+mn-cs"/>
              </a:rPr>
              <a:t>routing table</a:t>
            </a:r>
            <a:r>
              <a:rPr kumimoji="0" lang="en-US" altLang="zh-TW" sz="2200" b="0" i="0" u="none" strike="noStrike" kern="1200" cap="none" spc="0" normalizeH="0" baseline="0" noProof="0" dirty="0">
                <a:ln>
                  <a:noFill/>
                </a:ln>
                <a:solidFill>
                  <a:srgbClr val="0000CC"/>
                </a:solidFill>
                <a:effectLst/>
                <a:uLnTx/>
                <a:uFillTx/>
                <a:latin typeface="+mn-lt"/>
                <a:ea typeface="+mn-ea"/>
                <a:cs typeface="+mn-cs"/>
              </a:rPr>
              <a:t> based on the shortest path tree</a:t>
            </a:r>
          </a:p>
        </p:txBody>
      </p:sp>
      <p:sp>
        <p:nvSpPr>
          <p:cNvPr id="6" name="Date Placeholder 5"/>
          <p:cNvSpPr>
            <a:spLocks noGrp="1"/>
          </p:cNvSpPr>
          <p:nvPr>
            <p:ph type="dt" sz="half" idx="10"/>
          </p:nvPr>
        </p:nvSpPr>
        <p:spPr/>
        <p:txBody>
          <a:bodyPr/>
          <a:lstStyle/>
          <a:p>
            <a:fld id="{A790298F-E262-40EF-8AE5-B68D978E17E7}" type="datetime1">
              <a:rPr lang="en-US" smtClean="0"/>
              <a:t>10/15/2024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58</a:t>
            </a:fld>
            <a:endParaRPr lang="en-US"/>
          </a:p>
        </p:txBody>
      </p:sp>
      <p:sp>
        <p:nvSpPr>
          <p:cNvPr id="8" name="Footer Placeholder 7"/>
          <p:cNvSpPr>
            <a:spLocks noGrp="1"/>
          </p:cNvSpPr>
          <p:nvPr>
            <p:ph type="ftr" sz="quarter" idx="11"/>
          </p:nvPr>
        </p:nvSpPr>
        <p:spPr/>
        <p:txBody>
          <a:bodyPr/>
          <a:lstStyle/>
          <a:p>
            <a:r>
              <a:rPr lang="en-IN"/>
              <a:t>NISHA          ACSE602                  CN                UNIT 3</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142976"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Routing </a:t>
            </a:r>
          </a:p>
        </p:txBody>
      </p:sp>
      <p:pic>
        <p:nvPicPr>
          <p:cNvPr id="10"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4" name="Rectangle 2"/>
          <p:cNvSpPr txBox="1">
            <a:spLocks noChangeArrowheads="1"/>
          </p:cNvSpPr>
          <p:nvPr/>
        </p:nvSpPr>
        <p:spPr>
          <a:xfrm>
            <a:off x="857224" y="857232"/>
            <a:ext cx="6870700" cy="83661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TW" sz="2400" b="0" i="0" u="none" strike="noStrike" kern="1200" cap="none" spc="0" normalizeH="0" baseline="0" noProof="0">
                <a:ln>
                  <a:noFill/>
                </a:ln>
                <a:solidFill>
                  <a:schemeClr val="tx1"/>
                </a:solidFill>
                <a:effectLst/>
                <a:uLnTx/>
                <a:uFillTx/>
                <a:latin typeface="+mj-lt"/>
                <a:ea typeface="+mj-ea"/>
                <a:cs typeface="+mj-cs"/>
              </a:rPr>
              <a:t>Creation of LSP</a:t>
            </a:r>
            <a:endParaRPr kumimoji="0" lang="en-US" altLang="zh-TW" sz="24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Rectangle 3"/>
          <p:cNvSpPr txBox="1">
            <a:spLocks noChangeArrowheads="1"/>
          </p:cNvSpPr>
          <p:nvPr/>
        </p:nvSpPr>
        <p:spPr>
          <a:xfrm>
            <a:off x="857224" y="1770044"/>
            <a:ext cx="7696200" cy="487680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TW" sz="2200" b="0" i="0" u="none" strike="noStrike" kern="1200" cap="none" spc="0" normalizeH="0" baseline="0" noProof="0" dirty="0">
                <a:ln>
                  <a:noFill/>
                </a:ln>
                <a:effectLst/>
                <a:uLnTx/>
                <a:uFillTx/>
                <a:latin typeface="+mn-lt"/>
                <a:ea typeface="+mn-ea"/>
                <a:cs typeface="+mn-cs"/>
              </a:rPr>
              <a:t>LSP data: the node ID, the list of links, a sequence number, and age.</a:t>
            </a:r>
          </a:p>
          <a:p>
            <a:pPr marL="342900" marR="0" lvl="0" indent="-342900" algn="l" defTabSz="914400" rtl="0" eaLnBrk="1" fontAlgn="auto" latinLnBrk="0" hangingPunct="1">
              <a:lnSpc>
                <a:spcPct val="100000"/>
              </a:lnSpc>
              <a:spcBef>
                <a:spcPct val="40000"/>
              </a:spcBef>
              <a:spcAft>
                <a:spcPts val="0"/>
              </a:spcAft>
              <a:buClrTx/>
              <a:buSzTx/>
              <a:buFont typeface="Arial" pitchFamily="34" charset="0"/>
              <a:buChar char="•"/>
              <a:tabLst/>
              <a:defRPr/>
            </a:pPr>
            <a:r>
              <a:rPr kumimoji="0" lang="en-US" altLang="zh-TW" sz="2200" b="0" i="0" u="none" strike="noStrike" kern="1200" cap="none" spc="0" normalizeH="0" baseline="0" noProof="0" dirty="0">
                <a:ln>
                  <a:noFill/>
                </a:ln>
                <a:effectLst/>
                <a:uLnTx/>
                <a:uFillTx/>
                <a:latin typeface="+mn-lt"/>
                <a:ea typeface="+mn-ea"/>
                <a:cs typeface="+mn-cs"/>
              </a:rPr>
              <a:t>LSP Generation</a:t>
            </a:r>
          </a:p>
          <a:p>
            <a:pPr marL="742950" marR="0" lvl="1" indent="-285750" algn="l" defTabSz="914400" rtl="0" eaLnBrk="1" fontAlgn="auto" latinLnBrk="0" hangingPunct="1">
              <a:lnSpc>
                <a:spcPct val="100000"/>
              </a:lnSpc>
              <a:spcBef>
                <a:spcPct val="30000"/>
              </a:spcBef>
              <a:spcAft>
                <a:spcPts val="0"/>
              </a:spcAft>
              <a:buClrTx/>
              <a:buSzTx/>
              <a:buFont typeface="Arial" pitchFamily="34" charset="0"/>
              <a:buChar char="–"/>
              <a:tabLst/>
              <a:defRPr/>
            </a:pPr>
            <a:r>
              <a:rPr kumimoji="0" lang="en-US" altLang="zh-TW" sz="2200" b="0" i="0" u="none" strike="noStrike" kern="1200" cap="none" spc="0" normalizeH="0" baseline="0" noProof="0" dirty="0">
                <a:ln>
                  <a:noFill/>
                </a:ln>
                <a:effectLst/>
                <a:uLnTx/>
                <a:uFillTx/>
                <a:latin typeface="+mn-lt"/>
                <a:ea typeface="+mn-ea"/>
                <a:cs typeface="+mn-cs"/>
              </a:rPr>
              <a:t>When there is a change in the topology of the domain</a:t>
            </a:r>
          </a:p>
          <a:p>
            <a:pPr marL="742950" marR="0" lvl="1" indent="-285750" algn="l" defTabSz="914400" rtl="0" eaLnBrk="1" fontAlgn="auto" latinLnBrk="0" hangingPunct="1">
              <a:lnSpc>
                <a:spcPct val="100000"/>
              </a:lnSpc>
              <a:spcBef>
                <a:spcPct val="30000"/>
              </a:spcBef>
              <a:spcAft>
                <a:spcPts val="0"/>
              </a:spcAft>
              <a:buClrTx/>
              <a:buSzTx/>
              <a:buFont typeface="Arial" pitchFamily="34" charset="0"/>
              <a:buChar char="–"/>
              <a:tabLst/>
              <a:defRPr/>
            </a:pPr>
            <a:r>
              <a:rPr kumimoji="0" lang="en-US" altLang="zh-TW" sz="2200" b="0" i="0" u="none" strike="noStrike" kern="1200" cap="none" spc="0" normalizeH="0" baseline="0" noProof="0" dirty="0">
                <a:ln>
                  <a:noFill/>
                </a:ln>
                <a:effectLst/>
                <a:uLnTx/>
                <a:uFillTx/>
                <a:latin typeface="+mn-lt"/>
                <a:ea typeface="+mn-ea"/>
                <a:cs typeface="+mn-cs"/>
              </a:rPr>
              <a:t>On a periodic basis</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TW" sz="2200" b="0" i="0" u="none" strike="noStrike" kern="1200" cap="none" spc="0" normalizeH="0" baseline="0" noProof="0" dirty="0">
                <a:ln>
                  <a:noFill/>
                </a:ln>
                <a:effectLst/>
                <a:uLnTx/>
                <a:uFillTx/>
                <a:latin typeface="+mn-lt"/>
                <a:ea typeface="+mn-ea"/>
                <a:cs typeface="+mn-cs"/>
              </a:rPr>
              <a:t>There is no actual need for this type of LSP, normally 60 minutes or 2 hours</a:t>
            </a:r>
          </a:p>
        </p:txBody>
      </p:sp>
      <p:sp>
        <p:nvSpPr>
          <p:cNvPr id="6" name="Date Placeholder 5"/>
          <p:cNvSpPr>
            <a:spLocks noGrp="1"/>
          </p:cNvSpPr>
          <p:nvPr>
            <p:ph type="dt" sz="half" idx="10"/>
          </p:nvPr>
        </p:nvSpPr>
        <p:spPr/>
        <p:txBody>
          <a:bodyPr/>
          <a:lstStyle/>
          <a:p>
            <a:fld id="{F7C6BD9F-1829-40AB-8540-0F89B72803C8}" type="datetime1">
              <a:rPr lang="en-US" smtClean="0"/>
              <a:t>10/15/2024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59</a:t>
            </a:fld>
            <a:endParaRPr lang="en-US"/>
          </a:p>
        </p:txBody>
      </p:sp>
      <p:sp>
        <p:nvSpPr>
          <p:cNvPr id="8" name="Footer Placeholder 7"/>
          <p:cNvSpPr>
            <a:spLocks noGrp="1"/>
          </p:cNvSpPr>
          <p:nvPr>
            <p:ph type="ftr" sz="quarter" idx="11"/>
          </p:nvPr>
        </p:nvSpPr>
        <p:spPr/>
        <p:txBody>
          <a:bodyPr/>
          <a:lstStyle/>
          <a:p>
            <a:r>
              <a:rPr lang="en-IN"/>
              <a:t>NISHA          ACSE602                  CN                UNIT 3</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Content Placeholder 2"/>
          <p:cNvSpPr>
            <a:spLocks noGrp="1"/>
          </p:cNvSpPr>
          <p:nvPr>
            <p:ph idx="1"/>
          </p:nvPr>
        </p:nvSpPr>
        <p:spPr>
          <a:xfrm>
            <a:off x="533400" y="1143000"/>
            <a:ext cx="8229600" cy="4525963"/>
          </a:xfrm>
        </p:spPr>
        <p:txBody>
          <a:bodyPr>
            <a:normAutofit/>
          </a:bodyPr>
          <a:lstStyle/>
          <a:p>
            <a:pPr eaLnBrk="1" hangingPunct="1">
              <a:buFont typeface="Arial" charset="0"/>
              <a:buNone/>
            </a:pPr>
            <a:endParaRPr lang="en-US" sz="1800" dirty="0"/>
          </a:p>
          <a:p>
            <a:pPr marL="0" indent="0" algn="just">
              <a:buNone/>
            </a:pPr>
            <a:r>
              <a:rPr lang="en-US" sz="2400" dirty="0"/>
              <a:t>The objective of this course is to understand introduction of computer networks with suitable transmission media and different networking devices. Network protocols which are essential for the computer network are need to explain such as data link layer protocols and routing protocols.</a:t>
            </a:r>
          </a:p>
          <a:p>
            <a:pPr marL="0" indent="0" algn="just">
              <a:buNone/>
            </a:pPr>
            <a:r>
              <a:rPr lang="en-US" sz="2400" dirty="0"/>
              <a:t>A detail explanation of IP addressing , TCP/IP protocols and application layer protocols are covered in this course. </a:t>
            </a:r>
          </a:p>
          <a:p>
            <a:pPr algn="just" eaLnBrk="1" hangingPunct="1">
              <a:buFont typeface="Arial" charset="0"/>
              <a:buNone/>
            </a:pPr>
            <a:endParaRPr lang="en-US" sz="1800" dirty="0"/>
          </a:p>
          <a:p>
            <a:pPr algn="just" eaLnBrk="1" hangingPunct="1">
              <a:buFont typeface="Arial" charset="0"/>
              <a:buNone/>
            </a:pPr>
            <a:endParaRPr lang="en-US" sz="1800" dirty="0"/>
          </a:p>
        </p:txBody>
      </p:sp>
      <p:sp>
        <p:nvSpPr>
          <p:cNvPr id="4" name="Date Placeholder 3"/>
          <p:cNvSpPr>
            <a:spLocks noGrp="1"/>
          </p:cNvSpPr>
          <p:nvPr>
            <p:ph type="dt" sz="quarter" idx="10"/>
          </p:nvPr>
        </p:nvSpPr>
        <p:spPr/>
        <p:txBody>
          <a:bodyPr/>
          <a:lstStyle/>
          <a:p>
            <a:pPr>
              <a:defRPr/>
            </a:pPr>
            <a:fld id="{2FF69BD6-1C6A-496F-AA72-2E494CA6AA7D}" type="datetime1">
              <a:rPr lang="en-US" smtClean="0"/>
              <a:t>10/15/2024</a:t>
            </a:fld>
            <a:endParaRPr lang="en-US"/>
          </a:p>
        </p:txBody>
      </p:sp>
      <p:sp>
        <p:nvSpPr>
          <p:cNvPr id="6" name="Slide Number Placeholder 5"/>
          <p:cNvSpPr>
            <a:spLocks noGrp="1"/>
          </p:cNvSpPr>
          <p:nvPr>
            <p:ph type="sldNum" sz="quarter" idx="12"/>
          </p:nvPr>
        </p:nvSpPr>
        <p:spPr/>
        <p:txBody>
          <a:bodyPr/>
          <a:lstStyle/>
          <a:p>
            <a:pPr>
              <a:defRPr/>
            </a:pPr>
            <a:fld id="{57B77442-5656-4449-99A5-AD93A50E01A3}" type="slidenum">
              <a:rPr lang="en-US"/>
              <a:pPr>
                <a:defRPr/>
              </a:pPr>
              <a:t>6</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t>Course Objective</a:t>
            </a:r>
          </a:p>
        </p:txBody>
      </p:sp>
      <p:sp>
        <p:nvSpPr>
          <p:cNvPr id="8" name="Footer Placeholder 12"/>
          <p:cNvSpPr>
            <a:spLocks noGrp="1"/>
          </p:cNvSpPr>
          <p:nvPr>
            <p:ph type="ftr" sz="quarter" idx="11"/>
          </p:nvPr>
        </p:nvSpPr>
        <p:spPr>
          <a:xfrm>
            <a:off x="2286000" y="6248400"/>
            <a:ext cx="5029200" cy="365125"/>
          </a:xfrm>
        </p:spPr>
        <p:txBody>
          <a:bodyPr/>
          <a:lstStyle/>
          <a:p>
            <a:pPr>
              <a:defRPr/>
            </a:pPr>
            <a:r>
              <a:rPr lang="en-US"/>
              <a:t>NISHA          ACSE602                  CN                UNIT 3</a:t>
            </a:r>
            <a:endParaRPr lang="en-US" dirty="0"/>
          </a:p>
        </p:txBody>
      </p:sp>
      <p:pic>
        <p:nvPicPr>
          <p:cNvPr id="38919" name="Picture 15" descr="C:\Users\nayaksir\Desktop\niet.jpg"/>
          <p:cNvPicPr>
            <a:picLocks noChangeAspect="1" noChangeArrowheads="1"/>
          </p:cNvPicPr>
          <p:nvPr/>
        </p:nvPicPr>
        <p:blipFill>
          <a:blip r:embed="rId3" cstate="print"/>
          <a:srcRect/>
          <a:stretch>
            <a:fillRect/>
          </a:stretch>
        </p:blipFill>
        <p:spPr bwMode="auto">
          <a:xfrm>
            <a:off x="0" y="0"/>
            <a:ext cx="1581150" cy="847725"/>
          </a:xfrm>
          <a:prstGeom prst="rect">
            <a:avLst/>
          </a:prstGeom>
          <a:noFill/>
          <a:ln w="9525">
            <a:noFill/>
            <a:miter lim="800000"/>
            <a:headEnd/>
            <a:tailEnd/>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142976"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Routing </a:t>
            </a:r>
          </a:p>
        </p:txBody>
      </p:sp>
      <p:pic>
        <p:nvPicPr>
          <p:cNvPr id="10"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4" name="Text Box 2"/>
          <p:cNvSpPr txBox="1">
            <a:spLocks noChangeArrowheads="1"/>
          </p:cNvSpPr>
          <p:nvPr/>
        </p:nvSpPr>
        <p:spPr bwMode="auto">
          <a:xfrm>
            <a:off x="928662" y="857232"/>
            <a:ext cx="7086600" cy="461665"/>
          </a:xfrm>
          <a:prstGeom prst="rect">
            <a:avLst/>
          </a:prstGeom>
          <a:noFill/>
          <a:ln w="9525">
            <a:noFill/>
            <a:miter lim="800000"/>
            <a:headEnd/>
            <a:tailEnd/>
          </a:ln>
          <a:effectLst/>
        </p:spPr>
        <p:txBody>
          <a:bodyPr>
            <a:spAutoFit/>
          </a:bodyPr>
          <a:lstStyle/>
          <a:p>
            <a:r>
              <a:rPr lang="en-US" altLang="en-US" sz="2400" dirty="0"/>
              <a:t> Forming shortest path three for router A in a graph</a:t>
            </a:r>
          </a:p>
        </p:txBody>
      </p:sp>
      <p:pic>
        <p:nvPicPr>
          <p:cNvPr id="5" name="Picture 10"/>
          <p:cNvPicPr>
            <a:picLocks noChangeAspect="1" noChangeArrowheads="1"/>
          </p:cNvPicPr>
          <p:nvPr/>
        </p:nvPicPr>
        <p:blipFill>
          <a:blip r:embed="rId4" cstate="print"/>
          <a:srcRect/>
          <a:stretch>
            <a:fillRect/>
          </a:stretch>
        </p:blipFill>
        <p:spPr bwMode="auto">
          <a:xfrm>
            <a:off x="1142976" y="1643050"/>
            <a:ext cx="6892925" cy="1793875"/>
          </a:xfrm>
          <a:prstGeom prst="rect">
            <a:avLst/>
          </a:prstGeom>
          <a:noFill/>
          <a:ln w="9525">
            <a:noFill/>
            <a:miter lim="800000"/>
            <a:headEnd/>
            <a:tailEnd/>
          </a:ln>
          <a:effectLst/>
        </p:spPr>
      </p:pic>
      <p:pic>
        <p:nvPicPr>
          <p:cNvPr id="6" name="Picture 11"/>
          <p:cNvPicPr>
            <a:picLocks noChangeAspect="1" noChangeArrowheads="1"/>
          </p:cNvPicPr>
          <p:nvPr/>
        </p:nvPicPr>
        <p:blipFill>
          <a:blip r:embed="rId5" cstate="print"/>
          <a:srcRect/>
          <a:stretch>
            <a:fillRect/>
          </a:stretch>
        </p:blipFill>
        <p:spPr bwMode="auto">
          <a:xfrm>
            <a:off x="2409825" y="3952875"/>
            <a:ext cx="3609975" cy="1838325"/>
          </a:xfrm>
          <a:prstGeom prst="rect">
            <a:avLst/>
          </a:prstGeom>
          <a:noFill/>
          <a:ln w="9525">
            <a:noFill/>
            <a:miter lim="800000"/>
            <a:headEnd/>
            <a:tailEnd/>
          </a:ln>
          <a:effectLst/>
        </p:spPr>
      </p:pic>
      <p:sp>
        <p:nvSpPr>
          <p:cNvPr id="7" name="Date Placeholder 6"/>
          <p:cNvSpPr>
            <a:spLocks noGrp="1"/>
          </p:cNvSpPr>
          <p:nvPr>
            <p:ph type="dt" sz="half" idx="10"/>
          </p:nvPr>
        </p:nvSpPr>
        <p:spPr/>
        <p:txBody>
          <a:bodyPr/>
          <a:lstStyle/>
          <a:p>
            <a:fld id="{E19A8BEB-21D9-4DFE-AA14-69A8E4F5179F}" type="datetime1">
              <a:rPr lang="en-US" smtClean="0"/>
              <a:t>10/15/2024</a:t>
            </a:fld>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60</a:t>
            </a:fld>
            <a:endParaRPr lang="en-US"/>
          </a:p>
        </p:txBody>
      </p:sp>
      <p:sp>
        <p:nvSpPr>
          <p:cNvPr id="11" name="Footer Placeholder 10"/>
          <p:cNvSpPr>
            <a:spLocks noGrp="1"/>
          </p:cNvSpPr>
          <p:nvPr>
            <p:ph type="ftr" sz="quarter" idx="11"/>
          </p:nvPr>
        </p:nvSpPr>
        <p:spPr/>
        <p:txBody>
          <a:bodyPr/>
          <a:lstStyle/>
          <a:p>
            <a:r>
              <a:rPr lang="en-IN"/>
              <a:t>NISHA          ACSE602                  CN                UNIT 3</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53"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2000" fill="hold"/>
                                        <p:tgtEl>
                                          <p:spTgt spid="6"/>
                                        </p:tgtEl>
                                        <p:attrNameLst>
                                          <p:attrName>ppt_w</p:attrName>
                                        </p:attrNameLst>
                                      </p:cBhvr>
                                      <p:tavLst>
                                        <p:tav tm="0">
                                          <p:val>
                                            <p:fltVal val="0"/>
                                          </p:val>
                                        </p:tav>
                                        <p:tav tm="100000">
                                          <p:val>
                                            <p:strVal val="#ppt_w"/>
                                          </p:val>
                                        </p:tav>
                                      </p:tavLst>
                                    </p:anim>
                                    <p:anim calcmode="lin" valueType="num">
                                      <p:cBhvr>
                                        <p:cTn id="16" dur="2000" fill="hold"/>
                                        <p:tgtEl>
                                          <p:spTgt spid="6"/>
                                        </p:tgtEl>
                                        <p:attrNameLst>
                                          <p:attrName>ppt_h</p:attrName>
                                        </p:attrNameLst>
                                      </p:cBhvr>
                                      <p:tavLst>
                                        <p:tav tm="0">
                                          <p:val>
                                            <p:fltVal val="0"/>
                                          </p:val>
                                        </p:tav>
                                        <p:tav tm="100000">
                                          <p:val>
                                            <p:strVal val="#ppt_h"/>
                                          </p:val>
                                        </p:tav>
                                      </p:tavLst>
                                    </p:anim>
                                    <p:animEffect transition="in" filter="fade">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142976"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Routing </a:t>
            </a:r>
          </a:p>
        </p:txBody>
      </p:sp>
      <p:pic>
        <p:nvPicPr>
          <p:cNvPr id="10"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pic>
        <p:nvPicPr>
          <p:cNvPr id="4" name="Picture 11"/>
          <p:cNvPicPr>
            <a:picLocks noChangeAspect="1" noChangeArrowheads="1"/>
          </p:cNvPicPr>
          <p:nvPr/>
        </p:nvPicPr>
        <p:blipFill>
          <a:blip r:embed="rId4" cstate="print"/>
          <a:srcRect/>
          <a:stretch>
            <a:fillRect/>
          </a:stretch>
        </p:blipFill>
        <p:spPr bwMode="auto">
          <a:xfrm>
            <a:off x="228600" y="1295400"/>
            <a:ext cx="3016250" cy="1573213"/>
          </a:xfrm>
          <a:prstGeom prst="rect">
            <a:avLst/>
          </a:prstGeom>
          <a:noFill/>
          <a:ln w="9525">
            <a:noFill/>
            <a:miter lim="800000"/>
            <a:headEnd/>
            <a:tailEnd/>
          </a:ln>
          <a:effectLst/>
        </p:spPr>
      </p:pic>
      <p:pic>
        <p:nvPicPr>
          <p:cNvPr id="5" name="Picture 12"/>
          <p:cNvPicPr>
            <a:picLocks noChangeAspect="1" noChangeArrowheads="1"/>
          </p:cNvPicPr>
          <p:nvPr/>
        </p:nvPicPr>
        <p:blipFill>
          <a:blip r:embed="rId5" cstate="print"/>
          <a:srcRect/>
          <a:stretch>
            <a:fillRect/>
          </a:stretch>
        </p:blipFill>
        <p:spPr bwMode="auto">
          <a:xfrm>
            <a:off x="2362200" y="3048000"/>
            <a:ext cx="3035300" cy="1574800"/>
          </a:xfrm>
          <a:prstGeom prst="rect">
            <a:avLst/>
          </a:prstGeom>
          <a:noFill/>
          <a:ln w="9525">
            <a:noFill/>
            <a:miter lim="800000"/>
            <a:headEnd/>
            <a:tailEnd/>
          </a:ln>
          <a:effectLst/>
        </p:spPr>
      </p:pic>
      <p:pic>
        <p:nvPicPr>
          <p:cNvPr id="6" name="Picture 13"/>
          <p:cNvPicPr>
            <a:picLocks noChangeAspect="1" noChangeArrowheads="1"/>
          </p:cNvPicPr>
          <p:nvPr/>
        </p:nvPicPr>
        <p:blipFill>
          <a:blip r:embed="rId6" cstate="print"/>
          <a:srcRect/>
          <a:stretch>
            <a:fillRect/>
          </a:stretch>
        </p:blipFill>
        <p:spPr bwMode="auto">
          <a:xfrm>
            <a:off x="5562600" y="4572000"/>
            <a:ext cx="3006725" cy="1574800"/>
          </a:xfrm>
          <a:prstGeom prst="rect">
            <a:avLst/>
          </a:prstGeom>
          <a:noFill/>
          <a:ln w="9525">
            <a:noFill/>
            <a:miter lim="800000"/>
            <a:headEnd/>
            <a:tailEnd/>
          </a:ln>
          <a:effectLst/>
        </p:spPr>
      </p:pic>
      <p:sp>
        <p:nvSpPr>
          <p:cNvPr id="7" name="Date Placeholder 6"/>
          <p:cNvSpPr>
            <a:spLocks noGrp="1"/>
          </p:cNvSpPr>
          <p:nvPr>
            <p:ph type="dt" sz="half" idx="10"/>
          </p:nvPr>
        </p:nvSpPr>
        <p:spPr/>
        <p:txBody>
          <a:bodyPr/>
          <a:lstStyle/>
          <a:p>
            <a:fld id="{621C0F03-A1E3-4598-AFD2-85053263B360}" type="datetime1">
              <a:rPr lang="en-US" smtClean="0"/>
              <a:t>10/15/2024</a:t>
            </a:fld>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61</a:t>
            </a:fld>
            <a:endParaRPr lang="en-US"/>
          </a:p>
        </p:txBody>
      </p:sp>
      <p:sp>
        <p:nvSpPr>
          <p:cNvPr id="11" name="Footer Placeholder 10"/>
          <p:cNvSpPr>
            <a:spLocks noGrp="1"/>
          </p:cNvSpPr>
          <p:nvPr>
            <p:ph type="ftr" sz="quarter" idx="11"/>
          </p:nvPr>
        </p:nvSpPr>
        <p:spPr/>
        <p:txBody>
          <a:bodyPr/>
          <a:lstStyle/>
          <a:p>
            <a:r>
              <a:rPr lang="en-IN"/>
              <a:t>NISHA          ACSE602                  CN                UNIT 3</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2000" fill="hold"/>
                                        <p:tgtEl>
                                          <p:spTgt spid="4"/>
                                        </p:tgtEl>
                                        <p:attrNameLst>
                                          <p:attrName>ppt_w</p:attrName>
                                        </p:attrNameLst>
                                      </p:cBhvr>
                                      <p:tavLst>
                                        <p:tav tm="0">
                                          <p:val>
                                            <p:fltVal val="0"/>
                                          </p:val>
                                        </p:tav>
                                        <p:tav tm="100000">
                                          <p:val>
                                            <p:strVal val="#ppt_w"/>
                                          </p:val>
                                        </p:tav>
                                      </p:tavLst>
                                    </p:anim>
                                    <p:anim calcmode="lin" valueType="num">
                                      <p:cBhvr>
                                        <p:cTn id="8" dur="2000" fill="hold"/>
                                        <p:tgtEl>
                                          <p:spTgt spid="4"/>
                                        </p:tgtEl>
                                        <p:attrNameLst>
                                          <p:attrName>ppt_h</p:attrName>
                                        </p:attrNameLst>
                                      </p:cBhvr>
                                      <p:tavLst>
                                        <p:tav tm="0">
                                          <p:val>
                                            <p:fltVal val="0"/>
                                          </p:val>
                                        </p:tav>
                                        <p:tav tm="100000">
                                          <p:val>
                                            <p:strVal val="#ppt_h"/>
                                          </p:val>
                                        </p:tav>
                                      </p:tavLst>
                                    </p:anim>
                                    <p:animEffect transition="in" filter="fade">
                                      <p:cBhvr>
                                        <p:cTn id="9" dur="20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2000" fill="hold"/>
                                        <p:tgtEl>
                                          <p:spTgt spid="5"/>
                                        </p:tgtEl>
                                        <p:attrNameLst>
                                          <p:attrName>ppt_w</p:attrName>
                                        </p:attrNameLst>
                                      </p:cBhvr>
                                      <p:tavLst>
                                        <p:tav tm="0">
                                          <p:val>
                                            <p:fltVal val="0"/>
                                          </p:val>
                                        </p:tav>
                                        <p:tav tm="100000">
                                          <p:val>
                                            <p:strVal val="#ppt_w"/>
                                          </p:val>
                                        </p:tav>
                                      </p:tavLst>
                                    </p:anim>
                                    <p:anim calcmode="lin" valueType="num">
                                      <p:cBhvr>
                                        <p:cTn id="15" dur="2000" fill="hold"/>
                                        <p:tgtEl>
                                          <p:spTgt spid="5"/>
                                        </p:tgtEl>
                                        <p:attrNameLst>
                                          <p:attrName>ppt_h</p:attrName>
                                        </p:attrNameLst>
                                      </p:cBhvr>
                                      <p:tavLst>
                                        <p:tav tm="0">
                                          <p:val>
                                            <p:fltVal val="0"/>
                                          </p:val>
                                        </p:tav>
                                        <p:tav tm="100000">
                                          <p:val>
                                            <p:strVal val="#ppt_h"/>
                                          </p:val>
                                        </p:tav>
                                      </p:tavLst>
                                    </p:anim>
                                    <p:animEffect transition="in" filter="fade">
                                      <p:cBhvr>
                                        <p:cTn id="16" dur="20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2000" fill="hold"/>
                                        <p:tgtEl>
                                          <p:spTgt spid="6"/>
                                        </p:tgtEl>
                                        <p:attrNameLst>
                                          <p:attrName>ppt_w</p:attrName>
                                        </p:attrNameLst>
                                      </p:cBhvr>
                                      <p:tavLst>
                                        <p:tav tm="0">
                                          <p:val>
                                            <p:fltVal val="0"/>
                                          </p:val>
                                        </p:tav>
                                        <p:tav tm="100000">
                                          <p:val>
                                            <p:strVal val="#ppt_w"/>
                                          </p:val>
                                        </p:tav>
                                      </p:tavLst>
                                    </p:anim>
                                    <p:anim calcmode="lin" valueType="num">
                                      <p:cBhvr>
                                        <p:cTn id="22" dur="2000" fill="hold"/>
                                        <p:tgtEl>
                                          <p:spTgt spid="6"/>
                                        </p:tgtEl>
                                        <p:attrNameLst>
                                          <p:attrName>ppt_h</p:attrName>
                                        </p:attrNameLst>
                                      </p:cBhvr>
                                      <p:tavLst>
                                        <p:tav tm="0">
                                          <p:val>
                                            <p:fltVal val="0"/>
                                          </p:val>
                                        </p:tav>
                                        <p:tav tm="100000">
                                          <p:val>
                                            <p:strVal val="#ppt_h"/>
                                          </p:val>
                                        </p:tav>
                                      </p:tavLst>
                                    </p:anim>
                                    <p:animEffect transition="in" filter="fade">
                                      <p:cBhvr>
                                        <p:cTn id="23"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142976"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Routing </a:t>
            </a:r>
          </a:p>
        </p:txBody>
      </p:sp>
      <p:pic>
        <p:nvPicPr>
          <p:cNvPr id="10"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pic>
        <p:nvPicPr>
          <p:cNvPr id="4" name="Picture 13"/>
          <p:cNvPicPr>
            <a:picLocks noChangeAspect="1" noChangeArrowheads="1"/>
          </p:cNvPicPr>
          <p:nvPr/>
        </p:nvPicPr>
        <p:blipFill>
          <a:blip r:embed="rId4" cstate="print"/>
          <a:srcRect/>
          <a:stretch>
            <a:fillRect/>
          </a:stretch>
        </p:blipFill>
        <p:spPr bwMode="auto">
          <a:xfrm>
            <a:off x="685800" y="1219200"/>
            <a:ext cx="3006725" cy="1571625"/>
          </a:xfrm>
          <a:prstGeom prst="rect">
            <a:avLst/>
          </a:prstGeom>
          <a:noFill/>
          <a:ln w="9525">
            <a:noFill/>
            <a:miter lim="800000"/>
            <a:headEnd/>
            <a:tailEnd/>
          </a:ln>
          <a:effectLst/>
        </p:spPr>
      </p:pic>
      <p:pic>
        <p:nvPicPr>
          <p:cNvPr id="5" name="Picture 14"/>
          <p:cNvPicPr>
            <a:picLocks noChangeAspect="1" noChangeArrowheads="1"/>
          </p:cNvPicPr>
          <p:nvPr/>
        </p:nvPicPr>
        <p:blipFill>
          <a:blip r:embed="rId5" cstate="print"/>
          <a:srcRect/>
          <a:stretch>
            <a:fillRect/>
          </a:stretch>
        </p:blipFill>
        <p:spPr bwMode="auto">
          <a:xfrm>
            <a:off x="2403475" y="3032125"/>
            <a:ext cx="3006725" cy="1616075"/>
          </a:xfrm>
          <a:prstGeom prst="rect">
            <a:avLst/>
          </a:prstGeom>
          <a:noFill/>
          <a:ln w="9525">
            <a:noFill/>
            <a:miter lim="800000"/>
            <a:headEnd/>
            <a:tailEnd/>
          </a:ln>
          <a:effectLst/>
        </p:spPr>
      </p:pic>
      <p:pic>
        <p:nvPicPr>
          <p:cNvPr id="6" name="Picture 15"/>
          <p:cNvPicPr>
            <a:picLocks noChangeAspect="1" noChangeArrowheads="1"/>
          </p:cNvPicPr>
          <p:nvPr/>
        </p:nvPicPr>
        <p:blipFill>
          <a:blip r:embed="rId6" cstate="print"/>
          <a:srcRect/>
          <a:stretch>
            <a:fillRect/>
          </a:stretch>
        </p:blipFill>
        <p:spPr bwMode="auto">
          <a:xfrm>
            <a:off x="5299075" y="4902200"/>
            <a:ext cx="3006725" cy="1574800"/>
          </a:xfrm>
          <a:prstGeom prst="rect">
            <a:avLst/>
          </a:prstGeom>
          <a:noFill/>
          <a:ln w="9525">
            <a:noFill/>
            <a:miter lim="800000"/>
            <a:headEnd/>
            <a:tailEnd/>
          </a:ln>
          <a:effectLst/>
        </p:spPr>
      </p:pic>
      <p:sp>
        <p:nvSpPr>
          <p:cNvPr id="7" name="Date Placeholder 6"/>
          <p:cNvSpPr>
            <a:spLocks noGrp="1"/>
          </p:cNvSpPr>
          <p:nvPr>
            <p:ph type="dt" sz="half" idx="10"/>
          </p:nvPr>
        </p:nvSpPr>
        <p:spPr/>
        <p:txBody>
          <a:bodyPr/>
          <a:lstStyle/>
          <a:p>
            <a:fld id="{748F86D6-4A8B-48D7-B28F-1D00526D4767}" type="datetime1">
              <a:rPr lang="en-US" smtClean="0"/>
              <a:t>10/15/2024</a:t>
            </a:fld>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62</a:t>
            </a:fld>
            <a:endParaRPr lang="en-US"/>
          </a:p>
        </p:txBody>
      </p:sp>
      <p:sp>
        <p:nvSpPr>
          <p:cNvPr id="11" name="Footer Placeholder 10"/>
          <p:cNvSpPr>
            <a:spLocks noGrp="1"/>
          </p:cNvSpPr>
          <p:nvPr>
            <p:ph type="ftr" sz="quarter" idx="11"/>
          </p:nvPr>
        </p:nvSpPr>
        <p:spPr/>
        <p:txBody>
          <a:bodyPr/>
          <a:lstStyle/>
          <a:p>
            <a:r>
              <a:rPr lang="en-IN"/>
              <a:t>NISHA          ACSE602                  CN                UNIT 3</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2000" fill="hold"/>
                                        <p:tgtEl>
                                          <p:spTgt spid="4"/>
                                        </p:tgtEl>
                                        <p:attrNameLst>
                                          <p:attrName>ppt_w</p:attrName>
                                        </p:attrNameLst>
                                      </p:cBhvr>
                                      <p:tavLst>
                                        <p:tav tm="0">
                                          <p:val>
                                            <p:fltVal val="0"/>
                                          </p:val>
                                        </p:tav>
                                        <p:tav tm="100000">
                                          <p:val>
                                            <p:strVal val="#ppt_w"/>
                                          </p:val>
                                        </p:tav>
                                      </p:tavLst>
                                    </p:anim>
                                    <p:anim calcmode="lin" valueType="num">
                                      <p:cBhvr>
                                        <p:cTn id="8" dur="2000" fill="hold"/>
                                        <p:tgtEl>
                                          <p:spTgt spid="4"/>
                                        </p:tgtEl>
                                        <p:attrNameLst>
                                          <p:attrName>ppt_h</p:attrName>
                                        </p:attrNameLst>
                                      </p:cBhvr>
                                      <p:tavLst>
                                        <p:tav tm="0">
                                          <p:val>
                                            <p:fltVal val="0"/>
                                          </p:val>
                                        </p:tav>
                                        <p:tav tm="100000">
                                          <p:val>
                                            <p:strVal val="#ppt_h"/>
                                          </p:val>
                                        </p:tav>
                                      </p:tavLst>
                                    </p:anim>
                                    <p:animEffect transition="in" filter="fade">
                                      <p:cBhvr>
                                        <p:cTn id="9" dur="20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2000" fill="hold"/>
                                        <p:tgtEl>
                                          <p:spTgt spid="5"/>
                                        </p:tgtEl>
                                        <p:attrNameLst>
                                          <p:attrName>ppt_w</p:attrName>
                                        </p:attrNameLst>
                                      </p:cBhvr>
                                      <p:tavLst>
                                        <p:tav tm="0">
                                          <p:val>
                                            <p:fltVal val="0"/>
                                          </p:val>
                                        </p:tav>
                                        <p:tav tm="100000">
                                          <p:val>
                                            <p:strVal val="#ppt_w"/>
                                          </p:val>
                                        </p:tav>
                                      </p:tavLst>
                                    </p:anim>
                                    <p:anim calcmode="lin" valueType="num">
                                      <p:cBhvr>
                                        <p:cTn id="15" dur="2000" fill="hold"/>
                                        <p:tgtEl>
                                          <p:spTgt spid="5"/>
                                        </p:tgtEl>
                                        <p:attrNameLst>
                                          <p:attrName>ppt_h</p:attrName>
                                        </p:attrNameLst>
                                      </p:cBhvr>
                                      <p:tavLst>
                                        <p:tav tm="0">
                                          <p:val>
                                            <p:fltVal val="0"/>
                                          </p:val>
                                        </p:tav>
                                        <p:tav tm="100000">
                                          <p:val>
                                            <p:strVal val="#ppt_h"/>
                                          </p:val>
                                        </p:tav>
                                      </p:tavLst>
                                    </p:anim>
                                    <p:animEffect transition="in" filter="fade">
                                      <p:cBhvr>
                                        <p:cTn id="16" dur="20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2000" fill="hold"/>
                                        <p:tgtEl>
                                          <p:spTgt spid="6"/>
                                        </p:tgtEl>
                                        <p:attrNameLst>
                                          <p:attrName>ppt_w</p:attrName>
                                        </p:attrNameLst>
                                      </p:cBhvr>
                                      <p:tavLst>
                                        <p:tav tm="0">
                                          <p:val>
                                            <p:fltVal val="0"/>
                                          </p:val>
                                        </p:tav>
                                        <p:tav tm="100000">
                                          <p:val>
                                            <p:strVal val="#ppt_w"/>
                                          </p:val>
                                        </p:tav>
                                      </p:tavLst>
                                    </p:anim>
                                    <p:anim calcmode="lin" valueType="num">
                                      <p:cBhvr>
                                        <p:cTn id="22" dur="2000" fill="hold"/>
                                        <p:tgtEl>
                                          <p:spTgt spid="6"/>
                                        </p:tgtEl>
                                        <p:attrNameLst>
                                          <p:attrName>ppt_h</p:attrName>
                                        </p:attrNameLst>
                                      </p:cBhvr>
                                      <p:tavLst>
                                        <p:tav tm="0">
                                          <p:val>
                                            <p:fltVal val="0"/>
                                          </p:val>
                                        </p:tav>
                                        <p:tav tm="100000">
                                          <p:val>
                                            <p:strVal val="#ppt_h"/>
                                          </p:val>
                                        </p:tav>
                                      </p:tavLst>
                                    </p:anim>
                                    <p:animEffect transition="in" filter="fade">
                                      <p:cBhvr>
                                        <p:cTn id="23"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142976"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Routing </a:t>
            </a:r>
          </a:p>
        </p:txBody>
      </p:sp>
      <p:pic>
        <p:nvPicPr>
          <p:cNvPr id="10"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4" name="Text Box 2"/>
          <p:cNvSpPr txBox="1">
            <a:spLocks noChangeArrowheads="1"/>
          </p:cNvSpPr>
          <p:nvPr/>
        </p:nvSpPr>
        <p:spPr bwMode="auto">
          <a:xfrm>
            <a:off x="500034" y="1357298"/>
            <a:ext cx="8410604" cy="769441"/>
          </a:xfrm>
          <a:prstGeom prst="rect">
            <a:avLst/>
          </a:prstGeom>
          <a:noFill/>
          <a:ln w="9525">
            <a:noFill/>
            <a:miter lim="800000"/>
            <a:headEnd/>
            <a:tailEnd/>
          </a:ln>
          <a:effectLst/>
        </p:spPr>
        <p:txBody>
          <a:bodyPr wrap="square">
            <a:spAutoFit/>
          </a:bodyPr>
          <a:lstStyle/>
          <a:p>
            <a:pPr algn="just"/>
            <a:r>
              <a:rPr lang="en-US" altLang="zh-TW" sz="2200" dirty="0">
                <a:latin typeface="+mj-lt"/>
                <a:ea typeface="新細明體" pitchFamily="18" charset="-120"/>
              </a:rPr>
              <a:t>To show that the shortest path tree for each node is different, we found the shortest path tree as seen by node C.</a:t>
            </a:r>
          </a:p>
        </p:txBody>
      </p:sp>
      <p:pic>
        <p:nvPicPr>
          <p:cNvPr id="5" name="Picture 11"/>
          <p:cNvPicPr>
            <a:picLocks noChangeAspect="1" noChangeArrowheads="1"/>
          </p:cNvPicPr>
          <p:nvPr/>
        </p:nvPicPr>
        <p:blipFill>
          <a:blip r:embed="rId4" cstate="print"/>
          <a:srcRect/>
          <a:stretch>
            <a:fillRect/>
          </a:stretch>
        </p:blipFill>
        <p:spPr bwMode="auto">
          <a:xfrm>
            <a:off x="1857356" y="2928934"/>
            <a:ext cx="5553075" cy="2781300"/>
          </a:xfrm>
          <a:prstGeom prst="rect">
            <a:avLst/>
          </a:prstGeom>
          <a:noFill/>
          <a:ln w="9525">
            <a:noFill/>
            <a:miter lim="800000"/>
            <a:headEnd/>
            <a:tailEnd/>
          </a:ln>
          <a:effectLst/>
        </p:spPr>
      </p:pic>
      <p:sp>
        <p:nvSpPr>
          <p:cNvPr id="6" name="Date Placeholder 5"/>
          <p:cNvSpPr>
            <a:spLocks noGrp="1"/>
          </p:cNvSpPr>
          <p:nvPr>
            <p:ph type="dt" sz="half" idx="10"/>
          </p:nvPr>
        </p:nvSpPr>
        <p:spPr/>
        <p:txBody>
          <a:bodyPr/>
          <a:lstStyle/>
          <a:p>
            <a:fld id="{6538DB01-8B39-4EDD-B6C9-999111874080}" type="datetime1">
              <a:rPr lang="en-US" smtClean="0"/>
              <a:t>10/15/2024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63</a:t>
            </a:fld>
            <a:endParaRPr lang="en-US"/>
          </a:p>
        </p:txBody>
      </p:sp>
      <p:sp>
        <p:nvSpPr>
          <p:cNvPr id="8" name="Footer Placeholder 7"/>
          <p:cNvSpPr>
            <a:spLocks noGrp="1"/>
          </p:cNvSpPr>
          <p:nvPr>
            <p:ph type="ftr" sz="quarter" idx="11"/>
          </p:nvPr>
        </p:nvSpPr>
        <p:spPr/>
        <p:txBody>
          <a:bodyPr/>
          <a:lstStyle/>
          <a:p>
            <a:r>
              <a:rPr lang="en-IN"/>
              <a:t>NISHA          ACSE602                  CN                UNIT 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142976"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Routing </a:t>
            </a:r>
          </a:p>
        </p:txBody>
      </p:sp>
      <p:pic>
        <p:nvPicPr>
          <p:cNvPr id="10"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pic>
        <p:nvPicPr>
          <p:cNvPr id="4" name="Picture 27"/>
          <p:cNvPicPr>
            <a:picLocks noChangeAspect="1" noChangeArrowheads="1"/>
          </p:cNvPicPr>
          <p:nvPr/>
        </p:nvPicPr>
        <p:blipFill>
          <a:blip r:embed="rId4" cstate="print"/>
          <a:srcRect/>
          <a:stretch>
            <a:fillRect/>
          </a:stretch>
        </p:blipFill>
        <p:spPr bwMode="auto">
          <a:xfrm>
            <a:off x="1516063" y="1300163"/>
            <a:ext cx="6110287" cy="4257675"/>
          </a:xfrm>
          <a:prstGeom prst="rect">
            <a:avLst/>
          </a:prstGeom>
          <a:noFill/>
          <a:ln w="9525">
            <a:noFill/>
            <a:miter lim="800000"/>
            <a:headEnd/>
            <a:tailEnd/>
          </a:ln>
          <a:effectLst/>
        </p:spPr>
      </p:pic>
      <p:sp>
        <p:nvSpPr>
          <p:cNvPr id="5" name="Rectangle 4"/>
          <p:cNvSpPr/>
          <p:nvPr/>
        </p:nvSpPr>
        <p:spPr>
          <a:xfrm>
            <a:off x="1643042" y="1357298"/>
            <a:ext cx="1857388" cy="5000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6" name="Date Placeholder 5"/>
          <p:cNvSpPr>
            <a:spLocks noGrp="1"/>
          </p:cNvSpPr>
          <p:nvPr>
            <p:ph type="dt" sz="half" idx="10"/>
          </p:nvPr>
        </p:nvSpPr>
        <p:spPr/>
        <p:txBody>
          <a:bodyPr/>
          <a:lstStyle/>
          <a:p>
            <a:fld id="{9EB465DB-3DB9-4330-ABF3-B8A617B674E0}" type="datetime1">
              <a:rPr lang="en-US" smtClean="0"/>
              <a:t>10/15/2024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64</a:t>
            </a:fld>
            <a:endParaRPr lang="en-US"/>
          </a:p>
        </p:txBody>
      </p:sp>
      <p:sp>
        <p:nvSpPr>
          <p:cNvPr id="8" name="Footer Placeholder 7"/>
          <p:cNvSpPr>
            <a:spLocks noGrp="1"/>
          </p:cNvSpPr>
          <p:nvPr>
            <p:ph type="ftr" sz="quarter" idx="11"/>
          </p:nvPr>
        </p:nvSpPr>
        <p:spPr/>
        <p:txBody>
          <a:bodyPr/>
          <a:lstStyle/>
          <a:p>
            <a:r>
              <a:rPr lang="en-IN"/>
              <a:t>NISHA          ACSE602                  CN                UNIT 3</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980728"/>
            <a:ext cx="8511480" cy="5238328"/>
          </a:xfrm>
        </p:spPr>
        <p:txBody>
          <a:bodyPr>
            <a:noAutofit/>
          </a:bodyPr>
          <a:lstStyle/>
          <a:p>
            <a:pPr marL="0" indent="0" algn="l">
              <a:buNone/>
            </a:pPr>
            <a:r>
              <a:rPr lang="en-US" sz="1200" b="1" i="0" dirty="0">
                <a:solidFill>
                  <a:srgbClr val="374151"/>
                </a:solidFill>
                <a:effectLst/>
                <a:latin typeface="Times New Roman" panose="02020603050405020304" pitchFamily="18" charset="0"/>
                <a:cs typeface="Times New Roman" panose="02020603050405020304" pitchFamily="18" charset="0"/>
              </a:rPr>
              <a:t>Which field in the IPv4 header is used for error checking and correction?</a:t>
            </a:r>
            <a:endParaRPr lang="en-US" sz="1200" i="0" dirty="0">
              <a:solidFill>
                <a:srgbClr val="374151"/>
              </a:solidFill>
              <a:effectLst/>
              <a:latin typeface="Times New Roman" panose="02020603050405020304" pitchFamily="18" charset="0"/>
              <a:cs typeface="Times New Roman" panose="02020603050405020304" pitchFamily="18" charset="0"/>
            </a:endParaRPr>
          </a:p>
          <a:p>
            <a:pPr marL="0" indent="0" algn="l">
              <a:buNone/>
            </a:pPr>
            <a:r>
              <a:rPr lang="en-US" sz="1200" i="0" dirty="0">
                <a:solidFill>
                  <a:srgbClr val="374151"/>
                </a:solidFill>
                <a:effectLst/>
                <a:latin typeface="Times New Roman" panose="02020603050405020304" pitchFamily="18" charset="0"/>
                <a:cs typeface="Times New Roman" panose="02020603050405020304" pitchFamily="18" charset="0"/>
              </a:rPr>
              <a:t>A) Source IP Address</a:t>
            </a:r>
          </a:p>
          <a:p>
            <a:pPr marL="0" indent="0" algn="l">
              <a:buNone/>
            </a:pPr>
            <a:r>
              <a:rPr lang="en-US" sz="1200" i="0" dirty="0">
                <a:solidFill>
                  <a:srgbClr val="374151"/>
                </a:solidFill>
                <a:effectLst/>
                <a:latin typeface="Times New Roman" panose="02020603050405020304" pitchFamily="18" charset="0"/>
                <a:cs typeface="Times New Roman" panose="02020603050405020304" pitchFamily="18" charset="0"/>
              </a:rPr>
              <a:t>B) Destination IP Address</a:t>
            </a:r>
          </a:p>
          <a:p>
            <a:pPr marL="0" indent="0" algn="l">
              <a:buNone/>
            </a:pPr>
            <a:r>
              <a:rPr lang="en-US" sz="1200" b="1" i="0" dirty="0">
                <a:solidFill>
                  <a:srgbClr val="374151"/>
                </a:solidFill>
                <a:effectLst/>
                <a:latin typeface="Times New Roman" panose="02020603050405020304" pitchFamily="18" charset="0"/>
                <a:cs typeface="Times New Roman" panose="02020603050405020304" pitchFamily="18" charset="0"/>
              </a:rPr>
              <a:t>C) Checksum</a:t>
            </a:r>
          </a:p>
          <a:p>
            <a:pPr marL="0" indent="0" algn="l">
              <a:buNone/>
            </a:pPr>
            <a:r>
              <a:rPr lang="en-US" sz="1200" i="0" dirty="0">
                <a:solidFill>
                  <a:srgbClr val="374151"/>
                </a:solidFill>
                <a:effectLst/>
                <a:latin typeface="Times New Roman" panose="02020603050405020304" pitchFamily="18" charset="0"/>
                <a:cs typeface="Times New Roman" panose="02020603050405020304" pitchFamily="18" charset="0"/>
              </a:rPr>
              <a:t>D) TTL (Time to Live)</a:t>
            </a:r>
          </a:p>
          <a:p>
            <a:pPr marL="0" indent="0" algn="l">
              <a:buNone/>
            </a:pPr>
            <a:endParaRPr lang="en-US" sz="1200" b="1" i="0" dirty="0">
              <a:solidFill>
                <a:srgbClr val="374151"/>
              </a:solidFill>
              <a:effectLst/>
              <a:latin typeface="Times New Roman" panose="02020603050405020304" pitchFamily="18" charset="0"/>
              <a:cs typeface="Times New Roman" panose="02020603050405020304" pitchFamily="18" charset="0"/>
            </a:endParaRPr>
          </a:p>
          <a:p>
            <a:pPr marL="0" indent="0" algn="l">
              <a:buNone/>
            </a:pPr>
            <a:r>
              <a:rPr lang="en-US" sz="1200" b="1" i="0" dirty="0">
                <a:solidFill>
                  <a:srgbClr val="374151"/>
                </a:solidFill>
                <a:effectLst/>
                <a:latin typeface="Times New Roman" panose="02020603050405020304" pitchFamily="18" charset="0"/>
                <a:cs typeface="Times New Roman" panose="02020603050405020304" pitchFamily="18" charset="0"/>
              </a:rPr>
              <a:t>Which routing algorithm considers the entire network topology to make routing decisions?</a:t>
            </a:r>
            <a:endParaRPr lang="en-US" sz="1200" i="0" dirty="0">
              <a:solidFill>
                <a:srgbClr val="374151"/>
              </a:solidFill>
              <a:effectLst/>
              <a:latin typeface="Times New Roman" panose="02020603050405020304" pitchFamily="18" charset="0"/>
              <a:cs typeface="Times New Roman" panose="02020603050405020304" pitchFamily="18" charset="0"/>
            </a:endParaRPr>
          </a:p>
          <a:p>
            <a:pPr marL="0" indent="0" algn="l">
              <a:buNone/>
            </a:pPr>
            <a:r>
              <a:rPr lang="en-US" sz="1200" i="0" dirty="0">
                <a:solidFill>
                  <a:srgbClr val="374151"/>
                </a:solidFill>
                <a:effectLst/>
                <a:latin typeface="Times New Roman" panose="02020603050405020304" pitchFamily="18" charset="0"/>
                <a:cs typeface="Times New Roman" panose="02020603050405020304" pitchFamily="18" charset="0"/>
              </a:rPr>
              <a:t>A) Distance Vector</a:t>
            </a:r>
          </a:p>
          <a:p>
            <a:pPr marL="0" indent="0" algn="l">
              <a:buNone/>
            </a:pPr>
            <a:r>
              <a:rPr lang="en-US" sz="1200" b="1" i="0" dirty="0">
                <a:solidFill>
                  <a:srgbClr val="374151"/>
                </a:solidFill>
                <a:effectLst/>
                <a:latin typeface="Times New Roman" panose="02020603050405020304" pitchFamily="18" charset="0"/>
                <a:cs typeface="Times New Roman" panose="02020603050405020304" pitchFamily="18" charset="0"/>
              </a:rPr>
              <a:t>B) Link State</a:t>
            </a:r>
          </a:p>
          <a:p>
            <a:pPr marL="0" indent="0" algn="l">
              <a:buNone/>
            </a:pPr>
            <a:r>
              <a:rPr lang="en-US" sz="1200" i="0" dirty="0">
                <a:solidFill>
                  <a:srgbClr val="374151"/>
                </a:solidFill>
                <a:effectLst/>
                <a:latin typeface="Times New Roman" panose="02020603050405020304" pitchFamily="18" charset="0"/>
                <a:cs typeface="Times New Roman" panose="02020603050405020304" pitchFamily="18" charset="0"/>
              </a:rPr>
              <a:t>C) RIP</a:t>
            </a:r>
          </a:p>
          <a:p>
            <a:pPr marL="0" indent="0" algn="l">
              <a:buNone/>
            </a:pPr>
            <a:r>
              <a:rPr lang="en-US" sz="1200" i="0" dirty="0">
                <a:solidFill>
                  <a:srgbClr val="374151"/>
                </a:solidFill>
                <a:effectLst/>
                <a:latin typeface="Times New Roman" panose="02020603050405020304" pitchFamily="18" charset="0"/>
                <a:cs typeface="Times New Roman" panose="02020603050405020304" pitchFamily="18" charset="0"/>
              </a:rPr>
              <a:t>D) OSPF</a:t>
            </a:r>
          </a:p>
          <a:p>
            <a:pPr marL="0" indent="0" algn="l">
              <a:buNone/>
            </a:pPr>
            <a:endParaRPr lang="en-US" sz="1200" b="1" i="0" dirty="0">
              <a:solidFill>
                <a:srgbClr val="374151"/>
              </a:solidFill>
              <a:effectLst/>
              <a:latin typeface="Times New Roman" panose="02020603050405020304" pitchFamily="18" charset="0"/>
              <a:cs typeface="Times New Roman" panose="02020603050405020304" pitchFamily="18" charset="0"/>
            </a:endParaRPr>
          </a:p>
          <a:p>
            <a:pPr marL="0" indent="0" algn="l">
              <a:buNone/>
            </a:pPr>
            <a:r>
              <a:rPr lang="en-US" sz="1200" b="1" i="0" dirty="0">
                <a:solidFill>
                  <a:srgbClr val="374151"/>
                </a:solidFill>
                <a:effectLst/>
                <a:latin typeface="Times New Roman" panose="02020603050405020304" pitchFamily="18" charset="0"/>
                <a:cs typeface="Times New Roman" panose="02020603050405020304" pitchFamily="18" charset="0"/>
              </a:rPr>
              <a:t>What is the purpose of the TTL (Time to Live) field in the IPv4 header?</a:t>
            </a:r>
            <a:endParaRPr lang="en-US" sz="1200" i="0" dirty="0">
              <a:solidFill>
                <a:srgbClr val="374151"/>
              </a:solidFill>
              <a:effectLst/>
              <a:latin typeface="Times New Roman" panose="02020603050405020304" pitchFamily="18" charset="0"/>
              <a:cs typeface="Times New Roman" panose="02020603050405020304" pitchFamily="18" charset="0"/>
            </a:endParaRPr>
          </a:p>
          <a:p>
            <a:pPr marL="0" indent="0" algn="l">
              <a:buNone/>
            </a:pPr>
            <a:r>
              <a:rPr lang="en-US" sz="1200" i="0" dirty="0">
                <a:solidFill>
                  <a:srgbClr val="374151"/>
                </a:solidFill>
                <a:effectLst/>
                <a:latin typeface="Times New Roman" panose="02020603050405020304" pitchFamily="18" charset="0"/>
                <a:cs typeface="Times New Roman" panose="02020603050405020304" pitchFamily="18" charset="0"/>
              </a:rPr>
              <a:t>A) Sets the maximum transmission speed</a:t>
            </a:r>
          </a:p>
          <a:p>
            <a:pPr marL="0" indent="0" algn="l">
              <a:buNone/>
            </a:pPr>
            <a:r>
              <a:rPr lang="en-US" sz="1200" b="1" i="0" dirty="0">
                <a:solidFill>
                  <a:srgbClr val="374151"/>
                </a:solidFill>
                <a:effectLst/>
                <a:latin typeface="Times New Roman" panose="02020603050405020304" pitchFamily="18" charset="0"/>
                <a:cs typeface="Times New Roman" panose="02020603050405020304" pitchFamily="18" charset="0"/>
              </a:rPr>
              <a:t>B) Limits the time a packet can live in the network</a:t>
            </a:r>
          </a:p>
          <a:p>
            <a:pPr marL="0" indent="0" algn="l">
              <a:buNone/>
            </a:pPr>
            <a:r>
              <a:rPr lang="en-US" sz="1200" i="0" dirty="0">
                <a:solidFill>
                  <a:srgbClr val="374151"/>
                </a:solidFill>
                <a:effectLst/>
                <a:latin typeface="Times New Roman" panose="02020603050405020304" pitchFamily="18" charset="0"/>
                <a:cs typeface="Times New Roman" panose="02020603050405020304" pitchFamily="18" charset="0"/>
              </a:rPr>
              <a:t>C) Specifies the time for a packet to reach its destination</a:t>
            </a:r>
          </a:p>
          <a:p>
            <a:pPr marL="0" indent="0" algn="l">
              <a:buNone/>
            </a:pPr>
            <a:r>
              <a:rPr lang="en-US" sz="1200" i="0" dirty="0">
                <a:solidFill>
                  <a:srgbClr val="374151"/>
                </a:solidFill>
                <a:effectLst/>
                <a:latin typeface="Times New Roman" panose="02020603050405020304" pitchFamily="18" charset="0"/>
                <a:cs typeface="Times New Roman" panose="02020603050405020304" pitchFamily="18" charset="0"/>
              </a:rPr>
              <a:t>D) Controls the packet priority</a:t>
            </a:r>
          </a:p>
          <a:p>
            <a:pPr marL="0" indent="0" algn="l">
              <a:buNone/>
            </a:pPr>
            <a:endParaRPr lang="en-US" sz="1200" b="1" i="0" dirty="0">
              <a:solidFill>
                <a:srgbClr val="374151"/>
              </a:solidFill>
              <a:effectLst/>
              <a:latin typeface="Times New Roman" panose="02020603050405020304" pitchFamily="18" charset="0"/>
              <a:cs typeface="Times New Roman" panose="02020603050405020304" pitchFamily="18" charset="0"/>
            </a:endParaRPr>
          </a:p>
          <a:p>
            <a:pPr marL="0" indent="0" algn="l">
              <a:buNone/>
            </a:pPr>
            <a:r>
              <a:rPr lang="en-US" sz="1200" b="1" i="0" dirty="0">
                <a:solidFill>
                  <a:srgbClr val="374151"/>
                </a:solidFill>
                <a:effectLst/>
                <a:latin typeface="Times New Roman" panose="02020603050405020304" pitchFamily="18" charset="0"/>
                <a:cs typeface="Times New Roman" panose="02020603050405020304" pitchFamily="18" charset="0"/>
              </a:rPr>
              <a:t>In IPv6, what is the size of the address space compared to IPv4?</a:t>
            </a:r>
            <a:endParaRPr lang="en-US" sz="1200" i="0" dirty="0">
              <a:solidFill>
                <a:srgbClr val="374151"/>
              </a:solidFill>
              <a:effectLst/>
              <a:latin typeface="Times New Roman" panose="02020603050405020304" pitchFamily="18" charset="0"/>
              <a:cs typeface="Times New Roman" panose="02020603050405020304" pitchFamily="18" charset="0"/>
            </a:endParaRPr>
          </a:p>
          <a:p>
            <a:pPr marL="0" indent="0" algn="l">
              <a:buNone/>
            </a:pPr>
            <a:r>
              <a:rPr lang="en-US" sz="1200" i="0" dirty="0">
                <a:solidFill>
                  <a:srgbClr val="374151"/>
                </a:solidFill>
                <a:effectLst/>
                <a:latin typeface="Times New Roman" panose="02020603050405020304" pitchFamily="18" charset="0"/>
                <a:cs typeface="Times New Roman" panose="02020603050405020304" pitchFamily="18" charset="0"/>
              </a:rPr>
              <a:t>A) Smaller</a:t>
            </a:r>
          </a:p>
          <a:p>
            <a:pPr marL="0" indent="0" algn="l">
              <a:buNone/>
            </a:pPr>
            <a:r>
              <a:rPr lang="en-US" sz="1200" i="0" dirty="0">
                <a:solidFill>
                  <a:srgbClr val="374151"/>
                </a:solidFill>
                <a:effectLst/>
                <a:latin typeface="Times New Roman" panose="02020603050405020304" pitchFamily="18" charset="0"/>
                <a:cs typeface="Times New Roman" panose="02020603050405020304" pitchFamily="18" charset="0"/>
              </a:rPr>
              <a:t>B) Same</a:t>
            </a:r>
          </a:p>
          <a:p>
            <a:pPr marL="0" indent="0" algn="l">
              <a:buNone/>
            </a:pPr>
            <a:r>
              <a:rPr lang="en-US" sz="1200" b="1" i="0" dirty="0">
                <a:solidFill>
                  <a:srgbClr val="374151"/>
                </a:solidFill>
                <a:effectLst/>
                <a:latin typeface="Times New Roman" panose="02020603050405020304" pitchFamily="18" charset="0"/>
                <a:cs typeface="Times New Roman" panose="02020603050405020304" pitchFamily="18" charset="0"/>
              </a:rPr>
              <a:t>C) Larger</a:t>
            </a:r>
          </a:p>
          <a:p>
            <a:pPr marL="0" indent="0" algn="l">
              <a:buNone/>
            </a:pPr>
            <a:r>
              <a:rPr lang="en-US" sz="1200" i="0" dirty="0">
                <a:solidFill>
                  <a:srgbClr val="374151"/>
                </a:solidFill>
                <a:effectLst/>
                <a:latin typeface="Times New Roman" panose="02020603050405020304" pitchFamily="18" charset="0"/>
                <a:cs typeface="Times New Roman" panose="02020603050405020304" pitchFamily="18" charset="0"/>
              </a:rPr>
              <a:t>D) Equal</a:t>
            </a:r>
          </a:p>
          <a:p>
            <a:pPr algn="l">
              <a:buFont typeface="Arial" panose="020B0604020202020204" pitchFamily="34" charset="0"/>
              <a:buChar char="•"/>
            </a:pPr>
            <a:endParaRPr lang="en-US" sz="1200" b="0" i="0" dirty="0">
              <a:solidFill>
                <a:srgbClr val="37415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sz="1200" b="0" i="0" dirty="0">
              <a:solidFill>
                <a:srgbClr val="374151"/>
              </a:solidFill>
              <a:effectLst/>
              <a:latin typeface="Times New Roman" panose="02020603050405020304" pitchFamily="18" charset="0"/>
              <a:cs typeface="Times New Roman" panose="02020603050405020304" pitchFamily="18" charset="0"/>
            </a:endParaRPr>
          </a:p>
          <a:p>
            <a:pPr>
              <a:buNone/>
            </a:pPr>
            <a:endParaRPr lang="en-US" sz="1200" dirty="0">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t>Daily Quiz</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5" name="Date Placeholder 4"/>
          <p:cNvSpPr>
            <a:spLocks noGrp="1"/>
          </p:cNvSpPr>
          <p:nvPr>
            <p:ph type="dt" sz="half" idx="10"/>
          </p:nvPr>
        </p:nvSpPr>
        <p:spPr/>
        <p:txBody>
          <a:bodyPr/>
          <a:lstStyle/>
          <a:p>
            <a:fld id="{57BF7869-3ADD-4981-8F50-8DA9652DC6E0}" type="datetime1">
              <a:rPr lang="en-US" smtClean="0"/>
              <a:t>10/15/2024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65</a:t>
            </a:fld>
            <a:endParaRPr lang="en-US"/>
          </a:p>
        </p:txBody>
      </p:sp>
      <p:sp>
        <p:nvSpPr>
          <p:cNvPr id="9" name="Footer Placeholder 8"/>
          <p:cNvSpPr>
            <a:spLocks noGrp="1"/>
          </p:cNvSpPr>
          <p:nvPr>
            <p:ph type="ftr" sz="quarter" idx="11"/>
          </p:nvPr>
        </p:nvSpPr>
        <p:spPr/>
        <p:txBody>
          <a:bodyPr/>
          <a:lstStyle/>
          <a:p>
            <a:r>
              <a:rPr lang="en-IN"/>
              <a:t>NISHA          ACSE602                  CN                UNIT 3</a:t>
            </a:r>
            <a:endParaRPr lang="en-US" dirty="0"/>
          </a:p>
        </p:txBody>
      </p:sp>
    </p:spTree>
    <p:extLst>
      <p:ext uri="{BB962C8B-B14F-4D97-AF65-F5344CB8AC3E}">
        <p14:creationId xmlns:p14="http://schemas.microsoft.com/office/powerpoint/2010/main" val="156024965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0"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sz="1800">
              <a:latin typeface="Times New Roman" pitchFamily="18" charset="0"/>
            </a:endParaRPr>
          </a:p>
        </p:txBody>
      </p:sp>
      <p:sp>
        <p:nvSpPr>
          <p:cNvPr id="565253" name="Rectangle 5"/>
          <p:cNvSpPr>
            <a:spLocks noChangeArrowheads="1"/>
          </p:cNvSpPr>
          <p:nvPr/>
        </p:nvSpPr>
        <p:spPr bwMode="auto">
          <a:xfrm>
            <a:off x="683568" y="1556792"/>
            <a:ext cx="8229600" cy="2462213"/>
          </a:xfrm>
          <a:prstGeom prst="rect">
            <a:avLst/>
          </a:prstGeom>
          <a:noFill/>
          <a:ln w="9525">
            <a:noFill/>
            <a:miter lim="800000"/>
            <a:headEnd/>
            <a:tailEnd/>
          </a:ln>
          <a:effectLst/>
        </p:spPr>
        <p:txBody>
          <a:bodyPr wrap="square" anchor="ctr">
            <a:spAutoFit/>
          </a:bodyPr>
          <a:lstStyle/>
          <a:p>
            <a:pPr algn="just" eaLnBrk="1" hangingPunct="1">
              <a:defRPr/>
            </a:pPr>
            <a:endParaRPr lang="en-US" sz="2200" dirty="0">
              <a:effectLst>
                <a:outerShdw blurRad="38100" dist="38100" dir="2700000" algn="tl">
                  <a:srgbClr val="C0C0C0"/>
                </a:outerShdw>
              </a:effectLst>
              <a:latin typeface="+mj-lt"/>
            </a:endParaRPr>
          </a:p>
          <a:p>
            <a:pPr algn="ctr">
              <a:defRPr/>
            </a:pPr>
            <a:r>
              <a:rPr lang="en-US" sz="2200" dirty="0">
                <a:solidFill>
                  <a:schemeClr val="hlink"/>
                </a:solidFill>
                <a:effectLst>
                  <a:outerShdw blurRad="38100" dist="38100" dir="2700000" algn="tl">
                    <a:srgbClr val="C0C0C0"/>
                  </a:outerShdw>
                </a:effectLst>
                <a:latin typeface="+mj-lt"/>
              </a:rPr>
              <a:t>Data traffic</a:t>
            </a:r>
            <a:endParaRPr lang="en-US" sz="2200" dirty="0">
              <a:effectLst>
                <a:outerShdw blurRad="38100" dist="38100" dir="2700000" algn="tl">
                  <a:srgbClr val="C0C0C0"/>
                </a:outerShdw>
              </a:effectLst>
              <a:latin typeface="+mj-lt"/>
            </a:endParaRPr>
          </a:p>
          <a:p>
            <a:pPr algn="just" eaLnBrk="1" hangingPunct="1">
              <a:defRPr/>
            </a:pPr>
            <a:r>
              <a:rPr lang="en-US" sz="2200" dirty="0">
                <a:effectLst>
                  <a:outerShdw blurRad="38100" dist="38100" dir="2700000" algn="tl">
                    <a:srgbClr val="C0C0C0"/>
                  </a:outerShdw>
                </a:effectLst>
                <a:latin typeface="+mj-lt"/>
              </a:rPr>
              <a:t>The main focus of congestion control and quality of service is </a:t>
            </a:r>
            <a:r>
              <a:rPr lang="en-US" sz="2200" dirty="0">
                <a:solidFill>
                  <a:schemeClr val="hlink"/>
                </a:solidFill>
                <a:effectLst>
                  <a:outerShdw blurRad="38100" dist="38100" dir="2700000" algn="tl">
                    <a:srgbClr val="C0C0C0"/>
                  </a:outerShdw>
                </a:effectLst>
                <a:latin typeface="+mj-lt"/>
              </a:rPr>
              <a:t>data traffic</a:t>
            </a:r>
            <a:r>
              <a:rPr lang="en-US" sz="2200" dirty="0">
                <a:effectLst>
                  <a:outerShdw blurRad="38100" dist="38100" dir="2700000" algn="tl">
                    <a:srgbClr val="C0C0C0"/>
                  </a:outerShdw>
                </a:effectLst>
                <a:latin typeface="+mj-lt"/>
              </a:rPr>
              <a:t>. In congestion control we try to avoid traffic congestion. In quality of service, we try to create an appropriate environment for the traffic. So, before talking about congestion control and quality of service, we discuss the data traffic itself.</a:t>
            </a:r>
          </a:p>
        </p:txBody>
      </p:sp>
      <p:sp>
        <p:nvSpPr>
          <p:cNvPr id="8" name="Title 1"/>
          <p:cNvSpPr txBox="1">
            <a:spLocks/>
          </p:cNvSpPr>
          <p:nvPr/>
        </p:nvSpPr>
        <p:spPr>
          <a:xfrm>
            <a:off x="1142976"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Congestion Control </a:t>
            </a:r>
            <a:endParaRPr lang="en-US" sz="2400" dirty="0"/>
          </a:p>
        </p:txBody>
      </p:sp>
      <p:pic>
        <p:nvPicPr>
          <p:cNvPr id="9"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pic>
        <p:nvPicPr>
          <p:cNvPr id="10" name="Picture 6"/>
          <p:cNvPicPr>
            <a:picLocks noChangeAspect="1" noChangeArrowheads="1"/>
          </p:cNvPicPr>
          <p:nvPr/>
        </p:nvPicPr>
        <p:blipFill>
          <a:blip r:embed="rId4" cstate="print"/>
          <a:srcRect/>
          <a:stretch>
            <a:fillRect/>
          </a:stretch>
        </p:blipFill>
        <p:spPr bwMode="auto">
          <a:xfrm>
            <a:off x="467544" y="4797151"/>
            <a:ext cx="7558834" cy="1560807"/>
          </a:xfrm>
          <a:prstGeom prst="rect">
            <a:avLst/>
          </a:prstGeom>
          <a:noFill/>
          <a:ln w="9525">
            <a:noFill/>
            <a:miter lim="800000"/>
            <a:headEnd/>
            <a:tailEnd/>
          </a:ln>
        </p:spPr>
      </p:pic>
      <p:sp>
        <p:nvSpPr>
          <p:cNvPr id="11" name="Text Box 4"/>
          <p:cNvSpPr txBox="1">
            <a:spLocks noChangeArrowheads="1"/>
          </p:cNvSpPr>
          <p:nvPr/>
        </p:nvSpPr>
        <p:spPr bwMode="auto">
          <a:xfrm>
            <a:off x="2555776" y="4005064"/>
            <a:ext cx="2460802" cy="461665"/>
          </a:xfrm>
          <a:prstGeom prst="rect">
            <a:avLst/>
          </a:prstGeom>
          <a:noFill/>
          <a:ln w="9525">
            <a:noFill/>
            <a:miter lim="800000"/>
            <a:headEnd/>
            <a:tailEnd/>
          </a:ln>
        </p:spPr>
        <p:txBody>
          <a:bodyPr wrap="none">
            <a:spAutoFit/>
          </a:bodyPr>
          <a:lstStyle/>
          <a:p>
            <a:r>
              <a:rPr lang="en-US" sz="2400" b="1" dirty="0">
                <a:solidFill>
                  <a:srgbClr val="0070C0"/>
                </a:solidFill>
                <a:latin typeface="+mj-lt"/>
              </a:rPr>
              <a:t>Traffic descriptors</a:t>
            </a:r>
          </a:p>
        </p:txBody>
      </p:sp>
      <p:sp>
        <p:nvSpPr>
          <p:cNvPr id="12" name="Date Placeholder 11"/>
          <p:cNvSpPr>
            <a:spLocks noGrp="1"/>
          </p:cNvSpPr>
          <p:nvPr>
            <p:ph type="dt" sz="half" idx="10"/>
          </p:nvPr>
        </p:nvSpPr>
        <p:spPr/>
        <p:txBody>
          <a:bodyPr/>
          <a:lstStyle/>
          <a:p>
            <a:fld id="{DF19323D-2E58-484F-8DD7-2C512D93085D}" type="datetime1">
              <a:rPr lang="en-US" smtClean="0"/>
              <a:t>10/15/2024</a:t>
            </a:fld>
            <a:endParaRPr lang="en-US"/>
          </a:p>
        </p:txBody>
      </p:sp>
      <p:sp>
        <p:nvSpPr>
          <p:cNvPr id="13" name="Slide Number Placeholder 12"/>
          <p:cNvSpPr>
            <a:spLocks noGrp="1"/>
          </p:cNvSpPr>
          <p:nvPr>
            <p:ph type="sldNum" sz="quarter" idx="12"/>
          </p:nvPr>
        </p:nvSpPr>
        <p:spPr/>
        <p:txBody>
          <a:bodyPr/>
          <a:lstStyle/>
          <a:p>
            <a:fld id="{B6F15528-21DE-4FAA-801E-634DDDAF4B2B}" type="slidenum">
              <a:rPr lang="en-US" smtClean="0"/>
              <a:pPr/>
              <a:t>66</a:t>
            </a:fld>
            <a:endParaRPr lang="en-US"/>
          </a:p>
        </p:txBody>
      </p:sp>
      <p:sp>
        <p:nvSpPr>
          <p:cNvPr id="14" name="Footer Placeholder 13"/>
          <p:cNvSpPr>
            <a:spLocks noGrp="1"/>
          </p:cNvSpPr>
          <p:nvPr>
            <p:ph type="ftr" sz="quarter" idx="11"/>
          </p:nvPr>
        </p:nvSpPr>
        <p:spPr/>
        <p:txBody>
          <a:bodyPr/>
          <a:lstStyle/>
          <a:p>
            <a:r>
              <a:rPr lang="en-IN"/>
              <a:t>NISHA          ACSE602                  CN                UNIT 3</a:t>
            </a:r>
            <a:endParaRPr lang="en-US" dirty="0"/>
          </a:p>
        </p:txBody>
      </p:sp>
      <p:sp>
        <p:nvSpPr>
          <p:cNvPr id="15" name="TextBox 8"/>
          <p:cNvSpPr txBox="1"/>
          <p:nvPr/>
        </p:nvSpPr>
        <p:spPr>
          <a:xfrm>
            <a:off x="899592" y="1052736"/>
            <a:ext cx="7704856"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latin typeface="Times New Roman" pitchFamily="18" charset="0"/>
                <a:cs typeface="Times New Roman" pitchFamily="18" charset="0"/>
              </a:rPr>
              <a:t>Objective</a:t>
            </a:r>
            <a:r>
              <a:rPr lang="en-US" dirty="0">
                <a:latin typeface="Times New Roman" pitchFamily="18" charset="0"/>
                <a:cs typeface="Times New Roman" pitchFamily="18" charset="0"/>
              </a:rPr>
              <a:t>: Study about basic concept of congestion control and its type </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Text Box 4"/>
          <p:cNvSpPr txBox="1">
            <a:spLocks noChangeArrowheads="1"/>
          </p:cNvSpPr>
          <p:nvPr/>
        </p:nvSpPr>
        <p:spPr bwMode="auto">
          <a:xfrm>
            <a:off x="785786" y="1000108"/>
            <a:ext cx="2723438" cy="461665"/>
          </a:xfrm>
          <a:prstGeom prst="rect">
            <a:avLst/>
          </a:prstGeom>
          <a:noFill/>
          <a:ln w="9525">
            <a:noFill/>
            <a:miter lim="800000"/>
            <a:headEnd/>
            <a:tailEnd/>
          </a:ln>
        </p:spPr>
        <p:txBody>
          <a:bodyPr wrap="none">
            <a:spAutoFit/>
          </a:bodyPr>
          <a:lstStyle/>
          <a:p>
            <a:r>
              <a:rPr lang="en-US" sz="2400" dirty="0">
                <a:latin typeface="+mj-lt"/>
              </a:rPr>
              <a:t>Three traffic profiles</a:t>
            </a:r>
          </a:p>
        </p:txBody>
      </p:sp>
      <p:pic>
        <p:nvPicPr>
          <p:cNvPr id="6150" name="Picture 6"/>
          <p:cNvPicPr>
            <a:picLocks noChangeAspect="1" noChangeArrowheads="1"/>
          </p:cNvPicPr>
          <p:nvPr/>
        </p:nvPicPr>
        <p:blipFill>
          <a:blip r:embed="rId3" cstate="print"/>
          <a:srcRect/>
          <a:stretch>
            <a:fillRect/>
          </a:stretch>
        </p:blipFill>
        <p:spPr bwMode="auto">
          <a:xfrm>
            <a:off x="928688" y="1808163"/>
            <a:ext cx="7148512" cy="4135437"/>
          </a:xfrm>
          <a:prstGeom prst="rect">
            <a:avLst/>
          </a:prstGeom>
          <a:noFill/>
          <a:ln w="9525">
            <a:noFill/>
            <a:miter lim="800000"/>
            <a:headEnd/>
            <a:tailEnd/>
          </a:ln>
        </p:spPr>
      </p:pic>
      <p:sp>
        <p:nvSpPr>
          <p:cNvPr id="7" name="Title 1"/>
          <p:cNvSpPr txBox="1">
            <a:spLocks/>
          </p:cNvSpPr>
          <p:nvPr/>
        </p:nvSpPr>
        <p:spPr>
          <a:xfrm>
            <a:off x="1142976"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Congestion Control </a:t>
            </a:r>
            <a:endParaRPr lang="en-US" sz="2400" dirty="0"/>
          </a:p>
        </p:txBody>
      </p:sp>
      <p:pic>
        <p:nvPicPr>
          <p:cNvPr id="8" name="Picture 2" descr="E:\NIET\Project\xLogo11.png.pagespeed.ic.pydHLuCQEZ.png"/>
          <p:cNvPicPr>
            <a:picLocks noChangeAspect="1" noChangeArrowheads="1"/>
          </p:cNvPicPr>
          <p:nvPr/>
        </p:nvPicPr>
        <p:blipFill>
          <a:blip r:embed="rId4" cstate="print"/>
          <a:srcRect/>
          <a:stretch>
            <a:fillRect/>
          </a:stretch>
        </p:blipFill>
        <p:spPr bwMode="auto">
          <a:xfrm>
            <a:off x="0" y="0"/>
            <a:ext cx="1447800" cy="817163"/>
          </a:xfrm>
          <a:prstGeom prst="rect">
            <a:avLst/>
          </a:prstGeom>
          <a:noFill/>
        </p:spPr>
      </p:pic>
      <p:sp>
        <p:nvSpPr>
          <p:cNvPr id="6" name="Date Placeholder 5"/>
          <p:cNvSpPr>
            <a:spLocks noGrp="1"/>
          </p:cNvSpPr>
          <p:nvPr>
            <p:ph type="dt" sz="half" idx="10"/>
          </p:nvPr>
        </p:nvSpPr>
        <p:spPr/>
        <p:txBody>
          <a:bodyPr/>
          <a:lstStyle/>
          <a:p>
            <a:fld id="{B5EA2298-98CE-4605-A39F-6430CD24FF61}" type="datetime1">
              <a:rPr lang="en-US" smtClean="0"/>
              <a:t>10/15/2024</a:t>
            </a:fld>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67</a:t>
            </a:fld>
            <a:endParaRPr lang="en-US"/>
          </a:p>
        </p:txBody>
      </p:sp>
      <p:sp>
        <p:nvSpPr>
          <p:cNvPr id="10" name="Footer Placeholder 9"/>
          <p:cNvSpPr>
            <a:spLocks noGrp="1"/>
          </p:cNvSpPr>
          <p:nvPr>
            <p:ph type="ftr" sz="quarter" idx="11"/>
          </p:nvPr>
        </p:nvSpPr>
        <p:spPr/>
        <p:txBody>
          <a:bodyPr/>
          <a:lstStyle/>
          <a:p>
            <a:r>
              <a:rPr lang="en-IN"/>
              <a:t>NISHA          ACSE602                  CN                UNIT 3</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2"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sz="1800">
              <a:latin typeface="Times New Roman" pitchFamily="18" charset="0"/>
            </a:endParaRPr>
          </a:p>
        </p:txBody>
      </p:sp>
      <p:sp>
        <p:nvSpPr>
          <p:cNvPr id="858117" name="Rectangle 5"/>
          <p:cNvSpPr>
            <a:spLocks noChangeArrowheads="1"/>
          </p:cNvSpPr>
          <p:nvPr/>
        </p:nvSpPr>
        <p:spPr bwMode="auto">
          <a:xfrm>
            <a:off x="285720" y="928670"/>
            <a:ext cx="8229600" cy="3108543"/>
          </a:xfrm>
          <a:prstGeom prst="rect">
            <a:avLst/>
          </a:prstGeom>
          <a:noFill/>
          <a:ln w="9525">
            <a:noFill/>
            <a:miter lim="800000"/>
            <a:headEnd/>
            <a:tailEnd/>
          </a:ln>
          <a:effectLst/>
        </p:spPr>
        <p:txBody>
          <a:bodyPr anchor="ctr">
            <a:spAutoFit/>
          </a:bodyPr>
          <a:lstStyle/>
          <a:p>
            <a:pPr algn="just" eaLnBrk="1" hangingPunct="1">
              <a:defRPr/>
            </a:pPr>
            <a:r>
              <a:rPr lang="en-US" sz="2800" dirty="0">
                <a:effectLst>
                  <a:outerShdw blurRad="38100" dist="38100" dir="2700000" algn="tl">
                    <a:srgbClr val="C0C0C0"/>
                  </a:outerShdw>
                </a:effectLst>
              </a:rPr>
              <a:t>Congestion in a network may occur if the load on the network—the number of packets sent to the network—is greater than the capacity of the network—the number of </a:t>
            </a:r>
            <a:r>
              <a:rPr lang="en-US" sz="2200" dirty="0">
                <a:effectLst>
                  <a:outerShdw blurRad="38100" dist="38100" dir="2700000" algn="tl">
                    <a:srgbClr val="C0C0C0"/>
                  </a:outerShdw>
                </a:effectLst>
              </a:rPr>
              <a:t>packets</a:t>
            </a:r>
            <a:r>
              <a:rPr lang="en-US" sz="2800" dirty="0">
                <a:effectLst>
                  <a:outerShdw blurRad="38100" dist="38100" dir="2700000" algn="tl">
                    <a:srgbClr val="C0C0C0"/>
                  </a:outerShdw>
                </a:effectLst>
              </a:rPr>
              <a:t> a network can handle. Congestion control refers to the mechanisms and techniques to control the congestion and keep the load below the capacity.</a:t>
            </a:r>
          </a:p>
        </p:txBody>
      </p:sp>
      <p:sp>
        <p:nvSpPr>
          <p:cNvPr id="8" name="Title 1"/>
          <p:cNvSpPr txBox="1">
            <a:spLocks/>
          </p:cNvSpPr>
          <p:nvPr/>
        </p:nvSpPr>
        <p:spPr>
          <a:xfrm>
            <a:off x="1142976"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Congestion Control </a:t>
            </a:r>
            <a:endParaRPr lang="en-US" sz="2400" dirty="0"/>
          </a:p>
        </p:txBody>
      </p:sp>
      <p:pic>
        <p:nvPicPr>
          <p:cNvPr id="9" name="Picture 2" descr="E:\NIET\Project\xLogo11.png.pagespeed.ic.pydHLuCQEZ.png"/>
          <p:cNvPicPr>
            <a:picLocks noChangeAspect="1" noChangeArrowheads="1"/>
          </p:cNvPicPr>
          <p:nvPr/>
        </p:nvPicPr>
        <p:blipFill>
          <a:blip r:embed="rId3" cstate="print"/>
          <a:srcRect/>
          <a:stretch>
            <a:fillRect/>
          </a:stretch>
        </p:blipFill>
        <p:spPr bwMode="auto">
          <a:xfrm>
            <a:off x="-214346" y="0"/>
            <a:ext cx="1447800" cy="817163"/>
          </a:xfrm>
          <a:prstGeom prst="rect">
            <a:avLst/>
          </a:prstGeom>
          <a:noFill/>
        </p:spPr>
      </p:pic>
      <p:pic>
        <p:nvPicPr>
          <p:cNvPr id="10" name="Picture 6"/>
          <p:cNvPicPr>
            <a:picLocks noChangeAspect="1" noChangeArrowheads="1"/>
          </p:cNvPicPr>
          <p:nvPr/>
        </p:nvPicPr>
        <p:blipFill>
          <a:blip r:embed="rId4" cstate="print"/>
          <a:srcRect/>
          <a:stretch>
            <a:fillRect/>
          </a:stretch>
        </p:blipFill>
        <p:spPr bwMode="auto">
          <a:xfrm>
            <a:off x="500034" y="4214818"/>
            <a:ext cx="7761287" cy="2247900"/>
          </a:xfrm>
          <a:prstGeom prst="rect">
            <a:avLst/>
          </a:prstGeom>
          <a:noFill/>
          <a:ln w="9525">
            <a:noFill/>
            <a:miter lim="800000"/>
            <a:headEnd/>
            <a:tailEnd/>
          </a:ln>
        </p:spPr>
      </p:pic>
      <p:sp>
        <p:nvSpPr>
          <p:cNvPr id="11" name="Text Box 4"/>
          <p:cNvSpPr txBox="1">
            <a:spLocks noChangeArrowheads="1"/>
          </p:cNvSpPr>
          <p:nvPr/>
        </p:nvSpPr>
        <p:spPr bwMode="auto">
          <a:xfrm>
            <a:off x="3143240" y="3643314"/>
            <a:ext cx="2631682" cy="461665"/>
          </a:xfrm>
          <a:prstGeom prst="rect">
            <a:avLst/>
          </a:prstGeom>
          <a:noFill/>
          <a:ln w="9525">
            <a:noFill/>
            <a:miter lim="800000"/>
            <a:headEnd/>
            <a:tailEnd/>
          </a:ln>
        </p:spPr>
        <p:txBody>
          <a:bodyPr wrap="none">
            <a:spAutoFit/>
          </a:bodyPr>
          <a:lstStyle/>
          <a:p>
            <a:r>
              <a:rPr lang="en-US" sz="2400" b="1" dirty="0">
                <a:solidFill>
                  <a:srgbClr val="0070C0"/>
                </a:solidFill>
                <a:latin typeface="Times New Roman" pitchFamily="18" charset="0"/>
              </a:rPr>
              <a:t>Queues in a router</a:t>
            </a:r>
          </a:p>
        </p:txBody>
      </p:sp>
      <p:sp>
        <p:nvSpPr>
          <p:cNvPr id="12" name="Date Placeholder 11"/>
          <p:cNvSpPr>
            <a:spLocks noGrp="1"/>
          </p:cNvSpPr>
          <p:nvPr>
            <p:ph type="dt" sz="half" idx="10"/>
          </p:nvPr>
        </p:nvSpPr>
        <p:spPr/>
        <p:txBody>
          <a:bodyPr/>
          <a:lstStyle/>
          <a:p>
            <a:fld id="{792DD366-7578-4CF0-81A5-A08EF1960490}" type="datetime1">
              <a:rPr lang="en-US" smtClean="0"/>
              <a:t>10/15/2024</a:t>
            </a:fld>
            <a:endParaRPr lang="en-US"/>
          </a:p>
        </p:txBody>
      </p:sp>
      <p:sp>
        <p:nvSpPr>
          <p:cNvPr id="13" name="Slide Number Placeholder 12"/>
          <p:cNvSpPr>
            <a:spLocks noGrp="1"/>
          </p:cNvSpPr>
          <p:nvPr>
            <p:ph type="sldNum" sz="quarter" idx="12"/>
          </p:nvPr>
        </p:nvSpPr>
        <p:spPr/>
        <p:txBody>
          <a:bodyPr/>
          <a:lstStyle/>
          <a:p>
            <a:fld id="{B6F15528-21DE-4FAA-801E-634DDDAF4B2B}" type="slidenum">
              <a:rPr lang="en-US" smtClean="0"/>
              <a:pPr/>
              <a:t>68</a:t>
            </a:fld>
            <a:endParaRPr lang="en-US"/>
          </a:p>
        </p:txBody>
      </p:sp>
      <p:sp>
        <p:nvSpPr>
          <p:cNvPr id="14" name="Footer Placeholder 13"/>
          <p:cNvSpPr>
            <a:spLocks noGrp="1"/>
          </p:cNvSpPr>
          <p:nvPr>
            <p:ph type="ftr" sz="quarter" idx="11"/>
          </p:nvPr>
        </p:nvSpPr>
        <p:spPr/>
        <p:txBody>
          <a:bodyPr/>
          <a:lstStyle/>
          <a:p>
            <a:r>
              <a:rPr lang="en-IN"/>
              <a:t>NISHA          ACSE602                  CN                UNIT 3</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Text Box 4"/>
          <p:cNvSpPr txBox="1">
            <a:spLocks noChangeArrowheads="1"/>
          </p:cNvSpPr>
          <p:nvPr/>
        </p:nvSpPr>
        <p:spPr bwMode="auto">
          <a:xfrm>
            <a:off x="714348" y="1285860"/>
            <a:ext cx="6274475" cy="461665"/>
          </a:xfrm>
          <a:prstGeom prst="rect">
            <a:avLst/>
          </a:prstGeom>
          <a:noFill/>
          <a:ln w="9525">
            <a:noFill/>
            <a:miter lim="800000"/>
            <a:headEnd/>
            <a:tailEnd/>
          </a:ln>
        </p:spPr>
        <p:txBody>
          <a:bodyPr wrap="none">
            <a:spAutoFit/>
          </a:bodyPr>
          <a:lstStyle/>
          <a:p>
            <a:r>
              <a:rPr lang="en-US" sz="2400" dirty="0">
                <a:latin typeface="+mj-lt"/>
              </a:rPr>
              <a:t>Packet delay and throughput as functions of load</a:t>
            </a:r>
          </a:p>
        </p:txBody>
      </p:sp>
      <p:pic>
        <p:nvPicPr>
          <p:cNvPr id="9222" name="Picture 6"/>
          <p:cNvPicPr>
            <a:picLocks noChangeAspect="1" noChangeArrowheads="1"/>
          </p:cNvPicPr>
          <p:nvPr/>
        </p:nvPicPr>
        <p:blipFill>
          <a:blip r:embed="rId3" cstate="print"/>
          <a:srcRect/>
          <a:stretch>
            <a:fillRect/>
          </a:stretch>
        </p:blipFill>
        <p:spPr bwMode="auto">
          <a:xfrm>
            <a:off x="706438" y="2182813"/>
            <a:ext cx="7751762" cy="2944812"/>
          </a:xfrm>
          <a:prstGeom prst="rect">
            <a:avLst/>
          </a:prstGeom>
          <a:noFill/>
          <a:ln w="9525">
            <a:noFill/>
            <a:miter lim="800000"/>
            <a:headEnd/>
            <a:tailEnd/>
          </a:ln>
        </p:spPr>
      </p:pic>
      <p:sp>
        <p:nvSpPr>
          <p:cNvPr id="7" name="Title 1"/>
          <p:cNvSpPr txBox="1">
            <a:spLocks/>
          </p:cNvSpPr>
          <p:nvPr/>
        </p:nvSpPr>
        <p:spPr>
          <a:xfrm>
            <a:off x="1142976"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Congestion Control </a:t>
            </a:r>
            <a:endParaRPr lang="en-US" sz="2400" dirty="0"/>
          </a:p>
        </p:txBody>
      </p:sp>
      <p:pic>
        <p:nvPicPr>
          <p:cNvPr id="8" name="Picture 2" descr="E:\NIET\Project\xLogo11.png.pagespeed.ic.pydHLuCQEZ.png"/>
          <p:cNvPicPr>
            <a:picLocks noChangeAspect="1" noChangeArrowheads="1"/>
          </p:cNvPicPr>
          <p:nvPr/>
        </p:nvPicPr>
        <p:blipFill>
          <a:blip r:embed="rId4" cstate="print"/>
          <a:srcRect/>
          <a:stretch>
            <a:fillRect/>
          </a:stretch>
        </p:blipFill>
        <p:spPr bwMode="auto">
          <a:xfrm>
            <a:off x="-214346" y="0"/>
            <a:ext cx="1447800" cy="817163"/>
          </a:xfrm>
          <a:prstGeom prst="rect">
            <a:avLst/>
          </a:prstGeom>
          <a:noFill/>
        </p:spPr>
      </p:pic>
      <p:sp>
        <p:nvSpPr>
          <p:cNvPr id="6" name="Date Placeholder 5"/>
          <p:cNvSpPr>
            <a:spLocks noGrp="1"/>
          </p:cNvSpPr>
          <p:nvPr>
            <p:ph type="dt" sz="half" idx="10"/>
          </p:nvPr>
        </p:nvSpPr>
        <p:spPr/>
        <p:txBody>
          <a:bodyPr/>
          <a:lstStyle/>
          <a:p>
            <a:fld id="{FC4239DD-024D-482C-9BDA-D488261EFC0F}" type="datetime1">
              <a:rPr lang="en-US" smtClean="0"/>
              <a:t>10/15/2024</a:t>
            </a:fld>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69</a:t>
            </a:fld>
            <a:endParaRPr lang="en-US"/>
          </a:p>
        </p:txBody>
      </p:sp>
      <p:sp>
        <p:nvSpPr>
          <p:cNvPr id="10" name="Footer Placeholder 9"/>
          <p:cNvSpPr>
            <a:spLocks noGrp="1"/>
          </p:cNvSpPr>
          <p:nvPr>
            <p:ph type="ftr" sz="quarter" idx="11"/>
          </p:nvPr>
        </p:nvSpPr>
        <p:spPr/>
        <p:txBody>
          <a:bodyPr/>
          <a:lstStyle/>
          <a:p>
            <a:r>
              <a:rPr lang="en-IN"/>
              <a:t>NISHA          ACSE602                  CN                UNIT 3</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52B98685-1424-4F49-A633-6B7DD8031624}" type="datetime1">
              <a:rPr lang="en-US" smtClean="0"/>
              <a:t>10/15/2024</a:t>
            </a:fld>
            <a:endParaRPr lang="en-US"/>
          </a:p>
        </p:txBody>
      </p:sp>
      <p:sp>
        <p:nvSpPr>
          <p:cNvPr id="6" name="Slide Number Placeholder 5"/>
          <p:cNvSpPr>
            <a:spLocks noGrp="1"/>
          </p:cNvSpPr>
          <p:nvPr>
            <p:ph type="sldNum" sz="quarter" idx="12"/>
          </p:nvPr>
        </p:nvSpPr>
        <p:spPr/>
        <p:txBody>
          <a:bodyPr/>
          <a:lstStyle/>
          <a:p>
            <a:pPr>
              <a:defRPr/>
            </a:pPr>
            <a:fld id="{A6A5DC9D-BFB4-43D5-97F1-855977E02F94}" type="slidenum">
              <a:rPr lang="en-US" smtClean="0"/>
              <a:pPr>
                <a:defRPr/>
              </a:pPr>
              <a:t>7</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a:t>Course Outcome</a:t>
            </a:r>
            <a:endParaRPr lang="en-US" sz="3200" b="1" dirty="0"/>
          </a:p>
        </p:txBody>
      </p:sp>
      <p:sp>
        <p:nvSpPr>
          <p:cNvPr id="8" name="Footer Placeholder 12"/>
          <p:cNvSpPr>
            <a:spLocks noGrp="1"/>
          </p:cNvSpPr>
          <p:nvPr>
            <p:ph type="ftr" sz="quarter" idx="11"/>
          </p:nvPr>
        </p:nvSpPr>
        <p:spPr>
          <a:xfrm>
            <a:off x="2286000" y="6248400"/>
            <a:ext cx="5029200" cy="365125"/>
          </a:xfrm>
        </p:spPr>
        <p:txBody>
          <a:bodyPr/>
          <a:lstStyle/>
          <a:p>
            <a:pPr>
              <a:defRPr/>
            </a:pPr>
            <a:r>
              <a:rPr lang="en-US"/>
              <a:t>NISHA          ACSE602                  CN                UNIT 3</a:t>
            </a:r>
            <a:endParaRPr lang="en-US" dirty="0"/>
          </a:p>
        </p:txBody>
      </p:sp>
      <p:pic>
        <p:nvPicPr>
          <p:cNvPr id="39943" name="Picture 15" descr="C:\Users\nayaksir\Desktop\niet.jpg"/>
          <p:cNvPicPr>
            <a:picLocks noChangeAspect="1" noChangeArrowheads="1"/>
          </p:cNvPicPr>
          <p:nvPr/>
        </p:nvPicPr>
        <p:blipFill>
          <a:blip r:embed="rId3" cstate="print"/>
          <a:srcRect/>
          <a:stretch>
            <a:fillRect/>
          </a:stretch>
        </p:blipFill>
        <p:spPr bwMode="auto">
          <a:xfrm>
            <a:off x="0" y="0"/>
            <a:ext cx="1581150" cy="847725"/>
          </a:xfrm>
          <a:prstGeom prst="rect">
            <a:avLst/>
          </a:prstGeom>
          <a:noFill/>
          <a:ln w="9525">
            <a:noFill/>
            <a:miter lim="800000"/>
            <a:headEnd/>
            <a:tailEnd/>
          </a:ln>
        </p:spPr>
      </p:pic>
      <p:pic>
        <p:nvPicPr>
          <p:cNvPr id="5" name="Picture 4">
            <a:extLst>
              <a:ext uri="{FF2B5EF4-FFF2-40B4-BE49-F238E27FC236}">
                <a16:creationId xmlns:a16="http://schemas.microsoft.com/office/drawing/2014/main" id="{996DFA51-F603-00E1-7599-7FDAB5D3658C}"/>
              </a:ext>
            </a:extLst>
          </p:cNvPr>
          <p:cNvPicPr>
            <a:picLocks noChangeAspect="1"/>
          </p:cNvPicPr>
          <p:nvPr/>
        </p:nvPicPr>
        <p:blipFill>
          <a:blip r:embed="rId4"/>
          <a:stretch>
            <a:fillRect/>
          </a:stretch>
        </p:blipFill>
        <p:spPr>
          <a:xfrm>
            <a:off x="0" y="1377274"/>
            <a:ext cx="9144000" cy="395542"/>
          </a:xfrm>
          <a:prstGeom prst="rect">
            <a:avLst/>
          </a:prstGeom>
        </p:spPr>
      </p:pic>
      <p:pic>
        <p:nvPicPr>
          <p:cNvPr id="9" name="Picture 8">
            <a:extLst>
              <a:ext uri="{FF2B5EF4-FFF2-40B4-BE49-F238E27FC236}">
                <a16:creationId xmlns:a16="http://schemas.microsoft.com/office/drawing/2014/main" id="{BFE9117F-C3B6-C3AC-C513-683FB9A646DD}"/>
              </a:ext>
            </a:extLst>
          </p:cNvPr>
          <p:cNvPicPr>
            <a:picLocks noChangeAspect="1"/>
          </p:cNvPicPr>
          <p:nvPr/>
        </p:nvPicPr>
        <p:blipFill>
          <a:blip r:embed="rId5"/>
          <a:stretch>
            <a:fillRect/>
          </a:stretch>
        </p:blipFill>
        <p:spPr>
          <a:xfrm>
            <a:off x="0" y="2247997"/>
            <a:ext cx="9144000" cy="2362005"/>
          </a:xfrm>
          <a:prstGeom prst="rect">
            <a:avLst/>
          </a:prstGeom>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Text Box 4"/>
          <p:cNvSpPr txBox="1">
            <a:spLocks noChangeArrowheads="1"/>
          </p:cNvSpPr>
          <p:nvPr/>
        </p:nvSpPr>
        <p:spPr bwMode="auto">
          <a:xfrm>
            <a:off x="285720" y="1000108"/>
            <a:ext cx="3986797" cy="523220"/>
          </a:xfrm>
          <a:prstGeom prst="rect">
            <a:avLst/>
          </a:prstGeom>
          <a:noFill/>
          <a:ln w="9525">
            <a:noFill/>
            <a:miter lim="800000"/>
            <a:headEnd/>
            <a:tailEnd/>
          </a:ln>
        </p:spPr>
        <p:txBody>
          <a:bodyPr wrap="none">
            <a:spAutoFit/>
          </a:bodyPr>
          <a:lstStyle/>
          <a:p>
            <a:r>
              <a:rPr lang="en-US" sz="2800" dirty="0">
                <a:solidFill>
                  <a:schemeClr val="folHlink"/>
                </a:solidFill>
                <a:latin typeface="+mj-lt"/>
              </a:rPr>
              <a:t> </a:t>
            </a:r>
            <a:r>
              <a:rPr lang="en-US" sz="2400" dirty="0">
                <a:latin typeface="+mj-lt"/>
              </a:rPr>
              <a:t>Congestion control categories</a:t>
            </a:r>
          </a:p>
        </p:txBody>
      </p:sp>
      <p:pic>
        <p:nvPicPr>
          <p:cNvPr id="11270" name="Picture 6"/>
          <p:cNvPicPr>
            <a:picLocks noChangeAspect="1" noChangeArrowheads="1"/>
          </p:cNvPicPr>
          <p:nvPr/>
        </p:nvPicPr>
        <p:blipFill>
          <a:blip r:embed="rId3" cstate="print"/>
          <a:srcRect/>
          <a:stretch>
            <a:fillRect/>
          </a:stretch>
        </p:blipFill>
        <p:spPr bwMode="auto">
          <a:xfrm>
            <a:off x="1143000" y="1905000"/>
            <a:ext cx="6773863" cy="3438525"/>
          </a:xfrm>
          <a:prstGeom prst="rect">
            <a:avLst/>
          </a:prstGeom>
          <a:noFill/>
          <a:ln w="9525">
            <a:noFill/>
            <a:miter lim="800000"/>
            <a:headEnd/>
            <a:tailEnd/>
          </a:ln>
        </p:spPr>
      </p:pic>
      <p:sp>
        <p:nvSpPr>
          <p:cNvPr id="7" name="Title 1"/>
          <p:cNvSpPr txBox="1">
            <a:spLocks/>
          </p:cNvSpPr>
          <p:nvPr/>
        </p:nvSpPr>
        <p:spPr>
          <a:xfrm>
            <a:off x="1142976"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Congestion Control </a:t>
            </a:r>
            <a:endParaRPr lang="en-US" sz="2400" dirty="0"/>
          </a:p>
        </p:txBody>
      </p:sp>
      <p:pic>
        <p:nvPicPr>
          <p:cNvPr id="8" name="Picture 2" descr="E:\NIET\Project\xLogo11.png.pagespeed.ic.pydHLuCQEZ.png"/>
          <p:cNvPicPr>
            <a:picLocks noChangeAspect="1" noChangeArrowheads="1"/>
          </p:cNvPicPr>
          <p:nvPr/>
        </p:nvPicPr>
        <p:blipFill>
          <a:blip r:embed="rId4" cstate="print"/>
          <a:srcRect/>
          <a:stretch>
            <a:fillRect/>
          </a:stretch>
        </p:blipFill>
        <p:spPr bwMode="auto">
          <a:xfrm>
            <a:off x="-214346" y="0"/>
            <a:ext cx="1447800" cy="817163"/>
          </a:xfrm>
          <a:prstGeom prst="rect">
            <a:avLst/>
          </a:prstGeom>
          <a:noFill/>
        </p:spPr>
      </p:pic>
      <p:sp>
        <p:nvSpPr>
          <p:cNvPr id="6" name="Date Placeholder 5"/>
          <p:cNvSpPr>
            <a:spLocks noGrp="1"/>
          </p:cNvSpPr>
          <p:nvPr>
            <p:ph type="dt" sz="half" idx="10"/>
          </p:nvPr>
        </p:nvSpPr>
        <p:spPr/>
        <p:txBody>
          <a:bodyPr/>
          <a:lstStyle/>
          <a:p>
            <a:fld id="{2A088E62-6455-4510-A0FD-587AEC07D35C}" type="datetime1">
              <a:rPr lang="en-US" smtClean="0"/>
              <a:t>10/15/2024</a:t>
            </a:fld>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70</a:t>
            </a:fld>
            <a:endParaRPr lang="en-US"/>
          </a:p>
        </p:txBody>
      </p:sp>
      <p:sp>
        <p:nvSpPr>
          <p:cNvPr id="10" name="Footer Placeholder 9"/>
          <p:cNvSpPr>
            <a:spLocks noGrp="1"/>
          </p:cNvSpPr>
          <p:nvPr>
            <p:ph type="ftr" sz="quarter" idx="11"/>
          </p:nvPr>
        </p:nvSpPr>
        <p:spPr/>
        <p:txBody>
          <a:bodyPr/>
          <a:lstStyle/>
          <a:p>
            <a:r>
              <a:rPr lang="en-IN"/>
              <a:t>NISHA          ACSE602                  CN                UNIT 3</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Text Box 4"/>
          <p:cNvSpPr txBox="1">
            <a:spLocks noChangeArrowheads="1"/>
          </p:cNvSpPr>
          <p:nvPr/>
        </p:nvSpPr>
        <p:spPr bwMode="auto">
          <a:xfrm>
            <a:off x="285720" y="1142984"/>
            <a:ext cx="5670655" cy="430887"/>
          </a:xfrm>
          <a:prstGeom prst="rect">
            <a:avLst/>
          </a:prstGeom>
          <a:noFill/>
          <a:ln w="9525">
            <a:noFill/>
            <a:miter lim="800000"/>
            <a:headEnd/>
            <a:tailEnd/>
          </a:ln>
        </p:spPr>
        <p:txBody>
          <a:bodyPr wrap="none">
            <a:spAutoFit/>
          </a:bodyPr>
          <a:lstStyle/>
          <a:p>
            <a:r>
              <a:rPr lang="en-US" sz="2200" dirty="0">
                <a:solidFill>
                  <a:schemeClr val="folHlink"/>
                </a:solidFill>
                <a:latin typeface="+mj-lt"/>
              </a:rPr>
              <a:t> </a:t>
            </a:r>
            <a:r>
              <a:rPr lang="en-US" sz="2200" dirty="0">
                <a:latin typeface="+mj-lt"/>
              </a:rPr>
              <a:t>Backpressure method for alleviating congestion</a:t>
            </a:r>
          </a:p>
        </p:txBody>
      </p:sp>
      <p:pic>
        <p:nvPicPr>
          <p:cNvPr id="12294" name="Picture 6"/>
          <p:cNvPicPr>
            <a:picLocks noChangeAspect="1" noChangeArrowheads="1"/>
          </p:cNvPicPr>
          <p:nvPr/>
        </p:nvPicPr>
        <p:blipFill>
          <a:blip r:embed="rId3" cstate="print"/>
          <a:srcRect/>
          <a:stretch>
            <a:fillRect/>
          </a:stretch>
        </p:blipFill>
        <p:spPr bwMode="auto">
          <a:xfrm>
            <a:off x="214282" y="1857364"/>
            <a:ext cx="8528050" cy="1377950"/>
          </a:xfrm>
          <a:prstGeom prst="rect">
            <a:avLst/>
          </a:prstGeom>
          <a:noFill/>
          <a:ln w="9525">
            <a:noFill/>
            <a:miter lim="800000"/>
            <a:headEnd/>
            <a:tailEnd/>
          </a:ln>
        </p:spPr>
      </p:pic>
      <p:sp>
        <p:nvSpPr>
          <p:cNvPr id="7" name="Title 1"/>
          <p:cNvSpPr txBox="1">
            <a:spLocks/>
          </p:cNvSpPr>
          <p:nvPr/>
        </p:nvSpPr>
        <p:spPr>
          <a:xfrm>
            <a:off x="1142976"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Congestion Control </a:t>
            </a:r>
            <a:endParaRPr lang="en-US" sz="2400" dirty="0"/>
          </a:p>
        </p:txBody>
      </p:sp>
      <p:pic>
        <p:nvPicPr>
          <p:cNvPr id="8" name="Picture 2" descr="E:\NIET\Project\xLogo11.png.pagespeed.ic.pydHLuCQEZ.png"/>
          <p:cNvPicPr>
            <a:picLocks noChangeAspect="1" noChangeArrowheads="1"/>
          </p:cNvPicPr>
          <p:nvPr/>
        </p:nvPicPr>
        <p:blipFill>
          <a:blip r:embed="rId4" cstate="print"/>
          <a:srcRect/>
          <a:stretch>
            <a:fillRect/>
          </a:stretch>
        </p:blipFill>
        <p:spPr bwMode="auto">
          <a:xfrm>
            <a:off x="-214346" y="0"/>
            <a:ext cx="1447800" cy="817163"/>
          </a:xfrm>
          <a:prstGeom prst="rect">
            <a:avLst/>
          </a:prstGeom>
          <a:noFill/>
        </p:spPr>
      </p:pic>
      <p:pic>
        <p:nvPicPr>
          <p:cNvPr id="9" name="Picture 6"/>
          <p:cNvPicPr>
            <a:picLocks noChangeAspect="1" noChangeArrowheads="1"/>
          </p:cNvPicPr>
          <p:nvPr/>
        </p:nvPicPr>
        <p:blipFill>
          <a:blip r:embed="rId5" cstate="print"/>
          <a:srcRect/>
          <a:stretch>
            <a:fillRect/>
          </a:stretch>
        </p:blipFill>
        <p:spPr bwMode="auto">
          <a:xfrm>
            <a:off x="285720" y="3786190"/>
            <a:ext cx="8528050" cy="1790704"/>
          </a:xfrm>
          <a:prstGeom prst="rect">
            <a:avLst/>
          </a:prstGeom>
          <a:noFill/>
          <a:ln w="9525">
            <a:noFill/>
            <a:miter lim="800000"/>
            <a:headEnd/>
            <a:tailEnd/>
          </a:ln>
        </p:spPr>
      </p:pic>
      <p:sp>
        <p:nvSpPr>
          <p:cNvPr id="10" name="Text Box 4"/>
          <p:cNvSpPr txBox="1">
            <a:spLocks noChangeArrowheads="1"/>
          </p:cNvSpPr>
          <p:nvPr/>
        </p:nvSpPr>
        <p:spPr bwMode="auto">
          <a:xfrm>
            <a:off x="571472" y="3214686"/>
            <a:ext cx="1710212" cy="430887"/>
          </a:xfrm>
          <a:prstGeom prst="rect">
            <a:avLst/>
          </a:prstGeom>
          <a:noFill/>
          <a:ln w="9525">
            <a:noFill/>
            <a:miter lim="800000"/>
            <a:headEnd/>
            <a:tailEnd/>
          </a:ln>
        </p:spPr>
        <p:txBody>
          <a:bodyPr wrap="none">
            <a:spAutoFit/>
          </a:bodyPr>
          <a:lstStyle/>
          <a:p>
            <a:r>
              <a:rPr lang="en-US" sz="2200" dirty="0">
                <a:latin typeface="+mj-lt"/>
              </a:rPr>
              <a:t>Choke packet</a:t>
            </a:r>
          </a:p>
        </p:txBody>
      </p:sp>
      <p:sp>
        <p:nvSpPr>
          <p:cNvPr id="11" name="Date Placeholder 10"/>
          <p:cNvSpPr>
            <a:spLocks noGrp="1"/>
          </p:cNvSpPr>
          <p:nvPr>
            <p:ph type="dt" sz="half" idx="10"/>
          </p:nvPr>
        </p:nvSpPr>
        <p:spPr/>
        <p:txBody>
          <a:bodyPr/>
          <a:lstStyle/>
          <a:p>
            <a:fld id="{628A3B3E-302B-421A-8C0A-5225A937F4B9}" type="datetime1">
              <a:rPr lang="en-US" smtClean="0"/>
              <a:t>10/15/2024</a:t>
            </a:fld>
            <a:endParaRPr lang="en-US"/>
          </a:p>
        </p:txBody>
      </p:sp>
      <p:sp>
        <p:nvSpPr>
          <p:cNvPr id="12" name="Slide Number Placeholder 11"/>
          <p:cNvSpPr>
            <a:spLocks noGrp="1"/>
          </p:cNvSpPr>
          <p:nvPr>
            <p:ph type="sldNum" sz="quarter" idx="12"/>
          </p:nvPr>
        </p:nvSpPr>
        <p:spPr/>
        <p:txBody>
          <a:bodyPr/>
          <a:lstStyle/>
          <a:p>
            <a:fld id="{B6F15528-21DE-4FAA-801E-634DDDAF4B2B}" type="slidenum">
              <a:rPr lang="en-US" smtClean="0"/>
              <a:pPr/>
              <a:t>71</a:t>
            </a:fld>
            <a:endParaRPr lang="en-US"/>
          </a:p>
        </p:txBody>
      </p:sp>
      <p:sp>
        <p:nvSpPr>
          <p:cNvPr id="13" name="Footer Placeholder 12"/>
          <p:cNvSpPr>
            <a:spLocks noGrp="1"/>
          </p:cNvSpPr>
          <p:nvPr>
            <p:ph type="ftr" sz="quarter" idx="11"/>
          </p:nvPr>
        </p:nvSpPr>
        <p:spPr/>
        <p:txBody>
          <a:bodyPr/>
          <a:lstStyle/>
          <a:p>
            <a:r>
              <a:rPr lang="en-IN"/>
              <a:t>NISHA          ACSE602                  CN                UNIT 3</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 Box 4"/>
          <p:cNvSpPr txBox="1">
            <a:spLocks noChangeArrowheads="1"/>
          </p:cNvSpPr>
          <p:nvPr/>
        </p:nvSpPr>
        <p:spPr bwMode="auto">
          <a:xfrm>
            <a:off x="642910" y="1214422"/>
            <a:ext cx="1488613" cy="430887"/>
          </a:xfrm>
          <a:prstGeom prst="rect">
            <a:avLst/>
          </a:prstGeom>
          <a:noFill/>
          <a:ln w="9525">
            <a:noFill/>
            <a:miter lim="800000"/>
            <a:headEnd/>
            <a:tailEnd/>
          </a:ln>
        </p:spPr>
        <p:txBody>
          <a:bodyPr wrap="none">
            <a:spAutoFit/>
          </a:bodyPr>
          <a:lstStyle/>
          <a:p>
            <a:r>
              <a:rPr lang="en-US" sz="2200" dirty="0">
                <a:latin typeface="+mj-lt"/>
              </a:rPr>
              <a:t>FIFO queue</a:t>
            </a:r>
          </a:p>
        </p:txBody>
      </p:sp>
      <p:pic>
        <p:nvPicPr>
          <p:cNvPr id="14342" name="Picture 6"/>
          <p:cNvPicPr>
            <a:picLocks noChangeAspect="1" noChangeArrowheads="1"/>
          </p:cNvPicPr>
          <p:nvPr/>
        </p:nvPicPr>
        <p:blipFill>
          <a:blip r:embed="rId3" cstate="print"/>
          <a:srcRect/>
          <a:stretch>
            <a:fillRect/>
          </a:stretch>
        </p:blipFill>
        <p:spPr bwMode="auto">
          <a:xfrm>
            <a:off x="571472" y="1643050"/>
            <a:ext cx="7285037" cy="1497012"/>
          </a:xfrm>
          <a:prstGeom prst="rect">
            <a:avLst/>
          </a:prstGeom>
          <a:noFill/>
          <a:ln w="9525">
            <a:noFill/>
            <a:miter lim="800000"/>
            <a:headEnd/>
            <a:tailEnd/>
          </a:ln>
        </p:spPr>
      </p:pic>
      <p:sp>
        <p:nvSpPr>
          <p:cNvPr id="8" name="Title 1"/>
          <p:cNvSpPr txBox="1">
            <a:spLocks/>
          </p:cNvSpPr>
          <p:nvPr/>
        </p:nvSpPr>
        <p:spPr>
          <a:xfrm>
            <a:off x="1142976"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Congestion Control </a:t>
            </a:r>
            <a:endParaRPr lang="en-US" sz="2400" dirty="0"/>
          </a:p>
        </p:txBody>
      </p:sp>
      <p:pic>
        <p:nvPicPr>
          <p:cNvPr id="9" name="Picture 2" descr="E:\NIET\Project\xLogo11.png.pagespeed.ic.pydHLuCQEZ.png"/>
          <p:cNvPicPr>
            <a:picLocks noChangeAspect="1" noChangeArrowheads="1"/>
          </p:cNvPicPr>
          <p:nvPr/>
        </p:nvPicPr>
        <p:blipFill>
          <a:blip r:embed="rId4" cstate="print"/>
          <a:srcRect/>
          <a:stretch>
            <a:fillRect/>
          </a:stretch>
        </p:blipFill>
        <p:spPr bwMode="auto">
          <a:xfrm>
            <a:off x="-214346" y="0"/>
            <a:ext cx="1447800" cy="817163"/>
          </a:xfrm>
          <a:prstGeom prst="rect">
            <a:avLst/>
          </a:prstGeom>
          <a:noFill/>
        </p:spPr>
      </p:pic>
      <p:sp>
        <p:nvSpPr>
          <p:cNvPr id="7" name="Text Box 4"/>
          <p:cNvSpPr txBox="1">
            <a:spLocks noChangeArrowheads="1"/>
          </p:cNvSpPr>
          <p:nvPr/>
        </p:nvSpPr>
        <p:spPr bwMode="auto">
          <a:xfrm>
            <a:off x="428596" y="3429000"/>
            <a:ext cx="3686175" cy="430887"/>
          </a:xfrm>
          <a:prstGeom prst="rect">
            <a:avLst/>
          </a:prstGeom>
          <a:noFill/>
          <a:ln w="9525">
            <a:noFill/>
            <a:miter lim="800000"/>
            <a:headEnd/>
            <a:tailEnd/>
          </a:ln>
        </p:spPr>
        <p:txBody>
          <a:bodyPr wrap="square">
            <a:spAutoFit/>
          </a:bodyPr>
          <a:lstStyle/>
          <a:p>
            <a:r>
              <a:rPr lang="en-US" sz="2200" dirty="0">
                <a:solidFill>
                  <a:schemeClr val="folHlink"/>
                </a:solidFill>
                <a:latin typeface="+mj-lt"/>
              </a:rPr>
              <a:t> </a:t>
            </a:r>
            <a:r>
              <a:rPr lang="en-US" sz="2200" dirty="0">
                <a:latin typeface="+mj-lt"/>
              </a:rPr>
              <a:t>Priority queuing</a:t>
            </a:r>
          </a:p>
        </p:txBody>
      </p:sp>
      <p:pic>
        <p:nvPicPr>
          <p:cNvPr id="10" name="Picture 6"/>
          <p:cNvPicPr>
            <a:picLocks noChangeAspect="1" noChangeArrowheads="1"/>
          </p:cNvPicPr>
          <p:nvPr/>
        </p:nvPicPr>
        <p:blipFill>
          <a:blip r:embed="rId5" cstate="print"/>
          <a:srcRect/>
          <a:stretch>
            <a:fillRect/>
          </a:stretch>
        </p:blipFill>
        <p:spPr bwMode="auto">
          <a:xfrm>
            <a:off x="214282" y="4214818"/>
            <a:ext cx="8593137" cy="2190752"/>
          </a:xfrm>
          <a:prstGeom prst="rect">
            <a:avLst/>
          </a:prstGeom>
          <a:noFill/>
          <a:ln w="9525">
            <a:noFill/>
            <a:miter lim="800000"/>
            <a:headEnd/>
            <a:tailEnd/>
          </a:ln>
        </p:spPr>
      </p:pic>
      <p:sp>
        <p:nvSpPr>
          <p:cNvPr id="11" name="Date Placeholder 10"/>
          <p:cNvSpPr>
            <a:spLocks noGrp="1"/>
          </p:cNvSpPr>
          <p:nvPr>
            <p:ph type="dt" sz="half" idx="10"/>
          </p:nvPr>
        </p:nvSpPr>
        <p:spPr/>
        <p:txBody>
          <a:bodyPr/>
          <a:lstStyle/>
          <a:p>
            <a:fld id="{14E84529-511B-4B0A-A1DE-D575B48FF21A}" type="datetime1">
              <a:rPr lang="en-US" smtClean="0"/>
              <a:t>10/15/2024</a:t>
            </a:fld>
            <a:endParaRPr lang="en-US"/>
          </a:p>
        </p:txBody>
      </p:sp>
      <p:sp>
        <p:nvSpPr>
          <p:cNvPr id="12" name="Slide Number Placeholder 11"/>
          <p:cNvSpPr>
            <a:spLocks noGrp="1"/>
          </p:cNvSpPr>
          <p:nvPr>
            <p:ph type="sldNum" sz="quarter" idx="12"/>
          </p:nvPr>
        </p:nvSpPr>
        <p:spPr/>
        <p:txBody>
          <a:bodyPr/>
          <a:lstStyle/>
          <a:p>
            <a:fld id="{B6F15528-21DE-4FAA-801E-634DDDAF4B2B}" type="slidenum">
              <a:rPr lang="en-US" smtClean="0"/>
              <a:pPr/>
              <a:t>72</a:t>
            </a:fld>
            <a:endParaRPr lang="en-US"/>
          </a:p>
        </p:txBody>
      </p:sp>
      <p:sp>
        <p:nvSpPr>
          <p:cNvPr id="13" name="Footer Placeholder 12"/>
          <p:cNvSpPr>
            <a:spLocks noGrp="1"/>
          </p:cNvSpPr>
          <p:nvPr>
            <p:ph type="ftr" sz="quarter" idx="11"/>
          </p:nvPr>
        </p:nvSpPr>
        <p:spPr/>
        <p:txBody>
          <a:bodyPr/>
          <a:lstStyle/>
          <a:p>
            <a:r>
              <a:rPr lang="en-IN"/>
              <a:t>NISHA          ACSE602                  CN                UNIT 3</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Text Box 4"/>
          <p:cNvSpPr txBox="1">
            <a:spLocks noChangeArrowheads="1"/>
          </p:cNvSpPr>
          <p:nvPr/>
        </p:nvSpPr>
        <p:spPr bwMode="auto">
          <a:xfrm>
            <a:off x="428596" y="1357298"/>
            <a:ext cx="2958374" cy="461665"/>
          </a:xfrm>
          <a:prstGeom prst="rect">
            <a:avLst/>
          </a:prstGeom>
          <a:noFill/>
          <a:ln w="9525">
            <a:noFill/>
            <a:miter lim="800000"/>
            <a:headEnd/>
            <a:tailEnd/>
          </a:ln>
        </p:spPr>
        <p:txBody>
          <a:bodyPr wrap="none">
            <a:spAutoFit/>
          </a:bodyPr>
          <a:lstStyle/>
          <a:p>
            <a:r>
              <a:rPr lang="en-US" sz="2400" dirty="0">
                <a:latin typeface="+mj-lt"/>
              </a:rPr>
              <a:t>Weighted fair queuing</a:t>
            </a:r>
          </a:p>
        </p:txBody>
      </p:sp>
      <p:pic>
        <p:nvPicPr>
          <p:cNvPr id="16390" name="Picture 6"/>
          <p:cNvPicPr>
            <a:picLocks noChangeAspect="1" noChangeArrowheads="1"/>
          </p:cNvPicPr>
          <p:nvPr/>
        </p:nvPicPr>
        <p:blipFill>
          <a:blip r:embed="rId3" cstate="print"/>
          <a:srcRect/>
          <a:stretch>
            <a:fillRect/>
          </a:stretch>
        </p:blipFill>
        <p:spPr bwMode="auto">
          <a:xfrm>
            <a:off x="487363" y="1997075"/>
            <a:ext cx="7970837" cy="3421063"/>
          </a:xfrm>
          <a:prstGeom prst="rect">
            <a:avLst/>
          </a:prstGeom>
          <a:noFill/>
          <a:ln w="9525">
            <a:noFill/>
            <a:miter lim="800000"/>
            <a:headEnd/>
            <a:tailEnd/>
          </a:ln>
        </p:spPr>
      </p:pic>
      <p:sp>
        <p:nvSpPr>
          <p:cNvPr id="7" name="Title 1"/>
          <p:cNvSpPr txBox="1">
            <a:spLocks/>
          </p:cNvSpPr>
          <p:nvPr/>
        </p:nvSpPr>
        <p:spPr>
          <a:xfrm>
            <a:off x="1142976"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Congestion Control </a:t>
            </a:r>
            <a:endParaRPr lang="en-US" sz="2400" dirty="0"/>
          </a:p>
        </p:txBody>
      </p:sp>
      <p:pic>
        <p:nvPicPr>
          <p:cNvPr id="8" name="Picture 2" descr="E:\NIET\Project\xLogo11.png.pagespeed.ic.pydHLuCQEZ.png"/>
          <p:cNvPicPr>
            <a:picLocks noChangeAspect="1" noChangeArrowheads="1"/>
          </p:cNvPicPr>
          <p:nvPr/>
        </p:nvPicPr>
        <p:blipFill>
          <a:blip r:embed="rId4" cstate="print"/>
          <a:srcRect/>
          <a:stretch>
            <a:fillRect/>
          </a:stretch>
        </p:blipFill>
        <p:spPr bwMode="auto">
          <a:xfrm>
            <a:off x="-214346" y="0"/>
            <a:ext cx="1447800" cy="817163"/>
          </a:xfrm>
          <a:prstGeom prst="rect">
            <a:avLst/>
          </a:prstGeom>
          <a:noFill/>
        </p:spPr>
      </p:pic>
      <p:sp>
        <p:nvSpPr>
          <p:cNvPr id="6" name="Date Placeholder 5"/>
          <p:cNvSpPr>
            <a:spLocks noGrp="1"/>
          </p:cNvSpPr>
          <p:nvPr>
            <p:ph type="dt" sz="half" idx="10"/>
          </p:nvPr>
        </p:nvSpPr>
        <p:spPr/>
        <p:txBody>
          <a:bodyPr/>
          <a:lstStyle/>
          <a:p>
            <a:fld id="{D88F89B6-21FF-4DCE-9F5F-6DE08415049B}" type="datetime1">
              <a:rPr lang="en-US" smtClean="0"/>
              <a:t>10/15/2024</a:t>
            </a:fld>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73</a:t>
            </a:fld>
            <a:endParaRPr lang="en-US"/>
          </a:p>
        </p:txBody>
      </p:sp>
      <p:sp>
        <p:nvSpPr>
          <p:cNvPr id="10" name="Footer Placeholder 9"/>
          <p:cNvSpPr>
            <a:spLocks noGrp="1"/>
          </p:cNvSpPr>
          <p:nvPr>
            <p:ph type="ftr" sz="quarter" idx="11"/>
          </p:nvPr>
        </p:nvSpPr>
        <p:spPr/>
        <p:txBody>
          <a:bodyPr/>
          <a:lstStyle/>
          <a:p>
            <a:r>
              <a:rPr lang="en-IN"/>
              <a:t>NISHA          ACSE602                  CN                UNIT 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IN"/>
          </a:p>
        </p:txBody>
      </p:sp>
      <p:sp>
        <p:nvSpPr>
          <p:cNvPr id="17412" name="Text Box 4"/>
          <p:cNvSpPr txBox="1">
            <a:spLocks noChangeArrowheads="1"/>
          </p:cNvSpPr>
          <p:nvPr/>
        </p:nvSpPr>
        <p:spPr bwMode="auto">
          <a:xfrm>
            <a:off x="1214414" y="1000108"/>
            <a:ext cx="1730538" cy="430887"/>
          </a:xfrm>
          <a:prstGeom prst="rect">
            <a:avLst/>
          </a:prstGeom>
          <a:noFill/>
          <a:ln w="9525">
            <a:noFill/>
            <a:miter lim="800000"/>
            <a:headEnd/>
            <a:tailEnd/>
          </a:ln>
        </p:spPr>
        <p:txBody>
          <a:bodyPr wrap="none">
            <a:spAutoFit/>
          </a:bodyPr>
          <a:lstStyle/>
          <a:p>
            <a:r>
              <a:rPr lang="en-US" sz="2200" dirty="0">
                <a:solidFill>
                  <a:schemeClr val="folHlink"/>
                </a:solidFill>
                <a:latin typeface="+mj-lt"/>
              </a:rPr>
              <a:t> </a:t>
            </a:r>
            <a:r>
              <a:rPr lang="en-US" sz="2200" dirty="0">
                <a:latin typeface="+mj-lt"/>
              </a:rPr>
              <a:t>Leaky bucket</a:t>
            </a:r>
          </a:p>
        </p:txBody>
      </p:sp>
      <p:pic>
        <p:nvPicPr>
          <p:cNvPr id="17414" name="Picture 6"/>
          <p:cNvPicPr>
            <a:picLocks noChangeAspect="1" noChangeArrowheads="1"/>
          </p:cNvPicPr>
          <p:nvPr/>
        </p:nvPicPr>
        <p:blipFill>
          <a:blip r:embed="rId3" cstate="print"/>
          <a:srcRect/>
          <a:stretch>
            <a:fillRect/>
          </a:stretch>
        </p:blipFill>
        <p:spPr bwMode="auto">
          <a:xfrm>
            <a:off x="1428728" y="1643050"/>
            <a:ext cx="5630862" cy="2214578"/>
          </a:xfrm>
          <a:prstGeom prst="rect">
            <a:avLst/>
          </a:prstGeom>
          <a:noFill/>
          <a:ln w="9525">
            <a:noFill/>
            <a:miter lim="800000"/>
            <a:headEnd/>
            <a:tailEnd/>
          </a:ln>
        </p:spPr>
      </p:pic>
      <p:sp>
        <p:nvSpPr>
          <p:cNvPr id="7" name="Title 1"/>
          <p:cNvSpPr txBox="1">
            <a:spLocks/>
          </p:cNvSpPr>
          <p:nvPr/>
        </p:nvSpPr>
        <p:spPr>
          <a:xfrm>
            <a:off x="1142976"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Congestion Control </a:t>
            </a:r>
            <a:endParaRPr lang="en-US" sz="2400" dirty="0"/>
          </a:p>
        </p:txBody>
      </p:sp>
      <p:pic>
        <p:nvPicPr>
          <p:cNvPr id="8" name="Picture 2" descr="E:\NIET\Project\xLogo11.png.pagespeed.ic.pydHLuCQEZ.png"/>
          <p:cNvPicPr>
            <a:picLocks noChangeAspect="1" noChangeArrowheads="1"/>
          </p:cNvPicPr>
          <p:nvPr/>
        </p:nvPicPr>
        <p:blipFill>
          <a:blip r:embed="rId4" cstate="print"/>
          <a:srcRect/>
          <a:stretch>
            <a:fillRect/>
          </a:stretch>
        </p:blipFill>
        <p:spPr bwMode="auto">
          <a:xfrm>
            <a:off x="-214346" y="0"/>
            <a:ext cx="1447800" cy="817163"/>
          </a:xfrm>
          <a:prstGeom prst="rect">
            <a:avLst/>
          </a:prstGeom>
          <a:noFill/>
        </p:spPr>
      </p:pic>
      <p:sp>
        <p:nvSpPr>
          <p:cNvPr id="9" name="Text Box 4"/>
          <p:cNvSpPr txBox="1">
            <a:spLocks noChangeArrowheads="1"/>
          </p:cNvSpPr>
          <p:nvPr/>
        </p:nvSpPr>
        <p:spPr bwMode="auto">
          <a:xfrm>
            <a:off x="214282" y="3929066"/>
            <a:ext cx="5045075" cy="430887"/>
          </a:xfrm>
          <a:prstGeom prst="rect">
            <a:avLst/>
          </a:prstGeom>
          <a:noFill/>
          <a:ln w="9525">
            <a:noFill/>
            <a:miter lim="800000"/>
            <a:headEnd/>
            <a:tailEnd/>
          </a:ln>
        </p:spPr>
        <p:txBody>
          <a:bodyPr wrap="square">
            <a:spAutoFit/>
          </a:bodyPr>
          <a:lstStyle/>
          <a:p>
            <a:r>
              <a:rPr lang="en-US" sz="2200" dirty="0">
                <a:latin typeface="+mj-lt"/>
              </a:rPr>
              <a:t>Leaky bucket implementation</a:t>
            </a:r>
          </a:p>
        </p:txBody>
      </p:sp>
      <p:pic>
        <p:nvPicPr>
          <p:cNvPr id="10" name="Picture 6"/>
          <p:cNvPicPr>
            <a:picLocks noChangeAspect="1" noChangeArrowheads="1"/>
          </p:cNvPicPr>
          <p:nvPr/>
        </p:nvPicPr>
        <p:blipFill>
          <a:blip r:embed="rId5" cstate="print"/>
          <a:srcRect/>
          <a:stretch>
            <a:fillRect/>
          </a:stretch>
        </p:blipFill>
        <p:spPr bwMode="auto">
          <a:xfrm>
            <a:off x="857224" y="4333875"/>
            <a:ext cx="7248525" cy="1952645"/>
          </a:xfrm>
          <a:prstGeom prst="rect">
            <a:avLst/>
          </a:prstGeom>
          <a:noFill/>
          <a:ln w="9525">
            <a:noFill/>
            <a:miter lim="800000"/>
            <a:headEnd/>
            <a:tailEnd/>
          </a:ln>
        </p:spPr>
      </p:pic>
      <p:sp>
        <p:nvSpPr>
          <p:cNvPr id="11" name="Rectangle 10"/>
          <p:cNvSpPr/>
          <p:nvPr/>
        </p:nvSpPr>
        <p:spPr>
          <a:xfrm>
            <a:off x="7215206" y="1428736"/>
            <a:ext cx="1928794" cy="3929090"/>
          </a:xfrm>
          <a:prstGeom prst="rect">
            <a:avLst/>
          </a:prstGeom>
        </p:spPr>
        <p:txBody>
          <a:bodyPr wrap="square">
            <a:spAutoFit/>
          </a:bodyPr>
          <a:lstStyle/>
          <a:p>
            <a:r>
              <a:rPr lang="en-US" sz="2200" dirty="0">
                <a:latin typeface="+mj-lt"/>
                <a:cs typeface="Times New Roman" pitchFamily="18" charset="0"/>
              </a:rPr>
              <a:t>A leaky bucket algorithm shapes busty traffic into fixed-rate traffic by averaging the data rate. It may drop the packets if the bucket is full.</a:t>
            </a:r>
          </a:p>
        </p:txBody>
      </p:sp>
      <p:sp>
        <p:nvSpPr>
          <p:cNvPr id="12" name="Date Placeholder 11"/>
          <p:cNvSpPr>
            <a:spLocks noGrp="1"/>
          </p:cNvSpPr>
          <p:nvPr>
            <p:ph type="dt" sz="half" idx="10"/>
          </p:nvPr>
        </p:nvSpPr>
        <p:spPr/>
        <p:txBody>
          <a:bodyPr/>
          <a:lstStyle/>
          <a:p>
            <a:fld id="{27D81AB9-7002-4161-AF38-68A769277A30}" type="datetime1">
              <a:rPr lang="en-US" smtClean="0"/>
              <a:t>10/15/2024</a:t>
            </a:fld>
            <a:endParaRPr lang="en-US"/>
          </a:p>
        </p:txBody>
      </p:sp>
      <p:sp>
        <p:nvSpPr>
          <p:cNvPr id="13" name="Slide Number Placeholder 12"/>
          <p:cNvSpPr>
            <a:spLocks noGrp="1"/>
          </p:cNvSpPr>
          <p:nvPr>
            <p:ph type="sldNum" sz="quarter" idx="12"/>
          </p:nvPr>
        </p:nvSpPr>
        <p:spPr/>
        <p:txBody>
          <a:bodyPr/>
          <a:lstStyle/>
          <a:p>
            <a:fld id="{B6F15528-21DE-4FAA-801E-634DDDAF4B2B}" type="slidenum">
              <a:rPr lang="en-US" smtClean="0"/>
              <a:pPr/>
              <a:t>74</a:t>
            </a:fld>
            <a:endParaRPr lang="en-US"/>
          </a:p>
        </p:txBody>
      </p:sp>
      <p:sp>
        <p:nvSpPr>
          <p:cNvPr id="14" name="Footer Placeholder 13"/>
          <p:cNvSpPr>
            <a:spLocks noGrp="1"/>
          </p:cNvSpPr>
          <p:nvPr>
            <p:ph type="ftr" sz="quarter" idx="11"/>
          </p:nvPr>
        </p:nvSpPr>
        <p:spPr/>
        <p:txBody>
          <a:bodyPr/>
          <a:lstStyle/>
          <a:p>
            <a:r>
              <a:rPr lang="en-IN"/>
              <a:t>NISHA          ACSE602                  CN                UNIT 3</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Text Box 4"/>
          <p:cNvSpPr txBox="1">
            <a:spLocks noChangeArrowheads="1"/>
          </p:cNvSpPr>
          <p:nvPr/>
        </p:nvSpPr>
        <p:spPr bwMode="auto">
          <a:xfrm>
            <a:off x="571472" y="1071546"/>
            <a:ext cx="1844736" cy="461665"/>
          </a:xfrm>
          <a:prstGeom prst="rect">
            <a:avLst/>
          </a:prstGeom>
          <a:noFill/>
          <a:ln w="9525">
            <a:noFill/>
            <a:miter lim="800000"/>
            <a:headEnd/>
            <a:tailEnd/>
          </a:ln>
        </p:spPr>
        <p:txBody>
          <a:bodyPr wrap="none">
            <a:spAutoFit/>
          </a:bodyPr>
          <a:lstStyle/>
          <a:p>
            <a:r>
              <a:rPr lang="en-US" sz="2400" dirty="0">
                <a:latin typeface="+mj-lt"/>
              </a:rPr>
              <a:t>Token bucket</a:t>
            </a:r>
          </a:p>
        </p:txBody>
      </p:sp>
      <p:pic>
        <p:nvPicPr>
          <p:cNvPr id="21510" name="Picture 6"/>
          <p:cNvPicPr>
            <a:picLocks noChangeAspect="1" noChangeArrowheads="1"/>
          </p:cNvPicPr>
          <p:nvPr/>
        </p:nvPicPr>
        <p:blipFill>
          <a:blip r:embed="rId3" cstate="print"/>
          <a:srcRect/>
          <a:stretch>
            <a:fillRect/>
          </a:stretch>
        </p:blipFill>
        <p:spPr bwMode="auto">
          <a:xfrm>
            <a:off x="990600" y="1625600"/>
            <a:ext cx="7394575" cy="4394200"/>
          </a:xfrm>
          <a:prstGeom prst="rect">
            <a:avLst/>
          </a:prstGeom>
          <a:noFill/>
          <a:ln w="9525">
            <a:noFill/>
            <a:miter lim="800000"/>
            <a:headEnd/>
            <a:tailEnd/>
          </a:ln>
        </p:spPr>
      </p:pic>
      <p:sp>
        <p:nvSpPr>
          <p:cNvPr id="7" name="Title 1"/>
          <p:cNvSpPr txBox="1">
            <a:spLocks/>
          </p:cNvSpPr>
          <p:nvPr/>
        </p:nvSpPr>
        <p:spPr>
          <a:xfrm>
            <a:off x="1142976"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Congestion Control </a:t>
            </a:r>
            <a:endParaRPr lang="en-US" sz="2400" dirty="0"/>
          </a:p>
        </p:txBody>
      </p:sp>
      <p:pic>
        <p:nvPicPr>
          <p:cNvPr id="8" name="Picture 2" descr="E:\NIET\Project\xLogo11.png.pagespeed.ic.pydHLuCQEZ.png"/>
          <p:cNvPicPr>
            <a:picLocks noChangeAspect="1" noChangeArrowheads="1"/>
          </p:cNvPicPr>
          <p:nvPr/>
        </p:nvPicPr>
        <p:blipFill>
          <a:blip r:embed="rId4" cstate="print"/>
          <a:srcRect/>
          <a:stretch>
            <a:fillRect/>
          </a:stretch>
        </p:blipFill>
        <p:spPr bwMode="auto">
          <a:xfrm>
            <a:off x="-214346" y="0"/>
            <a:ext cx="1447800" cy="817163"/>
          </a:xfrm>
          <a:prstGeom prst="rect">
            <a:avLst/>
          </a:prstGeom>
          <a:noFill/>
        </p:spPr>
      </p:pic>
      <p:sp>
        <p:nvSpPr>
          <p:cNvPr id="6" name="Date Placeholder 5"/>
          <p:cNvSpPr>
            <a:spLocks noGrp="1"/>
          </p:cNvSpPr>
          <p:nvPr>
            <p:ph type="dt" sz="half" idx="10"/>
          </p:nvPr>
        </p:nvSpPr>
        <p:spPr/>
        <p:txBody>
          <a:bodyPr/>
          <a:lstStyle/>
          <a:p>
            <a:fld id="{6630BEB2-51B0-4FF7-B7EF-5FFCD8181284}" type="datetime1">
              <a:rPr lang="en-US" smtClean="0"/>
              <a:t>10/15/2024</a:t>
            </a:fld>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75</a:t>
            </a:fld>
            <a:endParaRPr lang="en-US"/>
          </a:p>
        </p:txBody>
      </p:sp>
      <p:sp>
        <p:nvSpPr>
          <p:cNvPr id="10" name="Footer Placeholder 9"/>
          <p:cNvSpPr>
            <a:spLocks noGrp="1"/>
          </p:cNvSpPr>
          <p:nvPr>
            <p:ph type="ftr" sz="quarter" idx="11"/>
          </p:nvPr>
        </p:nvSpPr>
        <p:spPr/>
        <p:txBody>
          <a:bodyPr/>
          <a:lstStyle/>
          <a:p>
            <a:r>
              <a:rPr lang="en-IN"/>
              <a:t>NISHA          ACSE602                  CN                UNIT 3</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buNone/>
            </a:pPr>
            <a:endParaRPr lang="en-US" sz="2200" dirty="0"/>
          </a:p>
          <a:p>
            <a:r>
              <a:rPr lang="en-US" sz="2200" dirty="0"/>
              <a:t>You tube/other  Video Links</a:t>
            </a:r>
          </a:p>
          <a:p>
            <a:endParaRPr lang="en-US" sz="2200" dirty="0"/>
          </a:p>
          <a:p>
            <a:r>
              <a:rPr lang="en-IN" sz="2200" dirty="0">
                <a:hlinkClick r:id="rId2"/>
              </a:rPr>
              <a:t>https://www.youtube.com/watch?v=aqtd8iZlSAA</a:t>
            </a:r>
            <a:endParaRPr lang="en-IN" sz="2200" dirty="0"/>
          </a:p>
          <a:p>
            <a:r>
              <a:rPr lang="en-IN" sz="2200" dirty="0">
                <a:hlinkClick r:id="rId3"/>
              </a:rPr>
              <a:t>https://www.youtube.com/watch?v=JhBnOamc_8s</a:t>
            </a:r>
            <a:endParaRPr lang="en-US" sz="2200" dirty="0"/>
          </a:p>
        </p:txBody>
      </p:sp>
      <p:sp>
        <p:nvSpPr>
          <p:cNvPr id="7" name="Title 1"/>
          <p:cNvSpPr txBox="1">
            <a:spLocks/>
          </p:cNvSpPr>
          <p:nvPr/>
        </p:nvSpPr>
        <p:spPr>
          <a:xfrm>
            <a:off x="1371600" y="0"/>
            <a:ext cx="7772400" cy="1000108"/>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Faculty Video</a:t>
            </a:r>
            <a:r>
              <a:rPr kumimoji="0" lang="en-US" sz="3200" b="0" i="0" u="none" strike="noStrike" kern="1200" cap="none" spc="0" normalizeH="0" noProof="0" dirty="0">
                <a:ln>
                  <a:noFill/>
                </a:ln>
                <a:solidFill>
                  <a:schemeClr val="dk1"/>
                </a:solidFill>
                <a:effectLst/>
                <a:uLnTx/>
                <a:uFillTx/>
                <a:latin typeface="+mn-lt"/>
                <a:ea typeface="+mn-ea"/>
                <a:cs typeface="+mn-cs"/>
              </a:rPr>
              <a:t> Links, </a:t>
            </a:r>
            <a:r>
              <a:rPr kumimoji="0" lang="en-US" sz="3200" b="0" i="0" u="none" strike="noStrike" kern="1200" cap="none" spc="0" normalizeH="0" noProof="0" dirty="0" err="1">
                <a:ln>
                  <a:noFill/>
                </a:ln>
                <a:solidFill>
                  <a:schemeClr val="dk1"/>
                </a:solidFill>
                <a:effectLst/>
                <a:uLnTx/>
                <a:uFillTx/>
                <a:latin typeface="+mn-lt"/>
                <a:ea typeface="+mn-ea"/>
                <a:cs typeface="+mn-cs"/>
              </a:rPr>
              <a:t>Youtube</a:t>
            </a:r>
            <a:r>
              <a:rPr kumimoji="0" lang="en-US" sz="3200" b="0" i="0" u="none" strike="noStrike" kern="1200" cap="none" spc="0" normalizeH="0" noProof="0" dirty="0">
                <a:ln>
                  <a:noFill/>
                </a:ln>
                <a:solidFill>
                  <a:schemeClr val="dk1"/>
                </a:solidFill>
                <a:effectLst/>
                <a:uLnTx/>
                <a:uFillTx/>
                <a:latin typeface="+mn-lt"/>
                <a:ea typeface="+mn-ea"/>
                <a:cs typeface="+mn-cs"/>
              </a:rPr>
              <a:t> &amp; NPTEL Video Links and Online Courses Details  </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4" cstate="print"/>
          <a:srcRect/>
          <a:stretch>
            <a:fillRect/>
          </a:stretch>
        </p:blipFill>
        <p:spPr bwMode="auto">
          <a:xfrm>
            <a:off x="0" y="0"/>
            <a:ext cx="1447800" cy="817163"/>
          </a:xfrm>
          <a:prstGeom prst="rect">
            <a:avLst/>
          </a:prstGeom>
          <a:noFill/>
        </p:spPr>
      </p:pic>
      <p:sp>
        <p:nvSpPr>
          <p:cNvPr id="5" name="Date Placeholder 4"/>
          <p:cNvSpPr>
            <a:spLocks noGrp="1"/>
          </p:cNvSpPr>
          <p:nvPr>
            <p:ph type="dt" sz="half" idx="10"/>
          </p:nvPr>
        </p:nvSpPr>
        <p:spPr/>
        <p:txBody>
          <a:bodyPr/>
          <a:lstStyle/>
          <a:p>
            <a:fld id="{5C6BBCBC-3621-4137-BBF0-1DADB9C9D53B}" type="datetime1">
              <a:rPr lang="en-US" smtClean="0"/>
              <a:t>10/15/2024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76</a:t>
            </a:fld>
            <a:endParaRPr lang="en-US"/>
          </a:p>
        </p:txBody>
      </p:sp>
      <p:sp>
        <p:nvSpPr>
          <p:cNvPr id="9" name="Footer Placeholder 8"/>
          <p:cNvSpPr>
            <a:spLocks noGrp="1"/>
          </p:cNvSpPr>
          <p:nvPr>
            <p:ph type="ftr" sz="quarter" idx="11"/>
          </p:nvPr>
        </p:nvSpPr>
        <p:spPr/>
        <p:txBody>
          <a:bodyPr/>
          <a:lstStyle/>
          <a:p>
            <a:r>
              <a:rPr lang="en-IN"/>
              <a:t>NISHA          ACSE602                  CN                UNIT 3</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08720"/>
            <a:ext cx="8229600" cy="5238328"/>
          </a:xfrm>
        </p:spPr>
        <p:txBody>
          <a:bodyPr>
            <a:noAutofit/>
          </a:bodyPr>
          <a:lstStyle/>
          <a:p>
            <a:pPr>
              <a:buNone/>
            </a:pPr>
            <a:r>
              <a:rPr lang="en-IN" sz="1800" dirty="0"/>
              <a:t>1. Routing tables of a router keeps track of 		</a:t>
            </a:r>
          </a:p>
          <a:p>
            <a:pPr>
              <a:buNone/>
            </a:pPr>
            <a:r>
              <a:rPr lang="en-IN" sz="1800" dirty="0"/>
              <a:t>	A. MAC Address Assignments</a:t>
            </a:r>
            <a:br>
              <a:rPr lang="en-IN" sz="1800" dirty="0"/>
            </a:br>
            <a:r>
              <a:rPr lang="en-IN" sz="1800" dirty="0"/>
              <a:t>B. Port Assignments to network devices</a:t>
            </a:r>
            <a:br>
              <a:rPr lang="en-IN" sz="1800" dirty="0"/>
            </a:br>
            <a:r>
              <a:rPr lang="en-IN" sz="1800" dirty="0"/>
              <a:t>C. Distribute IP address to network devices</a:t>
            </a:r>
            <a:br>
              <a:rPr lang="en-IN" sz="1800" dirty="0"/>
            </a:br>
            <a:r>
              <a:rPr lang="en-IN" sz="1800" b="1" dirty="0"/>
              <a:t>D. Routes to use for forwarding data to its destination</a:t>
            </a:r>
            <a:endParaRPr lang="en-IN" sz="1800" dirty="0"/>
          </a:p>
          <a:p>
            <a:pPr>
              <a:buNone/>
            </a:pPr>
            <a:r>
              <a:rPr lang="en-IN" sz="1800" dirty="0"/>
              <a:t>2. What is the use of Ping command?			</a:t>
            </a:r>
            <a:br>
              <a:rPr lang="en-IN" sz="1800" dirty="0"/>
            </a:br>
            <a:r>
              <a:rPr lang="en-IN" sz="1800" b="1" dirty="0"/>
              <a:t> A. To test a device on the network is reachable</a:t>
            </a:r>
            <a:br>
              <a:rPr lang="en-IN" sz="1800" dirty="0"/>
            </a:br>
            <a:r>
              <a:rPr lang="en-IN" sz="1800" dirty="0"/>
              <a:t>B. To test a hard disk fault</a:t>
            </a:r>
            <a:br>
              <a:rPr lang="en-IN" sz="1800" dirty="0"/>
            </a:br>
            <a:r>
              <a:rPr lang="en-IN" sz="1800" dirty="0"/>
              <a:t>C. To test a bug in an Application</a:t>
            </a:r>
            <a:br>
              <a:rPr lang="en-IN" sz="1800" dirty="0"/>
            </a:br>
            <a:r>
              <a:rPr lang="en-IN" sz="1800" dirty="0"/>
              <a:t>D. To test a Pinter Quality</a:t>
            </a:r>
          </a:p>
          <a:p>
            <a:pPr>
              <a:buNone/>
            </a:pPr>
            <a:r>
              <a:rPr lang="en-IN" sz="1800" dirty="0"/>
              <a:t>3. Router and 3 layer switch work on which layer of OSI model.</a:t>
            </a:r>
          </a:p>
          <a:p>
            <a:pPr>
              <a:buNone/>
            </a:pPr>
            <a:r>
              <a:rPr lang="en-IN" sz="1800" dirty="0"/>
              <a:t>	 A. Physical layer    </a:t>
            </a:r>
          </a:p>
          <a:p>
            <a:pPr lvl="1">
              <a:buNone/>
            </a:pPr>
            <a:r>
              <a:rPr lang="en-IN" sz="1600" dirty="0"/>
              <a:t>B. Data Link layer   </a:t>
            </a:r>
          </a:p>
          <a:p>
            <a:pPr lvl="1">
              <a:buNone/>
            </a:pPr>
            <a:r>
              <a:rPr lang="en-IN" sz="1600" dirty="0"/>
              <a:t>C. </a:t>
            </a:r>
            <a:r>
              <a:rPr lang="en-IN" sz="1600" b="1" dirty="0"/>
              <a:t>Network layer  </a:t>
            </a:r>
          </a:p>
          <a:p>
            <a:pPr lvl="1">
              <a:buNone/>
            </a:pPr>
            <a:r>
              <a:rPr lang="en-IN" sz="1600" dirty="0"/>
              <a:t>D. None</a:t>
            </a:r>
          </a:p>
          <a:p>
            <a:pPr>
              <a:buNone/>
            </a:pPr>
            <a:endParaRPr lang="en-US" sz="1800"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t>Daily Quiz</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5" name="Date Placeholder 4"/>
          <p:cNvSpPr>
            <a:spLocks noGrp="1"/>
          </p:cNvSpPr>
          <p:nvPr>
            <p:ph type="dt" sz="half" idx="10"/>
          </p:nvPr>
        </p:nvSpPr>
        <p:spPr/>
        <p:txBody>
          <a:bodyPr/>
          <a:lstStyle/>
          <a:p>
            <a:fld id="{57BF7869-3ADD-4981-8F50-8DA9652DC6E0}" type="datetime1">
              <a:rPr lang="en-US" smtClean="0"/>
              <a:t>10/15/2024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77</a:t>
            </a:fld>
            <a:endParaRPr lang="en-US"/>
          </a:p>
        </p:txBody>
      </p:sp>
      <p:sp>
        <p:nvSpPr>
          <p:cNvPr id="9" name="Footer Placeholder 8"/>
          <p:cNvSpPr>
            <a:spLocks noGrp="1"/>
          </p:cNvSpPr>
          <p:nvPr>
            <p:ph type="ftr" sz="quarter" idx="11"/>
          </p:nvPr>
        </p:nvSpPr>
        <p:spPr/>
        <p:txBody>
          <a:bodyPr/>
          <a:lstStyle/>
          <a:p>
            <a:r>
              <a:rPr lang="en-IN"/>
              <a:t>NISHA          ACSE602                  CN                UNIT 3</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36712"/>
            <a:ext cx="8229600" cy="5472608"/>
          </a:xfrm>
        </p:spPr>
        <p:txBody>
          <a:bodyPr>
            <a:noAutofit/>
          </a:bodyPr>
          <a:lstStyle/>
          <a:p>
            <a:pPr marL="457200" indent="-457200">
              <a:buAutoNum type="arabicPeriod" startAt="4"/>
            </a:pPr>
            <a:r>
              <a:rPr lang="en-IN" sz="2200" dirty="0"/>
              <a:t>Which is correct for IPv4 and IPv6			</a:t>
            </a:r>
            <a:br>
              <a:rPr lang="en-IN" sz="2200" dirty="0"/>
            </a:br>
            <a:r>
              <a:rPr lang="en-IN" sz="2200" b="1" dirty="0"/>
              <a:t> A. 32 &amp; 128</a:t>
            </a:r>
            <a:r>
              <a:rPr lang="en-IN" sz="2200" dirty="0"/>
              <a:t>   B.  32 &amp; 48    C. 48 &amp; 128      D. 64 &amp; 132</a:t>
            </a:r>
          </a:p>
          <a:p>
            <a:pPr marL="457200" indent="-457200">
              <a:buAutoNum type="arabicPeriod" startAt="4"/>
            </a:pPr>
            <a:r>
              <a:rPr lang="en-IN" sz="2200" dirty="0"/>
              <a:t>Find out wrong IP address</a:t>
            </a:r>
            <a:br>
              <a:rPr lang="en-IN" sz="2200" dirty="0"/>
            </a:br>
            <a:r>
              <a:rPr lang="en-IN" sz="2200" dirty="0"/>
              <a:t>A. 192.168.2.50    </a:t>
            </a:r>
            <a:r>
              <a:rPr lang="en-IN" sz="2200" b="1" dirty="0"/>
              <a:t>B.168.02.34.1</a:t>
            </a:r>
            <a:r>
              <a:rPr lang="en-IN" sz="2200" dirty="0"/>
              <a:t>   C. 127.0.0.0   D. 111.2.56.39</a:t>
            </a:r>
          </a:p>
          <a:p>
            <a:pPr marL="457200" indent="-457200">
              <a:buAutoNum type="arabicPeriod" startAt="4"/>
            </a:pPr>
            <a:r>
              <a:rPr lang="en-IN" sz="2200" dirty="0"/>
              <a:t>Class C IP address default mask address</a:t>
            </a:r>
          </a:p>
          <a:p>
            <a:pPr marL="457200" indent="-457200">
              <a:buNone/>
            </a:pPr>
            <a:r>
              <a:rPr lang="en-IN" sz="2200" dirty="0"/>
              <a:t>       A. 255.0.0.0   B. </a:t>
            </a:r>
            <a:r>
              <a:rPr lang="en-IN" sz="2200" b="1" dirty="0"/>
              <a:t>255.255.255.0</a:t>
            </a:r>
            <a:r>
              <a:rPr lang="en-IN" sz="2200" dirty="0"/>
              <a:t>   C. 255.255.0.0  D. None</a:t>
            </a:r>
          </a:p>
          <a:p>
            <a:pPr marL="457200" indent="-457200">
              <a:buAutoNum type="arabicPeriod" startAt="7"/>
            </a:pPr>
            <a:r>
              <a:rPr lang="en-IN" sz="2200" dirty="0"/>
              <a:t>Hub work on which layer of OSI model</a:t>
            </a:r>
          </a:p>
          <a:p>
            <a:pPr marL="457200" indent="-457200">
              <a:buNone/>
            </a:pPr>
            <a:r>
              <a:rPr lang="en-IN" sz="2200" dirty="0"/>
              <a:t>      A. </a:t>
            </a:r>
            <a:r>
              <a:rPr lang="en-IN" sz="2200" b="1" dirty="0"/>
              <a:t>Physical layer    </a:t>
            </a:r>
            <a:r>
              <a:rPr lang="en-IN" sz="2200" dirty="0"/>
              <a:t>B. Data Link layer   C. Network layer</a:t>
            </a:r>
            <a:r>
              <a:rPr lang="en-IN" sz="2200" b="1" dirty="0"/>
              <a:t>  </a:t>
            </a:r>
            <a:r>
              <a:rPr lang="en-IN" sz="2200" dirty="0"/>
              <a:t>D. None</a:t>
            </a:r>
          </a:p>
          <a:p>
            <a:pPr marL="457200" indent="-457200">
              <a:buNone/>
            </a:pPr>
            <a:r>
              <a:rPr lang="en-IN" sz="2200" dirty="0"/>
              <a:t>8. Main function of network layer of OSI model</a:t>
            </a:r>
          </a:p>
          <a:p>
            <a:pPr marL="457200" indent="-457200">
              <a:buNone/>
            </a:pPr>
            <a:r>
              <a:rPr lang="en-IN" sz="2200" dirty="0"/>
              <a:t>    A. Routing     B. Logical addressing     C. </a:t>
            </a:r>
            <a:r>
              <a:rPr lang="en-IN" sz="2200" b="1" dirty="0"/>
              <a:t>Both A&amp;B    </a:t>
            </a:r>
            <a:r>
              <a:rPr lang="en-IN" sz="2200" dirty="0"/>
              <a:t>D. None</a:t>
            </a:r>
          </a:p>
          <a:p>
            <a:pPr marL="457200" indent="-457200">
              <a:buNone/>
            </a:pPr>
            <a:r>
              <a:rPr lang="en-IN" sz="2200" dirty="0"/>
              <a:t>9. Which IP address version have five classes</a:t>
            </a:r>
          </a:p>
          <a:p>
            <a:pPr marL="457200" indent="-457200">
              <a:buNone/>
            </a:pPr>
            <a:r>
              <a:rPr lang="en-IN" sz="2200" dirty="0"/>
              <a:t>    A. </a:t>
            </a:r>
            <a:r>
              <a:rPr lang="en-IN" sz="2200" b="1" dirty="0"/>
              <a:t>IPv4</a:t>
            </a:r>
            <a:r>
              <a:rPr lang="en-IN" sz="2200" dirty="0"/>
              <a:t>      B. IPv6      C. Both A &amp; B   D. None   </a:t>
            </a:r>
          </a:p>
          <a:p>
            <a:pPr marL="457200" indent="-457200">
              <a:buNone/>
            </a:pPr>
            <a:r>
              <a:rPr lang="en-IN" sz="2200" dirty="0"/>
              <a:t>10. Supernetting found  in which type of IP addresses </a:t>
            </a:r>
          </a:p>
          <a:p>
            <a:pPr marL="457200" indent="-457200">
              <a:buNone/>
            </a:pPr>
            <a:r>
              <a:rPr lang="en-IN" sz="2200" dirty="0"/>
              <a:t>       A. Classfull     B</a:t>
            </a:r>
            <a:r>
              <a:rPr lang="en-IN" sz="2200" b="1" dirty="0"/>
              <a:t>. Classless    </a:t>
            </a:r>
            <a:r>
              <a:rPr lang="en-IN" sz="2200" dirty="0"/>
              <a:t>C. Both A &amp;B     D. None    </a:t>
            </a:r>
            <a:endParaRPr lang="en-US" sz="2200"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t>Daily Quiz</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5" name="Date Placeholder 4"/>
          <p:cNvSpPr>
            <a:spLocks noGrp="1"/>
          </p:cNvSpPr>
          <p:nvPr>
            <p:ph type="dt" sz="half" idx="10"/>
          </p:nvPr>
        </p:nvSpPr>
        <p:spPr/>
        <p:txBody>
          <a:bodyPr/>
          <a:lstStyle/>
          <a:p>
            <a:fld id="{C3AD96C5-136C-490B-9264-C971F1D13F72}" type="datetime1">
              <a:rPr lang="en-US" smtClean="0"/>
              <a:t>10/15/2024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78</a:t>
            </a:fld>
            <a:endParaRPr lang="en-US"/>
          </a:p>
        </p:txBody>
      </p:sp>
      <p:sp>
        <p:nvSpPr>
          <p:cNvPr id="9" name="Footer Placeholder 8"/>
          <p:cNvSpPr>
            <a:spLocks noGrp="1"/>
          </p:cNvSpPr>
          <p:nvPr>
            <p:ph type="ftr" sz="quarter" idx="11"/>
          </p:nvPr>
        </p:nvSpPr>
        <p:spPr/>
        <p:txBody>
          <a:bodyPr/>
          <a:lstStyle/>
          <a:p>
            <a:r>
              <a:rPr lang="en-IN"/>
              <a:t>NISHA          ACSE602                  CN                UNIT 3</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Weekly</a:t>
            </a:r>
            <a:r>
              <a:rPr kumimoji="0" lang="en-US" sz="3200" b="0" i="0" u="none" strike="noStrike" kern="1200" cap="none" spc="0" normalizeH="0" noProof="0" dirty="0">
                <a:ln>
                  <a:noFill/>
                </a:ln>
                <a:solidFill>
                  <a:schemeClr val="dk1"/>
                </a:solidFill>
                <a:effectLst/>
                <a:uLnTx/>
                <a:uFillTx/>
                <a:latin typeface="+mn-lt"/>
                <a:ea typeface="+mn-ea"/>
                <a:cs typeface="+mn-cs"/>
              </a:rPr>
              <a:t> Assignment</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5" name="Date Placeholder 4"/>
          <p:cNvSpPr>
            <a:spLocks noGrp="1"/>
          </p:cNvSpPr>
          <p:nvPr>
            <p:ph type="dt" sz="half" idx="10"/>
          </p:nvPr>
        </p:nvSpPr>
        <p:spPr/>
        <p:txBody>
          <a:bodyPr/>
          <a:lstStyle/>
          <a:p>
            <a:fld id="{1236D0A7-D2A9-48F5-BA38-6754E9A78C24}" type="datetime1">
              <a:rPr lang="en-US" smtClean="0"/>
              <a:t>10/15/2024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79</a:t>
            </a:fld>
            <a:endParaRPr lang="en-US"/>
          </a:p>
        </p:txBody>
      </p:sp>
      <p:sp>
        <p:nvSpPr>
          <p:cNvPr id="9" name="Footer Placeholder 8"/>
          <p:cNvSpPr>
            <a:spLocks noGrp="1"/>
          </p:cNvSpPr>
          <p:nvPr>
            <p:ph type="ftr" sz="quarter" idx="11"/>
          </p:nvPr>
        </p:nvSpPr>
        <p:spPr/>
        <p:txBody>
          <a:bodyPr/>
          <a:lstStyle/>
          <a:p>
            <a:r>
              <a:rPr lang="en-IN"/>
              <a:t>NISHA          ACSE602                  CN                UNIT 3</a:t>
            </a:r>
            <a:endParaRPr lang="en-US" dirty="0"/>
          </a:p>
        </p:txBody>
      </p:sp>
      <p:sp>
        <p:nvSpPr>
          <p:cNvPr id="11" name="Content Placeholder 5"/>
          <p:cNvSpPr txBox="1">
            <a:spLocks/>
          </p:cNvSpPr>
          <p:nvPr/>
        </p:nvSpPr>
        <p:spPr bwMode="auto">
          <a:xfrm>
            <a:off x="457200" y="1617681"/>
            <a:ext cx="8229600" cy="4525963"/>
          </a:xfrm>
          <a:prstGeom prst="rect">
            <a:avLst/>
          </a:prstGeom>
          <a:noFill/>
          <a:ln>
            <a:miter lim="800000"/>
            <a:headEnd/>
            <a:tailEnd/>
          </a:ln>
        </p:spPr>
        <p:txBody>
          <a:bodyPr vert="horz" wrap="square" lIns="91440" tIns="45720" rIns="91440" bIns="45720" numCol="1" rtlCol="0" anchor="t" anchorCtr="0" compatLnSpc="1">
            <a:prstTxWarp prst="textNoShape">
              <a:avLst/>
            </a:prstTxWarp>
            <a:normAutofit/>
          </a:bodyPr>
          <a:lstStyle/>
          <a:p>
            <a:pPr marL="342900" marR="0" lvl="0" indent="-342900" algn="just" defTabSz="914400" rtl="0" eaLnBrk="1" fontAlgn="auto" latinLnBrk="0" hangingPunct="1">
              <a:lnSpc>
                <a:spcPct val="100000"/>
              </a:lnSpc>
              <a:spcBef>
                <a:spcPct val="20000"/>
              </a:spcBef>
              <a:spcAft>
                <a:spcPts val="0"/>
              </a:spcAft>
              <a:buClrTx/>
              <a:buSzTx/>
              <a:tabLst/>
              <a:defRPr/>
            </a:pPr>
            <a:r>
              <a:rPr kumimoji="0" lang="en-US" sz="2200" b="0" i="0" u="none" strike="noStrike" kern="1200" cap="none" spc="0" normalizeH="0" baseline="0" noProof="0" dirty="0">
                <a:ln>
                  <a:noFill/>
                </a:ln>
                <a:solidFill>
                  <a:schemeClr val="tx1"/>
                </a:solidFill>
                <a:effectLst/>
                <a:uLnTx/>
                <a:uFillTx/>
                <a:latin typeface="+mn-lt"/>
                <a:ea typeface="+mn-ea"/>
                <a:cs typeface="+mn-cs"/>
              </a:rPr>
              <a:t>1.   A computer on 6 mbps network is regulated by a token bucket</a:t>
            </a:r>
          </a:p>
          <a:p>
            <a:pPr marL="342900" marR="0" lvl="0" indent="-342900" algn="just" defTabSz="914400" rtl="0" eaLnBrk="1" fontAlgn="auto" latinLnBrk="0" hangingPunct="1">
              <a:lnSpc>
                <a:spcPct val="100000"/>
              </a:lnSpc>
              <a:spcBef>
                <a:spcPct val="20000"/>
              </a:spcBef>
              <a:spcAft>
                <a:spcPts val="0"/>
              </a:spcAft>
              <a:buClrTx/>
              <a:buSzTx/>
              <a:buFont typeface="Wingdings" pitchFamily="2" charset="2"/>
              <a:buNone/>
              <a:tabLst/>
              <a:defRPr/>
            </a:pPr>
            <a:r>
              <a:rPr kumimoji="0" lang="en-US" sz="2200" b="0" i="0" u="none" strike="noStrike" kern="1200" cap="none" spc="0" normalizeH="0" baseline="0" noProof="0" dirty="0">
                <a:ln>
                  <a:noFill/>
                </a:ln>
                <a:solidFill>
                  <a:schemeClr val="tx1"/>
                </a:solidFill>
                <a:effectLst/>
                <a:uLnTx/>
                <a:uFillTx/>
                <a:latin typeface="+mn-lt"/>
                <a:ea typeface="+mn-ea"/>
                <a:cs typeface="+mn-cs"/>
              </a:rPr>
              <a:t>     The token bucket is filled at a rate of 1 mbps. It is initially Filled to capacity with 8 mega bits. How long can the Computer transmit at the full 6 mbps.</a:t>
            </a:r>
          </a:p>
          <a:p>
            <a:pPr marL="342900" marR="0" lvl="0" indent="-342900" algn="just" defTabSz="914400" rtl="0" eaLnBrk="1" fontAlgn="auto" latinLnBrk="0" hangingPunct="1">
              <a:lnSpc>
                <a:spcPct val="100000"/>
              </a:lnSpc>
              <a:spcBef>
                <a:spcPct val="20000"/>
              </a:spcBef>
              <a:spcAft>
                <a:spcPts val="0"/>
              </a:spcAft>
              <a:buClrTx/>
              <a:buSzTx/>
              <a:buFont typeface="Wingdings" pitchFamily="2" charset="2"/>
              <a:buNone/>
              <a:tabLst/>
              <a:defRPr/>
            </a:pPr>
            <a:r>
              <a:rPr kumimoji="0" lang="en-US" sz="2200" b="0" i="0" u="none" strike="noStrike" kern="1200" cap="none" spc="0" normalizeH="0" baseline="0" noProof="0" dirty="0">
                <a:ln>
                  <a:noFill/>
                </a:ln>
                <a:solidFill>
                  <a:schemeClr val="tx1"/>
                </a:solidFill>
                <a:effectLst/>
                <a:uLnTx/>
                <a:uFillTx/>
                <a:latin typeface="+mn-lt"/>
                <a:ea typeface="+mn-ea"/>
                <a:cs typeface="+mn-cs"/>
              </a:rPr>
              <a:t>	Solution:   S=C/(M-P)=8/(6-1)=1.6 sec 		(CO3)</a:t>
            </a:r>
          </a:p>
          <a:p>
            <a:pPr marL="342900" marR="0" lvl="0" indent="-342900" algn="just" defTabSz="914400" rtl="0" eaLnBrk="1" fontAlgn="auto" latinLnBrk="0" hangingPunct="1">
              <a:lnSpc>
                <a:spcPct val="100000"/>
              </a:lnSpc>
              <a:spcBef>
                <a:spcPct val="20000"/>
              </a:spcBef>
              <a:spcAft>
                <a:spcPts val="0"/>
              </a:spcAft>
              <a:buClrTx/>
              <a:buSzTx/>
              <a:buFont typeface="Wingdings" pitchFamily="2" charset="2"/>
              <a:buNone/>
              <a:tabLst/>
              <a:defRPr/>
            </a:pPr>
            <a:r>
              <a:rPr lang="en-US" sz="2200" dirty="0"/>
              <a:t>     </a:t>
            </a:r>
            <a:r>
              <a:rPr kumimoji="0" lang="en-US" sz="2200" b="0" i="0" u="none" strike="noStrike" kern="1200" cap="none" spc="0" normalizeH="0" baseline="0" noProof="0" dirty="0" err="1">
                <a:ln>
                  <a:noFill/>
                </a:ln>
                <a:solidFill>
                  <a:schemeClr val="tx1"/>
                </a:solidFill>
                <a:effectLst/>
                <a:uLnTx/>
                <a:uFillTx/>
                <a:latin typeface="+mn-lt"/>
                <a:ea typeface="+mn-ea"/>
                <a:cs typeface="+mn-cs"/>
              </a:rPr>
              <a:t>Ans</a:t>
            </a:r>
            <a:endParaRPr kumimoji="0" lang="en-US" sz="2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pitchFamily="2" charset="2"/>
              <a:buNone/>
              <a:tabLst/>
              <a:defRPr/>
            </a:pPr>
            <a:r>
              <a:rPr kumimoji="0" lang="en-US" sz="2200" b="0" i="0" u="none" strike="noStrike" kern="1200" cap="none" spc="0" normalizeH="0" baseline="0" noProof="0" dirty="0">
                <a:ln>
                  <a:noFill/>
                </a:ln>
                <a:solidFill>
                  <a:schemeClr val="tx1"/>
                </a:solidFill>
                <a:effectLst/>
                <a:uLnTx/>
                <a:uFillTx/>
                <a:latin typeface="+mn-lt"/>
                <a:ea typeface="+mn-ea"/>
                <a:cs typeface="+mn-cs"/>
              </a:rPr>
              <a:t>	Capacity C=8 Mb</a:t>
            </a:r>
          </a:p>
          <a:p>
            <a:pPr marL="342900" marR="0" lvl="0" indent="-342900" algn="just" defTabSz="914400" rtl="0" eaLnBrk="1" fontAlgn="auto" latinLnBrk="0" hangingPunct="1">
              <a:lnSpc>
                <a:spcPct val="100000"/>
              </a:lnSpc>
              <a:spcBef>
                <a:spcPct val="20000"/>
              </a:spcBef>
              <a:spcAft>
                <a:spcPts val="0"/>
              </a:spcAft>
              <a:buClrTx/>
              <a:buSzTx/>
              <a:buFont typeface="Wingdings" pitchFamily="2" charset="2"/>
              <a:buNone/>
              <a:tabLst/>
              <a:defRPr/>
            </a:pPr>
            <a:r>
              <a:rPr kumimoji="0" lang="en-US" sz="2200" b="0" i="0" u="none" strike="noStrike" kern="1200" cap="none" spc="0" normalizeH="0" baseline="0" noProof="0" dirty="0">
                <a:ln>
                  <a:noFill/>
                </a:ln>
                <a:solidFill>
                  <a:schemeClr val="tx1"/>
                </a:solidFill>
                <a:effectLst/>
                <a:uLnTx/>
                <a:uFillTx/>
                <a:latin typeface="+mn-lt"/>
                <a:ea typeface="+mn-ea"/>
                <a:cs typeface="+mn-cs"/>
              </a:rPr>
              <a:t>	S Burst length in sec</a:t>
            </a:r>
          </a:p>
          <a:p>
            <a:pPr marL="342900" marR="0" lvl="0" indent="-342900" algn="just" defTabSz="914400" rtl="0" eaLnBrk="1" fontAlgn="auto" latinLnBrk="0" hangingPunct="1">
              <a:lnSpc>
                <a:spcPct val="100000"/>
              </a:lnSpc>
              <a:spcBef>
                <a:spcPct val="20000"/>
              </a:spcBef>
              <a:spcAft>
                <a:spcPts val="0"/>
              </a:spcAft>
              <a:buClrTx/>
              <a:buSzTx/>
              <a:buFont typeface="Wingdings" pitchFamily="2" charset="2"/>
              <a:buNone/>
              <a:tabLst/>
              <a:defRPr/>
            </a:pPr>
            <a:r>
              <a:rPr kumimoji="0" lang="en-US" sz="2200" b="0" i="0" u="none" strike="noStrike" kern="1200" cap="none" spc="0" normalizeH="0" baseline="0" noProof="0" dirty="0">
                <a:ln>
                  <a:noFill/>
                </a:ln>
                <a:solidFill>
                  <a:schemeClr val="tx1"/>
                </a:solidFill>
                <a:effectLst/>
                <a:uLnTx/>
                <a:uFillTx/>
                <a:latin typeface="+mn-lt"/>
                <a:ea typeface="+mn-ea"/>
                <a:cs typeface="+mn-cs"/>
              </a:rPr>
              <a:t>	M=6Mbps</a:t>
            </a:r>
          </a:p>
          <a:p>
            <a:pPr marL="342900" marR="0" lvl="0" indent="-342900" algn="just" defTabSz="914400" rtl="0" eaLnBrk="1" fontAlgn="auto" latinLnBrk="0" hangingPunct="1">
              <a:lnSpc>
                <a:spcPct val="100000"/>
              </a:lnSpc>
              <a:spcBef>
                <a:spcPct val="20000"/>
              </a:spcBef>
              <a:spcAft>
                <a:spcPts val="0"/>
              </a:spcAft>
              <a:buClrTx/>
              <a:buSzTx/>
              <a:buFont typeface="Wingdings" pitchFamily="2" charset="2"/>
              <a:buNone/>
              <a:tabLst/>
              <a:defRPr/>
            </a:pPr>
            <a:r>
              <a:rPr kumimoji="0" lang="en-US" sz="2200" b="0" i="0" u="none" strike="noStrike" kern="1200" cap="none" spc="0" normalizeH="0" baseline="0" noProof="0" dirty="0">
                <a:ln>
                  <a:noFill/>
                </a:ln>
                <a:solidFill>
                  <a:schemeClr val="tx1"/>
                </a:solidFill>
                <a:effectLst/>
                <a:uLnTx/>
                <a:uFillTx/>
                <a:latin typeface="+mn-lt"/>
                <a:ea typeface="+mn-ea"/>
                <a:cs typeface="+mn-cs"/>
              </a:rPr>
              <a:t>	P=1 Mbps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E5D979E5-FD0B-4F96-9A2E-D518171AA7F5}" type="datetime1">
              <a:rPr lang="en-US" smtClean="0"/>
              <a:t>10/15/2024</a:t>
            </a:fld>
            <a:endParaRPr lang="en-US"/>
          </a:p>
        </p:txBody>
      </p:sp>
      <p:sp>
        <p:nvSpPr>
          <p:cNvPr id="6" name="Slide Number Placeholder 5"/>
          <p:cNvSpPr>
            <a:spLocks noGrp="1"/>
          </p:cNvSpPr>
          <p:nvPr>
            <p:ph type="sldNum" sz="quarter" idx="12"/>
          </p:nvPr>
        </p:nvSpPr>
        <p:spPr/>
        <p:txBody>
          <a:bodyPr/>
          <a:lstStyle/>
          <a:p>
            <a:pPr>
              <a:defRPr/>
            </a:pPr>
            <a:fld id="{3E119149-A6B4-41DA-A3D4-6A100DDDFC95}" type="slidenum">
              <a:rPr lang="en-US"/>
              <a:pPr>
                <a:defRPr/>
              </a:pPr>
              <a:t>8</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t>PO’s</a:t>
            </a:r>
          </a:p>
        </p:txBody>
      </p:sp>
      <p:sp>
        <p:nvSpPr>
          <p:cNvPr id="8" name="Footer Placeholder 12"/>
          <p:cNvSpPr>
            <a:spLocks noGrp="1"/>
          </p:cNvSpPr>
          <p:nvPr>
            <p:ph type="ftr" sz="quarter" idx="11"/>
          </p:nvPr>
        </p:nvSpPr>
        <p:spPr>
          <a:xfrm>
            <a:off x="2286000" y="6248400"/>
            <a:ext cx="5029200" cy="365125"/>
          </a:xfrm>
        </p:spPr>
        <p:txBody>
          <a:bodyPr/>
          <a:lstStyle/>
          <a:p>
            <a:pPr>
              <a:defRPr/>
            </a:pPr>
            <a:r>
              <a:rPr lang="en-US"/>
              <a:t>NISHA          ACSE602                  CN                UNIT 3</a:t>
            </a:r>
            <a:endParaRPr lang="en-US" dirty="0"/>
          </a:p>
        </p:txBody>
      </p:sp>
      <p:sp>
        <p:nvSpPr>
          <p:cNvPr id="40966" name="Content Placeholder 2"/>
          <p:cNvSpPr>
            <a:spLocks noGrp="1"/>
          </p:cNvSpPr>
          <p:nvPr>
            <p:ph idx="1"/>
          </p:nvPr>
        </p:nvSpPr>
        <p:spPr>
          <a:xfrm>
            <a:off x="304800" y="914400"/>
            <a:ext cx="8610600" cy="5257800"/>
          </a:xfrm>
        </p:spPr>
        <p:txBody>
          <a:bodyPr>
            <a:normAutofit lnSpcReduction="10000"/>
          </a:bodyPr>
          <a:lstStyle/>
          <a:p>
            <a:pPr eaLnBrk="1" hangingPunct="1">
              <a:buFont typeface="Arial" charset="0"/>
              <a:buNone/>
            </a:pPr>
            <a:r>
              <a:rPr lang="en-US" sz="2400"/>
              <a:t>1.Engineering knowledge</a:t>
            </a:r>
          </a:p>
          <a:p>
            <a:pPr eaLnBrk="1" hangingPunct="1">
              <a:buFont typeface="Arial" charset="0"/>
              <a:buNone/>
            </a:pPr>
            <a:r>
              <a:rPr lang="en-US" altLang="en-US" sz="2400"/>
              <a:t>2.</a:t>
            </a:r>
            <a:r>
              <a:rPr lang="en-US" sz="2400"/>
              <a:t> Problem analysis</a:t>
            </a:r>
          </a:p>
          <a:p>
            <a:pPr eaLnBrk="1" hangingPunct="1">
              <a:buFont typeface="Arial" charset="0"/>
              <a:buNone/>
            </a:pPr>
            <a:r>
              <a:rPr lang="en-US" altLang="en-US" sz="2400"/>
              <a:t>3.</a:t>
            </a:r>
            <a:r>
              <a:rPr lang="en-US" sz="2400"/>
              <a:t> Design/development of solutions</a:t>
            </a:r>
          </a:p>
          <a:p>
            <a:pPr eaLnBrk="1" hangingPunct="1">
              <a:buFont typeface="Arial" charset="0"/>
              <a:buNone/>
            </a:pPr>
            <a:r>
              <a:rPr lang="en-US" altLang="en-US" sz="2400"/>
              <a:t>4.</a:t>
            </a:r>
            <a:r>
              <a:rPr lang="en-US" sz="2400"/>
              <a:t> Conduct investigations of complex problems</a:t>
            </a:r>
          </a:p>
          <a:p>
            <a:pPr eaLnBrk="1" hangingPunct="1">
              <a:buFont typeface="Arial" charset="0"/>
              <a:buNone/>
            </a:pPr>
            <a:r>
              <a:rPr lang="en-US" altLang="en-US" sz="2400"/>
              <a:t>5.</a:t>
            </a:r>
            <a:r>
              <a:rPr lang="en-US" sz="2400"/>
              <a:t> Modern tool usage</a:t>
            </a:r>
          </a:p>
          <a:p>
            <a:pPr eaLnBrk="1" hangingPunct="1">
              <a:buFont typeface="Arial" charset="0"/>
              <a:buNone/>
            </a:pPr>
            <a:r>
              <a:rPr lang="en-US" altLang="en-US" sz="2400"/>
              <a:t>6.</a:t>
            </a:r>
            <a:r>
              <a:rPr lang="en-US" sz="2400"/>
              <a:t> The engineer and society</a:t>
            </a:r>
          </a:p>
          <a:p>
            <a:pPr eaLnBrk="1" hangingPunct="1">
              <a:buFont typeface="Arial" charset="0"/>
              <a:buNone/>
            </a:pPr>
            <a:r>
              <a:rPr lang="en-US" altLang="en-US" sz="2400"/>
              <a:t>7.</a:t>
            </a:r>
            <a:r>
              <a:rPr lang="en-US" sz="2400"/>
              <a:t> Environment and sustainability</a:t>
            </a:r>
          </a:p>
          <a:p>
            <a:pPr eaLnBrk="1" hangingPunct="1">
              <a:buFont typeface="Arial" charset="0"/>
              <a:buNone/>
            </a:pPr>
            <a:r>
              <a:rPr lang="en-US" altLang="en-US" sz="2400"/>
              <a:t>8.</a:t>
            </a:r>
            <a:r>
              <a:rPr lang="en-US" sz="2400"/>
              <a:t> Ethics</a:t>
            </a:r>
          </a:p>
          <a:p>
            <a:pPr eaLnBrk="1" hangingPunct="1">
              <a:buFont typeface="Arial" charset="0"/>
              <a:buNone/>
            </a:pPr>
            <a:r>
              <a:rPr lang="en-US" altLang="en-US" sz="2400"/>
              <a:t>9.</a:t>
            </a:r>
            <a:r>
              <a:rPr lang="en-US" sz="2400"/>
              <a:t> Individual and team work</a:t>
            </a:r>
          </a:p>
          <a:p>
            <a:pPr eaLnBrk="1" hangingPunct="1">
              <a:buFont typeface="Arial" charset="0"/>
              <a:buNone/>
            </a:pPr>
            <a:r>
              <a:rPr lang="en-US" altLang="en-US" sz="2400"/>
              <a:t>10.</a:t>
            </a:r>
            <a:r>
              <a:rPr lang="en-US" sz="2400"/>
              <a:t> Communication</a:t>
            </a:r>
          </a:p>
          <a:p>
            <a:pPr eaLnBrk="1" hangingPunct="1">
              <a:buFont typeface="Arial" charset="0"/>
              <a:buNone/>
            </a:pPr>
            <a:r>
              <a:rPr lang="en-US" altLang="en-US" sz="2400"/>
              <a:t>11.</a:t>
            </a:r>
            <a:r>
              <a:rPr lang="en-US" sz="2400"/>
              <a:t> Project management and finance</a:t>
            </a:r>
          </a:p>
          <a:p>
            <a:pPr eaLnBrk="1" hangingPunct="1">
              <a:buFont typeface="Arial" charset="0"/>
              <a:buNone/>
            </a:pPr>
            <a:r>
              <a:rPr lang="en-US" altLang="en-US" sz="2400"/>
              <a:t>12.</a:t>
            </a:r>
            <a:r>
              <a:rPr lang="en-US" sz="2400"/>
              <a:t> Life-long learning</a:t>
            </a:r>
            <a:endParaRPr lang="en-US" altLang="en-US" sz="2200"/>
          </a:p>
          <a:p>
            <a:pPr eaLnBrk="1" hangingPunct="1"/>
            <a:endParaRPr lang="en-US" altLang="en-US" sz="2200"/>
          </a:p>
          <a:p>
            <a:pPr eaLnBrk="1" hangingPunct="1">
              <a:buFont typeface="Arial" charset="0"/>
              <a:buNone/>
            </a:pPr>
            <a:endParaRPr lang="en-US" altLang="en-US" sz="2200"/>
          </a:p>
          <a:p>
            <a:pPr eaLnBrk="1" hangingPunct="1">
              <a:buFont typeface="Arial" charset="0"/>
              <a:buNone/>
            </a:pPr>
            <a:endParaRPr lang="en-US" altLang="en-US" sz="2200"/>
          </a:p>
        </p:txBody>
      </p:sp>
      <p:pic>
        <p:nvPicPr>
          <p:cNvPr id="40967" name="Picture 15" descr="C:\Users\nayaksir\Desktop\niet.jpg"/>
          <p:cNvPicPr>
            <a:picLocks noChangeAspect="1" noChangeArrowheads="1"/>
          </p:cNvPicPr>
          <p:nvPr/>
        </p:nvPicPr>
        <p:blipFill>
          <a:blip r:embed="rId2" cstate="print"/>
          <a:srcRect/>
          <a:stretch>
            <a:fillRect/>
          </a:stretch>
        </p:blipFill>
        <p:spPr bwMode="auto">
          <a:xfrm>
            <a:off x="0" y="0"/>
            <a:ext cx="1581150" cy="847725"/>
          </a:xfrm>
          <a:prstGeom prst="rect">
            <a:avLst/>
          </a:prstGeom>
          <a:noFill/>
          <a:ln w="9525">
            <a:noFill/>
            <a:miter lim="800000"/>
            <a:headEnd/>
            <a:tailEnd/>
          </a:ln>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Autofit/>
          </a:bodyPr>
          <a:lstStyle/>
          <a:p>
            <a:pPr>
              <a:buNone/>
            </a:pPr>
            <a:r>
              <a:rPr lang="en-IN" sz="1800" dirty="0">
                <a:latin typeface="Times New Roman" panose="02020603050405020304" pitchFamily="18" charset="0"/>
                <a:cs typeface="Times New Roman" panose="02020603050405020304" pitchFamily="18" charset="0"/>
              </a:rPr>
              <a:t>1.   Which of the following is true of the IP address 192.0.0.10? (CO4)</a:t>
            </a:r>
            <a:br>
              <a:rPr lang="en-IN" sz="1800" dirty="0">
                <a:latin typeface="Times New Roman" panose="02020603050405020304" pitchFamily="18" charset="0"/>
                <a:cs typeface="Times New Roman" panose="02020603050405020304" pitchFamily="18" charset="0"/>
              </a:rPr>
            </a:b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A) The </a:t>
            </a:r>
            <a:r>
              <a:rPr lang="en-IN" sz="1800" dirty="0" err="1">
                <a:latin typeface="Times New Roman" panose="02020603050405020304" pitchFamily="18" charset="0"/>
                <a:cs typeface="Times New Roman" panose="02020603050405020304" pitchFamily="18" charset="0"/>
              </a:rPr>
              <a:t>netid</a:t>
            </a:r>
            <a:r>
              <a:rPr lang="en-IN" sz="1800" dirty="0">
                <a:latin typeface="Times New Roman" panose="02020603050405020304" pitchFamily="18" charset="0"/>
                <a:cs typeface="Times New Roman" panose="02020603050405020304" pitchFamily="18" charset="0"/>
              </a:rPr>
              <a:t> is 192.</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B) The </a:t>
            </a:r>
            <a:r>
              <a:rPr lang="en-IN" sz="1800" dirty="0" err="1">
                <a:latin typeface="Times New Roman" panose="02020603050405020304" pitchFamily="18" charset="0"/>
                <a:cs typeface="Times New Roman" panose="02020603050405020304" pitchFamily="18" charset="0"/>
              </a:rPr>
              <a:t>hostid</a:t>
            </a:r>
            <a:r>
              <a:rPr lang="en-IN" sz="1800" dirty="0">
                <a:latin typeface="Times New Roman" panose="02020603050405020304" pitchFamily="18" charset="0"/>
                <a:cs typeface="Times New Roman" panose="02020603050405020304" pitchFamily="18" charset="0"/>
              </a:rPr>
              <a:t> is 0.10.</a:t>
            </a:r>
            <a:br>
              <a:rPr lang="en-IN" sz="1800" dirty="0">
                <a:latin typeface="Times New Roman" panose="02020603050405020304" pitchFamily="18" charset="0"/>
                <a:cs typeface="Times New Roman" panose="02020603050405020304" pitchFamily="18" charset="0"/>
              </a:rPr>
            </a:br>
            <a:r>
              <a:rPr lang="en-IN" sz="1800" b="1" dirty="0">
                <a:latin typeface="Times New Roman" panose="02020603050405020304" pitchFamily="18" charset="0"/>
                <a:cs typeface="Times New Roman" panose="02020603050405020304" pitchFamily="18" charset="0"/>
              </a:rPr>
              <a:t>C) The network address is 192.0.0.0.</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D) none of the above</a:t>
            </a:r>
          </a:p>
          <a:p>
            <a:pPr>
              <a:buNone/>
            </a:pPr>
            <a:r>
              <a:rPr lang="en-IN" sz="1800" dirty="0">
                <a:latin typeface="Times New Roman" panose="02020603050405020304" pitchFamily="18" charset="0"/>
                <a:cs typeface="Times New Roman" panose="02020603050405020304" pitchFamily="18" charset="0"/>
              </a:rPr>
              <a:t>2.   A subnet mask in class A has 14 1s. How many subnets does it define? </a:t>
            </a:r>
          </a:p>
          <a:p>
            <a:pPr>
              <a:buNone/>
            </a:pPr>
            <a:r>
              <a:rPr lang="en-IN" sz="1800" dirty="0">
                <a:latin typeface="Times New Roman" panose="02020603050405020304" pitchFamily="18" charset="0"/>
                <a:cs typeface="Times New Roman" panose="02020603050405020304" pitchFamily="18" charset="0"/>
              </a:rPr>
              <a:t>      A) 32</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B) 8</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C) 64</a:t>
            </a:r>
            <a:br>
              <a:rPr lang="en-IN" sz="1800" dirty="0">
                <a:latin typeface="Times New Roman" panose="02020603050405020304" pitchFamily="18" charset="0"/>
                <a:cs typeface="Times New Roman" panose="02020603050405020304" pitchFamily="18" charset="0"/>
              </a:rPr>
            </a:br>
            <a:r>
              <a:rPr lang="en-IN" sz="1800" b="1" dirty="0">
                <a:latin typeface="Times New Roman" panose="02020603050405020304" pitchFamily="18" charset="0"/>
                <a:cs typeface="Times New Roman" panose="02020603050405020304" pitchFamily="18" charset="0"/>
              </a:rPr>
              <a:t>D) none of the above</a:t>
            </a:r>
          </a:p>
          <a:p>
            <a:pPr marL="0" indent="0" algn="l">
              <a:buNone/>
            </a:pPr>
            <a:r>
              <a:rPr lang="en-US" sz="1800" b="1" i="0" dirty="0">
                <a:solidFill>
                  <a:srgbClr val="374151"/>
                </a:solidFill>
                <a:effectLst/>
                <a:latin typeface="Times New Roman" panose="02020603050405020304" pitchFamily="18" charset="0"/>
                <a:cs typeface="Times New Roman" panose="02020603050405020304" pitchFamily="18" charset="0"/>
              </a:rPr>
              <a:t>3.   Which IPv6 address type is used for loopback testing?</a:t>
            </a:r>
            <a:endParaRPr lang="en-US" sz="1800" b="0" i="0" dirty="0">
              <a:solidFill>
                <a:srgbClr val="374151"/>
              </a:solidFill>
              <a:effectLst/>
              <a:latin typeface="Times New Roman" panose="02020603050405020304" pitchFamily="18" charset="0"/>
              <a:cs typeface="Times New Roman" panose="02020603050405020304" pitchFamily="18" charset="0"/>
            </a:endParaRPr>
          </a:p>
          <a:p>
            <a:pPr marL="400050" lvl="1" indent="0">
              <a:buNone/>
            </a:pPr>
            <a:r>
              <a:rPr lang="en-US" sz="1800" b="0" i="0" dirty="0">
                <a:solidFill>
                  <a:srgbClr val="374151"/>
                </a:solidFill>
                <a:effectLst/>
                <a:latin typeface="Times New Roman" panose="02020603050405020304" pitchFamily="18" charset="0"/>
                <a:cs typeface="Times New Roman" panose="02020603050405020304" pitchFamily="18" charset="0"/>
              </a:rPr>
              <a:t>A) Unicast</a:t>
            </a:r>
          </a:p>
          <a:p>
            <a:pPr marL="400050" lvl="1" indent="0">
              <a:buNone/>
            </a:pPr>
            <a:r>
              <a:rPr lang="en-US" sz="1800" b="0" i="0" dirty="0">
                <a:solidFill>
                  <a:srgbClr val="374151"/>
                </a:solidFill>
                <a:effectLst/>
                <a:latin typeface="Times New Roman" panose="02020603050405020304" pitchFamily="18" charset="0"/>
                <a:cs typeface="Times New Roman" panose="02020603050405020304" pitchFamily="18" charset="0"/>
              </a:rPr>
              <a:t>B) Multicast</a:t>
            </a:r>
          </a:p>
          <a:p>
            <a:pPr marL="400050" lvl="1" indent="0">
              <a:buNone/>
            </a:pPr>
            <a:r>
              <a:rPr lang="en-US" sz="1800" b="0" i="0" dirty="0">
                <a:solidFill>
                  <a:srgbClr val="374151"/>
                </a:solidFill>
                <a:effectLst/>
                <a:latin typeface="Times New Roman" panose="02020603050405020304" pitchFamily="18" charset="0"/>
                <a:cs typeface="Times New Roman" panose="02020603050405020304" pitchFamily="18" charset="0"/>
              </a:rPr>
              <a:t>C) Anycast</a:t>
            </a:r>
          </a:p>
          <a:p>
            <a:pPr marL="400050" lvl="1" indent="0">
              <a:buNone/>
            </a:pPr>
            <a:r>
              <a:rPr lang="en-US" sz="1800" b="1" i="0" dirty="0">
                <a:solidFill>
                  <a:srgbClr val="374151"/>
                </a:solidFill>
                <a:effectLst/>
                <a:latin typeface="Times New Roman" panose="02020603050405020304" pitchFamily="18" charset="0"/>
                <a:cs typeface="Times New Roman" panose="02020603050405020304" pitchFamily="18" charset="0"/>
              </a:rPr>
              <a:t>D) Loopback</a:t>
            </a:r>
          </a:p>
          <a:p>
            <a:pPr>
              <a:buNone/>
            </a:pPr>
            <a:br>
              <a:rPr lang="en-IN"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MCQ</a:t>
            </a:r>
            <a:r>
              <a:rPr kumimoji="0" lang="en-US" sz="3200" b="0" i="0" u="none" strike="noStrike" kern="1200" cap="none" spc="0" normalizeH="0" noProof="0" dirty="0">
                <a:ln>
                  <a:noFill/>
                </a:ln>
                <a:solidFill>
                  <a:schemeClr val="dk1"/>
                </a:solidFill>
                <a:effectLst/>
                <a:uLnTx/>
                <a:uFillTx/>
                <a:latin typeface="+mn-lt"/>
                <a:ea typeface="+mn-ea"/>
                <a:cs typeface="+mn-cs"/>
              </a:rPr>
              <a:t> s</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5" name="Date Placeholder 4"/>
          <p:cNvSpPr>
            <a:spLocks noGrp="1"/>
          </p:cNvSpPr>
          <p:nvPr>
            <p:ph type="dt" sz="half" idx="10"/>
          </p:nvPr>
        </p:nvSpPr>
        <p:spPr/>
        <p:txBody>
          <a:bodyPr/>
          <a:lstStyle/>
          <a:p>
            <a:fld id="{B74505FC-8318-4B47-9FA9-F20F0FB20F06}" type="datetime1">
              <a:rPr lang="en-US" smtClean="0"/>
              <a:t>10/15/2024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80</a:t>
            </a:fld>
            <a:endParaRPr lang="en-US"/>
          </a:p>
        </p:txBody>
      </p:sp>
      <p:sp>
        <p:nvSpPr>
          <p:cNvPr id="9" name="Footer Placeholder 8"/>
          <p:cNvSpPr>
            <a:spLocks noGrp="1"/>
          </p:cNvSpPr>
          <p:nvPr>
            <p:ph type="ftr" sz="quarter" idx="11"/>
          </p:nvPr>
        </p:nvSpPr>
        <p:spPr/>
        <p:txBody>
          <a:bodyPr/>
          <a:lstStyle/>
          <a:p>
            <a:r>
              <a:rPr lang="en-IN"/>
              <a:t>NISHA          ACSE602                  CN                UNIT 3</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fontScale="70000" lnSpcReduction="20000"/>
          </a:bodyPr>
          <a:lstStyle/>
          <a:p>
            <a:pPr>
              <a:buNone/>
            </a:pPr>
            <a:r>
              <a:rPr lang="en-IN" dirty="0"/>
              <a:t>4.   Given the IP address 201.14.78.65 and the subnet mask 255.255.255.224, what is the subnet address? </a:t>
            </a:r>
            <a:br>
              <a:rPr lang="en-IN" dirty="0"/>
            </a:br>
            <a:br>
              <a:rPr lang="en-IN" dirty="0"/>
            </a:br>
            <a:r>
              <a:rPr lang="en-IN" dirty="0"/>
              <a:t>A) 201.14.78.32</a:t>
            </a:r>
            <a:br>
              <a:rPr lang="en-IN" dirty="0"/>
            </a:br>
            <a:r>
              <a:rPr lang="en-IN" dirty="0"/>
              <a:t>B) 201.14.78.65</a:t>
            </a:r>
            <a:br>
              <a:rPr lang="en-IN" dirty="0"/>
            </a:br>
            <a:r>
              <a:rPr lang="en-IN" b="1" dirty="0"/>
              <a:t>C) 201.14.78.64</a:t>
            </a:r>
            <a:br>
              <a:rPr lang="en-IN" dirty="0"/>
            </a:br>
            <a:r>
              <a:rPr lang="en-IN" dirty="0"/>
              <a:t>D) none of the above</a:t>
            </a:r>
            <a:br>
              <a:rPr lang="en-IN" dirty="0"/>
            </a:br>
            <a:endParaRPr lang="en-IN" dirty="0"/>
          </a:p>
          <a:p>
            <a:pPr>
              <a:buNone/>
            </a:pPr>
            <a:r>
              <a:rPr lang="en-IN" dirty="0"/>
              <a:t>5.    Routers function in the _______ layers. </a:t>
            </a:r>
            <a:br>
              <a:rPr lang="en-IN" dirty="0"/>
            </a:br>
            <a:br>
              <a:rPr lang="en-IN" dirty="0"/>
            </a:br>
            <a:r>
              <a:rPr lang="en-IN" dirty="0"/>
              <a:t>A) physical and data link</a:t>
            </a:r>
            <a:br>
              <a:rPr lang="en-IN" dirty="0"/>
            </a:br>
            <a:r>
              <a:rPr lang="en-IN" b="1" dirty="0"/>
              <a:t>B) physical, data link, and network</a:t>
            </a:r>
            <a:br>
              <a:rPr lang="en-IN" dirty="0"/>
            </a:br>
            <a:r>
              <a:rPr lang="en-IN" dirty="0"/>
              <a:t>C) data link and network</a:t>
            </a:r>
            <a:br>
              <a:rPr lang="en-IN" dirty="0"/>
            </a:br>
            <a:r>
              <a:rPr lang="en-IN" dirty="0"/>
              <a:t>D) none of the above</a:t>
            </a:r>
            <a:br>
              <a:rPr lang="en-IN" dirty="0"/>
            </a:br>
            <a:endParaRPr lang="en-IN" dirty="0"/>
          </a:p>
          <a:p>
            <a:pPr>
              <a:buNone/>
            </a:pPr>
            <a:endParaRPr lang="en-IN" dirty="0"/>
          </a:p>
          <a:p>
            <a:endParaRPr lang="en-US" dirty="0"/>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MCQ</a:t>
            </a:r>
            <a:r>
              <a:rPr kumimoji="0" lang="en-US" sz="3200" b="0" i="0" u="none" strike="noStrike" kern="1200" cap="none" spc="0" normalizeH="0" noProof="0" dirty="0">
                <a:ln>
                  <a:noFill/>
                </a:ln>
                <a:solidFill>
                  <a:schemeClr val="dk1"/>
                </a:solidFill>
                <a:effectLst/>
                <a:uLnTx/>
                <a:uFillTx/>
                <a:latin typeface="+mn-lt"/>
                <a:ea typeface="+mn-ea"/>
                <a:cs typeface="+mn-cs"/>
              </a:rPr>
              <a:t> s</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5" name="Date Placeholder 4"/>
          <p:cNvSpPr>
            <a:spLocks noGrp="1"/>
          </p:cNvSpPr>
          <p:nvPr>
            <p:ph type="dt" sz="half" idx="10"/>
          </p:nvPr>
        </p:nvSpPr>
        <p:spPr/>
        <p:txBody>
          <a:bodyPr/>
          <a:lstStyle/>
          <a:p>
            <a:fld id="{11B4F70F-6522-4B9A-ACE6-F1855A9DD4CD}" type="datetime1">
              <a:rPr lang="en-US" smtClean="0"/>
              <a:t>10/15/2024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81</a:t>
            </a:fld>
            <a:endParaRPr lang="en-US"/>
          </a:p>
        </p:txBody>
      </p:sp>
      <p:sp>
        <p:nvSpPr>
          <p:cNvPr id="9" name="Footer Placeholder 8"/>
          <p:cNvSpPr>
            <a:spLocks noGrp="1"/>
          </p:cNvSpPr>
          <p:nvPr>
            <p:ph type="ftr" sz="quarter" idx="11"/>
          </p:nvPr>
        </p:nvSpPr>
        <p:spPr/>
        <p:txBody>
          <a:bodyPr/>
          <a:lstStyle/>
          <a:p>
            <a:r>
              <a:rPr lang="en-IN"/>
              <a:t>NISHA          ACSE602                  CN                UNIT 3</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r>
              <a:rPr lang="en-IN" dirty="0">
                <a:hlinkClick r:id="rId2"/>
              </a:rPr>
              <a:t>http://www.ululu.in/computer-networks-solved-sample-papers-btech-6th-semester/</a:t>
            </a:r>
            <a:endParaRPr lang="en-US" dirty="0"/>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Old</a:t>
            </a:r>
            <a:r>
              <a:rPr kumimoji="0" lang="en-US" sz="3200" b="0" i="0" u="none" strike="noStrike" kern="1200" cap="none" spc="0" normalizeH="0" noProof="0" dirty="0">
                <a:ln>
                  <a:noFill/>
                </a:ln>
                <a:solidFill>
                  <a:schemeClr val="dk1"/>
                </a:solidFill>
                <a:effectLst/>
                <a:uLnTx/>
                <a:uFillTx/>
                <a:latin typeface="+mn-lt"/>
                <a:ea typeface="+mn-ea"/>
                <a:cs typeface="+mn-cs"/>
              </a:rPr>
              <a:t> Question Papers</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5" name="Date Placeholder 4"/>
          <p:cNvSpPr>
            <a:spLocks noGrp="1"/>
          </p:cNvSpPr>
          <p:nvPr>
            <p:ph type="dt" sz="half" idx="10"/>
          </p:nvPr>
        </p:nvSpPr>
        <p:spPr/>
        <p:txBody>
          <a:bodyPr/>
          <a:lstStyle/>
          <a:p>
            <a:fld id="{91944883-9838-4F0A-8672-8D8BED3091AC}" type="datetime1">
              <a:rPr lang="en-US" smtClean="0"/>
              <a:t>10/15/2024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82</a:t>
            </a:fld>
            <a:endParaRPr lang="en-US"/>
          </a:p>
        </p:txBody>
      </p:sp>
      <p:sp>
        <p:nvSpPr>
          <p:cNvPr id="9" name="Footer Placeholder 8"/>
          <p:cNvSpPr>
            <a:spLocks noGrp="1"/>
          </p:cNvSpPr>
          <p:nvPr>
            <p:ph type="ftr" sz="quarter" idx="11"/>
          </p:nvPr>
        </p:nvSpPr>
        <p:spPr/>
        <p:txBody>
          <a:bodyPr/>
          <a:lstStyle/>
          <a:p>
            <a:r>
              <a:rPr lang="en-IN"/>
              <a:t>NISHA          ACSE602                  CN                UNIT 3</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1472" y="857232"/>
            <a:ext cx="8229600" cy="4525963"/>
          </a:xfrm>
        </p:spPr>
        <p:txBody>
          <a:bodyPr>
            <a:noAutofit/>
          </a:bodyPr>
          <a:lstStyle/>
          <a:p>
            <a:pPr marL="514350" indent="-514350">
              <a:buAutoNum type="arabicPeriod"/>
            </a:pPr>
            <a:r>
              <a:rPr lang="en-US" sz="2200" dirty="0"/>
              <a:t>Compare routers and gateways.</a:t>
            </a:r>
            <a:r>
              <a:rPr lang="en-IN" sz="2200" dirty="0"/>
              <a:t> (CO4)</a:t>
            </a:r>
            <a:endParaRPr lang="en-US" sz="2200" dirty="0"/>
          </a:p>
          <a:p>
            <a:pPr marL="514350" indent="-514350">
              <a:buAutoNum type="arabicPeriod"/>
            </a:pPr>
            <a:r>
              <a:rPr lang="en-US" sz="2200" dirty="0"/>
              <a:t>Write the IP address range of each class.</a:t>
            </a:r>
            <a:r>
              <a:rPr lang="en-IN" sz="2200" dirty="0"/>
              <a:t> (CO4)</a:t>
            </a:r>
          </a:p>
          <a:p>
            <a:pPr>
              <a:buNone/>
            </a:pPr>
            <a:r>
              <a:rPr lang="en-US" sz="2200" dirty="0"/>
              <a:t>3.    Explain the need of subnet.</a:t>
            </a:r>
            <a:r>
              <a:rPr lang="en-IN" sz="2200" dirty="0"/>
              <a:t> (CO4)</a:t>
            </a:r>
          </a:p>
          <a:p>
            <a:pPr>
              <a:buNone/>
            </a:pPr>
            <a:r>
              <a:rPr lang="en-US" sz="2200" dirty="0"/>
              <a:t>4.    Write acronym for  ARP, RARP, ICMP</a:t>
            </a:r>
            <a:r>
              <a:rPr lang="en-IN" sz="2200" dirty="0"/>
              <a:t>(CO4)</a:t>
            </a:r>
          </a:p>
          <a:p>
            <a:pPr marL="514350" indent="-514350">
              <a:buAutoNum type="arabicPeriod" startAt="5"/>
            </a:pPr>
            <a:r>
              <a:rPr lang="en-US" sz="2200" dirty="0"/>
              <a:t>For the given IP address 192.168.2.9 find the class,  network address and host address.</a:t>
            </a:r>
            <a:r>
              <a:rPr lang="en-IN" sz="2200" dirty="0"/>
              <a:t> (CO4)</a:t>
            </a:r>
            <a:endParaRPr lang="en-US" sz="2200" dirty="0"/>
          </a:p>
          <a:p>
            <a:pPr marL="514350" indent="-514350">
              <a:buAutoNum type="arabicPeriod" startAt="5"/>
            </a:pPr>
            <a:r>
              <a:rPr lang="en-US" sz="2200" dirty="0"/>
              <a:t>Write down default mask for each class IP address.</a:t>
            </a:r>
            <a:r>
              <a:rPr lang="en-IN" sz="2200" dirty="0"/>
              <a:t> (CO4)</a:t>
            </a:r>
          </a:p>
          <a:p>
            <a:pPr marL="514350" indent="-514350">
              <a:buAutoNum type="arabicPeriod" startAt="7"/>
            </a:pPr>
            <a:r>
              <a:rPr lang="en-US" sz="2200" dirty="0"/>
              <a:t>Write down subnet mask for given 192.12.3.9/26  IP address.</a:t>
            </a:r>
            <a:r>
              <a:rPr lang="en-IN" sz="2200" dirty="0"/>
              <a:t> (CO4)</a:t>
            </a:r>
          </a:p>
          <a:p>
            <a:pPr marL="514350" indent="-514350">
              <a:buAutoNum type="arabicPeriod" startAt="7"/>
            </a:pPr>
            <a:r>
              <a:rPr lang="en-US" sz="2200" dirty="0"/>
              <a:t>List the functions of network layer.</a:t>
            </a:r>
            <a:r>
              <a:rPr lang="en-IN" sz="2200" dirty="0"/>
              <a:t> (CO4)</a:t>
            </a:r>
            <a:br>
              <a:rPr lang="en-IN" sz="2200" dirty="0"/>
            </a:br>
            <a:endParaRPr lang="en-IN" sz="2200" dirty="0"/>
          </a:p>
          <a:p>
            <a:endParaRPr lang="en-US" sz="2200" dirty="0"/>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Expected Questions for University Exam </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5" name="Date Placeholder 4"/>
          <p:cNvSpPr>
            <a:spLocks noGrp="1"/>
          </p:cNvSpPr>
          <p:nvPr>
            <p:ph type="dt" sz="half" idx="10"/>
          </p:nvPr>
        </p:nvSpPr>
        <p:spPr/>
        <p:txBody>
          <a:bodyPr/>
          <a:lstStyle/>
          <a:p>
            <a:fld id="{69828500-BA69-43CA-BE1D-E646A79D9461}" type="datetime1">
              <a:rPr lang="en-US" smtClean="0"/>
              <a:t>10/15/2024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83</a:t>
            </a:fld>
            <a:endParaRPr lang="en-US"/>
          </a:p>
        </p:txBody>
      </p:sp>
      <p:sp>
        <p:nvSpPr>
          <p:cNvPr id="9" name="Footer Placeholder 8"/>
          <p:cNvSpPr>
            <a:spLocks noGrp="1"/>
          </p:cNvSpPr>
          <p:nvPr>
            <p:ph type="ftr" sz="quarter" idx="11"/>
          </p:nvPr>
        </p:nvSpPr>
        <p:spPr/>
        <p:txBody>
          <a:bodyPr/>
          <a:lstStyle/>
          <a:p>
            <a:r>
              <a:rPr lang="en-IN"/>
              <a:t>NISHA          ACSE602                  CN                UNIT 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Summary</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4" name="Date Placeholder 3"/>
          <p:cNvSpPr>
            <a:spLocks noGrp="1"/>
          </p:cNvSpPr>
          <p:nvPr>
            <p:ph type="dt" sz="half" idx="10"/>
          </p:nvPr>
        </p:nvSpPr>
        <p:spPr/>
        <p:txBody>
          <a:bodyPr/>
          <a:lstStyle/>
          <a:p>
            <a:fld id="{CC63AC86-6F89-47E6-96E5-843F866CC53F}" type="datetime1">
              <a:rPr lang="en-US" smtClean="0"/>
              <a:t>10/15/2024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84</a:t>
            </a:fld>
            <a:endParaRPr lang="en-US"/>
          </a:p>
        </p:txBody>
      </p:sp>
      <p:sp>
        <p:nvSpPr>
          <p:cNvPr id="6" name="Footer Placeholder 5"/>
          <p:cNvSpPr>
            <a:spLocks noGrp="1"/>
          </p:cNvSpPr>
          <p:nvPr>
            <p:ph type="ftr" sz="quarter" idx="11"/>
          </p:nvPr>
        </p:nvSpPr>
        <p:spPr/>
        <p:txBody>
          <a:bodyPr/>
          <a:lstStyle/>
          <a:p>
            <a:r>
              <a:rPr lang="en-IN"/>
              <a:t>NISHA          ACSE602                  CN                UNIT 3</a:t>
            </a:r>
            <a:endParaRPr lang="en-US" dirty="0"/>
          </a:p>
        </p:txBody>
      </p:sp>
      <p:sp>
        <p:nvSpPr>
          <p:cNvPr id="9" name="TextBox 8"/>
          <p:cNvSpPr txBox="1"/>
          <p:nvPr/>
        </p:nvSpPr>
        <p:spPr>
          <a:xfrm>
            <a:off x="1285852" y="1357298"/>
            <a:ext cx="6643734" cy="2123658"/>
          </a:xfrm>
          <a:prstGeom prst="rect">
            <a:avLst/>
          </a:prstGeom>
          <a:noFill/>
        </p:spPr>
        <p:txBody>
          <a:bodyPr wrap="square" rtlCol="0">
            <a:spAutoFit/>
          </a:bodyPr>
          <a:lstStyle/>
          <a:p>
            <a:pPr algn="just"/>
            <a:r>
              <a:rPr lang="en-IN" sz="2200" dirty="0"/>
              <a:t>In this unit 3 we have studied about Network layer of OSI model, its functions and how it handles the packet received from transport layer. Routing methods are also explained and comparison IPv4 and IPv6 completed.</a:t>
            </a:r>
          </a:p>
          <a:p>
            <a:pPr algn="just"/>
            <a:r>
              <a:rPr lang="en-IN" sz="2200" dirty="0"/>
              <a:t>To manage the traffic congestion control is covered.</a:t>
            </a:r>
          </a:p>
          <a:p>
            <a:pPr algn="just"/>
            <a:endParaRPr lang="en-IN" sz="2200"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quarter" idx="10"/>
          </p:nvPr>
        </p:nvSpPr>
        <p:spPr/>
        <p:txBody>
          <a:bodyPr/>
          <a:lstStyle/>
          <a:p>
            <a:pPr>
              <a:defRPr/>
            </a:pPr>
            <a:fld id="{5E34336D-9629-40E5-A094-9B00BCFB6AAE}" type="datetime1">
              <a:rPr lang="en-US" smtClean="0"/>
              <a:t>10/15/2024</a:t>
            </a:fld>
            <a:endParaRPr lang="en-US"/>
          </a:p>
        </p:txBody>
      </p:sp>
      <p:sp>
        <p:nvSpPr>
          <p:cNvPr id="7" name="Slide Number Placeholder 6"/>
          <p:cNvSpPr>
            <a:spLocks noGrp="1"/>
          </p:cNvSpPr>
          <p:nvPr>
            <p:ph type="sldNum" sz="quarter" idx="12"/>
          </p:nvPr>
        </p:nvSpPr>
        <p:spPr/>
        <p:txBody>
          <a:bodyPr/>
          <a:lstStyle/>
          <a:p>
            <a:pPr>
              <a:defRPr/>
            </a:pPr>
            <a:fld id="{9DF93421-AF7B-4AAF-B9C7-702BB93C1B2A}" type="slidenum">
              <a:rPr lang="en-US"/>
              <a:pPr>
                <a:defRPr/>
              </a:pPr>
              <a:t>85</a:t>
            </a:fld>
            <a:endParaRPr lang="en-US"/>
          </a:p>
        </p:txBody>
      </p:sp>
      <p:sp>
        <p:nvSpPr>
          <p:cNvPr id="8"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t>Recap of Unit</a:t>
            </a:r>
          </a:p>
        </p:txBody>
      </p:sp>
      <p:sp>
        <p:nvSpPr>
          <p:cNvPr id="11" name="Content Placeholder 2"/>
          <p:cNvSpPr txBox="1">
            <a:spLocks/>
          </p:cNvSpPr>
          <p:nvPr/>
        </p:nvSpPr>
        <p:spPr bwMode="auto">
          <a:xfrm>
            <a:off x="381000" y="1143000"/>
            <a:ext cx="7086600" cy="4525963"/>
          </a:xfrm>
          <a:prstGeom prst="rect">
            <a:avLst/>
          </a:prstGeom>
          <a:noFill/>
          <a:ln w="9525">
            <a:noFill/>
            <a:miter lim="800000"/>
            <a:headEnd/>
            <a:tailEnd/>
          </a:ln>
        </p:spPr>
        <p:txBody>
          <a:bodyPr>
            <a:normAutofit/>
          </a:bodyPr>
          <a:lstStyle/>
          <a:p>
            <a:pPr marL="342900" indent="-342900" algn="ctr">
              <a:spcBef>
                <a:spcPct val="20000"/>
              </a:spcBef>
              <a:defRPr/>
            </a:pPr>
            <a:endParaRPr lang="en-US" sz="2800" b="1" u="sng" dirty="0">
              <a:latin typeface="+mn-lt"/>
            </a:endParaRPr>
          </a:p>
          <a:p>
            <a:pPr marL="342900" indent="-342900">
              <a:spcBef>
                <a:spcPct val="20000"/>
              </a:spcBef>
              <a:buFont typeface="Arial" pitchFamily="34" charset="0"/>
              <a:buChar char="•"/>
              <a:defRPr/>
            </a:pPr>
            <a:r>
              <a:rPr lang="en-US" sz="2000" dirty="0"/>
              <a:t>Point-to-point networks</a:t>
            </a:r>
          </a:p>
          <a:p>
            <a:pPr marL="342900" indent="-342900">
              <a:spcBef>
                <a:spcPct val="20000"/>
              </a:spcBef>
              <a:buFont typeface="Arial" pitchFamily="34" charset="0"/>
              <a:buChar char="•"/>
              <a:defRPr/>
            </a:pPr>
            <a:r>
              <a:rPr lang="en-US" sz="2000" dirty="0"/>
              <a:t>Logical addressing (IPv4)</a:t>
            </a:r>
          </a:p>
          <a:p>
            <a:pPr marL="342900" indent="-342900">
              <a:spcBef>
                <a:spcPct val="20000"/>
              </a:spcBef>
              <a:buFont typeface="Arial" pitchFamily="34" charset="0"/>
              <a:buChar char="•"/>
              <a:defRPr/>
            </a:pPr>
            <a:r>
              <a:rPr lang="en-US" sz="2000" dirty="0"/>
              <a:t>Basic internetworking (IP, CIDR</a:t>
            </a:r>
            <a:br>
              <a:rPr lang="en-US" sz="2000" dirty="0"/>
            </a:br>
            <a:r>
              <a:rPr lang="en-US" sz="2000" dirty="0"/>
              <a:t>ARP, RARP, DHCP, ICMP)</a:t>
            </a:r>
          </a:p>
          <a:p>
            <a:pPr marL="342900" indent="-342900">
              <a:spcBef>
                <a:spcPct val="20000"/>
              </a:spcBef>
              <a:buFont typeface="Arial" pitchFamily="34" charset="0"/>
              <a:buChar char="•"/>
              <a:defRPr/>
            </a:pPr>
            <a:r>
              <a:rPr lang="en-US" sz="2000" dirty="0"/>
              <a:t>Routing, forwarding and delivery</a:t>
            </a:r>
          </a:p>
          <a:p>
            <a:pPr marL="342900" indent="-342900">
              <a:spcBef>
                <a:spcPct val="20000"/>
              </a:spcBef>
              <a:buFont typeface="Arial" pitchFamily="34" charset="0"/>
              <a:buChar char="•"/>
              <a:defRPr/>
            </a:pPr>
            <a:r>
              <a:rPr lang="en-US" sz="2000" dirty="0"/>
              <a:t> Static and dynamic routing</a:t>
            </a:r>
          </a:p>
          <a:p>
            <a:pPr marL="342900" indent="-342900">
              <a:spcBef>
                <a:spcPct val="20000"/>
              </a:spcBef>
              <a:buFont typeface="Arial" pitchFamily="34" charset="0"/>
              <a:buChar char="•"/>
              <a:defRPr/>
            </a:pPr>
            <a:r>
              <a:rPr lang="en-US" sz="2000" dirty="0"/>
              <a:t>Routing algorithms and protocols</a:t>
            </a:r>
          </a:p>
          <a:p>
            <a:pPr marL="342900" indent="-342900">
              <a:spcBef>
                <a:spcPct val="20000"/>
              </a:spcBef>
              <a:buFont typeface="Arial" pitchFamily="34" charset="0"/>
              <a:buChar char="•"/>
              <a:defRPr/>
            </a:pPr>
            <a:r>
              <a:rPr lang="en-US" sz="2000" dirty="0"/>
              <a:t>Congestion control algorithms</a:t>
            </a:r>
          </a:p>
          <a:p>
            <a:pPr marL="342900" indent="-342900">
              <a:spcBef>
                <a:spcPct val="20000"/>
              </a:spcBef>
              <a:buFont typeface="Arial" pitchFamily="34" charset="0"/>
              <a:buChar char="•"/>
              <a:defRPr/>
            </a:pPr>
            <a:r>
              <a:rPr lang="en-US" sz="2000" dirty="0"/>
              <a:t>IPv6.</a:t>
            </a:r>
            <a:endParaRPr lang="en-US" sz="2400" b="1" dirty="0">
              <a:latin typeface="+mn-lt"/>
              <a:cs typeface="+mn-cs"/>
            </a:endParaRPr>
          </a:p>
        </p:txBody>
      </p:sp>
      <p:sp>
        <p:nvSpPr>
          <p:cNvPr id="9" name="Footer Placeholder 12"/>
          <p:cNvSpPr>
            <a:spLocks noGrp="1"/>
          </p:cNvSpPr>
          <p:nvPr>
            <p:ph type="ftr" sz="quarter" idx="11"/>
          </p:nvPr>
        </p:nvSpPr>
        <p:spPr>
          <a:xfrm>
            <a:off x="2286000" y="6248400"/>
            <a:ext cx="5029200" cy="365125"/>
          </a:xfrm>
        </p:spPr>
        <p:txBody>
          <a:bodyPr/>
          <a:lstStyle/>
          <a:p>
            <a:pPr>
              <a:defRPr/>
            </a:pPr>
            <a:r>
              <a:rPr lang="en-US"/>
              <a:t>NISHA          ACSE602                  CN                UNIT 3</a:t>
            </a:r>
            <a:endParaRPr lang="en-US" dirty="0"/>
          </a:p>
        </p:txBody>
      </p:sp>
      <p:pic>
        <p:nvPicPr>
          <p:cNvPr id="50183" name="Picture 15" descr="C:\Users\nayaksir\Desktop\niet.jpg"/>
          <p:cNvPicPr>
            <a:picLocks noChangeAspect="1" noChangeArrowheads="1"/>
          </p:cNvPicPr>
          <p:nvPr/>
        </p:nvPicPr>
        <p:blipFill>
          <a:blip r:embed="rId3" cstate="print"/>
          <a:srcRect/>
          <a:stretch>
            <a:fillRect/>
          </a:stretch>
        </p:blipFill>
        <p:spPr bwMode="auto">
          <a:xfrm>
            <a:off x="0" y="0"/>
            <a:ext cx="1581150" cy="847725"/>
          </a:xfrm>
          <a:prstGeom prst="rect">
            <a:avLst/>
          </a:prstGeom>
          <a:noFill/>
          <a:ln w="9525">
            <a:noFill/>
            <a:miter lim="800000"/>
            <a:headEnd/>
            <a:tailEnd/>
          </a:ln>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References</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Content Placeholder 8"/>
          <p:cNvSpPr>
            <a:spLocks noGrp="1"/>
          </p:cNvSpPr>
          <p:nvPr>
            <p:ph idx="1"/>
          </p:nvPr>
        </p:nvSpPr>
        <p:spPr>
          <a:xfrm>
            <a:off x="3071802" y="4000504"/>
            <a:ext cx="2095189" cy="1243417"/>
          </a:xfrm>
          <a:prstGeom prst="rect">
            <a:avLst/>
          </a:prstGeom>
          <a:noFill/>
        </p:spPr>
        <p:txBody>
          <a:bodyPr wrap="none" lIns="91440" tIns="45720" rIns="91440" bIns="45720">
            <a:spAutoFit/>
          </a:bodyPr>
          <a:lstStyle/>
          <a:p>
            <a:pPr algn="ctr">
              <a:buNone/>
            </a:pPr>
            <a:endParaRPr lang="en-US" sz="2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pPr algn="ctr">
              <a:buNone/>
            </a:pPr>
            <a:endParaRPr lang="en-US" sz="2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pPr algn="ctr">
              <a:buNone/>
            </a:pPr>
            <a:r>
              <a:rPr lang="en-US" sz="2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Thank You</a:t>
            </a:r>
          </a:p>
        </p:txBody>
      </p:sp>
      <p:sp>
        <p:nvSpPr>
          <p:cNvPr id="5" name="Date Placeholder 4"/>
          <p:cNvSpPr>
            <a:spLocks noGrp="1"/>
          </p:cNvSpPr>
          <p:nvPr>
            <p:ph type="dt" sz="half" idx="10"/>
          </p:nvPr>
        </p:nvSpPr>
        <p:spPr/>
        <p:txBody>
          <a:bodyPr/>
          <a:lstStyle/>
          <a:p>
            <a:fld id="{777CCC5B-680B-434B-9774-7469760F8B75}" type="datetime1">
              <a:rPr lang="en-US" smtClean="0"/>
              <a:t>10/15/2024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86</a:t>
            </a:fld>
            <a:endParaRPr lang="en-US"/>
          </a:p>
        </p:txBody>
      </p:sp>
      <p:sp>
        <p:nvSpPr>
          <p:cNvPr id="10" name="Footer Placeholder 9"/>
          <p:cNvSpPr>
            <a:spLocks noGrp="1"/>
          </p:cNvSpPr>
          <p:nvPr>
            <p:ph type="ftr" sz="quarter" idx="11"/>
          </p:nvPr>
        </p:nvSpPr>
        <p:spPr/>
        <p:txBody>
          <a:bodyPr/>
          <a:lstStyle/>
          <a:p>
            <a:r>
              <a:rPr lang="en-IN"/>
              <a:t>NISHA          ACSE602                  CN                UNIT 3</a:t>
            </a:r>
            <a:endParaRPr lang="en-US" dirty="0"/>
          </a:p>
        </p:txBody>
      </p:sp>
      <p:sp>
        <p:nvSpPr>
          <p:cNvPr id="11" name="TextBox 10"/>
          <p:cNvSpPr txBox="1"/>
          <p:nvPr/>
        </p:nvSpPr>
        <p:spPr>
          <a:xfrm>
            <a:off x="1500166" y="1000108"/>
            <a:ext cx="7429552" cy="2800767"/>
          </a:xfrm>
          <a:prstGeom prst="rect">
            <a:avLst/>
          </a:prstGeom>
          <a:noFill/>
        </p:spPr>
        <p:txBody>
          <a:bodyPr wrap="square" rtlCol="0">
            <a:spAutoFit/>
          </a:bodyPr>
          <a:lstStyle/>
          <a:p>
            <a:r>
              <a:rPr lang="en-IN" sz="2200" dirty="0"/>
              <a:t>Books: </a:t>
            </a:r>
          </a:p>
          <a:p>
            <a:pPr marL="342900" lvl="0" indent="-342900">
              <a:buFont typeface="+mj-lt"/>
              <a:buAutoNum type="arabicPeriod"/>
            </a:pPr>
            <a:r>
              <a:rPr lang="en-US" sz="2200" dirty="0" err="1"/>
              <a:t>Forouzen</a:t>
            </a:r>
            <a:r>
              <a:rPr lang="en-US" sz="2200" dirty="0"/>
              <a:t>, "Data Communication and </a:t>
            </a:r>
            <a:r>
              <a:rPr lang="en-US" sz="2200" dirty="0" err="1"/>
              <a:t>Networking",TMH</a:t>
            </a:r>
            <a:endParaRPr lang="en-US" sz="2200" dirty="0"/>
          </a:p>
          <a:p>
            <a:pPr marL="342900" lvl="0" indent="-342900">
              <a:buFont typeface="+mj-lt"/>
              <a:buAutoNum type="arabicPeriod"/>
            </a:pPr>
            <a:endParaRPr lang="en-IN" sz="2200" dirty="0"/>
          </a:p>
          <a:p>
            <a:pPr marL="342900" lvl="0" indent="-342900">
              <a:buFont typeface="+mj-lt"/>
              <a:buAutoNum type="arabicPeriod"/>
            </a:pPr>
            <a:r>
              <a:rPr lang="en-US" sz="2200" dirty="0"/>
              <a:t>A.S. </a:t>
            </a:r>
            <a:r>
              <a:rPr lang="en-US" sz="2200" dirty="0" err="1"/>
              <a:t>Tanenbaum</a:t>
            </a:r>
            <a:r>
              <a:rPr lang="en-US" sz="2200" dirty="0"/>
              <a:t>, Computer Networks, Pearson Education</a:t>
            </a:r>
          </a:p>
          <a:p>
            <a:pPr marL="342900" lvl="0" indent="-342900">
              <a:buFont typeface="+mj-lt"/>
              <a:buAutoNum type="arabicPeriod"/>
            </a:pPr>
            <a:endParaRPr lang="en-IN" sz="2200" dirty="0"/>
          </a:p>
          <a:p>
            <a:pPr marL="342900" lvl="0" indent="-342900">
              <a:buFont typeface="+mj-lt"/>
              <a:buAutoNum type="arabicPeriod"/>
            </a:pPr>
            <a:r>
              <a:rPr lang="en-US" sz="2200" dirty="0"/>
              <a:t>W. Stallings, Data and Computer Communication, </a:t>
            </a:r>
            <a:r>
              <a:rPr lang="en-US" sz="2200" dirty="0" err="1"/>
              <a:t>MacmillanPress</a:t>
            </a:r>
            <a:endParaRPr lang="en-IN" sz="2200" dirty="0"/>
          </a:p>
          <a:p>
            <a:pPr marL="342900" indent="-342900">
              <a:buFont typeface="+mj-lt"/>
              <a:buAutoNum type="arabicPeriod"/>
            </a:pPr>
            <a:endParaRPr lang="en-IN" sz="2200" dirty="0"/>
          </a:p>
        </p:txBody>
      </p:sp>
    </p:spTree>
    <p:extLst>
      <p:ext uri="{BB962C8B-B14F-4D97-AF65-F5344CB8AC3E}">
        <p14:creationId xmlns:p14="http://schemas.microsoft.com/office/powerpoint/2010/main" val="2555220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950E6B8C-F47E-4ACA-8A2F-4C5116F6045C}" type="datetime1">
              <a:rPr lang="en-US" smtClean="0"/>
              <a:t>10/15/2024</a:t>
            </a:fld>
            <a:endParaRPr lang="en-US"/>
          </a:p>
        </p:txBody>
      </p:sp>
      <p:sp>
        <p:nvSpPr>
          <p:cNvPr id="6" name="Slide Number Placeholder 5"/>
          <p:cNvSpPr>
            <a:spLocks noGrp="1"/>
          </p:cNvSpPr>
          <p:nvPr>
            <p:ph type="sldNum" sz="quarter" idx="12"/>
          </p:nvPr>
        </p:nvSpPr>
        <p:spPr/>
        <p:txBody>
          <a:bodyPr/>
          <a:lstStyle/>
          <a:p>
            <a:pPr>
              <a:defRPr/>
            </a:pPr>
            <a:fld id="{507A31D4-3F91-40A3-9269-7789927FDA4B}" type="slidenum">
              <a:rPr lang="en-US"/>
              <a:pPr>
                <a:defRPr/>
              </a:pPr>
              <a:t>9</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t>CO-PO  Mapping</a:t>
            </a:r>
          </a:p>
        </p:txBody>
      </p:sp>
      <p:sp>
        <p:nvSpPr>
          <p:cNvPr id="8" name="Footer Placeholder 12"/>
          <p:cNvSpPr>
            <a:spLocks noGrp="1"/>
          </p:cNvSpPr>
          <p:nvPr>
            <p:ph type="ftr" sz="quarter" idx="11"/>
          </p:nvPr>
        </p:nvSpPr>
        <p:spPr>
          <a:xfrm>
            <a:off x="2286000" y="6492875"/>
            <a:ext cx="5029200" cy="365125"/>
          </a:xfrm>
        </p:spPr>
        <p:txBody>
          <a:bodyPr/>
          <a:lstStyle/>
          <a:p>
            <a:pPr>
              <a:defRPr/>
            </a:pPr>
            <a:r>
              <a:rPr lang="en-US"/>
              <a:t>NISHA          ACSE602                  CN                UNIT 3</a:t>
            </a:r>
            <a:endParaRPr lang="en-US" dirty="0"/>
          </a:p>
        </p:txBody>
      </p:sp>
      <p:pic>
        <p:nvPicPr>
          <p:cNvPr id="42118" name="Picture 15" descr="C:\Users\nayaksir\Desktop\niet.jpg"/>
          <p:cNvPicPr>
            <a:picLocks noChangeAspect="1" noChangeArrowheads="1"/>
          </p:cNvPicPr>
          <p:nvPr/>
        </p:nvPicPr>
        <p:blipFill>
          <a:blip r:embed="rId2" cstate="print"/>
          <a:srcRect/>
          <a:stretch>
            <a:fillRect/>
          </a:stretch>
        </p:blipFill>
        <p:spPr bwMode="auto">
          <a:xfrm>
            <a:off x="0" y="0"/>
            <a:ext cx="1581150" cy="847725"/>
          </a:xfrm>
          <a:prstGeom prst="rect">
            <a:avLst/>
          </a:prstGeom>
          <a:noFill/>
          <a:ln w="9525">
            <a:noFill/>
            <a:miter lim="800000"/>
            <a:headEnd/>
            <a:tailEnd/>
          </a:ln>
        </p:spPr>
      </p:pic>
      <p:graphicFrame>
        <p:nvGraphicFramePr>
          <p:cNvPr id="9" name="Table 8"/>
          <p:cNvGraphicFramePr>
            <a:graphicFrameLocks noGrp="1"/>
          </p:cNvGraphicFramePr>
          <p:nvPr>
            <p:extLst>
              <p:ext uri="{D42A27DB-BD31-4B8C-83A1-F6EECF244321}">
                <p14:modId xmlns:p14="http://schemas.microsoft.com/office/powerpoint/2010/main" val="3595663503"/>
              </p:ext>
            </p:extLst>
          </p:nvPr>
        </p:nvGraphicFramePr>
        <p:xfrm>
          <a:off x="395538" y="1052738"/>
          <a:ext cx="8208910" cy="5040558"/>
        </p:xfrm>
        <a:graphic>
          <a:graphicData uri="http://schemas.openxmlformats.org/drawingml/2006/table">
            <a:tbl>
              <a:tblPr/>
              <a:tblGrid>
                <a:gridCol w="1008110">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gridCol w="576064">
                  <a:extLst>
                    <a:ext uri="{9D8B030D-6E8A-4147-A177-3AD203B41FA5}">
                      <a16:colId xmlns:a16="http://schemas.microsoft.com/office/drawing/2014/main" val="20004"/>
                    </a:ext>
                  </a:extLst>
                </a:gridCol>
                <a:gridCol w="576064">
                  <a:extLst>
                    <a:ext uri="{9D8B030D-6E8A-4147-A177-3AD203B41FA5}">
                      <a16:colId xmlns:a16="http://schemas.microsoft.com/office/drawing/2014/main" val="20005"/>
                    </a:ext>
                  </a:extLst>
                </a:gridCol>
                <a:gridCol w="504056">
                  <a:extLst>
                    <a:ext uri="{9D8B030D-6E8A-4147-A177-3AD203B41FA5}">
                      <a16:colId xmlns:a16="http://schemas.microsoft.com/office/drawing/2014/main" val="20006"/>
                    </a:ext>
                  </a:extLst>
                </a:gridCol>
                <a:gridCol w="404849">
                  <a:extLst>
                    <a:ext uri="{9D8B030D-6E8A-4147-A177-3AD203B41FA5}">
                      <a16:colId xmlns:a16="http://schemas.microsoft.com/office/drawing/2014/main" val="20007"/>
                    </a:ext>
                  </a:extLst>
                </a:gridCol>
                <a:gridCol w="578220">
                  <a:extLst>
                    <a:ext uri="{9D8B030D-6E8A-4147-A177-3AD203B41FA5}">
                      <a16:colId xmlns:a16="http://schemas.microsoft.com/office/drawing/2014/main" val="20008"/>
                    </a:ext>
                  </a:extLst>
                </a:gridCol>
                <a:gridCol w="578220">
                  <a:extLst>
                    <a:ext uri="{9D8B030D-6E8A-4147-A177-3AD203B41FA5}">
                      <a16:colId xmlns:a16="http://schemas.microsoft.com/office/drawing/2014/main" val="20009"/>
                    </a:ext>
                  </a:extLst>
                </a:gridCol>
                <a:gridCol w="688630">
                  <a:extLst>
                    <a:ext uri="{9D8B030D-6E8A-4147-A177-3AD203B41FA5}">
                      <a16:colId xmlns:a16="http://schemas.microsoft.com/office/drawing/2014/main" val="20010"/>
                    </a:ext>
                  </a:extLst>
                </a:gridCol>
                <a:gridCol w="688630">
                  <a:extLst>
                    <a:ext uri="{9D8B030D-6E8A-4147-A177-3AD203B41FA5}">
                      <a16:colId xmlns:a16="http://schemas.microsoft.com/office/drawing/2014/main" val="20011"/>
                    </a:ext>
                  </a:extLst>
                </a:gridCol>
                <a:gridCol w="805867">
                  <a:extLst>
                    <a:ext uri="{9D8B030D-6E8A-4147-A177-3AD203B41FA5}">
                      <a16:colId xmlns:a16="http://schemas.microsoft.com/office/drawing/2014/main" val="20012"/>
                    </a:ext>
                  </a:extLst>
                </a:gridCol>
              </a:tblGrid>
              <a:tr h="406432">
                <a:tc gridSpan="9">
                  <a:txBody>
                    <a:bodyPr/>
                    <a:lstStyle/>
                    <a:p>
                      <a:pPr marL="0" marR="0" algn="ctr">
                        <a:lnSpc>
                          <a:spcPct val="115000"/>
                        </a:lnSpc>
                        <a:spcBef>
                          <a:spcPts val="0"/>
                        </a:spcBef>
                        <a:spcAft>
                          <a:spcPts val="1000"/>
                        </a:spcAft>
                      </a:pPr>
                      <a:r>
                        <a:rPr lang="en-US" sz="1200" b="1" dirty="0">
                          <a:latin typeface="+mj-lt"/>
                          <a:ea typeface="Calibri"/>
                          <a:cs typeface="Times New Roman"/>
                        </a:rPr>
                        <a:t>Computer Networks(ACSE- 603)</a:t>
                      </a:r>
                      <a:endParaRPr lang="en-US" sz="1200" dirty="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lnSpc>
                          <a:spcPct val="115000"/>
                        </a:lnSpc>
                        <a:spcBef>
                          <a:spcPts val="0"/>
                        </a:spcBef>
                        <a:spcAft>
                          <a:spcPts val="1000"/>
                        </a:spcAft>
                      </a:pPr>
                      <a:r>
                        <a:rPr lang="en-US" sz="1200" b="1" dirty="0">
                          <a:latin typeface="+mj-lt"/>
                          <a:ea typeface="Calibri"/>
                          <a:cs typeface="Times New Roman"/>
                        </a:rPr>
                        <a:t>Year of Study: 2023-24</a:t>
                      </a:r>
                      <a:endParaRPr lang="en-US" sz="1200" dirty="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62018">
                <a:tc>
                  <a:txBody>
                    <a:bodyPr/>
                    <a:lstStyle/>
                    <a:p>
                      <a:pPr marL="0" marR="0">
                        <a:lnSpc>
                          <a:spcPct val="115000"/>
                        </a:lnSpc>
                        <a:spcBef>
                          <a:spcPts val="0"/>
                        </a:spcBef>
                        <a:spcAft>
                          <a:spcPts val="1000"/>
                        </a:spcAft>
                      </a:pPr>
                      <a:r>
                        <a:rPr lang="en-US" sz="1200" b="1">
                          <a:latin typeface="+mj-lt"/>
                          <a:ea typeface="Calibri"/>
                          <a:cs typeface="Times New Roman"/>
                        </a:rPr>
                        <a:t>CO</a:t>
                      </a: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b="1">
                          <a:latin typeface="+mj-lt"/>
                          <a:ea typeface="Calibri"/>
                          <a:cs typeface="Times New Roman"/>
                        </a:rPr>
                        <a:t>PO1</a:t>
                      </a: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b="1">
                          <a:latin typeface="+mj-lt"/>
                          <a:ea typeface="Calibri"/>
                          <a:cs typeface="Times New Roman"/>
                        </a:rPr>
                        <a:t>PO2</a:t>
                      </a: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b="1">
                          <a:latin typeface="+mj-lt"/>
                          <a:ea typeface="Calibri"/>
                          <a:cs typeface="Times New Roman"/>
                        </a:rPr>
                        <a:t>PO3 </a:t>
                      </a: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b="1">
                          <a:latin typeface="+mj-lt"/>
                          <a:ea typeface="Calibri"/>
                          <a:cs typeface="Times New Roman"/>
                        </a:rPr>
                        <a:t>PO4</a:t>
                      </a: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b="1">
                          <a:latin typeface="+mj-lt"/>
                          <a:ea typeface="Calibri"/>
                          <a:cs typeface="Times New Roman"/>
                        </a:rPr>
                        <a:t>PO5</a:t>
                      </a: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b="1">
                          <a:latin typeface="+mj-lt"/>
                          <a:ea typeface="Calibri"/>
                          <a:cs typeface="Times New Roman"/>
                        </a:rPr>
                        <a:t>PO6</a:t>
                      </a: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b="1">
                          <a:latin typeface="+mj-lt"/>
                          <a:ea typeface="Calibri"/>
                          <a:cs typeface="Times New Roman"/>
                        </a:rPr>
                        <a:t>PO7</a:t>
                      </a: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b="1">
                          <a:latin typeface="+mj-lt"/>
                          <a:ea typeface="Calibri"/>
                          <a:cs typeface="Times New Roman"/>
                        </a:rPr>
                        <a:t>PO8</a:t>
                      </a: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b="1">
                          <a:latin typeface="+mj-lt"/>
                          <a:ea typeface="Calibri"/>
                          <a:cs typeface="Times New Roman"/>
                        </a:rPr>
                        <a:t>PO9</a:t>
                      </a: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b="1">
                          <a:latin typeface="+mj-lt"/>
                          <a:ea typeface="Calibri"/>
                          <a:cs typeface="Times New Roman"/>
                        </a:rPr>
                        <a:t>PO10</a:t>
                      </a: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b="1">
                          <a:latin typeface="+mj-lt"/>
                          <a:ea typeface="Calibri"/>
                          <a:cs typeface="Times New Roman"/>
                        </a:rPr>
                        <a:t>PO11</a:t>
                      </a: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b="1">
                          <a:latin typeface="+mj-lt"/>
                          <a:ea typeface="Calibri"/>
                          <a:cs typeface="Times New Roman"/>
                        </a:rPr>
                        <a:t>PO12</a:t>
                      </a: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62018">
                <a:tc>
                  <a:txBody>
                    <a:bodyPr/>
                    <a:lstStyle/>
                    <a:p>
                      <a:pPr marL="0" marR="0">
                        <a:lnSpc>
                          <a:spcPct val="115000"/>
                        </a:lnSpc>
                        <a:spcBef>
                          <a:spcPts val="0"/>
                        </a:spcBef>
                        <a:spcAft>
                          <a:spcPts val="1000"/>
                        </a:spcAft>
                      </a:pPr>
                      <a:r>
                        <a:rPr lang="en-US" sz="1200" b="1" dirty="0">
                          <a:latin typeface="+mj-lt"/>
                          <a:ea typeface="Calibri"/>
                          <a:cs typeface="Times New Roman"/>
                        </a:rPr>
                        <a:t>ACSE0602.1</a:t>
                      </a:r>
                      <a:endParaRPr lang="en-US" sz="1200" dirty="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mj-lt"/>
                          <a:ea typeface="Calibri"/>
                          <a:cs typeface="Times New Roman"/>
                        </a:rPr>
                        <a:t>3</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mj-lt"/>
                          <a:ea typeface="Calibri"/>
                          <a:cs typeface="Times New Roman"/>
                        </a:rPr>
                        <a:t>2</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mj-lt"/>
                          <a:ea typeface="Calibri"/>
                          <a:cs typeface="Times New Roman"/>
                        </a:rPr>
                        <a:t>2</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mj-lt"/>
                          <a:ea typeface="Calibri"/>
                          <a:cs typeface="Times New Roman"/>
                        </a:rPr>
                        <a:t>2</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mj-lt"/>
                          <a:ea typeface="Calibri"/>
                          <a:cs typeface="Times New Roman"/>
                        </a:rPr>
                        <a:t>2</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mj-lt"/>
                          <a:ea typeface="Calibri"/>
                          <a:cs typeface="Times New Roman"/>
                        </a:rPr>
                        <a:t>2</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mj-lt"/>
                          <a:ea typeface="Calibri"/>
                          <a:cs typeface="Times New Roman"/>
                        </a:rPr>
                        <a:t>3</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62018">
                <a:tc>
                  <a:txBody>
                    <a:bodyPr/>
                    <a:lstStyle/>
                    <a:p>
                      <a:pPr marL="0" marR="0">
                        <a:lnSpc>
                          <a:spcPct val="115000"/>
                        </a:lnSpc>
                        <a:spcBef>
                          <a:spcPts val="0"/>
                        </a:spcBef>
                        <a:spcAft>
                          <a:spcPts val="1000"/>
                        </a:spcAft>
                      </a:pPr>
                      <a:r>
                        <a:rPr lang="en-US" sz="1200" b="1" dirty="0">
                          <a:latin typeface="+mj-lt"/>
                          <a:ea typeface="Calibri"/>
                          <a:cs typeface="Times New Roman"/>
                        </a:rPr>
                        <a:t>ACSE0602.2</a:t>
                      </a:r>
                      <a:endParaRPr lang="en-US" sz="1200" dirty="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mj-lt"/>
                          <a:ea typeface="Calibri"/>
                          <a:cs typeface="Times New Roman"/>
                        </a:rPr>
                        <a:t>3</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mj-lt"/>
                          <a:ea typeface="Calibri"/>
                          <a:cs typeface="Times New Roman"/>
                        </a:rPr>
                        <a:t>3</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mj-lt"/>
                          <a:ea typeface="Calibri"/>
                          <a:cs typeface="Times New Roman"/>
                        </a:rPr>
                        <a:t>2</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mj-lt"/>
                          <a:ea typeface="Calibri"/>
                          <a:cs typeface="Times New Roman"/>
                        </a:rPr>
                        <a:t>3</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662018">
                <a:tc>
                  <a:txBody>
                    <a:bodyPr/>
                    <a:lstStyle/>
                    <a:p>
                      <a:pPr marL="0" marR="0">
                        <a:lnSpc>
                          <a:spcPct val="115000"/>
                        </a:lnSpc>
                        <a:spcBef>
                          <a:spcPts val="0"/>
                        </a:spcBef>
                        <a:spcAft>
                          <a:spcPts val="1000"/>
                        </a:spcAft>
                      </a:pPr>
                      <a:r>
                        <a:rPr lang="en-US" sz="1200" b="1" dirty="0">
                          <a:latin typeface="+mj-lt"/>
                          <a:ea typeface="Calibri"/>
                          <a:cs typeface="Times New Roman"/>
                        </a:rPr>
                        <a:t>ACSE0602.3</a:t>
                      </a:r>
                      <a:endParaRPr lang="en-US" sz="1200" dirty="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mj-lt"/>
                          <a:ea typeface="Calibri"/>
                          <a:cs typeface="Times New Roman"/>
                        </a:rPr>
                        <a:t>3</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mj-lt"/>
                          <a:ea typeface="Calibri"/>
                          <a:cs typeface="Times New Roman"/>
                        </a:rPr>
                        <a:t>3</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mj-lt"/>
                          <a:ea typeface="Calibri"/>
                          <a:cs typeface="Times New Roman"/>
                        </a:rPr>
                        <a:t>3</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mj-lt"/>
                          <a:ea typeface="Calibri"/>
                          <a:cs typeface="Times New Roman"/>
                        </a:rPr>
                        <a:t>3</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mj-lt"/>
                          <a:ea typeface="Calibri"/>
                          <a:cs typeface="Times New Roman"/>
                        </a:rPr>
                        <a:t>2</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mj-lt"/>
                          <a:ea typeface="Calibri"/>
                          <a:cs typeface="Times New Roman"/>
                        </a:rPr>
                        <a:t>2</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mj-lt"/>
                          <a:ea typeface="Calibri"/>
                          <a:cs typeface="Times New Roman"/>
                        </a:rPr>
                        <a:t>2</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mj-lt"/>
                          <a:ea typeface="Calibri"/>
                          <a:cs typeface="Times New Roman"/>
                        </a:rPr>
                        <a:t>3</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662018">
                <a:tc>
                  <a:txBody>
                    <a:bodyPr/>
                    <a:lstStyle/>
                    <a:p>
                      <a:pPr marL="0" marR="0">
                        <a:lnSpc>
                          <a:spcPct val="115000"/>
                        </a:lnSpc>
                        <a:spcBef>
                          <a:spcPts val="0"/>
                        </a:spcBef>
                        <a:spcAft>
                          <a:spcPts val="1000"/>
                        </a:spcAft>
                      </a:pPr>
                      <a:r>
                        <a:rPr lang="en-US" sz="1200" b="1" dirty="0">
                          <a:latin typeface="+mj-lt"/>
                          <a:ea typeface="Calibri"/>
                          <a:cs typeface="Times New Roman"/>
                        </a:rPr>
                        <a:t>ACSE0602.4</a:t>
                      </a:r>
                      <a:endParaRPr lang="en-US" sz="1200" dirty="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mj-lt"/>
                          <a:ea typeface="Calibri"/>
                          <a:cs typeface="Times New Roman"/>
                        </a:rPr>
                        <a:t>3</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dirty="0">
                          <a:latin typeface="+mj-lt"/>
                          <a:ea typeface="Calibri"/>
                          <a:cs typeface="Times New Roman"/>
                        </a:rPr>
                        <a:t>2</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mj-lt"/>
                          <a:ea typeface="Calibri"/>
                          <a:cs typeface="Times New Roman"/>
                        </a:rPr>
                        <a:t>2</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mj-lt"/>
                          <a:ea typeface="Calibri"/>
                          <a:cs typeface="Times New Roman"/>
                        </a:rPr>
                        <a:t>2</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mj-lt"/>
                          <a:ea typeface="Calibri"/>
                          <a:cs typeface="Times New Roman"/>
                        </a:rPr>
                        <a:t>3</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662018">
                <a:tc>
                  <a:txBody>
                    <a:bodyPr/>
                    <a:lstStyle/>
                    <a:p>
                      <a:pPr marL="0" marR="0">
                        <a:lnSpc>
                          <a:spcPct val="115000"/>
                        </a:lnSpc>
                        <a:spcBef>
                          <a:spcPts val="0"/>
                        </a:spcBef>
                        <a:spcAft>
                          <a:spcPts val="1000"/>
                        </a:spcAft>
                      </a:pPr>
                      <a:r>
                        <a:rPr lang="en-US" sz="1200" b="1" dirty="0">
                          <a:latin typeface="+mj-lt"/>
                          <a:ea typeface="Calibri"/>
                          <a:cs typeface="Times New Roman"/>
                        </a:rPr>
                        <a:t>ACSE0602.5</a:t>
                      </a:r>
                      <a:endParaRPr lang="en-US" sz="1200" dirty="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mj-lt"/>
                          <a:ea typeface="Calibri"/>
                          <a:cs typeface="Times New Roman"/>
                        </a:rPr>
                        <a:t>3</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mj-lt"/>
                          <a:ea typeface="Calibri"/>
                          <a:cs typeface="Times New Roman"/>
                        </a:rPr>
                        <a:t>3</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mj-lt"/>
                          <a:ea typeface="Calibri"/>
                          <a:cs typeface="Times New Roman"/>
                        </a:rPr>
                        <a:t>2</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mj-lt"/>
                          <a:ea typeface="Calibri"/>
                          <a:cs typeface="Times New Roman"/>
                        </a:rPr>
                        <a:t>2</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mj-lt"/>
                          <a:ea typeface="Calibri"/>
                          <a:cs typeface="Times New Roman"/>
                        </a:rPr>
                        <a:t>3</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mj-lt"/>
                          <a:ea typeface="Calibri"/>
                          <a:cs typeface="Times New Roman"/>
                        </a:rPr>
                        <a:t>2</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mj-lt"/>
                          <a:ea typeface="Calibri"/>
                          <a:cs typeface="Times New Roman"/>
                        </a:rPr>
                        <a:t>3</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662018">
                <a:tc>
                  <a:txBody>
                    <a:bodyPr/>
                    <a:lstStyle/>
                    <a:p>
                      <a:pPr marL="0" marR="0" algn="ctr">
                        <a:lnSpc>
                          <a:spcPct val="115000"/>
                        </a:lnSpc>
                        <a:spcBef>
                          <a:spcPts val="0"/>
                        </a:spcBef>
                        <a:spcAft>
                          <a:spcPts val="1000"/>
                        </a:spcAft>
                      </a:pPr>
                      <a:r>
                        <a:rPr lang="en-US" sz="1200" dirty="0">
                          <a:latin typeface="+mj-lt"/>
                          <a:ea typeface="Calibri"/>
                          <a:cs typeface="Times New Roman"/>
                        </a:rPr>
                        <a:t>Average</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b="1">
                          <a:latin typeface="+mj-lt"/>
                          <a:ea typeface="Calibri"/>
                          <a:cs typeface="Times New Roman"/>
                        </a:rPr>
                        <a:t>3</a:t>
                      </a: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b="1">
                          <a:latin typeface="+mj-lt"/>
                          <a:ea typeface="Calibri"/>
                          <a:cs typeface="Times New Roman"/>
                        </a:rPr>
                        <a:t>2</a:t>
                      </a: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b="1">
                          <a:latin typeface="+mj-lt"/>
                          <a:ea typeface="Calibri"/>
                          <a:cs typeface="Times New Roman"/>
                        </a:rPr>
                        <a:t>2</a:t>
                      </a: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b="1">
                          <a:latin typeface="+mj-lt"/>
                          <a:ea typeface="Calibri"/>
                          <a:cs typeface="Times New Roman"/>
                        </a:rPr>
                        <a:t>2</a:t>
                      </a: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b="1">
                          <a:latin typeface="+mj-lt"/>
                          <a:ea typeface="Calibri"/>
                          <a:cs typeface="Times New Roman"/>
                        </a:rPr>
                        <a:t>2</a:t>
                      </a: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200" dirty="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b="1" dirty="0">
                          <a:latin typeface="+mj-lt"/>
                          <a:ea typeface="Calibri"/>
                          <a:cs typeface="Times New Roman"/>
                        </a:rPr>
                        <a:t>2</a:t>
                      </a:r>
                      <a:endParaRPr lang="en-US" sz="1200" dirty="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dirty="0">
                          <a:latin typeface="+mj-lt"/>
                          <a:ea typeface="Calibri"/>
                          <a:cs typeface="Times New Roman"/>
                        </a:rPr>
                        <a:t>2</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200" dirty="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b="1">
                          <a:latin typeface="+mj-lt"/>
                          <a:ea typeface="Calibri"/>
                          <a:cs typeface="Times New Roman"/>
                        </a:rPr>
                        <a:t>2</a:t>
                      </a: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b="1" dirty="0">
                          <a:latin typeface="+mj-lt"/>
                          <a:ea typeface="Calibri"/>
                          <a:cs typeface="Times New Roman"/>
                        </a:rPr>
                        <a:t>3</a:t>
                      </a:r>
                      <a:endParaRPr lang="en-US" sz="1200" dirty="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12320</TotalTime>
  <Words>4749</Words>
  <Application>Microsoft Office PowerPoint</Application>
  <PresentationFormat>On-screen Show (4:3)</PresentationFormat>
  <Paragraphs>857</Paragraphs>
  <Slides>86</Slides>
  <Notes>60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86</vt:i4>
      </vt:variant>
    </vt:vector>
  </HeadingPairs>
  <TitlesOfParts>
    <vt:vector size="95" baseType="lpstr">
      <vt:lpstr>Algerian</vt:lpstr>
      <vt:lpstr>Arial</vt:lpstr>
      <vt:lpstr>Calibri</vt:lpstr>
      <vt:lpstr>Söhne</vt:lpstr>
      <vt:lpstr>Tahoma</vt:lpstr>
      <vt:lpstr>Times New Roman</vt:lpstr>
      <vt:lpstr>Wingdings</vt:lpstr>
      <vt:lpstr>Wingdings 3</vt:lpstr>
      <vt:lpstr>Office Theme</vt:lpstr>
      <vt:lpstr>Noida Institute of Engineering and Technology, Greater Noida</vt:lpstr>
      <vt:lpstr>Noida Institute of Engineering and Technology, Greater Noida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IBTESAAM RAIS</cp:lastModifiedBy>
  <cp:revision>68</cp:revision>
  <dcterms:created xsi:type="dcterms:W3CDTF">2006-08-16T00:00:00Z</dcterms:created>
  <dcterms:modified xsi:type="dcterms:W3CDTF">2024-10-23T11:18:17Z</dcterms:modified>
</cp:coreProperties>
</file>