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2" r:id="rId1"/>
  </p:sldMasterIdLst>
  <p:notesMasterIdLst>
    <p:notesMasterId r:id="rId85"/>
  </p:notesMasterIdLst>
  <p:handoutMasterIdLst>
    <p:handoutMasterId r:id="rId86"/>
  </p:handoutMasterIdLst>
  <p:sldIdLst>
    <p:sldId id="410" r:id="rId2"/>
    <p:sldId id="375" r:id="rId3"/>
    <p:sldId id="376" r:id="rId4"/>
    <p:sldId id="381" r:id="rId5"/>
    <p:sldId id="411" r:id="rId6"/>
    <p:sldId id="412" r:id="rId7"/>
    <p:sldId id="413" r:id="rId8"/>
    <p:sldId id="414" r:id="rId9"/>
    <p:sldId id="415" r:id="rId10"/>
    <p:sldId id="416" r:id="rId11"/>
    <p:sldId id="417" r:id="rId12"/>
    <p:sldId id="418" r:id="rId13"/>
    <p:sldId id="419" r:id="rId14"/>
    <p:sldId id="420" r:id="rId15"/>
    <p:sldId id="421" r:id="rId16"/>
    <p:sldId id="422" r:id="rId17"/>
    <p:sldId id="423" r:id="rId18"/>
    <p:sldId id="424" r:id="rId19"/>
    <p:sldId id="425" r:id="rId20"/>
    <p:sldId id="426" r:id="rId21"/>
    <p:sldId id="427" r:id="rId22"/>
    <p:sldId id="382" r:id="rId23"/>
    <p:sldId id="402" r:id="rId24"/>
    <p:sldId id="257" r:id="rId25"/>
    <p:sldId id="388" r:id="rId26"/>
    <p:sldId id="258" r:id="rId27"/>
    <p:sldId id="259" r:id="rId28"/>
    <p:sldId id="261" r:id="rId29"/>
    <p:sldId id="264" r:id="rId30"/>
    <p:sldId id="265" r:id="rId31"/>
    <p:sldId id="266" r:id="rId32"/>
    <p:sldId id="436" r:id="rId33"/>
    <p:sldId id="268" r:id="rId34"/>
    <p:sldId id="437" r:id="rId35"/>
    <p:sldId id="271" r:id="rId36"/>
    <p:sldId id="272" r:id="rId37"/>
    <p:sldId id="273" r:id="rId38"/>
    <p:sldId id="435" r:id="rId39"/>
    <p:sldId id="377" r:id="rId40"/>
    <p:sldId id="438" r:id="rId41"/>
    <p:sldId id="276" r:id="rId42"/>
    <p:sldId id="277" r:id="rId43"/>
    <p:sldId id="443" r:id="rId44"/>
    <p:sldId id="439" r:id="rId45"/>
    <p:sldId id="279" r:id="rId46"/>
    <p:sldId id="280" r:id="rId47"/>
    <p:sldId id="281" r:id="rId48"/>
    <p:sldId id="283" r:id="rId49"/>
    <p:sldId id="284" r:id="rId50"/>
    <p:sldId id="285" r:id="rId51"/>
    <p:sldId id="286" r:id="rId52"/>
    <p:sldId id="287" r:id="rId53"/>
    <p:sldId id="440" r:id="rId54"/>
    <p:sldId id="441" r:id="rId55"/>
    <p:sldId id="288" r:id="rId56"/>
    <p:sldId id="289" r:id="rId57"/>
    <p:sldId id="290" r:id="rId58"/>
    <p:sldId id="291" r:id="rId59"/>
    <p:sldId id="442" r:id="rId60"/>
    <p:sldId id="292" r:id="rId61"/>
    <p:sldId id="293" r:id="rId62"/>
    <p:sldId id="294" r:id="rId63"/>
    <p:sldId id="378" r:id="rId64"/>
    <p:sldId id="444" r:id="rId65"/>
    <p:sldId id="445" r:id="rId66"/>
    <p:sldId id="446" r:id="rId67"/>
    <p:sldId id="447" r:id="rId68"/>
    <p:sldId id="448" r:id="rId69"/>
    <p:sldId id="393" r:id="rId70"/>
    <p:sldId id="394" r:id="rId71"/>
    <p:sldId id="395" r:id="rId72"/>
    <p:sldId id="396" r:id="rId73"/>
    <p:sldId id="434" r:id="rId74"/>
    <p:sldId id="397" r:id="rId75"/>
    <p:sldId id="398" r:id="rId76"/>
    <p:sldId id="428" r:id="rId77"/>
    <p:sldId id="429" r:id="rId78"/>
    <p:sldId id="430" r:id="rId79"/>
    <p:sldId id="431" r:id="rId80"/>
    <p:sldId id="399" r:id="rId81"/>
    <p:sldId id="432" r:id="rId82"/>
    <p:sldId id="400" r:id="rId83"/>
    <p:sldId id="401" r:id="rId8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364" autoAdjust="0"/>
  </p:normalViewPr>
  <p:slideViewPr>
    <p:cSldViewPr snapToGrid="0">
      <p:cViewPr varScale="1">
        <p:scale>
          <a:sx n="70" d="100"/>
          <a:sy n="70" d="100"/>
        </p:scale>
        <p:origin x="1180" y="60"/>
      </p:cViewPr>
      <p:guideLst>
        <p:guide orient="horz" pos="2160"/>
        <p:guide pos="2880"/>
      </p:guideLst>
    </p:cSldViewPr>
  </p:slideViewPr>
  <p:outlineViewPr>
    <p:cViewPr>
      <p:scale>
        <a:sx n="33" d="100"/>
        <a:sy n="33" d="100"/>
      </p:scale>
      <p:origin x="0" y="-4380"/>
    </p:cViewPr>
  </p:outlineViewPr>
  <p:notesTextViewPr>
    <p:cViewPr>
      <p:scale>
        <a:sx n="1" d="1"/>
        <a:sy n="1" d="1"/>
      </p:scale>
      <p:origin x="0" y="0"/>
    </p:cViewPr>
  </p:notesTextViewPr>
  <p:sorterViewPr>
    <p:cViewPr>
      <p:scale>
        <a:sx n="100" d="100"/>
        <a:sy n="100" d="100"/>
      </p:scale>
      <p:origin x="0" y="-7014"/>
    </p:cViewPr>
  </p:sorterViewPr>
  <p:notesViewPr>
    <p:cSldViewPr snapToGrid="0">
      <p:cViewPr varScale="1">
        <p:scale>
          <a:sx n="56" d="100"/>
          <a:sy n="56" d="100"/>
        </p:scale>
        <p:origin x="1830"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49EE16-DC52-4E64-AF0D-2D0AC8FA6CA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3E85324-31F9-46E7-97AB-5B0B1682610A}">
      <dgm:prSet phldrT="[Text]"/>
      <dgm:spPr/>
      <dgm:t>
        <a:bodyPr/>
        <a:lstStyle/>
        <a:p>
          <a:r>
            <a:rPr lang="en-US" dirty="0"/>
            <a:t>Byte Streaming</a:t>
          </a:r>
        </a:p>
      </dgm:t>
    </dgm:pt>
    <dgm:pt modelId="{7ABB80B7-32CB-4858-B624-889B0F0B0233}" type="parTrans" cxnId="{D52443ED-1639-48A2-80B6-A3888261096A}">
      <dgm:prSet/>
      <dgm:spPr/>
      <dgm:t>
        <a:bodyPr/>
        <a:lstStyle/>
        <a:p>
          <a:endParaRPr lang="en-US"/>
        </a:p>
      </dgm:t>
    </dgm:pt>
    <dgm:pt modelId="{9E08B71A-AAD7-49D1-A8BC-F65A55988030}" type="sibTrans" cxnId="{D52443ED-1639-48A2-80B6-A3888261096A}">
      <dgm:prSet/>
      <dgm:spPr/>
      <dgm:t>
        <a:bodyPr/>
        <a:lstStyle/>
        <a:p>
          <a:endParaRPr lang="en-US"/>
        </a:p>
      </dgm:t>
    </dgm:pt>
    <dgm:pt modelId="{ADC872BD-18B9-464D-8F0A-AECF48CDAF3E}">
      <dgm:prSet phldrT="[Text]"/>
      <dgm:spPr/>
      <dgm:t>
        <a:bodyPr/>
        <a:lstStyle/>
        <a:p>
          <a:r>
            <a:rPr lang="en-US" dirty="0"/>
            <a:t>Connection Oriented</a:t>
          </a:r>
        </a:p>
      </dgm:t>
    </dgm:pt>
    <dgm:pt modelId="{AC24CA34-F140-4156-8914-A15C17608A0E}" type="parTrans" cxnId="{C0484547-81EF-4D18-8736-CB73C451B5F8}">
      <dgm:prSet/>
      <dgm:spPr/>
      <dgm:t>
        <a:bodyPr/>
        <a:lstStyle/>
        <a:p>
          <a:endParaRPr lang="en-US"/>
        </a:p>
      </dgm:t>
    </dgm:pt>
    <dgm:pt modelId="{59E83F99-3E19-4CD4-9650-99731D87DE8F}" type="sibTrans" cxnId="{C0484547-81EF-4D18-8736-CB73C451B5F8}">
      <dgm:prSet/>
      <dgm:spPr/>
      <dgm:t>
        <a:bodyPr/>
        <a:lstStyle/>
        <a:p>
          <a:endParaRPr lang="en-US"/>
        </a:p>
      </dgm:t>
    </dgm:pt>
    <dgm:pt modelId="{7E45E185-1CD0-4E13-8930-277D547D4642}">
      <dgm:prSet phldrT="[Text]"/>
      <dgm:spPr/>
      <dgm:t>
        <a:bodyPr/>
        <a:lstStyle/>
        <a:p>
          <a:r>
            <a:rPr lang="en-US" dirty="0"/>
            <a:t>Full Duplex</a:t>
          </a:r>
        </a:p>
      </dgm:t>
    </dgm:pt>
    <dgm:pt modelId="{1D3EEBEE-B946-43E4-8274-209C1750681A}" type="parTrans" cxnId="{173B60CC-AD00-4AD3-83BA-3DE7CFD7E9EC}">
      <dgm:prSet/>
      <dgm:spPr/>
      <dgm:t>
        <a:bodyPr/>
        <a:lstStyle/>
        <a:p>
          <a:endParaRPr lang="en-US"/>
        </a:p>
      </dgm:t>
    </dgm:pt>
    <dgm:pt modelId="{B8DCFC9E-ACBB-44C1-B56B-B2A17D9437F3}" type="sibTrans" cxnId="{173B60CC-AD00-4AD3-83BA-3DE7CFD7E9EC}">
      <dgm:prSet/>
      <dgm:spPr/>
      <dgm:t>
        <a:bodyPr/>
        <a:lstStyle/>
        <a:p>
          <a:endParaRPr lang="en-US"/>
        </a:p>
      </dgm:t>
    </dgm:pt>
    <dgm:pt modelId="{84319069-C905-43CF-8AA4-0F39E77F83CD}">
      <dgm:prSet phldrT="[Text]"/>
      <dgm:spPr/>
      <dgm:t>
        <a:bodyPr/>
        <a:lstStyle/>
        <a:p>
          <a:r>
            <a:rPr lang="en-US" dirty="0"/>
            <a:t>Piggy Backing</a:t>
          </a:r>
        </a:p>
      </dgm:t>
    </dgm:pt>
    <dgm:pt modelId="{75E7B9D5-AC9B-4600-B5A7-F27B7D1273B8}" type="parTrans" cxnId="{DCA37E1B-F51A-4981-883E-9FCB45668CEE}">
      <dgm:prSet/>
      <dgm:spPr/>
      <dgm:t>
        <a:bodyPr/>
        <a:lstStyle/>
        <a:p>
          <a:endParaRPr lang="en-US"/>
        </a:p>
      </dgm:t>
    </dgm:pt>
    <dgm:pt modelId="{030E4AE8-2B9A-4122-AEA6-F40715404DAE}" type="sibTrans" cxnId="{DCA37E1B-F51A-4981-883E-9FCB45668CEE}">
      <dgm:prSet/>
      <dgm:spPr/>
      <dgm:t>
        <a:bodyPr/>
        <a:lstStyle/>
        <a:p>
          <a:endParaRPr lang="en-US"/>
        </a:p>
      </dgm:t>
    </dgm:pt>
    <dgm:pt modelId="{3074F6D0-0803-40D3-B601-87D4BDD3D29B}">
      <dgm:prSet phldrT="[Text]"/>
      <dgm:spPr/>
      <dgm:t>
        <a:bodyPr/>
        <a:lstStyle/>
        <a:p>
          <a:r>
            <a:rPr lang="en-US" dirty="0"/>
            <a:t>Error Control</a:t>
          </a:r>
        </a:p>
      </dgm:t>
    </dgm:pt>
    <dgm:pt modelId="{68BD33D4-D0BD-4189-AF49-1445CA429C30}" type="parTrans" cxnId="{36006FA7-7F32-47EF-8D9B-B55E1EA48042}">
      <dgm:prSet/>
      <dgm:spPr/>
      <dgm:t>
        <a:bodyPr/>
        <a:lstStyle/>
        <a:p>
          <a:endParaRPr lang="en-US"/>
        </a:p>
      </dgm:t>
    </dgm:pt>
    <dgm:pt modelId="{49C63CDC-597C-4C2F-A9B1-DB3E81FA27A5}" type="sibTrans" cxnId="{36006FA7-7F32-47EF-8D9B-B55E1EA48042}">
      <dgm:prSet/>
      <dgm:spPr/>
      <dgm:t>
        <a:bodyPr/>
        <a:lstStyle/>
        <a:p>
          <a:endParaRPr lang="en-US"/>
        </a:p>
      </dgm:t>
    </dgm:pt>
    <dgm:pt modelId="{F3F6E30C-CE40-41D9-9271-8E05D34DA87A}">
      <dgm:prSet phldrT="[Text]"/>
      <dgm:spPr/>
      <dgm:t>
        <a:bodyPr/>
        <a:lstStyle/>
        <a:p>
          <a:r>
            <a:rPr lang="en-US" dirty="0"/>
            <a:t>Congestion Control</a:t>
          </a:r>
        </a:p>
      </dgm:t>
    </dgm:pt>
    <dgm:pt modelId="{A5184F03-E2E6-4ECD-8F2C-8DE673855404}" type="parTrans" cxnId="{1AD71C39-BA3A-4007-8230-B119CD798DBE}">
      <dgm:prSet/>
      <dgm:spPr/>
      <dgm:t>
        <a:bodyPr/>
        <a:lstStyle/>
        <a:p>
          <a:endParaRPr lang="en-US"/>
        </a:p>
      </dgm:t>
    </dgm:pt>
    <dgm:pt modelId="{8DA7FAB2-E027-442C-B16C-AA1922B256AD}" type="sibTrans" cxnId="{1AD71C39-BA3A-4007-8230-B119CD798DBE}">
      <dgm:prSet/>
      <dgm:spPr/>
      <dgm:t>
        <a:bodyPr/>
        <a:lstStyle/>
        <a:p>
          <a:endParaRPr lang="en-US"/>
        </a:p>
      </dgm:t>
    </dgm:pt>
    <dgm:pt modelId="{053AC3D3-C5AF-45BD-8A98-B1E477290A98}">
      <dgm:prSet phldrT="[Text]"/>
      <dgm:spPr/>
      <dgm:t>
        <a:bodyPr/>
        <a:lstStyle/>
        <a:p>
          <a:r>
            <a:rPr lang="en-US" dirty="0"/>
            <a:t>Flow Control</a:t>
          </a:r>
        </a:p>
      </dgm:t>
    </dgm:pt>
    <dgm:pt modelId="{39BA38DA-0A05-476D-A585-E5D89920E7A9}" type="parTrans" cxnId="{0BB54740-22E9-4B70-AFC4-CA218215837A}">
      <dgm:prSet/>
      <dgm:spPr/>
      <dgm:t>
        <a:bodyPr/>
        <a:lstStyle/>
        <a:p>
          <a:endParaRPr lang="en-US"/>
        </a:p>
      </dgm:t>
    </dgm:pt>
    <dgm:pt modelId="{6DC3D8E0-646F-4A89-99DE-89C07B76B321}" type="sibTrans" cxnId="{0BB54740-22E9-4B70-AFC4-CA218215837A}">
      <dgm:prSet/>
      <dgm:spPr/>
      <dgm:t>
        <a:bodyPr/>
        <a:lstStyle/>
        <a:p>
          <a:endParaRPr lang="en-US"/>
        </a:p>
      </dgm:t>
    </dgm:pt>
    <dgm:pt modelId="{36EEBE60-9AC4-4E29-B013-D5A9B637BFD2}" type="pres">
      <dgm:prSet presAssocID="{C649EE16-DC52-4E64-AF0D-2D0AC8FA6CAE}" presName="diagram" presStyleCnt="0">
        <dgm:presLayoutVars>
          <dgm:dir/>
          <dgm:resizeHandles val="exact"/>
        </dgm:presLayoutVars>
      </dgm:prSet>
      <dgm:spPr/>
    </dgm:pt>
    <dgm:pt modelId="{27F0E8C8-0D51-4E27-A52C-26BFD79D6D1B}" type="pres">
      <dgm:prSet presAssocID="{63E85324-31F9-46E7-97AB-5B0B1682610A}" presName="node" presStyleLbl="node1" presStyleIdx="0" presStyleCnt="7">
        <dgm:presLayoutVars>
          <dgm:bulletEnabled val="1"/>
        </dgm:presLayoutVars>
      </dgm:prSet>
      <dgm:spPr/>
    </dgm:pt>
    <dgm:pt modelId="{D381CA8B-AEA2-4E3D-AFD9-D88BFFE441F8}" type="pres">
      <dgm:prSet presAssocID="{9E08B71A-AAD7-49D1-A8BC-F65A55988030}" presName="sibTrans" presStyleCnt="0"/>
      <dgm:spPr/>
    </dgm:pt>
    <dgm:pt modelId="{424BEE50-ECBE-45AD-BC93-BE220376EE87}" type="pres">
      <dgm:prSet presAssocID="{ADC872BD-18B9-464D-8F0A-AECF48CDAF3E}" presName="node" presStyleLbl="node1" presStyleIdx="1" presStyleCnt="7">
        <dgm:presLayoutVars>
          <dgm:bulletEnabled val="1"/>
        </dgm:presLayoutVars>
      </dgm:prSet>
      <dgm:spPr/>
    </dgm:pt>
    <dgm:pt modelId="{50A0BD51-AAC1-4727-8E42-D980F7C53B32}" type="pres">
      <dgm:prSet presAssocID="{59E83F99-3E19-4CD4-9650-99731D87DE8F}" presName="sibTrans" presStyleCnt="0"/>
      <dgm:spPr/>
    </dgm:pt>
    <dgm:pt modelId="{2F3D268E-7AEA-47DC-8FD4-DDDC8307A40C}" type="pres">
      <dgm:prSet presAssocID="{7E45E185-1CD0-4E13-8930-277D547D4642}" presName="node" presStyleLbl="node1" presStyleIdx="2" presStyleCnt="7">
        <dgm:presLayoutVars>
          <dgm:bulletEnabled val="1"/>
        </dgm:presLayoutVars>
      </dgm:prSet>
      <dgm:spPr/>
    </dgm:pt>
    <dgm:pt modelId="{1399F9C1-101C-46C7-922E-031DEC371065}" type="pres">
      <dgm:prSet presAssocID="{B8DCFC9E-ACBB-44C1-B56B-B2A17D9437F3}" presName="sibTrans" presStyleCnt="0"/>
      <dgm:spPr/>
    </dgm:pt>
    <dgm:pt modelId="{4AB37532-09B7-4151-A8C6-CBEBF4CBE18D}" type="pres">
      <dgm:prSet presAssocID="{84319069-C905-43CF-8AA4-0F39E77F83CD}" presName="node" presStyleLbl="node1" presStyleIdx="3" presStyleCnt="7">
        <dgm:presLayoutVars>
          <dgm:bulletEnabled val="1"/>
        </dgm:presLayoutVars>
      </dgm:prSet>
      <dgm:spPr/>
    </dgm:pt>
    <dgm:pt modelId="{4E1F0363-D56E-4DBB-B06C-CA131C76DF55}" type="pres">
      <dgm:prSet presAssocID="{030E4AE8-2B9A-4122-AEA6-F40715404DAE}" presName="sibTrans" presStyleCnt="0"/>
      <dgm:spPr/>
    </dgm:pt>
    <dgm:pt modelId="{2224E137-99A5-488A-863D-316F21FF0F18}" type="pres">
      <dgm:prSet presAssocID="{3074F6D0-0803-40D3-B601-87D4BDD3D29B}" presName="node" presStyleLbl="node1" presStyleIdx="4" presStyleCnt="7">
        <dgm:presLayoutVars>
          <dgm:bulletEnabled val="1"/>
        </dgm:presLayoutVars>
      </dgm:prSet>
      <dgm:spPr/>
    </dgm:pt>
    <dgm:pt modelId="{239BE640-2869-42C4-9B7C-C6BE9C2834D3}" type="pres">
      <dgm:prSet presAssocID="{49C63CDC-597C-4C2F-A9B1-DB3E81FA27A5}" presName="sibTrans" presStyleCnt="0"/>
      <dgm:spPr/>
    </dgm:pt>
    <dgm:pt modelId="{353A7FCA-45A5-4D50-8DD1-4EE0EA33D0DD}" type="pres">
      <dgm:prSet presAssocID="{053AC3D3-C5AF-45BD-8A98-B1E477290A98}" presName="node" presStyleLbl="node1" presStyleIdx="5" presStyleCnt="7">
        <dgm:presLayoutVars>
          <dgm:bulletEnabled val="1"/>
        </dgm:presLayoutVars>
      </dgm:prSet>
      <dgm:spPr/>
    </dgm:pt>
    <dgm:pt modelId="{4CC9F6CE-A6A4-4E8C-89DD-C8AE25055EC2}" type="pres">
      <dgm:prSet presAssocID="{6DC3D8E0-646F-4A89-99DE-89C07B76B321}" presName="sibTrans" presStyleCnt="0"/>
      <dgm:spPr/>
    </dgm:pt>
    <dgm:pt modelId="{316086E6-697E-4F7A-B4C7-60AC1544A36B}" type="pres">
      <dgm:prSet presAssocID="{F3F6E30C-CE40-41D9-9271-8E05D34DA87A}" presName="node" presStyleLbl="node1" presStyleIdx="6" presStyleCnt="7">
        <dgm:presLayoutVars>
          <dgm:bulletEnabled val="1"/>
        </dgm:presLayoutVars>
      </dgm:prSet>
      <dgm:spPr/>
    </dgm:pt>
  </dgm:ptLst>
  <dgm:cxnLst>
    <dgm:cxn modelId="{DCA37E1B-F51A-4981-883E-9FCB45668CEE}" srcId="{C649EE16-DC52-4E64-AF0D-2D0AC8FA6CAE}" destId="{84319069-C905-43CF-8AA4-0F39E77F83CD}" srcOrd="3" destOrd="0" parTransId="{75E7B9D5-AC9B-4600-B5A7-F27B7D1273B8}" sibTransId="{030E4AE8-2B9A-4122-AEA6-F40715404DAE}"/>
    <dgm:cxn modelId="{1AD71C39-BA3A-4007-8230-B119CD798DBE}" srcId="{C649EE16-DC52-4E64-AF0D-2D0AC8FA6CAE}" destId="{F3F6E30C-CE40-41D9-9271-8E05D34DA87A}" srcOrd="6" destOrd="0" parTransId="{A5184F03-E2E6-4ECD-8F2C-8DE673855404}" sibTransId="{8DA7FAB2-E027-442C-B16C-AA1922B256AD}"/>
    <dgm:cxn modelId="{E2775E3B-3F4B-4081-8B1D-4C2E6BBA5081}" type="presOf" srcId="{C649EE16-DC52-4E64-AF0D-2D0AC8FA6CAE}" destId="{36EEBE60-9AC4-4E29-B013-D5A9B637BFD2}" srcOrd="0" destOrd="0" presId="urn:microsoft.com/office/officeart/2005/8/layout/default"/>
    <dgm:cxn modelId="{C66BE63C-32FC-4EB1-ACFF-7FF6C7A798F0}" type="presOf" srcId="{ADC872BD-18B9-464D-8F0A-AECF48CDAF3E}" destId="{424BEE50-ECBE-45AD-BC93-BE220376EE87}" srcOrd="0" destOrd="0" presId="urn:microsoft.com/office/officeart/2005/8/layout/default"/>
    <dgm:cxn modelId="{0BB54740-22E9-4B70-AFC4-CA218215837A}" srcId="{C649EE16-DC52-4E64-AF0D-2D0AC8FA6CAE}" destId="{053AC3D3-C5AF-45BD-8A98-B1E477290A98}" srcOrd="5" destOrd="0" parTransId="{39BA38DA-0A05-476D-A585-E5D89920E7A9}" sibTransId="{6DC3D8E0-646F-4A89-99DE-89C07B76B321}"/>
    <dgm:cxn modelId="{BB77C140-EF7E-4BD7-B73C-AB7876AAAD32}" type="presOf" srcId="{7E45E185-1CD0-4E13-8930-277D547D4642}" destId="{2F3D268E-7AEA-47DC-8FD4-DDDC8307A40C}" srcOrd="0" destOrd="0" presId="urn:microsoft.com/office/officeart/2005/8/layout/default"/>
    <dgm:cxn modelId="{580C0762-A5A8-4B0F-83A9-C5D50C85FD82}" type="presOf" srcId="{3074F6D0-0803-40D3-B601-87D4BDD3D29B}" destId="{2224E137-99A5-488A-863D-316F21FF0F18}" srcOrd="0" destOrd="0" presId="urn:microsoft.com/office/officeart/2005/8/layout/default"/>
    <dgm:cxn modelId="{05102865-7BEA-4922-8484-F84538178FDA}" type="presOf" srcId="{63E85324-31F9-46E7-97AB-5B0B1682610A}" destId="{27F0E8C8-0D51-4E27-A52C-26BFD79D6D1B}" srcOrd="0" destOrd="0" presId="urn:microsoft.com/office/officeart/2005/8/layout/default"/>
    <dgm:cxn modelId="{C0484547-81EF-4D18-8736-CB73C451B5F8}" srcId="{C649EE16-DC52-4E64-AF0D-2D0AC8FA6CAE}" destId="{ADC872BD-18B9-464D-8F0A-AECF48CDAF3E}" srcOrd="1" destOrd="0" parTransId="{AC24CA34-F140-4156-8914-A15C17608A0E}" sibTransId="{59E83F99-3E19-4CD4-9650-99731D87DE8F}"/>
    <dgm:cxn modelId="{D773BE6B-6AB9-4CCC-98C5-642A44AEEBD1}" type="presOf" srcId="{84319069-C905-43CF-8AA4-0F39E77F83CD}" destId="{4AB37532-09B7-4151-A8C6-CBEBF4CBE18D}" srcOrd="0" destOrd="0" presId="urn:microsoft.com/office/officeart/2005/8/layout/default"/>
    <dgm:cxn modelId="{DEC45B89-EF43-4FDB-94E8-A539F575E0EB}" type="presOf" srcId="{F3F6E30C-CE40-41D9-9271-8E05D34DA87A}" destId="{316086E6-697E-4F7A-B4C7-60AC1544A36B}" srcOrd="0" destOrd="0" presId="urn:microsoft.com/office/officeart/2005/8/layout/default"/>
    <dgm:cxn modelId="{36006FA7-7F32-47EF-8D9B-B55E1EA48042}" srcId="{C649EE16-DC52-4E64-AF0D-2D0AC8FA6CAE}" destId="{3074F6D0-0803-40D3-B601-87D4BDD3D29B}" srcOrd="4" destOrd="0" parTransId="{68BD33D4-D0BD-4189-AF49-1445CA429C30}" sibTransId="{49C63CDC-597C-4C2F-A9B1-DB3E81FA27A5}"/>
    <dgm:cxn modelId="{173B60CC-AD00-4AD3-83BA-3DE7CFD7E9EC}" srcId="{C649EE16-DC52-4E64-AF0D-2D0AC8FA6CAE}" destId="{7E45E185-1CD0-4E13-8930-277D547D4642}" srcOrd="2" destOrd="0" parTransId="{1D3EEBEE-B946-43E4-8274-209C1750681A}" sibTransId="{B8DCFC9E-ACBB-44C1-B56B-B2A17D9437F3}"/>
    <dgm:cxn modelId="{5104F4DD-B39A-4FCE-8204-ACECA595881B}" type="presOf" srcId="{053AC3D3-C5AF-45BD-8A98-B1E477290A98}" destId="{353A7FCA-45A5-4D50-8DD1-4EE0EA33D0DD}" srcOrd="0" destOrd="0" presId="urn:microsoft.com/office/officeart/2005/8/layout/default"/>
    <dgm:cxn modelId="{D52443ED-1639-48A2-80B6-A3888261096A}" srcId="{C649EE16-DC52-4E64-AF0D-2D0AC8FA6CAE}" destId="{63E85324-31F9-46E7-97AB-5B0B1682610A}" srcOrd="0" destOrd="0" parTransId="{7ABB80B7-32CB-4858-B624-889B0F0B0233}" sibTransId="{9E08B71A-AAD7-49D1-A8BC-F65A55988030}"/>
    <dgm:cxn modelId="{B400475E-5281-4FF1-B5D6-649456218F13}" type="presParOf" srcId="{36EEBE60-9AC4-4E29-B013-D5A9B637BFD2}" destId="{27F0E8C8-0D51-4E27-A52C-26BFD79D6D1B}" srcOrd="0" destOrd="0" presId="urn:microsoft.com/office/officeart/2005/8/layout/default"/>
    <dgm:cxn modelId="{ABB302DF-0816-4C67-A0BD-8BE7902A27B1}" type="presParOf" srcId="{36EEBE60-9AC4-4E29-B013-D5A9B637BFD2}" destId="{D381CA8B-AEA2-4E3D-AFD9-D88BFFE441F8}" srcOrd="1" destOrd="0" presId="urn:microsoft.com/office/officeart/2005/8/layout/default"/>
    <dgm:cxn modelId="{CE3B0D07-F480-4769-A532-F44998023C0F}" type="presParOf" srcId="{36EEBE60-9AC4-4E29-B013-D5A9B637BFD2}" destId="{424BEE50-ECBE-45AD-BC93-BE220376EE87}" srcOrd="2" destOrd="0" presId="urn:microsoft.com/office/officeart/2005/8/layout/default"/>
    <dgm:cxn modelId="{23EB3CCC-417B-47DC-B885-70053EC7A468}" type="presParOf" srcId="{36EEBE60-9AC4-4E29-B013-D5A9B637BFD2}" destId="{50A0BD51-AAC1-4727-8E42-D980F7C53B32}" srcOrd="3" destOrd="0" presId="urn:microsoft.com/office/officeart/2005/8/layout/default"/>
    <dgm:cxn modelId="{7782B630-A0DA-402E-91D0-17D648DD3D54}" type="presParOf" srcId="{36EEBE60-9AC4-4E29-B013-D5A9B637BFD2}" destId="{2F3D268E-7AEA-47DC-8FD4-DDDC8307A40C}" srcOrd="4" destOrd="0" presId="urn:microsoft.com/office/officeart/2005/8/layout/default"/>
    <dgm:cxn modelId="{AD7C24F2-9F54-4698-A9FD-EA4BAB2A2704}" type="presParOf" srcId="{36EEBE60-9AC4-4E29-B013-D5A9B637BFD2}" destId="{1399F9C1-101C-46C7-922E-031DEC371065}" srcOrd="5" destOrd="0" presId="urn:microsoft.com/office/officeart/2005/8/layout/default"/>
    <dgm:cxn modelId="{4EFC5B11-FB53-429D-9C8D-1624A4C676B5}" type="presParOf" srcId="{36EEBE60-9AC4-4E29-B013-D5A9B637BFD2}" destId="{4AB37532-09B7-4151-A8C6-CBEBF4CBE18D}" srcOrd="6" destOrd="0" presId="urn:microsoft.com/office/officeart/2005/8/layout/default"/>
    <dgm:cxn modelId="{EFCD06DC-D9BB-4C1C-AEAC-6A66F4100145}" type="presParOf" srcId="{36EEBE60-9AC4-4E29-B013-D5A9B637BFD2}" destId="{4E1F0363-D56E-4DBB-B06C-CA131C76DF55}" srcOrd="7" destOrd="0" presId="urn:microsoft.com/office/officeart/2005/8/layout/default"/>
    <dgm:cxn modelId="{5AF37679-93F2-4321-BF68-3387B556FB4A}" type="presParOf" srcId="{36EEBE60-9AC4-4E29-B013-D5A9B637BFD2}" destId="{2224E137-99A5-488A-863D-316F21FF0F18}" srcOrd="8" destOrd="0" presId="urn:microsoft.com/office/officeart/2005/8/layout/default"/>
    <dgm:cxn modelId="{32AE482D-23AC-49CA-9938-9D0C01529CE2}" type="presParOf" srcId="{36EEBE60-9AC4-4E29-B013-D5A9B637BFD2}" destId="{239BE640-2869-42C4-9B7C-C6BE9C2834D3}" srcOrd="9" destOrd="0" presId="urn:microsoft.com/office/officeart/2005/8/layout/default"/>
    <dgm:cxn modelId="{ABBF1C06-517B-494D-8C51-8796BA70BD6F}" type="presParOf" srcId="{36EEBE60-9AC4-4E29-B013-D5A9B637BFD2}" destId="{353A7FCA-45A5-4D50-8DD1-4EE0EA33D0DD}" srcOrd="10" destOrd="0" presId="urn:microsoft.com/office/officeart/2005/8/layout/default"/>
    <dgm:cxn modelId="{7DBC37D7-E01D-44CB-9303-C1E846E415BB}" type="presParOf" srcId="{36EEBE60-9AC4-4E29-B013-D5A9B637BFD2}" destId="{4CC9F6CE-A6A4-4E8C-89DD-C8AE25055EC2}" srcOrd="11" destOrd="0" presId="urn:microsoft.com/office/officeart/2005/8/layout/default"/>
    <dgm:cxn modelId="{81255788-59EB-452A-A91C-6EC9A5E96694}" type="presParOf" srcId="{36EEBE60-9AC4-4E29-B013-D5A9B637BFD2}" destId="{316086E6-697E-4F7A-B4C7-60AC1544A36B}"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0E8C8-0D51-4E27-A52C-26BFD79D6D1B}">
      <dsp:nvSpPr>
        <dsp:cNvPr id="0" name=""/>
        <dsp:cNvSpPr/>
      </dsp:nvSpPr>
      <dsp:spPr>
        <a:xfrm>
          <a:off x="0" y="127000"/>
          <a:ext cx="1904999" cy="1143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Byte Streaming</a:t>
          </a:r>
        </a:p>
      </dsp:txBody>
      <dsp:txXfrm>
        <a:off x="0" y="127000"/>
        <a:ext cx="1904999" cy="1143000"/>
      </dsp:txXfrm>
    </dsp:sp>
    <dsp:sp modelId="{424BEE50-ECBE-45AD-BC93-BE220376EE87}">
      <dsp:nvSpPr>
        <dsp:cNvPr id="0" name=""/>
        <dsp:cNvSpPr/>
      </dsp:nvSpPr>
      <dsp:spPr>
        <a:xfrm>
          <a:off x="2095500" y="127000"/>
          <a:ext cx="1904999" cy="1143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Connection Oriented</a:t>
          </a:r>
        </a:p>
      </dsp:txBody>
      <dsp:txXfrm>
        <a:off x="2095500" y="127000"/>
        <a:ext cx="1904999" cy="1143000"/>
      </dsp:txXfrm>
    </dsp:sp>
    <dsp:sp modelId="{2F3D268E-7AEA-47DC-8FD4-DDDC8307A40C}">
      <dsp:nvSpPr>
        <dsp:cNvPr id="0" name=""/>
        <dsp:cNvSpPr/>
      </dsp:nvSpPr>
      <dsp:spPr>
        <a:xfrm>
          <a:off x="4191000" y="127000"/>
          <a:ext cx="1904999" cy="1143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Full Duplex</a:t>
          </a:r>
        </a:p>
      </dsp:txBody>
      <dsp:txXfrm>
        <a:off x="4191000" y="127000"/>
        <a:ext cx="1904999" cy="1143000"/>
      </dsp:txXfrm>
    </dsp:sp>
    <dsp:sp modelId="{4AB37532-09B7-4151-A8C6-CBEBF4CBE18D}">
      <dsp:nvSpPr>
        <dsp:cNvPr id="0" name=""/>
        <dsp:cNvSpPr/>
      </dsp:nvSpPr>
      <dsp:spPr>
        <a:xfrm>
          <a:off x="0" y="1460500"/>
          <a:ext cx="1904999" cy="1143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Piggy Backing</a:t>
          </a:r>
        </a:p>
      </dsp:txBody>
      <dsp:txXfrm>
        <a:off x="0" y="1460500"/>
        <a:ext cx="1904999" cy="1143000"/>
      </dsp:txXfrm>
    </dsp:sp>
    <dsp:sp modelId="{2224E137-99A5-488A-863D-316F21FF0F18}">
      <dsp:nvSpPr>
        <dsp:cNvPr id="0" name=""/>
        <dsp:cNvSpPr/>
      </dsp:nvSpPr>
      <dsp:spPr>
        <a:xfrm>
          <a:off x="2095500" y="1460500"/>
          <a:ext cx="1904999" cy="1143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Error Control</a:t>
          </a:r>
        </a:p>
      </dsp:txBody>
      <dsp:txXfrm>
        <a:off x="2095500" y="1460500"/>
        <a:ext cx="1904999" cy="1143000"/>
      </dsp:txXfrm>
    </dsp:sp>
    <dsp:sp modelId="{353A7FCA-45A5-4D50-8DD1-4EE0EA33D0DD}">
      <dsp:nvSpPr>
        <dsp:cNvPr id="0" name=""/>
        <dsp:cNvSpPr/>
      </dsp:nvSpPr>
      <dsp:spPr>
        <a:xfrm>
          <a:off x="4191000" y="1460500"/>
          <a:ext cx="1904999" cy="1143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Flow Control</a:t>
          </a:r>
        </a:p>
      </dsp:txBody>
      <dsp:txXfrm>
        <a:off x="4191000" y="1460500"/>
        <a:ext cx="1904999" cy="1143000"/>
      </dsp:txXfrm>
    </dsp:sp>
    <dsp:sp modelId="{316086E6-697E-4F7A-B4C7-60AC1544A36B}">
      <dsp:nvSpPr>
        <dsp:cNvPr id="0" name=""/>
        <dsp:cNvSpPr/>
      </dsp:nvSpPr>
      <dsp:spPr>
        <a:xfrm>
          <a:off x="2095500" y="2793999"/>
          <a:ext cx="1904999" cy="1143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Congestion Control</a:t>
          </a:r>
        </a:p>
      </dsp:txBody>
      <dsp:txXfrm>
        <a:off x="2095500" y="2793999"/>
        <a:ext cx="1904999" cy="1143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0CDCD0-AC2F-4D1D-92FA-F76621A7DD74}" type="datetimeFigureOut">
              <a:rPr lang="en-US" smtClean="0"/>
              <a:pPr/>
              <a:t>10/28/2024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D4EC5F-1CA8-4F6C-8177-96F53AE2114D}" type="slidenum">
              <a:rPr lang="en-US" smtClean="0"/>
              <a:pPr/>
              <a:t>‹#›</a:t>
            </a:fld>
            <a:endParaRPr lang="en-US"/>
          </a:p>
        </p:txBody>
      </p:sp>
    </p:spTree>
    <p:extLst>
      <p:ext uri="{BB962C8B-B14F-4D97-AF65-F5344CB8AC3E}">
        <p14:creationId xmlns:p14="http://schemas.microsoft.com/office/powerpoint/2010/main" val="315465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60C62-FF63-4ED3-B5E3-BE004BB767E9}" type="datetimeFigureOut">
              <a:rPr lang="en-US" smtClean="0"/>
              <a:pPr/>
              <a:t>10/28/2024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EF9F4A-680B-43D9-9653-B31F6FE4E1D3}" type="slidenum">
              <a:rPr lang="en-US" smtClean="0"/>
              <a:pPr/>
              <a:t>‹#›</a:t>
            </a:fld>
            <a:endParaRPr lang="en-US"/>
          </a:p>
        </p:txBody>
      </p:sp>
    </p:spTree>
    <p:extLst>
      <p:ext uri="{BB962C8B-B14F-4D97-AF65-F5344CB8AC3E}">
        <p14:creationId xmlns:p14="http://schemas.microsoft.com/office/powerpoint/2010/main" val="1049168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a:headEnd/>
            <a:tailEnd/>
          </a:ln>
        </p:spPr>
      </p:sp>
      <p:sp>
        <p:nvSpPr>
          <p:cNvPr id="40963" name="Notes Placeholder 2"/>
          <p:cNvSpPr txBox="1">
            <a:spLocks noGrp="1"/>
          </p:cNvSpPr>
          <p:nvPr>
            <p:ph type="body" idx="1"/>
          </p:nvPr>
        </p:nvSpPr>
        <p:spPr>
          <a:ln/>
        </p:spPr>
        <p:txBody>
          <a:bodyPr/>
          <a:lstStyle/>
          <a:p>
            <a:endParaRPr lang="en-IN">
              <a:latin typeface="Arial" panose="020B0604020202020204" pitchFamily="34" charset="0"/>
              <a:cs typeface="Arial" panose="020B0604020202020204" pitchFamily="34" charset="0"/>
            </a:endParaRP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2623C85A-2892-488F-AB8A-EE4C21D643AF}" type="slidenum">
              <a:rPr lang="en-US" sz="1200" smtClean="0">
                <a:latin typeface="Calibri" panose="020F0502020204030204" pitchFamily="34" charset="0"/>
                <a:cs typeface="Calibri" panose="020F0502020204030204" pitchFamily="34" charset="0"/>
                <a:sym typeface="Calibri" panose="020F0502020204030204" pitchFamily="34" charset="0"/>
              </a:rPr>
              <a:pPr/>
              <a:t>1</a:t>
            </a:fld>
            <a:endParaRPr 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81017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a:headEnd/>
            <a:tailEnd/>
          </a:ln>
        </p:spPr>
      </p:sp>
      <p:sp>
        <p:nvSpPr>
          <p:cNvPr id="40963" name="Notes Placeholder 2"/>
          <p:cNvSpPr txBox="1">
            <a:spLocks noGrp="1"/>
          </p:cNvSpPr>
          <p:nvPr>
            <p:ph type="body" idx="1"/>
          </p:nvPr>
        </p:nvSpPr>
        <p:spPr>
          <a:ln/>
        </p:spPr>
        <p:txBody>
          <a:bodyPr/>
          <a:lstStyle/>
          <a:p>
            <a:endParaRPr lang="en-IN">
              <a:latin typeface="Arial" panose="020B0604020202020204" pitchFamily="34" charset="0"/>
              <a:cs typeface="Arial" panose="020B0604020202020204" pitchFamily="34" charset="0"/>
            </a:endParaRP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2623C85A-2892-488F-AB8A-EE4C21D643AF}" type="slidenum">
              <a:rPr lang="en-US" sz="1200" smtClean="0">
                <a:latin typeface="Calibri" panose="020F0502020204030204" pitchFamily="34" charset="0"/>
                <a:cs typeface="Calibri" panose="020F0502020204030204" pitchFamily="34" charset="0"/>
                <a:sym typeface="Calibri" panose="020F0502020204030204" pitchFamily="34" charset="0"/>
              </a:rPr>
              <a:pPr/>
              <a:t>5</a:t>
            </a:fld>
            <a:endParaRPr 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59226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a:ln>
            <a:headEnd/>
            <a:tailEnd/>
          </a:ln>
        </p:spPr>
      </p:sp>
      <p:sp>
        <p:nvSpPr>
          <p:cNvPr id="240643" name="Notes Placeholder 2"/>
          <p:cNvSpPr txBox="1">
            <a:spLocks noGrp="1"/>
          </p:cNvSpPr>
          <p:nvPr>
            <p:ph type="body" idx="1"/>
          </p:nvPr>
        </p:nvSpPr>
        <p:spPr>
          <a:ln/>
        </p:spPr>
        <p:txBody>
          <a:bodyPr/>
          <a:lstStyle/>
          <a:p>
            <a:endParaRPr lang="en-US">
              <a:latin typeface="Arial" pitchFamily="34" charset="0"/>
              <a:cs typeface="Arial" pitchFamily="34" charset="0"/>
            </a:endParaRPr>
          </a:p>
        </p:txBody>
      </p:sp>
      <p:sp>
        <p:nvSpPr>
          <p:cNvPr id="240644" name="Slide Number Placeholder 3"/>
          <p:cNvSpPr>
            <a:spLocks noGrp="1"/>
          </p:cNvSpPr>
          <p:nvPr>
            <p:ph type="sldNum" sz="quarter" idx="12"/>
          </p:nvPr>
        </p:nvSpPr>
        <p:spPr>
          <a:noFill/>
        </p:spPr>
        <p:txBody>
          <a:bodyPr/>
          <a:lstStyle/>
          <a:p>
            <a:pPr>
              <a:buFont typeface="Arial" pitchFamily="34" charset="0"/>
              <a:buNone/>
            </a:pPr>
            <a:fld id="{5E06B982-9095-4965-9F6C-B43A78ECB672}" type="slidenum">
              <a:rPr lang="en-US" smtClean="0"/>
              <a:pPr>
                <a:buFont typeface="Arial" pitchFamily="34" charset="0"/>
                <a:buNone/>
              </a:pPr>
              <a:t>7</a:t>
            </a:fld>
            <a:endParaRPr lang="en-US"/>
          </a:p>
        </p:txBody>
      </p:sp>
    </p:spTree>
    <p:extLst>
      <p:ext uri="{BB962C8B-B14F-4D97-AF65-F5344CB8AC3E}">
        <p14:creationId xmlns:p14="http://schemas.microsoft.com/office/powerpoint/2010/main" val="1705455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EF9F4A-680B-43D9-9653-B31F6FE4E1D3}" type="slidenum">
              <a:rPr lang="en-US" smtClean="0"/>
              <a:pPr/>
              <a:t>27</a:t>
            </a:fld>
            <a:endParaRPr lang="en-US"/>
          </a:p>
        </p:txBody>
      </p:sp>
    </p:spTree>
    <p:extLst>
      <p:ext uri="{BB962C8B-B14F-4D97-AF65-F5344CB8AC3E}">
        <p14:creationId xmlns:p14="http://schemas.microsoft.com/office/powerpoint/2010/main" val="3387079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a:ln>
            <a:headEnd/>
            <a:tailEnd/>
          </a:ln>
        </p:spPr>
      </p:sp>
      <p:sp>
        <p:nvSpPr>
          <p:cNvPr id="240643" name="Notes Placeholder 2"/>
          <p:cNvSpPr txBox="1">
            <a:spLocks noGrp="1"/>
          </p:cNvSpPr>
          <p:nvPr>
            <p:ph type="body" idx="1"/>
          </p:nvPr>
        </p:nvSpPr>
        <p:spPr>
          <a:ln/>
        </p:spPr>
        <p:txBody>
          <a:bodyPr/>
          <a:lstStyle/>
          <a:p>
            <a:endParaRPr lang="en-US">
              <a:latin typeface="Arial" pitchFamily="34" charset="0"/>
              <a:cs typeface="Arial" pitchFamily="34" charset="0"/>
            </a:endParaRPr>
          </a:p>
        </p:txBody>
      </p:sp>
      <p:sp>
        <p:nvSpPr>
          <p:cNvPr id="240644" name="Slide Number Placeholder 3"/>
          <p:cNvSpPr>
            <a:spLocks noGrp="1"/>
          </p:cNvSpPr>
          <p:nvPr>
            <p:ph type="sldNum" sz="quarter" idx="12"/>
          </p:nvPr>
        </p:nvSpPr>
        <p:spPr>
          <a:noFill/>
        </p:spPr>
        <p:txBody>
          <a:bodyPr/>
          <a:lstStyle/>
          <a:p>
            <a:pPr>
              <a:buFont typeface="Arial" pitchFamily="34" charset="0"/>
              <a:buNone/>
            </a:pPr>
            <a:fld id="{5E06B982-9095-4965-9F6C-B43A78ECB672}" type="slidenum">
              <a:rPr lang="en-US" smtClean="0"/>
              <a:pPr>
                <a:buFont typeface="Arial" pitchFamily="34" charset="0"/>
                <a:buNone/>
              </a:pPr>
              <a:t>81</a:t>
            </a:fld>
            <a:endParaRPr lang="en-US"/>
          </a:p>
        </p:txBody>
      </p:sp>
    </p:spTree>
    <p:extLst>
      <p:ext uri="{BB962C8B-B14F-4D97-AF65-F5344CB8AC3E}">
        <p14:creationId xmlns:p14="http://schemas.microsoft.com/office/powerpoint/2010/main" val="2062815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D701F9B-D98A-4B0F-A9A7-FE16D1D2E826}" type="datetime1">
              <a:rPr lang="en-US" smtClean="0"/>
              <a:pPr/>
              <a:t>10/28/2024</a:t>
            </a:fld>
            <a:endParaRPr lang="en-US" dirty="0"/>
          </a:p>
        </p:txBody>
      </p:sp>
      <p:sp>
        <p:nvSpPr>
          <p:cNvPr id="5" name="Footer Placeholder 4"/>
          <p:cNvSpPr>
            <a:spLocks noGrp="1"/>
          </p:cNvSpPr>
          <p:nvPr>
            <p:ph type="ftr" sz="quarter" idx="11"/>
          </p:nvPr>
        </p:nvSpPr>
        <p:spPr/>
        <p:txBody>
          <a:bodyPr/>
          <a:lstStyle/>
          <a:p>
            <a:r>
              <a:rPr lang="en-US"/>
              <a:t>Mr. Amar Pal Yadav           ACSE-0503                 CN               Unit Number: 4</a:t>
            </a:r>
            <a:endParaRPr lang="en-US" dirty="0"/>
          </a:p>
        </p:txBody>
      </p:sp>
      <p:sp>
        <p:nvSpPr>
          <p:cNvPr id="6" name="Slide Number Placeholder 5"/>
          <p:cNvSpPr>
            <a:spLocks noGrp="1"/>
          </p:cNvSpPr>
          <p:nvPr>
            <p:ph type="sldNum" sz="quarter" idx="12"/>
          </p:nvPr>
        </p:nvSpPr>
        <p:spPr/>
        <p:txBody>
          <a:bodyPr/>
          <a:lstStyle/>
          <a:p>
            <a:endParaRPr lang="en-US" dirty="0"/>
          </a:p>
        </p:txBody>
      </p:sp>
      <p:sp>
        <p:nvSpPr>
          <p:cNvPr id="8" name="Title 7"/>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58946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2A5F2AB-A1E3-4CBD-9FB0-AC649D72A217}" type="datetime1">
              <a:rPr lang="en-US" smtClean="0"/>
              <a:pPr/>
              <a:t>10/28/2024</a:t>
            </a:fld>
            <a:endParaRPr lang="en-US" dirty="0"/>
          </a:p>
        </p:txBody>
      </p:sp>
      <p:sp>
        <p:nvSpPr>
          <p:cNvPr id="4" name="Footer Placeholder 3"/>
          <p:cNvSpPr>
            <a:spLocks noGrp="1"/>
          </p:cNvSpPr>
          <p:nvPr>
            <p:ph type="ftr" sz="quarter" idx="11"/>
          </p:nvPr>
        </p:nvSpPr>
        <p:spPr/>
        <p:txBody>
          <a:bodyPr/>
          <a:lstStyle/>
          <a:p>
            <a:r>
              <a:rPr lang="en-US"/>
              <a:t>Mr. Amar Pal Yadav           ACSE-0503                 CN               Unit Number: 4</a:t>
            </a:r>
            <a:endParaRPr lang="en-US" dirty="0"/>
          </a:p>
        </p:txBody>
      </p:sp>
      <p:sp>
        <p:nvSpPr>
          <p:cNvPr id="5" name="Slide Number Placeholder 4"/>
          <p:cNvSpPr>
            <a:spLocks noGrp="1"/>
          </p:cNvSpPr>
          <p:nvPr>
            <p:ph type="sldNum" sz="quarter" idx="12"/>
          </p:nvPr>
        </p:nvSpPr>
        <p:spPr/>
        <p:txBody>
          <a:bodyPr/>
          <a:lstStyle/>
          <a:p>
            <a:fld id="{A0B67B60-8227-4ECE-9065-6110C6EB035F}" type="slidenum">
              <a:rPr lang="en-US" smtClean="0"/>
              <a:pPr/>
              <a:t>‹#›</a:t>
            </a:fld>
            <a:endParaRPr lang="en-US" dirty="0"/>
          </a:p>
        </p:txBody>
      </p:sp>
    </p:spTree>
    <p:extLst>
      <p:ext uri="{BB962C8B-B14F-4D97-AF65-F5344CB8AC3E}">
        <p14:creationId xmlns:p14="http://schemas.microsoft.com/office/powerpoint/2010/main" val="4294638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0862" y="0"/>
            <a:ext cx="7773138" cy="582700"/>
          </a:xfrm>
        </p:spPr>
        <p:txBody>
          <a:bodyPr wrap="square"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344106" y="844778"/>
            <a:ext cx="8683779" cy="345393"/>
          </a:xfrm>
        </p:spPr>
        <p:txBody>
          <a:bodyPr/>
          <a:lstStyle>
            <a:lvl1pPr marL="0" indent="0" algn="just">
              <a:buNone/>
              <a:defRPr sz="2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C4FED1-F16B-4BBA-86E4-123DB108CA65}" type="datetime1">
              <a:rPr lang="en-US" smtClean="0"/>
              <a:pPr/>
              <a:t>10/28/2024</a:t>
            </a:fld>
            <a:endParaRPr lang="en-US"/>
          </a:p>
        </p:txBody>
      </p:sp>
      <p:sp>
        <p:nvSpPr>
          <p:cNvPr id="5" name="Footer Placeholder 4"/>
          <p:cNvSpPr>
            <a:spLocks noGrp="1"/>
          </p:cNvSpPr>
          <p:nvPr>
            <p:ph type="ftr" sz="quarter" idx="11"/>
          </p:nvPr>
        </p:nvSpPr>
        <p:spPr/>
        <p:txBody>
          <a:bodyPr/>
          <a:lstStyle/>
          <a:p>
            <a:r>
              <a:rPr lang="en-US"/>
              <a:t>Mr. Amar Pal Yadav           ACSE-0503                 CN               Unit Number: 4</a:t>
            </a:r>
          </a:p>
        </p:txBody>
      </p:sp>
      <p:sp>
        <p:nvSpPr>
          <p:cNvPr id="6" name="Slide Number Placeholder 5"/>
          <p:cNvSpPr>
            <a:spLocks noGrp="1"/>
          </p:cNvSpPr>
          <p:nvPr>
            <p:ph type="sldNum" sz="quarter" idx="12"/>
          </p:nvPr>
        </p:nvSpPr>
        <p:spPr/>
        <p:txBody>
          <a:bodyPr/>
          <a:lstStyle/>
          <a:p>
            <a:fld id="{A0B67B60-8227-4ECE-9065-6110C6EB035F}" type="slidenum">
              <a:rPr lang="en-US" smtClean="0"/>
              <a:pPr/>
              <a:t>‹#›</a:t>
            </a:fld>
            <a:endParaRPr lang="en-US"/>
          </a:p>
        </p:txBody>
      </p:sp>
    </p:spTree>
    <p:extLst>
      <p:ext uri="{BB962C8B-B14F-4D97-AF65-F5344CB8AC3E}">
        <p14:creationId xmlns:p14="http://schemas.microsoft.com/office/powerpoint/2010/main" val="255993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8040" y="0"/>
            <a:ext cx="7765960" cy="530226"/>
          </a:xfrm>
        </p:spPr>
        <p:txBody>
          <a:bodyPr anchor="b">
            <a:normAutofit/>
          </a:bodyPr>
          <a:lstStyle>
            <a:lvl1pPr>
              <a:defRPr sz="3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397032"/>
          </a:xfrm>
        </p:spPr>
        <p:txBody>
          <a:bodyPr anchor="t"/>
          <a:lstStyle>
            <a:lvl1pPr marL="0" indent="0">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25041" y="987426"/>
            <a:ext cx="2949178" cy="397032"/>
          </a:xfrm>
        </p:spPr>
        <p:txBody>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A32270-F317-47D9-A699-295CA3582F2E}" type="datetime1">
              <a:rPr lang="en-US" smtClean="0"/>
              <a:pPr/>
              <a:t>10/28/2024</a:t>
            </a:fld>
            <a:endParaRPr lang="en-US"/>
          </a:p>
        </p:txBody>
      </p:sp>
      <p:sp>
        <p:nvSpPr>
          <p:cNvPr id="6" name="Footer Placeholder 5"/>
          <p:cNvSpPr>
            <a:spLocks noGrp="1"/>
          </p:cNvSpPr>
          <p:nvPr>
            <p:ph type="ftr" sz="quarter" idx="11"/>
          </p:nvPr>
        </p:nvSpPr>
        <p:spPr/>
        <p:txBody>
          <a:bodyPr/>
          <a:lstStyle/>
          <a:p>
            <a:r>
              <a:rPr lang="en-US"/>
              <a:t>Mr. Amar Pal Yadav           ACSE-0503                 CN               Unit Number: 4</a:t>
            </a:r>
          </a:p>
        </p:txBody>
      </p:sp>
      <p:sp>
        <p:nvSpPr>
          <p:cNvPr id="7" name="Slide Number Placeholder 6"/>
          <p:cNvSpPr>
            <a:spLocks noGrp="1"/>
          </p:cNvSpPr>
          <p:nvPr>
            <p:ph type="sldNum" sz="quarter" idx="12"/>
          </p:nvPr>
        </p:nvSpPr>
        <p:spPr/>
        <p:txBody>
          <a:bodyPr/>
          <a:lstStyle/>
          <a:p>
            <a:fld id="{A0B67B60-8227-4ECE-9065-6110C6EB035F}" type="slidenum">
              <a:rPr lang="en-US" smtClean="0"/>
              <a:pPr/>
              <a:t>‹#›</a:t>
            </a:fld>
            <a:endParaRPr lang="en-US"/>
          </a:p>
        </p:txBody>
      </p:sp>
    </p:spTree>
    <p:extLst>
      <p:ext uri="{BB962C8B-B14F-4D97-AF65-F5344CB8AC3E}">
        <p14:creationId xmlns:p14="http://schemas.microsoft.com/office/powerpoint/2010/main" val="2775726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IE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04136-BAC7-465D-B763-414B8D46405F}" type="datetime1">
              <a:rPr lang="en-US" smtClean="0"/>
              <a:pPr/>
              <a:t>10/28/2024</a:t>
            </a:fld>
            <a:endParaRPr lang="en-US" dirty="0"/>
          </a:p>
        </p:txBody>
      </p:sp>
      <p:sp>
        <p:nvSpPr>
          <p:cNvPr id="3" name="Footer Placeholder 2"/>
          <p:cNvSpPr>
            <a:spLocks noGrp="1"/>
          </p:cNvSpPr>
          <p:nvPr>
            <p:ph type="ftr" sz="quarter" idx="11"/>
          </p:nvPr>
        </p:nvSpPr>
        <p:spPr/>
        <p:txBody>
          <a:bodyPr/>
          <a:lstStyle/>
          <a:p>
            <a:r>
              <a:rPr lang="en-US"/>
              <a:t>Mr. Amar Pal Yadav           ACSE-0503                 CN               Unit Number: 4</a:t>
            </a:r>
            <a:endParaRPr lang="en-US" dirty="0"/>
          </a:p>
        </p:txBody>
      </p:sp>
      <p:sp>
        <p:nvSpPr>
          <p:cNvPr id="4" name="Slide Number Placeholder 3"/>
          <p:cNvSpPr>
            <a:spLocks noGrp="1"/>
          </p:cNvSpPr>
          <p:nvPr>
            <p:ph type="sldNum" sz="quarter" idx="12"/>
          </p:nvPr>
        </p:nvSpPr>
        <p:spPr/>
        <p:txBody>
          <a:bodyPr/>
          <a:lstStyle/>
          <a:p>
            <a:fld id="{A0B67B60-8227-4ECE-9065-6110C6EB035F}" type="slidenum">
              <a:rPr lang="en-US" smtClean="0"/>
              <a:pPr/>
              <a:t>‹#›</a:t>
            </a:fld>
            <a:endParaRPr lang="en-US" dirty="0"/>
          </a:p>
        </p:txBody>
      </p:sp>
      <p:sp>
        <p:nvSpPr>
          <p:cNvPr id="5" name="Title 4"/>
          <p:cNvSpPr>
            <a:spLocks noGrp="1"/>
          </p:cNvSpPr>
          <p:nvPr>
            <p:ph type="title"/>
          </p:nvPr>
        </p:nvSpPr>
        <p:spPr/>
        <p:txBody>
          <a:bodyPr/>
          <a:lstStyle/>
          <a:p>
            <a:r>
              <a:rPr lang="en-US"/>
              <a:t>Click to edit Master title style</a:t>
            </a:r>
          </a:p>
        </p:txBody>
      </p:sp>
      <p:sp>
        <p:nvSpPr>
          <p:cNvPr id="8" name="Text Placeholder 2"/>
          <p:cNvSpPr>
            <a:spLocks noGrp="1"/>
          </p:cNvSpPr>
          <p:nvPr>
            <p:ph type="body" idx="1"/>
          </p:nvPr>
        </p:nvSpPr>
        <p:spPr>
          <a:xfrm>
            <a:off x="344106" y="844778"/>
            <a:ext cx="8683779" cy="345393"/>
          </a:xfrm>
        </p:spPr>
        <p:txBody>
          <a:bodyPr/>
          <a:lstStyle>
            <a:lvl1pPr marL="0" indent="0" algn="just">
              <a:buNone/>
              <a:defRPr sz="2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75860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862" y="0"/>
            <a:ext cx="7773138" cy="582700"/>
          </a:xfrm>
        </p:spPr>
        <p:txBody>
          <a:bodyPr wrap="square"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344106" y="844778"/>
            <a:ext cx="8683779" cy="345393"/>
          </a:xfrm>
        </p:spPr>
        <p:txBody>
          <a:bodyPr/>
          <a:lstStyle>
            <a:lvl1pPr marL="0" indent="0" algn="just">
              <a:buNone/>
              <a:defRPr sz="2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1032725" cy="365125"/>
          </a:xfrm>
        </p:spPr>
        <p:txBody>
          <a:bodyPr/>
          <a:lstStyle/>
          <a:p>
            <a:fld id="{E6E53BCC-D0DE-4B18-A789-1609A97089FF}" type="datetime1">
              <a:rPr lang="en-US" smtClean="0"/>
              <a:pPr/>
              <a:t>10/28/2024</a:t>
            </a:fld>
            <a:endParaRPr lang="en-US"/>
          </a:p>
        </p:txBody>
      </p:sp>
      <p:sp>
        <p:nvSpPr>
          <p:cNvPr id="5" name="Footer Placeholder 4"/>
          <p:cNvSpPr>
            <a:spLocks noGrp="1"/>
          </p:cNvSpPr>
          <p:nvPr>
            <p:ph type="ftr" sz="quarter" idx="11"/>
          </p:nvPr>
        </p:nvSpPr>
        <p:spPr>
          <a:xfrm>
            <a:off x="2163651" y="6356351"/>
            <a:ext cx="5074276" cy="365125"/>
          </a:xfrm>
        </p:spPr>
        <p:txBody>
          <a:bodyPr/>
          <a:lstStyle/>
          <a:p>
            <a:r>
              <a:rPr lang="en-US"/>
              <a:t>Mr. Amar Pal Yadav           ACSE-0503                 CN               Unit Number: 4</a:t>
            </a:r>
          </a:p>
        </p:txBody>
      </p:sp>
      <p:sp>
        <p:nvSpPr>
          <p:cNvPr id="6" name="Slide Number Placeholder 5"/>
          <p:cNvSpPr>
            <a:spLocks noGrp="1"/>
          </p:cNvSpPr>
          <p:nvPr>
            <p:ph type="sldNum" sz="quarter" idx="12"/>
          </p:nvPr>
        </p:nvSpPr>
        <p:spPr>
          <a:xfrm>
            <a:off x="7946265" y="6343471"/>
            <a:ext cx="569085" cy="365125"/>
          </a:xfrm>
        </p:spPr>
        <p:txBody>
          <a:bodyPr/>
          <a:lstStyle/>
          <a:p>
            <a:fld id="{A0B67B60-8227-4ECE-9065-6110C6EB035F}" type="slidenum">
              <a:rPr lang="en-US" smtClean="0"/>
              <a:pPr/>
              <a:t>‹#›</a:t>
            </a:fld>
            <a:endParaRPr lang="en-US"/>
          </a:p>
        </p:txBody>
      </p:sp>
    </p:spTree>
    <p:extLst>
      <p:ext uri="{BB962C8B-B14F-4D97-AF65-F5344CB8AC3E}">
        <p14:creationId xmlns:p14="http://schemas.microsoft.com/office/powerpoint/2010/main" val="507178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
    <p:spTree>
      <p:nvGrpSpPr>
        <p:cNvPr id="1" name=""/>
        <p:cNvGrpSpPr/>
        <p:nvPr/>
      </p:nvGrpSpPr>
      <p:grpSpPr>
        <a:xfrm>
          <a:off x="0" y="0"/>
          <a:ext cx="0" cy="0"/>
          <a:chOff x="0" y="0"/>
          <a:chExt cx="0" cy="0"/>
        </a:xfrm>
      </p:grpSpPr>
      <p:sp>
        <p:nvSpPr>
          <p:cNvPr id="2" name="Title 1"/>
          <p:cNvSpPr>
            <a:spLocks noGrp="1"/>
          </p:cNvSpPr>
          <p:nvPr>
            <p:ph type="title"/>
          </p:nvPr>
        </p:nvSpPr>
        <p:spPr>
          <a:xfrm>
            <a:off x="1370862" y="0"/>
            <a:ext cx="7773138" cy="582700"/>
          </a:xfrm>
        </p:spPr>
        <p:txBody>
          <a:bodyPr wrap="square"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344106" y="844778"/>
            <a:ext cx="8683779" cy="345393"/>
          </a:xfrm>
        </p:spPr>
        <p:txBody>
          <a:bodyPr/>
          <a:lstStyle>
            <a:lvl1pPr marL="0" indent="0" algn="just">
              <a:buNone/>
              <a:defRPr sz="2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1032725" cy="365125"/>
          </a:xfrm>
        </p:spPr>
        <p:txBody>
          <a:bodyPr/>
          <a:lstStyle/>
          <a:p>
            <a:fld id="{E0787990-6B94-401C-8068-5401B0830EBA}" type="datetime1">
              <a:rPr lang="en-US" smtClean="0"/>
              <a:pPr/>
              <a:t>10/28/2024</a:t>
            </a:fld>
            <a:endParaRPr lang="en-US"/>
          </a:p>
        </p:txBody>
      </p:sp>
      <p:sp>
        <p:nvSpPr>
          <p:cNvPr id="5" name="Footer Placeholder 4"/>
          <p:cNvSpPr>
            <a:spLocks noGrp="1"/>
          </p:cNvSpPr>
          <p:nvPr>
            <p:ph type="ftr" sz="quarter" idx="11"/>
          </p:nvPr>
        </p:nvSpPr>
        <p:spPr>
          <a:xfrm>
            <a:off x="2163651" y="6356351"/>
            <a:ext cx="5074276" cy="365125"/>
          </a:xfrm>
        </p:spPr>
        <p:txBody>
          <a:bodyPr/>
          <a:lstStyle/>
          <a:p>
            <a:r>
              <a:rPr lang="en-US"/>
              <a:t>Mr. Amar Pal Yadav           ACSE-0503                 CN               Unit Number: 4</a:t>
            </a:r>
          </a:p>
        </p:txBody>
      </p:sp>
      <p:sp>
        <p:nvSpPr>
          <p:cNvPr id="6" name="Slide Number Placeholder 5"/>
          <p:cNvSpPr>
            <a:spLocks noGrp="1"/>
          </p:cNvSpPr>
          <p:nvPr>
            <p:ph type="sldNum" sz="quarter" idx="12"/>
          </p:nvPr>
        </p:nvSpPr>
        <p:spPr>
          <a:xfrm>
            <a:off x="7946265" y="6343471"/>
            <a:ext cx="569085" cy="365125"/>
          </a:xfrm>
        </p:spPr>
        <p:txBody>
          <a:bodyPr/>
          <a:lstStyle/>
          <a:p>
            <a:fld id="{A0B67B60-8227-4ECE-9065-6110C6EB035F}" type="slidenum">
              <a:rPr lang="en-US" smtClean="0"/>
              <a:pPr/>
              <a:t>‹#›</a:t>
            </a:fld>
            <a:endParaRPr lang="en-US"/>
          </a:p>
        </p:txBody>
      </p:sp>
    </p:spTree>
    <p:extLst>
      <p:ext uri="{BB962C8B-B14F-4D97-AF65-F5344CB8AC3E}">
        <p14:creationId xmlns:p14="http://schemas.microsoft.com/office/powerpoint/2010/main" val="77427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57798-D644-47A7-8F06-6CBEE234D674}" type="datetime1">
              <a:rPr lang="en-US" smtClean="0"/>
              <a:pPr/>
              <a:t>10/28/2024</a:t>
            </a:fld>
            <a:endParaRPr lang="en-US"/>
          </a:p>
        </p:txBody>
      </p:sp>
      <p:sp>
        <p:nvSpPr>
          <p:cNvPr id="3" name="Footer Placeholder 2"/>
          <p:cNvSpPr>
            <a:spLocks noGrp="1"/>
          </p:cNvSpPr>
          <p:nvPr>
            <p:ph type="ftr" sz="quarter" idx="11"/>
          </p:nvPr>
        </p:nvSpPr>
        <p:spPr/>
        <p:txBody>
          <a:bodyPr/>
          <a:lstStyle/>
          <a:p>
            <a:r>
              <a:rPr lang="en-US"/>
              <a:t>Mr. Amar Pal Yadav           ACSE-0503                 CN               Unit Number: 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7555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13645" y="1"/>
            <a:ext cx="7830355" cy="569448"/>
          </a:xfrm>
          <a:prstGeom prst="rect">
            <a:avLst/>
          </a:prstGeom>
          <a:solidFill>
            <a:srgbClr val="B7EEFF"/>
          </a:solidFill>
        </p:spPr>
        <p:txBody>
          <a:bodyPr vert="horz" wrap="square"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2740" y="1065770"/>
            <a:ext cx="8270652" cy="2041585"/>
          </a:xfrm>
          <a:prstGeom prst="rect">
            <a:avLst/>
          </a:prstGeom>
        </p:spPr>
        <p:txBody>
          <a:bodyPr vert="horz" wrap="square" lIns="91440" tIns="45720" rIns="9144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103272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0B66F-7D18-41C8-96B1-3E76F6C2F2D5}" type="datetime1">
              <a:rPr lang="en-US" smtClean="0"/>
              <a:pPr/>
              <a:t>10/28/2024</a:t>
            </a:fld>
            <a:endParaRPr lang="en-US" dirty="0"/>
          </a:p>
        </p:txBody>
      </p:sp>
      <p:sp>
        <p:nvSpPr>
          <p:cNvPr id="5" name="Footer Placeholder 4"/>
          <p:cNvSpPr>
            <a:spLocks noGrp="1"/>
          </p:cNvSpPr>
          <p:nvPr>
            <p:ph type="ftr" sz="quarter" idx="3"/>
          </p:nvPr>
        </p:nvSpPr>
        <p:spPr>
          <a:xfrm>
            <a:off x="2163651" y="6356351"/>
            <a:ext cx="5074276"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r>
              <a:rPr lang="en-US"/>
              <a:t>Mr. Amar Pal Yadav           ACSE-0503                 CN               Unit Number: 4</a:t>
            </a:r>
            <a:endParaRPr lang="en-US" dirty="0"/>
          </a:p>
        </p:txBody>
      </p:sp>
      <p:sp>
        <p:nvSpPr>
          <p:cNvPr id="6" name="Slide Number Placeholder 5"/>
          <p:cNvSpPr>
            <a:spLocks noGrp="1"/>
          </p:cNvSpPr>
          <p:nvPr>
            <p:ph type="sldNum" sz="quarter" idx="4"/>
          </p:nvPr>
        </p:nvSpPr>
        <p:spPr>
          <a:xfrm>
            <a:off x="7946265" y="6343471"/>
            <a:ext cx="56908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67B60-8227-4ECE-9065-6110C6EB035F}" type="slidenum">
              <a:rPr lang="en-US" smtClean="0"/>
              <a:pPr/>
              <a:t>‹#›</a:t>
            </a:fld>
            <a:endParaRPr lang="en-US" dirty="0"/>
          </a:p>
        </p:txBody>
      </p:sp>
      <p:pic>
        <p:nvPicPr>
          <p:cNvPr id="8" name="Picture 2" descr="E:\NIET\Project\xLogo11.png.pagespeed.ic.pydHLuCQEZ.png"/>
          <p:cNvPicPr>
            <a:picLocks noChangeAspect="1" noChangeArrowheads="1"/>
          </p:cNvPicPr>
          <p:nvPr/>
        </p:nvPicPr>
        <p:blipFill>
          <a:blip r:embed="rId10"/>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738551476"/>
      </p:ext>
    </p:extLst>
  </p:cSld>
  <p:clrMap bg1="lt1" tx1="dk1" bg2="lt2" tx2="dk2" accent1="accent1" accent2="accent2" accent3="accent3" accent4="accent4" accent5="accent5" accent6="accent6" hlink="hlink" folHlink="folHlink"/>
  <p:sldLayoutIdLst>
    <p:sldLayoutId id="2147483903" r:id="rId1"/>
    <p:sldLayoutId id="2147483911" r:id="rId2"/>
    <p:sldLayoutId id="2147483904" r:id="rId3"/>
    <p:sldLayoutId id="2147483905" r:id="rId4"/>
    <p:sldLayoutId id="2147483906" r:id="rId5"/>
    <p:sldLayoutId id="2147483907" r:id="rId6"/>
    <p:sldLayoutId id="2147483908" r:id="rId7"/>
    <p:sldLayoutId id="2147483910" r:id="rId8"/>
  </p:sldLayoutIdLst>
  <p:hf hdr="0"/>
  <p:txStyles>
    <p:titleStyle>
      <a:lvl1pPr algn="ctr" defTabSz="914400" rtl="0" eaLnBrk="1" latinLnBrk="0" hangingPunct="1">
        <a:lnSpc>
          <a:spcPct val="90000"/>
        </a:lnSpc>
        <a:spcBef>
          <a:spcPct val="0"/>
        </a:spcBef>
        <a:buNone/>
        <a:defRPr sz="3000" kern="1200">
          <a:solidFill>
            <a:schemeClr val="tx1"/>
          </a:solidFill>
          <a:latin typeface="+mj-lt"/>
          <a:ea typeface="+mj-ea"/>
          <a:cs typeface="+mj-cs"/>
        </a:defRPr>
      </a:lvl1pPr>
    </p:titleStyle>
    <p:bodyStyle>
      <a:lvl1pPr marL="228600" indent="-228600" algn="just" defTabSz="914400" rtl="0" eaLnBrk="1" latinLnBrk="0" hangingPunct="1">
        <a:lnSpc>
          <a:spcPct val="10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just"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just"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just"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just"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3.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hyperlink" Target="https://en.wikipedia.org/wiki/State_(computer_science)" TargetMode="External"/><Relationship Id="rId2" Type="http://schemas.openxmlformats.org/officeDocument/2006/relationships/hyperlink" Target="https://en.wikipedia.org/wiki/Internet_socket"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drive.google.com/open?id=1oFmw__qC7wdUP85gUkKbkohZvd9Vopm_" TargetMode="External"/><Relationship Id="rId7" Type="http://schemas.openxmlformats.org/officeDocument/2006/relationships/image" Target="../media/image1.png"/><Relationship Id="rId2" Type="http://schemas.openxmlformats.org/officeDocument/2006/relationships/hyperlink" Target="https://drive.google.com/open?id=17OUMNnX0kFDc9UB8tx8qd8zyEj7lCD5P" TargetMode="External"/><Relationship Id="rId1" Type="http://schemas.openxmlformats.org/officeDocument/2006/relationships/slideLayout" Target="../slideLayouts/slideLayout1.xml"/><Relationship Id="rId6" Type="http://schemas.openxmlformats.org/officeDocument/2006/relationships/hyperlink" Target="https://drive.google.com/open?id=1tjERKPwEA9icWcQTBZQnKUq_ttqBDeo5" TargetMode="External"/><Relationship Id="rId5" Type="http://schemas.openxmlformats.org/officeDocument/2006/relationships/hyperlink" Target="https://drive.google.com/open?id=1ljNxmZP1_pl10rbxJvK6xB1ybG7AMuqU" TargetMode="External"/><Relationship Id="rId4" Type="http://schemas.openxmlformats.org/officeDocument/2006/relationships/hyperlink" Target="https://drive.google.com/open?id=1eDrOkj2wVsxdTZPb7-A78YuYn16HC1ob" TargetMode="Externa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p:cNvSpPr txBox="1">
            <a:spLocks/>
          </p:cNvSpPr>
          <p:nvPr/>
        </p:nvSpPr>
        <p:spPr>
          <a:xfrm>
            <a:off x="1447800" y="1219200"/>
            <a:ext cx="6400800" cy="1136073"/>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45720" rtlCol="0">
            <a:normAutofit/>
          </a:bodyPr>
          <a:lstStyle/>
          <a:p>
            <a:pPr marL="228600" marR="0" lvl="0" indent="-228600" algn="ctr" defTabSz="914400" rtl="0" eaLnBrk="1" fontAlgn="auto" latinLnBrk="0" hangingPunct="1">
              <a:lnSpc>
                <a:spcPct val="100000"/>
              </a:lnSpc>
              <a:spcBef>
                <a:spcPts val="1000"/>
              </a:spcBef>
              <a:spcAft>
                <a:spcPts val="0"/>
              </a:spcAft>
              <a:buClrTx/>
              <a:buSzTx/>
              <a:tabLst/>
              <a:defRPr/>
            </a:pPr>
            <a:endParaRPr kumimoji="0" lang="en-US" sz="1200" b="1"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ctr" defTabSz="914400" rtl="0" eaLnBrk="1" fontAlgn="auto" latinLnBrk="0" hangingPunct="1">
              <a:lnSpc>
                <a:spcPct val="100000"/>
              </a:lnSpc>
              <a:spcBef>
                <a:spcPts val="1000"/>
              </a:spcBef>
              <a:spcAft>
                <a:spcPts val="0"/>
              </a:spcAft>
              <a:buClrTx/>
              <a:buSzTx/>
              <a:tabLst/>
              <a:defRPr/>
            </a:pPr>
            <a:r>
              <a:rPr kumimoji="0" lang="en-US" sz="2800" b="1" i="0" u="none" strike="noStrike" kern="1200" cap="none" spc="0" normalizeH="0" baseline="0" noProof="0" dirty="0">
                <a:ln>
                  <a:noFill/>
                </a:ln>
                <a:solidFill>
                  <a:schemeClr val="tx1"/>
                </a:solidFill>
                <a:effectLst/>
                <a:uLnTx/>
                <a:uFillTx/>
                <a:latin typeface="+mn-lt"/>
                <a:ea typeface="+mn-ea"/>
                <a:cs typeface="+mn-cs"/>
              </a:rPr>
              <a:t>Transport Layer</a:t>
            </a:r>
          </a:p>
        </p:txBody>
      </p:sp>
      <p:sp>
        <p:nvSpPr>
          <p:cNvPr id="11" name="Date Placeholder 8"/>
          <p:cNvSpPr>
            <a:spLocks noGrp="1"/>
          </p:cNvSpPr>
          <p:nvPr>
            <p:ph type="dt" sz="half" idx="10"/>
          </p:nvPr>
        </p:nvSpPr>
        <p:spPr>
          <a:xfrm>
            <a:off x="381000" y="6492875"/>
            <a:ext cx="2133600" cy="365125"/>
          </a:xfrm>
        </p:spPr>
        <p:txBody>
          <a:bodyPr/>
          <a:lstStyle/>
          <a:p>
            <a:fld id="{6AEBCC27-1BFA-44EF-8E75-D89C32E319A6}" type="datetime1">
              <a:rPr lang="en-US" smtClean="0"/>
              <a:pPr/>
              <a:t>10/28/2024</a:t>
            </a:fld>
            <a:endParaRPr lang="en-US" dirty="0"/>
          </a:p>
        </p:txBody>
      </p:sp>
      <p:sp>
        <p:nvSpPr>
          <p:cNvPr id="12"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
        <p:nvSpPr>
          <p:cNvPr id="13" name="Slide Number Placeholder 9"/>
          <p:cNvSpPr>
            <a:spLocks noGrp="1"/>
          </p:cNvSpPr>
          <p:nvPr>
            <p:ph type="sldNum" sz="quarter" idx="12"/>
          </p:nvPr>
        </p:nvSpPr>
        <p:spPr>
          <a:xfrm>
            <a:off x="7946265" y="6343471"/>
            <a:ext cx="569085" cy="365125"/>
          </a:xfrm>
        </p:spPr>
        <p:txBody>
          <a:bodyPr/>
          <a:lstStyle/>
          <a:p>
            <a:fld id="{B6F15528-21DE-4FAA-801E-634DDDAF4B2B}" type="slidenum">
              <a:rPr lang="en-US" smtClean="0"/>
              <a:pPr/>
              <a:t>1</a:t>
            </a:fld>
            <a:endParaRPr lang="en-US" dirty="0"/>
          </a:p>
        </p:txBody>
      </p:sp>
      <p:sp>
        <p:nvSpPr>
          <p:cNvPr id="14"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defTabSz="914400">
              <a:spcBef>
                <a:spcPct val="20000"/>
              </a:spcBef>
              <a:defRPr/>
            </a:pPr>
            <a:r>
              <a:rPr lang="en-US" sz="2400" dirty="0">
                <a:solidFill>
                  <a:schemeClr val="tx1"/>
                </a:solidFill>
              </a:rPr>
              <a:t>Ms. </a:t>
            </a:r>
            <a:r>
              <a:rPr lang="en-US" sz="2400" dirty="0" err="1">
                <a:solidFill>
                  <a:schemeClr val="tx1"/>
                </a:solidFill>
              </a:rPr>
              <a:t>Ibtesaam</a:t>
            </a:r>
            <a:r>
              <a:rPr lang="en-US" sz="2400" dirty="0">
                <a:solidFill>
                  <a:schemeClr val="tx1"/>
                </a:solidFill>
              </a:rPr>
              <a:t> </a:t>
            </a:r>
            <a:r>
              <a:rPr lang="en-US" sz="2400" dirty="0" err="1">
                <a:solidFill>
                  <a:schemeClr val="tx1"/>
                </a:solidFill>
              </a:rPr>
              <a:t>Rais</a:t>
            </a:r>
            <a:endParaRPr lang="en-US" sz="2400" dirty="0">
              <a:solidFill>
                <a:schemeClr val="tx1"/>
              </a:solidFill>
            </a:endParaRPr>
          </a:p>
          <a:p>
            <a:pPr lvl="0" algn="ctr" defTabSz="914400">
              <a:spcBef>
                <a:spcPct val="20000"/>
              </a:spcBef>
              <a:defRPr/>
            </a:pPr>
            <a:r>
              <a:rPr lang="en-US" sz="2400" dirty="0">
                <a:solidFill>
                  <a:schemeClr val="tx1"/>
                </a:solidFill>
              </a:rPr>
              <a:t>Assistant Professor</a:t>
            </a:r>
          </a:p>
          <a:p>
            <a:pPr lvl="0" algn="ctr" defTabSz="914400">
              <a:spcBef>
                <a:spcPct val="20000"/>
              </a:spcBef>
              <a:defRPr/>
            </a:pPr>
            <a:r>
              <a:rPr lang="en-US" sz="2400" dirty="0">
                <a:solidFill>
                  <a:schemeClr val="tx1"/>
                </a:solidFill>
              </a:rPr>
              <a:t>CSE(</a:t>
            </a:r>
            <a:r>
              <a:rPr lang="en-US" sz="2400" dirty="0" err="1">
                <a:solidFill>
                  <a:schemeClr val="tx1"/>
                </a:solidFill>
              </a:rPr>
              <a:t>IoT</a:t>
            </a:r>
            <a:r>
              <a:rPr lang="en-US" sz="2400" dirty="0">
                <a:solidFill>
                  <a:schemeClr val="tx1"/>
                </a:solidFill>
              </a:rPr>
              <a:t>)</a:t>
            </a:r>
          </a:p>
        </p:txBody>
      </p:sp>
      <p:pic>
        <p:nvPicPr>
          <p:cNvPr id="15"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16"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lang="en-US" sz="2500" dirty="0">
                <a:solidFill>
                  <a:schemeClr val="tx1"/>
                </a:solidFill>
              </a:rPr>
              <a:t>4</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7"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Computer Networks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ACSE-0502</a:t>
            </a:r>
          </a:p>
        </p:txBody>
      </p:sp>
      <p:sp>
        <p:nvSpPr>
          <p:cNvPr id="18"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B Tech 5</a:t>
            </a:r>
            <a:r>
              <a:rPr kumimoji="0" lang="en-US" sz="2400" b="0" i="0" u="none" strike="noStrike" kern="1200" cap="none" spc="0" normalizeH="0" baseline="30000" noProof="0" dirty="0">
                <a:ln>
                  <a:noFill/>
                </a:ln>
                <a:solidFill>
                  <a:schemeClr val="tx1"/>
                </a:solidFill>
                <a:effectLst/>
                <a:uLnTx/>
                <a:uFillTx/>
                <a:latin typeface="+mn-lt"/>
                <a:ea typeface="+mn-ea"/>
                <a:cs typeface="+mn-cs"/>
              </a:rPr>
              <a:t>th</a:t>
            </a:r>
            <a:r>
              <a:rPr kumimoji="0" lang="en-US" sz="2400" b="0" i="0" u="none" strike="noStrike" kern="1200" cap="none" spc="0" normalizeH="0" noProof="0" dirty="0">
                <a:ln>
                  <a:noFill/>
                </a:ln>
                <a:solidFill>
                  <a:schemeClr val="tx1"/>
                </a:solidFill>
                <a:effectLst/>
                <a:uLnTx/>
                <a:uFillTx/>
                <a:latin typeface="+mn-lt"/>
                <a:ea typeface="+mn-ea"/>
                <a:cs typeface="+mn-cs"/>
              </a:rPr>
              <a:t> </a:t>
            </a:r>
            <a:r>
              <a:rPr kumimoji="0" lang="en-US" sz="2400" b="0" i="0" u="none" strike="noStrike" kern="1200" cap="none" spc="0" normalizeH="0" noProof="0" dirty="0" err="1">
                <a:ln>
                  <a:noFill/>
                </a:ln>
                <a:solidFill>
                  <a:schemeClr val="tx1"/>
                </a:solidFill>
                <a:effectLst/>
                <a:uLnTx/>
                <a:uFillTx/>
                <a:latin typeface="+mn-lt"/>
                <a:ea typeface="+mn-ea"/>
                <a:cs typeface="+mn-cs"/>
              </a:rPr>
              <a:t>Sem</a:t>
            </a:r>
            <a:endParaRPr kumimoji="0" lang="en-US" sz="2400" b="0" i="0" u="none" strike="noStrike" kern="1200" cap="none" spc="0" normalizeH="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a:solidFill>
                  <a:schemeClr val="tx1"/>
                </a:solidFill>
              </a:rPr>
              <a:t>Session 2023-2</a:t>
            </a:r>
            <a:r>
              <a:rPr lang="en-US" sz="2400">
                <a:solidFill>
                  <a:schemeClr val="tx1"/>
                </a:solidFill>
              </a:rPr>
              <a:t>4</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Title 1"/>
          <p:cNvSpPr txBox="1">
            <a:spLocks/>
          </p:cNvSpPr>
          <p:nvPr/>
        </p:nvSpPr>
        <p:spPr>
          <a:xfrm>
            <a:off x="1371600" y="0"/>
            <a:ext cx="7772400" cy="1066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a:solidFill>
                  <a:schemeClr val="accent1">
                    <a:lumMod val="75000"/>
                  </a:schemeClr>
                </a:solidFill>
              </a:rPr>
              <a:t>Noida Institute of Engineering and Technology, Greater Noida</a:t>
            </a:r>
            <a:br>
              <a:rPr lang="en-US" sz="2400"/>
            </a:br>
            <a:r>
              <a:rPr lang="en-US">
                <a:solidFill>
                  <a:srgbClr val="C00000"/>
                </a:solidFill>
              </a:rPr>
              <a:t>(An Autonomous Institute)</a:t>
            </a:r>
            <a:br>
              <a:rPr lang="en-US" sz="2400"/>
            </a:br>
            <a:r>
              <a:rPr lang="en-US" sz="2400">
                <a:solidFill>
                  <a:schemeClr val="tx1"/>
                </a:solidFill>
              </a:rPr>
              <a:t> </a:t>
            </a:r>
            <a:r>
              <a:rPr lang="en-US" sz="2000" b="1">
                <a:solidFill>
                  <a:srgbClr val="FF0000"/>
                </a:solidFill>
              </a:rPr>
              <a:t>School of Computer Science &amp; Engineering in Emerging Technologies </a:t>
            </a:r>
            <a:endParaRPr lang="en-US" sz="2400" b="1" dirty="0">
              <a:solidFill>
                <a:srgbClr val="FF0000"/>
              </a:solidFill>
            </a:endParaRPr>
          </a:p>
        </p:txBody>
      </p:sp>
      <p:pic>
        <p:nvPicPr>
          <p:cNvPr id="20" name="Picture 8" descr="Untitled.png"/>
          <p:cNvPicPr>
            <a:picLocks noChangeAspect="1"/>
          </p:cNvPicPr>
          <p:nvPr/>
        </p:nvPicPr>
        <p:blipFill>
          <a:blip r:embed="rId4"/>
          <a:srcRect/>
          <a:stretch>
            <a:fillRect/>
          </a:stretch>
        </p:blipFill>
        <p:spPr bwMode="auto">
          <a:xfrm>
            <a:off x="0" y="0"/>
            <a:ext cx="1371600" cy="1066800"/>
          </a:xfrm>
          <a:prstGeom prst="rect">
            <a:avLst/>
          </a:prstGeom>
          <a:noFill/>
          <a:ln w="9525">
            <a:noFill/>
            <a:miter lim="800000"/>
            <a:headEnd/>
            <a:tailEnd/>
          </a:ln>
        </p:spPr>
      </p:pic>
    </p:spTree>
    <p:extLst>
      <p:ext uri="{BB962C8B-B14F-4D97-AF65-F5344CB8AC3E}">
        <p14:creationId xmlns:p14="http://schemas.microsoft.com/office/powerpoint/2010/main" val="3458044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454775" y="6356350"/>
            <a:ext cx="2895600" cy="365125"/>
          </a:xfrm>
          <a:prstGeom prst="rect">
            <a:avLst/>
          </a:prstGeom>
        </p:spPr>
        <p:txBody>
          <a:bodyPr/>
          <a:lstStyle/>
          <a:p>
            <a:pPr marL="38100" algn="ctr">
              <a:buSzPts val="1400"/>
              <a:defRPr/>
            </a:pPr>
            <a:fld id="{BB683F2C-7975-43FF-956B-FFB87A0E5681}" type="slidenum">
              <a:rPr lang="en-US" spc="-5" smtClean="0"/>
              <a:pPr marL="38100" algn="ctr">
                <a:buSzPts val="1400"/>
                <a:defRPr/>
              </a:pPr>
              <a:t>10</a:t>
            </a:fld>
            <a:endParaRPr lang="en-US" spc="-5" dirty="0"/>
          </a:p>
        </p:txBody>
      </p:sp>
      <p:sp>
        <p:nvSpPr>
          <p:cNvPr id="3" name="object 7"/>
          <p:cNvSpPr txBox="1">
            <a:spLocks noChangeArrowheads="1"/>
          </p:cNvSpPr>
          <p:nvPr/>
        </p:nvSpPr>
        <p:spPr bwMode="auto">
          <a:xfrm>
            <a:off x="533400" y="871538"/>
            <a:ext cx="8305800" cy="5505450"/>
          </a:xfrm>
          <a:prstGeom prst="rect">
            <a:avLst/>
          </a:prstGeom>
          <a:noFill/>
          <a:ln w="9525">
            <a:noFill/>
            <a:miter lim="800000"/>
            <a:headEnd/>
            <a:tailEnd/>
          </a:ln>
        </p:spPr>
        <p:txBody>
          <a:bodyPr lIns="0" tIns="12065" rIns="0" bIns="0">
            <a:spAutoFit/>
          </a:bodyPr>
          <a:lstStyle/>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 Engineering knowledge</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2. Problem analysis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3. Design/development of solutions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4. Conduct investigations of complex problems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5. Modern tool usage</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6. The engineer and society</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7. Environment and sustainability </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8. Ethics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9. Individual and team work </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10. Communication</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11. Project management and finance </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12. Life-long learning</a:t>
            </a:r>
          </a:p>
        </p:txBody>
      </p:sp>
      <p:sp>
        <p:nvSpPr>
          <p:cNvPr id="14340" name="Date Placeholder 4"/>
          <p:cNvSpPr>
            <a:spLocks noGrp="1"/>
          </p:cNvSpPr>
          <p:nvPr>
            <p:ph type="dt" sz="quarter" idx="11"/>
          </p:nvPr>
        </p:nvSpPr>
        <p:spPr>
          <a:xfrm>
            <a:off x="-304800" y="6356350"/>
            <a:ext cx="2895600" cy="365125"/>
          </a:xfrm>
          <a:noFill/>
        </p:spPr>
        <p:txBody>
          <a:bodyPr/>
          <a:lstStyle/>
          <a:p>
            <a:pPr>
              <a:buFont typeface="Arial" pitchFamily="34" charset="0"/>
              <a:buNone/>
            </a:pPr>
            <a:fld id="{EB97836A-B8D0-45A0-A483-5F2BCBBB602D}" type="datetime1">
              <a:rPr lang="en-US" smtClean="0"/>
              <a:pPr>
                <a:buFont typeface="Arial" pitchFamily="34" charset="0"/>
                <a:buNone/>
              </a:pPr>
              <a:t>10/28/2024</a:t>
            </a:fld>
            <a:endParaRPr lang="en-US" dirty="0"/>
          </a:p>
        </p:txBody>
      </p:sp>
      <p:sp>
        <p:nvSpPr>
          <p:cNvPr id="11" name="Title 1"/>
          <p:cNvSpPr txBox="1">
            <a:spLocks/>
          </p:cNvSpPr>
          <p:nvPr/>
        </p:nvSpPr>
        <p:spPr>
          <a:xfrm>
            <a:off x="1371600" y="-50800"/>
            <a:ext cx="7772400" cy="685800"/>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dirty="0"/>
              <a:t>Program Outcome</a:t>
            </a:r>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79265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10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10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3169FB-DBD5-41B6-8093-D34ABF75742B}" type="datetime1">
              <a:rPr lang="en-US" smtClean="0"/>
              <a:pPr/>
              <a:t>10/28/2024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Rectangle 2"/>
          <p:cNvSpPr/>
          <p:nvPr/>
        </p:nvSpPr>
        <p:spPr>
          <a:xfrm>
            <a:off x="304800" y="915669"/>
            <a:ext cx="8382000" cy="769441"/>
          </a:xfrm>
          <a:prstGeom prst="rect">
            <a:avLst/>
          </a:prstGeom>
        </p:spPr>
        <p:txBody>
          <a:bodyPr wrap="square">
            <a:spAutoFit/>
          </a:bodyPr>
          <a:lstStyle/>
          <a:p>
            <a:r>
              <a:rPr lang="en-US" sz="2200" dirty="0"/>
              <a:t>The highlighted text shows the mapping of course outcome with PO mapping of this unit</a:t>
            </a:r>
          </a:p>
        </p:txBody>
      </p:sp>
      <p:pic>
        <p:nvPicPr>
          <p:cNvPr id="10" name="Picture 9"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graphicFrame>
        <p:nvGraphicFramePr>
          <p:cNvPr id="11" name="Table 10">
            <a:extLst>
              <a:ext uri="{FF2B5EF4-FFF2-40B4-BE49-F238E27FC236}">
                <a16:creationId xmlns:a16="http://schemas.microsoft.com/office/drawing/2014/main" id="{92A2E854-38C1-42E3-87DB-0E6B83F78F43}"/>
              </a:ext>
            </a:extLst>
          </p:cNvPr>
          <p:cNvGraphicFramePr>
            <a:graphicFrameLocks noGrp="1"/>
          </p:cNvGraphicFramePr>
          <p:nvPr>
            <p:extLst>
              <p:ext uri="{D42A27DB-BD31-4B8C-83A1-F6EECF244321}">
                <p14:modId xmlns:p14="http://schemas.microsoft.com/office/powerpoint/2010/main" val="3357959848"/>
              </p:ext>
            </p:extLst>
          </p:nvPr>
        </p:nvGraphicFramePr>
        <p:xfrm>
          <a:off x="381000" y="1752600"/>
          <a:ext cx="8381996" cy="3843611"/>
        </p:xfrm>
        <a:graphic>
          <a:graphicData uri="http://schemas.openxmlformats.org/drawingml/2006/table">
            <a:tbl>
              <a:tblPr>
                <a:tableStyleId>{5C22544A-7EE6-4342-B048-85BDC9FD1C3A}</a:tableStyleId>
              </a:tblPr>
              <a:tblGrid>
                <a:gridCol w="1311964">
                  <a:extLst>
                    <a:ext uri="{9D8B030D-6E8A-4147-A177-3AD203B41FA5}">
                      <a16:colId xmlns:a16="http://schemas.microsoft.com/office/drawing/2014/main" val="2876465"/>
                    </a:ext>
                  </a:extLst>
                </a:gridCol>
                <a:gridCol w="583095">
                  <a:extLst>
                    <a:ext uri="{9D8B030D-6E8A-4147-A177-3AD203B41FA5}">
                      <a16:colId xmlns:a16="http://schemas.microsoft.com/office/drawing/2014/main" val="3309866898"/>
                    </a:ext>
                  </a:extLst>
                </a:gridCol>
                <a:gridCol w="510208">
                  <a:extLst>
                    <a:ext uri="{9D8B030D-6E8A-4147-A177-3AD203B41FA5}">
                      <a16:colId xmlns:a16="http://schemas.microsoft.com/office/drawing/2014/main" val="604357778"/>
                    </a:ext>
                  </a:extLst>
                </a:gridCol>
                <a:gridCol w="583095">
                  <a:extLst>
                    <a:ext uri="{9D8B030D-6E8A-4147-A177-3AD203B41FA5}">
                      <a16:colId xmlns:a16="http://schemas.microsoft.com/office/drawing/2014/main" val="404532838"/>
                    </a:ext>
                  </a:extLst>
                </a:gridCol>
                <a:gridCol w="510208">
                  <a:extLst>
                    <a:ext uri="{9D8B030D-6E8A-4147-A177-3AD203B41FA5}">
                      <a16:colId xmlns:a16="http://schemas.microsoft.com/office/drawing/2014/main" val="2816727184"/>
                    </a:ext>
                  </a:extLst>
                </a:gridCol>
                <a:gridCol w="583095">
                  <a:extLst>
                    <a:ext uri="{9D8B030D-6E8A-4147-A177-3AD203B41FA5}">
                      <a16:colId xmlns:a16="http://schemas.microsoft.com/office/drawing/2014/main" val="350641593"/>
                    </a:ext>
                  </a:extLst>
                </a:gridCol>
                <a:gridCol w="583095">
                  <a:extLst>
                    <a:ext uri="{9D8B030D-6E8A-4147-A177-3AD203B41FA5}">
                      <a16:colId xmlns:a16="http://schemas.microsoft.com/office/drawing/2014/main" val="820382517"/>
                    </a:ext>
                  </a:extLst>
                </a:gridCol>
                <a:gridCol w="510208">
                  <a:extLst>
                    <a:ext uri="{9D8B030D-6E8A-4147-A177-3AD203B41FA5}">
                      <a16:colId xmlns:a16="http://schemas.microsoft.com/office/drawing/2014/main" val="3001624649"/>
                    </a:ext>
                  </a:extLst>
                </a:gridCol>
                <a:gridCol w="583095">
                  <a:extLst>
                    <a:ext uri="{9D8B030D-6E8A-4147-A177-3AD203B41FA5}">
                      <a16:colId xmlns:a16="http://schemas.microsoft.com/office/drawing/2014/main" val="1212302725"/>
                    </a:ext>
                  </a:extLst>
                </a:gridCol>
                <a:gridCol w="583095">
                  <a:extLst>
                    <a:ext uri="{9D8B030D-6E8A-4147-A177-3AD203B41FA5}">
                      <a16:colId xmlns:a16="http://schemas.microsoft.com/office/drawing/2014/main" val="1447834389"/>
                    </a:ext>
                  </a:extLst>
                </a:gridCol>
                <a:gridCol w="655982">
                  <a:extLst>
                    <a:ext uri="{9D8B030D-6E8A-4147-A177-3AD203B41FA5}">
                      <a16:colId xmlns:a16="http://schemas.microsoft.com/office/drawing/2014/main" val="3072358136"/>
                    </a:ext>
                  </a:extLst>
                </a:gridCol>
                <a:gridCol w="728869">
                  <a:extLst>
                    <a:ext uri="{9D8B030D-6E8A-4147-A177-3AD203B41FA5}">
                      <a16:colId xmlns:a16="http://schemas.microsoft.com/office/drawing/2014/main" val="65430144"/>
                    </a:ext>
                  </a:extLst>
                </a:gridCol>
                <a:gridCol w="655987">
                  <a:extLst>
                    <a:ext uri="{9D8B030D-6E8A-4147-A177-3AD203B41FA5}">
                      <a16:colId xmlns:a16="http://schemas.microsoft.com/office/drawing/2014/main" val="797170723"/>
                    </a:ext>
                  </a:extLst>
                </a:gridCol>
              </a:tblGrid>
              <a:tr h="385287">
                <a:tc gridSpan="9">
                  <a:txBody>
                    <a:bodyPr/>
                    <a:lstStyle/>
                    <a:p>
                      <a:pPr marL="0" marR="0" algn="ctr">
                        <a:lnSpc>
                          <a:spcPct val="115000"/>
                        </a:lnSpc>
                        <a:spcBef>
                          <a:spcPts val="0"/>
                        </a:spcBef>
                        <a:spcAft>
                          <a:spcPts val="1000"/>
                        </a:spcAft>
                      </a:pPr>
                      <a:r>
                        <a:rPr lang="en-US" sz="2000" b="1" dirty="0">
                          <a:effectLst/>
                        </a:rPr>
                        <a:t>                                       </a:t>
                      </a:r>
                      <a:r>
                        <a:rPr lang="en-US" sz="1800" b="1" dirty="0">
                          <a:effectLst/>
                        </a:rPr>
                        <a:t>Computer Networks (ACSE-0503)</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1000"/>
                        </a:spcAft>
                      </a:pPr>
                      <a:r>
                        <a:rPr lang="en-US" sz="1800" b="1" dirty="0">
                          <a:effectLst/>
                        </a:rPr>
                        <a:t>Year of Study: 2022-23</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51222877"/>
                  </a:ext>
                </a:extLst>
              </a:tr>
              <a:tr h="345990">
                <a:tc>
                  <a:txBody>
                    <a:bodyPr/>
                    <a:lstStyle/>
                    <a:p>
                      <a:pPr marL="0" marR="0" algn="ctr">
                        <a:lnSpc>
                          <a:spcPct val="115000"/>
                        </a:lnSpc>
                        <a:spcBef>
                          <a:spcPts val="0"/>
                        </a:spcBef>
                        <a:spcAft>
                          <a:spcPts val="1000"/>
                        </a:spcAft>
                      </a:pPr>
                      <a:r>
                        <a:rPr lang="en-US" sz="1800" b="1" dirty="0">
                          <a:effectLst/>
                        </a:rPr>
                        <a:t>CO</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PO1</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PO2</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PO3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PO4</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PO5</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PO6</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PO7</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PO8</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PO9</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PO10</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PO11</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PO12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a16="http://schemas.microsoft.com/office/drawing/2014/main" val="713021920"/>
                  </a:ext>
                </a:extLst>
              </a:tr>
              <a:tr h="569186">
                <a:tc>
                  <a:txBody>
                    <a:bodyPr/>
                    <a:lstStyle/>
                    <a:p>
                      <a:pPr marL="0" marR="0" algn="ctr">
                        <a:lnSpc>
                          <a:spcPct val="115000"/>
                        </a:lnSpc>
                        <a:spcBef>
                          <a:spcPts val="0"/>
                        </a:spcBef>
                        <a:spcAft>
                          <a:spcPts val="1000"/>
                        </a:spcAft>
                      </a:pPr>
                      <a:r>
                        <a:rPr lang="en-US" sz="1800" b="1" dirty="0">
                          <a:solidFill>
                            <a:schemeClr val="tx1"/>
                          </a:solidFill>
                          <a:effectLst/>
                        </a:rPr>
                        <a:t>ACSE0503.1</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3</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2</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3</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2</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1</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1</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 </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 </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 </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 </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2</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3</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a16="http://schemas.microsoft.com/office/drawing/2014/main" val="2476319542"/>
                  </a:ext>
                </a:extLst>
              </a:tr>
              <a:tr h="569186">
                <a:tc>
                  <a:txBody>
                    <a:bodyPr/>
                    <a:lstStyle/>
                    <a:p>
                      <a:pPr marL="0" marR="0" algn="ctr">
                        <a:lnSpc>
                          <a:spcPct val="115000"/>
                        </a:lnSpc>
                        <a:spcBef>
                          <a:spcPts val="0"/>
                        </a:spcBef>
                        <a:spcAft>
                          <a:spcPts val="1000"/>
                        </a:spcAft>
                      </a:pPr>
                      <a:r>
                        <a:rPr lang="en-US" sz="1800" b="1" dirty="0">
                          <a:effectLst/>
                        </a:rPr>
                        <a:t>ACSE0503.2</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3</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3</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2</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2</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3</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2</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1</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1</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3</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a16="http://schemas.microsoft.com/office/drawing/2014/main" val="1432717834"/>
                  </a:ext>
                </a:extLst>
              </a:tr>
              <a:tr h="569186">
                <a:tc>
                  <a:txBody>
                    <a:bodyPr/>
                    <a:lstStyle/>
                    <a:p>
                      <a:pPr marL="0" marR="0" algn="ctr">
                        <a:lnSpc>
                          <a:spcPct val="115000"/>
                        </a:lnSpc>
                        <a:spcBef>
                          <a:spcPts val="0"/>
                        </a:spcBef>
                        <a:spcAft>
                          <a:spcPts val="1000"/>
                        </a:spcAft>
                      </a:pPr>
                      <a:r>
                        <a:rPr lang="en-US" sz="1800" b="1" dirty="0">
                          <a:effectLst/>
                        </a:rPr>
                        <a:t>ACSE0503.3</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3</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1</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1</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2</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1</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1</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3</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a16="http://schemas.microsoft.com/office/drawing/2014/main" val="1474397049"/>
                  </a:ext>
                </a:extLst>
              </a:tr>
              <a:tr h="569186">
                <a:tc>
                  <a:txBody>
                    <a:bodyPr/>
                    <a:lstStyle/>
                    <a:p>
                      <a:pPr marL="0" marR="0" algn="ctr">
                        <a:lnSpc>
                          <a:spcPct val="115000"/>
                        </a:lnSpc>
                        <a:spcBef>
                          <a:spcPts val="0"/>
                        </a:spcBef>
                        <a:spcAft>
                          <a:spcPts val="1000"/>
                        </a:spcAft>
                      </a:pPr>
                      <a:r>
                        <a:rPr lang="en-US" sz="1800" b="1" dirty="0">
                          <a:solidFill>
                            <a:srgbClr val="FF0000"/>
                          </a:solidFill>
                          <a:effectLst/>
                        </a:rPr>
                        <a:t>ACSE0503.4</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2</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2</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1</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 </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1</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 </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 </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1</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1</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 </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1</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3</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a16="http://schemas.microsoft.com/office/drawing/2014/main" val="2306718333"/>
                  </a:ext>
                </a:extLst>
              </a:tr>
              <a:tr h="569186">
                <a:tc>
                  <a:txBody>
                    <a:bodyPr/>
                    <a:lstStyle/>
                    <a:p>
                      <a:pPr marL="0" marR="0" algn="ctr">
                        <a:lnSpc>
                          <a:spcPct val="115000"/>
                        </a:lnSpc>
                        <a:spcBef>
                          <a:spcPts val="0"/>
                        </a:spcBef>
                        <a:spcAft>
                          <a:spcPts val="1000"/>
                        </a:spcAft>
                      </a:pPr>
                      <a:r>
                        <a:rPr lang="en-US" sz="1800" b="1" dirty="0">
                          <a:effectLst/>
                        </a:rPr>
                        <a:t>ACSE0503.5</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1</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1</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3</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a16="http://schemas.microsoft.com/office/drawing/2014/main" val="2539282766"/>
                  </a:ext>
                </a:extLst>
              </a:tr>
            </a:tbl>
          </a:graphicData>
        </a:graphic>
      </p:graphicFrame>
      <p:sp>
        <p:nvSpPr>
          <p:cNvPr id="12"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3008003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1"/>
          </p:nvPr>
        </p:nvSpPr>
        <p:spPr>
          <a:xfrm>
            <a:off x="-381000" y="6356350"/>
            <a:ext cx="2895600" cy="365125"/>
          </a:xfrm>
          <a:noFill/>
        </p:spPr>
        <p:txBody>
          <a:bodyPr/>
          <a:lstStyle/>
          <a:p>
            <a:pPr>
              <a:buFont typeface="Arial" pitchFamily="34" charset="0"/>
              <a:buNone/>
            </a:pPr>
            <a:fld id="{FD37B50D-1C09-4458-8E51-836EA8111BEC}" type="datetime1">
              <a:rPr lang="en-US" smtClean="0"/>
              <a:pPr>
                <a:buFont typeface="Arial" pitchFamily="34" charset="0"/>
                <a:buNone/>
              </a:pPr>
              <a:t>10/28/2024</a:t>
            </a:fld>
            <a:endParaRPr lang="en-US" dirty="0"/>
          </a:p>
        </p:txBody>
      </p:sp>
      <p:sp>
        <p:nvSpPr>
          <p:cNvPr id="16388" name="Slide Number Placeholder 5"/>
          <p:cNvSpPr>
            <a:spLocks noGrp="1"/>
          </p:cNvSpPr>
          <p:nvPr>
            <p:ph type="sldNum" sz="quarter" idx="4294967295"/>
          </p:nvPr>
        </p:nvSpPr>
        <p:spPr>
          <a:xfrm>
            <a:off x="7564582" y="6421585"/>
            <a:ext cx="1808018" cy="365125"/>
          </a:xfrm>
          <a:prstGeom prst="rect">
            <a:avLst/>
          </a:prstGeom>
          <a:noFill/>
        </p:spPr>
        <p:txBody>
          <a:bodyPr/>
          <a:lstStyle/>
          <a:p>
            <a:pPr algn="ctr">
              <a:buSzPts val="1400"/>
              <a:buFont typeface="Arial" pitchFamily="34" charset="0"/>
              <a:buNone/>
            </a:pPr>
            <a:fld id="{1B2CB8C9-E049-47A2-B4DB-85F386C44A86}" type="slidenum">
              <a:rPr lang="en-US" smtClean="0"/>
              <a:pPr algn="ctr">
                <a:buSzPts val="1400"/>
                <a:buFont typeface="Arial" pitchFamily="34" charset="0"/>
                <a:buNone/>
              </a:pPr>
              <a:t>12</a:t>
            </a:fld>
            <a:endParaRPr lang="en-US" dirty="0"/>
          </a:p>
        </p:txBody>
      </p:sp>
      <p:sp>
        <p:nvSpPr>
          <p:cNvPr id="7" name="Title 1"/>
          <p:cNvSpPr txBox="1">
            <a:spLocks/>
          </p:cNvSpPr>
          <p:nvPr/>
        </p:nvSpPr>
        <p:spPr>
          <a:xfrm>
            <a:off x="1371600" y="-50800"/>
            <a:ext cx="7772400" cy="685800"/>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Calibri" panose="020F0502020204030204" pitchFamily="34" charset="0"/>
                <a:ea typeface="Calibri" panose="020F0502020204030204" pitchFamily="34" charset="0"/>
                <a:cs typeface="Mangal" panose="02040503050203030202" pitchFamily="18" charset="0"/>
              </a:rPr>
              <a:t>Program Specific Outcomes</a:t>
            </a:r>
            <a:endParaRPr lang="en-US" sz="3200" dirty="0"/>
          </a:p>
        </p:txBody>
      </p:sp>
      <p:sp>
        <p:nvSpPr>
          <p:cNvPr id="9" name="Content Placeholder 8"/>
          <p:cNvSpPr>
            <a:spLocks noGrp="1"/>
          </p:cNvSpPr>
          <p:nvPr>
            <p:ph idx="1"/>
          </p:nvPr>
        </p:nvSpPr>
        <p:spPr>
          <a:xfrm>
            <a:off x="457200" y="1143000"/>
            <a:ext cx="8229600" cy="4983163"/>
          </a:xfrm>
        </p:spPr>
        <p:txBody>
          <a:bodyPr>
            <a:normAutofit/>
          </a:bodyPr>
          <a:lstStyle/>
          <a:p>
            <a:pPr>
              <a:lnSpc>
                <a:spcPct val="150000"/>
              </a:lnSpc>
              <a:buFont typeface="Wingdings" pitchFamily="2" charset="2"/>
              <a:buChar char="§"/>
              <a:defRPr/>
            </a:pPr>
            <a:r>
              <a:rPr lang="en-US" sz="2000" b="1" dirty="0"/>
              <a:t>PSO1: </a:t>
            </a:r>
            <a:r>
              <a:rPr lang="en-US" sz="2000" dirty="0"/>
              <a:t>Apply Artificial Intelligence and its applications to design intelligent systems for the betterment of society.</a:t>
            </a:r>
          </a:p>
          <a:p>
            <a:pPr>
              <a:lnSpc>
                <a:spcPct val="150000"/>
              </a:lnSpc>
              <a:buFont typeface="Wingdings" pitchFamily="2" charset="2"/>
              <a:buChar char="§"/>
              <a:defRPr/>
            </a:pPr>
            <a:endParaRPr lang="en-IN" sz="1000" dirty="0"/>
          </a:p>
          <a:p>
            <a:pPr fontAlgn="base">
              <a:lnSpc>
                <a:spcPct val="150000"/>
              </a:lnSpc>
            </a:pPr>
            <a:r>
              <a:rPr lang="en-US" sz="2000" b="1" dirty="0"/>
              <a:t>PSO2: </a:t>
            </a:r>
            <a:r>
              <a:rPr lang="en-US" sz="2000" dirty="0"/>
              <a:t>Develop AI-based innovative solutions demonstrating research, entrepreneurship, professional ethics, and communication skills.</a:t>
            </a:r>
          </a:p>
          <a:p>
            <a:pPr fontAlgn="base">
              <a:lnSpc>
                <a:spcPct val="150000"/>
              </a:lnSpc>
            </a:pPr>
            <a:endParaRPr lang="en-US" sz="1000" dirty="0"/>
          </a:p>
          <a:p>
            <a:pPr fontAlgn="base">
              <a:lnSpc>
                <a:spcPct val="150000"/>
              </a:lnSpc>
            </a:pPr>
            <a:r>
              <a:rPr lang="en-US" sz="2000" b="1" dirty="0"/>
              <a:t>PSO3: </a:t>
            </a:r>
            <a:r>
              <a:rPr lang="en-US" sz="2000" dirty="0"/>
              <a:t>Demonstrate competency in AI by working in a team and engaging in life-long learning.</a:t>
            </a:r>
          </a:p>
          <a:p>
            <a:pPr marL="0" indent="0">
              <a:buFont typeface="Wingdings" pitchFamily="2" charset="2"/>
              <a:buChar char="§"/>
              <a:defRPr/>
            </a:pPr>
            <a:endParaRPr lang="en-US" sz="2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11"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410776707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E920E9-5C8D-43F4-A851-9F3E1E84ECBA}" type="datetime1">
              <a:rPr lang="en-US" smtClean="0"/>
              <a:pPr/>
              <a:t>10/28/2024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Rectangle 1"/>
          <p:cNvSpPr/>
          <p:nvPr/>
        </p:nvSpPr>
        <p:spPr>
          <a:xfrm>
            <a:off x="762000" y="1051104"/>
            <a:ext cx="7391400" cy="769441"/>
          </a:xfrm>
          <a:prstGeom prst="rect">
            <a:avLst/>
          </a:prstGeom>
        </p:spPr>
        <p:txBody>
          <a:bodyPr wrap="square">
            <a:spAutoFit/>
          </a:bodyPr>
          <a:lstStyle/>
          <a:p>
            <a:r>
              <a:rPr lang="en-US" sz="2200" dirty="0"/>
              <a:t>The highlighted text shows the mapping of course outcome with PSO mapping of this unit</a:t>
            </a:r>
          </a:p>
        </p:txBody>
      </p:sp>
      <p:pic>
        <p:nvPicPr>
          <p:cNvPr id="10" name="Picture 9"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graphicFrame>
        <p:nvGraphicFramePr>
          <p:cNvPr id="11" name="Table 10">
            <a:extLst>
              <a:ext uri="{FF2B5EF4-FFF2-40B4-BE49-F238E27FC236}">
                <a16:creationId xmlns:a16="http://schemas.microsoft.com/office/drawing/2014/main" id="{E943DE84-ADE2-484B-BC50-BEDB6FDCAD7B}"/>
              </a:ext>
            </a:extLst>
          </p:cNvPr>
          <p:cNvGraphicFramePr>
            <a:graphicFrameLocks noGrp="1"/>
          </p:cNvGraphicFramePr>
          <p:nvPr>
            <p:extLst>
              <p:ext uri="{D42A27DB-BD31-4B8C-83A1-F6EECF244321}">
                <p14:modId xmlns:p14="http://schemas.microsoft.com/office/powerpoint/2010/main" val="846549187"/>
              </p:ext>
            </p:extLst>
          </p:nvPr>
        </p:nvGraphicFramePr>
        <p:xfrm>
          <a:off x="1122219" y="2223654"/>
          <a:ext cx="6934199" cy="2516232"/>
        </p:xfrm>
        <a:graphic>
          <a:graphicData uri="http://schemas.openxmlformats.org/drawingml/2006/table">
            <a:tbl>
              <a:tblPr>
                <a:tableStyleId>{5C22544A-7EE6-4342-B048-85BDC9FD1C3A}</a:tableStyleId>
              </a:tblPr>
              <a:tblGrid>
                <a:gridCol w="1524000">
                  <a:extLst>
                    <a:ext uri="{9D8B030D-6E8A-4147-A177-3AD203B41FA5}">
                      <a16:colId xmlns:a16="http://schemas.microsoft.com/office/drawing/2014/main" val="267634843"/>
                    </a:ext>
                  </a:extLst>
                </a:gridCol>
                <a:gridCol w="1447800">
                  <a:extLst>
                    <a:ext uri="{9D8B030D-6E8A-4147-A177-3AD203B41FA5}">
                      <a16:colId xmlns:a16="http://schemas.microsoft.com/office/drawing/2014/main" val="2529222846"/>
                    </a:ext>
                  </a:extLst>
                </a:gridCol>
                <a:gridCol w="1295400">
                  <a:extLst>
                    <a:ext uri="{9D8B030D-6E8A-4147-A177-3AD203B41FA5}">
                      <a16:colId xmlns:a16="http://schemas.microsoft.com/office/drawing/2014/main" val="1707190809"/>
                    </a:ext>
                  </a:extLst>
                </a:gridCol>
                <a:gridCol w="1371600">
                  <a:extLst>
                    <a:ext uri="{9D8B030D-6E8A-4147-A177-3AD203B41FA5}">
                      <a16:colId xmlns:a16="http://schemas.microsoft.com/office/drawing/2014/main" val="3972204929"/>
                    </a:ext>
                  </a:extLst>
                </a:gridCol>
                <a:gridCol w="1295399">
                  <a:extLst>
                    <a:ext uri="{9D8B030D-6E8A-4147-A177-3AD203B41FA5}">
                      <a16:colId xmlns:a16="http://schemas.microsoft.com/office/drawing/2014/main" val="2799673150"/>
                    </a:ext>
                  </a:extLst>
                </a:gridCol>
              </a:tblGrid>
              <a:tr h="419372">
                <a:tc>
                  <a:txBody>
                    <a:bodyPr/>
                    <a:lstStyle/>
                    <a:p>
                      <a:pPr marL="0" marR="0" algn="ctr">
                        <a:lnSpc>
                          <a:spcPct val="115000"/>
                        </a:lnSpc>
                        <a:spcBef>
                          <a:spcPts val="0"/>
                        </a:spcBef>
                        <a:spcAft>
                          <a:spcPts val="1000"/>
                        </a:spcAft>
                      </a:pPr>
                      <a:r>
                        <a:rPr lang="en-US" sz="2000" b="1" dirty="0">
                          <a:effectLst/>
                        </a:rPr>
                        <a:t>CO</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PSO1</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PSO2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PSO3</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2000" b="1">
                          <a:effectLst/>
                        </a:rPr>
                        <a:t>PSO4</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70429222"/>
                  </a:ext>
                </a:extLst>
              </a:tr>
              <a:tr h="419372">
                <a:tc>
                  <a:txBody>
                    <a:bodyPr/>
                    <a:lstStyle/>
                    <a:p>
                      <a:pPr marL="0" marR="0" algn="ctr">
                        <a:lnSpc>
                          <a:spcPct val="115000"/>
                        </a:lnSpc>
                        <a:spcBef>
                          <a:spcPts val="0"/>
                        </a:spcBef>
                        <a:spcAft>
                          <a:spcPts val="1000"/>
                        </a:spcAft>
                      </a:pPr>
                      <a:r>
                        <a:rPr lang="en-US" sz="1800" b="1" dirty="0">
                          <a:solidFill>
                            <a:schemeClr val="tx1"/>
                          </a:solidFill>
                          <a:effectLst/>
                        </a:rPr>
                        <a:t>ACSE0503.1</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dirty="0">
                          <a:solidFill>
                            <a:schemeClr val="tx1"/>
                          </a:solidFill>
                          <a:effectLst/>
                        </a:rPr>
                        <a:t>3</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dirty="0">
                          <a:solidFill>
                            <a:schemeClr val="tx1"/>
                          </a:solidFill>
                          <a:effectLst/>
                        </a:rPr>
                        <a:t>3</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dirty="0">
                          <a:solidFill>
                            <a:schemeClr val="tx1"/>
                          </a:solidFill>
                          <a:effectLst/>
                        </a:rPr>
                        <a:t>2</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2000" b="1" dirty="0">
                          <a:solidFill>
                            <a:schemeClr val="tx1"/>
                          </a:solidFill>
                          <a:effectLst/>
                        </a:rPr>
                        <a:t>1</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54999902"/>
                  </a:ext>
                </a:extLst>
              </a:tr>
              <a:tr h="419372">
                <a:tc>
                  <a:txBody>
                    <a:bodyPr/>
                    <a:lstStyle/>
                    <a:p>
                      <a:pPr marL="0" marR="0" algn="ctr">
                        <a:lnSpc>
                          <a:spcPct val="115000"/>
                        </a:lnSpc>
                        <a:spcBef>
                          <a:spcPts val="0"/>
                        </a:spcBef>
                        <a:spcAft>
                          <a:spcPts val="1000"/>
                        </a:spcAft>
                      </a:pPr>
                      <a:r>
                        <a:rPr lang="en-US" sz="1800" b="1" dirty="0">
                          <a:effectLst/>
                        </a:rPr>
                        <a:t>ACSE0503.2</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dirty="0">
                          <a:effectLst/>
                        </a:rPr>
                        <a:t>3</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3</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2000" b="1">
                          <a:effectLst/>
                        </a:rPr>
                        <a:t>1</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29648040"/>
                  </a:ext>
                </a:extLst>
              </a:tr>
              <a:tr h="419372">
                <a:tc>
                  <a:txBody>
                    <a:bodyPr/>
                    <a:lstStyle/>
                    <a:p>
                      <a:pPr marL="0" marR="0" algn="ctr">
                        <a:lnSpc>
                          <a:spcPct val="115000"/>
                        </a:lnSpc>
                        <a:spcBef>
                          <a:spcPts val="0"/>
                        </a:spcBef>
                        <a:spcAft>
                          <a:spcPts val="1000"/>
                        </a:spcAft>
                      </a:pPr>
                      <a:r>
                        <a:rPr lang="en-US" sz="1800" b="1" dirty="0">
                          <a:effectLst/>
                        </a:rPr>
                        <a:t>ACSE0503.3</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dirty="0">
                          <a:effectLst/>
                        </a:rPr>
                        <a:t>3</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3</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2000" b="1">
                          <a:effectLst/>
                        </a:rPr>
                        <a:t>1</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758595258"/>
                  </a:ext>
                </a:extLst>
              </a:tr>
              <a:tr h="419372">
                <a:tc>
                  <a:txBody>
                    <a:bodyPr/>
                    <a:lstStyle/>
                    <a:p>
                      <a:pPr marL="0" marR="0" algn="ctr">
                        <a:lnSpc>
                          <a:spcPct val="115000"/>
                        </a:lnSpc>
                        <a:spcBef>
                          <a:spcPts val="0"/>
                        </a:spcBef>
                        <a:spcAft>
                          <a:spcPts val="1000"/>
                        </a:spcAft>
                      </a:pPr>
                      <a:r>
                        <a:rPr lang="en-US" sz="1800" b="1" dirty="0">
                          <a:solidFill>
                            <a:srgbClr val="FF0000"/>
                          </a:solidFill>
                          <a:effectLst/>
                        </a:rPr>
                        <a:t>ACSE0503.4</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dirty="0">
                          <a:solidFill>
                            <a:srgbClr val="FF0000"/>
                          </a:solidFill>
                          <a:effectLst/>
                        </a:rPr>
                        <a:t>3</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dirty="0">
                          <a:solidFill>
                            <a:srgbClr val="FF0000"/>
                          </a:solidFill>
                          <a:effectLst/>
                        </a:rPr>
                        <a:t>3</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dirty="0">
                          <a:solidFill>
                            <a:srgbClr val="FF0000"/>
                          </a:solidFill>
                          <a:effectLst/>
                        </a:rPr>
                        <a:t>1</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2000" b="1" dirty="0">
                          <a:solidFill>
                            <a:srgbClr val="FF0000"/>
                          </a:solidFill>
                          <a:effectLst/>
                        </a:rPr>
                        <a:t>1</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682700873"/>
                  </a:ext>
                </a:extLst>
              </a:tr>
              <a:tr h="419372">
                <a:tc>
                  <a:txBody>
                    <a:bodyPr/>
                    <a:lstStyle/>
                    <a:p>
                      <a:pPr marL="0" marR="0" algn="ctr">
                        <a:lnSpc>
                          <a:spcPct val="115000"/>
                        </a:lnSpc>
                        <a:spcBef>
                          <a:spcPts val="0"/>
                        </a:spcBef>
                        <a:spcAft>
                          <a:spcPts val="1000"/>
                        </a:spcAft>
                      </a:pPr>
                      <a:r>
                        <a:rPr lang="en-US" sz="1800" b="1" dirty="0">
                          <a:effectLst/>
                        </a:rPr>
                        <a:t>ACSE0503.5</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3</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dirty="0">
                          <a:effectLst/>
                        </a:rPr>
                        <a:t>3</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dirty="0">
                          <a:effectLst/>
                        </a:rPr>
                        <a:t>1</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2000" b="1" dirty="0">
                          <a:effectLst/>
                        </a:rPr>
                        <a:t>1</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16745750"/>
                  </a:ext>
                </a:extLst>
              </a:tr>
            </a:tbl>
          </a:graphicData>
        </a:graphic>
      </p:graphicFrame>
      <p:sp>
        <p:nvSpPr>
          <p:cNvPr id="12"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7949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1"/>
          </p:nvPr>
        </p:nvSpPr>
        <p:spPr>
          <a:xfrm>
            <a:off x="-304800" y="6356350"/>
            <a:ext cx="2895600" cy="365125"/>
          </a:xfrm>
          <a:noFill/>
        </p:spPr>
        <p:txBody>
          <a:bodyPr/>
          <a:lstStyle/>
          <a:p>
            <a:pPr>
              <a:buFont typeface="Arial" pitchFamily="34" charset="0"/>
              <a:buNone/>
            </a:pPr>
            <a:fld id="{77711A98-72BD-4040-B298-E0106D4DAE35}" type="datetime1">
              <a:rPr lang="en-US" smtClean="0"/>
              <a:pPr>
                <a:buFont typeface="Arial" pitchFamily="34" charset="0"/>
                <a:buNone/>
              </a:pPr>
              <a:t>10/28/2024</a:t>
            </a:fld>
            <a:endParaRPr lang="en-US" dirty="0"/>
          </a:p>
        </p:txBody>
      </p:sp>
      <p:sp>
        <p:nvSpPr>
          <p:cNvPr id="18436" name="Slide Number Placeholder 5"/>
          <p:cNvSpPr>
            <a:spLocks noGrp="1"/>
          </p:cNvSpPr>
          <p:nvPr>
            <p:ph type="sldNum" sz="quarter" idx="4294967295"/>
          </p:nvPr>
        </p:nvSpPr>
        <p:spPr>
          <a:xfrm>
            <a:off x="7010400" y="6324600"/>
            <a:ext cx="2895600" cy="365125"/>
          </a:xfrm>
          <a:prstGeom prst="rect">
            <a:avLst/>
          </a:prstGeom>
          <a:noFill/>
        </p:spPr>
        <p:txBody>
          <a:bodyPr/>
          <a:lstStyle/>
          <a:p>
            <a:pPr algn="ctr">
              <a:buSzPts val="1400"/>
              <a:buFont typeface="Arial" pitchFamily="34" charset="0"/>
              <a:buNone/>
            </a:pPr>
            <a:fld id="{6F692E7C-C16B-49AB-A058-F00558280870}" type="slidenum">
              <a:rPr lang="en-US" smtClean="0"/>
              <a:pPr algn="ctr">
                <a:buSzPts val="1400"/>
                <a:buFont typeface="Arial" pitchFamily="34" charset="0"/>
                <a:buNone/>
              </a:pPr>
              <a:t>14</a:t>
            </a:fld>
            <a:endParaRPr lang="en-US" dirty="0"/>
          </a:p>
        </p:txBody>
      </p:sp>
      <p:sp>
        <p:nvSpPr>
          <p:cNvPr id="7" name="Title 1"/>
          <p:cNvSpPr txBox="1">
            <a:spLocks/>
          </p:cNvSpPr>
          <p:nvPr/>
        </p:nvSpPr>
        <p:spPr>
          <a:xfrm>
            <a:off x="1371600" y="15082"/>
            <a:ext cx="7772400" cy="685800"/>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dirty="0"/>
              <a:t>Program Educational Objectives </a:t>
            </a:r>
          </a:p>
        </p:txBody>
      </p:sp>
      <p:sp>
        <p:nvSpPr>
          <p:cNvPr id="9" name="Content Placeholder 8"/>
          <p:cNvSpPr txBox="1">
            <a:spLocks noGrp="1"/>
          </p:cNvSpPr>
          <p:nvPr>
            <p:ph idx="1"/>
          </p:nvPr>
        </p:nvSpPr>
        <p:spPr>
          <a:xfrm>
            <a:off x="457200" y="1143000"/>
            <a:ext cx="8229600" cy="4983163"/>
          </a:xfrm>
        </p:spPr>
        <p:txBody>
          <a:bodyPr>
            <a:normAutofit/>
          </a:bodyPr>
          <a:lstStyle/>
          <a:p>
            <a:pPr fontAlgn="base">
              <a:lnSpc>
                <a:spcPct val="150000"/>
              </a:lnSpc>
            </a:pPr>
            <a:r>
              <a:rPr lang="en-US" sz="2000" b="1" dirty="0">
                <a:cs typeface="Arial" pitchFamily="34" charset="0"/>
              </a:rPr>
              <a:t>PEO1: </a:t>
            </a:r>
            <a:r>
              <a:rPr lang="en-US" sz="2000" dirty="0"/>
              <a:t>Engage in successful professional practices in the area of Artificial Intelligence and pursue higher education and research.</a:t>
            </a:r>
          </a:p>
          <a:p>
            <a:pPr>
              <a:lnSpc>
                <a:spcPct val="150000"/>
              </a:lnSpc>
              <a:spcBef>
                <a:spcPts val="363"/>
              </a:spcBef>
              <a:spcAft>
                <a:spcPct val="0"/>
              </a:spcAft>
              <a:buClr>
                <a:srgbClr val="000000"/>
              </a:buClr>
              <a:buNone/>
            </a:pPr>
            <a:endParaRPr lang="en-IN" sz="1000" dirty="0">
              <a:cs typeface="Arial" pitchFamily="34" charset="0"/>
            </a:endParaRPr>
          </a:p>
          <a:p>
            <a:pPr fontAlgn="base">
              <a:lnSpc>
                <a:spcPct val="150000"/>
              </a:lnSpc>
            </a:pPr>
            <a:r>
              <a:rPr lang="en-US" sz="2000" b="1" dirty="0">
                <a:cs typeface="Arial" pitchFamily="34" charset="0"/>
              </a:rPr>
              <a:t>PEO2: </a:t>
            </a:r>
            <a:r>
              <a:rPr lang="en-US" sz="2000" dirty="0"/>
              <a:t>Demonstrate effective leadership and communicate as an individual and as a team in the workspace and society.</a:t>
            </a:r>
          </a:p>
          <a:p>
            <a:pPr>
              <a:lnSpc>
                <a:spcPct val="150000"/>
              </a:lnSpc>
              <a:spcBef>
                <a:spcPts val="363"/>
              </a:spcBef>
              <a:spcAft>
                <a:spcPct val="0"/>
              </a:spcAft>
              <a:buClr>
                <a:srgbClr val="000000"/>
              </a:buClr>
              <a:buNone/>
            </a:pPr>
            <a:endParaRPr lang="en-IN" sz="1000" dirty="0">
              <a:cs typeface="Arial" pitchFamily="34" charset="0"/>
            </a:endParaRPr>
          </a:p>
          <a:p>
            <a:pPr fontAlgn="base">
              <a:lnSpc>
                <a:spcPct val="150000"/>
              </a:lnSpc>
            </a:pPr>
            <a:r>
              <a:rPr lang="en-US" sz="2000" b="1" dirty="0">
                <a:cs typeface="Arial" pitchFamily="34" charset="0"/>
              </a:rPr>
              <a:t>PEO3: </a:t>
            </a:r>
            <a:r>
              <a:rPr lang="en-US" sz="2000" dirty="0"/>
              <a:t>Pursue life-long learning in developing AI-based innovative solutions for the betterment of society.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11"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93918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1"/>
          </p:nvPr>
        </p:nvSpPr>
        <p:spPr>
          <a:xfrm>
            <a:off x="-76200" y="6453335"/>
            <a:ext cx="1808018" cy="365125"/>
          </a:xfrm>
          <a:noFill/>
        </p:spPr>
        <p:txBody>
          <a:bodyPr/>
          <a:lstStyle/>
          <a:p>
            <a:pPr>
              <a:buFont typeface="Arial" pitchFamily="34" charset="0"/>
              <a:buNone/>
            </a:pPr>
            <a:fld id="{300A9447-D762-42CD-A929-48D03353FD65}" type="datetime1">
              <a:rPr lang="en-US" smtClean="0"/>
              <a:pPr>
                <a:buFont typeface="Arial" pitchFamily="34" charset="0"/>
                <a:buNone/>
              </a:pPr>
              <a:t>10/28/2024</a:t>
            </a:fld>
            <a:endParaRPr lang="en-US" dirty="0"/>
          </a:p>
        </p:txBody>
      </p:sp>
      <p:sp>
        <p:nvSpPr>
          <p:cNvPr id="19459" name="Slide Number Placeholder 5"/>
          <p:cNvSpPr>
            <a:spLocks noGrp="1"/>
          </p:cNvSpPr>
          <p:nvPr>
            <p:ph type="sldNum" sz="quarter" idx="4294967295"/>
          </p:nvPr>
        </p:nvSpPr>
        <p:spPr>
          <a:xfrm>
            <a:off x="7523017" y="6425625"/>
            <a:ext cx="1649557" cy="365125"/>
          </a:xfrm>
          <a:prstGeom prst="rect">
            <a:avLst/>
          </a:prstGeom>
          <a:noFill/>
        </p:spPr>
        <p:txBody>
          <a:bodyPr/>
          <a:lstStyle/>
          <a:p>
            <a:pPr algn="ctr">
              <a:buSzPts val="1400"/>
              <a:buFont typeface="Arial" pitchFamily="34" charset="0"/>
              <a:buNone/>
            </a:pPr>
            <a:fld id="{8AED6ABA-C854-4A55-9311-B6E6F591AB13}" type="slidenum">
              <a:rPr lang="en-US" smtClean="0"/>
              <a:pPr algn="ctr">
                <a:buSzPts val="1400"/>
                <a:buFont typeface="Arial" pitchFamily="34" charset="0"/>
                <a:buNone/>
              </a:pPr>
              <a:t>15</a:t>
            </a:fld>
            <a:endParaRPr lang="en-US" dirty="0"/>
          </a:p>
        </p:txBody>
      </p:sp>
      <p:sp>
        <p:nvSpPr>
          <p:cNvPr id="7" name="Title 1"/>
          <p:cNvSpPr txBox="1">
            <a:spLocks/>
          </p:cNvSpPr>
          <p:nvPr/>
        </p:nvSpPr>
        <p:spPr>
          <a:xfrm>
            <a:off x="1371600" y="28575"/>
            <a:ext cx="7772400" cy="685801"/>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lstStyle/>
          <a:p>
            <a:pPr algn="ctr">
              <a:defRPr/>
            </a:pPr>
            <a:r>
              <a:rPr lang="en-US" sz="3000" dirty="0"/>
              <a:t>Result Analysis </a:t>
            </a:r>
          </a:p>
          <a:p>
            <a:pPr algn="ctr" eaLnBrk="1" fontAlgn="auto" hangingPunct="1">
              <a:spcAft>
                <a:spcPts val="0"/>
              </a:spcAft>
              <a:defRPr/>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10" name="Rectangle 1"/>
          <p:cNvSpPr>
            <a:spLocks noChangeArrowheads="1"/>
          </p:cNvSpPr>
          <p:nvPr/>
        </p:nvSpPr>
        <p:spPr bwMode="auto">
          <a:xfrm>
            <a:off x="609600" y="1905000"/>
            <a:ext cx="8001000" cy="523220"/>
          </a:xfrm>
          <a:prstGeom prst="rect">
            <a:avLst/>
          </a:prstGeom>
          <a:noFill/>
          <a:ln w="9525">
            <a:noFill/>
            <a:miter lim="800000"/>
            <a:headEnd/>
            <a:tailEnd/>
          </a:ln>
        </p:spPr>
        <p:txBody>
          <a:bodyPr anchor="ctr">
            <a:spAutoFit/>
          </a:bodyPr>
          <a:lstStyle/>
          <a:p>
            <a:pPr marL="457200" indent="-457200" eaLnBrk="1" hangingPunct="1">
              <a:buFont typeface="Arial" pitchFamily="34" charset="0"/>
              <a:buChar char="•"/>
            </a:pPr>
            <a:r>
              <a:rPr lang="en-US" sz="2800" dirty="0">
                <a:cs typeface="Times New Roman" pitchFamily="18" charset="0"/>
              </a:rPr>
              <a:t>New Batch in CSE&amp;ET</a:t>
            </a:r>
            <a:endParaRPr lang="en-US" sz="2800" dirty="0">
              <a:solidFill>
                <a:schemeClr val="tx1"/>
              </a:solidFill>
            </a:endParaRPr>
          </a:p>
        </p:txBody>
      </p:sp>
      <p:sp>
        <p:nvSpPr>
          <p:cNvPr id="11"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043986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1"/>
          </p:nvPr>
        </p:nvSpPr>
        <p:spPr>
          <a:xfrm>
            <a:off x="16126" y="6508756"/>
            <a:ext cx="1036819"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20839392-A4F0-4A0E-9105-62A1E77B79FC}"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10/28/2024</a:t>
            </a:fld>
            <a:endParaRPr 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655763" y="0"/>
            <a:ext cx="7259637" cy="930275"/>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63492"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2" name="Content Placeholder 1"/>
          <p:cNvSpPr>
            <a:spLocks noGrp="1"/>
          </p:cNvSpPr>
          <p:nvPr>
            <p:ph idx="1"/>
          </p:nvPr>
        </p:nvSpPr>
        <p:spPr>
          <a:xfrm>
            <a:off x="457200" y="1225550"/>
            <a:ext cx="8229600" cy="3760004"/>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COMPUTER NETWORK</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p:cNvGraphicFramePr>
            <a:graphicFrameLocks noGrp="1"/>
          </p:cNvGraphicFramePr>
          <p:nvPr/>
        </p:nvGraphicFramePr>
        <p:xfrm>
          <a:off x="512618" y="4170220"/>
          <a:ext cx="8021782" cy="1828800"/>
        </p:xfrm>
        <a:graphic>
          <a:graphicData uri="http://schemas.openxmlformats.org/drawingml/2006/table">
            <a:tbl>
              <a:tblPr firstRow="1" bandRow="1">
                <a:tableStyleId>{5C22544A-7EE6-4342-B048-85BDC9FD1C3A}</a:tableStyleId>
              </a:tblPr>
              <a:tblGrid>
                <a:gridCol w="925590">
                  <a:extLst>
                    <a:ext uri="{9D8B030D-6E8A-4147-A177-3AD203B41FA5}">
                      <a16:colId xmlns:a16="http://schemas.microsoft.com/office/drawing/2014/main" val="20000"/>
                    </a:ext>
                  </a:extLst>
                </a:gridCol>
                <a:gridCol w="5399276">
                  <a:extLst>
                    <a:ext uri="{9D8B030D-6E8A-4147-A177-3AD203B41FA5}">
                      <a16:colId xmlns:a16="http://schemas.microsoft.com/office/drawing/2014/main" val="20001"/>
                    </a:ext>
                  </a:extLst>
                </a:gridCol>
                <a:gridCol w="848458">
                  <a:extLst>
                    <a:ext uri="{9D8B030D-6E8A-4147-A177-3AD203B41FA5}">
                      <a16:colId xmlns:a16="http://schemas.microsoft.com/office/drawing/2014/main" val="20002"/>
                    </a:ext>
                  </a:extLst>
                </a:gridCol>
                <a:gridCol w="848458">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63527" name="Slide Number Placeholder 12"/>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6625CA01-AB80-4C90-8780-F5B20760A97F}"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16</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63528"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466562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1"/>
          </p:nvPr>
        </p:nvSpPr>
        <p:spPr>
          <a:xfrm>
            <a:off x="2271" y="6467191"/>
            <a:ext cx="1230737"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C506ED39-F6F7-4C30-93C5-1804D30BE2FC}"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10/28/2024</a:t>
            </a:fld>
            <a:endParaRPr 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634837" y="0"/>
            <a:ext cx="7280564" cy="847725"/>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dirty="0">
                <a:latin typeface="Times New Roman" pitchFamily="18" charset="0"/>
                <a:cs typeface="Times New Roman" pitchFamily="18" charset="0"/>
                <a:sym typeface="Arial" charset="0"/>
              </a:rPr>
              <a:t>End Semester Question Paper Templates </a:t>
            </a:r>
            <a:endParaRPr lang="en-US" sz="3000" dirty="0">
              <a:latin typeface="Times New Roman" pitchFamily="18" charset="0"/>
              <a:cs typeface="Times New Roman" pitchFamily="18" charset="0"/>
              <a:sym typeface="Arial" charset="0"/>
            </a:endParaRPr>
          </a:p>
        </p:txBody>
      </p:sp>
      <p:sp>
        <p:nvSpPr>
          <p:cNvPr id="64516"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64517" name="Content Placeholder 1"/>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3. Attempt any one part of the following:                          1 x 10 = 10    </a:t>
            </a:r>
            <a:endParaRPr lang="en-IN" sz="2000" b="1" i="1">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nvGraphicFramePr>
        <p:xfrm>
          <a:off x="835025" y="2365375"/>
          <a:ext cx="7839075" cy="182880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930275" y="4949825"/>
          <a:ext cx="7986713"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3">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4573" name="Slide Number Placeholder 11"/>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E6A2E554-3B68-4B18-B719-788ED463D08D}"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17</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64574"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625864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p:cNvSpPr>
            <a:spLocks noGrp="1"/>
          </p:cNvSpPr>
          <p:nvPr>
            <p:ph type="dt" sz="quarter" idx="11"/>
          </p:nvPr>
        </p:nvSpPr>
        <p:spPr>
          <a:xfrm>
            <a:off x="0" y="6492875"/>
            <a:ext cx="156322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4F19DD80-C0F0-416A-959E-6AE05BB294C3}"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10/28/2024</a:t>
            </a:fld>
            <a:endParaRPr 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624013" y="0"/>
            <a:ext cx="7291387" cy="835025"/>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65540"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65541" name="Content Placeholder 1"/>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 6. Attempt any one part of the following:                        1 x 10 = 10    </a:t>
            </a:r>
            <a:endParaRPr lang="en-IN"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i="1">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773113" y="3059113"/>
          <a:ext cx="7977187" cy="1096980"/>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1">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818722">
                  <a:extLst>
                    <a:ext uri="{9D8B030D-6E8A-4147-A177-3AD203B41FA5}">
                      <a16:colId xmlns:a16="http://schemas.microsoft.com/office/drawing/2014/main" val="20002"/>
                    </a:ext>
                  </a:extLst>
                </a:gridCol>
                <a:gridCol w="818722">
                  <a:extLst>
                    <a:ext uri="{9D8B030D-6E8A-4147-A177-3AD203B41FA5}">
                      <a16:colId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5608" name="Slide Number Placeholder 12"/>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BEE873E6-5358-43BC-AC95-2B669541F710}"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18</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65610"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40968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quarter" idx="11"/>
          </p:nvPr>
        </p:nvSpPr>
        <p:spPr>
          <a:xfrm>
            <a:off x="0" y="6492875"/>
            <a:ext cx="1260764"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8D4C3D51-85F2-490B-A00B-05215422531A}"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10/28/2024</a:t>
            </a:fld>
            <a:endParaRPr 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468582" y="0"/>
            <a:ext cx="7654644" cy="845127"/>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66564"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66565" name="Content Placeholder 1"/>
          <p:cNvSpPr txBox="1">
            <a:spLocks noGrp="1"/>
          </p:cNvSpPr>
          <p:nvPr>
            <p:ph idx="1"/>
          </p:nvPr>
        </p:nvSpPr>
        <p:spPr>
          <a:xfrm>
            <a:off x="457200" y="1225550"/>
            <a:ext cx="8229600" cy="4754563"/>
          </a:xfrm>
        </p:spPr>
        <p:txBody>
          <a:bodyPr/>
          <a:lstStyle/>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7. Attempt any one part of the following:                           1 x 10 = 10</a:t>
            </a: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i="1">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850900" y="1985963"/>
          <a:ext cx="7829550" cy="1371600"/>
        </p:xfrm>
        <a:graphic>
          <a:graphicData uri="http://schemas.openxmlformats.org/drawingml/2006/table">
            <a:tbl>
              <a:tblPr firstRow="1" bandRow="1">
                <a:tableStyleId>{5C22544A-7EE6-4342-B048-85BDC9FD1C3A}</a:tableStyleId>
              </a:tblPr>
              <a:tblGrid>
                <a:gridCol w="903410">
                  <a:extLst>
                    <a:ext uri="{9D8B030D-6E8A-4147-A177-3AD203B41FA5}">
                      <a16:colId xmlns:a16="http://schemas.microsoft.com/office/drawing/2014/main" val="20000"/>
                    </a:ext>
                  </a:extLst>
                </a:gridCol>
                <a:gridCol w="5269890">
                  <a:extLst>
                    <a:ext uri="{9D8B030D-6E8A-4147-A177-3AD203B41FA5}">
                      <a16:colId xmlns:a16="http://schemas.microsoft.com/office/drawing/2014/main" val="20001"/>
                    </a:ext>
                  </a:extLst>
                </a:gridCol>
                <a:gridCol w="828125">
                  <a:extLst>
                    <a:ext uri="{9D8B030D-6E8A-4147-A177-3AD203B41FA5}">
                      <a16:colId xmlns:a16="http://schemas.microsoft.com/office/drawing/2014/main" val="20002"/>
                    </a:ext>
                  </a:extLst>
                </a:gridCol>
                <a:gridCol w="828125">
                  <a:extLst>
                    <a:ext uri="{9D8B030D-6E8A-4147-A177-3AD203B41FA5}">
                      <a16:colId xmlns:a16="http://schemas.microsoft.com/office/drawing/2014/main" val="20003"/>
                    </a:ext>
                  </a:extLst>
                </a:gridCol>
              </a:tblGrid>
              <a:tr h="640112">
                <a:tc>
                  <a:txBody>
                    <a:bodyPr/>
                    <a:lstStyle/>
                    <a:p>
                      <a:r>
                        <a:rPr lang="en-IN" sz="1800" dirty="0" err="1">
                          <a:solidFill>
                            <a:schemeClr val="tx1"/>
                          </a:solidFill>
                        </a:rPr>
                        <a:t>Q.No</a:t>
                      </a:r>
                      <a:r>
                        <a:rPr lang="en-IN" sz="1800" dirty="0">
                          <a:solidFill>
                            <a:schemeClr val="tx1"/>
                          </a:solidFill>
                        </a:rPr>
                        <a:t>.</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44">
                <a:tc>
                  <a:txBody>
                    <a:bodyPr/>
                    <a:lstStyle/>
                    <a:p>
                      <a:r>
                        <a:rPr lang="en-IN" sz="1800" dirty="0"/>
                        <a:t>1</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44">
                <a:tc>
                  <a:txBody>
                    <a:bodyPr/>
                    <a:lstStyle/>
                    <a:p>
                      <a:r>
                        <a:rPr lang="en-IN" sz="1800" dirty="0"/>
                        <a:t>2</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6588" name="Slide Number Placeholder 10"/>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CA10AF63-ABA1-4339-839E-459EC0F713B7}"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19</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66590"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874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4263549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862" y="0"/>
            <a:ext cx="7773138" cy="706582"/>
          </a:xfrm>
        </p:spPr>
        <p:txBody>
          <a:bodyPr/>
          <a:lstStyle/>
          <a:p>
            <a:r>
              <a:rPr lang="en-US" dirty="0"/>
              <a:t>Contents</a:t>
            </a:r>
          </a:p>
        </p:txBody>
      </p:sp>
      <p:sp>
        <p:nvSpPr>
          <p:cNvPr id="3" name="Text Placeholder 2"/>
          <p:cNvSpPr>
            <a:spLocks noGrp="1"/>
          </p:cNvSpPr>
          <p:nvPr>
            <p:ph type="body" idx="1"/>
          </p:nvPr>
        </p:nvSpPr>
        <p:spPr>
          <a:xfrm>
            <a:off x="358898" y="830224"/>
            <a:ext cx="8683779" cy="5583580"/>
          </a:xfrm>
        </p:spPr>
        <p:txBody>
          <a:bodyPr/>
          <a:lstStyle/>
          <a:p>
            <a:pPr indent="-304800">
              <a:spcBef>
                <a:spcPts val="0"/>
              </a:spcBef>
              <a:buClr>
                <a:schemeClr val="dk1"/>
              </a:buClr>
              <a:buSzPts val="1800"/>
              <a:buFont typeface="Arial" panose="020B0604020202020204" pitchFamily="34" charset="0"/>
              <a:buChar char="•"/>
              <a:defRPr/>
            </a:pPr>
            <a:r>
              <a:rPr lang="en-US" sz="1600" dirty="0">
                <a:cs typeface="Times New Roman" pitchFamily="18" charset="0"/>
              </a:rPr>
              <a:t>Evaluation Scheme</a:t>
            </a:r>
          </a:p>
          <a:p>
            <a:pPr indent="-304800">
              <a:spcBef>
                <a:spcPts val="0"/>
              </a:spcBef>
              <a:buClr>
                <a:schemeClr val="dk1"/>
              </a:buClr>
              <a:buSzPts val="1800"/>
              <a:buFont typeface="Arial" panose="020B0604020202020204" pitchFamily="34" charset="0"/>
              <a:buChar char="•"/>
              <a:defRPr/>
            </a:pPr>
            <a:r>
              <a:rPr lang="en-US" sz="1600" dirty="0">
                <a:cs typeface="Times New Roman" pitchFamily="18" charset="0"/>
              </a:rPr>
              <a:t>Syllabus</a:t>
            </a:r>
          </a:p>
          <a:p>
            <a:pPr indent="-304800">
              <a:spcBef>
                <a:spcPts val="0"/>
              </a:spcBef>
              <a:buClr>
                <a:schemeClr val="dk1"/>
              </a:buClr>
              <a:buSzPts val="1800"/>
              <a:buFont typeface="Arial" panose="020B0604020202020204" pitchFamily="34" charset="0"/>
              <a:buChar char="•"/>
              <a:defRPr/>
            </a:pPr>
            <a:r>
              <a:rPr lang="en-US" sz="1600" dirty="0">
                <a:cs typeface="Times New Roman" pitchFamily="18" charset="0"/>
              </a:rPr>
              <a:t>Branch wise syllabus</a:t>
            </a:r>
          </a:p>
          <a:p>
            <a:pPr indent="-304800">
              <a:spcBef>
                <a:spcPts val="0"/>
              </a:spcBef>
              <a:buClr>
                <a:schemeClr val="dk1"/>
              </a:buClr>
              <a:buSzPts val="1800"/>
              <a:buFont typeface="Arial" panose="020B0604020202020204" pitchFamily="34" charset="0"/>
              <a:buChar char="•"/>
              <a:defRPr/>
            </a:pPr>
            <a:r>
              <a:rPr lang="en-US" sz="1600" dirty="0">
                <a:cs typeface="Times New Roman" pitchFamily="18" charset="0"/>
              </a:rPr>
              <a:t>Course Objective</a:t>
            </a:r>
          </a:p>
          <a:p>
            <a:pPr indent="-304800">
              <a:spcBef>
                <a:spcPts val="0"/>
              </a:spcBef>
              <a:buClr>
                <a:schemeClr val="dk1"/>
              </a:buClr>
              <a:buSzPts val="1800"/>
              <a:buFont typeface="Arial" panose="020B0604020202020204" pitchFamily="34" charset="0"/>
              <a:buChar char="•"/>
              <a:defRPr/>
            </a:pPr>
            <a:r>
              <a:rPr lang="en-US" sz="1600" dirty="0">
                <a:cs typeface="Times New Roman" pitchFamily="18" charset="0"/>
              </a:rPr>
              <a:t>Course Outcome</a:t>
            </a:r>
          </a:p>
          <a:p>
            <a:pPr indent="-304800">
              <a:spcBef>
                <a:spcPts val="0"/>
              </a:spcBef>
              <a:buClr>
                <a:schemeClr val="dk1"/>
              </a:buClr>
              <a:buSzPts val="1800"/>
              <a:buFont typeface="Arial" panose="020B0604020202020204" pitchFamily="34" charset="0"/>
              <a:buChar char="•"/>
              <a:defRPr/>
            </a:pPr>
            <a:r>
              <a:rPr lang="en-US" sz="1600" dirty="0">
                <a:cs typeface="Times New Roman" pitchFamily="18" charset="0"/>
              </a:rPr>
              <a:t>Program Outcome</a:t>
            </a:r>
          </a:p>
          <a:p>
            <a:pPr indent="-304800">
              <a:spcBef>
                <a:spcPts val="0"/>
              </a:spcBef>
              <a:buClr>
                <a:schemeClr val="dk1"/>
              </a:buClr>
              <a:buSzPts val="1800"/>
              <a:buFont typeface="Arial" panose="020B0604020202020204" pitchFamily="34" charset="0"/>
              <a:buChar char="•"/>
              <a:defRPr/>
            </a:pPr>
            <a:r>
              <a:rPr lang="en-US" sz="1600" dirty="0">
                <a:cs typeface="Times New Roman" pitchFamily="18" charset="0"/>
              </a:rPr>
              <a:t>CO-PO Mapping</a:t>
            </a:r>
          </a:p>
          <a:p>
            <a:pPr indent="-304800">
              <a:spcBef>
                <a:spcPts val="0"/>
              </a:spcBef>
              <a:buClr>
                <a:schemeClr val="dk1"/>
              </a:buClr>
              <a:buSzPts val="1800"/>
              <a:buFont typeface="Arial" panose="020B0604020202020204" pitchFamily="34" charset="0"/>
              <a:buChar char="•"/>
              <a:defRPr/>
            </a:pPr>
            <a:r>
              <a:rPr lang="en-US" sz="1600" dirty="0">
                <a:cs typeface="Times New Roman" pitchFamily="18" charset="0"/>
              </a:rPr>
              <a:t>PSO</a:t>
            </a:r>
          </a:p>
          <a:p>
            <a:pPr indent="-304800">
              <a:spcBef>
                <a:spcPts val="0"/>
              </a:spcBef>
              <a:buClr>
                <a:schemeClr val="dk1"/>
              </a:buClr>
              <a:buSzPts val="1800"/>
              <a:buFont typeface="Arial" panose="020B0604020202020204" pitchFamily="34" charset="0"/>
              <a:buChar char="•"/>
              <a:defRPr/>
            </a:pPr>
            <a:r>
              <a:rPr lang="en-US" sz="1600" dirty="0">
                <a:cs typeface="Times New Roman" pitchFamily="18" charset="0"/>
              </a:rPr>
              <a:t>CO- PSO Mapping</a:t>
            </a:r>
          </a:p>
          <a:p>
            <a:pPr indent="-304800">
              <a:spcBef>
                <a:spcPts val="0"/>
              </a:spcBef>
              <a:buClr>
                <a:schemeClr val="dk1"/>
              </a:buClr>
              <a:buSzPts val="1800"/>
              <a:buFont typeface="Arial" panose="020B0604020202020204" pitchFamily="34" charset="0"/>
              <a:buChar char="•"/>
              <a:defRPr/>
            </a:pPr>
            <a:r>
              <a:rPr lang="en-US" sz="1600" dirty="0">
                <a:cs typeface="Times New Roman" pitchFamily="18" charset="0"/>
              </a:rPr>
              <a:t>PEO</a:t>
            </a:r>
          </a:p>
          <a:p>
            <a:pPr indent="-304800">
              <a:spcBef>
                <a:spcPts val="0"/>
              </a:spcBef>
              <a:buClr>
                <a:schemeClr val="dk1"/>
              </a:buClr>
              <a:buSzPts val="1800"/>
              <a:buFont typeface="Arial" panose="020B0604020202020204" pitchFamily="34" charset="0"/>
              <a:buChar char="•"/>
              <a:defRPr/>
            </a:pPr>
            <a:r>
              <a:rPr lang="en-US" sz="1600" dirty="0">
                <a:cs typeface="Times New Roman" pitchFamily="18" charset="0"/>
              </a:rPr>
              <a:t>Result analysis</a:t>
            </a:r>
          </a:p>
          <a:p>
            <a:pPr indent="-304800">
              <a:spcBef>
                <a:spcPts val="0"/>
              </a:spcBef>
              <a:buClr>
                <a:schemeClr val="dk1"/>
              </a:buClr>
              <a:buSzPts val="1800"/>
              <a:buFont typeface="Arial" panose="020B0604020202020204" pitchFamily="34" charset="0"/>
              <a:buChar char="•"/>
              <a:defRPr/>
            </a:pPr>
            <a:r>
              <a:rPr lang="en-US" sz="1600" dirty="0">
                <a:cs typeface="Times New Roman" pitchFamily="18" charset="0"/>
              </a:rPr>
              <a:t>Paper template</a:t>
            </a:r>
          </a:p>
          <a:p>
            <a:pPr indent="-304800">
              <a:spcBef>
                <a:spcPts val="0"/>
              </a:spcBef>
              <a:buClr>
                <a:schemeClr val="dk1"/>
              </a:buClr>
              <a:buSzPts val="1800"/>
              <a:buFont typeface="Arial" panose="020B0604020202020204" pitchFamily="34" charset="0"/>
              <a:buChar char="•"/>
              <a:defRPr/>
            </a:pPr>
            <a:r>
              <a:rPr lang="en-US" sz="1600" dirty="0">
                <a:cs typeface="Times New Roman" pitchFamily="18" charset="0"/>
              </a:rPr>
              <a:t>Prerequisites</a:t>
            </a:r>
          </a:p>
          <a:p>
            <a:pPr indent="-304800">
              <a:spcBef>
                <a:spcPts val="0"/>
              </a:spcBef>
              <a:buClr>
                <a:schemeClr val="dk1"/>
              </a:buClr>
              <a:buSzPts val="1800"/>
              <a:buFont typeface="Arial" panose="020B0604020202020204" pitchFamily="34" charset="0"/>
              <a:buChar char="•"/>
              <a:defRPr/>
            </a:pPr>
            <a:r>
              <a:rPr lang="en-US" sz="1600" dirty="0">
                <a:cs typeface="Times New Roman" pitchFamily="18" charset="0"/>
              </a:rPr>
              <a:t>Introduction to subject</a:t>
            </a:r>
          </a:p>
          <a:p>
            <a:pPr indent="-304800">
              <a:spcBef>
                <a:spcPts val="0"/>
              </a:spcBef>
              <a:buClr>
                <a:schemeClr val="dk1"/>
              </a:buClr>
              <a:buSzPts val="1800"/>
              <a:buFont typeface="Arial" panose="020B0604020202020204" pitchFamily="34" charset="0"/>
              <a:buChar char="•"/>
              <a:defRPr/>
            </a:pPr>
            <a:r>
              <a:rPr lang="en-US" sz="1600" dirty="0">
                <a:cs typeface="Times New Roman" pitchFamily="18" charset="0"/>
              </a:rPr>
              <a:t>Unit objective</a:t>
            </a:r>
          </a:p>
          <a:p>
            <a:pPr indent="-304800">
              <a:spcBef>
                <a:spcPts val="0"/>
              </a:spcBef>
              <a:buClr>
                <a:schemeClr val="dk1"/>
              </a:buClr>
              <a:buSzPts val="1800"/>
              <a:buFont typeface="Arial" panose="020B0604020202020204" pitchFamily="34" charset="0"/>
              <a:buChar char="•"/>
              <a:defRPr/>
            </a:pPr>
            <a:r>
              <a:rPr lang="en-US" sz="1600" dirty="0"/>
              <a:t>TRANSPORT LAYER – </a:t>
            </a:r>
          </a:p>
          <a:p>
            <a:pPr marL="800100" lvl="1" indent="-342900">
              <a:buFont typeface="Arial" panose="020B0604020202020204" pitchFamily="34" charset="0"/>
              <a:buChar char="•"/>
            </a:pPr>
            <a:r>
              <a:rPr lang="en-US" sz="1600" dirty="0">
                <a:solidFill>
                  <a:schemeClr val="tx1"/>
                </a:solidFill>
              </a:rPr>
              <a:t>Topic Objective</a:t>
            </a:r>
          </a:p>
          <a:p>
            <a:pPr marL="800100" lvl="1" indent="-342900">
              <a:buFont typeface="Wingdings" panose="05000000000000000000" pitchFamily="2" charset="2"/>
              <a:buChar char="§"/>
            </a:pPr>
            <a:r>
              <a:rPr lang="en-US" sz="1600" dirty="0">
                <a:solidFill>
                  <a:schemeClr val="tx1"/>
                </a:solidFill>
              </a:rPr>
              <a:t>Quality of Service</a:t>
            </a:r>
          </a:p>
          <a:p>
            <a:pPr marL="800100" lvl="1" indent="-342900">
              <a:buFont typeface="Wingdings" panose="05000000000000000000" pitchFamily="2" charset="2"/>
              <a:buChar char="§"/>
            </a:pPr>
            <a:r>
              <a:rPr lang="en-US" sz="1600" dirty="0">
                <a:solidFill>
                  <a:schemeClr val="tx1"/>
                </a:solidFill>
              </a:rPr>
              <a:t>Services </a:t>
            </a:r>
          </a:p>
          <a:p>
            <a:pPr marL="1257300" lvl="2" indent="-342900">
              <a:buFont typeface="Wingdings" panose="05000000000000000000" pitchFamily="2" charset="2"/>
              <a:buChar char="§"/>
            </a:pPr>
            <a:r>
              <a:rPr lang="en-US" sz="1600" dirty="0">
                <a:solidFill>
                  <a:schemeClr val="tx1"/>
                </a:solidFill>
              </a:rPr>
              <a:t>Multiplexing</a:t>
            </a:r>
          </a:p>
          <a:p>
            <a:pPr marL="800100" lvl="1" indent="-342900">
              <a:buFont typeface="Arial" panose="020B0604020202020204" pitchFamily="34" charset="0"/>
              <a:buChar char="•"/>
            </a:pPr>
            <a:endParaRPr lang="en-US" sz="1600" dirty="0"/>
          </a:p>
        </p:txBody>
      </p:sp>
      <p:sp>
        <p:nvSpPr>
          <p:cNvPr id="4" name="Date Placeholder 3"/>
          <p:cNvSpPr>
            <a:spLocks noGrp="1"/>
          </p:cNvSpPr>
          <p:nvPr>
            <p:ph type="dt" sz="half" idx="10"/>
          </p:nvPr>
        </p:nvSpPr>
        <p:spPr>
          <a:xfrm>
            <a:off x="603597" y="6475199"/>
            <a:ext cx="1032725" cy="365125"/>
          </a:xfrm>
        </p:spPr>
        <p:txBody>
          <a:bodyPr/>
          <a:lstStyle/>
          <a:p>
            <a:fld id="{EA8FEFD7-C487-46AF-91CA-B90FF14960AD}" type="datetime1">
              <a:rPr lang="en-US" smtClean="0"/>
              <a:pPr/>
              <a:t>10/28/2024</a:t>
            </a:fld>
            <a:endParaRPr lang="en-US" dirty="0"/>
          </a:p>
        </p:txBody>
      </p:sp>
      <p:sp>
        <p:nvSpPr>
          <p:cNvPr id="6" name="Slide Number Placeholder 5"/>
          <p:cNvSpPr>
            <a:spLocks noGrp="1"/>
          </p:cNvSpPr>
          <p:nvPr>
            <p:ph type="sldNum" sz="quarter" idx="12"/>
          </p:nvPr>
        </p:nvSpPr>
        <p:spPr>
          <a:xfrm>
            <a:off x="7987828" y="6475198"/>
            <a:ext cx="569085" cy="365125"/>
          </a:xfrm>
        </p:spPr>
        <p:txBody>
          <a:bodyPr/>
          <a:lstStyle/>
          <a:p>
            <a:fld id="{A0B67B60-8227-4ECE-9065-6110C6EB035F}" type="slidenum">
              <a:rPr lang="en-US" smtClean="0"/>
              <a:pPr/>
              <a:t>2</a:t>
            </a:fld>
            <a:endParaRPr lang="en-US" dirty="0"/>
          </a:p>
        </p:txBody>
      </p:sp>
      <p:pic>
        <p:nvPicPr>
          <p:cNvPr id="9" name="Picture 8" descr="Untitled.png"/>
          <p:cNvPicPr>
            <a:picLocks noChangeAspect="1"/>
          </p:cNvPicPr>
          <p:nvPr/>
        </p:nvPicPr>
        <p:blipFill>
          <a:blip r:embed="rId2"/>
          <a:srcRect/>
          <a:stretch>
            <a:fillRect/>
          </a:stretch>
        </p:blipFill>
        <p:spPr bwMode="auto">
          <a:xfrm>
            <a:off x="0" y="0"/>
            <a:ext cx="1371600" cy="734291"/>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649895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latin typeface="+mj-lt"/>
              </a:rPr>
              <a:t>The student should have knowledge of</a:t>
            </a:r>
          </a:p>
          <a:p>
            <a:pPr lvl="1"/>
            <a:r>
              <a:rPr lang="en-US" sz="2200" dirty="0">
                <a:latin typeface="+mj-lt"/>
              </a:rPr>
              <a:t>Networking</a:t>
            </a:r>
          </a:p>
          <a:p>
            <a:pPr lvl="1"/>
            <a:r>
              <a:rPr lang="en-US" sz="2200" dirty="0">
                <a:latin typeface="+mj-lt"/>
              </a:rPr>
              <a:t>Layout of computer  </a:t>
            </a:r>
          </a:p>
          <a:p>
            <a:pPr lvl="1"/>
            <a:r>
              <a:rPr lang="en-US" sz="2200" dirty="0">
                <a:latin typeface="+mj-lt"/>
              </a:rPr>
              <a:t>Hardware</a:t>
            </a:r>
          </a:p>
          <a:p>
            <a:r>
              <a:rPr lang="en-US" sz="2200" dirty="0"/>
              <a:t>The basic knowledge of C</a:t>
            </a:r>
          </a:p>
        </p:txBody>
      </p:sp>
      <p:sp>
        <p:nvSpPr>
          <p:cNvPr id="4" name="Date Placeholder 3"/>
          <p:cNvSpPr>
            <a:spLocks noGrp="1"/>
          </p:cNvSpPr>
          <p:nvPr>
            <p:ph type="dt" sz="half" idx="10"/>
          </p:nvPr>
        </p:nvSpPr>
        <p:spPr/>
        <p:txBody>
          <a:bodyPr/>
          <a:lstStyle/>
          <a:p>
            <a:fld id="{01BE53DC-1367-41AC-8C74-9B85E51880BA}" type="datetime1">
              <a:rPr lang="en-US" smtClean="0"/>
              <a:pPr/>
              <a:t>10/28/2024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11"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2565041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1"/>
          </p:nvPr>
        </p:nvSpPr>
        <p:spPr>
          <a:xfrm>
            <a:off x="0" y="6492875"/>
            <a:ext cx="1427018" cy="365125"/>
          </a:xfrm>
          <a:noFill/>
        </p:spPr>
        <p:txBody>
          <a:bodyPr/>
          <a:lstStyle/>
          <a:p>
            <a:pPr>
              <a:buFont typeface="Arial" pitchFamily="34" charset="0"/>
              <a:buNone/>
            </a:pPr>
            <a:fld id="{82751056-3906-4ED8-AF7D-FEE894089E01}" type="datetime1">
              <a:rPr lang="en-US" smtClean="0"/>
              <a:pPr>
                <a:buFont typeface="Arial" pitchFamily="34" charset="0"/>
                <a:buNone/>
              </a:pPr>
              <a:t>10/28/2024</a:t>
            </a:fld>
            <a:endParaRPr lang="en-US" dirty="0"/>
          </a:p>
        </p:txBody>
      </p:sp>
      <p:sp>
        <p:nvSpPr>
          <p:cNvPr id="23556" name="Slide Number Placeholder 5"/>
          <p:cNvSpPr>
            <a:spLocks noGrp="1"/>
          </p:cNvSpPr>
          <p:nvPr>
            <p:ph type="sldNum" sz="quarter" idx="4294967295"/>
          </p:nvPr>
        </p:nvSpPr>
        <p:spPr>
          <a:xfrm>
            <a:off x="7633854" y="6492875"/>
            <a:ext cx="1759383" cy="365125"/>
          </a:xfrm>
          <a:prstGeom prst="rect">
            <a:avLst/>
          </a:prstGeom>
          <a:noFill/>
        </p:spPr>
        <p:txBody>
          <a:bodyPr/>
          <a:lstStyle/>
          <a:p>
            <a:pPr algn="ctr">
              <a:buSzPts val="1400"/>
              <a:buFont typeface="Arial" pitchFamily="34" charset="0"/>
              <a:buNone/>
            </a:pPr>
            <a:fld id="{C9D35AC0-4A6C-4D49-B3C2-AC8A74D5F449}" type="slidenum">
              <a:rPr lang="en-US" smtClean="0"/>
              <a:pPr algn="ctr">
                <a:buSzPts val="1400"/>
                <a:buFont typeface="Arial" pitchFamily="34" charset="0"/>
                <a:buNone/>
              </a:pPr>
              <a:t>21</a:t>
            </a:fld>
            <a:endParaRPr lang="en-US" dirty="0"/>
          </a:p>
        </p:txBody>
      </p:sp>
      <p:sp>
        <p:nvSpPr>
          <p:cNvPr id="7" name="Title 1"/>
          <p:cNvSpPr txBox="1">
            <a:spLocks/>
          </p:cNvSpPr>
          <p:nvPr/>
        </p:nvSpPr>
        <p:spPr>
          <a:xfrm>
            <a:off x="1343891" y="0"/>
            <a:ext cx="7800109" cy="762000"/>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t>Brief Introduction to Subject </a:t>
            </a:r>
          </a:p>
        </p:txBody>
      </p:sp>
      <p:sp>
        <p:nvSpPr>
          <p:cNvPr id="23558" name="Text Placeholder 9"/>
          <p:cNvSpPr txBox="1">
            <a:spLocks noGrp="1"/>
          </p:cNvSpPr>
          <p:nvPr>
            <p:ph type="body" idx="1"/>
          </p:nvPr>
        </p:nvSpPr>
        <p:spPr>
          <a:xfrm>
            <a:off x="473075" y="906463"/>
            <a:ext cx="8229600" cy="5353050"/>
          </a:xfrm>
        </p:spPr>
        <p:txBody>
          <a:bodyPr>
            <a:normAutofit/>
          </a:bodyPr>
          <a:lstStyle/>
          <a:p>
            <a:pPr algn="just">
              <a:spcBef>
                <a:spcPts val="363"/>
              </a:spcBef>
              <a:spcAft>
                <a:spcPct val="0"/>
              </a:spcAft>
              <a:buClr>
                <a:srgbClr val="000000"/>
              </a:buClr>
            </a:pPr>
            <a:r>
              <a:rPr lang="en-US" sz="2000" dirty="0"/>
              <a:t> </a:t>
            </a:r>
            <a:r>
              <a:rPr lang="en-US" sz="2400" dirty="0"/>
              <a:t>Computer network is a group of devices connected with each other through a transmission medium such as wires, cables etc. </a:t>
            </a:r>
          </a:p>
          <a:p>
            <a:pPr algn="just">
              <a:spcBef>
                <a:spcPts val="363"/>
              </a:spcBef>
              <a:spcAft>
                <a:spcPct val="0"/>
              </a:spcAft>
              <a:buClr>
                <a:srgbClr val="000000"/>
              </a:buClr>
            </a:pPr>
            <a:endParaRPr lang="en-US" sz="2400" dirty="0"/>
          </a:p>
          <a:p>
            <a:pPr algn="just">
              <a:spcBef>
                <a:spcPts val="363"/>
              </a:spcBef>
              <a:spcAft>
                <a:spcPct val="0"/>
              </a:spcAft>
              <a:buClr>
                <a:srgbClr val="000000"/>
              </a:buClr>
            </a:pPr>
            <a:r>
              <a:rPr lang="en-US" sz="2400" dirty="0"/>
              <a:t>These devices can be computers, printers, scanners, Fax machines etc. </a:t>
            </a:r>
          </a:p>
          <a:p>
            <a:pPr algn="just">
              <a:spcBef>
                <a:spcPts val="363"/>
              </a:spcBef>
              <a:spcAft>
                <a:spcPct val="0"/>
              </a:spcAft>
              <a:buClr>
                <a:srgbClr val="000000"/>
              </a:buClr>
            </a:pPr>
            <a:endParaRPr lang="en-US" sz="2400" dirty="0"/>
          </a:p>
          <a:p>
            <a:pPr algn="just">
              <a:spcBef>
                <a:spcPts val="363"/>
              </a:spcBef>
              <a:spcAft>
                <a:spcPct val="0"/>
              </a:spcAft>
              <a:buClr>
                <a:srgbClr val="000000"/>
              </a:buClr>
            </a:pPr>
            <a:r>
              <a:rPr lang="en-US" sz="2400" dirty="0"/>
              <a:t>The purpose of having computer network is to send and receive data stored in other devices over the network.</a:t>
            </a:r>
            <a:endParaRPr lang="en-US" sz="2400" u="sng" dirty="0">
              <a:solidFill>
                <a:srgbClr val="0000FF"/>
              </a:solidFill>
              <a:latin typeface="Arial" pitchFamily="34" charset="0"/>
              <a:cs typeface="Arial" pitchFamily="34"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546135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2754" y="907230"/>
            <a:ext cx="8683779" cy="4842351"/>
          </a:xfrm>
        </p:spPr>
        <p:txBody>
          <a:bodyPr/>
          <a:lstStyle/>
          <a:p>
            <a:pPr marL="342900" indent="-342900">
              <a:buFont typeface="Arial" panose="020B0604020202020204" pitchFamily="34" charset="0"/>
              <a:buChar char="•"/>
            </a:pPr>
            <a:r>
              <a:rPr lang="en-US" dirty="0"/>
              <a:t>To develop an understanding of </a:t>
            </a:r>
          </a:p>
          <a:p>
            <a:pPr marL="342900" indent="-342900">
              <a:buFont typeface="Arial" panose="020B0604020202020204" pitchFamily="34" charset="0"/>
              <a:buChar char="•"/>
            </a:pPr>
            <a:r>
              <a:rPr lang="en-US" dirty="0"/>
              <a:t>computer networking basics, </a:t>
            </a:r>
          </a:p>
          <a:p>
            <a:pPr marL="342900" indent="-342900">
              <a:buFont typeface="Arial" panose="020B0604020202020204" pitchFamily="34" charset="0"/>
              <a:buChar char="•"/>
            </a:pPr>
            <a:r>
              <a:rPr lang="en-US" dirty="0"/>
              <a:t>to understand different components of computer networks, </a:t>
            </a:r>
          </a:p>
          <a:p>
            <a:pPr marL="342900" indent="-342900">
              <a:buFont typeface="Arial" panose="020B0604020202020204" pitchFamily="34" charset="0"/>
              <a:buChar char="•"/>
            </a:pPr>
            <a:r>
              <a:rPr lang="en-US" b="1" dirty="0"/>
              <a:t>various protocols, </a:t>
            </a:r>
          </a:p>
          <a:p>
            <a:pPr marL="342900" indent="-342900">
              <a:buFont typeface="Arial" panose="020B0604020202020204" pitchFamily="34" charset="0"/>
              <a:buChar char="•"/>
            </a:pPr>
            <a:r>
              <a:rPr lang="en-US" b="1" dirty="0"/>
              <a:t>the standard models for the layered approach to communication between autonomous machines in a network, </a:t>
            </a:r>
          </a:p>
          <a:p>
            <a:pPr marL="342900" indent="-342900">
              <a:buFont typeface="Arial" panose="020B0604020202020204" pitchFamily="34" charset="0"/>
              <a:buChar char="•"/>
            </a:pPr>
            <a:r>
              <a:rPr lang="en-US" dirty="0"/>
              <a:t>and the main characteristics of data transmission across various physical link types. </a:t>
            </a:r>
          </a:p>
          <a:p>
            <a:endParaRPr lang="en-US" dirty="0"/>
          </a:p>
          <a:p>
            <a:pPr marL="342900" indent="-342900">
              <a:buFont typeface="Wingdings" panose="05000000000000000000" pitchFamily="2" charset="2"/>
              <a:buChar char="§"/>
            </a:pPr>
            <a:endParaRPr lang="en-US" dirty="0"/>
          </a:p>
          <a:p>
            <a:endParaRPr lang="en-US" dirty="0"/>
          </a:p>
        </p:txBody>
      </p:sp>
      <p:sp>
        <p:nvSpPr>
          <p:cNvPr id="4" name="Date Placeholder 3"/>
          <p:cNvSpPr>
            <a:spLocks noGrp="1"/>
          </p:cNvSpPr>
          <p:nvPr>
            <p:ph type="dt" sz="half" idx="10"/>
          </p:nvPr>
        </p:nvSpPr>
        <p:spPr/>
        <p:txBody>
          <a:bodyPr/>
          <a:lstStyle/>
          <a:p>
            <a:fld id="{7DCD3FA8-49FA-4133-B7C6-4DD2B7B9EFE3}" type="datetime1">
              <a:rPr lang="en-US" smtClean="0"/>
              <a:pPr/>
              <a:t>10/28/2024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22</a:t>
            </a:fld>
            <a:endParaRPr lang="en-US"/>
          </a:p>
        </p:txBody>
      </p:sp>
      <p:sp>
        <p:nvSpPr>
          <p:cNvPr id="7" name="Title 1"/>
          <p:cNvSpPr>
            <a:spLocks noGrp="1"/>
          </p:cNvSpPr>
          <p:nvPr>
            <p:ph type="title"/>
          </p:nvPr>
        </p:nvSpPr>
        <p:spPr>
          <a:xfrm>
            <a:off x="1370862" y="-1"/>
            <a:ext cx="7773138" cy="789709"/>
          </a:xfrm>
        </p:spPr>
        <p:txBody>
          <a:bodyPr/>
          <a:lstStyle/>
          <a:p>
            <a:r>
              <a:rPr lang="en-US" dirty="0"/>
              <a:t>Course Objective / Unit Objective</a:t>
            </a:r>
          </a:p>
        </p:txBody>
      </p:sp>
      <p:pic>
        <p:nvPicPr>
          <p:cNvPr id="2" name="course objective">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7336665" y="4509654"/>
            <a:ext cx="609600" cy="609600"/>
          </a:xfrm>
          <a:prstGeom prst="rect">
            <a:avLst/>
          </a:prstGeom>
        </p:spPr>
      </p:pic>
      <p:pic>
        <p:nvPicPr>
          <p:cNvPr id="8" name="Picture 7" descr="Untitled.png"/>
          <p:cNvPicPr>
            <a:picLocks noChangeAspect="1"/>
          </p:cNvPicPr>
          <p:nvPr/>
        </p:nvPicPr>
        <p:blipFill>
          <a:blip r:embed="rId5"/>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20701872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7850"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128" y="984504"/>
            <a:ext cx="8436864" cy="5279136"/>
          </a:xfrm>
          <a:prstGeom prst="rect">
            <a:avLst/>
          </a:prstGeom>
        </p:spPr>
        <p:txBody>
          <a:bodyPr lIns="0" tIns="0" rIns="0" bIns="0">
            <a:noAutofit/>
          </a:bodyPr>
          <a:lstStyle/>
          <a:p>
            <a:pPr algn="just">
              <a:lnSpc>
                <a:spcPts val="3024"/>
              </a:lnSpc>
            </a:pPr>
            <a:r>
              <a:rPr lang="en-US" sz="2200" dirty="0">
                <a:latin typeface="Calibri"/>
              </a:rPr>
              <a:t>Topic Objective</a:t>
            </a:r>
          </a:p>
          <a:p>
            <a:pPr marL="342900" indent="-342900" algn="just">
              <a:lnSpc>
                <a:spcPts val="3024"/>
              </a:lnSpc>
              <a:buFont typeface="Arial" panose="020B0604020202020204" pitchFamily="34" charset="0"/>
              <a:buChar char="•"/>
            </a:pPr>
            <a:r>
              <a:rPr lang="en-US" sz="2200" dirty="0">
                <a:latin typeface="Calibri"/>
              </a:rPr>
              <a:t>The student will be able to understand the basic concept and terms of transport layer</a:t>
            </a:r>
          </a:p>
          <a:p>
            <a:pPr marL="342900" indent="-342900" algn="just">
              <a:lnSpc>
                <a:spcPts val="3024"/>
              </a:lnSpc>
              <a:buFont typeface="Arial" panose="020B0604020202020204" pitchFamily="34" charset="0"/>
              <a:buChar char="•"/>
            </a:pPr>
            <a:r>
              <a:rPr lang="en-US" sz="2200" dirty="0">
                <a:latin typeface="Calibri"/>
              </a:rPr>
              <a:t>Understand the working of various transport layer protocols</a:t>
            </a:r>
          </a:p>
        </p:txBody>
      </p:sp>
      <p:sp>
        <p:nvSpPr>
          <p:cNvPr id="3" name="Date Placeholder 2"/>
          <p:cNvSpPr>
            <a:spLocks noGrp="1"/>
          </p:cNvSpPr>
          <p:nvPr>
            <p:ph type="dt" sz="half" idx="10"/>
          </p:nvPr>
        </p:nvSpPr>
        <p:spPr/>
        <p:txBody>
          <a:bodyPr/>
          <a:lstStyle/>
          <a:p>
            <a:fld id="{E0288E3E-DA62-4D02-8B4F-E3854B49B815}"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23</a:t>
            </a:fld>
            <a:endParaRPr lang="en-US"/>
          </a:p>
        </p:txBody>
      </p:sp>
      <p:sp>
        <p:nvSpPr>
          <p:cNvPr id="6" name="Title 1"/>
          <p:cNvSpPr>
            <a:spLocks noGrp="1"/>
          </p:cNvSpPr>
          <p:nvPr>
            <p:ph type="title"/>
          </p:nvPr>
        </p:nvSpPr>
        <p:spPr>
          <a:xfrm>
            <a:off x="1370862" y="0"/>
            <a:ext cx="7773138" cy="803564"/>
          </a:xfrm>
        </p:spPr>
        <p:txBody>
          <a:bodyPr>
            <a:normAutofit/>
          </a:bodyPr>
          <a:lstStyle/>
          <a:p>
            <a:r>
              <a:rPr lang="en-US" b="1" dirty="0"/>
              <a:t>TRANSPORT LAYER(CO1)</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3316593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62128" y="984504"/>
            <a:ext cx="8436864" cy="5279136"/>
          </a:xfrm>
          <a:prstGeom prst="rect">
            <a:avLst/>
          </a:prstGeom>
        </p:spPr>
        <p:txBody>
          <a:bodyPr lIns="0" tIns="0" rIns="0" bIns="0">
            <a:noAutofit/>
          </a:bodyPr>
          <a:lstStyle/>
          <a:p>
            <a:pPr marL="342900" indent="-342900" algn="just">
              <a:lnSpc>
                <a:spcPts val="3024"/>
              </a:lnSpc>
              <a:buFont typeface="Arial" panose="020B0604020202020204" pitchFamily="34" charset="0"/>
              <a:buChar char="•"/>
            </a:pPr>
            <a:r>
              <a:rPr lang="en-US" sz="2200" dirty="0">
                <a:latin typeface="Calibri"/>
              </a:rPr>
              <a:t>The transport layer is the core of the OSI model. </a:t>
            </a:r>
          </a:p>
          <a:p>
            <a:pPr marL="342900" indent="-342900" algn="just">
              <a:lnSpc>
                <a:spcPts val="3024"/>
              </a:lnSpc>
              <a:buFont typeface="Arial" panose="020B0604020202020204" pitchFamily="34" charset="0"/>
              <a:buChar char="•"/>
            </a:pPr>
            <a:r>
              <a:rPr lang="en-US" sz="2200" dirty="0">
                <a:latin typeface="Calibri"/>
              </a:rPr>
              <a:t>Protocols at this layer oversee the delivery of data from an application program on one device to an application program on another device. </a:t>
            </a:r>
          </a:p>
          <a:p>
            <a:pPr marL="342900" indent="-342900" algn="just">
              <a:lnSpc>
                <a:spcPts val="3024"/>
              </a:lnSpc>
              <a:buFont typeface="Arial" panose="020B0604020202020204" pitchFamily="34" charset="0"/>
              <a:buChar char="•"/>
            </a:pPr>
            <a:r>
              <a:rPr lang="en-US" sz="2200" dirty="0">
                <a:latin typeface="Calibri"/>
              </a:rPr>
              <a:t>They act as a liaison between the upper-layer protocols (session, presentation, and application) and the services provided by the lower layers. </a:t>
            </a:r>
          </a:p>
        </p:txBody>
      </p:sp>
      <p:sp>
        <p:nvSpPr>
          <p:cNvPr id="3" name="Date Placeholder 2"/>
          <p:cNvSpPr>
            <a:spLocks noGrp="1"/>
          </p:cNvSpPr>
          <p:nvPr>
            <p:ph type="dt" sz="half" idx="10"/>
          </p:nvPr>
        </p:nvSpPr>
        <p:spPr/>
        <p:txBody>
          <a:bodyPr/>
          <a:lstStyle/>
          <a:p>
            <a:fld id="{4F29AD83-1675-460C-B46D-F3456B4057FA}"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24</a:t>
            </a:fld>
            <a:endParaRPr lang="en-US"/>
          </a:p>
        </p:txBody>
      </p:sp>
      <p:sp>
        <p:nvSpPr>
          <p:cNvPr id="6" name="Title 1"/>
          <p:cNvSpPr>
            <a:spLocks noGrp="1"/>
          </p:cNvSpPr>
          <p:nvPr>
            <p:ph type="title"/>
          </p:nvPr>
        </p:nvSpPr>
        <p:spPr>
          <a:xfrm>
            <a:off x="1370862" y="-1"/>
            <a:ext cx="7773138" cy="775855"/>
          </a:xfrm>
        </p:spPr>
        <p:txBody>
          <a:bodyPr>
            <a:normAutofit/>
          </a:bodyPr>
          <a:lstStyle/>
          <a:p>
            <a:r>
              <a:rPr lang="en-US" b="1" dirty="0"/>
              <a:t>TRANSPORT LAYER(CO1)</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128" y="984504"/>
            <a:ext cx="8436864" cy="5279136"/>
          </a:xfrm>
          <a:prstGeom prst="rect">
            <a:avLst/>
          </a:prstGeom>
        </p:spPr>
        <p:txBody>
          <a:bodyPr lIns="0" tIns="0" rIns="0" bIns="0">
            <a:noAutofit/>
          </a:bodyPr>
          <a:lstStyle/>
          <a:p>
            <a:pPr algn="just">
              <a:lnSpc>
                <a:spcPts val="3024"/>
              </a:lnSpc>
            </a:pPr>
            <a:r>
              <a:rPr lang="en-US" sz="2200" dirty="0">
                <a:latin typeface="Calibri"/>
              </a:rPr>
              <a:t>Duties of the transport layer: </a:t>
            </a:r>
          </a:p>
          <a:p>
            <a:pPr marL="342900" indent="-342900" algn="just">
              <a:lnSpc>
                <a:spcPts val="3024"/>
              </a:lnSpc>
              <a:buFont typeface="Arial" panose="020B0604020202020204" pitchFamily="34" charset="0"/>
              <a:buChar char="•"/>
            </a:pPr>
            <a:r>
              <a:rPr lang="en-US" sz="2200" dirty="0">
                <a:latin typeface="Calibri"/>
              </a:rPr>
              <a:t>The services provided are similar to those of the data link layer. </a:t>
            </a:r>
          </a:p>
          <a:p>
            <a:pPr marL="342900" indent="-342900" algn="just">
              <a:lnSpc>
                <a:spcPts val="3024"/>
              </a:lnSpc>
              <a:buFont typeface="Arial" panose="020B0604020202020204" pitchFamily="34" charset="0"/>
              <a:buChar char="•"/>
            </a:pPr>
            <a:r>
              <a:rPr lang="en-US" sz="2200" dirty="0">
                <a:latin typeface="Calibri"/>
              </a:rPr>
              <a:t>provides services across an internetwork made of many networks. </a:t>
            </a:r>
          </a:p>
          <a:p>
            <a:pPr marL="342900" indent="-342900" algn="just">
              <a:lnSpc>
                <a:spcPts val="3024"/>
              </a:lnSpc>
              <a:buFont typeface="Arial" panose="020B0604020202020204" pitchFamily="34" charset="0"/>
              <a:buChar char="•"/>
            </a:pPr>
            <a:r>
              <a:rPr lang="en-US" sz="2200" dirty="0">
                <a:latin typeface="Calibri"/>
              </a:rPr>
              <a:t>While the transport layer controls all three of the lower layers. </a:t>
            </a:r>
          </a:p>
        </p:txBody>
      </p:sp>
      <p:sp>
        <p:nvSpPr>
          <p:cNvPr id="3" name="Date Placeholder 2"/>
          <p:cNvSpPr>
            <a:spLocks noGrp="1"/>
          </p:cNvSpPr>
          <p:nvPr>
            <p:ph type="dt" sz="half" idx="10"/>
          </p:nvPr>
        </p:nvSpPr>
        <p:spPr/>
        <p:txBody>
          <a:bodyPr/>
          <a:lstStyle/>
          <a:p>
            <a:fld id="{52ABF1FD-D1A9-4DCA-A227-E70E03382292}"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25</a:t>
            </a:fld>
            <a:endParaRPr lang="en-US"/>
          </a:p>
        </p:txBody>
      </p:sp>
      <p:sp>
        <p:nvSpPr>
          <p:cNvPr id="6" name="Title 1"/>
          <p:cNvSpPr>
            <a:spLocks noGrp="1"/>
          </p:cNvSpPr>
          <p:nvPr>
            <p:ph type="title"/>
          </p:nvPr>
        </p:nvSpPr>
        <p:spPr>
          <a:xfrm>
            <a:off x="1370862" y="-1"/>
            <a:ext cx="7773138" cy="775855"/>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2032239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72312"/>
            <a:ext cx="8196072" cy="4532376"/>
          </a:xfrm>
          <a:prstGeom prst="rect">
            <a:avLst/>
          </a:prstGeom>
        </p:spPr>
        <p:txBody>
          <a:bodyPr lIns="0" tIns="0" rIns="0" bIns="0">
            <a:noAutofit/>
          </a:bodyPr>
          <a:lstStyle/>
          <a:p>
            <a:pPr marL="254000" indent="0">
              <a:lnSpc>
                <a:spcPts val="3024"/>
              </a:lnSpc>
            </a:pPr>
            <a:r>
              <a:rPr lang="en-US" sz="2200" b="1" dirty="0">
                <a:latin typeface="Calibri"/>
              </a:rPr>
              <a:t>Quality of Service</a:t>
            </a:r>
          </a:p>
          <a:p>
            <a:pPr marL="254000" indent="431800" algn="just">
              <a:lnSpc>
                <a:spcPts val="3024"/>
              </a:lnSpc>
              <a:spcAft>
                <a:spcPts val="420"/>
              </a:spcAft>
            </a:pPr>
            <a:r>
              <a:rPr lang="en-US" sz="2200" dirty="0">
                <a:latin typeface="Calibri"/>
              </a:rPr>
              <a:t>The transport protocol improves the </a:t>
            </a:r>
            <a:r>
              <a:rPr lang="en-US" sz="2200" dirty="0" err="1">
                <a:latin typeface="Calibri"/>
              </a:rPr>
              <a:t>QoS</a:t>
            </a:r>
            <a:r>
              <a:rPr lang="en-US" sz="2200" dirty="0">
                <a:latin typeface="Calibri"/>
              </a:rPr>
              <a:t> (Quality of Service) provided by the network layer.</a:t>
            </a:r>
          </a:p>
          <a:p>
            <a:pPr marL="254000" indent="0">
              <a:spcAft>
                <a:spcPts val="1890"/>
              </a:spcAft>
            </a:pPr>
            <a:r>
              <a:rPr lang="en-US" sz="2200" dirty="0">
                <a:latin typeface="Calibri"/>
              </a:rPr>
              <a:t>Following are the </a:t>
            </a:r>
            <a:r>
              <a:rPr lang="en-US" sz="2200" dirty="0" err="1">
                <a:latin typeface="Calibri"/>
              </a:rPr>
              <a:t>QoS</a:t>
            </a:r>
            <a:r>
              <a:rPr lang="en-US" sz="2200" dirty="0">
                <a:latin typeface="Calibri"/>
              </a:rPr>
              <a:t> parameters:</a:t>
            </a:r>
          </a:p>
          <a:p>
            <a:pPr indent="0">
              <a:spcAft>
                <a:spcPts val="1680"/>
              </a:spcAft>
            </a:pPr>
            <a:r>
              <a:rPr lang="en-US" sz="2200" b="1" dirty="0">
                <a:latin typeface="Calibri"/>
              </a:rPr>
              <a:t>• Connection establishment delay:</a:t>
            </a:r>
          </a:p>
          <a:p>
            <a:pPr marL="254000" indent="431800" algn="just">
              <a:lnSpc>
                <a:spcPts val="3024"/>
              </a:lnSpc>
            </a:pPr>
            <a:r>
              <a:rPr lang="en-US" sz="2200" dirty="0">
                <a:latin typeface="Calibri"/>
              </a:rPr>
              <a:t>the amount of time elapsing between a transport connection being requested and the confirmation being received by the user of the transport service. </a:t>
            </a:r>
          </a:p>
          <a:p>
            <a:pPr marL="342900" indent="-342900" algn="just">
              <a:spcAft>
                <a:spcPts val="1680"/>
              </a:spcAft>
              <a:buFont typeface="Arial" panose="020B0604020202020204" pitchFamily="34" charset="0"/>
              <a:buChar char="•"/>
            </a:pPr>
            <a:r>
              <a:rPr lang="en-US" sz="2200" b="1" dirty="0"/>
              <a:t>Connection establishment failure probability:</a:t>
            </a:r>
          </a:p>
          <a:p>
            <a:pPr marL="254000" indent="431800" algn="just">
              <a:lnSpc>
                <a:spcPts val="3024"/>
              </a:lnSpc>
              <a:spcAft>
                <a:spcPts val="840"/>
              </a:spcAft>
            </a:pPr>
            <a:r>
              <a:rPr lang="en-US" sz="2200" dirty="0"/>
              <a:t>the chance of a connection not being established within the maximum establishment delay time.</a:t>
            </a:r>
          </a:p>
          <a:p>
            <a:pPr marL="254000" indent="431800" algn="just">
              <a:lnSpc>
                <a:spcPts val="3024"/>
              </a:lnSpc>
            </a:pPr>
            <a:endParaRPr lang="en-US" sz="2200" dirty="0">
              <a:latin typeface="Calibri"/>
            </a:endParaRPr>
          </a:p>
        </p:txBody>
      </p:sp>
      <p:sp>
        <p:nvSpPr>
          <p:cNvPr id="3" name="Date Placeholder 2"/>
          <p:cNvSpPr>
            <a:spLocks noGrp="1"/>
          </p:cNvSpPr>
          <p:nvPr>
            <p:ph type="dt" sz="half" idx="10"/>
          </p:nvPr>
        </p:nvSpPr>
        <p:spPr/>
        <p:txBody>
          <a:bodyPr/>
          <a:lstStyle/>
          <a:p>
            <a:fld id="{447867BF-9CDA-450D-98F9-54A3E4F896C9}"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26</a:t>
            </a:fld>
            <a:endParaRPr lang="en-US"/>
          </a:p>
        </p:txBody>
      </p:sp>
      <p:sp>
        <p:nvSpPr>
          <p:cNvPr id="6" name="Title 1"/>
          <p:cNvSpPr>
            <a:spLocks noGrp="1"/>
          </p:cNvSpPr>
          <p:nvPr>
            <p:ph type="title"/>
          </p:nvPr>
        </p:nvSpPr>
        <p:spPr>
          <a:xfrm>
            <a:off x="1370862" y="-1"/>
            <a:ext cx="7773138" cy="775855"/>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87552"/>
            <a:ext cx="8211312" cy="3858768"/>
          </a:xfrm>
          <a:prstGeom prst="rect">
            <a:avLst/>
          </a:prstGeom>
        </p:spPr>
        <p:txBody>
          <a:bodyPr lIns="0" tIns="0" rIns="0" bIns="0">
            <a:noAutofit/>
          </a:bodyPr>
          <a:lstStyle/>
          <a:p>
            <a:pPr indent="0" algn="just">
              <a:spcAft>
                <a:spcPts val="1680"/>
              </a:spcAft>
            </a:pPr>
            <a:r>
              <a:rPr lang="en-US" sz="2200" b="1" dirty="0">
                <a:latin typeface="Calibri"/>
              </a:rPr>
              <a:t>•   Throughput:</a:t>
            </a:r>
          </a:p>
          <a:p>
            <a:pPr marL="254000" indent="431800" algn="just">
              <a:lnSpc>
                <a:spcPts val="3000"/>
              </a:lnSpc>
            </a:pPr>
            <a:r>
              <a:rPr lang="en-US" sz="2200" dirty="0">
                <a:latin typeface="Calibri"/>
              </a:rPr>
              <a:t>measures the number of bytes of user data transferred per second, measured over some time interval. </a:t>
            </a:r>
          </a:p>
          <a:p>
            <a:pPr marL="342900" indent="-342900" algn="just">
              <a:spcAft>
                <a:spcPts val="1680"/>
              </a:spcAft>
              <a:buFont typeface="Arial" panose="020B0604020202020204" pitchFamily="34" charset="0"/>
              <a:buChar char="•"/>
            </a:pPr>
            <a:r>
              <a:rPr lang="en-US" sz="2200" b="1" dirty="0"/>
              <a:t>Transit delay:</a:t>
            </a:r>
          </a:p>
          <a:p>
            <a:pPr marL="241300" indent="457200" algn="just">
              <a:lnSpc>
                <a:spcPts val="3024"/>
              </a:lnSpc>
              <a:spcAft>
                <a:spcPts val="840"/>
              </a:spcAft>
            </a:pPr>
            <a:r>
              <a:rPr lang="en-US" sz="2200" dirty="0"/>
              <a:t>the time between a message being sent by the transport user on the source machine and its being received by the transport user on the destination machine.</a:t>
            </a:r>
          </a:p>
          <a:p>
            <a:pPr indent="0" algn="just">
              <a:spcAft>
                <a:spcPts val="1680"/>
              </a:spcAft>
            </a:pPr>
            <a:r>
              <a:rPr lang="en-US" sz="2200" b="1" dirty="0"/>
              <a:t>•    The Residual error ratio:</a:t>
            </a:r>
          </a:p>
          <a:p>
            <a:pPr marL="241300" indent="457200" algn="just">
              <a:lnSpc>
                <a:spcPts val="3024"/>
              </a:lnSpc>
            </a:pPr>
            <a:r>
              <a:rPr lang="en-US" sz="2200" dirty="0"/>
              <a:t>the number of lost or garbled messages as a fraction of the total sent. </a:t>
            </a:r>
            <a:endParaRPr lang="en-US" sz="2200" dirty="0">
              <a:latin typeface="Calibri"/>
            </a:endParaRPr>
          </a:p>
          <a:p>
            <a:pPr marL="254000" indent="431800" algn="just">
              <a:lnSpc>
                <a:spcPts val="3000"/>
              </a:lnSpc>
            </a:pPr>
            <a:endParaRPr lang="en-US" sz="2200" dirty="0">
              <a:latin typeface="Calibri"/>
            </a:endParaRPr>
          </a:p>
        </p:txBody>
      </p:sp>
      <p:sp>
        <p:nvSpPr>
          <p:cNvPr id="3" name="Date Placeholder 2"/>
          <p:cNvSpPr>
            <a:spLocks noGrp="1"/>
          </p:cNvSpPr>
          <p:nvPr>
            <p:ph type="dt" sz="half" idx="10"/>
          </p:nvPr>
        </p:nvSpPr>
        <p:spPr/>
        <p:txBody>
          <a:bodyPr/>
          <a:lstStyle/>
          <a:p>
            <a:fld id="{104C6304-B383-4065-B949-65D193991AEF}" type="datetime1">
              <a:rPr lang="en-US" smtClean="0"/>
              <a:pPr/>
              <a:t>10/28/2024</a:t>
            </a:fld>
            <a:endParaRPr lang="en-US" dirty="0"/>
          </a:p>
        </p:txBody>
      </p:sp>
      <p:sp>
        <p:nvSpPr>
          <p:cNvPr id="5" name="Slide Number Placeholder 4"/>
          <p:cNvSpPr>
            <a:spLocks noGrp="1"/>
          </p:cNvSpPr>
          <p:nvPr>
            <p:ph type="sldNum" sz="quarter" idx="12"/>
          </p:nvPr>
        </p:nvSpPr>
        <p:spPr/>
        <p:txBody>
          <a:bodyPr/>
          <a:lstStyle/>
          <a:p>
            <a:fld id="{A0B67B60-8227-4ECE-9065-6110C6EB035F}" type="slidenum">
              <a:rPr lang="en-US" smtClean="0"/>
              <a:pPr/>
              <a:t>27</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LAYER(CO4)</a:t>
            </a:r>
            <a:endParaRPr lang="en-US" dirty="0"/>
          </a:p>
        </p:txBody>
      </p:sp>
      <p:pic>
        <p:nvPicPr>
          <p:cNvPr id="7" name="Picture 6"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90600"/>
            <a:ext cx="8205216" cy="5394960"/>
          </a:xfrm>
          <a:prstGeom prst="rect">
            <a:avLst/>
          </a:prstGeom>
        </p:spPr>
        <p:txBody>
          <a:bodyPr lIns="0" tIns="0" rIns="0" bIns="0">
            <a:noAutofit/>
          </a:bodyPr>
          <a:lstStyle/>
          <a:p>
            <a:pPr indent="0" algn="just">
              <a:spcAft>
                <a:spcPts val="1680"/>
              </a:spcAft>
            </a:pPr>
            <a:r>
              <a:rPr lang="en-US" sz="2200" b="1" dirty="0">
                <a:latin typeface="Calibri"/>
              </a:rPr>
              <a:t>•    The Protection</a:t>
            </a:r>
          </a:p>
          <a:p>
            <a:pPr marL="241300" indent="444500" algn="just">
              <a:lnSpc>
                <a:spcPts val="3024"/>
              </a:lnSpc>
              <a:spcAft>
                <a:spcPts val="840"/>
              </a:spcAft>
            </a:pPr>
            <a:r>
              <a:rPr lang="en-US" sz="2200" dirty="0">
                <a:latin typeface="Calibri"/>
              </a:rPr>
              <a:t>a way for the transport user to specify interest in having the transport layer provide protection against unauthorized third parties (</a:t>
            </a:r>
            <a:r>
              <a:rPr lang="en-US" sz="2200" dirty="0" err="1">
                <a:latin typeface="Calibri"/>
              </a:rPr>
              <a:t>wiretappers</a:t>
            </a:r>
            <a:r>
              <a:rPr lang="en-US" sz="2200" dirty="0">
                <a:latin typeface="Calibri"/>
              </a:rPr>
              <a:t>) reading or modifying the transmitted data.</a:t>
            </a:r>
          </a:p>
          <a:p>
            <a:pPr indent="0" algn="just">
              <a:spcAft>
                <a:spcPts val="1680"/>
              </a:spcAft>
            </a:pPr>
            <a:r>
              <a:rPr lang="en-US" sz="2200" b="1" dirty="0">
                <a:latin typeface="Calibri"/>
              </a:rPr>
              <a:t>•    The Priority</a:t>
            </a:r>
          </a:p>
          <a:p>
            <a:pPr marL="241300" indent="444500" algn="just">
              <a:lnSpc>
                <a:spcPts val="3024"/>
              </a:lnSpc>
            </a:pPr>
            <a:r>
              <a:rPr lang="en-US" sz="2200" dirty="0">
                <a:latin typeface="Calibri"/>
              </a:rPr>
              <a:t>a way for a transport user to indicate that some of its connections are more important than other ones, and in the event of congestion, to make sure that the high-priority connections get serviced before the low-priority ones. </a:t>
            </a:r>
          </a:p>
        </p:txBody>
      </p:sp>
      <p:sp>
        <p:nvSpPr>
          <p:cNvPr id="3" name="Date Placeholder 2"/>
          <p:cNvSpPr>
            <a:spLocks noGrp="1"/>
          </p:cNvSpPr>
          <p:nvPr>
            <p:ph type="dt" sz="half" idx="10"/>
          </p:nvPr>
        </p:nvSpPr>
        <p:spPr/>
        <p:txBody>
          <a:bodyPr/>
          <a:lstStyle/>
          <a:p>
            <a:fld id="{34A31626-ED32-45DB-8B69-08879B5D5B1D}"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28</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LAYER(CO5)</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7281" y="4213016"/>
            <a:ext cx="7367016" cy="2057400"/>
          </a:xfrm>
          <a:prstGeom prst="rect">
            <a:avLst/>
          </a:prstGeom>
        </p:spPr>
      </p:pic>
      <p:sp>
        <p:nvSpPr>
          <p:cNvPr id="3" name="Date Placeholder 2"/>
          <p:cNvSpPr>
            <a:spLocks noGrp="1"/>
          </p:cNvSpPr>
          <p:nvPr>
            <p:ph type="dt" sz="half" idx="10"/>
          </p:nvPr>
        </p:nvSpPr>
        <p:spPr/>
        <p:txBody>
          <a:bodyPr/>
          <a:lstStyle/>
          <a:p>
            <a:fld id="{87F1FACA-C56E-4980-A7E3-53FAEF410274}"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29</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LAYER(CO1)</a:t>
            </a:r>
            <a:endParaRPr lang="en-US" dirty="0"/>
          </a:p>
        </p:txBody>
      </p:sp>
      <p:sp>
        <p:nvSpPr>
          <p:cNvPr id="7" name="Rectangle 6"/>
          <p:cNvSpPr/>
          <p:nvPr/>
        </p:nvSpPr>
        <p:spPr>
          <a:xfrm>
            <a:off x="920495" y="956982"/>
            <a:ext cx="7281395" cy="2785378"/>
          </a:xfrm>
          <a:prstGeom prst="rect">
            <a:avLst/>
          </a:prstGeom>
        </p:spPr>
        <p:txBody>
          <a:bodyPr wrap="square">
            <a:spAutoFit/>
          </a:bodyPr>
          <a:lstStyle/>
          <a:p>
            <a:pPr algn="just">
              <a:lnSpc>
                <a:spcPts val="3024"/>
              </a:lnSpc>
            </a:pPr>
            <a:r>
              <a:rPr lang="en-US" sz="2200" dirty="0"/>
              <a:t>The services provided by transport layer protocols can be divided into five broad categories: </a:t>
            </a:r>
          </a:p>
          <a:p>
            <a:pPr marL="342900" indent="-342900" algn="just">
              <a:lnSpc>
                <a:spcPts val="3024"/>
              </a:lnSpc>
              <a:buFont typeface="Arial" panose="020B0604020202020204" pitchFamily="34" charset="0"/>
              <a:buChar char="•"/>
            </a:pPr>
            <a:r>
              <a:rPr lang="en-US" sz="2200" dirty="0"/>
              <a:t>end-to-end deliver, </a:t>
            </a:r>
          </a:p>
          <a:p>
            <a:pPr marL="342900" indent="-342900" algn="just">
              <a:lnSpc>
                <a:spcPts val="3024"/>
              </a:lnSpc>
              <a:buFont typeface="Arial" panose="020B0604020202020204" pitchFamily="34" charset="0"/>
              <a:buChar char="•"/>
            </a:pPr>
            <a:r>
              <a:rPr lang="en-US" sz="2200" dirty="0"/>
              <a:t>addressing, </a:t>
            </a:r>
          </a:p>
          <a:p>
            <a:pPr marL="342900" indent="-342900" algn="just">
              <a:lnSpc>
                <a:spcPts val="3024"/>
              </a:lnSpc>
              <a:buFont typeface="Arial" panose="020B0604020202020204" pitchFamily="34" charset="0"/>
              <a:buChar char="•"/>
            </a:pPr>
            <a:r>
              <a:rPr lang="en-US" sz="2200" dirty="0"/>
              <a:t>reliable delivery, </a:t>
            </a:r>
          </a:p>
          <a:p>
            <a:pPr marL="342900" indent="-342900" algn="just">
              <a:lnSpc>
                <a:spcPts val="3024"/>
              </a:lnSpc>
              <a:buFont typeface="Arial" panose="020B0604020202020204" pitchFamily="34" charset="0"/>
              <a:buChar char="•"/>
            </a:pPr>
            <a:r>
              <a:rPr lang="en-US" sz="2200" dirty="0"/>
              <a:t>flow control, and </a:t>
            </a:r>
          </a:p>
          <a:p>
            <a:pPr marL="342900" indent="-342900" algn="just">
              <a:lnSpc>
                <a:spcPts val="3024"/>
              </a:lnSpc>
              <a:buFont typeface="Arial" panose="020B0604020202020204" pitchFamily="34" charset="0"/>
              <a:buChar char="•"/>
            </a:pPr>
            <a:r>
              <a:rPr lang="en-US" sz="2200" dirty="0"/>
              <a:t>multiplexing.</a:t>
            </a:r>
          </a:p>
        </p:txBody>
      </p:sp>
      <p:pic>
        <p:nvPicPr>
          <p:cNvPr id="8" name="Picture 7"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8899" y="907230"/>
            <a:ext cx="8683779" cy="5432256"/>
          </a:xfrm>
        </p:spPr>
        <p:txBody>
          <a:bodyPr/>
          <a:lstStyle/>
          <a:p>
            <a:pPr marL="1257300" lvl="2" indent="-342900">
              <a:buFont typeface="Wingdings" panose="05000000000000000000" pitchFamily="2" charset="2"/>
              <a:buChar char="§"/>
            </a:pPr>
            <a:r>
              <a:rPr lang="en-US" sz="1600" dirty="0">
                <a:solidFill>
                  <a:schemeClr val="tx1"/>
                </a:solidFill>
              </a:rPr>
              <a:t>End –to –end delivery</a:t>
            </a:r>
          </a:p>
          <a:p>
            <a:pPr marL="1257300" lvl="2" indent="-342900">
              <a:buFont typeface="Wingdings" panose="05000000000000000000" pitchFamily="2" charset="2"/>
              <a:buChar char="§"/>
            </a:pPr>
            <a:r>
              <a:rPr lang="en-US" sz="1600" dirty="0">
                <a:solidFill>
                  <a:schemeClr val="tx1"/>
                </a:solidFill>
              </a:rPr>
              <a:t>Addressing</a:t>
            </a:r>
          </a:p>
          <a:p>
            <a:pPr marL="1257300" lvl="2" indent="-342900">
              <a:buFont typeface="Wingdings" panose="05000000000000000000" pitchFamily="2" charset="2"/>
              <a:buChar char="§"/>
            </a:pPr>
            <a:r>
              <a:rPr lang="en-US" sz="1600" dirty="0">
                <a:solidFill>
                  <a:schemeClr val="tx1"/>
                </a:solidFill>
              </a:rPr>
              <a:t>Reliable Delivery</a:t>
            </a:r>
          </a:p>
          <a:p>
            <a:pPr marL="1257300" lvl="2" indent="-342900">
              <a:buFont typeface="Wingdings" panose="05000000000000000000" pitchFamily="2" charset="2"/>
              <a:buChar char="§"/>
            </a:pPr>
            <a:r>
              <a:rPr lang="en-US" sz="1600" dirty="0">
                <a:solidFill>
                  <a:schemeClr val="tx1"/>
                </a:solidFill>
              </a:rPr>
              <a:t>Flow Control</a:t>
            </a:r>
          </a:p>
          <a:p>
            <a:pPr marL="800100" lvl="1" indent="-342900">
              <a:buFont typeface="Wingdings" panose="05000000000000000000" pitchFamily="2" charset="2"/>
              <a:buChar char="§"/>
            </a:pPr>
            <a:r>
              <a:rPr lang="en-US" sz="1600" dirty="0">
                <a:solidFill>
                  <a:schemeClr val="tx1"/>
                </a:solidFill>
              </a:rPr>
              <a:t>USER DATAGRAM PROTOCOL (UDP)</a:t>
            </a:r>
          </a:p>
          <a:p>
            <a:pPr marL="800100" lvl="1" indent="-342900">
              <a:buFont typeface="Wingdings" panose="05000000000000000000" pitchFamily="2" charset="2"/>
              <a:buChar char="§"/>
            </a:pPr>
            <a:r>
              <a:rPr lang="en-US" sz="1600" dirty="0">
                <a:solidFill>
                  <a:schemeClr val="tx1"/>
                </a:solidFill>
              </a:rPr>
              <a:t>Transmission Control Protocol (TCP)</a:t>
            </a:r>
          </a:p>
          <a:p>
            <a:pPr marL="342900" indent="-342900">
              <a:buFont typeface="Arial" panose="020B0604020202020204" pitchFamily="34" charset="0"/>
              <a:buChar char="•"/>
            </a:pPr>
            <a:r>
              <a:rPr lang="en-US" sz="1600" dirty="0"/>
              <a:t>Session LAYER</a:t>
            </a:r>
          </a:p>
          <a:p>
            <a:pPr marL="800100" lvl="1" indent="-342900">
              <a:buFont typeface="Arial" panose="020B0604020202020204" pitchFamily="34" charset="0"/>
              <a:buChar char="•"/>
            </a:pPr>
            <a:r>
              <a:rPr lang="en-US" sz="1600" dirty="0">
                <a:solidFill>
                  <a:schemeClr val="tx1"/>
                </a:solidFill>
              </a:rPr>
              <a:t>Topic Objective  &amp; Recap of previous topic</a:t>
            </a:r>
            <a:endParaRPr lang="en-US" sz="1600" dirty="0"/>
          </a:p>
          <a:p>
            <a:pPr marL="800100" lvl="1" indent="-342900">
              <a:buFont typeface="Wingdings" panose="05000000000000000000" pitchFamily="2" charset="2"/>
              <a:buChar char="§"/>
            </a:pPr>
            <a:r>
              <a:rPr lang="en-US" sz="1600" dirty="0">
                <a:solidFill>
                  <a:schemeClr val="tx1"/>
                </a:solidFill>
              </a:rPr>
              <a:t>Functions of Session Layer</a:t>
            </a:r>
          </a:p>
          <a:p>
            <a:pPr marL="800100" lvl="1" indent="-342900">
              <a:buFont typeface="Wingdings" panose="05000000000000000000" pitchFamily="2" charset="2"/>
              <a:buChar char="§"/>
            </a:pPr>
            <a:r>
              <a:rPr lang="en-US" sz="1600" dirty="0">
                <a:solidFill>
                  <a:schemeClr val="tx1"/>
                </a:solidFill>
              </a:rPr>
              <a:t>Design Issues with Session Layer</a:t>
            </a:r>
          </a:p>
          <a:p>
            <a:pPr marL="800100" lvl="1" indent="-342900">
              <a:buFont typeface="Wingdings" panose="05000000000000000000" pitchFamily="2" charset="2"/>
              <a:buChar char="§"/>
            </a:pPr>
            <a:r>
              <a:rPr lang="en-US" sz="1600" dirty="0">
                <a:solidFill>
                  <a:schemeClr val="tx1"/>
                </a:solidFill>
              </a:rPr>
              <a:t>Remote Procedure Call (RPC)</a:t>
            </a:r>
          </a:p>
          <a:p>
            <a:pPr marL="342900" indent="-342900">
              <a:buFont typeface="Arial" panose="020B0604020202020204" pitchFamily="34" charset="0"/>
              <a:buChar char="•"/>
            </a:pPr>
            <a:r>
              <a:rPr lang="en-US" sz="1600" dirty="0"/>
              <a:t>Presentation Layer - OSI Model</a:t>
            </a:r>
          </a:p>
          <a:p>
            <a:pPr marL="800100" lvl="1" indent="-342900">
              <a:buFont typeface="Wingdings" panose="05000000000000000000" pitchFamily="2" charset="2"/>
              <a:buChar char="§"/>
            </a:pPr>
            <a:r>
              <a:rPr lang="en-US" sz="1600" dirty="0">
                <a:solidFill>
                  <a:schemeClr val="tx1"/>
                </a:solidFill>
              </a:rPr>
              <a:t>Topic Objective  &amp; Recap of previous topic</a:t>
            </a:r>
            <a:endParaRPr lang="en-US" sz="1600" dirty="0"/>
          </a:p>
          <a:p>
            <a:pPr marL="800100" lvl="1" indent="-342900">
              <a:buFont typeface="Wingdings" panose="05000000000000000000" pitchFamily="2" charset="2"/>
              <a:buChar char="§"/>
            </a:pPr>
            <a:r>
              <a:rPr lang="en-US" sz="1600" dirty="0">
                <a:solidFill>
                  <a:schemeClr val="tx1"/>
                </a:solidFill>
              </a:rPr>
              <a:t>Functions of Presentation Layer</a:t>
            </a:r>
          </a:p>
          <a:p>
            <a:pPr marL="800100" lvl="1" indent="-342900">
              <a:buFont typeface="Wingdings" panose="05000000000000000000" pitchFamily="2" charset="2"/>
              <a:buChar char="§"/>
            </a:pPr>
            <a:r>
              <a:rPr lang="en-US" sz="1600" dirty="0">
                <a:solidFill>
                  <a:schemeClr val="tx1"/>
                </a:solidFill>
              </a:rPr>
              <a:t>Design Issues with Presentation Layer</a:t>
            </a:r>
          </a:p>
          <a:p>
            <a:pPr marL="800100" lvl="1" indent="-342900">
              <a:buFont typeface="Wingdings" panose="05000000000000000000" pitchFamily="2" charset="2"/>
              <a:buChar char="§"/>
            </a:pPr>
            <a:r>
              <a:rPr lang="en-US" sz="1600" dirty="0">
                <a:solidFill>
                  <a:schemeClr val="tx1"/>
                </a:solidFill>
              </a:rPr>
              <a:t>Data compression techniques</a:t>
            </a:r>
          </a:p>
          <a:p>
            <a:pPr marL="800100" lvl="1" indent="-342900">
              <a:buFont typeface="Wingdings" panose="05000000000000000000" pitchFamily="2" charset="2"/>
              <a:buChar char="§"/>
            </a:pPr>
            <a:r>
              <a:rPr lang="en-US" sz="1600" dirty="0">
                <a:solidFill>
                  <a:schemeClr val="tx1"/>
                </a:solidFill>
              </a:rPr>
              <a:t>Cryptography</a:t>
            </a:r>
          </a:p>
        </p:txBody>
      </p:sp>
      <p:sp>
        <p:nvSpPr>
          <p:cNvPr id="4" name="Date Placeholder 3"/>
          <p:cNvSpPr>
            <a:spLocks noGrp="1"/>
          </p:cNvSpPr>
          <p:nvPr>
            <p:ph type="dt" sz="half" idx="10"/>
          </p:nvPr>
        </p:nvSpPr>
        <p:spPr/>
        <p:txBody>
          <a:bodyPr/>
          <a:lstStyle/>
          <a:p>
            <a:fld id="{6E7CB837-728E-4D24-82D6-D3B549AEC224}" type="datetime1">
              <a:rPr lang="en-US" smtClean="0"/>
              <a:pPr/>
              <a:t>10/28/2024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3</a:t>
            </a:fld>
            <a:endParaRPr lang="en-US"/>
          </a:p>
        </p:txBody>
      </p:sp>
      <p:sp>
        <p:nvSpPr>
          <p:cNvPr id="7" name="Title 1"/>
          <p:cNvSpPr>
            <a:spLocks noGrp="1"/>
          </p:cNvSpPr>
          <p:nvPr>
            <p:ph type="title"/>
          </p:nvPr>
        </p:nvSpPr>
        <p:spPr>
          <a:xfrm>
            <a:off x="1370862" y="-1"/>
            <a:ext cx="7773138" cy="775855"/>
          </a:xfrm>
        </p:spPr>
        <p:txBody>
          <a:bodyPr/>
          <a:lstStyle/>
          <a:p>
            <a:r>
              <a:rPr lang="en-US" dirty="0"/>
              <a:t>Contents</a:t>
            </a:r>
          </a:p>
        </p:txBody>
      </p:sp>
      <p:pic>
        <p:nvPicPr>
          <p:cNvPr id="8" name="Picture 7"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3957551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25424" y="975360"/>
            <a:ext cx="7982712" cy="3081528"/>
          </a:xfrm>
          <a:prstGeom prst="rect">
            <a:avLst/>
          </a:prstGeom>
        </p:spPr>
        <p:txBody>
          <a:bodyPr lIns="0" tIns="0" rIns="0" bIns="0">
            <a:noAutofit/>
          </a:bodyPr>
          <a:lstStyle/>
          <a:p>
            <a:pPr indent="0" algn="just">
              <a:spcAft>
                <a:spcPts val="840"/>
              </a:spcAft>
            </a:pPr>
            <a:r>
              <a:rPr lang="en-US" sz="2200" b="1">
                <a:latin typeface="Calibri"/>
              </a:rPr>
              <a:t>End -to -end delivery</a:t>
            </a:r>
          </a:p>
          <a:p>
            <a:pPr indent="469900" algn="just">
              <a:lnSpc>
                <a:spcPts val="3000"/>
              </a:lnSpc>
              <a:spcAft>
                <a:spcPts val="420"/>
              </a:spcAft>
            </a:pPr>
            <a:r>
              <a:rPr lang="en-US" sz="2200">
                <a:latin typeface="Calibri"/>
              </a:rPr>
              <a:t>The network layer oversees the end-to-end delivery of individual packets but does not see any relationship between those packets, even those belonging to a single message.</a:t>
            </a:r>
          </a:p>
          <a:p>
            <a:pPr indent="0" algn="just">
              <a:lnSpc>
                <a:spcPts val="3024"/>
              </a:lnSpc>
            </a:pPr>
            <a:r>
              <a:rPr lang="en-US" sz="2200">
                <a:latin typeface="Calibri"/>
              </a:rPr>
              <a:t>It treats each as an independent entity. The transport layer, on the other hand, makes sure that the entire message (not just a single packet) arrives intact. Thus, it oversees the end-to-end (source -to-destination) delivery of an entire message.</a:t>
            </a:r>
          </a:p>
        </p:txBody>
      </p:sp>
      <p:sp>
        <p:nvSpPr>
          <p:cNvPr id="3" name="Date Placeholder 2"/>
          <p:cNvSpPr>
            <a:spLocks noGrp="1"/>
          </p:cNvSpPr>
          <p:nvPr>
            <p:ph type="dt" sz="half" idx="10"/>
          </p:nvPr>
        </p:nvSpPr>
        <p:spPr/>
        <p:txBody>
          <a:bodyPr/>
          <a:lstStyle/>
          <a:p>
            <a:fld id="{6DCEE51B-4A8D-47A2-B7A5-3FFFD92D1D3A}"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30</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16280" y="975360"/>
            <a:ext cx="7988808" cy="5288280"/>
          </a:xfrm>
          <a:prstGeom prst="rect">
            <a:avLst/>
          </a:prstGeom>
        </p:spPr>
        <p:txBody>
          <a:bodyPr lIns="0" tIns="0" rIns="0" bIns="0">
            <a:noAutofit/>
          </a:bodyPr>
          <a:lstStyle/>
          <a:p>
            <a:pPr indent="0">
              <a:lnSpc>
                <a:spcPts val="3024"/>
              </a:lnSpc>
            </a:pPr>
            <a:r>
              <a:rPr lang="en-US" sz="2200" b="1" dirty="0">
                <a:latin typeface="Calibri"/>
              </a:rPr>
              <a:t>Addressing</a:t>
            </a:r>
          </a:p>
          <a:p>
            <a:pPr indent="469900" algn="just">
              <a:lnSpc>
                <a:spcPts val="3024"/>
              </a:lnSpc>
            </a:pPr>
            <a:r>
              <a:rPr lang="en-US" sz="2200" dirty="0">
                <a:latin typeface="Calibri"/>
              </a:rPr>
              <a:t>The transport layer interacts with the functions of the session layer. Communication occurs not just from end machine to end machine but from end application to end application. Data generated by an application on one machine must be received not just by the other machine but by the correct application on that other machine. To ensure accurate delivery from service access point to service access point, we need </a:t>
            </a:r>
            <a:r>
              <a:rPr lang="en-US" sz="2200" dirty="0"/>
              <a:t>another level of addressing in addition, the protocol needs to know which upper-layer protocols are communicating.</a:t>
            </a:r>
          </a:p>
          <a:p>
            <a:pPr indent="469900" algn="just">
              <a:lnSpc>
                <a:spcPts val="3024"/>
              </a:lnSpc>
            </a:pPr>
            <a:endParaRPr lang="en-US" sz="2200" dirty="0">
              <a:latin typeface="Calibri"/>
            </a:endParaRPr>
          </a:p>
        </p:txBody>
      </p:sp>
      <p:sp>
        <p:nvSpPr>
          <p:cNvPr id="3" name="Date Placeholder 2"/>
          <p:cNvSpPr>
            <a:spLocks noGrp="1"/>
          </p:cNvSpPr>
          <p:nvPr>
            <p:ph type="dt" sz="half" idx="10"/>
          </p:nvPr>
        </p:nvSpPr>
        <p:spPr/>
        <p:txBody>
          <a:bodyPr/>
          <a:lstStyle/>
          <a:p>
            <a:fld id="{D460F079-2F29-4119-8CEE-916902C3EF35}"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31</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6280" y="975360"/>
            <a:ext cx="7988808" cy="5288280"/>
          </a:xfrm>
          <a:prstGeom prst="rect">
            <a:avLst/>
          </a:prstGeom>
        </p:spPr>
        <p:txBody>
          <a:bodyPr lIns="0" tIns="0" rIns="0" bIns="0">
            <a:noAutofit/>
          </a:bodyPr>
          <a:lstStyle/>
          <a:p>
            <a:pPr indent="0">
              <a:lnSpc>
                <a:spcPts val="3024"/>
              </a:lnSpc>
            </a:pPr>
            <a:r>
              <a:rPr lang="en-US" sz="2200" b="1" dirty="0">
                <a:latin typeface="Calibri"/>
              </a:rPr>
              <a:t>Addressing</a:t>
            </a:r>
          </a:p>
          <a:p>
            <a:pPr indent="469900" algn="just">
              <a:lnSpc>
                <a:spcPts val="3024"/>
              </a:lnSpc>
            </a:pPr>
            <a:endParaRPr lang="en-US" sz="2200" dirty="0">
              <a:latin typeface="Calibri"/>
            </a:endParaRPr>
          </a:p>
        </p:txBody>
      </p:sp>
      <p:sp>
        <p:nvSpPr>
          <p:cNvPr id="3" name="Date Placeholder 2"/>
          <p:cNvSpPr>
            <a:spLocks noGrp="1"/>
          </p:cNvSpPr>
          <p:nvPr>
            <p:ph type="dt" sz="half" idx="10"/>
          </p:nvPr>
        </p:nvSpPr>
        <p:spPr/>
        <p:txBody>
          <a:bodyPr/>
          <a:lstStyle/>
          <a:p>
            <a:fld id="{D460F079-2F29-4119-8CEE-916902C3EF35}"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32</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pic>
        <p:nvPicPr>
          <p:cNvPr id="156674" name="Picture 2" descr="Transport Layer"/>
          <p:cNvPicPr>
            <a:picLocks noChangeAspect="1" noChangeArrowheads="1"/>
          </p:cNvPicPr>
          <p:nvPr/>
        </p:nvPicPr>
        <p:blipFill>
          <a:blip r:embed="rId3"/>
          <a:srcRect/>
          <a:stretch>
            <a:fillRect/>
          </a:stretch>
        </p:blipFill>
        <p:spPr bwMode="auto">
          <a:xfrm>
            <a:off x="889866" y="1710025"/>
            <a:ext cx="7219950" cy="3838576"/>
          </a:xfrm>
          <a:prstGeom prst="rect">
            <a:avLst/>
          </a:prstGeom>
          <a:noFill/>
        </p:spPr>
      </p:pic>
      <p:sp>
        <p:nvSpPr>
          <p:cNvPr id="9"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795251"/>
            <a:ext cx="8205216" cy="4194048"/>
          </a:xfrm>
          <a:prstGeom prst="rect">
            <a:avLst/>
          </a:prstGeom>
        </p:spPr>
        <p:txBody>
          <a:bodyPr lIns="0" tIns="0" rIns="0" bIns="0">
            <a:noAutofit/>
          </a:bodyPr>
          <a:lstStyle/>
          <a:p>
            <a:pPr marL="254000" indent="0" algn="just"/>
            <a:r>
              <a:rPr lang="en-US" sz="2200" b="1" dirty="0">
                <a:latin typeface="Calibri"/>
              </a:rPr>
              <a:t>Reliable Delivery</a:t>
            </a:r>
          </a:p>
          <a:p>
            <a:pPr marL="254000" indent="444500" algn="just">
              <a:spcAft>
                <a:spcPts val="840"/>
              </a:spcAft>
            </a:pPr>
            <a:r>
              <a:rPr lang="en-US" sz="2200" dirty="0">
                <a:latin typeface="Calibri"/>
              </a:rPr>
              <a:t>At the transport layer, reliable delivery has four aspects: error control, sequence control, loss control, and duplication control.</a:t>
            </a:r>
          </a:p>
          <a:p>
            <a:pPr marL="342900" indent="-342900">
              <a:spcAft>
                <a:spcPts val="1680"/>
              </a:spcAft>
              <a:buFont typeface="Arial" panose="020B0604020202020204" pitchFamily="34" charset="0"/>
              <a:buChar char="•"/>
            </a:pPr>
            <a:r>
              <a:rPr lang="en-US" sz="2200" b="1" dirty="0">
                <a:latin typeface="Calibri"/>
              </a:rPr>
              <a:t>Error Control - </a:t>
            </a:r>
            <a:r>
              <a:rPr lang="en-US" sz="2200" dirty="0">
                <a:latin typeface="Calibri"/>
              </a:rPr>
              <a:t>When transferring data, the primary goal of reliability is error control. Node-to-node reliability of DLL does not ensure end-to-end reliability.</a:t>
            </a:r>
          </a:p>
          <a:p>
            <a:pPr lvl="1" algn="just">
              <a:spcAft>
                <a:spcPts val="1680"/>
              </a:spcAft>
            </a:pPr>
            <a:endParaRPr lang="en-US" sz="2200" dirty="0"/>
          </a:p>
          <a:p>
            <a:pPr marL="254000" indent="444500" algn="just">
              <a:spcAft>
                <a:spcPts val="420"/>
              </a:spcAft>
            </a:pPr>
            <a:endParaRPr lang="en-US" sz="2200" dirty="0">
              <a:latin typeface="Calibri"/>
            </a:endParaRPr>
          </a:p>
        </p:txBody>
      </p:sp>
      <p:sp>
        <p:nvSpPr>
          <p:cNvPr id="3" name="Date Placeholder 2"/>
          <p:cNvSpPr>
            <a:spLocks noGrp="1"/>
          </p:cNvSpPr>
          <p:nvPr>
            <p:ph type="dt" sz="half" idx="10"/>
          </p:nvPr>
        </p:nvSpPr>
        <p:spPr/>
        <p:txBody>
          <a:bodyPr/>
          <a:lstStyle/>
          <a:p>
            <a:fld id="{B38BB7FF-AFDB-4EEA-92F2-CCB4E3729A7E}"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33</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pic>
        <p:nvPicPr>
          <p:cNvPr id="107522" name="Picture 2" descr="Transport Layer"/>
          <p:cNvPicPr>
            <a:picLocks noChangeAspect="1" noChangeArrowheads="1"/>
          </p:cNvPicPr>
          <p:nvPr/>
        </p:nvPicPr>
        <p:blipFill>
          <a:blip r:embed="rId3"/>
          <a:srcRect/>
          <a:stretch>
            <a:fillRect/>
          </a:stretch>
        </p:blipFill>
        <p:spPr bwMode="auto">
          <a:xfrm>
            <a:off x="3023467" y="2642754"/>
            <a:ext cx="4476750" cy="3924301"/>
          </a:xfrm>
          <a:prstGeom prst="rect">
            <a:avLst/>
          </a:prstGeom>
          <a:noFill/>
        </p:spPr>
      </p:pic>
      <p:sp>
        <p:nvSpPr>
          <p:cNvPr id="9"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824" y="795251"/>
            <a:ext cx="8205216" cy="4194048"/>
          </a:xfrm>
          <a:prstGeom prst="rect">
            <a:avLst/>
          </a:prstGeom>
        </p:spPr>
        <p:txBody>
          <a:bodyPr lIns="0" tIns="0" rIns="0" bIns="0">
            <a:noAutofit/>
          </a:bodyPr>
          <a:lstStyle/>
          <a:p>
            <a:pPr marL="254000" indent="0" algn="just"/>
            <a:r>
              <a:rPr lang="en-US" sz="2200" b="1" dirty="0">
                <a:latin typeface="Calibri"/>
              </a:rPr>
              <a:t>Reliable Delivery</a:t>
            </a:r>
          </a:p>
          <a:p>
            <a:pPr marL="254000" indent="444500" algn="just">
              <a:spcAft>
                <a:spcPts val="840"/>
              </a:spcAft>
            </a:pPr>
            <a:r>
              <a:rPr lang="en-US" sz="2200" dirty="0">
                <a:latin typeface="Calibri"/>
              </a:rPr>
              <a:t>At the transport layer, reliable delivery has four aspects: error control, sequence control, loss control, and duplication control.</a:t>
            </a:r>
          </a:p>
          <a:p>
            <a:pPr marL="342900" indent="-342900">
              <a:spcAft>
                <a:spcPts val="1680"/>
              </a:spcAft>
              <a:buFont typeface="Arial" panose="020B0604020202020204" pitchFamily="34" charset="0"/>
              <a:buChar char="•"/>
            </a:pPr>
            <a:r>
              <a:rPr lang="en-US" sz="2200" b="1" dirty="0">
                <a:latin typeface="Calibri"/>
              </a:rPr>
              <a:t>Error Control - </a:t>
            </a:r>
            <a:r>
              <a:rPr lang="en-US" sz="2200" dirty="0">
                <a:latin typeface="Calibri"/>
              </a:rPr>
              <a:t>When transferring data, the primary goal of reliability is error control. Node-to-node reliability of DLL does not ensure end-to-end reliability.</a:t>
            </a:r>
          </a:p>
          <a:p>
            <a:pPr marL="342900" indent="-342900">
              <a:spcAft>
                <a:spcPts val="1680"/>
              </a:spcAft>
              <a:buFont typeface="Arial" panose="020B0604020202020204" pitchFamily="34" charset="0"/>
              <a:buChar char="•"/>
            </a:pPr>
            <a:r>
              <a:rPr lang="en-US" sz="2200" b="1" dirty="0"/>
              <a:t>Sequence Control - </a:t>
            </a:r>
            <a:r>
              <a:rPr lang="en-US" sz="2200" dirty="0"/>
              <a:t>for ensuring that the various pieces of a transmission are correctly reassembled.</a:t>
            </a:r>
          </a:p>
          <a:p>
            <a:pPr lvl="1" algn="just"/>
            <a:r>
              <a:rPr lang="en-US" sz="2200" b="1" dirty="0"/>
              <a:t>•  Segmentation and Concatenation - </a:t>
            </a:r>
            <a:r>
              <a:rPr lang="en-US" sz="2200" dirty="0"/>
              <a:t>the transport protocol divides data into smaller, usable blocks. The dividing process is called segmentation. When smaller data then combines them into a single data unit. The combing process is called concatenation.</a:t>
            </a:r>
          </a:p>
          <a:p>
            <a:pPr marL="800100" lvl="1" indent="-342900" algn="just">
              <a:buFont typeface="Arial" panose="020B0604020202020204" pitchFamily="34" charset="0"/>
              <a:buChar char="•"/>
            </a:pPr>
            <a:r>
              <a:rPr lang="en-US" sz="2200" b="1" dirty="0"/>
              <a:t>Sequence Numbers - </a:t>
            </a:r>
            <a:r>
              <a:rPr lang="en-US" sz="2200" dirty="0"/>
              <a:t>each segment carries a field that indicates whether it is the final segment of a transmission or a middle segment with more still to come.</a:t>
            </a:r>
          </a:p>
          <a:p>
            <a:pPr lvl="1" algn="just">
              <a:spcAft>
                <a:spcPts val="1680"/>
              </a:spcAft>
            </a:pPr>
            <a:endParaRPr lang="en-US" sz="2200" dirty="0"/>
          </a:p>
          <a:p>
            <a:pPr marL="254000" indent="444500" algn="just">
              <a:spcAft>
                <a:spcPts val="420"/>
              </a:spcAft>
            </a:pPr>
            <a:endParaRPr lang="en-US" sz="2200" dirty="0">
              <a:latin typeface="Calibri"/>
            </a:endParaRPr>
          </a:p>
        </p:txBody>
      </p:sp>
      <p:sp>
        <p:nvSpPr>
          <p:cNvPr id="3" name="Date Placeholder 2"/>
          <p:cNvSpPr>
            <a:spLocks noGrp="1"/>
          </p:cNvSpPr>
          <p:nvPr>
            <p:ph type="dt" sz="half" idx="10"/>
          </p:nvPr>
        </p:nvSpPr>
        <p:spPr/>
        <p:txBody>
          <a:bodyPr/>
          <a:lstStyle/>
          <a:p>
            <a:fld id="{B38BB7FF-AFDB-4EEA-92F2-CCB4E3729A7E}"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34</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90600"/>
            <a:ext cx="8202168" cy="5394960"/>
          </a:xfrm>
          <a:prstGeom prst="rect">
            <a:avLst/>
          </a:prstGeom>
        </p:spPr>
        <p:txBody>
          <a:bodyPr lIns="0" tIns="0" rIns="0" bIns="0">
            <a:noAutofit/>
          </a:bodyPr>
          <a:lstStyle/>
          <a:p>
            <a:pPr lvl="1" algn="just">
              <a:spcAft>
                <a:spcPts val="1680"/>
              </a:spcAft>
            </a:pPr>
            <a:r>
              <a:rPr lang="en-US" sz="2200" b="1" dirty="0">
                <a:latin typeface="Calibri"/>
              </a:rPr>
              <a:t>•    Loss Control - </a:t>
            </a:r>
            <a:r>
              <a:rPr lang="en-US" sz="2200" dirty="0">
                <a:latin typeface="Calibri"/>
              </a:rPr>
              <a:t>The transport layer ensures that all pieces of a transmission arrive at the destination, not just some of them. </a:t>
            </a:r>
          </a:p>
          <a:p>
            <a:pPr lvl="1" algn="just">
              <a:spcAft>
                <a:spcPts val="1680"/>
              </a:spcAft>
            </a:pPr>
            <a:r>
              <a:rPr lang="en-US" sz="2200" b="1" dirty="0">
                <a:latin typeface="Calibri"/>
              </a:rPr>
              <a:t>•    Duplication Control - </a:t>
            </a:r>
            <a:r>
              <a:rPr lang="en-US" sz="2200" dirty="0">
                <a:latin typeface="Calibri"/>
              </a:rPr>
              <a:t>guarantee that no pieces of data arrive at the receiving system duplicated. </a:t>
            </a:r>
          </a:p>
        </p:txBody>
      </p:sp>
      <p:sp>
        <p:nvSpPr>
          <p:cNvPr id="3" name="Date Placeholder 2"/>
          <p:cNvSpPr>
            <a:spLocks noGrp="1"/>
          </p:cNvSpPr>
          <p:nvPr>
            <p:ph type="dt" sz="half" idx="10"/>
          </p:nvPr>
        </p:nvSpPr>
        <p:spPr/>
        <p:txBody>
          <a:bodyPr/>
          <a:lstStyle/>
          <a:p>
            <a:fld id="{66865F1E-7613-4607-8D81-5810DFABAE25}"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35</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19328" y="975360"/>
            <a:ext cx="7979664" cy="2209800"/>
          </a:xfrm>
          <a:prstGeom prst="rect">
            <a:avLst/>
          </a:prstGeom>
        </p:spPr>
        <p:txBody>
          <a:bodyPr lIns="0" tIns="0" rIns="0" bIns="0">
            <a:noAutofit/>
          </a:bodyPr>
          <a:lstStyle/>
          <a:p>
            <a:pPr indent="0">
              <a:lnSpc>
                <a:spcPts val="3024"/>
              </a:lnSpc>
            </a:pPr>
            <a:r>
              <a:rPr lang="en-US" sz="2200" b="1">
                <a:latin typeface="Calibri"/>
              </a:rPr>
              <a:t>Flow Control</a:t>
            </a:r>
          </a:p>
          <a:p>
            <a:pPr indent="495300" algn="just">
              <a:lnSpc>
                <a:spcPts val="3024"/>
              </a:lnSpc>
            </a:pPr>
            <a:r>
              <a:rPr lang="en-US" sz="2200">
                <a:latin typeface="Calibri"/>
              </a:rPr>
              <a:t>Like the data link layer, the transport layer is responsible for flow control. However, flow control at this layer is performed end-to-end rather than across a single link. Transport layer flow control also uses a sliding window protocol. However, the window at the transport layer can vary in size to accommodate buffer occupancy.</a:t>
            </a:r>
          </a:p>
        </p:txBody>
      </p:sp>
      <p:sp>
        <p:nvSpPr>
          <p:cNvPr id="3" name="Date Placeholder 2"/>
          <p:cNvSpPr>
            <a:spLocks noGrp="1"/>
          </p:cNvSpPr>
          <p:nvPr>
            <p:ph type="dt" sz="half" idx="10"/>
          </p:nvPr>
        </p:nvSpPr>
        <p:spPr/>
        <p:txBody>
          <a:bodyPr/>
          <a:lstStyle/>
          <a:p>
            <a:fld id="{6E04297B-D1B4-4C11-837F-C8A15687EB67}"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36</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13232" y="975360"/>
            <a:ext cx="7991856" cy="5004816"/>
          </a:xfrm>
          <a:prstGeom prst="rect">
            <a:avLst/>
          </a:prstGeom>
        </p:spPr>
        <p:txBody>
          <a:bodyPr lIns="0" tIns="0" rIns="0" bIns="0">
            <a:noAutofit/>
          </a:bodyPr>
          <a:lstStyle/>
          <a:p>
            <a:pPr indent="0" algn="just">
              <a:lnSpc>
                <a:spcPts val="3024"/>
              </a:lnSpc>
            </a:pPr>
            <a:r>
              <a:rPr lang="en-US" sz="2200" b="1" dirty="0">
                <a:latin typeface="Calibri"/>
              </a:rPr>
              <a:t>Multiplexing</a:t>
            </a:r>
          </a:p>
          <a:p>
            <a:pPr indent="482600" algn="just">
              <a:lnSpc>
                <a:spcPts val="3024"/>
              </a:lnSpc>
              <a:spcAft>
                <a:spcPts val="420"/>
              </a:spcAft>
            </a:pPr>
            <a:r>
              <a:rPr lang="en-US" sz="2200" dirty="0">
                <a:latin typeface="Calibri"/>
              </a:rPr>
              <a:t>occurs two ways: </a:t>
            </a:r>
          </a:p>
          <a:p>
            <a:pPr indent="482600" algn="just">
              <a:lnSpc>
                <a:spcPts val="3024"/>
              </a:lnSpc>
              <a:spcAft>
                <a:spcPts val="420"/>
              </a:spcAft>
            </a:pPr>
            <a:r>
              <a:rPr lang="en-US" sz="2200" dirty="0">
                <a:latin typeface="Calibri"/>
              </a:rPr>
              <a:t>upward, meaning that multiple transport layer connections use the same network connection, or </a:t>
            </a:r>
          </a:p>
          <a:p>
            <a:pPr indent="482600" algn="just">
              <a:lnSpc>
                <a:spcPts val="3024"/>
              </a:lnSpc>
              <a:spcAft>
                <a:spcPts val="420"/>
              </a:spcAft>
            </a:pPr>
            <a:r>
              <a:rPr lang="en-US" sz="2200" dirty="0">
                <a:latin typeface="Calibri"/>
              </a:rPr>
              <a:t>downward, meaning that one transport-layer connection uses multiple network connections.</a:t>
            </a:r>
          </a:p>
          <a:p>
            <a:pPr indent="0" algn="just">
              <a:lnSpc>
                <a:spcPts val="3024"/>
              </a:lnSpc>
            </a:pPr>
            <a:r>
              <a:rPr lang="en-US" sz="2200" dirty="0">
                <a:latin typeface="Calibri"/>
              </a:rPr>
              <a:t>The transport layer uses virtual circuits based on the services of the lower three layers. Normally, the underlying networks charge for each virtual circuit connection. </a:t>
            </a:r>
          </a:p>
          <a:p>
            <a:pPr indent="0" algn="just">
              <a:lnSpc>
                <a:spcPts val="3024"/>
              </a:lnSpc>
            </a:pPr>
            <a:r>
              <a:rPr lang="en-US" sz="2200" dirty="0">
                <a:latin typeface="Calibri"/>
              </a:rPr>
              <a:t>To make more cost effective use of an established circuit, the transport layer can send several transmissions bound for the same destination along the same path by upward multiplexing. </a:t>
            </a:r>
          </a:p>
        </p:txBody>
      </p:sp>
      <p:sp>
        <p:nvSpPr>
          <p:cNvPr id="3" name="Date Placeholder 2"/>
          <p:cNvSpPr>
            <a:spLocks noGrp="1"/>
          </p:cNvSpPr>
          <p:nvPr>
            <p:ph type="dt" sz="half" idx="10"/>
          </p:nvPr>
        </p:nvSpPr>
        <p:spPr/>
        <p:txBody>
          <a:bodyPr/>
          <a:lstStyle/>
          <a:p>
            <a:fld id="{1369F689-B78A-4431-9A60-0A2EAF4BBABD}"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37</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3232" y="975360"/>
            <a:ext cx="7991856" cy="5004816"/>
          </a:xfrm>
          <a:prstGeom prst="rect">
            <a:avLst/>
          </a:prstGeom>
        </p:spPr>
        <p:txBody>
          <a:bodyPr lIns="0" tIns="0" rIns="0" bIns="0">
            <a:noAutofit/>
          </a:bodyPr>
          <a:lstStyle/>
          <a:p>
            <a:pPr indent="0" algn="just">
              <a:lnSpc>
                <a:spcPts val="3024"/>
              </a:lnSpc>
            </a:pPr>
            <a:r>
              <a:rPr lang="en-US" sz="2200" b="1" dirty="0">
                <a:latin typeface="Calibri"/>
              </a:rPr>
              <a:t>Multiplexing</a:t>
            </a:r>
          </a:p>
          <a:p>
            <a:pPr indent="482600" algn="just">
              <a:lnSpc>
                <a:spcPts val="3024"/>
              </a:lnSpc>
              <a:spcAft>
                <a:spcPts val="420"/>
              </a:spcAft>
            </a:pPr>
            <a:r>
              <a:rPr lang="en-US" sz="2200" dirty="0">
                <a:latin typeface="Calibri"/>
              </a:rPr>
              <a:t> </a:t>
            </a:r>
          </a:p>
        </p:txBody>
      </p:sp>
      <p:sp>
        <p:nvSpPr>
          <p:cNvPr id="3" name="Date Placeholder 2"/>
          <p:cNvSpPr>
            <a:spLocks noGrp="1"/>
          </p:cNvSpPr>
          <p:nvPr>
            <p:ph type="dt" sz="half" idx="10"/>
          </p:nvPr>
        </p:nvSpPr>
        <p:spPr/>
        <p:txBody>
          <a:bodyPr/>
          <a:lstStyle/>
          <a:p>
            <a:fld id="{1369F689-B78A-4431-9A60-0A2EAF4BBABD}"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38</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pic>
        <p:nvPicPr>
          <p:cNvPr id="1026" name="Picture 2" descr="Transport Layer"/>
          <p:cNvPicPr>
            <a:picLocks noChangeAspect="1" noChangeArrowheads="1"/>
          </p:cNvPicPr>
          <p:nvPr/>
        </p:nvPicPr>
        <p:blipFill>
          <a:blip r:embed="rId3"/>
          <a:srcRect/>
          <a:stretch>
            <a:fillRect/>
          </a:stretch>
        </p:blipFill>
        <p:spPr bwMode="auto">
          <a:xfrm>
            <a:off x="277090" y="1651144"/>
            <a:ext cx="3810000" cy="3752851"/>
          </a:xfrm>
          <a:prstGeom prst="rect">
            <a:avLst/>
          </a:prstGeom>
          <a:noFill/>
        </p:spPr>
      </p:pic>
      <p:pic>
        <p:nvPicPr>
          <p:cNvPr id="1028" name="Picture 4" descr="Transport Layer"/>
          <p:cNvPicPr>
            <a:picLocks noChangeAspect="1" noChangeArrowheads="1"/>
          </p:cNvPicPr>
          <p:nvPr/>
        </p:nvPicPr>
        <p:blipFill>
          <a:blip r:embed="rId4"/>
          <a:srcRect/>
          <a:stretch>
            <a:fillRect/>
          </a:stretch>
        </p:blipFill>
        <p:spPr bwMode="auto">
          <a:xfrm>
            <a:off x="4575175" y="1627476"/>
            <a:ext cx="3810000" cy="3695701"/>
          </a:xfrm>
          <a:prstGeom prst="rect">
            <a:avLst/>
          </a:prstGeom>
          <a:noFill/>
        </p:spPr>
      </p:pic>
      <p:sp>
        <p:nvSpPr>
          <p:cNvPr id="10"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4106" y="844778"/>
            <a:ext cx="8683779" cy="3829253"/>
          </a:xfrm>
        </p:spPr>
        <p:txBody>
          <a:bodyPr/>
          <a:lstStyle/>
          <a:p>
            <a:pPr>
              <a:spcAft>
                <a:spcPts val="1470"/>
              </a:spcAft>
            </a:pPr>
            <a:r>
              <a:rPr lang="en-US" b="1" dirty="0"/>
              <a:t>ARPANET</a:t>
            </a:r>
          </a:p>
          <a:p>
            <a:pPr indent="482600">
              <a:lnSpc>
                <a:spcPts val="3024"/>
              </a:lnSpc>
            </a:pPr>
            <a:r>
              <a:rPr lang="en-US" dirty="0"/>
              <a:t>ARPA established a packet-switching network of computers linked by point-to-point leased lines called Advanced Research Project Agency Network (ARPANET).</a:t>
            </a:r>
          </a:p>
          <a:p>
            <a:pPr indent="482600">
              <a:lnSpc>
                <a:spcPts val="3024"/>
              </a:lnSpc>
            </a:pPr>
            <a:r>
              <a:rPr lang="en-US" dirty="0"/>
              <a:t>The conventions developed by ARPA to specify how individual computers could communicate across that network became TCP/IP. </a:t>
            </a:r>
          </a:p>
          <a:p>
            <a:pPr indent="482600">
              <a:lnSpc>
                <a:spcPts val="3024"/>
              </a:lnSpc>
            </a:pPr>
            <a:r>
              <a:rPr lang="en-US" u="sng" dirty="0"/>
              <a:t>The transport layer is represented in TCP/IP by two protocols:</a:t>
            </a:r>
            <a:r>
              <a:rPr lang="en-US" dirty="0"/>
              <a:t> </a:t>
            </a:r>
          </a:p>
          <a:p>
            <a:pPr indent="482600">
              <a:lnSpc>
                <a:spcPts val="3024"/>
              </a:lnSpc>
            </a:pPr>
            <a:r>
              <a:rPr lang="en-US" b="1" dirty="0"/>
              <a:t>TCP </a:t>
            </a:r>
            <a:r>
              <a:rPr lang="en-US" dirty="0"/>
              <a:t>and </a:t>
            </a:r>
            <a:r>
              <a:rPr lang="en-US" b="1" dirty="0"/>
              <a:t>UDP</a:t>
            </a:r>
            <a:r>
              <a:rPr lang="en-US" dirty="0"/>
              <a:t>. </a:t>
            </a:r>
          </a:p>
        </p:txBody>
      </p:sp>
      <p:sp>
        <p:nvSpPr>
          <p:cNvPr id="4" name="Date Placeholder 3"/>
          <p:cNvSpPr>
            <a:spLocks noGrp="1"/>
          </p:cNvSpPr>
          <p:nvPr>
            <p:ph type="dt" sz="half" idx="10"/>
          </p:nvPr>
        </p:nvSpPr>
        <p:spPr/>
        <p:txBody>
          <a:bodyPr/>
          <a:lstStyle/>
          <a:p>
            <a:fld id="{3DCA1FB4-0DFE-493E-92B6-D6EE15083409}" type="datetime1">
              <a:rPr lang="en-US" smtClean="0"/>
              <a:pPr/>
              <a:t>10/28/2024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39</a:t>
            </a:fld>
            <a:endParaRPr lang="en-US"/>
          </a:p>
        </p:txBody>
      </p:sp>
      <p:sp>
        <p:nvSpPr>
          <p:cNvPr id="7"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8" name="Picture 7"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214600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8899" y="907230"/>
            <a:ext cx="8683779" cy="4360168"/>
          </a:xfrm>
        </p:spPr>
        <p:txBody>
          <a:bodyPr/>
          <a:lstStyle/>
          <a:p>
            <a:pPr marL="342900" indent="-342900">
              <a:buFont typeface="Arial" panose="020B0604020202020204" pitchFamily="34" charset="0"/>
              <a:buChar char="•"/>
            </a:pPr>
            <a:r>
              <a:rPr lang="en-US" sz="1600" dirty="0"/>
              <a:t>Video Links</a:t>
            </a:r>
          </a:p>
          <a:p>
            <a:pPr marL="342900" indent="-342900">
              <a:buFont typeface="Arial" panose="020B0604020202020204" pitchFamily="34" charset="0"/>
              <a:buChar char="•"/>
            </a:pPr>
            <a:r>
              <a:rPr lang="en-US" sz="1600" dirty="0"/>
              <a:t>Quiz</a:t>
            </a:r>
          </a:p>
          <a:p>
            <a:pPr marL="342900" indent="-342900">
              <a:buFont typeface="Arial" panose="020B0604020202020204" pitchFamily="34" charset="0"/>
              <a:buChar char="•"/>
            </a:pPr>
            <a:r>
              <a:rPr lang="en-US" sz="1600" dirty="0"/>
              <a:t>Weekly assignment</a:t>
            </a:r>
          </a:p>
          <a:p>
            <a:pPr marL="342900" indent="-342900">
              <a:buFont typeface="Arial" panose="020B0604020202020204" pitchFamily="34" charset="0"/>
              <a:buChar char="•"/>
            </a:pPr>
            <a:r>
              <a:rPr lang="en-US" sz="1600" dirty="0"/>
              <a:t>MCQ</a:t>
            </a:r>
          </a:p>
          <a:p>
            <a:pPr marL="342900" indent="-342900">
              <a:buFont typeface="Arial" panose="020B0604020202020204" pitchFamily="34" charset="0"/>
              <a:buChar char="•"/>
            </a:pPr>
            <a:r>
              <a:rPr lang="en-US" sz="1600" dirty="0"/>
              <a:t>Old Question papers</a:t>
            </a:r>
          </a:p>
          <a:p>
            <a:pPr marL="342900" indent="-342900">
              <a:buFont typeface="Arial" panose="020B0604020202020204" pitchFamily="34" charset="0"/>
              <a:buChar char="•"/>
            </a:pPr>
            <a:r>
              <a:rPr lang="en-US" sz="1600" dirty="0"/>
              <a:t>Expected Questions in University exams</a:t>
            </a:r>
          </a:p>
          <a:p>
            <a:pPr marL="342900" indent="-342900">
              <a:buFont typeface="Arial" panose="020B0604020202020204" pitchFamily="34" charset="0"/>
              <a:buChar char="•"/>
            </a:pPr>
            <a:r>
              <a:rPr lang="en-US" sz="1600" dirty="0"/>
              <a:t>Summary</a:t>
            </a:r>
          </a:p>
          <a:p>
            <a:pPr marL="342900" indent="-342900">
              <a:buFont typeface="Arial" panose="020B0604020202020204" pitchFamily="34" charset="0"/>
              <a:buChar char="•"/>
            </a:pPr>
            <a:r>
              <a:rPr lang="en-US" sz="1600" dirty="0"/>
              <a:t>Reference</a:t>
            </a:r>
          </a:p>
          <a:p>
            <a:endParaRPr lang="en-US" dirty="0"/>
          </a:p>
          <a:p>
            <a:pPr marL="342900" indent="-342900">
              <a:buFont typeface="Wingdings" panose="05000000000000000000" pitchFamily="2" charset="2"/>
              <a:buChar char="§"/>
            </a:pPr>
            <a:endParaRPr lang="en-US" dirty="0"/>
          </a:p>
          <a:p>
            <a:endParaRPr lang="en-US" dirty="0"/>
          </a:p>
        </p:txBody>
      </p:sp>
      <p:sp>
        <p:nvSpPr>
          <p:cNvPr id="4" name="Date Placeholder 3"/>
          <p:cNvSpPr>
            <a:spLocks noGrp="1"/>
          </p:cNvSpPr>
          <p:nvPr>
            <p:ph type="dt" sz="half" idx="10"/>
          </p:nvPr>
        </p:nvSpPr>
        <p:spPr/>
        <p:txBody>
          <a:bodyPr/>
          <a:lstStyle/>
          <a:p>
            <a:fld id="{373D9209-A7DC-4B63-AA55-AFD45ED62F8E}" type="datetime1">
              <a:rPr lang="en-US" smtClean="0"/>
              <a:pPr/>
              <a:t>10/28/2024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4</a:t>
            </a:fld>
            <a:endParaRPr lang="en-US"/>
          </a:p>
        </p:txBody>
      </p:sp>
      <p:sp>
        <p:nvSpPr>
          <p:cNvPr id="7" name="Title 1"/>
          <p:cNvSpPr>
            <a:spLocks noGrp="1"/>
          </p:cNvSpPr>
          <p:nvPr>
            <p:ph type="title"/>
          </p:nvPr>
        </p:nvSpPr>
        <p:spPr>
          <a:xfrm>
            <a:off x="1370862" y="-1"/>
            <a:ext cx="7773138" cy="789709"/>
          </a:xfrm>
        </p:spPr>
        <p:txBody>
          <a:bodyPr/>
          <a:lstStyle/>
          <a:p>
            <a:r>
              <a:rPr lang="en-US" dirty="0"/>
              <a:t>Contents</a:t>
            </a:r>
          </a:p>
        </p:txBody>
      </p:sp>
      <p:pic>
        <p:nvPicPr>
          <p:cNvPr id="8" name="Picture 7"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2755358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824" y="969264"/>
            <a:ext cx="8202168" cy="5209032"/>
          </a:xfrm>
          <a:prstGeom prst="rect">
            <a:avLst/>
          </a:prstGeom>
        </p:spPr>
        <p:txBody>
          <a:bodyPr lIns="0" tIns="0" rIns="0" bIns="0">
            <a:noAutofit/>
          </a:bodyPr>
          <a:lstStyle/>
          <a:p>
            <a:pPr marL="254000" indent="0">
              <a:lnSpc>
                <a:spcPts val="3024"/>
              </a:lnSpc>
            </a:pPr>
            <a:r>
              <a:rPr lang="en-US" sz="2200" b="1" dirty="0">
                <a:latin typeface="Calibri"/>
              </a:rPr>
              <a:t>USER DATAGRAM PROTOCOL (UDP)</a:t>
            </a:r>
          </a:p>
          <a:p>
            <a:pPr marL="254000" indent="431800" algn="just">
              <a:lnSpc>
                <a:spcPts val="3024"/>
              </a:lnSpc>
              <a:spcAft>
                <a:spcPts val="840"/>
              </a:spcAft>
            </a:pPr>
            <a:endParaRPr lang="en-US" sz="2200" dirty="0">
              <a:latin typeface="Calibri"/>
            </a:endParaRPr>
          </a:p>
        </p:txBody>
      </p:sp>
      <p:sp>
        <p:nvSpPr>
          <p:cNvPr id="3" name="Date Placeholder 2"/>
          <p:cNvSpPr>
            <a:spLocks noGrp="1"/>
          </p:cNvSpPr>
          <p:nvPr>
            <p:ph type="dt" sz="half" idx="10"/>
          </p:nvPr>
        </p:nvSpPr>
        <p:spPr/>
        <p:txBody>
          <a:bodyPr/>
          <a:lstStyle/>
          <a:p>
            <a:fld id="{7B29BE3E-2D8A-472C-921C-6ECF9212161A}"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40</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LAYER(CO3)</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pic>
        <p:nvPicPr>
          <p:cNvPr id="1028" name="Picture 4" descr="UDP Protocol | User Datagram Protocol - javatpoint"/>
          <p:cNvPicPr>
            <a:picLocks noChangeAspect="1" noChangeArrowheads="1"/>
          </p:cNvPicPr>
          <p:nvPr/>
        </p:nvPicPr>
        <p:blipFill>
          <a:blip r:embed="rId3"/>
          <a:srcRect/>
          <a:stretch>
            <a:fillRect/>
          </a:stretch>
        </p:blipFill>
        <p:spPr bwMode="auto">
          <a:xfrm>
            <a:off x="834448" y="1526020"/>
            <a:ext cx="7353588" cy="4472998"/>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69264"/>
            <a:ext cx="8202168" cy="5209032"/>
          </a:xfrm>
          <a:prstGeom prst="rect">
            <a:avLst/>
          </a:prstGeom>
        </p:spPr>
        <p:txBody>
          <a:bodyPr lIns="0" tIns="0" rIns="0" bIns="0">
            <a:noAutofit/>
          </a:bodyPr>
          <a:lstStyle/>
          <a:p>
            <a:pPr marL="254000" indent="0">
              <a:lnSpc>
                <a:spcPts val="3024"/>
              </a:lnSpc>
            </a:pPr>
            <a:r>
              <a:rPr lang="en-US" sz="2200" b="1" dirty="0">
                <a:latin typeface="Calibri"/>
              </a:rPr>
              <a:t>USER DATAGRAM PROTOCOL (UDP)</a:t>
            </a:r>
          </a:p>
          <a:p>
            <a:pPr marL="254000" indent="431800" algn="just">
              <a:lnSpc>
                <a:spcPts val="3024"/>
              </a:lnSpc>
              <a:spcAft>
                <a:spcPts val="840"/>
              </a:spcAft>
            </a:pPr>
            <a:r>
              <a:rPr lang="en-US" sz="2200" dirty="0">
                <a:latin typeface="Calibri"/>
              </a:rPr>
              <a:t>simpler of the two standard TCP/IP transport protocols. It is an end-to-end transport level protocol that adds only port addresses, check sum error control, and length information to the data from the upper layer. The packet produced by the UDP is called a user datagram</a:t>
            </a:r>
          </a:p>
          <a:p>
            <a:pPr indent="0" algn="just">
              <a:spcAft>
                <a:spcPts val="1680"/>
              </a:spcAft>
            </a:pPr>
            <a:r>
              <a:rPr lang="en-US" sz="2200" b="1" dirty="0">
                <a:latin typeface="Calibri"/>
              </a:rPr>
              <a:t>•    Source port address</a:t>
            </a:r>
          </a:p>
          <a:p>
            <a:pPr marL="254000" indent="431800" algn="just">
              <a:lnSpc>
                <a:spcPts val="3024"/>
              </a:lnSpc>
              <a:spcAft>
                <a:spcPts val="840"/>
              </a:spcAft>
            </a:pPr>
            <a:r>
              <a:rPr lang="en-US" sz="2200" dirty="0">
                <a:latin typeface="Calibri"/>
              </a:rPr>
              <a:t>The source port address is the address of the application program that has created the message.</a:t>
            </a:r>
          </a:p>
          <a:p>
            <a:pPr indent="0" algn="just">
              <a:spcAft>
                <a:spcPts val="1680"/>
              </a:spcAft>
            </a:pPr>
            <a:r>
              <a:rPr lang="en-US" sz="2200" b="1" dirty="0">
                <a:latin typeface="Calibri"/>
              </a:rPr>
              <a:t>•    Destination port address</a:t>
            </a:r>
          </a:p>
          <a:p>
            <a:pPr marL="254000" indent="431800" algn="just">
              <a:lnSpc>
                <a:spcPts val="3024"/>
              </a:lnSpc>
            </a:pPr>
            <a:r>
              <a:rPr lang="en-US" sz="2200" dirty="0">
                <a:latin typeface="Calibri"/>
              </a:rPr>
              <a:t>The destination port address is the address of the application program that will receive the message.</a:t>
            </a:r>
          </a:p>
        </p:txBody>
      </p:sp>
      <p:sp>
        <p:nvSpPr>
          <p:cNvPr id="3" name="Date Placeholder 2"/>
          <p:cNvSpPr>
            <a:spLocks noGrp="1"/>
          </p:cNvSpPr>
          <p:nvPr>
            <p:ph type="dt" sz="half" idx="10"/>
          </p:nvPr>
        </p:nvSpPr>
        <p:spPr/>
        <p:txBody>
          <a:bodyPr/>
          <a:lstStyle/>
          <a:p>
            <a:fld id="{7B29BE3E-2D8A-472C-921C-6ECF9212161A}"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41</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LAYER(CO3)</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510679" y="990600"/>
            <a:ext cx="8208264" cy="5111496"/>
          </a:xfrm>
          <a:prstGeom prst="rect">
            <a:avLst/>
          </a:prstGeom>
        </p:spPr>
        <p:txBody>
          <a:bodyPr lIns="0" tIns="0" rIns="0" bIns="0">
            <a:noAutofit/>
          </a:bodyPr>
          <a:lstStyle/>
          <a:p>
            <a:pPr indent="0" algn="just">
              <a:spcAft>
                <a:spcPts val="1470"/>
              </a:spcAft>
            </a:pPr>
            <a:r>
              <a:rPr lang="en-US" sz="2200" b="1" dirty="0">
                <a:latin typeface="Calibri"/>
              </a:rPr>
              <a:t>•    Total length</a:t>
            </a:r>
          </a:p>
          <a:p>
            <a:pPr marL="254000" indent="431800">
              <a:lnSpc>
                <a:spcPts val="3024"/>
              </a:lnSpc>
              <a:spcAft>
                <a:spcPts val="840"/>
              </a:spcAft>
            </a:pPr>
            <a:r>
              <a:rPr lang="en-US" sz="2200" dirty="0">
                <a:latin typeface="Calibri"/>
              </a:rPr>
              <a:t>The total length field defines the total length of the user datagram in bytes.</a:t>
            </a:r>
          </a:p>
          <a:p>
            <a:pPr indent="0" algn="just">
              <a:spcAft>
                <a:spcPts val="1470"/>
              </a:spcAft>
            </a:pPr>
            <a:r>
              <a:rPr lang="en-US" sz="2200" b="1" dirty="0">
                <a:latin typeface="Calibri"/>
              </a:rPr>
              <a:t>•    Check sum</a:t>
            </a:r>
          </a:p>
          <a:p>
            <a:pPr marL="254000" indent="431800">
              <a:spcAft>
                <a:spcPts val="1470"/>
              </a:spcAft>
            </a:pPr>
            <a:r>
              <a:rPr lang="en-US" sz="2200" dirty="0">
                <a:latin typeface="Calibri"/>
              </a:rPr>
              <a:t>The check sum is a 16-bit field used in error detection.</a:t>
            </a:r>
          </a:p>
          <a:p>
            <a:pPr marL="254000" indent="0" algn="just">
              <a:lnSpc>
                <a:spcPts val="3024"/>
              </a:lnSpc>
            </a:pPr>
            <a:r>
              <a:rPr lang="en-US" sz="2200" dirty="0">
                <a:latin typeface="Calibri"/>
              </a:rPr>
              <a:t>UDP provides only the basic functions needed for end-to-end delivery of a transmission. </a:t>
            </a:r>
          </a:p>
          <a:p>
            <a:pPr marL="254000" indent="0" algn="just">
              <a:lnSpc>
                <a:spcPts val="3024"/>
              </a:lnSpc>
            </a:pPr>
            <a:r>
              <a:rPr lang="en-US" sz="2200" dirty="0">
                <a:latin typeface="Calibri"/>
              </a:rPr>
              <a:t>It does not provide any sequencing or recording functions and cannot specify the damaged packet when reporting an error (for which it must be paired with ICMP). </a:t>
            </a:r>
            <a:r>
              <a:rPr lang="en-US" sz="2200" dirty="0"/>
              <a:t>UDP contains only a checksum; it does not contain an ID or sequencing number for a particular data segment</a:t>
            </a:r>
            <a:endParaRPr lang="en-US" sz="2200" dirty="0">
              <a:latin typeface="Calibri"/>
            </a:endParaRPr>
          </a:p>
        </p:txBody>
      </p:sp>
      <p:sp>
        <p:nvSpPr>
          <p:cNvPr id="3" name="Date Placeholder 2"/>
          <p:cNvSpPr>
            <a:spLocks noGrp="1"/>
          </p:cNvSpPr>
          <p:nvPr>
            <p:ph type="dt" sz="half" idx="10"/>
          </p:nvPr>
        </p:nvSpPr>
        <p:spPr/>
        <p:txBody>
          <a:bodyPr/>
          <a:lstStyle/>
          <a:p>
            <a:fld id="{36D82087-B0F0-45AB-8749-DE9FF47A4598}"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42</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6280" y="581891"/>
            <a:ext cx="7985760" cy="5398285"/>
          </a:xfrm>
          <a:prstGeom prst="rect">
            <a:avLst/>
          </a:prstGeom>
        </p:spPr>
        <p:txBody>
          <a:bodyPr lIns="0" tIns="0" rIns="0" bIns="0">
            <a:noAutofit/>
          </a:bodyPr>
          <a:lstStyle/>
          <a:p>
            <a:pPr indent="0">
              <a:lnSpc>
                <a:spcPts val="3024"/>
              </a:lnSpc>
            </a:pPr>
            <a:r>
              <a:rPr lang="en-US" sz="2200" b="1" dirty="0">
                <a:latin typeface="Calibri"/>
              </a:rPr>
              <a:t>		Transmission Control Protocol (TCP)</a:t>
            </a:r>
          </a:p>
        </p:txBody>
      </p:sp>
      <p:sp>
        <p:nvSpPr>
          <p:cNvPr id="3" name="Date Placeholder 2"/>
          <p:cNvSpPr>
            <a:spLocks noGrp="1"/>
          </p:cNvSpPr>
          <p:nvPr>
            <p:ph type="dt" sz="half" idx="10"/>
          </p:nvPr>
        </p:nvSpPr>
        <p:spPr/>
        <p:txBody>
          <a:bodyPr/>
          <a:lstStyle/>
          <a:p>
            <a:fld id="{83635293-212F-4644-930D-E6527738E19B}"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43</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LAYER(CO3)</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graphicFrame>
        <p:nvGraphicFramePr>
          <p:cNvPr id="10" name="Diagram 9"/>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6280" y="581891"/>
            <a:ext cx="7985760" cy="5398285"/>
          </a:xfrm>
          <a:prstGeom prst="rect">
            <a:avLst/>
          </a:prstGeom>
        </p:spPr>
        <p:txBody>
          <a:bodyPr lIns="0" tIns="0" rIns="0" bIns="0">
            <a:noAutofit/>
          </a:bodyPr>
          <a:lstStyle/>
          <a:p>
            <a:pPr indent="0">
              <a:lnSpc>
                <a:spcPts val="3024"/>
              </a:lnSpc>
            </a:pPr>
            <a:r>
              <a:rPr lang="en-US" sz="2200" b="1" dirty="0">
                <a:latin typeface="Calibri"/>
              </a:rPr>
              <a:t>		Transmission Control Protocol (TCP)</a:t>
            </a:r>
          </a:p>
        </p:txBody>
      </p:sp>
      <p:sp>
        <p:nvSpPr>
          <p:cNvPr id="3" name="Date Placeholder 2"/>
          <p:cNvSpPr>
            <a:spLocks noGrp="1"/>
          </p:cNvSpPr>
          <p:nvPr>
            <p:ph type="dt" sz="half" idx="10"/>
          </p:nvPr>
        </p:nvSpPr>
        <p:spPr/>
        <p:txBody>
          <a:bodyPr/>
          <a:lstStyle/>
          <a:p>
            <a:fld id="{83635293-212F-4644-930D-E6527738E19B}"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44</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LAYER(CO3)</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pic>
        <p:nvPicPr>
          <p:cNvPr id="159746" name="Picture 2" descr="Services and Segment structure in TCP - GeeksforGeeks"/>
          <p:cNvPicPr>
            <a:picLocks noChangeAspect="1" noChangeArrowheads="1"/>
          </p:cNvPicPr>
          <p:nvPr/>
        </p:nvPicPr>
        <p:blipFill>
          <a:blip r:embed="rId3"/>
          <a:srcRect/>
          <a:stretch>
            <a:fillRect/>
          </a:stretch>
        </p:blipFill>
        <p:spPr bwMode="auto">
          <a:xfrm>
            <a:off x="889867" y="962890"/>
            <a:ext cx="7436715" cy="5257801"/>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16280" y="969264"/>
            <a:ext cx="7985760" cy="5010912"/>
          </a:xfrm>
          <a:prstGeom prst="rect">
            <a:avLst/>
          </a:prstGeom>
        </p:spPr>
        <p:txBody>
          <a:bodyPr lIns="0" tIns="0" rIns="0" bIns="0">
            <a:noAutofit/>
          </a:bodyPr>
          <a:lstStyle/>
          <a:p>
            <a:pPr indent="0">
              <a:lnSpc>
                <a:spcPts val="3024"/>
              </a:lnSpc>
            </a:pPr>
            <a:r>
              <a:rPr lang="en-US" sz="2200" b="1" dirty="0">
                <a:latin typeface="Calibri"/>
              </a:rPr>
              <a:t>Transmission Control Protocol (TCP)</a:t>
            </a:r>
          </a:p>
          <a:p>
            <a:pPr indent="469900" algn="just">
              <a:lnSpc>
                <a:spcPts val="3024"/>
              </a:lnSpc>
              <a:spcAft>
                <a:spcPts val="420"/>
              </a:spcAft>
            </a:pPr>
            <a:r>
              <a:rPr lang="en-US" sz="2200" dirty="0">
                <a:latin typeface="Calibri"/>
              </a:rPr>
              <a:t>provides full transport layer services to applications. </a:t>
            </a:r>
          </a:p>
          <a:p>
            <a:pPr indent="469900" algn="just">
              <a:lnSpc>
                <a:spcPts val="3024"/>
              </a:lnSpc>
              <a:spcAft>
                <a:spcPts val="420"/>
              </a:spcAft>
            </a:pPr>
            <a:r>
              <a:rPr lang="en-US" sz="2200" dirty="0">
                <a:latin typeface="Calibri"/>
              </a:rPr>
              <a:t>TCP is a reliable stream transport port-to-port protocol, means connection-oriented: </a:t>
            </a:r>
          </a:p>
          <a:p>
            <a:pPr indent="469900" algn="just">
              <a:lnSpc>
                <a:spcPts val="3024"/>
              </a:lnSpc>
              <a:spcAft>
                <a:spcPts val="420"/>
              </a:spcAft>
            </a:pPr>
            <a:r>
              <a:rPr lang="en-US" sz="2200" dirty="0">
                <a:latin typeface="Calibri"/>
              </a:rPr>
              <a:t>By creating this connection, TCP generates a virtual circuit between sender and receiver that is active for the duration of a transmission </a:t>
            </a:r>
          </a:p>
          <a:p>
            <a:pPr indent="469900" algn="just">
              <a:lnSpc>
                <a:spcPts val="3024"/>
              </a:lnSpc>
              <a:spcAft>
                <a:spcPts val="420"/>
              </a:spcAft>
            </a:pPr>
            <a:r>
              <a:rPr lang="en-US" sz="2200" dirty="0">
                <a:latin typeface="Calibri"/>
              </a:rPr>
              <a:t>TCP begins each transmission by altering the receiver that datagrams are on their way (connection establishment) and ends each transmission with a connection termination. In this way, </a:t>
            </a:r>
            <a:r>
              <a:rPr lang="en-US" sz="2200" dirty="0"/>
              <a:t>the as a connection-oriented service, is responsible for the reliable delivery of the entire stream of bits contained in the message originally generated by the sending application. </a:t>
            </a:r>
            <a:endParaRPr lang="en-US" sz="2200" dirty="0">
              <a:latin typeface="Calibri"/>
            </a:endParaRPr>
          </a:p>
        </p:txBody>
      </p:sp>
      <p:sp>
        <p:nvSpPr>
          <p:cNvPr id="3" name="Date Placeholder 2"/>
          <p:cNvSpPr>
            <a:spLocks noGrp="1"/>
          </p:cNvSpPr>
          <p:nvPr>
            <p:ph type="dt" sz="half" idx="10"/>
          </p:nvPr>
        </p:nvSpPr>
        <p:spPr/>
        <p:txBody>
          <a:bodyPr/>
          <a:lstStyle/>
          <a:p>
            <a:fld id="{83635293-212F-4644-930D-E6527738E19B}"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45</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LAYER(CO3)</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13232" y="975360"/>
            <a:ext cx="7991856" cy="5105400"/>
          </a:xfrm>
          <a:prstGeom prst="rect">
            <a:avLst/>
          </a:prstGeom>
        </p:spPr>
        <p:txBody>
          <a:bodyPr lIns="0" tIns="0" rIns="0" bIns="0">
            <a:noAutofit/>
          </a:bodyPr>
          <a:lstStyle/>
          <a:p>
            <a:pPr indent="0" algn="just">
              <a:lnSpc>
                <a:spcPts val="3000"/>
              </a:lnSpc>
              <a:spcAft>
                <a:spcPts val="420"/>
              </a:spcAft>
            </a:pPr>
            <a:r>
              <a:rPr lang="en-US" sz="2200" dirty="0">
                <a:latin typeface="Calibri"/>
              </a:rPr>
              <a:t>Reliability is ensured by provision for error detection and retransmission of damaged frames; </a:t>
            </a:r>
          </a:p>
          <a:p>
            <a:pPr algn="just">
              <a:lnSpc>
                <a:spcPts val="3000"/>
              </a:lnSpc>
              <a:spcAft>
                <a:spcPts val="420"/>
              </a:spcAft>
            </a:pPr>
            <a:r>
              <a:rPr lang="en-US" sz="2200" dirty="0">
                <a:latin typeface="Calibri"/>
              </a:rPr>
              <a:t>all segments must be received and acknowledged before the transmission is considered complete and the virtual circuit is discarded. </a:t>
            </a:r>
          </a:p>
        </p:txBody>
      </p:sp>
      <p:sp>
        <p:nvSpPr>
          <p:cNvPr id="3" name="Date Placeholder 2"/>
          <p:cNvSpPr>
            <a:spLocks noGrp="1"/>
          </p:cNvSpPr>
          <p:nvPr>
            <p:ph type="dt" sz="half" idx="10"/>
          </p:nvPr>
        </p:nvSpPr>
        <p:spPr/>
        <p:txBody>
          <a:bodyPr/>
          <a:lstStyle/>
          <a:p>
            <a:fld id="{2647B12A-C6B0-428B-A3C5-8071CF4323E9}"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46</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75360"/>
            <a:ext cx="8211312" cy="5245608"/>
          </a:xfrm>
          <a:prstGeom prst="rect">
            <a:avLst/>
          </a:prstGeom>
        </p:spPr>
        <p:txBody>
          <a:bodyPr lIns="0" tIns="0" rIns="0" bIns="0">
            <a:noAutofit/>
          </a:bodyPr>
          <a:lstStyle/>
          <a:p>
            <a:pPr indent="0">
              <a:spcAft>
                <a:spcPts val="1680"/>
              </a:spcAft>
            </a:pPr>
            <a:r>
              <a:rPr lang="en-US" sz="2200" b="1" dirty="0">
                <a:latin typeface="Calibri"/>
              </a:rPr>
              <a:t>• The TCP Segment</a:t>
            </a:r>
          </a:p>
          <a:p>
            <a:pPr marL="241300" indent="444500" algn="just">
              <a:lnSpc>
                <a:spcPts val="3024"/>
              </a:lnSpc>
            </a:pPr>
            <a:r>
              <a:rPr lang="en-US" sz="2200" dirty="0">
                <a:latin typeface="Calibri"/>
              </a:rPr>
              <a:t>The scope of the services provided by TCP requires that the segment header be extensive. </a:t>
            </a:r>
          </a:p>
          <a:p>
            <a:pPr marL="241300" indent="0" algn="just">
              <a:lnSpc>
                <a:spcPts val="3024"/>
              </a:lnSpc>
              <a:spcAft>
                <a:spcPts val="840"/>
              </a:spcAft>
            </a:pPr>
            <a:r>
              <a:rPr lang="en-US" sz="2200" dirty="0"/>
              <a:t>A brief description of each field is in order.</a:t>
            </a:r>
          </a:p>
          <a:p>
            <a:pPr indent="0" algn="just">
              <a:spcAft>
                <a:spcPts val="1680"/>
              </a:spcAft>
            </a:pPr>
            <a:r>
              <a:rPr lang="en-US" sz="2200" b="1" dirty="0"/>
              <a:t>•    Source port address</a:t>
            </a:r>
          </a:p>
          <a:p>
            <a:pPr marL="241300" indent="444500">
              <a:lnSpc>
                <a:spcPts val="3024"/>
              </a:lnSpc>
              <a:spcAft>
                <a:spcPts val="840"/>
              </a:spcAft>
            </a:pPr>
            <a:r>
              <a:rPr lang="en-US" sz="2200" dirty="0"/>
              <a:t>The source port address defines the application program in the source computer.</a:t>
            </a:r>
          </a:p>
          <a:p>
            <a:pPr indent="0" algn="just">
              <a:spcAft>
                <a:spcPts val="1680"/>
              </a:spcAft>
            </a:pPr>
            <a:r>
              <a:rPr lang="en-US" sz="2200" b="1" dirty="0"/>
              <a:t>•    Destination port address</a:t>
            </a:r>
          </a:p>
          <a:p>
            <a:pPr marL="241300" indent="444500">
              <a:lnSpc>
                <a:spcPts val="3072"/>
              </a:lnSpc>
            </a:pPr>
            <a:r>
              <a:rPr lang="en-US" sz="2200" dirty="0"/>
              <a:t>The destination port address defines the application program in the destination computer.</a:t>
            </a:r>
          </a:p>
          <a:p>
            <a:pPr marL="241300" indent="444500" algn="just">
              <a:lnSpc>
                <a:spcPts val="3024"/>
              </a:lnSpc>
            </a:pPr>
            <a:endParaRPr lang="en-US" sz="2200" dirty="0">
              <a:latin typeface="Calibri"/>
            </a:endParaRPr>
          </a:p>
        </p:txBody>
      </p:sp>
      <p:sp>
        <p:nvSpPr>
          <p:cNvPr id="3" name="Date Placeholder 2"/>
          <p:cNvSpPr>
            <a:spLocks noGrp="1"/>
          </p:cNvSpPr>
          <p:nvPr>
            <p:ph type="dt" sz="half" idx="10"/>
          </p:nvPr>
        </p:nvSpPr>
        <p:spPr/>
        <p:txBody>
          <a:bodyPr/>
          <a:lstStyle/>
          <a:p>
            <a:fld id="{7953E56B-59DF-4D74-BD6E-34F932EDDEA3}"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47</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90600"/>
            <a:ext cx="8196072" cy="4242816"/>
          </a:xfrm>
          <a:prstGeom prst="rect">
            <a:avLst/>
          </a:prstGeom>
        </p:spPr>
        <p:txBody>
          <a:bodyPr lIns="0" tIns="0" rIns="0" bIns="0">
            <a:noAutofit/>
          </a:bodyPr>
          <a:lstStyle/>
          <a:p>
            <a:pPr indent="0" algn="just">
              <a:spcAft>
                <a:spcPts val="1680"/>
              </a:spcAft>
            </a:pPr>
            <a:r>
              <a:rPr lang="en-US" sz="2200" b="1" dirty="0">
                <a:latin typeface="Calibri"/>
              </a:rPr>
              <a:t>•    Sequence number</a:t>
            </a:r>
          </a:p>
          <a:p>
            <a:pPr marL="254000" indent="431800" algn="just">
              <a:lnSpc>
                <a:spcPts val="3024"/>
              </a:lnSpc>
              <a:spcAft>
                <a:spcPts val="840"/>
              </a:spcAft>
            </a:pPr>
            <a:r>
              <a:rPr lang="en-US" sz="2200" dirty="0">
                <a:latin typeface="Calibri"/>
              </a:rPr>
              <a:t>A stream of data from the application program may be divided into two or more TCP segments. The sequence number field shows the position of the data in the original data stream.</a:t>
            </a:r>
          </a:p>
          <a:p>
            <a:pPr indent="0" algn="just">
              <a:spcAft>
                <a:spcPts val="1680"/>
              </a:spcAft>
            </a:pPr>
            <a:r>
              <a:rPr lang="en-US" sz="2200" b="1" dirty="0">
                <a:latin typeface="Calibri"/>
              </a:rPr>
              <a:t>•    Acknowledgement number</a:t>
            </a:r>
          </a:p>
          <a:p>
            <a:pPr marL="254000" indent="431800" algn="just">
              <a:lnSpc>
                <a:spcPts val="3024"/>
              </a:lnSpc>
            </a:pPr>
            <a:r>
              <a:rPr lang="en-US" sz="2200" dirty="0">
                <a:latin typeface="Calibri"/>
              </a:rPr>
              <a:t>The 32-bit acknowledgement number is used to acknowledge the receipt of data from the other communicating device. This number is valid only if the ACK bit in the control field is set. </a:t>
            </a:r>
          </a:p>
        </p:txBody>
      </p:sp>
      <p:sp>
        <p:nvSpPr>
          <p:cNvPr id="3" name="Date Placeholder 2"/>
          <p:cNvSpPr>
            <a:spLocks noGrp="1"/>
          </p:cNvSpPr>
          <p:nvPr>
            <p:ph type="dt" sz="half" idx="10"/>
          </p:nvPr>
        </p:nvSpPr>
        <p:spPr/>
        <p:txBody>
          <a:bodyPr/>
          <a:lstStyle/>
          <a:p>
            <a:fld id="{2BB43963-073A-4761-BD90-7AE03E7BED8D}"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48</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84504"/>
            <a:ext cx="8211312" cy="3813048"/>
          </a:xfrm>
          <a:prstGeom prst="rect">
            <a:avLst/>
          </a:prstGeom>
        </p:spPr>
        <p:txBody>
          <a:bodyPr lIns="0" tIns="0" rIns="0" bIns="0">
            <a:noAutofit/>
          </a:bodyPr>
          <a:lstStyle/>
          <a:p>
            <a:pPr indent="0" algn="just">
              <a:spcAft>
                <a:spcPts val="1680"/>
              </a:spcAft>
            </a:pPr>
            <a:r>
              <a:rPr lang="en-US" sz="2200" b="1">
                <a:latin typeface="Calibri"/>
              </a:rPr>
              <a:t>•    Header Length (HLEN)</a:t>
            </a:r>
          </a:p>
          <a:p>
            <a:pPr marL="254000" indent="431800" algn="just">
              <a:lnSpc>
                <a:spcPts val="3024"/>
              </a:lnSpc>
              <a:spcAft>
                <a:spcPts val="840"/>
              </a:spcAft>
            </a:pPr>
            <a:r>
              <a:rPr lang="en-US" sz="2200">
                <a:latin typeface="Calibri"/>
              </a:rPr>
              <a:t>The four-bit HLEN field indicates the number of 32-bit (four-byte) words in the TCP header. The four bits can define a number up to 15.This is multiplied by 4 to give the total number of bytes in the header. Therefore, the size of the header can be a maximum of 60 bytes (4x15).Since the minimum required size of the header is 20 bytes, 40 bytes are thus available for the options section.</a:t>
            </a:r>
          </a:p>
          <a:p>
            <a:pPr indent="0" algn="just">
              <a:spcAft>
                <a:spcPts val="1680"/>
              </a:spcAft>
            </a:pPr>
            <a:r>
              <a:rPr lang="en-US" sz="2200" b="1">
                <a:latin typeface="Calibri"/>
              </a:rPr>
              <a:t>•    Reserved</a:t>
            </a:r>
          </a:p>
          <a:p>
            <a:pPr marL="254000" indent="431800" algn="just"/>
            <a:r>
              <a:rPr lang="en-US" sz="2200">
                <a:latin typeface="Calibri"/>
              </a:rPr>
              <a:t>A six-bit field is reserved for future use.</a:t>
            </a:r>
          </a:p>
        </p:txBody>
      </p:sp>
      <p:sp>
        <p:nvSpPr>
          <p:cNvPr id="3" name="Date Placeholder 2"/>
          <p:cNvSpPr>
            <a:spLocks noGrp="1"/>
          </p:cNvSpPr>
          <p:nvPr>
            <p:ph type="dt" sz="half" idx="10"/>
          </p:nvPr>
        </p:nvSpPr>
        <p:spPr/>
        <p:txBody>
          <a:bodyPr/>
          <a:lstStyle/>
          <a:p>
            <a:fld id="{B05CA0A9-5F57-448C-AC43-E7675E533A8C}"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49</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836" y="1588"/>
            <a:ext cx="7509164" cy="796925"/>
          </a:xfrm>
          <a:solidFill>
            <a:srgbClr val="B7EEFF"/>
          </a:solidFill>
        </p:spPr>
        <p:style>
          <a:lnRef idx="1">
            <a:schemeClr val="accent5"/>
          </a:lnRef>
          <a:fillRef idx="2">
            <a:schemeClr val="accent5"/>
          </a:fillRef>
          <a:effectRef idx="1">
            <a:schemeClr val="accent5"/>
          </a:effectRef>
          <a:fontRef idx="minor">
            <a:schemeClr val="dk1"/>
          </a:fontRef>
        </p:style>
        <p:txBody>
          <a:bodyPr rtlCol="0"/>
          <a:lstStyle/>
          <a:p>
            <a:pPr>
              <a:buFont typeface="Arial" charset="0"/>
              <a:buNone/>
              <a:defRPr/>
            </a:pPr>
            <a:r>
              <a:rPr lang="en-US" sz="2800" dirty="0">
                <a:latin typeface="Times New Roman" pitchFamily="18" charset="0"/>
                <a:cs typeface="Times New Roman" pitchFamily="18" charset="0"/>
                <a:sym typeface="Arial" charset="0"/>
              </a:rPr>
              <a:t>Evaluation Scheme</a:t>
            </a:r>
            <a:endParaRPr lang="en-IN" sz="2800" dirty="0">
              <a:latin typeface="Times New Roman" pitchFamily="18" charset="0"/>
              <a:cs typeface="Times New Roman" pitchFamily="18" charset="0"/>
              <a:sym typeface="Arial" charset="0"/>
            </a:endParaRPr>
          </a:p>
        </p:txBody>
      </p:sp>
      <p:sp>
        <p:nvSpPr>
          <p:cNvPr id="39939" name="Rectangle 7"/>
          <p:cNvSpPr>
            <a:spLocks noChangeArrowheads="1"/>
          </p:cNvSpPr>
          <p:nvPr/>
        </p:nvSpPr>
        <p:spPr bwMode="auto">
          <a:xfrm>
            <a:off x="204788" y="946150"/>
            <a:ext cx="8245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buClrTx/>
              <a:buFontTx/>
              <a:buNone/>
              <a:defRPr/>
            </a:pPr>
            <a:r>
              <a:rPr lang="en-US" sz="2400" dirty="0">
                <a:latin typeface="Times New Roman" panose="02020603050405020304" pitchFamily="18" charset="0"/>
                <a:cs typeface="Times New Roman" panose="02020603050405020304" pitchFamily="18" charset="0"/>
              </a:rPr>
              <a:t>        </a:t>
            </a:r>
          </a:p>
        </p:txBody>
      </p:sp>
      <p:sp>
        <p:nvSpPr>
          <p:cNvPr id="39940" name="Date Placeholder 6"/>
          <p:cNvSpPr>
            <a:spLocks noGrp="1"/>
          </p:cNvSpPr>
          <p:nvPr>
            <p:ph type="dt" sz="quarter" idx="11"/>
          </p:nvPr>
        </p:nvSpPr>
        <p:spPr>
          <a:xfrm>
            <a:off x="0" y="6492875"/>
            <a:ext cx="101138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CE5E7510-A93E-48F8-AB81-2977AC36C386}"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10/28/2024</a:t>
            </a:fld>
            <a:endParaRPr 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9941" name="Slide Number Placeholder 7"/>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C7FAFD75-C369-404B-8901-03CF49A01E66}"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5</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39943" name="Picture 14" descr="N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8"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p:nvPr/>
        </p:nvPicPr>
        <p:blipFill>
          <a:blip r:embed="rId4"/>
          <a:srcRect/>
          <a:stretch>
            <a:fillRect/>
          </a:stretch>
        </p:blipFill>
        <p:spPr bwMode="auto">
          <a:xfrm>
            <a:off x="533400" y="914400"/>
            <a:ext cx="8229600" cy="5486399"/>
          </a:xfrm>
          <a:prstGeom prst="rect">
            <a:avLst/>
          </a:prstGeom>
          <a:noFill/>
          <a:ln w="9525">
            <a:noFill/>
            <a:miter lim="800000"/>
            <a:headEnd/>
            <a:tailEnd/>
          </a:ln>
        </p:spPr>
      </p:pic>
      <p:sp>
        <p:nvSpPr>
          <p:cNvPr id="10"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8345442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90600"/>
            <a:ext cx="1139952" cy="237744"/>
          </a:xfrm>
          <a:prstGeom prst="rect">
            <a:avLst/>
          </a:prstGeom>
        </p:spPr>
        <p:txBody>
          <a:bodyPr wrap="none" lIns="0" tIns="0" rIns="0" bIns="0">
            <a:noAutofit/>
          </a:bodyPr>
          <a:lstStyle/>
          <a:p>
            <a:pPr indent="0"/>
            <a:r>
              <a:rPr lang="en-US" sz="2300" b="1">
                <a:latin typeface="Calibri"/>
              </a:rPr>
              <a:t>• Control</a:t>
            </a:r>
          </a:p>
        </p:txBody>
      </p:sp>
      <p:sp>
        <p:nvSpPr>
          <p:cNvPr id="3" name="Rectangle 2"/>
          <p:cNvSpPr/>
          <p:nvPr/>
        </p:nvSpPr>
        <p:spPr>
          <a:xfrm>
            <a:off x="719328" y="1520952"/>
            <a:ext cx="7982712" cy="4727448"/>
          </a:xfrm>
          <a:prstGeom prst="rect">
            <a:avLst/>
          </a:prstGeom>
        </p:spPr>
        <p:txBody>
          <a:bodyPr lIns="0" tIns="0" rIns="0" bIns="0">
            <a:noAutofit/>
          </a:bodyPr>
          <a:lstStyle/>
          <a:p>
            <a:pPr indent="482600" algn="just">
              <a:lnSpc>
                <a:spcPts val="3024"/>
              </a:lnSpc>
              <a:spcAft>
                <a:spcPts val="420"/>
              </a:spcAft>
            </a:pPr>
            <a:r>
              <a:rPr lang="en-US" sz="2200">
                <a:latin typeface="Calibri"/>
              </a:rPr>
              <a:t>Each bit of the six-bit control field functions individually and independently. A bit can either define the use of a segment or serve as a validity check for other fields. The urgent bit, when set, validates the urgent pointer field. Both this bit and the pointer indicate that the data in the segment are urgent.</a:t>
            </a:r>
          </a:p>
          <a:p>
            <a:pPr indent="482600" algn="just">
              <a:lnSpc>
                <a:spcPts val="3024"/>
              </a:lnSpc>
              <a:spcAft>
                <a:spcPts val="420"/>
              </a:spcAft>
            </a:pPr>
            <a:r>
              <a:rPr lang="en-US" sz="2200">
                <a:latin typeface="Calibri"/>
              </a:rPr>
              <a:t>The </a:t>
            </a:r>
            <a:r>
              <a:rPr lang="en-US" sz="2200" b="1">
                <a:latin typeface="Calibri"/>
              </a:rPr>
              <a:t>ACK bit</a:t>
            </a:r>
            <a:r>
              <a:rPr lang="en-US" sz="2200">
                <a:latin typeface="Calibri"/>
              </a:rPr>
              <a:t>, when set, validates the acknowledgement number field. Both are used together and have different functions, depending on the segment type.</a:t>
            </a:r>
          </a:p>
          <a:p>
            <a:pPr indent="482600" algn="just">
              <a:lnSpc>
                <a:spcPts val="3024"/>
              </a:lnSpc>
            </a:pPr>
            <a:r>
              <a:rPr lang="en-US" sz="2200">
                <a:latin typeface="Calibri"/>
              </a:rPr>
              <a:t>The </a:t>
            </a:r>
            <a:r>
              <a:rPr lang="en-US" sz="2200" b="1">
                <a:latin typeface="Calibri"/>
              </a:rPr>
              <a:t>PSH bit </a:t>
            </a:r>
            <a:r>
              <a:rPr lang="en-US" sz="2200">
                <a:latin typeface="Calibri"/>
              </a:rPr>
              <a:t>is used to inform the sender that a higher throughput is needed. If possible, data must be pushed through paths with higher throughput. The reset bit is used to reset the connection when there is confusion in the sequence numbers.</a:t>
            </a:r>
          </a:p>
        </p:txBody>
      </p:sp>
      <p:sp>
        <p:nvSpPr>
          <p:cNvPr id="4" name="Date Placeholder 3"/>
          <p:cNvSpPr>
            <a:spLocks noGrp="1"/>
          </p:cNvSpPr>
          <p:nvPr>
            <p:ph type="dt" sz="half" idx="10"/>
          </p:nvPr>
        </p:nvSpPr>
        <p:spPr/>
        <p:txBody>
          <a:bodyPr/>
          <a:lstStyle/>
          <a:p>
            <a:fld id="{0CE8035C-D408-4E54-B2DB-69DCF15D8C55}" type="datetime1">
              <a:rPr lang="en-US" smtClean="0"/>
              <a:pPr/>
              <a:t>10/28/2024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50</a:t>
            </a:fld>
            <a:endParaRPr lang="en-US"/>
          </a:p>
        </p:txBody>
      </p:sp>
      <p:sp>
        <p:nvSpPr>
          <p:cNvPr id="7"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8" name="Picture 7"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72312"/>
            <a:ext cx="8208264" cy="4532376"/>
          </a:xfrm>
          <a:prstGeom prst="rect">
            <a:avLst/>
          </a:prstGeom>
        </p:spPr>
        <p:txBody>
          <a:bodyPr lIns="0" tIns="0" rIns="0" bIns="0">
            <a:noAutofit/>
          </a:bodyPr>
          <a:lstStyle/>
          <a:p>
            <a:pPr marL="241300" indent="444500" algn="just">
              <a:lnSpc>
                <a:spcPts val="3024"/>
              </a:lnSpc>
              <a:spcAft>
                <a:spcPts val="420"/>
              </a:spcAft>
            </a:pPr>
            <a:r>
              <a:rPr lang="en-US" sz="2200">
                <a:latin typeface="Calibri"/>
              </a:rPr>
              <a:t>The </a:t>
            </a:r>
            <a:r>
              <a:rPr lang="en-US" sz="2200" b="1">
                <a:latin typeface="Calibri"/>
              </a:rPr>
              <a:t>SYN bit </a:t>
            </a:r>
            <a:r>
              <a:rPr lang="en-US" sz="2200">
                <a:latin typeface="Calibri"/>
              </a:rPr>
              <a:t>is used for sequence number synchronization in three types of segments: connection request, connection confirmation (with the ACK bit set), and confirmation acknowledgement (with the ACK bit set).</a:t>
            </a:r>
          </a:p>
          <a:p>
            <a:pPr marL="241300" indent="444500" algn="just">
              <a:lnSpc>
                <a:spcPts val="3024"/>
              </a:lnSpc>
              <a:spcAft>
                <a:spcPts val="840"/>
              </a:spcAft>
            </a:pPr>
            <a:r>
              <a:rPr lang="en-US" sz="2200">
                <a:latin typeface="Calibri"/>
              </a:rPr>
              <a:t>The </a:t>
            </a:r>
            <a:r>
              <a:rPr lang="en-US" sz="2200" b="1">
                <a:latin typeface="Calibri"/>
              </a:rPr>
              <a:t>FIN bit </a:t>
            </a:r>
            <a:r>
              <a:rPr lang="en-US" sz="2200">
                <a:latin typeface="Calibri"/>
              </a:rPr>
              <a:t>is used in connection termination in three types of segments: termination request, termination confirmation (with the ACK bit set), and acknowledgement of termination confirmation (with the ACK bit set).</a:t>
            </a:r>
          </a:p>
          <a:p>
            <a:pPr indent="0">
              <a:spcAft>
                <a:spcPts val="1680"/>
              </a:spcAft>
            </a:pPr>
            <a:r>
              <a:rPr lang="en-US" sz="2200" b="1">
                <a:latin typeface="Calibri"/>
              </a:rPr>
              <a:t>• Window size</a:t>
            </a:r>
          </a:p>
          <a:p>
            <a:pPr marL="241300" indent="444500" algn="just">
              <a:lnSpc>
                <a:spcPts val="3000"/>
              </a:lnSpc>
            </a:pPr>
            <a:r>
              <a:rPr lang="en-US" sz="2200">
                <a:latin typeface="Calibri"/>
              </a:rPr>
              <a:t>The window is a 16-bit field that defines the size of the sliding window.</a:t>
            </a:r>
          </a:p>
        </p:txBody>
      </p:sp>
      <p:sp>
        <p:nvSpPr>
          <p:cNvPr id="3" name="Date Placeholder 2"/>
          <p:cNvSpPr>
            <a:spLocks noGrp="1"/>
          </p:cNvSpPr>
          <p:nvPr>
            <p:ph type="dt" sz="half" idx="10"/>
          </p:nvPr>
        </p:nvSpPr>
        <p:spPr/>
        <p:txBody>
          <a:bodyPr/>
          <a:lstStyle/>
          <a:p>
            <a:fld id="{7473261B-698F-4780-8F45-747A10B246F9}"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51</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90600"/>
            <a:ext cx="8205216" cy="5355336"/>
          </a:xfrm>
          <a:prstGeom prst="rect">
            <a:avLst/>
          </a:prstGeom>
        </p:spPr>
        <p:txBody>
          <a:bodyPr lIns="0" tIns="0" rIns="0" bIns="0">
            <a:noAutofit/>
          </a:bodyPr>
          <a:lstStyle/>
          <a:p>
            <a:pPr indent="0" algn="just">
              <a:spcAft>
                <a:spcPts val="1680"/>
              </a:spcAft>
            </a:pPr>
            <a:r>
              <a:rPr lang="en-US" sz="2200" b="1">
                <a:latin typeface="Calibri"/>
              </a:rPr>
              <a:t>•    Checksum</a:t>
            </a:r>
          </a:p>
          <a:p>
            <a:pPr marL="241300" indent="444500" algn="just">
              <a:spcAft>
                <a:spcPts val="1680"/>
              </a:spcAft>
            </a:pPr>
            <a:r>
              <a:rPr lang="en-US" sz="2200">
                <a:latin typeface="Calibri"/>
              </a:rPr>
              <a:t>The checksum is a 16-bit field used in error detection.</a:t>
            </a:r>
          </a:p>
          <a:p>
            <a:pPr indent="0" algn="just">
              <a:spcAft>
                <a:spcPts val="1680"/>
              </a:spcAft>
            </a:pPr>
            <a:r>
              <a:rPr lang="en-US" sz="2200" b="1">
                <a:latin typeface="Calibri"/>
              </a:rPr>
              <a:t>•    Urgent pointer</a:t>
            </a:r>
          </a:p>
          <a:p>
            <a:pPr marL="241300" indent="444500" algn="just">
              <a:lnSpc>
                <a:spcPts val="3024"/>
              </a:lnSpc>
              <a:spcAft>
                <a:spcPts val="840"/>
              </a:spcAft>
            </a:pPr>
            <a:r>
              <a:rPr lang="en-US" sz="2200">
                <a:latin typeface="Calibri"/>
              </a:rPr>
              <a:t>This is the last required field in the header. Its value is valid only if the URG bit in the control field is set. In this case, the sender is informing the receiver that there are urgent data in the data portion of the segment. This pointer defines the end of urgent data and the start of normal data.</a:t>
            </a:r>
          </a:p>
          <a:p>
            <a:pPr indent="0" algn="just">
              <a:spcAft>
                <a:spcPts val="1680"/>
              </a:spcAft>
            </a:pPr>
            <a:r>
              <a:rPr lang="en-US" sz="2200" b="1">
                <a:latin typeface="Calibri"/>
              </a:rPr>
              <a:t>•    Options and padding</a:t>
            </a:r>
          </a:p>
          <a:p>
            <a:pPr marL="241300" indent="444500" algn="just">
              <a:lnSpc>
                <a:spcPts val="3024"/>
              </a:lnSpc>
            </a:pPr>
            <a:r>
              <a:rPr lang="en-US" sz="2200">
                <a:latin typeface="Calibri"/>
              </a:rPr>
              <a:t>The remainder of the TCP header defines the optional fields. They are used to convey additional information to the receiver or for alignment purposes.</a:t>
            </a:r>
          </a:p>
        </p:txBody>
      </p:sp>
      <p:sp>
        <p:nvSpPr>
          <p:cNvPr id="3" name="Date Placeholder 2"/>
          <p:cNvSpPr>
            <a:spLocks noGrp="1"/>
          </p:cNvSpPr>
          <p:nvPr>
            <p:ph type="dt" sz="half" idx="10"/>
          </p:nvPr>
        </p:nvSpPr>
        <p:spPr/>
        <p:txBody>
          <a:bodyPr/>
          <a:lstStyle/>
          <a:p>
            <a:fld id="{876FB2FB-53AF-429E-8D13-9EFC75EBABA4}"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52</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824" y="975360"/>
            <a:ext cx="8205216" cy="4733544"/>
          </a:xfrm>
          <a:prstGeom prst="rect">
            <a:avLst/>
          </a:prstGeom>
        </p:spPr>
        <p:txBody>
          <a:bodyPr lIns="0" tIns="0" rIns="0" bIns="0">
            <a:noAutofit/>
          </a:bodyPr>
          <a:lstStyle/>
          <a:p>
            <a:pPr marL="241300" indent="0">
              <a:spcAft>
                <a:spcPts val="1050"/>
              </a:spcAft>
            </a:pPr>
            <a:endParaRPr lang="en-US" sz="2200" dirty="0">
              <a:solidFill>
                <a:srgbClr val="252525"/>
              </a:solidFill>
              <a:latin typeface="Calibri"/>
            </a:endParaRPr>
          </a:p>
        </p:txBody>
      </p:sp>
      <p:sp>
        <p:nvSpPr>
          <p:cNvPr id="3" name="Date Placeholder 2"/>
          <p:cNvSpPr>
            <a:spLocks noGrp="1"/>
          </p:cNvSpPr>
          <p:nvPr>
            <p:ph type="dt" sz="half" idx="10"/>
          </p:nvPr>
        </p:nvSpPr>
        <p:spPr/>
        <p:txBody>
          <a:bodyPr/>
          <a:lstStyle/>
          <a:p>
            <a:fld id="{79911DA6-D2C3-4255-A19C-EDAD3B3388DC}"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53</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pic>
        <p:nvPicPr>
          <p:cNvPr id="161794" name="Picture 2" descr="Differences between TCP and UDP - GeeksforGeeks"/>
          <p:cNvPicPr>
            <a:picLocks noChangeAspect="1" noChangeArrowheads="1"/>
          </p:cNvPicPr>
          <p:nvPr/>
        </p:nvPicPr>
        <p:blipFill>
          <a:blip r:embed="rId3"/>
          <a:srcRect/>
          <a:stretch>
            <a:fillRect/>
          </a:stretch>
        </p:blipFill>
        <p:spPr bwMode="auto">
          <a:xfrm>
            <a:off x="374072" y="1260330"/>
            <a:ext cx="8548255" cy="4476751"/>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824" y="975360"/>
            <a:ext cx="8205216" cy="4733544"/>
          </a:xfrm>
          <a:prstGeom prst="rect">
            <a:avLst/>
          </a:prstGeom>
        </p:spPr>
        <p:txBody>
          <a:bodyPr lIns="0" tIns="0" rIns="0" bIns="0">
            <a:noAutofit/>
          </a:bodyPr>
          <a:lstStyle/>
          <a:p>
            <a:pPr marL="241300" indent="0">
              <a:spcAft>
                <a:spcPts val="1050"/>
              </a:spcAft>
            </a:pPr>
            <a:endParaRPr lang="en-US" sz="2200" dirty="0">
              <a:solidFill>
                <a:srgbClr val="252525"/>
              </a:solidFill>
              <a:latin typeface="Calibri"/>
            </a:endParaRPr>
          </a:p>
        </p:txBody>
      </p:sp>
      <p:sp>
        <p:nvSpPr>
          <p:cNvPr id="3" name="Date Placeholder 2"/>
          <p:cNvSpPr>
            <a:spLocks noGrp="1"/>
          </p:cNvSpPr>
          <p:nvPr>
            <p:ph type="dt" sz="half" idx="10"/>
          </p:nvPr>
        </p:nvSpPr>
        <p:spPr/>
        <p:txBody>
          <a:bodyPr/>
          <a:lstStyle/>
          <a:p>
            <a:fld id="{79911DA6-D2C3-4255-A19C-EDAD3B3388DC}"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54</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pic>
        <p:nvPicPr>
          <p:cNvPr id="162818" name="Picture 2" descr="UDP and TCP, two ways of sending traffic - Homenet Howto"/>
          <p:cNvPicPr>
            <a:picLocks noChangeAspect="1" noChangeArrowheads="1"/>
          </p:cNvPicPr>
          <p:nvPr/>
        </p:nvPicPr>
        <p:blipFill>
          <a:blip r:embed="rId3"/>
          <a:srcRect/>
          <a:stretch>
            <a:fillRect/>
          </a:stretch>
        </p:blipFill>
        <p:spPr bwMode="auto">
          <a:xfrm>
            <a:off x="1" y="878754"/>
            <a:ext cx="9144000" cy="5300373"/>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75360"/>
            <a:ext cx="8205216" cy="4733544"/>
          </a:xfrm>
          <a:prstGeom prst="rect">
            <a:avLst/>
          </a:prstGeom>
        </p:spPr>
        <p:txBody>
          <a:bodyPr lIns="0" tIns="0" rIns="0" bIns="0">
            <a:noAutofit/>
          </a:bodyPr>
          <a:lstStyle/>
          <a:p>
            <a:pPr marL="241300" indent="0">
              <a:spcAft>
                <a:spcPts val="1050"/>
              </a:spcAft>
            </a:pPr>
            <a:r>
              <a:rPr lang="en-US" sz="2200" dirty="0">
                <a:solidFill>
                  <a:srgbClr val="252525"/>
                </a:solidFill>
                <a:latin typeface="Calibri"/>
              </a:rPr>
              <a:t>TCP protocol operations may be divided into three phases.</a:t>
            </a:r>
          </a:p>
          <a:p>
            <a:pPr marL="241300" indent="469900" algn="just">
              <a:lnSpc>
                <a:spcPts val="2808"/>
              </a:lnSpc>
              <a:spcAft>
                <a:spcPts val="210"/>
              </a:spcAft>
            </a:pPr>
            <a:r>
              <a:rPr lang="en-US" sz="2200" dirty="0">
                <a:solidFill>
                  <a:srgbClr val="252525"/>
                </a:solidFill>
                <a:latin typeface="Calibri"/>
              </a:rPr>
              <a:t>Connections must be properly established in a multi-step handshake process </a:t>
            </a:r>
            <a:r>
              <a:rPr lang="en-US" sz="2200" i="1" dirty="0">
                <a:solidFill>
                  <a:srgbClr val="252525"/>
                </a:solidFill>
                <a:latin typeface="Calibri"/>
              </a:rPr>
              <a:t>(</a:t>
            </a:r>
            <a:r>
              <a:rPr lang="en-US" sz="2200" b="1" i="1" dirty="0">
                <a:solidFill>
                  <a:srgbClr val="252525"/>
                </a:solidFill>
                <a:latin typeface="Calibri"/>
              </a:rPr>
              <a:t>connection establishment</a:t>
            </a:r>
            <a:r>
              <a:rPr lang="en-US" sz="2200" i="1" dirty="0">
                <a:solidFill>
                  <a:srgbClr val="252525"/>
                </a:solidFill>
                <a:latin typeface="Calibri"/>
              </a:rPr>
              <a:t>)</a:t>
            </a:r>
            <a:r>
              <a:rPr lang="en-US" sz="2200" dirty="0">
                <a:solidFill>
                  <a:srgbClr val="252525"/>
                </a:solidFill>
                <a:latin typeface="Calibri"/>
              </a:rPr>
              <a:t> before entering the </a:t>
            </a:r>
            <a:r>
              <a:rPr lang="en-US" sz="2200" b="1" i="1" dirty="0">
                <a:solidFill>
                  <a:srgbClr val="252525"/>
                </a:solidFill>
                <a:latin typeface="Calibri"/>
              </a:rPr>
              <a:t>data transfer</a:t>
            </a:r>
            <a:r>
              <a:rPr lang="en-US" sz="2200" dirty="0">
                <a:solidFill>
                  <a:srgbClr val="252525"/>
                </a:solidFill>
                <a:latin typeface="Calibri"/>
              </a:rPr>
              <a:t> phase. After data transmission is completed, the </a:t>
            </a:r>
            <a:r>
              <a:rPr lang="en-US" sz="2200" b="1" i="1" dirty="0">
                <a:solidFill>
                  <a:srgbClr val="252525"/>
                </a:solidFill>
                <a:latin typeface="Calibri"/>
              </a:rPr>
              <a:t>connection termination</a:t>
            </a:r>
            <a:r>
              <a:rPr lang="en-US" sz="2200" dirty="0">
                <a:solidFill>
                  <a:srgbClr val="252525"/>
                </a:solidFill>
                <a:latin typeface="Calibri"/>
              </a:rPr>
              <a:t> closes established virtual circuits and releases all allocated resources.</a:t>
            </a:r>
          </a:p>
          <a:p>
            <a:pPr marL="241300" indent="469900" algn="just">
              <a:lnSpc>
                <a:spcPts val="2808"/>
              </a:lnSpc>
              <a:spcAft>
                <a:spcPts val="1050"/>
              </a:spcAft>
            </a:pPr>
            <a:r>
              <a:rPr lang="en-US" sz="2200" dirty="0">
                <a:solidFill>
                  <a:srgbClr val="252525"/>
                </a:solidFill>
                <a:latin typeface="Calibri"/>
              </a:rPr>
              <a:t>A TCP connection is managed by an operating system through a programming interface that represents the local end-point for communications, the</a:t>
            </a:r>
            <a:r>
              <a:rPr lang="en-US" sz="2200" dirty="0">
                <a:solidFill>
                  <a:srgbClr val="252525"/>
                </a:solidFill>
                <a:latin typeface="Calibri"/>
                <a:hlinkClick r:id="rId2"/>
              </a:rPr>
              <a:t> </a:t>
            </a:r>
            <a:r>
              <a:rPr lang="en-US" sz="2200" b="1" i="1" u="sng" dirty="0">
                <a:latin typeface="Calibri"/>
              </a:rPr>
              <a:t>Internet socket.</a:t>
            </a:r>
            <a:endParaRPr lang="en-US" sz="2200" b="1" i="1" u="sng" dirty="0">
              <a:latin typeface="Calibri"/>
              <a:hlinkClick r:id="rId2"/>
            </a:endParaRPr>
          </a:p>
          <a:p>
            <a:pPr indent="0">
              <a:spcAft>
                <a:spcPts val="1680"/>
              </a:spcAft>
            </a:pPr>
            <a:r>
              <a:rPr lang="en-US" sz="2200" i="1" dirty="0">
                <a:latin typeface="Calibri"/>
              </a:rPr>
              <a:t>•</a:t>
            </a:r>
            <a:r>
              <a:rPr lang="en-US" sz="2200" dirty="0">
                <a:latin typeface="Calibri"/>
              </a:rPr>
              <a:t> </a:t>
            </a:r>
            <a:r>
              <a:rPr lang="en-US" sz="2200" b="1" dirty="0">
                <a:latin typeface="Calibri"/>
              </a:rPr>
              <a:t>TCP connection states</a:t>
            </a:r>
          </a:p>
          <a:p>
            <a:pPr marL="241300" indent="469900" algn="just">
              <a:lnSpc>
                <a:spcPts val="2808"/>
              </a:lnSpc>
            </a:pPr>
            <a:r>
              <a:rPr lang="en-US" sz="2200" dirty="0">
                <a:solidFill>
                  <a:srgbClr val="252525"/>
                </a:solidFill>
                <a:latin typeface="Calibri"/>
              </a:rPr>
              <a:t>During the lifetime of a TCP connection the local end-point undergoes a series of</a:t>
            </a:r>
            <a:r>
              <a:rPr lang="en-US" sz="2200" dirty="0">
                <a:solidFill>
                  <a:srgbClr val="252525"/>
                </a:solidFill>
                <a:latin typeface="Calibri"/>
                <a:hlinkClick r:id="rId3"/>
              </a:rPr>
              <a:t> </a:t>
            </a:r>
            <a:r>
              <a:rPr lang="en-US" sz="2200" dirty="0">
                <a:latin typeface="Calibri"/>
              </a:rPr>
              <a:t>state</a:t>
            </a:r>
            <a:r>
              <a:rPr lang="en-US" sz="2200" dirty="0">
                <a:latin typeface="Calibri"/>
                <a:hlinkClick r:id="rId3"/>
              </a:rPr>
              <a:t> </a:t>
            </a:r>
            <a:r>
              <a:rPr lang="en-US" sz="2200" dirty="0">
                <a:solidFill>
                  <a:srgbClr val="252525"/>
                </a:solidFill>
                <a:latin typeface="Calibri"/>
              </a:rPr>
              <a:t>changes:</a:t>
            </a:r>
          </a:p>
        </p:txBody>
      </p:sp>
      <p:sp>
        <p:nvSpPr>
          <p:cNvPr id="3" name="Date Placeholder 2"/>
          <p:cNvSpPr>
            <a:spLocks noGrp="1"/>
          </p:cNvSpPr>
          <p:nvPr>
            <p:ph type="dt" sz="half" idx="10"/>
          </p:nvPr>
        </p:nvSpPr>
        <p:spPr/>
        <p:txBody>
          <a:bodyPr/>
          <a:lstStyle/>
          <a:p>
            <a:fld id="{79911DA6-D2C3-4255-A19C-EDAD3B3388DC}"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55</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63168" y="984504"/>
            <a:ext cx="7738872" cy="213360"/>
          </a:xfrm>
          <a:prstGeom prst="rect">
            <a:avLst/>
          </a:prstGeom>
        </p:spPr>
        <p:txBody>
          <a:bodyPr wrap="none" lIns="0" tIns="0" rIns="0" bIns="0">
            <a:noAutofit/>
          </a:bodyPr>
          <a:lstStyle/>
          <a:p>
            <a:pPr indent="0"/>
            <a:r>
              <a:rPr lang="en-US" sz="2200">
                <a:latin typeface="Calibri"/>
              </a:rPr>
              <a:t>o </a:t>
            </a:r>
            <a:r>
              <a:rPr lang="en-US" sz="2300" b="1" spc="-50">
                <a:latin typeface="Calibri"/>
              </a:rPr>
              <a:t>LISTEN</a:t>
            </a:r>
          </a:p>
        </p:txBody>
      </p:sp>
      <p:sp>
        <p:nvSpPr>
          <p:cNvPr id="3" name="Rectangle 2"/>
          <p:cNvSpPr/>
          <p:nvPr/>
        </p:nvSpPr>
        <p:spPr>
          <a:xfrm>
            <a:off x="963168" y="1374648"/>
            <a:ext cx="7738872" cy="4712208"/>
          </a:xfrm>
          <a:prstGeom prst="rect">
            <a:avLst/>
          </a:prstGeom>
        </p:spPr>
        <p:txBody>
          <a:bodyPr lIns="0" tIns="0" rIns="0" bIns="0">
            <a:noAutofit/>
          </a:bodyPr>
          <a:lstStyle/>
          <a:p>
            <a:pPr indent="228600">
              <a:lnSpc>
                <a:spcPts val="2880"/>
              </a:lnSpc>
            </a:pPr>
            <a:r>
              <a:rPr lang="en-US" sz="2200" dirty="0">
                <a:solidFill>
                  <a:srgbClr val="252525"/>
                </a:solidFill>
                <a:latin typeface="Calibri"/>
              </a:rPr>
              <a:t>(server) represents waiting for a connection request from any remote TCP and port. </a:t>
            </a:r>
          </a:p>
          <a:p>
            <a:pPr indent="228600">
              <a:lnSpc>
                <a:spcPts val="2880"/>
              </a:lnSpc>
            </a:pPr>
            <a:r>
              <a:rPr lang="en-US" sz="2200" b="1" dirty="0">
                <a:latin typeface="Calibri"/>
              </a:rPr>
              <a:t>o SYN-SENT</a:t>
            </a:r>
          </a:p>
          <a:p>
            <a:pPr indent="228600">
              <a:lnSpc>
                <a:spcPts val="2904"/>
              </a:lnSpc>
            </a:pPr>
            <a:r>
              <a:rPr lang="en-US" sz="2200" dirty="0">
                <a:solidFill>
                  <a:srgbClr val="252525"/>
                </a:solidFill>
                <a:latin typeface="Calibri"/>
              </a:rPr>
              <a:t>(client) represents waiting for a matching connection request after having sent a connection request. </a:t>
            </a:r>
          </a:p>
          <a:p>
            <a:pPr indent="228600">
              <a:lnSpc>
                <a:spcPts val="2904"/>
              </a:lnSpc>
            </a:pPr>
            <a:r>
              <a:rPr lang="en-US" sz="2200" b="1" dirty="0">
                <a:latin typeface="Calibri"/>
              </a:rPr>
              <a:t>o SYN-RECEIVED</a:t>
            </a:r>
          </a:p>
          <a:p>
            <a:pPr indent="228600">
              <a:lnSpc>
                <a:spcPts val="2856"/>
              </a:lnSpc>
            </a:pPr>
            <a:r>
              <a:rPr lang="en-US" sz="2200" dirty="0">
                <a:solidFill>
                  <a:srgbClr val="252525"/>
                </a:solidFill>
                <a:latin typeface="Calibri"/>
              </a:rPr>
              <a:t>(server) represents waiting for a confirming connection request acknowledgment after having both received and sent a connection request. </a:t>
            </a:r>
          </a:p>
          <a:p>
            <a:pPr indent="228600">
              <a:lnSpc>
                <a:spcPts val="2856"/>
              </a:lnSpc>
            </a:pPr>
            <a:r>
              <a:rPr lang="en-US" sz="2200" b="1" dirty="0">
                <a:latin typeface="Calibri"/>
              </a:rPr>
              <a:t>o ESTABLISHED</a:t>
            </a:r>
          </a:p>
          <a:p>
            <a:pPr marL="244856" indent="0" algn="just">
              <a:lnSpc>
                <a:spcPts val="2808"/>
              </a:lnSpc>
            </a:pPr>
            <a:r>
              <a:rPr lang="en-US" sz="2200" dirty="0">
                <a:solidFill>
                  <a:srgbClr val="252525"/>
                </a:solidFill>
                <a:latin typeface="Calibri"/>
              </a:rPr>
              <a:t>(both server and client) represents an open connection, data received can be delivered to the user. The normal state for the data transfer phase of the connection.</a:t>
            </a:r>
          </a:p>
        </p:txBody>
      </p:sp>
      <p:sp>
        <p:nvSpPr>
          <p:cNvPr id="4" name="Date Placeholder 3"/>
          <p:cNvSpPr>
            <a:spLocks noGrp="1"/>
          </p:cNvSpPr>
          <p:nvPr>
            <p:ph type="dt" sz="half" idx="10"/>
          </p:nvPr>
        </p:nvSpPr>
        <p:spPr/>
        <p:txBody>
          <a:bodyPr/>
          <a:lstStyle/>
          <a:p>
            <a:fld id="{F0388961-E773-43C4-9201-EA6390E3C1BB}" type="datetime1">
              <a:rPr lang="en-US" smtClean="0"/>
              <a:pPr/>
              <a:t>10/28/2024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56</a:t>
            </a:fld>
            <a:endParaRPr lang="en-US"/>
          </a:p>
        </p:txBody>
      </p:sp>
      <p:sp>
        <p:nvSpPr>
          <p:cNvPr id="7"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8" name="Picture 7"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63168" y="987552"/>
            <a:ext cx="7732776" cy="5099304"/>
          </a:xfrm>
          <a:prstGeom prst="rect">
            <a:avLst/>
          </a:prstGeom>
        </p:spPr>
        <p:txBody>
          <a:bodyPr lIns="0" tIns="0" rIns="0" bIns="0">
            <a:noAutofit/>
          </a:bodyPr>
          <a:lstStyle/>
          <a:p>
            <a:pPr indent="0">
              <a:spcAft>
                <a:spcPts val="840"/>
              </a:spcAft>
            </a:pPr>
            <a:r>
              <a:rPr lang="en-US" sz="2200" dirty="0">
                <a:latin typeface="Calibri"/>
              </a:rPr>
              <a:t>o </a:t>
            </a:r>
            <a:r>
              <a:rPr lang="en-US" sz="2200" b="1" dirty="0">
                <a:latin typeface="Calibri"/>
              </a:rPr>
              <a:t>FIN-WAIT-1</a:t>
            </a:r>
          </a:p>
          <a:p>
            <a:pPr indent="228600">
              <a:lnSpc>
                <a:spcPts val="2832"/>
              </a:lnSpc>
            </a:pPr>
            <a:r>
              <a:rPr lang="en-US" sz="2200" dirty="0">
                <a:solidFill>
                  <a:srgbClr val="252525"/>
                </a:solidFill>
                <a:latin typeface="Calibri"/>
              </a:rPr>
              <a:t>(both server and client) represents waiting for a connection termination request from the remote TCP, or an acknowledgment of the connection termination request previously sent. </a:t>
            </a:r>
          </a:p>
          <a:p>
            <a:pPr indent="228600">
              <a:lnSpc>
                <a:spcPts val="2832"/>
              </a:lnSpc>
            </a:pPr>
            <a:r>
              <a:rPr lang="en-US" sz="2200" dirty="0">
                <a:solidFill>
                  <a:srgbClr val="252525"/>
                </a:solidFill>
                <a:latin typeface="Calibri"/>
              </a:rPr>
              <a:t>o </a:t>
            </a:r>
            <a:r>
              <a:rPr lang="en-US" sz="2200" b="1" dirty="0">
                <a:solidFill>
                  <a:srgbClr val="252525"/>
                </a:solidFill>
                <a:latin typeface="Calibri"/>
              </a:rPr>
              <a:t>FIN-</a:t>
            </a:r>
            <a:r>
              <a:rPr lang="en-US" sz="2200" b="1" dirty="0">
                <a:latin typeface="Calibri"/>
              </a:rPr>
              <a:t>WAIT</a:t>
            </a:r>
            <a:r>
              <a:rPr lang="en-US" sz="2200" b="1" dirty="0">
                <a:solidFill>
                  <a:srgbClr val="252525"/>
                </a:solidFill>
                <a:latin typeface="Calibri"/>
              </a:rPr>
              <a:t>-2</a:t>
            </a:r>
          </a:p>
          <a:p>
            <a:pPr indent="228600">
              <a:lnSpc>
                <a:spcPts val="2904"/>
              </a:lnSpc>
            </a:pPr>
            <a:r>
              <a:rPr lang="en-US" sz="2200" dirty="0">
                <a:solidFill>
                  <a:srgbClr val="252525"/>
                </a:solidFill>
                <a:latin typeface="Calibri"/>
              </a:rPr>
              <a:t>(both server and client) represents waiting for a connection termination request from the remote TCP. </a:t>
            </a:r>
          </a:p>
          <a:p>
            <a:pPr indent="228600">
              <a:lnSpc>
                <a:spcPts val="2904"/>
              </a:lnSpc>
            </a:pPr>
            <a:r>
              <a:rPr lang="en-US" sz="2200" b="1" dirty="0">
                <a:latin typeface="Calibri"/>
              </a:rPr>
              <a:t>o CLOSE-WAIT</a:t>
            </a:r>
          </a:p>
          <a:p>
            <a:pPr indent="228600">
              <a:lnSpc>
                <a:spcPts val="2904"/>
              </a:lnSpc>
            </a:pPr>
            <a:r>
              <a:rPr lang="en-US" sz="2200" dirty="0">
                <a:solidFill>
                  <a:srgbClr val="252525"/>
                </a:solidFill>
                <a:latin typeface="Calibri"/>
              </a:rPr>
              <a:t>(both server and client) represents waiting for a connection termination request from the local user. </a:t>
            </a:r>
          </a:p>
          <a:p>
            <a:pPr indent="228600">
              <a:lnSpc>
                <a:spcPts val="2904"/>
              </a:lnSpc>
            </a:pPr>
            <a:r>
              <a:rPr lang="en-US" sz="2200" b="1" dirty="0">
                <a:latin typeface="Calibri"/>
              </a:rPr>
              <a:t>o CLOSING</a:t>
            </a:r>
          </a:p>
          <a:p>
            <a:pPr marL="244856" indent="0" algn="just">
              <a:lnSpc>
                <a:spcPts val="2784"/>
              </a:lnSpc>
            </a:pPr>
            <a:r>
              <a:rPr lang="en-US" sz="2200" dirty="0">
                <a:solidFill>
                  <a:srgbClr val="252525"/>
                </a:solidFill>
                <a:latin typeface="Calibri"/>
              </a:rPr>
              <a:t>(both server and client) represents waiting for a connection termination request acknowledgment from the remote TCP.</a:t>
            </a:r>
          </a:p>
        </p:txBody>
      </p:sp>
      <p:sp>
        <p:nvSpPr>
          <p:cNvPr id="3" name="Date Placeholder 2"/>
          <p:cNvSpPr>
            <a:spLocks noGrp="1"/>
          </p:cNvSpPr>
          <p:nvPr>
            <p:ph type="dt" sz="half" idx="10"/>
          </p:nvPr>
        </p:nvSpPr>
        <p:spPr/>
        <p:txBody>
          <a:bodyPr/>
          <a:lstStyle/>
          <a:p>
            <a:fld id="{21B69448-E7AE-471C-A342-375C5164087E}"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57</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63168" y="984504"/>
            <a:ext cx="7732776" cy="213360"/>
          </a:xfrm>
          <a:prstGeom prst="rect">
            <a:avLst/>
          </a:prstGeom>
        </p:spPr>
        <p:txBody>
          <a:bodyPr wrap="none" lIns="0" tIns="0" rIns="0" bIns="0">
            <a:noAutofit/>
          </a:bodyPr>
          <a:lstStyle/>
          <a:p>
            <a:pPr indent="0"/>
            <a:r>
              <a:rPr lang="en-US" sz="2200">
                <a:latin typeface="Calibri"/>
              </a:rPr>
              <a:t>o </a:t>
            </a:r>
            <a:r>
              <a:rPr lang="en-US" sz="2300" b="1" spc="-50">
                <a:latin typeface="Calibri"/>
              </a:rPr>
              <a:t>LAST-ACK</a:t>
            </a:r>
          </a:p>
        </p:txBody>
      </p:sp>
      <p:sp>
        <p:nvSpPr>
          <p:cNvPr id="3" name="Rectangle 2"/>
          <p:cNvSpPr/>
          <p:nvPr/>
        </p:nvSpPr>
        <p:spPr>
          <a:xfrm>
            <a:off x="963168" y="1374648"/>
            <a:ext cx="7732776" cy="3590544"/>
          </a:xfrm>
          <a:prstGeom prst="rect">
            <a:avLst/>
          </a:prstGeom>
        </p:spPr>
        <p:txBody>
          <a:bodyPr lIns="0" tIns="0" rIns="0" bIns="0">
            <a:noAutofit/>
          </a:bodyPr>
          <a:lstStyle/>
          <a:p>
            <a:pPr indent="228600">
              <a:lnSpc>
                <a:spcPts val="2832"/>
              </a:lnSpc>
            </a:pPr>
            <a:r>
              <a:rPr lang="en-US" sz="2200" dirty="0">
                <a:solidFill>
                  <a:srgbClr val="252525"/>
                </a:solidFill>
                <a:latin typeface="Calibri"/>
              </a:rPr>
              <a:t>(both server and client) represents waiting for an acknowledgment of the connection termination request previously sent to the remote TCP (which includes an acknowledgment of its connection termination request). </a:t>
            </a:r>
          </a:p>
          <a:p>
            <a:pPr indent="228600">
              <a:lnSpc>
                <a:spcPts val="2832"/>
              </a:lnSpc>
            </a:pPr>
            <a:r>
              <a:rPr lang="en-US" sz="2200" b="1" dirty="0">
                <a:latin typeface="Calibri"/>
              </a:rPr>
              <a:t>o TIME-WAIT</a:t>
            </a:r>
          </a:p>
          <a:p>
            <a:pPr indent="228600">
              <a:lnSpc>
                <a:spcPts val="2880"/>
              </a:lnSpc>
            </a:pPr>
            <a:r>
              <a:rPr lang="en-US" sz="2200" dirty="0">
                <a:solidFill>
                  <a:srgbClr val="252525"/>
                </a:solidFill>
                <a:latin typeface="Calibri"/>
              </a:rPr>
              <a:t>(either server or client) represents waiting for enough time to pass to be sure the remote TCP received the acknowledgment of its connection termination request. </a:t>
            </a:r>
          </a:p>
          <a:p>
            <a:pPr indent="228600">
              <a:lnSpc>
                <a:spcPts val="2880"/>
              </a:lnSpc>
            </a:pPr>
            <a:r>
              <a:rPr lang="en-US" sz="2200" b="1" dirty="0">
                <a:latin typeface="Calibri"/>
              </a:rPr>
              <a:t>o CLOSED</a:t>
            </a:r>
          </a:p>
          <a:p>
            <a:pPr indent="228600"/>
            <a:r>
              <a:rPr lang="en-US" sz="2200" dirty="0">
                <a:solidFill>
                  <a:srgbClr val="252525"/>
                </a:solidFill>
                <a:latin typeface="Calibri"/>
              </a:rPr>
              <a:t>(both server and client) represents no connection state at all.</a:t>
            </a:r>
          </a:p>
        </p:txBody>
      </p:sp>
      <p:sp>
        <p:nvSpPr>
          <p:cNvPr id="4" name="Date Placeholder 3"/>
          <p:cNvSpPr>
            <a:spLocks noGrp="1"/>
          </p:cNvSpPr>
          <p:nvPr>
            <p:ph type="dt" sz="half" idx="10"/>
          </p:nvPr>
        </p:nvSpPr>
        <p:spPr/>
        <p:txBody>
          <a:bodyPr/>
          <a:lstStyle/>
          <a:p>
            <a:fld id="{E21612CB-D367-430E-96D5-EA36D0678F9B}" type="datetime1">
              <a:rPr lang="en-US" smtClean="0"/>
              <a:pPr/>
              <a:t>10/28/2024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58</a:t>
            </a:fld>
            <a:endParaRPr lang="en-US"/>
          </a:p>
        </p:txBody>
      </p:sp>
      <p:sp>
        <p:nvSpPr>
          <p:cNvPr id="7"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8" name="Picture 7"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6824" y="554182"/>
            <a:ext cx="3136392" cy="674162"/>
          </a:xfrm>
          <a:prstGeom prst="rect">
            <a:avLst/>
          </a:prstGeom>
        </p:spPr>
        <p:txBody>
          <a:bodyPr wrap="none" lIns="0" tIns="0" rIns="0" bIns="0">
            <a:noAutofit/>
          </a:bodyPr>
          <a:lstStyle/>
          <a:p>
            <a:pPr indent="0"/>
            <a:r>
              <a:rPr lang="en-US" sz="2300" b="1" spc="-50" dirty="0">
                <a:latin typeface="Calibri"/>
              </a:rPr>
              <a:t>•			 State Transition of TCP</a:t>
            </a:r>
          </a:p>
        </p:txBody>
      </p:sp>
      <p:sp>
        <p:nvSpPr>
          <p:cNvPr id="6" name="Date Placeholder 5"/>
          <p:cNvSpPr>
            <a:spLocks noGrp="1"/>
          </p:cNvSpPr>
          <p:nvPr>
            <p:ph type="dt" sz="half" idx="10"/>
          </p:nvPr>
        </p:nvSpPr>
        <p:spPr/>
        <p:txBody>
          <a:bodyPr/>
          <a:lstStyle/>
          <a:p>
            <a:fld id="{DD53978D-B8BA-4F10-9166-650BD6865BAD}" type="datetime1">
              <a:rPr lang="en-US" smtClean="0"/>
              <a:pPr/>
              <a:t>10/28/2024</a:t>
            </a:fld>
            <a:endParaRPr lang="en-US"/>
          </a:p>
        </p:txBody>
      </p:sp>
      <p:sp>
        <p:nvSpPr>
          <p:cNvPr id="8" name="Slide Number Placeholder 7"/>
          <p:cNvSpPr>
            <a:spLocks noGrp="1"/>
          </p:cNvSpPr>
          <p:nvPr>
            <p:ph type="sldNum" sz="quarter" idx="12"/>
          </p:nvPr>
        </p:nvSpPr>
        <p:spPr/>
        <p:txBody>
          <a:bodyPr/>
          <a:lstStyle/>
          <a:p>
            <a:fld id="{A0B67B60-8227-4ECE-9065-6110C6EB035F}" type="slidenum">
              <a:rPr lang="en-US" smtClean="0"/>
              <a:pPr/>
              <a:t>59</a:t>
            </a:fld>
            <a:endParaRPr lang="en-US"/>
          </a:p>
        </p:txBody>
      </p:sp>
      <p:sp>
        <p:nvSpPr>
          <p:cNvPr id="9"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10" name="Picture 9"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11"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pic>
        <p:nvPicPr>
          <p:cNvPr id="1026" name="Picture 2" descr="Introduction to TCP connection management - NetSim Help Centre"/>
          <p:cNvPicPr>
            <a:picLocks noChangeAspect="1" noChangeArrowheads="1"/>
          </p:cNvPicPr>
          <p:nvPr/>
        </p:nvPicPr>
        <p:blipFill>
          <a:blip r:embed="rId3"/>
          <a:srcRect/>
          <a:stretch>
            <a:fillRect/>
          </a:stretch>
        </p:blipFill>
        <p:spPr bwMode="auto">
          <a:xfrm>
            <a:off x="1139248" y="1011382"/>
            <a:ext cx="6896388" cy="546864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913782410"/>
              </p:ext>
            </p:extLst>
          </p:nvPr>
        </p:nvGraphicFramePr>
        <p:xfrm>
          <a:off x="228600" y="772138"/>
          <a:ext cx="8686800" cy="5579132"/>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3653803457"/>
                    </a:ext>
                  </a:extLst>
                </a:gridCol>
                <a:gridCol w="8153400">
                  <a:extLst>
                    <a:ext uri="{9D8B030D-6E8A-4147-A177-3AD203B41FA5}">
                      <a16:colId xmlns:a16="http://schemas.microsoft.com/office/drawing/2014/main" val="1504710162"/>
                    </a:ext>
                  </a:extLst>
                </a:gridCol>
              </a:tblGrid>
              <a:tr h="228945">
                <a:tc>
                  <a:txBody>
                    <a:bodyPr/>
                    <a:lstStyle/>
                    <a:p>
                      <a:pPr marL="0" marR="0">
                        <a:lnSpc>
                          <a:spcPct val="115000"/>
                        </a:lnSpc>
                        <a:spcBef>
                          <a:spcPts val="0"/>
                        </a:spcBef>
                        <a:spcAft>
                          <a:spcPts val="0"/>
                        </a:spcAft>
                      </a:pPr>
                      <a:r>
                        <a:rPr lang="en-US" sz="1200" dirty="0">
                          <a:effectLst/>
                        </a:rPr>
                        <a:t>Unit</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15000"/>
                        </a:lnSpc>
                        <a:spcBef>
                          <a:spcPts val="0"/>
                        </a:spcBef>
                        <a:spcAft>
                          <a:spcPts val="0"/>
                        </a:spcAft>
                      </a:pPr>
                      <a:r>
                        <a:rPr lang="en-US" sz="1200">
                          <a:effectLst/>
                        </a:rPr>
                        <a:t>Topic</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6037876"/>
                  </a:ext>
                </a:extLst>
              </a:tr>
              <a:tr h="1165417">
                <a:tc>
                  <a:txBody>
                    <a:bodyPr/>
                    <a:lstStyle/>
                    <a:p>
                      <a:pPr marL="0" marR="0" algn="just">
                        <a:lnSpc>
                          <a:spcPct val="115000"/>
                        </a:lnSpc>
                        <a:spcBef>
                          <a:spcPts val="0"/>
                        </a:spcBef>
                        <a:spcAft>
                          <a:spcPts val="0"/>
                        </a:spcAft>
                      </a:pPr>
                      <a:r>
                        <a:rPr lang="en-US" sz="1200" b="0">
                          <a:effectLst/>
                        </a:rPr>
                        <a:t>I </a:t>
                      </a:r>
                      <a:endParaRPr lang="en-US" sz="11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b="0" kern="1200" dirty="0">
                          <a:solidFill>
                            <a:schemeClr val="dk1"/>
                          </a:solidFill>
                          <a:effectLst/>
                          <a:latin typeface="+mn-lt"/>
                          <a:ea typeface="+mn-ea"/>
                          <a:cs typeface="+mn-cs"/>
                        </a:rPr>
                        <a:t>Introductory Concepts: Goals and applications of networks, Categories of networks, Organization of the Internet, ISP, Network structure and architecture (layering principles, services, protocols and standards), The OSI reference model, TCP/IP protocol suite, Network devices and components. Physical Layer: Network topology design, Types of connections, Transmission media, Signal transmission and encoding, Network performance and transmission impairments, Switching techniques and multiplexing.</a:t>
                      </a:r>
                      <a:endParaRPr lang="en-US" sz="16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69317437"/>
                  </a:ext>
                </a:extLst>
              </a:tr>
              <a:tr h="929571">
                <a:tc>
                  <a:txBody>
                    <a:bodyPr/>
                    <a:lstStyle/>
                    <a:p>
                      <a:pPr marL="0" marR="0" algn="just">
                        <a:lnSpc>
                          <a:spcPct val="115000"/>
                        </a:lnSpc>
                        <a:spcBef>
                          <a:spcPts val="0"/>
                        </a:spcBef>
                        <a:spcAft>
                          <a:spcPts val="0"/>
                        </a:spcAft>
                      </a:pPr>
                      <a:r>
                        <a:rPr lang="en-US" sz="1200">
                          <a:effectLst/>
                        </a:rPr>
                        <a:t>II </a:t>
                      </a:r>
                      <a:endParaRPr lang="en-US" sz="1100">
                        <a:effectLst/>
                      </a:endParaRPr>
                    </a:p>
                    <a:p>
                      <a:pPr marL="0" marR="0" algn="just">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kern="1200" dirty="0">
                          <a:solidFill>
                            <a:schemeClr val="dk1"/>
                          </a:solidFill>
                          <a:effectLst/>
                          <a:latin typeface="+mn-lt"/>
                          <a:ea typeface="+mn-ea"/>
                          <a:cs typeface="+mn-cs"/>
                        </a:rPr>
                        <a:t>Link layer: Framing, Error Detection and Correction, Flow control (Elementary Data Link Protocols, Sliding Window protocols). Medium Access Control and Local Area Networks: Channel allocation, Multiple access protocols, LAN standards, Link layer switches &amp; bridges (learning bridge and spanning tree algorithms).</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120622754"/>
                  </a:ext>
                </a:extLst>
              </a:tr>
              <a:tr h="693726">
                <a:tc>
                  <a:txBody>
                    <a:bodyPr/>
                    <a:lstStyle/>
                    <a:p>
                      <a:pPr marL="0" marR="0" algn="just">
                        <a:lnSpc>
                          <a:spcPct val="115000"/>
                        </a:lnSpc>
                        <a:spcBef>
                          <a:spcPts val="0"/>
                        </a:spcBef>
                        <a:spcAft>
                          <a:spcPts val="0"/>
                        </a:spcAft>
                      </a:pPr>
                      <a:r>
                        <a:rPr lang="en-US" sz="1200">
                          <a:effectLst/>
                        </a:rPr>
                        <a:t>III</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kern="1200" dirty="0">
                          <a:solidFill>
                            <a:schemeClr val="dk1"/>
                          </a:solidFill>
                          <a:effectLst/>
                          <a:latin typeface="+mn-lt"/>
                          <a:ea typeface="+mn-ea"/>
                          <a:cs typeface="+mn-cs"/>
                        </a:rPr>
                        <a:t>Network Layer: Point-to-point networks, Logical addressing, Basic internetworking (IP, CIDR, ARP, RARP, DHCP, ICMP), Routing, forwarding and delivery, Static and dynamic routing, Routing algorithms and protocols, Congestion control algorithms, IPv6.</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70703379"/>
                  </a:ext>
                </a:extLst>
              </a:tr>
              <a:tr h="929571">
                <a:tc>
                  <a:txBody>
                    <a:bodyPr/>
                    <a:lstStyle/>
                    <a:p>
                      <a:pPr marL="0" marR="0" algn="just">
                        <a:lnSpc>
                          <a:spcPct val="115000"/>
                        </a:lnSpc>
                        <a:spcBef>
                          <a:spcPts val="0"/>
                        </a:spcBef>
                        <a:spcAft>
                          <a:spcPts val="0"/>
                        </a:spcAft>
                      </a:pPr>
                      <a:r>
                        <a:rPr lang="en-US" sz="1200" b="1" dirty="0">
                          <a:effectLst/>
                        </a:rPr>
                        <a:t>IV </a:t>
                      </a:r>
                      <a:endParaRPr lang="en-US" sz="1100" b="1" dirty="0">
                        <a:effectLst/>
                      </a:endParaRPr>
                    </a:p>
                    <a:p>
                      <a:pPr marL="0" marR="0" algn="just">
                        <a:lnSpc>
                          <a:spcPct val="115000"/>
                        </a:lnSpc>
                        <a:spcBef>
                          <a:spcPts val="0"/>
                        </a:spcBef>
                        <a:spcAft>
                          <a:spcPts val="0"/>
                        </a:spcAft>
                      </a:pPr>
                      <a:r>
                        <a:rPr lang="en-US" sz="1200" b="1" dirty="0">
                          <a:effectLst/>
                        </a:rPr>
                        <a:t> </a:t>
                      </a:r>
                      <a:endParaRPr lang="en-US" sz="11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b="1" kern="1200" dirty="0">
                          <a:solidFill>
                            <a:schemeClr val="dk1"/>
                          </a:solidFill>
                          <a:effectLst/>
                          <a:latin typeface="+mn-lt"/>
                          <a:ea typeface="+mn-ea"/>
                          <a:cs typeface="+mn-cs"/>
                        </a:rPr>
                        <a:t>Transport Layer: Process-to-process delivery, Transport layer protocols (UDP and TCP), Multiplexing, Connection management, Flow control and retransmission, Window management, TCP Congestion control, Quality of service.</a:t>
                      </a:r>
                      <a:endParaRPr lang="en-US"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73241202"/>
                  </a:ext>
                </a:extLst>
              </a:tr>
              <a:tr h="658949">
                <a:tc>
                  <a:txBody>
                    <a:bodyPr/>
                    <a:lstStyle/>
                    <a:p>
                      <a:pPr marL="0" marR="0" algn="just">
                        <a:lnSpc>
                          <a:spcPct val="115000"/>
                        </a:lnSpc>
                        <a:spcBef>
                          <a:spcPts val="0"/>
                        </a:spcBef>
                        <a:spcAft>
                          <a:spcPts val="0"/>
                        </a:spcAft>
                      </a:pPr>
                      <a:r>
                        <a:rPr lang="en-US" sz="1200">
                          <a:effectLst/>
                        </a:rPr>
                        <a:t>V </a:t>
                      </a:r>
                      <a:endParaRPr lang="en-US" sz="1100">
                        <a:effectLst/>
                      </a:endParaRPr>
                    </a:p>
                    <a:p>
                      <a:pPr marL="0" marR="0" algn="just">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kern="1200" dirty="0">
                          <a:solidFill>
                            <a:schemeClr val="dk1"/>
                          </a:solidFill>
                          <a:effectLst/>
                          <a:latin typeface="+mn-lt"/>
                          <a:ea typeface="+mn-ea"/>
                          <a:cs typeface="+mn-cs"/>
                        </a:rPr>
                        <a:t>Application Layer: Domain Name System, World Wide Web and Hyper Text Transfer Protocol, Electronic mail, File Transfer Protocol, Remote login, Network management, Data compression, Cryptography – basic concepts.</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912995172"/>
                  </a:ext>
                </a:extLst>
              </a:tr>
            </a:tbl>
          </a:graphicData>
        </a:graphic>
      </p:graphicFrame>
      <p:sp>
        <p:nvSpPr>
          <p:cNvPr id="4" name="Date Placeholder 3"/>
          <p:cNvSpPr>
            <a:spLocks noGrp="1"/>
          </p:cNvSpPr>
          <p:nvPr>
            <p:ph type="dt" sz="half" idx="10"/>
          </p:nvPr>
        </p:nvSpPr>
        <p:spPr/>
        <p:txBody>
          <a:bodyPr/>
          <a:lstStyle/>
          <a:p>
            <a:fld id="{0B49FA4E-38C9-4817-B9D6-D0BA22C7F2DC}" type="datetime1">
              <a:rPr lang="en-US" smtClean="0"/>
              <a:pPr/>
              <a:t>10/28/2024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13855"/>
            <a:ext cx="7772400" cy="685799"/>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Picture 10"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12"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1032153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90600"/>
            <a:ext cx="3419856" cy="237744"/>
          </a:xfrm>
          <a:prstGeom prst="rect">
            <a:avLst/>
          </a:prstGeom>
        </p:spPr>
        <p:txBody>
          <a:bodyPr wrap="none" lIns="0" tIns="0" rIns="0" bIns="0">
            <a:noAutofit/>
          </a:bodyPr>
          <a:lstStyle/>
          <a:p>
            <a:pPr indent="0"/>
            <a:r>
              <a:rPr lang="en-US" sz="2300" b="1" spc="-50">
                <a:latin typeface="Calibri"/>
              </a:rPr>
              <a:t>• Connection establishment</a:t>
            </a:r>
          </a:p>
        </p:txBody>
      </p:sp>
      <p:sp>
        <p:nvSpPr>
          <p:cNvPr id="3" name="Rectangle 2"/>
          <p:cNvSpPr/>
          <p:nvPr/>
        </p:nvSpPr>
        <p:spPr>
          <a:xfrm>
            <a:off x="719328" y="1527048"/>
            <a:ext cx="7982712" cy="4757928"/>
          </a:xfrm>
          <a:prstGeom prst="rect">
            <a:avLst/>
          </a:prstGeom>
        </p:spPr>
        <p:txBody>
          <a:bodyPr lIns="0" tIns="0" rIns="0" bIns="0">
            <a:noAutofit/>
          </a:bodyPr>
          <a:lstStyle/>
          <a:p>
            <a:pPr indent="279400" algn="just">
              <a:lnSpc>
                <a:spcPts val="2808"/>
              </a:lnSpc>
              <a:spcAft>
                <a:spcPts val="840"/>
              </a:spcAft>
            </a:pPr>
            <a:r>
              <a:rPr lang="en-US" sz="2200" dirty="0">
                <a:solidFill>
                  <a:srgbClr val="252525"/>
                </a:solidFill>
                <a:latin typeface="Calibri"/>
              </a:rPr>
              <a:t>To establish a connection, TCP uses a three-way </a:t>
            </a:r>
            <a:r>
              <a:rPr lang="en-US" sz="2200" dirty="0">
                <a:latin typeface="Calibri"/>
              </a:rPr>
              <a:t>handshake</a:t>
            </a:r>
            <a:r>
              <a:rPr lang="en-US" sz="2200" dirty="0">
                <a:solidFill>
                  <a:srgbClr val="252525"/>
                </a:solidFill>
                <a:latin typeface="Calibri"/>
              </a:rPr>
              <a:t>. Before a client attempts to connect with a server, the server must first bind to and listen at a port to open it up for connections: this is called a passive open. Once the passive open is established, a client may initiate an active open. To establish a connection, the </a:t>
            </a:r>
            <a:r>
              <a:rPr lang="en-US" sz="2200" dirty="0" err="1">
                <a:solidFill>
                  <a:srgbClr val="252525"/>
                </a:solidFill>
                <a:latin typeface="Calibri"/>
              </a:rPr>
              <a:t>threeway</a:t>
            </a:r>
            <a:r>
              <a:rPr lang="en-US" sz="2200" dirty="0">
                <a:solidFill>
                  <a:srgbClr val="252525"/>
                </a:solidFill>
                <a:latin typeface="Calibri"/>
              </a:rPr>
              <a:t> (or 3-step) handshake occurs:</a:t>
            </a:r>
          </a:p>
          <a:p>
            <a:pPr marL="508000" indent="-228600" algn="just">
              <a:lnSpc>
                <a:spcPts val="2808"/>
              </a:lnSpc>
            </a:pPr>
            <a:r>
              <a:rPr lang="en-US" sz="2200" b="1" dirty="0">
                <a:solidFill>
                  <a:srgbClr val="252525"/>
                </a:solidFill>
                <a:latin typeface="Calibri"/>
              </a:rPr>
              <a:t>1.SYN: </a:t>
            </a:r>
            <a:r>
              <a:rPr lang="en-US" sz="2200" dirty="0">
                <a:solidFill>
                  <a:srgbClr val="252525"/>
                </a:solidFill>
                <a:latin typeface="Calibri"/>
              </a:rPr>
              <a:t>The active open is performed by the client sending a SYN to the server. The client sets the segment's sequence number to a random value A.</a:t>
            </a:r>
          </a:p>
          <a:p>
            <a:pPr marL="508000" indent="-228600" algn="just">
              <a:lnSpc>
                <a:spcPts val="2808"/>
              </a:lnSpc>
            </a:pPr>
            <a:r>
              <a:rPr lang="en-US" sz="2200" b="1" dirty="0">
                <a:solidFill>
                  <a:srgbClr val="252525"/>
                </a:solidFill>
                <a:latin typeface="Calibri"/>
              </a:rPr>
              <a:t>2.SYN-ACK: </a:t>
            </a:r>
            <a:r>
              <a:rPr lang="en-US" sz="2200" dirty="0">
                <a:solidFill>
                  <a:srgbClr val="252525"/>
                </a:solidFill>
                <a:latin typeface="Calibri"/>
              </a:rPr>
              <a:t>In response, the server replies with a SYN-ACK. The acknowledgment number is set to one more than the received sequence number i.e. A+1, and the sequence number that the server chooses for the packet is another random number, B.</a:t>
            </a:r>
          </a:p>
        </p:txBody>
      </p:sp>
      <p:sp>
        <p:nvSpPr>
          <p:cNvPr id="4" name="Date Placeholder 3"/>
          <p:cNvSpPr>
            <a:spLocks noGrp="1"/>
          </p:cNvSpPr>
          <p:nvPr>
            <p:ph type="dt" sz="half" idx="10"/>
          </p:nvPr>
        </p:nvSpPr>
        <p:spPr/>
        <p:txBody>
          <a:bodyPr/>
          <a:lstStyle/>
          <a:p>
            <a:fld id="{ED5BC20E-A1DA-4DB2-85B4-4FC5CD0A5309}" type="datetime1">
              <a:rPr lang="en-US" smtClean="0"/>
              <a:pPr/>
              <a:t>10/28/2024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60</a:t>
            </a:fld>
            <a:endParaRPr lang="en-US"/>
          </a:p>
        </p:txBody>
      </p:sp>
      <p:sp>
        <p:nvSpPr>
          <p:cNvPr id="7"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8" name="Picture 7"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19328" y="975360"/>
            <a:ext cx="7982712" cy="3572256"/>
          </a:xfrm>
          <a:prstGeom prst="rect">
            <a:avLst/>
          </a:prstGeom>
        </p:spPr>
        <p:txBody>
          <a:bodyPr lIns="0" tIns="0" rIns="0" bIns="0">
            <a:noAutofit/>
          </a:bodyPr>
          <a:lstStyle/>
          <a:p>
            <a:pPr marL="520700" indent="-228600" algn="just">
              <a:lnSpc>
                <a:spcPts val="2784"/>
              </a:lnSpc>
              <a:spcAft>
                <a:spcPts val="210"/>
              </a:spcAft>
            </a:pPr>
            <a:r>
              <a:rPr lang="en-US" sz="2200" b="1" dirty="0">
                <a:solidFill>
                  <a:srgbClr val="252525"/>
                </a:solidFill>
                <a:latin typeface="Calibri"/>
              </a:rPr>
              <a:t>3.ACK: </a:t>
            </a:r>
            <a:r>
              <a:rPr lang="en-US" sz="2200" dirty="0">
                <a:solidFill>
                  <a:srgbClr val="252525"/>
                </a:solidFill>
                <a:latin typeface="Calibri"/>
              </a:rPr>
              <a:t>Finally, the client sends an ACK back to the server. The sequence number is set to the received acknowledgement value i.e. A+1, and the acknowledgement number is set to one more than the received sequence number i.e. B+1.</a:t>
            </a:r>
          </a:p>
          <a:p>
            <a:pPr marL="520700" indent="-228600" algn="just">
              <a:lnSpc>
                <a:spcPts val="2784"/>
              </a:lnSpc>
              <a:spcAft>
                <a:spcPts val="210"/>
              </a:spcAft>
            </a:pPr>
            <a:endParaRPr lang="en-US" sz="2200" dirty="0">
              <a:solidFill>
                <a:srgbClr val="252525"/>
              </a:solidFill>
              <a:latin typeface="Calibri"/>
            </a:endParaRPr>
          </a:p>
          <a:p>
            <a:pPr indent="0" algn="just">
              <a:lnSpc>
                <a:spcPts val="2808"/>
              </a:lnSpc>
            </a:pPr>
            <a:r>
              <a:rPr lang="en-US" sz="2200" dirty="0">
                <a:solidFill>
                  <a:srgbClr val="252525"/>
                </a:solidFill>
                <a:latin typeface="Calibri"/>
              </a:rPr>
              <a:t>At this point, both the client and server have received an acknowledgment of the connection. The steps 1, 2 establish the connection parameter (sequence number) for one direction and it is acknowledged. The steps 2, 3 establish the connection parameter (sequence number) for the other direction and it is acknowledged. With these, a full-duplex communication is established.</a:t>
            </a:r>
          </a:p>
        </p:txBody>
      </p:sp>
      <p:sp>
        <p:nvSpPr>
          <p:cNvPr id="3" name="Date Placeholder 2"/>
          <p:cNvSpPr>
            <a:spLocks noGrp="1"/>
          </p:cNvSpPr>
          <p:nvPr>
            <p:ph type="dt" sz="half" idx="10"/>
          </p:nvPr>
        </p:nvSpPr>
        <p:spPr/>
        <p:txBody>
          <a:bodyPr/>
          <a:lstStyle/>
          <a:p>
            <a:fld id="{36B81F85-DBEA-4531-818C-0F9D4453621C}" type="datetime1">
              <a:rPr lang="en-US" smtClean="0"/>
              <a:pPr/>
              <a:t>10/28/2024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61</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496824" y="996696"/>
            <a:ext cx="3136392" cy="231648"/>
          </a:xfrm>
          <a:prstGeom prst="rect">
            <a:avLst/>
          </a:prstGeom>
        </p:spPr>
        <p:txBody>
          <a:bodyPr wrap="none" lIns="0" tIns="0" rIns="0" bIns="0">
            <a:noAutofit/>
          </a:bodyPr>
          <a:lstStyle/>
          <a:p>
            <a:pPr indent="0"/>
            <a:r>
              <a:rPr lang="en-US" sz="2300" b="1" spc="-50">
                <a:latin typeface="Calibri"/>
              </a:rPr>
              <a:t>• Connection termination</a:t>
            </a:r>
          </a:p>
        </p:txBody>
      </p:sp>
      <p:sp>
        <p:nvSpPr>
          <p:cNvPr id="5" name="Rectangle 4"/>
          <p:cNvSpPr/>
          <p:nvPr/>
        </p:nvSpPr>
        <p:spPr>
          <a:xfrm>
            <a:off x="713232" y="1562100"/>
            <a:ext cx="7541768" cy="2895600"/>
          </a:xfrm>
          <a:prstGeom prst="rect">
            <a:avLst/>
          </a:prstGeom>
        </p:spPr>
        <p:txBody>
          <a:bodyPr lIns="0" tIns="0" rIns="0" bIns="0">
            <a:noAutofit/>
          </a:bodyPr>
          <a:lstStyle/>
          <a:p>
            <a:pPr indent="482600" algn="just">
              <a:lnSpc>
                <a:spcPts val="2784"/>
              </a:lnSpc>
              <a:spcBef>
                <a:spcPts val="3570"/>
              </a:spcBef>
            </a:pPr>
            <a:r>
              <a:rPr lang="en-US" sz="2200" dirty="0">
                <a:solidFill>
                  <a:srgbClr val="252525"/>
                </a:solidFill>
                <a:latin typeface="Calibri"/>
              </a:rPr>
              <a:t>The connection termination phase uses a four-way handshake, with each side of the connection terminating independently. When an endpoint wishes to stop its half of the connection, it transmits a FIN packet, which the other end acknowledges with an ACK. Therefore, a typical tear-down requires a pair of FIN and </a:t>
            </a:r>
            <a:r>
              <a:rPr lang="en-US" sz="2200" dirty="0">
                <a:solidFill>
                  <a:srgbClr val="252525"/>
                </a:solidFill>
              </a:rPr>
              <a:t>ACK segments from each TCP endpoint. After the side that sent the first FIN has responded with the final ACK, it waits for a timeout before finally closing the connection, during which time the local port is unavailable for new connections; this prevents confusion due to delayed packets being delivered during subsequent connections.</a:t>
            </a:r>
          </a:p>
          <a:p>
            <a:pPr indent="482600" algn="just">
              <a:lnSpc>
                <a:spcPts val="2784"/>
              </a:lnSpc>
              <a:spcBef>
                <a:spcPts val="3570"/>
              </a:spcBef>
            </a:pPr>
            <a:endParaRPr lang="en-US" sz="2200" dirty="0">
              <a:solidFill>
                <a:srgbClr val="252525"/>
              </a:solidFill>
              <a:latin typeface="Calibri"/>
            </a:endParaRPr>
          </a:p>
        </p:txBody>
      </p:sp>
      <p:sp>
        <p:nvSpPr>
          <p:cNvPr id="6" name="Date Placeholder 5"/>
          <p:cNvSpPr>
            <a:spLocks noGrp="1"/>
          </p:cNvSpPr>
          <p:nvPr>
            <p:ph type="dt" sz="half" idx="10"/>
          </p:nvPr>
        </p:nvSpPr>
        <p:spPr/>
        <p:txBody>
          <a:bodyPr/>
          <a:lstStyle/>
          <a:p>
            <a:fld id="{DD53978D-B8BA-4F10-9166-650BD6865BAD}" type="datetime1">
              <a:rPr lang="en-US" smtClean="0"/>
              <a:pPr/>
              <a:t>10/28/2024</a:t>
            </a:fld>
            <a:endParaRPr lang="en-US"/>
          </a:p>
        </p:txBody>
      </p:sp>
      <p:sp>
        <p:nvSpPr>
          <p:cNvPr id="8" name="Slide Number Placeholder 7"/>
          <p:cNvSpPr>
            <a:spLocks noGrp="1"/>
          </p:cNvSpPr>
          <p:nvPr>
            <p:ph type="sldNum" sz="quarter" idx="12"/>
          </p:nvPr>
        </p:nvSpPr>
        <p:spPr/>
        <p:txBody>
          <a:bodyPr/>
          <a:lstStyle/>
          <a:p>
            <a:fld id="{A0B67B60-8227-4ECE-9065-6110C6EB035F}" type="slidenum">
              <a:rPr lang="en-US" smtClean="0"/>
              <a:pPr/>
              <a:t>62</a:t>
            </a:fld>
            <a:endParaRPr lang="en-US"/>
          </a:p>
        </p:txBody>
      </p:sp>
      <p:sp>
        <p:nvSpPr>
          <p:cNvPr id="9"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10" name="Picture 9"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11"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1D8290-37B8-4438-B3EF-C593047B7030}" type="datetime1">
              <a:rPr lang="en-US" smtClean="0"/>
              <a:pPr/>
              <a:t>10/28/2024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63</a:t>
            </a:fld>
            <a:endParaRPr lang="en-US"/>
          </a:p>
        </p:txBody>
      </p:sp>
      <p:pic>
        <p:nvPicPr>
          <p:cNvPr id="7" name="Picture 6"/>
          <p:cNvPicPr>
            <a:picLocks noChangeAspect="1"/>
          </p:cNvPicPr>
          <p:nvPr/>
        </p:nvPicPr>
        <p:blipFill>
          <a:blip r:embed="rId2"/>
          <a:stretch>
            <a:fillRect/>
          </a:stretch>
        </p:blipFill>
        <p:spPr>
          <a:xfrm>
            <a:off x="838200" y="1017474"/>
            <a:ext cx="6399727" cy="5128788"/>
          </a:xfrm>
          <a:prstGeom prst="rect">
            <a:avLst/>
          </a:prstGeom>
        </p:spPr>
      </p:pic>
      <p:sp>
        <p:nvSpPr>
          <p:cNvPr id="8"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9" name="Picture 8"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1407978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1D8290-37B8-4438-B3EF-C593047B7030}" type="datetime1">
              <a:rPr lang="en-US" smtClean="0"/>
              <a:pPr/>
              <a:t>10/28/2024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64</a:t>
            </a:fld>
            <a:endParaRPr lang="en-US"/>
          </a:p>
        </p:txBody>
      </p:sp>
      <p:sp>
        <p:nvSpPr>
          <p:cNvPr id="8"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9" name="Picture 8"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
        <p:nvSpPr>
          <p:cNvPr id="2" name="TextBox 1">
            <a:extLst>
              <a:ext uri="{FF2B5EF4-FFF2-40B4-BE49-F238E27FC236}">
                <a16:creationId xmlns:a16="http://schemas.microsoft.com/office/drawing/2014/main" id="{95020219-19B3-195B-A97A-849643306795}"/>
              </a:ext>
            </a:extLst>
          </p:cNvPr>
          <p:cNvSpPr txBox="1"/>
          <p:nvPr/>
        </p:nvSpPr>
        <p:spPr>
          <a:xfrm flipH="1">
            <a:off x="914400" y="923544"/>
            <a:ext cx="6181344" cy="400110"/>
          </a:xfrm>
          <a:prstGeom prst="rect">
            <a:avLst/>
          </a:prstGeom>
          <a:noFill/>
        </p:spPr>
        <p:txBody>
          <a:bodyPr wrap="square" rtlCol="0">
            <a:spAutoFit/>
          </a:bodyPr>
          <a:lstStyle/>
          <a:p>
            <a:r>
              <a:rPr lang="en-US" sz="2000" b="1" dirty="0"/>
              <a:t>TCP CONGESTION CONTROL</a:t>
            </a:r>
            <a:endParaRPr lang="en-IN" sz="2000" b="1" dirty="0"/>
          </a:p>
        </p:txBody>
      </p:sp>
      <p:sp>
        <p:nvSpPr>
          <p:cNvPr id="5" name="TextBox 4">
            <a:extLst>
              <a:ext uri="{FF2B5EF4-FFF2-40B4-BE49-F238E27FC236}">
                <a16:creationId xmlns:a16="http://schemas.microsoft.com/office/drawing/2014/main" id="{4F99C6B3-9EA9-AE1A-D62A-B003DB598EFC}"/>
              </a:ext>
            </a:extLst>
          </p:cNvPr>
          <p:cNvSpPr txBox="1"/>
          <p:nvPr/>
        </p:nvSpPr>
        <p:spPr>
          <a:xfrm>
            <a:off x="628650" y="1602200"/>
            <a:ext cx="8350758" cy="923330"/>
          </a:xfrm>
          <a:prstGeom prst="rect">
            <a:avLst/>
          </a:prstGeom>
          <a:noFill/>
        </p:spPr>
        <p:txBody>
          <a:bodyPr wrap="square">
            <a:spAutoFit/>
          </a:bodyPr>
          <a:lstStyle/>
          <a:p>
            <a:r>
              <a:rPr lang="en-US" b="0" i="0" dirty="0">
                <a:solidFill>
                  <a:srgbClr val="273239"/>
                </a:solidFill>
                <a:effectLst/>
                <a:latin typeface="Nunito" panose="020F0502020204030204" pitchFamily="2" charset="0"/>
              </a:rPr>
              <a:t>TCP congestion control is a method used by the TCP protocol to manage data flow over a network and prevent congestion. </a:t>
            </a:r>
          </a:p>
          <a:p>
            <a:r>
              <a:rPr lang="en-US" b="0" i="0" dirty="0">
                <a:solidFill>
                  <a:srgbClr val="273239"/>
                </a:solidFill>
                <a:effectLst/>
                <a:latin typeface="Nunito" panose="020F0502020204030204" pitchFamily="2" charset="0"/>
              </a:rPr>
              <a:t>TCP uses a congestion window and congestion policy that avoids congestion.</a:t>
            </a:r>
            <a:endParaRPr lang="en-IN" dirty="0"/>
          </a:p>
        </p:txBody>
      </p:sp>
      <p:sp>
        <p:nvSpPr>
          <p:cNvPr id="12" name="TextBox 11">
            <a:extLst>
              <a:ext uri="{FF2B5EF4-FFF2-40B4-BE49-F238E27FC236}">
                <a16:creationId xmlns:a16="http://schemas.microsoft.com/office/drawing/2014/main" id="{CFC89929-4E18-6190-0697-890653608D1A}"/>
              </a:ext>
            </a:extLst>
          </p:cNvPr>
          <p:cNvSpPr txBox="1"/>
          <p:nvPr/>
        </p:nvSpPr>
        <p:spPr>
          <a:xfrm>
            <a:off x="726948" y="2861059"/>
            <a:ext cx="7690104" cy="2000548"/>
          </a:xfrm>
          <a:prstGeom prst="rect">
            <a:avLst/>
          </a:prstGeom>
          <a:noFill/>
        </p:spPr>
        <p:txBody>
          <a:bodyPr wrap="square">
            <a:spAutoFit/>
          </a:bodyPr>
          <a:lstStyle/>
          <a:p>
            <a:r>
              <a:rPr lang="en-US" sz="2400" b="1" dirty="0"/>
              <a:t>Congestion Policy in TCP</a:t>
            </a:r>
          </a:p>
          <a:p>
            <a:r>
              <a:rPr lang="en-US" sz="2000" b="1" dirty="0">
                <a:solidFill>
                  <a:schemeClr val="accent2">
                    <a:lumMod val="75000"/>
                  </a:schemeClr>
                </a:solidFill>
              </a:rPr>
              <a:t>Slow Start Phase: </a:t>
            </a:r>
            <a:r>
              <a:rPr lang="en-US" sz="2000" dirty="0"/>
              <a:t>Starts slow increment is exponential to the threshold.</a:t>
            </a:r>
          </a:p>
          <a:p>
            <a:r>
              <a:rPr lang="en-US" sz="2000" b="1" dirty="0">
                <a:solidFill>
                  <a:schemeClr val="accent2">
                    <a:lumMod val="75000"/>
                  </a:schemeClr>
                </a:solidFill>
              </a:rPr>
              <a:t>Congestion Avoidance Phase: </a:t>
            </a:r>
            <a:r>
              <a:rPr lang="en-US" sz="2000" dirty="0"/>
              <a:t>After reaching the threshold increment is by 1.</a:t>
            </a:r>
          </a:p>
          <a:p>
            <a:r>
              <a:rPr lang="en-US" sz="2000" b="1" dirty="0">
                <a:solidFill>
                  <a:schemeClr val="accent2">
                    <a:lumMod val="75000"/>
                  </a:schemeClr>
                </a:solidFill>
              </a:rPr>
              <a:t>Congestion Detection Phase: </a:t>
            </a:r>
            <a:r>
              <a:rPr lang="en-US" sz="2000" dirty="0"/>
              <a:t>Congestion avoidance phase. The sender goes back to the Slow start phase or the </a:t>
            </a:r>
            <a:endParaRPr lang="en-IN" sz="2000" dirty="0"/>
          </a:p>
        </p:txBody>
      </p:sp>
    </p:spTree>
    <p:extLst>
      <p:ext uri="{BB962C8B-B14F-4D97-AF65-F5344CB8AC3E}">
        <p14:creationId xmlns:p14="http://schemas.microsoft.com/office/powerpoint/2010/main" val="1653474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1D8290-37B8-4438-B3EF-C593047B7030}" type="datetime1">
              <a:rPr lang="en-US" smtClean="0"/>
              <a:pPr/>
              <a:t>10/28/2024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65</a:t>
            </a:fld>
            <a:endParaRPr lang="en-US"/>
          </a:p>
        </p:txBody>
      </p:sp>
      <p:sp>
        <p:nvSpPr>
          <p:cNvPr id="8"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9" name="Picture 8"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
        <p:nvSpPr>
          <p:cNvPr id="7" name="TextBox 6">
            <a:extLst>
              <a:ext uri="{FF2B5EF4-FFF2-40B4-BE49-F238E27FC236}">
                <a16:creationId xmlns:a16="http://schemas.microsoft.com/office/drawing/2014/main" id="{80EB2220-CBDD-C353-FFEB-FFC32F128358}"/>
              </a:ext>
            </a:extLst>
          </p:cNvPr>
          <p:cNvSpPr txBox="1"/>
          <p:nvPr/>
        </p:nvSpPr>
        <p:spPr>
          <a:xfrm>
            <a:off x="813078" y="968353"/>
            <a:ext cx="7773138" cy="2554545"/>
          </a:xfrm>
          <a:prstGeom prst="rect">
            <a:avLst/>
          </a:prstGeom>
          <a:noFill/>
        </p:spPr>
        <p:txBody>
          <a:bodyPr wrap="square">
            <a:spAutoFit/>
          </a:bodyPr>
          <a:lstStyle/>
          <a:p>
            <a:pPr algn="just" fontAlgn="base"/>
            <a:r>
              <a:rPr lang="en-US" sz="2000" b="1" i="0" dirty="0">
                <a:solidFill>
                  <a:srgbClr val="273239"/>
                </a:solidFill>
                <a:effectLst/>
                <a:latin typeface="Times New Roman" panose="02020603050405020304" pitchFamily="18" charset="0"/>
                <a:cs typeface="Times New Roman" panose="02020603050405020304" pitchFamily="18" charset="0"/>
              </a:rPr>
              <a:t>Slow Start Phase</a:t>
            </a:r>
          </a:p>
          <a:p>
            <a:pPr algn="just" fontAlgn="base"/>
            <a:r>
              <a:rPr lang="en-US" sz="2000" b="1" i="0" dirty="0">
                <a:solidFill>
                  <a:srgbClr val="273239"/>
                </a:solidFill>
                <a:effectLst/>
                <a:latin typeface="Times New Roman" panose="02020603050405020304" pitchFamily="18" charset="0"/>
                <a:cs typeface="Times New Roman" panose="02020603050405020304" pitchFamily="18" charset="0"/>
              </a:rPr>
              <a:t>Exponential increment</a:t>
            </a:r>
            <a:r>
              <a:rPr lang="en-US" sz="2000" b="0" i="0" dirty="0">
                <a:solidFill>
                  <a:srgbClr val="273239"/>
                </a:solidFill>
                <a:effectLst/>
                <a:latin typeface="Times New Roman" panose="02020603050405020304" pitchFamily="18" charset="0"/>
                <a:cs typeface="Times New Roman" panose="02020603050405020304" pitchFamily="18" charset="0"/>
              </a:rPr>
              <a:t>: In this phase after every RTT the congestion window size increments exponentially. </a:t>
            </a:r>
          </a:p>
          <a:p>
            <a:pPr algn="just" fontAlgn="base"/>
            <a:r>
              <a:rPr lang="en-US" sz="2000" b="1" i="0" dirty="0">
                <a:solidFill>
                  <a:srgbClr val="273239"/>
                </a:solidFill>
                <a:effectLst/>
                <a:latin typeface="Times New Roman" panose="02020603050405020304" pitchFamily="18" charset="0"/>
                <a:cs typeface="Times New Roman" panose="02020603050405020304" pitchFamily="18" charset="0"/>
              </a:rPr>
              <a:t>Example:-</a:t>
            </a:r>
            <a:r>
              <a:rPr lang="en-US" sz="2000" b="0" i="0" dirty="0">
                <a:solidFill>
                  <a:srgbClr val="273239"/>
                </a:solidFill>
                <a:effectLst/>
                <a:latin typeface="Times New Roman" panose="02020603050405020304" pitchFamily="18" charset="0"/>
                <a:cs typeface="Times New Roman" panose="02020603050405020304" pitchFamily="18" charset="0"/>
              </a:rPr>
              <a:t> If the initial congestion window size is 1 segment, and the first segment is successfully acknowledged, the congestion window size becomes 2 segments. If the next transmission is also acknowledged, the congestion window size doubles to 4 segments. This exponential growth continues as long as all segments are successfully acknowledged</a:t>
            </a:r>
          </a:p>
        </p:txBody>
      </p:sp>
      <p:sp>
        <p:nvSpPr>
          <p:cNvPr id="13" name="TextBox 12">
            <a:extLst>
              <a:ext uri="{FF2B5EF4-FFF2-40B4-BE49-F238E27FC236}">
                <a16:creationId xmlns:a16="http://schemas.microsoft.com/office/drawing/2014/main" id="{BCC4F93A-0433-2455-60F7-52B0184BFAD0}"/>
              </a:ext>
            </a:extLst>
          </p:cNvPr>
          <p:cNvSpPr txBox="1"/>
          <p:nvPr/>
        </p:nvSpPr>
        <p:spPr>
          <a:xfrm>
            <a:off x="813078" y="3701542"/>
            <a:ext cx="7665696" cy="1323439"/>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Congestion Avoidance Phase</a:t>
            </a:r>
          </a:p>
          <a:p>
            <a:r>
              <a:rPr lang="en-US" sz="2000" b="1" dirty="0">
                <a:latin typeface="Times New Roman" panose="02020603050405020304" pitchFamily="18" charset="0"/>
                <a:cs typeface="Times New Roman" panose="02020603050405020304" pitchFamily="18" charset="0"/>
              </a:rPr>
              <a:t>Additive increment: </a:t>
            </a:r>
            <a:r>
              <a:rPr lang="en-US" sz="2000" dirty="0">
                <a:latin typeface="Times New Roman" panose="02020603050405020304" pitchFamily="18" charset="0"/>
                <a:cs typeface="Times New Roman" panose="02020603050405020304" pitchFamily="18" charset="0"/>
              </a:rPr>
              <a:t>This phase starts after the threshold value also denoted as </a:t>
            </a:r>
            <a:r>
              <a:rPr lang="en-US" sz="2000" dirty="0" err="1">
                <a:latin typeface="Times New Roman" panose="02020603050405020304" pitchFamily="18" charset="0"/>
                <a:cs typeface="Times New Roman" panose="02020603050405020304" pitchFamily="18" charset="0"/>
              </a:rPr>
              <a:t>ssthresh</a:t>
            </a:r>
            <a:r>
              <a:rPr lang="en-US" sz="2000" dirty="0">
                <a:latin typeface="Times New Roman" panose="02020603050405020304" pitchFamily="18" charset="0"/>
                <a:cs typeface="Times New Roman" panose="02020603050405020304" pitchFamily="18" charset="0"/>
              </a:rPr>
              <a:t>. The size of </a:t>
            </a:r>
            <a:r>
              <a:rPr lang="en-US" sz="2000" dirty="0" err="1">
                <a:latin typeface="Times New Roman" panose="02020603050405020304" pitchFamily="18" charset="0"/>
                <a:cs typeface="Times New Roman" panose="02020603050405020304" pitchFamily="18" charset="0"/>
              </a:rPr>
              <a:t>cwnd</a:t>
            </a:r>
            <a:r>
              <a:rPr lang="en-US" sz="2000" dirty="0">
                <a:latin typeface="Times New Roman" panose="02020603050405020304" pitchFamily="18" charset="0"/>
                <a:cs typeface="Times New Roman" panose="02020603050405020304" pitchFamily="18" charset="0"/>
              </a:rPr>
              <a:t>(congestion window) increases additive. After each RTT </a:t>
            </a:r>
            <a:r>
              <a:rPr lang="en-US" sz="2000" dirty="0" err="1">
                <a:latin typeface="Times New Roman" panose="02020603050405020304" pitchFamily="18" charset="0"/>
                <a:cs typeface="Times New Roman" panose="02020603050405020304" pitchFamily="18" charset="0"/>
              </a:rPr>
              <a:t>cwnd</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cwnd</a:t>
            </a:r>
            <a:r>
              <a:rPr lang="en-US" sz="2000" dirty="0">
                <a:latin typeface="Times New Roman" panose="02020603050405020304" pitchFamily="18" charset="0"/>
                <a:cs typeface="Times New Roman" panose="02020603050405020304" pitchFamily="18" charset="0"/>
              </a:rPr>
              <a:t> + 1.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42979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1D8290-37B8-4438-B3EF-C593047B7030}" type="datetime1">
              <a:rPr lang="en-US" smtClean="0"/>
              <a:pPr/>
              <a:t>10/28/2024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66</a:t>
            </a:fld>
            <a:endParaRPr lang="en-US"/>
          </a:p>
        </p:txBody>
      </p:sp>
      <p:sp>
        <p:nvSpPr>
          <p:cNvPr id="8"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9" name="Picture 8"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
        <p:nvSpPr>
          <p:cNvPr id="3" name="TextBox 2">
            <a:extLst>
              <a:ext uri="{FF2B5EF4-FFF2-40B4-BE49-F238E27FC236}">
                <a16:creationId xmlns:a16="http://schemas.microsoft.com/office/drawing/2014/main" id="{650C21FE-D7CC-86F5-7572-357EC13929F4}"/>
              </a:ext>
            </a:extLst>
          </p:cNvPr>
          <p:cNvSpPr txBox="1"/>
          <p:nvPr/>
        </p:nvSpPr>
        <p:spPr>
          <a:xfrm>
            <a:off x="484632" y="1250478"/>
            <a:ext cx="8421624" cy="2862322"/>
          </a:xfrm>
          <a:prstGeom prst="rect">
            <a:avLst/>
          </a:prstGeom>
          <a:noFill/>
        </p:spPr>
        <p:txBody>
          <a:bodyPr wrap="square">
            <a:spAutoFit/>
          </a:bodyPr>
          <a:lstStyle/>
          <a:p>
            <a:pPr algn="just" fontAlgn="base"/>
            <a:r>
              <a:rPr lang="en-US" sz="2000" b="1" i="0" dirty="0">
                <a:solidFill>
                  <a:srgbClr val="273239"/>
                </a:solidFill>
                <a:effectLst/>
                <a:latin typeface="Times New Roman" panose="02020603050405020304" pitchFamily="18" charset="0"/>
                <a:cs typeface="Times New Roman" panose="02020603050405020304" pitchFamily="18" charset="0"/>
              </a:rPr>
              <a:t>Congestion Detection Phase</a:t>
            </a:r>
          </a:p>
          <a:p>
            <a:pPr algn="just" fontAlgn="base"/>
            <a:r>
              <a:rPr lang="en-US" sz="2000" b="1" i="0" dirty="0">
                <a:solidFill>
                  <a:srgbClr val="273239"/>
                </a:solidFill>
                <a:effectLst/>
                <a:latin typeface="Times New Roman" panose="02020603050405020304" pitchFamily="18" charset="0"/>
                <a:cs typeface="Times New Roman" panose="02020603050405020304" pitchFamily="18" charset="0"/>
              </a:rPr>
              <a:t>Multiplicative decrement:</a:t>
            </a:r>
            <a:r>
              <a:rPr lang="en-US" sz="2000" b="0" i="0" dirty="0">
                <a:solidFill>
                  <a:srgbClr val="273239"/>
                </a:solidFill>
                <a:effectLst/>
                <a:latin typeface="Times New Roman" panose="02020603050405020304" pitchFamily="18" charset="0"/>
                <a:cs typeface="Times New Roman" panose="02020603050405020304" pitchFamily="18" charset="0"/>
              </a:rPr>
              <a:t> If congestion occurs, the congestion window size is decreased. The only way a sender can guess that congestion has happened is the need to retransmit a segment. Retransmission is needed to recover a missing packet that is assumed to have been dropped by a router due to congestion. </a:t>
            </a:r>
            <a:r>
              <a:rPr lang="en-US" sz="2000" b="1" i="0" dirty="0">
                <a:solidFill>
                  <a:srgbClr val="273239"/>
                </a:solidFill>
                <a:effectLst/>
                <a:latin typeface="Times New Roman" panose="02020603050405020304" pitchFamily="18" charset="0"/>
                <a:cs typeface="Times New Roman" panose="02020603050405020304" pitchFamily="18" charset="0"/>
              </a:rPr>
              <a:t>Retransmission can occur in one of two cases: </a:t>
            </a:r>
            <a:r>
              <a:rPr lang="en-US" sz="2000" b="0" i="0" dirty="0">
                <a:solidFill>
                  <a:srgbClr val="273239"/>
                </a:solidFill>
                <a:effectLst/>
                <a:latin typeface="Times New Roman" panose="02020603050405020304" pitchFamily="18" charset="0"/>
                <a:cs typeface="Times New Roman" panose="02020603050405020304" pitchFamily="18" charset="0"/>
              </a:rPr>
              <a:t>when the RTO timer times out or when three duplicate ACKs are received.</a:t>
            </a:r>
          </a:p>
          <a:p>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F41BF7-D098-A1B2-DC33-E53A87B1BC93}"/>
              </a:ext>
            </a:extLst>
          </p:cNvPr>
          <p:cNvPicPr>
            <a:picLocks noChangeAspect="1"/>
          </p:cNvPicPr>
          <p:nvPr/>
        </p:nvPicPr>
        <p:blipFill>
          <a:blip r:embed="rId3"/>
          <a:stretch>
            <a:fillRect/>
          </a:stretch>
        </p:blipFill>
        <p:spPr>
          <a:xfrm>
            <a:off x="2032776" y="3401568"/>
            <a:ext cx="5535648" cy="3158002"/>
          </a:xfrm>
          <a:prstGeom prst="rect">
            <a:avLst/>
          </a:prstGeom>
        </p:spPr>
      </p:pic>
    </p:spTree>
    <p:extLst>
      <p:ext uri="{BB962C8B-B14F-4D97-AF65-F5344CB8AC3E}">
        <p14:creationId xmlns:p14="http://schemas.microsoft.com/office/powerpoint/2010/main" val="30737373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1D8290-37B8-4438-B3EF-C593047B7030}" type="datetime1">
              <a:rPr lang="en-US" smtClean="0"/>
              <a:pPr/>
              <a:t>10/28/2024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67</a:t>
            </a:fld>
            <a:endParaRPr lang="en-US"/>
          </a:p>
        </p:txBody>
      </p:sp>
      <p:sp>
        <p:nvSpPr>
          <p:cNvPr id="8"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9" name="Picture 8"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
        <p:nvSpPr>
          <p:cNvPr id="5" name="Rectangle 2">
            <a:extLst>
              <a:ext uri="{FF2B5EF4-FFF2-40B4-BE49-F238E27FC236}">
                <a16:creationId xmlns:a16="http://schemas.microsoft.com/office/drawing/2014/main" id="{042BD2C2-4F96-A6F2-F029-BFC64B8A8FCE}"/>
              </a:ext>
            </a:extLst>
          </p:cNvPr>
          <p:cNvSpPr>
            <a:spLocks noChangeArrowheads="1"/>
          </p:cNvSpPr>
          <p:nvPr/>
        </p:nvSpPr>
        <p:spPr bwMode="auto">
          <a:xfrm>
            <a:off x="347472" y="1327220"/>
            <a:ext cx="8293608" cy="30344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73239"/>
                </a:solidFill>
                <a:effectLst/>
                <a:latin typeface="Nunito" pitchFamily="2" charset="0"/>
              </a:rPr>
              <a:t>Case 1:</a:t>
            </a:r>
            <a:r>
              <a:rPr kumimoji="0" lang="en-US" altLang="en-US" b="0" i="0" u="none" strike="noStrike" cap="none" normalizeH="0" baseline="0" dirty="0">
                <a:ln>
                  <a:noFill/>
                </a:ln>
                <a:solidFill>
                  <a:srgbClr val="273239"/>
                </a:solidFill>
                <a:effectLst/>
                <a:latin typeface="Nunito" pitchFamily="2" charset="0"/>
              </a:rPr>
              <a:t> Retransmission due to Timeout – In this case, the congestion possibility is high.</a:t>
            </a:r>
            <a:endParaRPr kumimoji="0" lang="en-US" altLang="en-US" b="0" i="0" u="none" strike="noStrike" cap="none" normalizeH="0" baseline="0" dirty="0">
              <a:ln>
                <a:noFill/>
              </a:ln>
              <a:solidFill>
                <a:srgbClr val="273239"/>
              </a:solidFill>
              <a:effectLst/>
              <a:latin typeface="Consolas" panose="020B0609020204030204" pitchFamily="49" charset="0"/>
            </a:endParaRPr>
          </a:p>
          <a:p>
            <a:pPr marL="342900" marR="0" lvl="0" indent="-342900" algn="l" defTabSz="914400" rtl="0" eaLnBrk="0" fontAlgn="base" latinLnBrk="0" hangingPunct="0">
              <a:lnSpc>
                <a:spcPct val="100000"/>
              </a:lnSpc>
              <a:spcBef>
                <a:spcPct val="0"/>
              </a:spcBef>
              <a:spcAft>
                <a:spcPct val="0"/>
              </a:spcAft>
              <a:buClrTx/>
              <a:buSzTx/>
              <a:buFontTx/>
              <a:buAutoNum type="alphaLcParenBoth"/>
              <a:tabLst/>
            </a:pPr>
            <a:r>
              <a:rPr kumimoji="0" lang="en-US" altLang="en-US" b="0" i="0" u="none" strike="noStrike" cap="none" normalizeH="0" baseline="0" dirty="0" err="1">
                <a:ln>
                  <a:noFill/>
                </a:ln>
                <a:solidFill>
                  <a:srgbClr val="273239"/>
                </a:solidFill>
                <a:effectLst/>
                <a:latin typeface="Consolas" panose="020B0609020204030204" pitchFamily="49" charset="0"/>
              </a:rPr>
              <a:t>ssthresh</a:t>
            </a:r>
            <a:r>
              <a:rPr kumimoji="0" lang="en-US" altLang="en-US" b="0" i="0" u="none" strike="noStrike" cap="none" normalizeH="0" baseline="0" dirty="0">
                <a:ln>
                  <a:noFill/>
                </a:ln>
                <a:solidFill>
                  <a:srgbClr val="273239"/>
                </a:solidFill>
                <a:effectLst/>
                <a:latin typeface="Consolas" panose="020B0609020204030204" pitchFamily="49" charset="0"/>
              </a:rPr>
              <a:t> is reduced to half of the current window size.</a:t>
            </a:r>
          </a:p>
          <a:p>
            <a:pPr marL="342900" marR="0" lvl="0" indent="-342900" algn="l" defTabSz="914400" rtl="0" eaLnBrk="0" fontAlgn="base" latinLnBrk="0" hangingPunct="0">
              <a:lnSpc>
                <a:spcPct val="100000"/>
              </a:lnSpc>
              <a:spcBef>
                <a:spcPct val="0"/>
              </a:spcBef>
              <a:spcAft>
                <a:spcPct val="0"/>
              </a:spcAft>
              <a:buClrTx/>
              <a:buSzTx/>
              <a:buFontTx/>
              <a:buAutoNum type="alphaLcParenBoth"/>
              <a:tabLst/>
            </a:pPr>
            <a:r>
              <a:rPr kumimoji="0" lang="en-US" altLang="en-US" b="0" i="0" u="none" strike="noStrike" cap="none" normalizeH="0" baseline="0" dirty="0">
                <a:ln>
                  <a:noFill/>
                </a:ln>
                <a:solidFill>
                  <a:srgbClr val="273239"/>
                </a:solidFill>
                <a:effectLst/>
                <a:latin typeface="Consolas" panose="020B0609020204030204" pitchFamily="49" charset="0"/>
              </a:rPr>
              <a:t>set </a:t>
            </a:r>
            <a:r>
              <a:rPr kumimoji="0" lang="en-US" altLang="en-US" b="0" i="0" u="none" strike="noStrike" cap="none" normalizeH="0" baseline="0" dirty="0" err="1">
                <a:ln>
                  <a:noFill/>
                </a:ln>
                <a:solidFill>
                  <a:srgbClr val="273239"/>
                </a:solidFill>
                <a:effectLst/>
                <a:latin typeface="Consolas" panose="020B0609020204030204" pitchFamily="49" charset="0"/>
              </a:rPr>
              <a:t>cwnd</a:t>
            </a:r>
            <a:r>
              <a:rPr kumimoji="0" lang="en-US" altLang="en-US" b="0" i="0" u="none" strike="noStrike" cap="none" normalizeH="0" baseline="0" dirty="0">
                <a:ln>
                  <a:noFill/>
                </a:ln>
                <a:solidFill>
                  <a:srgbClr val="273239"/>
                </a:solidFill>
                <a:effectLst/>
                <a:latin typeface="Consolas" panose="020B0609020204030204" pitchFamily="49" charset="0"/>
              </a:rPr>
              <a:t> = 1 </a:t>
            </a:r>
          </a:p>
          <a:p>
            <a:pPr marL="342900" marR="0" lvl="0" indent="-342900" algn="l" defTabSz="914400" rtl="0" eaLnBrk="0" fontAlgn="base" latinLnBrk="0" hangingPunct="0">
              <a:lnSpc>
                <a:spcPct val="100000"/>
              </a:lnSpc>
              <a:spcBef>
                <a:spcPct val="0"/>
              </a:spcBef>
              <a:spcAft>
                <a:spcPct val="0"/>
              </a:spcAft>
              <a:buClrTx/>
              <a:buSzTx/>
              <a:buFontTx/>
              <a:buAutoNum type="alphaLcParenBoth"/>
              <a:tabLst/>
            </a:pPr>
            <a:r>
              <a:rPr kumimoji="0" lang="en-US" altLang="en-US" b="0" i="0" u="none" strike="noStrike" cap="none" normalizeH="0" baseline="0" dirty="0">
                <a:ln>
                  <a:noFill/>
                </a:ln>
                <a:solidFill>
                  <a:srgbClr val="273239"/>
                </a:solidFill>
                <a:effectLst/>
                <a:latin typeface="Consolas" panose="020B0609020204030204" pitchFamily="49" charset="0"/>
              </a:rPr>
              <a:t>start with the slow start phase again.</a:t>
            </a:r>
          </a:p>
          <a:p>
            <a:pPr marR="0" lvl="0" algn="l" defTabSz="914400" rtl="0" eaLnBrk="0" fontAlgn="base" latinLnBrk="0" hangingPunct="0">
              <a:lnSpc>
                <a:spcPct val="100000"/>
              </a:lnSpc>
              <a:spcBef>
                <a:spcPct val="0"/>
              </a:spcBef>
              <a:spcAft>
                <a:spcPct val="0"/>
              </a:spcAft>
              <a:buClrTx/>
              <a:buSzTx/>
              <a:tabLst/>
            </a:pP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73239"/>
                </a:solidFill>
                <a:effectLst/>
                <a:latin typeface="Nunito" pitchFamily="2" charset="0"/>
              </a:rPr>
              <a:t>Case 2: </a:t>
            </a:r>
            <a:r>
              <a:rPr kumimoji="0" lang="en-US" altLang="en-US" b="0" i="0" u="none" strike="noStrike" cap="none" normalizeH="0" baseline="0" dirty="0">
                <a:ln>
                  <a:noFill/>
                </a:ln>
                <a:solidFill>
                  <a:srgbClr val="273239"/>
                </a:solidFill>
                <a:effectLst/>
                <a:latin typeface="Nunito" pitchFamily="2" charset="0"/>
              </a:rPr>
              <a:t>Retransmission due to 3 Acknowledgement Duplicates – The congestion possibility is less.</a:t>
            </a:r>
            <a:endParaRPr kumimoji="0" lang="en-US" altLang="en-US" b="0" i="0" u="none" strike="noStrike" cap="none" normalizeH="0" baseline="0" dirty="0">
              <a:ln>
                <a:noFill/>
              </a:ln>
              <a:solidFill>
                <a:srgbClr val="273239"/>
              </a:solidFill>
              <a:effectLst/>
              <a:latin typeface="Consolas" panose="020B0609020204030204" pitchFamily="49" charset="0"/>
            </a:endParaRPr>
          </a:p>
          <a:p>
            <a:pPr marL="342900" marR="0" lvl="0" indent="-342900" algn="l" defTabSz="914400" rtl="0" eaLnBrk="0" fontAlgn="base" latinLnBrk="0" hangingPunct="0">
              <a:lnSpc>
                <a:spcPct val="100000"/>
              </a:lnSpc>
              <a:spcBef>
                <a:spcPct val="0"/>
              </a:spcBef>
              <a:spcAft>
                <a:spcPct val="0"/>
              </a:spcAft>
              <a:buClrTx/>
              <a:buSzTx/>
              <a:buFontTx/>
              <a:buAutoNum type="alphaLcParenBoth"/>
              <a:tabLst/>
            </a:pPr>
            <a:r>
              <a:rPr kumimoji="0" lang="en-US" altLang="en-US" b="0" i="0" u="none" strike="noStrike" cap="none" normalizeH="0" baseline="0" dirty="0" err="1">
                <a:ln>
                  <a:noFill/>
                </a:ln>
                <a:solidFill>
                  <a:srgbClr val="273239"/>
                </a:solidFill>
                <a:effectLst/>
                <a:latin typeface="Consolas" panose="020B0609020204030204" pitchFamily="49" charset="0"/>
              </a:rPr>
              <a:t>ssthresh</a:t>
            </a:r>
            <a:r>
              <a:rPr kumimoji="0" lang="en-US" altLang="en-US" b="0" i="0" u="none" strike="noStrike" cap="none" normalizeH="0" baseline="0" dirty="0">
                <a:ln>
                  <a:noFill/>
                </a:ln>
                <a:solidFill>
                  <a:srgbClr val="273239"/>
                </a:solidFill>
                <a:effectLst/>
                <a:latin typeface="Consolas" panose="020B0609020204030204" pitchFamily="49" charset="0"/>
              </a:rPr>
              <a:t> value reduces to half of the current window size.</a:t>
            </a:r>
          </a:p>
          <a:p>
            <a:pPr marL="342900" marR="0" lvl="0" indent="-342900" algn="l" defTabSz="914400" rtl="0" eaLnBrk="0" fontAlgn="base" latinLnBrk="0" hangingPunct="0">
              <a:lnSpc>
                <a:spcPct val="100000"/>
              </a:lnSpc>
              <a:spcBef>
                <a:spcPct val="0"/>
              </a:spcBef>
              <a:spcAft>
                <a:spcPct val="0"/>
              </a:spcAft>
              <a:buClrTx/>
              <a:buSzTx/>
              <a:buFontTx/>
              <a:buAutoNum type="alphaLcParenBoth"/>
              <a:tabLst/>
            </a:pPr>
            <a:r>
              <a:rPr kumimoji="0" lang="en-US" altLang="en-US" b="0" i="0" u="none" strike="noStrike" cap="none" normalizeH="0" baseline="0" dirty="0">
                <a:ln>
                  <a:noFill/>
                </a:ln>
                <a:solidFill>
                  <a:srgbClr val="273239"/>
                </a:solidFill>
                <a:effectLst/>
                <a:latin typeface="Consolas" panose="020B0609020204030204" pitchFamily="49" charset="0"/>
              </a:rPr>
              <a:t>set </a:t>
            </a:r>
            <a:r>
              <a:rPr kumimoji="0" lang="en-US" altLang="en-US" b="0" i="0" u="none" strike="noStrike" cap="none" normalizeH="0" baseline="0" dirty="0" err="1">
                <a:ln>
                  <a:noFill/>
                </a:ln>
                <a:solidFill>
                  <a:srgbClr val="273239"/>
                </a:solidFill>
                <a:effectLst/>
                <a:latin typeface="Consolas" panose="020B0609020204030204" pitchFamily="49" charset="0"/>
              </a:rPr>
              <a:t>cwnd</a:t>
            </a: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err="1">
                <a:ln>
                  <a:noFill/>
                </a:ln>
                <a:solidFill>
                  <a:srgbClr val="273239"/>
                </a:solidFill>
                <a:effectLst/>
                <a:latin typeface="Consolas" panose="020B0609020204030204" pitchFamily="49" charset="0"/>
              </a:rPr>
              <a:t>ssthresh</a:t>
            </a:r>
            <a:r>
              <a:rPr kumimoji="0" lang="en-US" altLang="en-US" b="0" i="0" u="none" strike="noStrike" cap="none" normalizeH="0" baseline="0" dirty="0">
                <a:ln>
                  <a:noFill/>
                </a:ln>
                <a:solidFill>
                  <a:srgbClr val="27323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(c)start with congestion avoidance phase</a:t>
            </a:r>
            <a:r>
              <a:rPr kumimoji="0" lang="en-US" altLang="en-US" sz="9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96335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1D8290-37B8-4438-B3EF-C593047B7030}" type="datetime1">
              <a:rPr lang="en-US" smtClean="0"/>
              <a:pPr/>
              <a:t>10/28/2024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68</a:t>
            </a:fld>
            <a:endParaRPr lang="en-US"/>
          </a:p>
        </p:txBody>
      </p:sp>
      <p:sp>
        <p:nvSpPr>
          <p:cNvPr id="8"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9" name="Picture 8"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pic>
        <p:nvPicPr>
          <p:cNvPr id="2" name="Picture 1">
            <a:extLst>
              <a:ext uri="{FF2B5EF4-FFF2-40B4-BE49-F238E27FC236}">
                <a16:creationId xmlns:a16="http://schemas.microsoft.com/office/drawing/2014/main" id="{05D51904-4EDF-5888-5BA7-4BB83E424856}"/>
              </a:ext>
            </a:extLst>
          </p:cNvPr>
          <p:cNvPicPr>
            <a:picLocks noChangeAspect="1"/>
          </p:cNvPicPr>
          <p:nvPr/>
        </p:nvPicPr>
        <p:blipFill>
          <a:blip r:embed="rId3"/>
          <a:stretch>
            <a:fillRect/>
          </a:stretch>
        </p:blipFill>
        <p:spPr>
          <a:xfrm>
            <a:off x="1508520" y="1429375"/>
            <a:ext cx="5541744" cy="3158002"/>
          </a:xfrm>
          <a:prstGeom prst="rect">
            <a:avLst/>
          </a:prstGeom>
        </p:spPr>
      </p:pic>
    </p:spTree>
    <p:extLst>
      <p:ext uri="{BB962C8B-B14F-4D97-AF65-F5344CB8AC3E}">
        <p14:creationId xmlns:p14="http://schemas.microsoft.com/office/powerpoint/2010/main" val="26432618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13D815-8BA3-4B1D-8903-450FF5B8C888}" type="datetime1">
              <a:rPr lang="en-US" smtClean="0"/>
              <a:pPr/>
              <a:t>10/28/2024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p:cNvSpPr>
            <a:spLocks noGrp="1"/>
          </p:cNvSpPr>
          <p:nvPr>
            <p:ph type="title"/>
          </p:nvPr>
        </p:nvSpPr>
        <p:spPr>
          <a:xfrm>
            <a:off x="1370862" y="0"/>
            <a:ext cx="7773138" cy="665018"/>
          </a:xfrm>
        </p:spPr>
        <p:txBody>
          <a:bodyPr>
            <a:normAutofit/>
          </a:bodyPr>
          <a:lstStyle/>
          <a:p>
            <a:pPr lvl="0">
              <a:lnSpc>
                <a:spcPct val="100000"/>
              </a:lnSpc>
              <a:defRPr/>
            </a:pPr>
            <a:r>
              <a:rPr lang="en-US" sz="2800" dirty="0">
                <a:solidFill>
                  <a:schemeClr val="dk1"/>
                </a:solidFill>
              </a:rPr>
              <a:t>MCQ</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884886936"/>
              </p:ext>
            </p:extLst>
          </p:nvPr>
        </p:nvGraphicFramePr>
        <p:xfrm>
          <a:off x="955964" y="1171575"/>
          <a:ext cx="7384471" cy="3556000"/>
        </p:xfrm>
        <a:graphic>
          <a:graphicData uri="http://schemas.openxmlformats.org/drawingml/2006/table">
            <a:tbl>
              <a:tblPr firstRow="1" firstCol="1" bandRow="1">
                <a:tableStyleId>{2D5ABB26-0587-4C30-8999-92F81FD0307C}</a:tableStyleId>
              </a:tblPr>
              <a:tblGrid>
                <a:gridCol w="7384471">
                  <a:extLst>
                    <a:ext uri="{9D8B030D-6E8A-4147-A177-3AD203B41FA5}">
                      <a16:colId xmlns:a16="http://schemas.microsoft.com/office/drawing/2014/main" val="3163662691"/>
                    </a:ext>
                  </a:extLst>
                </a:gridCol>
              </a:tblGrid>
              <a:tr h="914400">
                <a:tc>
                  <a:txBody>
                    <a:bodyPr/>
                    <a:lstStyle/>
                    <a:p>
                      <a:pPr marL="342900" marR="0" lvl="0" indent="-342900">
                        <a:spcBef>
                          <a:spcPts val="0"/>
                        </a:spcBef>
                        <a:spcAft>
                          <a:spcPts val="0"/>
                        </a:spcAft>
                        <a:buFont typeface="+mj-lt"/>
                        <a:buAutoNum type="arabicPeriod"/>
                      </a:pPr>
                      <a:r>
                        <a:rPr lang="en-US" sz="2200" dirty="0">
                          <a:ln>
                            <a:noFill/>
                          </a:ln>
                          <a:effectLst/>
                        </a:rPr>
                        <a:t>UDP is a connectionless protocol as</a:t>
                      </a:r>
                    </a:p>
                    <a:p>
                      <a:pPr marL="342900" marR="0" lvl="0" indent="-342900">
                        <a:spcBef>
                          <a:spcPts val="0"/>
                        </a:spcBef>
                        <a:spcAft>
                          <a:spcPts val="0"/>
                        </a:spcAft>
                        <a:buFont typeface="+mj-lt"/>
                        <a:buAutoNum type="alphaUcPeriod"/>
                      </a:pPr>
                      <a:r>
                        <a:rPr lang="en-US" sz="2200" dirty="0">
                          <a:ln>
                            <a:noFill/>
                          </a:ln>
                          <a:effectLst/>
                        </a:rPr>
                        <a:t>It sends data as a stream of related packets</a:t>
                      </a:r>
                    </a:p>
                    <a:p>
                      <a:pPr marL="342900" marR="0" lvl="0" indent="-342900">
                        <a:spcBef>
                          <a:spcPts val="0"/>
                        </a:spcBef>
                        <a:spcAft>
                          <a:spcPts val="0"/>
                        </a:spcAft>
                        <a:buFont typeface="+mj-lt"/>
                        <a:buAutoNum type="alphaUcPeriod"/>
                      </a:pPr>
                      <a:r>
                        <a:rPr lang="en-US" sz="2200" dirty="0">
                          <a:ln>
                            <a:noFill/>
                          </a:ln>
                          <a:effectLst/>
                        </a:rPr>
                        <a:t>All UDP packets are treated independently by Transport layer</a:t>
                      </a:r>
                    </a:p>
                    <a:p>
                      <a:pPr marL="342900" marR="0" lvl="0" indent="-342900">
                        <a:spcBef>
                          <a:spcPts val="0"/>
                        </a:spcBef>
                        <a:spcAft>
                          <a:spcPts val="0"/>
                        </a:spcAft>
                        <a:buFont typeface="+mj-lt"/>
                        <a:buAutoNum type="alphaUcPeriod"/>
                      </a:pPr>
                      <a:r>
                        <a:rPr lang="en-US" sz="2200" dirty="0">
                          <a:ln>
                            <a:noFill/>
                          </a:ln>
                          <a:effectLst/>
                        </a:rPr>
                        <a:t>It is received in the same order as sent order</a:t>
                      </a:r>
                    </a:p>
                    <a:p>
                      <a:pPr marL="342900" marR="0" lvl="0" indent="-342900">
                        <a:spcBef>
                          <a:spcPts val="0"/>
                        </a:spcBef>
                        <a:spcAft>
                          <a:spcPts val="0"/>
                        </a:spcAft>
                        <a:buFont typeface="+mj-lt"/>
                        <a:buAutoNum type="alphaUcPeriod"/>
                      </a:pPr>
                      <a:r>
                        <a:rPr lang="en-US" sz="2200" dirty="0">
                          <a:ln>
                            <a:noFill/>
                          </a:ln>
                          <a:effectLst/>
                        </a:rPr>
                        <a:t>It sends data very quickly </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1971289229"/>
                  </a:ext>
                </a:extLst>
              </a:tr>
              <a:tr h="914400">
                <a:tc>
                  <a:txBody>
                    <a:bodyPr/>
                    <a:lstStyle/>
                    <a:p>
                      <a:pPr marL="0" marR="0" lvl="0" indent="0">
                        <a:spcBef>
                          <a:spcPts val="0"/>
                        </a:spcBef>
                        <a:spcAft>
                          <a:spcPts val="0"/>
                        </a:spcAft>
                        <a:buFont typeface="+mj-lt"/>
                        <a:buNone/>
                      </a:pPr>
                      <a:r>
                        <a:rPr lang="en-US" sz="2200" dirty="0">
                          <a:ln>
                            <a:noFill/>
                          </a:ln>
                          <a:effectLst/>
                        </a:rPr>
                        <a:t>2.  A _____ is a TCP name for a transport service access point</a:t>
                      </a:r>
                    </a:p>
                    <a:p>
                      <a:pPr marL="342900" marR="0" lvl="0" indent="-342900">
                        <a:spcBef>
                          <a:spcPts val="0"/>
                        </a:spcBef>
                        <a:spcAft>
                          <a:spcPts val="0"/>
                        </a:spcAft>
                        <a:buFont typeface="+mj-lt"/>
                        <a:buAutoNum type="alphaUcPeriod"/>
                      </a:pPr>
                      <a:r>
                        <a:rPr lang="en-US" sz="2200" dirty="0">
                          <a:ln>
                            <a:noFill/>
                          </a:ln>
                          <a:effectLst/>
                        </a:rPr>
                        <a:t>Pipe</a:t>
                      </a:r>
                    </a:p>
                    <a:p>
                      <a:pPr marL="342900" marR="0" lvl="0" indent="-342900">
                        <a:spcBef>
                          <a:spcPts val="0"/>
                        </a:spcBef>
                        <a:spcAft>
                          <a:spcPts val="0"/>
                        </a:spcAft>
                        <a:buFont typeface="+mj-lt"/>
                        <a:buAutoNum type="alphaUcPeriod"/>
                      </a:pPr>
                      <a:r>
                        <a:rPr lang="en-US" sz="2200" dirty="0">
                          <a:ln>
                            <a:noFill/>
                          </a:ln>
                          <a:effectLst/>
                        </a:rPr>
                        <a:t>Port</a:t>
                      </a:r>
                    </a:p>
                    <a:p>
                      <a:pPr marL="342900" marR="0" lvl="0" indent="-342900">
                        <a:spcBef>
                          <a:spcPts val="0"/>
                        </a:spcBef>
                        <a:spcAft>
                          <a:spcPts val="0"/>
                        </a:spcAft>
                        <a:buFont typeface="+mj-lt"/>
                        <a:buAutoNum type="alphaUcPeriod"/>
                      </a:pPr>
                      <a:r>
                        <a:rPr lang="en-US" sz="2200" dirty="0">
                          <a:ln>
                            <a:noFill/>
                          </a:ln>
                          <a:effectLst/>
                        </a:rPr>
                        <a:t>Node</a:t>
                      </a:r>
                    </a:p>
                    <a:p>
                      <a:pPr marL="342900" marR="0" lvl="0" indent="-342900">
                        <a:spcBef>
                          <a:spcPts val="0"/>
                        </a:spcBef>
                        <a:spcAft>
                          <a:spcPts val="0"/>
                        </a:spcAft>
                        <a:buFont typeface="+mj-lt"/>
                        <a:buAutoNum type="alphaUcPeriod"/>
                      </a:pPr>
                      <a:r>
                        <a:rPr lang="en-US" sz="2200" dirty="0">
                          <a:ln>
                            <a:noFill/>
                          </a:ln>
                          <a:effectLst/>
                        </a:rPr>
                        <a:t>protocol</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4206799139"/>
                  </a:ext>
                </a:extLst>
              </a:tr>
            </a:tbl>
          </a:graphicData>
        </a:graphic>
      </p:graphicFrame>
      <p:pic>
        <p:nvPicPr>
          <p:cNvPr id="10" name="Picture 9"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CBE9C35B-60C4-FB4D-D925-D1BFD5248EC1}"/>
              </a:ext>
            </a:extLst>
          </p:cNvPr>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315337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1"/>
          </p:nvPr>
        </p:nvSpPr>
        <p:spPr>
          <a:xfrm>
            <a:off x="-304800" y="6356350"/>
            <a:ext cx="2895600" cy="365125"/>
          </a:xfrm>
          <a:noFill/>
        </p:spPr>
        <p:txBody>
          <a:bodyPr/>
          <a:lstStyle/>
          <a:p>
            <a:pPr>
              <a:buFont typeface="Arial" pitchFamily="34" charset="0"/>
              <a:buNone/>
            </a:pPr>
            <a:fld id="{81CEC80A-AC6E-43DA-9E08-50E638B21164}" type="datetime1">
              <a:rPr lang="en-US" smtClean="0"/>
              <a:pPr>
                <a:buFont typeface="Arial" pitchFamily="34" charset="0"/>
                <a:buNone/>
              </a:pPr>
              <a:t>10/28/2024</a:t>
            </a:fld>
            <a:endParaRPr lang="en-US" dirty="0"/>
          </a:p>
        </p:txBody>
      </p:sp>
      <p:sp>
        <p:nvSpPr>
          <p:cNvPr id="10244" name="Slide Number Placeholder 5"/>
          <p:cNvSpPr>
            <a:spLocks noGrp="1"/>
          </p:cNvSpPr>
          <p:nvPr>
            <p:ph type="sldNum" sz="quarter" idx="4294967295"/>
          </p:nvPr>
        </p:nvSpPr>
        <p:spPr>
          <a:xfrm>
            <a:off x="7523018" y="6356350"/>
            <a:ext cx="1595582" cy="365125"/>
          </a:xfrm>
          <a:prstGeom prst="rect">
            <a:avLst/>
          </a:prstGeom>
          <a:noFill/>
        </p:spPr>
        <p:txBody>
          <a:bodyPr/>
          <a:lstStyle/>
          <a:p>
            <a:pPr algn="ctr">
              <a:buSzPts val="1400"/>
              <a:buFont typeface="Arial" pitchFamily="34" charset="0"/>
              <a:buNone/>
            </a:pPr>
            <a:fld id="{C37AE07E-7BC9-49E1-822A-83DAB9ECD80E}" type="slidenum">
              <a:rPr lang="en-US" smtClean="0"/>
              <a:pPr algn="ctr">
                <a:buSzPts val="1400"/>
                <a:buFont typeface="Arial" pitchFamily="34" charset="0"/>
                <a:buNone/>
              </a:pPr>
              <a:t>7</a:t>
            </a:fld>
            <a:endParaRPr lang="en-US" dirty="0"/>
          </a:p>
        </p:txBody>
      </p:sp>
      <p:sp>
        <p:nvSpPr>
          <p:cNvPr id="7" name="Title 1"/>
          <p:cNvSpPr txBox="1">
            <a:spLocks/>
          </p:cNvSpPr>
          <p:nvPr/>
        </p:nvSpPr>
        <p:spPr>
          <a:xfrm>
            <a:off x="1399309" y="-1"/>
            <a:ext cx="7744691" cy="748145"/>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sym typeface="Arial" charset="0"/>
              </a:rPr>
              <a:t>Branch wise Applications</a:t>
            </a:r>
          </a:p>
        </p:txBody>
      </p:sp>
      <p:sp>
        <p:nvSpPr>
          <p:cNvPr id="10246" name="TextBox 7"/>
          <p:cNvSpPr txBox="1">
            <a:spLocks noChangeArrowheads="1"/>
          </p:cNvSpPr>
          <p:nvPr/>
        </p:nvSpPr>
        <p:spPr bwMode="auto">
          <a:xfrm>
            <a:off x="457200" y="1066800"/>
            <a:ext cx="8250238" cy="4760278"/>
          </a:xfrm>
          <a:prstGeom prst="rect">
            <a:avLst/>
          </a:prstGeom>
          <a:noFill/>
          <a:ln w="9525">
            <a:noFill/>
            <a:miter lim="800000"/>
            <a:headEnd/>
            <a:tailEnd/>
          </a:ln>
        </p:spPr>
        <p:txBody>
          <a:bodyPr wrap="square">
            <a:spAutoFit/>
          </a:bodyPr>
          <a:lstStyle/>
          <a:p>
            <a:pPr marL="457200" indent="-457200">
              <a:buFont typeface="Arial" panose="020B0604020202020204" pitchFamily="34" charset="0"/>
              <a:buChar char="•"/>
            </a:pPr>
            <a:r>
              <a:rPr lang="en-US" sz="2800" dirty="0"/>
              <a:t>Resource Sharing</a:t>
            </a:r>
          </a:p>
          <a:p>
            <a:pPr marL="457200" indent="-457200">
              <a:buFont typeface="Arial" panose="020B0604020202020204" pitchFamily="34" charset="0"/>
              <a:buChar char="•"/>
            </a:pPr>
            <a:r>
              <a:rPr lang="en-US" sz="2800" dirty="0"/>
              <a:t>Server-Client model:</a:t>
            </a:r>
          </a:p>
          <a:p>
            <a:pPr marL="457200" indent="-457200">
              <a:buFont typeface="Arial" panose="020B0604020202020204" pitchFamily="34" charset="0"/>
              <a:buChar char="•"/>
            </a:pPr>
            <a:r>
              <a:rPr lang="en-US" sz="2800" dirty="0"/>
              <a:t>Communication Medium:</a:t>
            </a:r>
          </a:p>
          <a:p>
            <a:pPr marL="457200" indent="-457200">
              <a:buFont typeface="Arial" panose="020B0604020202020204" pitchFamily="34" charset="0"/>
              <a:buChar char="•"/>
            </a:pPr>
            <a:r>
              <a:rPr lang="en-US" sz="2800" dirty="0"/>
              <a:t>Access to remote information</a:t>
            </a:r>
          </a:p>
          <a:p>
            <a:pPr marL="457200" indent="-457200">
              <a:buFont typeface="Arial" panose="020B0604020202020204" pitchFamily="34" charset="0"/>
              <a:buChar char="•"/>
            </a:pPr>
            <a:r>
              <a:rPr lang="en-US" sz="2800" dirty="0"/>
              <a:t>Person-to-person communication</a:t>
            </a:r>
          </a:p>
          <a:p>
            <a:pPr marL="457200" indent="-457200">
              <a:buFont typeface="Arial" panose="020B0604020202020204" pitchFamily="34" charset="0"/>
              <a:buChar char="•"/>
            </a:pPr>
            <a:r>
              <a:rPr lang="en-US" sz="2800" dirty="0"/>
              <a:t>Electronic commerce</a:t>
            </a:r>
          </a:p>
          <a:p>
            <a:pPr marL="457200" indent="-457200">
              <a:spcBef>
                <a:spcPts val="363"/>
              </a:spcBef>
              <a:spcAft>
                <a:spcPct val="0"/>
              </a:spcAft>
              <a:buClr>
                <a:srgbClr val="000000"/>
              </a:buClr>
              <a:buFont typeface="Arial" panose="020B0604020202020204" pitchFamily="34" charset="0"/>
              <a:buChar char="•"/>
            </a:pPr>
            <a:r>
              <a:rPr lang="en-US" sz="2800" dirty="0">
                <a:cs typeface="Times New Roman" pitchFamily="18" charset="0"/>
              </a:rPr>
              <a:t>Cloud-based Applications</a:t>
            </a:r>
          </a:p>
          <a:p>
            <a:pPr marL="457200" indent="-457200">
              <a:spcBef>
                <a:spcPct val="0"/>
              </a:spcBef>
              <a:buFont typeface="Arial" panose="020B0604020202020204" pitchFamily="34" charset="0"/>
              <a:buChar char="•"/>
            </a:pPr>
            <a:r>
              <a:rPr lang="en-US" sz="2800" dirty="0">
                <a:solidFill>
                  <a:srgbClr val="000000"/>
                </a:solidFill>
                <a:cs typeface="Times New Roman" panose="02020603050405020304" pitchFamily="18" charset="0"/>
              </a:rPr>
              <a:t>AI and Expert System</a:t>
            </a:r>
          </a:p>
          <a:p>
            <a:pPr marL="457200" indent="-457200">
              <a:spcBef>
                <a:spcPct val="0"/>
              </a:spcBef>
              <a:buFont typeface="Arial" panose="020B0604020202020204" pitchFamily="34" charset="0"/>
              <a:buChar char="•"/>
            </a:pPr>
            <a:r>
              <a:rPr lang="en-US" sz="2800" dirty="0">
                <a:solidFill>
                  <a:srgbClr val="000000"/>
                </a:solidFill>
                <a:cs typeface="Times New Roman" panose="02020603050405020304" pitchFamily="18" charset="0"/>
              </a:rPr>
              <a:t>Neural Networks and parallel programming</a:t>
            </a:r>
          </a:p>
          <a:p>
            <a:pPr marL="457200" indent="-457200">
              <a:spcBef>
                <a:spcPct val="0"/>
              </a:spcBef>
              <a:buFont typeface="Arial" panose="020B0604020202020204" pitchFamily="34" charset="0"/>
              <a:buChar char="•"/>
            </a:pPr>
            <a:r>
              <a:rPr lang="en-US" sz="2800" dirty="0">
                <a:solidFill>
                  <a:srgbClr val="000000"/>
                </a:solidFill>
                <a:cs typeface="Times New Roman" panose="02020603050405020304" pitchFamily="18" charset="0"/>
              </a:rPr>
              <a:t>Decision support and office automation systems etc.</a:t>
            </a:r>
          </a:p>
          <a:p>
            <a:endParaRPr lang="en-US" sz="20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5930359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52ED2A-8B33-4B86-9588-669DDDF5979A}" type="datetime1">
              <a:rPr lang="en-US" smtClean="0"/>
              <a:pPr/>
              <a:t>10/28/2024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Title 1"/>
          <p:cNvSpPr>
            <a:spLocks noGrp="1"/>
          </p:cNvSpPr>
          <p:nvPr>
            <p:ph type="title"/>
          </p:nvPr>
        </p:nvSpPr>
        <p:spPr>
          <a:xfrm>
            <a:off x="1370862" y="0"/>
            <a:ext cx="7773138" cy="665018"/>
          </a:xfrm>
        </p:spPr>
        <p:txBody>
          <a:bodyPr>
            <a:normAutofit/>
          </a:bodyPr>
          <a:lstStyle/>
          <a:p>
            <a:pPr lvl="0">
              <a:lnSpc>
                <a:spcPct val="100000"/>
              </a:lnSpc>
              <a:defRPr/>
            </a:pPr>
            <a:r>
              <a:rPr lang="en-US" sz="2800" dirty="0">
                <a:solidFill>
                  <a:schemeClr val="dk1"/>
                </a:solidFill>
              </a:rPr>
              <a:t>MCQ</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013744153"/>
              </p:ext>
            </p:extLst>
          </p:nvPr>
        </p:nvGraphicFramePr>
        <p:xfrm>
          <a:off x="1149927" y="1171575"/>
          <a:ext cx="7135091" cy="3556000"/>
        </p:xfrm>
        <a:graphic>
          <a:graphicData uri="http://schemas.openxmlformats.org/drawingml/2006/table">
            <a:tbl>
              <a:tblPr firstRow="1" firstCol="1" bandRow="1">
                <a:tableStyleId>{2D5ABB26-0587-4C30-8999-92F81FD0307C}</a:tableStyleId>
              </a:tblPr>
              <a:tblGrid>
                <a:gridCol w="7135091">
                  <a:extLst>
                    <a:ext uri="{9D8B030D-6E8A-4147-A177-3AD203B41FA5}">
                      <a16:colId xmlns:a16="http://schemas.microsoft.com/office/drawing/2014/main" val="3227053709"/>
                    </a:ext>
                  </a:extLst>
                </a:gridCol>
              </a:tblGrid>
              <a:tr h="914400">
                <a:tc>
                  <a:txBody>
                    <a:bodyPr/>
                    <a:lstStyle/>
                    <a:p>
                      <a:pPr marL="0" marR="0" lvl="0" indent="0">
                        <a:spcBef>
                          <a:spcPts val="0"/>
                        </a:spcBef>
                        <a:spcAft>
                          <a:spcPts val="0"/>
                        </a:spcAft>
                        <a:buFont typeface="+mj-lt"/>
                        <a:buNone/>
                      </a:pPr>
                      <a:r>
                        <a:rPr lang="en-US" sz="2200" dirty="0">
                          <a:ln>
                            <a:noFill/>
                          </a:ln>
                          <a:effectLst/>
                        </a:rPr>
                        <a:t>3.  The data in the transport layer is in the form of</a:t>
                      </a:r>
                    </a:p>
                    <a:p>
                      <a:pPr marL="342900" marR="0" lvl="0" indent="-342900">
                        <a:spcBef>
                          <a:spcPts val="0"/>
                        </a:spcBef>
                        <a:spcAft>
                          <a:spcPts val="0"/>
                        </a:spcAft>
                        <a:buFont typeface="+mj-lt"/>
                        <a:buAutoNum type="alphaUcPeriod"/>
                      </a:pPr>
                      <a:r>
                        <a:rPr lang="en-US" sz="2200" dirty="0">
                          <a:ln>
                            <a:noFill/>
                          </a:ln>
                          <a:effectLst/>
                        </a:rPr>
                        <a:t>Frames</a:t>
                      </a:r>
                    </a:p>
                    <a:p>
                      <a:pPr marL="342900" marR="0" lvl="0" indent="-342900">
                        <a:spcBef>
                          <a:spcPts val="0"/>
                        </a:spcBef>
                        <a:spcAft>
                          <a:spcPts val="0"/>
                        </a:spcAft>
                        <a:buFont typeface="+mj-lt"/>
                        <a:buAutoNum type="alphaUcPeriod"/>
                      </a:pPr>
                      <a:r>
                        <a:rPr lang="en-US" sz="2200" dirty="0">
                          <a:ln>
                            <a:noFill/>
                          </a:ln>
                          <a:effectLst/>
                        </a:rPr>
                        <a:t>Datagrams</a:t>
                      </a:r>
                    </a:p>
                    <a:p>
                      <a:pPr marL="342900" marR="0" lvl="0" indent="-342900">
                        <a:spcBef>
                          <a:spcPts val="0"/>
                        </a:spcBef>
                        <a:spcAft>
                          <a:spcPts val="0"/>
                        </a:spcAft>
                        <a:buFont typeface="+mj-lt"/>
                        <a:buAutoNum type="alphaUcPeriod"/>
                      </a:pPr>
                      <a:r>
                        <a:rPr lang="en-US" sz="2200" dirty="0">
                          <a:ln>
                            <a:noFill/>
                          </a:ln>
                          <a:effectLst/>
                        </a:rPr>
                        <a:t>Packets</a:t>
                      </a:r>
                    </a:p>
                    <a:p>
                      <a:pPr marL="342900" marR="0" lvl="0" indent="-342900">
                        <a:spcBef>
                          <a:spcPts val="0"/>
                        </a:spcBef>
                        <a:spcAft>
                          <a:spcPts val="0"/>
                        </a:spcAft>
                        <a:buFont typeface="+mj-lt"/>
                        <a:buAutoNum type="alphaUcPeriod"/>
                      </a:pPr>
                      <a:r>
                        <a:rPr lang="en-US" sz="2200" dirty="0">
                          <a:ln>
                            <a:noFill/>
                          </a:ln>
                          <a:effectLst/>
                        </a:rPr>
                        <a:t>All of the above</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1117127456"/>
                  </a:ext>
                </a:extLst>
              </a:tr>
              <a:tr h="914400">
                <a:tc>
                  <a:txBody>
                    <a:bodyPr/>
                    <a:lstStyle/>
                    <a:p>
                      <a:pPr marL="0" marR="0" lvl="0" indent="0">
                        <a:spcBef>
                          <a:spcPts val="0"/>
                        </a:spcBef>
                        <a:spcAft>
                          <a:spcPts val="0"/>
                        </a:spcAft>
                        <a:buFont typeface="+mj-lt"/>
                        <a:buNone/>
                      </a:pPr>
                      <a:r>
                        <a:rPr lang="en-US" sz="2200" dirty="0">
                          <a:ln>
                            <a:noFill/>
                          </a:ln>
                          <a:effectLst/>
                        </a:rPr>
                        <a:t>4.  Transport layer protocols work as a</a:t>
                      </a:r>
                    </a:p>
                    <a:p>
                      <a:pPr marL="342900" marR="0" lvl="0" indent="-342900">
                        <a:spcBef>
                          <a:spcPts val="0"/>
                        </a:spcBef>
                        <a:spcAft>
                          <a:spcPts val="0"/>
                        </a:spcAft>
                        <a:buFont typeface="+mj-lt"/>
                        <a:buAutoNum type="alphaUcPeriod"/>
                      </a:pPr>
                      <a:r>
                        <a:rPr lang="en-US" sz="2200" dirty="0">
                          <a:ln>
                            <a:noFill/>
                          </a:ln>
                          <a:effectLst/>
                        </a:rPr>
                        <a:t>Application to application communication</a:t>
                      </a:r>
                    </a:p>
                    <a:p>
                      <a:pPr marL="342900" marR="0" lvl="0" indent="-342900">
                        <a:spcBef>
                          <a:spcPts val="0"/>
                        </a:spcBef>
                        <a:spcAft>
                          <a:spcPts val="0"/>
                        </a:spcAft>
                        <a:buFont typeface="+mj-lt"/>
                        <a:buAutoNum type="alphaUcPeriod"/>
                      </a:pPr>
                      <a:r>
                        <a:rPr lang="en-US" sz="2200" dirty="0">
                          <a:ln>
                            <a:noFill/>
                          </a:ln>
                          <a:effectLst/>
                        </a:rPr>
                        <a:t>Process to process communication </a:t>
                      </a:r>
                    </a:p>
                    <a:p>
                      <a:pPr marL="342900" marR="0" lvl="0" indent="-342900">
                        <a:spcBef>
                          <a:spcPts val="0"/>
                        </a:spcBef>
                        <a:spcAft>
                          <a:spcPts val="0"/>
                        </a:spcAft>
                        <a:buFont typeface="+mj-lt"/>
                        <a:buAutoNum type="alphaUcPeriod"/>
                      </a:pPr>
                      <a:r>
                        <a:rPr lang="en-US" sz="2200" dirty="0">
                          <a:ln>
                            <a:noFill/>
                          </a:ln>
                          <a:effectLst/>
                        </a:rPr>
                        <a:t>Node to node communication</a:t>
                      </a:r>
                    </a:p>
                    <a:p>
                      <a:pPr marL="342900" marR="0" lvl="0" indent="-342900">
                        <a:spcBef>
                          <a:spcPts val="0"/>
                        </a:spcBef>
                        <a:spcAft>
                          <a:spcPts val="0"/>
                        </a:spcAft>
                        <a:buFont typeface="+mj-lt"/>
                        <a:buAutoNum type="alphaUcPeriod"/>
                      </a:pPr>
                      <a:r>
                        <a:rPr lang="en-US" sz="2200" dirty="0">
                          <a:ln>
                            <a:noFill/>
                          </a:ln>
                          <a:effectLst/>
                        </a:rPr>
                        <a:t>Man to man communication</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2851609086"/>
                  </a:ext>
                </a:extLst>
              </a:tr>
            </a:tbl>
          </a:graphicData>
        </a:graphic>
      </p:graphicFrame>
      <p:pic>
        <p:nvPicPr>
          <p:cNvPr id="9" name="Picture 8"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5118A842-537E-383D-18E3-97AC0413F053}"/>
              </a:ext>
            </a:extLst>
          </p:cNvPr>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15666167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7A216E-6AD9-4F18-905A-C31D5E04AA3C}" type="datetime1">
              <a:rPr lang="en-US" smtClean="0"/>
              <a:pPr/>
              <a:t>10/28/2024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p:cNvSpPr>
            <a:spLocks noGrp="1"/>
          </p:cNvSpPr>
          <p:nvPr>
            <p:ph type="title"/>
          </p:nvPr>
        </p:nvSpPr>
        <p:spPr>
          <a:xfrm>
            <a:off x="1370862" y="0"/>
            <a:ext cx="7773138" cy="665018"/>
          </a:xfrm>
        </p:spPr>
        <p:txBody>
          <a:bodyPr>
            <a:normAutofit/>
          </a:bodyPr>
          <a:lstStyle/>
          <a:p>
            <a:pPr lvl="0">
              <a:lnSpc>
                <a:spcPct val="100000"/>
              </a:lnSpc>
              <a:defRPr/>
            </a:pPr>
            <a:r>
              <a:rPr lang="en-US" sz="2800" dirty="0">
                <a:solidFill>
                  <a:schemeClr val="dk1"/>
                </a:solidFill>
              </a:rPr>
              <a:t>MCQ</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541300403"/>
              </p:ext>
            </p:extLst>
          </p:nvPr>
        </p:nvGraphicFramePr>
        <p:xfrm>
          <a:off x="872836" y="1384525"/>
          <a:ext cx="7467600" cy="4226560"/>
        </p:xfrm>
        <a:graphic>
          <a:graphicData uri="http://schemas.openxmlformats.org/drawingml/2006/table">
            <a:tbl>
              <a:tblPr firstRow="1" firstCol="1" bandRow="1">
                <a:tableStyleId>{2D5ABB26-0587-4C30-8999-92F81FD0307C}</a:tableStyleId>
              </a:tblPr>
              <a:tblGrid>
                <a:gridCol w="7467600">
                  <a:extLst>
                    <a:ext uri="{9D8B030D-6E8A-4147-A177-3AD203B41FA5}">
                      <a16:colId xmlns:a16="http://schemas.microsoft.com/office/drawing/2014/main" val="1510590043"/>
                    </a:ext>
                  </a:extLst>
                </a:gridCol>
              </a:tblGrid>
              <a:tr h="303357">
                <a:tc>
                  <a:txBody>
                    <a:bodyPr/>
                    <a:lstStyle/>
                    <a:p>
                      <a:pPr marL="0" marR="0" lvl="0" indent="0">
                        <a:spcBef>
                          <a:spcPts val="0"/>
                        </a:spcBef>
                        <a:spcAft>
                          <a:spcPts val="0"/>
                        </a:spcAft>
                        <a:buFont typeface="+mj-lt"/>
                        <a:buNone/>
                      </a:pPr>
                      <a:r>
                        <a:rPr lang="en-US" sz="2200" dirty="0">
                          <a:ln>
                            <a:noFill/>
                          </a:ln>
                          <a:effectLst/>
                        </a:rPr>
                        <a:t>5.  The ________layer is responsible for source to destination delivery of the entire message</a:t>
                      </a:r>
                    </a:p>
                    <a:p>
                      <a:pPr marL="342900" marR="0" lvl="0" indent="-342900">
                        <a:spcBef>
                          <a:spcPts val="0"/>
                        </a:spcBef>
                        <a:spcAft>
                          <a:spcPts val="0"/>
                        </a:spcAft>
                        <a:buFont typeface="+mj-lt"/>
                        <a:buAutoNum type="alphaUcPeriod"/>
                      </a:pPr>
                      <a:r>
                        <a:rPr lang="en-US" sz="2200" dirty="0">
                          <a:ln>
                            <a:noFill/>
                          </a:ln>
                          <a:effectLst/>
                        </a:rPr>
                        <a:t>Transport</a:t>
                      </a:r>
                    </a:p>
                    <a:p>
                      <a:pPr marL="342900" marR="0" lvl="0" indent="-342900">
                        <a:spcBef>
                          <a:spcPts val="0"/>
                        </a:spcBef>
                        <a:spcAft>
                          <a:spcPts val="0"/>
                        </a:spcAft>
                        <a:buFont typeface="+mj-lt"/>
                        <a:buAutoNum type="alphaUcPeriod"/>
                      </a:pPr>
                      <a:r>
                        <a:rPr lang="en-US" sz="2200" dirty="0">
                          <a:ln>
                            <a:noFill/>
                          </a:ln>
                          <a:effectLst/>
                        </a:rPr>
                        <a:t>Network</a:t>
                      </a:r>
                    </a:p>
                    <a:p>
                      <a:pPr marL="342900" marR="0" lvl="0" indent="-342900">
                        <a:spcBef>
                          <a:spcPts val="0"/>
                        </a:spcBef>
                        <a:spcAft>
                          <a:spcPts val="0"/>
                        </a:spcAft>
                        <a:buFont typeface="+mj-lt"/>
                        <a:buAutoNum type="alphaUcPeriod"/>
                      </a:pPr>
                      <a:r>
                        <a:rPr lang="en-US" sz="2200" dirty="0">
                          <a:ln>
                            <a:noFill/>
                          </a:ln>
                          <a:effectLst/>
                        </a:rPr>
                        <a:t>Data link </a:t>
                      </a:r>
                    </a:p>
                    <a:p>
                      <a:pPr marL="342900" marR="0" lvl="0" indent="-342900">
                        <a:spcBef>
                          <a:spcPts val="0"/>
                        </a:spcBef>
                        <a:spcAft>
                          <a:spcPts val="0"/>
                        </a:spcAft>
                        <a:buFont typeface="+mj-lt"/>
                        <a:buAutoNum type="alphaUcPeriod"/>
                      </a:pPr>
                      <a:r>
                        <a:rPr lang="en-US" sz="2200" dirty="0">
                          <a:ln>
                            <a:noFill/>
                          </a:ln>
                          <a:effectLst/>
                        </a:rPr>
                        <a:t>Physical</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436230409"/>
                  </a:ext>
                </a:extLst>
              </a:tr>
              <a:tr h="914400">
                <a:tc>
                  <a:txBody>
                    <a:bodyPr/>
                    <a:lstStyle/>
                    <a:p>
                      <a:pPr marL="0" marR="0" lvl="0" indent="0">
                        <a:spcBef>
                          <a:spcPts val="0"/>
                        </a:spcBef>
                        <a:spcAft>
                          <a:spcPts val="0"/>
                        </a:spcAft>
                        <a:buFont typeface="+mj-lt"/>
                        <a:buNone/>
                      </a:pPr>
                      <a:r>
                        <a:rPr lang="en-US" sz="2200" dirty="0">
                          <a:ln>
                            <a:noFill/>
                          </a:ln>
                          <a:effectLst/>
                        </a:rPr>
                        <a:t>6. The header added by the transport layer to the packet coming from the upper layer includes the ____ address</a:t>
                      </a:r>
                    </a:p>
                    <a:p>
                      <a:pPr marL="342900" marR="0" lvl="0" indent="-342900">
                        <a:spcBef>
                          <a:spcPts val="0"/>
                        </a:spcBef>
                        <a:spcAft>
                          <a:spcPts val="0"/>
                        </a:spcAft>
                        <a:buFont typeface="+mj-lt"/>
                        <a:buAutoNum type="alphaUcPeriod"/>
                      </a:pPr>
                      <a:r>
                        <a:rPr lang="en-US" sz="2200" dirty="0">
                          <a:ln>
                            <a:noFill/>
                          </a:ln>
                          <a:effectLst/>
                        </a:rPr>
                        <a:t>Logical</a:t>
                      </a:r>
                    </a:p>
                    <a:p>
                      <a:pPr marL="342900" marR="0" lvl="0" indent="-342900">
                        <a:spcBef>
                          <a:spcPts val="0"/>
                        </a:spcBef>
                        <a:spcAft>
                          <a:spcPts val="0"/>
                        </a:spcAft>
                        <a:buFont typeface="+mj-lt"/>
                        <a:buAutoNum type="alphaUcPeriod"/>
                      </a:pPr>
                      <a:r>
                        <a:rPr lang="en-US" sz="2200" dirty="0">
                          <a:ln>
                            <a:noFill/>
                          </a:ln>
                          <a:effectLst/>
                        </a:rPr>
                        <a:t>Physical</a:t>
                      </a:r>
                    </a:p>
                    <a:p>
                      <a:pPr marL="342900" marR="0" lvl="0" indent="-342900">
                        <a:spcBef>
                          <a:spcPts val="0"/>
                        </a:spcBef>
                        <a:spcAft>
                          <a:spcPts val="0"/>
                        </a:spcAft>
                        <a:buFont typeface="+mj-lt"/>
                        <a:buAutoNum type="alphaUcPeriod"/>
                      </a:pPr>
                      <a:r>
                        <a:rPr lang="en-US" sz="2200" dirty="0">
                          <a:ln>
                            <a:noFill/>
                          </a:ln>
                          <a:effectLst/>
                        </a:rPr>
                        <a:t>Service-point</a:t>
                      </a:r>
                    </a:p>
                    <a:p>
                      <a:pPr marL="342900" marR="0" lvl="0" indent="-342900">
                        <a:spcBef>
                          <a:spcPts val="0"/>
                        </a:spcBef>
                        <a:spcAft>
                          <a:spcPts val="0"/>
                        </a:spcAft>
                        <a:buFont typeface="+mj-lt"/>
                        <a:buAutoNum type="alphaUcPeriod"/>
                      </a:pPr>
                      <a:r>
                        <a:rPr lang="en-US" sz="2200" dirty="0">
                          <a:ln>
                            <a:noFill/>
                          </a:ln>
                          <a:effectLst/>
                        </a:rPr>
                        <a:t>Network</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1056112069"/>
                  </a:ext>
                </a:extLst>
              </a:tr>
            </a:tbl>
          </a:graphicData>
        </a:graphic>
      </p:graphicFrame>
      <p:pic>
        <p:nvPicPr>
          <p:cNvPr id="10" name="Picture 9"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4E7849E5-B9F4-A401-920E-A4E0A43DD44D}"/>
              </a:ext>
            </a:extLst>
          </p:cNvPr>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16813216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2A1386-06DA-49EF-A814-185C4B1B9D2D}" type="datetime1">
              <a:rPr lang="en-US" smtClean="0"/>
              <a:pPr/>
              <a:t>10/28/2024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p:cNvSpPr>
            <a:spLocks noGrp="1"/>
          </p:cNvSpPr>
          <p:nvPr>
            <p:ph type="title"/>
          </p:nvPr>
        </p:nvSpPr>
        <p:spPr>
          <a:xfrm>
            <a:off x="1370862" y="0"/>
            <a:ext cx="7773138" cy="665018"/>
          </a:xfrm>
        </p:spPr>
        <p:txBody>
          <a:bodyPr>
            <a:normAutofit/>
          </a:bodyPr>
          <a:lstStyle/>
          <a:p>
            <a:pPr lvl="0">
              <a:lnSpc>
                <a:spcPct val="100000"/>
              </a:lnSpc>
              <a:defRPr/>
            </a:pPr>
            <a:r>
              <a:rPr lang="en-US" sz="2800" dirty="0">
                <a:solidFill>
                  <a:schemeClr val="dk1"/>
                </a:solidFill>
              </a:rPr>
              <a:t>MCQ</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0161028"/>
              </p:ext>
            </p:extLst>
          </p:nvPr>
        </p:nvGraphicFramePr>
        <p:xfrm>
          <a:off x="831273" y="1171575"/>
          <a:ext cx="7329054" cy="4226560"/>
        </p:xfrm>
        <a:graphic>
          <a:graphicData uri="http://schemas.openxmlformats.org/drawingml/2006/table">
            <a:tbl>
              <a:tblPr firstRow="1" firstCol="1" bandRow="1">
                <a:tableStyleId>{2D5ABB26-0587-4C30-8999-92F81FD0307C}</a:tableStyleId>
              </a:tblPr>
              <a:tblGrid>
                <a:gridCol w="7329054">
                  <a:extLst>
                    <a:ext uri="{9D8B030D-6E8A-4147-A177-3AD203B41FA5}">
                      <a16:colId xmlns:a16="http://schemas.microsoft.com/office/drawing/2014/main" val="1781139984"/>
                    </a:ext>
                  </a:extLst>
                </a:gridCol>
              </a:tblGrid>
              <a:tr h="914400">
                <a:tc>
                  <a:txBody>
                    <a:bodyPr/>
                    <a:lstStyle/>
                    <a:p>
                      <a:pPr marL="0" marR="0" lvl="0" indent="0">
                        <a:spcBef>
                          <a:spcPts val="0"/>
                        </a:spcBef>
                        <a:spcAft>
                          <a:spcPts val="0"/>
                        </a:spcAft>
                        <a:buFont typeface="+mj-lt"/>
                        <a:buNone/>
                      </a:pPr>
                      <a:r>
                        <a:rPr lang="en-US" sz="2200" dirty="0">
                          <a:ln>
                            <a:noFill/>
                          </a:ln>
                          <a:effectLst/>
                        </a:rPr>
                        <a:t>7. The division of message into packets is the function of the _____ layer</a:t>
                      </a:r>
                    </a:p>
                    <a:p>
                      <a:pPr marL="342900" marR="0" lvl="0" indent="-342900">
                        <a:spcBef>
                          <a:spcPts val="0"/>
                        </a:spcBef>
                        <a:spcAft>
                          <a:spcPts val="0"/>
                        </a:spcAft>
                        <a:buFont typeface="+mj-lt"/>
                        <a:buAutoNum type="alphaUcPeriod"/>
                      </a:pPr>
                      <a:r>
                        <a:rPr lang="en-US" sz="2200" dirty="0">
                          <a:ln>
                            <a:noFill/>
                          </a:ln>
                          <a:effectLst/>
                        </a:rPr>
                        <a:t>Application</a:t>
                      </a:r>
                    </a:p>
                    <a:p>
                      <a:pPr marL="342900" marR="0" lvl="0" indent="-342900">
                        <a:spcBef>
                          <a:spcPts val="0"/>
                        </a:spcBef>
                        <a:spcAft>
                          <a:spcPts val="0"/>
                        </a:spcAft>
                        <a:buFont typeface="+mj-lt"/>
                        <a:buAutoNum type="alphaUcPeriod"/>
                      </a:pPr>
                      <a:r>
                        <a:rPr lang="en-US" sz="2200" dirty="0">
                          <a:ln>
                            <a:noFill/>
                          </a:ln>
                          <a:effectLst/>
                        </a:rPr>
                        <a:t>Transport </a:t>
                      </a:r>
                    </a:p>
                    <a:p>
                      <a:pPr marL="342900" marR="0" lvl="0" indent="-342900">
                        <a:spcBef>
                          <a:spcPts val="0"/>
                        </a:spcBef>
                        <a:spcAft>
                          <a:spcPts val="0"/>
                        </a:spcAft>
                        <a:buFont typeface="+mj-lt"/>
                        <a:buAutoNum type="alphaUcPeriod"/>
                      </a:pPr>
                      <a:r>
                        <a:rPr lang="en-US" sz="2200" dirty="0">
                          <a:ln>
                            <a:noFill/>
                          </a:ln>
                          <a:effectLst/>
                        </a:rPr>
                        <a:t>Network</a:t>
                      </a:r>
                    </a:p>
                    <a:p>
                      <a:pPr marL="342900" marR="0" lvl="0" indent="-342900">
                        <a:spcBef>
                          <a:spcPts val="0"/>
                        </a:spcBef>
                        <a:spcAft>
                          <a:spcPts val="0"/>
                        </a:spcAft>
                        <a:buFont typeface="+mj-lt"/>
                        <a:buAutoNum type="alphaUcPeriod"/>
                      </a:pPr>
                      <a:r>
                        <a:rPr lang="en-US" sz="2200" dirty="0">
                          <a:ln>
                            <a:noFill/>
                          </a:ln>
                          <a:effectLst/>
                        </a:rPr>
                        <a:t>Data link </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2593354515"/>
                  </a:ext>
                </a:extLst>
              </a:tr>
              <a:tr h="914400">
                <a:tc>
                  <a:txBody>
                    <a:bodyPr/>
                    <a:lstStyle/>
                    <a:p>
                      <a:pPr marL="0" marR="0" lvl="0" indent="0">
                        <a:spcBef>
                          <a:spcPts val="0"/>
                        </a:spcBef>
                        <a:spcAft>
                          <a:spcPts val="0"/>
                        </a:spcAft>
                        <a:buFont typeface="+mj-lt"/>
                        <a:buNone/>
                      </a:pPr>
                      <a:r>
                        <a:rPr lang="en-US" sz="2200" dirty="0">
                          <a:ln>
                            <a:noFill/>
                          </a:ln>
                          <a:effectLst/>
                        </a:rPr>
                        <a:t>8. _____ provides a connection-oriented reliable service for sending messages</a:t>
                      </a:r>
                    </a:p>
                    <a:p>
                      <a:pPr marL="342900" marR="0" lvl="0" indent="-342900">
                        <a:spcBef>
                          <a:spcPts val="0"/>
                        </a:spcBef>
                        <a:spcAft>
                          <a:spcPts val="0"/>
                        </a:spcAft>
                        <a:buFont typeface="+mj-lt"/>
                        <a:buAutoNum type="alphaUcPeriod"/>
                      </a:pPr>
                      <a:r>
                        <a:rPr lang="en-US" sz="2200" dirty="0">
                          <a:ln>
                            <a:noFill/>
                          </a:ln>
                          <a:effectLst/>
                        </a:rPr>
                        <a:t>TCP</a:t>
                      </a:r>
                    </a:p>
                    <a:p>
                      <a:pPr marL="342900" marR="0" lvl="0" indent="-342900">
                        <a:spcBef>
                          <a:spcPts val="0"/>
                        </a:spcBef>
                        <a:spcAft>
                          <a:spcPts val="0"/>
                        </a:spcAft>
                        <a:buFont typeface="+mj-lt"/>
                        <a:buAutoNum type="alphaUcPeriod"/>
                      </a:pPr>
                      <a:r>
                        <a:rPr lang="en-US" sz="2200" dirty="0">
                          <a:ln>
                            <a:noFill/>
                          </a:ln>
                          <a:effectLst/>
                        </a:rPr>
                        <a:t>IP</a:t>
                      </a:r>
                    </a:p>
                    <a:p>
                      <a:pPr marL="342900" marR="0" lvl="0" indent="-342900">
                        <a:spcBef>
                          <a:spcPts val="0"/>
                        </a:spcBef>
                        <a:spcAft>
                          <a:spcPts val="0"/>
                        </a:spcAft>
                        <a:buFont typeface="+mj-lt"/>
                        <a:buAutoNum type="alphaUcPeriod"/>
                      </a:pPr>
                      <a:r>
                        <a:rPr lang="en-US" sz="2200" dirty="0">
                          <a:ln>
                            <a:noFill/>
                          </a:ln>
                          <a:effectLst/>
                        </a:rPr>
                        <a:t>UDP</a:t>
                      </a:r>
                    </a:p>
                    <a:p>
                      <a:pPr marL="342900" marR="0" lvl="0" indent="-342900">
                        <a:spcBef>
                          <a:spcPts val="0"/>
                        </a:spcBef>
                        <a:spcAft>
                          <a:spcPts val="0"/>
                        </a:spcAft>
                        <a:buFont typeface="+mj-lt"/>
                        <a:buAutoNum type="alphaUcPeriod"/>
                      </a:pPr>
                      <a:r>
                        <a:rPr lang="en-US" sz="2200" dirty="0">
                          <a:ln>
                            <a:noFill/>
                          </a:ln>
                          <a:effectLst/>
                        </a:rPr>
                        <a:t>All of the above</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4191195568"/>
                  </a:ext>
                </a:extLst>
              </a:tr>
            </a:tbl>
          </a:graphicData>
        </a:graphic>
      </p:graphicFrame>
      <p:pic>
        <p:nvPicPr>
          <p:cNvPr id="11" name="Picture 10"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66CCB42E-EB8A-09C3-DD8D-736CC602DD82}"/>
              </a:ext>
            </a:extLst>
          </p:cNvPr>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2891306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2A1386-06DA-49EF-A814-185C4B1B9D2D}" type="datetime1">
              <a:rPr lang="en-US" smtClean="0"/>
              <a:pPr/>
              <a:t>10/28/2024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p:cNvSpPr>
            <a:spLocks noGrp="1"/>
          </p:cNvSpPr>
          <p:nvPr>
            <p:ph type="title"/>
          </p:nvPr>
        </p:nvSpPr>
        <p:spPr>
          <a:xfrm>
            <a:off x="1370862" y="0"/>
            <a:ext cx="7773138" cy="665018"/>
          </a:xfrm>
        </p:spPr>
        <p:txBody>
          <a:bodyPr>
            <a:normAutofit/>
          </a:bodyPr>
          <a:lstStyle/>
          <a:p>
            <a:pPr lvl="0">
              <a:lnSpc>
                <a:spcPct val="100000"/>
              </a:lnSpc>
              <a:defRPr/>
            </a:pPr>
            <a:r>
              <a:rPr lang="en-US" sz="2800" dirty="0">
                <a:solidFill>
                  <a:schemeClr val="dk1"/>
                </a:solidFill>
              </a:rPr>
              <a:t>MCQ</a:t>
            </a:r>
          </a:p>
        </p:txBody>
      </p:sp>
      <p:pic>
        <p:nvPicPr>
          <p:cNvPr id="11" name="Picture 10"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13" name="Content Placeholder 2"/>
          <p:cNvSpPr>
            <a:spLocks noGrp="1"/>
          </p:cNvSpPr>
          <p:nvPr>
            <p:ph idx="1"/>
          </p:nvPr>
        </p:nvSpPr>
        <p:spPr>
          <a:xfrm>
            <a:off x="533400" y="1143000"/>
            <a:ext cx="8229600" cy="4525963"/>
          </a:xfrm>
        </p:spPr>
        <p:txBody>
          <a:bodyPr>
            <a:noAutofit/>
          </a:bodyPr>
          <a:lstStyle/>
          <a:p>
            <a:r>
              <a:rPr lang="en-US" altLang="en-US" sz="2200" dirty="0"/>
              <a:t>___________ are used for </a:t>
            </a:r>
            <a:r>
              <a:rPr lang="en-US" altLang="en-US" sz="2200" dirty="0" err="1"/>
              <a:t>unicast</a:t>
            </a:r>
            <a:r>
              <a:rPr lang="en-US" altLang="en-US" sz="2200" dirty="0"/>
              <a:t> communication such as cellular telephones, satellite networks</a:t>
            </a:r>
          </a:p>
          <a:p>
            <a:pPr marL="342900" lvl="1" indent="-342900">
              <a:buFont typeface="Arial" pitchFamily="34" charset="0"/>
              <a:buChar char="•"/>
            </a:pPr>
            <a:r>
              <a:rPr lang="en-US" sz="2200" dirty="0"/>
              <a:t>One long cable acts as a backbone to link all the devices in a _____Topology</a:t>
            </a:r>
          </a:p>
          <a:p>
            <a:r>
              <a:rPr lang="en-US" sz="2200" dirty="0"/>
              <a:t>A computer network is an interconnection of two or more computers that are able to _____ _______</a:t>
            </a:r>
          </a:p>
          <a:p>
            <a:r>
              <a:rPr lang="en-US" sz="2200" dirty="0"/>
              <a:t>_______ _______ is a physical path by which message transmits </a:t>
            </a:r>
          </a:p>
          <a:p>
            <a:r>
              <a:rPr lang="en-US" sz="2200" dirty="0"/>
              <a:t>_______a set of rules that govern data communications</a:t>
            </a:r>
          </a:p>
          <a:p>
            <a:pPr marL="342900" lvl="1" indent="-342900">
              <a:buFont typeface="Arial" pitchFamily="34" charset="0"/>
              <a:buChar char="•"/>
            </a:pPr>
            <a:r>
              <a:rPr lang="en-US" sz="2400" dirty="0"/>
              <a:t>the number of physical links in a fully connected mesh network with n nodes = ______</a:t>
            </a:r>
          </a:p>
          <a:p>
            <a:r>
              <a:rPr lang="en-US" altLang="en-US" sz="2200" dirty="0"/>
              <a:t>The devices are connected through a _____ in star topology</a:t>
            </a:r>
          </a:p>
          <a:p>
            <a:r>
              <a:rPr lang="en-US" sz="2200" dirty="0"/>
              <a:t>LANs are distinguished from other types of networks by their ______ and </a:t>
            </a:r>
            <a:r>
              <a:rPr lang="en-US" sz="2400" dirty="0"/>
              <a:t>_________</a:t>
            </a:r>
            <a:br>
              <a:rPr lang="en-US" altLang="en-US" sz="2200" dirty="0"/>
            </a:br>
            <a:endParaRPr lang="en-US" sz="2200" dirty="0"/>
          </a:p>
        </p:txBody>
      </p:sp>
      <p:sp>
        <p:nvSpPr>
          <p:cNvPr id="2" name="Footer Placeholder 12">
            <a:extLst>
              <a:ext uri="{FF2B5EF4-FFF2-40B4-BE49-F238E27FC236}">
                <a16:creationId xmlns:a16="http://schemas.microsoft.com/office/drawing/2014/main" id="{A7891803-1349-6A63-B723-F00A50D1BA39}"/>
              </a:ext>
            </a:extLst>
          </p:cNvPr>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2891306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5081987"/>
          </a:xfrm>
        </p:spPr>
        <p:txBody>
          <a:bodyPr>
            <a:normAutofit fontScale="55000" lnSpcReduction="20000"/>
          </a:bodyPr>
          <a:lstStyle/>
          <a:p>
            <a:r>
              <a:rPr lang="en-US" sz="3500" dirty="0"/>
              <a:t>18-19</a:t>
            </a:r>
          </a:p>
          <a:p>
            <a:r>
              <a:rPr lang="en-US" sz="3500" dirty="0">
                <a:hlinkClick r:id="rId2"/>
              </a:rPr>
              <a:t>https://drive.google.com/open?id=17OUMNnX0kFDc9UB8tx8qd8zyEj7lCD5P</a:t>
            </a:r>
            <a:endParaRPr lang="en-US" sz="3500" dirty="0"/>
          </a:p>
          <a:p>
            <a:r>
              <a:rPr lang="en-US" sz="3500" dirty="0"/>
              <a:t>17-18</a:t>
            </a:r>
          </a:p>
          <a:p>
            <a:r>
              <a:rPr lang="en-US" sz="3500" dirty="0">
                <a:hlinkClick r:id="rId3"/>
              </a:rPr>
              <a:t>https://drive.google.com/open?id=1oFmw__qC7wdUP85gUkKbkohZvd9Vopm_</a:t>
            </a:r>
            <a:endParaRPr lang="en-US" sz="3500" dirty="0"/>
          </a:p>
          <a:p>
            <a:r>
              <a:rPr lang="en-US" sz="3500" dirty="0"/>
              <a:t>16-17</a:t>
            </a:r>
          </a:p>
          <a:p>
            <a:r>
              <a:rPr lang="en-US" sz="3500" dirty="0">
                <a:hlinkClick r:id="rId4"/>
              </a:rPr>
              <a:t>https://drive.google.com/open?id=1eDrOkj2wVsxdTZPb7-A78YuYn16HC1ob</a:t>
            </a:r>
            <a:endParaRPr lang="en-US" sz="3500" dirty="0"/>
          </a:p>
          <a:p>
            <a:r>
              <a:rPr lang="en-US" sz="3500" dirty="0"/>
              <a:t>15-16</a:t>
            </a:r>
          </a:p>
          <a:p>
            <a:r>
              <a:rPr lang="en-US" sz="3500" dirty="0">
                <a:hlinkClick r:id="rId5"/>
              </a:rPr>
              <a:t>https://drive.google.com/open?id=1ljNxmZP1_pl10rbxJvK6xB1ybG7AMuqU</a:t>
            </a:r>
            <a:endParaRPr lang="en-US" sz="3500" dirty="0"/>
          </a:p>
          <a:p>
            <a:r>
              <a:rPr lang="en-US" sz="3500" dirty="0"/>
              <a:t>14-15</a:t>
            </a:r>
          </a:p>
          <a:p>
            <a:r>
              <a:rPr lang="en-US" sz="3500" dirty="0">
                <a:hlinkClick r:id="rId6"/>
              </a:rPr>
              <a:t>https://drive.google.com/open?id=1tjERKPwEA9icWcQTBZQnKUq_ttqBDeo5</a:t>
            </a:r>
            <a:endParaRPr lang="en-US" sz="3500" dirty="0"/>
          </a:p>
          <a:p>
            <a:endParaRPr lang="en-US" dirty="0"/>
          </a:p>
        </p:txBody>
      </p:sp>
      <p:sp>
        <p:nvSpPr>
          <p:cNvPr id="4" name="Date Placeholder 3"/>
          <p:cNvSpPr>
            <a:spLocks noGrp="1"/>
          </p:cNvSpPr>
          <p:nvPr>
            <p:ph type="dt" sz="half" idx="10"/>
          </p:nvPr>
        </p:nvSpPr>
        <p:spPr/>
        <p:txBody>
          <a:bodyPr/>
          <a:lstStyle/>
          <a:p>
            <a:fld id="{B3B57D6B-F446-4D06-B997-DF8F818FF94D}" type="datetime1">
              <a:rPr lang="en-US" smtClean="0"/>
              <a:pPr/>
              <a:t>10/28/2024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pic>
        <p:nvPicPr>
          <p:cNvPr id="8" name="Picture 2" descr="E:\NIET\Project\xLogo11.png.pagespeed.ic.pydHLuCQEZ.png"/>
          <p:cNvPicPr>
            <a:picLocks noChangeAspect="1" noChangeArrowheads="1"/>
          </p:cNvPicPr>
          <p:nvPr/>
        </p:nvPicPr>
        <p:blipFill>
          <a:blip r:embed="rId7"/>
          <a:srcRect/>
          <a:stretch>
            <a:fillRect/>
          </a:stretch>
        </p:blipFill>
        <p:spPr bwMode="auto">
          <a:xfrm>
            <a:off x="0" y="0"/>
            <a:ext cx="1447800" cy="817163"/>
          </a:xfrm>
          <a:prstGeom prst="rect">
            <a:avLst/>
          </a:prstGeom>
          <a:noFill/>
        </p:spPr>
      </p:pic>
      <p:sp>
        <p:nvSpPr>
          <p:cNvPr id="9" name="Title 1"/>
          <p:cNvSpPr>
            <a:spLocks noGrp="1"/>
          </p:cNvSpPr>
          <p:nvPr>
            <p:ph type="title"/>
          </p:nvPr>
        </p:nvSpPr>
        <p:spPr>
          <a:xfrm>
            <a:off x="1370862" y="16703"/>
            <a:ext cx="7773138" cy="665018"/>
          </a:xfrm>
        </p:spPr>
        <p:txBody>
          <a:bodyPr>
            <a:normAutofit/>
          </a:bodyPr>
          <a:lstStyle/>
          <a:p>
            <a:pPr lvl="0">
              <a:lnSpc>
                <a:spcPct val="100000"/>
              </a:lnSpc>
              <a:defRPr/>
            </a:pPr>
            <a:r>
              <a:rPr lang="en-US" sz="2800" dirty="0">
                <a:solidFill>
                  <a:schemeClr val="dk1"/>
                </a:solidFill>
              </a:rPr>
              <a:t>Old Question papers</a:t>
            </a:r>
          </a:p>
        </p:txBody>
      </p:sp>
      <p:pic>
        <p:nvPicPr>
          <p:cNvPr id="11" name="Picture 10" descr="Untitled.png"/>
          <p:cNvPicPr>
            <a:picLocks noChangeAspect="1"/>
          </p:cNvPicPr>
          <p:nvPr/>
        </p:nvPicPr>
        <p:blipFill>
          <a:blip r:embed="rId8"/>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6810086B-1304-1CCE-CCEC-267633153964}"/>
              </a:ext>
            </a:extLst>
          </p:cNvPr>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41631208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r>
              <a:rPr lang="en-US" dirty="0"/>
              <a:t>Explain the three way handshaking protocol to establish the transport level connection </a:t>
            </a:r>
          </a:p>
          <a:p>
            <a:r>
              <a:rPr lang="en-US" dirty="0"/>
              <a:t>Explain the TCP header and the working of TCP protocol.</a:t>
            </a:r>
          </a:p>
          <a:p>
            <a:r>
              <a:rPr lang="en-US" dirty="0"/>
              <a:t>Differentiate TCP and UDP with frame format</a:t>
            </a:r>
          </a:p>
          <a:p>
            <a:r>
              <a:rPr lang="en-US" dirty="0"/>
              <a:t>Define cryptography with the help of block diagram of Asymmetric and Symmetric Cryptography</a:t>
            </a:r>
          </a:p>
          <a:p>
            <a:r>
              <a:rPr lang="en-US" dirty="0"/>
              <a:t>Differentiate between block cipher and transpose cipher.</a:t>
            </a:r>
          </a:p>
        </p:txBody>
      </p:sp>
      <p:sp>
        <p:nvSpPr>
          <p:cNvPr id="4" name="Date Placeholder 3"/>
          <p:cNvSpPr>
            <a:spLocks noGrp="1"/>
          </p:cNvSpPr>
          <p:nvPr>
            <p:ph type="dt" sz="half" idx="10"/>
          </p:nvPr>
        </p:nvSpPr>
        <p:spPr/>
        <p:txBody>
          <a:bodyPr/>
          <a:lstStyle/>
          <a:p>
            <a:fld id="{B4BBA548-3328-4C38-B663-2AFFB0BE243F}" type="datetime1">
              <a:rPr lang="en-US" smtClean="0"/>
              <a:pPr/>
              <a:t>10/28/2024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p:cNvSpPr>
            <a:spLocks noGrp="1"/>
          </p:cNvSpPr>
          <p:nvPr>
            <p:ph type="title"/>
          </p:nvPr>
        </p:nvSpPr>
        <p:spPr>
          <a:xfrm>
            <a:off x="1370862" y="0"/>
            <a:ext cx="7773138" cy="665018"/>
          </a:xfrm>
        </p:spPr>
        <p:txBody>
          <a:bodyPr>
            <a:normAutofit/>
          </a:bodyPr>
          <a:lstStyle/>
          <a:p>
            <a:pPr lvl="0">
              <a:lnSpc>
                <a:spcPct val="100000"/>
              </a:lnSpc>
              <a:defRPr/>
            </a:pPr>
            <a:r>
              <a:rPr lang="en-US" sz="2800" dirty="0">
                <a:solidFill>
                  <a:schemeClr val="dk1"/>
                </a:solidFill>
              </a:rPr>
              <a:t>Expected Question in University exams</a:t>
            </a:r>
          </a:p>
        </p:txBody>
      </p:sp>
      <p:pic>
        <p:nvPicPr>
          <p:cNvPr id="11" name="Picture 10"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6CCE2465-BD0A-59FC-AACF-554F8AA7DB1E}"/>
              </a:ext>
            </a:extLst>
          </p:cNvPr>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38538132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dirty="0"/>
              <a:t>					</a:t>
            </a:r>
          </a:p>
        </p:txBody>
      </p:sp>
      <p:sp>
        <p:nvSpPr>
          <p:cNvPr id="4" name="Date Placeholder 3"/>
          <p:cNvSpPr>
            <a:spLocks noGrp="1"/>
          </p:cNvSpPr>
          <p:nvPr>
            <p:ph type="dt" sz="half" idx="10"/>
          </p:nvPr>
        </p:nvSpPr>
        <p:spPr/>
        <p:txBody>
          <a:bodyPr/>
          <a:lstStyle/>
          <a:p>
            <a:fld id="{5DF76095-6FF5-4DF5-B4FD-F272DBE19C9D}" type="datetime1">
              <a:rPr lang="en-US" smtClean="0"/>
              <a:pPr/>
              <a:t>10/28/2024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1"/>
            <a:ext cx="7772400" cy="685799"/>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Question paper of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p:cNvPicPr>
            <a:picLocks noChangeAspect="1"/>
          </p:cNvPicPr>
          <p:nvPr/>
        </p:nvPicPr>
        <p:blipFill rotWithShape="1">
          <a:blip r:embed="rId3"/>
          <a:srcRect l="25988" t="19792" r="26574" b="17708"/>
          <a:stretch/>
        </p:blipFill>
        <p:spPr>
          <a:xfrm>
            <a:off x="1447800" y="1219199"/>
            <a:ext cx="6629400" cy="4910667"/>
          </a:xfrm>
          <a:prstGeom prst="rect">
            <a:avLst/>
          </a:prstGeom>
        </p:spPr>
      </p:pic>
      <p:pic>
        <p:nvPicPr>
          <p:cNvPr id="10" name="Picture 9"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5" name="Footer Placeholder 12">
            <a:extLst>
              <a:ext uri="{FF2B5EF4-FFF2-40B4-BE49-F238E27FC236}">
                <a16:creationId xmlns:a16="http://schemas.microsoft.com/office/drawing/2014/main" id="{C4D01096-13B6-F81B-9D10-2D8ABC45E5F4}"/>
              </a:ext>
            </a:extLst>
          </p:cNvPr>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7766495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dirty="0"/>
              <a:t>					</a:t>
            </a:r>
          </a:p>
        </p:txBody>
      </p:sp>
      <p:sp>
        <p:nvSpPr>
          <p:cNvPr id="4" name="Date Placeholder 3"/>
          <p:cNvSpPr>
            <a:spLocks noGrp="1"/>
          </p:cNvSpPr>
          <p:nvPr>
            <p:ph type="dt" sz="half" idx="10"/>
          </p:nvPr>
        </p:nvSpPr>
        <p:spPr/>
        <p:txBody>
          <a:bodyPr/>
          <a:lstStyle/>
          <a:p>
            <a:fld id="{2C23715E-35F6-456A-BDB0-D120F451EE6A}" type="datetime1">
              <a:rPr lang="en-US" smtClean="0"/>
              <a:pPr/>
              <a:t>10/28/2024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1"/>
            <a:ext cx="7772400" cy="685799"/>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Question paper of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5" name="Picture 4"/>
          <p:cNvPicPr>
            <a:picLocks noChangeAspect="1"/>
          </p:cNvPicPr>
          <p:nvPr/>
        </p:nvPicPr>
        <p:blipFill rotWithShape="1">
          <a:blip r:embed="rId3"/>
          <a:srcRect l="25403" t="22917" r="26574" b="10417"/>
          <a:stretch/>
        </p:blipFill>
        <p:spPr>
          <a:xfrm>
            <a:off x="1371600" y="1135857"/>
            <a:ext cx="6248400" cy="4876800"/>
          </a:xfrm>
          <a:prstGeom prst="rect">
            <a:avLst/>
          </a:prstGeom>
        </p:spPr>
      </p:pic>
      <p:pic>
        <p:nvPicPr>
          <p:cNvPr id="10" name="Picture 9"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F9FD9142-543F-8487-67D4-917A22A63073}"/>
              </a:ext>
            </a:extLst>
          </p:cNvPr>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39167232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dirty="0"/>
              <a:t>					</a:t>
            </a:r>
          </a:p>
        </p:txBody>
      </p:sp>
      <p:sp>
        <p:nvSpPr>
          <p:cNvPr id="4" name="Date Placeholder 3"/>
          <p:cNvSpPr>
            <a:spLocks noGrp="1"/>
          </p:cNvSpPr>
          <p:nvPr>
            <p:ph type="dt" sz="half" idx="10"/>
          </p:nvPr>
        </p:nvSpPr>
        <p:spPr/>
        <p:txBody>
          <a:bodyPr/>
          <a:lstStyle/>
          <a:p>
            <a:fld id="{A781572A-2285-4082-A9C1-DB85B6A97B25}" type="datetime1">
              <a:rPr lang="en-US" smtClean="0"/>
              <a:pPr/>
              <a:t>10/28/2024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1"/>
            <a:ext cx="7772400" cy="685799"/>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Question paper of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p:cNvPicPr>
            <a:picLocks noChangeAspect="1"/>
          </p:cNvPicPr>
          <p:nvPr/>
        </p:nvPicPr>
        <p:blipFill rotWithShape="1">
          <a:blip r:embed="rId3"/>
          <a:srcRect l="23159" t="22917" r="25988" b="25245"/>
          <a:stretch/>
        </p:blipFill>
        <p:spPr>
          <a:xfrm>
            <a:off x="1371600" y="1145146"/>
            <a:ext cx="7393172" cy="4237209"/>
          </a:xfrm>
          <a:prstGeom prst="rect">
            <a:avLst/>
          </a:prstGeom>
        </p:spPr>
      </p:pic>
      <p:pic>
        <p:nvPicPr>
          <p:cNvPr id="10" name="Picture 9"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5" name="Footer Placeholder 12">
            <a:extLst>
              <a:ext uri="{FF2B5EF4-FFF2-40B4-BE49-F238E27FC236}">
                <a16:creationId xmlns:a16="http://schemas.microsoft.com/office/drawing/2014/main" id="{5BBA8BF5-61CF-2C06-70BC-5085311FF096}"/>
              </a:ext>
            </a:extLst>
          </p:cNvPr>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29916479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dirty="0"/>
              <a:t>					</a:t>
            </a:r>
          </a:p>
        </p:txBody>
      </p:sp>
      <p:sp>
        <p:nvSpPr>
          <p:cNvPr id="4" name="Date Placeholder 3"/>
          <p:cNvSpPr>
            <a:spLocks noGrp="1"/>
          </p:cNvSpPr>
          <p:nvPr>
            <p:ph type="dt" sz="half" idx="10"/>
          </p:nvPr>
        </p:nvSpPr>
        <p:spPr/>
        <p:txBody>
          <a:bodyPr/>
          <a:lstStyle/>
          <a:p>
            <a:fld id="{14A594CD-FBA0-4607-B109-60FDA55F6CEA}" type="datetime1">
              <a:rPr lang="en-US" smtClean="0"/>
              <a:pPr/>
              <a:t>10/28/2024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1"/>
            <a:ext cx="7772400" cy="685799"/>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Question paper of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5" name="Picture 4"/>
          <p:cNvPicPr>
            <a:picLocks noChangeAspect="1"/>
          </p:cNvPicPr>
          <p:nvPr/>
        </p:nvPicPr>
        <p:blipFill rotWithShape="1">
          <a:blip r:embed="rId3"/>
          <a:srcRect l="24231" t="40625" r="25988" b="27083"/>
          <a:stretch/>
        </p:blipFill>
        <p:spPr>
          <a:xfrm>
            <a:off x="1143000" y="1752600"/>
            <a:ext cx="6477000" cy="2895600"/>
          </a:xfrm>
          <a:prstGeom prst="rect">
            <a:avLst/>
          </a:prstGeom>
        </p:spPr>
      </p:pic>
      <p:pic>
        <p:nvPicPr>
          <p:cNvPr id="10" name="Picture 9"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2F7E3D9C-7CEF-08A8-00D3-8842FB0CDF1F}"/>
              </a:ext>
            </a:extLst>
          </p:cNvPr>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373228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dirty="0"/>
              <a:t>To develop an understanding of </a:t>
            </a:r>
          </a:p>
          <a:p>
            <a:r>
              <a:rPr lang="en-US" dirty="0"/>
              <a:t>computer networking basics.</a:t>
            </a:r>
          </a:p>
          <a:p>
            <a:r>
              <a:rPr lang="en-US" dirty="0"/>
              <a:t>different components of computer networks.</a:t>
            </a:r>
          </a:p>
          <a:p>
            <a:r>
              <a:rPr lang="en-US" dirty="0"/>
              <a:t>study and understand various protocols.</a:t>
            </a:r>
          </a:p>
          <a:p>
            <a:r>
              <a:rPr lang="en-US" b="1" dirty="0"/>
              <a:t>standard models for the layered approach to communication between autonomous machines in a network.</a:t>
            </a:r>
          </a:p>
          <a:p>
            <a:r>
              <a:rPr lang="en-US" dirty="0"/>
              <a:t>study and understand the main characteristics of data transmission across various physical link types. </a:t>
            </a:r>
          </a:p>
        </p:txBody>
      </p:sp>
      <p:sp>
        <p:nvSpPr>
          <p:cNvPr id="4" name="Date Placeholder 3"/>
          <p:cNvSpPr>
            <a:spLocks noGrp="1"/>
          </p:cNvSpPr>
          <p:nvPr>
            <p:ph type="dt" sz="half" idx="10"/>
          </p:nvPr>
        </p:nvSpPr>
        <p:spPr/>
        <p:txBody>
          <a:bodyPr/>
          <a:lstStyle/>
          <a:p>
            <a:fld id="{ACE0BA54-FB7F-4BEA-83B8-F7506FB107EC}" type="datetime1">
              <a:rPr lang="en-US" smtClean="0"/>
              <a:pPr/>
              <a:t>10/28/2024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1"/>
            <a:ext cx="7772400" cy="685799"/>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Objective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11"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10969281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a:bodyPr>
          <a:lstStyle/>
          <a:p>
            <a:pPr marL="0" marR="0">
              <a:lnSpc>
                <a:spcPct val="115000"/>
              </a:lnSpc>
              <a:spcBef>
                <a:spcPts val="0"/>
              </a:spcBef>
              <a:spcAft>
                <a:spcPts val="0"/>
              </a:spcAft>
            </a:pPr>
            <a:r>
              <a:rPr lang="en-US" dirty="0"/>
              <a:t>Transport Layer and the Design issues covered,</a:t>
            </a:r>
          </a:p>
          <a:p>
            <a:pPr marL="0" marR="0">
              <a:lnSpc>
                <a:spcPct val="115000"/>
              </a:lnSpc>
              <a:spcBef>
                <a:spcPts val="0"/>
              </a:spcBef>
              <a:spcAft>
                <a:spcPts val="0"/>
              </a:spcAft>
            </a:pPr>
            <a:r>
              <a:rPr lang="en-US" dirty="0"/>
              <a:t>Functions of Transport layer were done in detail</a:t>
            </a:r>
          </a:p>
          <a:p>
            <a:pPr marL="0" marR="0">
              <a:lnSpc>
                <a:spcPct val="115000"/>
              </a:lnSpc>
              <a:spcBef>
                <a:spcPts val="0"/>
              </a:spcBef>
              <a:spcAft>
                <a:spcPts val="0"/>
              </a:spcAft>
            </a:pPr>
            <a:r>
              <a:rPr lang="en-US" dirty="0"/>
              <a:t>How TCP does connection management elaborated</a:t>
            </a:r>
          </a:p>
          <a:p>
            <a:pPr marL="0" marR="0">
              <a:lnSpc>
                <a:spcPct val="115000"/>
              </a:lnSpc>
              <a:spcBef>
                <a:spcPts val="0"/>
              </a:spcBef>
              <a:spcAft>
                <a:spcPts val="0"/>
              </a:spcAft>
            </a:pPr>
            <a:r>
              <a:rPr lang="en-US" dirty="0"/>
              <a:t>Session Layer - Design issues, </a:t>
            </a:r>
          </a:p>
          <a:p>
            <a:pPr marL="0" marR="0">
              <a:lnSpc>
                <a:spcPct val="115000"/>
              </a:lnSpc>
              <a:spcBef>
                <a:spcPts val="0"/>
              </a:spcBef>
              <a:spcAft>
                <a:spcPts val="0"/>
              </a:spcAft>
            </a:pPr>
            <a:r>
              <a:rPr lang="en-US" dirty="0"/>
              <a:t>Overview of remote procedure call. </a:t>
            </a:r>
          </a:p>
          <a:p>
            <a:pPr marL="0" marR="0">
              <a:lnSpc>
                <a:spcPct val="115000"/>
              </a:lnSpc>
              <a:spcBef>
                <a:spcPts val="0"/>
              </a:spcBef>
              <a:spcAft>
                <a:spcPts val="0"/>
              </a:spcAft>
            </a:pPr>
            <a:r>
              <a:rPr lang="en-US" dirty="0"/>
              <a:t>Presentation Layer-Design issues, </a:t>
            </a:r>
          </a:p>
          <a:p>
            <a:pPr marL="0" marR="0">
              <a:lnSpc>
                <a:spcPct val="115000"/>
              </a:lnSpc>
              <a:spcBef>
                <a:spcPts val="0"/>
              </a:spcBef>
              <a:spcAft>
                <a:spcPts val="0"/>
              </a:spcAft>
            </a:pPr>
            <a:r>
              <a:rPr lang="en-US" dirty="0"/>
              <a:t>Various Data compression techniques including Lossless and </a:t>
            </a:r>
            <a:r>
              <a:rPr lang="en-US" dirty="0" err="1"/>
              <a:t>Lossy</a:t>
            </a:r>
            <a:endParaRPr lang="en-US" dirty="0"/>
          </a:p>
          <a:p>
            <a:pPr marL="0" marR="0">
              <a:lnSpc>
                <a:spcPct val="115000"/>
              </a:lnSpc>
              <a:spcBef>
                <a:spcPts val="0"/>
              </a:spcBef>
              <a:spcAft>
                <a:spcPts val="0"/>
              </a:spcAft>
            </a:pPr>
            <a:r>
              <a:rPr lang="en-US" dirty="0"/>
              <a:t>Cryptography were discussed</a:t>
            </a:r>
          </a:p>
        </p:txBody>
      </p:sp>
      <p:sp>
        <p:nvSpPr>
          <p:cNvPr id="4" name="Date Placeholder 3"/>
          <p:cNvSpPr>
            <a:spLocks noGrp="1"/>
          </p:cNvSpPr>
          <p:nvPr>
            <p:ph type="dt" sz="half" idx="10"/>
          </p:nvPr>
        </p:nvSpPr>
        <p:spPr/>
        <p:txBody>
          <a:bodyPr/>
          <a:lstStyle/>
          <a:p>
            <a:fld id="{F12BEDB1-F553-4F2F-8F23-3FE848F98024}" type="datetime1">
              <a:rPr lang="en-US" smtClean="0"/>
              <a:pPr/>
              <a:t>10/28/2024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p:cNvSpPr>
            <a:spLocks noGrp="1"/>
          </p:cNvSpPr>
          <p:nvPr>
            <p:ph type="title"/>
          </p:nvPr>
        </p:nvSpPr>
        <p:spPr>
          <a:xfrm>
            <a:off x="1370862" y="0"/>
            <a:ext cx="7773138" cy="665018"/>
          </a:xfrm>
        </p:spPr>
        <p:txBody>
          <a:bodyPr>
            <a:normAutofit/>
          </a:bodyPr>
          <a:lstStyle/>
          <a:p>
            <a:pPr lvl="0">
              <a:lnSpc>
                <a:spcPct val="100000"/>
              </a:lnSpc>
              <a:defRPr/>
            </a:pPr>
            <a:r>
              <a:rPr lang="en-US" sz="2800" dirty="0">
                <a:solidFill>
                  <a:schemeClr val="dk1"/>
                </a:solidFill>
              </a:rPr>
              <a:t>Summary</a:t>
            </a:r>
          </a:p>
        </p:txBody>
      </p:sp>
      <p:pic>
        <p:nvPicPr>
          <p:cNvPr id="11" name="Picture 10"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391970A8-036B-6DCD-31EE-32BD2FFF715E}"/>
              </a:ext>
            </a:extLst>
          </p:cNvPr>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4141925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1"/>
          </p:nvPr>
        </p:nvSpPr>
        <p:spPr>
          <a:xfrm>
            <a:off x="-304800" y="6356350"/>
            <a:ext cx="2895600" cy="365125"/>
          </a:xfrm>
          <a:noFill/>
        </p:spPr>
        <p:txBody>
          <a:bodyPr/>
          <a:lstStyle/>
          <a:p>
            <a:pPr>
              <a:buFont typeface="Arial" pitchFamily="34" charset="0"/>
              <a:buNone/>
            </a:pPr>
            <a:fld id="{33CCDD3A-3D65-468E-B20B-5744380666E6}" type="datetime1">
              <a:rPr lang="en-US" smtClean="0"/>
              <a:pPr>
                <a:buFont typeface="Arial" pitchFamily="34" charset="0"/>
                <a:buNone/>
              </a:pPr>
              <a:t>10/28/2024</a:t>
            </a:fld>
            <a:endParaRPr lang="en-US" dirty="0"/>
          </a:p>
        </p:txBody>
      </p:sp>
      <p:sp>
        <p:nvSpPr>
          <p:cNvPr id="10244" name="Slide Number Placeholder 5"/>
          <p:cNvSpPr>
            <a:spLocks noGrp="1"/>
          </p:cNvSpPr>
          <p:nvPr>
            <p:ph type="sldNum" sz="quarter" idx="4294967295"/>
          </p:nvPr>
        </p:nvSpPr>
        <p:spPr>
          <a:xfrm>
            <a:off x="6223000" y="6356350"/>
            <a:ext cx="2895600" cy="365125"/>
          </a:xfrm>
          <a:prstGeom prst="rect">
            <a:avLst/>
          </a:prstGeom>
          <a:noFill/>
        </p:spPr>
        <p:txBody>
          <a:bodyPr/>
          <a:lstStyle/>
          <a:p>
            <a:pPr algn="ctr">
              <a:buSzPts val="1400"/>
              <a:buFont typeface="Arial" pitchFamily="34" charset="0"/>
              <a:buNone/>
            </a:pPr>
            <a:fld id="{C37AE07E-7BC9-49E1-822A-83DAB9ECD80E}" type="slidenum">
              <a:rPr lang="en-US" smtClean="0"/>
              <a:pPr algn="ctr">
                <a:buSzPts val="1400"/>
                <a:buFont typeface="Arial" pitchFamily="34" charset="0"/>
                <a:buNone/>
              </a:pPr>
              <a:t>81</a:t>
            </a:fld>
            <a:endParaRPr lang="en-US"/>
          </a:p>
        </p:txBody>
      </p:sp>
      <p:sp>
        <p:nvSpPr>
          <p:cNvPr id="7" name="Title 1"/>
          <p:cNvSpPr txBox="1">
            <a:spLocks/>
          </p:cNvSpPr>
          <p:nvPr/>
        </p:nvSpPr>
        <p:spPr>
          <a:xfrm>
            <a:off x="1413164" y="0"/>
            <a:ext cx="7730836" cy="685800"/>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sym typeface="Arial" charset="0"/>
              </a:rPr>
              <a:t>Text Books</a:t>
            </a:r>
          </a:p>
        </p:txBody>
      </p:sp>
      <p:sp>
        <p:nvSpPr>
          <p:cNvPr id="10246" name="TextBox 7"/>
          <p:cNvSpPr txBox="1">
            <a:spLocks noChangeArrowheads="1"/>
          </p:cNvSpPr>
          <p:nvPr/>
        </p:nvSpPr>
        <p:spPr bwMode="auto">
          <a:xfrm>
            <a:off x="457200" y="1066800"/>
            <a:ext cx="8250238" cy="2246769"/>
          </a:xfrm>
          <a:prstGeom prst="rect">
            <a:avLst/>
          </a:prstGeom>
          <a:noFill/>
          <a:ln w="9525">
            <a:noFill/>
            <a:miter lim="800000"/>
            <a:headEnd/>
            <a:tailEnd/>
          </a:ln>
        </p:spPr>
        <p:txBody>
          <a:bodyPr wrap="square">
            <a:spAutoFit/>
          </a:bodyPr>
          <a:lstStyle/>
          <a:p>
            <a:endParaRPr lang="en-US" sz="2000" b="1" dirty="0">
              <a:latin typeface="Times New Roman" pitchFamily="18" charset="0"/>
              <a:cs typeface="Times New Roman" pitchFamily="18" charset="0"/>
            </a:endParaRPr>
          </a:p>
          <a:p>
            <a:pPr marL="342900" indent="-342900">
              <a:buAutoNum type="arabicPeriod"/>
            </a:pPr>
            <a:r>
              <a:rPr lang="en-US" sz="2000" dirty="0" err="1">
                <a:latin typeface="Times New Roman" pitchFamily="18" charset="0"/>
                <a:cs typeface="Times New Roman" pitchFamily="18" charset="0"/>
              </a:rPr>
              <a:t>Behrouz</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Forouzan</a:t>
            </a:r>
            <a:r>
              <a:rPr lang="en-US" sz="2000" dirty="0">
                <a:latin typeface="Times New Roman" pitchFamily="18" charset="0"/>
                <a:cs typeface="Times New Roman" pitchFamily="18" charset="0"/>
              </a:rPr>
              <a:t>, “Data Communication and Networking”, McGraw Hill</a:t>
            </a:r>
          </a:p>
          <a:p>
            <a:pPr marL="342900" indent="-342900"/>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2.  Andrew </a:t>
            </a:r>
            <a:r>
              <a:rPr lang="en-US" sz="2000" dirty="0" err="1">
                <a:latin typeface="Times New Roman" pitchFamily="18" charset="0"/>
                <a:cs typeface="Times New Roman" pitchFamily="18" charset="0"/>
              </a:rPr>
              <a:t>Tanenbaum</a:t>
            </a:r>
            <a:r>
              <a:rPr lang="en-US" sz="2000" dirty="0">
                <a:latin typeface="Times New Roman" pitchFamily="18" charset="0"/>
                <a:cs typeface="Times New Roman" pitchFamily="18" charset="0"/>
              </a:rPr>
              <a:t> “Computer Networks”, Prentice Hall.</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3. William Stallings, “Data and Computer Communication”, Pearson.</a:t>
            </a:r>
          </a:p>
          <a:p>
            <a:endParaRPr lang="en-US" sz="20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F24F7A62-34CD-DD16-EAAD-CD0034F318E3}"/>
              </a:ext>
            </a:extLst>
          </p:cNvPr>
          <p:cNvSpPr txBox="1">
            <a:spLocks/>
          </p:cNvSpPr>
          <p:nvPr/>
        </p:nvSpPr>
        <p:spPr>
          <a:xfrm>
            <a:off x="2286000" y="6386950"/>
            <a:ext cx="50292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Ms. Ibtesaam Rais           ACSE-0503                 CN               Unit Number: 4</a:t>
            </a:r>
            <a:endParaRPr lang="en-US" dirty="0"/>
          </a:p>
        </p:txBody>
      </p:sp>
    </p:spTree>
    <p:extLst>
      <p:ext uri="{BB962C8B-B14F-4D97-AF65-F5344CB8AC3E}">
        <p14:creationId xmlns:p14="http://schemas.microsoft.com/office/powerpoint/2010/main" val="42722403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F1EBEF-1CB1-44F8-A1D1-1F344A1ADC37}" type="datetime1">
              <a:rPr lang="en-US" smtClean="0"/>
              <a:pPr/>
              <a:t>10/28/2024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a:spLocks noGrp="1"/>
          </p:cNvSpPr>
          <p:nvPr>
            <p:ph idx="1"/>
          </p:nvPr>
        </p:nvSpPr>
        <p:spPr>
          <a:xfrm>
            <a:off x="533400" y="1143000"/>
            <a:ext cx="8229600" cy="4525963"/>
          </a:xfrm>
        </p:spPr>
        <p:txBody>
          <a:bodyPr>
            <a:normAutofit lnSpcReduction="10000"/>
          </a:bodyPr>
          <a:lstStyle/>
          <a:p>
            <a:pPr marL="0" indent="0">
              <a:buNone/>
            </a:pPr>
            <a:r>
              <a:rPr lang="en-US" dirty="0"/>
              <a:t>1.  </a:t>
            </a:r>
            <a:r>
              <a:rPr lang="en-US" dirty="0" err="1"/>
              <a:t>Forouzen</a:t>
            </a:r>
            <a:r>
              <a:rPr lang="en-US" dirty="0"/>
              <a:t>, "Data Communication and Networking", TMH  </a:t>
            </a:r>
          </a:p>
          <a:p>
            <a:pPr marL="0" indent="0">
              <a:buNone/>
            </a:pPr>
            <a:r>
              <a:rPr lang="en-US" dirty="0"/>
              <a:t>2. A.S. Tanenbaum, Computer Networks, Pearson Education  </a:t>
            </a:r>
          </a:p>
          <a:p>
            <a:pPr marL="0" indent="0">
              <a:buNone/>
            </a:pPr>
            <a:r>
              <a:rPr lang="en-US" dirty="0"/>
              <a:t>3. W. Stallings, Data and Computer Communication, Macmillan Press </a:t>
            </a:r>
          </a:p>
          <a:p>
            <a:pPr marL="0" indent="0">
              <a:buNone/>
            </a:pPr>
            <a:r>
              <a:rPr lang="en-US" dirty="0"/>
              <a:t>4. Gary </a:t>
            </a:r>
            <a:r>
              <a:rPr lang="en-US" dirty="0" err="1"/>
              <a:t>R.Wright,W.Richard</a:t>
            </a:r>
            <a:r>
              <a:rPr lang="en-US" dirty="0"/>
              <a:t> Stevens "TCP/IP Illustrated,Volume2 The Implementation" Addison-Wesley  </a:t>
            </a:r>
          </a:p>
          <a:p>
            <a:pPr marL="0" indent="0">
              <a:buNone/>
            </a:pPr>
            <a:r>
              <a:rPr lang="en-US" dirty="0"/>
              <a:t>5. Michael A. Gallo and William M. Hancock "Computer </a:t>
            </a:r>
            <a:r>
              <a:rPr lang="en-US" dirty="0" err="1"/>
              <a:t>communucation</a:t>
            </a:r>
            <a:r>
              <a:rPr lang="en-US" dirty="0"/>
              <a:t> and Networking Technology" Cengage Learning </a:t>
            </a:r>
          </a:p>
          <a:p>
            <a:pPr marL="0" indent="0">
              <a:buNone/>
            </a:pPr>
            <a:r>
              <a:rPr lang="en-US" dirty="0"/>
              <a:t> 6. </a:t>
            </a:r>
            <a:r>
              <a:rPr lang="en-US" dirty="0" err="1"/>
              <a:t>Bhavneet</a:t>
            </a:r>
            <a:r>
              <a:rPr lang="en-US" dirty="0"/>
              <a:t> Sidhu, An Integrated approach to Computer Networks, Khanna Publishing House </a:t>
            </a:r>
          </a:p>
          <a:p>
            <a:pPr marL="0" indent="0">
              <a:buNone/>
            </a:pPr>
            <a:r>
              <a:rPr lang="en-US" dirty="0"/>
              <a:t>7. </a:t>
            </a:r>
            <a:r>
              <a:rPr lang="en-US" dirty="0" err="1"/>
              <a:t>Anuranjan</a:t>
            </a:r>
            <a:r>
              <a:rPr lang="en-US" dirty="0"/>
              <a:t> </a:t>
            </a:r>
            <a:r>
              <a:rPr lang="en-US" dirty="0" err="1"/>
              <a:t>Misra</a:t>
            </a:r>
            <a:r>
              <a:rPr lang="en-US" dirty="0"/>
              <a:t>, “Computer Networks”, Acme Learning  </a:t>
            </a:r>
          </a:p>
          <a:p>
            <a:pPr marL="0" indent="0">
              <a:buNone/>
            </a:pPr>
            <a:r>
              <a:rPr lang="en-US" dirty="0"/>
              <a:t>8.  G. </a:t>
            </a:r>
            <a:r>
              <a:rPr lang="en-US" dirty="0" err="1"/>
              <a:t>Shanmugarathinam</a:t>
            </a:r>
            <a:r>
              <a:rPr lang="en-US" dirty="0"/>
              <a:t>, ”Essential of TCP/ IP”, Firewall Media</a:t>
            </a:r>
          </a:p>
        </p:txBody>
      </p:sp>
      <p:sp>
        <p:nvSpPr>
          <p:cNvPr id="9" name="Title 1"/>
          <p:cNvSpPr>
            <a:spLocks noGrp="1"/>
          </p:cNvSpPr>
          <p:nvPr>
            <p:ph type="title"/>
          </p:nvPr>
        </p:nvSpPr>
        <p:spPr>
          <a:xfrm>
            <a:off x="1370862" y="0"/>
            <a:ext cx="7773138" cy="665018"/>
          </a:xfrm>
        </p:spPr>
        <p:txBody>
          <a:bodyPr>
            <a:normAutofit/>
          </a:bodyPr>
          <a:lstStyle/>
          <a:p>
            <a:pPr lvl="0">
              <a:lnSpc>
                <a:spcPct val="100000"/>
              </a:lnSpc>
              <a:defRPr/>
            </a:pPr>
            <a:r>
              <a:rPr lang="en-US" sz="2800" dirty="0">
                <a:solidFill>
                  <a:schemeClr val="dk1"/>
                </a:solidFill>
              </a:rPr>
              <a:t>References</a:t>
            </a:r>
          </a:p>
        </p:txBody>
      </p:sp>
      <p:pic>
        <p:nvPicPr>
          <p:cNvPr id="12" name="Picture 11"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2607B429-D354-89F7-5AF0-06AD7083DF7E}"/>
              </a:ext>
            </a:extLst>
          </p:cNvPr>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12458371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10429F-2027-4573-962C-0D8C24233845}" type="datetime1">
              <a:rPr lang="en-US" smtClean="0"/>
              <a:pPr/>
              <a:t>10/28/2024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2745692" y="1143000"/>
            <a:ext cx="3805016" cy="2326791"/>
          </a:xfrm>
          <a:prstGeom prst="rect">
            <a:avLst/>
          </a:prstGeom>
          <a:noFill/>
        </p:spPr>
        <p:txBody>
          <a:bodyPr wrap="none" lIns="91440" tIns="45720" rIns="91440" bIns="45720">
            <a:spAutoFit/>
          </a:bodyPr>
          <a:lstStyle/>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10" name="Title 1"/>
          <p:cNvSpPr>
            <a:spLocks noGrp="1"/>
          </p:cNvSpPr>
          <p:nvPr>
            <p:ph type="title"/>
          </p:nvPr>
        </p:nvSpPr>
        <p:spPr>
          <a:xfrm>
            <a:off x="1370862" y="0"/>
            <a:ext cx="7773138" cy="665018"/>
          </a:xfrm>
        </p:spPr>
        <p:txBody>
          <a:bodyPr>
            <a:normAutofit fontScale="90000"/>
          </a:bodyPr>
          <a:lstStyle/>
          <a:p>
            <a:pPr lvl="0">
              <a:lnSpc>
                <a:spcPct val="100000"/>
              </a:lnSpc>
              <a:defRPr/>
            </a:pPr>
            <a:r>
              <a:rPr lang="en-US" sz="2800" dirty="0">
                <a:solidFill>
                  <a:schemeClr val="dk1"/>
                </a:solidFill>
              </a:rPr>
              <a:t>Noida Institute of Engineering and Technology, Greater Noida</a:t>
            </a:r>
          </a:p>
        </p:txBody>
      </p:sp>
      <p:pic>
        <p:nvPicPr>
          <p:cNvPr id="12" name="Picture 11"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E022D37E-A21D-FD03-20DB-6CAAA3C827E1}"/>
              </a:ext>
            </a:extLst>
          </p:cNvPr>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51980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49E699-3ADF-495B-8364-1A077DE51BFC}" type="datetime1">
              <a:rPr lang="en-US" smtClean="0"/>
              <a:pPr/>
              <a:t>10/28/2024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Outcome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TextBox 2"/>
          <p:cNvSpPr txBox="1"/>
          <p:nvPr/>
        </p:nvSpPr>
        <p:spPr>
          <a:xfrm>
            <a:off x="150202" y="793836"/>
            <a:ext cx="5275162" cy="400110"/>
          </a:xfrm>
          <a:prstGeom prst="rect">
            <a:avLst/>
          </a:prstGeom>
          <a:noFill/>
        </p:spPr>
        <p:txBody>
          <a:bodyPr wrap="none" rtlCol="0">
            <a:spAutoFit/>
          </a:bodyPr>
          <a:lstStyle/>
          <a:p>
            <a:r>
              <a:rPr lang="en-US" sz="2000" dirty="0"/>
              <a:t>At the end of the course, the student will be able</a:t>
            </a:r>
          </a:p>
        </p:txBody>
      </p:sp>
      <p:graphicFrame>
        <p:nvGraphicFramePr>
          <p:cNvPr id="5" name="Table 4">
            <a:extLst>
              <a:ext uri="{FF2B5EF4-FFF2-40B4-BE49-F238E27FC236}">
                <a16:creationId xmlns:a16="http://schemas.microsoft.com/office/drawing/2014/main" id="{17149DD7-4484-47EC-AD6C-757022E06522}"/>
              </a:ext>
            </a:extLst>
          </p:cNvPr>
          <p:cNvGraphicFramePr>
            <a:graphicFrameLocks noGrp="1"/>
          </p:cNvGraphicFramePr>
          <p:nvPr>
            <p:extLst>
              <p:ext uri="{D42A27DB-BD31-4B8C-83A1-F6EECF244321}">
                <p14:modId xmlns:p14="http://schemas.microsoft.com/office/powerpoint/2010/main" val="555442511"/>
              </p:ext>
            </p:extLst>
          </p:nvPr>
        </p:nvGraphicFramePr>
        <p:xfrm>
          <a:off x="228600" y="1292733"/>
          <a:ext cx="8606910" cy="4439789"/>
        </p:xfrm>
        <a:graphic>
          <a:graphicData uri="http://schemas.openxmlformats.org/drawingml/2006/table">
            <a:tbl>
              <a:tblPr firstRow="1" firstCol="1" bandRow="1">
                <a:tableStyleId>{5C22544A-7EE6-4342-B048-85BDC9FD1C3A}</a:tableStyleId>
              </a:tblPr>
              <a:tblGrid>
                <a:gridCol w="1014810">
                  <a:extLst>
                    <a:ext uri="{9D8B030D-6E8A-4147-A177-3AD203B41FA5}">
                      <a16:colId xmlns:a16="http://schemas.microsoft.com/office/drawing/2014/main" val="1619956433"/>
                    </a:ext>
                  </a:extLst>
                </a:gridCol>
                <a:gridCol w="6385689">
                  <a:extLst>
                    <a:ext uri="{9D8B030D-6E8A-4147-A177-3AD203B41FA5}">
                      <a16:colId xmlns:a16="http://schemas.microsoft.com/office/drawing/2014/main" val="2417093939"/>
                    </a:ext>
                  </a:extLst>
                </a:gridCol>
                <a:gridCol w="1206411">
                  <a:extLst>
                    <a:ext uri="{9D8B030D-6E8A-4147-A177-3AD203B41FA5}">
                      <a16:colId xmlns:a16="http://schemas.microsoft.com/office/drawing/2014/main" val="3701425690"/>
                    </a:ext>
                  </a:extLst>
                </a:gridCol>
              </a:tblGrid>
              <a:tr h="218052">
                <a:tc gridSpan="2">
                  <a:txBody>
                    <a:bodyPr/>
                    <a:lstStyle/>
                    <a:p>
                      <a:pPr marL="0" marR="0" algn="just">
                        <a:lnSpc>
                          <a:spcPts val="1265"/>
                        </a:lnSpc>
                        <a:spcBef>
                          <a:spcPts val="0"/>
                        </a:spcBef>
                        <a:spcAft>
                          <a:spcPts val="1000"/>
                        </a:spcAft>
                      </a:pPr>
                      <a:r>
                        <a:rPr lang="en-US" sz="1400" dirty="0">
                          <a:effectLst/>
                        </a:rPr>
                        <a:t> </a:t>
                      </a:r>
                    </a:p>
                    <a:p>
                      <a:pPr marL="0" marR="0" algn="just">
                        <a:lnSpc>
                          <a:spcPts val="1265"/>
                        </a:lnSpc>
                        <a:spcBef>
                          <a:spcPts val="0"/>
                        </a:spcBef>
                        <a:spcAft>
                          <a:spcPts val="1000"/>
                        </a:spcAft>
                      </a:pPr>
                      <a:r>
                        <a:rPr lang="en-US" sz="1400" dirty="0">
                          <a:effectLst/>
                        </a:rPr>
                        <a:t>Course Outcomes (CO)</a:t>
                      </a:r>
                    </a:p>
                    <a:p>
                      <a:pPr marL="0" marR="0" algn="just">
                        <a:lnSpc>
                          <a:spcPts val="1265"/>
                        </a:lnSpc>
                        <a:spcBef>
                          <a:spcPts val="0"/>
                        </a:spcBef>
                        <a:spcAft>
                          <a:spcPts val="1000"/>
                        </a:spcAft>
                      </a:pPr>
                      <a:r>
                        <a:rPr lang="en-US" sz="1400" dirty="0">
                          <a:effectLst/>
                        </a:rPr>
                        <a:t> </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hMerge="1">
                  <a:txBody>
                    <a:bodyPr/>
                    <a:lstStyle/>
                    <a:p>
                      <a:endParaRPr lang="en-US"/>
                    </a:p>
                  </a:txBody>
                  <a:tcPr/>
                </a:tc>
                <a:tc>
                  <a:txBody>
                    <a:bodyPr/>
                    <a:lstStyle/>
                    <a:p>
                      <a:r>
                        <a:rPr lang="en-US" sz="1400" dirty="0">
                          <a:effectLst/>
                        </a:rPr>
                        <a:t>Bloom’s Knowledge Level (KL)</a:t>
                      </a:r>
                      <a:endParaRPr lang="en-US" dirty="0"/>
                    </a:p>
                  </a:txBody>
                  <a:tcPr marL="20258" marR="20258" marT="0" marB="0" anchor="ctr"/>
                </a:tc>
                <a:extLst>
                  <a:ext uri="{0D108BD9-81ED-4DB2-BD59-A6C34878D82A}">
                    <a16:rowId xmlns:a16="http://schemas.microsoft.com/office/drawing/2014/main" val="609850592"/>
                  </a:ext>
                </a:extLst>
              </a:tr>
              <a:tr h="1192540">
                <a:tc>
                  <a:txBody>
                    <a:bodyPr/>
                    <a:lstStyle/>
                    <a:p>
                      <a:pPr marL="0" marR="0" algn="ctr">
                        <a:lnSpc>
                          <a:spcPct val="115000"/>
                        </a:lnSpc>
                        <a:spcBef>
                          <a:spcPts val="0"/>
                        </a:spcBef>
                        <a:spcAft>
                          <a:spcPts val="1000"/>
                        </a:spcAft>
                      </a:pPr>
                      <a:endParaRPr lang="en-US" sz="1200" b="1" dirty="0">
                        <a:effectLst/>
                      </a:endParaRPr>
                    </a:p>
                    <a:p>
                      <a:pPr marL="0" marR="0" algn="ctr">
                        <a:lnSpc>
                          <a:spcPct val="115000"/>
                        </a:lnSpc>
                        <a:spcBef>
                          <a:spcPts val="0"/>
                        </a:spcBef>
                        <a:spcAft>
                          <a:spcPts val="1000"/>
                        </a:spcAft>
                      </a:pPr>
                      <a:r>
                        <a:rPr lang="en-US" sz="1200" b="1" dirty="0">
                          <a:effectLst/>
                        </a:rPr>
                        <a:t>ACSE0503.1</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just">
                        <a:lnSpc>
                          <a:spcPct val="115000"/>
                        </a:lnSpc>
                        <a:spcBef>
                          <a:spcPts val="0"/>
                        </a:spcBef>
                        <a:spcAft>
                          <a:spcPts val="1000"/>
                        </a:spcAft>
                      </a:pPr>
                      <a:r>
                        <a:rPr lang="en-US" sz="1400" b="0" dirty="0">
                          <a:effectLst/>
                        </a:rPr>
                        <a:t>Explain basic concepts, OSI reference model, services and role of each layer of OSI model and TCP/IP, networks devices and transmission media, Analog and digital data transmission</a:t>
                      </a:r>
                      <a:endParaRPr lang="en-US" sz="1400" b="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gn="ctr">
                        <a:lnSpc>
                          <a:spcPct val="115000"/>
                        </a:lnSpc>
                        <a:spcBef>
                          <a:spcPts val="0"/>
                        </a:spcBef>
                        <a:spcAft>
                          <a:spcPts val="1000"/>
                        </a:spcAft>
                      </a:pPr>
                      <a:r>
                        <a:rPr lang="en-US" sz="1400" b="0" dirty="0">
                          <a:effectLst/>
                        </a:rPr>
                        <a:t>K1, K2</a:t>
                      </a:r>
                      <a:endParaRPr lang="en-US" sz="1400" b="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a16="http://schemas.microsoft.com/office/drawing/2014/main" val="3355778335"/>
                  </a:ext>
                </a:extLst>
              </a:tr>
              <a:tr h="509181">
                <a:tc>
                  <a:txBody>
                    <a:bodyPr/>
                    <a:lstStyle/>
                    <a:p>
                      <a:pPr marL="0" marR="0" algn="ctr">
                        <a:lnSpc>
                          <a:spcPct val="115000"/>
                        </a:lnSpc>
                        <a:spcBef>
                          <a:spcPts val="0"/>
                        </a:spcBef>
                        <a:spcAft>
                          <a:spcPts val="1000"/>
                        </a:spcAft>
                      </a:pPr>
                      <a:r>
                        <a:rPr lang="en-US" sz="1200" b="1" dirty="0">
                          <a:effectLst/>
                        </a:rPr>
                        <a:t>ACSE0503.2</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just">
                        <a:lnSpc>
                          <a:spcPct val="115000"/>
                        </a:lnSpc>
                        <a:spcBef>
                          <a:spcPts val="0"/>
                        </a:spcBef>
                        <a:spcAft>
                          <a:spcPts val="1000"/>
                        </a:spcAft>
                      </a:pPr>
                      <a:r>
                        <a:rPr lang="en-US" sz="1400" dirty="0">
                          <a:effectLst/>
                        </a:rPr>
                        <a:t>Apply channel allocation, framing, error and flow control techniques.</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gn="ctr">
                        <a:lnSpc>
                          <a:spcPct val="115000"/>
                        </a:lnSpc>
                        <a:spcBef>
                          <a:spcPts val="0"/>
                        </a:spcBef>
                        <a:spcAft>
                          <a:spcPts val="1000"/>
                        </a:spcAft>
                      </a:pPr>
                      <a:r>
                        <a:rPr lang="en-US" sz="1400" dirty="0">
                          <a:effectLst/>
                        </a:rPr>
                        <a:t> K3</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a16="http://schemas.microsoft.com/office/drawing/2014/main" val="1945834857"/>
                  </a:ext>
                </a:extLst>
              </a:tr>
              <a:tr h="623074">
                <a:tc>
                  <a:txBody>
                    <a:bodyPr/>
                    <a:lstStyle/>
                    <a:p>
                      <a:pPr marL="0" marR="0" algn="ctr">
                        <a:lnSpc>
                          <a:spcPct val="115000"/>
                        </a:lnSpc>
                        <a:spcBef>
                          <a:spcPts val="0"/>
                        </a:spcBef>
                        <a:spcAft>
                          <a:spcPts val="1000"/>
                        </a:spcAft>
                      </a:pPr>
                      <a:r>
                        <a:rPr lang="en-US" sz="1200" b="1" dirty="0">
                          <a:effectLst/>
                        </a:rPr>
                        <a:t>ACSE0503.3</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just">
                        <a:lnSpc>
                          <a:spcPct val="115000"/>
                        </a:lnSpc>
                        <a:spcBef>
                          <a:spcPts val="0"/>
                        </a:spcBef>
                        <a:spcAft>
                          <a:spcPts val="1000"/>
                        </a:spcAft>
                      </a:pPr>
                      <a:r>
                        <a:rPr lang="en-US" sz="1400">
                          <a:effectLst/>
                        </a:rPr>
                        <a:t>Describe the functions of Network Layer i.e. Logical addressing, subnetting &amp; Routing Mechanism</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gn="ctr">
                        <a:lnSpc>
                          <a:spcPct val="115000"/>
                        </a:lnSpc>
                        <a:spcBef>
                          <a:spcPts val="0"/>
                        </a:spcBef>
                        <a:spcAft>
                          <a:spcPts val="1000"/>
                        </a:spcAft>
                      </a:pPr>
                      <a:r>
                        <a:rPr lang="en-US" sz="1400" dirty="0">
                          <a:effectLst/>
                        </a:rPr>
                        <a:t>K2, K3</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a16="http://schemas.microsoft.com/office/drawing/2014/main" val="4286733592"/>
                  </a:ext>
                </a:extLst>
              </a:tr>
              <a:tr h="850861">
                <a:tc>
                  <a:txBody>
                    <a:bodyPr/>
                    <a:lstStyle/>
                    <a:p>
                      <a:pPr marL="0" marR="0" algn="ctr">
                        <a:lnSpc>
                          <a:spcPct val="115000"/>
                        </a:lnSpc>
                        <a:spcBef>
                          <a:spcPts val="0"/>
                        </a:spcBef>
                        <a:spcAft>
                          <a:spcPts val="1000"/>
                        </a:spcAft>
                      </a:pPr>
                      <a:r>
                        <a:rPr lang="en-US" sz="1200" b="1" dirty="0">
                          <a:effectLst/>
                        </a:rPr>
                        <a:t>ACSE0503.4</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just">
                        <a:lnSpc>
                          <a:spcPct val="115000"/>
                        </a:lnSpc>
                        <a:spcBef>
                          <a:spcPts val="0"/>
                        </a:spcBef>
                        <a:spcAft>
                          <a:spcPts val="1000"/>
                        </a:spcAft>
                      </a:pPr>
                      <a:r>
                        <a:rPr lang="en-US" sz="1400" b="1">
                          <a:effectLst/>
                        </a:rPr>
                        <a:t>Explain the different Transport Layer function i.e. Port addressing, Connection Management, Error control and Flow control mechanism.</a:t>
                      </a:r>
                      <a:endParaRPr lang="en-US" sz="1400" b="1">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gn="ctr">
                        <a:lnSpc>
                          <a:spcPct val="115000"/>
                        </a:lnSpc>
                        <a:spcBef>
                          <a:spcPts val="0"/>
                        </a:spcBef>
                        <a:spcAft>
                          <a:spcPts val="1000"/>
                        </a:spcAft>
                      </a:pPr>
                      <a:r>
                        <a:rPr lang="en-US" sz="1400" b="1" dirty="0">
                          <a:effectLst/>
                        </a:rPr>
                        <a:t>K2, K3</a:t>
                      </a:r>
                      <a:endParaRPr lang="en-US" sz="1400" b="1"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a16="http://schemas.microsoft.com/office/drawing/2014/main" val="3135048432"/>
                  </a:ext>
                </a:extLst>
              </a:tr>
              <a:tr h="509181">
                <a:tc>
                  <a:txBody>
                    <a:bodyPr/>
                    <a:lstStyle/>
                    <a:p>
                      <a:pPr marL="0" marR="0" algn="ctr">
                        <a:lnSpc>
                          <a:spcPct val="115000"/>
                        </a:lnSpc>
                        <a:spcBef>
                          <a:spcPts val="0"/>
                        </a:spcBef>
                        <a:spcAft>
                          <a:spcPts val="1000"/>
                        </a:spcAft>
                      </a:pPr>
                      <a:r>
                        <a:rPr lang="en-US" sz="1200" b="1" dirty="0">
                          <a:effectLst/>
                        </a:rPr>
                        <a:t>ACSE0503.5</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just">
                        <a:lnSpc>
                          <a:spcPct val="115000"/>
                        </a:lnSpc>
                        <a:spcBef>
                          <a:spcPts val="0"/>
                        </a:spcBef>
                        <a:spcAft>
                          <a:spcPts val="600"/>
                        </a:spcAft>
                      </a:pPr>
                      <a:r>
                        <a:rPr lang="en-US" sz="1400">
                          <a:effectLst/>
                        </a:rPr>
                        <a:t>Explain the functions offered by session and presentation layer and their Implementation.</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gn="ctr">
                        <a:lnSpc>
                          <a:spcPct val="115000"/>
                        </a:lnSpc>
                        <a:spcBef>
                          <a:spcPts val="0"/>
                        </a:spcBef>
                        <a:spcAft>
                          <a:spcPts val="1000"/>
                        </a:spcAft>
                      </a:pPr>
                      <a:r>
                        <a:rPr lang="en-US" sz="1400" dirty="0">
                          <a:effectLst/>
                        </a:rPr>
                        <a:t>K2, K3</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a16="http://schemas.microsoft.com/office/drawing/2014/main" val="3110489644"/>
                  </a:ext>
                </a:extLst>
              </a:tr>
            </a:tbl>
          </a:graphicData>
        </a:graphic>
      </p:graphicFrame>
      <p:sp>
        <p:nvSpPr>
          <p:cNvPr id="9" name="Ink 12">
            <a:extLst>
              <a:ext uri="{FF2B5EF4-FFF2-40B4-BE49-F238E27FC236}">
                <a16:creationId xmlns:a16="http://schemas.microsoft.com/office/drawing/2014/main" id="{569A3245-6708-47A4-B159-0F991CA6955B}"/>
              </a:ext>
            </a:extLst>
          </p:cNvPr>
          <p:cNvSpPr>
            <a:spLocks noRot="1" noChangeAspect="1" noEditPoints="1" noChangeArrowheads="1" noChangeShapeType="1" noTextEdit="1"/>
          </p:cNvSpPr>
          <p:nvPr/>
        </p:nvSpPr>
        <p:spPr bwMode="auto">
          <a:xfrm>
            <a:off x="4296545" y="1610999"/>
            <a:ext cx="78613" cy="19050"/>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11" name="Footer Placeholder 12"/>
          <p:cNvSpPr>
            <a:spLocks noGrp="1"/>
          </p:cNvSpPr>
          <p:nvPr>
            <p:ph type="ftr" sz="quarter" idx="11"/>
          </p:nvPr>
        </p:nvSpPr>
        <p:spPr>
          <a:xfrm>
            <a:off x="2286000" y="6386950"/>
            <a:ext cx="5029200" cy="365125"/>
          </a:xfrm>
        </p:spPr>
        <p:txBody>
          <a:bodyPr/>
          <a:lstStyle/>
          <a:p>
            <a:r>
              <a:rPr lang="en-US" dirty="0"/>
              <a:t>Ms. </a:t>
            </a:r>
            <a:r>
              <a:rPr lang="en-US" dirty="0" err="1"/>
              <a:t>Ibtesaam</a:t>
            </a:r>
            <a:r>
              <a:rPr lang="en-US" dirty="0"/>
              <a:t> </a:t>
            </a:r>
            <a:r>
              <a:rPr lang="en-US" dirty="0" err="1"/>
              <a:t>Rais</a:t>
            </a:r>
            <a:r>
              <a:rPr lang="en-US" dirty="0"/>
              <a:t>           ACSE-0503                 CN               Unit Number: 4</a:t>
            </a:r>
          </a:p>
        </p:txBody>
      </p:sp>
    </p:spTree>
    <p:extLst>
      <p:ext uri="{BB962C8B-B14F-4D97-AF65-F5344CB8AC3E}">
        <p14:creationId xmlns:p14="http://schemas.microsoft.com/office/powerpoint/2010/main" val="2562647667"/>
      </p:ext>
    </p:extLst>
  </p:cSld>
  <p:clrMapOvr>
    <a:masterClrMapping/>
  </p:clrMapOvr>
</p:sld>
</file>

<file path=ppt/theme/theme1.xml><?xml version="1.0" encoding="utf-8"?>
<a:theme xmlns:a="http://schemas.openxmlformats.org/drawingml/2006/main" name="NIET_final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1570708-0B14-418E-9DD8-ACF06451CED9}" vid="{E4716187-01C1-4287-AA48-082CB3765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NIET_final</Template>
  <TotalTime>1161</TotalTime>
  <Words>6316</Words>
  <Application>Microsoft Office PowerPoint</Application>
  <PresentationFormat>On-screen Show (4:3)</PresentationFormat>
  <Paragraphs>973</Paragraphs>
  <Slides>83</Slides>
  <Notes>5</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83</vt:i4>
      </vt:variant>
    </vt:vector>
  </HeadingPairs>
  <TitlesOfParts>
    <vt:vector size="91" baseType="lpstr">
      <vt:lpstr>Arial</vt:lpstr>
      <vt:lpstr>Calibri</vt:lpstr>
      <vt:lpstr>Consolas</vt:lpstr>
      <vt:lpstr>Helvetica Neue</vt:lpstr>
      <vt:lpstr>Nunito</vt:lpstr>
      <vt:lpstr>Times New Roman</vt:lpstr>
      <vt:lpstr>Wingdings</vt:lpstr>
      <vt:lpstr>NIET_final1</vt:lpstr>
      <vt:lpstr>PowerPoint Presentation</vt:lpstr>
      <vt:lpstr>Contents</vt:lpstr>
      <vt:lpstr>Contents</vt:lpstr>
      <vt:lpstr>Contents</vt:lpstr>
      <vt:lpstr>Evaluation Scheme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Course Objective / Unit Objective</vt:lpstr>
      <vt:lpstr>TRANSPORT LAYER(CO1)</vt:lpstr>
      <vt:lpstr>TRANSPORT LAYER(CO1)</vt:lpstr>
      <vt:lpstr>TRANSPORT LAYER</vt:lpstr>
      <vt:lpstr>TRANSPORT LAYER</vt:lpstr>
      <vt:lpstr>TRANSPORT LAYER(CO4)</vt:lpstr>
      <vt:lpstr>TRANSPORT LAYER(CO5)</vt:lpstr>
      <vt:lpstr>TRANSPORT LAYER(CO1)</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LAYER(CO3)</vt:lpstr>
      <vt:lpstr>TRANSPORT LAYER(CO3)</vt:lpstr>
      <vt:lpstr>TRANSPORT LAYER</vt:lpstr>
      <vt:lpstr>TRANSPORT LAYER(CO3)</vt:lpstr>
      <vt:lpstr>TRANSPORT LAYER(CO3)</vt:lpstr>
      <vt:lpstr>TRANSPORT LAYER(CO3)</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MCQ</vt:lpstr>
      <vt:lpstr>MCQ</vt:lpstr>
      <vt:lpstr>MCQ</vt:lpstr>
      <vt:lpstr>MCQ</vt:lpstr>
      <vt:lpstr>MCQ</vt:lpstr>
      <vt:lpstr>Old Question papers</vt:lpstr>
      <vt:lpstr>Expected Question in University exams</vt:lpstr>
      <vt:lpstr>PowerPoint Presentation</vt:lpstr>
      <vt:lpstr>PowerPoint Presentation</vt:lpstr>
      <vt:lpstr>PowerPoint Presentation</vt:lpstr>
      <vt:lpstr>PowerPoint Presentation</vt:lpstr>
      <vt:lpstr>Summary</vt:lpstr>
      <vt:lpstr>PowerPoint Presentation</vt:lpstr>
      <vt:lpstr>References</vt:lpstr>
      <vt:lpstr>Noida Institute of Engineering and Technology, Greater Noida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Kumud Saxena</dc:creator>
  <cp:lastModifiedBy>IBTESAAM RAIS</cp:lastModifiedBy>
  <cp:revision>71</cp:revision>
  <dcterms:modified xsi:type="dcterms:W3CDTF">2024-10-28T05:00:12Z</dcterms:modified>
</cp:coreProperties>
</file>