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8" r:id="rId2"/>
  </p:sldMasterIdLst>
  <p:notesMasterIdLst>
    <p:notesMasterId r:id="rId163"/>
  </p:notesMasterIdLst>
  <p:handoutMasterIdLst>
    <p:handoutMasterId r:id="rId164"/>
  </p:handoutMasterIdLst>
  <p:sldIdLst>
    <p:sldId id="581" r:id="rId3"/>
    <p:sldId id="583" r:id="rId4"/>
    <p:sldId id="596" r:id="rId5"/>
    <p:sldId id="597" r:id="rId6"/>
    <p:sldId id="585" r:id="rId7"/>
    <p:sldId id="586" r:id="rId8"/>
    <p:sldId id="587" r:id="rId9"/>
    <p:sldId id="588" r:id="rId10"/>
    <p:sldId id="589" r:id="rId11"/>
    <p:sldId id="590" r:id="rId12"/>
    <p:sldId id="591" r:id="rId13"/>
    <p:sldId id="592" r:id="rId14"/>
    <p:sldId id="593" r:id="rId15"/>
    <p:sldId id="594" r:id="rId16"/>
    <p:sldId id="595" r:id="rId17"/>
    <p:sldId id="428" r:id="rId18"/>
    <p:sldId id="429" r:id="rId19"/>
    <p:sldId id="430" r:id="rId20"/>
    <p:sldId id="431" r:id="rId21"/>
    <p:sldId id="432" r:id="rId22"/>
    <p:sldId id="433" r:id="rId23"/>
    <p:sldId id="262" r:id="rId24"/>
    <p:sldId id="263" r:id="rId25"/>
    <p:sldId id="264" r:id="rId26"/>
    <p:sldId id="265" r:id="rId27"/>
    <p:sldId id="266" r:id="rId28"/>
    <p:sldId id="267" r:id="rId29"/>
    <p:sldId id="268" r:id="rId30"/>
    <p:sldId id="269" r:id="rId31"/>
    <p:sldId id="270" r:id="rId32"/>
    <p:sldId id="271" r:id="rId33"/>
    <p:sldId id="272" r:id="rId34"/>
    <p:sldId id="273" r:id="rId35"/>
    <p:sldId id="274" r:id="rId36"/>
    <p:sldId id="275" r:id="rId37"/>
    <p:sldId id="276" r:id="rId38"/>
    <p:sldId id="277" r:id="rId39"/>
    <p:sldId id="278" r:id="rId40"/>
    <p:sldId id="279" r:id="rId41"/>
    <p:sldId id="280" r:id="rId42"/>
    <p:sldId id="281" r:id="rId43"/>
    <p:sldId id="282" r:id="rId44"/>
    <p:sldId id="283" r:id="rId45"/>
    <p:sldId id="752" r:id="rId46"/>
    <p:sldId id="284" r:id="rId47"/>
    <p:sldId id="285" r:id="rId48"/>
    <p:sldId id="286" r:id="rId49"/>
    <p:sldId id="287" r:id="rId50"/>
    <p:sldId id="288" r:id="rId51"/>
    <p:sldId id="289" r:id="rId52"/>
    <p:sldId id="290" r:id="rId53"/>
    <p:sldId id="291" r:id="rId54"/>
    <p:sldId id="292" r:id="rId55"/>
    <p:sldId id="293" r:id="rId56"/>
    <p:sldId id="294" r:id="rId57"/>
    <p:sldId id="295" r:id="rId58"/>
    <p:sldId id="296" r:id="rId59"/>
    <p:sldId id="297" r:id="rId60"/>
    <p:sldId id="298" r:id="rId61"/>
    <p:sldId id="299" r:id="rId62"/>
    <p:sldId id="388" r:id="rId63"/>
    <p:sldId id="301" r:id="rId64"/>
    <p:sldId id="302" r:id="rId65"/>
    <p:sldId id="303" r:id="rId66"/>
    <p:sldId id="304" r:id="rId67"/>
    <p:sldId id="305" r:id="rId68"/>
    <p:sldId id="753" r:id="rId69"/>
    <p:sldId id="306" r:id="rId70"/>
    <p:sldId id="307" r:id="rId71"/>
    <p:sldId id="308" r:id="rId72"/>
    <p:sldId id="748" r:id="rId73"/>
    <p:sldId id="397"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749" r:id="rId124"/>
    <p:sldId id="750" r:id="rId125"/>
    <p:sldId id="598" r:id="rId126"/>
    <p:sldId id="599" r:id="rId127"/>
    <p:sldId id="600" r:id="rId128"/>
    <p:sldId id="601" r:id="rId129"/>
    <p:sldId id="602" r:id="rId130"/>
    <p:sldId id="603" r:id="rId131"/>
    <p:sldId id="604" r:id="rId132"/>
    <p:sldId id="605" r:id="rId133"/>
    <p:sldId id="606" r:id="rId134"/>
    <p:sldId id="607" r:id="rId135"/>
    <p:sldId id="608" r:id="rId136"/>
    <p:sldId id="751" r:id="rId137"/>
    <p:sldId id="378" r:id="rId138"/>
    <p:sldId id="379" r:id="rId139"/>
    <p:sldId id="380" r:id="rId140"/>
    <p:sldId id="382" r:id="rId141"/>
    <p:sldId id="383" r:id="rId142"/>
    <p:sldId id="384" r:id="rId143"/>
    <p:sldId id="385" r:id="rId144"/>
    <p:sldId id="386" r:id="rId145"/>
    <p:sldId id="398" r:id="rId146"/>
    <p:sldId id="399" r:id="rId147"/>
    <p:sldId id="400" r:id="rId148"/>
    <p:sldId id="401" r:id="rId149"/>
    <p:sldId id="402" r:id="rId150"/>
    <p:sldId id="403" r:id="rId151"/>
    <p:sldId id="404" r:id="rId152"/>
    <p:sldId id="405" r:id="rId153"/>
    <p:sldId id="406" r:id="rId154"/>
    <p:sldId id="434" r:id="rId155"/>
    <p:sldId id="435" r:id="rId156"/>
    <p:sldId id="436" r:id="rId157"/>
    <p:sldId id="437" r:id="rId158"/>
    <p:sldId id="407" r:id="rId159"/>
    <p:sldId id="609" r:id="rId160"/>
    <p:sldId id="408" r:id="rId161"/>
    <p:sldId id="409" r:id="rId162"/>
  </p:sldIdLst>
  <p:sldSz cx="10058400" cy="7772400"/>
  <p:notesSz cx="6858000" cy="9144000"/>
  <p:defaultTextStyle>
    <a:defPPr>
      <a:defRPr lang="en-US"/>
    </a:defPPr>
    <a:lvl1pPr marL="0" lvl="0"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vl6pPr marL="2286000" lvl="5"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6pPr>
    <a:lvl7pPr marL="2743200" lvl="6"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7pPr>
    <a:lvl8pPr marL="3200400" lvl="7"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8pPr>
    <a:lvl9pPr marL="3657600" lvl="8"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9pPr>
  </p:defaultTextStyle>
  <p:extLst>
    <p:ext uri="{EFAFB233-063F-42B5-8137-9DF3F51BA10A}">
      <p15:sldGuideLst xmlns:p15="http://schemas.microsoft.com/office/powerpoint/2012/main">
        <p15:guide id="1" orient="horz" pos="2429">
          <p15:clr>
            <a:srgbClr val="A4A3A4"/>
          </p15:clr>
        </p15:guide>
        <p15:guide id="2" pos="325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85" autoAdjust="0"/>
    <p:restoredTop sz="94660"/>
  </p:normalViewPr>
  <p:slideViewPr>
    <p:cSldViewPr snapToGrid="0" showGuides="1">
      <p:cViewPr>
        <p:scale>
          <a:sx n="62" d="100"/>
          <a:sy n="62" d="100"/>
        </p:scale>
        <p:origin x="1164" y="76"/>
      </p:cViewPr>
      <p:guideLst>
        <p:guide orient="horz" pos="2429"/>
        <p:guide pos="3257"/>
      </p:guideLst>
    </p:cSldViewPr>
  </p:slideViewPr>
  <p:notesTextViewPr>
    <p:cViewPr>
      <p:scale>
        <a:sx n="1" d="1"/>
        <a:sy n="1" d="1"/>
      </p:scale>
      <p:origin x="0" y="0"/>
    </p:cViewPr>
  </p:notesTextViewPr>
  <p:sorterViewPr showFormatting="0">
    <p:cViewPr>
      <p:scale>
        <a:sx n="100" d="100"/>
        <a:sy n="100" d="100"/>
      </p:scale>
      <p:origin x="0" y="-7734"/>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59" Type="http://schemas.openxmlformats.org/officeDocument/2006/relationships/slide" Target="slides/slide157.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5" Type="http://schemas.openxmlformats.org/officeDocument/2006/relationships/slide" Target="slides/slide93.xml"/><Relationship Id="rId160" Type="http://schemas.openxmlformats.org/officeDocument/2006/relationships/slide" Target="slides/slide158.xml"/><Relationship Id="rId22" Type="http://schemas.openxmlformats.org/officeDocument/2006/relationships/slide" Target="slides/slide20.xml"/><Relationship Id="rId43" Type="http://schemas.openxmlformats.org/officeDocument/2006/relationships/slide" Target="slides/slide41.xml"/><Relationship Id="rId64" Type="http://schemas.openxmlformats.org/officeDocument/2006/relationships/slide" Target="slides/slide62.xml"/><Relationship Id="rId118" Type="http://schemas.openxmlformats.org/officeDocument/2006/relationships/slide" Target="slides/slide116.xml"/><Relationship Id="rId139" Type="http://schemas.openxmlformats.org/officeDocument/2006/relationships/slide" Target="slides/slide137.xml"/><Relationship Id="rId85" Type="http://schemas.openxmlformats.org/officeDocument/2006/relationships/slide" Target="slides/slide83.xml"/><Relationship Id="rId150" Type="http://schemas.openxmlformats.org/officeDocument/2006/relationships/slide" Target="slides/slide148.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slide" Target="slides/slide143.xml"/><Relationship Id="rId161" Type="http://schemas.openxmlformats.org/officeDocument/2006/relationships/slide" Target="slides/slide159.xml"/><Relationship Id="rId16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51" Type="http://schemas.openxmlformats.org/officeDocument/2006/relationships/slide" Target="slides/slide149.xml"/><Relationship Id="rId156" Type="http://schemas.openxmlformats.org/officeDocument/2006/relationships/slide" Target="slides/slide154.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167"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162" Type="http://schemas.openxmlformats.org/officeDocument/2006/relationships/slide" Target="slides/slide16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slide" Target="slides/slide155.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164"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165" Type="http://schemas.openxmlformats.org/officeDocument/2006/relationships/presProps" Target="presProps.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80" Type="http://schemas.openxmlformats.org/officeDocument/2006/relationships/slide" Target="slides/slide78.xml"/><Relationship Id="rId155" Type="http://schemas.openxmlformats.org/officeDocument/2006/relationships/slide" Target="slides/slide15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t>11/20/2024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marL="0" marR="0" lvl="0" indent="0" algn="r" defTabSz="457200" rtl="0" eaLnBrk="1" fontAlgn="auto" latinLnBrk="0" hangingPunct="1">
              <a:lnSpc>
                <a:spcPct val="100000"/>
              </a:lnSpc>
              <a:spcBef>
                <a:spcPts val="0"/>
              </a:spcBef>
              <a:spcAft>
                <a:spcPts val="0"/>
              </a:spcAft>
              <a:buClrTx/>
              <a:buSzTx/>
              <a:buFontTx/>
              <a:buNone/>
              <a:defRPr/>
            </a:pPr>
            <a:fld id="{100BF8DC-D8AB-4F39-B188-E86DA2A3F66B}"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t>11/20/2024</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Slide Image Placeholder 3"/>
          <p:cNvSpPr>
            <a:spLocks noGrp="1" noRot="1" noChangeAspect="1"/>
          </p:cNvSpPr>
          <p:nvPr>
            <p:ph type="sldImg" idx="2"/>
          </p:nvPr>
        </p:nvSpPr>
        <p:spPr>
          <a:xfrm>
            <a:off x="1431925" y="1143000"/>
            <a:ext cx="399415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Edit Master text styles</a:t>
            </a:r>
          </a:p>
          <a:p>
            <a:pPr marL="457200" marR="0" lvl="1" indent="0" algn="l"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Second level</a:t>
            </a:r>
          </a:p>
          <a:p>
            <a:pPr marL="914400" marR="0" lvl="2" indent="0" algn="l"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Third level</a:t>
            </a:r>
          </a:p>
          <a:p>
            <a:pPr marL="1371600" marR="0" lvl="3" indent="0" algn="l"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Fourth level</a:t>
            </a:r>
          </a:p>
          <a:p>
            <a:pPr marL="1828800" marR="0" lvl="4" indent="0" algn="l"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Fifth level</a:t>
            </a:r>
          </a:p>
        </p:txBody>
      </p:sp>
      <p:sp>
        <p:nvSpPr>
          <p:cNvPr id="6" name="Footer Placeholder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p>
            <a:pPr lvl="0" algn="r">
              <a:buNone/>
            </a:pPr>
            <a:fld id="{9A0DB2DC-4C9A-4742-B13C-FB6460FD3503}" type="slidenum">
              <a:rPr lang="en-US" sz="1200" dirty="0"/>
              <a:t>‹#›</a:t>
            </a:fld>
            <a:endParaRPr lang="en-US" sz="1200" dirty="0"/>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a:solidFill>
              <a:srgbClr val="000000"/>
            </a:solidFill>
            <a:miter/>
          </a:ln>
        </p:spPr>
      </p:sp>
      <p:sp>
        <p:nvSpPr>
          <p:cNvPr id="108547" name="Notes Placeholder 2"/>
          <p:cNvSpPr>
            <a:spLocks noGrp="1"/>
          </p:cNvSpPr>
          <p:nvPr>
            <p:ph type="body" idx="1"/>
          </p:nvPr>
        </p:nvSpPr>
        <p:spPr>
          <a:noFill/>
          <a:ln>
            <a:noFill/>
          </a:ln>
        </p:spPr>
        <p:txBody>
          <a:bodyPr wrap="square" lIns="91440" tIns="45720" rIns="91440" bIns="45720" anchor="t" anchorCtr="0"/>
          <a:lstStyle/>
          <a:p>
            <a:pPr lvl="0">
              <a:spcBef>
                <a:spcPct val="0"/>
              </a:spcBef>
            </a:pPr>
            <a:endParaRPr dirty="0"/>
          </a:p>
        </p:txBody>
      </p:sp>
      <p:sp>
        <p:nvSpPr>
          <p:cNvPr id="108548"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buNone/>
            </a:pPr>
            <a:fld id="{9A0DB2DC-4C9A-4742-B13C-FB6460FD3503}" type="slidenum">
              <a:rPr lang="en-US" sz="1200" dirty="0"/>
              <a:t>1</a:t>
            </a:fld>
            <a:endParaRPr 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ln>
            <a:solidFill>
              <a:srgbClr val="000000"/>
            </a:solidFill>
            <a:miter/>
          </a:ln>
        </p:spPr>
      </p:sp>
      <p:sp>
        <p:nvSpPr>
          <p:cNvPr id="109571" name="Notes Placeholder 2"/>
          <p:cNvSpPr>
            <a:spLocks noGrp="1"/>
          </p:cNvSpPr>
          <p:nvPr>
            <p:ph type="body" idx="1"/>
          </p:nvPr>
        </p:nvSpPr>
        <p:spPr>
          <a:noFill/>
          <a:ln>
            <a:noFill/>
          </a:ln>
        </p:spPr>
        <p:txBody>
          <a:bodyPr wrap="square" lIns="91440" tIns="45720" rIns="91440" bIns="45720" anchor="t" anchorCtr="0"/>
          <a:lstStyle/>
          <a:p>
            <a:pPr lvl="0">
              <a:spcBef>
                <a:spcPct val="0"/>
              </a:spcBef>
            </a:pPr>
            <a:endParaRPr dirty="0"/>
          </a:p>
        </p:txBody>
      </p:sp>
      <p:sp>
        <p:nvSpPr>
          <p:cNvPr id="109572"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buNone/>
            </a:pPr>
            <a:fld id="{9A0DB2DC-4C9A-4742-B13C-FB6460FD3503}" type="slidenum">
              <a:rPr lang="en-US" sz="1200" dirty="0"/>
              <a:t>2</a:t>
            </a:fld>
            <a:endParaRPr 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ln>
            <a:solidFill>
              <a:srgbClr val="000000"/>
            </a:solidFill>
            <a:miter/>
          </a:ln>
        </p:spPr>
      </p:sp>
      <p:sp>
        <p:nvSpPr>
          <p:cNvPr id="111619" name="Notes Placeholder 2"/>
          <p:cNvSpPr>
            <a:spLocks noGrp="1"/>
          </p:cNvSpPr>
          <p:nvPr>
            <p:ph type="body" idx="1"/>
          </p:nvPr>
        </p:nvSpPr>
        <p:spPr>
          <a:noFill/>
          <a:ln>
            <a:noFill/>
          </a:ln>
        </p:spPr>
        <p:txBody>
          <a:bodyPr wrap="square" lIns="91440" tIns="45720" rIns="91440" bIns="45720" anchor="t" anchorCtr="0"/>
          <a:lstStyle/>
          <a:p>
            <a:pPr lvl="0">
              <a:spcBef>
                <a:spcPct val="0"/>
              </a:spcBef>
            </a:pPr>
            <a:endParaRPr lang="en-IN" altLang="x-none" dirty="0">
              <a:latin typeface="Arial" panose="020B0604020202020204" pitchFamily="34" charset="0"/>
              <a:ea typeface="Arial" panose="020B0604020202020204" pitchFamily="34" charset="0"/>
            </a:endParaRPr>
          </a:p>
        </p:txBody>
      </p:sp>
      <p:sp>
        <p:nvSpPr>
          <p:cNvPr id="1116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buClr>
                <a:srgbClr val="000000"/>
              </a:buClr>
            </a:pPr>
            <a:fld id="{9A0DB2DC-4C9A-4742-B13C-FB6460FD3503}" type="slidenum">
              <a:rPr lang="en-US" sz="1200" dirty="0">
                <a:solidFill>
                  <a:srgbClr val="000000"/>
                </a:solidFill>
                <a:cs typeface="Calibri" panose="020F0502020204030204" pitchFamily="34" charset="0"/>
                <a:sym typeface="Calibri" panose="020F0502020204030204" pitchFamily="34" charset="0"/>
              </a:rPr>
              <a:t>5</a:t>
            </a:fld>
            <a:endParaRPr lang="en-US" sz="1200" dirty="0">
              <a:solidFill>
                <a:srgbClr val="000000"/>
              </a:solidFill>
              <a:ea typeface="Calibri" panose="020F0502020204030204" pitchFamily="34" charset="0"/>
              <a:cs typeface="Calibri" panose="020F0502020204030204" pitchFamily="34" charset="0"/>
              <a:sym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ln>
            <a:solidFill>
              <a:srgbClr val="000000"/>
            </a:solidFill>
            <a:miter/>
          </a:ln>
        </p:spPr>
      </p:sp>
      <p:sp>
        <p:nvSpPr>
          <p:cNvPr id="112643" name="Notes Placeholder 2"/>
          <p:cNvSpPr>
            <a:spLocks noGrp="1"/>
          </p:cNvSpPr>
          <p:nvPr>
            <p:ph type="body" idx="1"/>
          </p:nvPr>
        </p:nvSpPr>
        <p:spPr>
          <a:noFill/>
          <a:ln>
            <a:noFill/>
          </a:ln>
        </p:spPr>
        <p:txBody>
          <a:bodyPr wrap="square" lIns="91440" tIns="45720" rIns="91440" bIns="45720" anchor="t" anchorCtr="0"/>
          <a:lstStyle/>
          <a:p>
            <a:pPr lvl="0">
              <a:spcBef>
                <a:spcPct val="0"/>
              </a:spcBef>
            </a:pPr>
            <a:endParaRPr dirty="0">
              <a:latin typeface="Arial" panose="020B0604020202020204" pitchFamily="34" charset="0"/>
              <a:ea typeface="Arial" panose="020B0604020202020204" pitchFamily="34" charset="0"/>
            </a:endParaRPr>
          </a:p>
        </p:txBody>
      </p:sp>
      <p:sp>
        <p:nvSpPr>
          <p:cNvPr id="112644"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en-US" sz="1200" dirty="0"/>
              <a:t>7</a:t>
            </a:fld>
            <a:endParaRPr lang="en-US"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a:ln>
            <a:solidFill>
              <a:srgbClr val="000000"/>
            </a:solidFill>
            <a:miter/>
          </a:ln>
        </p:spPr>
      </p:sp>
      <p:sp>
        <p:nvSpPr>
          <p:cNvPr id="153603" name="Notes Placeholder 2"/>
          <p:cNvSpPr>
            <a:spLocks noGrp="1"/>
          </p:cNvSpPr>
          <p:nvPr>
            <p:ph type="body" idx="1"/>
          </p:nvPr>
        </p:nvSpPr>
        <p:spPr>
          <a:noFill/>
          <a:ln>
            <a:noFill/>
          </a:ln>
        </p:spPr>
        <p:txBody>
          <a:bodyPr wrap="square" lIns="91440" tIns="45720" rIns="91440" bIns="45720" anchor="t" anchorCtr="0"/>
          <a:lstStyle/>
          <a:p>
            <a:pPr lvl="0">
              <a:spcBef>
                <a:spcPct val="0"/>
              </a:spcBef>
            </a:pPr>
            <a:endParaRPr lang="en-IN" altLang="x-none" dirty="0"/>
          </a:p>
        </p:txBody>
      </p:sp>
      <p:sp>
        <p:nvSpPr>
          <p:cNvPr id="153604" name="Slide Number Placeholder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a:buNone/>
            </a:pPr>
            <a:fld id="{9A0DB2DC-4C9A-4742-B13C-FB6460FD3503}" type="slidenum">
              <a:rPr lang="en-US" sz="1200" dirty="0"/>
              <a:t>19</a:t>
            </a:fld>
            <a:endParaRPr 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45010" y="1"/>
            <a:ext cx="8613391" cy="645374"/>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3726A8BE-1417-44C3-98A5-706220A4F959}"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1320" b="0" i="0" u="none" strike="noStrike" kern="1200" cap="none" spc="0" normalizeH="0" baseline="0" noProof="0">
                <a:ln>
                  <a:noFill/>
                </a:ln>
                <a:solidFill>
                  <a:schemeClr val="tx1">
                    <a:tint val="75000"/>
                  </a:schemeClr>
                </a:solidFill>
                <a:effectLst/>
                <a:uLnTx/>
                <a:uFillTx/>
                <a:latin typeface="+mn-lt"/>
                <a:ea typeface="+mn-ea"/>
                <a:cs typeface="+mn-cs"/>
              </a:rPr>
              <a:t>Nisha         ACSE0502                    CN                Unit Number: 5</a:t>
            </a:r>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a:buNone/>
            </a:pPr>
            <a:fld id="{9A0DB2DC-4C9A-4742-B13C-FB6460FD3503}" type="slidenum">
              <a:rPr lang="en-US" dirty="0">
                <a:latin typeface="Calibri" panose="020F0502020204030204" pitchFamily="34" charset="0"/>
                <a:ea typeface="Arial" panose="020B0604020202020204" pitchFamily="34" charset="0"/>
              </a:rPr>
              <a:t>‹#›</a:t>
            </a:fld>
            <a:endParaRPr lang="en-US" dirty="0">
              <a:latin typeface="Calibri" panose="020F0502020204030204" pitchFamily="34" charset="0"/>
              <a:ea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45010" y="1"/>
            <a:ext cx="8613391" cy="645374"/>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EB504859-CA8F-4037-8B54-8CD9DAAB5146}"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1320" b="0" i="0" u="none" strike="noStrike" kern="1200" cap="none" spc="0" normalizeH="0" baseline="0" noProof="0">
                <a:ln>
                  <a:noFill/>
                </a:ln>
                <a:solidFill>
                  <a:schemeClr val="tx1">
                    <a:tint val="75000"/>
                  </a:schemeClr>
                </a:solidFill>
                <a:effectLst/>
                <a:uLnTx/>
                <a:uFillTx/>
                <a:latin typeface="+mn-lt"/>
                <a:ea typeface="+mn-ea"/>
                <a:cs typeface="+mn-cs"/>
              </a:rPr>
              <a:t>Nisha         ACSE0502                    CN                Unit Number: 5</a:t>
            </a:r>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a:buNone/>
            </a:pPr>
            <a:fld id="{9A0DB2DC-4C9A-4742-B13C-FB6460FD3503}" type="slidenum">
              <a:rPr lang="en-US" dirty="0">
                <a:latin typeface="Calibri" panose="020F0502020204030204" pitchFamily="34" charset="0"/>
                <a:ea typeface="Arial" panose="020B0604020202020204" pitchFamily="34" charset="0"/>
              </a:rPr>
              <a:t>‹#›</a:t>
            </a:fld>
            <a:endParaRPr lang="en-US" dirty="0">
              <a:latin typeface="Calibri" panose="020F0502020204030204" pitchFamily="34" charset="0"/>
              <a:ea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07948" y="0"/>
            <a:ext cx="8550452" cy="660393"/>
          </a:xfrm>
        </p:spPr>
        <p:txBody>
          <a:bodyPr wrap="square" anchor="b">
            <a:normAutofit/>
          </a:bodyPr>
          <a:lstStyle>
            <a:lvl1pPr>
              <a:defRPr sz="3300"/>
            </a:lvl1pPr>
          </a:lstStyle>
          <a:p>
            <a:r>
              <a:rPr lang="en-US"/>
              <a:t>Click to edit Master title style</a:t>
            </a:r>
            <a:endParaRPr lang="en-US" dirty="0"/>
          </a:p>
        </p:txBody>
      </p:sp>
      <p:sp>
        <p:nvSpPr>
          <p:cNvPr id="3" name="Text Placeholder 2"/>
          <p:cNvSpPr>
            <a:spLocks noGrp="1"/>
          </p:cNvSpPr>
          <p:nvPr>
            <p:ph type="body" idx="1"/>
          </p:nvPr>
        </p:nvSpPr>
        <p:spPr>
          <a:xfrm>
            <a:off x="378517" y="957416"/>
            <a:ext cx="9552157" cy="464743"/>
          </a:xfrm>
        </p:spPr>
        <p:txBody>
          <a:bodyPr/>
          <a:lstStyle>
            <a:lvl1pPr marL="0" indent="0" algn="just">
              <a:buNone/>
              <a:defRPr sz="2420">
                <a:solidFill>
                  <a:schemeClr val="tx1"/>
                </a:solidFill>
              </a:defRPr>
            </a:lvl1pPr>
            <a:lvl2pPr marL="502920" indent="0">
              <a:buNone/>
              <a:defRPr sz="2200">
                <a:solidFill>
                  <a:schemeClr val="tx1">
                    <a:tint val="75000"/>
                  </a:schemeClr>
                </a:solidFill>
              </a:defRPr>
            </a:lvl2pPr>
            <a:lvl3pPr marL="1005840" indent="0">
              <a:buNone/>
              <a:defRPr sz="1980">
                <a:solidFill>
                  <a:schemeClr val="tx1">
                    <a:tint val="75000"/>
                  </a:schemeClr>
                </a:solidFill>
              </a:defRPr>
            </a:lvl3pPr>
            <a:lvl4pPr marL="1508760" indent="0">
              <a:buNone/>
              <a:defRPr sz="1760">
                <a:solidFill>
                  <a:schemeClr val="tx1">
                    <a:tint val="75000"/>
                  </a:schemeClr>
                </a:solidFill>
              </a:defRPr>
            </a:lvl4pPr>
            <a:lvl5pPr marL="2011680" indent="0">
              <a:buNone/>
              <a:defRPr sz="1760">
                <a:solidFill>
                  <a:schemeClr val="tx1">
                    <a:tint val="75000"/>
                  </a:schemeClr>
                </a:solidFill>
              </a:defRPr>
            </a:lvl5pPr>
            <a:lvl6pPr marL="2514600" indent="0">
              <a:buNone/>
              <a:defRPr sz="1760">
                <a:solidFill>
                  <a:schemeClr val="tx1">
                    <a:tint val="75000"/>
                  </a:schemeClr>
                </a:solidFill>
              </a:defRPr>
            </a:lvl6pPr>
            <a:lvl7pPr marL="3017520" indent="0">
              <a:buNone/>
              <a:defRPr sz="1760">
                <a:solidFill>
                  <a:schemeClr val="tx1">
                    <a:tint val="75000"/>
                  </a:schemeClr>
                </a:solidFill>
              </a:defRPr>
            </a:lvl7pPr>
            <a:lvl8pPr marL="3520440" indent="0">
              <a:buNone/>
              <a:defRPr sz="1760">
                <a:solidFill>
                  <a:schemeClr val="tx1">
                    <a:tint val="75000"/>
                  </a:schemeClr>
                </a:solidFill>
              </a:defRPr>
            </a:lvl8pPr>
            <a:lvl9pPr marL="4023360" indent="0">
              <a:buNone/>
              <a:defRPr sz="17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76601226-D972-4445-ACC7-879E1F1A47B6}"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1320" b="0" i="0" u="none" strike="noStrike" kern="1200" cap="none" spc="0" normalizeH="0" baseline="0" noProof="0">
                <a:ln>
                  <a:noFill/>
                </a:ln>
                <a:solidFill>
                  <a:schemeClr val="tx1">
                    <a:tint val="75000"/>
                  </a:schemeClr>
                </a:solidFill>
                <a:effectLst/>
                <a:uLnTx/>
                <a:uFillTx/>
                <a:latin typeface="+mn-lt"/>
                <a:ea typeface="+mn-ea"/>
                <a:cs typeface="+mn-cs"/>
              </a:rPr>
              <a:t>Nisha         ACSE0502                    CN                Unit Number: 5</a:t>
            </a:r>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a:buNone/>
            </a:pPr>
            <a:fld id="{9A0DB2DC-4C9A-4742-B13C-FB6460FD3503}" type="slidenum">
              <a:rPr lang="en-US" dirty="0">
                <a:latin typeface="Calibri" panose="020F0502020204030204" pitchFamily="34" charset="0"/>
                <a:ea typeface="Arial" panose="020B0604020202020204" pitchFamily="34" charset="0"/>
              </a:rPr>
              <a:t>‹#›</a:t>
            </a:fld>
            <a:endParaRPr lang="en-US" dirty="0">
              <a:latin typeface="Calibri" panose="020F0502020204030204" pitchFamily="34" charset="0"/>
              <a:ea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5844" y="0"/>
            <a:ext cx="8542556" cy="600923"/>
          </a:xfrm>
        </p:spPr>
        <p:txBody>
          <a:bodyPr anchor="b">
            <a:normAutofit/>
          </a:bodyPr>
          <a:lstStyle>
            <a:lvl1pPr>
              <a:defRPr sz="33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76130" y="1119083"/>
            <a:ext cx="5092065" cy="464743"/>
          </a:xfrm>
        </p:spPr>
        <p:txBody>
          <a:bodyPr vert="horz" wrap="square" lIns="91440" tIns="45720" rIns="91440" bIns="45720" rtlCol="0" anchor="t">
            <a:spAutoFit/>
          </a:bodyPr>
          <a:lstStyle>
            <a:lvl1pPr marL="0" indent="0">
              <a:buNone/>
              <a:defRPr sz="2420"/>
            </a:lvl1pPr>
            <a:lvl2pPr marL="502920" indent="0">
              <a:buNone/>
              <a:defRPr sz="3080"/>
            </a:lvl2pPr>
            <a:lvl3pPr marL="1005840" indent="0">
              <a:buNone/>
              <a:defRPr sz="2640"/>
            </a:lvl3pPr>
            <a:lvl4pPr marL="1508760" indent="0">
              <a:buNone/>
              <a:defRPr sz="2200"/>
            </a:lvl4pPr>
            <a:lvl5pPr marL="2011680" indent="0">
              <a:buNone/>
              <a:defRPr sz="2200"/>
            </a:lvl5pPr>
            <a:lvl6pPr marL="2514600" indent="0">
              <a:buNone/>
              <a:defRPr sz="2200"/>
            </a:lvl6pPr>
            <a:lvl7pPr marL="3017520" indent="0">
              <a:buNone/>
              <a:defRPr sz="2200"/>
            </a:lvl7pPr>
            <a:lvl8pPr marL="3520440" indent="0">
              <a:buNone/>
              <a:defRPr sz="2200"/>
            </a:lvl8pPr>
            <a:lvl9pPr marL="4023360" indent="0">
              <a:buNone/>
              <a:defRPr sz="2200"/>
            </a:lvl9pPr>
          </a:lstStyle>
          <a:p>
            <a:pPr marL="0" marR="0" lvl="0" indent="0" algn="just" defTabSz="1005840" rtl="0" eaLnBrk="1" fontAlgn="auto" latinLnBrk="0" hangingPunct="1">
              <a:lnSpc>
                <a:spcPct val="100000"/>
              </a:lnSpc>
              <a:spcBef>
                <a:spcPts val="1100"/>
              </a:spcBef>
              <a:spcAft>
                <a:spcPts val="0"/>
              </a:spcAft>
              <a:buClrTx/>
              <a:buSzTx/>
              <a:buFont typeface="Arial" panose="020B0604020202020204" pitchFamily="34" charset="0"/>
              <a:buNone/>
              <a:defRPr/>
            </a:pPr>
            <a:r>
              <a:rPr kumimoji="0" lang="en-US" sz="2420" b="0" i="0" u="none" strike="noStrike" kern="1200" cap="none" spc="0" normalizeH="0" baseline="0" noProof="0">
                <a:ln>
                  <a:noFill/>
                </a:ln>
                <a:solidFill>
                  <a:schemeClr val="tx1"/>
                </a:solidFill>
                <a:effectLst/>
                <a:uLnTx/>
                <a:uFillTx/>
                <a:latin typeface="+mn-lt"/>
                <a:ea typeface="+mn-ea"/>
                <a:cs typeface="+mn-cs"/>
              </a:rPr>
              <a:t>Click icon to add picture</a:t>
            </a:r>
            <a:endParaRPr kumimoji="0" lang="en-US" sz="242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357545" y="1119083"/>
            <a:ext cx="3244096" cy="464743"/>
          </a:xfrm>
        </p:spPr>
        <p:txBody>
          <a:bodyPr/>
          <a:lstStyle>
            <a:lvl1pPr marL="0" indent="0">
              <a:buNone/>
              <a:defRPr sz="242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D4443882-5387-4D84-B1BB-D9C24B1D2D1A}"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1320" b="0" i="0" u="none" strike="noStrike" kern="1200" cap="none" spc="0" normalizeH="0" baseline="0" noProof="0">
                <a:ln>
                  <a:noFill/>
                </a:ln>
                <a:solidFill>
                  <a:schemeClr val="tx1">
                    <a:tint val="75000"/>
                  </a:schemeClr>
                </a:solidFill>
                <a:effectLst/>
                <a:uLnTx/>
                <a:uFillTx/>
                <a:latin typeface="+mn-lt"/>
                <a:ea typeface="+mn-ea"/>
                <a:cs typeface="+mn-cs"/>
              </a:rPr>
              <a:t>Nisha         ACSE0502                    CN                Unit Number: 5</a:t>
            </a:r>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lvl="0">
              <a:buNone/>
            </a:pPr>
            <a:fld id="{9A0DB2DC-4C9A-4742-B13C-FB6460FD3503}" type="slidenum">
              <a:rPr lang="en-US" dirty="0">
                <a:latin typeface="Calibri" panose="020F0502020204030204" pitchFamily="34" charset="0"/>
                <a:ea typeface="Arial" panose="020B0604020202020204" pitchFamily="34" charset="0"/>
              </a:rPr>
              <a:t>‹#›</a:t>
            </a:fld>
            <a:endParaRPr lang="en-US" dirty="0">
              <a:latin typeface="Calibri" panose="020F0502020204030204" pitchFamily="34" charset="0"/>
              <a:ea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NIET">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p>
        </p:txBody>
      </p:sp>
      <p:sp>
        <p:nvSpPr>
          <p:cNvPr id="8" name="Text Placeholder 2"/>
          <p:cNvSpPr>
            <a:spLocks noGrp="1"/>
          </p:cNvSpPr>
          <p:nvPr>
            <p:ph type="body" idx="1"/>
          </p:nvPr>
        </p:nvSpPr>
        <p:spPr>
          <a:xfrm>
            <a:off x="378517" y="957416"/>
            <a:ext cx="9552157" cy="464743"/>
          </a:xfrm>
        </p:spPr>
        <p:txBody>
          <a:bodyPr/>
          <a:lstStyle>
            <a:lvl1pPr marL="0" indent="0" algn="just">
              <a:buNone/>
              <a:defRPr sz="2420">
                <a:solidFill>
                  <a:schemeClr val="tx1"/>
                </a:solidFill>
              </a:defRPr>
            </a:lvl1pPr>
            <a:lvl2pPr marL="502920" indent="0">
              <a:buNone/>
              <a:defRPr sz="2200">
                <a:solidFill>
                  <a:schemeClr val="tx1">
                    <a:tint val="75000"/>
                  </a:schemeClr>
                </a:solidFill>
              </a:defRPr>
            </a:lvl2pPr>
            <a:lvl3pPr marL="1005840" indent="0">
              <a:buNone/>
              <a:defRPr sz="1980">
                <a:solidFill>
                  <a:schemeClr val="tx1">
                    <a:tint val="75000"/>
                  </a:schemeClr>
                </a:solidFill>
              </a:defRPr>
            </a:lvl3pPr>
            <a:lvl4pPr marL="1508760" indent="0">
              <a:buNone/>
              <a:defRPr sz="1760">
                <a:solidFill>
                  <a:schemeClr val="tx1">
                    <a:tint val="75000"/>
                  </a:schemeClr>
                </a:solidFill>
              </a:defRPr>
            </a:lvl4pPr>
            <a:lvl5pPr marL="2011680" indent="0">
              <a:buNone/>
              <a:defRPr sz="1760">
                <a:solidFill>
                  <a:schemeClr val="tx1">
                    <a:tint val="75000"/>
                  </a:schemeClr>
                </a:solidFill>
              </a:defRPr>
            </a:lvl5pPr>
            <a:lvl6pPr marL="2514600" indent="0">
              <a:buNone/>
              <a:defRPr sz="1760">
                <a:solidFill>
                  <a:schemeClr val="tx1">
                    <a:tint val="75000"/>
                  </a:schemeClr>
                </a:solidFill>
              </a:defRPr>
            </a:lvl6pPr>
            <a:lvl7pPr marL="3017520" indent="0">
              <a:buNone/>
              <a:defRPr sz="1760">
                <a:solidFill>
                  <a:schemeClr val="tx1">
                    <a:tint val="75000"/>
                  </a:schemeClr>
                </a:solidFill>
              </a:defRPr>
            </a:lvl7pPr>
            <a:lvl8pPr marL="3520440" indent="0">
              <a:buNone/>
              <a:defRPr sz="1760">
                <a:solidFill>
                  <a:schemeClr val="tx1">
                    <a:tint val="75000"/>
                  </a:schemeClr>
                </a:solidFill>
              </a:defRPr>
            </a:lvl8pPr>
            <a:lvl9pPr marL="4023360" indent="0">
              <a:buNone/>
              <a:defRPr sz="1760">
                <a:solidFill>
                  <a:schemeClr val="tx1">
                    <a:tint val="75000"/>
                  </a:schemeClr>
                </a:solidFill>
              </a:defRPr>
            </a:lvl9pPr>
          </a:lstStyle>
          <a:p>
            <a:pPr lvl="0"/>
            <a:r>
              <a:rPr lang="en-US"/>
              <a:t>Edit Master text styles</a:t>
            </a:r>
          </a:p>
        </p:txBody>
      </p:sp>
      <p:sp>
        <p:nvSpPr>
          <p:cNvPr id="2" name="Date Placeholder 1"/>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E771CC5C-F982-4457-8209-74A1DEF136D3}"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1320" b="0" i="0" u="none" strike="noStrike" kern="1200" cap="none" spc="0" normalizeH="0" baseline="0" noProof="0">
                <a:ln>
                  <a:noFill/>
                </a:ln>
                <a:solidFill>
                  <a:schemeClr val="tx1">
                    <a:tint val="75000"/>
                  </a:schemeClr>
                </a:solidFill>
                <a:effectLst/>
                <a:uLnTx/>
                <a:uFillTx/>
                <a:latin typeface="+mn-lt"/>
                <a:ea typeface="+mn-ea"/>
                <a:cs typeface="+mn-cs"/>
              </a:rPr>
              <a:t>Nisha         ACSE0502                    CN                Unit Number: 5</a:t>
            </a:r>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pPr lvl="0">
              <a:buNone/>
            </a:pPr>
            <a:fld id="{9A0DB2DC-4C9A-4742-B13C-FB6460FD3503}" type="slidenum">
              <a:rPr lang="en-US" dirty="0">
                <a:latin typeface="Calibri" panose="020F0502020204030204" pitchFamily="34" charset="0"/>
                <a:ea typeface="Arial" panose="020B0604020202020204" pitchFamily="34" charset="0"/>
              </a:rPr>
              <a:t>‹#›</a:t>
            </a:fld>
            <a:endParaRPr lang="en-US" dirty="0">
              <a:latin typeface="Calibri" panose="020F0502020204030204" pitchFamily="34" charset="0"/>
              <a:ea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7948" y="0"/>
            <a:ext cx="8550452" cy="660393"/>
          </a:xfrm>
        </p:spPr>
        <p:txBody>
          <a:bodyPr wrap="square" anchor="b">
            <a:normAutofit/>
          </a:bodyPr>
          <a:lstStyle>
            <a:lvl1pPr>
              <a:defRPr sz="3300"/>
            </a:lvl1pPr>
          </a:lstStyle>
          <a:p>
            <a:r>
              <a:rPr lang="en-US"/>
              <a:t>Click to edit Master title style</a:t>
            </a:r>
            <a:endParaRPr lang="en-US" dirty="0"/>
          </a:p>
        </p:txBody>
      </p:sp>
      <p:sp>
        <p:nvSpPr>
          <p:cNvPr id="3" name="Text Placeholder 2"/>
          <p:cNvSpPr>
            <a:spLocks noGrp="1"/>
          </p:cNvSpPr>
          <p:nvPr>
            <p:ph type="body" idx="1"/>
          </p:nvPr>
        </p:nvSpPr>
        <p:spPr>
          <a:xfrm>
            <a:off x="378517" y="957416"/>
            <a:ext cx="9552157" cy="464743"/>
          </a:xfrm>
        </p:spPr>
        <p:txBody>
          <a:bodyPr/>
          <a:lstStyle>
            <a:lvl1pPr marL="0" indent="0" algn="just">
              <a:buNone/>
              <a:defRPr sz="2420">
                <a:solidFill>
                  <a:schemeClr val="tx1"/>
                </a:solidFill>
              </a:defRPr>
            </a:lvl1pPr>
            <a:lvl2pPr marL="502920" indent="0">
              <a:buNone/>
              <a:defRPr sz="2200">
                <a:solidFill>
                  <a:schemeClr val="tx1">
                    <a:tint val="75000"/>
                  </a:schemeClr>
                </a:solidFill>
              </a:defRPr>
            </a:lvl2pPr>
            <a:lvl3pPr marL="1005840" indent="0">
              <a:buNone/>
              <a:defRPr sz="1980">
                <a:solidFill>
                  <a:schemeClr val="tx1">
                    <a:tint val="75000"/>
                  </a:schemeClr>
                </a:solidFill>
              </a:defRPr>
            </a:lvl3pPr>
            <a:lvl4pPr marL="1508760" indent="0">
              <a:buNone/>
              <a:defRPr sz="1760">
                <a:solidFill>
                  <a:schemeClr val="tx1">
                    <a:tint val="75000"/>
                  </a:schemeClr>
                </a:solidFill>
              </a:defRPr>
            </a:lvl4pPr>
            <a:lvl5pPr marL="2011680" indent="0">
              <a:buNone/>
              <a:defRPr sz="1760">
                <a:solidFill>
                  <a:schemeClr val="tx1">
                    <a:tint val="75000"/>
                  </a:schemeClr>
                </a:solidFill>
              </a:defRPr>
            </a:lvl5pPr>
            <a:lvl6pPr marL="2514600" indent="0">
              <a:buNone/>
              <a:defRPr sz="1760">
                <a:solidFill>
                  <a:schemeClr val="tx1">
                    <a:tint val="75000"/>
                  </a:schemeClr>
                </a:solidFill>
              </a:defRPr>
            </a:lvl6pPr>
            <a:lvl7pPr marL="3017520" indent="0">
              <a:buNone/>
              <a:defRPr sz="1760">
                <a:solidFill>
                  <a:schemeClr val="tx1">
                    <a:tint val="75000"/>
                  </a:schemeClr>
                </a:solidFill>
              </a:defRPr>
            </a:lvl7pPr>
            <a:lvl8pPr marL="3520440" indent="0">
              <a:buNone/>
              <a:defRPr sz="1760">
                <a:solidFill>
                  <a:schemeClr val="tx1">
                    <a:tint val="75000"/>
                  </a:schemeClr>
                </a:solidFill>
              </a:defRPr>
            </a:lvl8pPr>
            <a:lvl9pPr marL="4023360" indent="0">
              <a:buNone/>
              <a:defRPr sz="17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4EE8A965-12E6-42C2-94A0-EB3362851F59}"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1320" b="0" i="0" u="none" strike="noStrike" kern="1200" cap="none" spc="0" normalizeH="0" baseline="0" noProof="0">
                <a:ln>
                  <a:noFill/>
                </a:ln>
                <a:solidFill>
                  <a:schemeClr val="tx1">
                    <a:tint val="75000"/>
                  </a:schemeClr>
                </a:solidFill>
                <a:effectLst/>
                <a:uLnTx/>
                <a:uFillTx/>
                <a:latin typeface="+mn-lt"/>
                <a:ea typeface="+mn-ea"/>
                <a:cs typeface="+mn-cs"/>
              </a:rPr>
              <a:t>Nisha         ACSE0502                    CN                Unit Number: 5</a:t>
            </a:r>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a:buNone/>
            </a:pPr>
            <a:fld id="{9A0DB2DC-4C9A-4742-B13C-FB6460FD3503}" type="slidenum">
              <a:rPr lang="en-US" dirty="0">
                <a:latin typeface="Calibri" panose="020F0502020204030204" pitchFamily="34" charset="0"/>
                <a:ea typeface="Arial" panose="020B0604020202020204" pitchFamily="34" charset="0"/>
              </a:rPr>
              <a:t>‹#›</a:t>
            </a:fld>
            <a:endParaRPr lang="en-US" dirty="0">
              <a:latin typeface="Calibri" panose="020F0502020204030204" pitchFamily="34" charset="0"/>
              <a:ea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
    <p:spTree>
      <p:nvGrpSpPr>
        <p:cNvPr id="1" name=""/>
        <p:cNvGrpSpPr/>
        <p:nvPr/>
      </p:nvGrpSpPr>
      <p:grpSpPr>
        <a:xfrm>
          <a:off x="0" y="0"/>
          <a:ext cx="0" cy="0"/>
          <a:chOff x="0" y="0"/>
          <a:chExt cx="0" cy="0"/>
        </a:xfrm>
      </p:grpSpPr>
      <p:sp>
        <p:nvSpPr>
          <p:cNvPr id="2" name="Title 1"/>
          <p:cNvSpPr>
            <a:spLocks noGrp="1"/>
          </p:cNvSpPr>
          <p:nvPr>
            <p:ph type="title"/>
          </p:nvPr>
        </p:nvSpPr>
        <p:spPr>
          <a:xfrm>
            <a:off x="1507948" y="0"/>
            <a:ext cx="8550452" cy="660393"/>
          </a:xfrm>
        </p:spPr>
        <p:txBody>
          <a:bodyPr wrap="square" anchor="b">
            <a:normAutofit/>
          </a:bodyPr>
          <a:lstStyle>
            <a:lvl1pPr>
              <a:defRPr sz="3300"/>
            </a:lvl1pPr>
          </a:lstStyle>
          <a:p>
            <a:r>
              <a:rPr lang="en-US"/>
              <a:t>Click to edit Master title style</a:t>
            </a:r>
            <a:endParaRPr lang="en-US" dirty="0"/>
          </a:p>
        </p:txBody>
      </p:sp>
      <p:sp>
        <p:nvSpPr>
          <p:cNvPr id="3" name="Text Placeholder 2"/>
          <p:cNvSpPr>
            <a:spLocks noGrp="1"/>
          </p:cNvSpPr>
          <p:nvPr>
            <p:ph type="body" idx="1"/>
          </p:nvPr>
        </p:nvSpPr>
        <p:spPr>
          <a:xfrm>
            <a:off x="378517" y="957416"/>
            <a:ext cx="9552157" cy="464743"/>
          </a:xfrm>
        </p:spPr>
        <p:txBody>
          <a:bodyPr/>
          <a:lstStyle>
            <a:lvl1pPr marL="0" indent="0" algn="just">
              <a:buNone/>
              <a:defRPr sz="2420">
                <a:solidFill>
                  <a:schemeClr val="tx1"/>
                </a:solidFill>
              </a:defRPr>
            </a:lvl1pPr>
            <a:lvl2pPr marL="502920" indent="0">
              <a:buNone/>
              <a:defRPr sz="2200">
                <a:solidFill>
                  <a:schemeClr val="tx1">
                    <a:tint val="75000"/>
                  </a:schemeClr>
                </a:solidFill>
              </a:defRPr>
            </a:lvl2pPr>
            <a:lvl3pPr marL="1005840" indent="0">
              <a:buNone/>
              <a:defRPr sz="1980">
                <a:solidFill>
                  <a:schemeClr val="tx1">
                    <a:tint val="75000"/>
                  </a:schemeClr>
                </a:solidFill>
              </a:defRPr>
            </a:lvl3pPr>
            <a:lvl4pPr marL="1508760" indent="0">
              <a:buNone/>
              <a:defRPr sz="1760">
                <a:solidFill>
                  <a:schemeClr val="tx1">
                    <a:tint val="75000"/>
                  </a:schemeClr>
                </a:solidFill>
              </a:defRPr>
            </a:lvl4pPr>
            <a:lvl5pPr marL="2011680" indent="0">
              <a:buNone/>
              <a:defRPr sz="1760">
                <a:solidFill>
                  <a:schemeClr val="tx1">
                    <a:tint val="75000"/>
                  </a:schemeClr>
                </a:solidFill>
              </a:defRPr>
            </a:lvl5pPr>
            <a:lvl6pPr marL="2514600" indent="0">
              <a:buNone/>
              <a:defRPr sz="1760">
                <a:solidFill>
                  <a:schemeClr val="tx1">
                    <a:tint val="75000"/>
                  </a:schemeClr>
                </a:solidFill>
              </a:defRPr>
            </a:lvl6pPr>
            <a:lvl7pPr marL="3017520" indent="0">
              <a:buNone/>
              <a:defRPr sz="1760">
                <a:solidFill>
                  <a:schemeClr val="tx1">
                    <a:tint val="75000"/>
                  </a:schemeClr>
                </a:solidFill>
              </a:defRPr>
            </a:lvl7pPr>
            <a:lvl8pPr marL="3520440" indent="0">
              <a:buNone/>
              <a:defRPr sz="1760">
                <a:solidFill>
                  <a:schemeClr val="tx1">
                    <a:tint val="75000"/>
                  </a:schemeClr>
                </a:solidFill>
              </a:defRPr>
            </a:lvl8pPr>
            <a:lvl9pPr marL="4023360" indent="0">
              <a:buNone/>
              <a:defRPr sz="17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01CC36F5-B32F-4882-8299-CC3BE0C8F8BF}"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1320" b="0" i="0" u="none" strike="noStrike" kern="1200" cap="none" spc="0" normalizeH="0" baseline="0" noProof="0">
                <a:ln>
                  <a:noFill/>
                </a:ln>
                <a:solidFill>
                  <a:schemeClr val="tx1">
                    <a:tint val="75000"/>
                  </a:schemeClr>
                </a:solidFill>
                <a:effectLst/>
                <a:uLnTx/>
                <a:uFillTx/>
                <a:latin typeface="+mn-lt"/>
                <a:ea typeface="+mn-ea"/>
                <a:cs typeface="+mn-cs"/>
              </a:rPr>
              <a:t>Nisha         ACSE0502                    CN                Unit Number: 5</a:t>
            </a:r>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a:buNone/>
            </a:pPr>
            <a:fld id="{9A0DB2DC-4C9A-4742-B13C-FB6460FD3503}" type="slidenum">
              <a:rPr lang="en-US" dirty="0">
                <a:latin typeface="Calibri" panose="020F0502020204030204" pitchFamily="34" charset="0"/>
                <a:ea typeface="Arial" panose="020B0604020202020204" pitchFamily="34" charset="0"/>
              </a:rPr>
              <a:t>‹#›</a:t>
            </a:fld>
            <a:endParaRPr lang="en-US" dirty="0">
              <a:latin typeface="Calibri" panose="020F0502020204030204" pitchFamily="34" charset="0"/>
              <a:ea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380" y="2414482"/>
            <a:ext cx="8549640" cy="1666028"/>
          </a:xfrm>
        </p:spPr>
        <p:txBody>
          <a:bodyPr/>
          <a:lstStyle/>
          <a:p>
            <a:r>
              <a:rPr lang="en-US"/>
              <a:t>Click to edit Master title style</a:t>
            </a:r>
          </a:p>
        </p:txBody>
      </p:sp>
      <p:sp>
        <p:nvSpPr>
          <p:cNvPr id="3" name="Subtitle 2"/>
          <p:cNvSpPr>
            <a:spLocks noGrp="1"/>
          </p:cNvSpPr>
          <p:nvPr>
            <p:ph type="subTitle" idx="1"/>
          </p:nvPr>
        </p:nvSpPr>
        <p:spPr>
          <a:xfrm>
            <a:off x="1508760" y="4404360"/>
            <a:ext cx="7040880" cy="464743"/>
          </a:xfrm>
        </p:spPr>
        <p:txBody>
          <a:bodyPr/>
          <a:lstStyle>
            <a:lvl1pPr marL="0" indent="0" algn="ctr">
              <a:buNone/>
              <a:defRPr>
                <a:solidFill>
                  <a:schemeClr val="tx1">
                    <a:tint val="75000"/>
                  </a:schemeClr>
                </a:solidFill>
              </a:defRPr>
            </a:lvl1pPr>
            <a:lvl2pPr marL="502920" indent="0" algn="ctr">
              <a:buNone/>
              <a:defRPr>
                <a:solidFill>
                  <a:schemeClr val="tx1">
                    <a:tint val="75000"/>
                  </a:schemeClr>
                </a:solidFill>
              </a:defRPr>
            </a:lvl2pPr>
            <a:lvl3pPr marL="1005840" indent="0" algn="ctr">
              <a:buNone/>
              <a:defRPr>
                <a:solidFill>
                  <a:schemeClr val="tx1">
                    <a:tint val="75000"/>
                  </a:schemeClr>
                </a:solidFill>
              </a:defRPr>
            </a:lvl3pPr>
            <a:lvl4pPr marL="1508760" indent="0" algn="ctr">
              <a:buNone/>
              <a:defRPr>
                <a:solidFill>
                  <a:schemeClr val="tx1">
                    <a:tint val="75000"/>
                  </a:schemeClr>
                </a:solidFill>
              </a:defRPr>
            </a:lvl4pPr>
            <a:lvl5pPr marL="2011680" indent="0" algn="ctr">
              <a:buNone/>
              <a:defRPr>
                <a:solidFill>
                  <a:schemeClr val="tx1">
                    <a:tint val="75000"/>
                  </a:schemeClr>
                </a:solidFill>
              </a:defRPr>
            </a:lvl5pPr>
            <a:lvl6pPr marL="2514600" indent="0" algn="ctr">
              <a:buNone/>
              <a:defRPr>
                <a:solidFill>
                  <a:schemeClr val="tx1">
                    <a:tint val="75000"/>
                  </a:schemeClr>
                </a:solidFill>
              </a:defRPr>
            </a:lvl6pPr>
            <a:lvl7pPr marL="3017520" indent="0" algn="ctr">
              <a:buNone/>
              <a:defRPr>
                <a:solidFill>
                  <a:schemeClr val="tx1">
                    <a:tint val="75000"/>
                  </a:schemeClr>
                </a:solidFill>
              </a:defRPr>
            </a:lvl7pPr>
            <a:lvl8pPr marL="3520440" indent="0" algn="ctr">
              <a:buNone/>
              <a:defRPr>
                <a:solidFill>
                  <a:schemeClr val="tx1">
                    <a:tint val="75000"/>
                  </a:schemeClr>
                </a:solidFill>
              </a:defRPr>
            </a:lvl8pPr>
            <a:lvl9pPr marL="402336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8462FAFB-9DAB-41EB-9A48-D0DB090D3A83}"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1320" b="0" i="0" u="none" strike="noStrike" kern="1200" cap="none" spc="0" normalizeH="0" baseline="0" noProof="0">
                <a:ln>
                  <a:noFill/>
                </a:ln>
                <a:solidFill>
                  <a:schemeClr val="tx1">
                    <a:tint val="75000"/>
                  </a:schemeClr>
                </a:solidFill>
                <a:effectLst/>
                <a:uLnTx/>
                <a:uFillTx/>
                <a:latin typeface="+mn-lt"/>
                <a:ea typeface="+mn-ea"/>
                <a:cs typeface="+mn-cs"/>
              </a:rPr>
              <a:t>Nisha         ACSE0502                    CN                Unit Number: 5</a:t>
            </a:r>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a:buNone/>
            </a:pPr>
            <a:fld id="{9A0DB2DC-4C9A-4742-B13C-FB6460FD3503}" type="slidenum">
              <a:rPr lang="en-US" dirty="0">
                <a:latin typeface="Calibri" panose="020F0502020204030204" pitchFamily="34" charset="0"/>
                <a:ea typeface="Arial" panose="020B0604020202020204" pitchFamily="34" charset="0"/>
              </a:rPr>
              <a:t>‹#›</a:t>
            </a:fld>
            <a:endParaRPr lang="en-US" dirty="0">
              <a:latin typeface="Calibri" panose="020F0502020204030204" pitchFamily="34" charset="0"/>
              <a:ea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E827211C-8ADF-4181-9214-C34D96640553}"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1320" b="0" i="0" u="none" strike="noStrike" kern="1200" cap="none" spc="0" normalizeH="0" baseline="0" noProof="0">
                <a:ln>
                  <a:noFill/>
                </a:ln>
                <a:solidFill>
                  <a:schemeClr val="tx1">
                    <a:tint val="75000"/>
                  </a:schemeClr>
                </a:solidFill>
                <a:effectLst/>
                <a:uLnTx/>
                <a:uFillTx/>
                <a:latin typeface="+mn-lt"/>
                <a:ea typeface="+mn-ea"/>
                <a:cs typeface="+mn-cs"/>
              </a:rPr>
              <a:t>Nisha         ACSE0502                    CN                Unit Number: 5</a:t>
            </a:r>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pPr lvl="0">
              <a:buNone/>
            </a:pPr>
            <a:fld id="{9A0DB2DC-4C9A-4742-B13C-FB6460FD3503}" type="slidenum">
              <a:rPr lang="en-US" dirty="0">
                <a:latin typeface="Calibri" panose="020F0502020204030204" pitchFamily="34" charset="0"/>
                <a:ea typeface="Arial" panose="020B0604020202020204" pitchFamily="34" charset="0"/>
              </a:rPr>
              <a:t>‹#›</a:t>
            </a:fld>
            <a:endParaRPr lang="en-US" dirty="0">
              <a:latin typeface="Calibri" panose="020F0502020204030204" pitchFamily="34" charset="0"/>
              <a:ea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07948" y="0"/>
            <a:ext cx="8550452" cy="660393"/>
          </a:xfrm>
        </p:spPr>
        <p:txBody>
          <a:bodyPr wrap="square" anchor="b">
            <a:normAutofit/>
          </a:bodyPr>
          <a:lstStyle>
            <a:lvl1pPr>
              <a:defRPr sz="3300"/>
            </a:lvl1pPr>
          </a:lstStyle>
          <a:p>
            <a:r>
              <a:rPr lang="en-US"/>
              <a:t>Click to edit Master title style</a:t>
            </a:r>
            <a:endParaRPr lang="en-US" dirty="0"/>
          </a:p>
        </p:txBody>
      </p:sp>
      <p:sp>
        <p:nvSpPr>
          <p:cNvPr id="3" name="Text Placeholder 2"/>
          <p:cNvSpPr>
            <a:spLocks noGrp="1"/>
          </p:cNvSpPr>
          <p:nvPr>
            <p:ph type="body" idx="1"/>
          </p:nvPr>
        </p:nvSpPr>
        <p:spPr>
          <a:xfrm>
            <a:off x="378517" y="957416"/>
            <a:ext cx="9552157" cy="464743"/>
          </a:xfrm>
        </p:spPr>
        <p:txBody>
          <a:bodyPr/>
          <a:lstStyle>
            <a:lvl1pPr marL="0" indent="0" algn="just">
              <a:buNone/>
              <a:defRPr sz="2420">
                <a:solidFill>
                  <a:schemeClr val="tx1"/>
                </a:solidFill>
              </a:defRPr>
            </a:lvl1pPr>
            <a:lvl2pPr marL="502920" indent="0">
              <a:buNone/>
              <a:defRPr sz="2200">
                <a:solidFill>
                  <a:schemeClr val="tx1">
                    <a:tint val="75000"/>
                  </a:schemeClr>
                </a:solidFill>
              </a:defRPr>
            </a:lvl2pPr>
            <a:lvl3pPr marL="1005840" indent="0">
              <a:buNone/>
              <a:defRPr sz="1980">
                <a:solidFill>
                  <a:schemeClr val="tx1">
                    <a:tint val="75000"/>
                  </a:schemeClr>
                </a:solidFill>
              </a:defRPr>
            </a:lvl3pPr>
            <a:lvl4pPr marL="1508760" indent="0">
              <a:buNone/>
              <a:defRPr sz="1760">
                <a:solidFill>
                  <a:schemeClr val="tx1">
                    <a:tint val="75000"/>
                  </a:schemeClr>
                </a:solidFill>
              </a:defRPr>
            </a:lvl4pPr>
            <a:lvl5pPr marL="2011680" indent="0">
              <a:buNone/>
              <a:defRPr sz="1760">
                <a:solidFill>
                  <a:schemeClr val="tx1">
                    <a:tint val="75000"/>
                  </a:schemeClr>
                </a:solidFill>
              </a:defRPr>
            </a:lvl5pPr>
            <a:lvl6pPr marL="2514600" indent="0">
              <a:buNone/>
              <a:defRPr sz="1760">
                <a:solidFill>
                  <a:schemeClr val="tx1">
                    <a:tint val="75000"/>
                  </a:schemeClr>
                </a:solidFill>
              </a:defRPr>
            </a:lvl6pPr>
            <a:lvl7pPr marL="3017520" indent="0">
              <a:buNone/>
              <a:defRPr sz="1760">
                <a:solidFill>
                  <a:schemeClr val="tx1">
                    <a:tint val="75000"/>
                  </a:schemeClr>
                </a:solidFill>
              </a:defRPr>
            </a:lvl7pPr>
            <a:lvl8pPr marL="3520440" indent="0">
              <a:buNone/>
              <a:defRPr sz="1760">
                <a:solidFill>
                  <a:schemeClr val="tx1">
                    <a:tint val="75000"/>
                  </a:schemeClr>
                </a:solidFill>
              </a:defRPr>
            </a:lvl8pPr>
            <a:lvl9pPr marL="4023360" indent="0">
              <a:buNone/>
              <a:defRPr sz="17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B3AF1139-DD75-4806-A270-D14A0ED6860A}"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1320" b="0" i="0" u="none" strike="noStrike" kern="1200" cap="none" spc="0" normalizeH="0" baseline="0" noProof="0">
                <a:ln>
                  <a:noFill/>
                </a:ln>
                <a:solidFill>
                  <a:schemeClr val="tx1">
                    <a:tint val="75000"/>
                  </a:schemeClr>
                </a:solidFill>
                <a:effectLst/>
                <a:uLnTx/>
                <a:uFillTx/>
                <a:latin typeface="+mn-lt"/>
                <a:ea typeface="+mn-ea"/>
                <a:cs typeface="+mn-cs"/>
              </a:rPr>
              <a:t>Nisha         ACSE0502                    CN                Unit Number: 5</a:t>
            </a:r>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a:buNone/>
            </a:pPr>
            <a:fld id="{9A0DB2DC-4C9A-4742-B13C-FB6460FD3503}" type="slidenum">
              <a:rPr lang="en-US" dirty="0">
                <a:latin typeface="Calibri" panose="020F0502020204030204" pitchFamily="34" charset="0"/>
                <a:ea typeface="Arial" panose="020B0604020202020204" pitchFamily="34" charset="0"/>
              </a:rPr>
              <a:t>‹#›</a:t>
            </a:fld>
            <a:endParaRPr lang="en-US" dirty="0">
              <a:latin typeface="Calibri" panose="020F0502020204030204" pitchFamily="34" charset="0"/>
              <a:ea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5844" y="0"/>
            <a:ext cx="8542556" cy="600923"/>
          </a:xfrm>
        </p:spPr>
        <p:txBody>
          <a:bodyPr anchor="b">
            <a:normAutofit/>
          </a:bodyPr>
          <a:lstStyle>
            <a:lvl1pPr>
              <a:defRPr sz="33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76130" y="1119083"/>
            <a:ext cx="5092065" cy="464743"/>
          </a:xfrm>
        </p:spPr>
        <p:txBody>
          <a:bodyPr vert="horz" wrap="square" lIns="91440" tIns="45720" rIns="91440" bIns="45720" rtlCol="0" anchor="t">
            <a:spAutoFit/>
          </a:bodyPr>
          <a:lstStyle>
            <a:lvl1pPr marL="0" indent="0">
              <a:buNone/>
              <a:defRPr sz="2420"/>
            </a:lvl1pPr>
            <a:lvl2pPr marL="502920" indent="0">
              <a:buNone/>
              <a:defRPr sz="3080"/>
            </a:lvl2pPr>
            <a:lvl3pPr marL="1005840" indent="0">
              <a:buNone/>
              <a:defRPr sz="2640"/>
            </a:lvl3pPr>
            <a:lvl4pPr marL="1508760" indent="0">
              <a:buNone/>
              <a:defRPr sz="2200"/>
            </a:lvl4pPr>
            <a:lvl5pPr marL="2011680" indent="0">
              <a:buNone/>
              <a:defRPr sz="2200"/>
            </a:lvl5pPr>
            <a:lvl6pPr marL="2514600" indent="0">
              <a:buNone/>
              <a:defRPr sz="2200"/>
            </a:lvl6pPr>
            <a:lvl7pPr marL="3017520" indent="0">
              <a:buNone/>
              <a:defRPr sz="2200"/>
            </a:lvl7pPr>
            <a:lvl8pPr marL="3520440" indent="0">
              <a:buNone/>
              <a:defRPr sz="2200"/>
            </a:lvl8pPr>
            <a:lvl9pPr marL="4023360" indent="0">
              <a:buNone/>
              <a:defRPr sz="2200"/>
            </a:lvl9pPr>
          </a:lstStyle>
          <a:p>
            <a:pPr marL="0" marR="0" lvl="0" indent="0" algn="just" defTabSz="1005840" rtl="0" eaLnBrk="1" fontAlgn="auto" latinLnBrk="0" hangingPunct="1">
              <a:lnSpc>
                <a:spcPct val="100000"/>
              </a:lnSpc>
              <a:spcBef>
                <a:spcPts val="1100"/>
              </a:spcBef>
              <a:spcAft>
                <a:spcPts val="0"/>
              </a:spcAft>
              <a:buClrTx/>
              <a:buSzTx/>
              <a:buFont typeface="Arial" panose="020B0604020202020204" pitchFamily="34" charset="0"/>
              <a:buNone/>
              <a:defRPr/>
            </a:pPr>
            <a:r>
              <a:rPr kumimoji="0" lang="en-US" sz="2420" b="0" i="0" u="none" strike="noStrike" kern="1200" cap="none" spc="0" normalizeH="0" baseline="0" noProof="0">
                <a:ln>
                  <a:noFill/>
                </a:ln>
                <a:solidFill>
                  <a:schemeClr val="tx1"/>
                </a:solidFill>
                <a:effectLst/>
                <a:uLnTx/>
                <a:uFillTx/>
                <a:latin typeface="+mn-lt"/>
                <a:ea typeface="+mn-ea"/>
                <a:cs typeface="+mn-cs"/>
              </a:rPr>
              <a:t>Click icon to add picture</a:t>
            </a:r>
            <a:endParaRPr kumimoji="0" lang="en-US" sz="242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357545" y="1119083"/>
            <a:ext cx="3244096" cy="464743"/>
          </a:xfrm>
        </p:spPr>
        <p:txBody>
          <a:bodyPr/>
          <a:lstStyle>
            <a:lvl1pPr marL="0" indent="0">
              <a:buNone/>
              <a:defRPr sz="242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D75952F4-45CC-4D1E-A064-78D5540086D8}"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1320" b="0" i="0" u="none" strike="noStrike" kern="1200" cap="none" spc="0" normalizeH="0" baseline="0" noProof="0">
                <a:ln>
                  <a:noFill/>
                </a:ln>
                <a:solidFill>
                  <a:schemeClr val="tx1">
                    <a:tint val="75000"/>
                  </a:schemeClr>
                </a:solidFill>
                <a:effectLst/>
                <a:uLnTx/>
                <a:uFillTx/>
                <a:latin typeface="+mn-lt"/>
                <a:ea typeface="+mn-ea"/>
                <a:cs typeface="+mn-cs"/>
              </a:rPr>
              <a:t>Nisha         ACSE0502                    CN                Unit Number: 5</a:t>
            </a:r>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lvl="0">
              <a:buNone/>
            </a:pPr>
            <a:fld id="{9A0DB2DC-4C9A-4742-B13C-FB6460FD3503}" type="slidenum">
              <a:rPr lang="en-US" dirty="0">
                <a:latin typeface="Calibri" panose="020F0502020204030204" pitchFamily="34" charset="0"/>
                <a:ea typeface="Arial" panose="020B0604020202020204" pitchFamily="34" charset="0"/>
              </a:rPr>
              <a:t>‹#›</a:t>
            </a:fld>
            <a:endParaRPr lang="en-US" dirty="0">
              <a:latin typeface="Calibri" panose="020F0502020204030204" pitchFamily="34" charset="0"/>
              <a:ea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NIET">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p>
        </p:txBody>
      </p:sp>
      <p:sp>
        <p:nvSpPr>
          <p:cNvPr id="8" name="Text Placeholder 2"/>
          <p:cNvSpPr>
            <a:spLocks noGrp="1"/>
          </p:cNvSpPr>
          <p:nvPr>
            <p:ph type="body" idx="1"/>
          </p:nvPr>
        </p:nvSpPr>
        <p:spPr>
          <a:xfrm>
            <a:off x="378517" y="957416"/>
            <a:ext cx="9552157" cy="464743"/>
          </a:xfrm>
        </p:spPr>
        <p:txBody>
          <a:bodyPr/>
          <a:lstStyle>
            <a:lvl1pPr marL="0" indent="0" algn="just">
              <a:buNone/>
              <a:defRPr sz="2420">
                <a:solidFill>
                  <a:schemeClr val="tx1"/>
                </a:solidFill>
              </a:defRPr>
            </a:lvl1pPr>
            <a:lvl2pPr marL="502920" indent="0">
              <a:buNone/>
              <a:defRPr sz="2200">
                <a:solidFill>
                  <a:schemeClr val="tx1">
                    <a:tint val="75000"/>
                  </a:schemeClr>
                </a:solidFill>
              </a:defRPr>
            </a:lvl2pPr>
            <a:lvl3pPr marL="1005840" indent="0">
              <a:buNone/>
              <a:defRPr sz="1980">
                <a:solidFill>
                  <a:schemeClr val="tx1">
                    <a:tint val="75000"/>
                  </a:schemeClr>
                </a:solidFill>
              </a:defRPr>
            </a:lvl3pPr>
            <a:lvl4pPr marL="1508760" indent="0">
              <a:buNone/>
              <a:defRPr sz="1760">
                <a:solidFill>
                  <a:schemeClr val="tx1">
                    <a:tint val="75000"/>
                  </a:schemeClr>
                </a:solidFill>
              </a:defRPr>
            </a:lvl4pPr>
            <a:lvl5pPr marL="2011680" indent="0">
              <a:buNone/>
              <a:defRPr sz="1760">
                <a:solidFill>
                  <a:schemeClr val="tx1">
                    <a:tint val="75000"/>
                  </a:schemeClr>
                </a:solidFill>
              </a:defRPr>
            </a:lvl5pPr>
            <a:lvl6pPr marL="2514600" indent="0">
              <a:buNone/>
              <a:defRPr sz="1760">
                <a:solidFill>
                  <a:schemeClr val="tx1">
                    <a:tint val="75000"/>
                  </a:schemeClr>
                </a:solidFill>
              </a:defRPr>
            </a:lvl6pPr>
            <a:lvl7pPr marL="3017520" indent="0">
              <a:buNone/>
              <a:defRPr sz="1760">
                <a:solidFill>
                  <a:schemeClr val="tx1">
                    <a:tint val="75000"/>
                  </a:schemeClr>
                </a:solidFill>
              </a:defRPr>
            </a:lvl7pPr>
            <a:lvl8pPr marL="3520440" indent="0">
              <a:buNone/>
              <a:defRPr sz="1760">
                <a:solidFill>
                  <a:schemeClr val="tx1">
                    <a:tint val="75000"/>
                  </a:schemeClr>
                </a:solidFill>
              </a:defRPr>
            </a:lvl8pPr>
            <a:lvl9pPr marL="4023360" indent="0">
              <a:buNone/>
              <a:defRPr sz="1760">
                <a:solidFill>
                  <a:schemeClr val="tx1">
                    <a:tint val="75000"/>
                  </a:schemeClr>
                </a:solidFill>
              </a:defRPr>
            </a:lvl9pPr>
          </a:lstStyle>
          <a:p>
            <a:pPr lvl="0"/>
            <a:r>
              <a:rPr lang="en-US"/>
              <a:t>Edit Master text styles</a:t>
            </a:r>
          </a:p>
        </p:txBody>
      </p:sp>
      <p:sp>
        <p:nvSpPr>
          <p:cNvPr id="2" name="Date Placeholder 1"/>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7E448F5E-8ACB-4179-BC6A-AB0B89DA20A7}"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1320" b="0" i="0" u="none" strike="noStrike" kern="1200" cap="none" spc="0" normalizeH="0" baseline="0" noProof="0">
                <a:ln>
                  <a:noFill/>
                </a:ln>
                <a:solidFill>
                  <a:schemeClr val="tx1">
                    <a:tint val="75000"/>
                  </a:schemeClr>
                </a:solidFill>
                <a:effectLst/>
                <a:uLnTx/>
                <a:uFillTx/>
                <a:latin typeface="+mn-lt"/>
                <a:ea typeface="+mn-ea"/>
                <a:cs typeface="+mn-cs"/>
              </a:rPr>
              <a:t>Nisha         ACSE0502                    CN                Unit Number: 5</a:t>
            </a:r>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pPr lvl="0">
              <a:buNone/>
            </a:pPr>
            <a:fld id="{9A0DB2DC-4C9A-4742-B13C-FB6460FD3503}" type="slidenum">
              <a:rPr lang="en-US" dirty="0">
                <a:latin typeface="Calibri" panose="020F0502020204030204" pitchFamily="34" charset="0"/>
                <a:ea typeface="Arial" panose="020B0604020202020204" pitchFamily="34" charset="0"/>
              </a:rPr>
              <a:t>‹#›</a:t>
            </a:fld>
            <a:endParaRPr lang="en-US" dirty="0">
              <a:latin typeface="Calibri" panose="020F0502020204030204" pitchFamily="34" charset="0"/>
              <a:ea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7948" y="0"/>
            <a:ext cx="8550452" cy="660393"/>
          </a:xfrm>
        </p:spPr>
        <p:txBody>
          <a:bodyPr wrap="square" anchor="b">
            <a:normAutofit/>
          </a:bodyPr>
          <a:lstStyle>
            <a:lvl1pPr>
              <a:defRPr sz="3300"/>
            </a:lvl1pPr>
          </a:lstStyle>
          <a:p>
            <a:r>
              <a:rPr lang="en-US"/>
              <a:t>Click to edit Master title style</a:t>
            </a:r>
            <a:endParaRPr lang="en-US" dirty="0"/>
          </a:p>
        </p:txBody>
      </p:sp>
      <p:sp>
        <p:nvSpPr>
          <p:cNvPr id="3" name="Text Placeholder 2"/>
          <p:cNvSpPr>
            <a:spLocks noGrp="1"/>
          </p:cNvSpPr>
          <p:nvPr>
            <p:ph type="body" idx="1"/>
          </p:nvPr>
        </p:nvSpPr>
        <p:spPr>
          <a:xfrm>
            <a:off x="378517" y="957416"/>
            <a:ext cx="9552157" cy="464743"/>
          </a:xfrm>
        </p:spPr>
        <p:txBody>
          <a:bodyPr/>
          <a:lstStyle>
            <a:lvl1pPr marL="0" indent="0" algn="just">
              <a:buNone/>
              <a:defRPr sz="2420">
                <a:solidFill>
                  <a:schemeClr val="tx1"/>
                </a:solidFill>
              </a:defRPr>
            </a:lvl1pPr>
            <a:lvl2pPr marL="502920" indent="0">
              <a:buNone/>
              <a:defRPr sz="2200">
                <a:solidFill>
                  <a:schemeClr val="tx1">
                    <a:tint val="75000"/>
                  </a:schemeClr>
                </a:solidFill>
              </a:defRPr>
            </a:lvl2pPr>
            <a:lvl3pPr marL="1005840" indent="0">
              <a:buNone/>
              <a:defRPr sz="1980">
                <a:solidFill>
                  <a:schemeClr val="tx1">
                    <a:tint val="75000"/>
                  </a:schemeClr>
                </a:solidFill>
              </a:defRPr>
            </a:lvl3pPr>
            <a:lvl4pPr marL="1508760" indent="0">
              <a:buNone/>
              <a:defRPr sz="1760">
                <a:solidFill>
                  <a:schemeClr val="tx1">
                    <a:tint val="75000"/>
                  </a:schemeClr>
                </a:solidFill>
              </a:defRPr>
            </a:lvl4pPr>
            <a:lvl5pPr marL="2011680" indent="0">
              <a:buNone/>
              <a:defRPr sz="1760">
                <a:solidFill>
                  <a:schemeClr val="tx1">
                    <a:tint val="75000"/>
                  </a:schemeClr>
                </a:solidFill>
              </a:defRPr>
            </a:lvl5pPr>
            <a:lvl6pPr marL="2514600" indent="0">
              <a:buNone/>
              <a:defRPr sz="1760">
                <a:solidFill>
                  <a:schemeClr val="tx1">
                    <a:tint val="75000"/>
                  </a:schemeClr>
                </a:solidFill>
              </a:defRPr>
            </a:lvl6pPr>
            <a:lvl7pPr marL="3017520" indent="0">
              <a:buNone/>
              <a:defRPr sz="1760">
                <a:solidFill>
                  <a:schemeClr val="tx1">
                    <a:tint val="75000"/>
                  </a:schemeClr>
                </a:solidFill>
              </a:defRPr>
            </a:lvl7pPr>
            <a:lvl8pPr marL="3520440" indent="0">
              <a:buNone/>
              <a:defRPr sz="1760">
                <a:solidFill>
                  <a:schemeClr val="tx1">
                    <a:tint val="75000"/>
                  </a:schemeClr>
                </a:solidFill>
              </a:defRPr>
            </a:lvl8pPr>
            <a:lvl9pPr marL="4023360" indent="0">
              <a:buNone/>
              <a:defRPr sz="17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2C4F5EC1-A6DF-47BD-9F65-B63C3C6EB63D}"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1320" b="0" i="0" u="none" strike="noStrike" kern="1200" cap="none" spc="0" normalizeH="0" baseline="0" noProof="0">
                <a:ln>
                  <a:noFill/>
                </a:ln>
                <a:solidFill>
                  <a:schemeClr val="tx1">
                    <a:tint val="75000"/>
                  </a:schemeClr>
                </a:solidFill>
                <a:effectLst/>
                <a:uLnTx/>
                <a:uFillTx/>
                <a:latin typeface="+mn-lt"/>
                <a:ea typeface="+mn-ea"/>
                <a:cs typeface="+mn-cs"/>
              </a:rPr>
              <a:t>Nisha         ACSE0502                    CN                Unit Number: 5</a:t>
            </a:r>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a:buNone/>
            </a:pPr>
            <a:fld id="{9A0DB2DC-4C9A-4742-B13C-FB6460FD3503}" type="slidenum">
              <a:rPr lang="en-US" dirty="0">
                <a:latin typeface="Calibri" panose="020F0502020204030204" pitchFamily="34" charset="0"/>
                <a:ea typeface="Arial" panose="020B0604020202020204" pitchFamily="34" charset="0"/>
              </a:rPr>
              <a:t>‹#›</a:t>
            </a:fld>
            <a:endParaRPr lang="en-US" dirty="0">
              <a:latin typeface="Calibri" panose="020F0502020204030204" pitchFamily="34" charset="0"/>
              <a:ea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
    <p:spTree>
      <p:nvGrpSpPr>
        <p:cNvPr id="1" name=""/>
        <p:cNvGrpSpPr/>
        <p:nvPr/>
      </p:nvGrpSpPr>
      <p:grpSpPr>
        <a:xfrm>
          <a:off x="0" y="0"/>
          <a:ext cx="0" cy="0"/>
          <a:chOff x="0" y="0"/>
          <a:chExt cx="0" cy="0"/>
        </a:xfrm>
      </p:grpSpPr>
      <p:sp>
        <p:nvSpPr>
          <p:cNvPr id="2" name="Title 1"/>
          <p:cNvSpPr>
            <a:spLocks noGrp="1"/>
          </p:cNvSpPr>
          <p:nvPr>
            <p:ph type="title"/>
          </p:nvPr>
        </p:nvSpPr>
        <p:spPr>
          <a:xfrm>
            <a:off x="1507948" y="0"/>
            <a:ext cx="8550452" cy="660393"/>
          </a:xfrm>
        </p:spPr>
        <p:txBody>
          <a:bodyPr wrap="square" anchor="b">
            <a:normAutofit/>
          </a:bodyPr>
          <a:lstStyle>
            <a:lvl1pPr>
              <a:defRPr sz="3300"/>
            </a:lvl1pPr>
          </a:lstStyle>
          <a:p>
            <a:r>
              <a:rPr lang="en-US"/>
              <a:t>Click to edit Master title style</a:t>
            </a:r>
            <a:endParaRPr lang="en-US" dirty="0"/>
          </a:p>
        </p:txBody>
      </p:sp>
      <p:sp>
        <p:nvSpPr>
          <p:cNvPr id="3" name="Text Placeholder 2"/>
          <p:cNvSpPr>
            <a:spLocks noGrp="1"/>
          </p:cNvSpPr>
          <p:nvPr>
            <p:ph type="body" idx="1"/>
          </p:nvPr>
        </p:nvSpPr>
        <p:spPr>
          <a:xfrm>
            <a:off x="378517" y="957416"/>
            <a:ext cx="9552157" cy="464743"/>
          </a:xfrm>
        </p:spPr>
        <p:txBody>
          <a:bodyPr/>
          <a:lstStyle>
            <a:lvl1pPr marL="0" indent="0" algn="just">
              <a:buNone/>
              <a:defRPr sz="2420">
                <a:solidFill>
                  <a:schemeClr val="tx1"/>
                </a:solidFill>
              </a:defRPr>
            </a:lvl1pPr>
            <a:lvl2pPr marL="502920" indent="0">
              <a:buNone/>
              <a:defRPr sz="2200">
                <a:solidFill>
                  <a:schemeClr val="tx1">
                    <a:tint val="75000"/>
                  </a:schemeClr>
                </a:solidFill>
              </a:defRPr>
            </a:lvl2pPr>
            <a:lvl3pPr marL="1005840" indent="0">
              <a:buNone/>
              <a:defRPr sz="1980">
                <a:solidFill>
                  <a:schemeClr val="tx1">
                    <a:tint val="75000"/>
                  </a:schemeClr>
                </a:solidFill>
              </a:defRPr>
            </a:lvl3pPr>
            <a:lvl4pPr marL="1508760" indent="0">
              <a:buNone/>
              <a:defRPr sz="1760">
                <a:solidFill>
                  <a:schemeClr val="tx1">
                    <a:tint val="75000"/>
                  </a:schemeClr>
                </a:solidFill>
              </a:defRPr>
            </a:lvl4pPr>
            <a:lvl5pPr marL="2011680" indent="0">
              <a:buNone/>
              <a:defRPr sz="1760">
                <a:solidFill>
                  <a:schemeClr val="tx1">
                    <a:tint val="75000"/>
                  </a:schemeClr>
                </a:solidFill>
              </a:defRPr>
            </a:lvl5pPr>
            <a:lvl6pPr marL="2514600" indent="0">
              <a:buNone/>
              <a:defRPr sz="1760">
                <a:solidFill>
                  <a:schemeClr val="tx1">
                    <a:tint val="75000"/>
                  </a:schemeClr>
                </a:solidFill>
              </a:defRPr>
            </a:lvl6pPr>
            <a:lvl7pPr marL="3017520" indent="0">
              <a:buNone/>
              <a:defRPr sz="1760">
                <a:solidFill>
                  <a:schemeClr val="tx1">
                    <a:tint val="75000"/>
                  </a:schemeClr>
                </a:solidFill>
              </a:defRPr>
            </a:lvl7pPr>
            <a:lvl8pPr marL="3520440" indent="0">
              <a:buNone/>
              <a:defRPr sz="1760">
                <a:solidFill>
                  <a:schemeClr val="tx1">
                    <a:tint val="75000"/>
                  </a:schemeClr>
                </a:solidFill>
              </a:defRPr>
            </a:lvl8pPr>
            <a:lvl9pPr marL="4023360" indent="0">
              <a:buNone/>
              <a:defRPr sz="17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ABD5D9BD-A3A7-4935-94B8-3F06AA216674}"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1320" b="0" i="0" u="none" strike="noStrike" kern="1200" cap="none" spc="0" normalizeH="0" baseline="0" noProof="0">
                <a:ln>
                  <a:noFill/>
                </a:ln>
                <a:solidFill>
                  <a:schemeClr val="tx1">
                    <a:tint val="75000"/>
                  </a:schemeClr>
                </a:solidFill>
                <a:effectLst/>
                <a:uLnTx/>
                <a:uFillTx/>
                <a:latin typeface="+mn-lt"/>
                <a:ea typeface="+mn-ea"/>
                <a:cs typeface="+mn-cs"/>
              </a:rPr>
              <a:t>Nisha         ACSE0502                    CN                Unit Number: 5</a:t>
            </a:r>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a:buNone/>
            </a:pPr>
            <a:fld id="{9A0DB2DC-4C9A-4742-B13C-FB6460FD3503}" type="slidenum">
              <a:rPr lang="en-US" dirty="0">
                <a:latin typeface="Calibri" panose="020F0502020204030204" pitchFamily="34" charset="0"/>
                <a:ea typeface="Arial" panose="020B0604020202020204" pitchFamily="34" charset="0"/>
              </a:rPr>
              <a:t>‹#›</a:t>
            </a:fld>
            <a:endParaRPr lang="en-US" dirty="0">
              <a:latin typeface="Calibri" panose="020F0502020204030204" pitchFamily="34" charset="0"/>
              <a:ea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380" y="2414482"/>
            <a:ext cx="8549640" cy="1666028"/>
          </a:xfrm>
        </p:spPr>
        <p:txBody>
          <a:bodyPr/>
          <a:lstStyle/>
          <a:p>
            <a:r>
              <a:rPr lang="en-US"/>
              <a:t>Click to edit Master title style</a:t>
            </a:r>
          </a:p>
        </p:txBody>
      </p:sp>
      <p:sp>
        <p:nvSpPr>
          <p:cNvPr id="3" name="Subtitle 2"/>
          <p:cNvSpPr>
            <a:spLocks noGrp="1"/>
          </p:cNvSpPr>
          <p:nvPr>
            <p:ph type="subTitle" idx="1"/>
          </p:nvPr>
        </p:nvSpPr>
        <p:spPr>
          <a:xfrm>
            <a:off x="1508760" y="4404360"/>
            <a:ext cx="7040880" cy="464743"/>
          </a:xfrm>
        </p:spPr>
        <p:txBody>
          <a:bodyPr/>
          <a:lstStyle>
            <a:lvl1pPr marL="0" indent="0" algn="ctr">
              <a:buNone/>
              <a:defRPr>
                <a:solidFill>
                  <a:schemeClr val="tx1">
                    <a:tint val="75000"/>
                  </a:schemeClr>
                </a:solidFill>
              </a:defRPr>
            </a:lvl1pPr>
            <a:lvl2pPr marL="502920" indent="0" algn="ctr">
              <a:buNone/>
              <a:defRPr>
                <a:solidFill>
                  <a:schemeClr val="tx1">
                    <a:tint val="75000"/>
                  </a:schemeClr>
                </a:solidFill>
              </a:defRPr>
            </a:lvl2pPr>
            <a:lvl3pPr marL="1005840" indent="0" algn="ctr">
              <a:buNone/>
              <a:defRPr>
                <a:solidFill>
                  <a:schemeClr val="tx1">
                    <a:tint val="75000"/>
                  </a:schemeClr>
                </a:solidFill>
              </a:defRPr>
            </a:lvl3pPr>
            <a:lvl4pPr marL="1508760" indent="0" algn="ctr">
              <a:buNone/>
              <a:defRPr>
                <a:solidFill>
                  <a:schemeClr val="tx1">
                    <a:tint val="75000"/>
                  </a:schemeClr>
                </a:solidFill>
              </a:defRPr>
            </a:lvl4pPr>
            <a:lvl5pPr marL="2011680" indent="0" algn="ctr">
              <a:buNone/>
              <a:defRPr>
                <a:solidFill>
                  <a:schemeClr val="tx1">
                    <a:tint val="75000"/>
                  </a:schemeClr>
                </a:solidFill>
              </a:defRPr>
            </a:lvl5pPr>
            <a:lvl6pPr marL="2514600" indent="0" algn="ctr">
              <a:buNone/>
              <a:defRPr>
                <a:solidFill>
                  <a:schemeClr val="tx1">
                    <a:tint val="75000"/>
                  </a:schemeClr>
                </a:solidFill>
              </a:defRPr>
            </a:lvl6pPr>
            <a:lvl7pPr marL="3017520" indent="0" algn="ctr">
              <a:buNone/>
              <a:defRPr>
                <a:solidFill>
                  <a:schemeClr val="tx1">
                    <a:tint val="75000"/>
                  </a:schemeClr>
                </a:solidFill>
              </a:defRPr>
            </a:lvl7pPr>
            <a:lvl8pPr marL="3520440" indent="0" algn="ctr">
              <a:buNone/>
              <a:defRPr>
                <a:solidFill>
                  <a:schemeClr val="tx1">
                    <a:tint val="75000"/>
                  </a:schemeClr>
                </a:solidFill>
              </a:defRPr>
            </a:lvl8pPr>
            <a:lvl9pPr marL="402336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8E7B2B50-7172-4C03-BED1-61C5F0DA2684}"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1320" b="0" i="0" u="none" strike="noStrike" kern="1200" cap="none" spc="0" normalizeH="0" baseline="0" noProof="0">
                <a:ln>
                  <a:noFill/>
                </a:ln>
                <a:solidFill>
                  <a:schemeClr val="tx1">
                    <a:tint val="75000"/>
                  </a:schemeClr>
                </a:solidFill>
                <a:effectLst/>
                <a:uLnTx/>
                <a:uFillTx/>
                <a:latin typeface="+mn-lt"/>
                <a:ea typeface="+mn-ea"/>
                <a:cs typeface="+mn-cs"/>
              </a:rPr>
              <a:t>Nisha         ACSE0502                    CN                Unit Number: 5</a:t>
            </a:r>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a:buNone/>
            </a:pPr>
            <a:fld id="{9A0DB2DC-4C9A-4742-B13C-FB6460FD3503}" type="slidenum">
              <a:rPr lang="en-US" dirty="0">
                <a:latin typeface="Calibri" panose="020F0502020204030204" pitchFamily="34" charset="0"/>
                <a:ea typeface="Arial" panose="020B0604020202020204" pitchFamily="34" charset="0"/>
              </a:rPr>
              <a:t>‹#›</a:t>
            </a:fld>
            <a:endParaRPr lang="en-US" dirty="0">
              <a:latin typeface="Calibri" panose="020F0502020204030204" pitchFamily="34" charset="0"/>
              <a:ea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2D0686AA-4BBD-491C-964B-7090ED86FBED}"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1320" b="0" i="0" u="none" strike="noStrike" kern="1200" cap="none" spc="0" normalizeH="0" baseline="0" noProof="0">
                <a:ln>
                  <a:noFill/>
                </a:ln>
                <a:solidFill>
                  <a:schemeClr val="tx1">
                    <a:tint val="75000"/>
                  </a:schemeClr>
                </a:solidFill>
                <a:effectLst/>
                <a:uLnTx/>
                <a:uFillTx/>
                <a:latin typeface="+mn-lt"/>
                <a:ea typeface="+mn-ea"/>
                <a:cs typeface="+mn-cs"/>
              </a:rPr>
              <a:t>Nisha         ACSE0502                    CN                Unit Number: 5</a:t>
            </a:r>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pPr lvl="0">
              <a:buNone/>
            </a:pPr>
            <a:fld id="{9A0DB2DC-4C9A-4742-B13C-FB6460FD3503}" type="slidenum">
              <a:rPr lang="en-US" dirty="0">
                <a:latin typeface="Calibri" panose="020F0502020204030204" pitchFamily="34" charset="0"/>
                <a:ea typeface="Arial" panose="020B0604020202020204" pitchFamily="34" charset="0"/>
              </a:rPr>
              <a:t>‹#›</a:t>
            </a:fld>
            <a:endParaRPr lang="en-US" dirty="0">
              <a:latin typeface="Calibri" panose="020F0502020204030204" pitchFamily="34" charset="0"/>
              <a:ea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F5B5A9E7-0061-4400-BFCA-E45249E52022}"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1320" b="0" i="0" u="none" strike="noStrike" kern="1200" cap="none" spc="0" normalizeH="0" baseline="0" noProof="0">
                <a:ln>
                  <a:noFill/>
                </a:ln>
                <a:solidFill>
                  <a:schemeClr val="tx1">
                    <a:tint val="75000"/>
                  </a:schemeClr>
                </a:solidFill>
                <a:effectLst/>
                <a:uLnTx/>
                <a:uFillTx/>
                <a:latin typeface="+mn-lt"/>
                <a:ea typeface="+mn-ea"/>
                <a:cs typeface="+mn-cs"/>
              </a:rPr>
              <a:t>Nisha         ACSE0502                    CN                Unit Number: 5</a:t>
            </a:r>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a:buNone/>
            </a:pPr>
            <a:fld id="{9A0DB2DC-4C9A-4742-B13C-FB6460FD3503}" type="slidenum">
              <a:rPr lang="en-US" dirty="0">
                <a:latin typeface="Calibri" panose="020F0502020204030204" pitchFamily="34" charset="0"/>
                <a:ea typeface="Arial" panose="020B0604020202020204" pitchFamily="34" charset="0"/>
              </a:rPr>
              <a:t>‹#›</a:t>
            </a:fld>
            <a:endParaRPr lang="en-US" dirty="0">
              <a:latin typeface="Calibri" panose="020F0502020204030204" pitchFamily="34" charset="0"/>
              <a:ea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10" Type="http://schemas.openxmlformats.org/officeDocument/2006/relationships/image" Target="../media/image1.jpeg"/><Relationship Id="rId4" Type="http://schemas.openxmlformats.org/officeDocument/2006/relationships/slideLayout" Target="../slideLayouts/slideLayout13.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1444625" y="0"/>
            <a:ext cx="8613775" cy="646113"/>
          </a:xfrm>
          <a:prstGeom prst="rect">
            <a:avLst/>
          </a:prstGeom>
          <a:solidFill>
            <a:srgbClr val="B7EEFF"/>
          </a:solidFill>
          <a:ln w="9525">
            <a:noFill/>
          </a:ln>
        </p:spPr>
        <p:txBody>
          <a:bodyPr anchor="ctr" anchorCtr="0"/>
          <a:lstStyle/>
          <a:p>
            <a:pPr lvl="0"/>
            <a:r>
              <a:rPr dirty="0"/>
              <a:t>Click to edit Master title style</a:t>
            </a:r>
          </a:p>
        </p:txBody>
      </p:sp>
      <p:sp>
        <p:nvSpPr>
          <p:cNvPr id="3" name="Text Placeholder 2"/>
          <p:cNvSpPr>
            <a:spLocks noGrp="1"/>
          </p:cNvSpPr>
          <p:nvPr>
            <p:ph type="body" idx="1"/>
          </p:nvPr>
        </p:nvSpPr>
        <p:spPr>
          <a:xfrm>
            <a:off x="563563" y="1208088"/>
            <a:ext cx="9097963" cy="2312988"/>
          </a:xfrm>
          <a:prstGeom prst="rect">
            <a:avLst/>
          </a:prstGeom>
        </p:spPr>
        <p:txBody>
          <a:bodyPr vert="horz" wrap="square" lIns="91440" tIns="45720" rIns="91440" bIns="4572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92150" y="7204075"/>
            <a:ext cx="1135063" cy="414338"/>
          </a:xfrm>
          <a:prstGeom prst="rect">
            <a:avLst/>
          </a:prstGeom>
        </p:spPr>
        <p:txBody>
          <a:bodyPr vert="horz" lIns="91440" tIns="45720" rIns="91440" bIns="45720" rtlCol="0" anchor="ctr"/>
          <a:lstStyle>
            <a:lvl1pPr algn="l">
              <a:defRPr sz="1320">
                <a:solidFill>
                  <a:schemeClr val="tx1">
                    <a:tint val="75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defRPr/>
            </a:pPr>
            <a:fld id="{72CEFF58-D776-4A48-9510-4DA20FA51627}"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2379663" y="7204075"/>
            <a:ext cx="5581650" cy="414338"/>
          </a:xfrm>
          <a:prstGeom prst="rect">
            <a:avLst/>
          </a:prstGeom>
        </p:spPr>
        <p:txBody>
          <a:bodyPr vert="horz" lIns="91440" tIns="45720" rIns="91440" bIns="45720" rtlCol="0" anchor="ctr">
            <a:normAutofit/>
          </a:bodyPr>
          <a:lstStyle>
            <a:lvl1pPr algn="ctr">
              <a:defRPr sz="1320">
                <a:solidFill>
                  <a:schemeClr val="tx1">
                    <a:tint val="75000"/>
                  </a:schemeClr>
                </a:solidFill>
              </a:defRPr>
            </a:lvl1p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1320" b="0" i="0" u="none" strike="noStrike" kern="1200" cap="none" spc="0" normalizeH="0" baseline="0" noProof="0">
                <a:ln>
                  <a:noFill/>
                </a:ln>
                <a:solidFill>
                  <a:schemeClr val="tx1">
                    <a:tint val="75000"/>
                  </a:schemeClr>
                </a:solidFill>
                <a:effectLst/>
                <a:uLnTx/>
                <a:uFillTx/>
                <a:latin typeface="+mn-lt"/>
                <a:ea typeface="+mn-ea"/>
                <a:cs typeface="+mn-cs"/>
              </a:rPr>
              <a:t>Nisha         ACSE0502                    CN                Unit Number: 5</a:t>
            </a:r>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8740775" y="7189788"/>
            <a:ext cx="625475" cy="412750"/>
          </a:xfrm>
          <a:prstGeom prst="rect">
            <a:avLst/>
          </a:prstGeom>
        </p:spPr>
        <p:txBody>
          <a:bodyPr vert="horz" lIns="91440" tIns="45720" rIns="91440" bIns="45720" rtlCol="0" anchor="ctr"/>
          <a:lstStyle>
            <a:lvl1pPr algn="r">
              <a:defRPr sz="1300">
                <a:solidFill>
                  <a:srgbClr val="898989"/>
                </a:solidFill>
              </a:defRPr>
            </a:lvl1pPr>
          </a:lstStyle>
          <a:p>
            <a:pPr lvl="0">
              <a:buNone/>
            </a:pPr>
            <a:fld id="{9A0DB2DC-4C9A-4742-B13C-FB6460FD3503}" type="slidenum">
              <a:rPr lang="en-US" dirty="0">
                <a:latin typeface="Calibri" panose="020F0502020204030204" pitchFamily="34" charset="0"/>
                <a:ea typeface="Arial" panose="020B0604020202020204" pitchFamily="34" charset="0"/>
              </a:rPr>
              <a:t>‹#›</a:t>
            </a:fld>
            <a:endParaRPr lang="en-US" dirty="0">
              <a:latin typeface="Calibri" panose="020F0502020204030204" pitchFamily="34" charset="0"/>
              <a:ea typeface="Arial" panose="020B0604020202020204" pitchFamily="34" charset="0"/>
            </a:endParaRPr>
          </a:p>
        </p:txBody>
      </p:sp>
      <p:pic>
        <p:nvPicPr>
          <p:cNvPr id="7" name="Picture 6"/>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2425" y="0"/>
            <a:ext cx="1442200" cy="88654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p:txStyles>
    <p:titleStyle>
      <a:lvl1pPr algn="ctr" defTabSz="100584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251460" indent="-251460" algn="just" defTabSz="1005840" rtl="0" eaLnBrk="1" latinLnBrk="0" hangingPunct="1">
        <a:lnSpc>
          <a:spcPct val="100000"/>
        </a:lnSpc>
        <a:spcBef>
          <a:spcPts val="1100"/>
        </a:spcBef>
        <a:buFont typeface="Arial" panose="020B0604020202020204" pitchFamily="34" charset="0"/>
        <a:buChar char="•"/>
        <a:defRPr sz="2420" kern="1200">
          <a:solidFill>
            <a:schemeClr val="tx1"/>
          </a:solidFill>
          <a:latin typeface="+mn-lt"/>
          <a:ea typeface="+mn-ea"/>
          <a:cs typeface="+mn-cs"/>
        </a:defRPr>
      </a:lvl1pPr>
      <a:lvl2pPr marL="754380" indent="-251460" algn="just" defTabSz="1005840" rtl="0" eaLnBrk="1" latinLnBrk="0" hangingPunct="1">
        <a:lnSpc>
          <a:spcPct val="100000"/>
        </a:lnSpc>
        <a:spcBef>
          <a:spcPts val="550"/>
        </a:spcBef>
        <a:buFont typeface="Arial" panose="020B0604020202020204" pitchFamily="34" charset="0"/>
        <a:buChar char="•"/>
        <a:defRPr sz="2420" kern="1200">
          <a:solidFill>
            <a:schemeClr val="tx1"/>
          </a:solidFill>
          <a:latin typeface="+mn-lt"/>
          <a:ea typeface="+mn-ea"/>
          <a:cs typeface="+mn-cs"/>
        </a:defRPr>
      </a:lvl2pPr>
      <a:lvl3pPr marL="1257300" indent="-251460" algn="just" defTabSz="1005840" rtl="0" eaLnBrk="1" latinLnBrk="0" hangingPunct="1">
        <a:lnSpc>
          <a:spcPct val="100000"/>
        </a:lnSpc>
        <a:spcBef>
          <a:spcPts val="550"/>
        </a:spcBef>
        <a:buFont typeface="Arial" panose="020B0604020202020204" pitchFamily="34" charset="0"/>
        <a:buChar char="•"/>
        <a:defRPr sz="2420" kern="1200">
          <a:solidFill>
            <a:schemeClr val="tx1"/>
          </a:solidFill>
          <a:latin typeface="+mn-lt"/>
          <a:ea typeface="+mn-ea"/>
          <a:cs typeface="+mn-cs"/>
        </a:defRPr>
      </a:lvl3pPr>
      <a:lvl4pPr marL="1760220" indent="-251460" algn="just" defTabSz="1005840" rtl="0" eaLnBrk="1" latinLnBrk="0" hangingPunct="1">
        <a:lnSpc>
          <a:spcPct val="100000"/>
        </a:lnSpc>
        <a:spcBef>
          <a:spcPts val="550"/>
        </a:spcBef>
        <a:buFont typeface="Arial" panose="020B0604020202020204" pitchFamily="34" charset="0"/>
        <a:buChar char="•"/>
        <a:defRPr sz="2420" kern="1200">
          <a:solidFill>
            <a:schemeClr val="tx1"/>
          </a:solidFill>
          <a:latin typeface="+mn-lt"/>
          <a:ea typeface="+mn-ea"/>
          <a:cs typeface="+mn-cs"/>
        </a:defRPr>
      </a:lvl4pPr>
      <a:lvl5pPr marL="2263140" indent="-251460" algn="just" defTabSz="1005840" rtl="0" eaLnBrk="1" latinLnBrk="0" hangingPunct="1">
        <a:lnSpc>
          <a:spcPct val="100000"/>
        </a:lnSpc>
        <a:spcBef>
          <a:spcPts val="550"/>
        </a:spcBef>
        <a:buFont typeface="Arial" panose="020B0604020202020204" pitchFamily="34" charset="0"/>
        <a:buChar char="•"/>
        <a:defRPr sz="242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lang="en-US"/>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1444625" y="0"/>
            <a:ext cx="8613775" cy="646113"/>
          </a:xfrm>
          <a:prstGeom prst="rect">
            <a:avLst/>
          </a:prstGeom>
          <a:solidFill>
            <a:srgbClr val="B7EEFF"/>
          </a:solidFill>
          <a:ln w="9525">
            <a:noFill/>
          </a:ln>
        </p:spPr>
        <p:txBody>
          <a:bodyPr anchor="ctr" anchorCtr="0"/>
          <a:lstStyle/>
          <a:p>
            <a:pPr lvl="0"/>
            <a:r>
              <a:rPr dirty="0"/>
              <a:t>Click to edit Master title style</a:t>
            </a:r>
          </a:p>
        </p:txBody>
      </p:sp>
      <p:sp>
        <p:nvSpPr>
          <p:cNvPr id="3" name="Text Placeholder 2"/>
          <p:cNvSpPr>
            <a:spLocks noGrp="1"/>
          </p:cNvSpPr>
          <p:nvPr>
            <p:ph type="body" idx="1"/>
          </p:nvPr>
        </p:nvSpPr>
        <p:spPr>
          <a:xfrm>
            <a:off x="563563" y="1208088"/>
            <a:ext cx="9097963" cy="2312988"/>
          </a:xfrm>
          <a:prstGeom prst="rect">
            <a:avLst/>
          </a:prstGeom>
        </p:spPr>
        <p:txBody>
          <a:bodyPr vert="horz" wrap="square" lIns="91440" tIns="45720" rIns="91440" bIns="4572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92150" y="7204075"/>
            <a:ext cx="1135063" cy="414338"/>
          </a:xfrm>
          <a:prstGeom prst="rect">
            <a:avLst/>
          </a:prstGeom>
        </p:spPr>
        <p:txBody>
          <a:bodyPr vert="horz" lIns="91440" tIns="45720" rIns="91440" bIns="45720" rtlCol="0" anchor="ctr"/>
          <a:lstStyle>
            <a:lvl1pPr algn="l">
              <a:defRPr sz="1320">
                <a:solidFill>
                  <a:schemeClr val="tx1">
                    <a:tint val="75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defRPr/>
            </a:pPr>
            <a:fld id="{A09CD65F-FB2F-48E6-AAA6-351D6B0AB35B}"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2379663" y="7204075"/>
            <a:ext cx="5581650" cy="414338"/>
          </a:xfrm>
          <a:prstGeom prst="rect">
            <a:avLst/>
          </a:prstGeom>
        </p:spPr>
        <p:txBody>
          <a:bodyPr vert="horz" lIns="91440" tIns="45720" rIns="91440" bIns="45720" rtlCol="0" anchor="ctr">
            <a:normAutofit/>
          </a:bodyPr>
          <a:lstStyle>
            <a:lvl1pPr algn="ctr">
              <a:defRPr sz="1320">
                <a:solidFill>
                  <a:schemeClr val="tx1">
                    <a:tint val="75000"/>
                  </a:schemeClr>
                </a:solidFill>
              </a:defRPr>
            </a:lvl1p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1320" b="0" i="0" u="none" strike="noStrike" kern="1200" cap="none" spc="0" normalizeH="0" baseline="0" noProof="0">
                <a:ln>
                  <a:noFill/>
                </a:ln>
                <a:solidFill>
                  <a:schemeClr val="tx1">
                    <a:tint val="75000"/>
                  </a:schemeClr>
                </a:solidFill>
                <a:effectLst/>
                <a:uLnTx/>
                <a:uFillTx/>
                <a:latin typeface="+mn-lt"/>
                <a:ea typeface="+mn-ea"/>
                <a:cs typeface="+mn-cs"/>
              </a:rPr>
              <a:t>Nisha         ACSE0502                    CN                Unit Number: 5</a:t>
            </a:r>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8740775" y="7189788"/>
            <a:ext cx="625475" cy="412750"/>
          </a:xfrm>
          <a:prstGeom prst="rect">
            <a:avLst/>
          </a:prstGeom>
        </p:spPr>
        <p:txBody>
          <a:bodyPr vert="horz" lIns="91440" tIns="45720" rIns="91440" bIns="45720" rtlCol="0" anchor="ctr"/>
          <a:lstStyle>
            <a:lvl1pPr algn="r">
              <a:defRPr sz="1300">
                <a:solidFill>
                  <a:srgbClr val="898989"/>
                </a:solidFill>
              </a:defRPr>
            </a:lvl1pPr>
          </a:lstStyle>
          <a:p>
            <a:pPr lvl="0">
              <a:buNone/>
            </a:pPr>
            <a:fld id="{9A0DB2DC-4C9A-4742-B13C-FB6460FD3503}" type="slidenum">
              <a:rPr lang="en-US" dirty="0">
                <a:latin typeface="Calibri" panose="020F0502020204030204" pitchFamily="34" charset="0"/>
                <a:ea typeface="Arial" panose="020B0604020202020204" pitchFamily="34" charset="0"/>
              </a:rPr>
              <a:t>‹#›</a:t>
            </a:fld>
            <a:endParaRPr lang="en-US" dirty="0">
              <a:latin typeface="Calibri" panose="020F0502020204030204" pitchFamily="34" charset="0"/>
              <a:ea typeface="Arial" panose="020B0604020202020204" pitchFamily="34" charset="0"/>
            </a:endParaRPr>
          </a:p>
        </p:txBody>
      </p:sp>
      <p:pic>
        <p:nvPicPr>
          <p:cNvPr id="7" name="Picture 6"/>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0"/>
            <a:ext cx="1567544" cy="1054101"/>
          </a:xfrm>
          <a:prstGeom prst="rect">
            <a:avLst/>
          </a:prstGeom>
        </p:spPr>
      </p:pic>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Lst>
  <p:hf hdr="0"/>
  <p:txStyles>
    <p:titleStyle>
      <a:lvl1pPr algn="ctr" defTabSz="100584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251460" indent="-251460" algn="just" defTabSz="1005840" rtl="0" eaLnBrk="1" latinLnBrk="0" hangingPunct="1">
        <a:lnSpc>
          <a:spcPct val="100000"/>
        </a:lnSpc>
        <a:spcBef>
          <a:spcPts val="1100"/>
        </a:spcBef>
        <a:buFont typeface="Arial" panose="020B0604020202020204" pitchFamily="34" charset="0"/>
        <a:buChar char="•"/>
        <a:defRPr sz="2420" kern="1200">
          <a:solidFill>
            <a:schemeClr val="tx1"/>
          </a:solidFill>
          <a:latin typeface="+mn-lt"/>
          <a:ea typeface="+mn-ea"/>
          <a:cs typeface="+mn-cs"/>
        </a:defRPr>
      </a:lvl1pPr>
      <a:lvl2pPr marL="754380" indent="-251460" algn="just" defTabSz="1005840" rtl="0" eaLnBrk="1" latinLnBrk="0" hangingPunct="1">
        <a:lnSpc>
          <a:spcPct val="100000"/>
        </a:lnSpc>
        <a:spcBef>
          <a:spcPts val="550"/>
        </a:spcBef>
        <a:buFont typeface="Arial" panose="020B0604020202020204" pitchFamily="34" charset="0"/>
        <a:buChar char="•"/>
        <a:defRPr sz="2420" kern="1200">
          <a:solidFill>
            <a:schemeClr val="tx1"/>
          </a:solidFill>
          <a:latin typeface="+mn-lt"/>
          <a:ea typeface="+mn-ea"/>
          <a:cs typeface="+mn-cs"/>
        </a:defRPr>
      </a:lvl2pPr>
      <a:lvl3pPr marL="1257300" indent="-251460" algn="just" defTabSz="1005840" rtl="0" eaLnBrk="1" latinLnBrk="0" hangingPunct="1">
        <a:lnSpc>
          <a:spcPct val="100000"/>
        </a:lnSpc>
        <a:spcBef>
          <a:spcPts val="550"/>
        </a:spcBef>
        <a:buFont typeface="Arial" panose="020B0604020202020204" pitchFamily="34" charset="0"/>
        <a:buChar char="•"/>
        <a:defRPr sz="2420" kern="1200">
          <a:solidFill>
            <a:schemeClr val="tx1"/>
          </a:solidFill>
          <a:latin typeface="+mn-lt"/>
          <a:ea typeface="+mn-ea"/>
          <a:cs typeface="+mn-cs"/>
        </a:defRPr>
      </a:lvl3pPr>
      <a:lvl4pPr marL="1760220" indent="-251460" algn="just" defTabSz="1005840" rtl="0" eaLnBrk="1" latinLnBrk="0" hangingPunct="1">
        <a:lnSpc>
          <a:spcPct val="100000"/>
        </a:lnSpc>
        <a:spcBef>
          <a:spcPts val="550"/>
        </a:spcBef>
        <a:buFont typeface="Arial" panose="020B0604020202020204" pitchFamily="34" charset="0"/>
        <a:buChar char="•"/>
        <a:defRPr sz="2420" kern="1200">
          <a:solidFill>
            <a:schemeClr val="tx1"/>
          </a:solidFill>
          <a:latin typeface="+mn-lt"/>
          <a:ea typeface="+mn-ea"/>
          <a:cs typeface="+mn-cs"/>
        </a:defRPr>
      </a:lvl4pPr>
      <a:lvl5pPr marL="2263140" indent="-251460" algn="just" defTabSz="1005840" rtl="0" eaLnBrk="1" latinLnBrk="0" hangingPunct="1">
        <a:lnSpc>
          <a:spcPct val="100000"/>
        </a:lnSpc>
        <a:spcBef>
          <a:spcPts val="550"/>
        </a:spcBef>
        <a:buFont typeface="Arial" panose="020B0604020202020204" pitchFamily="34" charset="0"/>
        <a:buChar char="•"/>
        <a:defRPr sz="242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lang="en-US"/>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jpeg"/><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3" Type="http://schemas.openxmlformats.org/officeDocument/2006/relationships/hyperlink" Target="https://www.youtube.com/watch?v=qZlMS4yJM-E" TargetMode="External"/><Relationship Id="rId2" Type="http://schemas.openxmlformats.org/officeDocument/2006/relationships/hyperlink" Target="https://www.youtube.com/watch?v=JsUzPkOxZfA" TargetMode="External"/><Relationship Id="rId1" Type="http://schemas.openxmlformats.org/officeDocument/2006/relationships/slideLayout" Target="../slideLayouts/slideLayout6.xml"/><Relationship Id="rId5" Type="http://schemas.openxmlformats.org/officeDocument/2006/relationships/hyperlink" Target="https://www.youtube.com/watch?v=RsQ1tFLwldY" TargetMode="External"/><Relationship Id="rId4" Type="http://schemas.openxmlformats.org/officeDocument/2006/relationships/hyperlink" Target="https://www.youtube.com/watch?v=mpQZVYPuDGU" TargetMode="Externa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1.xml.rels><?xml version="1.0" encoding="UTF-8" standalone="yes"?>
<Relationships xmlns="http://schemas.openxmlformats.org/package/2006/relationships"><Relationship Id="rId3" Type="http://schemas.openxmlformats.org/officeDocument/2006/relationships/hyperlink" Target="https://drive.google.com/open?id=1oFmw__qC7wdUP85gUkKbkohZvd9Vopm_" TargetMode="External"/><Relationship Id="rId2" Type="http://schemas.openxmlformats.org/officeDocument/2006/relationships/hyperlink" Target="https://drive.google.com/open?id=17OUMNnX0kFDc9UB8tx8qd8zyEj7lCD5P" TargetMode="External"/><Relationship Id="rId1" Type="http://schemas.openxmlformats.org/officeDocument/2006/relationships/slideLayout" Target="../slideLayouts/slideLayout6.xml"/><Relationship Id="rId6" Type="http://schemas.openxmlformats.org/officeDocument/2006/relationships/hyperlink" Target="https://drive.google.com/open?id=1tjERKPwEA9icWcQTBZQnKUq_ttqBDeo5" TargetMode="External"/><Relationship Id="rId5" Type="http://schemas.openxmlformats.org/officeDocument/2006/relationships/hyperlink" Target="https://drive.google.com/open?id=1ljNxmZP1_pl10rbxJvK6xB1ybG7AMuqU" TargetMode="External"/><Relationship Id="rId4" Type="http://schemas.openxmlformats.org/officeDocument/2006/relationships/hyperlink" Target="https://drive.google.com/open?id=1eDrOkj2wVsxdTZPb7-A78YuYn16HC1ob" TargetMode="Externa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6.xml"/><Relationship Id="rId6" Type="http://schemas.openxmlformats.org/officeDocument/2006/relationships/hyperlink" Target="mailto:reapient@asco.com" TargetMode="External"/><Relationship Id="rId5" Type="http://schemas.openxmlformats.org/officeDocument/2006/relationships/image" Target="../media/image10.jpeg"/><Relationship Id="rId4" Type="http://schemas.openxmlformats.org/officeDocument/2006/relationships/image" Target="../media/image9.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2095" y="82550"/>
            <a:ext cx="8536940" cy="754380"/>
          </a:xfrm>
        </p:spPr>
        <p:style>
          <a:lnRef idx="1">
            <a:schemeClr val="accent1"/>
          </a:lnRef>
          <a:fillRef idx="2">
            <a:schemeClr val="accent1"/>
          </a:fillRef>
          <a:effectRef idx="1">
            <a:schemeClr val="accent1"/>
          </a:effectRef>
          <a:fontRef idx="minor">
            <a:schemeClr val="dk1"/>
          </a:fontRef>
        </p:style>
        <p:txBody>
          <a:bodyPr vert="horz" lIns="100584" tIns="50292" rIns="100584" bIns="50292"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640" i="0" u="none" strike="noStrike" kern="1200" cap="none" spc="0" normalizeH="0" baseline="0" noProof="0" dirty="0" err="1">
                <a:ln>
                  <a:noFill/>
                </a:ln>
                <a:solidFill>
                  <a:schemeClr val="dk1"/>
                </a:solidFill>
                <a:effectLst/>
                <a:uLnTx/>
                <a:uFillTx/>
                <a:latin typeface="+mn-lt"/>
                <a:ea typeface="+mn-ea"/>
                <a:cs typeface="+mn-cs"/>
              </a:rPr>
              <a:t>Noida</a:t>
            </a:r>
            <a:r>
              <a:rPr kumimoji="0" lang="en-US" sz="2640" i="0" u="none" strike="noStrike" kern="1200" cap="none" spc="0" normalizeH="0" baseline="0" noProof="0" dirty="0">
                <a:ln>
                  <a:noFill/>
                </a:ln>
                <a:solidFill>
                  <a:schemeClr val="dk1"/>
                </a:solidFill>
                <a:effectLst/>
                <a:uLnTx/>
                <a:uFillTx/>
                <a:latin typeface="+mn-lt"/>
                <a:ea typeface="+mn-ea"/>
                <a:cs typeface="+mn-cs"/>
              </a:rPr>
              <a:t> Institute of Engineering and Technology, Greater </a:t>
            </a:r>
            <a:r>
              <a:rPr kumimoji="0" lang="en-US" sz="2640" i="0" u="none" strike="noStrike" kern="1200" cap="none" spc="0" normalizeH="0" baseline="0" noProof="0" dirty="0" err="1">
                <a:ln>
                  <a:noFill/>
                </a:ln>
                <a:solidFill>
                  <a:schemeClr val="dk1"/>
                </a:solidFill>
                <a:effectLst/>
                <a:uLnTx/>
                <a:uFillTx/>
                <a:latin typeface="+mn-lt"/>
                <a:ea typeface="+mn-ea"/>
                <a:cs typeface="+mn-cs"/>
              </a:rPr>
              <a:t>Noida</a:t>
            </a:r>
            <a:endParaRPr kumimoji="0" lang="en-US" sz="2640" i="0" u="none" strike="noStrike" kern="1200" cap="none" spc="0" normalizeH="0" baseline="0" noProof="0" dirty="0">
              <a:ln>
                <a:noFill/>
              </a:ln>
              <a:solidFill>
                <a:schemeClr val="dk1"/>
              </a:solidFill>
              <a:effectLst/>
              <a:uLnTx/>
              <a:uFillTx/>
              <a:latin typeface="+mn-lt"/>
              <a:ea typeface="+mn-ea"/>
              <a:cs typeface="+mn-cs"/>
            </a:endParaRPr>
          </a:p>
        </p:txBody>
      </p:sp>
      <p:sp>
        <p:nvSpPr>
          <p:cNvPr id="3" name="Subtitle 2"/>
          <p:cNvSpPr>
            <a:spLocks noGrp="1"/>
          </p:cNvSpPr>
          <p:nvPr>
            <p:ph type="subTitle" idx="1"/>
          </p:nvPr>
        </p:nvSpPr>
        <p:spPr>
          <a:xfrm>
            <a:off x="1592580" y="1120140"/>
            <a:ext cx="7040880" cy="1844040"/>
          </a:xfrm>
        </p:spPr>
        <p:style>
          <a:lnRef idx="2">
            <a:schemeClr val="accent5"/>
          </a:lnRef>
          <a:fillRef idx="1">
            <a:schemeClr val="lt1"/>
          </a:fillRef>
          <a:effectRef idx="0">
            <a:schemeClr val="accent5"/>
          </a:effectRef>
          <a:fontRef idx="minor">
            <a:schemeClr val="dk1"/>
          </a:fontRef>
        </p:style>
        <p:txBody>
          <a:bodyPr vert="horz" lIns="100584" tIns="50292" rIns="100584" bIns="50292"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3080" b="1" i="0" u="none" strike="noStrike" kern="1200" cap="none" spc="0" normalizeH="0" baseline="0" noProof="0" dirty="0">
                <a:ln>
                  <a:noFill/>
                </a:ln>
                <a:solidFill>
                  <a:schemeClr val="tx1"/>
                </a:solidFill>
                <a:effectLst/>
                <a:uLnTx/>
                <a:uFillTx/>
                <a:latin typeface="+mn-lt"/>
                <a:ea typeface="+mn-ea"/>
                <a:cs typeface="+mn-cs"/>
              </a:rPr>
              <a:t> </a:t>
            </a:r>
          </a:p>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800" b="1" i="0" u="none" strike="noStrike" kern="1200" cap="none" spc="0" normalizeH="0" baseline="0" noProof="0" dirty="0">
                <a:ln>
                  <a:noFill/>
                </a:ln>
                <a:solidFill>
                  <a:schemeClr val="tx1"/>
                </a:solidFill>
                <a:effectLst/>
                <a:uLnTx/>
                <a:uFillTx/>
                <a:latin typeface="+mn-lt"/>
                <a:ea typeface="+mn-ea"/>
                <a:cs typeface="+mn-cs"/>
              </a:rPr>
              <a:t>Application Layer</a:t>
            </a:r>
          </a:p>
        </p:txBody>
      </p:sp>
      <p:sp>
        <p:nvSpPr>
          <p:cNvPr id="9" name="Date Placeholder 8"/>
          <p:cNvSpPr txBox="1">
            <a:spLocks noGrp="1"/>
          </p:cNvSpPr>
          <p:nvPr>
            <p:ph type="dt" sz="half" idx="10"/>
          </p:nvPr>
        </p:nvSpPr>
        <p:spPr>
          <a:xfrm>
            <a:off x="419100" y="7256463"/>
            <a:ext cx="2346960" cy="401638"/>
          </a:xfrm>
          <a:noFill/>
        </p:spPr>
        <p:txBody>
          <a:bodyPr vert="horz" lIns="100584" tIns="50292" rIns="100584" bIns="50292"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6D19568A-5166-4E68-85F9-2857FED3EE2A}" type="datetime1">
              <a:rPr kumimoji="0" lang="en-US"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 name="Slide Number Placeholder 9"/>
          <p:cNvSpPr txBox="1">
            <a:spLocks noGrp="1"/>
          </p:cNvSpPr>
          <p:nvPr>
            <p:ph type="sldNum" sz="quarter" idx="12"/>
          </p:nvPr>
        </p:nvSpPr>
        <p:spPr>
          <a:noFill/>
        </p:spPr>
        <p:txBody>
          <a:bodyPr vert="horz" lIns="100584" tIns="50292" rIns="100584" bIns="50292" rtlCol="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20" dirty="0">
                <a:solidFill>
                  <a:srgbClr val="898989"/>
                </a:solidFill>
              </a:rPr>
              <a:t>1</a:t>
            </a:fld>
            <a:endParaRPr lang="en-US" sz="1320" dirty="0">
              <a:solidFill>
                <a:srgbClr val="898989"/>
              </a:solidFill>
            </a:endParaRPr>
          </a:p>
        </p:txBody>
      </p:sp>
      <p:sp>
        <p:nvSpPr>
          <p:cNvPr id="6" name="Subtitle 2"/>
          <p:cNvSpPr txBox="1"/>
          <p:nvPr/>
        </p:nvSpPr>
        <p:spPr>
          <a:xfrm>
            <a:off x="6370320" y="4472940"/>
            <a:ext cx="3352800" cy="1927860"/>
          </a:xfrm>
          <a:prstGeom prst="rect">
            <a:avLst/>
          </a:prstGeom>
        </p:spPr>
        <p:style>
          <a:lnRef idx="2">
            <a:schemeClr val="accent5"/>
          </a:lnRef>
          <a:fillRef idx="1">
            <a:schemeClr val="lt1"/>
          </a:fillRef>
          <a:effectRef idx="0">
            <a:schemeClr val="accent5"/>
          </a:effectRef>
          <a:fontRef idx="minor">
            <a:schemeClr val="dk1"/>
          </a:fontRef>
        </p:style>
        <p:txBody>
          <a:bodyPr vert="horz" lIns="100584" tIns="50292" rIns="100584" bIns="50292" rtlCol="0">
            <a:normAutofit/>
          </a:bodyPr>
          <a:lstStyle/>
          <a:p>
            <a:pPr marL="0" marR="0" lvl="0" indent="0" algn="ctr" defTabSz="914400" rtl="0" eaLnBrk="1" fontAlgn="auto" latinLnBrk="0" hangingPunct="1">
              <a:lnSpc>
                <a:spcPct val="100000"/>
              </a:lnSpc>
              <a:spcBef>
                <a:spcPct val="20000"/>
              </a:spcBef>
              <a:spcAft>
                <a:spcPts val="0"/>
              </a:spcAft>
              <a:buClrTx/>
              <a:buSzTx/>
              <a:buFontTx/>
              <a:buNone/>
              <a:defRPr/>
            </a:pPr>
            <a:r>
              <a:rPr lang="en-US" sz="2640" dirty="0">
                <a:solidFill>
                  <a:schemeClr val="tx1"/>
                </a:solidFill>
              </a:rPr>
              <a:t>Ibtesaam Rais</a:t>
            </a:r>
            <a:endParaRPr kumimoji="0" lang="en-US" sz="2640" b="0"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Tx/>
              <a:buNone/>
              <a:defRPr/>
            </a:pPr>
            <a:r>
              <a:rPr kumimoji="0" lang="en-US" sz="2640" b="0" i="0" u="none" strike="noStrike" kern="1200" cap="none" spc="0" normalizeH="0" baseline="0" noProof="0" dirty="0">
                <a:ln>
                  <a:noFill/>
                </a:ln>
                <a:solidFill>
                  <a:schemeClr val="tx1"/>
                </a:solidFill>
                <a:effectLst/>
                <a:uLnTx/>
                <a:uFillTx/>
                <a:latin typeface="+mn-lt"/>
                <a:ea typeface="+mn-ea"/>
                <a:cs typeface="+mn-cs"/>
              </a:rPr>
              <a:t>Assistant Professor</a:t>
            </a:r>
          </a:p>
          <a:p>
            <a:pPr marL="0" marR="0" lvl="0" indent="0" algn="ctr" defTabSz="914400" rtl="0" eaLnBrk="1" fontAlgn="auto" latinLnBrk="0" hangingPunct="1">
              <a:lnSpc>
                <a:spcPct val="100000"/>
              </a:lnSpc>
              <a:spcBef>
                <a:spcPct val="20000"/>
              </a:spcBef>
              <a:spcAft>
                <a:spcPts val="0"/>
              </a:spcAft>
              <a:buClrTx/>
              <a:buSzTx/>
              <a:buFontTx/>
              <a:buNone/>
              <a:defRPr/>
            </a:pPr>
            <a:r>
              <a:rPr kumimoji="0" lang="en-US" sz="2640" b="0" i="0" u="none" strike="noStrike" kern="1200" cap="none" spc="0" normalizeH="0" baseline="0" noProof="0" dirty="0">
                <a:ln>
                  <a:noFill/>
                </a:ln>
                <a:solidFill>
                  <a:schemeClr val="tx1"/>
                </a:solidFill>
                <a:effectLst/>
                <a:uLnTx/>
                <a:uFillTx/>
                <a:latin typeface="+mn-lt"/>
                <a:ea typeface="+mn-ea"/>
                <a:cs typeface="+mn-cs"/>
              </a:rPr>
              <a:t>CSE(IoT) Department</a:t>
            </a:r>
          </a:p>
        </p:txBody>
      </p:sp>
      <p:pic>
        <p:nvPicPr>
          <p:cNvPr id="2057" name="Picture 3" descr="C:\Users\Manks\Downloads\128_calendar-schedule-credit-mortgage-date-512.png"/>
          <p:cNvPicPr>
            <a:picLocks noChangeAspect="1"/>
          </p:cNvPicPr>
          <p:nvPr/>
        </p:nvPicPr>
        <p:blipFill>
          <a:blip r:embed="rId3"/>
          <a:stretch>
            <a:fillRect/>
          </a:stretch>
        </p:blipFill>
        <p:spPr>
          <a:xfrm>
            <a:off x="419100" y="6652260"/>
            <a:ext cx="586740" cy="586740"/>
          </a:xfrm>
          <a:prstGeom prst="rect">
            <a:avLst/>
          </a:prstGeom>
          <a:noFill/>
          <a:ln w="9525">
            <a:noFill/>
          </a:ln>
        </p:spPr>
      </p:pic>
      <p:sp>
        <p:nvSpPr>
          <p:cNvPr id="12" name="Subtitle 2"/>
          <p:cNvSpPr txBox="1"/>
          <p:nvPr/>
        </p:nvSpPr>
        <p:spPr>
          <a:xfrm>
            <a:off x="167640" y="3383280"/>
            <a:ext cx="2263140" cy="586740"/>
          </a:xfrm>
          <a:prstGeom prst="rect">
            <a:avLst/>
          </a:prstGeom>
        </p:spPr>
        <p:style>
          <a:lnRef idx="2">
            <a:schemeClr val="accent5"/>
          </a:lnRef>
          <a:fillRef idx="1">
            <a:schemeClr val="lt1"/>
          </a:fillRef>
          <a:effectRef idx="0">
            <a:schemeClr val="accent5"/>
          </a:effectRef>
          <a:fontRef idx="minor">
            <a:schemeClr val="dk1"/>
          </a:fontRef>
        </p:style>
        <p:txBody>
          <a:bodyPr vert="horz" lIns="100584" tIns="50292" rIns="100584" bIns="50292"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640" b="0" i="0" u="none" strike="noStrike" kern="1200" cap="none" spc="0" normalizeH="0" baseline="0" noProof="0" dirty="0">
                <a:ln>
                  <a:noFill/>
                </a:ln>
                <a:solidFill>
                  <a:schemeClr val="tx1"/>
                </a:solidFill>
                <a:effectLst/>
                <a:uLnTx/>
                <a:uFillTx/>
                <a:latin typeface="+mn-lt"/>
                <a:ea typeface="+mn-ea"/>
                <a:cs typeface="+mn-cs"/>
              </a:rPr>
              <a:t>Unit: 5</a:t>
            </a:r>
          </a:p>
        </p:txBody>
      </p:sp>
      <p:sp>
        <p:nvSpPr>
          <p:cNvPr id="14" name="Subtitle 2"/>
          <p:cNvSpPr txBox="1"/>
          <p:nvPr/>
        </p:nvSpPr>
        <p:spPr>
          <a:xfrm>
            <a:off x="167640" y="4305300"/>
            <a:ext cx="4610100" cy="922020"/>
          </a:xfrm>
          <a:prstGeom prst="rect">
            <a:avLst/>
          </a:prstGeom>
        </p:spPr>
        <p:style>
          <a:lnRef idx="2">
            <a:schemeClr val="accent5"/>
          </a:lnRef>
          <a:fillRef idx="1">
            <a:schemeClr val="lt1"/>
          </a:fillRef>
          <a:effectRef idx="0">
            <a:schemeClr val="accent5"/>
          </a:effectRef>
          <a:fontRef idx="minor">
            <a:schemeClr val="dk1"/>
          </a:fontRef>
        </p:style>
        <p:txBody>
          <a:bodyPr vert="horz" lIns="100584" tIns="50292" rIns="100584" bIns="50292" rtlCol="0">
            <a:noAutofit/>
          </a:bodyPr>
          <a:lstStyle/>
          <a:p>
            <a:pPr marL="0" marR="0" lvl="0" indent="0" algn="ctr" defTabSz="914400" rtl="0" eaLnBrk="1" fontAlgn="auto" latinLnBrk="0" hangingPunct="1">
              <a:lnSpc>
                <a:spcPct val="100000"/>
              </a:lnSpc>
              <a:spcBef>
                <a:spcPct val="20000"/>
              </a:spcBef>
              <a:spcAft>
                <a:spcPts val="0"/>
              </a:spcAft>
              <a:buClrTx/>
              <a:buSzTx/>
              <a:buFontTx/>
              <a:buNone/>
              <a:defRPr/>
            </a:pPr>
            <a:r>
              <a:rPr kumimoji="0" lang="en-US" sz="2640" b="0" i="0" u="none" strike="noStrike" kern="1200" cap="none" spc="0" normalizeH="0" baseline="0" noProof="0" dirty="0">
                <a:ln>
                  <a:noFill/>
                </a:ln>
                <a:solidFill>
                  <a:schemeClr val="tx1"/>
                </a:solidFill>
                <a:effectLst/>
                <a:uLnTx/>
                <a:uFillTx/>
                <a:latin typeface="+mn-lt"/>
                <a:ea typeface="+mn-ea"/>
                <a:cs typeface="+mn-cs"/>
              </a:rPr>
              <a:t>Computer Networks</a:t>
            </a:r>
          </a:p>
          <a:p>
            <a:pPr marL="0" marR="0" lvl="0" indent="0" algn="ctr" defTabSz="914400" rtl="0" eaLnBrk="1" fontAlgn="auto" latinLnBrk="0" hangingPunct="1">
              <a:lnSpc>
                <a:spcPct val="100000"/>
              </a:lnSpc>
              <a:spcBef>
                <a:spcPct val="20000"/>
              </a:spcBef>
              <a:spcAft>
                <a:spcPts val="0"/>
              </a:spcAft>
              <a:buClrTx/>
              <a:buSzTx/>
              <a:buFontTx/>
              <a:buNone/>
              <a:defRPr/>
            </a:pPr>
            <a:r>
              <a:rPr kumimoji="0" lang="en-US" sz="2640" b="0" i="0" u="none" strike="noStrike" kern="1200" cap="none" spc="0" normalizeH="0" baseline="0" noProof="0" dirty="0">
                <a:ln>
                  <a:noFill/>
                </a:ln>
                <a:solidFill>
                  <a:schemeClr val="tx1"/>
                </a:solidFill>
                <a:effectLst/>
                <a:uLnTx/>
                <a:uFillTx/>
                <a:latin typeface="+mn-lt"/>
                <a:ea typeface="+mn-ea"/>
                <a:cs typeface="+mn-cs"/>
              </a:rPr>
              <a:t>ACSE0502</a:t>
            </a:r>
          </a:p>
        </p:txBody>
      </p:sp>
      <p:sp>
        <p:nvSpPr>
          <p:cNvPr id="15" name="Subtitle 2"/>
          <p:cNvSpPr txBox="1"/>
          <p:nvPr/>
        </p:nvSpPr>
        <p:spPr>
          <a:xfrm>
            <a:off x="167640" y="5478780"/>
            <a:ext cx="4610100" cy="922020"/>
          </a:xfrm>
          <a:prstGeom prst="rect">
            <a:avLst/>
          </a:prstGeom>
        </p:spPr>
        <p:style>
          <a:lnRef idx="2">
            <a:schemeClr val="accent5"/>
          </a:lnRef>
          <a:fillRef idx="1">
            <a:schemeClr val="lt1"/>
          </a:fillRef>
          <a:effectRef idx="0">
            <a:schemeClr val="accent5"/>
          </a:effectRef>
          <a:fontRef idx="minor">
            <a:schemeClr val="dk1"/>
          </a:fontRef>
        </p:style>
        <p:txBody>
          <a:bodyPr vert="horz" lIns="100584" tIns="50292" rIns="100584" bIns="50292"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640" b="0" i="0" u="none" strike="noStrike" kern="1200" cap="none" spc="0" normalizeH="0" baseline="0" noProof="0" dirty="0">
                <a:ln>
                  <a:noFill/>
                </a:ln>
                <a:solidFill>
                  <a:schemeClr val="tx1"/>
                </a:solidFill>
                <a:effectLst/>
                <a:uLnTx/>
                <a:uFillTx/>
                <a:latin typeface="+mn-lt"/>
                <a:ea typeface="+mn-ea"/>
                <a:cs typeface="+mn-cs"/>
              </a:rPr>
              <a:t>B Tech 5</a:t>
            </a:r>
            <a:r>
              <a:rPr kumimoji="0" lang="en-US" sz="2640" b="0" i="0" u="none" strike="noStrike" kern="1200" cap="none" spc="0" normalizeH="0" baseline="30000" noProof="0" dirty="0">
                <a:ln>
                  <a:noFill/>
                </a:ln>
                <a:solidFill>
                  <a:schemeClr val="tx1"/>
                </a:solidFill>
                <a:effectLst/>
                <a:uLnTx/>
                <a:uFillTx/>
                <a:latin typeface="+mn-lt"/>
                <a:ea typeface="+mn-ea"/>
                <a:cs typeface="+mn-cs"/>
              </a:rPr>
              <a:t>th</a:t>
            </a:r>
            <a:r>
              <a:rPr kumimoji="0" lang="en-US" sz="2640" b="0" i="0" u="none" strike="noStrike" kern="1200" cap="none" spc="0" normalizeH="0" baseline="0" noProof="0" dirty="0">
                <a:ln>
                  <a:noFill/>
                </a:ln>
                <a:solidFill>
                  <a:schemeClr val="tx1"/>
                </a:solidFill>
                <a:effectLst/>
                <a:uLnTx/>
                <a:uFillTx/>
                <a:latin typeface="+mn-lt"/>
                <a:ea typeface="+mn-ea"/>
                <a:cs typeface="+mn-cs"/>
              </a:rPr>
              <a:t> Sem</a:t>
            </a:r>
          </a:p>
        </p:txBody>
      </p:sp>
      <p:sp>
        <p:nvSpPr>
          <p:cNvPr id="4" name="Footer Placeholder 12">
            <a:extLst>
              <a:ext uri="{FF2B5EF4-FFF2-40B4-BE49-F238E27FC236}">
                <a16:creationId xmlns:a16="http://schemas.microsoft.com/office/drawing/2014/main" id="{2036CCA0-FBD9-082E-B50A-3475D78DA0AE}"/>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txBox="1">
            <a:spLocks noGrp="1"/>
          </p:cNvSpPr>
          <p:nvPr>
            <p:ph type="sldNum" sz="quarter" idx="12"/>
          </p:nvPr>
        </p:nvSpPr>
        <p:spPr>
          <a:xfrm>
            <a:off x="7100253" y="7106285"/>
            <a:ext cx="3185160" cy="401638"/>
          </a:xfrm>
          <a:noFill/>
        </p:spPr>
        <p:txBody>
          <a:bodyPr vert="horz" lIns="100584" tIns="50292" rIns="100584" bIns="50292" rtlCol="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marL="38100" lvl="0" indent="0" algn="ctr">
              <a:buNone/>
            </a:pPr>
            <a:fld id="{9A0DB2DC-4C9A-4742-B13C-FB6460FD3503}" type="slidenum">
              <a:rPr lang="en-US" sz="1320" dirty="0">
                <a:solidFill>
                  <a:srgbClr val="898989"/>
                </a:solidFill>
              </a:rPr>
              <a:t>10</a:t>
            </a:fld>
            <a:endParaRPr lang="en-US" sz="1320" dirty="0">
              <a:solidFill>
                <a:srgbClr val="898989"/>
              </a:solidFill>
            </a:endParaRPr>
          </a:p>
        </p:txBody>
      </p:sp>
      <p:sp>
        <p:nvSpPr>
          <p:cNvPr id="3" name="object 7"/>
          <p:cNvSpPr txBox="1"/>
          <p:nvPr/>
        </p:nvSpPr>
        <p:spPr>
          <a:xfrm>
            <a:off x="586740" y="1072992"/>
            <a:ext cx="9136380" cy="6106795"/>
          </a:xfrm>
          <a:prstGeom prst="rect">
            <a:avLst/>
          </a:prstGeom>
          <a:noFill/>
          <a:ln w="9525">
            <a:noFill/>
          </a:ln>
        </p:spPr>
        <p:txBody>
          <a:bodyPr lIns="0" tIns="13271" rIns="0" bIns="0">
            <a:spAutoFit/>
          </a:bodyPr>
          <a:lstStyle/>
          <a:p>
            <a:pPr marL="12700" defTabSz="914400">
              <a:lnSpc>
                <a:spcPct val="150000"/>
              </a:lnSpc>
              <a:buClr>
                <a:srgbClr val="0AD0D9"/>
              </a:buClr>
              <a:buSzPct val="95000"/>
              <a:buNone/>
              <a:tabLst>
                <a:tab pos="285750" algn="l"/>
              </a:tabLst>
            </a:pPr>
            <a:r>
              <a:rPr sz="2200" dirty="0">
                <a:latin typeface="Times New Roman" panose="02020603050405020304" pitchFamily="18" charset="0"/>
                <a:ea typeface="Arial" panose="020B0604020202020204" pitchFamily="34" charset="0"/>
                <a:cs typeface="Times New Roman" panose="02020603050405020304" pitchFamily="18" charset="0"/>
              </a:rPr>
              <a:t>1. Engineering knowledge</a:t>
            </a:r>
          </a:p>
          <a:p>
            <a:pPr marL="12700" defTabSz="914400">
              <a:lnSpc>
                <a:spcPct val="150000"/>
              </a:lnSpc>
              <a:buClr>
                <a:srgbClr val="0AD0D9"/>
              </a:buClr>
              <a:buSzPct val="95000"/>
              <a:buNone/>
              <a:tabLst>
                <a:tab pos="285750" algn="l"/>
              </a:tabLst>
            </a:pPr>
            <a:r>
              <a:rPr sz="2200" dirty="0">
                <a:latin typeface="Times New Roman" panose="02020603050405020304" pitchFamily="18" charset="0"/>
                <a:ea typeface="Arial" panose="020B0604020202020204" pitchFamily="34" charset="0"/>
                <a:cs typeface="Times New Roman" panose="02020603050405020304" pitchFamily="18" charset="0"/>
              </a:rPr>
              <a:t>2. Problem analysis</a:t>
            </a:r>
          </a:p>
          <a:p>
            <a:pPr marL="12700" defTabSz="914400">
              <a:lnSpc>
                <a:spcPct val="150000"/>
              </a:lnSpc>
              <a:buClr>
                <a:srgbClr val="0AD0D9"/>
              </a:buClr>
              <a:buSzPct val="95000"/>
              <a:buNone/>
              <a:tabLst>
                <a:tab pos="285750" algn="l"/>
              </a:tabLst>
            </a:pPr>
            <a:r>
              <a:rPr sz="2200" dirty="0">
                <a:latin typeface="Times New Roman" panose="02020603050405020304" pitchFamily="18" charset="0"/>
                <a:ea typeface="Arial" panose="020B0604020202020204" pitchFamily="34" charset="0"/>
                <a:cs typeface="Times New Roman" panose="02020603050405020304" pitchFamily="18" charset="0"/>
              </a:rPr>
              <a:t>3. Design/development of solutions</a:t>
            </a:r>
          </a:p>
          <a:p>
            <a:pPr marL="12700" defTabSz="914400">
              <a:lnSpc>
                <a:spcPct val="150000"/>
              </a:lnSpc>
              <a:buClr>
                <a:srgbClr val="0AD0D9"/>
              </a:buClr>
              <a:buSzPct val="95000"/>
              <a:buNone/>
              <a:tabLst>
                <a:tab pos="285750" algn="l"/>
              </a:tabLst>
            </a:pPr>
            <a:r>
              <a:rPr sz="2200" dirty="0">
                <a:latin typeface="Times New Roman" panose="02020603050405020304" pitchFamily="18" charset="0"/>
                <a:ea typeface="Arial" panose="020B0604020202020204" pitchFamily="34" charset="0"/>
                <a:cs typeface="Times New Roman" panose="02020603050405020304" pitchFamily="18" charset="0"/>
              </a:rPr>
              <a:t>4. Conduct investigations of complex problems</a:t>
            </a:r>
          </a:p>
          <a:p>
            <a:pPr marL="12700" defTabSz="914400">
              <a:lnSpc>
                <a:spcPct val="150000"/>
              </a:lnSpc>
              <a:buClr>
                <a:srgbClr val="0AD0D9"/>
              </a:buClr>
              <a:buSzPct val="95000"/>
              <a:buNone/>
              <a:tabLst>
                <a:tab pos="285750" algn="l"/>
              </a:tabLst>
            </a:pPr>
            <a:r>
              <a:rPr sz="2200" dirty="0">
                <a:latin typeface="Times New Roman" panose="02020603050405020304" pitchFamily="18" charset="0"/>
                <a:ea typeface="Arial" panose="020B0604020202020204" pitchFamily="34" charset="0"/>
                <a:cs typeface="Times New Roman" panose="02020603050405020304" pitchFamily="18" charset="0"/>
              </a:rPr>
              <a:t>5. Modern tool usage</a:t>
            </a:r>
          </a:p>
          <a:p>
            <a:pPr marL="12700" defTabSz="914400">
              <a:lnSpc>
                <a:spcPct val="150000"/>
              </a:lnSpc>
              <a:buClr>
                <a:srgbClr val="0AD0D9"/>
              </a:buClr>
              <a:buSzPct val="95000"/>
              <a:buNone/>
              <a:tabLst>
                <a:tab pos="285750" algn="l"/>
              </a:tabLst>
            </a:pPr>
            <a:r>
              <a:rPr sz="2200" dirty="0">
                <a:latin typeface="Times New Roman" panose="02020603050405020304" pitchFamily="18" charset="0"/>
                <a:ea typeface="Arial" panose="020B0604020202020204" pitchFamily="34" charset="0"/>
                <a:cs typeface="Times New Roman" panose="02020603050405020304" pitchFamily="18" charset="0"/>
              </a:rPr>
              <a:t>6. The engineer and society</a:t>
            </a:r>
          </a:p>
          <a:p>
            <a:pPr marL="12700" defTabSz="914400">
              <a:lnSpc>
                <a:spcPct val="150000"/>
              </a:lnSpc>
              <a:buClr>
                <a:srgbClr val="0AD0D9"/>
              </a:buClr>
              <a:buSzPct val="95000"/>
              <a:buNone/>
              <a:tabLst>
                <a:tab pos="285750" algn="l"/>
              </a:tabLst>
            </a:pPr>
            <a:r>
              <a:rPr sz="2200" dirty="0">
                <a:latin typeface="Times New Roman" panose="02020603050405020304" pitchFamily="18" charset="0"/>
                <a:ea typeface="Arial" panose="020B0604020202020204" pitchFamily="34" charset="0"/>
                <a:cs typeface="Times New Roman" panose="02020603050405020304" pitchFamily="18" charset="0"/>
              </a:rPr>
              <a:t>7. Environment and sustainability </a:t>
            </a:r>
          </a:p>
          <a:p>
            <a:pPr marL="12700" defTabSz="914400">
              <a:lnSpc>
                <a:spcPct val="150000"/>
              </a:lnSpc>
              <a:buClr>
                <a:srgbClr val="0AD0D9"/>
              </a:buClr>
              <a:buSzPct val="95000"/>
              <a:buNone/>
              <a:tabLst>
                <a:tab pos="285750" algn="l"/>
              </a:tabLst>
            </a:pPr>
            <a:r>
              <a:rPr sz="2200" dirty="0">
                <a:latin typeface="Times New Roman" panose="02020603050405020304" pitchFamily="18" charset="0"/>
                <a:ea typeface="Arial" panose="020B0604020202020204" pitchFamily="34" charset="0"/>
                <a:cs typeface="Times New Roman" panose="02020603050405020304" pitchFamily="18" charset="0"/>
              </a:rPr>
              <a:t>8. Ethics</a:t>
            </a:r>
          </a:p>
          <a:p>
            <a:pPr marL="12700" defTabSz="914400">
              <a:lnSpc>
                <a:spcPct val="150000"/>
              </a:lnSpc>
              <a:buClr>
                <a:srgbClr val="0AD0D9"/>
              </a:buClr>
              <a:buSzPct val="95000"/>
              <a:buNone/>
              <a:tabLst>
                <a:tab pos="285750" algn="l"/>
              </a:tabLst>
            </a:pPr>
            <a:r>
              <a:rPr sz="2200" dirty="0">
                <a:latin typeface="Times New Roman" panose="02020603050405020304" pitchFamily="18" charset="0"/>
                <a:ea typeface="Arial" panose="020B0604020202020204" pitchFamily="34" charset="0"/>
                <a:cs typeface="Times New Roman" panose="02020603050405020304" pitchFamily="18" charset="0"/>
              </a:rPr>
              <a:t>9. Individual and team work </a:t>
            </a:r>
          </a:p>
          <a:p>
            <a:pPr marL="12700" defTabSz="914400">
              <a:lnSpc>
                <a:spcPct val="150000"/>
              </a:lnSpc>
              <a:buClr>
                <a:srgbClr val="0AD0D9"/>
              </a:buClr>
              <a:buSzPct val="95000"/>
              <a:buNone/>
              <a:tabLst>
                <a:tab pos="285750" algn="l"/>
              </a:tabLst>
            </a:pPr>
            <a:r>
              <a:rPr sz="2200" dirty="0">
                <a:latin typeface="Times New Roman" panose="02020603050405020304" pitchFamily="18" charset="0"/>
                <a:ea typeface="Arial" panose="020B0604020202020204" pitchFamily="34" charset="0"/>
                <a:cs typeface="Times New Roman" panose="02020603050405020304" pitchFamily="18" charset="0"/>
              </a:rPr>
              <a:t>10. Communication</a:t>
            </a:r>
          </a:p>
          <a:p>
            <a:pPr marL="12700" defTabSz="914400">
              <a:lnSpc>
                <a:spcPct val="150000"/>
              </a:lnSpc>
              <a:buClr>
                <a:srgbClr val="0AD0D9"/>
              </a:buClr>
              <a:buSzPct val="95000"/>
              <a:buNone/>
              <a:tabLst>
                <a:tab pos="285750" algn="l"/>
              </a:tabLst>
            </a:pPr>
            <a:r>
              <a:rPr sz="2200" dirty="0">
                <a:latin typeface="Times New Roman" panose="02020603050405020304" pitchFamily="18" charset="0"/>
                <a:ea typeface="Arial" panose="020B0604020202020204" pitchFamily="34" charset="0"/>
                <a:cs typeface="Times New Roman" panose="02020603050405020304" pitchFamily="18" charset="0"/>
              </a:rPr>
              <a:t>11. Project management and finance </a:t>
            </a:r>
          </a:p>
          <a:p>
            <a:pPr marL="12700" defTabSz="914400">
              <a:lnSpc>
                <a:spcPct val="150000"/>
              </a:lnSpc>
              <a:buClr>
                <a:srgbClr val="0AD0D9"/>
              </a:buClr>
              <a:buSzPct val="95000"/>
              <a:buNone/>
              <a:tabLst>
                <a:tab pos="285750" algn="l"/>
              </a:tabLst>
            </a:pPr>
            <a:r>
              <a:rPr sz="2200" dirty="0">
                <a:latin typeface="Times New Roman" panose="02020603050405020304" pitchFamily="18" charset="0"/>
                <a:ea typeface="Arial" panose="020B0604020202020204" pitchFamily="34" charset="0"/>
                <a:cs typeface="Times New Roman" panose="02020603050405020304" pitchFamily="18" charset="0"/>
              </a:rPr>
              <a:t>12. Life-long learning</a:t>
            </a:r>
            <a:endParaRPr sz="2200" dirty="0">
              <a:latin typeface="Times New Roman" panose="02020603050405020304" pitchFamily="18" charset="0"/>
              <a:ea typeface="Times New Roman" panose="02020603050405020304" pitchFamily="18" charset="0"/>
            </a:endParaRPr>
          </a:p>
        </p:txBody>
      </p:sp>
      <p:sp>
        <p:nvSpPr>
          <p:cNvPr id="14340" name="Date Placeholder 4"/>
          <p:cNvSpPr txBox="1">
            <a:spLocks noGrp="1"/>
          </p:cNvSpPr>
          <p:nvPr>
            <p:ph type="dt" sz="half" idx="10"/>
          </p:nvPr>
        </p:nvSpPr>
        <p:spPr>
          <a:xfrm>
            <a:off x="-335280" y="7116559"/>
            <a:ext cx="318516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fld id="{660E23DD-7344-43AB-B4A0-50980B5AAF78}" type="datetime1">
              <a:rPr kumimoji="0" lang="en-US"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1" name="Title 1"/>
          <p:cNvSpPr/>
          <p:nvPr/>
        </p:nvSpPr>
        <p:spPr>
          <a:xfrm>
            <a:off x="1424940" y="186944"/>
            <a:ext cx="8549640" cy="754380"/>
          </a:xfrm>
          <a:prstGeom prst="rect">
            <a:avLst/>
          </a:prstGeom>
          <a:solidFill>
            <a:srgbClr val="B7EEFF"/>
          </a:solidFill>
          <a:ln w="9525">
            <a:noFill/>
          </a:ln>
        </p:spPr>
        <p:txBody>
          <a:bodyPr vert="horz" wrap="square" lIns="91440" tIns="45720" rIns="91440" bIns="45720" rtlCol="0" anchor="b" anchorCtr="0">
            <a:normAutofit/>
          </a:bodyPr>
          <a:lstStyle/>
          <a:p>
            <a:pPr lvl="0" algn="ctr" defTabSz="1005840" fontAlgn="auto">
              <a:lnSpc>
                <a:spcPct val="90000"/>
              </a:lnSpc>
              <a:buClrTx/>
              <a:buSzTx/>
              <a:buFontTx/>
            </a:pPr>
            <a:r>
              <a:rPr sz="3200" dirty="0">
                <a:latin typeface="+mj-lt"/>
                <a:ea typeface="+mj-ea"/>
                <a:cs typeface="+mj-cs"/>
                <a:sym typeface="+mn-ea"/>
              </a:rPr>
              <a:t>Program Outcome</a:t>
            </a:r>
          </a:p>
        </p:txBody>
      </p:sp>
      <p:sp>
        <p:nvSpPr>
          <p:cNvPr id="4" name="Footer Placeholder 12">
            <a:extLst>
              <a:ext uri="{FF2B5EF4-FFF2-40B4-BE49-F238E27FC236}">
                <a16:creationId xmlns:a16="http://schemas.microsoft.com/office/drawing/2014/main" id="{2EFFC1B0-1F07-2306-3AAD-D87A71141DF4}"/>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1000"/>
                                        <p:tgtEl>
                                          <p:spTgt spid="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ox(in)">
                                      <p:cBhvr>
                                        <p:cTn id="10" dur="1000"/>
                                        <p:tgtEl>
                                          <p:spTgt spid="3">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ox(in)">
                                      <p:cBhvr>
                                        <p:cTn id="13" dur="1000"/>
                                        <p:tgtEl>
                                          <p:spTgt spid="3">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ox(in)">
                                      <p:cBhvr>
                                        <p:cTn id="16" dur="1000"/>
                                        <p:tgtEl>
                                          <p:spTgt spid="3">
                                            <p:txEl>
                                              <p:pRg st="3" end="3"/>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ox(in)">
                                      <p:cBhvr>
                                        <p:cTn id="19" dur="1000"/>
                                        <p:tgtEl>
                                          <p:spTgt spid="3">
                                            <p:txEl>
                                              <p:pRg st="4" end="4"/>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ox(in)">
                                      <p:cBhvr>
                                        <p:cTn id="22" dur="1000"/>
                                        <p:tgtEl>
                                          <p:spTgt spid="3">
                                            <p:txEl>
                                              <p:pRg st="5" end="5"/>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ox(in)">
                                      <p:cBhvr>
                                        <p:cTn id="25" dur="1000"/>
                                        <p:tgtEl>
                                          <p:spTgt spid="3">
                                            <p:txEl>
                                              <p:pRg st="6" end="6"/>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box(in)">
                                      <p:cBhvr>
                                        <p:cTn id="28" dur="1000"/>
                                        <p:tgtEl>
                                          <p:spTgt spid="3">
                                            <p:txEl>
                                              <p:pRg st="7" end="7"/>
                                            </p:txEl>
                                          </p:spTgt>
                                        </p:tgtEl>
                                      </p:cBhvr>
                                    </p:animEffect>
                                  </p:childTnLst>
                                </p:cTn>
                              </p:par>
                              <p:par>
                                <p:cTn id="29" presetID="4" presetClass="entr" presetSubtype="16"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box(in)">
                                      <p:cBhvr>
                                        <p:cTn id="31" dur="1000"/>
                                        <p:tgtEl>
                                          <p:spTgt spid="3">
                                            <p:txEl>
                                              <p:pRg st="8" end="8"/>
                                            </p:txEl>
                                          </p:spTgt>
                                        </p:tgtEl>
                                      </p:cBhvr>
                                    </p:animEffect>
                                  </p:childTnLst>
                                </p:cTn>
                              </p:par>
                              <p:par>
                                <p:cTn id="32" presetID="4" presetClass="entr" presetSubtype="16"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box(in)">
                                      <p:cBhvr>
                                        <p:cTn id="34" dur="1000"/>
                                        <p:tgtEl>
                                          <p:spTgt spid="3">
                                            <p:txEl>
                                              <p:pRg st="9" end="9"/>
                                            </p:txEl>
                                          </p:spTgt>
                                        </p:tgtEl>
                                      </p:cBhvr>
                                    </p:animEffect>
                                  </p:childTnLst>
                                </p:cTn>
                              </p:par>
                              <p:par>
                                <p:cTn id="35" presetID="4" presetClass="entr" presetSubtype="16"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box(in)">
                                      <p:cBhvr>
                                        <p:cTn id="37" dur="1000"/>
                                        <p:tgtEl>
                                          <p:spTgt spid="3">
                                            <p:txEl>
                                              <p:pRg st="10" end="10"/>
                                            </p:txEl>
                                          </p:spTgt>
                                        </p:tgtEl>
                                      </p:cBhvr>
                                    </p:animEffect>
                                  </p:childTnLst>
                                </p:cTn>
                              </p:par>
                              <p:par>
                                <p:cTn id="38" presetID="4" presetClass="entr" presetSubtype="16" fill="hold"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box(in)">
                                      <p:cBhvr>
                                        <p:cTn id="40" dur="1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402" name="Picture 1"/>
          <p:cNvPicPr>
            <a:picLocks noChangeAspect="1"/>
          </p:cNvPicPr>
          <p:nvPr/>
        </p:nvPicPr>
        <p:blipFill>
          <a:blip r:embed="rId2"/>
          <a:stretch>
            <a:fillRect/>
          </a:stretch>
        </p:blipFill>
        <p:spPr>
          <a:xfrm>
            <a:off x="1646238" y="3452813"/>
            <a:ext cx="4751387" cy="3103562"/>
          </a:xfrm>
          <a:prstGeom prst="rect">
            <a:avLst/>
          </a:prstGeom>
          <a:noFill/>
          <a:ln w="9525">
            <a:noFill/>
          </a:ln>
        </p:spPr>
      </p:pic>
      <p:sp>
        <p:nvSpPr>
          <p:cNvPr id="102403" name="Rectangle 2"/>
          <p:cNvSpPr/>
          <p:nvPr/>
        </p:nvSpPr>
        <p:spPr>
          <a:xfrm>
            <a:off x="4559300" y="984250"/>
            <a:ext cx="762000" cy="228600"/>
          </a:xfrm>
          <a:prstGeom prst="rect">
            <a:avLst/>
          </a:prstGeom>
          <a:noFill/>
          <a:ln w="9525">
            <a:noFill/>
          </a:ln>
        </p:spPr>
        <p:txBody>
          <a:bodyPr wrap="none" lIns="0" tIns="0" rIns="0" bIns="0"/>
          <a:lstStyle/>
          <a:p>
            <a:pPr>
              <a:buNone/>
            </a:pPr>
            <a:r>
              <a:rPr sz="2300" b="1" dirty="0">
                <a:latin typeface="Calibri" panose="020F0502020204030204" pitchFamily="34" charset="0"/>
                <a:ea typeface="Arial" panose="020B0604020202020204" pitchFamily="34" charset="0"/>
              </a:rPr>
              <a:t>SNMP</a:t>
            </a:r>
          </a:p>
        </p:txBody>
      </p:sp>
      <p:sp>
        <p:nvSpPr>
          <p:cNvPr id="4" name="Rectangle 3"/>
          <p:cNvSpPr/>
          <p:nvPr/>
        </p:nvSpPr>
        <p:spPr>
          <a:xfrm>
            <a:off x="265113" y="1749425"/>
            <a:ext cx="9336088" cy="1566863"/>
          </a:xfrm>
          <a:prstGeom prst="rect">
            <a:avLst/>
          </a:prstGeom>
        </p:spPr>
        <p:txBody>
          <a:bodyPr lIns="0" tIns="0" rIns="0" bIns="0">
            <a:noAutofit/>
          </a:bodyPr>
          <a:lstStyle/>
          <a:p>
            <a:pPr marL="469900" marR="0" lvl="0" indent="0" algn="just" defTabSz="457200" rtl="0" eaLnBrk="1" fontAlgn="auto" latinLnBrk="0" hangingPunct="1">
              <a:lnSpc>
                <a:spcPts val="2905"/>
              </a:lnSpc>
              <a:spcBef>
                <a:spcPts val="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SNMP stands for </a:t>
            </a:r>
            <a:r>
              <a:rPr kumimoji="0" lang="en-US" sz="2200" b="1" i="0" u="none" strike="noStrike" kern="1200" cap="none" spc="0" normalizeH="0" baseline="0" noProof="0" dirty="0">
                <a:ln>
                  <a:noFill/>
                </a:ln>
                <a:solidFill>
                  <a:schemeClr val="tx1"/>
                </a:solidFill>
                <a:effectLst/>
                <a:uLnTx/>
                <a:uFillTx/>
                <a:latin typeface="Calibri" panose="020F0502020204030204"/>
                <a:ea typeface="+mn-ea"/>
                <a:cs typeface="+mn-cs"/>
              </a:rPr>
              <a:t>Simple Network Management Protocol.</a:t>
            </a:r>
          </a:p>
          <a:p>
            <a:pPr marL="469900" marR="0" lvl="0" indent="0" algn="just" defTabSz="457200" rtl="0" eaLnBrk="1" fontAlgn="auto" latinLnBrk="0" hangingPunct="1">
              <a:lnSpc>
                <a:spcPts val="2905"/>
              </a:lnSpc>
              <a:spcBef>
                <a:spcPts val="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SNMP is a framework used for managing devices on the internet.</a:t>
            </a:r>
          </a:p>
          <a:p>
            <a:pPr marL="469900" marR="0" lvl="0" indent="0" algn="just" defTabSz="457200" rtl="0" eaLnBrk="1" fontAlgn="auto" latinLnBrk="0" hangingPunct="1">
              <a:lnSpc>
                <a:spcPts val="2905"/>
              </a:lnSpc>
              <a:spcBef>
                <a:spcPts val="0"/>
              </a:spcBef>
              <a:spcAft>
                <a:spcPts val="84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It provides a set of operations for monitoring and managing the internet.</a:t>
            </a:r>
          </a:p>
          <a:p>
            <a:pPr marL="0" marR="0" lvl="0" indent="0" algn="l" defTabSz="457200" rtl="0" eaLnBrk="1" fontAlgn="auto" latinLnBrk="0" hangingPunct="1">
              <a:lnSpc>
                <a:spcPct val="100000"/>
              </a:lnSpc>
              <a:spcBef>
                <a:spcPts val="0"/>
              </a:spcBef>
              <a:spcAft>
                <a:spcPts val="0"/>
              </a:spcAft>
              <a:buClrTx/>
              <a:buSzTx/>
              <a:buFontTx/>
              <a:buNone/>
              <a:defRPr/>
            </a:pPr>
            <a:r>
              <a:rPr kumimoji="0" lang="en-US" sz="2200" b="1" i="0" u="none" strike="noStrike" kern="1200" cap="none" spc="0" normalizeH="0" baseline="0" noProof="0" dirty="0">
                <a:ln>
                  <a:noFill/>
                </a:ln>
                <a:solidFill>
                  <a:schemeClr val="tx1"/>
                </a:solidFill>
                <a:effectLst/>
                <a:uLnTx/>
                <a:uFillTx/>
                <a:latin typeface="Calibri" panose="020F0502020204030204"/>
                <a:ea typeface="+mn-ea"/>
                <a:cs typeface="+mn-cs"/>
              </a:rPr>
              <a:t>SNMP Concept</a:t>
            </a:r>
          </a:p>
        </p:txBody>
      </p:sp>
      <p:sp>
        <p:nvSpPr>
          <p:cNvPr id="5" name="Date Placeholder 4"/>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0C2E8242-5E48-4F75-9C40-1920F1971A2B}"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100</a:t>
            </a:fld>
            <a:endParaRPr lang="en-US" sz="1300" dirty="0">
              <a:solidFill>
                <a:srgbClr val="898989"/>
              </a:solidFill>
            </a:endParaRPr>
          </a:p>
        </p:txBody>
      </p:sp>
      <p:sp>
        <p:nvSpPr>
          <p:cNvPr id="102408"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PROTOCOLS</a:t>
            </a:r>
          </a:p>
        </p:txBody>
      </p:sp>
      <p:sp>
        <p:nvSpPr>
          <p:cNvPr id="2" name="Footer Placeholder 12">
            <a:extLst>
              <a:ext uri="{FF2B5EF4-FFF2-40B4-BE49-F238E27FC236}">
                <a16:creationId xmlns:a16="http://schemas.microsoft.com/office/drawing/2014/main" id="{5BE5B5CB-5EC8-1C1D-BC17-FA29120C78FA}"/>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overrideClrMapping bg1="lt1" tx1="dk1" bg2="lt2" tx2="dk2" accent1="accent1" accent2="accent2" accent3="accent3" accent4="accent4" accent5="accent5" accent6="accent6" hlink="hlink" folHlink="folHlink"/>
  </p:clrMapOvr>
</p:sld>
</file>

<file path=ppt/slides/slide10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277813" y="974725"/>
            <a:ext cx="9339263" cy="6300788"/>
          </a:xfrm>
          <a:prstGeom prst="rect">
            <a:avLst/>
          </a:prstGeom>
        </p:spPr>
        <p:txBody>
          <a:bodyPr lIns="0" tIns="0" rIns="0" bIns="0">
            <a:noAutofit/>
          </a:bodyPr>
          <a:lstStyle/>
          <a:p>
            <a:pPr marL="469900" marR="0" lvl="0" indent="-241300" algn="just" defTabSz="457200" rtl="0" eaLnBrk="1" fontAlgn="auto" latinLnBrk="0" hangingPunct="1">
              <a:lnSpc>
                <a:spcPts val="2810"/>
              </a:lnSpc>
              <a:spcBef>
                <a:spcPts val="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SNMP has two components Manager and agent.</a:t>
            </a:r>
          </a:p>
          <a:p>
            <a:pPr marL="469900" marR="0" lvl="0" indent="-241300" algn="just" defTabSz="457200" rtl="0" eaLnBrk="1" fontAlgn="auto" latinLnBrk="0" hangingPunct="1">
              <a:lnSpc>
                <a:spcPts val="2810"/>
              </a:lnSpc>
              <a:spcBef>
                <a:spcPts val="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The manager is a host that controls and monitors a set of agents such as routers.</a:t>
            </a:r>
          </a:p>
          <a:p>
            <a:pPr marL="469900" marR="0" lvl="0" indent="-241300" algn="just" defTabSz="457200" rtl="0" eaLnBrk="1" fontAlgn="auto" latinLnBrk="0" hangingPunct="1">
              <a:lnSpc>
                <a:spcPts val="2810"/>
              </a:lnSpc>
              <a:spcBef>
                <a:spcPts val="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It is an application layer protocol in which a few manager stations can handle a set of agents.</a:t>
            </a:r>
          </a:p>
          <a:p>
            <a:pPr marL="469900" marR="0" lvl="0" indent="-241300" algn="just" defTabSz="457200" rtl="0" eaLnBrk="1" fontAlgn="auto" latinLnBrk="0" hangingPunct="1">
              <a:lnSpc>
                <a:spcPts val="2810"/>
              </a:lnSpc>
              <a:spcBef>
                <a:spcPts val="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The protocol designed at the application level can monitor the devices made by different manufacturers and installed on different physical networks.</a:t>
            </a:r>
          </a:p>
          <a:p>
            <a:pPr marL="469900" marR="0" lvl="0" indent="-241300" algn="just" defTabSz="457200" rtl="0" eaLnBrk="1" fontAlgn="auto" latinLnBrk="0" hangingPunct="1">
              <a:lnSpc>
                <a:spcPts val="2810"/>
              </a:lnSpc>
              <a:spcBef>
                <a:spcPts val="0"/>
              </a:spcBef>
              <a:spcAft>
                <a:spcPts val="84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It is used in a heterogeneous network made of different LANs and WANs connected by routers or gateways.</a:t>
            </a:r>
          </a:p>
          <a:p>
            <a:pPr marL="0" marR="0" lvl="0" indent="0" algn="l" defTabSz="457200" rtl="0" eaLnBrk="1" fontAlgn="auto" latinLnBrk="0" hangingPunct="1">
              <a:lnSpc>
                <a:spcPct val="100000"/>
              </a:lnSpc>
              <a:spcBef>
                <a:spcPts val="0"/>
              </a:spcBef>
              <a:spcAft>
                <a:spcPts val="1470"/>
              </a:spcAft>
              <a:buClrTx/>
              <a:buSzTx/>
              <a:buFontTx/>
              <a:buNone/>
              <a:defRPr/>
            </a:pPr>
            <a:r>
              <a:rPr kumimoji="0" lang="en-US" sz="2200" b="1" i="0" u="none" strike="noStrike" kern="1200" cap="none" spc="0" normalizeH="0" baseline="0" noProof="0" dirty="0">
                <a:ln>
                  <a:noFill/>
                </a:ln>
                <a:solidFill>
                  <a:schemeClr val="tx1"/>
                </a:solidFill>
                <a:effectLst/>
                <a:uLnTx/>
                <a:uFillTx/>
                <a:latin typeface="Calibri" panose="020F0502020204030204"/>
                <a:ea typeface="+mn-ea"/>
                <a:cs typeface="+mn-cs"/>
              </a:rPr>
              <a:t>Managers &amp; Agents</a:t>
            </a:r>
          </a:p>
          <a:p>
            <a:pPr marL="469900" marR="0" lvl="0" indent="-241300" algn="just" defTabSz="457200" rtl="0" eaLnBrk="1" fontAlgn="auto" latinLnBrk="0" hangingPunct="1">
              <a:lnSpc>
                <a:spcPts val="2810"/>
              </a:lnSpc>
              <a:spcBef>
                <a:spcPts val="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A manager is a host that runs the SNMP client program while the agent is a router that runs the SNMP server program.</a:t>
            </a:r>
          </a:p>
          <a:p>
            <a:pPr marL="469900" marR="0" lvl="0" indent="-241300" algn="just" defTabSz="457200" rtl="0" eaLnBrk="1" fontAlgn="auto" latinLnBrk="0" hangingPunct="1">
              <a:lnSpc>
                <a:spcPts val="2810"/>
              </a:lnSpc>
              <a:spcBef>
                <a:spcPts val="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Management of the internet is achieved through simple interaction between a manager and agent.</a:t>
            </a:r>
          </a:p>
          <a:p>
            <a:pPr marL="469900" marR="0" lvl="0" indent="-241300" algn="just" defTabSz="457200" rtl="0" eaLnBrk="1" fontAlgn="auto" latinLnBrk="0" hangingPunct="1">
              <a:lnSpc>
                <a:spcPts val="2810"/>
              </a:lnSpc>
              <a:spcBef>
                <a:spcPts val="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The agent is used to keep the information in a database while the manager is used to access the values in the database. For example, a router can store</a:t>
            </a:r>
          </a:p>
        </p:txBody>
      </p:sp>
      <p:sp>
        <p:nvSpPr>
          <p:cNvPr id="3" name="Date Placeholder 2"/>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7FB64F09-E348-4638-A035-5B1B8FC8BCA0}"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101</a:t>
            </a:fld>
            <a:endParaRPr lang="en-US" sz="1300" dirty="0">
              <a:solidFill>
                <a:srgbClr val="898989"/>
              </a:solidFill>
            </a:endParaRPr>
          </a:p>
        </p:txBody>
      </p:sp>
      <p:sp>
        <p:nvSpPr>
          <p:cNvPr id="103430"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PROTOCOLS</a:t>
            </a:r>
          </a:p>
        </p:txBody>
      </p:sp>
      <p:sp>
        <p:nvSpPr>
          <p:cNvPr id="6" name="Footer Placeholder 12">
            <a:extLst>
              <a:ext uri="{FF2B5EF4-FFF2-40B4-BE49-F238E27FC236}">
                <a16:creationId xmlns:a16="http://schemas.microsoft.com/office/drawing/2014/main" id="{21B99D3E-7494-3401-81E5-26C524CF5708}"/>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overrideClrMapping bg1="lt1" tx1="dk1" bg2="lt2" tx2="dk2" accent1="accent1" accent2="accent2" accent3="accent3" accent4="accent4" accent5="accent5" accent6="accent6" hlink="hlink" folHlink="folHlink"/>
  </p:clrMapOvr>
</p:sld>
</file>

<file path=ppt/slides/slide10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277813" y="971550"/>
            <a:ext cx="9329738" cy="4953000"/>
          </a:xfrm>
          <a:prstGeom prst="rect">
            <a:avLst/>
          </a:prstGeom>
        </p:spPr>
        <p:txBody>
          <a:bodyPr lIns="0" tIns="0" rIns="0" bIns="0">
            <a:noAutofit/>
          </a:bodyPr>
          <a:lstStyle/>
          <a:p>
            <a:pPr marL="469900" marR="0" lvl="0" indent="0" algn="just" defTabSz="457200" rtl="0" eaLnBrk="1" fontAlgn="auto" latinLnBrk="0" hangingPunct="1">
              <a:lnSpc>
                <a:spcPts val="2810"/>
              </a:lnSpc>
              <a:spcBef>
                <a:spcPts val="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the appropriate variables such as a number of packets received and forwarded while the manager can compare these variables to determine whether the router is congested or not.</a:t>
            </a:r>
          </a:p>
          <a:p>
            <a:pPr marL="469900" marR="0" lvl="0" indent="-241300" algn="just" defTabSz="457200" rtl="0" eaLnBrk="1" fontAlgn="auto" latinLnBrk="0" hangingPunct="1">
              <a:lnSpc>
                <a:spcPts val="2810"/>
              </a:lnSpc>
              <a:spcBef>
                <a:spcPts val="0"/>
              </a:spcBef>
              <a:spcAft>
                <a:spcPts val="84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Agents can also contribute to the management process. A server program on the agent checks the environment, if something goes wrong, the agent sends a warning message to the manager.</a:t>
            </a:r>
          </a:p>
          <a:p>
            <a:pPr marL="0" marR="0" lvl="0" indent="0" algn="l" defTabSz="457200" rtl="0" eaLnBrk="1" fontAlgn="auto" latinLnBrk="0" hangingPunct="1">
              <a:lnSpc>
                <a:spcPct val="100000"/>
              </a:lnSpc>
              <a:spcBef>
                <a:spcPts val="0"/>
              </a:spcBef>
              <a:spcAft>
                <a:spcPts val="1470"/>
              </a:spcAft>
              <a:buClrTx/>
              <a:buSzTx/>
              <a:buFontTx/>
              <a:buNone/>
              <a:defRPr/>
            </a:pPr>
            <a:r>
              <a:rPr kumimoji="0" lang="en-US" sz="2200" b="1" i="0" u="none" strike="noStrike" kern="1200" cap="none" spc="0" normalizeH="0" baseline="0" noProof="0" dirty="0">
                <a:ln>
                  <a:noFill/>
                </a:ln>
                <a:solidFill>
                  <a:schemeClr val="tx1"/>
                </a:solidFill>
                <a:effectLst/>
                <a:uLnTx/>
                <a:uFillTx/>
                <a:latin typeface="Calibri" panose="020F0502020204030204"/>
                <a:ea typeface="+mn-ea"/>
                <a:cs typeface="+mn-cs"/>
              </a:rPr>
              <a:t>Management with SNMP has three basic ideas:</a:t>
            </a:r>
          </a:p>
          <a:p>
            <a:pPr marL="469900" marR="0" lvl="0" indent="-241300" algn="just" defTabSz="457200" rtl="0" eaLnBrk="1" fontAlgn="auto" latinLnBrk="0" hangingPunct="1">
              <a:lnSpc>
                <a:spcPts val="2810"/>
              </a:lnSpc>
              <a:spcBef>
                <a:spcPts val="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A manager checks the agent by requesting the information that reflects the behavior of the agent.</a:t>
            </a:r>
          </a:p>
          <a:p>
            <a:pPr marL="469900" marR="0" lvl="0" indent="-241300" algn="just" defTabSz="457200" rtl="0" eaLnBrk="1" fontAlgn="auto" latinLnBrk="0" hangingPunct="1">
              <a:lnSpc>
                <a:spcPts val="2785"/>
              </a:lnSpc>
              <a:spcBef>
                <a:spcPts val="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A manager also forces the agent to perform a certain function by resetting values in the agent database.</a:t>
            </a:r>
          </a:p>
          <a:p>
            <a:pPr marL="469900" marR="0" lvl="0" indent="-241300" algn="just" defTabSz="457200" rtl="0" eaLnBrk="1" fontAlgn="auto" latinLnBrk="0" hangingPunct="1">
              <a:lnSpc>
                <a:spcPts val="2810"/>
              </a:lnSpc>
              <a:spcBef>
                <a:spcPts val="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An agent also contributes to the management process by warning the manager regarding an unusual condition.</a:t>
            </a:r>
          </a:p>
        </p:txBody>
      </p:sp>
      <p:sp>
        <p:nvSpPr>
          <p:cNvPr id="3" name="Date Placeholder 2"/>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C30367AD-20D3-45A7-9061-23540EB18C55}"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102</a:t>
            </a:fld>
            <a:endParaRPr lang="en-US" sz="1300" dirty="0">
              <a:solidFill>
                <a:srgbClr val="898989"/>
              </a:solidFill>
            </a:endParaRPr>
          </a:p>
        </p:txBody>
      </p:sp>
      <p:sp>
        <p:nvSpPr>
          <p:cNvPr id="104454"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PROTOCOLS</a:t>
            </a:r>
          </a:p>
        </p:txBody>
      </p:sp>
      <p:sp>
        <p:nvSpPr>
          <p:cNvPr id="6" name="Footer Placeholder 12">
            <a:extLst>
              <a:ext uri="{FF2B5EF4-FFF2-40B4-BE49-F238E27FC236}">
                <a16:creationId xmlns:a16="http://schemas.microsoft.com/office/drawing/2014/main" id="{96916962-4452-D6E9-4FED-B70DFCD1BEEA}"/>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overrideClrMapping bg1="lt1" tx1="dk1" bg2="lt2" tx2="dk2" accent1="accent1" accent2="accent2" accent3="accent3" accent4="accent4" accent5="accent5" accent6="accent6" hlink="hlink" folHlink="folHlink"/>
  </p:clrMapOvr>
</p:sld>
</file>

<file path=ppt/slides/slide10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5474" name="Picture 1"/>
          <p:cNvPicPr>
            <a:picLocks noChangeAspect="1"/>
          </p:cNvPicPr>
          <p:nvPr/>
        </p:nvPicPr>
        <p:blipFill>
          <a:blip r:embed="rId2"/>
          <a:stretch>
            <a:fillRect/>
          </a:stretch>
        </p:blipFill>
        <p:spPr>
          <a:xfrm>
            <a:off x="2047875" y="4432300"/>
            <a:ext cx="4883150" cy="1760538"/>
          </a:xfrm>
          <a:prstGeom prst="rect">
            <a:avLst/>
          </a:prstGeom>
          <a:noFill/>
          <a:ln w="9525">
            <a:noFill/>
          </a:ln>
        </p:spPr>
      </p:pic>
      <p:sp>
        <p:nvSpPr>
          <p:cNvPr id="105475" name="Rectangle 2"/>
          <p:cNvSpPr/>
          <p:nvPr/>
        </p:nvSpPr>
        <p:spPr>
          <a:xfrm>
            <a:off x="277813" y="984250"/>
            <a:ext cx="3240087" cy="277813"/>
          </a:xfrm>
          <a:prstGeom prst="rect">
            <a:avLst/>
          </a:prstGeom>
          <a:noFill/>
          <a:ln w="9525">
            <a:noFill/>
          </a:ln>
        </p:spPr>
        <p:txBody>
          <a:bodyPr wrap="none" lIns="0" tIns="0" rIns="0" bIns="0"/>
          <a:lstStyle/>
          <a:p>
            <a:pPr>
              <a:buNone/>
            </a:pPr>
            <a:r>
              <a:rPr sz="2300" b="1" dirty="0">
                <a:latin typeface="Calibri" panose="020F0502020204030204" pitchFamily="34" charset="0"/>
                <a:ea typeface="Arial" panose="020B0604020202020204" pitchFamily="34" charset="0"/>
              </a:rPr>
              <a:t>Management Components</a:t>
            </a:r>
          </a:p>
        </p:txBody>
      </p:sp>
      <p:sp>
        <p:nvSpPr>
          <p:cNvPr id="105476" name="Rectangle 3"/>
          <p:cNvSpPr/>
          <p:nvPr/>
        </p:nvSpPr>
        <p:spPr>
          <a:xfrm>
            <a:off x="490538" y="1463675"/>
            <a:ext cx="9117012" cy="2779713"/>
          </a:xfrm>
          <a:prstGeom prst="rect">
            <a:avLst/>
          </a:prstGeom>
          <a:noFill/>
          <a:ln w="9525">
            <a:noFill/>
          </a:ln>
        </p:spPr>
        <p:txBody>
          <a:bodyPr lIns="0" tIns="0" rIns="0" bIns="0"/>
          <a:lstStyle/>
          <a:p>
            <a:pPr marL="266700" indent="-266700" algn="just">
              <a:lnSpc>
                <a:spcPts val="2790"/>
              </a:lnSpc>
              <a:buNone/>
            </a:pPr>
            <a:r>
              <a:rPr sz="2200" dirty="0">
                <a:latin typeface="Calibri" panose="020F0502020204030204" pitchFamily="34" charset="0"/>
                <a:ea typeface="Arial" panose="020B0604020202020204" pitchFamily="34" charset="0"/>
              </a:rPr>
              <a:t>. Management is not achieved only through the SNMP protocol but also the use of other protocols that can cooperate with the SNMP protocol. Management is achieved through the use of the other two protocols: SMI (Structure of management information) and MIB(management information base).</a:t>
            </a:r>
          </a:p>
          <a:p>
            <a:pPr marL="266700" indent="-266700" algn="just">
              <a:lnSpc>
                <a:spcPts val="2790"/>
              </a:lnSpc>
              <a:spcAft>
                <a:spcPts val="1265"/>
              </a:spcAft>
              <a:buNone/>
            </a:pPr>
            <a:r>
              <a:rPr sz="2200" dirty="0">
                <a:latin typeface="Calibri" panose="020F0502020204030204" pitchFamily="34" charset="0"/>
                <a:ea typeface="Arial" panose="020B0604020202020204" pitchFamily="34" charset="0"/>
              </a:rPr>
              <a:t>. Management is a combination of SMI, MIB, and SNMP. </a:t>
            </a:r>
          </a:p>
        </p:txBody>
      </p:sp>
      <p:sp>
        <p:nvSpPr>
          <p:cNvPr id="5" name="Date Placeholder 4"/>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5BB0A8D8-BCA2-47D8-995D-BE68650CC60A}"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103</a:t>
            </a:fld>
            <a:endParaRPr lang="en-US" sz="1300" dirty="0">
              <a:solidFill>
                <a:srgbClr val="898989"/>
              </a:solidFill>
            </a:endParaRPr>
          </a:p>
        </p:txBody>
      </p:sp>
      <p:sp>
        <p:nvSpPr>
          <p:cNvPr id="105480"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PROTOCOLS</a:t>
            </a:r>
          </a:p>
        </p:txBody>
      </p:sp>
      <p:sp>
        <p:nvSpPr>
          <p:cNvPr id="2" name="Footer Placeholder 12">
            <a:extLst>
              <a:ext uri="{FF2B5EF4-FFF2-40B4-BE49-F238E27FC236}">
                <a16:creationId xmlns:a16="http://schemas.microsoft.com/office/drawing/2014/main" id="{8EED48DB-3D39-8826-306B-BFBAB25EBCC3}"/>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overrideClrMapping bg1="lt1" tx1="dk1" bg2="lt2" tx2="dk2" accent1="accent1" accent2="accent2" accent3="accent3" accent4="accent4" accent5="accent5" accent6="accent6" hlink="hlink" folHlink="folHlink"/>
  </p:clrMapOvr>
</p:sld>
</file>

<file path=ppt/slides/slide10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8" name="Rectangle 1"/>
          <p:cNvSpPr/>
          <p:nvPr/>
        </p:nvSpPr>
        <p:spPr>
          <a:xfrm>
            <a:off x="265113" y="984250"/>
            <a:ext cx="477837" cy="228600"/>
          </a:xfrm>
          <a:prstGeom prst="rect">
            <a:avLst/>
          </a:prstGeom>
          <a:noFill/>
          <a:ln w="9525">
            <a:noFill/>
          </a:ln>
        </p:spPr>
        <p:txBody>
          <a:bodyPr wrap="none" lIns="0" tIns="0" rIns="0" bIns="0"/>
          <a:lstStyle/>
          <a:p>
            <a:pPr algn="just">
              <a:spcAft>
                <a:spcPts val="1890"/>
              </a:spcAft>
              <a:buNone/>
            </a:pPr>
            <a:r>
              <a:rPr sz="2200" b="1" dirty="0">
                <a:latin typeface="Calibri" panose="020F0502020204030204" pitchFamily="34" charset="0"/>
                <a:ea typeface="Arial" panose="020B0604020202020204" pitchFamily="34" charset="0"/>
              </a:rPr>
              <a:t>SMI</a:t>
            </a:r>
          </a:p>
        </p:txBody>
      </p:sp>
      <p:sp>
        <p:nvSpPr>
          <p:cNvPr id="106499" name="Rectangle 2"/>
          <p:cNvSpPr/>
          <p:nvPr/>
        </p:nvSpPr>
        <p:spPr>
          <a:xfrm>
            <a:off x="255588" y="1533525"/>
            <a:ext cx="9345612" cy="1312863"/>
          </a:xfrm>
          <a:prstGeom prst="rect">
            <a:avLst/>
          </a:prstGeom>
          <a:noFill/>
          <a:ln w="9525">
            <a:noFill/>
          </a:ln>
        </p:spPr>
        <p:txBody>
          <a:bodyPr lIns="0" tIns="0" rIns="0" bIns="0"/>
          <a:lstStyle/>
          <a:p>
            <a:pPr algn="just">
              <a:lnSpc>
                <a:spcPts val="2815"/>
              </a:lnSpc>
              <a:spcBef>
                <a:spcPts val="1890"/>
              </a:spcBef>
              <a:buNone/>
            </a:pPr>
            <a:r>
              <a:rPr sz="2200" dirty="0">
                <a:latin typeface="Calibri" panose="020F0502020204030204" pitchFamily="34" charset="0"/>
                <a:ea typeface="Arial" panose="020B0604020202020204" pitchFamily="34" charset="0"/>
              </a:rPr>
              <a:t>The SMI (Structure of management information) is a component used in network management. Its main function is to define the type of data that can be stored in an object and to show how to encode the data for the transmission over a network.</a:t>
            </a: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B0FAACBA-7290-42C0-A0AB-68951F18A7FF}"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104</a:t>
            </a:fld>
            <a:endParaRPr lang="en-US" sz="1300" dirty="0">
              <a:solidFill>
                <a:srgbClr val="898989"/>
              </a:solidFill>
            </a:endParaRPr>
          </a:p>
        </p:txBody>
      </p:sp>
      <p:sp>
        <p:nvSpPr>
          <p:cNvPr id="106503"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PROTOCOLS</a:t>
            </a:r>
          </a:p>
        </p:txBody>
      </p:sp>
      <p:sp>
        <p:nvSpPr>
          <p:cNvPr id="2" name="Footer Placeholder 12">
            <a:extLst>
              <a:ext uri="{FF2B5EF4-FFF2-40B4-BE49-F238E27FC236}">
                <a16:creationId xmlns:a16="http://schemas.microsoft.com/office/drawing/2014/main" id="{B3DAB06B-6D79-DD8E-6D53-F542E3ADF978}"/>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overrideClrMapping bg1="lt1" tx1="dk1" bg2="lt2" tx2="dk2" accent1="accent1" accent2="accent2" accent3="accent3" accent4="accent4" accent5="accent5" accent6="accent6" hlink="hlink" folHlink="folHlink"/>
  </p:clrMapOvr>
</p:sld>
</file>

<file path=ppt/slides/slide10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7522" name="Picture 1"/>
          <p:cNvPicPr>
            <a:picLocks noChangeAspect="1"/>
          </p:cNvPicPr>
          <p:nvPr/>
        </p:nvPicPr>
        <p:blipFill>
          <a:blip r:embed="rId2"/>
          <a:stretch>
            <a:fillRect/>
          </a:stretch>
        </p:blipFill>
        <p:spPr>
          <a:xfrm>
            <a:off x="1073150" y="3714750"/>
            <a:ext cx="6334125" cy="2320925"/>
          </a:xfrm>
          <a:prstGeom prst="rect">
            <a:avLst/>
          </a:prstGeom>
          <a:noFill/>
          <a:ln w="9525">
            <a:noFill/>
          </a:ln>
        </p:spPr>
      </p:pic>
      <p:sp>
        <p:nvSpPr>
          <p:cNvPr id="107523" name="Rectangle 2"/>
          <p:cNvSpPr/>
          <p:nvPr/>
        </p:nvSpPr>
        <p:spPr>
          <a:xfrm>
            <a:off x="277813" y="987425"/>
            <a:ext cx="504825" cy="222250"/>
          </a:xfrm>
          <a:prstGeom prst="rect">
            <a:avLst/>
          </a:prstGeom>
          <a:noFill/>
          <a:ln w="9525">
            <a:noFill/>
          </a:ln>
        </p:spPr>
        <p:txBody>
          <a:bodyPr wrap="none" lIns="0" tIns="0" rIns="0" bIns="0"/>
          <a:lstStyle/>
          <a:p>
            <a:pPr>
              <a:spcAft>
                <a:spcPts val="1265"/>
              </a:spcAft>
              <a:buNone/>
            </a:pPr>
            <a:r>
              <a:rPr sz="2200" b="1" dirty="0">
                <a:latin typeface="Calibri" panose="020F0502020204030204" pitchFamily="34" charset="0"/>
                <a:ea typeface="Arial" panose="020B0604020202020204" pitchFamily="34" charset="0"/>
              </a:rPr>
              <a:t>MIB</a:t>
            </a:r>
          </a:p>
        </p:txBody>
      </p:sp>
      <p:sp>
        <p:nvSpPr>
          <p:cNvPr id="107524" name="Rectangle 3"/>
          <p:cNvSpPr/>
          <p:nvPr/>
        </p:nvSpPr>
        <p:spPr>
          <a:xfrm>
            <a:off x="490538" y="1457325"/>
            <a:ext cx="9113837" cy="2060575"/>
          </a:xfrm>
          <a:prstGeom prst="rect">
            <a:avLst/>
          </a:prstGeom>
          <a:noFill/>
          <a:ln w="9525">
            <a:noFill/>
          </a:ln>
        </p:spPr>
        <p:txBody>
          <a:bodyPr lIns="0" tIns="0" rIns="0" bIns="0"/>
          <a:lstStyle/>
          <a:p>
            <a:pPr marL="255905" indent="-241300" algn="just">
              <a:lnSpc>
                <a:spcPts val="2815"/>
              </a:lnSpc>
              <a:spcBef>
                <a:spcPts val="1265"/>
              </a:spcBef>
              <a:buNone/>
            </a:pPr>
            <a:r>
              <a:rPr sz="2200" dirty="0">
                <a:latin typeface="Calibri" panose="020F0502020204030204" pitchFamily="34" charset="0"/>
                <a:ea typeface="Arial" panose="020B0604020202020204" pitchFamily="34" charset="0"/>
              </a:rPr>
              <a:t>. The MIB (Management information base) is a second component for the network management.</a:t>
            </a:r>
          </a:p>
          <a:p>
            <a:pPr marL="255905" indent="-241300" algn="just">
              <a:lnSpc>
                <a:spcPts val="2815"/>
              </a:lnSpc>
              <a:spcAft>
                <a:spcPts val="1265"/>
              </a:spcAft>
              <a:buNone/>
            </a:pPr>
            <a:r>
              <a:rPr sz="2200" dirty="0">
                <a:latin typeface="Calibri" panose="020F0502020204030204" pitchFamily="34" charset="0"/>
                <a:ea typeface="Arial" panose="020B0604020202020204" pitchFamily="34" charset="0"/>
              </a:rPr>
              <a:t>. Each agent has its own MIB, which is a collection of all the objects that the manager can manage. MIB is categorized into eight groups: system, interface, address translation, ip, icmp, tcp, udp, and egp. These groups are under the mib object.</a:t>
            </a:r>
          </a:p>
        </p:txBody>
      </p:sp>
      <p:sp>
        <p:nvSpPr>
          <p:cNvPr id="5" name="Date Placeholder 4"/>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C18BE071-5DCF-4720-B134-CB6B8C4CFA5E}"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105</a:t>
            </a:fld>
            <a:endParaRPr lang="en-US" sz="1300" dirty="0">
              <a:solidFill>
                <a:srgbClr val="898989"/>
              </a:solidFill>
            </a:endParaRPr>
          </a:p>
        </p:txBody>
      </p:sp>
      <p:sp>
        <p:nvSpPr>
          <p:cNvPr id="107528"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PROTOCOLS</a:t>
            </a:r>
          </a:p>
        </p:txBody>
      </p:sp>
      <p:sp>
        <p:nvSpPr>
          <p:cNvPr id="2" name="Footer Placeholder 12">
            <a:extLst>
              <a:ext uri="{FF2B5EF4-FFF2-40B4-BE49-F238E27FC236}">
                <a16:creationId xmlns:a16="http://schemas.microsoft.com/office/drawing/2014/main" id="{91415486-B006-B0D6-E3BE-80251202DCB3}"/>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overrideClrMapping bg1="lt1" tx1="dk1" bg2="lt2" tx2="dk2" accent1="accent1" accent2="accent2" accent3="accent3" accent4="accent4" accent5="accent5" accent6="accent6" hlink="hlink" folHlink="folHlink"/>
  </p:clrMapOvr>
</p:sld>
</file>

<file path=ppt/slides/slide10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8546" name="Picture 1"/>
          <p:cNvPicPr>
            <a:picLocks noChangeAspect="1"/>
          </p:cNvPicPr>
          <p:nvPr/>
        </p:nvPicPr>
        <p:blipFill>
          <a:blip r:embed="rId2"/>
          <a:stretch>
            <a:fillRect/>
          </a:stretch>
        </p:blipFill>
        <p:spPr>
          <a:xfrm>
            <a:off x="1587500" y="2365375"/>
            <a:ext cx="4776788" cy="4340225"/>
          </a:xfrm>
          <a:prstGeom prst="rect">
            <a:avLst/>
          </a:prstGeom>
          <a:noFill/>
          <a:ln w="9525">
            <a:noFill/>
          </a:ln>
        </p:spPr>
      </p:pic>
      <p:sp>
        <p:nvSpPr>
          <p:cNvPr id="108547" name="Rectangle 2"/>
          <p:cNvSpPr/>
          <p:nvPr/>
        </p:nvSpPr>
        <p:spPr>
          <a:xfrm>
            <a:off x="280988" y="984250"/>
            <a:ext cx="1884362" cy="368300"/>
          </a:xfrm>
          <a:prstGeom prst="rect">
            <a:avLst/>
          </a:prstGeom>
          <a:noFill/>
          <a:ln w="9525">
            <a:noFill/>
          </a:ln>
        </p:spPr>
        <p:txBody>
          <a:bodyPr wrap="none" lIns="0" tIns="0" rIns="0" bIns="0"/>
          <a:lstStyle/>
          <a:p>
            <a:pPr algn="just">
              <a:spcAft>
                <a:spcPts val="1890"/>
              </a:spcAft>
              <a:buNone/>
            </a:pPr>
            <a:r>
              <a:rPr sz="2200" b="1" dirty="0">
                <a:latin typeface="Calibri" panose="020F0502020204030204" pitchFamily="34" charset="0"/>
                <a:ea typeface="Arial" panose="020B0604020202020204" pitchFamily="34" charset="0"/>
              </a:rPr>
              <a:t>SNMP Messages</a:t>
            </a:r>
          </a:p>
        </p:txBody>
      </p:sp>
      <p:sp>
        <p:nvSpPr>
          <p:cNvPr id="108548" name="Rectangle 3"/>
          <p:cNvSpPr/>
          <p:nvPr/>
        </p:nvSpPr>
        <p:spPr>
          <a:xfrm>
            <a:off x="265113" y="1536700"/>
            <a:ext cx="9336087" cy="646113"/>
          </a:xfrm>
          <a:prstGeom prst="rect">
            <a:avLst/>
          </a:prstGeom>
          <a:noFill/>
          <a:ln w="9525">
            <a:noFill/>
          </a:ln>
        </p:spPr>
        <p:txBody>
          <a:bodyPr lIns="0" tIns="0" rIns="0" bIns="0"/>
          <a:lstStyle/>
          <a:p>
            <a:pPr algn="just">
              <a:lnSpc>
                <a:spcPts val="2790"/>
              </a:lnSpc>
              <a:spcBef>
                <a:spcPts val="1890"/>
              </a:spcBef>
              <a:buNone/>
            </a:pPr>
            <a:r>
              <a:rPr sz="2200" dirty="0">
                <a:latin typeface="Calibri" panose="020F0502020204030204" pitchFamily="34" charset="0"/>
                <a:ea typeface="Arial" panose="020B0604020202020204" pitchFamily="34" charset="0"/>
              </a:rPr>
              <a:t>SNMP defines five types of messages: GetRequest, GetNextRequest, SetRequest, GetResponse, and Trap.</a:t>
            </a:r>
          </a:p>
        </p:txBody>
      </p:sp>
      <p:sp>
        <p:nvSpPr>
          <p:cNvPr id="5" name="Date Placeholder 4"/>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B3E66C12-8FB3-48B9-8F92-F87B668BCCBD}"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106</a:t>
            </a:fld>
            <a:endParaRPr lang="en-US" sz="1300" dirty="0">
              <a:solidFill>
                <a:srgbClr val="898989"/>
              </a:solidFill>
            </a:endParaRPr>
          </a:p>
        </p:txBody>
      </p:sp>
      <p:sp>
        <p:nvSpPr>
          <p:cNvPr id="108552"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PROTOCOLS</a:t>
            </a:r>
          </a:p>
        </p:txBody>
      </p:sp>
      <p:sp>
        <p:nvSpPr>
          <p:cNvPr id="2" name="Footer Placeholder 12">
            <a:extLst>
              <a:ext uri="{FF2B5EF4-FFF2-40B4-BE49-F238E27FC236}">
                <a16:creationId xmlns:a16="http://schemas.microsoft.com/office/drawing/2014/main" id="{A5FCF1D4-FDC5-91BE-FBC3-6F0909CBAF4C}"/>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overrideClrMapping bg1="lt1" tx1="dk1" bg2="lt2" tx2="dk2" accent1="accent1" accent2="accent2" accent3="accent3" accent4="accent4" accent5="accent5" accent6="accent6" hlink="hlink" folHlink="folHlink"/>
  </p:clrMapOvr>
</p:sld>
</file>

<file path=ppt/slides/slide10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70" name="Rectangle 1"/>
          <p:cNvSpPr/>
          <p:nvPr/>
        </p:nvSpPr>
        <p:spPr>
          <a:xfrm>
            <a:off x="258763" y="980237"/>
            <a:ext cx="9358312" cy="5994400"/>
          </a:xfrm>
          <a:prstGeom prst="rect">
            <a:avLst/>
          </a:prstGeom>
          <a:noFill/>
          <a:ln w="9525">
            <a:noFill/>
          </a:ln>
        </p:spPr>
        <p:txBody>
          <a:bodyPr lIns="0" tIns="0" rIns="0" bIns="0"/>
          <a:lstStyle/>
          <a:p>
            <a:pPr algn="just">
              <a:lnSpc>
                <a:spcPts val="2790"/>
              </a:lnSpc>
              <a:spcAft>
                <a:spcPts val="840"/>
              </a:spcAft>
              <a:buNone/>
            </a:pPr>
            <a:r>
              <a:rPr sz="2200" b="1" dirty="0">
                <a:latin typeface="Calibri" panose="020F0502020204030204" pitchFamily="34" charset="0"/>
                <a:ea typeface="Arial" panose="020B0604020202020204" pitchFamily="34" charset="0"/>
              </a:rPr>
              <a:t>GetRequest</a:t>
            </a:r>
            <a:r>
              <a:rPr sz="2200" dirty="0">
                <a:latin typeface="Calibri" panose="020F0502020204030204" pitchFamily="34" charset="0"/>
                <a:ea typeface="Arial" panose="020B0604020202020204" pitchFamily="34" charset="0"/>
              </a:rPr>
              <a:t>: The GetRequest message is sent from a manager (client) to the agent (server) to retrieve the value of a variable.</a:t>
            </a:r>
          </a:p>
          <a:p>
            <a:pPr algn="just">
              <a:lnSpc>
                <a:spcPts val="2790"/>
              </a:lnSpc>
              <a:spcAft>
                <a:spcPts val="840"/>
              </a:spcAft>
              <a:buNone/>
            </a:pPr>
            <a:r>
              <a:rPr sz="2200" b="1" dirty="0">
                <a:latin typeface="Calibri" panose="020F0502020204030204" pitchFamily="34" charset="0"/>
                <a:ea typeface="Arial" panose="020B0604020202020204" pitchFamily="34" charset="0"/>
              </a:rPr>
              <a:t>GetNextRequest</a:t>
            </a:r>
            <a:r>
              <a:rPr sz="2200" dirty="0">
                <a:latin typeface="Calibri" panose="020F0502020204030204" pitchFamily="34" charset="0"/>
                <a:ea typeface="Arial" panose="020B0604020202020204" pitchFamily="34" charset="0"/>
              </a:rPr>
              <a:t>: The GetNextRequest message is sent from the manager to agent to retrieve the value of a variable. This type of message is used to retrieve the values of the entries in a table. If the manager does not know the indexes of the entries, then it will not be able to retrieve the values. In such situations, GetNextRequest message is used to define an object.</a:t>
            </a:r>
          </a:p>
          <a:p>
            <a:pPr algn="just">
              <a:lnSpc>
                <a:spcPts val="2815"/>
              </a:lnSpc>
              <a:spcAft>
                <a:spcPts val="840"/>
              </a:spcAft>
              <a:buNone/>
            </a:pPr>
            <a:r>
              <a:rPr sz="2200" b="1" dirty="0">
                <a:latin typeface="Calibri" panose="020F0502020204030204" pitchFamily="34" charset="0"/>
                <a:ea typeface="Arial" panose="020B0604020202020204" pitchFamily="34" charset="0"/>
              </a:rPr>
              <a:t>GetResponse</a:t>
            </a:r>
            <a:r>
              <a:rPr sz="2200" dirty="0">
                <a:latin typeface="Calibri" panose="020F0502020204030204" pitchFamily="34" charset="0"/>
                <a:ea typeface="Arial" panose="020B0604020202020204" pitchFamily="34" charset="0"/>
              </a:rPr>
              <a:t>: The GetResponse message is sent from an agent to the manager in response to the GetRequest and GetNextRequest message. This message contains the value of a variable requested by the manager.</a:t>
            </a:r>
          </a:p>
          <a:p>
            <a:pPr algn="just">
              <a:lnSpc>
                <a:spcPts val="2815"/>
              </a:lnSpc>
              <a:spcAft>
                <a:spcPts val="840"/>
              </a:spcAft>
              <a:buNone/>
            </a:pPr>
            <a:r>
              <a:rPr sz="2200" b="1" dirty="0">
                <a:latin typeface="Calibri" panose="020F0502020204030204" pitchFamily="34" charset="0"/>
                <a:ea typeface="Arial" panose="020B0604020202020204" pitchFamily="34" charset="0"/>
              </a:rPr>
              <a:t>SetRequest</a:t>
            </a:r>
            <a:r>
              <a:rPr sz="2200" dirty="0">
                <a:latin typeface="Calibri" panose="020F0502020204030204" pitchFamily="34" charset="0"/>
                <a:ea typeface="Arial" panose="020B0604020202020204" pitchFamily="34" charset="0"/>
              </a:rPr>
              <a:t>: The SetRequest message is sent from a manager to the agent to set a value in a variable.</a:t>
            </a:r>
          </a:p>
          <a:p>
            <a:pPr algn="just">
              <a:lnSpc>
                <a:spcPts val="2790"/>
              </a:lnSpc>
              <a:buNone/>
            </a:pPr>
            <a:r>
              <a:rPr sz="2200" b="1" dirty="0">
                <a:latin typeface="Calibri" panose="020F0502020204030204" pitchFamily="34" charset="0"/>
                <a:ea typeface="Arial" panose="020B0604020202020204" pitchFamily="34" charset="0"/>
              </a:rPr>
              <a:t>Trap</a:t>
            </a:r>
            <a:r>
              <a:rPr sz="2200" dirty="0">
                <a:latin typeface="Calibri" panose="020F0502020204030204" pitchFamily="34" charset="0"/>
                <a:ea typeface="Arial" panose="020B0604020202020204" pitchFamily="34" charset="0"/>
              </a:rPr>
              <a:t>: The Trap message is sent from an agent to the manager to report an event. For example, if the agent is rebooted, then it informs the manager as well as sends the time of rebooting.</a:t>
            </a:r>
          </a:p>
        </p:txBody>
      </p:sp>
      <p:sp>
        <p:nvSpPr>
          <p:cNvPr id="3" name="Date Placeholder 2"/>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A1923852-478B-439D-AB96-BF40A9050FEC}"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107</a:t>
            </a:fld>
            <a:endParaRPr lang="en-US" sz="1300" dirty="0">
              <a:solidFill>
                <a:srgbClr val="898989"/>
              </a:solidFill>
            </a:endParaRPr>
          </a:p>
        </p:txBody>
      </p:sp>
      <p:sp>
        <p:nvSpPr>
          <p:cNvPr id="109574"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PROTOCOLS</a:t>
            </a:r>
          </a:p>
        </p:txBody>
      </p:sp>
      <p:sp>
        <p:nvSpPr>
          <p:cNvPr id="6" name="Footer Placeholder 12">
            <a:extLst>
              <a:ext uri="{FF2B5EF4-FFF2-40B4-BE49-F238E27FC236}">
                <a16:creationId xmlns:a16="http://schemas.microsoft.com/office/drawing/2014/main" id="{DEC1F920-DA0D-E222-94DC-5ADC070BC5F9}"/>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overrideClrMapping bg1="lt1" tx1="dk1" bg2="lt2" tx2="dk2" accent1="accent1" accent2="accent2" accent3="accent3" accent4="accent4" accent5="accent5" accent6="accent6" hlink="hlink" folHlink="folHlink"/>
  </p:clrMapOvr>
</p:sld>
</file>

<file path=ppt/slides/slide10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0594" name="Rectangle 1"/>
          <p:cNvSpPr/>
          <p:nvPr/>
        </p:nvSpPr>
        <p:spPr>
          <a:xfrm>
            <a:off x="4627563" y="987425"/>
            <a:ext cx="636587" cy="222250"/>
          </a:xfrm>
          <a:prstGeom prst="rect">
            <a:avLst/>
          </a:prstGeom>
          <a:noFill/>
          <a:ln w="9525">
            <a:noFill/>
          </a:ln>
        </p:spPr>
        <p:txBody>
          <a:bodyPr wrap="none" lIns="0" tIns="0" rIns="0" bIns="0"/>
          <a:lstStyle/>
          <a:p>
            <a:pPr>
              <a:buNone/>
            </a:pPr>
            <a:r>
              <a:rPr sz="2300" b="1" dirty="0">
                <a:latin typeface="Calibri" panose="020F0502020204030204" pitchFamily="34" charset="0"/>
                <a:ea typeface="Arial" panose="020B0604020202020204" pitchFamily="34" charset="0"/>
              </a:rPr>
              <a:t>HTTP</a:t>
            </a:r>
          </a:p>
        </p:txBody>
      </p:sp>
      <p:sp>
        <p:nvSpPr>
          <p:cNvPr id="110595" name="Rectangle 2"/>
          <p:cNvSpPr/>
          <p:nvPr/>
        </p:nvSpPr>
        <p:spPr>
          <a:xfrm>
            <a:off x="490538" y="1911350"/>
            <a:ext cx="9117012" cy="5281613"/>
          </a:xfrm>
          <a:prstGeom prst="rect">
            <a:avLst/>
          </a:prstGeom>
          <a:noFill/>
          <a:ln w="9525">
            <a:noFill/>
          </a:ln>
        </p:spPr>
        <p:txBody>
          <a:bodyPr lIns="0" tIns="0" rIns="0" bIns="0"/>
          <a:lstStyle/>
          <a:p>
            <a:pPr marL="254000" indent="-254000" algn="just">
              <a:lnSpc>
                <a:spcPts val="2815"/>
              </a:lnSpc>
              <a:buNone/>
            </a:pPr>
            <a:r>
              <a:rPr sz="2200" dirty="0">
                <a:latin typeface="Calibri" panose="020F0502020204030204" pitchFamily="34" charset="0"/>
                <a:ea typeface="Arial" panose="020B0604020202020204" pitchFamily="34" charset="0"/>
              </a:rPr>
              <a:t>. HTTP stands for </a:t>
            </a:r>
            <a:r>
              <a:rPr sz="2200" b="1" dirty="0">
                <a:latin typeface="Calibri" panose="020F0502020204030204" pitchFamily="34" charset="0"/>
                <a:ea typeface="Arial" panose="020B0604020202020204" pitchFamily="34" charset="0"/>
              </a:rPr>
              <a:t>HyperText Transfer Protocol</a:t>
            </a:r>
            <a:r>
              <a:rPr sz="2200" dirty="0">
                <a:latin typeface="Calibri" panose="020F0502020204030204" pitchFamily="34" charset="0"/>
                <a:ea typeface="Arial" panose="020B0604020202020204" pitchFamily="34" charset="0"/>
              </a:rPr>
              <a:t>.</a:t>
            </a:r>
          </a:p>
          <a:p>
            <a:pPr marL="254000" indent="-254000" algn="just">
              <a:lnSpc>
                <a:spcPts val="2815"/>
              </a:lnSpc>
              <a:buNone/>
            </a:pPr>
            <a:r>
              <a:rPr sz="2200" dirty="0">
                <a:latin typeface="Calibri" panose="020F0502020204030204" pitchFamily="34" charset="0"/>
                <a:ea typeface="Arial" panose="020B0604020202020204" pitchFamily="34" charset="0"/>
              </a:rPr>
              <a:t>. It is a protocol used to access the data on the World Wide Web (www).</a:t>
            </a:r>
          </a:p>
          <a:p>
            <a:pPr marL="254000" indent="-254000" algn="just">
              <a:lnSpc>
                <a:spcPts val="2815"/>
              </a:lnSpc>
              <a:buNone/>
            </a:pPr>
            <a:r>
              <a:rPr sz="2200" dirty="0">
                <a:latin typeface="Calibri" panose="020F0502020204030204" pitchFamily="34" charset="0"/>
                <a:ea typeface="Arial" panose="020B0604020202020204" pitchFamily="34" charset="0"/>
              </a:rPr>
              <a:t>. The HTTP protocol can be used to transfer the data in the form of plain text, hypertext, audio, video, and so on.</a:t>
            </a:r>
          </a:p>
          <a:p>
            <a:pPr marL="254000" indent="-254000" algn="just">
              <a:lnSpc>
                <a:spcPts val="2815"/>
              </a:lnSpc>
              <a:buNone/>
            </a:pPr>
            <a:r>
              <a:rPr sz="2200" dirty="0">
                <a:latin typeface="Calibri" panose="020F0502020204030204" pitchFamily="34" charset="0"/>
                <a:ea typeface="Arial" panose="020B0604020202020204" pitchFamily="34" charset="0"/>
              </a:rPr>
              <a:t>. This protocol is known as HyperText Transfer Protocol because of its efficiency that allows us to use in a hypertext environment where there are rapid jumps from one document to another document.</a:t>
            </a:r>
          </a:p>
          <a:p>
            <a:pPr marL="254000" indent="-254000" algn="just">
              <a:lnSpc>
                <a:spcPts val="2815"/>
              </a:lnSpc>
              <a:buNone/>
            </a:pPr>
            <a:r>
              <a:rPr sz="2200" dirty="0">
                <a:latin typeface="Calibri" panose="020F0502020204030204" pitchFamily="34" charset="0"/>
                <a:ea typeface="Arial" panose="020B0604020202020204" pitchFamily="34" charset="0"/>
              </a:rPr>
              <a:t>. HTTP is similar to the FTP as it also transfers the files from one host to another host. But, HTTP is simpler than FTP as HTTP uses only one connection, i.e., no control connection to transfer the files.</a:t>
            </a:r>
          </a:p>
          <a:p>
            <a:pPr marL="254000" indent="-254000" algn="just">
              <a:lnSpc>
                <a:spcPts val="2815"/>
              </a:lnSpc>
              <a:buNone/>
            </a:pPr>
            <a:r>
              <a:rPr sz="2200" dirty="0">
                <a:latin typeface="Calibri" panose="020F0502020204030204" pitchFamily="34" charset="0"/>
                <a:ea typeface="Arial" panose="020B0604020202020204" pitchFamily="34" charset="0"/>
              </a:rPr>
              <a:t>. HTTP is used to carry the data in the form of MIME-like format.</a:t>
            </a:r>
          </a:p>
          <a:p>
            <a:pPr marL="254000" indent="-254000" algn="just">
              <a:lnSpc>
                <a:spcPts val="2815"/>
              </a:lnSpc>
              <a:buNone/>
            </a:pPr>
            <a:r>
              <a:rPr sz="2200" dirty="0">
                <a:latin typeface="Calibri" panose="020F0502020204030204" pitchFamily="34" charset="0"/>
                <a:ea typeface="Arial" panose="020B0604020202020204" pitchFamily="34" charset="0"/>
              </a:rPr>
              <a:t>. HTTP is similar to SMTP as the data is transferred between client and server. The HTTP differs from the SMTP in the way the messages are sent from the client to the server and from server to the client. SMTP messages are stored and forwarded while HTTP messages are delivered immediately.</a:t>
            </a: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4B132708-09E4-4E06-B75F-74E7EA41C31E}"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108</a:t>
            </a:fld>
            <a:endParaRPr lang="en-US" sz="1300" dirty="0">
              <a:solidFill>
                <a:srgbClr val="898989"/>
              </a:solidFill>
            </a:endParaRPr>
          </a:p>
        </p:txBody>
      </p:sp>
      <p:sp>
        <p:nvSpPr>
          <p:cNvPr id="110599"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PROTOCOLS</a:t>
            </a:r>
          </a:p>
        </p:txBody>
      </p:sp>
      <p:sp>
        <p:nvSpPr>
          <p:cNvPr id="3" name="Footer Placeholder 12">
            <a:extLst>
              <a:ext uri="{FF2B5EF4-FFF2-40B4-BE49-F238E27FC236}">
                <a16:creationId xmlns:a16="http://schemas.microsoft.com/office/drawing/2014/main" id="{BA3AD429-2C68-0303-A270-32789B1D7851}"/>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overrideClrMapping bg1="lt1" tx1="dk1" bg2="lt2" tx2="dk2" accent1="accent1" accent2="accent2" accent3="accent3" accent4="accent4" accent5="accent5" accent6="accent6" hlink="hlink" folHlink="folHlink"/>
  </p:clrMapOvr>
</p:sld>
</file>

<file path=ppt/slides/slide10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8" name="Rectangle 1"/>
          <p:cNvSpPr/>
          <p:nvPr/>
        </p:nvSpPr>
        <p:spPr>
          <a:xfrm>
            <a:off x="277813" y="971550"/>
            <a:ext cx="2141537" cy="241300"/>
          </a:xfrm>
          <a:prstGeom prst="rect">
            <a:avLst/>
          </a:prstGeom>
          <a:noFill/>
          <a:ln w="9525">
            <a:noFill/>
          </a:ln>
        </p:spPr>
        <p:txBody>
          <a:bodyPr wrap="none" lIns="0" tIns="0" rIns="0" bIns="0"/>
          <a:lstStyle/>
          <a:p>
            <a:pPr>
              <a:spcAft>
                <a:spcPts val="1475"/>
              </a:spcAft>
              <a:buNone/>
            </a:pPr>
            <a:r>
              <a:rPr sz="2200" b="1" dirty="0">
                <a:latin typeface="Calibri" panose="020F0502020204030204" pitchFamily="34" charset="0"/>
                <a:ea typeface="Arial" panose="020B0604020202020204" pitchFamily="34" charset="0"/>
              </a:rPr>
              <a:t>Features of HTTP:</a:t>
            </a:r>
          </a:p>
        </p:txBody>
      </p:sp>
      <p:sp>
        <p:nvSpPr>
          <p:cNvPr id="111619" name="Rectangle 2"/>
          <p:cNvSpPr/>
          <p:nvPr/>
        </p:nvSpPr>
        <p:spPr>
          <a:xfrm>
            <a:off x="490538" y="1463675"/>
            <a:ext cx="9120187" cy="5073650"/>
          </a:xfrm>
          <a:prstGeom prst="rect">
            <a:avLst/>
          </a:prstGeom>
          <a:noFill/>
          <a:ln w="9525">
            <a:noFill/>
          </a:ln>
        </p:spPr>
        <p:txBody>
          <a:bodyPr lIns="0" tIns="0" rIns="0" bIns="0"/>
          <a:lstStyle/>
          <a:p>
            <a:pPr marL="255905" indent="-241300" algn="just">
              <a:lnSpc>
                <a:spcPts val="2815"/>
              </a:lnSpc>
              <a:spcBef>
                <a:spcPts val="1475"/>
              </a:spcBef>
              <a:spcAft>
                <a:spcPts val="215"/>
              </a:spcAft>
              <a:buNone/>
            </a:pPr>
            <a:r>
              <a:rPr sz="2200" dirty="0">
                <a:latin typeface="Calibri" panose="020F0502020204030204" pitchFamily="34" charset="0"/>
                <a:ea typeface="Arial" panose="020B0604020202020204" pitchFamily="34" charset="0"/>
              </a:rPr>
              <a:t>. </a:t>
            </a:r>
            <a:r>
              <a:rPr sz="2200" b="1" dirty="0">
                <a:latin typeface="Calibri" panose="020F0502020204030204" pitchFamily="34" charset="0"/>
                <a:ea typeface="Arial" panose="020B0604020202020204" pitchFamily="34" charset="0"/>
              </a:rPr>
              <a:t>Connectionless protocol</a:t>
            </a:r>
            <a:r>
              <a:rPr sz="2200" dirty="0">
                <a:latin typeface="Calibri" panose="020F0502020204030204" pitchFamily="34" charset="0"/>
                <a:ea typeface="Arial" panose="020B0604020202020204" pitchFamily="34" charset="0"/>
              </a:rPr>
              <a:t>: HTTP is a connectionless protocol. HTTP client initiates a request and waits for a response from the server. When the server receives the request, the server processes the request and sends back the response to the HTTP client after which the client disconnects the connection. The connection between client and server exist only during the current request and response time only.</a:t>
            </a:r>
          </a:p>
          <a:p>
            <a:pPr marL="255905" indent="-241300" algn="just">
              <a:lnSpc>
                <a:spcPts val="2815"/>
              </a:lnSpc>
              <a:spcAft>
                <a:spcPts val="215"/>
              </a:spcAft>
              <a:buNone/>
            </a:pPr>
            <a:r>
              <a:rPr sz="2200" dirty="0">
                <a:latin typeface="Calibri" panose="020F0502020204030204" pitchFamily="34" charset="0"/>
                <a:ea typeface="Arial" panose="020B0604020202020204" pitchFamily="34" charset="0"/>
              </a:rPr>
              <a:t>. </a:t>
            </a:r>
            <a:r>
              <a:rPr sz="2200" b="1" dirty="0">
                <a:latin typeface="Calibri" panose="020F0502020204030204" pitchFamily="34" charset="0"/>
                <a:ea typeface="Arial" panose="020B0604020202020204" pitchFamily="34" charset="0"/>
              </a:rPr>
              <a:t>Media independent</a:t>
            </a:r>
            <a:r>
              <a:rPr sz="2200" dirty="0">
                <a:latin typeface="Calibri" panose="020F0502020204030204" pitchFamily="34" charset="0"/>
                <a:ea typeface="Arial" panose="020B0604020202020204" pitchFamily="34" charset="0"/>
              </a:rPr>
              <a:t>: HTTP protocol is a media independent as data can be sent as long as both the client and server know how to handle the data content. It is required for both the client and server to specify the content type in MIME-type header.</a:t>
            </a:r>
          </a:p>
          <a:p>
            <a:pPr marL="255905" indent="-241300" algn="just">
              <a:lnSpc>
                <a:spcPts val="2815"/>
              </a:lnSpc>
              <a:buNone/>
            </a:pPr>
            <a:r>
              <a:rPr sz="2200" dirty="0">
                <a:latin typeface="Calibri" panose="020F0502020204030204" pitchFamily="34" charset="0"/>
                <a:ea typeface="Arial" panose="020B0604020202020204" pitchFamily="34" charset="0"/>
              </a:rPr>
              <a:t>. </a:t>
            </a:r>
            <a:r>
              <a:rPr sz="2200" b="1" dirty="0">
                <a:latin typeface="Calibri" panose="020F0502020204030204" pitchFamily="34" charset="0"/>
                <a:ea typeface="Arial" panose="020B0604020202020204" pitchFamily="34" charset="0"/>
              </a:rPr>
              <a:t>Stateless</a:t>
            </a:r>
            <a:r>
              <a:rPr sz="2200" dirty="0">
                <a:latin typeface="Calibri" panose="020F0502020204030204" pitchFamily="34" charset="0"/>
                <a:ea typeface="Arial" panose="020B0604020202020204" pitchFamily="34" charset="0"/>
              </a:rPr>
              <a:t>: HTTP is a stateless protocol as both the client and server know each other only during the current request. Due to this nature of the protocol, both the client and server do not retain the information between various requests of the web pages.</a:t>
            </a: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925E290B-DF53-4AB8-9AA5-332CB4AD2266}"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109</a:t>
            </a:fld>
            <a:endParaRPr lang="en-US" sz="1300" dirty="0">
              <a:solidFill>
                <a:srgbClr val="898989"/>
              </a:solidFill>
            </a:endParaRPr>
          </a:p>
        </p:txBody>
      </p:sp>
      <p:sp>
        <p:nvSpPr>
          <p:cNvPr id="111623"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PROTOCOLS</a:t>
            </a:r>
          </a:p>
        </p:txBody>
      </p:sp>
      <p:sp>
        <p:nvSpPr>
          <p:cNvPr id="2" name="Footer Placeholder 12">
            <a:extLst>
              <a:ext uri="{FF2B5EF4-FFF2-40B4-BE49-F238E27FC236}">
                <a16:creationId xmlns:a16="http://schemas.microsoft.com/office/drawing/2014/main" id="{5B5860EA-55C5-528E-053B-26BCE41E755C}"/>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txBox="1">
            <a:spLocks noGrp="1"/>
          </p:cNvSpPr>
          <p:nvPr>
            <p:ph type="dt" sz="half" idx="10"/>
          </p:nvPr>
        </p:nvSpPr>
        <p:spPr>
          <a:noFill/>
        </p:spPr>
        <p:txBody>
          <a:bodyPr vert="horz" lIns="100584" tIns="50292" rIns="100584" bIns="50292"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A9B385AA-AB32-48B4-99D5-271B8F167970}" type="datetime1">
              <a:rPr kumimoji="0" lang="en-US"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100584" tIns="50292" rIns="100584" bIns="50292" rtlCol="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20" dirty="0">
                <a:solidFill>
                  <a:srgbClr val="898989"/>
                </a:solidFill>
              </a:rPr>
              <a:t>11</a:t>
            </a:fld>
            <a:endParaRPr lang="en-US" sz="1320" dirty="0">
              <a:solidFill>
                <a:srgbClr val="898989"/>
              </a:solidFill>
            </a:endParaRPr>
          </a:p>
        </p:txBody>
      </p:sp>
      <p:sp>
        <p:nvSpPr>
          <p:cNvPr id="7" name="Title 1"/>
          <p:cNvSpPr/>
          <p:nvPr/>
        </p:nvSpPr>
        <p:spPr>
          <a:xfrm>
            <a:off x="1508760" y="114300"/>
            <a:ext cx="8549640" cy="754380"/>
          </a:xfrm>
          <a:prstGeom prst="rect">
            <a:avLst/>
          </a:prstGeom>
          <a:solidFill>
            <a:srgbClr val="B7EEFF"/>
          </a:solidFill>
          <a:ln w="9525">
            <a:noFill/>
          </a:ln>
        </p:spPr>
        <p:txBody>
          <a:bodyPr vert="horz" wrap="square" lIns="91440" tIns="45720" rIns="91440" bIns="45720" rtlCol="0" anchor="b" anchorCtr="0">
            <a:normAutofit/>
          </a:bodyPr>
          <a:lstStyle/>
          <a:p>
            <a:pPr lvl="0" algn="ctr" defTabSz="1005840" fontAlgn="auto">
              <a:lnSpc>
                <a:spcPct val="90000"/>
              </a:lnSpc>
              <a:buClrTx/>
              <a:buSzTx/>
              <a:buFontTx/>
            </a:pPr>
            <a:r>
              <a:rPr sz="3200" dirty="0">
                <a:latin typeface="+mj-lt"/>
                <a:ea typeface="+mj-ea"/>
                <a:cs typeface="+mj-cs"/>
                <a:sym typeface="+mn-ea"/>
              </a:rPr>
              <a:t>CO-PO Mapping</a:t>
            </a:r>
          </a:p>
        </p:txBody>
      </p:sp>
      <p:sp>
        <p:nvSpPr>
          <p:cNvPr id="12295" name="Rectangle 2"/>
          <p:cNvSpPr/>
          <p:nvPr/>
        </p:nvSpPr>
        <p:spPr>
          <a:xfrm>
            <a:off x="335280" y="1121887"/>
            <a:ext cx="9220200" cy="835025"/>
          </a:xfrm>
          <a:prstGeom prst="rect">
            <a:avLst/>
          </a:prstGeom>
          <a:noFill/>
          <a:ln w="9525">
            <a:noFill/>
          </a:ln>
        </p:spPr>
        <p:txBody>
          <a:bodyPr>
            <a:spAutoFit/>
          </a:bodyPr>
          <a:lstStyle/>
          <a:p>
            <a:pPr>
              <a:buNone/>
            </a:pPr>
            <a:r>
              <a:rPr sz="2420" dirty="0">
                <a:latin typeface="Calibri" panose="020F0502020204030204" pitchFamily="34" charset="0"/>
                <a:ea typeface="Arial" panose="020B0604020202020204" pitchFamily="34" charset="0"/>
              </a:rPr>
              <a:t>The highlighted text shows the mapping of course outcome with PO mapping of this unit</a:t>
            </a:r>
          </a:p>
        </p:txBody>
      </p:sp>
      <p:graphicFrame>
        <p:nvGraphicFramePr>
          <p:cNvPr id="5" name="Table 4"/>
          <p:cNvGraphicFramePr>
            <a:graphicFrameLocks noGrp="1"/>
          </p:cNvGraphicFramePr>
          <p:nvPr/>
        </p:nvGraphicFramePr>
        <p:xfrm>
          <a:off x="502920" y="2220277"/>
          <a:ext cx="9052560" cy="3747770"/>
        </p:xfrm>
        <a:graphic>
          <a:graphicData uri="http://schemas.openxmlformats.org/drawingml/2006/table">
            <a:tbl>
              <a:tblPr>
                <a:tableStyleId>{5C22544A-7EE6-4342-B048-85BDC9FD1C3A}</a:tableStyleId>
              </a:tblPr>
              <a:tblGrid>
                <a:gridCol w="906780">
                  <a:extLst>
                    <a:ext uri="{9D8B030D-6E8A-4147-A177-3AD203B41FA5}">
                      <a16:colId xmlns:a16="http://schemas.microsoft.com/office/drawing/2014/main" val="20000"/>
                    </a:ext>
                  </a:extLst>
                </a:gridCol>
                <a:gridCol w="637540">
                  <a:extLst>
                    <a:ext uri="{9D8B030D-6E8A-4147-A177-3AD203B41FA5}">
                      <a16:colId xmlns:a16="http://schemas.microsoft.com/office/drawing/2014/main" val="20001"/>
                    </a:ext>
                  </a:extLst>
                </a:gridCol>
                <a:gridCol w="636905">
                  <a:extLst>
                    <a:ext uri="{9D8B030D-6E8A-4147-A177-3AD203B41FA5}">
                      <a16:colId xmlns:a16="http://schemas.microsoft.com/office/drawing/2014/main" val="20002"/>
                    </a:ext>
                  </a:extLst>
                </a:gridCol>
                <a:gridCol w="638175">
                  <a:extLst>
                    <a:ext uri="{9D8B030D-6E8A-4147-A177-3AD203B41FA5}">
                      <a16:colId xmlns:a16="http://schemas.microsoft.com/office/drawing/2014/main" val="20003"/>
                    </a:ext>
                  </a:extLst>
                </a:gridCol>
                <a:gridCol w="637540">
                  <a:extLst>
                    <a:ext uri="{9D8B030D-6E8A-4147-A177-3AD203B41FA5}">
                      <a16:colId xmlns:a16="http://schemas.microsoft.com/office/drawing/2014/main" val="20004"/>
                    </a:ext>
                  </a:extLst>
                </a:gridCol>
                <a:gridCol w="637540">
                  <a:extLst>
                    <a:ext uri="{9D8B030D-6E8A-4147-A177-3AD203B41FA5}">
                      <a16:colId xmlns:a16="http://schemas.microsoft.com/office/drawing/2014/main" val="20005"/>
                    </a:ext>
                  </a:extLst>
                </a:gridCol>
                <a:gridCol w="636905">
                  <a:extLst>
                    <a:ext uri="{9D8B030D-6E8A-4147-A177-3AD203B41FA5}">
                      <a16:colId xmlns:a16="http://schemas.microsoft.com/office/drawing/2014/main" val="20006"/>
                    </a:ext>
                  </a:extLst>
                </a:gridCol>
                <a:gridCol w="638175">
                  <a:extLst>
                    <a:ext uri="{9D8B030D-6E8A-4147-A177-3AD203B41FA5}">
                      <a16:colId xmlns:a16="http://schemas.microsoft.com/office/drawing/2014/main" val="20007"/>
                    </a:ext>
                  </a:extLst>
                </a:gridCol>
                <a:gridCol w="637540">
                  <a:extLst>
                    <a:ext uri="{9D8B030D-6E8A-4147-A177-3AD203B41FA5}">
                      <a16:colId xmlns:a16="http://schemas.microsoft.com/office/drawing/2014/main" val="20008"/>
                    </a:ext>
                  </a:extLst>
                </a:gridCol>
                <a:gridCol w="637540">
                  <a:extLst>
                    <a:ext uri="{9D8B030D-6E8A-4147-A177-3AD203B41FA5}">
                      <a16:colId xmlns:a16="http://schemas.microsoft.com/office/drawing/2014/main" val="20009"/>
                    </a:ext>
                  </a:extLst>
                </a:gridCol>
                <a:gridCol w="759460">
                  <a:extLst>
                    <a:ext uri="{9D8B030D-6E8A-4147-A177-3AD203B41FA5}">
                      <a16:colId xmlns:a16="http://schemas.microsoft.com/office/drawing/2014/main" val="20010"/>
                    </a:ext>
                  </a:extLst>
                </a:gridCol>
                <a:gridCol w="760095">
                  <a:extLst>
                    <a:ext uri="{9D8B030D-6E8A-4147-A177-3AD203B41FA5}">
                      <a16:colId xmlns:a16="http://schemas.microsoft.com/office/drawing/2014/main" val="20011"/>
                    </a:ext>
                  </a:extLst>
                </a:gridCol>
                <a:gridCol w="888365">
                  <a:extLst>
                    <a:ext uri="{9D8B030D-6E8A-4147-A177-3AD203B41FA5}">
                      <a16:colId xmlns:a16="http://schemas.microsoft.com/office/drawing/2014/main" val="20012"/>
                    </a:ext>
                  </a:extLst>
                </a:gridCol>
              </a:tblGrid>
              <a:tr h="480060">
                <a:tc gridSpan="9">
                  <a:txBody>
                    <a:bodyPr/>
                    <a:lstStyle/>
                    <a:p>
                      <a:pPr marL="0" marR="0" algn="ctr">
                        <a:lnSpc>
                          <a:spcPct val="115000"/>
                        </a:lnSpc>
                        <a:spcBef>
                          <a:spcPts val="0"/>
                        </a:spcBef>
                        <a:spcAft>
                          <a:spcPts val="1000"/>
                        </a:spcAft>
                      </a:pPr>
                      <a:r>
                        <a:rPr lang="en-US" sz="2200" b="1" dirty="0">
                          <a:effectLst/>
                        </a:rPr>
                        <a:t>                                       </a:t>
                      </a:r>
                      <a:r>
                        <a:rPr lang="en-US" sz="1980" b="1" dirty="0">
                          <a:effectLst/>
                        </a:rPr>
                        <a:t>Computer Networks (KCS-603)</a:t>
                      </a:r>
                      <a:endParaRPr lang="en-US" sz="1980" b="1" dirty="0">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lnSpc>
                          <a:spcPct val="115000"/>
                        </a:lnSpc>
                        <a:spcBef>
                          <a:spcPts val="0"/>
                        </a:spcBef>
                        <a:spcAft>
                          <a:spcPts val="1000"/>
                        </a:spcAft>
                      </a:pPr>
                      <a:r>
                        <a:rPr lang="en-US" sz="1980" b="1" dirty="0">
                          <a:effectLst/>
                        </a:rPr>
                        <a:t>Year of Study: 2021-22</a:t>
                      </a:r>
                      <a:endParaRPr lang="en-US" sz="1980" b="1" dirty="0">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54660">
                <a:tc>
                  <a:txBody>
                    <a:bodyPr/>
                    <a:lstStyle/>
                    <a:p>
                      <a:pPr marL="0" marR="0">
                        <a:lnSpc>
                          <a:spcPct val="115000"/>
                        </a:lnSpc>
                        <a:spcBef>
                          <a:spcPts val="0"/>
                        </a:spcBef>
                        <a:spcAft>
                          <a:spcPts val="1000"/>
                        </a:spcAft>
                      </a:pPr>
                      <a:r>
                        <a:rPr lang="en-US" sz="1980" b="1" dirty="0">
                          <a:effectLst/>
                        </a:rPr>
                        <a:t>CO</a:t>
                      </a:r>
                      <a:endParaRPr lang="en-US" sz="3080" b="1" dirty="0">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1" dirty="0">
                          <a:effectLst/>
                        </a:rPr>
                        <a:t>PO1</a:t>
                      </a:r>
                      <a:endParaRPr lang="en-US" sz="3080" b="1" dirty="0">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1" dirty="0">
                          <a:effectLst/>
                        </a:rPr>
                        <a:t>PO2</a:t>
                      </a:r>
                      <a:endParaRPr lang="en-US" sz="3080" b="1" dirty="0">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1" dirty="0">
                          <a:effectLst/>
                        </a:rPr>
                        <a:t>PO3 </a:t>
                      </a:r>
                      <a:endParaRPr lang="en-US" sz="3080" b="1" dirty="0">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1" dirty="0">
                          <a:effectLst/>
                        </a:rPr>
                        <a:t>PO4</a:t>
                      </a:r>
                      <a:endParaRPr lang="en-US" sz="3080" b="1" dirty="0">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1">
                          <a:effectLst/>
                        </a:rPr>
                        <a:t>PO5</a:t>
                      </a:r>
                      <a:endParaRPr lang="en-US" sz="3080" b="1">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1">
                          <a:effectLst/>
                        </a:rPr>
                        <a:t>PO6</a:t>
                      </a:r>
                      <a:endParaRPr lang="en-US" sz="3080" b="1">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1">
                          <a:effectLst/>
                        </a:rPr>
                        <a:t>PO7</a:t>
                      </a:r>
                      <a:endParaRPr lang="en-US" sz="3080" b="1">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1">
                          <a:effectLst/>
                        </a:rPr>
                        <a:t>PO8</a:t>
                      </a:r>
                      <a:endParaRPr lang="en-US" sz="3080" b="1">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1">
                          <a:effectLst/>
                        </a:rPr>
                        <a:t>PO9</a:t>
                      </a:r>
                      <a:endParaRPr lang="en-US" sz="3080" b="1">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1">
                          <a:effectLst/>
                        </a:rPr>
                        <a:t>PO10</a:t>
                      </a:r>
                      <a:endParaRPr lang="en-US" sz="3080" b="1">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1">
                          <a:effectLst/>
                        </a:rPr>
                        <a:t>PO11</a:t>
                      </a:r>
                      <a:endParaRPr lang="en-US" sz="3080" b="1">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1">
                          <a:effectLst/>
                        </a:rPr>
                        <a:t>PO12</a:t>
                      </a:r>
                      <a:endParaRPr lang="en-US" sz="3080" b="1">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extLst>
                  <a:ext uri="{0D108BD9-81ED-4DB2-BD59-A6C34878D82A}">
                    <a16:rowId xmlns:a16="http://schemas.microsoft.com/office/drawing/2014/main" val="10001"/>
                  </a:ext>
                </a:extLst>
              </a:tr>
              <a:tr h="454660">
                <a:tc>
                  <a:txBody>
                    <a:bodyPr/>
                    <a:lstStyle/>
                    <a:p>
                      <a:pPr marL="0" marR="0">
                        <a:lnSpc>
                          <a:spcPct val="115000"/>
                        </a:lnSpc>
                        <a:spcBef>
                          <a:spcPts val="0"/>
                        </a:spcBef>
                        <a:spcAft>
                          <a:spcPts val="1000"/>
                        </a:spcAft>
                      </a:pPr>
                      <a:r>
                        <a:rPr lang="en-US" sz="1980" b="1">
                          <a:solidFill>
                            <a:schemeClr val="tx1"/>
                          </a:solidFill>
                          <a:effectLst/>
                        </a:rPr>
                        <a:t>C602.1</a:t>
                      </a:r>
                      <a:endParaRPr lang="en-US" sz="3080" b="1">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0" dirty="0">
                          <a:solidFill>
                            <a:schemeClr val="tx1"/>
                          </a:solidFill>
                          <a:effectLst/>
                        </a:rPr>
                        <a:t>3</a:t>
                      </a:r>
                      <a:endParaRPr lang="en-US" sz="3080" b="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0" dirty="0">
                          <a:solidFill>
                            <a:schemeClr val="tx1"/>
                          </a:solidFill>
                          <a:effectLst/>
                        </a:rPr>
                        <a:t>2</a:t>
                      </a:r>
                      <a:endParaRPr lang="en-US" sz="3080" b="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0" dirty="0">
                          <a:solidFill>
                            <a:schemeClr val="tx1"/>
                          </a:solidFill>
                          <a:effectLst/>
                        </a:rPr>
                        <a:t>3</a:t>
                      </a:r>
                      <a:endParaRPr lang="en-US" sz="3080" b="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0" dirty="0">
                          <a:solidFill>
                            <a:schemeClr val="tx1"/>
                          </a:solidFill>
                          <a:effectLst/>
                        </a:rPr>
                        <a:t>2</a:t>
                      </a:r>
                      <a:endParaRPr lang="en-US" sz="3080" b="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0" dirty="0">
                          <a:solidFill>
                            <a:schemeClr val="tx1"/>
                          </a:solidFill>
                          <a:effectLst/>
                        </a:rPr>
                        <a:t>1</a:t>
                      </a:r>
                      <a:endParaRPr lang="en-US" sz="3080" b="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0" dirty="0">
                          <a:solidFill>
                            <a:schemeClr val="tx1"/>
                          </a:solidFill>
                          <a:effectLst/>
                        </a:rPr>
                        <a:t>1</a:t>
                      </a:r>
                      <a:endParaRPr lang="en-US" sz="3080" b="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0" dirty="0">
                          <a:solidFill>
                            <a:schemeClr val="tx1"/>
                          </a:solidFill>
                          <a:effectLst/>
                        </a:rPr>
                        <a:t> </a:t>
                      </a:r>
                      <a:endParaRPr lang="en-US" sz="3080" b="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0" dirty="0">
                          <a:solidFill>
                            <a:schemeClr val="tx1"/>
                          </a:solidFill>
                          <a:effectLst/>
                        </a:rPr>
                        <a:t> </a:t>
                      </a:r>
                      <a:endParaRPr lang="en-US" sz="3080" b="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0">
                          <a:solidFill>
                            <a:schemeClr val="tx1"/>
                          </a:solidFill>
                          <a:effectLst/>
                        </a:rPr>
                        <a:t> </a:t>
                      </a:r>
                      <a:endParaRPr lang="en-US" sz="3080" b="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0">
                          <a:solidFill>
                            <a:schemeClr val="tx1"/>
                          </a:solidFill>
                          <a:effectLst/>
                        </a:rPr>
                        <a:t> </a:t>
                      </a:r>
                      <a:endParaRPr lang="en-US" sz="3080" b="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0">
                          <a:solidFill>
                            <a:schemeClr val="tx1"/>
                          </a:solidFill>
                          <a:effectLst/>
                        </a:rPr>
                        <a:t>2</a:t>
                      </a:r>
                      <a:endParaRPr lang="en-US" sz="3080" b="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0" dirty="0">
                          <a:solidFill>
                            <a:schemeClr val="tx1"/>
                          </a:solidFill>
                          <a:effectLst/>
                        </a:rPr>
                        <a:t>3</a:t>
                      </a:r>
                      <a:endParaRPr lang="en-US" sz="3080" b="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extLst>
                  <a:ext uri="{0D108BD9-81ED-4DB2-BD59-A6C34878D82A}">
                    <a16:rowId xmlns:a16="http://schemas.microsoft.com/office/drawing/2014/main" val="10002"/>
                  </a:ext>
                </a:extLst>
              </a:tr>
              <a:tr h="454660">
                <a:tc>
                  <a:txBody>
                    <a:bodyPr/>
                    <a:lstStyle/>
                    <a:p>
                      <a:pPr marL="0" marR="0" algn="l">
                        <a:lnSpc>
                          <a:spcPct val="115000"/>
                        </a:lnSpc>
                        <a:spcBef>
                          <a:spcPts val="0"/>
                        </a:spcBef>
                        <a:spcAft>
                          <a:spcPts val="1000"/>
                        </a:spcAft>
                        <a:buClrTx/>
                        <a:buSzTx/>
                        <a:buFontTx/>
                      </a:pPr>
                      <a:r>
                        <a:rPr lang="en-US" sz="1980" b="1">
                          <a:solidFill>
                            <a:schemeClr val="tx1"/>
                          </a:solidFill>
                          <a:effectLst/>
                        </a:rPr>
                        <a:t>C602.2</a:t>
                      </a:r>
                    </a:p>
                  </a:txBody>
                  <a:tcPr marL="71945" marR="75438" marT="0" marB="0"/>
                </a:tc>
                <a:tc>
                  <a:txBody>
                    <a:bodyPr/>
                    <a:lstStyle/>
                    <a:p>
                      <a:pPr marL="0" marR="0" algn="l">
                        <a:lnSpc>
                          <a:spcPct val="115000"/>
                        </a:lnSpc>
                        <a:spcBef>
                          <a:spcPts val="0"/>
                        </a:spcBef>
                        <a:spcAft>
                          <a:spcPts val="1000"/>
                        </a:spcAft>
                        <a:buClrTx/>
                        <a:buSzTx/>
                        <a:buFontTx/>
                      </a:pPr>
                      <a:r>
                        <a:rPr lang="en-US" sz="1980" b="1">
                          <a:solidFill>
                            <a:schemeClr val="tx1"/>
                          </a:solidFill>
                          <a:effectLst/>
                        </a:rPr>
                        <a:t>3</a:t>
                      </a:r>
                    </a:p>
                  </a:txBody>
                  <a:tcPr marL="71945" marR="75438" marT="0" marB="0"/>
                </a:tc>
                <a:tc>
                  <a:txBody>
                    <a:bodyPr/>
                    <a:lstStyle/>
                    <a:p>
                      <a:pPr marL="0" marR="0" algn="l">
                        <a:lnSpc>
                          <a:spcPct val="115000"/>
                        </a:lnSpc>
                        <a:spcBef>
                          <a:spcPts val="0"/>
                        </a:spcBef>
                        <a:spcAft>
                          <a:spcPts val="1000"/>
                        </a:spcAft>
                        <a:buClrTx/>
                        <a:buSzTx/>
                        <a:buFontTx/>
                      </a:pPr>
                      <a:r>
                        <a:rPr lang="en-US" sz="1980" b="1">
                          <a:solidFill>
                            <a:schemeClr val="tx1"/>
                          </a:solidFill>
                          <a:effectLst/>
                        </a:rPr>
                        <a:t>3</a:t>
                      </a:r>
                    </a:p>
                  </a:txBody>
                  <a:tcPr marL="71945" marR="75438" marT="0" marB="0"/>
                </a:tc>
                <a:tc>
                  <a:txBody>
                    <a:bodyPr/>
                    <a:lstStyle/>
                    <a:p>
                      <a:pPr marL="0" marR="0" algn="l">
                        <a:lnSpc>
                          <a:spcPct val="115000"/>
                        </a:lnSpc>
                        <a:spcBef>
                          <a:spcPts val="0"/>
                        </a:spcBef>
                        <a:spcAft>
                          <a:spcPts val="1000"/>
                        </a:spcAft>
                        <a:buClrTx/>
                        <a:buSzTx/>
                        <a:buFontTx/>
                      </a:pPr>
                      <a:r>
                        <a:rPr lang="en-US" sz="1980" b="1">
                          <a:solidFill>
                            <a:schemeClr val="tx1"/>
                          </a:solidFill>
                          <a:effectLst/>
                        </a:rPr>
                        <a:t>2</a:t>
                      </a:r>
                    </a:p>
                  </a:txBody>
                  <a:tcPr marL="71945" marR="75438" marT="0" marB="0"/>
                </a:tc>
                <a:tc>
                  <a:txBody>
                    <a:bodyPr/>
                    <a:lstStyle/>
                    <a:p>
                      <a:pPr marL="0" marR="0" algn="l">
                        <a:lnSpc>
                          <a:spcPct val="115000"/>
                        </a:lnSpc>
                        <a:spcBef>
                          <a:spcPts val="0"/>
                        </a:spcBef>
                        <a:spcAft>
                          <a:spcPts val="1000"/>
                        </a:spcAft>
                        <a:buClrTx/>
                        <a:buSzTx/>
                        <a:buFontTx/>
                      </a:pPr>
                      <a:r>
                        <a:rPr lang="en-US" sz="1980" b="1">
                          <a:solidFill>
                            <a:schemeClr val="tx1"/>
                          </a:solidFill>
                          <a:effectLst/>
                        </a:rPr>
                        <a:t>2</a:t>
                      </a:r>
                    </a:p>
                  </a:txBody>
                  <a:tcPr marL="71945" marR="75438" marT="0" marB="0"/>
                </a:tc>
                <a:tc>
                  <a:txBody>
                    <a:bodyPr/>
                    <a:lstStyle/>
                    <a:p>
                      <a:pPr marL="0" marR="0" algn="l">
                        <a:lnSpc>
                          <a:spcPct val="115000"/>
                        </a:lnSpc>
                        <a:spcBef>
                          <a:spcPts val="0"/>
                        </a:spcBef>
                        <a:spcAft>
                          <a:spcPts val="1000"/>
                        </a:spcAft>
                        <a:buClrTx/>
                        <a:buSzTx/>
                        <a:buFontTx/>
                      </a:pPr>
                      <a:r>
                        <a:rPr lang="en-US" sz="1980" b="1">
                          <a:solidFill>
                            <a:schemeClr val="tx1"/>
                          </a:solidFill>
                          <a:effectLst/>
                        </a:rPr>
                        <a:t>3</a:t>
                      </a:r>
                    </a:p>
                  </a:txBody>
                  <a:tcPr marL="71945" marR="75438" marT="0" marB="0"/>
                </a:tc>
                <a:tc>
                  <a:txBody>
                    <a:bodyPr/>
                    <a:lstStyle/>
                    <a:p>
                      <a:pPr marL="0" marR="0" algn="l">
                        <a:lnSpc>
                          <a:spcPct val="115000"/>
                        </a:lnSpc>
                        <a:spcBef>
                          <a:spcPts val="0"/>
                        </a:spcBef>
                        <a:spcAft>
                          <a:spcPts val="1000"/>
                        </a:spcAft>
                        <a:buClrTx/>
                        <a:buSzTx/>
                        <a:buFontTx/>
                      </a:pPr>
                      <a:r>
                        <a:rPr lang="en-US" sz="1980" b="1">
                          <a:solidFill>
                            <a:schemeClr val="tx1"/>
                          </a:solidFill>
                          <a:effectLst/>
                        </a:rPr>
                        <a:t>2</a:t>
                      </a:r>
                    </a:p>
                  </a:txBody>
                  <a:tcPr marL="71945" marR="75438" marT="0" marB="0"/>
                </a:tc>
                <a:tc>
                  <a:txBody>
                    <a:bodyPr/>
                    <a:lstStyle/>
                    <a:p>
                      <a:pPr marL="0" marR="0" algn="l">
                        <a:lnSpc>
                          <a:spcPct val="115000"/>
                        </a:lnSpc>
                        <a:spcBef>
                          <a:spcPts val="0"/>
                        </a:spcBef>
                        <a:spcAft>
                          <a:spcPts val="1000"/>
                        </a:spcAft>
                        <a:buClrTx/>
                        <a:buSzTx/>
                        <a:buFontTx/>
                      </a:pPr>
                      <a:r>
                        <a:rPr lang="en-US" sz="1980" b="1">
                          <a:solidFill>
                            <a:schemeClr val="tx1"/>
                          </a:solidFill>
                          <a:effectLst/>
                        </a:rPr>
                        <a:t> </a:t>
                      </a:r>
                    </a:p>
                  </a:txBody>
                  <a:tcPr marL="71945" marR="75438" marT="0" marB="0"/>
                </a:tc>
                <a:tc>
                  <a:txBody>
                    <a:bodyPr/>
                    <a:lstStyle/>
                    <a:p>
                      <a:pPr marL="0" marR="0" algn="l">
                        <a:lnSpc>
                          <a:spcPct val="115000"/>
                        </a:lnSpc>
                        <a:spcBef>
                          <a:spcPts val="0"/>
                        </a:spcBef>
                        <a:spcAft>
                          <a:spcPts val="1000"/>
                        </a:spcAft>
                        <a:buClrTx/>
                        <a:buSzTx/>
                        <a:buFontTx/>
                      </a:pPr>
                      <a:r>
                        <a:rPr lang="en-US" sz="1980" b="1">
                          <a:solidFill>
                            <a:schemeClr val="tx1"/>
                          </a:solidFill>
                          <a:effectLst/>
                        </a:rPr>
                        <a:t>1</a:t>
                      </a:r>
                    </a:p>
                  </a:txBody>
                  <a:tcPr marL="71945" marR="75438" marT="0" marB="0"/>
                </a:tc>
                <a:tc>
                  <a:txBody>
                    <a:bodyPr/>
                    <a:lstStyle/>
                    <a:p>
                      <a:pPr marL="0" marR="0" algn="l">
                        <a:lnSpc>
                          <a:spcPct val="115000"/>
                        </a:lnSpc>
                        <a:spcBef>
                          <a:spcPts val="0"/>
                        </a:spcBef>
                        <a:spcAft>
                          <a:spcPts val="1000"/>
                        </a:spcAft>
                        <a:buClrTx/>
                        <a:buSzTx/>
                        <a:buFontTx/>
                      </a:pPr>
                      <a:r>
                        <a:rPr lang="en-US" sz="1980" b="1">
                          <a:solidFill>
                            <a:schemeClr val="tx1"/>
                          </a:solidFill>
                          <a:effectLst/>
                        </a:rPr>
                        <a:t> </a:t>
                      </a:r>
                    </a:p>
                  </a:txBody>
                  <a:tcPr marL="71945" marR="75438" marT="0" marB="0"/>
                </a:tc>
                <a:tc>
                  <a:txBody>
                    <a:bodyPr/>
                    <a:lstStyle/>
                    <a:p>
                      <a:pPr marL="0" marR="0" algn="l">
                        <a:lnSpc>
                          <a:spcPct val="115000"/>
                        </a:lnSpc>
                        <a:spcBef>
                          <a:spcPts val="0"/>
                        </a:spcBef>
                        <a:spcAft>
                          <a:spcPts val="1000"/>
                        </a:spcAft>
                        <a:buClrTx/>
                        <a:buSzTx/>
                        <a:buFontTx/>
                      </a:pPr>
                      <a:r>
                        <a:rPr lang="en-US" sz="1980" b="1">
                          <a:solidFill>
                            <a:schemeClr val="tx1"/>
                          </a:solidFill>
                          <a:effectLst/>
                        </a:rPr>
                        <a:t> </a:t>
                      </a:r>
                    </a:p>
                  </a:txBody>
                  <a:tcPr marL="71945" marR="75438" marT="0" marB="0"/>
                </a:tc>
                <a:tc>
                  <a:txBody>
                    <a:bodyPr/>
                    <a:lstStyle/>
                    <a:p>
                      <a:pPr marL="0" marR="0" algn="l">
                        <a:lnSpc>
                          <a:spcPct val="115000"/>
                        </a:lnSpc>
                        <a:spcBef>
                          <a:spcPts val="0"/>
                        </a:spcBef>
                        <a:spcAft>
                          <a:spcPts val="1000"/>
                        </a:spcAft>
                        <a:buClrTx/>
                        <a:buSzTx/>
                        <a:buFontTx/>
                      </a:pPr>
                      <a:r>
                        <a:rPr lang="en-US" sz="1980" b="1">
                          <a:solidFill>
                            <a:schemeClr val="tx1"/>
                          </a:solidFill>
                          <a:effectLst/>
                        </a:rPr>
                        <a:t>1</a:t>
                      </a:r>
                    </a:p>
                  </a:txBody>
                  <a:tcPr marL="71945" marR="75438" marT="0" marB="0"/>
                </a:tc>
                <a:tc>
                  <a:txBody>
                    <a:bodyPr/>
                    <a:lstStyle/>
                    <a:p>
                      <a:pPr marL="0" marR="0" algn="l">
                        <a:lnSpc>
                          <a:spcPct val="115000"/>
                        </a:lnSpc>
                        <a:spcBef>
                          <a:spcPts val="0"/>
                        </a:spcBef>
                        <a:spcAft>
                          <a:spcPts val="1000"/>
                        </a:spcAft>
                        <a:buClrTx/>
                        <a:buSzTx/>
                        <a:buFontTx/>
                      </a:pPr>
                      <a:r>
                        <a:rPr lang="en-US" sz="1980" b="1">
                          <a:solidFill>
                            <a:schemeClr val="tx1"/>
                          </a:solidFill>
                          <a:effectLst/>
                        </a:rPr>
                        <a:t>3</a:t>
                      </a:r>
                    </a:p>
                  </a:txBody>
                  <a:tcPr marL="71945" marR="75438" marT="0" marB="0"/>
                </a:tc>
                <a:extLst>
                  <a:ext uri="{0D108BD9-81ED-4DB2-BD59-A6C34878D82A}">
                    <a16:rowId xmlns:a16="http://schemas.microsoft.com/office/drawing/2014/main" val="10003"/>
                  </a:ext>
                </a:extLst>
              </a:tr>
              <a:tr h="454660">
                <a:tc>
                  <a:txBody>
                    <a:bodyPr/>
                    <a:lstStyle/>
                    <a:p>
                      <a:pPr marL="0" marR="0">
                        <a:lnSpc>
                          <a:spcPct val="115000"/>
                        </a:lnSpc>
                        <a:spcBef>
                          <a:spcPts val="0"/>
                        </a:spcBef>
                        <a:spcAft>
                          <a:spcPts val="1000"/>
                        </a:spcAft>
                      </a:pPr>
                      <a:r>
                        <a:rPr lang="en-US" sz="1980" b="1">
                          <a:effectLst/>
                        </a:rPr>
                        <a:t>C602.3</a:t>
                      </a:r>
                      <a:endParaRPr lang="en-US" sz="3080" b="1">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0">
                          <a:effectLst/>
                        </a:rPr>
                        <a:t>3</a:t>
                      </a:r>
                      <a:endParaRPr lang="en-US" sz="3080" b="0">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0">
                          <a:effectLst/>
                        </a:rPr>
                        <a:t>2</a:t>
                      </a:r>
                      <a:endParaRPr lang="en-US" sz="3080" b="0">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0" dirty="0">
                          <a:effectLst/>
                        </a:rPr>
                        <a:t>1</a:t>
                      </a:r>
                      <a:endParaRPr lang="en-US" sz="3080" b="0" dirty="0">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0" dirty="0">
                          <a:effectLst/>
                        </a:rPr>
                        <a:t> </a:t>
                      </a:r>
                      <a:endParaRPr lang="en-US" sz="3080" b="0" dirty="0">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0" dirty="0">
                          <a:effectLst/>
                        </a:rPr>
                        <a:t>1</a:t>
                      </a:r>
                      <a:endParaRPr lang="en-US" sz="3080" b="0" dirty="0">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0" dirty="0">
                          <a:effectLst/>
                        </a:rPr>
                        <a:t>2</a:t>
                      </a:r>
                      <a:endParaRPr lang="en-US" sz="3080" b="0" dirty="0">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0" dirty="0">
                          <a:effectLst/>
                        </a:rPr>
                        <a:t> </a:t>
                      </a:r>
                      <a:endParaRPr lang="en-US" sz="3080" b="0" dirty="0">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0">
                          <a:effectLst/>
                        </a:rPr>
                        <a:t>1</a:t>
                      </a:r>
                      <a:endParaRPr lang="en-US" sz="3080" b="0">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0">
                          <a:effectLst/>
                        </a:rPr>
                        <a:t>2</a:t>
                      </a:r>
                      <a:endParaRPr lang="en-US" sz="3080" b="0">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0">
                          <a:effectLst/>
                        </a:rPr>
                        <a:t> </a:t>
                      </a:r>
                      <a:endParaRPr lang="en-US" sz="3080" b="0">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0" dirty="0">
                          <a:effectLst/>
                        </a:rPr>
                        <a:t>1</a:t>
                      </a:r>
                      <a:endParaRPr lang="en-US" sz="3080" b="0" dirty="0">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0" dirty="0">
                          <a:effectLst/>
                        </a:rPr>
                        <a:t>3</a:t>
                      </a:r>
                      <a:endParaRPr lang="en-US" sz="3080" b="0" dirty="0">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extLst>
                  <a:ext uri="{0D108BD9-81ED-4DB2-BD59-A6C34878D82A}">
                    <a16:rowId xmlns:a16="http://schemas.microsoft.com/office/drawing/2014/main" val="10004"/>
                  </a:ext>
                </a:extLst>
              </a:tr>
              <a:tr h="454660">
                <a:tc>
                  <a:txBody>
                    <a:bodyPr/>
                    <a:lstStyle/>
                    <a:p>
                      <a:pPr marL="0" marR="0">
                        <a:lnSpc>
                          <a:spcPct val="115000"/>
                        </a:lnSpc>
                        <a:spcBef>
                          <a:spcPts val="0"/>
                        </a:spcBef>
                        <a:spcAft>
                          <a:spcPts val="1000"/>
                        </a:spcAft>
                      </a:pPr>
                      <a:r>
                        <a:rPr lang="en-US" sz="1980" b="1">
                          <a:effectLst/>
                        </a:rPr>
                        <a:t>C602.4</a:t>
                      </a:r>
                      <a:endParaRPr lang="en-US" sz="3080" b="1">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0">
                          <a:effectLst/>
                        </a:rPr>
                        <a:t>2</a:t>
                      </a:r>
                      <a:endParaRPr lang="en-US" sz="3080" b="0">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0" dirty="0">
                          <a:effectLst/>
                        </a:rPr>
                        <a:t>2</a:t>
                      </a:r>
                      <a:endParaRPr lang="en-US" sz="3080" b="0" dirty="0">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0">
                          <a:effectLst/>
                        </a:rPr>
                        <a:t>1</a:t>
                      </a:r>
                      <a:endParaRPr lang="en-US" sz="3080" b="0">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0">
                          <a:effectLst/>
                        </a:rPr>
                        <a:t> </a:t>
                      </a:r>
                      <a:endParaRPr lang="en-US" sz="3080" b="0">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0" dirty="0">
                          <a:effectLst/>
                        </a:rPr>
                        <a:t>1</a:t>
                      </a:r>
                      <a:endParaRPr lang="en-US" sz="3080" b="0" dirty="0">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0" dirty="0">
                          <a:effectLst/>
                        </a:rPr>
                        <a:t> </a:t>
                      </a:r>
                      <a:endParaRPr lang="en-US" sz="3080" b="0" dirty="0">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0" dirty="0">
                          <a:effectLst/>
                        </a:rPr>
                        <a:t> </a:t>
                      </a:r>
                      <a:endParaRPr lang="en-US" sz="3080" b="0" dirty="0">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0" dirty="0">
                          <a:effectLst/>
                        </a:rPr>
                        <a:t>1</a:t>
                      </a:r>
                      <a:endParaRPr lang="en-US" sz="3080" b="0" dirty="0">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0" dirty="0">
                          <a:effectLst/>
                        </a:rPr>
                        <a:t>1</a:t>
                      </a:r>
                      <a:endParaRPr lang="en-US" sz="3080" b="0" dirty="0">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0">
                          <a:effectLst/>
                        </a:rPr>
                        <a:t> </a:t>
                      </a:r>
                      <a:endParaRPr lang="en-US" sz="3080" b="0">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0">
                          <a:effectLst/>
                        </a:rPr>
                        <a:t>1</a:t>
                      </a:r>
                      <a:endParaRPr lang="en-US" sz="3080" b="0">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0" dirty="0">
                          <a:effectLst/>
                        </a:rPr>
                        <a:t>3</a:t>
                      </a:r>
                      <a:endParaRPr lang="en-US" sz="3080" b="0" dirty="0">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extLst>
                  <a:ext uri="{0D108BD9-81ED-4DB2-BD59-A6C34878D82A}">
                    <a16:rowId xmlns:a16="http://schemas.microsoft.com/office/drawing/2014/main" val="10005"/>
                  </a:ext>
                </a:extLst>
              </a:tr>
              <a:tr h="454660">
                <a:tc>
                  <a:txBody>
                    <a:bodyPr/>
                    <a:lstStyle/>
                    <a:p>
                      <a:pPr marL="0" marR="0">
                        <a:lnSpc>
                          <a:spcPct val="115000"/>
                        </a:lnSpc>
                        <a:spcBef>
                          <a:spcPts val="0"/>
                        </a:spcBef>
                        <a:spcAft>
                          <a:spcPts val="1000"/>
                        </a:spcAft>
                      </a:pPr>
                      <a:r>
                        <a:rPr lang="en-US" sz="1980" b="1">
                          <a:solidFill>
                            <a:srgbClr val="FF0000"/>
                          </a:solidFill>
                          <a:effectLst/>
                        </a:rPr>
                        <a:t>C602.5</a:t>
                      </a:r>
                      <a:endParaRPr lang="en-US" sz="1980" b="1">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0">
                          <a:solidFill>
                            <a:srgbClr val="FF0000"/>
                          </a:solidFill>
                          <a:effectLst/>
                        </a:rPr>
                        <a:t>2</a:t>
                      </a:r>
                      <a:endParaRPr lang="en-US" sz="1980" b="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0">
                          <a:solidFill>
                            <a:srgbClr val="FF0000"/>
                          </a:solidFill>
                          <a:effectLst/>
                        </a:rPr>
                        <a:t>2</a:t>
                      </a:r>
                      <a:endParaRPr lang="en-US" sz="1980" b="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0">
                          <a:solidFill>
                            <a:srgbClr val="FF0000"/>
                          </a:solidFill>
                          <a:effectLst/>
                        </a:rPr>
                        <a:t>2</a:t>
                      </a:r>
                      <a:endParaRPr lang="en-US" sz="1980" b="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0">
                          <a:solidFill>
                            <a:srgbClr val="FF0000"/>
                          </a:solidFill>
                          <a:effectLst/>
                        </a:rPr>
                        <a:t> </a:t>
                      </a:r>
                      <a:endParaRPr lang="en-US" sz="1980" b="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0">
                          <a:solidFill>
                            <a:srgbClr val="FF0000"/>
                          </a:solidFill>
                          <a:effectLst/>
                        </a:rPr>
                        <a:t>1</a:t>
                      </a:r>
                      <a:endParaRPr lang="en-US" sz="1980" b="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0" dirty="0">
                          <a:solidFill>
                            <a:srgbClr val="FF0000"/>
                          </a:solidFill>
                          <a:effectLst/>
                        </a:rPr>
                        <a:t> </a:t>
                      </a:r>
                      <a:endParaRPr lang="en-US" sz="1980" b="0" dirty="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0" dirty="0">
                          <a:solidFill>
                            <a:srgbClr val="FF0000"/>
                          </a:solidFill>
                          <a:effectLst/>
                        </a:rPr>
                        <a:t> </a:t>
                      </a:r>
                      <a:endParaRPr lang="en-US" sz="1980" b="0" dirty="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0" dirty="0">
                          <a:solidFill>
                            <a:srgbClr val="FF0000"/>
                          </a:solidFill>
                          <a:effectLst/>
                        </a:rPr>
                        <a:t> </a:t>
                      </a:r>
                      <a:endParaRPr lang="en-US" sz="1980" b="0" dirty="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0" dirty="0">
                          <a:solidFill>
                            <a:srgbClr val="FF0000"/>
                          </a:solidFill>
                          <a:effectLst/>
                        </a:rPr>
                        <a:t> </a:t>
                      </a:r>
                      <a:endParaRPr lang="en-US" sz="1980" b="0" dirty="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0" dirty="0">
                          <a:solidFill>
                            <a:srgbClr val="FF0000"/>
                          </a:solidFill>
                          <a:effectLst/>
                        </a:rPr>
                        <a:t> </a:t>
                      </a:r>
                      <a:endParaRPr lang="en-US" sz="1980" b="0" dirty="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0">
                          <a:solidFill>
                            <a:srgbClr val="FF0000"/>
                          </a:solidFill>
                          <a:effectLst/>
                        </a:rPr>
                        <a:t>1</a:t>
                      </a:r>
                      <a:endParaRPr lang="en-US" sz="1980" b="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0" dirty="0">
                          <a:solidFill>
                            <a:srgbClr val="FF0000"/>
                          </a:solidFill>
                          <a:effectLst/>
                        </a:rPr>
                        <a:t>3</a:t>
                      </a:r>
                      <a:endParaRPr lang="en-US" sz="1980" b="0" dirty="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extLst>
                  <a:ext uri="{0D108BD9-81ED-4DB2-BD59-A6C34878D82A}">
                    <a16:rowId xmlns:a16="http://schemas.microsoft.com/office/drawing/2014/main" val="10006"/>
                  </a:ext>
                </a:extLst>
              </a:tr>
              <a:tr h="539750">
                <a:tc>
                  <a:txBody>
                    <a:bodyPr/>
                    <a:lstStyle/>
                    <a:p>
                      <a:pPr marL="0" marR="0" algn="ctr">
                        <a:lnSpc>
                          <a:spcPct val="115000"/>
                        </a:lnSpc>
                        <a:spcBef>
                          <a:spcPts val="0"/>
                        </a:spcBef>
                        <a:spcAft>
                          <a:spcPts val="1000"/>
                        </a:spcAft>
                      </a:pPr>
                      <a:r>
                        <a:rPr lang="en-US" sz="1980" b="1">
                          <a:effectLst/>
                        </a:rPr>
                        <a:t> </a:t>
                      </a:r>
                      <a:endParaRPr lang="en-US" sz="3080" b="1">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1">
                          <a:effectLst/>
                        </a:rPr>
                        <a:t> </a:t>
                      </a:r>
                      <a:endParaRPr lang="en-US" sz="3080" b="1">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1">
                          <a:effectLst/>
                        </a:rPr>
                        <a:t> </a:t>
                      </a:r>
                      <a:endParaRPr lang="en-US" sz="3080" b="1">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1">
                          <a:effectLst/>
                        </a:rPr>
                        <a:t> </a:t>
                      </a:r>
                      <a:endParaRPr lang="en-US" sz="3080" b="1">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1">
                          <a:effectLst/>
                        </a:rPr>
                        <a:t> </a:t>
                      </a:r>
                      <a:endParaRPr lang="en-US" sz="3080" b="1">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1">
                          <a:effectLst/>
                        </a:rPr>
                        <a:t> </a:t>
                      </a:r>
                      <a:endParaRPr lang="en-US" sz="3080" b="1">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1">
                          <a:effectLst/>
                        </a:rPr>
                        <a:t> </a:t>
                      </a:r>
                      <a:endParaRPr lang="en-US" sz="3080" b="1">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1">
                          <a:effectLst/>
                        </a:rPr>
                        <a:t> </a:t>
                      </a:r>
                      <a:endParaRPr lang="en-US" sz="3080" b="1">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1">
                          <a:effectLst/>
                        </a:rPr>
                        <a:t> </a:t>
                      </a:r>
                      <a:endParaRPr lang="en-US" sz="3080" b="1">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1">
                          <a:effectLst/>
                        </a:rPr>
                        <a:t> </a:t>
                      </a:r>
                      <a:endParaRPr lang="en-US" sz="3080" b="1">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1" dirty="0">
                          <a:effectLst/>
                        </a:rPr>
                        <a:t> </a:t>
                      </a:r>
                      <a:endParaRPr lang="en-US" sz="3080" b="1" dirty="0">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1" dirty="0">
                          <a:effectLst/>
                        </a:rPr>
                        <a:t> </a:t>
                      </a:r>
                      <a:endParaRPr lang="en-US" sz="3080" b="1" dirty="0">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endParaRPr lang="en-US" sz="3080" b="1" dirty="0">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extLst>
                  <a:ext uri="{0D108BD9-81ED-4DB2-BD59-A6C34878D82A}">
                    <a16:rowId xmlns:a16="http://schemas.microsoft.com/office/drawing/2014/main" val="10007"/>
                  </a:ext>
                </a:extLst>
              </a:tr>
            </a:tbl>
          </a:graphicData>
        </a:graphic>
      </p:graphicFrame>
      <p:sp>
        <p:nvSpPr>
          <p:cNvPr id="2" name="Footer Placeholder 12">
            <a:extLst>
              <a:ext uri="{FF2B5EF4-FFF2-40B4-BE49-F238E27FC236}">
                <a16:creationId xmlns:a16="http://schemas.microsoft.com/office/drawing/2014/main" id="{0A021EEA-065E-7FEC-4244-A27BC1E95EEF}"/>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12642" name="Picture 1"/>
          <p:cNvPicPr>
            <a:picLocks noChangeAspect="1"/>
          </p:cNvPicPr>
          <p:nvPr/>
        </p:nvPicPr>
        <p:blipFill>
          <a:blip r:embed="rId2"/>
          <a:stretch>
            <a:fillRect/>
          </a:stretch>
        </p:blipFill>
        <p:spPr>
          <a:xfrm>
            <a:off x="2044700" y="1398588"/>
            <a:ext cx="3956050" cy="4160837"/>
          </a:xfrm>
          <a:prstGeom prst="rect">
            <a:avLst/>
          </a:prstGeom>
          <a:noFill/>
          <a:ln w="9525">
            <a:noFill/>
          </a:ln>
        </p:spPr>
      </p:pic>
      <p:sp>
        <p:nvSpPr>
          <p:cNvPr id="112643" name="Rectangle 2"/>
          <p:cNvSpPr/>
          <p:nvPr/>
        </p:nvSpPr>
        <p:spPr>
          <a:xfrm>
            <a:off x="506413" y="981075"/>
            <a:ext cx="2236787" cy="231775"/>
          </a:xfrm>
          <a:prstGeom prst="rect">
            <a:avLst/>
          </a:prstGeom>
          <a:noFill/>
          <a:ln w="9525">
            <a:noFill/>
          </a:ln>
        </p:spPr>
        <p:txBody>
          <a:bodyPr wrap="none" lIns="0" tIns="0" rIns="0" bIns="0"/>
          <a:lstStyle/>
          <a:p>
            <a:pPr>
              <a:buNone/>
            </a:pPr>
            <a:r>
              <a:rPr sz="2300" b="1" dirty="0">
                <a:latin typeface="Calibri" panose="020F0502020204030204" pitchFamily="34" charset="0"/>
                <a:ea typeface="Arial" panose="020B0604020202020204" pitchFamily="34" charset="0"/>
              </a:rPr>
              <a:t>HTTP Transactions</a:t>
            </a:r>
          </a:p>
        </p:txBody>
      </p:sp>
      <p:sp>
        <p:nvSpPr>
          <p:cNvPr id="112644" name="Rectangle 3"/>
          <p:cNvSpPr/>
          <p:nvPr/>
        </p:nvSpPr>
        <p:spPr>
          <a:xfrm>
            <a:off x="255588" y="5824538"/>
            <a:ext cx="9345612" cy="1003300"/>
          </a:xfrm>
          <a:prstGeom prst="rect">
            <a:avLst/>
          </a:prstGeom>
          <a:noFill/>
          <a:ln w="9525">
            <a:noFill/>
          </a:ln>
        </p:spPr>
        <p:txBody>
          <a:bodyPr lIns="0" tIns="0" rIns="0" bIns="0"/>
          <a:lstStyle/>
          <a:p>
            <a:pPr indent="482600" algn="just">
              <a:lnSpc>
                <a:spcPts val="2815"/>
              </a:lnSpc>
              <a:spcBef>
                <a:spcPts val="1475"/>
              </a:spcBef>
              <a:buNone/>
            </a:pPr>
            <a:r>
              <a:rPr sz="2200" dirty="0">
                <a:latin typeface="Calibri" panose="020F0502020204030204" pitchFamily="34" charset="0"/>
                <a:ea typeface="Arial" panose="020B0604020202020204" pitchFamily="34" charset="0"/>
              </a:rPr>
              <a:t>The above figure shows the HTTP transaction between client and server. The client initiates a transaction by sending a request message to the server. The server replies to the request message by sending a response message.</a:t>
            </a:r>
          </a:p>
        </p:txBody>
      </p:sp>
      <p:sp>
        <p:nvSpPr>
          <p:cNvPr id="5" name="Date Placeholder 4"/>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BCC85860-596B-4E72-83A0-A58AAB8C4A40}"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110</a:t>
            </a:fld>
            <a:endParaRPr lang="en-US" sz="1300" dirty="0">
              <a:solidFill>
                <a:srgbClr val="898989"/>
              </a:solidFill>
            </a:endParaRPr>
          </a:p>
        </p:txBody>
      </p:sp>
      <p:sp>
        <p:nvSpPr>
          <p:cNvPr id="112648"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PROTOCOLS</a:t>
            </a:r>
          </a:p>
        </p:txBody>
      </p:sp>
      <p:sp>
        <p:nvSpPr>
          <p:cNvPr id="2" name="Footer Placeholder 12">
            <a:extLst>
              <a:ext uri="{FF2B5EF4-FFF2-40B4-BE49-F238E27FC236}">
                <a16:creationId xmlns:a16="http://schemas.microsoft.com/office/drawing/2014/main" id="{52552E00-7983-D072-52C3-AE331C0BD2DE}"/>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overrideClrMapping bg1="lt1" tx1="dk1" bg2="lt2" tx2="dk2" accent1="accent1" accent2="accent2" accent3="accent3" accent4="accent4" accent5="accent5" accent6="accent6" hlink="hlink" folHlink="folHlink"/>
  </p:clrMapOvr>
</p:sld>
</file>

<file path=ppt/slides/slide1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13666" name="Picture 1"/>
          <p:cNvPicPr>
            <a:picLocks noChangeAspect="1"/>
          </p:cNvPicPr>
          <p:nvPr/>
        </p:nvPicPr>
        <p:blipFill>
          <a:blip r:embed="rId2"/>
          <a:stretch>
            <a:fillRect/>
          </a:stretch>
        </p:blipFill>
        <p:spPr>
          <a:xfrm>
            <a:off x="2901950" y="2365375"/>
            <a:ext cx="4572000" cy="2273300"/>
          </a:xfrm>
          <a:prstGeom prst="rect">
            <a:avLst/>
          </a:prstGeom>
          <a:noFill/>
          <a:ln w="9525">
            <a:noFill/>
          </a:ln>
        </p:spPr>
      </p:pic>
      <p:sp>
        <p:nvSpPr>
          <p:cNvPr id="113667" name="Rectangle 2"/>
          <p:cNvSpPr/>
          <p:nvPr/>
        </p:nvSpPr>
        <p:spPr>
          <a:xfrm>
            <a:off x="277813" y="987425"/>
            <a:ext cx="1189037" cy="274638"/>
          </a:xfrm>
          <a:prstGeom prst="rect">
            <a:avLst/>
          </a:prstGeom>
          <a:noFill/>
          <a:ln w="9525">
            <a:noFill/>
          </a:ln>
        </p:spPr>
        <p:txBody>
          <a:bodyPr wrap="none" lIns="0" tIns="0" rIns="0" bIns="0"/>
          <a:lstStyle/>
          <a:p>
            <a:pPr>
              <a:spcAft>
                <a:spcPts val="1890"/>
              </a:spcAft>
              <a:buNone/>
            </a:pPr>
            <a:r>
              <a:rPr sz="2200" b="1" dirty="0">
                <a:latin typeface="Calibri" panose="020F0502020204030204" pitchFamily="34" charset="0"/>
                <a:ea typeface="Arial" panose="020B0604020202020204" pitchFamily="34" charset="0"/>
              </a:rPr>
              <a:t>Messages</a:t>
            </a:r>
          </a:p>
        </p:txBody>
      </p:sp>
      <p:sp>
        <p:nvSpPr>
          <p:cNvPr id="113668" name="Rectangle 3"/>
          <p:cNvSpPr/>
          <p:nvPr/>
        </p:nvSpPr>
        <p:spPr>
          <a:xfrm>
            <a:off x="231775" y="1493838"/>
            <a:ext cx="9405938" cy="682625"/>
          </a:xfrm>
          <a:prstGeom prst="rect">
            <a:avLst/>
          </a:prstGeom>
          <a:noFill/>
          <a:ln w="9525">
            <a:noFill/>
          </a:ln>
        </p:spPr>
        <p:txBody>
          <a:bodyPr lIns="0" tIns="0" rIns="0" bIns="0"/>
          <a:lstStyle/>
          <a:p>
            <a:pPr indent="533400">
              <a:lnSpc>
                <a:spcPts val="2815"/>
              </a:lnSpc>
              <a:spcBef>
                <a:spcPts val="1890"/>
              </a:spcBef>
              <a:buNone/>
            </a:pPr>
            <a:r>
              <a:rPr sz="2200" dirty="0">
                <a:latin typeface="Calibri" panose="020F0502020204030204" pitchFamily="34" charset="0"/>
                <a:ea typeface="Arial" panose="020B0604020202020204" pitchFamily="34" charset="0"/>
              </a:rPr>
              <a:t>HTTP messages are of two types: request and response. Both the message types follow the same message format.</a:t>
            </a:r>
          </a:p>
        </p:txBody>
      </p:sp>
      <p:sp>
        <p:nvSpPr>
          <p:cNvPr id="5" name="Date Placeholder 4"/>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8F6CFDF1-ADC5-4926-AB1F-BD1CD8180C28}"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111</a:t>
            </a:fld>
            <a:endParaRPr lang="en-US" sz="1300" dirty="0">
              <a:solidFill>
                <a:srgbClr val="898989"/>
              </a:solidFill>
            </a:endParaRPr>
          </a:p>
        </p:txBody>
      </p:sp>
      <p:sp>
        <p:nvSpPr>
          <p:cNvPr id="113672"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PROTOCOLS</a:t>
            </a:r>
          </a:p>
        </p:txBody>
      </p:sp>
      <p:sp>
        <p:nvSpPr>
          <p:cNvPr id="2" name="Footer Placeholder 12">
            <a:extLst>
              <a:ext uri="{FF2B5EF4-FFF2-40B4-BE49-F238E27FC236}">
                <a16:creationId xmlns:a16="http://schemas.microsoft.com/office/drawing/2014/main" id="{96AD06FB-E652-FD5F-F2FF-305A68F62263}"/>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overrideClrMapping bg1="lt1" tx1="dk1" bg2="lt2" tx2="dk2" accent1="accent1" accent2="accent2" accent3="accent3" accent4="accent4" accent5="accent5" accent6="accent6" hlink="hlink" folHlink="folHlink"/>
  </p:clrMapOvr>
</p:sld>
</file>

<file path=ppt/slides/slide1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14690" name="Picture 1"/>
          <p:cNvPicPr>
            <a:picLocks noChangeAspect="1"/>
          </p:cNvPicPr>
          <p:nvPr/>
        </p:nvPicPr>
        <p:blipFill>
          <a:blip r:embed="rId2"/>
          <a:stretch>
            <a:fillRect/>
          </a:stretch>
        </p:blipFill>
        <p:spPr>
          <a:xfrm>
            <a:off x="3644900" y="1804988"/>
            <a:ext cx="3113088" cy="3276600"/>
          </a:xfrm>
          <a:prstGeom prst="rect">
            <a:avLst/>
          </a:prstGeom>
          <a:noFill/>
          <a:ln w="9525">
            <a:noFill/>
          </a:ln>
        </p:spPr>
      </p:pic>
      <p:sp>
        <p:nvSpPr>
          <p:cNvPr id="114691" name="Rectangle 2"/>
          <p:cNvSpPr/>
          <p:nvPr/>
        </p:nvSpPr>
        <p:spPr>
          <a:xfrm>
            <a:off x="277813" y="971550"/>
            <a:ext cx="9320212" cy="647700"/>
          </a:xfrm>
          <a:prstGeom prst="rect">
            <a:avLst/>
          </a:prstGeom>
          <a:noFill/>
          <a:ln w="9525">
            <a:noFill/>
          </a:ln>
        </p:spPr>
        <p:txBody>
          <a:bodyPr lIns="0" tIns="0" rIns="0" bIns="0"/>
          <a:lstStyle/>
          <a:p>
            <a:pPr>
              <a:lnSpc>
                <a:spcPts val="2840"/>
              </a:lnSpc>
              <a:buNone/>
            </a:pPr>
            <a:r>
              <a:rPr sz="2300" b="1" dirty="0">
                <a:latin typeface="Calibri" panose="020F0502020204030204" pitchFamily="34" charset="0"/>
                <a:ea typeface="Arial" panose="020B0604020202020204" pitchFamily="34" charset="0"/>
              </a:rPr>
              <a:t>Request Message: </a:t>
            </a:r>
            <a:r>
              <a:rPr sz="2300" dirty="0">
                <a:latin typeface="Calibri" panose="020F0502020204030204" pitchFamily="34" charset="0"/>
                <a:ea typeface="Arial" panose="020B0604020202020204" pitchFamily="34" charset="0"/>
              </a:rPr>
              <a:t>The request message is sent by the client that consists of a</a:t>
            </a:r>
          </a:p>
          <a:p>
            <a:pPr>
              <a:lnSpc>
                <a:spcPts val="2840"/>
              </a:lnSpc>
              <a:buNone/>
            </a:pPr>
            <a:r>
              <a:rPr sz="2300" dirty="0">
                <a:latin typeface="Calibri" panose="020F0502020204030204" pitchFamily="34" charset="0"/>
                <a:ea typeface="Arial" panose="020B0604020202020204" pitchFamily="34" charset="0"/>
              </a:rPr>
              <a:t>request line, headers, and sometimes a body.</a:t>
            </a: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0B9F700E-014B-4AFE-A48A-54D9D035488E}"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112</a:t>
            </a:fld>
            <a:endParaRPr lang="en-US" sz="1300" dirty="0">
              <a:solidFill>
                <a:srgbClr val="898989"/>
              </a:solidFill>
            </a:endParaRPr>
          </a:p>
        </p:txBody>
      </p:sp>
      <p:sp>
        <p:nvSpPr>
          <p:cNvPr id="114695"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PROTOCOLS</a:t>
            </a:r>
          </a:p>
        </p:txBody>
      </p:sp>
      <p:sp>
        <p:nvSpPr>
          <p:cNvPr id="2" name="Footer Placeholder 12">
            <a:extLst>
              <a:ext uri="{FF2B5EF4-FFF2-40B4-BE49-F238E27FC236}">
                <a16:creationId xmlns:a16="http://schemas.microsoft.com/office/drawing/2014/main" id="{BDCB01D0-C23B-3126-E08A-B12EB1A88CD0}"/>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overrideClrMapping bg1="lt1" tx1="dk1" bg2="lt2" tx2="dk2" accent1="accent1" accent2="accent2" accent3="accent3" accent4="accent4" accent5="accent5" accent6="accent6" hlink="hlink" folHlink="folHlink"/>
  </p:clrMapOvr>
</p:sld>
</file>

<file path=ppt/slides/slide1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15714" name="Picture 1"/>
          <p:cNvPicPr>
            <a:picLocks noChangeAspect="1"/>
          </p:cNvPicPr>
          <p:nvPr/>
        </p:nvPicPr>
        <p:blipFill>
          <a:blip r:embed="rId2"/>
          <a:stretch>
            <a:fillRect/>
          </a:stretch>
        </p:blipFill>
        <p:spPr>
          <a:xfrm>
            <a:off x="3703638" y="1804988"/>
            <a:ext cx="2032000" cy="2138362"/>
          </a:xfrm>
          <a:prstGeom prst="rect">
            <a:avLst/>
          </a:prstGeom>
          <a:noFill/>
          <a:ln w="9525">
            <a:noFill/>
          </a:ln>
        </p:spPr>
      </p:pic>
      <p:sp>
        <p:nvSpPr>
          <p:cNvPr id="115715" name="Rectangle 2"/>
          <p:cNvSpPr/>
          <p:nvPr/>
        </p:nvSpPr>
        <p:spPr>
          <a:xfrm>
            <a:off x="261938" y="974725"/>
            <a:ext cx="9345612" cy="644525"/>
          </a:xfrm>
          <a:prstGeom prst="rect">
            <a:avLst/>
          </a:prstGeom>
          <a:noFill/>
          <a:ln w="9525">
            <a:noFill/>
          </a:ln>
        </p:spPr>
        <p:txBody>
          <a:bodyPr lIns="0" tIns="0" rIns="0" bIns="0"/>
          <a:lstStyle/>
          <a:p>
            <a:pPr>
              <a:lnSpc>
                <a:spcPts val="2815"/>
              </a:lnSpc>
              <a:buNone/>
            </a:pPr>
            <a:r>
              <a:rPr sz="2300" b="1" dirty="0">
                <a:latin typeface="Calibri" panose="020F0502020204030204" pitchFamily="34" charset="0"/>
                <a:ea typeface="Arial" panose="020B0604020202020204" pitchFamily="34" charset="0"/>
              </a:rPr>
              <a:t>Response Message: </a:t>
            </a:r>
            <a:r>
              <a:rPr sz="2300" dirty="0">
                <a:latin typeface="Calibri" panose="020F0502020204030204" pitchFamily="34" charset="0"/>
                <a:ea typeface="Arial" panose="020B0604020202020204" pitchFamily="34" charset="0"/>
              </a:rPr>
              <a:t>The response message is sent by the server to the client</a:t>
            </a:r>
          </a:p>
          <a:p>
            <a:pPr>
              <a:lnSpc>
                <a:spcPts val="2815"/>
              </a:lnSpc>
              <a:buNone/>
            </a:pPr>
            <a:r>
              <a:rPr sz="2300" dirty="0">
                <a:latin typeface="Calibri" panose="020F0502020204030204" pitchFamily="34" charset="0"/>
                <a:ea typeface="Arial" panose="020B0604020202020204" pitchFamily="34" charset="0"/>
              </a:rPr>
              <a:t>that consists of a status line, headers, and sometimes a body.</a:t>
            </a: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0EBAE092-B307-43FE-B8A0-33376F5303F3}"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113</a:t>
            </a:fld>
            <a:endParaRPr lang="en-US" sz="1300" dirty="0">
              <a:solidFill>
                <a:srgbClr val="898989"/>
              </a:solidFill>
            </a:endParaRPr>
          </a:p>
        </p:txBody>
      </p:sp>
      <p:sp>
        <p:nvSpPr>
          <p:cNvPr id="115719"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PROTOCOLS</a:t>
            </a:r>
          </a:p>
        </p:txBody>
      </p:sp>
      <p:sp>
        <p:nvSpPr>
          <p:cNvPr id="2" name="Footer Placeholder 12">
            <a:extLst>
              <a:ext uri="{FF2B5EF4-FFF2-40B4-BE49-F238E27FC236}">
                <a16:creationId xmlns:a16="http://schemas.microsoft.com/office/drawing/2014/main" id="{7C35DE79-0673-1E18-8E1E-E26D30A36AAD}"/>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overrideClrMapping bg1="lt1" tx1="dk1" bg2="lt2" tx2="dk2" accent1="accent1" accent2="accent2" accent3="accent3" accent4="accent4" accent5="accent5" accent6="accent6" hlink="hlink" folHlink="folHlink"/>
  </p:clrMapOvr>
</p:sld>
</file>

<file path=ppt/slides/slide1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16738" name="Picture 1"/>
          <p:cNvPicPr>
            <a:picLocks noChangeAspect="1"/>
          </p:cNvPicPr>
          <p:nvPr/>
        </p:nvPicPr>
        <p:blipFill>
          <a:blip r:embed="rId2"/>
          <a:stretch>
            <a:fillRect/>
          </a:stretch>
        </p:blipFill>
        <p:spPr>
          <a:xfrm>
            <a:off x="2114550" y="5267325"/>
            <a:ext cx="5029200" cy="530225"/>
          </a:xfrm>
          <a:prstGeom prst="rect">
            <a:avLst/>
          </a:prstGeom>
          <a:noFill/>
          <a:ln w="9525">
            <a:noFill/>
          </a:ln>
        </p:spPr>
      </p:pic>
      <p:sp>
        <p:nvSpPr>
          <p:cNvPr id="3" name="Rectangle 2"/>
          <p:cNvSpPr/>
          <p:nvPr/>
        </p:nvSpPr>
        <p:spPr>
          <a:xfrm>
            <a:off x="277813" y="969963"/>
            <a:ext cx="9342438" cy="2714625"/>
          </a:xfrm>
          <a:prstGeom prst="rect">
            <a:avLst/>
          </a:prstGeom>
        </p:spPr>
        <p:txBody>
          <a:bodyPr lIns="0" tIns="0" rIns="0" bIns="0">
            <a:noAutofit/>
          </a:bodyPr>
          <a:lstStyle/>
          <a:p>
            <a:pPr marL="0" marR="0" lvl="0" indent="0" algn="l" defTabSz="457200" rtl="0" eaLnBrk="1" fontAlgn="auto" latinLnBrk="0" hangingPunct="1">
              <a:lnSpc>
                <a:spcPct val="100000"/>
              </a:lnSpc>
              <a:spcBef>
                <a:spcPts val="0"/>
              </a:spcBef>
              <a:spcAft>
                <a:spcPts val="1470"/>
              </a:spcAft>
              <a:buClrTx/>
              <a:buSzTx/>
              <a:buFontTx/>
              <a:buNone/>
              <a:defRPr/>
            </a:pPr>
            <a:r>
              <a:rPr kumimoji="0" lang="en-US" sz="2200" b="1" i="0" u="none" strike="noStrike" kern="1200" cap="none" spc="0" normalizeH="0" baseline="0" noProof="0" dirty="0">
                <a:ln>
                  <a:noFill/>
                </a:ln>
                <a:solidFill>
                  <a:schemeClr val="tx1"/>
                </a:solidFill>
                <a:effectLst/>
                <a:uLnTx/>
                <a:uFillTx/>
                <a:latin typeface="Calibri" panose="020F0502020204030204"/>
                <a:ea typeface="+mn-ea"/>
                <a:cs typeface="+mn-cs"/>
              </a:rPr>
              <a:t>Uniform Resource Locator (URL)</a:t>
            </a:r>
          </a:p>
          <a:p>
            <a:pPr marL="469900" marR="0" lvl="0" indent="-241300" algn="just" defTabSz="457200" rtl="0" eaLnBrk="1" fontAlgn="auto" latinLnBrk="0" hangingPunct="1">
              <a:lnSpc>
                <a:spcPts val="2810"/>
              </a:lnSpc>
              <a:spcBef>
                <a:spcPts val="0"/>
              </a:spcBef>
              <a:spcAft>
                <a:spcPts val="21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A client that wants to access the document in an internet needs an address and to facilitate the access of documents, the HTTP uses the concept of Uniform Resource Locator (URL).</a:t>
            </a:r>
          </a:p>
          <a:p>
            <a:pPr marL="469900" marR="0" lvl="0" indent="-241300" algn="just" defTabSz="457200" rtl="0" eaLnBrk="1" fontAlgn="auto" latinLnBrk="0" hangingPunct="1">
              <a:lnSpc>
                <a:spcPts val="2785"/>
              </a:lnSpc>
              <a:spcBef>
                <a:spcPts val="0"/>
              </a:spcBef>
              <a:spcAft>
                <a:spcPts val="21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The Uniform Resource Locator (URL) is a standard way of specifying any kind of information on the internet.</a:t>
            </a:r>
          </a:p>
          <a:p>
            <a:pPr marL="469900" marR="0" lvl="0" indent="-241300" algn="just" defTabSz="457200" rtl="0" eaLnBrk="1" fontAlgn="auto" latinLnBrk="0" hangingPunct="1">
              <a:lnSpc>
                <a:spcPct val="100000"/>
              </a:lnSpc>
              <a:spcBef>
                <a:spcPts val="0"/>
              </a:spcBef>
              <a:spcAft>
                <a:spcPts val="441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The URL defines four parts: method, host computer, port, and path.</a:t>
            </a:r>
          </a:p>
        </p:txBody>
      </p:sp>
      <p:sp>
        <p:nvSpPr>
          <p:cNvPr id="4" name="Rectangle 3"/>
          <p:cNvSpPr/>
          <p:nvPr/>
        </p:nvSpPr>
        <p:spPr>
          <a:xfrm>
            <a:off x="3830638" y="4465638"/>
            <a:ext cx="2444750" cy="542925"/>
          </a:xfrm>
          <a:prstGeom prst="rect">
            <a:avLst/>
          </a:prstGeom>
        </p:spPr>
        <p:txBody>
          <a:bodyPr lIns="0" tIns="0" rIns="0" bIns="0">
            <a:noAutofit/>
          </a:bodyPr>
          <a:lstStyle/>
          <a:p>
            <a:pPr marL="850900" marR="0" lvl="0" indent="0" algn="l" defTabSz="457200" rtl="0" eaLnBrk="1" fontAlgn="auto" latinLnBrk="0" hangingPunct="1">
              <a:lnSpc>
                <a:spcPct val="100000"/>
              </a:lnSpc>
              <a:spcBef>
                <a:spcPts val="0"/>
              </a:spcBef>
              <a:spcAft>
                <a:spcPts val="1050"/>
              </a:spcAft>
              <a:buClrTx/>
              <a:buSzTx/>
              <a:buFontTx/>
              <a:buNone/>
              <a:defRPr/>
            </a:pPr>
            <a:r>
              <a:rPr kumimoji="0" lang="en-US" sz="1400" b="1" i="0" u="none" strike="noStrike" kern="1200" cap="none" spc="0" normalizeH="0" baseline="0" noProof="0">
                <a:ln>
                  <a:noFill/>
                </a:ln>
                <a:solidFill>
                  <a:schemeClr val="tx1"/>
                </a:solidFill>
                <a:effectLst/>
                <a:uLnTx/>
                <a:uFillTx/>
                <a:latin typeface="Calibri" panose="020F0502020204030204"/>
                <a:ea typeface="+mn-ea"/>
                <a:cs typeface="+mn-cs"/>
              </a:rPr>
              <a:t>URL</a:t>
            </a:r>
          </a:p>
          <a:p>
            <a:pPr marL="0" marR="0" lvl="0" indent="0" algn="l" defTabSz="457200" rtl="0" eaLnBrk="1" fontAlgn="auto" latinLnBrk="0" hangingPunct="1">
              <a:lnSpc>
                <a:spcPct val="100000"/>
              </a:lnSpc>
              <a:spcBef>
                <a:spcPts val="0"/>
              </a:spcBef>
              <a:spcAft>
                <a:spcPts val="0"/>
              </a:spcAft>
              <a:buClrTx/>
              <a:buSzTx/>
              <a:buFontTx/>
              <a:buNone/>
              <a:defRPr/>
            </a:pPr>
            <a:r>
              <a:rPr kumimoji="0" lang="en-US" sz="1400" b="1" i="0" u="none" strike="noStrike" kern="1200" cap="none" spc="0" normalizeH="0" baseline="0" noProof="0">
                <a:ln>
                  <a:noFill/>
                </a:ln>
                <a:solidFill>
                  <a:schemeClr val="tx1"/>
                </a:solidFill>
                <a:effectLst/>
                <a:uLnTx/>
                <a:uFillTx/>
                <a:latin typeface="Calibri" panose="020F0502020204030204"/>
                <a:ea typeface="+mn-ea"/>
                <a:cs typeface="+mn-cs"/>
              </a:rPr>
              <a:t>Uniform Resource Locator</a:t>
            </a:r>
          </a:p>
        </p:txBody>
      </p:sp>
      <p:sp>
        <p:nvSpPr>
          <p:cNvPr id="116741" name="Rectangle 4"/>
          <p:cNvSpPr/>
          <p:nvPr/>
        </p:nvSpPr>
        <p:spPr>
          <a:xfrm>
            <a:off x="725488" y="6529388"/>
            <a:ext cx="8875712" cy="646112"/>
          </a:xfrm>
          <a:prstGeom prst="rect">
            <a:avLst/>
          </a:prstGeom>
          <a:noFill/>
          <a:ln w="9525">
            <a:noFill/>
          </a:ln>
        </p:spPr>
        <p:txBody>
          <a:bodyPr lIns="0" tIns="0" rIns="0" bIns="0"/>
          <a:lstStyle/>
          <a:p>
            <a:pPr algn="just">
              <a:lnSpc>
                <a:spcPts val="2815"/>
              </a:lnSpc>
              <a:spcBef>
                <a:spcPts val="3990"/>
              </a:spcBef>
              <a:buNone/>
            </a:pPr>
            <a:r>
              <a:rPr sz="2200" b="1" dirty="0">
                <a:latin typeface="Calibri" panose="020F0502020204030204" pitchFamily="34" charset="0"/>
                <a:ea typeface="Arial" panose="020B0604020202020204" pitchFamily="34" charset="0"/>
              </a:rPr>
              <a:t>Method</a:t>
            </a:r>
            <a:r>
              <a:rPr sz="2200" dirty="0">
                <a:latin typeface="Calibri" panose="020F0502020204030204" pitchFamily="34" charset="0"/>
                <a:ea typeface="Arial" panose="020B0604020202020204" pitchFamily="34" charset="0"/>
              </a:rPr>
              <a:t>: The method is the protocol used to retrieve the document from a server. For example, HTTP.</a:t>
            </a:r>
          </a:p>
        </p:txBody>
      </p:sp>
      <p:sp>
        <p:nvSpPr>
          <p:cNvPr id="6" name="Date Placeholder 5"/>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C15EBFF3-6DEB-46B6-8C1E-0A1EF4EA8DB0}"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Slide Number Placeholder 7"/>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114</a:t>
            </a:fld>
            <a:endParaRPr lang="en-US" sz="1300" dirty="0">
              <a:solidFill>
                <a:srgbClr val="898989"/>
              </a:solidFill>
            </a:endParaRPr>
          </a:p>
        </p:txBody>
      </p:sp>
      <p:sp>
        <p:nvSpPr>
          <p:cNvPr id="116745"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PROTOCOLS</a:t>
            </a:r>
          </a:p>
        </p:txBody>
      </p:sp>
      <p:pic>
        <p:nvPicPr>
          <p:cNvPr id="116746" name="Picture 9"/>
          <p:cNvPicPr>
            <a:picLocks noChangeAspect="1"/>
          </p:cNvPicPr>
          <p:nvPr/>
        </p:nvPicPr>
        <p:blipFill>
          <a:blip r:embed="rId3"/>
          <a:stretch>
            <a:fillRect/>
          </a:stretch>
        </p:blipFill>
        <p:spPr>
          <a:xfrm>
            <a:off x="1116013" y="3281363"/>
            <a:ext cx="7826375" cy="1209675"/>
          </a:xfrm>
          <a:prstGeom prst="rect">
            <a:avLst/>
          </a:prstGeom>
          <a:noFill/>
          <a:ln w="9525">
            <a:noFill/>
          </a:ln>
        </p:spPr>
      </p:pic>
      <p:sp>
        <p:nvSpPr>
          <p:cNvPr id="2" name="Footer Placeholder 12">
            <a:extLst>
              <a:ext uri="{FF2B5EF4-FFF2-40B4-BE49-F238E27FC236}">
                <a16:creationId xmlns:a16="http://schemas.microsoft.com/office/drawing/2014/main" id="{3589ACD7-75EE-29EE-B3CF-4B2FFBC60FFE}"/>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overrideClrMapping bg1="lt1" tx1="dk1" bg2="lt2" tx2="dk2" accent1="accent1" accent2="accent2" accent3="accent3" accent4="accent4" accent5="accent5" accent6="accent6" hlink="hlink" folHlink="folHlink"/>
  </p:clrMapOvr>
</p:sld>
</file>

<file path=ppt/slides/slide1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2" name="Rectangle 1"/>
          <p:cNvSpPr/>
          <p:nvPr/>
        </p:nvSpPr>
        <p:spPr>
          <a:xfrm>
            <a:off x="490538" y="971550"/>
            <a:ext cx="9117012" cy="3603625"/>
          </a:xfrm>
          <a:prstGeom prst="rect">
            <a:avLst/>
          </a:prstGeom>
          <a:noFill/>
          <a:ln w="9525">
            <a:noFill/>
          </a:ln>
        </p:spPr>
        <p:txBody>
          <a:bodyPr lIns="0" tIns="0" rIns="0" bIns="0"/>
          <a:lstStyle/>
          <a:p>
            <a:pPr marL="254000" indent="-254000" algn="just">
              <a:lnSpc>
                <a:spcPts val="2815"/>
              </a:lnSpc>
              <a:spcAft>
                <a:spcPts val="215"/>
              </a:spcAft>
              <a:buNone/>
            </a:pPr>
            <a:r>
              <a:rPr sz="2200" dirty="0">
                <a:latin typeface="Calibri" panose="020F0502020204030204" pitchFamily="34" charset="0"/>
                <a:ea typeface="Arial" panose="020B0604020202020204" pitchFamily="34" charset="0"/>
              </a:rPr>
              <a:t>. </a:t>
            </a:r>
            <a:r>
              <a:rPr sz="2200" b="1" dirty="0">
                <a:latin typeface="Calibri" panose="020F0502020204030204" pitchFamily="34" charset="0"/>
                <a:ea typeface="Arial" panose="020B0604020202020204" pitchFamily="34" charset="0"/>
              </a:rPr>
              <a:t>Host</a:t>
            </a:r>
            <a:r>
              <a:rPr sz="2200" dirty="0">
                <a:latin typeface="Calibri" panose="020F0502020204030204" pitchFamily="34" charset="0"/>
                <a:ea typeface="Arial" panose="020B0604020202020204" pitchFamily="34" charset="0"/>
              </a:rPr>
              <a:t>: The host is the computer where the information is stored, and the computer is given an alias name. Web pages are mainly stored in the computers and the computers are given an alias name that begins with the characters "www". This field is not mandatory.</a:t>
            </a:r>
          </a:p>
          <a:p>
            <a:pPr marL="254000" indent="-254000" algn="just">
              <a:lnSpc>
                <a:spcPts val="2815"/>
              </a:lnSpc>
              <a:spcAft>
                <a:spcPts val="215"/>
              </a:spcAft>
              <a:buNone/>
            </a:pPr>
            <a:r>
              <a:rPr sz="2200" dirty="0">
                <a:latin typeface="Calibri" panose="020F0502020204030204" pitchFamily="34" charset="0"/>
                <a:ea typeface="Arial" panose="020B0604020202020204" pitchFamily="34" charset="0"/>
              </a:rPr>
              <a:t>. </a:t>
            </a:r>
            <a:r>
              <a:rPr sz="2200" b="1" dirty="0">
                <a:latin typeface="Calibri" panose="020F0502020204030204" pitchFamily="34" charset="0"/>
                <a:ea typeface="Arial" panose="020B0604020202020204" pitchFamily="34" charset="0"/>
              </a:rPr>
              <a:t>Port</a:t>
            </a:r>
            <a:r>
              <a:rPr sz="2200" dirty="0">
                <a:latin typeface="Calibri" panose="020F0502020204030204" pitchFamily="34" charset="0"/>
                <a:ea typeface="Arial" panose="020B0604020202020204" pitchFamily="34" charset="0"/>
              </a:rPr>
              <a:t>: The URL can also contain the port number of the server, but it's an optional field. If the port number is included, then it must come between the host and path and it should be separated from the host by a colon.</a:t>
            </a:r>
          </a:p>
          <a:p>
            <a:pPr marL="254000" indent="-254000" algn="just">
              <a:lnSpc>
                <a:spcPts val="2815"/>
              </a:lnSpc>
              <a:buNone/>
            </a:pPr>
            <a:r>
              <a:rPr sz="2200" dirty="0">
                <a:latin typeface="Calibri" panose="020F0502020204030204" pitchFamily="34" charset="0"/>
                <a:ea typeface="Arial" panose="020B0604020202020204" pitchFamily="34" charset="0"/>
              </a:rPr>
              <a:t>. </a:t>
            </a:r>
            <a:r>
              <a:rPr sz="2200" b="1" dirty="0">
                <a:latin typeface="Calibri" panose="020F0502020204030204" pitchFamily="34" charset="0"/>
                <a:ea typeface="Arial" panose="020B0604020202020204" pitchFamily="34" charset="0"/>
              </a:rPr>
              <a:t>Path</a:t>
            </a:r>
            <a:r>
              <a:rPr sz="2200" dirty="0">
                <a:latin typeface="Calibri" panose="020F0502020204030204" pitchFamily="34" charset="0"/>
                <a:ea typeface="Arial" panose="020B0604020202020204" pitchFamily="34" charset="0"/>
              </a:rPr>
              <a:t>: Path is the pathname of the file where the information is stored. The path itself contain slashes that separate the directories from the subdirectories and files.</a:t>
            </a:r>
          </a:p>
        </p:txBody>
      </p:sp>
      <p:sp>
        <p:nvSpPr>
          <p:cNvPr id="3" name="Date Placeholder 2"/>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36F56C5A-51A0-42B0-8112-F6C923285A58}"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115</a:t>
            </a:fld>
            <a:endParaRPr lang="en-US" sz="1300" dirty="0">
              <a:solidFill>
                <a:srgbClr val="898989"/>
              </a:solidFill>
            </a:endParaRPr>
          </a:p>
        </p:txBody>
      </p:sp>
      <p:sp>
        <p:nvSpPr>
          <p:cNvPr id="117766"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PROTOCOLS</a:t>
            </a:r>
          </a:p>
        </p:txBody>
      </p:sp>
      <p:sp>
        <p:nvSpPr>
          <p:cNvPr id="2" name="Footer Placeholder 12">
            <a:extLst>
              <a:ext uri="{FF2B5EF4-FFF2-40B4-BE49-F238E27FC236}">
                <a16:creationId xmlns:a16="http://schemas.microsoft.com/office/drawing/2014/main" id="{0B999EAD-B178-241A-B37D-C3AB55597026}"/>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overrideClrMapping bg1="lt1" tx1="dk1" bg2="lt2" tx2="dk2" accent1="accent1" accent2="accent2" accent3="accent3" accent4="accent4" accent5="accent5" accent6="accent6" hlink="hlink" folHlink="folHlink"/>
  </p:clrMapOvr>
</p:sld>
</file>

<file path=ppt/slides/slide1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258763" y="974725"/>
            <a:ext cx="9348788" cy="4810125"/>
          </a:xfrm>
          <a:prstGeom prst="rect">
            <a:avLst/>
          </a:prstGeom>
        </p:spPr>
        <p:txBody>
          <a:bodyPr lIns="0" tIns="0" rIns="0" bIns="0">
            <a:noAutofit/>
          </a:bodyPr>
          <a:lstStyle/>
          <a:p>
            <a:pPr marL="0" marR="0" lvl="0" indent="0" algn="ctr" defTabSz="457200" rtl="0" eaLnBrk="1" fontAlgn="auto" latinLnBrk="0" hangingPunct="1">
              <a:lnSpc>
                <a:spcPct val="100000"/>
              </a:lnSpc>
              <a:spcBef>
                <a:spcPts val="0"/>
              </a:spcBef>
              <a:spcAft>
                <a:spcPts val="1050"/>
              </a:spcAft>
              <a:buClrTx/>
              <a:buSzTx/>
              <a:buFontTx/>
              <a:buNone/>
              <a:defRPr/>
            </a:pPr>
            <a:r>
              <a:rPr kumimoji="0" lang="en-US" sz="2200" b="1" i="0" u="none" strike="noStrike" kern="1200" cap="none" spc="0" normalizeH="0" baseline="0" noProof="0" dirty="0">
                <a:ln>
                  <a:noFill/>
                </a:ln>
                <a:solidFill>
                  <a:schemeClr val="tx1"/>
                </a:solidFill>
                <a:effectLst/>
                <a:uLnTx/>
                <a:uFillTx/>
                <a:latin typeface="Calibri" panose="020F0502020204030204"/>
                <a:ea typeface="+mn-ea"/>
                <a:cs typeface="+mn-cs"/>
              </a:rPr>
              <a:t>Other Application Layer Protocols</a:t>
            </a:r>
          </a:p>
          <a:p>
            <a:pPr marL="0" marR="0" lvl="0" indent="0" algn="l" defTabSz="457200" rtl="0" eaLnBrk="1" fontAlgn="auto" latinLnBrk="0" hangingPunct="1">
              <a:lnSpc>
                <a:spcPct val="100000"/>
              </a:lnSpc>
              <a:spcBef>
                <a:spcPts val="0"/>
              </a:spcBef>
              <a:spcAft>
                <a:spcPts val="1050"/>
              </a:spcAft>
              <a:buClrTx/>
              <a:buSzTx/>
              <a:buFontTx/>
              <a:buNone/>
              <a:defRPr/>
            </a:pPr>
            <a:r>
              <a:rPr kumimoji="0" lang="en-US" sz="2200" b="1" i="0" u="none" strike="noStrike" kern="1200" cap="none" spc="0" normalizeH="0" baseline="0" noProof="0" dirty="0">
                <a:ln>
                  <a:noFill/>
                </a:ln>
                <a:solidFill>
                  <a:schemeClr val="tx1"/>
                </a:solidFill>
                <a:effectLst/>
                <a:uLnTx/>
                <a:uFillTx/>
                <a:latin typeface="Calibri" panose="020F0502020204030204"/>
                <a:ea typeface="+mn-ea"/>
                <a:cs typeface="+mn-cs"/>
              </a:rPr>
              <a:t>TFTP</a:t>
            </a: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a:t>
            </a:r>
          </a:p>
          <a:p>
            <a:pPr marL="0" marR="0" lvl="0" indent="469900" algn="l" defTabSz="457200" rtl="0" eaLnBrk="1" fontAlgn="auto" latinLnBrk="0" hangingPunct="1">
              <a:lnSpc>
                <a:spcPts val="2810"/>
              </a:lnSpc>
              <a:spcBef>
                <a:spcPts val="0"/>
              </a:spcBef>
              <a:spcAft>
                <a:spcPts val="420"/>
              </a:spcAft>
              <a:buClrTx/>
              <a:buSzTx/>
              <a:buFontTx/>
              <a:buNone/>
              <a:defRPr/>
            </a:pPr>
            <a:r>
              <a:rPr kumimoji="0" lang="en-US" sz="2200" b="1" i="0" u="none" strike="noStrike" kern="1200" cap="none" spc="0" normalizeH="0" baseline="0" noProof="0" dirty="0">
                <a:ln>
                  <a:noFill/>
                </a:ln>
                <a:solidFill>
                  <a:srgbClr val="373435"/>
                </a:solidFill>
                <a:effectLst/>
                <a:uLnTx/>
                <a:uFillTx/>
                <a:latin typeface="Calibri" panose="020F0502020204030204"/>
                <a:ea typeface="+mn-ea"/>
                <a:cs typeface="+mn-cs"/>
              </a:rPr>
              <a:t>Trivial File Transfer Protocol (TFTP)</a:t>
            </a:r>
            <a:r>
              <a:rPr kumimoji="0" lang="en-US" sz="2200" b="0" i="0" u="none" strike="noStrike" kern="1200" cap="none" spc="0" normalizeH="0" baseline="0" noProof="0" dirty="0">
                <a:ln>
                  <a:noFill/>
                </a:ln>
                <a:solidFill>
                  <a:srgbClr val="373435"/>
                </a:solidFill>
                <a:effectLst/>
                <a:uLnTx/>
                <a:uFillTx/>
                <a:latin typeface="Calibri" panose="020F0502020204030204"/>
                <a:ea typeface="+mn-ea"/>
                <a:cs typeface="+mn-cs"/>
              </a:rPr>
              <a:t> is a network protocol used to transfer files between hosts in a TCP/IP network. It is </a:t>
            </a: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the stripped-down, stock version of </a:t>
            </a:r>
            <a:r>
              <a:rPr kumimoji="0" lang="en-US" sz="2200" b="0" i="0" u="none" strike="noStrike" kern="1200" cap="none" spc="0" normalizeH="0" baseline="0" noProof="0" dirty="0">
                <a:ln>
                  <a:noFill/>
                </a:ln>
                <a:solidFill>
                  <a:srgbClr val="373435"/>
                </a:solidFill>
                <a:effectLst/>
                <a:uLnTx/>
                <a:uFillTx/>
                <a:latin typeface="Calibri" panose="020F0502020204030204"/>
                <a:ea typeface="+mn-ea"/>
                <a:cs typeface="+mn-cs"/>
              </a:rPr>
              <a:t>FTP and it doesn't have all of its functions; for example, you cannot list, delete, or rename files or directories on a remote server. In fact, TFTP can only be used to send and receive files between the two computers. TFTP doesn't support user authentication and all data is sent in clear text. So </a:t>
            </a: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It's a technology for transferring files between network devices and is a simplified version of FTP</a:t>
            </a:r>
          </a:p>
          <a:p>
            <a:pPr marL="0" marR="0" lvl="0" indent="469900" algn="l" defTabSz="457200" rtl="0" eaLnBrk="1" fontAlgn="auto" latinLnBrk="0" hangingPunct="1">
              <a:lnSpc>
                <a:spcPts val="2785"/>
              </a:lnSpc>
              <a:spcBef>
                <a:spcPts val="0"/>
              </a:spcBef>
              <a:spcAft>
                <a:spcPts val="0"/>
              </a:spcAft>
              <a:buClrTx/>
              <a:buSzTx/>
              <a:buFontTx/>
              <a:buNone/>
              <a:defRPr/>
            </a:pPr>
            <a:r>
              <a:rPr kumimoji="0" lang="en-US" sz="2200" b="0" i="0" u="none" strike="noStrike" kern="1200" cap="none" spc="0" normalizeH="0" baseline="0" noProof="0" dirty="0">
                <a:ln>
                  <a:noFill/>
                </a:ln>
                <a:solidFill>
                  <a:srgbClr val="373435"/>
                </a:solidFill>
                <a:effectLst/>
                <a:uLnTx/>
                <a:uFillTx/>
                <a:latin typeface="Calibri" panose="020F0502020204030204"/>
                <a:ea typeface="+mn-ea"/>
                <a:cs typeface="+mn-cs"/>
              </a:rPr>
              <a:t>The only real advantage that TFTP has over FTP is that it uses less resources. It is not widely used today, but Cisco does still use it on its devices, for example to backup a router's IOS image.</a:t>
            </a:r>
          </a:p>
        </p:txBody>
      </p:sp>
      <p:sp>
        <p:nvSpPr>
          <p:cNvPr id="3" name="Date Placeholder 2"/>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5FF850BA-0B21-4D7C-94C1-299334734FD3}"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116</a:t>
            </a:fld>
            <a:endParaRPr lang="en-US" sz="1300" dirty="0">
              <a:solidFill>
                <a:srgbClr val="898989"/>
              </a:solidFill>
            </a:endParaRPr>
          </a:p>
        </p:txBody>
      </p:sp>
      <p:sp>
        <p:nvSpPr>
          <p:cNvPr id="118790"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PROTOCOLS</a:t>
            </a:r>
          </a:p>
        </p:txBody>
      </p:sp>
      <p:sp>
        <p:nvSpPr>
          <p:cNvPr id="6" name="Footer Placeholder 12">
            <a:extLst>
              <a:ext uri="{FF2B5EF4-FFF2-40B4-BE49-F238E27FC236}">
                <a16:creationId xmlns:a16="http://schemas.microsoft.com/office/drawing/2014/main" id="{C3FDEC54-3DA7-FC27-E1C2-E159E6BF4F01}"/>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overrideClrMapping bg1="lt1" tx1="dk1" bg2="lt2" tx2="dk2" accent1="accent1" accent2="accent2" accent3="accent3" accent4="accent4" accent5="accent5" accent6="accent6" hlink="hlink" folHlink="folHlink"/>
  </p:clrMapOvr>
</p:sld>
</file>

<file path=ppt/slides/slide1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19810" name="Picture 1"/>
          <p:cNvPicPr>
            <a:picLocks noChangeAspect="1"/>
          </p:cNvPicPr>
          <p:nvPr/>
        </p:nvPicPr>
        <p:blipFill>
          <a:blip r:embed="rId2"/>
          <a:stretch>
            <a:fillRect/>
          </a:stretch>
        </p:blipFill>
        <p:spPr>
          <a:xfrm>
            <a:off x="1758950" y="1365250"/>
            <a:ext cx="5026025" cy="1758950"/>
          </a:xfrm>
          <a:prstGeom prst="rect">
            <a:avLst/>
          </a:prstGeom>
          <a:noFill/>
          <a:ln w="9525">
            <a:noFill/>
          </a:ln>
        </p:spPr>
      </p:pic>
      <p:sp>
        <p:nvSpPr>
          <p:cNvPr id="119811" name="Rectangle 2"/>
          <p:cNvSpPr/>
          <p:nvPr/>
        </p:nvSpPr>
        <p:spPr>
          <a:xfrm>
            <a:off x="271463" y="971550"/>
            <a:ext cx="3830637" cy="290513"/>
          </a:xfrm>
          <a:prstGeom prst="rect">
            <a:avLst/>
          </a:prstGeom>
          <a:noFill/>
          <a:ln w="9525">
            <a:noFill/>
          </a:ln>
        </p:spPr>
        <p:txBody>
          <a:bodyPr wrap="none" lIns="0" tIns="0" rIns="0" bIns="0"/>
          <a:lstStyle/>
          <a:p>
            <a:pPr>
              <a:buNone/>
            </a:pPr>
            <a:r>
              <a:rPr sz="2200" dirty="0">
                <a:solidFill>
                  <a:srgbClr val="373435"/>
                </a:solidFill>
                <a:latin typeface="Calibri" panose="020F0502020204030204" pitchFamily="34" charset="0"/>
                <a:ea typeface="Arial" panose="020B0604020202020204" pitchFamily="34" charset="0"/>
              </a:rPr>
              <a:t>Consider the following example:</a:t>
            </a:r>
          </a:p>
        </p:txBody>
      </p:sp>
      <p:sp>
        <p:nvSpPr>
          <p:cNvPr id="119812" name="Rectangle 3"/>
          <p:cNvSpPr/>
          <p:nvPr/>
        </p:nvSpPr>
        <p:spPr>
          <a:xfrm>
            <a:off x="255588" y="3276600"/>
            <a:ext cx="9312275" cy="1454150"/>
          </a:xfrm>
          <a:prstGeom prst="rect">
            <a:avLst/>
          </a:prstGeom>
          <a:noFill/>
          <a:ln w="9525">
            <a:noFill/>
          </a:ln>
        </p:spPr>
        <p:txBody>
          <a:bodyPr lIns="0" tIns="0" rIns="0" bIns="0"/>
          <a:lstStyle/>
          <a:p>
            <a:pPr>
              <a:lnSpc>
                <a:spcPts val="2815"/>
              </a:lnSpc>
              <a:spcBef>
                <a:spcPts val="840"/>
              </a:spcBef>
              <a:spcAft>
                <a:spcPts val="425"/>
              </a:spcAft>
              <a:buNone/>
            </a:pPr>
            <a:r>
              <a:rPr sz="2200" dirty="0">
                <a:solidFill>
                  <a:srgbClr val="373435"/>
                </a:solidFill>
                <a:latin typeface="Calibri" panose="020F0502020204030204" pitchFamily="34" charset="0"/>
                <a:ea typeface="Arial" panose="020B0604020202020204" pitchFamily="34" charset="0"/>
              </a:rPr>
              <a:t>A user wants to transfer files from Host A to the router R1. R1 is a Cisco device and it has a TFTP server installed. The user will start an TFTP client program and initiate the data transfer.</a:t>
            </a:r>
          </a:p>
          <a:p>
            <a:pPr>
              <a:spcAft>
                <a:spcPts val="3775"/>
              </a:spcAft>
              <a:buNone/>
            </a:pPr>
            <a:r>
              <a:rPr sz="2200" dirty="0">
                <a:solidFill>
                  <a:srgbClr val="373435"/>
                </a:solidFill>
                <a:latin typeface="Calibri" panose="020F0502020204030204" pitchFamily="34" charset="0"/>
                <a:ea typeface="Arial" panose="020B0604020202020204" pitchFamily="34" charset="0"/>
              </a:rPr>
              <a:t>TFTP uses a well-known UDP port 69.</a:t>
            </a:r>
          </a:p>
        </p:txBody>
      </p:sp>
      <p:sp>
        <p:nvSpPr>
          <p:cNvPr id="119813" name="Rectangle 4"/>
          <p:cNvSpPr/>
          <p:nvPr/>
        </p:nvSpPr>
        <p:spPr>
          <a:xfrm>
            <a:off x="261938" y="5354638"/>
            <a:ext cx="5168900" cy="744537"/>
          </a:xfrm>
          <a:prstGeom prst="rect">
            <a:avLst/>
          </a:prstGeom>
          <a:noFill/>
          <a:ln w="9525">
            <a:noFill/>
          </a:ln>
        </p:spPr>
        <p:txBody>
          <a:bodyPr lIns="0" tIns="0" rIns="0" bIns="0"/>
          <a:lstStyle/>
          <a:p>
            <a:pPr>
              <a:spcBef>
                <a:spcPts val="3775"/>
              </a:spcBef>
              <a:spcAft>
                <a:spcPts val="1265"/>
              </a:spcAft>
              <a:buNone/>
            </a:pPr>
            <a:r>
              <a:rPr sz="2200" dirty="0">
                <a:latin typeface="Calibri" panose="020F0502020204030204" pitchFamily="34" charset="0"/>
                <a:ea typeface="Arial" panose="020B0604020202020204" pitchFamily="34" charset="0"/>
              </a:rPr>
              <a:t>Command</a:t>
            </a:r>
          </a:p>
          <a:p>
            <a:pPr>
              <a:buNone/>
            </a:pPr>
            <a:r>
              <a:rPr sz="2200" dirty="0">
                <a:latin typeface="Calibri" panose="020F0502020204030204" pitchFamily="34" charset="0"/>
                <a:ea typeface="Arial" panose="020B0604020202020204" pitchFamily="34" charset="0"/>
              </a:rPr>
              <a:t>tftp [ options... ] [host [port]] [-c command]</a:t>
            </a:r>
          </a:p>
        </p:txBody>
      </p:sp>
      <p:sp>
        <p:nvSpPr>
          <p:cNvPr id="6" name="Date Placeholder 5"/>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7201C323-61AF-4D02-BE33-F74E13DFB3A2}"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Slide Number Placeholder 7"/>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117</a:t>
            </a:fld>
            <a:endParaRPr lang="en-US" sz="1300" dirty="0">
              <a:solidFill>
                <a:srgbClr val="898989"/>
              </a:solidFill>
            </a:endParaRPr>
          </a:p>
        </p:txBody>
      </p:sp>
      <p:sp>
        <p:nvSpPr>
          <p:cNvPr id="119817"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PROTOCOLS</a:t>
            </a:r>
          </a:p>
        </p:txBody>
      </p:sp>
      <p:sp>
        <p:nvSpPr>
          <p:cNvPr id="2" name="Footer Placeholder 12">
            <a:extLst>
              <a:ext uri="{FF2B5EF4-FFF2-40B4-BE49-F238E27FC236}">
                <a16:creationId xmlns:a16="http://schemas.microsoft.com/office/drawing/2014/main" id="{5E543CDD-C78C-AFE2-F378-00E71BCCB190}"/>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overrideClrMapping bg1="lt1" tx1="dk1" bg2="lt2" tx2="dk2" accent1="accent1" accent2="accent2" accent3="accent3" accent4="accent4" accent5="accent5" accent6="accent6" hlink="hlink" folHlink="folHlink"/>
  </p:clrMapOvr>
</p:sld>
</file>

<file path=ppt/slides/slide1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834" name="Rectangle 1"/>
          <p:cNvSpPr/>
          <p:nvPr/>
        </p:nvSpPr>
        <p:spPr>
          <a:xfrm>
            <a:off x="277813" y="984250"/>
            <a:ext cx="541337" cy="228600"/>
          </a:xfrm>
          <a:prstGeom prst="rect">
            <a:avLst/>
          </a:prstGeom>
          <a:noFill/>
          <a:ln w="9525">
            <a:noFill/>
          </a:ln>
        </p:spPr>
        <p:txBody>
          <a:bodyPr wrap="none" lIns="0" tIns="0" rIns="0" bIns="0"/>
          <a:lstStyle/>
          <a:p>
            <a:pPr algn="just">
              <a:spcAft>
                <a:spcPts val="1265"/>
              </a:spcAft>
              <a:buNone/>
            </a:pPr>
            <a:r>
              <a:rPr sz="2200" b="1" dirty="0">
                <a:latin typeface="Calibri" panose="020F0502020204030204" pitchFamily="34" charset="0"/>
                <a:ea typeface="Arial" panose="020B0604020202020204" pitchFamily="34" charset="0"/>
              </a:rPr>
              <a:t>NFS:</a:t>
            </a:r>
          </a:p>
        </p:txBody>
      </p:sp>
      <p:sp>
        <p:nvSpPr>
          <p:cNvPr id="120835" name="Rectangle 2"/>
          <p:cNvSpPr/>
          <p:nvPr/>
        </p:nvSpPr>
        <p:spPr>
          <a:xfrm>
            <a:off x="268288" y="1431925"/>
            <a:ext cx="9339262" cy="1311275"/>
          </a:xfrm>
          <a:prstGeom prst="rect">
            <a:avLst/>
          </a:prstGeom>
          <a:noFill/>
          <a:ln w="9525">
            <a:noFill/>
          </a:ln>
        </p:spPr>
        <p:txBody>
          <a:bodyPr lIns="0" tIns="0" rIns="0" bIns="0"/>
          <a:lstStyle/>
          <a:p>
            <a:pPr algn="just">
              <a:lnSpc>
                <a:spcPts val="2815"/>
              </a:lnSpc>
              <a:spcBef>
                <a:spcPts val="1265"/>
              </a:spcBef>
              <a:spcAft>
                <a:spcPts val="2940"/>
              </a:spcAft>
              <a:buNone/>
            </a:pPr>
            <a:r>
              <a:rPr sz="2200" dirty="0">
                <a:latin typeface="Calibri" panose="020F0502020204030204" pitchFamily="34" charset="0"/>
                <a:ea typeface="Arial" panose="020B0604020202020204" pitchFamily="34" charset="0"/>
              </a:rPr>
              <a:t>It stands for network file system.It allows remote hosts to mount file systems over a network and interact with those file systems as though they are mounted locally. This enables system administrators to consolidate resources onto centralized servers on the network.</a:t>
            </a:r>
          </a:p>
        </p:txBody>
      </p:sp>
      <p:sp>
        <p:nvSpPr>
          <p:cNvPr id="120836" name="Rectangle 3"/>
          <p:cNvSpPr/>
          <p:nvPr/>
        </p:nvSpPr>
        <p:spPr>
          <a:xfrm>
            <a:off x="268288" y="3419475"/>
            <a:ext cx="1884362" cy="695325"/>
          </a:xfrm>
          <a:prstGeom prst="rect">
            <a:avLst/>
          </a:prstGeom>
          <a:noFill/>
          <a:ln w="9525">
            <a:noFill/>
          </a:ln>
        </p:spPr>
        <p:txBody>
          <a:bodyPr lIns="0" tIns="0" rIns="0" bIns="0"/>
          <a:lstStyle/>
          <a:p>
            <a:pPr>
              <a:lnSpc>
                <a:spcPts val="3600"/>
              </a:lnSpc>
              <a:spcBef>
                <a:spcPts val="2940"/>
              </a:spcBef>
              <a:buNone/>
            </a:pPr>
            <a:r>
              <a:rPr sz="2200" dirty="0">
                <a:latin typeface="Calibri" panose="020F0502020204030204" pitchFamily="34" charset="0"/>
                <a:ea typeface="Arial" panose="020B0604020202020204" pitchFamily="34" charset="0"/>
              </a:rPr>
              <a:t>Command service nfs start</a:t>
            </a:r>
          </a:p>
        </p:txBody>
      </p:sp>
      <p:sp>
        <p:nvSpPr>
          <p:cNvPr id="5" name="Date Placeholder 4"/>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72976622-832F-436C-A1B9-E2ABCEE77B55}"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118</a:t>
            </a:fld>
            <a:endParaRPr lang="en-US" sz="1300" dirty="0">
              <a:solidFill>
                <a:srgbClr val="898989"/>
              </a:solidFill>
            </a:endParaRPr>
          </a:p>
        </p:txBody>
      </p:sp>
      <p:sp>
        <p:nvSpPr>
          <p:cNvPr id="120840"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PROTOCOLS</a:t>
            </a:r>
          </a:p>
        </p:txBody>
      </p:sp>
      <p:sp>
        <p:nvSpPr>
          <p:cNvPr id="2" name="Footer Placeholder 12">
            <a:extLst>
              <a:ext uri="{FF2B5EF4-FFF2-40B4-BE49-F238E27FC236}">
                <a16:creationId xmlns:a16="http://schemas.microsoft.com/office/drawing/2014/main" id="{F5CF9349-0679-3F51-8A06-C336BE833B0A}"/>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overrideClrMapping bg1="lt1" tx1="dk1" bg2="lt2" tx2="dk2" accent1="accent1" accent2="accent2" accent3="accent3" accent4="accent4" accent5="accent5" accent6="accent6" hlink="hlink" folHlink="folHlink"/>
  </p:clrMapOvr>
</p:sld>
</file>

<file path=ppt/slides/slide1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858" name="Rectangle 1"/>
          <p:cNvSpPr/>
          <p:nvPr/>
        </p:nvSpPr>
        <p:spPr>
          <a:xfrm>
            <a:off x="261938" y="987425"/>
            <a:ext cx="9342437" cy="2465388"/>
          </a:xfrm>
          <a:prstGeom prst="rect">
            <a:avLst/>
          </a:prstGeom>
          <a:noFill/>
          <a:ln w="9525">
            <a:noFill/>
          </a:ln>
        </p:spPr>
        <p:txBody>
          <a:bodyPr lIns="0" tIns="0" rIns="0" bIns="0"/>
          <a:lstStyle/>
          <a:p>
            <a:pPr algn="just">
              <a:spcAft>
                <a:spcPts val="1265"/>
              </a:spcAft>
              <a:buNone/>
            </a:pPr>
            <a:r>
              <a:rPr sz="2200" b="1" dirty="0">
                <a:latin typeface="Calibri" panose="020F0502020204030204" pitchFamily="34" charset="0"/>
                <a:ea typeface="Arial" panose="020B0604020202020204" pitchFamily="34" charset="0"/>
              </a:rPr>
              <a:t>LPD</a:t>
            </a:r>
            <a:r>
              <a:rPr sz="2200" dirty="0">
                <a:latin typeface="Calibri" panose="020F0502020204030204" pitchFamily="34" charset="0"/>
                <a:ea typeface="Arial" panose="020B0604020202020204" pitchFamily="34" charset="0"/>
              </a:rPr>
              <a:t>:</a:t>
            </a:r>
          </a:p>
          <a:p>
            <a:pPr algn="just">
              <a:lnSpc>
                <a:spcPts val="2815"/>
              </a:lnSpc>
              <a:spcAft>
                <a:spcPts val="2940"/>
              </a:spcAft>
              <a:buNone/>
            </a:pPr>
            <a:r>
              <a:rPr sz="2200" dirty="0">
                <a:latin typeface="Calibri" panose="020F0502020204030204" pitchFamily="34" charset="0"/>
                <a:ea typeface="Arial" panose="020B0604020202020204" pitchFamily="34" charset="0"/>
              </a:rPr>
              <a:t>It stands for Line Printer Daemon.It is designed for printer sharing.It is the part that receives and processes the request. A "daemon" is a server or agent.</a:t>
            </a:r>
          </a:p>
          <a:p>
            <a:pPr algn="just">
              <a:spcAft>
                <a:spcPts val="1265"/>
              </a:spcAft>
              <a:buNone/>
            </a:pPr>
            <a:r>
              <a:rPr sz="2200" dirty="0">
                <a:latin typeface="Calibri" panose="020F0502020204030204" pitchFamily="34" charset="0"/>
                <a:ea typeface="Arial" panose="020B0604020202020204" pitchFamily="34" charset="0"/>
              </a:rPr>
              <a:t>Command</a:t>
            </a:r>
          </a:p>
          <a:p>
            <a:pPr algn="just">
              <a:buNone/>
            </a:pPr>
            <a:r>
              <a:rPr sz="2200" dirty="0">
                <a:latin typeface="Calibri" panose="020F0502020204030204" pitchFamily="34" charset="0"/>
                <a:ea typeface="Arial" panose="020B0604020202020204" pitchFamily="34" charset="0"/>
              </a:rPr>
              <a:t>Ipd [ -d ] [ -l ] [ -D DebugOutputFile]</a:t>
            </a:r>
          </a:p>
        </p:txBody>
      </p:sp>
      <p:sp>
        <p:nvSpPr>
          <p:cNvPr id="3" name="Date Placeholder 2"/>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CA0A2972-FBA5-4B47-BD4F-D05C784F705E}"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119</a:t>
            </a:fld>
            <a:endParaRPr lang="en-US" sz="1300" dirty="0">
              <a:solidFill>
                <a:srgbClr val="898989"/>
              </a:solidFill>
            </a:endParaRPr>
          </a:p>
        </p:txBody>
      </p:sp>
      <p:sp>
        <p:nvSpPr>
          <p:cNvPr id="121862"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PROTOCOLS</a:t>
            </a:r>
          </a:p>
        </p:txBody>
      </p:sp>
      <p:sp>
        <p:nvSpPr>
          <p:cNvPr id="2" name="Footer Placeholder 12">
            <a:extLst>
              <a:ext uri="{FF2B5EF4-FFF2-40B4-BE49-F238E27FC236}">
                <a16:creationId xmlns:a16="http://schemas.microsoft.com/office/drawing/2014/main" id="{FFD064D4-58B1-2EE1-E120-36BAAE908F72}"/>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p:cNvSpPr txBox="1">
            <a:spLocks noGrp="1"/>
          </p:cNvSpPr>
          <p:nvPr>
            <p:ph type="dt" sz="half" idx="10"/>
          </p:nvPr>
        </p:nvSpPr>
        <p:spPr>
          <a:xfrm>
            <a:off x="-419100" y="7106285"/>
            <a:ext cx="318516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fld id="{DE90D902-10A9-488D-884A-B4035DBC6397}" type="datetime1">
              <a:rPr kumimoji="0" lang="en-US"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6388" name="Slide Number Placeholder 5"/>
          <p:cNvSpPr txBox="1">
            <a:spLocks noGrp="1"/>
          </p:cNvSpPr>
          <p:nvPr>
            <p:ph type="sldNum" sz="quarter" idx="12"/>
          </p:nvPr>
        </p:nvSpPr>
        <p:spPr>
          <a:xfrm>
            <a:off x="7124700" y="7071360"/>
            <a:ext cx="3185160" cy="401638"/>
          </a:xfrm>
          <a:noFill/>
        </p:spPr>
        <p:txBody>
          <a:bodyPr vert="horz" lIns="100584" tIns="50292" rIns="100584" bIns="50292" rtlCol="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ctr"/>
            <a:fld id="{9A0DB2DC-4C9A-4742-B13C-FB6460FD3503}" type="slidenum">
              <a:rPr lang="en-US" sz="1320" dirty="0">
                <a:solidFill>
                  <a:srgbClr val="898989"/>
                </a:solidFill>
              </a:rPr>
              <a:t>12</a:t>
            </a:fld>
            <a:endParaRPr lang="en-US" sz="1320" dirty="0">
              <a:solidFill>
                <a:srgbClr val="898989"/>
              </a:solidFill>
            </a:endParaRPr>
          </a:p>
        </p:txBody>
      </p:sp>
      <p:sp>
        <p:nvSpPr>
          <p:cNvPr id="7" name="Title 1"/>
          <p:cNvSpPr/>
          <p:nvPr/>
        </p:nvSpPr>
        <p:spPr>
          <a:xfrm>
            <a:off x="1508760" y="58420"/>
            <a:ext cx="8549640" cy="754380"/>
          </a:xfrm>
          <a:prstGeom prst="rect">
            <a:avLst/>
          </a:prstGeom>
          <a:solidFill>
            <a:srgbClr val="B7EEFF"/>
          </a:solidFill>
          <a:ln w="9525">
            <a:noFill/>
          </a:ln>
        </p:spPr>
        <p:txBody>
          <a:bodyPr vert="horz" wrap="square" lIns="91440" tIns="45720" rIns="91440" bIns="45720" rtlCol="0" anchor="b" anchorCtr="0">
            <a:normAutofit/>
          </a:bodyPr>
          <a:lstStyle/>
          <a:p>
            <a:pPr lvl="0" algn="ctr" defTabSz="1005840" fontAlgn="auto">
              <a:lnSpc>
                <a:spcPct val="90000"/>
              </a:lnSpc>
              <a:buClrTx/>
              <a:buSzTx/>
              <a:buFontTx/>
            </a:pPr>
            <a:r>
              <a:rPr sz="3200" dirty="0">
                <a:latin typeface="+mj-lt"/>
                <a:ea typeface="+mj-ea"/>
                <a:cs typeface="+mj-cs"/>
                <a:sym typeface="+mn-ea"/>
              </a:rPr>
              <a:t>Program Specific Outcomes</a:t>
            </a:r>
          </a:p>
        </p:txBody>
      </p:sp>
      <p:sp>
        <p:nvSpPr>
          <p:cNvPr id="9" name="Content Placeholder 8"/>
          <p:cNvSpPr>
            <a:spLocks noGrp="1"/>
          </p:cNvSpPr>
          <p:nvPr>
            <p:ph idx="1"/>
          </p:nvPr>
        </p:nvSpPr>
        <p:spPr>
          <a:xfrm>
            <a:off x="502920" y="1381874"/>
            <a:ext cx="9052560" cy="5481479"/>
          </a:xfrm>
        </p:spPr>
        <p:txBody>
          <a:bodyPr vert="horz" lIns="100584" tIns="50292" rIns="100584" bIns="50292" rtlCol="0">
            <a:normAutofit lnSpcReduction="10000"/>
          </a:bodyPr>
          <a:lstStyle/>
          <a:p>
            <a:pPr marL="342900" marR="0" lvl="0" indent="-342900" algn="just" defTabSz="914400" rtl="0" eaLnBrk="1" fontAlgn="auto" latinLnBrk="0" hangingPunct="1">
              <a:lnSpc>
                <a:spcPct val="150000"/>
              </a:lnSpc>
              <a:spcBef>
                <a:spcPct val="20000"/>
              </a:spcBef>
              <a:spcAft>
                <a:spcPts val="0"/>
              </a:spcAft>
              <a:buClrTx/>
              <a:buSzTx/>
              <a:buFont typeface="Wingdings" panose="05000000000000000000" pitchFamily="2" charset="2"/>
              <a:buChar char="§"/>
              <a:defRPr/>
            </a:pPr>
            <a:r>
              <a:rPr kumimoji="0" lang="en-US" sz="2200" b="1" i="0" u="none" strike="noStrike" kern="1200" cap="none" spc="0" normalizeH="0" baseline="0" noProof="0" dirty="0">
                <a:ln>
                  <a:noFill/>
                </a:ln>
                <a:solidFill>
                  <a:schemeClr val="tx1"/>
                </a:solidFill>
                <a:effectLst/>
                <a:uLnTx/>
                <a:uFillTx/>
                <a:latin typeface="+mn-lt"/>
                <a:ea typeface="+mn-ea"/>
                <a:cs typeface="+mn-cs"/>
              </a:rPr>
              <a:t>PSO1: </a:t>
            </a:r>
            <a:r>
              <a:rPr kumimoji="0" lang="en-US" sz="2200" b="0" i="0" u="none" strike="noStrike" kern="1200" cap="none" spc="0" normalizeH="0" baseline="0" noProof="0" dirty="0">
                <a:ln>
                  <a:noFill/>
                </a:ln>
                <a:solidFill>
                  <a:schemeClr val="tx1"/>
                </a:solidFill>
                <a:effectLst/>
                <a:uLnTx/>
                <a:uFillTx/>
                <a:latin typeface="+mn-lt"/>
                <a:ea typeface="+mn-ea"/>
                <a:cs typeface="+mn-cs"/>
              </a:rPr>
              <a:t> The ability to identify, analyze real world problems and design their ethical solutions using artificial intelligence, robotics, virtual/augmented reality, data analytics, block chain technology, and cloud computing. </a:t>
            </a:r>
          </a:p>
          <a:p>
            <a:pPr marL="342900" marR="0" lvl="0" indent="-342900" algn="just" defTabSz="914400" rtl="0" eaLnBrk="1" fontAlgn="auto" latinLnBrk="0" hangingPunct="1">
              <a:lnSpc>
                <a:spcPct val="150000"/>
              </a:lnSpc>
              <a:spcBef>
                <a:spcPct val="20000"/>
              </a:spcBef>
              <a:spcAft>
                <a:spcPts val="0"/>
              </a:spcAft>
              <a:buClrTx/>
              <a:buSzTx/>
              <a:buFont typeface="Wingdings" panose="05000000000000000000" pitchFamily="2" charset="2"/>
              <a:buChar char="§"/>
              <a:defRPr/>
            </a:pPr>
            <a:r>
              <a:rPr kumimoji="0" lang="en-US" sz="2200" b="1" i="0" u="none" strike="noStrike" kern="1200" cap="none" spc="0" normalizeH="0" baseline="0" noProof="0" dirty="0">
                <a:ln>
                  <a:noFill/>
                </a:ln>
                <a:solidFill>
                  <a:schemeClr val="tx1"/>
                </a:solidFill>
                <a:effectLst/>
                <a:uLnTx/>
                <a:uFillTx/>
                <a:latin typeface="+mn-lt"/>
                <a:ea typeface="+mn-ea"/>
                <a:cs typeface="+mn-cs"/>
              </a:rPr>
              <a:t>PSO2:</a:t>
            </a:r>
            <a:r>
              <a:rPr kumimoji="0" lang="en-US" sz="2200" b="0" i="0" u="none" strike="noStrike" kern="1200" cap="none" spc="0" normalizeH="0" baseline="0" noProof="0" dirty="0">
                <a:ln>
                  <a:noFill/>
                </a:ln>
                <a:solidFill>
                  <a:schemeClr val="tx1"/>
                </a:solidFill>
                <a:effectLst/>
                <a:uLnTx/>
                <a:uFillTx/>
                <a:latin typeface="+mn-lt"/>
                <a:ea typeface="+mn-ea"/>
                <a:cs typeface="+mn-cs"/>
              </a:rPr>
              <a:t>The ability to design and develop the hardware sensor devices and related interfacing software systems for solving complex engineering problems. </a:t>
            </a:r>
          </a:p>
          <a:p>
            <a:pPr marL="342900" marR="0" lvl="0" indent="-342900" algn="just" defTabSz="914400" rtl="0" eaLnBrk="1" fontAlgn="auto" latinLnBrk="0" hangingPunct="1">
              <a:lnSpc>
                <a:spcPct val="150000"/>
              </a:lnSpc>
              <a:spcBef>
                <a:spcPct val="20000"/>
              </a:spcBef>
              <a:spcAft>
                <a:spcPts val="0"/>
              </a:spcAft>
              <a:buClrTx/>
              <a:buSzTx/>
              <a:buFont typeface="Wingdings" panose="05000000000000000000" pitchFamily="2" charset="2"/>
              <a:buChar char="§"/>
              <a:defRPr/>
            </a:pPr>
            <a:r>
              <a:rPr kumimoji="0" lang="en-US" sz="2200" b="1" i="0" u="none" strike="noStrike" kern="1200" cap="none" spc="0" normalizeH="0" baseline="0" noProof="0" dirty="0">
                <a:ln>
                  <a:noFill/>
                </a:ln>
                <a:solidFill>
                  <a:schemeClr val="tx1"/>
                </a:solidFill>
                <a:effectLst/>
                <a:uLnTx/>
                <a:uFillTx/>
                <a:latin typeface="+mn-lt"/>
                <a:ea typeface="+mn-ea"/>
                <a:cs typeface="+mn-cs"/>
              </a:rPr>
              <a:t>PSO3: </a:t>
            </a:r>
            <a:r>
              <a:rPr kumimoji="0" lang="en-US" sz="2200" b="0" i="0" u="none" strike="noStrike" kern="1200" cap="none" spc="0" normalizeH="0" baseline="0" noProof="0" dirty="0">
                <a:ln>
                  <a:noFill/>
                </a:ln>
                <a:solidFill>
                  <a:schemeClr val="tx1"/>
                </a:solidFill>
                <a:effectLst/>
                <a:uLnTx/>
                <a:uFillTx/>
                <a:latin typeface="+mn-lt"/>
                <a:ea typeface="+mn-ea"/>
                <a:cs typeface="+mn-cs"/>
              </a:rPr>
              <a:t>The ability to understand inter-disciplinary computing techniques and to apply them in the design of advanced computing.</a:t>
            </a:r>
          </a:p>
          <a:p>
            <a:pPr marL="342900" marR="0" lvl="0" indent="-342900" algn="just" defTabSz="914400" rtl="0" eaLnBrk="1" fontAlgn="auto" latinLnBrk="0" hangingPunct="1">
              <a:lnSpc>
                <a:spcPct val="150000"/>
              </a:lnSpc>
              <a:spcBef>
                <a:spcPct val="20000"/>
              </a:spcBef>
              <a:spcAft>
                <a:spcPts val="0"/>
              </a:spcAft>
              <a:buClrTx/>
              <a:buSzTx/>
              <a:buFont typeface="Wingdings" panose="05000000000000000000" pitchFamily="2" charset="2"/>
              <a:buChar char="§"/>
              <a:defRPr/>
            </a:pPr>
            <a:r>
              <a:rPr kumimoji="0" lang="en-US" sz="2200" b="1" i="0" u="none" strike="noStrike" kern="1200" cap="none" spc="0" normalizeH="0" baseline="0" noProof="0" dirty="0">
                <a:ln>
                  <a:noFill/>
                </a:ln>
                <a:solidFill>
                  <a:schemeClr val="tx1"/>
                </a:solidFill>
                <a:effectLst/>
                <a:uLnTx/>
                <a:uFillTx/>
                <a:latin typeface="+mn-lt"/>
                <a:ea typeface="+mn-ea"/>
                <a:cs typeface="+mn-cs"/>
              </a:rPr>
              <a:t>PSO4:</a:t>
            </a:r>
            <a:r>
              <a:rPr kumimoji="0" lang="en-US" sz="2200" b="0" i="0" u="none" strike="noStrike" kern="1200" cap="none" spc="0" normalizeH="0" baseline="0" noProof="0" dirty="0">
                <a:ln>
                  <a:noFill/>
                </a:ln>
                <a:solidFill>
                  <a:schemeClr val="tx1"/>
                </a:solidFill>
                <a:effectLst/>
                <a:uLnTx/>
                <a:uFillTx/>
                <a:latin typeface="+mn-lt"/>
                <a:ea typeface="+mn-ea"/>
                <a:cs typeface="+mn-cs"/>
              </a:rPr>
              <a:t> The ability to conduct investigation of complex problems with the help of technical, managerial, leadership qualities, and modern engineering tools provided by industry-sponsored laboratories. 	</a:t>
            </a:r>
          </a:p>
          <a:p>
            <a:pPr marL="0" marR="0" lvl="0" indent="0" algn="just" defTabSz="914400" rtl="0" eaLnBrk="1" fontAlgn="auto" latinLnBrk="0" hangingPunct="1">
              <a:lnSpc>
                <a:spcPct val="100000"/>
              </a:lnSpc>
              <a:spcBef>
                <a:spcPct val="20000"/>
              </a:spcBef>
              <a:spcAft>
                <a:spcPts val="0"/>
              </a:spcAft>
              <a:buClrTx/>
              <a:buSzTx/>
              <a:buFont typeface="Wingdings" panose="05000000000000000000" pitchFamily="2" charset="2"/>
              <a:buChar char="§"/>
              <a:defRPr/>
            </a:pPr>
            <a:endParaRPr kumimoji="0" lang="en-US" sz="3520" b="0" i="0" u="none" strike="noStrike" kern="1200" cap="none" spc="0" normalizeH="0" baseline="0" noProof="0" dirty="0">
              <a:ln>
                <a:noFill/>
              </a:ln>
              <a:solidFill>
                <a:schemeClr val="tx1"/>
              </a:solidFill>
              <a:effectLst/>
              <a:uLnTx/>
              <a:uFillTx/>
              <a:latin typeface="+mn-lt"/>
              <a:ea typeface="+mn-ea"/>
              <a:cs typeface="+mn-cs"/>
            </a:endParaRPr>
          </a:p>
        </p:txBody>
      </p:sp>
      <p:sp>
        <p:nvSpPr>
          <p:cNvPr id="2" name="Footer Placeholder 12">
            <a:extLst>
              <a:ext uri="{FF2B5EF4-FFF2-40B4-BE49-F238E27FC236}">
                <a16:creationId xmlns:a16="http://schemas.microsoft.com/office/drawing/2014/main" id="{1A1BCFDC-2C92-AC0A-8CAC-476BA66BBA12}"/>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9">
                                            <p:txEl>
                                              <p:charRg st="0" end="157"/>
                                            </p:txEl>
                                          </p:spTgt>
                                        </p:tgtEl>
                                        <p:attrNameLst>
                                          <p:attrName>r</p:attrName>
                                        </p:attrNameLst>
                                      </p:cBhvr>
                                    </p:animRot>
                                  </p:childTnLst>
                                </p:cTn>
                              </p:par>
                              <p:par>
                                <p:cTn id="7" presetID="8" presetClass="emph" presetSubtype="0" fill="hold" nodeType="withEffect">
                                  <p:stCondLst>
                                    <p:cond delay="0"/>
                                  </p:stCondLst>
                                  <p:childTnLst>
                                    <p:animRot by="21600000">
                                      <p:cBhvr>
                                        <p:cTn id="8" dur="1000" fill="hold"/>
                                        <p:tgtEl>
                                          <p:spTgt spid="9">
                                            <p:txEl>
                                              <p:charRg st="157" end="359"/>
                                            </p:txEl>
                                          </p:spTgt>
                                        </p:tgtEl>
                                        <p:attrNameLst>
                                          <p:attrName>r</p:attrName>
                                        </p:attrNameLst>
                                      </p:cBhvr>
                                    </p:animRot>
                                  </p:childTnLst>
                                </p:cTn>
                              </p:par>
                              <p:par>
                                <p:cTn id="9" presetID="8" presetClass="emph" presetSubtype="0" fill="hold" nodeType="withEffect">
                                  <p:stCondLst>
                                    <p:cond delay="0"/>
                                  </p:stCondLst>
                                  <p:childTnLst>
                                    <p:animRot by="21600000">
                                      <p:cBhvr>
                                        <p:cTn id="10" dur="1000" fill="hold"/>
                                        <p:tgtEl>
                                          <p:spTgt spid="9">
                                            <p:txEl>
                                              <p:charRg st="359" end="478"/>
                                            </p:txEl>
                                          </p:spTgt>
                                        </p:tgtEl>
                                        <p:attrNameLst>
                                          <p:attrName>r</p:attrName>
                                        </p:attrNameLst>
                                      </p:cBhvr>
                                    </p:animRot>
                                  </p:childTnLst>
                                </p:cTn>
                              </p:par>
                              <p:par>
                                <p:cTn id="11" presetID="8" presetClass="emph" presetSubtype="0" fill="hold" nodeType="withEffect">
                                  <p:stCondLst>
                                    <p:cond delay="0"/>
                                  </p:stCondLst>
                                  <p:childTnLst>
                                    <p:animRot by="21600000">
                                      <p:cBhvr>
                                        <p:cTn id="12" dur="1000" fill="hold"/>
                                        <p:tgtEl>
                                          <p:spTgt spid="9">
                                            <p:txEl>
                                              <p:charRg st="478" end="61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82" name="Rectangle 1"/>
          <p:cNvSpPr/>
          <p:nvPr/>
        </p:nvSpPr>
        <p:spPr>
          <a:xfrm>
            <a:off x="261938" y="974725"/>
            <a:ext cx="1301750" cy="238125"/>
          </a:xfrm>
          <a:prstGeom prst="rect">
            <a:avLst/>
          </a:prstGeom>
          <a:noFill/>
          <a:ln w="9525">
            <a:noFill/>
          </a:ln>
        </p:spPr>
        <p:txBody>
          <a:bodyPr wrap="none" lIns="0" tIns="0" rIns="0" bIns="0"/>
          <a:lstStyle/>
          <a:p>
            <a:pPr algn="just">
              <a:spcAft>
                <a:spcPts val="1265"/>
              </a:spcAft>
              <a:buNone/>
            </a:pPr>
            <a:r>
              <a:rPr sz="2200" dirty="0">
                <a:latin typeface="Calibri" panose="020F0502020204030204" pitchFamily="34" charset="0"/>
                <a:ea typeface="Arial" panose="020B0604020202020204" pitchFamily="34" charset="0"/>
              </a:rPr>
              <a:t>X </a:t>
            </a:r>
            <a:r>
              <a:rPr sz="2200" b="1" dirty="0">
                <a:latin typeface="Calibri" panose="020F0502020204030204" pitchFamily="34" charset="0"/>
                <a:ea typeface="Arial" panose="020B0604020202020204" pitchFamily="34" charset="0"/>
              </a:rPr>
              <a:t>window</a:t>
            </a:r>
            <a:r>
              <a:rPr sz="2200" dirty="0">
                <a:latin typeface="Calibri" panose="020F0502020204030204" pitchFamily="34" charset="0"/>
                <a:ea typeface="Arial" panose="020B0604020202020204" pitchFamily="34" charset="0"/>
              </a:rPr>
              <a:t>:</a:t>
            </a:r>
          </a:p>
        </p:txBody>
      </p:sp>
      <p:sp>
        <p:nvSpPr>
          <p:cNvPr id="122883" name="Rectangle 2"/>
          <p:cNvSpPr/>
          <p:nvPr/>
        </p:nvSpPr>
        <p:spPr>
          <a:xfrm>
            <a:off x="268288" y="1431925"/>
            <a:ext cx="9332912" cy="1311275"/>
          </a:xfrm>
          <a:prstGeom prst="rect">
            <a:avLst/>
          </a:prstGeom>
          <a:noFill/>
          <a:ln w="9525">
            <a:noFill/>
          </a:ln>
        </p:spPr>
        <p:txBody>
          <a:bodyPr lIns="0" tIns="0" rIns="0" bIns="0"/>
          <a:lstStyle/>
          <a:p>
            <a:pPr algn="just">
              <a:lnSpc>
                <a:spcPts val="2815"/>
              </a:lnSpc>
              <a:spcBef>
                <a:spcPts val="1265"/>
              </a:spcBef>
              <a:spcAft>
                <a:spcPts val="2940"/>
              </a:spcAft>
              <a:buNone/>
            </a:pPr>
            <a:r>
              <a:rPr sz="2200" dirty="0">
                <a:latin typeface="Calibri" panose="020F0502020204030204" pitchFamily="34" charset="0"/>
                <a:ea typeface="Arial" panose="020B0604020202020204" pitchFamily="34" charset="0"/>
              </a:rPr>
              <a:t>It defines a protocol for the writing of graphical user interface-based client/server applications. The idea is to allow a program, called a client, to run on one computer. It is primarily used in networks of interconnected mainframes.</a:t>
            </a:r>
          </a:p>
        </p:txBody>
      </p:sp>
      <p:sp>
        <p:nvSpPr>
          <p:cNvPr id="122884" name="Rectangle 3"/>
          <p:cNvSpPr/>
          <p:nvPr/>
        </p:nvSpPr>
        <p:spPr>
          <a:xfrm>
            <a:off x="271463" y="3419475"/>
            <a:ext cx="2584450" cy="695325"/>
          </a:xfrm>
          <a:prstGeom prst="rect">
            <a:avLst/>
          </a:prstGeom>
          <a:noFill/>
          <a:ln w="9525">
            <a:noFill/>
          </a:ln>
        </p:spPr>
        <p:txBody>
          <a:bodyPr lIns="0" tIns="0" rIns="0" bIns="0"/>
          <a:lstStyle/>
          <a:p>
            <a:pPr algn="just">
              <a:spcBef>
                <a:spcPts val="2940"/>
              </a:spcBef>
              <a:spcAft>
                <a:spcPts val="1265"/>
              </a:spcAft>
              <a:buNone/>
            </a:pPr>
            <a:r>
              <a:rPr sz="2200" dirty="0">
                <a:latin typeface="Calibri" panose="020F0502020204030204" pitchFamily="34" charset="0"/>
                <a:ea typeface="Arial" panose="020B0604020202020204" pitchFamily="34" charset="0"/>
              </a:rPr>
              <a:t>Command</a:t>
            </a:r>
          </a:p>
          <a:p>
            <a:pPr algn="just">
              <a:buNone/>
            </a:pPr>
            <a:r>
              <a:rPr sz="2200" dirty="0">
                <a:latin typeface="Calibri" panose="020F0502020204030204" pitchFamily="34" charset="0"/>
                <a:ea typeface="Arial" panose="020B0604020202020204" pitchFamily="34" charset="0"/>
              </a:rPr>
              <a:t>Run xdm in runlevel 5</a:t>
            </a:r>
          </a:p>
        </p:txBody>
      </p:sp>
      <p:sp>
        <p:nvSpPr>
          <p:cNvPr id="5" name="Date Placeholder 4"/>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AD01E42B-0A79-411C-B068-043AB721797D}"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120</a:t>
            </a:fld>
            <a:endParaRPr lang="en-US" sz="1300" dirty="0">
              <a:solidFill>
                <a:srgbClr val="898989"/>
              </a:solidFill>
            </a:endParaRPr>
          </a:p>
        </p:txBody>
      </p:sp>
      <p:sp>
        <p:nvSpPr>
          <p:cNvPr id="122888"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PROTOCOLS</a:t>
            </a:r>
          </a:p>
        </p:txBody>
      </p:sp>
      <p:sp>
        <p:nvSpPr>
          <p:cNvPr id="2" name="Footer Placeholder 12">
            <a:extLst>
              <a:ext uri="{FF2B5EF4-FFF2-40B4-BE49-F238E27FC236}">
                <a16:creationId xmlns:a16="http://schemas.microsoft.com/office/drawing/2014/main" id="{A24A4E42-C1BC-22A3-036D-BE4554F421F2}"/>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overrideClrMapping bg1="lt1" tx1="dk1" bg2="lt2" tx2="dk2" accent1="accent1" accent2="accent2" accent3="accent3" accent4="accent4" accent5="accent5" accent6="accent6" hlink="hlink" folHlink="folHlink"/>
  </p:clrMapOvr>
</p:sld>
</file>

<file path=ppt/slides/slide1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906" name="Rectangle 1"/>
          <p:cNvSpPr/>
          <p:nvPr/>
        </p:nvSpPr>
        <p:spPr>
          <a:xfrm>
            <a:off x="277813" y="984250"/>
            <a:ext cx="758825" cy="228600"/>
          </a:xfrm>
          <a:prstGeom prst="rect">
            <a:avLst/>
          </a:prstGeom>
          <a:noFill/>
          <a:ln w="9525">
            <a:noFill/>
          </a:ln>
        </p:spPr>
        <p:txBody>
          <a:bodyPr wrap="none" lIns="0" tIns="0" rIns="0" bIns="0"/>
          <a:lstStyle/>
          <a:p>
            <a:pPr>
              <a:spcAft>
                <a:spcPts val="1265"/>
              </a:spcAft>
              <a:buNone/>
            </a:pPr>
            <a:r>
              <a:rPr sz="2200" b="1" dirty="0">
                <a:latin typeface="Calibri" panose="020F0502020204030204" pitchFamily="34" charset="0"/>
                <a:ea typeface="Arial" panose="020B0604020202020204" pitchFamily="34" charset="0"/>
              </a:rPr>
              <a:t>DHCP</a:t>
            </a:r>
            <a:r>
              <a:rPr sz="2200" dirty="0">
                <a:latin typeface="Calibri" panose="020F0502020204030204" pitchFamily="34" charset="0"/>
                <a:ea typeface="Arial" panose="020B0604020202020204" pitchFamily="34" charset="0"/>
              </a:rPr>
              <a:t>:</a:t>
            </a:r>
          </a:p>
        </p:txBody>
      </p:sp>
      <p:sp>
        <p:nvSpPr>
          <p:cNvPr id="123907" name="Rectangle 2"/>
          <p:cNvSpPr/>
          <p:nvPr/>
        </p:nvSpPr>
        <p:spPr>
          <a:xfrm>
            <a:off x="268288" y="1428750"/>
            <a:ext cx="9339262" cy="1350963"/>
          </a:xfrm>
          <a:prstGeom prst="rect">
            <a:avLst/>
          </a:prstGeom>
          <a:noFill/>
          <a:ln w="9525">
            <a:noFill/>
          </a:ln>
        </p:spPr>
        <p:txBody>
          <a:bodyPr lIns="0" tIns="0" rIns="0" bIns="0"/>
          <a:lstStyle/>
          <a:p>
            <a:pPr indent="495300" algn="just">
              <a:lnSpc>
                <a:spcPts val="2815"/>
              </a:lnSpc>
              <a:spcBef>
                <a:spcPts val="1265"/>
              </a:spcBef>
              <a:spcAft>
                <a:spcPts val="2940"/>
              </a:spcAft>
              <a:buNone/>
            </a:pPr>
            <a:r>
              <a:rPr sz="2200" dirty="0">
                <a:latin typeface="Calibri" panose="020F0502020204030204" pitchFamily="34" charset="0"/>
                <a:ea typeface="Arial" panose="020B0604020202020204" pitchFamily="34" charset="0"/>
              </a:rPr>
              <a:t>It stands for Dynamic Host Configuration Protocol (DHCP).It gives IP addresses to hosts.There is a lot of information a DHCP server can provide to a host when the host is registering for an IP address with the DHCP server. Port number for DHCP is 67, 68.</a:t>
            </a:r>
          </a:p>
        </p:txBody>
      </p:sp>
      <p:sp>
        <p:nvSpPr>
          <p:cNvPr id="123908" name="Rectangle 3"/>
          <p:cNvSpPr/>
          <p:nvPr/>
        </p:nvSpPr>
        <p:spPr>
          <a:xfrm>
            <a:off x="268288" y="3419475"/>
            <a:ext cx="4135437" cy="744538"/>
          </a:xfrm>
          <a:prstGeom prst="rect">
            <a:avLst/>
          </a:prstGeom>
          <a:noFill/>
          <a:ln w="9525">
            <a:noFill/>
          </a:ln>
        </p:spPr>
        <p:txBody>
          <a:bodyPr lIns="0" tIns="0" rIns="0" bIns="0"/>
          <a:lstStyle/>
          <a:p>
            <a:pPr>
              <a:spcBef>
                <a:spcPts val="2940"/>
              </a:spcBef>
              <a:spcAft>
                <a:spcPts val="1265"/>
              </a:spcAft>
              <a:buNone/>
            </a:pPr>
            <a:r>
              <a:rPr sz="2200" dirty="0">
                <a:latin typeface="Calibri" panose="020F0502020204030204" pitchFamily="34" charset="0"/>
                <a:ea typeface="Arial" panose="020B0604020202020204" pitchFamily="34" charset="0"/>
              </a:rPr>
              <a:t>Command</a:t>
            </a:r>
          </a:p>
          <a:p>
            <a:pPr>
              <a:buNone/>
            </a:pPr>
            <a:r>
              <a:rPr sz="2200" dirty="0">
                <a:latin typeface="Calibri" panose="020F0502020204030204" pitchFamily="34" charset="0"/>
                <a:ea typeface="Arial" panose="020B0604020202020204" pitchFamily="34" charset="0"/>
              </a:rPr>
              <a:t>clear ip dhcp binding {address | * }</a:t>
            </a:r>
          </a:p>
        </p:txBody>
      </p:sp>
      <p:sp>
        <p:nvSpPr>
          <p:cNvPr id="5" name="Date Placeholder 4"/>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6EAFD648-5900-413E-B9F7-9227380C40CD}"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121</a:t>
            </a:fld>
            <a:endParaRPr lang="en-US" sz="1300" dirty="0">
              <a:solidFill>
                <a:srgbClr val="898989"/>
              </a:solidFill>
            </a:endParaRPr>
          </a:p>
        </p:txBody>
      </p:sp>
      <p:sp>
        <p:nvSpPr>
          <p:cNvPr id="123912"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PROTOCOLS</a:t>
            </a:r>
          </a:p>
        </p:txBody>
      </p:sp>
      <p:sp>
        <p:nvSpPr>
          <p:cNvPr id="2" name="Footer Placeholder 12">
            <a:extLst>
              <a:ext uri="{FF2B5EF4-FFF2-40B4-BE49-F238E27FC236}">
                <a16:creationId xmlns:a16="http://schemas.microsoft.com/office/drawing/2014/main" id="{B50619DB-4C93-C9E7-5A66-ADE14CDB3ADA}"/>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overrideClrMapping bg1="lt1" tx1="dk1" bg2="lt2" tx2="dk2" accent1="accent1" accent2="accent2" accent3="accent3" accent4="accent4" accent5="accent5" accent6="accent6" hlink="hlink" folHlink="folHlink"/>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a:xfrm>
            <a:off x="563563" y="1208088"/>
            <a:ext cx="9097963" cy="4566920"/>
          </a:xfrm>
        </p:spPr>
        <p:txBody>
          <a:bodyPr/>
          <a:lstStyle/>
          <a:p>
            <a:r>
              <a:rPr lang="en-US" noProof="0" dirty="0">
                <a:ln>
                  <a:noFill/>
                </a:ln>
                <a:effectLst/>
                <a:uLnTx/>
                <a:uFillTx/>
                <a:latin typeface="Calibri" panose="020F0502020204030204"/>
                <a:sym typeface="+mn-ea"/>
              </a:rPr>
              <a:t>Various services are provided by different application layer protocols</a:t>
            </a:r>
          </a:p>
          <a:p>
            <a:pPr>
              <a:buFont typeface="Segoe UI" panose="020B0502040204020203" charset="0"/>
              <a:buChar char="-"/>
            </a:pPr>
            <a:r>
              <a:rPr lang="en-US" noProof="0" dirty="0">
                <a:ln>
                  <a:noFill/>
                </a:ln>
                <a:effectLst/>
                <a:uLnTx/>
                <a:uFillTx/>
                <a:latin typeface="Calibri" panose="020F0502020204030204"/>
                <a:sym typeface="+mn-ea"/>
              </a:rPr>
              <a:t>HTTP</a:t>
            </a:r>
          </a:p>
          <a:p>
            <a:pPr>
              <a:buFont typeface="Segoe UI" panose="020B0502040204020203" charset="0"/>
              <a:buChar char="-"/>
            </a:pPr>
            <a:r>
              <a:rPr lang="en-US" noProof="0" dirty="0">
                <a:ln>
                  <a:noFill/>
                </a:ln>
                <a:effectLst/>
                <a:uLnTx/>
                <a:uFillTx/>
                <a:latin typeface="Calibri" panose="020F0502020204030204"/>
                <a:sym typeface="+mn-ea"/>
              </a:rPr>
              <a:t>DNS</a:t>
            </a:r>
          </a:p>
          <a:p>
            <a:pPr>
              <a:buFont typeface="Segoe UI" panose="020B0502040204020203" charset="0"/>
              <a:buChar char="-"/>
            </a:pPr>
            <a:r>
              <a:rPr lang="en-US" noProof="0" dirty="0">
                <a:ln>
                  <a:noFill/>
                </a:ln>
                <a:effectLst/>
                <a:uLnTx/>
                <a:uFillTx/>
                <a:latin typeface="Calibri" panose="020F0502020204030204"/>
                <a:sym typeface="+mn-ea"/>
              </a:rPr>
              <a:t>FTP</a:t>
            </a:r>
          </a:p>
          <a:p>
            <a:pPr>
              <a:buFont typeface="Segoe UI" panose="020B0502040204020203" charset="0"/>
              <a:buChar char="-"/>
            </a:pPr>
            <a:r>
              <a:rPr lang="en-US" noProof="0" dirty="0">
                <a:ln>
                  <a:noFill/>
                </a:ln>
                <a:effectLst/>
                <a:uLnTx/>
                <a:uFillTx/>
                <a:latin typeface="Calibri" panose="020F0502020204030204"/>
                <a:sym typeface="+mn-ea"/>
              </a:rPr>
              <a:t>TELNET</a:t>
            </a:r>
          </a:p>
          <a:p>
            <a:pPr>
              <a:buFont typeface="Segoe UI" panose="020B0502040204020203" charset="0"/>
              <a:buChar char="-"/>
            </a:pPr>
            <a:r>
              <a:rPr lang="en-US" noProof="0" dirty="0">
                <a:ln>
                  <a:noFill/>
                </a:ln>
                <a:effectLst/>
                <a:uLnTx/>
                <a:uFillTx/>
                <a:latin typeface="Calibri" panose="020F0502020204030204"/>
                <a:sym typeface="+mn-ea"/>
              </a:rPr>
              <a:t> TFTP</a:t>
            </a:r>
          </a:p>
          <a:p>
            <a:pPr>
              <a:buFont typeface="Segoe UI" panose="020B0502040204020203" charset="0"/>
              <a:buChar char="-"/>
            </a:pPr>
            <a:r>
              <a:rPr lang="en-US"/>
              <a:t>SNMO</a:t>
            </a:r>
          </a:p>
          <a:p>
            <a:pPr>
              <a:buFont typeface="Segoe UI" panose="020B0502040204020203" charset="0"/>
              <a:buChar char="-"/>
            </a:pPr>
            <a:r>
              <a:rPr lang="en-US"/>
              <a:t>SMTP</a:t>
            </a:r>
          </a:p>
          <a:p>
            <a:pPr>
              <a:buFont typeface="Segoe UI" panose="020B0502040204020203" charset="0"/>
              <a:buChar char="-"/>
            </a:pPr>
            <a:r>
              <a:rPr lang="en-US"/>
              <a:t>x window</a:t>
            </a:r>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6B74B5D1-64DA-4463-96B5-0CA642B8206C}"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7" name="Title 4"/>
          <p:cNvSpPr>
            <a:spLocks noGrp="1"/>
          </p:cNvSpPr>
          <p:nvPr/>
        </p:nvSpPr>
        <p:spPr>
          <a:xfrm>
            <a:off x="1572010" y="127001"/>
            <a:ext cx="8613391" cy="645374"/>
          </a:xfrm>
          <a:prstGeom prst="rect">
            <a:avLst/>
          </a:prstGeom>
          <a:solidFill>
            <a:srgbClr val="B7EEFF"/>
          </a:solidFill>
          <a:ln w="9525">
            <a:noFill/>
          </a:ln>
        </p:spPr>
        <p:txBody>
          <a:bodyPr anchor="ctr" anchorCtr="0"/>
          <a:lstStyle>
            <a:lvl1pPr algn="ctr" defTabSz="1005840" rtl="0" eaLnBrk="1" latinLnBrk="0" hangingPunct="1">
              <a:lnSpc>
                <a:spcPct val="90000"/>
              </a:lnSpc>
              <a:spcBef>
                <a:spcPct val="0"/>
              </a:spcBef>
              <a:buNone/>
              <a:defRPr sz="3300" kern="1200">
                <a:solidFill>
                  <a:schemeClr val="tx1"/>
                </a:solidFill>
                <a:latin typeface="+mj-lt"/>
                <a:ea typeface="+mj-ea"/>
                <a:cs typeface="+mj-cs"/>
              </a:defRPr>
            </a:lvl1pPr>
          </a:lstStyle>
          <a:p>
            <a:r>
              <a:rPr lang="en-US" b="1" dirty="0">
                <a:sym typeface="+mn-ea"/>
              </a:rPr>
              <a:t>R</a:t>
            </a:r>
            <a:r>
              <a:rPr b="1" dirty="0">
                <a:sym typeface="+mn-ea"/>
              </a:rPr>
              <a:t>ecap</a:t>
            </a:r>
            <a:endParaRPr lang="en-US"/>
          </a:p>
        </p:txBody>
      </p:sp>
      <p:sp>
        <p:nvSpPr>
          <p:cNvPr id="9" name="Slide Number Placeholder 8"/>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122</a:t>
            </a:fld>
            <a:endParaRPr lang="en-US" sz="1300" dirty="0">
              <a:solidFill>
                <a:srgbClr val="898989"/>
              </a:solidFill>
            </a:endParaRPr>
          </a:p>
        </p:txBody>
      </p:sp>
      <p:sp>
        <p:nvSpPr>
          <p:cNvPr id="2" name="Footer Placeholder 12">
            <a:extLst>
              <a:ext uri="{FF2B5EF4-FFF2-40B4-BE49-F238E27FC236}">
                <a16:creationId xmlns:a16="http://schemas.microsoft.com/office/drawing/2014/main" id="{B7931A01-3BD3-FF9F-7807-410E3C6AA8D9}"/>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Topic Objective</a:t>
            </a:r>
          </a:p>
        </p:txBody>
      </p:sp>
      <p:sp>
        <p:nvSpPr>
          <p:cNvPr id="6" name="Content Placeholder 5"/>
          <p:cNvSpPr>
            <a:spLocks noGrp="1"/>
          </p:cNvSpPr>
          <p:nvPr>
            <p:ph idx="1"/>
          </p:nvPr>
        </p:nvSpPr>
        <p:spPr>
          <a:xfrm>
            <a:off x="563563" y="1208088"/>
            <a:ext cx="9097963" cy="975995"/>
          </a:xfrm>
        </p:spPr>
        <p:txBody>
          <a:bodyPr/>
          <a:lstStyle/>
          <a:p>
            <a:pPr marL="91440" indent="-342900" algn="just">
              <a:buClrTx/>
              <a:buSzTx/>
            </a:pPr>
            <a:r>
              <a:rPr lang="en-US" dirty="0"/>
              <a:t>To Study about </a:t>
            </a:r>
            <a:r>
              <a:rPr lang="en-US" dirty="0">
                <a:sym typeface="+mn-ea"/>
              </a:rPr>
              <a:t>Cryptography – basic concepts &amp;  Firewalls.</a:t>
            </a:r>
            <a:endParaRPr lang="en-US" kern="1200" dirty="0">
              <a:latin typeface="+mn-lt"/>
              <a:ea typeface="+mn-ea"/>
              <a:cs typeface="+mn-cs"/>
            </a:endParaRPr>
          </a:p>
          <a:p>
            <a:pPr marL="91440" indent="-342900" algn="just">
              <a:buClrTx/>
              <a:buSzTx/>
            </a:pPr>
            <a:endParaRPr lang="en-US" dirty="0"/>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F618A48D-380C-499C-BEAD-CD420422507D}"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8" name="Slide Number Placeholder 7"/>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123</a:t>
            </a:fld>
            <a:endParaRPr lang="en-US" sz="1300" dirty="0">
              <a:solidFill>
                <a:srgbClr val="898989"/>
              </a:solidFill>
            </a:endParaRPr>
          </a:p>
        </p:txBody>
      </p:sp>
      <p:sp>
        <p:nvSpPr>
          <p:cNvPr id="2" name="Footer Placeholder 12">
            <a:extLst>
              <a:ext uri="{FF2B5EF4-FFF2-40B4-BE49-F238E27FC236}">
                <a16:creationId xmlns:a16="http://schemas.microsoft.com/office/drawing/2014/main" id="{1E77D466-B7D1-4EBA-6022-2A5924F028BA}"/>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Cryptography – basic concepts</a:t>
            </a:r>
          </a:p>
        </p:txBody>
      </p:sp>
      <p:sp>
        <p:nvSpPr>
          <p:cNvPr id="6" name="Content Placeholder 5"/>
          <p:cNvSpPr>
            <a:spLocks noGrp="1"/>
          </p:cNvSpPr>
          <p:nvPr>
            <p:ph idx="1"/>
          </p:nvPr>
        </p:nvSpPr>
        <p:spPr>
          <a:xfrm>
            <a:off x="563563" y="1208088"/>
            <a:ext cx="9097963" cy="3912870"/>
          </a:xfrm>
        </p:spPr>
        <p:txBody>
          <a:bodyPr/>
          <a:lstStyle/>
          <a:p>
            <a:pPr algn="just"/>
            <a:r>
              <a:rPr lang="en-US" b="1" dirty="0">
                <a:sym typeface="+mn-ea"/>
              </a:rPr>
              <a:t>Cryptography : </a:t>
            </a:r>
            <a:endParaRPr lang="en-US" b="1" dirty="0"/>
          </a:p>
          <a:p>
            <a:pPr marL="0" indent="0" algn="just">
              <a:buNone/>
            </a:pPr>
            <a:r>
              <a:rPr lang="en-US" dirty="0">
                <a:sym typeface="+mn-ea"/>
              </a:rPr>
              <a:t>It is the art of secret writing.</a:t>
            </a:r>
            <a:endParaRPr lang="en-US" dirty="0"/>
          </a:p>
          <a:p>
            <a:pPr marL="0" indent="0" algn="just">
              <a:buNone/>
            </a:pPr>
            <a:r>
              <a:rPr lang="en-US" b="1" dirty="0">
                <a:sym typeface="+mn-ea"/>
              </a:rPr>
              <a:t>Plain Text :</a:t>
            </a:r>
            <a:endParaRPr lang="en-US" b="1" dirty="0"/>
          </a:p>
          <a:p>
            <a:pPr marL="0" indent="0" algn="just">
              <a:buNone/>
            </a:pPr>
            <a:r>
              <a:rPr lang="en-US" dirty="0">
                <a:sym typeface="+mn-ea"/>
              </a:rPr>
              <a:t> Normal text that can be read by user and is in readable format.</a:t>
            </a:r>
            <a:endParaRPr lang="en-US" dirty="0"/>
          </a:p>
          <a:p>
            <a:pPr marL="0" indent="0" algn="just">
              <a:buNone/>
            </a:pPr>
            <a:r>
              <a:rPr lang="en-US" b="1" dirty="0">
                <a:sym typeface="+mn-ea"/>
              </a:rPr>
              <a:t>Cipher Text :</a:t>
            </a:r>
            <a:endParaRPr lang="en-US" b="1" dirty="0"/>
          </a:p>
          <a:p>
            <a:pPr marL="0" indent="0" algn="just">
              <a:buNone/>
            </a:pPr>
            <a:r>
              <a:rPr lang="en-US" dirty="0">
                <a:sym typeface="+mn-ea"/>
              </a:rPr>
              <a:t> It is in unreadable format and user have to convert cipher text to plain text.</a:t>
            </a:r>
          </a:p>
          <a:p>
            <a:pPr marL="0" indent="0" algn="just">
              <a:buNone/>
            </a:pPr>
            <a:endParaRPr lang="en-US"/>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B8E0FEFF-3780-4AFC-95B7-EE9A5B470BAA}"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9585" y="4652645"/>
            <a:ext cx="3139008" cy="2096247"/>
          </a:xfrm>
          <a:prstGeom prst="rect">
            <a:avLst/>
          </a:prstGeom>
        </p:spPr>
      </p:pic>
      <p:sp>
        <p:nvSpPr>
          <p:cNvPr id="8" name="Slide Number Placeholder 7"/>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124</a:t>
            </a:fld>
            <a:endParaRPr lang="en-US" sz="1300" dirty="0">
              <a:solidFill>
                <a:srgbClr val="898989"/>
              </a:solidFill>
            </a:endParaRPr>
          </a:p>
        </p:txBody>
      </p:sp>
      <p:sp>
        <p:nvSpPr>
          <p:cNvPr id="2" name="Footer Placeholder 12">
            <a:extLst>
              <a:ext uri="{FF2B5EF4-FFF2-40B4-BE49-F238E27FC236}">
                <a16:creationId xmlns:a16="http://schemas.microsoft.com/office/drawing/2014/main" id="{FA2FD080-C062-F5C5-7725-60B2684FBE09}"/>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45260" y="0"/>
            <a:ext cx="8613140" cy="1014730"/>
          </a:xfrm>
        </p:spPr>
        <p:txBody>
          <a:bodyPr/>
          <a:lstStyle/>
          <a:p>
            <a:r>
              <a:rPr lang="en-US">
                <a:sym typeface="+mn-ea"/>
              </a:rPr>
              <a:t>Cryptography – basic concepts</a:t>
            </a:r>
            <a:br>
              <a:rPr lang="en-US"/>
            </a:br>
            <a:endParaRPr lang="en-US"/>
          </a:p>
        </p:txBody>
      </p:sp>
      <p:sp>
        <p:nvSpPr>
          <p:cNvPr id="6" name="Content Placeholder 5"/>
          <p:cNvSpPr>
            <a:spLocks noGrp="1"/>
          </p:cNvSpPr>
          <p:nvPr>
            <p:ph idx="1"/>
          </p:nvPr>
        </p:nvSpPr>
        <p:spPr>
          <a:xfrm>
            <a:off x="563563" y="1208088"/>
            <a:ext cx="9097963" cy="2886710"/>
          </a:xfrm>
        </p:spPr>
        <p:txBody>
          <a:bodyPr/>
          <a:lstStyle/>
          <a:p>
            <a:pPr marL="0" indent="0">
              <a:buNone/>
            </a:pPr>
            <a:r>
              <a:rPr lang="en-US" dirty="0">
                <a:sym typeface="+mn-ea"/>
              </a:rPr>
              <a:t>2 Ways of Encryption</a:t>
            </a:r>
            <a:endParaRPr lang="en-US" dirty="0"/>
          </a:p>
          <a:p>
            <a:pPr marL="0" indent="0">
              <a:buNone/>
            </a:pPr>
            <a:r>
              <a:rPr lang="en-US" b="1" dirty="0">
                <a:sym typeface="+mn-ea"/>
              </a:rPr>
              <a:t>Stream ciphers : </a:t>
            </a:r>
            <a:endParaRPr lang="en-US" b="1" dirty="0"/>
          </a:p>
          <a:p>
            <a:pPr marL="0" indent="0">
              <a:buNone/>
            </a:pPr>
            <a:r>
              <a:rPr lang="en-US" dirty="0">
                <a:sym typeface="+mn-ea"/>
              </a:rPr>
              <a:t>In stream ciphers the encryption is done bit by bit.</a:t>
            </a:r>
            <a:endParaRPr lang="en-US" dirty="0"/>
          </a:p>
          <a:p>
            <a:pPr algn="just"/>
            <a:r>
              <a:rPr lang="en-US" b="1" dirty="0">
                <a:sym typeface="+mn-ea"/>
              </a:rPr>
              <a:t>Block ciphers : </a:t>
            </a:r>
            <a:endParaRPr lang="en-US" b="1" dirty="0"/>
          </a:p>
          <a:p>
            <a:pPr marL="0" indent="0" algn="just">
              <a:buNone/>
            </a:pPr>
            <a:r>
              <a:rPr lang="en-US" dirty="0">
                <a:sym typeface="+mn-ea"/>
              </a:rPr>
              <a:t>In block ciphers the encryption is done block by block, where a block is group of bits.</a:t>
            </a:r>
            <a:endParaRPr lang="en-US"/>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671EEA16-DC36-4C41-BDF1-E069765607B1}"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7" name="Content Placeholder 2"/>
          <p:cNvSpPr>
            <a:spLocks noGrp="1"/>
          </p:cNvSpPr>
          <p:nvPr/>
        </p:nvSpPr>
        <p:spPr>
          <a:xfrm>
            <a:off x="563245" y="4173855"/>
            <a:ext cx="9098915" cy="314515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Calibri (Body)"/>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Calibri (Body)"/>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Calibri (Body)"/>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libri (Body)"/>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libri (Body)"/>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400" dirty="0"/>
              <a:t>There are 2 mechanisms for encryption.</a:t>
            </a:r>
          </a:p>
          <a:p>
            <a:pPr marL="0" indent="0" algn="just">
              <a:buNone/>
            </a:pPr>
            <a:r>
              <a:rPr lang="en-US" sz="2400" dirty="0"/>
              <a:t>1. Asymmetric key encryption or public key encryption.</a:t>
            </a:r>
          </a:p>
          <a:p>
            <a:pPr marL="0" indent="0" algn="just">
              <a:buNone/>
            </a:pPr>
            <a:r>
              <a:rPr lang="en-US" sz="2400" dirty="0"/>
              <a:t>A pair of public key and private key is used for encryption and decryption.</a:t>
            </a:r>
          </a:p>
          <a:p>
            <a:pPr algn="just">
              <a:buNone/>
            </a:pPr>
            <a:endParaRPr lang="en-US" sz="2200" dirty="0">
              <a:latin typeface="Calibri(body)"/>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27325" y="5525135"/>
            <a:ext cx="5958840" cy="1793875"/>
          </a:xfrm>
          <a:prstGeom prst="rect">
            <a:avLst/>
          </a:prstGeom>
        </p:spPr>
      </p:pic>
      <p:sp>
        <p:nvSpPr>
          <p:cNvPr id="10" name="Slide Number Placeholder 9"/>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125</a:t>
            </a:fld>
            <a:endParaRPr lang="en-US" sz="1300" dirty="0">
              <a:solidFill>
                <a:srgbClr val="898989"/>
              </a:solidFill>
            </a:endParaRPr>
          </a:p>
        </p:txBody>
      </p:sp>
      <p:sp>
        <p:nvSpPr>
          <p:cNvPr id="2" name="Footer Placeholder 12">
            <a:extLst>
              <a:ext uri="{FF2B5EF4-FFF2-40B4-BE49-F238E27FC236}">
                <a16:creationId xmlns:a16="http://schemas.microsoft.com/office/drawing/2014/main" id="{B6AAF5FE-CD6A-A465-6D9E-D5AFA54EE41C}"/>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linds(horizontal)">
                                      <p:cBhvr>
                                        <p:cTn id="1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45260" y="0"/>
            <a:ext cx="8613140" cy="877570"/>
          </a:xfrm>
        </p:spPr>
        <p:txBody>
          <a:bodyPr/>
          <a:lstStyle/>
          <a:p>
            <a:r>
              <a:rPr lang="en-US">
                <a:sym typeface="+mn-ea"/>
              </a:rPr>
              <a:t>Cryptography – basic concepts</a:t>
            </a:r>
            <a:br>
              <a:rPr lang="en-US">
                <a:sym typeface="+mn-ea"/>
              </a:rPr>
            </a:br>
            <a:endParaRPr lang="en-US"/>
          </a:p>
        </p:txBody>
      </p:sp>
      <p:sp>
        <p:nvSpPr>
          <p:cNvPr id="6" name="Content Placeholder 5"/>
          <p:cNvSpPr>
            <a:spLocks noGrp="1"/>
          </p:cNvSpPr>
          <p:nvPr>
            <p:ph idx="1"/>
          </p:nvPr>
        </p:nvSpPr>
        <p:spPr>
          <a:xfrm>
            <a:off x="563563" y="1208088"/>
            <a:ext cx="9097963" cy="1861185"/>
          </a:xfrm>
        </p:spPr>
        <p:txBody>
          <a:bodyPr/>
          <a:lstStyle/>
          <a:p>
            <a:pPr marL="0" indent="0">
              <a:buNone/>
            </a:pPr>
            <a:r>
              <a:rPr lang="en-US" dirty="0">
                <a:sym typeface="+mn-ea"/>
              </a:rPr>
              <a:t>2. Symmetric key encryption or secret key encryption or single key encryption.  </a:t>
            </a:r>
            <a:endParaRPr lang="en-US" dirty="0"/>
          </a:p>
          <a:p>
            <a:pPr marL="0" indent="0">
              <a:buNone/>
            </a:pPr>
            <a:r>
              <a:rPr lang="en-US" dirty="0">
                <a:sym typeface="+mn-ea"/>
              </a:rPr>
              <a:t>Same key is used for encryption and decryption.</a:t>
            </a:r>
            <a:endParaRPr lang="en-US" dirty="0"/>
          </a:p>
          <a:p>
            <a:pPr marL="0" indent="0">
              <a:buNone/>
            </a:pPr>
            <a:endParaRPr lang="en-US"/>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A83CB104-4DA9-4E09-AFB7-CDA9320C9335}"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5260" y="2909570"/>
            <a:ext cx="7122160" cy="2828290"/>
          </a:xfrm>
          <a:prstGeom prst="rect">
            <a:avLst/>
          </a:prstGeom>
        </p:spPr>
      </p:pic>
      <p:sp>
        <p:nvSpPr>
          <p:cNvPr id="10" name="Slide Number Placeholder 9"/>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126</a:t>
            </a:fld>
            <a:endParaRPr lang="en-US" sz="1300" dirty="0">
              <a:solidFill>
                <a:srgbClr val="898989"/>
              </a:solidFill>
            </a:endParaRPr>
          </a:p>
        </p:txBody>
      </p:sp>
      <p:sp>
        <p:nvSpPr>
          <p:cNvPr id="2" name="Footer Placeholder 12">
            <a:extLst>
              <a:ext uri="{FF2B5EF4-FFF2-40B4-BE49-F238E27FC236}">
                <a16:creationId xmlns:a16="http://schemas.microsoft.com/office/drawing/2014/main" id="{E019CF88-827F-DC5C-FAA1-4E030FF91A97}"/>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Firewalls</a:t>
            </a:r>
          </a:p>
        </p:txBody>
      </p:sp>
      <p:sp>
        <p:nvSpPr>
          <p:cNvPr id="6" name="Content Placeholder 5"/>
          <p:cNvSpPr>
            <a:spLocks noGrp="1"/>
          </p:cNvSpPr>
          <p:nvPr>
            <p:ph idx="1"/>
          </p:nvPr>
        </p:nvSpPr>
        <p:spPr>
          <a:xfrm>
            <a:off x="563563" y="1208088"/>
            <a:ext cx="9097963" cy="6247130"/>
          </a:xfrm>
        </p:spPr>
        <p:txBody>
          <a:bodyPr/>
          <a:lstStyle/>
          <a:p>
            <a:pPr algn="just">
              <a:spcAft>
                <a:spcPts val="1200"/>
              </a:spcAft>
            </a:pPr>
            <a:r>
              <a:rPr lang="en-US" b="1" dirty="0">
                <a:latin typeface="Calibri (Body)"/>
                <a:sym typeface="+mn-ea"/>
              </a:rPr>
              <a:t>Firewall</a:t>
            </a:r>
            <a:endParaRPr lang="en-US" b="1" dirty="0">
              <a:latin typeface="Calibri (Body)"/>
            </a:endParaRPr>
          </a:p>
          <a:p>
            <a:pPr marL="0" indent="0" algn="just">
              <a:spcAft>
                <a:spcPts val="1200"/>
              </a:spcAft>
              <a:buNone/>
            </a:pPr>
            <a:r>
              <a:rPr lang="en-US" dirty="0">
                <a:sym typeface="+mn-ea"/>
              </a:rPr>
              <a:t>A firewall is a network security device that monitors incoming and outgoing network traffic and permits or blocks data packets based on a set of security rules.</a:t>
            </a:r>
            <a:endParaRPr lang="en-US" dirty="0">
              <a:latin typeface="Calibri (Body)"/>
            </a:endParaRPr>
          </a:p>
          <a:p>
            <a:pPr algn="just">
              <a:spcAft>
                <a:spcPts val="1200"/>
              </a:spcAft>
            </a:pPr>
            <a:r>
              <a:rPr lang="en-IN" dirty="0">
                <a:latin typeface="Calibri (Body)"/>
                <a:sym typeface="+mn-ea"/>
              </a:rPr>
              <a:t>It is a combination of </a:t>
            </a:r>
            <a:r>
              <a:rPr lang="en-IN" dirty="0">
                <a:solidFill>
                  <a:srgbClr val="00B0F0"/>
                </a:solidFill>
                <a:latin typeface="Calibri (Body)"/>
                <a:sym typeface="+mn-ea"/>
              </a:rPr>
              <a:t>software</a:t>
            </a:r>
            <a:r>
              <a:rPr lang="en-IN" dirty="0">
                <a:latin typeface="Calibri (Body)"/>
                <a:sym typeface="+mn-ea"/>
              </a:rPr>
              <a:t> and </a:t>
            </a:r>
            <a:r>
              <a:rPr lang="en-IN" dirty="0">
                <a:solidFill>
                  <a:srgbClr val="00B0F0"/>
                </a:solidFill>
                <a:latin typeface="Calibri (Body)"/>
                <a:sym typeface="+mn-ea"/>
              </a:rPr>
              <a:t>hardware.</a:t>
            </a:r>
            <a:endParaRPr lang="en-IN" dirty="0">
              <a:solidFill>
                <a:srgbClr val="00B0F0"/>
              </a:solidFill>
              <a:latin typeface="Calibri (Body)"/>
            </a:endParaRPr>
          </a:p>
          <a:p>
            <a:pPr algn="just">
              <a:spcAft>
                <a:spcPts val="1200"/>
              </a:spcAft>
            </a:pPr>
            <a:r>
              <a:rPr lang="en-IN" dirty="0">
                <a:latin typeface="Calibri (Body)"/>
                <a:sym typeface="+mn-ea"/>
              </a:rPr>
              <a:t>It maintains private network security by applying security policies at two or more network boundaries.</a:t>
            </a:r>
            <a:endParaRPr lang="en-IN" dirty="0">
              <a:latin typeface="Calibri (Body)"/>
            </a:endParaRPr>
          </a:p>
          <a:p>
            <a:pPr algn="just">
              <a:spcAft>
                <a:spcPts val="1200"/>
              </a:spcAft>
            </a:pPr>
            <a:r>
              <a:rPr lang="en-IN" dirty="0">
                <a:latin typeface="Calibri (Body)"/>
                <a:sym typeface="+mn-ea"/>
              </a:rPr>
              <a:t>The </a:t>
            </a:r>
            <a:r>
              <a:rPr lang="en-IN" dirty="0">
                <a:solidFill>
                  <a:srgbClr val="00B0F0"/>
                </a:solidFill>
                <a:latin typeface="Calibri (Body)"/>
                <a:sym typeface="+mn-ea"/>
              </a:rPr>
              <a:t>Design goals </a:t>
            </a:r>
            <a:r>
              <a:rPr lang="en-IN" dirty="0">
                <a:latin typeface="Calibri (Body)"/>
                <a:sym typeface="+mn-ea"/>
              </a:rPr>
              <a:t>includes -</a:t>
            </a:r>
            <a:endParaRPr lang="en-IN" dirty="0">
              <a:latin typeface="Calibri (Body)"/>
            </a:endParaRPr>
          </a:p>
          <a:p>
            <a:pPr algn="just">
              <a:spcAft>
                <a:spcPts val="1200"/>
              </a:spcAft>
              <a:buNone/>
            </a:pPr>
            <a:r>
              <a:rPr lang="en-IN" dirty="0">
                <a:latin typeface="Calibri (Body)"/>
                <a:sym typeface="+mn-ea"/>
              </a:rPr>
              <a:t>	 • All network traffic must pass through the firewall.</a:t>
            </a:r>
            <a:endParaRPr lang="en-IN" dirty="0">
              <a:latin typeface="Calibri (Body)"/>
            </a:endParaRPr>
          </a:p>
          <a:p>
            <a:pPr algn="just">
              <a:spcAft>
                <a:spcPts val="1200"/>
              </a:spcAft>
              <a:buNone/>
            </a:pPr>
            <a:r>
              <a:rPr lang="en-IN" dirty="0">
                <a:latin typeface="Calibri (Body)"/>
                <a:sym typeface="+mn-ea"/>
              </a:rPr>
              <a:t>	• Only authorized traffic will be allowed to pass from a firewall.</a:t>
            </a:r>
            <a:endParaRPr lang="en-IN" dirty="0">
              <a:latin typeface="Calibri (Body)"/>
            </a:endParaRPr>
          </a:p>
          <a:p>
            <a:endParaRPr lang="en-US" dirty="0"/>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7AB555F2-9C14-4DFA-8013-6E51C2D94304}"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 name="Slide Number Placeholder 9"/>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127</a:t>
            </a:fld>
            <a:endParaRPr lang="en-US" sz="1300" dirty="0">
              <a:solidFill>
                <a:srgbClr val="898989"/>
              </a:solidFill>
            </a:endParaRPr>
          </a:p>
        </p:txBody>
      </p:sp>
      <p:sp>
        <p:nvSpPr>
          <p:cNvPr id="2" name="Footer Placeholder 12">
            <a:extLst>
              <a:ext uri="{FF2B5EF4-FFF2-40B4-BE49-F238E27FC236}">
                <a16:creationId xmlns:a16="http://schemas.microsoft.com/office/drawing/2014/main" id="{D257FEA5-AD13-60DF-92E7-E35FC526A47D}"/>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45260" y="0"/>
            <a:ext cx="8613140" cy="877570"/>
          </a:xfrm>
        </p:spPr>
        <p:txBody>
          <a:bodyPr/>
          <a:lstStyle/>
          <a:p>
            <a:r>
              <a:rPr lang="en-US" dirty="0">
                <a:latin typeface="Calibri (Body)"/>
                <a:sym typeface="+mn-ea"/>
              </a:rPr>
              <a:t>Types of Firewalls</a:t>
            </a:r>
            <a:br>
              <a:rPr lang="en-US" dirty="0">
                <a:latin typeface="Calibri (Body)"/>
              </a:rPr>
            </a:br>
            <a:endParaRPr lang="en-US"/>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5C0FFFA5-2C10-453D-98E6-70B343421C20}"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1" name="Cloud Callout 10"/>
          <p:cNvSpPr/>
          <p:nvPr/>
        </p:nvSpPr>
        <p:spPr>
          <a:xfrm>
            <a:off x="2285984" y="1214422"/>
            <a:ext cx="3929090" cy="1285884"/>
          </a:xfrm>
          <a:prstGeom prst="cloudCallout">
            <a:avLst>
              <a:gd name="adj1" fmla="val -11677"/>
              <a:gd name="adj2" fmla="val 38019"/>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latin typeface="Calibri (Body)"/>
              </a:rPr>
              <a:t>Firewalls</a:t>
            </a:r>
          </a:p>
        </p:txBody>
      </p:sp>
      <p:sp>
        <p:nvSpPr>
          <p:cNvPr id="12" name="Horizontal Scroll 11"/>
          <p:cNvSpPr/>
          <p:nvPr/>
        </p:nvSpPr>
        <p:spPr>
          <a:xfrm>
            <a:off x="71406" y="3214686"/>
            <a:ext cx="3000396" cy="642942"/>
          </a:xfrm>
          <a:prstGeom prst="horizontalScroll">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latin typeface="Calibri (Body)"/>
              </a:rPr>
              <a:t>Packet filtering</a:t>
            </a:r>
          </a:p>
        </p:txBody>
      </p:sp>
      <p:sp>
        <p:nvSpPr>
          <p:cNvPr id="17" name="Horizontal Scroll 16"/>
          <p:cNvSpPr/>
          <p:nvPr/>
        </p:nvSpPr>
        <p:spPr>
          <a:xfrm>
            <a:off x="2714612" y="4357694"/>
            <a:ext cx="3000396" cy="799568"/>
          </a:xfrm>
          <a:prstGeom prst="horizontalScroll">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latin typeface="Calibri (Body)"/>
              </a:rPr>
              <a:t>Application level Gateway</a:t>
            </a:r>
          </a:p>
        </p:txBody>
      </p:sp>
      <p:sp>
        <p:nvSpPr>
          <p:cNvPr id="15" name="Horizontal Scroll 14"/>
          <p:cNvSpPr/>
          <p:nvPr/>
        </p:nvSpPr>
        <p:spPr>
          <a:xfrm>
            <a:off x="5715008" y="3214686"/>
            <a:ext cx="3000396" cy="642942"/>
          </a:xfrm>
          <a:prstGeom prst="horizontalScroll">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latin typeface="Calibri (Body)"/>
              </a:rPr>
              <a:t>Circuit-level Gateway</a:t>
            </a:r>
          </a:p>
        </p:txBody>
      </p:sp>
      <p:cxnSp>
        <p:nvCxnSpPr>
          <p:cNvPr id="23" name="Straight Arrow Connector 22"/>
          <p:cNvCxnSpPr/>
          <p:nvPr/>
        </p:nvCxnSpPr>
        <p:spPr>
          <a:xfrm flipH="1">
            <a:off x="4214810" y="2498937"/>
            <a:ext cx="35719" cy="1958703"/>
          </a:xfrm>
          <a:prstGeom prst="straightConnector1">
            <a:avLst/>
          </a:prstGeom>
          <a:ln w="2540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2059940" y="2499995"/>
            <a:ext cx="2154555" cy="749300"/>
          </a:xfrm>
          <a:prstGeom prst="straightConnector1">
            <a:avLst/>
          </a:prstGeom>
          <a:ln w="2540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366895" y="2498725"/>
            <a:ext cx="2045335" cy="795655"/>
          </a:xfrm>
          <a:prstGeom prst="straightConnector1">
            <a:avLst/>
          </a:prstGeom>
          <a:ln w="254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28596" y="5572140"/>
            <a:ext cx="4505592" cy="369332"/>
          </a:xfrm>
          <a:prstGeom prst="rect">
            <a:avLst/>
          </a:prstGeom>
        </p:spPr>
        <p:txBody>
          <a:bodyPr wrap="none">
            <a:spAutoFit/>
          </a:bodyPr>
          <a:lstStyle/>
          <a:p>
            <a:r>
              <a:rPr lang="en-US" dirty="0">
                <a:solidFill>
                  <a:schemeClr val="bg1">
                    <a:lumMod val="50000"/>
                  </a:schemeClr>
                </a:solidFill>
              </a:rPr>
              <a:t>Source: cyber security, G Padmavathi, swayam</a:t>
            </a:r>
          </a:p>
        </p:txBody>
      </p:sp>
      <p:sp>
        <p:nvSpPr>
          <p:cNvPr id="10" name="Slide Number Placeholder 9"/>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128</a:t>
            </a:fld>
            <a:endParaRPr lang="en-US" sz="1300" dirty="0">
              <a:solidFill>
                <a:srgbClr val="898989"/>
              </a:solidFill>
            </a:endParaRPr>
          </a:p>
        </p:txBody>
      </p:sp>
      <p:sp>
        <p:nvSpPr>
          <p:cNvPr id="2" name="Footer Placeholder 12">
            <a:extLst>
              <a:ext uri="{FF2B5EF4-FFF2-40B4-BE49-F238E27FC236}">
                <a16:creationId xmlns:a16="http://schemas.microsoft.com/office/drawing/2014/main" id="{A79815A4-8EE5-4401-A2EA-F7631A9CFE28}"/>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latin typeface="Calibri (Body)"/>
                <a:sym typeface="+mn-ea"/>
              </a:rPr>
              <a:t>Packet Filtering</a:t>
            </a:r>
            <a:endParaRPr lang="en-US"/>
          </a:p>
        </p:txBody>
      </p:sp>
      <p:sp>
        <p:nvSpPr>
          <p:cNvPr id="6" name="Content Placeholder 5"/>
          <p:cNvSpPr>
            <a:spLocks noGrp="1"/>
          </p:cNvSpPr>
          <p:nvPr>
            <p:ph idx="1"/>
          </p:nvPr>
        </p:nvSpPr>
        <p:spPr>
          <a:xfrm>
            <a:off x="563563" y="1208088"/>
            <a:ext cx="9097963" cy="1348105"/>
          </a:xfrm>
        </p:spPr>
        <p:txBody>
          <a:bodyPr/>
          <a:lstStyle/>
          <a:p>
            <a:r>
              <a:rPr lang="en-IN" dirty="0">
                <a:latin typeface="Calibri (Body)"/>
                <a:sym typeface="+mn-ea"/>
              </a:rPr>
              <a:t>It controls network access by analyzing incoming and outgoing packets.</a:t>
            </a:r>
            <a:endParaRPr lang="en-IN" dirty="0">
              <a:latin typeface="Calibri (Body)"/>
            </a:endParaRPr>
          </a:p>
          <a:p>
            <a:pPr marL="0" indent="0">
              <a:buNone/>
            </a:pPr>
            <a:endParaRPr lang="en-US"/>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32262D83-6771-4FF0-90AA-FE716E8BB77F}"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6" name="Rectangle 15"/>
          <p:cNvSpPr/>
          <p:nvPr/>
        </p:nvSpPr>
        <p:spPr>
          <a:xfrm>
            <a:off x="572135" y="2556510"/>
            <a:ext cx="8536305" cy="33578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Cloud Callout 17"/>
          <p:cNvSpPr/>
          <p:nvPr/>
        </p:nvSpPr>
        <p:spPr>
          <a:xfrm>
            <a:off x="571472" y="3571876"/>
            <a:ext cx="2428892" cy="1285884"/>
          </a:xfrm>
          <a:prstGeom prst="cloudCallout">
            <a:avLst>
              <a:gd name="adj1" fmla="val -11677"/>
              <a:gd name="adj2" fmla="val 380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latin typeface="Calibri (Body)"/>
              </a:rPr>
              <a:t>Internet</a:t>
            </a:r>
          </a:p>
        </p:txBody>
      </p:sp>
      <p:pic>
        <p:nvPicPr>
          <p:cNvPr id="2051" name="Picture 3"/>
          <p:cNvPicPr>
            <a:picLocks noChangeAspect="1" noChangeArrowheads="1"/>
          </p:cNvPicPr>
          <p:nvPr/>
        </p:nvPicPr>
        <p:blipFill>
          <a:blip r:embed="rId2" cstate="print"/>
          <a:srcRect/>
          <a:stretch>
            <a:fillRect/>
          </a:stretch>
        </p:blipFill>
        <p:spPr bwMode="auto">
          <a:xfrm>
            <a:off x="4143372" y="3714752"/>
            <a:ext cx="928694" cy="962464"/>
          </a:xfrm>
          <a:prstGeom prst="rect">
            <a:avLst/>
          </a:prstGeom>
          <a:noFill/>
          <a:ln w="9525">
            <a:noFill/>
            <a:miter lim="800000"/>
            <a:headEnd/>
            <a:tailEnd/>
          </a:ln>
          <a:effectLst/>
        </p:spPr>
      </p:pic>
      <p:sp>
        <p:nvSpPr>
          <p:cNvPr id="21" name="Oval 20"/>
          <p:cNvSpPr/>
          <p:nvPr/>
        </p:nvSpPr>
        <p:spPr>
          <a:xfrm>
            <a:off x="5929322" y="3786190"/>
            <a:ext cx="2428892" cy="785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latin typeface="Calibri (Body)"/>
              </a:rPr>
              <a:t>Private</a:t>
            </a:r>
          </a:p>
          <a:p>
            <a:pPr algn="ctr"/>
            <a:r>
              <a:rPr lang="en-IN" sz="2200" dirty="0">
                <a:solidFill>
                  <a:schemeClr val="tx1"/>
                </a:solidFill>
                <a:latin typeface="Calibri (Body)"/>
              </a:rPr>
              <a:t>Network</a:t>
            </a:r>
          </a:p>
        </p:txBody>
      </p:sp>
      <p:sp>
        <p:nvSpPr>
          <p:cNvPr id="36" name="Rectangle 35"/>
          <p:cNvSpPr/>
          <p:nvPr/>
        </p:nvSpPr>
        <p:spPr>
          <a:xfrm>
            <a:off x="4643438" y="3143248"/>
            <a:ext cx="3929090" cy="2357454"/>
          </a:xfrm>
          <a:prstGeom prst="rect">
            <a:avLst/>
          </a:prstGeom>
          <a:noFill/>
          <a:ln w="31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5" name="Straight Connector 24"/>
          <p:cNvCxnSpPr/>
          <p:nvPr/>
        </p:nvCxnSpPr>
        <p:spPr>
          <a:xfrm>
            <a:off x="3000364" y="4214818"/>
            <a:ext cx="1214446"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000628" y="4214818"/>
            <a:ext cx="928694"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3500430" y="4714884"/>
            <a:ext cx="1357306" cy="1107996"/>
          </a:xfrm>
          <a:prstGeom prst="rect">
            <a:avLst/>
          </a:prstGeom>
        </p:spPr>
        <p:txBody>
          <a:bodyPr wrap="square">
            <a:spAutoFit/>
          </a:bodyPr>
          <a:lstStyle/>
          <a:p>
            <a:r>
              <a:rPr lang="en-IN" sz="2200" dirty="0">
                <a:latin typeface="Calibri (Body)"/>
              </a:rPr>
              <a:t>Packet</a:t>
            </a:r>
          </a:p>
          <a:p>
            <a:r>
              <a:rPr lang="en-IN" sz="2200" dirty="0">
                <a:latin typeface="Calibri (Body)"/>
              </a:rPr>
              <a:t>filtering</a:t>
            </a:r>
          </a:p>
          <a:p>
            <a:r>
              <a:rPr lang="en-IN" sz="2200" dirty="0">
                <a:latin typeface="Calibri (Body)"/>
              </a:rPr>
              <a:t>router</a:t>
            </a:r>
          </a:p>
        </p:txBody>
      </p:sp>
      <p:sp>
        <p:nvSpPr>
          <p:cNvPr id="8" name="Text Box 7"/>
          <p:cNvSpPr txBox="1"/>
          <p:nvPr/>
        </p:nvSpPr>
        <p:spPr>
          <a:xfrm>
            <a:off x="5000625" y="2665730"/>
            <a:ext cx="1905000" cy="368300"/>
          </a:xfrm>
          <a:prstGeom prst="rect">
            <a:avLst/>
          </a:prstGeom>
          <a:noFill/>
        </p:spPr>
        <p:txBody>
          <a:bodyPr wrap="none" rtlCol="0" anchor="t">
            <a:spAutoFit/>
          </a:bodyPr>
          <a:lstStyle/>
          <a:p>
            <a:r>
              <a:rPr lang="en-IN" dirty="0">
                <a:latin typeface="Calibri (Body)"/>
                <a:sym typeface="+mn-ea"/>
              </a:rPr>
              <a:t>Security Perimeter</a:t>
            </a:r>
            <a:endParaRPr lang="en-US"/>
          </a:p>
        </p:txBody>
      </p:sp>
      <p:sp>
        <p:nvSpPr>
          <p:cNvPr id="17" name="Rectangle 16"/>
          <p:cNvSpPr/>
          <p:nvPr/>
        </p:nvSpPr>
        <p:spPr>
          <a:xfrm>
            <a:off x="428596" y="5917188"/>
            <a:ext cx="4505592" cy="369332"/>
          </a:xfrm>
          <a:prstGeom prst="rect">
            <a:avLst/>
          </a:prstGeom>
        </p:spPr>
        <p:txBody>
          <a:bodyPr wrap="none">
            <a:spAutoFit/>
          </a:bodyPr>
          <a:lstStyle/>
          <a:p>
            <a:r>
              <a:rPr lang="en-US" dirty="0">
                <a:solidFill>
                  <a:schemeClr val="bg1">
                    <a:lumMod val="50000"/>
                  </a:schemeClr>
                </a:solidFill>
              </a:rPr>
              <a:t>Source: cyber security, G Padmavathi, swayam</a:t>
            </a:r>
          </a:p>
        </p:txBody>
      </p:sp>
      <p:sp>
        <p:nvSpPr>
          <p:cNvPr id="10" name="Slide Number Placeholder 9"/>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129</a:t>
            </a:fld>
            <a:endParaRPr lang="en-US" sz="1300" dirty="0">
              <a:solidFill>
                <a:srgbClr val="898989"/>
              </a:solidFill>
            </a:endParaRPr>
          </a:p>
        </p:txBody>
      </p:sp>
      <p:sp>
        <p:nvSpPr>
          <p:cNvPr id="2" name="Footer Placeholder 12">
            <a:extLst>
              <a:ext uri="{FF2B5EF4-FFF2-40B4-BE49-F238E27FC236}">
                <a16:creationId xmlns:a16="http://schemas.microsoft.com/office/drawing/2014/main" id="{17FA3B00-9F7F-18B9-EF95-5B9BD443883B}"/>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51"/>
                                        </p:tgtEl>
                                        <p:attrNameLst>
                                          <p:attrName>style.visibility</p:attrName>
                                        </p:attrNameLst>
                                      </p:cBhvr>
                                      <p:to>
                                        <p:strVal val="visible"/>
                                      </p:to>
                                    </p:set>
                                    <p:anim calcmode="lin" valueType="num">
                                      <p:cBhvr additive="base">
                                        <p:cTn id="19" dur="500" fill="hold"/>
                                        <p:tgtEl>
                                          <p:spTgt spid="2051"/>
                                        </p:tgtEl>
                                        <p:attrNameLst>
                                          <p:attrName>ppt_x</p:attrName>
                                        </p:attrNameLst>
                                      </p:cBhvr>
                                      <p:tavLst>
                                        <p:tav tm="0">
                                          <p:val>
                                            <p:strVal val="#ppt_x"/>
                                          </p:val>
                                        </p:tav>
                                        <p:tav tm="100000">
                                          <p:val>
                                            <p:strVal val="#ppt_x"/>
                                          </p:val>
                                        </p:tav>
                                      </p:tavLst>
                                    </p:anim>
                                    <p:anim calcmode="lin" valueType="num">
                                      <p:cBhvr additive="base">
                                        <p:cTn id="20" dur="500" fill="hold"/>
                                        <p:tgtEl>
                                          <p:spTgt spid="205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fill="hold"/>
                                        <p:tgtEl>
                                          <p:spTgt spid="21"/>
                                        </p:tgtEl>
                                        <p:attrNameLst>
                                          <p:attrName>ppt_x</p:attrName>
                                        </p:attrNameLst>
                                      </p:cBhvr>
                                      <p:tavLst>
                                        <p:tav tm="0">
                                          <p:val>
                                            <p:strVal val="#ppt_x"/>
                                          </p:val>
                                        </p:tav>
                                        <p:tav tm="100000">
                                          <p:val>
                                            <p:strVal val="#ppt_x"/>
                                          </p:val>
                                        </p:tav>
                                      </p:tavLst>
                                    </p:anim>
                                    <p:anim calcmode="lin" valueType="num">
                                      <p:cBhvr additive="base">
                                        <p:cTn id="24" dur="500" fill="hold"/>
                                        <p:tgtEl>
                                          <p:spTgt spid="2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anim calcmode="lin" valueType="num">
                                      <p:cBhvr additive="base">
                                        <p:cTn id="27" dur="500" fill="hold"/>
                                        <p:tgtEl>
                                          <p:spTgt spid="36"/>
                                        </p:tgtEl>
                                        <p:attrNameLst>
                                          <p:attrName>ppt_x</p:attrName>
                                        </p:attrNameLst>
                                      </p:cBhvr>
                                      <p:tavLst>
                                        <p:tav tm="0">
                                          <p:val>
                                            <p:strVal val="#ppt_x"/>
                                          </p:val>
                                        </p:tav>
                                        <p:tav tm="100000">
                                          <p:val>
                                            <p:strVal val="#ppt_x"/>
                                          </p:val>
                                        </p:tav>
                                      </p:tavLst>
                                    </p:anim>
                                    <p:anim calcmode="lin" valueType="num">
                                      <p:cBhvr additive="base">
                                        <p:cTn id="28" dur="500" fill="hold"/>
                                        <p:tgtEl>
                                          <p:spTgt spid="3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ppt_x"/>
                                          </p:val>
                                        </p:tav>
                                        <p:tav tm="100000">
                                          <p:val>
                                            <p:strVal val="#ppt_x"/>
                                          </p:val>
                                        </p:tav>
                                      </p:tavLst>
                                    </p:anim>
                                    <p:anim calcmode="lin" valueType="num">
                                      <p:cBhvr additive="base">
                                        <p:cTn id="3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8" grpId="0" bldLvl="0" animBg="1"/>
      <p:bldP spid="21" grpId="0" bldLvl="0" animBg="1"/>
      <p:bldP spid="36" grpId="0" bldLvl="0" animBg="1"/>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txBox="1">
            <a:spLocks noGrp="1"/>
          </p:cNvSpPr>
          <p:nvPr>
            <p:ph type="dt" sz="half" idx="10"/>
          </p:nvPr>
        </p:nvSpPr>
        <p:spPr>
          <a:noFill/>
        </p:spPr>
        <p:txBody>
          <a:bodyPr vert="horz" lIns="100584" tIns="50292" rIns="100584" bIns="50292"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2EC2A97F-2CB3-412D-9F12-E2CF11F39FA6}" type="datetime1">
              <a:rPr kumimoji="0" lang="en-US"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100584" tIns="50292" rIns="100584" bIns="50292" rtlCol="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20" dirty="0">
                <a:solidFill>
                  <a:srgbClr val="898989"/>
                </a:solidFill>
              </a:rPr>
              <a:t>13</a:t>
            </a:fld>
            <a:endParaRPr lang="en-US" sz="1320" dirty="0">
              <a:solidFill>
                <a:srgbClr val="898989"/>
              </a:solidFill>
            </a:endParaRPr>
          </a:p>
        </p:txBody>
      </p:sp>
      <p:sp>
        <p:nvSpPr>
          <p:cNvPr id="7" name="Title 1"/>
          <p:cNvSpPr/>
          <p:nvPr/>
        </p:nvSpPr>
        <p:spPr>
          <a:xfrm>
            <a:off x="1508760" y="114300"/>
            <a:ext cx="8549640" cy="754380"/>
          </a:xfrm>
          <a:prstGeom prst="rect">
            <a:avLst/>
          </a:prstGeom>
          <a:solidFill>
            <a:srgbClr val="B7EEFF"/>
          </a:solidFill>
          <a:ln w="9525">
            <a:noFill/>
          </a:ln>
        </p:spPr>
        <p:txBody>
          <a:bodyPr vert="horz" wrap="square" lIns="91440" tIns="45720" rIns="91440" bIns="45720" rtlCol="0" anchor="b" anchorCtr="0">
            <a:normAutofit/>
          </a:bodyPr>
          <a:lstStyle/>
          <a:p>
            <a:pPr lvl="0" algn="ctr" defTabSz="1005840" fontAlgn="auto">
              <a:lnSpc>
                <a:spcPct val="90000"/>
              </a:lnSpc>
              <a:buClrTx/>
              <a:buSzTx/>
              <a:buFontTx/>
            </a:pPr>
            <a:r>
              <a:rPr sz="3200" dirty="0">
                <a:latin typeface="+mj-lt"/>
                <a:ea typeface="+mj-ea"/>
                <a:cs typeface="+mj-cs"/>
                <a:sym typeface="+mn-ea"/>
              </a:rPr>
              <a:t>CO-PSO Mapping</a:t>
            </a:r>
          </a:p>
        </p:txBody>
      </p:sp>
      <p:sp>
        <p:nvSpPr>
          <p:cNvPr id="14343" name="Rectangle 1"/>
          <p:cNvSpPr/>
          <p:nvPr/>
        </p:nvSpPr>
        <p:spPr>
          <a:xfrm>
            <a:off x="838200" y="1270317"/>
            <a:ext cx="8130540" cy="835025"/>
          </a:xfrm>
          <a:prstGeom prst="rect">
            <a:avLst/>
          </a:prstGeom>
          <a:noFill/>
          <a:ln w="9525">
            <a:noFill/>
          </a:ln>
        </p:spPr>
        <p:txBody>
          <a:bodyPr>
            <a:spAutoFit/>
          </a:bodyPr>
          <a:lstStyle/>
          <a:p>
            <a:pPr>
              <a:buNone/>
            </a:pPr>
            <a:r>
              <a:rPr sz="2420" dirty="0">
                <a:latin typeface="Calibri" panose="020F0502020204030204" pitchFamily="34" charset="0"/>
                <a:ea typeface="Arial" panose="020B0604020202020204" pitchFamily="34" charset="0"/>
              </a:rPr>
              <a:t>The highlighted text shows the mapping of course outcome with PSO mapping of this unit</a:t>
            </a:r>
          </a:p>
        </p:txBody>
      </p:sp>
      <p:graphicFrame>
        <p:nvGraphicFramePr>
          <p:cNvPr id="5" name="Table 4"/>
          <p:cNvGraphicFramePr>
            <a:graphicFrameLocks noGrp="1"/>
          </p:cNvGraphicFramePr>
          <p:nvPr/>
        </p:nvGraphicFramePr>
        <p:xfrm>
          <a:off x="1257300" y="2628900"/>
          <a:ext cx="7208520" cy="2769870"/>
        </p:xfrm>
        <a:graphic>
          <a:graphicData uri="http://schemas.openxmlformats.org/drawingml/2006/table">
            <a:tbl>
              <a:tblPr>
                <a:tableStyleId>{5C22544A-7EE6-4342-B048-85BDC9FD1C3A}</a:tableStyleId>
              </a:tblPr>
              <a:tblGrid>
                <a:gridCol w="1012825">
                  <a:extLst>
                    <a:ext uri="{9D8B030D-6E8A-4147-A177-3AD203B41FA5}">
                      <a16:colId xmlns:a16="http://schemas.microsoft.com/office/drawing/2014/main" val="20000"/>
                    </a:ext>
                  </a:extLst>
                </a:gridCol>
                <a:gridCol w="1529715">
                  <a:extLst>
                    <a:ext uri="{9D8B030D-6E8A-4147-A177-3AD203B41FA5}">
                      <a16:colId xmlns:a16="http://schemas.microsoft.com/office/drawing/2014/main" val="20001"/>
                    </a:ext>
                  </a:extLst>
                </a:gridCol>
                <a:gridCol w="1555750">
                  <a:extLst>
                    <a:ext uri="{9D8B030D-6E8A-4147-A177-3AD203B41FA5}">
                      <a16:colId xmlns:a16="http://schemas.microsoft.com/office/drawing/2014/main" val="20002"/>
                    </a:ext>
                  </a:extLst>
                </a:gridCol>
                <a:gridCol w="1554480">
                  <a:extLst>
                    <a:ext uri="{9D8B030D-6E8A-4147-A177-3AD203B41FA5}">
                      <a16:colId xmlns:a16="http://schemas.microsoft.com/office/drawing/2014/main" val="20003"/>
                    </a:ext>
                  </a:extLst>
                </a:gridCol>
                <a:gridCol w="1555750">
                  <a:extLst>
                    <a:ext uri="{9D8B030D-6E8A-4147-A177-3AD203B41FA5}">
                      <a16:colId xmlns:a16="http://schemas.microsoft.com/office/drawing/2014/main" val="20004"/>
                    </a:ext>
                  </a:extLst>
                </a:gridCol>
              </a:tblGrid>
              <a:tr h="461645">
                <a:tc>
                  <a:txBody>
                    <a:bodyPr/>
                    <a:lstStyle/>
                    <a:p>
                      <a:pPr marL="0" marR="0" algn="ctr">
                        <a:lnSpc>
                          <a:spcPct val="115000"/>
                        </a:lnSpc>
                        <a:spcBef>
                          <a:spcPts val="0"/>
                        </a:spcBef>
                        <a:spcAft>
                          <a:spcPts val="1000"/>
                        </a:spcAft>
                      </a:pPr>
                      <a:r>
                        <a:rPr lang="en-US" sz="2200" b="1" dirty="0">
                          <a:effectLst/>
                        </a:rPr>
                        <a:t>CO</a:t>
                      </a:r>
                      <a:endParaRPr lang="en-US" sz="3080" b="1" dirty="0">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gn="ctr">
                        <a:lnSpc>
                          <a:spcPct val="115000"/>
                        </a:lnSpc>
                        <a:spcBef>
                          <a:spcPts val="0"/>
                        </a:spcBef>
                        <a:spcAft>
                          <a:spcPts val="1000"/>
                        </a:spcAft>
                      </a:pPr>
                      <a:r>
                        <a:rPr lang="en-US" sz="2200" b="1">
                          <a:effectLst/>
                        </a:rPr>
                        <a:t>PSO1</a:t>
                      </a:r>
                      <a:endParaRPr lang="en-US" sz="3080" b="1">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gn="ctr">
                        <a:lnSpc>
                          <a:spcPct val="115000"/>
                        </a:lnSpc>
                        <a:spcBef>
                          <a:spcPts val="0"/>
                        </a:spcBef>
                        <a:spcAft>
                          <a:spcPts val="1000"/>
                        </a:spcAft>
                      </a:pPr>
                      <a:r>
                        <a:rPr lang="en-US" sz="2200" b="1">
                          <a:effectLst/>
                        </a:rPr>
                        <a:t>PSO2</a:t>
                      </a:r>
                      <a:endParaRPr lang="en-US" sz="3080" b="1">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gn="ctr">
                        <a:lnSpc>
                          <a:spcPct val="115000"/>
                        </a:lnSpc>
                        <a:spcBef>
                          <a:spcPts val="0"/>
                        </a:spcBef>
                        <a:spcAft>
                          <a:spcPts val="1000"/>
                        </a:spcAft>
                      </a:pPr>
                      <a:r>
                        <a:rPr lang="en-US" sz="2200" b="1">
                          <a:effectLst/>
                        </a:rPr>
                        <a:t>PSO3</a:t>
                      </a:r>
                      <a:endParaRPr lang="en-US" sz="3080" b="1">
                        <a:effectLst/>
                        <a:latin typeface="Calibri" panose="020F0502020204030204" pitchFamily="34" charset="0"/>
                        <a:ea typeface="Calibri" panose="020F0502020204030204" pitchFamily="34" charset="0"/>
                        <a:cs typeface="Mangal" panose="02040503050203030202" pitchFamily="18" charset="0"/>
                      </a:endParaRPr>
                    </a:p>
                  </a:txBody>
                  <a:tcPr marL="75438" marR="75438" marT="0" marB="0"/>
                </a:tc>
                <a:tc>
                  <a:txBody>
                    <a:bodyPr/>
                    <a:lstStyle/>
                    <a:p>
                      <a:pPr marL="0" marR="0" algn="ctr">
                        <a:lnSpc>
                          <a:spcPct val="115000"/>
                        </a:lnSpc>
                        <a:spcBef>
                          <a:spcPts val="0"/>
                        </a:spcBef>
                        <a:spcAft>
                          <a:spcPts val="1000"/>
                        </a:spcAft>
                      </a:pPr>
                      <a:r>
                        <a:rPr lang="en-US" sz="2200" b="1">
                          <a:effectLst/>
                        </a:rPr>
                        <a:t>PSO4</a:t>
                      </a:r>
                      <a:endParaRPr lang="en-US" sz="3080" b="1">
                        <a:effectLst/>
                        <a:latin typeface="Calibri" panose="020F0502020204030204" pitchFamily="34" charset="0"/>
                        <a:ea typeface="Calibri" panose="020F0502020204030204" pitchFamily="34" charset="0"/>
                        <a:cs typeface="Mangal" panose="02040503050203030202" pitchFamily="18" charset="0"/>
                      </a:endParaRPr>
                    </a:p>
                  </a:txBody>
                  <a:tcPr marL="75438" marR="75438" marT="0" marB="0"/>
                </a:tc>
                <a:extLst>
                  <a:ext uri="{0D108BD9-81ED-4DB2-BD59-A6C34878D82A}">
                    <a16:rowId xmlns:a16="http://schemas.microsoft.com/office/drawing/2014/main" val="10000"/>
                  </a:ext>
                </a:extLst>
              </a:tr>
              <a:tr h="461645">
                <a:tc>
                  <a:txBody>
                    <a:bodyPr/>
                    <a:lstStyle/>
                    <a:p>
                      <a:pPr marL="0" marR="0" algn="ctr">
                        <a:lnSpc>
                          <a:spcPct val="115000"/>
                        </a:lnSpc>
                        <a:spcBef>
                          <a:spcPts val="0"/>
                        </a:spcBef>
                        <a:spcAft>
                          <a:spcPts val="1000"/>
                        </a:spcAft>
                      </a:pPr>
                      <a:r>
                        <a:rPr lang="en-US" sz="1980" b="1" dirty="0">
                          <a:solidFill>
                            <a:schemeClr val="tx1"/>
                          </a:solidFill>
                          <a:effectLst/>
                        </a:rPr>
                        <a:t>C602.1</a:t>
                      </a:r>
                      <a:endParaRPr lang="en-US" sz="3080" b="1"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gn="ctr">
                        <a:lnSpc>
                          <a:spcPct val="115000"/>
                        </a:lnSpc>
                        <a:spcBef>
                          <a:spcPts val="0"/>
                        </a:spcBef>
                        <a:spcAft>
                          <a:spcPts val="1000"/>
                        </a:spcAft>
                      </a:pPr>
                      <a:r>
                        <a:rPr lang="en-US" sz="1980" b="0" dirty="0">
                          <a:solidFill>
                            <a:schemeClr val="tx1"/>
                          </a:solidFill>
                          <a:effectLst/>
                        </a:rPr>
                        <a:t>3</a:t>
                      </a:r>
                      <a:endParaRPr lang="en-US" sz="2640" b="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gn="ctr">
                        <a:lnSpc>
                          <a:spcPct val="115000"/>
                        </a:lnSpc>
                        <a:spcBef>
                          <a:spcPts val="0"/>
                        </a:spcBef>
                        <a:spcAft>
                          <a:spcPts val="1000"/>
                        </a:spcAft>
                      </a:pPr>
                      <a:r>
                        <a:rPr lang="en-US" sz="1980" b="0">
                          <a:solidFill>
                            <a:schemeClr val="tx1"/>
                          </a:solidFill>
                          <a:effectLst/>
                        </a:rPr>
                        <a:t>3</a:t>
                      </a:r>
                      <a:endParaRPr lang="en-US" sz="2640" b="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gn="ctr">
                        <a:lnSpc>
                          <a:spcPct val="115000"/>
                        </a:lnSpc>
                        <a:spcBef>
                          <a:spcPts val="0"/>
                        </a:spcBef>
                        <a:spcAft>
                          <a:spcPts val="1000"/>
                        </a:spcAft>
                      </a:pPr>
                      <a:r>
                        <a:rPr lang="en-US" sz="1980" b="0">
                          <a:solidFill>
                            <a:schemeClr val="tx1"/>
                          </a:solidFill>
                          <a:effectLst/>
                        </a:rPr>
                        <a:t>2</a:t>
                      </a:r>
                      <a:endParaRPr lang="en-US" sz="2640" b="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75438" marR="75438" marT="0" marB="0"/>
                </a:tc>
                <a:tc>
                  <a:txBody>
                    <a:bodyPr/>
                    <a:lstStyle/>
                    <a:p>
                      <a:pPr marL="0" marR="0" algn="ctr">
                        <a:lnSpc>
                          <a:spcPct val="115000"/>
                        </a:lnSpc>
                        <a:spcBef>
                          <a:spcPts val="0"/>
                        </a:spcBef>
                        <a:spcAft>
                          <a:spcPts val="1000"/>
                        </a:spcAft>
                      </a:pPr>
                      <a:r>
                        <a:rPr lang="en-US" sz="1980" b="0" dirty="0">
                          <a:solidFill>
                            <a:schemeClr val="tx1"/>
                          </a:solidFill>
                          <a:effectLst/>
                        </a:rPr>
                        <a:t>1</a:t>
                      </a:r>
                      <a:endParaRPr lang="en-US" sz="2640" b="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75438" marR="75438" marT="0" marB="0"/>
                </a:tc>
                <a:extLst>
                  <a:ext uri="{0D108BD9-81ED-4DB2-BD59-A6C34878D82A}">
                    <a16:rowId xmlns:a16="http://schemas.microsoft.com/office/drawing/2014/main" val="10001"/>
                  </a:ext>
                </a:extLst>
              </a:tr>
              <a:tr h="461645">
                <a:tc>
                  <a:txBody>
                    <a:bodyPr/>
                    <a:lstStyle/>
                    <a:p>
                      <a:pPr marL="0" marR="0" algn="ctr">
                        <a:lnSpc>
                          <a:spcPct val="115000"/>
                        </a:lnSpc>
                        <a:spcBef>
                          <a:spcPts val="0"/>
                        </a:spcBef>
                        <a:spcAft>
                          <a:spcPts val="1000"/>
                        </a:spcAft>
                        <a:buClrTx/>
                        <a:buSzTx/>
                        <a:buFontTx/>
                      </a:pPr>
                      <a:r>
                        <a:rPr lang="en-US" sz="1980" b="1">
                          <a:effectLst/>
                        </a:rPr>
                        <a:t>C602.2</a:t>
                      </a:r>
                    </a:p>
                  </a:txBody>
                  <a:tcPr marL="71945" marR="75438" marT="0" marB="0"/>
                </a:tc>
                <a:tc>
                  <a:txBody>
                    <a:bodyPr/>
                    <a:lstStyle/>
                    <a:p>
                      <a:pPr marL="0" marR="0" algn="ctr">
                        <a:lnSpc>
                          <a:spcPct val="115000"/>
                        </a:lnSpc>
                        <a:spcBef>
                          <a:spcPts val="0"/>
                        </a:spcBef>
                        <a:spcAft>
                          <a:spcPts val="1000"/>
                        </a:spcAft>
                        <a:buClrTx/>
                        <a:buSzTx/>
                        <a:buFontTx/>
                      </a:pPr>
                      <a:r>
                        <a:rPr lang="en-US" sz="1980" b="1">
                          <a:effectLst/>
                        </a:rPr>
                        <a:t>3</a:t>
                      </a:r>
                    </a:p>
                  </a:txBody>
                  <a:tcPr marL="71945" marR="75438" marT="0" marB="0"/>
                </a:tc>
                <a:tc>
                  <a:txBody>
                    <a:bodyPr/>
                    <a:lstStyle/>
                    <a:p>
                      <a:pPr marL="0" marR="0" algn="ctr">
                        <a:lnSpc>
                          <a:spcPct val="115000"/>
                        </a:lnSpc>
                        <a:spcBef>
                          <a:spcPts val="0"/>
                        </a:spcBef>
                        <a:spcAft>
                          <a:spcPts val="1000"/>
                        </a:spcAft>
                        <a:buClrTx/>
                        <a:buSzTx/>
                        <a:buFontTx/>
                      </a:pPr>
                      <a:r>
                        <a:rPr lang="en-US" sz="1980" b="1">
                          <a:effectLst/>
                        </a:rPr>
                        <a:t>3</a:t>
                      </a:r>
                    </a:p>
                  </a:txBody>
                  <a:tcPr marL="71945" marR="75438" marT="0" marB="0"/>
                </a:tc>
                <a:tc>
                  <a:txBody>
                    <a:bodyPr/>
                    <a:lstStyle/>
                    <a:p>
                      <a:pPr marL="0" marR="0" algn="ctr">
                        <a:lnSpc>
                          <a:spcPct val="115000"/>
                        </a:lnSpc>
                        <a:spcBef>
                          <a:spcPts val="0"/>
                        </a:spcBef>
                        <a:spcAft>
                          <a:spcPts val="1000"/>
                        </a:spcAft>
                        <a:buClrTx/>
                        <a:buSzTx/>
                        <a:buFontTx/>
                      </a:pPr>
                      <a:r>
                        <a:rPr lang="en-US" sz="1980" b="1">
                          <a:effectLst/>
                        </a:rPr>
                        <a:t>2</a:t>
                      </a:r>
                    </a:p>
                  </a:txBody>
                  <a:tcPr marL="75438" marR="75438" marT="0" marB="0"/>
                </a:tc>
                <a:tc>
                  <a:txBody>
                    <a:bodyPr/>
                    <a:lstStyle/>
                    <a:p>
                      <a:pPr marL="0" marR="0" algn="ctr">
                        <a:lnSpc>
                          <a:spcPct val="115000"/>
                        </a:lnSpc>
                        <a:spcBef>
                          <a:spcPts val="0"/>
                        </a:spcBef>
                        <a:spcAft>
                          <a:spcPts val="1000"/>
                        </a:spcAft>
                        <a:buClrTx/>
                        <a:buSzTx/>
                        <a:buFontTx/>
                      </a:pPr>
                      <a:r>
                        <a:rPr lang="en-US" sz="1980" b="1">
                          <a:effectLst/>
                        </a:rPr>
                        <a:t>1</a:t>
                      </a:r>
                    </a:p>
                  </a:txBody>
                  <a:tcPr marL="75438" marR="75438" marT="0" marB="0"/>
                </a:tc>
                <a:extLst>
                  <a:ext uri="{0D108BD9-81ED-4DB2-BD59-A6C34878D82A}">
                    <a16:rowId xmlns:a16="http://schemas.microsoft.com/office/drawing/2014/main" val="10002"/>
                  </a:ext>
                </a:extLst>
              </a:tr>
              <a:tr h="461645">
                <a:tc>
                  <a:txBody>
                    <a:bodyPr/>
                    <a:lstStyle/>
                    <a:p>
                      <a:pPr marL="0" marR="0" algn="ctr">
                        <a:lnSpc>
                          <a:spcPct val="115000"/>
                        </a:lnSpc>
                        <a:spcBef>
                          <a:spcPts val="0"/>
                        </a:spcBef>
                        <a:spcAft>
                          <a:spcPts val="1000"/>
                        </a:spcAft>
                      </a:pPr>
                      <a:r>
                        <a:rPr lang="en-US" sz="1980" b="1">
                          <a:effectLst/>
                        </a:rPr>
                        <a:t>C602.3</a:t>
                      </a:r>
                      <a:endParaRPr lang="en-US" sz="3080" b="1">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gn="ctr">
                        <a:lnSpc>
                          <a:spcPct val="115000"/>
                        </a:lnSpc>
                        <a:spcBef>
                          <a:spcPts val="0"/>
                        </a:spcBef>
                        <a:spcAft>
                          <a:spcPts val="1000"/>
                        </a:spcAft>
                      </a:pPr>
                      <a:r>
                        <a:rPr lang="en-US" sz="1980" b="0" dirty="0">
                          <a:effectLst/>
                        </a:rPr>
                        <a:t>3</a:t>
                      </a:r>
                      <a:endParaRPr lang="en-US" sz="2640" b="0" dirty="0">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gn="ctr">
                        <a:lnSpc>
                          <a:spcPct val="115000"/>
                        </a:lnSpc>
                        <a:spcBef>
                          <a:spcPts val="0"/>
                        </a:spcBef>
                        <a:spcAft>
                          <a:spcPts val="1000"/>
                        </a:spcAft>
                      </a:pPr>
                      <a:r>
                        <a:rPr lang="en-US" sz="1980" b="0">
                          <a:effectLst/>
                        </a:rPr>
                        <a:t>3</a:t>
                      </a:r>
                      <a:endParaRPr lang="en-US" sz="2640" b="0">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gn="ctr">
                        <a:lnSpc>
                          <a:spcPct val="115000"/>
                        </a:lnSpc>
                        <a:spcBef>
                          <a:spcPts val="0"/>
                        </a:spcBef>
                        <a:spcAft>
                          <a:spcPts val="1000"/>
                        </a:spcAft>
                      </a:pPr>
                      <a:r>
                        <a:rPr lang="en-US" sz="1980" b="0" dirty="0">
                          <a:effectLst/>
                        </a:rPr>
                        <a:t>2</a:t>
                      </a:r>
                      <a:endParaRPr lang="en-US" sz="2640" b="0" dirty="0">
                        <a:effectLst/>
                        <a:latin typeface="Calibri" panose="020F0502020204030204" pitchFamily="34" charset="0"/>
                        <a:ea typeface="Calibri" panose="020F0502020204030204" pitchFamily="34" charset="0"/>
                        <a:cs typeface="Mangal" panose="02040503050203030202" pitchFamily="18" charset="0"/>
                      </a:endParaRPr>
                    </a:p>
                  </a:txBody>
                  <a:tcPr marL="75438" marR="75438" marT="0" marB="0"/>
                </a:tc>
                <a:tc>
                  <a:txBody>
                    <a:bodyPr/>
                    <a:lstStyle/>
                    <a:p>
                      <a:pPr marL="0" marR="0" algn="ctr">
                        <a:lnSpc>
                          <a:spcPct val="115000"/>
                        </a:lnSpc>
                        <a:spcBef>
                          <a:spcPts val="0"/>
                        </a:spcBef>
                        <a:spcAft>
                          <a:spcPts val="1000"/>
                        </a:spcAft>
                      </a:pPr>
                      <a:r>
                        <a:rPr lang="en-US" sz="1980" b="0" dirty="0">
                          <a:effectLst/>
                        </a:rPr>
                        <a:t>1</a:t>
                      </a:r>
                      <a:endParaRPr lang="en-US" sz="2640" b="0" dirty="0">
                        <a:effectLst/>
                        <a:latin typeface="Calibri" panose="020F0502020204030204" pitchFamily="34" charset="0"/>
                        <a:ea typeface="Calibri" panose="020F0502020204030204" pitchFamily="34" charset="0"/>
                        <a:cs typeface="Mangal" panose="02040503050203030202" pitchFamily="18" charset="0"/>
                      </a:endParaRPr>
                    </a:p>
                  </a:txBody>
                  <a:tcPr marL="75438" marR="75438" marT="0" marB="0"/>
                </a:tc>
                <a:extLst>
                  <a:ext uri="{0D108BD9-81ED-4DB2-BD59-A6C34878D82A}">
                    <a16:rowId xmlns:a16="http://schemas.microsoft.com/office/drawing/2014/main" val="10003"/>
                  </a:ext>
                </a:extLst>
              </a:tr>
              <a:tr h="461645">
                <a:tc>
                  <a:txBody>
                    <a:bodyPr/>
                    <a:lstStyle/>
                    <a:p>
                      <a:pPr marL="0" marR="0" algn="ctr">
                        <a:lnSpc>
                          <a:spcPct val="115000"/>
                        </a:lnSpc>
                        <a:spcBef>
                          <a:spcPts val="0"/>
                        </a:spcBef>
                        <a:spcAft>
                          <a:spcPts val="1000"/>
                        </a:spcAft>
                      </a:pPr>
                      <a:r>
                        <a:rPr lang="en-US" sz="1980" b="1">
                          <a:effectLst/>
                        </a:rPr>
                        <a:t>C602.4</a:t>
                      </a:r>
                      <a:endParaRPr lang="en-US" sz="3080" b="1">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gn="ctr">
                        <a:lnSpc>
                          <a:spcPct val="115000"/>
                        </a:lnSpc>
                        <a:spcBef>
                          <a:spcPts val="0"/>
                        </a:spcBef>
                        <a:spcAft>
                          <a:spcPts val="1000"/>
                        </a:spcAft>
                      </a:pPr>
                      <a:r>
                        <a:rPr lang="en-US" sz="1980" b="0" dirty="0">
                          <a:effectLst/>
                        </a:rPr>
                        <a:t>3</a:t>
                      </a:r>
                      <a:endParaRPr lang="en-US" sz="2640" b="0" dirty="0">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gn="ctr">
                        <a:lnSpc>
                          <a:spcPct val="115000"/>
                        </a:lnSpc>
                        <a:spcBef>
                          <a:spcPts val="0"/>
                        </a:spcBef>
                        <a:spcAft>
                          <a:spcPts val="1000"/>
                        </a:spcAft>
                      </a:pPr>
                      <a:r>
                        <a:rPr lang="en-US" sz="1980" b="0" dirty="0">
                          <a:effectLst/>
                        </a:rPr>
                        <a:t>3</a:t>
                      </a:r>
                      <a:endParaRPr lang="en-US" sz="2640" b="0" dirty="0">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gn="ctr">
                        <a:lnSpc>
                          <a:spcPct val="115000"/>
                        </a:lnSpc>
                        <a:spcBef>
                          <a:spcPts val="0"/>
                        </a:spcBef>
                        <a:spcAft>
                          <a:spcPts val="1000"/>
                        </a:spcAft>
                      </a:pPr>
                      <a:r>
                        <a:rPr lang="en-US" sz="1980" b="0">
                          <a:effectLst/>
                        </a:rPr>
                        <a:t>1</a:t>
                      </a:r>
                      <a:endParaRPr lang="en-US" sz="2640" b="0">
                        <a:effectLst/>
                        <a:latin typeface="Calibri" panose="020F0502020204030204" pitchFamily="34" charset="0"/>
                        <a:ea typeface="Calibri" panose="020F0502020204030204" pitchFamily="34" charset="0"/>
                        <a:cs typeface="Mangal" panose="02040503050203030202" pitchFamily="18" charset="0"/>
                      </a:endParaRPr>
                    </a:p>
                  </a:txBody>
                  <a:tcPr marL="75438" marR="75438" marT="0" marB="0"/>
                </a:tc>
                <a:tc>
                  <a:txBody>
                    <a:bodyPr/>
                    <a:lstStyle/>
                    <a:p>
                      <a:pPr marL="0" marR="0" algn="ctr">
                        <a:lnSpc>
                          <a:spcPct val="115000"/>
                        </a:lnSpc>
                        <a:spcBef>
                          <a:spcPts val="0"/>
                        </a:spcBef>
                        <a:spcAft>
                          <a:spcPts val="1000"/>
                        </a:spcAft>
                      </a:pPr>
                      <a:r>
                        <a:rPr lang="en-US" sz="1980" b="0" dirty="0">
                          <a:effectLst/>
                        </a:rPr>
                        <a:t>1</a:t>
                      </a:r>
                      <a:endParaRPr lang="en-US" sz="2640" b="0" dirty="0">
                        <a:effectLst/>
                        <a:latin typeface="Calibri" panose="020F0502020204030204" pitchFamily="34" charset="0"/>
                        <a:ea typeface="Calibri" panose="020F0502020204030204" pitchFamily="34" charset="0"/>
                        <a:cs typeface="Mangal" panose="02040503050203030202" pitchFamily="18" charset="0"/>
                      </a:endParaRPr>
                    </a:p>
                  </a:txBody>
                  <a:tcPr marL="75438" marR="75438" marT="0" marB="0"/>
                </a:tc>
                <a:extLst>
                  <a:ext uri="{0D108BD9-81ED-4DB2-BD59-A6C34878D82A}">
                    <a16:rowId xmlns:a16="http://schemas.microsoft.com/office/drawing/2014/main" val="10004"/>
                  </a:ext>
                </a:extLst>
              </a:tr>
              <a:tr h="461645">
                <a:tc>
                  <a:txBody>
                    <a:bodyPr/>
                    <a:lstStyle/>
                    <a:p>
                      <a:pPr marL="0" marR="0" algn="ctr">
                        <a:lnSpc>
                          <a:spcPct val="115000"/>
                        </a:lnSpc>
                        <a:spcBef>
                          <a:spcPts val="0"/>
                        </a:spcBef>
                        <a:spcAft>
                          <a:spcPts val="1000"/>
                        </a:spcAft>
                      </a:pPr>
                      <a:r>
                        <a:rPr lang="en-US" sz="1980" b="1" dirty="0">
                          <a:solidFill>
                            <a:srgbClr val="FF0000"/>
                          </a:solidFill>
                          <a:effectLst/>
                        </a:rPr>
                        <a:t>C602.5</a:t>
                      </a:r>
                      <a:endParaRPr lang="en-US" sz="1980" b="1" dirty="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gn="ctr">
                        <a:lnSpc>
                          <a:spcPct val="115000"/>
                        </a:lnSpc>
                        <a:spcBef>
                          <a:spcPts val="0"/>
                        </a:spcBef>
                        <a:spcAft>
                          <a:spcPts val="1000"/>
                        </a:spcAft>
                      </a:pPr>
                      <a:r>
                        <a:rPr lang="en-US" sz="1980" b="0" dirty="0">
                          <a:solidFill>
                            <a:srgbClr val="FF0000"/>
                          </a:solidFill>
                          <a:effectLst/>
                        </a:rPr>
                        <a:t>3</a:t>
                      </a:r>
                      <a:endParaRPr lang="en-US" sz="1980" b="0" dirty="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gn="ctr">
                        <a:lnSpc>
                          <a:spcPct val="115000"/>
                        </a:lnSpc>
                        <a:spcBef>
                          <a:spcPts val="0"/>
                        </a:spcBef>
                        <a:spcAft>
                          <a:spcPts val="1000"/>
                        </a:spcAft>
                      </a:pPr>
                      <a:r>
                        <a:rPr lang="en-US" sz="1980" b="0" dirty="0">
                          <a:solidFill>
                            <a:srgbClr val="FF0000"/>
                          </a:solidFill>
                          <a:effectLst/>
                        </a:rPr>
                        <a:t>3</a:t>
                      </a:r>
                      <a:endParaRPr lang="en-US" sz="1980" b="0" dirty="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gn="ctr">
                        <a:lnSpc>
                          <a:spcPct val="115000"/>
                        </a:lnSpc>
                        <a:spcBef>
                          <a:spcPts val="0"/>
                        </a:spcBef>
                        <a:spcAft>
                          <a:spcPts val="1000"/>
                        </a:spcAft>
                      </a:pPr>
                      <a:r>
                        <a:rPr lang="en-US" sz="1980" b="0" dirty="0">
                          <a:solidFill>
                            <a:srgbClr val="FF0000"/>
                          </a:solidFill>
                          <a:effectLst/>
                        </a:rPr>
                        <a:t>1</a:t>
                      </a:r>
                      <a:endParaRPr lang="en-US" sz="1980" b="0" dirty="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75438" marR="75438" marT="0" marB="0"/>
                </a:tc>
                <a:tc>
                  <a:txBody>
                    <a:bodyPr/>
                    <a:lstStyle/>
                    <a:p>
                      <a:pPr marL="0" marR="0" algn="ctr">
                        <a:lnSpc>
                          <a:spcPct val="115000"/>
                        </a:lnSpc>
                        <a:spcBef>
                          <a:spcPts val="0"/>
                        </a:spcBef>
                        <a:spcAft>
                          <a:spcPts val="1000"/>
                        </a:spcAft>
                      </a:pPr>
                      <a:r>
                        <a:rPr lang="en-US" sz="1980" b="0" dirty="0">
                          <a:solidFill>
                            <a:srgbClr val="FF0000"/>
                          </a:solidFill>
                          <a:effectLst/>
                        </a:rPr>
                        <a:t>1</a:t>
                      </a:r>
                      <a:endParaRPr lang="en-US" sz="1980" b="0" dirty="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75438" marR="75438" marT="0" marB="0"/>
                </a:tc>
                <a:extLst>
                  <a:ext uri="{0D108BD9-81ED-4DB2-BD59-A6C34878D82A}">
                    <a16:rowId xmlns:a16="http://schemas.microsoft.com/office/drawing/2014/main" val="10005"/>
                  </a:ext>
                </a:extLst>
              </a:tr>
            </a:tbl>
          </a:graphicData>
        </a:graphic>
      </p:graphicFrame>
      <p:sp>
        <p:nvSpPr>
          <p:cNvPr id="2" name="Footer Placeholder 12">
            <a:extLst>
              <a:ext uri="{FF2B5EF4-FFF2-40B4-BE49-F238E27FC236}">
                <a16:creationId xmlns:a16="http://schemas.microsoft.com/office/drawing/2014/main" id="{16CD5EBC-DCA9-7ED4-B35E-6DEBC527FA1D}"/>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350645" y="67945"/>
            <a:ext cx="8613140" cy="791210"/>
          </a:xfrm>
        </p:spPr>
        <p:txBody>
          <a:bodyPr/>
          <a:lstStyle/>
          <a:p>
            <a:r>
              <a:rPr lang="en-US" dirty="0">
                <a:latin typeface="Calibri (Body)"/>
                <a:sym typeface="+mn-ea"/>
              </a:rPr>
              <a:t>Packet Filtering</a:t>
            </a:r>
            <a:br>
              <a:rPr lang="en-US"/>
            </a:br>
            <a:endParaRPr lang="en-US"/>
          </a:p>
        </p:txBody>
      </p:sp>
      <p:sp>
        <p:nvSpPr>
          <p:cNvPr id="6" name="Content Placeholder 5"/>
          <p:cNvSpPr>
            <a:spLocks noGrp="1"/>
          </p:cNvSpPr>
          <p:nvPr>
            <p:ph idx="1"/>
          </p:nvPr>
        </p:nvSpPr>
        <p:spPr>
          <a:xfrm>
            <a:off x="595313" y="1113473"/>
            <a:ext cx="9097963" cy="6156960"/>
          </a:xfrm>
        </p:spPr>
        <p:txBody>
          <a:bodyPr/>
          <a:lstStyle/>
          <a:p>
            <a:pPr algn="just">
              <a:lnSpc>
                <a:spcPct val="150000"/>
              </a:lnSpc>
            </a:pPr>
            <a:r>
              <a:rPr lang="en-US" sz="2000" dirty="0">
                <a:latin typeface="Calibri (Body)"/>
                <a:sym typeface="+mn-ea"/>
              </a:rPr>
              <a:t>Inspects the packets of data that are passed through the network and accepts or rejects the packets on the basis of the default or user-defined rules.</a:t>
            </a:r>
            <a:endParaRPr lang="en-US" sz="2000" dirty="0">
              <a:latin typeface="Calibri (Body)"/>
            </a:endParaRPr>
          </a:p>
          <a:p>
            <a:pPr algn="just">
              <a:lnSpc>
                <a:spcPct val="150000"/>
              </a:lnSpc>
            </a:pPr>
            <a:r>
              <a:rPr lang="en-US" sz="2000" dirty="0">
                <a:latin typeface="Calibri (Body)"/>
                <a:sym typeface="+mn-ea"/>
              </a:rPr>
              <a:t>Packet filter is also known as network layer firewall.</a:t>
            </a:r>
            <a:endParaRPr lang="en-US" sz="2000" dirty="0">
              <a:latin typeface="Calibri (Body)"/>
            </a:endParaRPr>
          </a:p>
          <a:p>
            <a:pPr algn="just">
              <a:lnSpc>
                <a:spcPct val="150000"/>
              </a:lnSpc>
            </a:pPr>
            <a:r>
              <a:rPr lang="en-US" sz="2000" dirty="0">
                <a:latin typeface="Calibri (Body)"/>
                <a:sym typeface="+mn-ea"/>
              </a:rPr>
              <a:t>Network layer firewalls are of two types-</a:t>
            </a:r>
            <a:endParaRPr lang="en-US" sz="2000" dirty="0">
              <a:latin typeface="Calibri (Body)"/>
            </a:endParaRPr>
          </a:p>
          <a:p>
            <a:pPr algn="just">
              <a:lnSpc>
                <a:spcPct val="150000"/>
              </a:lnSpc>
            </a:pPr>
            <a:r>
              <a:rPr lang="en-US" sz="2000" dirty="0">
                <a:latin typeface="Calibri (Body)"/>
                <a:sym typeface="+mn-ea"/>
              </a:rPr>
              <a:t>1. Stateful-</a:t>
            </a:r>
            <a:endParaRPr lang="en-US" sz="2000" dirty="0">
              <a:latin typeface="Calibri (Body)"/>
            </a:endParaRPr>
          </a:p>
          <a:p>
            <a:pPr marL="457200" indent="-457200" algn="just">
              <a:lnSpc>
                <a:spcPct val="150000"/>
              </a:lnSpc>
            </a:pPr>
            <a:r>
              <a:rPr lang="en-US" sz="2000" dirty="0">
                <a:latin typeface="Calibri (Body)"/>
                <a:sym typeface="+mn-ea"/>
              </a:rPr>
              <a:t>Stateful firewalls maintain the state information of active session.</a:t>
            </a:r>
            <a:endParaRPr lang="en-US" sz="2000" dirty="0">
              <a:latin typeface="Calibri (Body)"/>
            </a:endParaRPr>
          </a:p>
          <a:p>
            <a:pPr algn="just">
              <a:lnSpc>
                <a:spcPct val="150000"/>
              </a:lnSpc>
            </a:pPr>
            <a:r>
              <a:rPr lang="en-US" sz="2000" dirty="0">
                <a:latin typeface="Calibri (Body)"/>
                <a:sym typeface="+mn-ea"/>
              </a:rPr>
              <a:t>State contains properties, such as source and destination IP addresses, UDP or TCP ports, and the current stage of the connection’s lifetime.</a:t>
            </a:r>
            <a:endParaRPr lang="en-US" sz="2000" dirty="0">
              <a:latin typeface="Calibri (Body)"/>
            </a:endParaRPr>
          </a:p>
          <a:p>
            <a:pPr algn="just">
              <a:lnSpc>
                <a:spcPct val="150000"/>
              </a:lnSpc>
            </a:pPr>
            <a:r>
              <a:rPr lang="en-US" sz="2000" dirty="0">
                <a:latin typeface="Calibri (Body)"/>
                <a:sym typeface="+mn-ea"/>
              </a:rPr>
              <a:t>2. Stateless- </a:t>
            </a:r>
            <a:endParaRPr lang="en-US" sz="2000" dirty="0">
              <a:latin typeface="Calibri (Body)"/>
            </a:endParaRPr>
          </a:p>
          <a:p>
            <a:pPr algn="just">
              <a:lnSpc>
                <a:spcPct val="150000"/>
              </a:lnSpc>
            </a:pPr>
            <a:r>
              <a:rPr lang="en-US" sz="2000" dirty="0">
                <a:latin typeface="Calibri (Body)"/>
                <a:sym typeface="+mn-ea"/>
              </a:rPr>
              <a:t>They require less time to filter the packets as they do not maintain the state information of sessions.</a:t>
            </a:r>
            <a:endParaRPr lang="en-US" sz="2000" dirty="0"/>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CB76629A-02BC-4636-88A8-8B10D3CFC289}"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 name="Slide Number Placeholder 9"/>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130</a:t>
            </a:fld>
            <a:endParaRPr lang="en-US" sz="1300" dirty="0">
              <a:solidFill>
                <a:srgbClr val="898989"/>
              </a:solidFill>
            </a:endParaRPr>
          </a:p>
        </p:txBody>
      </p:sp>
      <p:sp>
        <p:nvSpPr>
          <p:cNvPr id="2" name="Footer Placeholder 12">
            <a:extLst>
              <a:ext uri="{FF2B5EF4-FFF2-40B4-BE49-F238E27FC236}">
                <a16:creationId xmlns:a16="http://schemas.microsoft.com/office/drawing/2014/main" id="{5E22C4DF-CBD4-4675-6929-D29EDC65FA50}"/>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45260" y="0"/>
            <a:ext cx="8613140" cy="814070"/>
          </a:xfrm>
        </p:spPr>
        <p:txBody>
          <a:bodyPr/>
          <a:lstStyle/>
          <a:p>
            <a:r>
              <a:rPr lang="en-US" dirty="0">
                <a:latin typeface="Calibri (Body)"/>
                <a:sym typeface="+mn-ea"/>
              </a:rPr>
              <a:t>Application level Gateway</a:t>
            </a:r>
            <a:br>
              <a:rPr lang="en-US" dirty="0">
                <a:latin typeface="Calibri (Body)"/>
              </a:rPr>
            </a:br>
            <a:endParaRPr lang="en-US"/>
          </a:p>
        </p:txBody>
      </p:sp>
      <p:sp>
        <p:nvSpPr>
          <p:cNvPr id="6" name="Content Placeholder 5"/>
          <p:cNvSpPr>
            <a:spLocks noGrp="1"/>
          </p:cNvSpPr>
          <p:nvPr>
            <p:ph idx="1"/>
          </p:nvPr>
        </p:nvSpPr>
        <p:spPr>
          <a:xfrm>
            <a:off x="563563" y="1208088"/>
            <a:ext cx="9097963" cy="1349375"/>
          </a:xfrm>
        </p:spPr>
        <p:txBody>
          <a:bodyPr/>
          <a:lstStyle/>
          <a:p>
            <a:pPr algn="just">
              <a:lnSpc>
                <a:spcPct val="150000"/>
              </a:lnSpc>
              <a:buFont typeface="Arial" panose="020B0604020202020204" pitchFamily="34" charset="0"/>
              <a:buChar char="•"/>
            </a:pPr>
            <a:r>
              <a:rPr lang="en-IN" dirty="0">
                <a:latin typeface="Calibri (Body)"/>
                <a:sym typeface="+mn-ea"/>
              </a:rPr>
              <a:t> It is also known as proxy firewall.</a:t>
            </a:r>
            <a:endParaRPr lang="en-IN" dirty="0">
              <a:latin typeface="Calibri (Body)"/>
            </a:endParaRPr>
          </a:p>
          <a:p>
            <a:pPr algn="just">
              <a:lnSpc>
                <a:spcPct val="150000"/>
              </a:lnSpc>
            </a:pPr>
            <a:r>
              <a:rPr lang="en-IN" dirty="0">
                <a:latin typeface="Calibri (Body)"/>
                <a:sym typeface="+mn-ea"/>
              </a:rPr>
              <a:t>• It filters the inbound traffic to certain specific applications</a:t>
            </a:r>
            <a:endParaRPr lang="en-US"/>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EEB31393-0A0D-4E86-8B89-26F436AA0A91}"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3074" name="Picture 2"/>
          <p:cNvPicPr>
            <a:picLocks noChangeAspect="1" noChangeArrowheads="1"/>
          </p:cNvPicPr>
          <p:nvPr/>
        </p:nvPicPr>
        <p:blipFill>
          <a:blip r:embed="rId2" cstate="print"/>
          <a:srcRect/>
          <a:stretch>
            <a:fillRect/>
          </a:stretch>
        </p:blipFill>
        <p:spPr bwMode="auto">
          <a:xfrm>
            <a:off x="505775" y="3357562"/>
            <a:ext cx="1291625" cy="1928826"/>
          </a:xfrm>
          <a:prstGeom prst="rect">
            <a:avLst/>
          </a:prstGeom>
          <a:noFill/>
          <a:ln w="9525">
            <a:noFill/>
            <a:miter lim="800000"/>
            <a:headEnd/>
            <a:tailEnd/>
          </a:ln>
          <a:effectLst/>
        </p:spPr>
      </p:pic>
      <p:sp>
        <p:nvSpPr>
          <p:cNvPr id="23" name="Rectangle 22"/>
          <p:cNvSpPr/>
          <p:nvPr/>
        </p:nvSpPr>
        <p:spPr>
          <a:xfrm>
            <a:off x="1714480" y="3500438"/>
            <a:ext cx="2159566" cy="369332"/>
          </a:xfrm>
          <a:prstGeom prst="rect">
            <a:avLst/>
          </a:prstGeom>
        </p:spPr>
        <p:txBody>
          <a:bodyPr wrap="none">
            <a:spAutoFit/>
          </a:bodyPr>
          <a:lstStyle/>
          <a:p>
            <a:r>
              <a:rPr lang="en-IN" dirty="0">
                <a:latin typeface="Calibri (Body)"/>
              </a:rPr>
              <a:t>Outside connection</a:t>
            </a:r>
          </a:p>
        </p:txBody>
      </p:sp>
      <p:cxnSp>
        <p:nvCxnSpPr>
          <p:cNvPr id="13" name="Straight Arrow Connector 12"/>
          <p:cNvCxnSpPr/>
          <p:nvPr/>
        </p:nvCxnSpPr>
        <p:spPr>
          <a:xfrm>
            <a:off x="1714798" y="3885251"/>
            <a:ext cx="2071702" cy="1588"/>
          </a:xfrm>
          <a:prstGeom prst="straightConnector1">
            <a:avLst/>
          </a:prstGeom>
          <a:ln>
            <a:headEnd type="arrow" w="med" len="med"/>
            <a:tailEnd type="arrow" w="med" len="med"/>
          </a:ln>
        </p:spPr>
        <p:style>
          <a:lnRef idx="2">
            <a:schemeClr val="accent2"/>
          </a:lnRef>
          <a:fillRef idx="0">
            <a:schemeClr val="accent2"/>
          </a:fillRef>
          <a:effectRef idx="1">
            <a:schemeClr val="accent2"/>
          </a:effectRef>
          <a:fontRef idx="minor">
            <a:schemeClr val="tx1"/>
          </a:fontRef>
        </p:style>
      </p:cxnSp>
      <p:sp>
        <p:nvSpPr>
          <p:cNvPr id="10" name="Rectangle 9"/>
          <p:cNvSpPr/>
          <p:nvPr/>
        </p:nvSpPr>
        <p:spPr>
          <a:xfrm>
            <a:off x="3786816" y="3050855"/>
            <a:ext cx="2000264" cy="3071834"/>
          </a:xfrm>
          <a:prstGeom prst="rect">
            <a:avLst/>
          </a:prstGeom>
          <a:noFill/>
          <a:ln w="15875">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075" name="Picture 3"/>
          <p:cNvPicPr>
            <a:picLocks noChangeAspect="1" noChangeArrowheads="1"/>
          </p:cNvPicPr>
          <p:nvPr/>
        </p:nvPicPr>
        <p:blipFill>
          <a:blip r:embed="rId3" cstate="print"/>
          <a:srcRect/>
          <a:stretch>
            <a:fillRect/>
          </a:stretch>
        </p:blipFill>
        <p:spPr bwMode="auto">
          <a:xfrm>
            <a:off x="3965252" y="3050855"/>
            <a:ext cx="1643074" cy="2852129"/>
          </a:xfrm>
          <a:prstGeom prst="rect">
            <a:avLst/>
          </a:prstGeom>
          <a:noFill/>
          <a:ln w="9525">
            <a:noFill/>
            <a:miter lim="800000"/>
            <a:headEnd/>
            <a:tailEnd/>
          </a:ln>
          <a:effectLst/>
        </p:spPr>
      </p:pic>
      <p:sp>
        <p:nvSpPr>
          <p:cNvPr id="28" name="Rectangle 27"/>
          <p:cNvSpPr/>
          <p:nvPr/>
        </p:nvSpPr>
        <p:spPr>
          <a:xfrm>
            <a:off x="5880742" y="3500361"/>
            <a:ext cx="1980029" cy="369332"/>
          </a:xfrm>
          <a:prstGeom prst="rect">
            <a:avLst/>
          </a:prstGeom>
        </p:spPr>
        <p:txBody>
          <a:bodyPr wrap="none">
            <a:spAutoFit/>
          </a:bodyPr>
          <a:lstStyle/>
          <a:p>
            <a:r>
              <a:rPr lang="en-IN" dirty="0">
                <a:latin typeface="Calibri (Body)"/>
              </a:rPr>
              <a:t>Inside connection</a:t>
            </a:r>
          </a:p>
        </p:txBody>
      </p:sp>
      <p:cxnSp>
        <p:nvCxnSpPr>
          <p:cNvPr id="19" name="Straight Arrow Connector 18"/>
          <p:cNvCxnSpPr/>
          <p:nvPr/>
        </p:nvCxnSpPr>
        <p:spPr>
          <a:xfrm>
            <a:off x="5357818" y="3929066"/>
            <a:ext cx="1928826" cy="1588"/>
          </a:xfrm>
          <a:prstGeom prst="straightConnector1">
            <a:avLst/>
          </a:prstGeom>
          <a:ln>
            <a:headEnd type="arrow" w="med" len="med"/>
            <a:tailEnd type="arrow" w="med" len="med"/>
          </a:ln>
        </p:spPr>
        <p:style>
          <a:lnRef idx="2">
            <a:schemeClr val="accent2"/>
          </a:lnRef>
          <a:fillRef idx="0">
            <a:schemeClr val="accent2"/>
          </a:fillRef>
          <a:effectRef idx="1">
            <a:schemeClr val="accent2"/>
          </a:effectRef>
          <a:fontRef idx="minor">
            <a:schemeClr val="tx1"/>
          </a:fontRef>
        </p:style>
      </p:cxnSp>
      <p:pic>
        <p:nvPicPr>
          <p:cNvPr id="11" name="Picture 2"/>
          <p:cNvPicPr>
            <a:picLocks noChangeAspect="1" noChangeArrowheads="1"/>
          </p:cNvPicPr>
          <p:nvPr/>
        </p:nvPicPr>
        <p:blipFill>
          <a:blip r:embed="rId2" cstate="print"/>
          <a:srcRect/>
          <a:stretch>
            <a:fillRect/>
          </a:stretch>
        </p:blipFill>
        <p:spPr bwMode="auto">
          <a:xfrm>
            <a:off x="7429520" y="3357562"/>
            <a:ext cx="1291625" cy="1928826"/>
          </a:xfrm>
          <a:prstGeom prst="rect">
            <a:avLst/>
          </a:prstGeom>
          <a:noFill/>
          <a:ln w="9525">
            <a:noFill/>
            <a:miter lim="800000"/>
            <a:headEnd/>
            <a:tailEnd/>
          </a:ln>
          <a:effectLst/>
        </p:spPr>
      </p:pic>
      <p:sp>
        <p:nvSpPr>
          <p:cNvPr id="22" name="Rectangle 21"/>
          <p:cNvSpPr/>
          <p:nvPr/>
        </p:nvSpPr>
        <p:spPr>
          <a:xfrm>
            <a:off x="6357950" y="5429264"/>
            <a:ext cx="1550424" cy="430887"/>
          </a:xfrm>
          <a:prstGeom prst="rect">
            <a:avLst/>
          </a:prstGeom>
        </p:spPr>
        <p:txBody>
          <a:bodyPr wrap="none">
            <a:spAutoFit/>
          </a:bodyPr>
          <a:lstStyle/>
          <a:p>
            <a:r>
              <a:rPr lang="en-IN" sz="2200" dirty="0">
                <a:latin typeface="Calibri (Body)"/>
              </a:rPr>
              <a:t>Inside host</a:t>
            </a:r>
          </a:p>
        </p:txBody>
      </p:sp>
      <p:sp>
        <p:nvSpPr>
          <p:cNvPr id="21" name="Rectangle 20"/>
          <p:cNvSpPr/>
          <p:nvPr/>
        </p:nvSpPr>
        <p:spPr>
          <a:xfrm>
            <a:off x="1071538" y="5572140"/>
            <a:ext cx="1770036" cy="430887"/>
          </a:xfrm>
          <a:prstGeom prst="rect">
            <a:avLst/>
          </a:prstGeom>
        </p:spPr>
        <p:txBody>
          <a:bodyPr wrap="none">
            <a:spAutoFit/>
          </a:bodyPr>
          <a:lstStyle/>
          <a:p>
            <a:r>
              <a:rPr lang="en-IN" sz="2200" dirty="0">
                <a:latin typeface="Calibri (Body)"/>
              </a:rPr>
              <a:t>Outside host</a:t>
            </a:r>
          </a:p>
        </p:txBody>
      </p:sp>
      <p:sp>
        <p:nvSpPr>
          <p:cNvPr id="24" name="Rectangle 23"/>
          <p:cNvSpPr/>
          <p:nvPr/>
        </p:nvSpPr>
        <p:spPr>
          <a:xfrm>
            <a:off x="428596" y="6060064"/>
            <a:ext cx="4505592" cy="369332"/>
          </a:xfrm>
          <a:prstGeom prst="rect">
            <a:avLst/>
          </a:prstGeom>
        </p:spPr>
        <p:txBody>
          <a:bodyPr wrap="none">
            <a:spAutoFit/>
          </a:bodyPr>
          <a:lstStyle/>
          <a:p>
            <a:r>
              <a:rPr lang="en-US" dirty="0">
                <a:solidFill>
                  <a:schemeClr val="bg1">
                    <a:lumMod val="50000"/>
                  </a:schemeClr>
                </a:solidFill>
              </a:rPr>
              <a:t>Source: cyber security, G Padmavathi, swayam</a:t>
            </a:r>
          </a:p>
        </p:txBody>
      </p:sp>
      <p:sp>
        <p:nvSpPr>
          <p:cNvPr id="9" name="Slide Number Placeholder 8"/>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131</a:t>
            </a:fld>
            <a:endParaRPr lang="en-US" sz="1300" dirty="0">
              <a:solidFill>
                <a:srgbClr val="898989"/>
              </a:solidFill>
            </a:endParaRPr>
          </a:p>
        </p:txBody>
      </p:sp>
      <p:sp>
        <p:nvSpPr>
          <p:cNvPr id="2" name="Footer Placeholder 12">
            <a:extLst>
              <a:ext uri="{FF2B5EF4-FFF2-40B4-BE49-F238E27FC236}">
                <a16:creationId xmlns:a16="http://schemas.microsoft.com/office/drawing/2014/main" id="{068C6B99-9DD9-F3FE-3609-5ABEC7BFBAE4}"/>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075"/>
                                        </p:tgtEl>
                                        <p:attrNameLst>
                                          <p:attrName>style.visibility</p:attrName>
                                        </p:attrNameLst>
                                      </p:cBhvr>
                                      <p:to>
                                        <p:strVal val="visible"/>
                                      </p:to>
                                    </p:set>
                                    <p:anim calcmode="lin" valueType="num">
                                      <p:cBhvr additive="base">
                                        <p:cTn id="25" dur="500" fill="hold"/>
                                        <p:tgtEl>
                                          <p:spTgt spid="3075"/>
                                        </p:tgtEl>
                                        <p:attrNameLst>
                                          <p:attrName>ppt_x</p:attrName>
                                        </p:attrNameLst>
                                      </p:cBhvr>
                                      <p:tavLst>
                                        <p:tav tm="0">
                                          <p:val>
                                            <p:strVal val="#ppt_x"/>
                                          </p:val>
                                        </p:tav>
                                        <p:tav tm="100000">
                                          <p:val>
                                            <p:strVal val="#ppt_x"/>
                                          </p:val>
                                        </p:tav>
                                      </p:tavLst>
                                    </p:anim>
                                    <p:anim calcmode="lin" valueType="num">
                                      <p:cBhvr additive="base">
                                        <p:cTn id="26" dur="500" fill="hold"/>
                                        <p:tgtEl>
                                          <p:spTgt spid="3075"/>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anim calcmode="lin" valueType="num">
                                      <p:cBhvr additive="base">
                                        <p:cTn id="29" dur="500" fill="hold"/>
                                        <p:tgtEl>
                                          <p:spTgt spid="28"/>
                                        </p:tgtEl>
                                        <p:attrNameLst>
                                          <p:attrName>ppt_x</p:attrName>
                                        </p:attrNameLst>
                                      </p:cBhvr>
                                      <p:tavLst>
                                        <p:tav tm="0">
                                          <p:val>
                                            <p:strVal val="#ppt_x"/>
                                          </p:val>
                                        </p:tav>
                                        <p:tav tm="100000">
                                          <p:val>
                                            <p:strVal val="#ppt_x"/>
                                          </p:val>
                                        </p:tav>
                                      </p:tavLst>
                                    </p:anim>
                                    <p:anim calcmode="lin" valueType="num">
                                      <p:cBhvr additive="base">
                                        <p:cTn id="30" dur="500" fill="hold"/>
                                        <p:tgtEl>
                                          <p:spTgt spid="28"/>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anim calcmode="lin" valueType="num">
                                      <p:cBhvr additive="base">
                                        <p:cTn id="33" dur="500" fill="hold"/>
                                        <p:tgtEl>
                                          <p:spTgt spid="19"/>
                                        </p:tgtEl>
                                        <p:attrNameLst>
                                          <p:attrName>ppt_x</p:attrName>
                                        </p:attrNameLst>
                                      </p:cBhvr>
                                      <p:tavLst>
                                        <p:tav tm="0">
                                          <p:val>
                                            <p:strVal val="#ppt_x"/>
                                          </p:val>
                                        </p:tav>
                                        <p:tav tm="100000">
                                          <p:val>
                                            <p:strVal val="#ppt_x"/>
                                          </p:val>
                                        </p:tav>
                                      </p:tavLst>
                                    </p:anim>
                                    <p:anim calcmode="lin" valueType="num">
                                      <p:cBhvr additive="base">
                                        <p:cTn id="34" dur="500" fill="hold"/>
                                        <p:tgtEl>
                                          <p:spTgt spid="19"/>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additive="base">
                                        <p:cTn id="41" dur="500" fill="hold"/>
                                        <p:tgtEl>
                                          <p:spTgt spid="22"/>
                                        </p:tgtEl>
                                        <p:attrNameLst>
                                          <p:attrName>ppt_x</p:attrName>
                                        </p:attrNameLst>
                                      </p:cBhvr>
                                      <p:tavLst>
                                        <p:tav tm="0">
                                          <p:val>
                                            <p:strVal val="#ppt_x"/>
                                          </p:val>
                                        </p:tav>
                                        <p:tav tm="100000">
                                          <p:val>
                                            <p:strVal val="#ppt_x"/>
                                          </p:val>
                                        </p:tav>
                                      </p:tavLst>
                                    </p:anim>
                                    <p:anim calcmode="lin" valueType="num">
                                      <p:cBhvr additive="base">
                                        <p:cTn id="42" dur="500" fill="hold"/>
                                        <p:tgtEl>
                                          <p:spTgt spid="22"/>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anim calcmode="lin" valueType="num">
                                      <p:cBhvr additive="base">
                                        <p:cTn id="45" dur="500" fill="hold"/>
                                        <p:tgtEl>
                                          <p:spTgt spid="21"/>
                                        </p:tgtEl>
                                        <p:attrNameLst>
                                          <p:attrName>ppt_x</p:attrName>
                                        </p:attrNameLst>
                                      </p:cBhvr>
                                      <p:tavLst>
                                        <p:tav tm="0">
                                          <p:val>
                                            <p:strVal val="#ppt_x"/>
                                          </p:val>
                                        </p:tav>
                                        <p:tav tm="100000">
                                          <p:val>
                                            <p:strVal val="#ppt_x"/>
                                          </p:val>
                                        </p:tav>
                                      </p:tavLst>
                                    </p:anim>
                                    <p:anim calcmode="lin" valueType="num">
                                      <p:cBhvr additive="base">
                                        <p:cTn id="4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10" grpId="0" bldLvl="0" animBg="1"/>
      <p:bldP spid="28" grpId="0"/>
      <p:bldP spid="22" grpId="0"/>
      <p:bldP spid="21"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45260" y="69215"/>
            <a:ext cx="8613140" cy="803275"/>
          </a:xfrm>
        </p:spPr>
        <p:txBody>
          <a:bodyPr/>
          <a:lstStyle/>
          <a:p>
            <a:r>
              <a:rPr lang="en-US" dirty="0">
                <a:latin typeface="Calibri (Body)"/>
                <a:sym typeface="+mn-ea"/>
              </a:rPr>
              <a:t>Application level Gateway</a:t>
            </a:r>
            <a:br>
              <a:rPr lang="en-US" dirty="0">
                <a:latin typeface="Calibri (Body)"/>
                <a:sym typeface="+mn-ea"/>
              </a:rPr>
            </a:br>
            <a:endParaRPr lang="en-US"/>
          </a:p>
        </p:txBody>
      </p:sp>
      <p:sp>
        <p:nvSpPr>
          <p:cNvPr id="6" name="Content Placeholder 5"/>
          <p:cNvSpPr>
            <a:spLocks noGrp="1"/>
          </p:cNvSpPr>
          <p:nvPr>
            <p:ph idx="1"/>
          </p:nvPr>
        </p:nvSpPr>
        <p:spPr>
          <a:xfrm>
            <a:off x="563563" y="1208088"/>
            <a:ext cx="9097963" cy="5659755"/>
          </a:xfrm>
        </p:spPr>
        <p:txBody>
          <a:bodyPr/>
          <a:lstStyle/>
          <a:p>
            <a:pPr marL="342265" indent="-342265" algn="just">
              <a:lnSpc>
                <a:spcPct val="120000"/>
              </a:lnSpc>
              <a:spcAft>
                <a:spcPts val="1200"/>
              </a:spcAft>
            </a:pPr>
            <a:r>
              <a:rPr lang="en-US" dirty="0">
                <a:latin typeface="Calibri (Body)"/>
                <a:sym typeface="+mn-ea"/>
              </a:rPr>
              <a:t>Applies security mechanisms to specific applications such as File     Transfer Protocol (FTP) and Telnet servers.</a:t>
            </a:r>
            <a:endParaRPr lang="en-US" dirty="0">
              <a:latin typeface="Calibri (Body)"/>
            </a:endParaRPr>
          </a:p>
          <a:p>
            <a:pPr algn="just">
              <a:lnSpc>
                <a:spcPct val="120000"/>
              </a:lnSpc>
              <a:spcAft>
                <a:spcPts val="1200"/>
              </a:spcAft>
            </a:pPr>
            <a:r>
              <a:rPr lang="en-US" dirty="0">
                <a:latin typeface="Calibri (Body)"/>
                <a:sym typeface="+mn-ea"/>
              </a:rPr>
              <a:t>Application layer firewalls are based on the application level of the TCP/IP stack. These firewalls </a:t>
            </a:r>
            <a:r>
              <a:rPr lang="en-US" dirty="0">
                <a:solidFill>
                  <a:srgbClr val="C00000"/>
                </a:solidFill>
                <a:latin typeface="Calibri (Body)"/>
                <a:sym typeface="+mn-ea"/>
              </a:rPr>
              <a:t>intercept all packets </a:t>
            </a:r>
            <a:r>
              <a:rPr lang="en-US" dirty="0">
                <a:latin typeface="Calibri (Body)"/>
                <a:sym typeface="+mn-ea"/>
              </a:rPr>
              <a:t>that are sent or received from an application. </a:t>
            </a:r>
            <a:endParaRPr lang="en-US" dirty="0">
              <a:latin typeface="Calibri (Body)"/>
            </a:endParaRPr>
          </a:p>
          <a:p>
            <a:pPr algn="just">
              <a:lnSpc>
                <a:spcPct val="120000"/>
              </a:lnSpc>
              <a:spcAft>
                <a:spcPts val="1200"/>
              </a:spcAft>
            </a:pPr>
            <a:r>
              <a:rPr lang="en-US" dirty="0">
                <a:latin typeface="Calibri (Body)"/>
                <a:sym typeface="+mn-ea"/>
              </a:rPr>
              <a:t>Application layer firewalls help you in preventing unwanted outside traffic from reaching to protected machines.</a:t>
            </a:r>
            <a:endParaRPr lang="en-US" dirty="0">
              <a:latin typeface="Calibri (Body)"/>
            </a:endParaRPr>
          </a:p>
          <a:p>
            <a:pPr algn="just">
              <a:lnSpc>
                <a:spcPct val="120000"/>
              </a:lnSpc>
              <a:spcAft>
                <a:spcPts val="1200"/>
              </a:spcAft>
            </a:pPr>
            <a:r>
              <a:rPr lang="en-US" dirty="0">
                <a:latin typeface="Calibri (Body)"/>
                <a:sym typeface="+mn-ea"/>
              </a:rPr>
              <a:t>These firewalls can restrict or prevent spreading of computer worms and Trojans over a network.</a:t>
            </a:r>
            <a:endParaRPr lang="en-US" dirty="0">
              <a:latin typeface="Calibri (Body)"/>
            </a:endParaRPr>
          </a:p>
          <a:p>
            <a:endParaRPr lang="en-US" dirty="0"/>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1674A075-F933-4949-B052-A64C75D03B42}"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 name="Slide Number Placeholder 9"/>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132</a:t>
            </a:fld>
            <a:endParaRPr lang="en-US" sz="1300" dirty="0">
              <a:solidFill>
                <a:srgbClr val="898989"/>
              </a:solidFill>
            </a:endParaRPr>
          </a:p>
        </p:txBody>
      </p:sp>
      <p:sp>
        <p:nvSpPr>
          <p:cNvPr id="2" name="Footer Placeholder 12">
            <a:extLst>
              <a:ext uri="{FF2B5EF4-FFF2-40B4-BE49-F238E27FC236}">
                <a16:creationId xmlns:a16="http://schemas.microsoft.com/office/drawing/2014/main" id="{98C9D18C-547F-18DF-AB20-0FE74921DADA}"/>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06220" y="635"/>
            <a:ext cx="8613140" cy="819150"/>
          </a:xfrm>
        </p:spPr>
        <p:txBody>
          <a:bodyPr/>
          <a:lstStyle/>
          <a:p>
            <a:r>
              <a:rPr lang="en-US" dirty="0">
                <a:latin typeface="Calibri (Body)"/>
                <a:sym typeface="+mn-ea"/>
              </a:rPr>
              <a:t>Circuit-Level Gateway</a:t>
            </a:r>
            <a:br>
              <a:rPr lang="en-US" dirty="0">
                <a:latin typeface="Calibri (Body)"/>
              </a:rPr>
            </a:br>
            <a:endParaRPr lang="en-US"/>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4E244405-B01E-4D7A-92DE-1F5FCCEB9E6C}"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4100" name="Picture 4"/>
          <p:cNvPicPr>
            <a:picLocks noGrp="1" noChangeAspect="1" noChangeArrowheads="1"/>
          </p:cNvPicPr>
          <p:nvPr>
            <p:ph idx="1"/>
          </p:nvPr>
        </p:nvPicPr>
        <p:blipFill>
          <a:blip r:embed="rId2" cstate="print"/>
          <a:srcRect/>
          <a:stretch>
            <a:fillRect/>
          </a:stretch>
        </p:blipFill>
        <p:spPr bwMode="auto">
          <a:xfrm>
            <a:off x="1279525" y="1767840"/>
            <a:ext cx="8066405" cy="3916680"/>
          </a:xfrm>
          <a:prstGeom prst="rect">
            <a:avLst/>
          </a:prstGeom>
          <a:noFill/>
          <a:ln w="9525">
            <a:noFill/>
            <a:miter lim="800000"/>
            <a:headEnd/>
            <a:tailEnd/>
          </a:ln>
          <a:effectLst/>
        </p:spPr>
      </p:pic>
      <p:sp>
        <p:nvSpPr>
          <p:cNvPr id="7" name="Text Box 6"/>
          <p:cNvSpPr txBox="1"/>
          <p:nvPr/>
        </p:nvSpPr>
        <p:spPr>
          <a:xfrm>
            <a:off x="1506220" y="924560"/>
            <a:ext cx="7805420" cy="398780"/>
          </a:xfrm>
          <a:prstGeom prst="rect">
            <a:avLst/>
          </a:prstGeom>
          <a:noFill/>
        </p:spPr>
        <p:txBody>
          <a:bodyPr wrap="none" rtlCol="0" anchor="t">
            <a:spAutoFit/>
          </a:bodyPr>
          <a:lstStyle/>
          <a:p>
            <a:r>
              <a:rPr lang="en-IN" sz="2000" dirty="0">
                <a:latin typeface="Calibri (Body)"/>
                <a:sym typeface="+mn-ea"/>
              </a:rPr>
              <a:t>It monitors the TCP data packets handshaking to ensure legitimate session</a:t>
            </a:r>
            <a:endParaRPr lang="en-US" sz="2000"/>
          </a:p>
        </p:txBody>
      </p:sp>
      <p:sp>
        <p:nvSpPr>
          <p:cNvPr id="9" name="Rectangle 8"/>
          <p:cNvSpPr/>
          <p:nvPr/>
        </p:nvSpPr>
        <p:spPr>
          <a:xfrm>
            <a:off x="785786" y="5715016"/>
            <a:ext cx="1707903" cy="369332"/>
          </a:xfrm>
          <a:prstGeom prst="rect">
            <a:avLst/>
          </a:prstGeom>
        </p:spPr>
        <p:txBody>
          <a:bodyPr wrap="none">
            <a:spAutoFit/>
          </a:bodyPr>
          <a:lstStyle/>
          <a:p>
            <a:r>
              <a:rPr lang="en-IN" dirty="0"/>
              <a:t>Source: </a:t>
            </a:r>
            <a:r>
              <a:rPr lang="en-IN" dirty="0" err="1"/>
              <a:t>Swayam</a:t>
            </a:r>
            <a:endParaRPr lang="en-IN" dirty="0"/>
          </a:p>
        </p:txBody>
      </p:sp>
      <p:sp>
        <p:nvSpPr>
          <p:cNvPr id="10" name="Slide Number Placeholder 9"/>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133</a:t>
            </a:fld>
            <a:endParaRPr lang="en-US" sz="1300" dirty="0">
              <a:solidFill>
                <a:srgbClr val="898989"/>
              </a:solidFill>
            </a:endParaRPr>
          </a:p>
        </p:txBody>
      </p:sp>
      <p:sp>
        <p:nvSpPr>
          <p:cNvPr id="2" name="Footer Placeholder 12">
            <a:extLst>
              <a:ext uri="{FF2B5EF4-FFF2-40B4-BE49-F238E27FC236}">
                <a16:creationId xmlns:a16="http://schemas.microsoft.com/office/drawing/2014/main" id="{83316477-C68F-B63A-8D38-57902B8FCD7A}"/>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00"/>
                                        </p:tgtEl>
                                        <p:attrNameLst>
                                          <p:attrName>style.visibility</p:attrName>
                                        </p:attrNameLst>
                                      </p:cBhvr>
                                      <p:to>
                                        <p:strVal val="visible"/>
                                      </p:to>
                                    </p:set>
                                    <p:anim calcmode="lin" valueType="num">
                                      <p:cBhvr additive="base">
                                        <p:cTn id="7" dur="500" fill="hold"/>
                                        <p:tgtEl>
                                          <p:spTgt spid="4100"/>
                                        </p:tgtEl>
                                        <p:attrNameLst>
                                          <p:attrName>ppt_x</p:attrName>
                                        </p:attrNameLst>
                                      </p:cBhvr>
                                      <p:tavLst>
                                        <p:tav tm="0">
                                          <p:val>
                                            <p:strVal val="#ppt_x"/>
                                          </p:val>
                                        </p:tav>
                                        <p:tav tm="100000">
                                          <p:val>
                                            <p:strVal val="#ppt_x"/>
                                          </p:val>
                                        </p:tav>
                                      </p:tavLst>
                                    </p:anim>
                                    <p:anim calcmode="lin" valueType="num">
                                      <p:cBhvr additive="base">
                                        <p:cTn id="8" dur="500" fill="hold"/>
                                        <p:tgtEl>
                                          <p:spTgt spid="41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45260" y="-635"/>
            <a:ext cx="8613140" cy="760730"/>
          </a:xfrm>
        </p:spPr>
        <p:txBody>
          <a:bodyPr/>
          <a:lstStyle/>
          <a:p>
            <a:r>
              <a:rPr lang="en-US" dirty="0">
                <a:latin typeface="Calibri (Body)"/>
                <a:sym typeface="+mn-ea"/>
              </a:rPr>
              <a:t>Circuit-Level Gateway</a:t>
            </a:r>
            <a:br>
              <a:rPr lang="en-US" dirty="0">
                <a:latin typeface="Calibri (Body)"/>
                <a:sym typeface="+mn-ea"/>
              </a:rPr>
            </a:br>
            <a:endParaRPr lang="en-US"/>
          </a:p>
        </p:txBody>
      </p:sp>
      <p:sp>
        <p:nvSpPr>
          <p:cNvPr id="6" name="Content Placeholder 5"/>
          <p:cNvSpPr>
            <a:spLocks noGrp="1"/>
          </p:cNvSpPr>
          <p:nvPr>
            <p:ph idx="1"/>
          </p:nvPr>
        </p:nvSpPr>
        <p:spPr>
          <a:xfrm>
            <a:off x="563563" y="1208088"/>
            <a:ext cx="9097963" cy="4237355"/>
          </a:xfrm>
        </p:spPr>
        <p:txBody>
          <a:bodyPr/>
          <a:lstStyle/>
          <a:p>
            <a:pPr marL="0" indent="0" algn="just">
              <a:lnSpc>
                <a:spcPct val="150000"/>
              </a:lnSpc>
              <a:buNone/>
            </a:pPr>
            <a:r>
              <a:rPr lang="en-US" dirty="0">
                <a:latin typeface="Calibri (Body)"/>
                <a:sym typeface="+mn-ea"/>
              </a:rPr>
              <a:t>Applies security mechanisms after establishing a TCP or an UDP connection.</a:t>
            </a:r>
            <a:endParaRPr lang="en-US" dirty="0">
              <a:latin typeface="Calibri (Body)"/>
            </a:endParaRPr>
          </a:p>
          <a:p>
            <a:pPr algn="just">
              <a:lnSpc>
                <a:spcPct val="150000"/>
              </a:lnSpc>
            </a:pPr>
            <a:r>
              <a:rPr lang="en-US" dirty="0">
                <a:latin typeface="Calibri (Body)"/>
                <a:sym typeface="+mn-ea"/>
              </a:rPr>
              <a:t>The circuit-level gateway firewalls work at the session layer of the OSI model. </a:t>
            </a:r>
            <a:endParaRPr lang="en-US" dirty="0">
              <a:latin typeface="Calibri (Body)"/>
            </a:endParaRPr>
          </a:p>
          <a:p>
            <a:pPr algn="just">
              <a:lnSpc>
                <a:spcPct val="150000"/>
              </a:lnSpc>
            </a:pPr>
            <a:r>
              <a:rPr lang="en-US" dirty="0">
                <a:latin typeface="Calibri (Body)"/>
                <a:sym typeface="+mn-ea"/>
              </a:rPr>
              <a:t>They monitor TCP handshaking between the packets to determine whether or not the requested session is legitimate</a:t>
            </a:r>
            <a:endParaRPr lang="en-US" dirty="0">
              <a:latin typeface="Calibri (Body)"/>
            </a:endParaRPr>
          </a:p>
          <a:p>
            <a:pPr marL="0" indent="0">
              <a:buNone/>
            </a:pPr>
            <a:endParaRPr lang="en-US"/>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465AE583-1F29-4E14-89F9-9C83EC63F935}"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 name="Slide Number Placeholder 9"/>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134</a:t>
            </a:fld>
            <a:endParaRPr lang="en-US" sz="1300" dirty="0">
              <a:solidFill>
                <a:srgbClr val="898989"/>
              </a:solidFill>
            </a:endParaRPr>
          </a:p>
        </p:txBody>
      </p:sp>
      <p:sp>
        <p:nvSpPr>
          <p:cNvPr id="2" name="Footer Placeholder 12">
            <a:extLst>
              <a:ext uri="{FF2B5EF4-FFF2-40B4-BE49-F238E27FC236}">
                <a16:creationId xmlns:a16="http://schemas.microsoft.com/office/drawing/2014/main" id="{04DD2ED3-4FBC-CA9C-117D-E0F151E6147A}"/>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Recap</a:t>
            </a:r>
          </a:p>
        </p:txBody>
      </p:sp>
      <p:sp>
        <p:nvSpPr>
          <p:cNvPr id="6" name="Content Placeholder 5"/>
          <p:cNvSpPr>
            <a:spLocks noGrp="1"/>
          </p:cNvSpPr>
          <p:nvPr>
            <p:ph idx="1"/>
          </p:nvPr>
        </p:nvSpPr>
        <p:spPr>
          <a:xfrm>
            <a:off x="563563" y="1208088"/>
            <a:ext cx="9097963" cy="3540760"/>
          </a:xfrm>
        </p:spPr>
        <p:txBody>
          <a:bodyPr/>
          <a:lstStyle/>
          <a:p>
            <a:r>
              <a:rPr lang="en-US" dirty="0">
                <a:sym typeface="+mn-ea"/>
              </a:rPr>
              <a:t>Cryptography – basic concepts-</a:t>
            </a:r>
          </a:p>
          <a:p>
            <a:pPr marL="0" indent="0">
              <a:buNone/>
            </a:pPr>
            <a:r>
              <a:rPr lang="en-US" dirty="0">
                <a:sym typeface="+mn-ea"/>
              </a:rPr>
              <a:t>               - Plain Text</a:t>
            </a:r>
          </a:p>
          <a:p>
            <a:pPr marL="0" indent="0">
              <a:buNone/>
            </a:pPr>
            <a:r>
              <a:rPr lang="en-US" dirty="0">
                <a:sym typeface="+mn-ea"/>
              </a:rPr>
              <a:t>               - Chiper Text</a:t>
            </a:r>
          </a:p>
          <a:p>
            <a:pPr marL="0" indent="0">
              <a:buNone/>
            </a:pPr>
            <a:r>
              <a:rPr lang="en-US" dirty="0">
                <a:sym typeface="+mn-ea"/>
              </a:rPr>
              <a:t>	- Ways of Encryption</a:t>
            </a:r>
            <a:endParaRPr lang="en-US" dirty="0"/>
          </a:p>
          <a:p>
            <a:r>
              <a:rPr lang="en-US" dirty="0">
                <a:sym typeface="+mn-ea"/>
              </a:rPr>
              <a:t>Firewall</a:t>
            </a:r>
          </a:p>
          <a:p>
            <a:pPr marL="0" indent="0">
              <a:buNone/>
            </a:pPr>
            <a:r>
              <a:rPr lang="en-US" dirty="0">
                <a:sym typeface="+mn-ea"/>
              </a:rPr>
              <a:t> </a:t>
            </a:r>
          </a:p>
          <a:p>
            <a:pPr marL="0" indent="0">
              <a:buNone/>
            </a:pPr>
            <a:r>
              <a:rPr lang="en-US"/>
              <a:t>      </a:t>
            </a:r>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5FA644B4-FFCB-4A58-BA4D-E4AAE1C05731}"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7" name="Slide Number Placeholder 6"/>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135</a:t>
            </a:fld>
            <a:endParaRPr lang="en-US" sz="1300" dirty="0">
              <a:solidFill>
                <a:srgbClr val="898989"/>
              </a:solidFill>
            </a:endParaRPr>
          </a:p>
        </p:txBody>
      </p:sp>
      <p:sp>
        <p:nvSpPr>
          <p:cNvPr id="2" name="Footer Placeholder 12">
            <a:extLst>
              <a:ext uri="{FF2B5EF4-FFF2-40B4-BE49-F238E27FC236}">
                <a16:creationId xmlns:a16="http://schemas.microsoft.com/office/drawing/2014/main" id="{140F3E9A-B1BF-B4A8-9B4D-446968072663}"/>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930" name="Rectangle 1"/>
          <p:cNvSpPr/>
          <p:nvPr/>
        </p:nvSpPr>
        <p:spPr>
          <a:xfrm>
            <a:off x="258763" y="984250"/>
            <a:ext cx="1550987" cy="228600"/>
          </a:xfrm>
          <a:prstGeom prst="rect">
            <a:avLst/>
          </a:prstGeom>
          <a:noFill/>
          <a:ln w="9525">
            <a:noFill/>
          </a:ln>
        </p:spPr>
        <p:txBody>
          <a:bodyPr wrap="none" lIns="0" tIns="0" rIns="0" bIns="0"/>
          <a:lstStyle/>
          <a:p>
            <a:pPr algn="just">
              <a:spcAft>
                <a:spcPts val="840"/>
              </a:spcAft>
              <a:buNone/>
            </a:pPr>
            <a:endParaRPr sz="2200" dirty="0">
              <a:latin typeface="Calibri" panose="020F0502020204030204" pitchFamily="34" charset="0"/>
              <a:ea typeface="Arial" panose="020B0604020202020204" pitchFamily="34" charset="0"/>
            </a:endParaRPr>
          </a:p>
        </p:txBody>
      </p:sp>
      <p:sp>
        <p:nvSpPr>
          <p:cNvPr id="3" name="Rectangle 2"/>
          <p:cNvSpPr/>
          <p:nvPr/>
        </p:nvSpPr>
        <p:spPr>
          <a:xfrm>
            <a:off x="258763" y="1377950"/>
            <a:ext cx="9351963" cy="5648325"/>
          </a:xfrm>
          <a:prstGeom prst="rect">
            <a:avLst/>
          </a:prstGeom>
        </p:spPr>
        <p:txBody>
          <a:bodyPr lIns="0" tIns="0" rIns="0" bIns="0">
            <a:noAutofit/>
          </a:bodyPr>
          <a:lstStyle/>
          <a:p>
            <a:pPr marL="0" marR="0" lvl="0" indent="0" algn="ctr" defTabSz="457200" rtl="0" eaLnBrk="1" fontAlgn="auto" latinLnBrk="0" hangingPunct="1">
              <a:lnSpc>
                <a:spcPct val="100000"/>
              </a:lnSpc>
              <a:spcBef>
                <a:spcPts val="840"/>
              </a:spcBef>
              <a:spcAft>
                <a:spcPts val="3360"/>
              </a:spcAft>
              <a:buClrTx/>
              <a:buSzTx/>
              <a:buFontTx/>
              <a:buNone/>
              <a:defRPr/>
            </a:pPr>
            <a:r>
              <a:rPr kumimoji="0" lang="en-US" sz="2200" b="1" i="0" u="none" strike="noStrike" kern="1200" cap="none" spc="0" normalizeH="0" baseline="0" noProof="0" dirty="0">
                <a:ln>
                  <a:noFill/>
                </a:ln>
                <a:solidFill>
                  <a:schemeClr val="tx1"/>
                </a:solidFill>
                <a:effectLst/>
                <a:uLnTx/>
                <a:uFillTx/>
                <a:latin typeface="Calibri" panose="020F0502020204030204"/>
                <a:ea typeface="+mn-ea"/>
                <a:cs typeface="+mn-cs"/>
              </a:rPr>
              <a:t>Difference between Network and Internet</a:t>
            </a:r>
          </a:p>
          <a:p>
            <a:pPr marL="0" marR="0" lvl="0" indent="482600" algn="just" defTabSz="457200" rtl="0" eaLnBrk="1" fontAlgn="auto" latinLnBrk="0" hangingPunct="1">
              <a:lnSpc>
                <a:spcPts val="2665"/>
              </a:lnSpc>
              <a:spcBef>
                <a:spcPts val="0"/>
              </a:spcBef>
              <a:spcAft>
                <a:spcPts val="42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Computers and their systems square measure difficult in their approach, and it gets doubly robust once you need to comprehend 2 terms associated with this subject that act already utilized in the regular language, those mentioned adequately during this article square measure Network and net, they will appear totally different from one another, and so they will seem like one another.</a:t>
            </a:r>
          </a:p>
          <a:p>
            <a:pPr marL="0" marR="0" lvl="0" indent="0" algn="just" defTabSz="457200" rtl="0" eaLnBrk="1" fontAlgn="auto" latinLnBrk="0" hangingPunct="1">
              <a:lnSpc>
                <a:spcPts val="2665"/>
              </a:lnSpc>
              <a:spcBef>
                <a:spcPts val="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The most distinction between them comes in their definition; a Network could be a association of 1 or additional computers placed in associate surroundings, and also the Internet is that the relationship of computers connecting them from everywhere the planet.</a:t>
            </a:r>
          </a:p>
          <a:p>
            <a:pPr marL="0" marR="0" lvl="0" indent="0" algn="just" defTabSz="457200" rtl="0" eaLnBrk="1" fontAlgn="auto" latinLnBrk="0" hangingPunct="1">
              <a:lnSpc>
                <a:spcPts val="2665"/>
              </a:lnSpc>
              <a:spcBef>
                <a:spcPts val="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The basic distinction between network and net is that the Network consists of pcs that area unit physically connected and may be used as a private computer yet on share data with one another. Conversely, the Internet could be a technology that links these little and huge networks with one another and builds a additional in depth network.</a:t>
            </a: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7577CB49-9064-4CD1-817C-2C992D8B7030}"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136</a:t>
            </a:fld>
            <a:endParaRPr lang="en-US" sz="1300" dirty="0">
              <a:solidFill>
                <a:srgbClr val="898989"/>
              </a:solidFill>
            </a:endParaRPr>
          </a:p>
        </p:txBody>
      </p:sp>
      <p:sp>
        <p:nvSpPr>
          <p:cNvPr id="124935" name="Title 1"/>
          <p:cNvSpPr>
            <a:spLocks noGrp="1"/>
          </p:cNvSpPr>
          <p:nvPr>
            <p:ph type="title"/>
          </p:nvPr>
        </p:nvSpPr>
        <p:spPr>
          <a:xfrm>
            <a:off x="1508125" y="0"/>
            <a:ext cx="8550275" cy="549275"/>
          </a:xfrm>
        </p:spPr>
        <p:txBody>
          <a:bodyPr vert="horz" wrap="square" lIns="91440" tIns="45720" rIns="91440" bIns="45720" anchor="b" anchorCtr="0"/>
          <a:lstStyle/>
          <a:p>
            <a:pPr defTabSz="1005840">
              <a:spcAft>
                <a:spcPts val="840"/>
              </a:spcAft>
              <a:buNone/>
            </a:pPr>
            <a:r>
              <a:rPr sz="3200" b="1" kern="1200" dirty="0">
                <a:latin typeface="+mj-lt"/>
                <a:ea typeface="+mj-ea"/>
                <a:cs typeface="+mj-cs"/>
              </a:rPr>
              <a:t>APPENDIX</a:t>
            </a:r>
          </a:p>
        </p:txBody>
      </p:sp>
      <p:sp>
        <p:nvSpPr>
          <p:cNvPr id="2" name="Footer Placeholder 12">
            <a:extLst>
              <a:ext uri="{FF2B5EF4-FFF2-40B4-BE49-F238E27FC236}">
                <a16:creationId xmlns:a16="http://schemas.microsoft.com/office/drawing/2014/main" id="{7221F4DA-EDC0-FFD2-EC76-16B2A04DE048}"/>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overrideClrMapping bg1="lt1" tx1="dk1" bg2="lt2" tx2="dk2" accent1="accent1" accent2="accent2" accent3="accent3" accent4="accent4" accent5="accent5" accent6="accent6" hlink="hlink" folHlink="folHlink"/>
  </p:clrMapOvr>
</p:sld>
</file>

<file path=ppt/slides/slide1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5954" name="Rectangle 1"/>
          <p:cNvSpPr/>
          <p:nvPr/>
        </p:nvSpPr>
        <p:spPr>
          <a:xfrm>
            <a:off x="280988" y="1652588"/>
            <a:ext cx="6796087" cy="231775"/>
          </a:xfrm>
          <a:prstGeom prst="rect">
            <a:avLst/>
          </a:prstGeom>
          <a:noFill/>
          <a:ln w="9525">
            <a:noFill/>
          </a:ln>
        </p:spPr>
        <p:txBody>
          <a:bodyPr wrap="none" lIns="0" tIns="0" rIns="0" bIns="0"/>
          <a:lstStyle/>
          <a:p>
            <a:pPr>
              <a:buNone/>
            </a:pPr>
            <a:r>
              <a:rPr sz="2200" dirty="0">
                <a:latin typeface="Calibri" panose="020F0502020204030204" pitchFamily="34" charset="0"/>
                <a:ea typeface="Arial" panose="020B0604020202020204" pitchFamily="34" charset="0"/>
              </a:rPr>
              <a:t>Let's see that the difference between network and internet:</a:t>
            </a:r>
          </a:p>
        </p:txBody>
      </p:sp>
      <p:sp>
        <p:nvSpPr>
          <p:cNvPr id="3" name="Rectangle 2"/>
          <p:cNvSpPr/>
          <p:nvPr/>
        </p:nvSpPr>
        <p:spPr>
          <a:xfrm>
            <a:off x="396875" y="2087563"/>
            <a:ext cx="9109075" cy="4508500"/>
          </a:xfrm>
          <a:prstGeom prst="rect">
            <a:avLst/>
          </a:prstGeom>
        </p:spPr>
        <p:txBody>
          <a:bodyPr lIns="0" tIns="0" rIns="0" bIns="0">
            <a:noAutofit/>
          </a:bodyPr>
          <a:lstStyle/>
          <a:p>
            <a:pPr marL="0" marR="0" lvl="0" indent="0" algn="just" defTabSz="457200" rtl="0" eaLnBrk="1" fontAlgn="auto" latinLnBrk="0" hangingPunct="1">
              <a:lnSpc>
                <a:spcPct val="100000"/>
              </a:lnSpc>
              <a:spcBef>
                <a:spcPts val="0"/>
              </a:spcBef>
              <a:spcAft>
                <a:spcPts val="630"/>
              </a:spcAft>
              <a:buClrTx/>
              <a:buSzTx/>
              <a:buFontTx/>
              <a:buNone/>
              <a:defRPr/>
            </a:pPr>
            <a:r>
              <a:rPr kumimoji="0" lang="en-US" sz="2000" b="0" i="1" u="none" strike="noStrike" kern="1200" cap="none" spc="0" normalizeH="0" baseline="0" noProof="0">
                <a:ln>
                  <a:noFill/>
                </a:ln>
                <a:solidFill>
                  <a:schemeClr val="tx1"/>
                </a:solidFill>
                <a:effectLst/>
                <a:uLnTx/>
                <a:uFillTx/>
                <a:latin typeface="Calibri" panose="020F0502020204030204"/>
                <a:ea typeface="+mn-ea"/>
                <a:cs typeface="+mn-cs"/>
              </a:rPr>
              <a:t>S.NO NETWORK    INTERNET</a:t>
            </a:r>
          </a:p>
          <a:p>
            <a:pPr marL="330200" marR="0" lvl="0" indent="0" algn="just" defTabSz="457200" rtl="0" eaLnBrk="1" fontAlgn="auto" latinLnBrk="0" hangingPunct="1">
              <a:lnSpc>
                <a:spcPct val="100000"/>
              </a:lnSpc>
              <a:spcBef>
                <a:spcPts val="0"/>
              </a:spcBef>
              <a:spcAft>
                <a:spcPts val="630"/>
              </a:spcAft>
              <a:buClrTx/>
              <a:buSzTx/>
              <a:buFontTx/>
              <a:buNone/>
              <a:defRPr/>
            </a:pPr>
            <a:r>
              <a:rPr kumimoji="0" lang="en-US" sz="2000" b="0" i="1" u="none" strike="noStrike" kern="1200" cap="none" spc="0" normalizeH="0" baseline="0" noProof="0">
                <a:ln>
                  <a:noFill/>
                </a:ln>
                <a:solidFill>
                  <a:schemeClr val="tx1"/>
                </a:solidFill>
                <a:effectLst/>
                <a:uLnTx/>
                <a:uFillTx/>
                <a:latin typeface="Calibri" panose="020F0502020204030204"/>
                <a:ea typeface="+mn-ea"/>
                <a:cs typeface="+mn-cs"/>
              </a:rPr>
              <a:t>1.</a:t>
            </a:r>
            <a:r>
              <a:rPr kumimoji="0" lang="en-US" sz="2000" b="0" i="0" u="none" strike="noStrike" kern="1200" cap="none" spc="0" normalizeH="0" baseline="0" noProof="0">
                <a:ln>
                  <a:noFill/>
                </a:ln>
                <a:solidFill>
                  <a:schemeClr val="tx1"/>
                </a:solidFill>
                <a:effectLst/>
                <a:uLnTx/>
                <a:uFillTx/>
                <a:latin typeface="Calibri" panose="020F0502020204030204"/>
                <a:ea typeface="+mn-ea"/>
                <a:cs typeface="+mn-cs"/>
              </a:rPr>
              <a:t>    Network is defined as the group of two or Whereas internet is the</a:t>
            </a:r>
          </a:p>
          <a:p>
            <a:pPr marL="660400" marR="0" lvl="0" indent="0" algn="just" defTabSz="457200" rtl="0" eaLnBrk="1" fontAlgn="auto" latinLnBrk="0" hangingPunct="1">
              <a:lnSpc>
                <a:spcPts val="2570"/>
              </a:lnSpc>
              <a:spcBef>
                <a:spcPts val="0"/>
              </a:spcBef>
              <a:spcAft>
                <a:spcPts val="0"/>
              </a:spcAft>
              <a:buClrTx/>
              <a:buSzTx/>
              <a:buFontTx/>
              <a:buNone/>
              <a:defRPr/>
            </a:pPr>
            <a:r>
              <a:rPr kumimoji="0" lang="en-US" sz="2000" b="0" i="0" u="none" strike="noStrike" kern="1200" cap="none" spc="0" normalizeH="0" baseline="0" noProof="0">
                <a:ln>
                  <a:noFill/>
                </a:ln>
                <a:solidFill>
                  <a:schemeClr val="tx1"/>
                </a:solidFill>
                <a:effectLst/>
                <a:uLnTx/>
                <a:uFillTx/>
                <a:latin typeface="Calibri" panose="020F0502020204030204"/>
                <a:ea typeface="+mn-ea"/>
                <a:cs typeface="+mn-cs"/>
              </a:rPr>
              <a:t>more computer systems.    interrelationship of a few networks.</a:t>
            </a:r>
          </a:p>
          <a:p>
            <a:pPr marL="330200" marR="0" lvl="0" indent="0" algn="just" defTabSz="457200" rtl="0" eaLnBrk="1" fontAlgn="auto" latinLnBrk="0" hangingPunct="1">
              <a:lnSpc>
                <a:spcPts val="2570"/>
              </a:lnSpc>
              <a:spcBef>
                <a:spcPts val="0"/>
              </a:spcBef>
              <a:spcAft>
                <a:spcPts val="0"/>
              </a:spcAft>
              <a:buClrTx/>
              <a:buSzTx/>
              <a:buFontTx/>
              <a:buNone/>
              <a:defRPr/>
            </a:pPr>
            <a:r>
              <a:rPr kumimoji="0" lang="en-US" sz="2000" b="0" i="1" u="none" strike="noStrike" kern="1200" cap="none" spc="0" normalizeH="0" baseline="0" noProof="0">
                <a:ln>
                  <a:noFill/>
                </a:ln>
                <a:solidFill>
                  <a:schemeClr val="tx1"/>
                </a:solidFill>
                <a:effectLst/>
                <a:uLnTx/>
                <a:uFillTx/>
                <a:latin typeface="Calibri" panose="020F0502020204030204"/>
                <a:ea typeface="+mn-ea"/>
                <a:cs typeface="+mn-cs"/>
              </a:rPr>
              <a:t>2.</a:t>
            </a:r>
            <a:r>
              <a:rPr kumimoji="0" lang="en-US" sz="2000" b="0" i="0" u="none" strike="noStrike" kern="1200" cap="none" spc="0" normalizeH="0" baseline="0" noProof="0">
                <a:ln>
                  <a:noFill/>
                </a:ln>
                <a:solidFill>
                  <a:schemeClr val="tx1"/>
                </a:solidFill>
                <a:effectLst/>
                <a:uLnTx/>
                <a:uFillTx/>
                <a:latin typeface="Calibri" panose="020F0502020204030204"/>
                <a:ea typeface="+mn-ea"/>
                <a:cs typeface="+mn-cs"/>
              </a:rPr>
              <a:t>    The coverage of network is limited in While it covers large geographical</a:t>
            </a:r>
          </a:p>
          <a:p>
            <a:pPr marL="660400" marR="0" lvl="0" indent="0" algn="just" defTabSz="457200" rtl="0" eaLnBrk="1" fontAlgn="auto" latinLnBrk="0" hangingPunct="1">
              <a:lnSpc>
                <a:spcPts val="2570"/>
              </a:lnSpc>
              <a:spcBef>
                <a:spcPts val="0"/>
              </a:spcBef>
              <a:spcAft>
                <a:spcPts val="0"/>
              </a:spcAft>
              <a:buClrTx/>
              <a:buSzTx/>
              <a:buFontTx/>
              <a:buNone/>
              <a:defRPr/>
            </a:pPr>
            <a:r>
              <a:rPr kumimoji="0" lang="en-US" sz="2000" b="0" i="0" u="none" strike="noStrike" kern="1200" cap="none" spc="0" normalizeH="0" baseline="0" noProof="0">
                <a:ln>
                  <a:noFill/>
                </a:ln>
                <a:solidFill>
                  <a:schemeClr val="tx1"/>
                </a:solidFill>
                <a:effectLst/>
                <a:uLnTx/>
                <a:uFillTx/>
                <a:latin typeface="Calibri" panose="020F0502020204030204"/>
                <a:ea typeface="+mn-ea"/>
                <a:cs typeface="+mn-cs"/>
              </a:rPr>
              <a:t>comparison of internet.    area.</a:t>
            </a:r>
          </a:p>
          <a:p>
            <a:pPr marL="330200" marR="0" lvl="0" indent="0" algn="just" defTabSz="457200" rtl="0" eaLnBrk="1" fontAlgn="auto" latinLnBrk="0" hangingPunct="1">
              <a:lnSpc>
                <a:spcPts val="2470"/>
              </a:lnSpc>
              <a:spcBef>
                <a:spcPts val="0"/>
              </a:spcBef>
              <a:spcAft>
                <a:spcPts val="0"/>
              </a:spcAft>
              <a:buClrTx/>
              <a:buSzTx/>
              <a:buFontTx/>
              <a:buNone/>
              <a:defRPr/>
            </a:pPr>
            <a:r>
              <a:rPr kumimoji="0" lang="en-US" sz="2000" b="0" i="1" u="none" strike="noStrike" kern="1200" cap="none" spc="0" normalizeH="0" baseline="0" noProof="0">
                <a:ln>
                  <a:noFill/>
                </a:ln>
                <a:solidFill>
                  <a:schemeClr val="tx1"/>
                </a:solidFill>
                <a:effectLst/>
                <a:uLnTx/>
                <a:uFillTx/>
                <a:latin typeface="Calibri" panose="020F0502020204030204"/>
                <a:ea typeface="+mn-ea"/>
                <a:cs typeface="+mn-cs"/>
              </a:rPr>
              <a:t>3.</a:t>
            </a:r>
            <a:r>
              <a:rPr kumimoji="0" lang="en-US" sz="2000" b="0" i="0" u="none" strike="noStrike" kern="1200" cap="none" spc="0" normalizeH="0" baseline="0" noProof="0">
                <a:ln>
                  <a:noFill/>
                </a:ln>
                <a:solidFill>
                  <a:schemeClr val="tx1"/>
                </a:solidFill>
                <a:effectLst/>
                <a:uLnTx/>
                <a:uFillTx/>
                <a:latin typeface="Calibri" panose="020F0502020204030204"/>
                <a:ea typeface="+mn-ea"/>
                <a:cs typeface="+mn-cs"/>
              </a:rPr>
              <a:t>    It provides the link between many    While it provide connection among</a:t>
            </a:r>
          </a:p>
          <a:p>
            <a:pPr marL="660400" marR="0" lvl="0" indent="0" algn="just" defTabSz="457200" rtl="0" eaLnBrk="1" fontAlgn="auto" latinLnBrk="0" hangingPunct="1">
              <a:lnSpc>
                <a:spcPts val="2470"/>
              </a:lnSpc>
              <a:spcBef>
                <a:spcPts val="0"/>
              </a:spcBef>
              <a:spcAft>
                <a:spcPts val="0"/>
              </a:spcAft>
              <a:buClrTx/>
              <a:buSzTx/>
              <a:buFontTx/>
              <a:buNone/>
              <a:defRPr/>
            </a:pPr>
            <a:r>
              <a:rPr kumimoji="0" lang="en-US" sz="2000" b="0" i="0" u="none" strike="noStrike" kern="1200" cap="none" spc="0" normalizeH="0" baseline="0" noProof="0">
                <a:ln>
                  <a:noFill/>
                </a:ln>
                <a:solidFill>
                  <a:schemeClr val="tx1"/>
                </a:solidFill>
                <a:effectLst/>
                <a:uLnTx/>
                <a:uFillTx/>
                <a:latin typeface="Calibri" panose="020F0502020204030204"/>
                <a:ea typeface="+mn-ea"/>
                <a:cs typeface="+mn-cs"/>
              </a:rPr>
              <a:t>computers and network-enabled devices. many networks.</a:t>
            </a:r>
          </a:p>
          <a:p>
            <a:pPr marL="330200" marR="0" lvl="0" indent="0" algn="just" defTabSz="457200" rtl="0" eaLnBrk="1" fontAlgn="auto" latinLnBrk="0" hangingPunct="1">
              <a:lnSpc>
                <a:spcPts val="2450"/>
              </a:lnSpc>
              <a:spcBef>
                <a:spcPts val="0"/>
              </a:spcBef>
              <a:spcAft>
                <a:spcPts val="0"/>
              </a:spcAft>
              <a:buClrTx/>
              <a:buSzTx/>
              <a:buFontTx/>
              <a:buNone/>
              <a:defRPr/>
            </a:pPr>
            <a:r>
              <a:rPr kumimoji="0" lang="en-US" sz="2000" b="0" i="1" u="none" strike="noStrike" kern="1200" cap="none" spc="0" normalizeH="0" baseline="0" noProof="0">
                <a:ln>
                  <a:noFill/>
                </a:ln>
                <a:solidFill>
                  <a:schemeClr val="tx1"/>
                </a:solidFill>
                <a:effectLst/>
                <a:uLnTx/>
                <a:uFillTx/>
                <a:latin typeface="Calibri" panose="020F0502020204030204"/>
                <a:ea typeface="+mn-ea"/>
                <a:cs typeface="+mn-cs"/>
              </a:rPr>
              <a:t>4.</a:t>
            </a:r>
            <a:r>
              <a:rPr kumimoji="0" lang="en-US" sz="2000" b="0" i="0" u="none" strike="noStrike" kern="1200" cap="none" spc="0" normalizeH="0" baseline="0" noProof="0">
                <a:ln>
                  <a:noFill/>
                </a:ln>
                <a:solidFill>
                  <a:schemeClr val="tx1"/>
                </a:solidFill>
                <a:effectLst/>
                <a:uLnTx/>
                <a:uFillTx/>
                <a:latin typeface="Calibri" panose="020F0502020204030204"/>
                <a:ea typeface="+mn-ea"/>
                <a:cs typeface="+mn-cs"/>
              </a:rPr>
              <a:t>    The types of network are: LAN, MAN, Whereas the types of internet is world</a:t>
            </a:r>
          </a:p>
          <a:p>
            <a:pPr marL="660400" marR="0" lvl="0" indent="0" algn="just" defTabSz="457200" rtl="0" eaLnBrk="1" fontAlgn="auto" latinLnBrk="0" hangingPunct="1">
              <a:lnSpc>
                <a:spcPts val="2450"/>
              </a:lnSpc>
              <a:spcBef>
                <a:spcPts val="0"/>
              </a:spcBef>
              <a:spcAft>
                <a:spcPts val="0"/>
              </a:spcAft>
              <a:buClrTx/>
              <a:buSzTx/>
              <a:buFontTx/>
              <a:buNone/>
              <a:defRPr/>
            </a:pPr>
            <a:r>
              <a:rPr kumimoji="0" lang="en-US" sz="2000" b="0" i="0" u="none" strike="noStrike" kern="1200" cap="none" spc="0" normalizeH="0" baseline="0" noProof="0">
                <a:ln>
                  <a:noFill/>
                </a:ln>
                <a:solidFill>
                  <a:schemeClr val="tx1"/>
                </a:solidFill>
                <a:effectLst/>
                <a:uLnTx/>
                <a:uFillTx/>
                <a:latin typeface="Calibri" panose="020F0502020204030204"/>
                <a:ea typeface="+mn-ea"/>
                <a:cs typeface="+mn-cs"/>
              </a:rPr>
              <a:t>WAN, CAN and HAM.    wide web.</a:t>
            </a:r>
          </a:p>
          <a:p>
            <a:pPr marL="330200" marR="0" lvl="0" indent="0" algn="just" defTabSz="457200" rtl="0" eaLnBrk="1" fontAlgn="auto" latinLnBrk="0" hangingPunct="1">
              <a:lnSpc>
                <a:spcPts val="2450"/>
              </a:lnSpc>
              <a:spcBef>
                <a:spcPts val="0"/>
              </a:spcBef>
              <a:spcAft>
                <a:spcPts val="0"/>
              </a:spcAft>
              <a:buClrTx/>
              <a:buSzTx/>
              <a:buFontTx/>
              <a:buNone/>
              <a:defRPr/>
            </a:pPr>
            <a:r>
              <a:rPr kumimoji="0" lang="en-US" sz="2000" b="0" i="1" u="none" strike="noStrike" kern="1200" cap="none" spc="0" normalizeH="0" baseline="0" noProof="0">
                <a:ln>
                  <a:noFill/>
                </a:ln>
                <a:solidFill>
                  <a:schemeClr val="tx1"/>
                </a:solidFill>
                <a:effectLst/>
                <a:uLnTx/>
                <a:uFillTx/>
                <a:latin typeface="Calibri" panose="020F0502020204030204"/>
                <a:ea typeface="+mn-ea"/>
                <a:cs typeface="+mn-cs"/>
              </a:rPr>
              <a:t>5.</a:t>
            </a:r>
            <a:r>
              <a:rPr kumimoji="0" lang="en-US" sz="2000" b="0" i="0" u="none" strike="noStrike" kern="1200" cap="none" spc="0" normalizeH="0" baseline="0" noProof="0">
                <a:ln>
                  <a:noFill/>
                </a:ln>
                <a:solidFill>
                  <a:schemeClr val="tx1"/>
                </a:solidFill>
                <a:effectLst/>
                <a:uLnTx/>
                <a:uFillTx/>
                <a:latin typeface="Calibri" panose="020F0502020204030204"/>
                <a:ea typeface="+mn-ea"/>
                <a:cs typeface="+mn-cs"/>
              </a:rPr>
              <a:t>    Through network, hundreds or a few While through internet, millions of</a:t>
            </a:r>
          </a:p>
          <a:p>
            <a:pPr marL="660400" marR="0" lvl="0" indent="0" algn="l" defTabSz="457200" rtl="0" eaLnBrk="1" fontAlgn="auto" latinLnBrk="0" hangingPunct="1">
              <a:lnSpc>
                <a:spcPts val="2450"/>
              </a:lnSpc>
              <a:spcBef>
                <a:spcPts val="0"/>
              </a:spcBef>
              <a:spcAft>
                <a:spcPts val="0"/>
              </a:spcAft>
              <a:buClrTx/>
              <a:buSzTx/>
              <a:buFontTx/>
              <a:buNone/>
              <a:defRPr/>
            </a:pPr>
            <a:r>
              <a:rPr kumimoji="0" lang="en-US" sz="2000" b="0" i="0" u="none" strike="noStrike" kern="1200" cap="none" spc="0" normalizeH="0" baseline="0" noProof="0">
                <a:ln>
                  <a:noFill/>
                </a:ln>
                <a:solidFill>
                  <a:schemeClr val="tx1"/>
                </a:solidFill>
                <a:effectLst/>
                <a:uLnTx/>
                <a:uFillTx/>
                <a:latin typeface="Calibri" panose="020F0502020204030204"/>
                <a:ea typeface="+mn-ea"/>
                <a:cs typeface="+mn-cs"/>
              </a:rPr>
              <a:t>thousands of computer system can linked computer system can linked simultaneously.    simultaneously.</a:t>
            </a:r>
          </a:p>
          <a:p>
            <a:pPr marL="330200" marR="0" lvl="0" indent="0" algn="just" defTabSz="457200" rtl="0" eaLnBrk="1" fontAlgn="auto" latinLnBrk="0" hangingPunct="1">
              <a:lnSpc>
                <a:spcPts val="2450"/>
              </a:lnSpc>
              <a:spcBef>
                <a:spcPts val="0"/>
              </a:spcBef>
              <a:spcAft>
                <a:spcPts val="0"/>
              </a:spcAft>
              <a:buClrTx/>
              <a:buSzTx/>
              <a:buFontTx/>
              <a:buNone/>
              <a:defRPr/>
            </a:pPr>
            <a:r>
              <a:rPr kumimoji="0" lang="en-US" sz="2000" b="0" i="1" u="none" strike="noStrike" kern="1200" cap="none" spc="0" normalizeH="0" baseline="0" noProof="0">
                <a:ln>
                  <a:noFill/>
                </a:ln>
                <a:solidFill>
                  <a:schemeClr val="tx1"/>
                </a:solidFill>
                <a:effectLst/>
                <a:uLnTx/>
                <a:uFillTx/>
                <a:latin typeface="Calibri" panose="020F0502020204030204"/>
                <a:ea typeface="+mn-ea"/>
                <a:cs typeface="+mn-cs"/>
              </a:rPr>
              <a:t>6.</a:t>
            </a:r>
            <a:r>
              <a:rPr kumimoji="0" lang="en-US" sz="2000" b="0" i="0" u="none" strike="noStrike" kern="1200" cap="none" spc="0" normalizeH="0" baseline="0" noProof="0">
                <a:ln>
                  <a:noFill/>
                </a:ln>
                <a:solidFill>
                  <a:schemeClr val="tx1"/>
                </a:solidFill>
                <a:effectLst/>
                <a:uLnTx/>
                <a:uFillTx/>
                <a:latin typeface="Calibri" panose="020F0502020204030204"/>
                <a:ea typeface="+mn-ea"/>
                <a:cs typeface="+mn-cs"/>
              </a:rPr>
              <a:t>    It requires less number of hardware    While it requires various hardware</a:t>
            </a:r>
          </a:p>
          <a:p>
            <a:pPr marL="660400" marR="0" lvl="0" indent="0" algn="just" defTabSz="457200" rtl="0" eaLnBrk="1" fontAlgn="auto" latinLnBrk="0" hangingPunct="1">
              <a:lnSpc>
                <a:spcPts val="2450"/>
              </a:lnSpc>
              <a:spcBef>
                <a:spcPts val="0"/>
              </a:spcBef>
              <a:spcAft>
                <a:spcPts val="0"/>
              </a:spcAft>
              <a:buClrTx/>
              <a:buSzTx/>
              <a:buFontTx/>
              <a:buNone/>
              <a:defRPr/>
            </a:pPr>
            <a:r>
              <a:rPr kumimoji="0" lang="en-US" sz="2000" b="0" i="0" u="none" strike="noStrike" kern="1200" cap="none" spc="0" normalizeH="0" baseline="0" noProof="0">
                <a:ln>
                  <a:noFill/>
                </a:ln>
                <a:solidFill>
                  <a:schemeClr val="tx1"/>
                </a:solidFill>
                <a:effectLst/>
                <a:uLnTx/>
                <a:uFillTx/>
                <a:latin typeface="Calibri" panose="020F0502020204030204"/>
                <a:ea typeface="+mn-ea"/>
                <a:cs typeface="+mn-cs"/>
              </a:rPr>
              <a:t>devices.    devices.</a:t>
            </a: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23FBAA48-19EA-46FA-82D7-A4F101F9E1C5}"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137</a:t>
            </a:fld>
            <a:endParaRPr lang="en-US" sz="1300" dirty="0">
              <a:solidFill>
                <a:srgbClr val="898989"/>
              </a:solidFill>
            </a:endParaRPr>
          </a:p>
        </p:txBody>
      </p:sp>
      <p:sp>
        <p:nvSpPr>
          <p:cNvPr id="125959" name="Title 1"/>
          <p:cNvSpPr>
            <a:spLocks noGrp="1"/>
          </p:cNvSpPr>
          <p:nvPr>
            <p:ph type="title"/>
          </p:nvPr>
        </p:nvSpPr>
        <p:spPr>
          <a:xfrm>
            <a:off x="1508125" y="0"/>
            <a:ext cx="8550275" cy="549275"/>
          </a:xfrm>
        </p:spPr>
        <p:txBody>
          <a:bodyPr vert="horz" wrap="square" lIns="91440" tIns="45720" rIns="91440" bIns="45720" anchor="b" anchorCtr="0"/>
          <a:lstStyle/>
          <a:p>
            <a:pPr defTabSz="1005840">
              <a:spcAft>
                <a:spcPts val="840"/>
              </a:spcAft>
              <a:buNone/>
            </a:pPr>
            <a:r>
              <a:rPr sz="3200" b="1" kern="1200" dirty="0">
                <a:latin typeface="+mj-lt"/>
                <a:ea typeface="+mj-ea"/>
                <a:cs typeface="+mj-cs"/>
              </a:rPr>
              <a:t>APPENDIX</a:t>
            </a:r>
          </a:p>
        </p:txBody>
      </p:sp>
      <p:sp>
        <p:nvSpPr>
          <p:cNvPr id="2" name="Footer Placeholder 12">
            <a:extLst>
              <a:ext uri="{FF2B5EF4-FFF2-40B4-BE49-F238E27FC236}">
                <a16:creationId xmlns:a16="http://schemas.microsoft.com/office/drawing/2014/main" id="{F325287C-E5EF-FBE3-CADD-6997B12C35B6}"/>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overrideClrMapping bg1="lt1" tx1="dk1" bg2="lt2" tx2="dk2" accent1="accent1" accent2="accent2" accent3="accent3" accent4="accent4" accent5="accent5" accent6="accent6" hlink="hlink" folHlink="folHlink"/>
  </p:clrMapOvr>
</p:sld>
</file>

<file path=ppt/slides/slide13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978" name="Rectangle 1"/>
          <p:cNvSpPr/>
          <p:nvPr/>
        </p:nvSpPr>
        <p:spPr>
          <a:xfrm>
            <a:off x="3790950" y="974725"/>
            <a:ext cx="2295525" cy="238125"/>
          </a:xfrm>
          <a:prstGeom prst="rect">
            <a:avLst/>
          </a:prstGeom>
          <a:noFill/>
          <a:ln w="9525">
            <a:noFill/>
          </a:ln>
        </p:spPr>
        <p:txBody>
          <a:bodyPr wrap="none" lIns="0" tIns="0" rIns="0" bIns="0"/>
          <a:lstStyle/>
          <a:p>
            <a:pPr>
              <a:buNone/>
            </a:pPr>
            <a:r>
              <a:rPr sz="2300" b="1" dirty="0">
                <a:latin typeface="Calibri" panose="020F0502020204030204" pitchFamily="34" charset="0"/>
                <a:ea typeface="Arial" panose="020B0604020202020204" pitchFamily="34" charset="0"/>
              </a:rPr>
              <a:t>Terminal emulator</a:t>
            </a:r>
          </a:p>
        </p:txBody>
      </p:sp>
      <p:sp>
        <p:nvSpPr>
          <p:cNvPr id="126979" name="Rectangle 2"/>
          <p:cNvSpPr/>
          <p:nvPr/>
        </p:nvSpPr>
        <p:spPr>
          <a:xfrm>
            <a:off x="261938" y="1838325"/>
            <a:ext cx="9348787" cy="5114925"/>
          </a:xfrm>
          <a:prstGeom prst="rect">
            <a:avLst/>
          </a:prstGeom>
          <a:noFill/>
          <a:ln w="9525">
            <a:noFill/>
          </a:ln>
        </p:spPr>
        <p:txBody>
          <a:bodyPr lIns="0" tIns="0" rIns="0" bIns="0"/>
          <a:lstStyle/>
          <a:p>
            <a:pPr indent="482600" algn="just">
              <a:lnSpc>
                <a:spcPts val="2815"/>
              </a:lnSpc>
              <a:spcAft>
                <a:spcPts val="425"/>
              </a:spcAft>
              <a:buNone/>
            </a:pPr>
            <a:r>
              <a:rPr sz="2200" dirty="0">
                <a:latin typeface="Calibri" panose="020F0502020204030204" pitchFamily="34" charset="0"/>
                <a:ea typeface="Arial" panose="020B0604020202020204" pitchFamily="34" charset="0"/>
              </a:rPr>
              <a:t>A terminal emulator, terminal application, or term, is a computer program that emulates a video terminal within some other display architecture. Though typically synonymous with a shell or text terminal, the term terminal covers all remote terminals, including graphical interfaces. A terminal emulator inside a graphical user interface is often called a terminal window.</a:t>
            </a:r>
          </a:p>
          <a:p>
            <a:pPr indent="482600" algn="just">
              <a:lnSpc>
                <a:spcPts val="2815"/>
              </a:lnSpc>
              <a:spcAft>
                <a:spcPts val="425"/>
              </a:spcAft>
              <a:buNone/>
            </a:pPr>
            <a:r>
              <a:rPr sz="2200" dirty="0">
                <a:latin typeface="Calibri" panose="020F0502020204030204" pitchFamily="34" charset="0"/>
                <a:ea typeface="Arial" panose="020B0604020202020204" pitchFamily="34" charset="0"/>
              </a:rPr>
              <a:t>A terminal window allows the user access to a text terminal and all its applications such as command-line interfaces (CLI) and text user interface (TUI) applications. These may be running either on the same machine or on a different one via telnet, ssh, or dial-up. On Unix-like operating systems, it is common to have one or more terminal windows connected to the local machine.</a:t>
            </a:r>
          </a:p>
          <a:p>
            <a:pPr indent="482600" algn="just">
              <a:lnSpc>
                <a:spcPts val="2815"/>
              </a:lnSpc>
              <a:buNone/>
            </a:pPr>
            <a:r>
              <a:rPr sz="2200" dirty="0">
                <a:latin typeface="Calibri" panose="020F0502020204030204" pitchFamily="34" charset="0"/>
                <a:ea typeface="Arial" panose="020B0604020202020204" pitchFamily="34" charset="0"/>
              </a:rPr>
              <a:t>Terminals usually support a set of escape sequences for controlling color, cursor position, etc. Examples include the family of terminal control sequence standards known as ECMA-48, ANSI X3.64 or ISO/IEC 6429.</a:t>
            </a: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DE804D50-2DE4-4A1A-815C-077662DBAADA}"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138</a:t>
            </a:fld>
            <a:endParaRPr lang="en-US" sz="1300" dirty="0">
              <a:solidFill>
                <a:srgbClr val="898989"/>
              </a:solidFill>
            </a:endParaRPr>
          </a:p>
        </p:txBody>
      </p:sp>
      <p:sp>
        <p:nvSpPr>
          <p:cNvPr id="126983" name="Title 1"/>
          <p:cNvSpPr>
            <a:spLocks noGrp="1"/>
          </p:cNvSpPr>
          <p:nvPr>
            <p:ph type="title"/>
          </p:nvPr>
        </p:nvSpPr>
        <p:spPr>
          <a:xfrm>
            <a:off x="1508125" y="0"/>
            <a:ext cx="8550275" cy="549275"/>
          </a:xfrm>
        </p:spPr>
        <p:txBody>
          <a:bodyPr vert="horz" wrap="square" lIns="91440" tIns="45720" rIns="91440" bIns="45720" anchor="b" anchorCtr="0"/>
          <a:lstStyle/>
          <a:p>
            <a:pPr defTabSz="1005840">
              <a:spcAft>
                <a:spcPts val="840"/>
              </a:spcAft>
              <a:buNone/>
            </a:pPr>
            <a:r>
              <a:rPr sz="3200" b="1" kern="1200" dirty="0">
                <a:latin typeface="+mj-lt"/>
                <a:ea typeface="+mj-ea"/>
                <a:cs typeface="+mj-cs"/>
              </a:rPr>
              <a:t>APPENDIX</a:t>
            </a:r>
          </a:p>
        </p:txBody>
      </p:sp>
      <p:sp>
        <p:nvSpPr>
          <p:cNvPr id="2" name="Footer Placeholder 12">
            <a:extLst>
              <a:ext uri="{FF2B5EF4-FFF2-40B4-BE49-F238E27FC236}">
                <a16:creationId xmlns:a16="http://schemas.microsoft.com/office/drawing/2014/main" id="{6952FB85-ADAC-4AC4-B1CF-3BE42C59A535}"/>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overrideClrMapping bg1="lt1" tx1="dk1" bg2="lt2" tx2="dk2" accent1="accent1" accent2="accent2" accent3="accent3" accent4="accent4" accent5="accent5" accent6="accent6" hlink="hlink" folHlink="folHlink"/>
  </p:clrMapOvr>
</p:sld>
</file>

<file path=ppt/slides/slide13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8002" name="Rectangle 1"/>
          <p:cNvSpPr/>
          <p:nvPr/>
        </p:nvSpPr>
        <p:spPr>
          <a:xfrm>
            <a:off x="4575175" y="984250"/>
            <a:ext cx="742950" cy="228600"/>
          </a:xfrm>
          <a:prstGeom prst="rect">
            <a:avLst/>
          </a:prstGeom>
          <a:noFill/>
          <a:ln w="9525">
            <a:noFill/>
          </a:ln>
        </p:spPr>
        <p:txBody>
          <a:bodyPr wrap="none" lIns="0" tIns="0" rIns="0" bIns="0"/>
          <a:lstStyle/>
          <a:p>
            <a:pPr>
              <a:buNone/>
            </a:pPr>
            <a:r>
              <a:rPr sz="2300" b="1" dirty="0">
                <a:latin typeface="Calibri" panose="020F0502020204030204" pitchFamily="34" charset="0"/>
                <a:ea typeface="Arial" panose="020B0604020202020204" pitchFamily="34" charset="0"/>
              </a:rPr>
              <a:t>POSIX</a:t>
            </a:r>
          </a:p>
        </p:txBody>
      </p:sp>
      <p:sp>
        <p:nvSpPr>
          <p:cNvPr id="128003" name="Rectangle 2"/>
          <p:cNvSpPr/>
          <p:nvPr/>
        </p:nvSpPr>
        <p:spPr>
          <a:xfrm>
            <a:off x="261938" y="1374775"/>
            <a:ext cx="9355137" cy="4059238"/>
          </a:xfrm>
          <a:prstGeom prst="rect">
            <a:avLst/>
          </a:prstGeom>
          <a:noFill/>
          <a:ln w="9525">
            <a:noFill/>
          </a:ln>
        </p:spPr>
        <p:txBody>
          <a:bodyPr lIns="0" tIns="0" rIns="0" bIns="0"/>
          <a:lstStyle/>
          <a:p>
            <a:pPr indent="482600" algn="just">
              <a:lnSpc>
                <a:spcPts val="2815"/>
              </a:lnSpc>
              <a:spcAft>
                <a:spcPts val="425"/>
              </a:spcAft>
              <a:buNone/>
            </a:pPr>
            <a:r>
              <a:rPr sz="2200" dirty="0">
                <a:latin typeface="Calibri" panose="020F0502020204030204" pitchFamily="34" charset="0"/>
                <a:ea typeface="Arial" panose="020B0604020202020204" pitchFamily="34" charset="0"/>
              </a:rPr>
              <a:t>The Portable Operating System Interface (POSIX) is a family of standards specified by the IEEE Computer Society for maintaining compatibility between operating systems. POSIX defines the application programming interface (API), along with command line shells and utility interfaces, for software compatibility with variants of Unix and other operating systems.</a:t>
            </a:r>
          </a:p>
          <a:p>
            <a:pPr indent="482600" algn="just">
              <a:lnSpc>
                <a:spcPts val="2815"/>
              </a:lnSpc>
              <a:spcAft>
                <a:spcPts val="425"/>
              </a:spcAft>
              <a:buNone/>
            </a:pPr>
            <a:r>
              <a:rPr sz="2200" dirty="0">
                <a:latin typeface="Calibri" panose="020F0502020204030204" pitchFamily="34" charset="0"/>
                <a:ea typeface="Arial" panose="020B0604020202020204" pitchFamily="34" charset="0"/>
              </a:rPr>
              <a:t>In some operating systems, including Unix, a pseudoterminal, pseudotty, or PTY is a pair of pseudo-devices, one of which, the slave, emulates a hardware text terminal device, the other of which, the master, provides the means by which a terminal emulator process controls the slave.</a:t>
            </a:r>
          </a:p>
          <a:p>
            <a:pPr indent="482600" algn="just">
              <a:lnSpc>
                <a:spcPts val="2815"/>
              </a:lnSpc>
              <a:buNone/>
            </a:pPr>
            <a:r>
              <a:rPr sz="2200" dirty="0">
                <a:latin typeface="Calibri" panose="020F0502020204030204" pitchFamily="34" charset="0"/>
                <a:ea typeface="Arial" panose="020B0604020202020204" pitchFamily="34" charset="0"/>
              </a:rPr>
              <a:t>The PTY feature is part of POSIX and the Single Unix Specification in the form of a posix_openpt() function since 1998.</a:t>
            </a: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EE937C1C-2BB0-4A13-8915-680C7A5828CB}"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139</a:t>
            </a:fld>
            <a:endParaRPr lang="en-US" sz="1300" dirty="0">
              <a:solidFill>
                <a:srgbClr val="898989"/>
              </a:solidFill>
            </a:endParaRPr>
          </a:p>
        </p:txBody>
      </p:sp>
      <p:sp>
        <p:nvSpPr>
          <p:cNvPr id="128007" name="Title 1"/>
          <p:cNvSpPr>
            <a:spLocks noGrp="1"/>
          </p:cNvSpPr>
          <p:nvPr>
            <p:ph type="title"/>
          </p:nvPr>
        </p:nvSpPr>
        <p:spPr>
          <a:xfrm>
            <a:off x="1508125" y="0"/>
            <a:ext cx="8550275" cy="549275"/>
          </a:xfrm>
        </p:spPr>
        <p:txBody>
          <a:bodyPr vert="horz" wrap="square" lIns="91440" tIns="45720" rIns="91440" bIns="45720" anchor="b" anchorCtr="0"/>
          <a:lstStyle/>
          <a:p>
            <a:pPr defTabSz="1005840">
              <a:spcAft>
                <a:spcPts val="840"/>
              </a:spcAft>
              <a:buNone/>
            </a:pPr>
            <a:r>
              <a:rPr sz="3200" b="1" kern="1200" dirty="0">
                <a:latin typeface="+mj-lt"/>
                <a:ea typeface="+mj-ea"/>
                <a:cs typeface="+mj-cs"/>
              </a:rPr>
              <a:t>APPENDIX</a:t>
            </a:r>
          </a:p>
        </p:txBody>
      </p:sp>
      <p:sp>
        <p:nvSpPr>
          <p:cNvPr id="2" name="Footer Placeholder 12">
            <a:extLst>
              <a:ext uri="{FF2B5EF4-FFF2-40B4-BE49-F238E27FC236}">
                <a16:creationId xmlns:a16="http://schemas.microsoft.com/office/drawing/2014/main" id="{6745DECF-D1AB-DD08-6415-5908D2790530}"/>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3"/>
          <p:cNvSpPr txBox="1">
            <a:spLocks noGrp="1"/>
          </p:cNvSpPr>
          <p:nvPr>
            <p:ph type="dt" sz="half" idx="10"/>
          </p:nvPr>
        </p:nvSpPr>
        <p:spPr>
          <a:xfrm>
            <a:off x="-335280" y="7116559"/>
            <a:ext cx="318516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fld id="{E3BEFFF9-8A3A-4445-A999-F89060B4DCBD}" type="datetime1">
              <a:rPr kumimoji="0" lang="en-US"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8436" name="Slide Number Placeholder 5"/>
          <p:cNvSpPr txBox="1">
            <a:spLocks noGrp="1"/>
          </p:cNvSpPr>
          <p:nvPr>
            <p:ph type="sldNum" sz="quarter" idx="12"/>
          </p:nvPr>
        </p:nvSpPr>
        <p:spPr>
          <a:xfrm>
            <a:off x="7711440" y="7071360"/>
            <a:ext cx="3185160" cy="401638"/>
          </a:xfrm>
          <a:noFill/>
        </p:spPr>
        <p:txBody>
          <a:bodyPr vert="horz" lIns="100584" tIns="50292" rIns="100584" bIns="50292" rtlCol="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ctr"/>
            <a:fld id="{9A0DB2DC-4C9A-4742-B13C-FB6460FD3503}" type="slidenum">
              <a:rPr lang="en-US" sz="1320" dirty="0">
                <a:solidFill>
                  <a:srgbClr val="898989"/>
                </a:solidFill>
              </a:rPr>
              <a:t>14</a:t>
            </a:fld>
            <a:endParaRPr lang="en-US" sz="1320" dirty="0">
              <a:solidFill>
                <a:srgbClr val="898989"/>
              </a:solidFill>
            </a:endParaRPr>
          </a:p>
        </p:txBody>
      </p:sp>
      <p:sp>
        <p:nvSpPr>
          <p:cNvPr id="7" name="Title 1"/>
          <p:cNvSpPr/>
          <p:nvPr/>
        </p:nvSpPr>
        <p:spPr>
          <a:xfrm>
            <a:off x="1508760" y="58420"/>
            <a:ext cx="8549640" cy="754380"/>
          </a:xfrm>
          <a:prstGeom prst="rect">
            <a:avLst/>
          </a:prstGeom>
          <a:solidFill>
            <a:srgbClr val="B7EEFF"/>
          </a:solidFill>
          <a:ln w="9525">
            <a:noFill/>
          </a:ln>
        </p:spPr>
        <p:txBody>
          <a:bodyPr vert="horz" wrap="square" lIns="91440" tIns="45720" rIns="91440" bIns="45720" rtlCol="0" anchor="b" anchorCtr="0">
            <a:normAutofit/>
          </a:bodyPr>
          <a:lstStyle/>
          <a:p>
            <a:pPr lvl="0" algn="ctr" defTabSz="1005840" fontAlgn="auto">
              <a:lnSpc>
                <a:spcPct val="90000"/>
              </a:lnSpc>
              <a:buClrTx/>
              <a:buSzTx/>
              <a:buFontTx/>
            </a:pPr>
            <a:r>
              <a:rPr sz="3200" dirty="0">
                <a:latin typeface="+mj-lt"/>
                <a:ea typeface="+mj-ea"/>
                <a:cs typeface="+mj-cs"/>
                <a:sym typeface="+mn-ea"/>
              </a:rPr>
              <a:t>Program Educational Objectives </a:t>
            </a:r>
          </a:p>
        </p:txBody>
      </p:sp>
      <p:sp>
        <p:nvSpPr>
          <p:cNvPr id="9" name="Content Placeholder 8"/>
          <p:cNvSpPr>
            <a:spLocks noGrp="1"/>
          </p:cNvSpPr>
          <p:nvPr>
            <p:ph idx="1"/>
          </p:nvPr>
        </p:nvSpPr>
        <p:spPr>
          <a:xfrm>
            <a:off x="502920" y="1371600"/>
            <a:ext cx="9052560" cy="5459095"/>
          </a:xfrm>
        </p:spPr>
        <p:txBody>
          <a:bodyPr vert="horz" wrap="square" lIns="100584" tIns="50292" rIns="100584" bIns="50292" anchor="t" anchorCtr="0"/>
          <a:lstStyle/>
          <a:p>
            <a:pPr algn="just">
              <a:spcBef>
                <a:spcPts val="365"/>
              </a:spcBef>
              <a:buClr>
                <a:srgbClr val="000000"/>
              </a:buClr>
            </a:pPr>
            <a:r>
              <a:rPr sz="2200" b="1" dirty="0">
                <a:cs typeface="Arial" panose="020B0604020202020204" pitchFamily="34" charset="0"/>
              </a:rPr>
              <a:t>PEO1: </a:t>
            </a:r>
            <a:r>
              <a:rPr lang="en-US" sz="2200" dirty="0">
                <a:cs typeface="Arial" panose="020B0604020202020204" pitchFamily="34" charset="0"/>
              </a:rPr>
              <a:t> To have an excellent scientific and engineering breadth so as to comprehend, analyze, design and provide sustainable solutions for real-life problems using state-of-the-art technologies.</a:t>
            </a:r>
          </a:p>
          <a:p>
            <a:pPr algn="just">
              <a:spcBef>
                <a:spcPts val="365"/>
              </a:spcBef>
              <a:buClr>
                <a:srgbClr val="000000"/>
              </a:buClr>
              <a:buNone/>
            </a:pPr>
            <a:endParaRPr lang="en-IN" altLang="x-none" sz="2200" dirty="0">
              <a:cs typeface="Arial" panose="020B0604020202020204" pitchFamily="34" charset="0"/>
            </a:endParaRPr>
          </a:p>
          <a:p>
            <a:pPr algn="just">
              <a:spcBef>
                <a:spcPts val="365"/>
              </a:spcBef>
              <a:buClr>
                <a:srgbClr val="000000"/>
              </a:buClr>
            </a:pPr>
            <a:r>
              <a:rPr sz="2200" b="1" dirty="0">
                <a:cs typeface="Arial" panose="020B0604020202020204" pitchFamily="34" charset="0"/>
              </a:rPr>
              <a:t>PEO2: </a:t>
            </a:r>
            <a:r>
              <a:rPr lang="en-US" sz="2200" dirty="0">
                <a:cs typeface="Arial" panose="020B0604020202020204" pitchFamily="34" charset="0"/>
              </a:rPr>
              <a:t>To have a successful career in industries, to pursue higher studies or to support entrepreneurial endeavors and to face the global challenges. </a:t>
            </a:r>
          </a:p>
          <a:p>
            <a:pPr algn="just">
              <a:spcBef>
                <a:spcPts val="365"/>
              </a:spcBef>
              <a:buClr>
                <a:srgbClr val="000000"/>
              </a:buClr>
              <a:buNone/>
            </a:pPr>
            <a:endParaRPr lang="en-IN" altLang="x-none" sz="2200" dirty="0">
              <a:cs typeface="Arial" panose="020B0604020202020204" pitchFamily="34" charset="0"/>
            </a:endParaRPr>
          </a:p>
          <a:p>
            <a:pPr algn="just">
              <a:spcBef>
                <a:spcPts val="365"/>
              </a:spcBef>
              <a:buClr>
                <a:srgbClr val="000000"/>
              </a:buClr>
            </a:pPr>
            <a:r>
              <a:rPr sz="2200" b="1" dirty="0">
                <a:cs typeface="Arial" panose="020B0604020202020204" pitchFamily="34" charset="0"/>
              </a:rPr>
              <a:t>PEO3: </a:t>
            </a:r>
            <a:r>
              <a:rPr sz="2200" dirty="0">
                <a:cs typeface="Arial" panose="020B0604020202020204" pitchFamily="34" charset="0"/>
              </a:rPr>
              <a:t>To have an effective communication skills, professional attitude, ethical values and a desire to learn specific knowledge in emerging trends, technologies for research, innovation and product development and contribution to society.</a:t>
            </a:r>
          </a:p>
          <a:p>
            <a:pPr algn="just">
              <a:spcBef>
                <a:spcPts val="365"/>
              </a:spcBef>
              <a:buClr>
                <a:srgbClr val="000000"/>
              </a:buClr>
            </a:pPr>
            <a:endParaRPr lang="en-IN" altLang="x-none" sz="2200" dirty="0">
              <a:cs typeface="Arial" panose="020B0604020202020204" pitchFamily="34" charset="0"/>
            </a:endParaRPr>
          </a:p>
          <a:p>
            <a:pPr algn="just">
              <a:spcBef>
                <a:spcPts val="365"/>
              </a:spcBef>
              <a:buClr>
                <a:srgbClr val="000000"/>
              </a:buClr>
            </a:pPr>
            <a:r>
              <a:rPr sz="2200" b="1" dirty="0">
                <a:cs typeface="Arial" panose="020B0604020202020204" pitchFamily="34" charset="0"/>
              </a:rPr>
              <a:t>PEO4:</a:t>
            </a:r>
            <a:r>
              <a:rPr sz="2200" dirty="0">
                <a:cs typeface="Arial" panose="020B0604020202020204" pitchFamily="34" charset="0"/>
              </a:rPr>
              <a:t> </a:t>
            </a:r>
            <a:r>
              <a:rPr lang="en-US" sz="2200" dirty="0">
                <a:cs typeface="Arial" panose="020B0604020202020204" pitchFamily="34" charset="0"/>
              </a:rPr>
              <a:t>To have life-long learning for up-skilling and re-skilling for a successful professional career as an engineer, scientist, entrepreneur or bureaucrat for the betterment of the society. </a:t>
            </a:r>
          </a:p>
        </p:txBody>
      </p:sp>
      <p:sp>
        <p:nvSpPr>
          <p:cNvPr id="2" name="Footer Placeholder 12">
            <a:extLst>
              <a:ext uri="{FF2B5EF4-FFF2-40B4-BE49-F238E27FC236}">
                <a16:creationId xmlns:a16="http://schemas.microsoft.com/office/drawing/2014/main" id="{3AE714A1-3BCE-E29A-AD8B-6610C112A72F}"/>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9">
                                            <p:txEl>
                                              <p:charRg st="0" end="112"/>
                                            </p:txEl>
                                          </p:spTgt>
                                        </p:tgtEl>
                                        <p:attrNameLst>
                                          <p:attrName>r</p:attrName>
                                        </p:attrNameLst>
                                      </p:cBhvr>
                                    </p:animRot>
                                  </p:childTnLst>
                                </p:cTn>
                              </p:par>
                              <p:par>
                                <p:cTn id="7" presetID="8" presetClass="emph" presetSubtype="0" fill="hold" nodeType="withEffect">
                                  <p:stCondLst>
                                    <p:cond delay="0"/>
                                  </p:stCondLst>
                                  <p:childTnLst>
                                    <p:animRot by="21600000">
                                      <p:cBhvr>
                                        <p:cTn id="8" dur="1000" fill="hold"/>
                                        <p:tgtEl>
                                          <p:spTgt spid="9">
                                            <p:txEl>
                                              <p:charRg st="113" end="217"/>
                                            </p:txEl>
                                          </p:spTgt>
                                        </p:tgtEl>
                                        <p:attrNameLst>
                                          <p:attrName>r</p:attrName>
                                        </p:attrNameLst>
                                      </p:cBhvr>
                                    </p:animRot>
                                  </p:childTnLst>
                                </p:cTn>
                              </p:par>
                              <p:par>
                                <p:cTn id="9" presetID="8" presetClass="emph" presetSubtype="0" fill="hold" nodeType="withEffect">
                                  <p:stCondLst>
                                    <p:cond delay="0"/>
                                  </p:stCondLst>
                                  <p:childTnLst>
                                    <p:animRot by="21600000">
                                      <p:cBhvr>
                                        <p:cTn id="10" dur="1000" fill="hold"/>
                                        <p:tgtEl>
                                          <p:spTgt spid="9">
                                            <p:txEl>
                                              <p:charRg st="218" end="324"/>
                                            </p:txEl>
                                          </p:spTgt>
                                        </p:tgtEl>
                                        <p:attrNameLst>
                                          <p:attrName>r</p:attrName>
                                        </p:attrNameLst>
                                      </p:cBhvr>
                                    </p:animRot>
                                  </p:childTnLst>
                                </p:cTn>
                              </p:par>
                              <p:par>
                                <p:cTn id="11" presetID="8" presetClass="emph" presetSubtype="0" fill="hold" nodeType="withEffect">
                                  <p:stCondLst>
                                    <p:cond delay="0"/>
                                  </p:stCondLst>
                                  <p:childTnLst>
                                    <p:animRot by="21600000">
                                      <p:cBhvr>
                                        <p:cTn id="12" dur="1000" fill="hold"/>
                                        <p:tgtEl>
                                          <p:spTgt spid="9">
                                            <p:txEl>
                                              <p:charRg st="325" end="449"/>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29026" name="Picture 1"/>
          <p:cNvPicPr>
            <a:picLocks noChangeAspect="1"/>
          </p:cNvPicPr>
          <p:nvPr/>
        </p:nvPicPr>
        <p:blipFill>
          <a:blip r:embed="rId2"/>
          <a:stretch>
            <a:fillRect/>
          </a:stretch>
        </p:blipFill>
        <p:spPr>
          <a:xfrm>
            <a:off x="1358900" y="914400"/>
            <a:ext cx="7377113" cy="6215063"/>
          </a:xfrm>
          <a:prstGeom prst="rect">
            <a:avLst/>
          </a:prstGeom>
          <a:noFill/>
          <a:ln w="9525">
            <a:noFill/>
          </a:ln>
        </p:spPr>
      </p:pic>
      <p:sp>
        <p:nvSpPr>
          <p:cNvPr id="129027" name="Rectangle 2"/>
          <p:cNvSpPr/>
          <p:nvPr/>
        </p:nvSpPr>
        <p:spPr>
          <a:xfrm>
            <a:off x="3852863" y="950913"/>
            <a:ext cx="2176462" cy="195262"/>
          </a:xfrm>
          <a:prstGeom prst="rect">
            <a:avLst/>
          </a:prstGeom>
          <a:noFill/>
          <a:ln w="9525">
            <a:noFill/>
          </a:ln>
        </p:spPr>
        <p:txBody>
          <a:bodyPr wrap="none" lIns="0" tIns="0" rIns="0" bIns="0"/>
          <a:lstStyle/>
          <a:p>
            <a:pPr>
              <a:buNone/>
            </a:pPr>
            <a:r>
              <a:rPr sz="1500" b="1" dirty="0">
                <a:solidFill>
                  <a:srgbClr val="1F1F1E"/>
                </a:solidFill>
                <a:latin typeface="Cambria" panose="02040503050406030204" pitchFamily="18" charset="0"/>
                <a:ea typeface="Arial" panose="020B0604020202020204" pitchFamily="34" charset="0"/>
              </a:rPr>
              <a:t>Write to file (transcript)</a:t>
            </a:r>
          </a:p>
        </p:txBody>
      </p:sp>
      <p:sp>
        <p:nvSpPr>
          <p:cNvPr id="129028" name="Rectangle 3"/>
          <p:cNvSpPr/>
          <p:nvPr/>
        </p:nvSpPr>
        <p:spPr>
          <a:xfrm>
            <a:off x="1481138" y="1450975"/>
            <a:ext cx="1006475" cy="182563"/>
          </a:xfrm>
          <a:prstGeom prst="rect">
            <a:avLst/>
          </a:prstGeom>
          <a:noFill/>
          <a:ln w="9525">
            <a:noFill/>
          </a:ln>
        </p:spPr>
        <p:txBody>
          <a:bodyPr wrap="none" lIns="0" tIns="0" rIns="0" bIns="0"/>
          <a:lstStyle/>
          <a:p>
            <a:pPr>
              <a:buNone/>
            </a:pPr>
            <a:r>
              <a:rPr sz="1400" i="1" dirty="0">
                <a:solidFill>
                  <a:srgbClr val="1F1F1E"/>
                </a:solidFill>
                <a:latin typeface="Calibri" panose="020F0502020204030204" pitchFamily="34" charset="0"/>
                <a:ea typeface="Arial" panose="020B0604020202020204" pitchFamily="34" charset="0"/>
              </a:rPr>
              <a:t>User space</a:t>
            </a:r>
          </a:p>
        </p:txBody>
      </p:sp>
      <p:sp>
        <p:nvSpPr>
          <p:cNvPr id="5" name="Rectangle 4"/>
          <p:cNvSpPr/>
          <p:nvPr/>
        </p:nvSpPr>
        <p:spPr>
          <a:xfrm>
            <a:off x="7023100" y="2305050"/>
            <a:ext cx="420688" cy="146050"/>
          </a:xfrm>
          <a:prstGeom prst="rect">
            <a:avLst/>
          </a:prstGeom>
        </p:spPr>
        <p:txBody>
          <a:bodyPr wrap="none" lIns="0" tIns="0" rIns="0" bIns="0">
            <a:no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300" b="1" i="1" u="none" strike="noStrike" kern="1200" cap="none" spc="100" normalizeH="0" baseline="0" noProof="0">
                <a:ln>
                  <a:noFill/>
                </a:ln>
                <a:solidFill>
                  <a:schemeClr val="tx1"/>
                </a:solidFill>
                <a:effectLst/>
                <a:uLnTx/>
                <a:uFillTx/>
                <a:latin typeface="Calibri" panose="020F0502020204030204"/>
                <a:ea typeface="+mn-ea"/>
                <a:cs typeface="+mn-cs"/>
              </a:rPr>
              <a:t>has h</a:t>
            </a:r>
          </a:p>
        </p:txBody>
      </p:sp>
      <p:sp>
        <p:nvSpPr>
          <p:cNvPr id="129030" name="Rectangle 5"/>
          <p:cNvSpPr/>
          <p:nvPr/>
        </p:nvSpPr>
        <p:spPr>
          <a:xfrm>
            <a:off x="2908300" y="2322513"/>
            <a:ext cx="547688" cy="158750"/>
          </a:xfrm>
          <a:prstGeom prst="rect">
            <a:avLst/>
          </a:prstGeom>
          <a:noFill/>
          <a:ln w="9525">
            <a:noFill/>
          </a:ln>
        </p:spPr>
        <p:txBody>
          <a:bodyPr wrap="none" lIns="0" tIns="0" rIns="0" bIns="0"/>
          <a:lstStyle/>
          <a:p>
            <a:pPr>
              <a:buNone/>
            </a:pPr>
            <a:r>
              <a:rPr sz="1400" i="1" dirty="0">
                <a:solidFill>
                  <a:srgbClr val="1F1F1E"/>
                </a:solidFill>
                <a:latin typeface="Calibri" panose="020F0502020204030204" pitchFamily="34" charset="0"/>
                <a:ea typeface="Arial" panose="020B0604020202020204" pitchFamily="34" charset="0"/>
              </a:rPr>
              <a:t>script</a:t>
            </a:r>
          </a:p>
        </p:txBody>
      </p:sp>
      <p:sp>
        <p:nvSpPr>
          <p:cNvPr id="7" name="Rectangle 6"/>
          <p:cNvSpPr/>
          <p:nvPr/>
        </p:nvSpPr>
        <p:spPr>
          <a:xfrm>
            <a:off x="4992688" y="2462213"/>
            <a:ext cx="463550" cy="165100"/>
          </a:xfrm>
          <a:prstGeom prst="rect">
            <a:avLst/>
          </a:prstGeom>
        </p:spPr>
        <p:txBody>
          <a:bodyPr wrap="none" lIns="0" tIns="0" rIns="0" bIns="0">
            <a:no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100" b="1" i="1" u="none" strike="noStrike" kern="1200" cap="none" spc="-50" normalizeH="0" baseline="0" noProof="0">
                <a:ln>
                  <a:noFill/>
                </a:ln>
                <a:solidFill>
                  <a:srgbClr val="1F1F1E"/>
                </a:solidFill>
                <a:effectLst/>
                <a:uLnTx/>
                <a:uFillTx/>
                <a:latin typeface="Cambria" panose="02040503050406030204"/>
                <a:ea typeface="+mn-ea"/>
                <a:cs typeface="+mn-cs"/>
              </a:rPr>
              <a:t>forkO</a:t>
            </a:r>
          </a:p>
        </p:txBody>
      </p:sp>
      <p:sp>
        <p:nvSpPr>
          <p:cNvPr id="129032" name="Rectangle 7"/>
          <p:cNvSpPr/>
          <p:nvPr/>
        </p:nvSpPr>
        <p:spPr>
          <a:xfrm>
            <a:off x="2163763" y="2951163"/>
            <a:ext cx="347662" cy="139700"/>
          </a:xfrm>
          <a:prstGeom prst="rect">
            <a:avLst/>
          </a:prstGeom>
          <a:noFill/>
          <a:ln w="9525">
            <a:noFill/>
          </a:ln>
        </p:spPr>
        <p:txBody>
          <a:bodyPr wrap="none" lIns="0" tIns="0" rIns="0" bIns="0"/>
          <a:lstStyle/>
          <a:p>
            <a:pPr>
              <a:buNone/>
            </a:pPr>
            <a:r>
              <a:rPr sz="1200" b="1" dirty="0">
                <a:solidFill>
                  <a:srgbClr val="1F1F1E"/>
                </a:solidFill>
                <a:latin typeface="Cambria" panose="02040503050406030204" pitchFamily="18" charset="0"/>
                <a:ea typeface="Arial" panose="020B0604020202020204" pitchFamily="34" charset="0"/>
              </a:rPr>
              <a:t>stdin</a:t>
            </a:r>
          </a:p>
        </p:txBody>
      </p:sp>
      <p:sp>
        <p:nvSpPr>
          <p:cNvPr id="129033" name="Rectangle 8"/>
          <p:cNvSpPr/>
          <p:nvPr/>
        </p:nvSpPr>
        <p:spPr>
          <a:xfrm>
            <a:off x="6162675" y="3206750"/>
            <a:ext cx="482600" cy="176213"/>
          </a:xfrm>
          <a:prstGeom prst="rect">
            <a:avLst/>
          </a:prstGeom>
          <a:noFill/>
          <a:ln w="9525">
            <a:noFill/>
          </a:ln>
        </p:spPr>
        <p:txBody>
          <a:bodyPr wrap="none" lIns="0" tIns="0" rIns="0" bIns="0"/>
          <a:lstStyle/>
          <a:p>
            <a:pPr>
              <a:buNone/>
            </a:pPr>
            <a:r>
              <a:rPr sz="1200" b="1" dirty="0">
                <a:solidFill>
                  <a:srgbClr val="1F1F1E"/>
                </a:solidFill>
                <a:latin typeface="Cambria" panose="02040503050406030204" pitchFamily="18" charset="0"/>
                <a:ea typeface="Arial" panose="020B0604020202020204" pitchFamily="34" charset="0"/>
              </a:rPr>
              <a:t>stdm()</a:t>
            </a:r>
          </a:p>
        </p:txBody>
      </p:sp>
      <p:sp>
        <p:nvSpPr>
          <p:cNvPr id="129034" name="Rectangle 9"/>
          <p:cNvSpPr/>
          <p:nvPr/>
        </p:nvSpPr>
        <p:spPr>
          <a:xfrm>
            <a:off x="3078163" y="3243263"/>
            <a:ext cx="476250" cy="158750"/>
          </a:xfrm>
          <a:prstGeom prst="rect">
            <a:avLst/>
          </a:prstGeom>
          <a:noFill/>
          <a:ln w="9525">
            <a:noFill/>
          </a:ln>
        </p:spPr>
        <p:txBody>
          <a:bodyPr wrap="none" lIns="0" tIns="0" rIns="0" bIns="0"/>
          <a:lstStyle/>
          <a:p>
            <a:pPr>
              <a:buNone/>
            </a:pPr>
            <a:r>
              <a:rPr sz="1300" b="1" i="1" dirty="0">
                <a:solidFill>
                  <a:srgbClr val="1F1F1E"/>
                </a:solidFill>
                <a:latin typeface="Calibri" panose="020F0502020204030204" pitchFamily="34" charset="0"/>
                <a:ea typeface="Arial" panose="020B0604020202020204" pitchFamily="34" charset="0"/>
              </a:rPr>
              <a:t>ready)</a:t>
            </a:r>
          </a:p>
        </p:txBody>
      </p:sp>
      <p:sp>
        <p:nvSpPr>
          <p:cNvPr id="11" name="Rectangle 10"/>
          <p:cNvSpPr/>
          <p:nvPr/>
        </p:nvSpPr>
        <p:spPr>
          <a:xfrm>
            <a:off x="7497763" y="3706813"/>
            <a:ext cx="1006475" cy="163513"/>
          </a:xfrm>
          <a:prstGeom prst="rect">
            <a:avLst/>
          </a:prstGeom>
        </p:spPr>
        <p:txBody>
          <a:bodyPr wrap="none" lIns="0" tIns="0" rIns="0" bIns="0">
            <a:no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100" b="1" i="1" u="none" strike="noStrike" kern="1200" cap="none" spc="-50" normalizeH="0" baseline="0" noProof="0">
                <a:ln>
                  <a:noFill/>
                </a:ln>
                <a:solidFill>
                  <a:srgbClr val="1F1F1E"/>
                </a:solidFill>
                <a:effectLst/>
                <a:uLnTx/>
                <a:uFillTx/>
                <a:latin typeface="Cambria" panose="02040503050406030204"/>
                <a:ea typeface="+mn-ea"/>
                <a:cs typeface="+mn-cs"/>
              </a:rPr>
              <a:t>Kernel space</a:t>
            </a:r>
          </a:p>
        </p:txBody>
      </p:sp>
      <p:sp>
        <p:nvSpPr>
          <p:cNvPr id="12" name="Rectangle 11"/>
          <p:cNvSpPr/>
          <p:nvPr/>
        </p:nvSpPr>
        <p:spPr>
          <a:xfrm>
            <a:off x="4144963" y="4065588"/>
            <a:ext cx="500063" cy="146050"/>
          </a:xfrm>
          <a:prstGeom prst="rect">
            <a:avLst/>
          </a:prstGeom>
        </p:spPr>
        <p:txBody>
          <a:bodyPr wrap="none" lIns="0" tIns="0" rIns="0" bIns="0">
            <a:no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100" b="1" i="1" u="none" strike="noStrike" kern="1200" cap="none" spc="-50" normalizeH="0" baseline="0" noProof="0">
                <a:ln>
                  <a:noFill/>
                </a:ln>
                <a:solidFill>
                  <a:srgbClr val="373435"/>
                </a:solidFill>
                <a:effectLst/>
                <a:uLnTx/>
                <a:uFillTx/>
                <a:latin typeface="Cambria" panose="02040503050406030204"/>
                <a:ea typeface="+mn-ea"/>
                <a:cs typeface="+mn-cs"/>
              </a:rPr>
              <a:t>write ()</a:t>
            </a:r>
          </a:p>
        </p:txBody>
      </p:sp>
      <p:sp>
        <p:nvSpPr>
          <p:cNvPr id="129037" name="Rectangle 12"/>
          <p:cNvSpPr/>
          <p:nvPr/>
        </p:nvSpPr>
        <p:spPr>
          <a:xfrm>
            <a:off x="7029450" y="4181475"/>
            <a:ext cx="444500" cy="141288"/>
          </a:xfrm>
          <a:prstGeom prst="rect">
            <a:avLst/>
          </a:prstGeom>
          <a:noFill/>
          <a:ln w="9525">
            <a:noFill/>
          </a:ln>
        </p:spPr>
        <p:txBody>
          <a:bodyPr wrap="none" lIns="0" tIns="0" rIns="0" bIns="0"/>
          <a:lstStyle/>
          <a:p>
            <a:pPr>
              <a:buNone/>
            </a:pPr>
            <a:r>
              <a:rPr sz="1200" b="1" dirty="0">
                <a:solidFill>
                  <a:srgbClr val="1F1F1E"/>
                </a:solidFill>
                <a:latin typeface="Cambria" panose="02040503050406030204" pitchFamily="18" charset="0"/>
                <a:ea typeface="Arial" panose="020B0604020202020204" pitchFamily="34" charset="0"/>
              </a:rPr>
              <a:t>stdout</a:t>
            </a:r>
          </a:p>
        </p:txBody>
      </p:sp>
      <p:sp>
        <p:nvSpPr>
          <p:cNvPr id="129038" name="Rectangle 13"/>
          <p:cNvSpPr/>
          <p:nvPr/>
        </p:nvSpPr>
        <p:spPr>
          <a:xfrm>
            <a:off x="2578100" y="4267200"/>
            <a:ext cx="446088" cy="139700"/>
          </a:xfrm>
          <a:prstGeom prst="rect">
            <a:avLst/>
          </a:prstGeom>
          <a:noFill/>
          <a:ln w="9525">
            <a:noFill/>
          </a:ln>
        </p:spPr>
        <p:txBody>
          <a:bodyPr wrap="none" lIns="0" tIns="0" rIns="0" bIns="0"/>
          <a:lstStyle/>
          <a:p>
            <a:pPr>
              <a:buNone/>
            </a:pPr>
            <a:r>
              <a:rPr sz="1200" b="1" dirty="0">
                <a:solidFill>
                  <a:srgbClr val="1F1F1E"/>
                </a:solidFill>
                <a:latin typeface="Cambria" panose="02040503050406030204" pitchFamily="18" charset="0"/>
                <a:ea typeface="Arial" panose="020B0604020202020204" pitchFamily="34" charset="0"/>
              </a:rPr>
              <a:t>stdout</a:t>
            </a:r>
          </a:p>
        </p:txBody>
      </p:sp>
      <p:sp>
        <p:nvSpPr>
          <p:cNvPr id="129039" name="Rectangle 14"/>
          <p:cNvSpPr/>
          <p:nvPr/>
        </p:nvSpPr>
        <p:spPr>
          <a:xfrm>
            <a:off x="7029450" y="4389438"/>
            <a:ext cx="414338" cy="133350"/>
          </a:xfrm>
          <a:prstGeom prst="rect">
            <a:avLst/>
          </a:prstGeom>
          <a:noFill/>
          <a:ln w="9525">
            <a:noFill/>
          </a:ln>
        </p:spPr>
        <p:txBody>
          <a:bodyPr wrap="none" lIns="0" tIns="0" rIns="0" bIns="0"/>
          <a:lstStyle/>
          <a:p>
            <a:pPr>
              <a:buNone/>
            </a:pPr>
            <a:r>
              <a:rPr sz="1200" b="1" dirty="0">
                <a:solidFill>
                  <a:srgbClr val="1F1F1E"/>
                </a:solidFill>
                <a:latin typeface="Cambria" panose="02040503050406030204" pitchFamily="18" charset="0"/>
                <a:ea typeface="Arial" panose="020B0604020202020204" pitchFamily="34" charset="0"/>
              </a:rPr>
              <a:t>stderr</a:t>
            </a:r>
          </a:p>
        </p:txBody>
      </p:sp>
      <p:sp>
        <p:nvSpPr>
          <p:cNvPr id="129040" name="Rectangle 15"/>
          <p:cNvSpPr/>
          <p:nvPr/>
        </p:nvSpPr>
        <p:spPr>
          <a:xfrm>
            <a:off x="2578100" y="4468813"/>
            <a:ext cx="414338" cy="139700"/>
          </a:xfrm>
          <a:prstGeom prst="rect">
            <a:avLst/>
          </a:prstGeom>
          <a:noFill/>
          <a:ln w="9525">
            <a:noFill/>
          </a:ln>
        </p:spPr>
        <p:txBody>
          <a:bodyPr wrap="none" lIns="0" tIns="0" rIns="0" bIns="0"/>
          <a:lstStyle/>
          <a:p>
            <a:pPr>
              <a:buNone/>
            </a:pPr>
            <a:r>
              <a:rPr sz="1200" b="1" dirty="0">
                <a:solidFill>
                  <a:srgbClr val="1F1F1E"/>
                </a:solidFill>
                <a:latin typeface="Cambria" panose="02040503050406030204" pitchFamily="18" charset="0"/>
                <a:ea typeface="Arial" panose="020B0604020202020204" pitchFamily="34" charset="0"/>
              </a:rPr>
              <a:t>stderr</a:t>
            </a:r>
          </a:p>
        </p:txBody>
      </p:sp>
      <p:sp>
        <p:nvSpPr>
          <p:cNvPr id="129041" name="Rectangle 16"/>
          <p:cNvSpPr/>
          <p:nvPr/>
        </p:nvSpPr>
        <p:spPr>
          <a:xfrm>
            <a:off x="6699250" y="4737100"/>
            <a:ext cx="1012825" cy="146050"/>
          </a:xfrm>
          <a:prstGeom prst="rect">
            <a:avLst/>
          </a:prstGeom>
          <a:noFill/>
          <a:ln w="9525">
            <a:noFill/>
          </a:ln>
        </p:spPr>
        <p:txBody>
          <a:bodyPr wrap="none" lIns="0" tIns="0" rIns="0" bIns="0"/>
          <a:lstStyle/>
          <a:p>
            <a:pPr>
              <a:buNone/>
            </a:pPr>
            <a:r>
              <a:rPr sz="1400" b="1" dirty="0">
                <a:solidFill>
                  <a:srgbClr val="1F1F1E"/>
                </a:solidFill>
                <a:latin typeface="Cambria" panose="02040503050406030204" pitchFamily="18" charset="0"/>
                <a:ea typeface="Arial" panose="020B0604020202020204" pitchFamily="34" charset="0"/>
              </a:rPr>
              <a:t>Pseudo ter-</a:t>
            </a:r>
          </a:p>
        </p:txBody>
      </p:sp>
      <p:sp>
        <p:nvSpPr>
          <p:cNvPr id="129042" name="Rectangle 17"/>
          <p:cNvSpPr/>
          <p:nvPr/>
        </p:nvSpPr>
        <p:spPr>
          <a:xfrm>
            <a:off x="3981450" y="4883150"/>
            <a:ext cx="1011238" cy="146050"/>
          </a:xfrm>
          <a:prstGeom prst="rect">
            <a:avLst/>
          </a:prstGeom>
          <a:noFill/>
          <a:ln w="9525">
            <a:noFill/>
          </a:ln>
        </p:spPr>
        <p:txBody>
          <a:bodyPr wrap="none" lIns="0" tIns="0" rIns="0" bIns="0"/>
          <a:lstStyle/>
          <a:p>
            <a:pPr>
              <a:buNone/>
            </a:pPr>
            <a:r>
              <a:rPr sz="1400" b="1" dirty="0">
                <a:solidFill>
                  <a:srgbClr val="1F1F1E"/>
                </a:solidFill>
                <a:latin typeface="Cambria" panose="02040503050406030204" pitchFamily="18" charset="0"/>
                <a:ea typeface="Arial" panose="020B0604020202020204" pitchFamily="34" charset="0"/>
              </a:rPr>
              <a:t>Pseudo ter¬</a:t>
            </a:r>
          </a:p>
        </p:txBody>
      </p:sp>
      <p:sp>
        <p:nvSpPr>
          <p:cNvPr id="129043" name="Rectangle 18"/>
          <p:cNvSpPr/>
          <p:nvPr/>
        </p:nvSpPr>
        <p:spPr>
          <a:xfrm>
            <a:off x="6718300" y="5010150"/>
            <a:ext cx="1023938" cy="147638"/>
          </a:xfrm>
          <a:prstGeom prst="rect">
            <a:avLst/>
          </a:prstGeom>
          <a:noFill/>
          <a:ln w="9525">
            <a:noFill/>
          </a:ln>
        </p:spPr>
        <p:txBody>
          <a:bodyPr wrap="none" lIns="0" tIns="0" rIns="0" bIns="0"/>
          <a:lstStyle/>
          <a:p>
            <a:pPr>
              <a:buNone/>
            </a:pPr>
            <a:r>
              <a:rPr sz="1400" b="1" dirty="0">
                <a:solidFill>
                  <a:srgbClr val="1F1F1E"/>
                </a:solidFill>
                <a:latin typeface="Cambria" panose="02040503050406030204" pitchFamily="18" charset="0"/>
                <a:ea typeface="Arial" panose="020B0604020202020204" pitchFamily="34" charset="0"/>
              </a:rPr>
              <a:t>minal slave</a:t>
            </a:r>
          </a:p>
        </p:txBody>
      </p:sp>
      <p:sp>
        <p:nvSpPr>
          <p:cNvPr id="129044" name="Rectangle 19"/>
          <p:cNvSpPr/>
          <p:nvPr/>
        </p:nvSpPr>
        <p:spPr>
          <a:xfrm>
            <a:off x="2090738" y="5022850"/>
            <a:ext cx="817562" cy="146050"/>
          </a:xfrm>
          <a:prstGeom prst="rect">
            <a:avLst/>
          </a:prstGeom>
          <a:noFill/>
          <a:ln w="9525">
            <a:noFill/>
          </a:ln>
        </p:spPr>
        <p:txBody>
          <a:bodyPr wrap="none" lIns="0" tIns="0" rIns="0" bIns="0"/>
          <a:lstStyle/>
          <a:p>
            <a:pPr>
              <a:buNone/>
            </a:pPr>
            <a:r>
              <a:rPr sz="1500" dirty="0">
                <a:latin typeface="Cambria" panose="02040503050406030204" pitchFamily="18" charset="0"/>
                <a:ea typeface="Arial" panose="020B0604020202020204" pitchFamily="34" charset="0"/>
              </a:rPr>
              <a:t>Terminal</a:t>
            </a:r>
          </a:p>
        </p:txBody>
      </p:sp>
      <p:sp>
        <p:nvSpPr>
          <p:cNvPr id="129045" name="Rectangle 20"/>
          <p:cNvSpPr/>
          <p:nvPr/>
        </p:nvSpPr>
        <p:spPr>
          <a:xfrm>
            <a:off x="3925888" y="5157788"/>
            <a:ext cx="1139825" cy="152400"/>
          </a:xfrm>
          <a:prstGeom prst="rect">
            <a:avLst/>
          </a:prstGeom>
          <a:noFill/>
          <a:ln w="9525">
            <a:noFill/>
          </a:ln>
        </p:spPr>
        <p:txBody>
          <a:bodyPr wrap="none" lIns="0" tIns="0" rIns="0" bIns="0"/>
          <a:lstStyle/>
          <a:p>
            <a:pPr>
              <a:buNone/>
            </a:pPr>
            <a:r>
              <a:rPr sz="1500" dirty="0">
                <a:latin typeface="Cambria" panose="02040503050406030204" pitchFamily="18" charset="0"/>
                <a:ea typeface="Arial" panose="020B0604020202020204" pitchFamily="34" charset="0"/>
              </a:rPr>
              <a:t>min a] master</a:t>
            </a:r>
          </a:p>
        </p:txBody>
      </p:sp>
      <p:sp>
        <p:nvSpPr>
          <p:cNvPr id="22" name="Rectangle 21"/>
          <p:cNvSpPr/>
          <p:nvPr/>
        </p:nvSpPr>
        <p:spPr>
          <a:xfrm>
            <a:off x="6413500" y="5254625"/>
            <a:ext cx="1560513" cy="188913"/>
          </a:xfrm>
          <a:prstGeom prst="rect">
            <a:avLst/>
          </a:prstGeom>
        </p:spPr>
        <p:txBody>
          <a:bodyPr wrap="none" lIns="0" tIns="0" rIns="0" bIns="0">
            <a:no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600" b="1" i="0" u="none" strike="noStrike" kern="1200" cap="none" spc="150" normalizeH="0" baseline="0" noProof="0">
                <a:ln>
                  <a:noFill/>
                </a:ln>
                <a:solidFill>
                  <a:srgbClr val="373435"/>
                </a:solidFill>
                <a:effectLst/>
                <a:uLnTx/>
                <a:uFillTx/>
                <a:latin typeface="Cambria" panose="02040503050406030204"/>
                <a:ea typeface="+mn-ea"/>
                <a:cs typeface="+mn-cs"/>
              </a:rPr>
              <a:t>C/dev/pts/.</a:t>
            </a:r>
            <a:r>
              <a:rPr kumimoji="0" lang="en-US" sz="1600" b="1" i="0" u="none" strike="noStrike" kern="1200" cap="none" spc="150" normalizeH="0" baseline="0" noProof="0">
                <a:ln>
                  <a:noFill/>
                </a:ln>
                <a:solidFill>
                  <a:schemeClr val="tx1"/>
                </a:solidFill>
                <a:effectLst/>
                <a:uLnTx/>
                <a:uFillTx/>
                <a:latin typeface="Cambria" panose="02040503050406030204"/>
                <a:ea typeface="+mn-ea"/>
                <a:cs typeface="+mn-cs"/>
              </a:rPr>
              <a:t>- -</a:t>
            </a:r>
            <a:r>
              <a:rPr kumimoji="0" lang="en-US" sz="1600" b="1" i="0" u="none" strike="noStrike" kern="1200" cap="none" spc="150" normalizeH="0" baseline="0" noProof="0">
                <a:ln>
                  <a:noFill/>
                </a:ln>
                <a:solidFill>
                  <a:srgbClr val="373435"/>
                </a:solidFill>
                <a:effectLst/>
                <a:uLnTx/>
                <a:uFillTx/>
                <a:latin typeface="Cambria" panose="02040503050406030204"/>
                <a:ea typeface="+mn-ea"/>
                <a:cs typeface="+mn-cs"/>
              </a:rPr>
              <a:t>)</a:t>
            </a:r>
          </a:p>
        </p:txBody>
      </p:sp>
      <p:sp>
        <p:nvSpPr>
          <p:cNvPr id="129047" name="Rectangle 22"/>
          <p:cNvSpPr/>
          <p:nvPr/>
        </p:nvSpPr>
        <p:spPr>
          <a:xfrm>
            <a:off x="2724150" y="5638800"/>
            <a:ext cx="1165225" cy="182563"/>
          </a:xfrm>
          <a:prstGeom prst="rect">
            <a:avLst/>
          </a:prstGeom>
          <a:noFill/>
          <a:ln w="9525">
            <a:noFill/>
          </a:ln>
        </p:spPr>
        <p:txBody>
          <a:bodyPr wrap="none" lIns="0" tIns="0" rIns="0" bIns="0"/>
          <a:lstStyle/>
          <a:p>
            <a:pPr>
              <a:buNone/>
            </a:pPr>
            <a:r>
              <a:rPr sz="1200" b="1" dirty="0">
                <a:solidFill>
                  <a:srgbClr val="1F1F1E"/>
                </a:solidFill>
                <a:latin typeface="Cambria" panose="02040503050406030204" pitchFamily="18" charset="0"/>
                <a:ea typeface="Arial" panose="020B0604020202020204" pitchFamily="34" charset="0"/>
              </a:rPr>
              <a:t>keyboard input</a:t>
            </a:r>
          </a:p>
        </p:txBody>
      </p:sp>
      <p:sp>
        <p:nvSpPr>
          <p:cNvPr id="24" name="Rectangle 23"/>
          <p:cNvSpPr/>
          <p:nvPr/>
        </p:nvSpPr>
        <p:spPr>
          <a:xfrm>
            <a:off x="1517650" y="6040438"/>
            <a:ext cx="1165225" cy="188913"/>
          </a:xfrm>
          <a:prstGeom prst="rect">
            <a:avLst/>
          </a:prstGeom>
        </p:spPr>
        <p:txBody>
          <a:bodyPr wrap="none" lIns="0" tIns="0" rIns="0" bIns="0">
            <a:no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500" b="0" i="0" u="none" strike="noStrike" kern="1200" cap="none" spc="-50" normalizeH="0" baseline="0" noProof="0">
                <a:ln>
                  <a:noFill/>
                </a:ln>
                <a:solidFill>
                  <a:srgbClr val="1F1F1E"/>
                </a:solidFill>
                <a:effectLst/>
                <a:uLnTx/>
                <a:uFillTx/>
                <a:latin typeface="Trebuchet MS" panose="020B0603020202020204"/>
                <a:ea typeface="+mn-ea"/>
                <a:cs typeface="+mn-cs"/>
              </a:rPr>
              <a:t>terminal output</a:t>
            </a:r>
          </a:p>
        </p:txBody>
      </p:sp>
      <p:sp>
        <p:nvSpPr>
          <p:cNvPr id="25" name="Date Placeholder 24"/>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93250579-6946-4791-807A-044B9C0E575E}"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27" name="Slide Number Placeholder 26"/>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140</a:t>
            </a:fld>
            <a:endParaRPr lang="en-US" sz="1300" dirty="0">
              <a:solidFill>
                <a:srgbClr val="898989"/>
              </a:solidFill>
            </a:endParaRPr>
          </a:p>
        </p:txBody>
      </p:sp>
      <p:sp>
        <p:nvSpPr>
          <p:cNvPr id="129052" name="Title 1"/>
          <p:cNvSpPr>
            <a:spLocks noGrp="1"/>
          </p:cNvSpPr>
          <p:nvPr>
            <p:ph type="title"/>
          </p:nvPr>
        </p:nvSpPr>
        <p:spPr>
          <a:xfrm>
            <a:off x="1508125" y="0"/>
            <a:ext cx="8550275" cy="549275"/>
          </a:xfrm>
        </p:spPr>
        <p:txBody>
          <a:bodyPr vert="horz" wrap="square" lIns="91440" tIns="45720" rIns="91440" bIns="45720" anchor="b" anchorCtr="0"/>
          <a:lstStyle/>
          <a:p>
            <a:pPr defTabSz="1005840">
              <a:spcAft>
                <a:spcPts val="840"/>
              </a:spcAft>
              <a:buNone/>
            </a:pPr>
            <a:r>
              <a:rPr sz="3200" b="1" kern="1200" dirty="0">
                <a:latin typeface="+mj-lt"/>
                <a:ea typeface="+mj-ea"/>
                <a:cs typeface="+mj-cs"/>
              </a:rPr>
              <a:t>APPENDIX</a:t>
            </a:r>
          </a:p>
        </p:txBody>
      </p:sp>
      <p:sp>
        <p:nvSpPr>
          <p:cNvPr id="2" name="Footer Placeholder 12">
            <a:extLst>
              <a:ext uri="{FF2B5EF4-FFF2-40B4-BE49-F238E27FC236}">
                <a16:creationId xmlns:a16="http://schemas.microsoft.com/office/drawing/2014/main" id="{5EE57881-74AE-EB3C-D49C-E5810D1D5350}"/>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overrideClrMapping bg1="lt1" tx1="dk1" bg2="lt2" tx2="dk2" accent1="accent1" accent2="accent2" accent3="accent3" accent4="accent4" accent5="accent5" accent6="accent6" hlink="hlink" folHlink="folHlink"/>
  </p:clrMapOvr>
</p:sld>
</file>

<file path=ppt/slides/slide14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0050" name="Rectangle 1"/>
          <p:cNvSpPr/>
          <p:nvPr/>
        </p:nvSpPr>
        <p:spPr>
          <a:xfrm>
            <a:off x="261938" y="974725"/>
            <a:ext cx="9355137" cy="1357313"/>
          </a:xfrm>
          <a:prstGeom prst="rect">
            <a:avLst/>
          </a:prstGeom>
          <a:noFill/>
          <a:ln w="9525">
            <a:noFill/>
          </a:ln>
        </p:spPr>
        <p:txBody>
          <a:bodyPr lIns="0" tIns="0" rIns="0" bIns="0"/>
          <a:lstStyle/>
          <a:p>
            <a:pPr algn="just">
              <a:lnSpc>
                <a:spcPts val="2790"/>
              </a:lnSpc>
              <a:spcAft>
                <a:spcPts val="2940"/>
              </a:spcAft>
              <a:buNone/>
            </a:pPr>
            <a:r>
              <a:rPr sz="2200" dirty="0">
                <a:latin typeface="Calibri" panose="020F0502020204030204" pitchFamily="34" charset="0"/>
                <a:ea typeface="Arial" panose="020B0604020202020204" pitchFamily="34" charset="0"/>
              </a:rPr>
              <a:t>In some operating systems, including Unix, a pseudoterminal, pseudotty, or PTY is a pair of pseudo-devices, one of which, the slave, emulates a hardware text terminal device, the other of which, the master, provides the means by which a terminal emulator process controls the slave.</a:t>
            </a:r>
          </a:p>
        </p:txBody>
      </p:sp>
      <p:sp>
        <p:nvSpPr>
          <p:cNvPr id="130051" name="Rectangle 2"/>
          <p:cNvSpPr/>
          <p:nvPr/>
        </p:nvSpPr>
        <p:spPr>
          <a:xfrm>
            <a:off x="255588" y="2959100"/>
            <a:ext cx="9366250" cy="646113"/>
          </a:xfrm>
          <a:prstGeom prst="rect">
            <a:avLst/>
          </a:prstGeom>
          <a:noFill/>
          <a:ln w="9525">
            <a:noFill/>
          </a:ln>
        </p:spPr>
        <p:txBody>
          <a:bodyPr lIns="0" tIns="0" rIns="0" bIns="0"/>
          <a:lstStyle/>
          <a:p>
            <a:pPr algn="just">
              <a:lnSpc>
                <a:spcPts val="2840"/>
              </a:lnSpc>
              <a:spcBef>
                <a:spcPts val="2940"/>
              </a:spcBef>
              <a:buNone/>
            </a:pPr>
            <a:r>
              <a:rPr sz="2200" dirty="0">
                <a:latin typeface="Calibri" panose="020F0502020204030204" pitchFamily="34" charset="0"/>
                <a:ea typeface="Arial" panose="020B0604020202020204" pitchFamily="34" charset="0"/>
              </a:rPr>
              <a:t>The PTY feature is part of POSIX and the Single Unix Specification in the form of a posix_openpt() function since 1998.[1]</a:t>
            </a: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31751B67-C118-4786-9DFF-93CDA0D9C301}"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141</a:t>
            </a:fld>
            <a:endParaRPr lang="en-US" sz="1300" dirty="0">
              <a:solidFill>
                <a:srgbClr val="898989"/>
              </a:solidFill>
            </a:endParaRPr>
          </a:p>
        </p:txBody>
      </p:sp>
      <p:sp>
        <p:nvSpPr>
          <p:cNvPr id="130055" name="Title 1"/>
          <p:cNvSpPr>
            <a:spLocks noGrp="1"/>
          </p:cNvSpPr>
          <p:nvPr>
            <p:ph type="title"/>
          </p:nvPr>
        </p:nvSpPr>
        <p:spPr>
          <a:xfrm>
            <a:off x="1508125" y="0"/>
            <a:ext cx="8550275" cy="549275"/>
          </a:xfrm>
        </p:spPr>
        <p:txBody>
          <a:bodyPr vert="horz" wrap="square" lIns="91440" tIns="45720" rIns="91440" bIns="45720" anchor="b" anchorCtr="0"/>
          <a:lstStyle/>
          <a:p>
            <a:pPr defTabSz="1005840">
              <a:spcAft>
                <a:spcPts val="840"/>
              </a:spcAft>
              <a:buNone/>
            </a:pPr>
            <a:r>
              <a:rPr sz="3200" b="1" kern="1200" dirty="0">
                <a:latin typeface="+mj-lt"/>
                <a:ea typeface="+mj-ea"/>
                <a:cs typeface="+mj-cs"/>
              </a:rPr>
              <a:t>APPENDIX</a:t>
            </a:r>
          </a:p>
        </p:txBody>
      </p:sp>
      <p:sp>
        <p:nvSpPr>
          <p:cNvPr id="2" name="Footer Placeholder 12">
            <a:extLst>
              <a:ext uri="{FF2B5EF4-FFF2-40B4-BE49-F238E27FC236}">
                <a16:creationId xmlns:a16="http://schemas.microsoft.com/office/drawing/2014/main" id="{F460646E-399E-6175-8309-1BFD1D0E832F}"/>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overrideClrMapping bg1="lt1" tx1="dk1" bg2="lt2" tx2="dk2" accent1="accent1" accent2="accent2" accent3="accent3" accent4="accent4" accent5="accent5" accent6="accent6" hlink="hlink" folHlink="folHlink"/>
  </p:clrMapOvr>
</p:sld>
</file>

<file path=ppt/slides/slide14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1074" name="Rectangle 1"/>
          <p:cNvSpPr/>
          <p:nvPr/>
        </p:nvSpPr>
        <p:spPr>
          <a:xfrm>
            <a:off x="4565650" y="987425"/>
            <a:ext cx="765175" cy="225425"/>
          </a:xfrm>
          <a:prstGeom prst="rect">
            <a:avLst/>
          </a:prstGeom>
          <a:noFill/>
          <a:ln w="9525">
            <a:noFill/>
          </a:ln>
        </p:spPr>
        <p:txBody>
          <a:bodyPr wrap="none" lIns="0" tIns="0" rIns="0" bIns="0"/>
          <a:lstStyle/>
          <a:p>
            <a:pPr>
              <a:buNone/>
            </a:pPr>
            <a:r>
              <a:rPr sz="2300" b="1" dirty="0">
                <a:latin typeface="Calibri" panose="020F0502020204030204" pitchFamily="34" charset="0"/>
                <a:ea typeface="Arial" panose="020B0604020202020204" pitchFamily="34" charset="0"/>
              </a:rPr>
              <a:t>PuTTY</a:t>
            </a:r>
          </a:p>
        </p:txBody>
      </p:sp>
      <p:sp>
        <p:nvSpPr>
          <p:cNvPr id="3" name="Rectangle 2"/>
          <p:cNvSpPr/>
          <p:nvPr/>
        </p:nvSpPr>
        <p:spPr>
          <a:xfrm>
            <a:off x="261938" y="1835150"/>
            <a:ext cx="9351963" cy="4059238"/>
          </a:xfrm>
          <a:prstGeom prst="rect">
            <a:avLst/>
          </a:prstGeom>
        </p:spPr>
        <p:txBody>
          <a:bodyPr lIns="0" tIns="0" rIns="0" bIns="0">
            <a:noAutofit/>
          </a:bodyPr>
          <a:lstStyle/>
          <a:p>
            <a:pPr marL="0" marR="0" lvl="0" indent="495300" algn="just" defTabSz="457200" rtl="0" eaLnBrk="1" fontAlgn="auto" latinLnBrk="0" hangingPunct="1">
              <a:lnSpc>
                <a:spcPts val="2810"/>
              </a:lnSpc>
              <a:spcBef>
                <a:spcPts val="0"/>
              </a:spcBef>
              <a:spcAft>
                <a:spcPts val="42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PuTTY is a free and open-source terminal emulator, serial console and network file transfer application. It supports several network protocols, including SCP, SSH, Telnet, rlogin, and raw socket connection. It can also connect to a serial port. The name "PuTTY" has no official meaning.</a:t>
            </a:r>
          </a:p>
          <a:p>
            <a:pPr marL="0" marR="0" lvl="0" indent="0" algn="just" defTabSz="457200" rtl="0" eaLnBrk="1" fontAlgn="auto" latinLnBrk="0" hangingPunct="1">
              <a:lnSpc>
                <a:spcPts val="2810"/>
              </a:lnSpc>
              <a:spcBef>
                <a:spcPts val="0"/>
              </a:spcBef>
              <a:spcAft>
                <a:spcPts val="42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PuTTY was originally written for Microsoft Windows, but it has been ported to various other operating systems. Official ports are available for some Unix-like platforms, with work-in-progress ports to Classic Mac OS and macOS, and unofficial ports have been contributed to platforms such as Symbian, Windows Mobile and Windows Phone.</a:t>
            </a:r>
          </a:p>
          <a:p>
            <a:pPr marL="0" marR="0" lvl="0" indent="495300" algn="just" defTabSz="457200" rtl="0" eaLnBrk="1" fontAlgn="auto" latinLnBrk="0" hangingPunct="1">
              <a:lnSpc>
                <a:spcPts val="2830"/>
              </a:lnSpc>
              <a:spcBef>
                <a:spcPts val="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PuTTY was written and is maintained primarily by Simon Tatham, a British programmer.</a:t>
            </a: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E4A1CF01-1FA1-497E-A436-0278475EE237}"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142</a:t>
            </a:fld>
            <a:endParaRPr lang="en-US" sz="1300" dirty="0">
              <a:solidFill>
                <a:srgbClr val="898989"/>
              </a:solidFill>
            </a:endParaRPr>
          </a:p>
        </p:txBody>
      </p:sp>
      <p:sp>
        <p:nvSpPr>
          <p:cNvPr id="131079" name="Title 1"/>
          <p:cNvSpPr>
            <a:spLocks noGrp="1"/>
          </p:cNvSpPr>
          <p:nvPr>
            <p:ph type="title"/>
          </p:nvPr>
        </p:nvSpPr>
        <p:spPr>
          <a:xfrm>
            <a:off x="1508125" y="0"/>
            <a:ext cx="8550275" cy="549275"/>
          </a:xfrm>
        </p:spPr>
        <p:txBody>
          <a:bodyPr vert="horz" wrap="square" lIns="91440" tIns="45720" rIns="91440" bIns="45720" anchor="b" anchorCtr="0"/>
          <a:lstStyle/>
          <a:p>
            <a:pPr defTabSz="1005840">
              <a:spcAft>
                <a:spcPts val="840"/>
              </a:spcAft>
              <a:buNone/>
            </a:pPr>
            <a:r>
              <a:rPr sz="3200" b="1" kern="1200" dirty="0">
                <a:latin typeface="+mj-lt"/>
                <a:ea typeface="+mj-ea"/>
                <a:cs typeface="+mj-cs"/>
              </a:rPr>
              <a:t>APPENDIX</a:t>
            </a:r>
          </a:p>
        </p:txBody>
      </p:sp>
      <p:sp>
        <p:nvSpPr>
          <p:cNvPr id="2" name="Footer Placeholder 12">
            <a:extLst>
              <a:ext uri="{FF2B5EF4-FFF2-40B4-BE49-F238E27FC236}">
                <a16:creationId xmlns:a16="http://schemas.microsoft.com/office/drawing/2014/main" id="{31FBB9B5-32F8-A49A-94FB-C57E6B70097F}"/>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overrideClrMapping bg1="lt1" tx1="dk1" bg2="lt2" tx2="dk2" accent1="accent1" accent2="accent2" accent3="accent3" accent4="accent4" accent5="accent5" accent6="accent6" hlink="hlink" folHlink="folHlink"/>
  </p:clrMapOvr>
</p:sld>
</file>

<file path=ppt/slides/slide14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2098" name="Rectangle 1"/>
          <p:cNvSpPr/>
          <p:nvPr/>
        </p:nvSpPr>
        <p:spPr>
          <a:xfrm>
            <a:off x="261938" y="974725"/>
            <a:ext cx="9355137" cy="4618038"/>
          </a:xfrm>
          <a:prstGeom prst="rect">
            <a:avLst/>
          </a:prstGeom>
          <a:noFill/>
          <a:ln w="9525">
            <a:noFill/>
          </a:ln>
        </p:spPr>
        <p:txBody>
          <a:bodyPr lIns="0" tIns="0" rIns="0" bIns="0"/>
          <a:lstStyle/>
          <a:p>
            <a:pPr indent="495300" algn="just">
              <a:lnSpc>
                <a:spcPts val="2790"/>
              </a:lnSpc>
              <a:spcAft>
                <a:spcPts val="425"/>
              </a:spcAft>
              <a:buNone/>
            </a:pPr>
            <a:r>
              <a:rPr sz="2200" dirty="0">
                <a:latin typeface="Calibri" panose="020F0502020204030204" pitchFamily="34" charset="0"/>
                <a:ea typeface="Arial" panose="020B0604020202020204" pitchFamily="34" charset="0"/>
              </a:rPr>
              <a:t>PuTTY supports many variations on the secure remote terminal, and provides user control over the SSH encryption key and protocol version, alternate ciphers such as AES, 3DES, RC4, Blowfish, DES, and Public-key authentication. PuTTY supports SSO through GSSAPI, including user provided GSSAPI DLLs. It also can emulate control sequences from xterm, VT220, VT102 or ECMA-48 terminal emulation, and allows local, remote, or dynamic port forwarding with SSH (including X11 forwarding). The network communication layer supports IPv6, and the SSH protocol supports the zlib@openssh.com delayed compression scheme. It can also be used with local serial port connections.</a:t>
            </a:r>
          </a:p>
          <a:p>
            <a:pPr indent="495300" algn="just">
              <a:lnSpc>
                <a:spcPts val="2815"/>
              </a:lnSpc>
              <a:buNone/>
            </a:pPr>
            <a:r>
              <a:rPr sz="2200" dirty="0">
                <a:latin typeface="Calibri" panose="020F0502020204030204" pitchFamily="34" charset="0"/>
                <a:ea typeface="Arial" panose="020B0604020202020204" pitchFamily="34" charset="0"/>
              </a:rPr>
              <a:t>PuTTY comes bundled with command-line SCP and SFTP clients, called "pscp" and "psftp" respectively, and plink, a command-line connection tool, used for non-interactive sessions.</a:t>
            </a:r>
          </a:p>
        </p:txBody>
      </p:sp>
      <p:sp>
        <p:nvSpPr>
          <p:cNvPr id="3" name="Date Placeholder 2"/>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CAB4A951-2C48-4C0A-B032-2E6910D79C8B}"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143</a:t>
            </a:fld>
            <a:endParaRPr lang="en-US" sz="1300" dirty="0">
              <a:solidFill>
                <a:srgbClr val="898989"/>
              </a:solidFill>
            </a:endParaRPr>
          </a:p>
        </p:txBody>
      </p:sp>
      <p:sp>
        <p:nvSpPr>
          <p:cNvPr id="132102" name="Title 1"/>
          <p:cNvSpPr>
            <a:spLocks noGrp="1"/>
          </p:cNvSpPr>
          <p:nvPr>
            <p:ph type="title"/>
          </p:nvPr>
        </p:nvSpPr>
        <p:spPr>
          <a:xfrm>
            <a:off x="1508125" y="0"/>
            <a:ext cx="8550275" cy="549275"/>
          </a:xfrm>
        </p:spPr>
        <p:txBody>
          <a:bodyPr vert="horz" wrap="square" lIns="91440" tIns="45720" rIns="91440" bIns="45720" anchor="b" anchorCtr="0"/>
          <a:lstStyle/>
          <a:p>
            <a:pPr defTabSz="1005840">
              <a:spcAft>
                <a:spcPts val="840"/>
              </a:spcAft>
              <a:buNone/>
            </a:pPr>
            <a:r>
              <a:rPr sz="3200" b="1" kern="1200" dirty="0">
                <a:latin typeface="+mj-lt"/>
                <a:ea typeface="+mj-ea"/>
                <a:cs typeface="+mj-cs"/>
              </a:rPr>
              <a:t>APPENDIX</a:t>
            </a:r>
          </a:p>
        </p:txBody>
      </p:sp>
      <p:sp>
        <p:nvSpPr>
          <p:cNvPr id="2" name="Footer Placeholder 12">
            <a:extLst>
              <a:ext uri="{FF2B5EF4-FFF2-40B4-BE49-F238E27FC236}">
                <a16:creationId xmlns:a16="http://schemas.microsoft.com/office/drawing/2014/main" id="{C3F51B53-356A-D71C-7EA7-B26EF0DEFA19}"/>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overrideClrMapping bg1="lt1" tx1="dk1" bg2="lt2" tx2="dk2" accent1="accent1" accent2="accent2" accent3="accent3" accent4="accent4" accent5="accent5" accent6="accent6" hlink="hlink" folHlink="folHlink"/>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1"/>
          <p:cNvSpPr/>
          <p:nvPr/>
        </p:nvSpPr>
        <p:spPr>
          <a:xfrm>
            <a:off x="357188" y="1984375"/>
            <a:ext cx="9353550" cy="4618038"/>
          </a:xfrm>
          <a:prstGeom prst="rect">
            <a:avLst/>
          </a:prstGeom>
          <a:noFill/>
          <a:ln w="9525">
            <a:noFill/>
          </a:ln>
        </p:spPr>
        <p:txBody>
          <a:bodyPr lIns="0" tIns="0" rIns="0" bIns="0"/>
          <a:lstStyle/>
          <a:p>
            <a:pPr>
              <a:buNone/>
            </a:pPr>
            <a:r>
              <a:rPr sz="2400" b="1" dirty="0">
                <a:latin typeface="Calibri" panose="020F0502020204030204" pitchFamily="34" charset="0"/>
                <a:ea typeface="Arial" panose="020B0604020202020204" pitchFamily="34" charset="0"/>
              </a:rPr>
              <a:t>Youtube/other  Video Links</a:t>
            </a:r>
          </a:p>
          <a:p>
            <a:pPr>
              <a:buNone/>
            </a:pPr>
            <a:r>
              <a:rPr sz="2400" dirty="0">
                <a:latin typeface="Calibri" panose="020F0502020204030204" pitchFamily="34" charset="0"/>
                <a:ea typeface="Arial" panose="020B0604020202020204" pitchFamily="34" charset="0"/>
                <a:hlinkClick r:id="rId2"/>
              </a:rPr>
              <a:t>https://www.youtube.com/watch?v=JsUzPkOxZfA</a:t>
            </a:r>
            <a:endParaRPr sz="2400" dirty="0">
              <a:latin typeface="Calibri" panose="020F0502020204030204" pitchFamily="34" charset="0"/>
              <a:ea typeface="Arial" panose="020B0604020202020204" pitchFamily="34" charset="0"/>
            </a:endParaRPr>
          </a:p>
          <a:p>
            <a:pPr>
              <a:buNone/>
            </a:pPr>
            <a:r>
              <a:rPr sz="2400" dirty="0">
                <a:latin typeface="Calibri" panose="020F0502020204030204" pitchFamily="34" charset="0"/>
                <a:ea typeface="Arial" panose="020B0604020202020204" pitchFamily="34" charset="0"/>
                <a:hlinkClick r:id="rId3"/>
              </a:rPr>
              <a:t>https://www.youtube.com/watch?v=qZlMS4yJM-E</a:t>
            </a:r>
            <a:r>
              <a:rPr sz="2400" dirty="0">
                <a:latin typeface="Calibri" panose="020F0502020204030204" pitchFamily="34" charset="0"/>
                <a:ea typeface="Arial" panose="020B0604020202020204" pitchFamily="34" charset="0"/>
              </a:rPr>
              <a:t> </a:t>
            </a:r>
            <a:r>
              <a:rPr sz="2400" dirty="0">
                <a:latin typeface="Calibri" panose="020F0502020204030204" pitchFamily="34" charset="0"/>
                <a:ea typeface="Arial" panose="020B0604020202020204" pitchFamily="34" charset="0"/>
                <a:hlinkClick r:id="rId4"/>
              </a:rPr>
              <a:t>https://www.youtube.com/watch?v=mpQZVYPuDGU</a:t>
            </a:r>
            <a:endParaRPr sz="2400" dirty="0">
              <a:latin typeface="Calibri" panose="020F0502020204030204" pitchFamily="34" charset="0"/>
              <a:ea typeface="Arial" panose="020B0604020202020204" pitchFamily="34" charset="0"/>
            </a:endParaRPr>
          </a:p>
          <a:p>
            <a:pPr>
              <a:buNone/>
            </a:pPr>
            <a:r>
              <a:rPr sz="2400" dirty="0">
                <a:latin typeface="Calibri" panose="020F0502020204030204" pitchFamily="34" charset="0"/>
                <a:ea typeface="Arial" panose="020B0604020202020204" pitchFamily="34" charset="0"/>
                <a:hlinkClick r:id="rId5"/>
              </a:rPr>
              <a:t>https://www.youtube.com/watch?v=RsQ1tFLwldY</a:t>
            </a:r>
            <a:endParaRPr sz="2400" dirty="0">
              <a:latin typeface="Calibri" panose="020F0502020204030204" pitchFamily="34" charset="0"/>
              <a:ea typeface="Arial" panose="020B0604020202020204" pitchFamily="34" charset="0"/>
            </a:endParaRPr>
          </a:p>
        </p:txBody>
      </p:sp>
      <p:sp>
        <p:nvSpPr>
          <p:cNvPr id="3" name="Date Placeholder 2"/>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99112244-129E-4616-9AFC-0FA2CE5195DD}"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144</a:t>
            </a:fld>
            <a:endParaRPr lang="en-US" sz="1300" dirty="0">
              <a:solidFill>
                <a:srgbClr val="898989"/>
              </a:solidFill>
            </a:endParaRPr>
          </a:p>
        </p:txBody>
      </p:sp>
      <p:sp>
        <p:nvSpPr>
          <p:cNvPr id="8" name="Title 1"/>
          <p:cNvSpPr>
            <a:spLocks noGrp="1"/>
          </p:cNvSpPr>
          <p:nvPr>
            <p:ph type="title"/>
          </p:nvPr>
        </p:nvSpPr>
        <p:spPr>
          <a:xfrm>
            <a:off x="1508125" y="0"/>
            <a:ext cx="8550275" cy="974725"/>
          </a:xfrm>
        </p:spPr>
        <p:txBody>
          <a:bodyPr vert="horz" wrap="square" lIns="91440" tIns="45720" rIns="91440" bIns="45720" rtlCol="0" anchor="b">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200" b="0" i="0" u="none" strike="noStrike" kern="1200" cap="none" spc="0" normalizeH="0" baseline="0" noProof="0" dirty="0">
                <a:ln>
                  <a:noFill/>
                </a:ln>
                <a:solidFill>
                  <a:schemeClr val="dk1"/>
                </a:solidFill>
                <a:effectLst/>
                <a:uLnTx/>
                <a:uFillTx/>
                <a:latin typeface="+mj-lt"/>
                <a:ea typeface="+mj-ea"/>
                <a:cs typeface="+mj-cs"/>
              </a:rPr>
              <a:t>Faculty Video Links, </a:t>
            </a:r>
            <a:r>
              <a:rPr kumimoji="0" lang="en-US" sz="3200" b="0" i="0" u="none" strike="noStrike" kern="1200" cap="none" spc="0" normalizeH="0" baseline="0" noProof="0" dirty="0" err="1">
                <a:ln>
                  <a:noFill/>
                </a:ln>
                <a:solidFill>
                  <a:schemeClr val="dk1"/>
                </a:solidFill>
                <a:effectLst/>
                <a:uLnTx/>
                <a:uFillTx/>
                <a:latin typeface="+mj-lt"/>
                <a:ea typeface="+mj-ea"/>
                <a:cs typeface="+mj-cs"/>
              </a:rPr>
              <a:t>Youtube</a:t>
            </a:r>
            <a:r>
              <a:rPr kumimoji="0" lang="en-US" sz="3200" b="0" i="0" u="none" strike="noStrike" kern="1200" cap="none" spc="0" normalizeH="0" baseline="0" noProof="0" dirty="0">
                <a:ln>
                  <a:noFill/>
                </a:ln>
                <a:solidFill>
                  <a:schemeClr val="dk1"/>
                </a:solidFill>
                <a:effectLst/>
                <a:uLnTx/>
                <a:uFillTx/>
                <a:latin typeface="+mj-lt"/>
                <a:ea typeface="+mj-ea"/>
                <a:cs typeface="+mj-cs"/>
              </a:rPr>
              <a:t> &amp; NPTEL Video Links and Online Courses Details  </a:t>
            </a:r>
          </a:p>
        </p:txBody>
      </p:sp>
      <p:sp>
        <p:nvSpPr>
          <p:cNvPr id="2" name="Footer Placeholder 12">
            <a:extLst>
              <a:ext uri="{FF2B5EF4-FFF2-40B4-BE49-F238E27FC236}">
                <a16:creationId xmlns:a16="http://schemas.microsoft.com/office/drawing/2014/main" id="{B92D4720-899E-27DC-5BA3-9E3D3F5C8D4C}"/>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1"/>
          <p:cNvSpPr/>
          <p:nvPr/>
        </p:nvSpPr>
        <p:spPr>
          <a:xfrm>
            <a:off x="261938" y="974725"/>
            <a:ext cx="9355137" cy="4618038"/>
          </a:xfrm>
          <a:prstGeom prst="rect">
            <a:avLst/>
          </a:prstGeom>
          <a:noFill/>
          <a:ln w="9525">
            <a:noFill/>
          </a:ln>
        </p:spPr>
        <p:txBody>
          <a:bodyPr lIns="0" tIns="0" rIns="0" bIns="0"/>
          <a:lstStyle/>
          <a:p>
            <a:pPr indent="495300" algn="just">
              <a:lnSpc>
                <a:spcPts val="2790"/>
              </a:lnSpc>
              <a:spcAft>
                <a:spcPts val="425"/>
              </a:spcAft>
              <a:buNone/>
            </a:pPr>
            <a:endParaRPr sz="2200" dirty="0">
              <a:latin typeface="Calibri" panose="020F0502020204030204" pitchFamily="34" charset="0"/>
              <a:ea typeface="Arial" panose="020B0604020202020204" pitchFamily="34" charset="0"/>
            </a:endParaRPr>
          </a:p>
        </p:txBody>
      </p:sp>
      <p:sp>
        <p:nvSpPr>
          <p:cNvPr id="3" name="Date Placeholder 2"/>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8EBA9865-818E-4574-86C1-1FBE5DBB25DC}"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145</a:t>
            </a:fld>
            <a:endParaRPr lang="en-US" sz="1300" dirty="0">
              <a:solidFill>
                <a:srgbClr val="898989"/>
              </a:solidFill>
            </a:endParaRPr>
          </a:p>
        </p:txBody>
      </p:sp>
      <p:sp>
        <p:nvSpPr>
          <p:cNvPr id="134150" name="Title 1"/>
          <p:cNvSpPr>
            <a:spLocks noGrp="1"/>
          </p:cNvSpPr>
          <p:nvPr>
            <p:ph type="title"/>
          </p:nvPr>
        </p:nvSpPr>
        <p:spPr>
          <a:xfrm>
            <a:off x="1508125" y="0"/>
            <a:ext cx="8550275" cy="681038"/>
          </a:xfrm>
        </p:spPr>
        <p:txBody>
          <a:bodyPr vert="horz" wrap="square" lIns="91440" tIns="45720" rIns="91440" bIns="45720" anchor="b" anchorCtr="0"/>
          <a:lstStyle/>
          <a:p>
            <a:pPr defTabSz="1005840">
              <a:spcAft>
                <a:spcPts val="840"/>
              </a:spcAft>
              <a:buNone/>
            </a:pPr>
            <a:r>
              <a:rPr sz="3200" kern="1200" dirty="0">
                <a:latin typeface="+mj-lt"/>
                <a:ea typeface="+mj-ea"/>
                <a:cs typeface="+mj-cs"/>
              </a:rPr>
              <a:t>Glossary Questions</a:t>
            </a:r>
          </a:p>
        </p:txBody>
      </p:sp>
      <p:sp>
        <p:nvSpPr>
          <p:cNvPr id="134151" name="Rectangle 5"/>
          <p:cNvSpPr/>
          <p:nvPr/>
        </p:nvSpPr>
        <p:spPr>
          <a:xfrm>
            <a:off x="1087438" y="1246188"/>
            <a:ext cx="8278812" cy="5648325"/>
          </a:xfrm>
          <a:prstGeom prst="rect">
            <a:avLst/>
          </a:prstGeom>
          <a:noFill/>
          <a:ln w="9525">
            <a:noFill/>
          </a:ln>
        </p:spPr>
        <p:txBody>
          <a:bodyPr>
            <a:spAutoFit/>
          </a:bodyPr>
          <a:lstStyle/>
          <a:p>
            <a:pPr marL="342900" indent="-342900">
              <a:lnSpc>
                <a:spcPct val="150000"/>
              </a:lnSpc>
              <a:buFont typeface="Arial" panose="020B0604020202020204" pitchFamily="34" charset="0"/>
              <a:buChar char="•"/>
            </a:pPr>
            <a:r>
              <a:rPr sz="2200" dirty="0">
                <a:latin typeface="Calibri" panose="020F0502020204030204" pitchFamily="34" charset="0"/>
                <a:ea typeface="Arial" panose="020B0604020202020204" pitchFamily="34" charset="0"/>
              </a:rPr>
              <a:t>The physical address, also known as the __________</a:t>
            </a:r>
          </a:p>
          <a:p>
            <a:pPr marL="342900" indent="-342900">
              <a:lnSpc>
                <a:spcPct val="150000"/>
              </a:lnSpc>
              <a:buFont typeface="Arial" panose="020B0604020202020204" pitchFamily="34" charset="0"/>
              <a:buChar char="•"/>
            </a:pPr>
            <a:r>
              <a:rPr sz="2200" dirty="0">
                <a:latin typeface="Calibri" panose="020F0502020204030204" pitchFamily="34" charset="0"/>
                <a:ea typeface="Arial" panose="020B0604020202020204" pitchFamily="34" charset="0"/>
              </a:rPr>
              <a:t>___________ back-up is possible in client-server networks </a:t>
            </a:r>
          </a:p>
          <a:p>
            <a:pPr marL="342900" indent="-342900">
              <a:lnSpc>
                <a:spcPct val="150000"/>
              </a:lnSpc>
              <a:buFont typeface="Arial" panose="020B0604020202020204" pitchFamily="34" charset="0"/>
              <a:buChar char="•"/>
            </a:pPr>
            <a:r>
              <a:rPr sz="2200" dirty="0">
                <a:latin typeface="Calibri" panose="020F0502020204030204" pitchFamily="34" charset="0"/>
                <a:ea typeface="Arial" panose="020B0604020202020204" pitchFamily="34" charset="0"/>
              </a:rPr>
              <a:t>One widely-used application protocol is </a:t>
            </a:r>
            <a:r>
              <a:rPr sz="2300" b="1" dirty="0">
                <a:latin typeface="Calibri" panose="020F0502020204030204" pitchFamily="34" charset="0"/>
                <a:ea typeface="Arial" panose="020B0604020202020204" pitchFamily="34" charset="0"/>
              </a:rPr>
              <a:t>_________</a:t>
            </a:r>
            <a:r>
              <a:rPr sz="2200" dirty="0">
                <a:latin typeface="Calibri" panose="020F0502020204030204" pitchFamily="34" charset="0"/>
                <a:ea typeface="Arial" panose="020B0604020202020204" pitchFamily="34" charset="0"/>
              </a:rPr>
              <a:t>, which is the basis for the World Wide Web.</a:t>
            </a:r>
          </a:p>
          <a:p>
            <a:pPr marL="342900" indent="-342900">
              <a:lnSpc>
                <a:spcPct val="150000"/>
              </a:lnSpc>
              <a:buFont typeface="Arial" panose="020B0604020202020204" pitchFamily="34" charset="0"/>
              <a:buChar char="•"/>
            </a:pPr>
            <a:r>
              <a:rPr sz="2200" dirty="0">
                <a:latin typeface="Calibri" panose="020F0502020204030204" pitchFamily="34" charset="0"/>
                <a:ea typeface="Arial" panose="020B0604020202020204" pitchFamily="34" charset="0"/>
              </a:rPr>
              <a:t>A _____ is a program that runs on the local machine requesting service from the server</a:t>
            </a:r>
          </a:p>
          <a:p>
            <a:pPr marL="342900" indent="-342900">
              <a:lnSpc>
                <a:spcPct val="150000"/>
              </a:lnSpc>
              <a:buFont typeface="Arial" panose="020B0604020202020204" pitchFamily="34" charset="0"/>
              <a:buChar char="•"/>
            </a:pPr>
            <a:r>
              <a:rPr sz="2200" dirty="0">
                <a:latin typeface="Calibri" panose="020F0502020204030204" pitchFamily="34" charset="0"/>
                <a:ea typeface="Arial" panose="020B0604020202020204" pitchFamily="34" charset="0"/>
              </a:rPr>
              <a:t>Email messages are stored in databases on ______ servers.</a:t>
            </a:r>
          </a:p>
          <a:p>
            <a:pPr marL="342900" indent="-342900">
              <a:lnSpc>
                <a:spcPct val="150000"/>
              </a:lnSpc>
              <a:buFont typeface="Arial" panose="020B0604020202020204" pitchFamily="34" charset="0"/>
              <a:buChar char="•"/>
            </a:pPr>
            <a:r>
              <a:rPr sz="2200" dirty="0">
                <a:latin typeface="Calibri" panose="020F0502020204030204" pitchFamily="34" charset="0"/>
                <a:ea typeface="Arial" panose="020B0604020202020204" pitchFamily="34" charset="0"/>
              </a:rPr>
              <a:t>Full Form of IMAP is________________</a:t>
            </a:r>
          </a:p>
          <a:p>
            <a:pPr marL="342900" indent="-342900">
              <a:lnSpc>
                <a:spcPct val="150000"/>
              </a:lnSpc>
              <a:buFont typeface="Arial" panose="020B0604020202020204" pitchFamily="34" charset="0"/>
              <a:buChar char="•"/>
            </a:pPr>
            <a:r>
              <a:rPr sz="2200" dirty="0">
                <a:latin typeface="Calibri" panose="020F0502020204030204" pitchFamily="34" charset="0"/>
                <a:ea typeface="Arial" panose="020B0604020202020204" pitchFamily="34" charset="0"/>
              </a:rPr>
              <a:t>__________enables a workstation to retrieve mail from a mail server.</a:t>
            </a:r>
          </a:p>
          <a:p>
            <a:pPr marL="342900" indent="-342900">
              <a:lnSpc>
                <a:spcPct val="150000"/>
              </a:lnSpc>
              <a:buFont typeface="Arial" panose="020B0604020202020204" pitchFamily="34" charset="0"/>
              <a:buChar char="•"/>
            </a:pPr>
            <a:r>
              <a:rPr sz="2200" dirty="0">
                <a:latin typeface="Calibri" panose="020F0502020204030204" pitchFamily="34" charset="0"/>
                <a:ea typeface="Arial" panose="020B0604020202020204" pitchFamily="34" charset="0"/>
              </a:rPr>
              <a:t>DNS is a client/server network __________ protocol</a:t>
            </a:r>
          </a:p>
        </p:txBody>
      </p:sp>
      <p:sp>
        <p:nvSpPr>
          <p:cNvPr id="2" name="Footer Placeholder 12">
            <a:extLst>
              <a:ext uri="{FF2B5EF4-FFF2-40B4-BE49-F238E27FC236}">
                <a16:creationId xmlns:a16="http://schemas.microsoft.com/office/drawing/2014/main" id="{B0A38F4B-43B0-5620-6A14-9B6B6EC3C4D4}"/>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1"/>
          <p:cNvSpPr/>
          <p:nvPr/>
        </p:nvSpPr>
        <p:spPr>
          <a:xfrm>
            <a:off x="493713" y="1566863"/>
            <a:ext cx="9353550" cy="4618037"/>
          </a:xfrm>
          <a:prstGeom prst="rect">
            <a:avLst/>
          </a:prstGeom>
          <a:noFill/>
          <a:ln w="9525">
            <a:noFill/>
          </a:ln>
        </p:spPr>
        <p:txBody>
          <a:bodyPr lIns="0" tIns="0" rIns="0" bIns="0"/>
          <a:lstStyle/>
          <a:p>
            <a:pPr marL="342900" indent="-342900">
              <a:buFont typeface="Arial" panose="020B0604020202020204" pitchFamily="34" charset="0"/>
              <a:buChar char="•"/>
            </a:pPr>
            <a:r>
              <a:rPr sz="2200" dirty="0">
                <a:latin typeface="Calibri" panose="020F0502020204030204" pitchFamily="34" charset="0"/>
                <a:ea typeface="Arial" panose="020B0604020202020204" pitchFamily="34" charset="0"/>
              </a:rPr>
              <a:t>How File transfer protocol works and what is its advantage?		     	CO5</a:t>
            </a:r>
          </a:p>
          <a:p>
            <a:pPr marL="342900" indent="-342900">
              <a:buFont typeface="Arial" panose="020B0604020202020204" pitchFamily="34" charset="0"/>
              <a:buChar char="•"/>
            </a:pPr>
            <a:r>
              <a:rPr sz="2200" dirty="0">
                <a:latin typeface="Calibri" panose="020F0502020204030204" pitchFamily="34" charset="0"/>
                <a:ea typeface="Arial" panose="020B0604020202020204" pitchFamily="34" charset="0"/>
              </a:rPr>
              <a:t>Mention the use of HTTP. 								                     CO5</a:t>
            </a:r>
          </a:p>
          <a:p>
            <a:pPr marL="342900" indent="-342900">
              <a:buFont typeface="Arial" panose="020B0604020202020204" pitchFamily="34" charset="0"/>
              <a:buChar char="•"/>
            </a:pPr>
            <a:r>
              <a:rPr sz="2200" dirty="0">
                <a:latin typeface="Calibri" panose="020F0502020204030204" pitchFamily="34" charset="0"/>
                <a:ea typeface="Arial" panose="020B0604020202020204" pitchFamily="34" charset="0"/>
              </a:rPr>
              <a:t>List out few email gateways.   							                     CO5</a:t>
            </a:r>
          </a:p>
          <a:p>
            <a:pPr marL="342900" indent="-342900">
              <a:buFont typeface="Arial" panose="020B0604020202020204" pitchFamily="34" charset="0"/>
              <a:buChar char="•"/>
            </a:pPr>
            <a:r>
              <a:rPr sz="2200" dirty="0">
                <a:latin typeface="Calibri" panose="020F0502020204030204" pitchFamily="34" charset="0"/>
                <a:ea typeface="Arial" panose="020B0604020202020204" pitchFamily="34" charset="0"/>
              </a:rPr>
              <a:t>Elaborate about TELNET and its working procedure. 				       CO5</a:t>
            </a:r>
          </a:p>
          <a:p>
            <a:pPr marL="342900" indent="-342900">
              <a:buFont typeface="Arial" panose="020B0604020202020204" pitchFamily="34" charset="0"/>
              <a:buChar char="•"/>
            </a:pPr>
            <a:r>
              <a:rPr sz="2200" dirty="0">
                <a:latin typeface="Calibri" panose="020F0502020204030204" pitchFamily="34" charset="0"/>
                <a:ea typeface="Arial" panose="020B0604020202020204" pitchFamily="34" charset="0"/>
              </a:rPr>
              <a:t>Explain the SNMP protocols in detail.  						              CO5</a:t>
            </a:r>
          </a:p>
          <a:p>
            <a:pPr marL="342900" indent="-342900">
              <a:buFont typeface="Arial" panose="020B0604020202020204" pitchFamily="34" charset="0"/>
              <a:buChar char="•"/>
            </a:pPr>
            <a:r>
              <a:rPr sz="2200" dirty="0">
                <a:latin typeface="Calibri" panose="020F0502020204030204" pitchFamily="34" charset="0"/>
                <a:ea typeface="Arial" panose="020B0604020202020204" pitchFamily="34" charset="0"/>
              </a:rPr>
              <a:t>Explain DNS in the internet 								                     CO5</a:t>
            </a:r>
          </a:p>
          <a:p>
            <a:pPr marL="342900" indent="-342900">
              <a:buFont typeface="Arial" panose="020B0604020202020204" pitchFamily="34" charset="0"/>
              <a:buChar char="•"/>
            </a:pPr>
            <a:r>
              <a:rPr sz="2200" dirty="0">
                <a:latin typeface="Calibri" panose="020F0502020204030204" pitchFamily="34" charset="0"/>
                <a:ea typeface="Arial" panose="020B0604020202020204" pitchFamily="34" charset="0"/>
              </a:rPr>
              <a:t>Write a note on Voice Over IP  							                     CO5</a:t>
            </a:r>
          </a:p>
          <a:p>
            <a:pPr marL="342900" indent="-342900">
              <a:buFont typeface="Arial" panose="020B0604020202020204" pitchFamily="34" charset="0"/>
              <a:buChar char="•"/>
            </a:pPr>
            <a:r>
              <a:rPr sz="2200" dirty="0">
                <a:latin typeface="Calibri" panose="020F0502020204030204" pitchFamily="34" charset="0"/>
                <a:ea typeface="Arial" panose="020B0604020202020204" pitchFamily="34" charset="0"/>
              </a:rPr>
              <a:t>Explain about email architecture and services 					       CO5</a:t>
            </a:r>
          </a:p>
          <a:p>
            <a:pPr marL="342900" indent="-342900">
              <a:buFont typeface="Arial" panose="020B0604020202020204" pitchFamily="34" charset="0"/>
              <a:buChar char="•"/>
            </a:pPr>
            <a:r>
              <a:rPr sz="2200" dirty="0">
                <a:latin typeface="Calibri" panose="020F0502020204030204" pitchFamily="34" charset="0"/>
                <a:ea typeface="Arial" panose="020B0604020202020204" pitchFamily="34" charset="0"/>
              </a:rPr>
              <a:t>Explain cryptography with the help of diagram 					       CO5</a:t>
            </a:r>
          </a:p>
          <a:p>
            <a:pPr marL="342900" indent="-342900">
              <a:buFont typeface="Arial" panose="020B0604020202020204" pitchFamily="34" charset="0"/>
              <a:buChar char="•"/>
            </a:pPr>
            <a:r>
              <a:rPr sz="2200" dirty="0">
                <a:latin typeface="Calibri" panose="020F0502020204030204" pitchFamily="34" charset="0"/>
                <a:ea typeface="Arial" panose="020B0604020202020204" pitchFamily="34" charset="0"/>
              </a:rPr>
              <a:t>What are the various data compression techniques?					CO5</a:t>
            </a:r>
          </a:p>
        </p:txBody>
      </p:sp>
      <p:sp>
        <p:nvSpPr>
          <p:cNvPr id="3" name="Date Placeholder 2"/>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DD6838EB-458B-4473-8F99-E32D3C4D2BCB}"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146</a:t>
            </a:fld>
            <a:endParaRPr lang="en-US" sz="1300" dirty="0">
              <a:solidFill>
                <a:srgbClr val="898989"/>
              </a:solidFill>
            </a:endParaRPr>
          </a:p>
        </p:txBody>
      </p:sp>
      <p:sp>
        <p:nvSpPr>
          <p:cNvPr id="135174" name="Title 1"/>
          <p:cNvSpPr>
            <a:spLocks noGrp="1"/>
          </p:cNvSpPr>
          <p:nvPr>
            <p:ph type="title"/>
          </p:nvPr>
        </p:nvSpPr>
        <p:spPr>
          <a:xfrm>
            <a:off x="1508125" y="0"/>
            <a:ext cx="8550275" cy="549275"/>
          </a:xfrm>
        </p:spPr>
        <p:txBody>
          <a:bodyPr vert="horz" wrap="square" lIns="91440" tIns="45720" rIns="91440" bIns="45720" anchor="b" anchorCtr="0"/>
          <a:lstStyle/>
          <a:p>
            <a:pPr defTabSz="1005840">
              <a:spcAft>
                <a:spcPts val="840"/>
              </a:spcAft>
              <a:buNone/>
            </a:pPr>
            <a:r>
              <a:rPr sz="3200" b="1" kern="1200" dirty="0">
                <a:latin typeface="+mj-lt"/>
                <a:ea typeface="+mj-ea"/>
                <a:cs typeface="+mj-cs"/>
              </a:rPr>
              <a:t>Weekly Assignment</a:t>
            </a:r>
          </a:p>
        </p:txBody>
      </p:sp>
      <p:sp>
        <p:nvSpPr>
          <p:cNvPr id="2" name="Footer Placeholder 12">
            <a:extLst>
              <a:ext uri="{FF2B5EF4-FFF2-40B4-BE49-F238E27FC236}">
                <a16:creationId xmlns:a16="http://schemas.microsoft.com/office/drawing/2014/main" id="{2FACA75F-4D2C-567D-709E-449A3CE3B065}"/>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5A3ADE59-47BC-46B1-9C8A-2FF5911596C1}"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147</a:t>
            </a:fld>
            <a:endParaRPr lang="en-US" sz="1300" dirty="0">
              <a:solidFill>
                <a:srgbClr val="898989"/>
              </a:solidFill>
            </a:endParaRPr>
          </a:p>
        </p:txBody>
      </p:sp>
      <p:sp>
        <p:nvSpPr>
          <p:cNvPr id="136197" name="Title 1"/>
          <p:cNvSpPr>
            <a:spLocks noGrp="1"/>
          </p:cNvSpPr>
          <p:nvPr>
            <p:ph type="title"/>
          </p:nvPr>
        </p:nvSpPr>
        <p:spPr>
          <a:xfrm>
            <a:off x="1508125" y="0"/>
            <a:ext cx="8550275" cy="549275"/>
          </a:xfrm>
        </p:spPr>
        <p:txBody>
          <a:bodyPr vert="horz" wrap="square" lIns="91440" tIns="45720" rIns="91440" bIns="45720" anchor="b" anchorCtr="0"/>
          <a:lstStyle/>
          <a:p>
            <a:pPr defTabSz="1005840">
              <a:spcAft>
                <a:spcPts val="840"/>
              </a:spcAft>
              <a:buNone/>
            </a:pPr>
            <a:r>
              <a:rPr sz="3200" b="1" kern="1200" dirty="0">
                <a:latin typeface="+mj-lt"/>
                <a:ea typeface="+mj-ea"/>
                <a:cs typeface="+mj-cs"/>
              </a:rPr>
              <a:t>MCQ</a:t>
            </a:r>
          </a:p>
        </p:txBody>
      </p:sp>
      <p:graphicFrame>
        <p:nvGraphicFramePr>
          <p:cNvPr id="6" name="Table 5"/>
          <p:cNvGraphicFramePr>
            <a:graphicFrameLocks noGrp="1"/>
          </p:cNvGraphicFramePr>
          <p:nvPr/>
        </p:nvGraphicFramePr>
        <p:xfrm>
          <a:off x="1355725" y="1260475"/>
          <a:ext cx="7709338" cy="3556000"/>
        </p:xfrm>
        <a:graphic>
          <a:graphicData uri="http://schemas.openxmlformats.org/drawingml/2006/table">
            <a:tbl>
              <a:tblPr firstRow="1" firstCol="1" bandRow="1">
                <a:tableStyleId>{2D5ABB26-0587-4C30-8999-92F81FD0307C}</a:tableStyleId>
              </a:tblPr>
              <a:tblGrid>
                <a:gridCol w="7709338">
                  <a:extLst>
                    <a:ext uri="{9D8B030D-6E8A-4147-A177-3AD203B41FA5}">
                      <a16:colId xmlns:a16="http://schemas.microsoft.com/office/drawing/2014/main" val="20000"/>
                    </a:ext>
                  </a:extLst>
                </a:gridCol>
              </a:tblGrid>
              <a:tr h="1008870">
                <a:tc>
                  <a:txBody>
                    <a:bodyPr/>
                    <a:lstStyle/>
                    <a:p>
                      <a:pPr marL="0" marR="0" lvl="0" indent="0">
                        <a:spcBef>
                          <a:spcPts val="0"/>
                        </a:spcBef>
                        <a:spcAft>
                          <a:spcPts val="0"/>
                        </a:spcAft>
                        <a:buFont typeface="+mj-lt"/>
                        <a:buNone/>
                      </a:pPr>
                      <a:r>
                        <a:rPr lang="en-US" sz="2200" dirty="0">
                          <a:ln>
                            <a:noFill/>
                          </a:ln>
                          <a:effectLst/>
                        </a:rPr>
                        <a:t>1.</a:t>
                      </a:r>
                      <a:r>
                        <a:rPr lang="en-US" sz="2200" baseline="0" dirty="0">
                          <a:ln>
                            <a:noFill/>
                          </a:ln>
                          <a:effectLst/>
                        </a:rPr>
                        <a:t> </a:t>
                      </a:r>
                      <a:r>
                        <a:rPr lang="en-US" sz="2200" dirty="0">
                          <a:ln>
                            <a:noFill/>
                          </a:ln>
                          <a:effectLst/>
                        </a:rPr>
                        <a:t>The packet of information at the application layer is called</a:t>
                      </a:r>
                    </a:p>
                    <a:p>
                      <a:pPr marL="342900" marR="0" lvl="0" indent="-342900">
                        <a:spcBef>
                          <a:spcPts val="0"/>
                        </a:spcBef>
                        <a:spcAft>
                          <a:spcPts val="0"/>
                        </a:spcAft>
                        <a:buFont typeface="+mj-lt"/>
                        <a:buAutoNum type="alphaUcPeriod"/>
                      </a:pPr>
                      <a:r>
                        <a:rPr lang="en-US" sz="2200" dirty="0">
                          <a:ln>
                            <a:noFill/>
                          </a:ln>
                          <a:effectLst/>
                        </a:rPr>
                        <a:t>Packet</a:t>
                      </a:r>
                    </a:p>
                    <a:p>
                      <a:pPr marL="342900" marR="0" lvl="0" indent="-342900">
                        <a:spcBef>
                          <a:spcPts val="0"/>
                        </a:spcBef>
                        <a:spcAft>
                          <a:spcPts val="0"/>
                        </a:spcAft>
                        <a:buFont typeface="+mj-lt"/>
                        <a:buAutoNum type="alphaUcPeriod"/>
                      </a:pPr>
                      <a:r>
                        <a:rPr lang="en-US" sz="2200" dirty="0">
                          <a:ln>
                            <a:noFill/>
                          </a:ln>
                          <a:effectLst/>
                        </a:rPr>
                        <a:t>Message</a:t>
                      </a:r>
                    </a:p>
                    <a:p>
                      <a:pPr marL="342900" marR="0" lvl="0" indent="-342900">
                        <a:spcBef>
                          <a:spcPts val="0"/>
                        </a:spcBef>
                        <a:spcAft>
                          <a:spcPts val="0"/>
                        </a:spcAft>
                        <a:buFont typeface="+mj-lt"/>
                        <a:buAutoNum type="alphaUcPeriod"/>
                      </a:pPr>
                      <a:r>
                        <a:rPr lang="en-US" sz="2200" dirty="0">
                          <a:ln>
                            <a:noFill/>
                          </a:ln>
                          <a:effectLst/>
                        </a:rPr>
                        <a:t>Segment </a:t>
                      </a:r>
                    </a:p>
                    <a:p>
                      <a:pPr marL="342900" marR="0" lvl="0" indent="-342900">
                        <a:spcBef>
                          <a:spcPts val="0"/>
                        </a:spcBef>
                        <a:spcAft>
                          <a:spcPts val="0"/>
                        </a:spcAft>
                        <a:buFont typeface="+mj-lt"/>
                        <a:buAutoNum type="alphaUcPeriod"/>
                      </a:pPr>
                      <a:r>
                        <a:rPr lang="en-US" sz="2200" dirty="0">
                          <a:ln>
                            <a:noFill/>
                          </a:ln>
                          <a:effectLst/>
                        </a:rPr>
                        <a:t>Frame </a:t>
                      </a:r>
                      <a:endParaRPr lang="en-US" sz="2200" dirty="0">
                        <a:ln>
                          <a:noFill/>
                        </a:ln>
                        <a:solidFill>
                          <a:srgbClr val="000000"/>
                        </a:solidFill>
                        <a:effectLst/>
                        <a:latin typeface="Helvetica Neue"/>
                        <a:ea typeface="Arial Unicode MS"/>
                        <a:cs typeface="Arial Unicode MS"/>
                      </a:endParaRPr>
                    </a:p>
                  </a:txBody>
                  <a:tcPr marL="50800" marR="50800" marT="50800" marB="50800"/>
                </a:tc>
                <a:extLst>
                  <a:ext uri="{0D108BD9-81ED-4DB2-BD59-A6C34878D82A}">
                    <a16:rowId xmlns:a16="http://schemas.microsoft.com/office/drawing/2014/main" val="10000"/>
                  </a:ext>
                </a:extLst>
              </a:tr>
              <a:tr h="1008870">
                <a:tc>
                  <a:txBody>
                    <a:bodyPr/>
                    <a:lstStyle/>
                    <a:p>
                      <a:pPr marL="0" marR="0" lvl="0" indent="0">
                        <a:spcBef>
                          <a:spcPts val="0"/>
                        </a:spcBef>
                        <a:spcAft>
                          <a:spcPts val="0"/>
                        </a:spcAft>
                        <a:buFont typeface="+mj-lt"/>
                        <a:buNone/>
                      </a:pPr>
                      <a:r>
                        <a:rPr lang="en-US" sz="2200" dirty="0">
                          <a:ln>
                            <a:noFill/>
                          </a:ln>
                          <a:effectLst/>
                        </a:rPr>
                        <a:t>2. Which of the following is/are protocols of application layer?</a:t>
                      </a:r>
                    </a:p>
                    <a:p>
                      <a:pPr marL="342900" marR="0" lvl="0" indent="-342900">
                        <a:spcBef>
                          <a:spcPts val="0"/>
                        </a:spcBef>
                        <a:spcAft>
                          <a:spcPts val="0"/>
                        </a:spcAft>
                        <a:buFont typeface="+mj-lt"/>
                        <a:buAutoNum type="alphaUcPeriod"/>
                      </a:pPr>
                      <a:r>
                        <a:rPr lang="en-US" sz="2200" dirty="0">
                          <a:ln>
                            <a:noFill/>
                          </a:ln>
                          <a:effectLst/>
                        </a:rPr>
                        <a:t>FTP</a:t>
                      </a:r>
                    </a:p>
                    <a:p>
                      <a:pPr marL="342900" marR="0" lvl="0" indent="-342900">
                        <a:spcBef>
                          <a:spcPts val="0"/>
                        </a:spcBef>
                        <a:spcAft>
                          <a:spcPts val="0"/>
                        </a:spcAft>
                        <a:buFont typeface="+mj-lt"/>
                        <a:buAutoNum type="alphaUcPeriod"/>
                      </a:pPr>
                      <a:r>
                        <a:rPr lang="en-US" sz="2200" dirty="0">
                          <a:ln>
                            <a:noFill/>
                          </a:ln>
                          <a:effectLst/>
                        </a:rPr>
                        <a:t>TELNET</a:t>
                      </a:r>
                    </a:p>
                    <a:p>
                      <a:pPr marL="342900" marR="0" lvl="0" indent="-342900">
                        <a:spcBef>
                          <a:spcPts val="0"/>
                        </a:spcBef>
                        <a:spcAft>
                          <a:spcPts val="0"/>
                        </a:spcAft>
                        <a:buFont typeface="+mj-lt"/>
                        <a:buAutoNum type="alphaUcPeriod"/>
                      </a:pPr>
                      <a:r>
                        <a:rPr lang="en-US" sz="2200" dirty="0">
                          <a:ln>
                            <a:noFill/>
                          </a:ln>
                          <a:effectLst/>
                        </a:rPr>
                        <a:t>DNS</a:t>
                      </a:r>
                    </a:p>
                    <a:p>
                      <a:pPr marL="342900" marR="0" lvl="0" indent="-342900">
                        <a:spcBef>
                          <a:spcPts val="0"/>
                        </a:spcBef>
                        <a:spcAft>
                          <a:spcPts val="0"/>
                        </a:spcAft>
                        <a:buFont typeface="+mj-lt"/>
                        <a:buAutoNum type="alphaUcPeriod"/>
                      </a:pPr>
                      <a:r>
                        <a:rPr lang="en-US" sz="2200" dirty="0">
                          <a:ln>
                            <a:noFill/>
                          </a:ln>
                          <a:effectLst/>
                        </a:rPr>
                        <a:t>All of the above</a:t>
                      </a:r>
                      <a:endParaRPr lang="en-US" sz="2200" dirty="0">
                        <a:ln>
                          <a:noFill/>
                        </a:ln>
                        <a:solidFill>
                          <a:srgbClr val="000000"/>
                        </a:solidFill>
                        <a:effectLst/>
                        <a:latin typeface="Helvetica Neue"/>
                        <a:ea typeface="Arial Unicode MS"/>
                        <a:cs typeface="Arial Unicode MS"/>
                      </a:endParaRPr>
                    </a:p>
                  </a:txBody>
                  <a:tcPr marL="50800" marR="50800" marT="50800" marB="50800"/>
                </a:tc>
                <a:extLst>
                  <a:ext uri="{0D108BD9-81ED-4DB2-BD59-A6C34878D82A}">
                    <a16:rowId xmlns:a16="http://schemas.microsoft.com/office/drawing/2014/main" val="10001"/>
                  </a:ext>
                </a:extLst>
              </a:tr>
            </a:tbl>
          </a:graphicData>
        </a:graphic>
      </p:graphicFrame>
      <p:sp>
        <p:nvSpPr>
          <p:cNvPr id="2" name="Footer Placeholder 12">
            <a:extLst>
              <a:ext uri="{FF2B5EF4-FFF2-40B4-BE49-F238E27FC236}">
                <a16:creationId xmlns:a16="http://schemas.microsoft.com/office/drawing/2014/main" id="{27F213A1-CFC7-2E47-F9E6-B29D3D2A197C}"/>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50CBAF4B-9067-4F4E-9F3B-9BA431F57FB8}"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148</a:t>
            </a:fld>
            <a:endParaRPr lang="en-US" sz="1300" dirty="0">
              <a:solidFill>
                <a:srgbClr val="898989"/>
              </a:solidFill>
            </a:endParaRPr>
          </a:p>
        </p:txBody>
      </p:sp>
      <p:sp>
        <p:nvSpPr>
          <p:cNvPr id="137221" name="Title 1"/>
          <p:cNvSpPr>
            <a:spLocks noGrp="1"/>
          </p:cNvSpPr>
          <p:nvPr>
            <p:ph type="title"/>
          </p:nvPr>
        </p:nvSpPr>
        <p:spPr>
          <a:xfrm>
            <a:off x="1508125" y="0"/>
            <a:ext cx="8550275" cy="549275"/>
          </a:xfrm>
        </p:spPr>
        <p:txBody>
          <a:bodyPr vert="horz" wrap="square" lIns="91440" tIns="45720" rIns="91440" bIns="45720" anchor="b" anchorCtr="0"/>
          <a:lstStyle/>
          <a:p>
            <a:pPr defTabSz="1005840">
              <a:spcAft>
                <a:spcPts val="840"/>
              </a:spcAft>
              <a:buNone/>
            </a:pPr>
            <a:r>
              <a:rPr sz="3200" b="1" kern="1200" dirty="0">
                <a:latin typeface="+mj-lt"/>
                <a:ea typeface="+mj-ea"/>
                <a:cs typeface="+mj-cs"/>
              </a:rPr>
              <a:t>MCQ</a:t>
            </a:r>
          </a:p>
        </p:txBody>
      </p:sp>
      <p:graphicFrame>
        <p:nvGraphicFramePr>
          <p:cNvPr id="7" name="Table 6"/>
          <p:cNvGraphicFramePr>
            <a:graphicFrameLocks noGrp="1"/>
          </p:cNvGraphicFramePr>
          <p:nvPr/>
        </p:nvGraphicFramePr>
        <p:xfrm>
          <a:off x="1387475" y="1820863"/>
          <a:ext cx="7504387" cy="3556000"/>
        </p:xfrm>
        <a:graphic>
          <a:graphicData uri="http://schemas.openxmlformats.org/drawingml/2006/table">
            <a:tbl>
              <a:tblPr firstRow="1" firstCol="1" bandRow="1">
                <a:tableStyleId>{2D5ABB26-0587-4C30-8999-92F81FD0307C}</a:tableStyleId>
              </a:tblPr>
              <a:tblGrid>
                <a:gridCol w="7504387">
                  <a:extLst>
                    <a:ext uri="{9D8B030D-6E8A-4147-A177-3AD203B41FA5}">
                      <a16:colId xmlns:a16="http://schemas.microsoft.com/office/drawing/2014/main" val="20000"/>
                    </a:ext>
                  </a:extLst>
                </a:gridCol>
              </a:tblGrid>
              <a:tr h="1691159">
                <a:tc>
                  <a:txBody>
                    <a:bodyPr/>
                    <a:lstStyle/>
                    <a:p>
                      <a:pPr marL="0" marR="0" lvl="0" indent="0">
                        <a:spcBef>
                          <a:spcPts val="0"/>
                        </a:spcBef>
                        <a:spcAft>
                          <a:spcPts val="0"/>
                        </a:spcAft>
                        <a:buFont typeface="+mj-lt"/>
                        <a:buNone/>
                      </a:pPr>
                      <a:r>
                        <a:rPr lang="en-US" sz="2200" dirty="0">
                          <a:ln>
                            <a:noFill/>
                          </a:ln>
                          <a:effectLst/>
                        </a:rPr>
                        <a:t>3. Which of the following is not an external security threats?</a:t>
                      </a:r>
                    </a:p>
                    <a:p>
                      <a:pPr marL="342900" marR="0" lvl="0" indent="-342900">
                        <a:spcBef>
                          <a:spcPts val="0"/>
                        </a:spcBef>
                        <a:spcAft>
                          <a:spcPts val="0"/>
                        </a:spcAft>
                        <a:buFont typeface="+mj-lt"/>
                        <a:buAutoNum type="alphaUcPeriod"/>
                      </a:pPr>
                      <a:r>
                        <a:rPr lang="en-US" sz="2200" dirty="0">
                          <a:ln>
                            <a:noFill/>
                          </a:ln>
                          <a:effectLst/>
                        </a:rPr>
                        <a:t>Front door threats</a:t>
                      </a:r>
                    </a:p>
                    <a:p>
                      <a:pPr marL="342900" marR="0" lvl="0" indent="-342900">
                        <a:spcBef>
                          <a:spcPts val="0"/>
                        </a:spcBef>
                        <a:spcAft>
                          <a:spcPts val="0"/>
                        </a:spcAft>
                        <a:buFont typeface="+mj-lt"/>
                        <a:buAutoNum type="alphaUcPeriod"/>
                      </a:pPr>
                      <a:r>
                        <a:rPr lang="en-US" sz="2200" dirty="0">
                          <a:ln>
                            <a:noFill/>
                          </a:ln>
                          <a:effectLst/>
                        </a:rPr>
                        <a:t>Back door threats</a:t>
                      </a:r>
                    </a:p>
                    <a:p>
                      <a:pPr marL="342900" marR="0" lvl="0" indent="-342900">
                        <a:spcBef>
                          <a:spcPts val="0"/>
                        </a:spcBef>
                        <a:spcAft>
                          <a:spcPts val="0"/>
                        </a:spcAft>
                        <a:buFont typeface="+mj-lt"/>
                        <a:buAutoNum type="alphaUcPeriod"/>
                      </a:pPr>
                      <a:r>
                        <a:rPr lang="en-US" sz="2200" dirty="0">
                          <a:ln>
                            <a:noFill/>
                          </a:ln>
                          <a:effectLst/>
                        </a:rPr>
                        <a:t>Underground threats</a:t>
                      </a:r>
                    </a:p>
                    <a:p>
                      <a:pPr marL="342900" marR="0" lvl="0" indent="-342900">
                        <a:spcBef>
                          <a:spcPts val="0"/>
                        </a:spcBef>
                        <a:spcAft>
                          <a:spcPts val="0"/>
                        </a:spcAft>
                        <a:buFont typeface="+mj-lt"/>
                        <a:buAutoNum type="alphaUcPeriod"/>
                      </a:pPr>
                      <a:r>
                        <a:rPr lang="en-US" sz="2200" dirty="0">
                          <a:ln>
                            <a:noFill/>
                          </a:ln>
                          <a:effectLst/>
                        </a:rPr>
                        <a:t>Denial of Services(</a:t>
                      </a:r>
                      <a:r>
                        <a:rPr lang="en-US" sz="2200" dirty="0" err="1">
                          <a:ln>
                            <a:noFill/>
                          </a:ln>
                          <a:effectLst/>
                        </a:rPr>
                        <a:t>DoS</a:t>
                      </a:r>
                      <a:r>
                        <a:rPr lang="en-US" sz="2200" dirty="0">
                          <a:ln>
                            <a:noFill/>
                          </a:ln>
                          <a:effectLst/>
                        </a:rPr>
                        <a:t>)</a:t>
                      </a:r>
                      <a:endParaRPr lang="en-US" sz="2200" dirty="0">
                        <a:ln>
                          <a:noFill/>
                        </a:ln>
                        <a:solidFill>
                          <a:srgbClr val="000000"/>
                        </a:solidFill>
                        <a:effectLst/>
                        <a:latin typeface="Helvetica Neue"/>
                        <a:ea typeface="Arial Unicode MS"/>
                        <a:cs typeface="Arial Unicode MS"/>
                      </a:endParaRPr>
                    </a:p>
                  </a:txBody>
                  <a:tcPr marL="50800" marR="50800" marT="50800" marB="50800"/>
                </a:tc>
                <a:extLst>
                  <a:ext uri="{0D108BD9-81ED-4DB2-BD59-A6C34878D82A}">
                    <a16:rowId xmlns:a16="http://schemas.microsoft.com/office/drawing/2014/main" val="10000"/>
                  </a:ext>
                </a:extLst>
              </a:tr>
              <a:tr h="1691159">
                <a:tc>
                  <a:txBody>
                    <a:bodyPr/>
                    <a:lstStyle/>
                    <a:p>
                      <a:pPr marL="0" marR="0" lvl="0" indent="0">
                        <a:spcBef>
                          <a:spcPts val="0"/>
                        </a:spcBef>
                        <a:spcAft>
                          <a:spcPts val="0"/>
                        </a:spcAft>
                        <a:buFont typeface="+mj-lt"/>
                        <a:buNone/>
                      </a:pPr>
                      <a:r>
                        <a:rPr lang="en-US" sz="2200" dirty="0">
                          <a:ln>
                            <a:noFill/>
                          </a:ln>
                          <a:effectLst/>
                        </a:rPr>
                        <a:t>4. The full form of DNS is</a:t>
                      </a:r>
                    </a:p>
                    <a:p>
                      <a:pPr marL="342900" marR="0" lvl="0" indent="-342900">
                        <a:spcBef>
                          <a:spcPts val="0"/>
                        </a:spcBef>
                        <a:spcAft>
                          <a:spcPts val="0"/>
                        </a:spcAft>
                        <a:buFont typeface="+mj-lt"/>
                        <a:buAutoNum type="alphaUcPeriod"/>
                      </a:pPr>
                      <a:r>
                        <a:rPr lang="en-US" sz="2200" dirty="0">
                          <a:ln>
                            <a:noFill/>
                          </a:ln>
                          <a:effectLst/>
                        </a:rPr>
                        <a:t>Domain name system</a:t>
                      </a:r>
                    </a:p>
                    <a:p>
                      <a:pPr marL="342900" marR="0" lvl="0" indent="-342900">
                        <a:spcBef>
                          <a:spcPts val="0"/>
                        </a:spcBef>
                        <a:spcAft>
                          <a:spcPts val="0"/>
                        </a:spcAft>
                        <a:buFont typeface="+mj-lt"/>
                        <a:buAutoNum type="alphaUcPeriod"/>
                      </a:pPr>
                      <a:r>
                        <a:rPr lang="en-US" sz="2200" dirty="0">
                          <a:ln>
                            <a:noFill/>
                          </a:ln>
                          <a:effectLst/>
                        </a:rPr>
                        <a:t>Domain naming system</a:t>
                      </a:r>
                    </a:p>
                    <a:p>
                      <a:pPr marL="342900" marR="0" lvl="0" indent="-342900">
                        <a:spcBef>
                          <a:spcPts val="0"/>
                        </a:spcBef>
                        <a:spcAft>
                          <a:spcPts val="0"/>
                        </a:spcAft>
                        <a:buFont typeface="+mj-lt"/>
                        <a:buAutoNum type="alphaUcPeriod"/>
                      </a:pPr>
                      <a:r>
                        <a:rPr lang="en-US" sz="2200" dirty="0">
                          <a:ln>
                            <a:noFill/>
                          </a:ln>
                          <a:effectLst/>
                        </a:rPr>
                        <a:t>Domain name storage</a:t>
                      </a:r>
                    </a:p>
                    <a:p>
                      <a:pPr marL="342900" marR="0" lvl="0" indent="-342900">
                        <a:spcBef>
                          <a:spcPts val="0"/>
                        </a:spcBef>
                        <a:spcAft>
                          <a:spcPts val="0"/>
                        </a:spcAft>
                        <a:buFont typeface="+mj-lt"/>
                        <a:buAutoNum type="alphaUcPeriod"/>
                      </a:pPr>
                      <a:r>
                        <a:rPr lang="en-US" sz="2200" dirty="0">
                          <a:ln>
                            <a:noFill/>
                          </a:ln>
                          <a:effectLst/>
                        </a:rPr>
                        <a:t>Domain naming storage</a:t>
                      </a:r>
                      <a:endParaRPr lang="en-US" sz="2200" dirty="0">
                        <a:ln>
                          <a:noFill/>
                        </a:ln>
                        <a:solidFill>
                          <a:srgbClr val="000000"/>
                        </a:solidFill>
                        <a:effectLst/>
                        <a:latin typeface="Helvetica Neue"/>
                        <a:ea typeface="Arial Unicode MS"/>
                        <a:cs typeface="Arial Unicode MS"/>
                      </a:endParaRPr>
                    </a:p>
                  </a:txBody>
                  <a:tcPr marL="50800" marR="50800" marT="50800" marB="50800"/>
                </a:tc>
                <a:extLst>
                  <a:ext uri="{0D108BD9-81ED-4DB2-BD59-A6C34878D82A}">
                    <a16:rowId xmlns:a16="http://schemas.microsoft.com/office/drawing/2014/main" val="10001"/>
                  </a:ext>
                </a:extLst>
              </a:tr>
            </a:tbl>
          </a:graphicData>
        </a:graphic>
      </p:graphicFrame>
      <p:sp>
        <p:nvSpPr>
          <p:cNvPr id="2" name="Footer Placeholder 12">
            <a:extLst>
              <a:ext uri="{FF2B5EF4-FFF2-40B4-BE49-F238E27FC236}">
                <a16:creationId xmlns:a16="http://schemas.microsoft.com/office/drawing/2014/main" id="{2082AF67-6376-19CC-9FB9-0AB5A4DC5C2D}"/>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AD531DB1-B0E2-4F40-B49B-C289EE2A0E03}"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149</a:t>
            </a:fld>
            <a:endParaRPr lang="en-US" sz="1300" dirty="0">
              <a:solidFill>
                <a:srgbClr val="898989"/>
              </a:solidFill>
            </a:endParaRPr>
          </a:p>
        </p:txBody>
      </p:sp>
      <p:sp>
        <p:nvSpPr>
          <p:cNvPr id="138245" name="Title 1"/>
          <p:cNvSpPr>
            <a:spLocks noGrp="1"/>
          </p:cNvSpPr>
          <p:nvPr>
            <p:ph type="title"/>
          </p:nvPr>
        </p:nvSpPr>
        <p:spPr>
          <a:xfrm>
            <a:off x="1508125" y="0"/>
            <a:ext cx="8550275" cy="549275"/>
          </a:xfrm>
        </p:spPr>
        <p:txBody>
          <a:bodyPr vert="horz" wrap="square" lIns="91440" tIns="45720" rIns="91440" bIns="45720" anchor="b" anchorCtr="0"/>
          <a:lstStyle/>
          <a:p>
            <a:pPr defTabSz="1005840">
              <a:spcAft>
                <a:spcPts val="840"/>
              </a:spcAft>
              <a:buNone/>
            </a:pPr>
            <a:r>
              <a:rPr sz="3200" b="1" kern="1200" dirty="0">
                <a:latin typeface="+mj-lt"/>
                <a:ea typeface="+mj-ea"/>
                <a:cs typeface="+mj-cs"/>
              </a:rPr>
              <a:t>MCQ</a:t>
            </a:r>
          </a:p>
        </p:txBody>
      </p:sp>
      <p:graphicFrame>
        <p:nvGraphicFramePr>
          <p:cNvPr id="2" name="Table 1"/>
          <p:cNvGraphicFramePr>
            <a:graphicFrameLocks noGrp="1"/>
          </p:cNvGraphicFramePr>
          <p:nvPr/>
        </p:nvGraphicFramePr>
        <p:xfrm>
          <a:off x="1508125" y="1435100"/>
          <a:ext cx="7232944" cy="3610302"/>
        </p:xfrm>
        <a:graphic>
          <a:graphicData uri="http://schemas.openxmlformats.org/drawingml/2006/table">
            <a:tbl>
              <a:tblPr firstRow="1" firstCol="1" bandRow="1">
                <a:tableStyleId>{2D5ABB26-0587-4C30-8999-92F81FD0307C}</a:tableStyleId>
              </a:tblPr>
              <a:tblGrid>
                <a:gridCol w="7232944">
                  <a:extLst>
                    <a:ext uri="{9D8B030D-6E8A-4147-A177-3AD203B41FA5}">
                      <a16:colId xmlns:a16="http://schemas.microsoft.com/office/drawing/2014/main" val="20000"/>
                    </a:ext>
                  </a:extLst>
                </a:gridCol>
              </a:tblGrid>
              <a:tr h="1805151">
                <a:tc>
                  <a:txBody>
                    <a:bodyPr/>
                    <a:lstStyle/>
                    <a:p>
                      <a:pPr marL="0" marR="0" lvl="0" indent="0">
                        <a:spcBef>
                          <a:spcPts val="0"/>
                        </a:spcBef>
                        <a:spcAft>
                          <a:spcPts val="0"/>
                        </a:spcAft>
                        <a:buFont typeface="+mj-lt"/>
                        <a:buNone/>
                      </a:pPr>
                      <a:r>
                        <a:rPr lang="en-US" sz="2200" dirty="0">
                          <a:ln>
                            <a:noFill/>
                          </a:ln>
                          <a:effectLst/>
                        </a:rPr>
                        <a:t>5.  TELNET is a</a:t>
                      </a:r>
                    </a:p>
                    <a:p>
                      <a:pPr marL="342900" marR="0" lvl="0" indent="-342900">
                        <a:spcBef>
                          <a:spcPts val="0"/>
                        </a:spcBef>
                        <a:spcAft>
                          <a:spcPts val="0"/>
                        </a:spcAft>
                        <a:buFont typeface="+mj-lt"/>
                        <a:buAutoNum type="alphaUcPeriod"/>
                      </a:pPr>
                      <a:r>
                        <a:rPr lang="en-US" sz="2200" dirty="0">
                          <a:ln>
                            <a:noFill/>
                          </a:ln>
                          <a:effectLst/>
                        </a:rPr>
                        <a:t>Customized program</a:t>
                      </a:r>
                    </a:p>
                    <a:p>
                      <a:pPr marL="342900" marR="0" lvl="0" indent="-342900">
                        <a:spcBef>
                          <a:spcPts val="0"/>
                        </a:spcBef>
                        <a:spcAft>
                          <a:spcPts val="0"/>
                        </a:spcAft>
                        <a:buFont typeface="+mj-lt"/>
                        <a:buAutoNum type="alphaUcPeriod"/>
                      </a:pPr>
                      <a:r>
                        <a:rPr lang="en-US" sz="2200" dirty="0">
                          <a:ln>
                            <a:noFill/>
                          </a:ln>
                          <a:effectLst/>
                        </a:rPr>
                        <a:t>Client/server program</a:t>
                      </a:r>
                    </a:p>
                    <a:p>
                      <a:pPr marL="342900" marR="0" lvl="0" indent="-342900">
                        <a:spcBef>
                          <a:spcPts val="0"/>
                        </a:spcBef>
                        <a:spcAft>
                          <a:spcPts val="0"/>
                        </a:spcAft>
                        <a:buFont typeface="+mj-lt"/>
                        <a:buAutoNum type="alphaUcPeriod"/>
                      </a:pPr>
                      <a:r>
                        <a:rPr lang="en-US" sz="2200" dirty="0">
                          <a:ln>
                            <a:noFill/>
                          </a:ln>
                          <a:effectLst/>
                        </a:rPr>
                        <a:t>Application program</a:t>
                      </a:r>
                    </a:p>
                    <a:p>
                      <a:pPr marL="342900" marR="0" lvl="0" indent="-342900">
                        <a:spcBef>
                          <a:spcPts val="0"/>
                        </a:spcBef>
                        <a:spcAft>
                          <a:spcPts val="0"/>
                        </a:spcAft>
                        <a:buFont typeface="+mj-lt"/>
                        <a:buAutoNum type="alphaUcPeriod"/>
                      </a:pPr>
                      <a:r>
                        <a:rPr lang="en-US" sz="2200" dirty="0">
                          <a:ln>
                            <a:noFill/>
                          </a:ln>
                          <a:effectLst/>
                        </a:rPr>
                        <a:t>All of the above</a:t>
                      </a:r>
                      <a:endParaRPr lang="en-US" sz="2200" dirty="0">
                        <a:ln>
                          <a:noFill/>
                        </a:ln>
                        <a:solidFill>
                          <a:srgbClr val="000000"/>
                        </a:solidFill>
                        <a:effectLst/>
                        <a:latin typeface="Helvetica Neue"/>
                        <a:ea typeface="Arial Unicode MS"/>
                        <a:cs typeface="Arial Unicode MS"/>
                      </a:endParaRPr>
                    </a:p>
                  </a:txBody>
                  <a:tcPr marL="50800" marR="50800" marT="50800" marB="50800"/>
                </a:tc>
                <a:extLst>
                  <a:ext uri="{0D108BD9-81ED-4DB2-BD59-A6C34878D82A}">
                    <a16:rowId xmlns:a16="http://schemas.microsoft.com/office/drawing/2014/main" val="10000"/>
                  </a:ext>
                </a:extLst>
              </a:tr>
              <a:tr h="1805151">
                <a:tc>
                  <a:txBody>
                    <a:bodyPr/>
                    <a:lstStyle/>
                    <a:p>
                      <a:pPr marL="0" marR="0" lvl="0" indent="0">
                        <a:spcBef>
                          <a:spcPts val="0"/>
                        </a:spcBef>
                        <a:spcAft>
                          <a:spcPts val="0"/>
                        </a:spcAft>
                        <a:buFont typeface="+mj-lt"/>
                        <a:buNone/>
                      </a:pPr>
                      <a:r>
                        <a:rPr lang="en-US" sz="2200" dirty="0">
                          <a:ln>
                            <a:noFill/>
                          </a:ln>
                          <a:effectLst/>
                        </a:rPr>
                        <a:t>6.  XHTML stands for</a:t>
                      </a:r>
                    </a:p>
                    <a:p>
                      <a:pPr marL="342900" marR="0" lvl="0" indent="-342900">
                        <a:spcBef>
                          <a:spcPts val="0"/>
                        </a:spcBef>
                        <a:spcAft>
                          <a:spcPts val="0"/>
                        </a:spcAft>
                        <a:buFont typeface="+mj-lt"/>
                        <a:buAutoNum type="alphaUcPeriod"/>
                      </a:pPr>
                      <a:r>
                        <a:rPr lang="en-US" sz="2200" dirty="0">
                          <a:ln>
                            <a:noFill/>
                          </a:ln>
                          <a:effectLst/>
                        </a:rPr>
                        <a:t>Extensible Hypertext Markup language</a:t>
                      </a:r>
                    </a:p>
                    <a:p>
                      <a:pPr marL="342900" marR="0" lvl="0" indent="-342900">
                        <a:spcBef>
                          <a:spcPts val="0"/>
                        </a:spcBef>
                        <a:spcAft>
                          <a:spcPts val="0"/>
                        </a:spcAft>
                        <a:buFont typeface="+mj-lt"/>
                        <a:buAutoNum type="alphaUcPeriod"/>
                      </a:pPr>
                      <a:r>
                        <a:rPr lang="en-US" sz="2200" dirty="0">
                          <a:ln>
                            <a:noFill/>
                          </a:ln>
                          <a:effectLst/>
                        </a:rPr>
                        <a:t>Extended Hypertext Markup language</a:t>
                      </a:r>
                    </a:p>
                    <a:p>
                      <a:pPr marL="342900" marR="0" lvl="0" indent="-342900">
                        <a:spcBef>
                          <a:spcPts val="0"/>
                        </a:spcBef>
                        <a:spcAft>
                          <a:spcPts val="0"/>
                        </a:spcAft>
                        <a:buFont typeface="+mj-lt"/>
                        <a:buAutoNum type="alphaUcPeriod"/>
                      </a:pPr>
                      <a:r>
                        <a:rPr lang="en-US" sz="2200" dirty="0">
                          <a:ln>
                            <a:noFill/>
                          </a:ln>
                          <a:effectLst/>
                        </a:rPr>
                        <a:t>Both A &amp; B</a:t>
                      </a:r>
                    </a:p>
                    <a:p>
                      <a:pPr marL="342900" marR="0" lvl="0" indent="-342900">
                        <a:spcBef>
                          <a:spcPts val="0"/>
                        </a:spcBef>
                        <a:spcAft>
                          <a:spcPts val="0"/>
                        </a:spcAft>
                        <a:buFont typeface="+mj-lt"/>
                        <a:buAutoNum type="alphaUcPeriod"/>
                      </a:pPr>
                      <a:r>
                        <a:rPr lang="en-US" sz="2200" dirty="0">
                          <a:ln>
                            <a:noFill/>
                          </a:ln>
                          <a:effectLst/>
                        </a:rPr>
                        <a:t>None of them</a:t>
                      </a:r>
                      <a:endParaRPr lang="en-US" sz="2200" dirty="0">
                        <a:ln>
                          <a:noFill/>
                        </a:ln>
                        <a:solidFill>
                          <a:srgbClr val="000000"/>
                        </a:solidFill>
                        <a:effectLst/>
                        <a:latin typeface="Helvetica Neue"/>
                        <a:ea typeface="Arial Unicode MS"/>
                        <a:cs typeface="Arial Unicode MS"/>
                      </a:endParaRPr>
                    </a:p>
                  </a:txBody>
                  <a:tcPr marL="50800" marR="50800" marT="50800" marB="50800"/>
                </a:tc>
                <a:extLst>
                  <a:ext uri="{0D108BD9-81ED-4DB2-BD59-A6C34878D82A}">
                    <a16:rowId xmlns:a16="http://schemas.microsoft.com/office/drawing/2014/main" val="10001"/>
                  </a:ext>
                </a:extLst>
              </a:tr>
            </a:tbl>
          </a:graphicData>
        </a:graphic>
      </p:graphicFrame>
      <p:sp>
        <p:nvSpPr>
          <p:cNvPr id="6" name="Footer Placeholder 12">
            <a:extLst>
              <a:ext uri="{FF2B5EF4-FFF2-40B4-BE49-F238E27FC236}">
                <a16:creationId xmlns:a16="http://schemas.microsoft.com/office/drawing/2014/main" id="{972F4B6B-105F-CDC6-3631-FB788B5A4A0C}"/>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3"/>
          <p:cNvSpPr txBox="1">
            <a:spLocks noGrp="1"/>
          </p:cNvSpPr>
          <p:nvPr>
            <p:ph type="dt" sz="half" idx="10"/>
          </p:nvPr>
        </p:nvSpPr>
        <p:spPr>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fld id="{D19AE09B-0CCB-4D42-A5B2-C26F68DDD4B2}" type="datetime1">
              <a:rPr kumimoji="0" lang="en-US"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9459" name="Slide Number Placeholder 5"/>
          <p:cNvSpPr txBox="1">
            <a:spLocks noGrp="1"/>
          </p:cNvSpPr>
          <p:nvPr>
            <p:ph type="sldNum" sz="quarter" idx="12"/>
          </p:nvPr>
        </p:nvSpPr>
        <p:spPr>
          <a:noFill/>
        </p:spPr>
        <p:txBody>
          <a:bodyPr vert="horz" lIns="100584" tIns="50292" rIns="100584" bIns="50292" rtlCol="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ctr"/>
            <a:fld id="{9A0DB2DC-4C9A-4742-B13C-FB6460FD3503}" type="slidenum">
              <a:rPr lang="en-US" sz="1320" dirty="0">
                <a:solidFill>
                  <a:srgbClr val="898989"/>
                </a:solidFill>
              </a:rPr>
              <a:t>15</a:t>
            </a:fld>
            <a:endParaRPr lang="en-US" sz="1320" dirty="0">
              <a:solidFill>
                <a:srgbClr val="898989"/>
              </a:solidFill>
            </a:endParaRPr>
          </a:p>
        </p:txBody>
      </p:sp>
      <p:sp>
        <p:nvSpPr>
          <p:cNvPr id="7" name="Title 1"/>
          <p:cNvSpPr/>
          <p:nvPr/>
        </p:nvSpPr>
        <p:spPr>
          <a:xfrm>
            <a:off x="1508760" y="145415"/>
            <a:ext cx="8549640" cy="985520"/>
          </a:xfrm>
          <a:prstGeom prst="rect">
            <a:avLst/>
          </a:prstGeom>
          <a:solidFill>
            <a:srgbClr val="B7EEFF"/>
          </a:solidFill>
          <a:ln w="9525">
            <a:noFill/>
          </a:ln>
        </p:spPr>
        <p:txBody>
          <a:bodyPr vert="horz" wrap="square" lIns="91440" tIns="45720" rIns="91440" bIns="45720" rtlCol="0" anchor="b" anchorCtr="0">
            <a:normAutofit/>
          </a:bodyPr>
          <a:lstStyle/>
          <a:p>
            <a:pPr lvl="0" algn="ctr" defTabSz="1005840" fontAlgn="auto">
              <a:lnSpc>
                <a:spcPct val="90000"/>
              </a:lnSpc>
              <a:buClrTx/>
              <a:buSzTx/>
              <a:buFontTx/>
            </a:pPr>
            <a:r>
              <a:rPr sz="3200" dirty="0">
                <a:latin typeface="+mj-lt"/>
                <a:ea typeface="+mj-ea"/>
                <a:cs typeface="+mj-cs"/>
                <a:sym typeface="+mn-ea"/>
              </a:rPr>
              <a:t>Result Analysis </a:t>
            </a:r>
          </a:p>
          <a:p>
            <a:pPr lvl="0" algn="ctr" defTabSz="1005840" fontAlgn="auto">
              <a:lnSpc>
                <a:spcPct val="90000"/>
              </a:lnSpc>
              <a:buClrTx/>
              <a:buSzTx/>
              <a:buFontTx/>
            </a:pPr>
            <a:endParaRPr sz="3200" dirty="0">
              <a:latin typeface="+mj-lt"/>
              <a:ea typeface="+mj-ea"/>
              <a:cs typeface="+mj-cs"/>
              <a:sym typeface="+mn-ea"/>
            </a:endParaRPr>
          </a:p>
        </p:txBody>
      </p:sp>
      <p:sp>
        <p:nvSpPr>
          <p:cNvPr id="16389" name="Rectangle 1"/>
          <p:cNvSpPr/>
          <p:nvPr/>
        </p:nvSpPr>
        <p:spPr>
          <a:xfrm>
            <a:off x="670560" y="2214880"/>
            <a:ext cx="8801100" cy="1512570"/>
          </a:xfrm>
          <a:prstGeom prst="rect">
            <a:avLst/>
          </a:prstGeom>
          <a:noFill/>
          <a:ln w="9525">
            <a:noFill/>
          </a:ln>
        </p:spPr>
        <p:txBody>
          <a:bodyPr anchor="ctr" anchorCtr="0">
            <a:spAutoFit/>
          </a:bodyPr>
          <a:lstStyle/>
          <a:p>
            <a:pPr marL="457200" indent="-457200">
              <a:buFont typeface="Arial" panose="020B0604020202020204" pitchFamily="34" charset="0"/>
              <a:buChar char="•"/>
            </a:pPr>
            <a:r>
              <a:rPr sz="3080" dirty="0">
                <a:latin typeface="Calibri" panose="020F0502020204030204" pitchFamily="34" charset="0"/>
                <a:ea typeface="Arial" panose="020B0604020202020204" pitchFamily="34" charset="0"/>
                <a:cs typeface="Times New Roman" panose="02020603050405020304" pitchFamily="18" charset="0"/>
              </a:rPr>
              <a:t>Computer Networks Result of 2020-21: 96.97%</a:t>
            </a:r>
          </a:p>
          <a:p>
            <a:pPr marL="457200" indent="-457200">
              <a:buNone/>
            </a:pPr>
            <a:endParaRPr sz="3080" dirty="0">
              <a:latin typeface="Calibri" panose="020F0502020204030204" pitchFamily="34" charset="0"/>
              <a:ea typeface="Arial" panose="020B0604020202020204" pitchFamily="34" charset="0"/>
              <a:cs typeface="Times New Roman" panose="02020603050405020304" pitchFamily="18" charset="0"/>
            </a:endParaRPr>
          </a:p>
          <a:p>
            <a:pPr marL="457200" indent="-457200">
              <a:buFont typeface="Arial" panose="020B0604020202020204" pitchFamily="34" charset="0"/>
              <a:buChar char="•"/>
            </a:pPr>
            <a:r>
              <a:rPr sz="3080" dirty="0">
                <a:latin typeface="Calibri" panose="020F0502020204030204" pitchFamily="34" charset="0"/>
                <a:ea typeface="Arial" panose="020B0604020202020204" pitchFamily="34" charset="0"/>
                <a:cs typeface="Times New Roman" panose="02020603050405020304" pitchFamily="18" charset="0"/>
              </a:rPr>
              <a:t>Average Marks: 54.33 </a:t>
            </a:r>
            <a:endParaRPr sz="3080" dirty="0">
              <a:latin typeface="Calibri" panose="020F0502020204030204" pitchFamily="34" charset="0"/>
              <a:ea typeface="Arial" panose="020B0604020202020204" pitchFamily="34" charset="0"/>
            </a:endParaRPr>
          </a:p>
        </p:txBody>
      </p:sp>
      <p:sp>
        <p:nvSpPr>
          <p:cNvPr id="2" name="Footer Placeholder 12">
            <a:extLst>
              <a:ext uri="{FF2B5EF4-FFF2-40B4-BE49-F238E27FC236}">
                <a16:creationId xmlns:a16="http://schemas.microsoft.com/office/drawing/2014/main" id="{78BD015C-78FB-9C74-B898-00351DE954FC}"/>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FF76E8D6-4381-47F0-AAB3-B3C0043E6AEC}"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150</a:t>
            </a:fld>
            <a:endParaRPr lang="en-US" sz="1300" dirty="0">
              <a:solidFill>
                <a:srgbClr val="898989"/>
              </a:solidFill>
            </a:endParaRPr>
          </a:p>
        </p:txBody>
      </p:sp>
      <p:sp>
        <p:nvSpPr>
          <p:cNvPr id="139269" name="Title 1"/>
          <p:cNvSpPr>
            <a:spLocks noGrp="1"/>
          </p:cNvSpPr>
          <p:nvPr>
            <p:ph type="title"/>
          </p:nvPr>
        </p:nvSpPr>
        <p:spPr>
          <a:xfrm>
            <a:off x="1508125" y="0"/>
            <a:ext cx="8550275" cy="549275"/>
          </a:xfrm>
        </p:spPr>
        <p:txBody>
          <a:bodyPr vert="horz" wrap="square" lIns="91440" tIns="45720" rIns="91440" bIns="45720" anchor="b" anchorCtr="0"/>
          <a:lstStyle/>
          <a:p>
            <a:pPr defTabSz="1005840">
              <a:spcAft>
                <a:spcPts val="840"/>
              </a:spcAft>
              <a:buNone/>
            </a:pPr>
            <a:r>
              <a:rPr sz="3200" b="1" kern="1200" dirty="0">
                <a:latin typeface="+mj-lt"/>
                <a:ea typeface="+mj-ea"/>
                <a:cs typeface="+mj-cs"/>
              </a:rPr>
              <a:t>MCQ</a:t>
            </a:r>
          </a:p>
        </p:txBody>
      </p:sp>
      <p:graphicFrame>
        <p:nvGraphicFramePr>
          <p:cNvPr id="2" name="Table 1"/>
          <p:cNvGraphicFramePr>
            <a:graphicFrameLocks noGrp="1"/>
          </p:cNvGraphicFramePr>
          <p:nvPr/>
        </p:nvGraphicFramePr>
        <p:xfrm>
          <a:off x="1508125" y="1450975"/>
          <a:ext cx="7232944" cy="3556000"/>
        </p:xfrm>
        <a:graphic>
          <a:graphicData uri="http://schemas.openxmlformats.org/drawingml/2006/table">
            <a:tbl>
              <a:tblPr firstRow="1" firstCol="1" bandRow="1">
                <a:tableStyleId>{2D5ABB26-0587-4C30-8999-92F81FD0307C}</a:tableStyleId>
              </a:tblPr>
              <a:tblGrid>
                <a:gridCol w="7232944">
                  <a:extLst>
                    <a:ext uri="{9D8B030D-6E8A-4147-A177-3AD203B41FA5}">
                      <a16:colId xmlns:a16="http://schemas.microsoft.com/office/drawing/2014/main" val="20000"/>
                    </a:ext>
                  </a:extLst>
                </a:gridCol>
              </a:tblGrid>
              <a:tr h="1568670">
                <a:tc>
                  <a:txBody>
                    <a:bodyPr/>
                    <a:lstStyle/>
                    <a:p>
                      <a:pPr marL="0" marR="0" lvl="0" indent="0">
                        <a:spcBef>
                          <a:spcPts val="0"/>
                        </a:spcBef>
                        <a:spcAft>
                          <a:spcPts val="0"/>
                        </a:spcAft>
                        <a:buFont typeface="+mj-lt"/>
                        <a:buNone/>
                        <a:tabLst>
                          <a:tab pos="309880" algn="l"/>
                        </a:tabLst>
                      </a:pPr>
                      <a:r>
                        <a:rPr lang="en-US" sz="2200" dirty="0">
                          <a:effectLst/>
                        </a:rPr>
                        <a:t>7.  Electronic mail uses this Application layer</a:t>
                      </a:r>
                      <a:r>
                        <a:rPr lang="en-US" sz="2200" spc="-25" dirty="0">
                          <a:effectLst/>
                        </a:rPr>
                        <a:t> </a:t>
                      </a:r>
                      <a:r>
                        <a:rPr lang="en-US" sz="2200" dirty="0">
                          <a:effectLst/>
                        </a:rPr>
                        <a:t>protocol</a:t>
                      </a:r>
                    </a:p>
                    <a:p>
                      <a:pPr marL="342900" marR="0" lvl="0" indent="-342900">
                        <a:spcBef>
                          <a:spcPts val="0"/>
                        </a:spcBef>
                        <a:spcAft>
                          <a:spcPts val="0"/>
                        </a:spcAft>
                        <a:buFont typeface="+mj-lt"/>
                        <a:buAutoNum type="alphaUcPeriod"/>
                        <a:tabLst>
                          <a:tab pos="242570" algn="l"/>
                        </a:tabLst>
                      </a:pPr>
                      <a:r>
                        <a:rPr lang="en-US" sz="2200" dirty="0">
                          <a:effectLst/>
                        </a:rPr>
                        <a:t>SMTP</a:t>
                      </a:r>
                    </a:p>
                    <a:p>
                      <a:pPr marL="342900" marR="0" lvl="0" indent="-342900">
                        <a:spcBef>
                          <a:spcPts val="0"/>
                        </a:spcBef>
                        <a:spcAft>
                          <a:spcPts val="0"/>
                        </a:spcAft>
                        <a:buFont typeface="+mj-lt"/>
                        <a:buAutoNum type="alphaUcPeriod"/>
                        <a:tabLst>
                          <a:tab pos="242570" algn="l"/>
                        </a:tabLst>
                      </a:pPr>
                      <a:r>
                        <a:rPr lang="en-US" sz="2200" dirty="0">
                          <a:effectLst/>
                        </a:rPr>
                        <a:t>HTTP</a:t>
                      </a:r>
                    </a:p>
                    <a:p>
                      <a:pPr marL="342900" marR="0" lvl="0" indent="-342900">
                        <a:spcBef>
                          <a:spcPts val="0"/>
                        </a:spcBef>
                        <a:spcAft>
                          <a:spcPts val="0"/>
                        </a:spcAft>
                        <a:buFont typeface="+mj-lt"/>
                        <a:buAutoNum type="alphaUcPeriod"/>
                        <a:tabLst>
                          <a:tab pos="236220" algn="l"/>
                        </a:tabLst>
                      </a:pPr>
                      <a:r>
                        <a:rPr lang="en-US" sz="2200" dirty="0">
                          <a:effectLst/>
                        </a:rPr>
                        <a:t>FTP</a:t>
                      </a:r>
                    </a:p>
                    <a:p>
                      <a:pPr marL="342900" marR="0" lvl="0" indent="-342900">
                        <a:spcBef>
                          <a:spcPts val="0"/>
                        </a:spcBef>
                        <a:spcAft>
                          <a:spcPts val="0"/>
                        </a:spcAft>
                        <a:buFont typeface="+mj-lt"/>
                        <a:buAutoNum type="alphaUcPeriod"/>
                        <a:tabLst>
                          <a:tab pos="242570" algn="l"/>
                        </a:tabLst>
                      </a:pPr>
                      <a:r>
                        <a:rPr lang="en-US" sz="2200" dirty="0">
                          <a:effectLst/>
                        </a:rPr>
                        <a:t>SIP</a:t>
                      </a:r>
                      <a:endParaRPr lang="en-US" sz="2200" dirty="0">
                        <a:effectLst/>
                        <a:latin typeface="Arial" panose="020B0604020202020204" pitchFamily="34" charset="0"/>
                        <a:ea typeface="Arial" panose="020B0604020202020204" pitchFamily="34" charset="0"/>
                      </a:endParaRPr>
                    </a:p>
                  </a:txBody>
                  <a:tcPr marL="50800" marR="50800" marT="50800" marB="50800"/>
                </a:tc>
                <a:extLst>
                  <a:ext uri="{0D108BD9-81ED-4DB2-BD59-A6C34878D82A}">
                    <a16:rowId xmlns:a16="http://schemas.microsoft.com/office/drawing/2014/main" val="10000"/>
                  </a:ext>
                </a:extLst>
              </a:tr>
              <a:tr h="1568670">
                <a:tc>
                  <a:txBody>
                    <a:bodyPr/>
                    <a:lstStyle/>
                    <a:p>
                      <a:pPr marL="0" marR="0" lvl="0" indent="0">
                        <a:spcBef>
                          <a:spcPts val="0"/>
                        </a:spcBef>
                        <a:spcAft>
                          <a:spcPts val="0"/>
                        </a:spcAft>
                        <a:buFont typeface="+mj-lt"/>
                        <a:buNone/>
                        <a:tabLst>
                          <a:tab pos="309880" algn="l"/>
                        </a:tabLst>
                      </a:pPr>
                      <a:r>
                        <a:rPr lang="en-US" sz="2200" dirty="0">
                          <a:effectLst/>
                        </a:rPr>
                        <a:t>8.  The default connection type used by HTTP is______</a:t>
                      </a:r>
                    </a:p>
                    <a:p>
                      <a:pPr marL="342900" marR="0" lvl="0" indent="-342900">
                        <a:spcBef>
                          <a:spcPts val="0"/>
                        </a:spcBef>
                        <a:spcAft>
                          <a:spcPts val="0"/>
                        </a:spcAft>
                        <a:buFont typeface="+mj-lt"/>
                        <a:buAutoNum type="alphaUcPeriod"/>
                        <a:tabLst>
                          <a:tab pos="309880" algn="l"/>
                        </a:tabLst>
                      </a:pPr>
                      <a:r>
                        <a:rPr lang="en-US" sz="2200" dirty="0">
                          <a:effectLst/>
                        </a:rPr>
                        <a:t>Persistent</a:t>
                      </a:r>
                    </a:p>
                    <a:p>
                      <a:pPr marL="342900" marR="0" lvl="0" indent="-342900">
                        <a:spcBef>
                          <a:spcPts val="0"/>
                        </a:spcBef>
                        <a:spcAft>
                          <a:spcPts val="0"/>
                        </a:spcAft>
                        <a:buFont typeface="+mj-lt"/>
                        <a:buAutoNum type="alphaUcPeriod"/>
                        <a:tabLst>
                          <a:tab pos="309880" algn="l"/>
                        </a:tabLst>
                      </a:pPr>
                      <a:r>
                        <a:rPr lang="en-US" sz="2200" dirty="0">
                          <a:effectLst/>
                        </a:rPr>
                        <a:t>Non-Persistent</a:t>
                      </a:r>
                    </a:p>
                    <a:p>
                      <a:pPr marL="342900" marR="0" lvl="0" indent="-342900">
                        <a:spcBef>
                          <a:spcPts val="0"/>
                        </a:spcBef>
                        <a:spcAft>
                          <a:spcPts val="0"/>
                        </a:spcAft>
                        <a:buFont typeface="+mj-lt"/>
                        <a:buAutoNum type="alphaUcPeriod"/>
                        <a:tabLst>
                          <a:tab pos="309880" algn="l"/>
                        </a:tabLst>
                      </a:pPr>
                      <a:r>
                        <a:rPr lang="en-US" sz="2200" dirty="0">
                          <a:effectLst/>
                        </a:rPr>
                        <a:t>Both A &amp; B</a:t>
                      </a:r>
                    </a:p>
                    <a:p>
                      <a:pPr marL="342900" marR="0" lvl="0" indent="-342900">
                        <a:spcBef>
                          <a:spcPts val="0"/>
                        </a:spcBef>
                        <a:spcAft>
                          <a:spcPts val="0"/>
                        </a:spcAft>
                        <a:buFont typeface="+mj-lt"/>
                        <a:buAutoNum type="alphaUcPeriod"/>
                        <a:tabLst>
                          <a:tab pos="309880" algn="l"/>
                        </a:tabLst>
                      </a:pPr>
                      <a:r>
                        <a:rPr lang="en-US" sz="2200" dirty="0">
                          <a:effectLst/>
                        </a:rPr>
                        <a:t>None of the Above</a:t>
                      </a:r>
                      <a:endParaRPr lang="en-US" sz="2200" dirty="0">
                        <a:effectLst/>
                        <a:latin typeface="Arial" panose="020B0604020202020204" pitchFamily="34" charset="0"/>
                        <a:ea typeface="Arial" panose="020B0604020202020204" pitchFamily="34" charset="0"/>
                      </a:endParaRPr>
                    </a:p>
                  </a:txBody>
                  <a:tcPr marL="50800" marR="50800" marT="50800" marB="50800"/>
                </a:tc>
                <a:extLst>
                  <a:ext uri="{0D108BD9-81ED-4DB2-BD59-A6C34878D82A}">
                    <a16:rowId xmlns:a16="http://schemas.microsoft.com/office/drawing/2014/main" val="10001"/>
                  </a:ext>
                </a:extLst>
              </a:tr>
            </a:tbl>
          </a:graphicData>
        </a:graphic>
      </p:graphicFrame>
      <p:sp>
        <p:nvSpPr>
          <p:cNvPr id="6" name="Footer Placeholder 12">
            <a:extLst>
              <a:ext uri="{FF2B5EF4-FFF2-40B4-BE49-F238E27FC236}">
                <a16:creationId xmlns:a16="http://schemas.microsoft.com/office/drawing/2014/main" id="{3042C792-EE41-CE58-01BF-894D6B6E32BD}"/>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25E37230-C45E-4E24-BC8D-AA27FE3C8AB7}"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151</a:t>
            </a:fld>
            <a:endParaRPr lang="en-US" sz="1300" dirty="0">
              <a:solidFill>
                <a:srgbClr val="898989"/>
              </a:solidFill>
            </a:endParaRPr>
          </a:p>
        </p:txBody>
      </p:sp>
      <p:sp>
        <p:nvSpPr>
          <p:cNvPr id="8" name="Title 1"/>
          <p:cNvSpPr>
            <a:spLocks noGrp="1"/>
          </p:cNvSpPr>
          <p:nvPr>
            <p:ph type="title"/>
          </p:nvPr>
        </p:nvSpPr>
        <p:spPr>
          <a:xfrm>
            <a:off x="1508125" y="0"/>
            <a:ext cx="8550275" cy="549275"/>
          </a:xfrm>
        </p:spPr>
        <p:txBody>
          <a:bodyPr vert="horz" wrap="square" lIns="91440" tIns="45720" rIns="91440" bIns="45720" rtlCol="0" anchor="b">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200" b="0" i="0" u="none" strike="noStrike" kern="1200" cap="none" spc="0" normalizeH="0" baseline="0" noProof="0" dirty="0">
                <a:ln>
                  <a:noFill/>
                </a:ln>
                <a:solidFill>
                  <a:schemeClr val="dk1"/>
                </a:solidFill>
                <a:effectLst/>
                <a:uLnTx/>
                <a:uFillTx/>
                <a:latin typeface="+mj-lt"/>
                <a:ea typeface="+mj-ea"/>
                <a:cs typeface="+mj-cs"/>
              </a:rPr>
              <a:t>Old Question Papers</a:t>
            </a:r>
          </a:p>
        </p:txBody>
      </p:sp>
      <p:sp>
        <p:nvSpPr>
          <p:cNvPr id="7" name="Content Placeholder 2"/>
          <p:cNvSpPr txBox="1"/>
          <p:nvPr/>
        </p:nvSpPr>
        <p:spPr>
          <a:xfrm>
            <a:off x="533400" y="1143000"/>
            <a:ext cx="8832850" cy="5478463"/>
          </a:xfrm>
          <a:prstGeom prst="rect">
            <a:avLst/>
          </a:prstGeom>
        </p:spPr>
        <p:txBody>
          <a:bodyPr vert="horz" wrap="square" lIns="91440" tIns="45720" rIns="91440" bIns="45720" rtlCol="0">
            <a:normAutofit fontScale="55000" lnSpcReduction="20000"/>
          </a:bodyPr>
          <a:lstStyle>
            <a:lvl1pPr marL="0" indent="0" algn="just" defTabSz="1005840" rtl="0" eaLnBrk="1" latinLnBrk="0" hangingPunct="1">
              <a:lnSpc>
                <a:spcPct val="100000"/>
              </a:lnSpc>
              <a:spcBef>
                <a:spcPts val="1100"/>
              </a:spcBef>
              <a:buFont typeface="Arial" panose="020B0604020202020204" pitchFamily="34" charset="0"/>
              <a:buNone/>
              <a:defRPr sz="2420" kern="1200">
                <a:solidFill>
                  <a:schemeClr val="tx1"/>
                </a:solidFill>
                <a:latin typeface="+mn-lt"/>
                <a:ea typeface="+mn-ea"/>
                <a:cs typeface="+mn-cs"/>
              </a:defRPr>
            </a:lvl1pPr>
            <a:lvl2pPr marL="502920" indent="0" algn="just" defTabSz="1005840" rtl="0" eaLnBrk="1" latinLnBrk="0" hangingPunct="1">
              <a:lnSpc>
                <a:spcPct val="100000"/>
              </a:lnSpc>
              <a:spcBef>
                <a:spcPts val="550"/>
              </a:spcBef>
              <a:buFont typeface="Arial" panose="020B0604020202020204" pitchFamily="34" charset="0"/>
              <a:buNone/>
              <a:defRPr sz="2200" kern="1200">
                <a:solidFill>
                  <a:schemeClr val="tx1">
                    <a:tint val="75000"/>
                  </a:schemeClr>
                </a:solidFill>
                <a:latin typeface="+mn-lt"/>
                <a:ea typeface="+mn-ea"/>
                <a:cs typeface="+mn-cs"/>
              </a:defRPr>
            </a:lvl2pPr>
            <a:lvl3pPr marL="1005840" indent="0" algn="just" defTabSz="1005840" rtl="0" eaLnBrk="1" latinLnBrk="0" hangingPunct="1">
              <a:lnSpc>
                <a:spcPct val="100000"/>
              </a:lnSpc>
              <a:spcBef>
                <a:spcPts val="550"/>
              </a:spcBef>
              <a:buFont typeface="Arial" panose="020B0604020202020204" pitchFamily="34" charset="0"/>
              <a:buNone/>
              <a:defRPr sz="1980" kern="1200">
                <a:solidFill>
                  <a:schemeClr val="tx1">
                    <a:tint val="75000"/>
                  </a:schemeClr>
                </a:solidFill>
                <a:latin typeface="+mn-lt"/>
                <a:ea typeface="+mn-ea"/>
                <a:cs typeface="+mn-cs"/>
              </a:defRPr>
            </a:lvl3pPr>
            <a:lvl4pPr marL="1508760" indent="0" algn="just" defTabSz="1005840" rtl="0" eaLnBrk="1" latinLnBrk="0" hangingPunct="1">
              <a:lnSpc>
                <a:spcPct val="100000"/>
              </a:lnSpc>
              <a:spcBef>
                <a:spcPts val="550"/>
              </a:spcBef>
              <a:buFont typeface="Arial" panose="020B0604020202020204" pitchFamily="34" charset="0"/>
              <a:buNone/>
              <a:defRPr sz="1760" kern="1200">
                <a:solidFill>
                  <a:schemeClr val="tx1">
                    <a:tint val="75000"/>
                  </a:schemeClr>
                </a:solidFill>
                <a:latin typeface="+mn-lt"/>
                <a:ea typeface="+mn-ea"/>
                <a:cs typeface="+mn-cs"/>
              </a:defRPr>
            </a:lvl4pPr>
            <a:lvl5pPr marL="2011680" indent="0" algn="just" defTabSz="1005840" rtl="0" eaLnBrk="1" latinLnBrk="0" hangingPunct="1">
              <a:lnSpc>
                <a:spcPct val="100000"/>
              </a:lnSpc>
              <a:spcBef>
                <a:spcPts val="550"/>
              </a:spcBef>
              <a:buFont typeface="Arial" panose="020B0604020202020204" pitchFamily="34" charset="0"/>
              <a:buNone/>
              <a:defRPr sz="1760" kern="1200">
                <a:solidFill>
                  <a:schemeClr val="tx1">
                    <a:tint val="75000"/>
                  </a:schemeClr>
                </a:solidFill>
                <a:latin typeface="+mn-lt"/>
                <a:ea typeface="+mn-ea"/>
                <a:cs typeface="+mn-cs"/>
              </a:defRPr>
            </a:lvl5pPr>
            <a:lvl6pPr marL="2514600" indent="0" algn="l" defTabSz="1005840" rtl="0" eaLnBrk="1" latinLnBrk="0" hangingPunct="1">
              <a:lnSpc>
                <a:spcPct val="90000"/>
              </a:lnSpc>
              <a:spcBef>
                <a:spcPts val="550"/>
              </a:spcBef>
              <a:buFont typeface="Arial" panose="020B0604020202020204" pitchFamily="34" charset="0"/>
              <a:buNone/>
              <a:defRPr sz="1760" kern="1200">
                <a:solidFill>
                  <a:schemeClr val="tx1">
                    <a:tint val="75000"/>
                  </a:schemeClr>
                </a:solidFill>
                <a:latin typeface="+mn-lt"/>
                <a:ea typeface="+mn-ea"/>
                <a:cs typeface="+mn-cs"/>
              </a:defRPr>
            </a:lvl6pPr>
            <a:lvl7pPr marL="3017520" indent="0" algn="l" defTabSz="1005840" rtl="0" eaLnBrk="1" latinLnBrk="0" hangingPunct="1">
              <a:lnSpc>
                <a:spcPct val="90000"/>
              </a:lnSpc>
              <a:spcBef>
                <a:spcPts val="550"/>
              </a:spcBef>
              <a:buFont typeface="Arial" panose="020B0604020202020204" pitchFamily="34" charset="0"/>
              <a:buNone/>
              <a:defRPr sz="1760" kern="1200">
                <a:solidFill>
                  <a:schemeClr val="tx1">
                    <a:tint val="75000"/>
                  </a:schemeClr>
                </a:solidFill>
                <a:latin typeface="+mn-lt"/>
                <a:ea typeface="+mn-ea"/>
                <a:cs typeface="+mn-cs"/>
              </a:defRPr>
            </a:lvl7pPr>
            <a:lvl8pPr marL="3520440" indent="0" algn="l" defTabSz="1005840" rtl="0" eaLnBrk="1" latinLnBrk="0" hangingPunct="1">
              <a:lnSpc>
                <a:spcPct val="90000"/>
              </a:lnSpc>
              <a:spcBef>
                <a:spcPts val="550"/>
              </a:spcBef>
              <a:buFont typeface="Arial" panose="020B0604020202020204" pitchFamily="34" charset="0"/>
              <a:buNone/>
              <a:defRPr sz="1760" kern="1200">
                <a:solidFill>
                  <a:schemeClr val="tx1">
                    <a:tint val="75000"/>
                  </a:schemeClr>
                </a:solidFill>
                <a:latin typeface="+mn-lt"/>
                <a:ea typeface="+mn-ea"/>
                <a:cs typeface="+mn-cs"/>
              </a:defRPr>
            </a:lvl8pPr>
            <a:lvl9pPr marL="4023360" indent="0" algn="l" defTabSz="1005840" rtl="0" eaLnBrk="1" latinLnBrk="0" hangingPunct="1">
              <a:lnSpc>
                <a:spcPct val="90000"/>
              </a:lnSpc>
              <a:spcBef>
                <a:spcPts val="550"/>
              </a:spcBef>
              <a:buFont typeface="Arial" panose="020B0604020202020204" pitchFamily="34" charset="0"/>
              <a:buNone/>
              <a:defRPr sz="1760" kern="1200">
                <a:solidFill>
                  <a:schemeClr val="tx1">
                    <a:tint val="75000"/>
                  </a:schemeClr>
                </a:solidFill>
                <a:latin typeface="+mn-lt"/>
                <a:ea typeface="+mn-ea"/>
                <a:cs typeface="+mn-cs"/>
              </a:defRPr>
            </a:lvl9pPr>
          </a:lstStyle>
          <a:p>
            <a:pPr marL="0" marR="0" lvl="0" indent="0" algn="just" defTabSz="1005840" rtl="0" eaLnBrk="1" fontAlgn="auto" latinLnBrk="0" hangingPunct="1">
              <a:lnSpc>
                <a:spcPct val="100000"/>
              </a:lnSpc>
              <a:spcBef>
                <a:spcPts val="1100"/>
              </a:spcBef>
              <a:spcAft>
                <a:spcPts val="0"/>
              </a:spcAft>
              <a:buClrTx/>
              <a:buSzTx/>
              <a:buFont typeface="Arial" panose="020B0604020202020204" pitchFamily="34" charset="0"/>
              <a:buNone/>
              <a:defRPr/>
            </a:pPr>
            <a:r>
              <a:rPr kumimoji="0" lang="en-US" sz="4000" b="0" i="0" u="none" strike="noStrike" kern="1200" cap="none" spc="0" normalizeH="0" baseline="0" noProof="0" dirty="0">
                <a:ln>
                  <a:noFill/>
                </a:ln>
                <a:solidFill>
                  <a:schemeClr val="tx1"/>
                </a:solidFill>
                <a:effectLst/>
                <a:uLnTx/>
                <a:uFillTx/>
                <a:latin typeface="+mn-lt"/>
                <a:ea typeface="+mn-ea"/>
                <a:cs typeface="+mn-cs"/>
              </a:rPr>
              <a:t>18-19</a:t>
            </a:r>
          </a:p>
          <a:p>
            <a:pPr marL="0" marR="0" lvl="0" indent="0" algn="just" defTabSz="1005840" rtl="0" eaLnBrk="1" fontAlgn="auto" latinLnBrk="0" hangingPunct="1">
              <a:lnSpc>
                <a:spcPct val="100000"/>
              </a:lnSpc>
              <a:spcBef>
                <a:spcPts val="1100"/>
              </a:spcBef>
              <a:spcAft>
                <a:spcPts val="0"/>
              </a:spcAft>
              <a:buClrTx/>
              <a:buSzTx/>
              <a:buFont typeface="Arial" panose="020B0604020202020204" pitchFamily="34" charset="0"/>
              <a:buNone/>
              <a:defRPr/>
            </a:pPr>
            <a:r>
              <a:rPr kumimoji="0" lang="en-US" sz="4000" b="0" i="0" u="none" strike="noStrike" kern="1200" cap="none" spc="0" normalizeH="0" baseline="0" noProof="0" dirty="0">
                <a:ln>
                  <a:noFill/>
                </a:ln>
                <a:solidFill>
                  <a:schemeClr val="tx1"/>
                </a:solidFill>
                <a:effectLst/>
                <a:uLnTx/>
                <a:uFillTx/>
                <a:latin typeface="+mn-lt"/>
                <a:ea typeface="+mn-ea"/>
                <a:cs typeface="+mn-cs"/>
                <a:hlinkClick r:id="rId2"/>
              </a:rPr>
              <a:t>https://drive.google.com/open?id=17OUMNnX0kFDc9UB8tx8qd8zyEj7lCD5P</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1005840" rtl="0" eaLnBrk="1" fontAlgn="auto" latinLnBrk="0" hangingPunct="1">
              <a:lnSpc>
                <a:spcPct val="100000"/>
              </a:lnSpc>
              <a:spcBef>
                <a:spcPts val="1100"/>
              </a:spcBef>
              <a:spcAft>
                <a:spcPts val="0"/>
              </a:spcAft>
              <a:buClrTx/>
              <a:buSzTx/>
              <a:buFont typeface="Arial" panose="020B0604020202020204" pitchFamily="34" charset="0"/>
              <a:buNone/>
              <a:defRPr/>
            </a:pPr>
            <a:r>
              <a:rPr kumimoji="0" lang="en-US" sz="4000" b="0" i="0" u="none" strike="noStrike" kern="1200" cap="none" spc="0" normalizeH="0" baseline="0" noProof="0" dirty="0">
                <a:ln>
                  <a:noFill/>
                </a:ln>
                <a:solidFill>
                  <a:schemeClr val="tx1"/>
                </a:solidFill>
                <a:effectLst/>
                <a:uLnTx/>
                <a:uFillTx/>
                <a:latin typeface="+mn-lt"/>
                <a:ea typeface="+mn-ea"/>
                <a:cs typeface="+mn-cs"/>
              </a:rPr>
              <a:t>17-18</a:t>
            </a:r>
          </a:p>
          <a:p>
            <a:pPr marL="0" marR="0" lvl="0" indent="0" algn="just" defTabSz="1005840" rtl="0" eaLnBrk="1" fontAlgn="auto" latinLnBrk="0" hangingPunct="1">
              <a:lnSpc>
                <a:spcPct val="100000"/>
              </a:lnSpc>
              <a:spcBef>
                <a:spcPts val="1100"/>
              </a:spcBef>
              <a:spcAft>
                <a:spcPts val="0"/>
              </a:spcAft>
              <a:buClrTx/>
              <a:buSzTx/>
              <a:buFont typeface="Arial" panose="020B0604020202020204" pitchFamily="34" charset="0"/>
              <a:buNone/>
              <a:defRPr/>
            </a:pPr>
            <a:r>
              <a:rPr kumimoji="0" lang="en-US" sz="4000" b="0" i="0" u="none" strike="noStrike" kern="1200" cap="none" spc="0" normalizeH="0" baseline="0" noProof="0" dirty="0">
                <a:ln>
                  <a:noFill/>
                </a:ln>
                <a:solidFill>
                  <a:schemeClr val="tx1"/>
                </a:solidFill>
                <a:effectLst/>
                <a:uLnTx/>
                <a:uFillTx/>
                <a:latin typeface="+mn-lt"/>
                <a:ea typeface="+mn-ea"/>
                <a:cs typeface="+mn-cs"/>
                <a:hlinkClick r:id="rId3"/>
              </a:rPr>
              <a:t>https://drive.google.com/open?id=1oFmw__qC7wdUP85gUkKbkohZvd9Vopm_</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1005840" rtl="0" eaLnBrk="1" fontAlgn="auto" latinLnBrk="0" hangingPunct="1">
              <a:lnSpc>
                <a:spcPct val="100000"/>
              </a:lnSpc>
              <a:spcBef>
                <a:spcPts val="1100"/>
              </a:spcBef>
              <a:spcAft>
                <a:spcPts val="0"/>
              </a:spcAft>
              <a:buClrTx/>
              <a:buSzTx/>
              <a:buFont typeface="Arial" panose="020B0604020202020204" pitchFamily="34" charset="0"/>
              <a:buNone/>
              <a:defRPr/>
            </a:pPr>
            <a:r>
              <a:rPr kumimoji="0" lang="en-US" sz="4000" b="0" i="0" u="none" strike="noStrike" kern="1200" cap="none" spc="0" normalizeH="0" baseline="0" noProof="0" dirty="0">
                <a:ln>
                  <a:noFill/>
                </a:ln>
                <a:solidFill>
                  <a:schemeClr val="tx1"/>
                </a:solidFill>
                <a:effectLst/>
                <a:uLnTx/>
                <a:uFillTx/>
                <a:latin typeface="+mn-lt"/>
                <a:ea typeface="+mn-ea"/>
                <a:cs typeface="+mn-cs"/>
              </a:rPr>
              <a:t>16-17</a:t>
            </a:r>
          </a:p>
          <a:p>
            <a:pPr marL="0" marR="0" lvl="0" indent="0" algn="just" defTabSz="1005840" rtl="0" eaLnBrk="1" fontAlgn="auto" latinLnBrk="0" hangingPunct="1">
              <a:lnSpc>
                <a:spcPct val="100000"/>
              </a:lnSpc>
              <a:spcBef>
                <a:spcPts val="1100"/>
              </a:spcBef>
              <a:spcAft>
                <a:spcPts val="0"/>
              </a:spcAft>
              <a:buClrTx/>
              <a:buSzTx/>
              <a:buFont typeface="Arial" panose="020B0604020202020204" pitchFamily="34" charset="0"/>
              <a:buNone/>
              <a:defRPr/>
            </a:pPr>
            <a:r>
              <a:rPr kumimoji="0" lang="en-US" sz="4000" b="0" i="0" u="none" strike="noStrike" kern="1200" cap="none" spc="0" normalizeH="0" baseline="0" noProof="0" dirty="0">
                <a:ln>
                  <a:noFill/>
                </a:ln>
                <a:solidFill>
                  <a:schemeClr val="tx1"/>
                </a:solidFill>
                <a:effectLst/>
                <a:uLnTx/>
                <a:uFillTx/>
                <a:latin typeface="+mn-lt"/>
                <a:ea typeface="+mn-ea"/>
                <a:cs typeface="+mn-cs"/>
                <a:hlinkClick r:id="rId4"/>
              </a:rPr>
              <a:t>https://drive.google.com/open?id=1eDrOkj2wVsxdTZPb7-A78YuYn16HC1ob</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1005840" rtl="0" eaLnBrk="1" fontAlgn="auto" latinLnBrk="0" hangingPunct="1">
              <a:lnSpc>
                <a:spcPct val="100000"/>
              </a:lnSpc>
              <a:spcBef>
                <a:spcPts val="1100"/>
              </a:spcBef>
              <a:spcAft>
                <a:spcPts val="0"/>
              </a:spcAft>
              <a:buClrTx/>
              <a:buSzTx/>
              <a:buFont typeface="Arial" panose="020B0604020202020204" pitchFamily="34" charset="0"/>
              <a:buNone/>
              <a:defRPr/>
            </a:pPr>
            <a:r>
              <a:rPr kumimoji="0" lang="en-US" sz="4000" b="0" i="0" u="none" strike="noStrike" kern="1200" cap="none" spc="0" normalizeH="0" baseline="0" noProof="0" dirty="0">
                <a:ln>
                  <a:noFill/>
                </a:ln>
                <a:solidFill>
                  <a:schemeClr val="tx1"/>
                </a:solidFill>
                <a:effectLst/>
                <a:uLnTx/>
                <a:uFillTx/>
                <a:latin typeface="+mn-lt"/>
                <a:ea typeface="+mn-ea"/>
                <a:cs typeface="+mn-cs"/>
              </a:rPr>
              <a:t>15-16</a:t>
            </a:r>
          </a:p>
          <a:p>
            <a:pPr marL="0" marR="0" lvl="0" indent="0" algn="just" defTabSz="1005840" rtl="0" eaLnBrk="1" fontAlgn="auto" latinLnBrk="0" hangingPunct="1">
              <a:lnSpc>
                <a:spcPct val="100000"/>
              </a:lnSpc>
              <a:spcBef>
                <a:spcPts val="1100"/>
              </a:spcBef>
              <a:spcAft>
                <a:spcPts val="0"/>
              </a:spcAft>
              <a:buClrTx/>
              <a:buSzTx/>
              <a:buFont typeface="Arial" panose="020B0604020202020204" pitchFamily="34" charset="0"/>
              <a:buNone/>
              <a:defRPr/>
            </a:pPr>
            <a:r>
              <a:rPr kumimoji="0" lang="en-US" sz="4000" b="0" i="0" u="none" strike="noStrike" kern="1200" cap="none" spc="0" normalizeH="0" baseline="0" noProof="0" dirty="0">
                <a:ln>
                  <a:noFill/>
                </a:ln>
                <a:solidFill>
                  <a:schemeClr val="tx1"/>
                </a:solidFill>
                <a:effectLst/>
                <a:uLnTx/>
                <a:uFillTx/>
                <a:latin typeface="+mn-lt"/>
                <a:ea typeface="+mn-ea"/>
                <a:cs typeface="+mn-cs"/>
                <a:hlinkClick r:id="rId5"/>
              </a:rPr>
              <a:t>https://drive.google.com/open?id=1ljNxmZP1_pl10rbxJvK6xB1ybG7AMuqU</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1005840" rtl="0" eaLnBrk="1" fontAlgn="auto" latinLnBrk="0" hangingPunct="1">
              <a:lnSpc>
                <a:spcPct val="100000"/>
              </a:lnSpc>
              <a:spcBef>
                <a:spcPts val="1100"/>
              </a:spcBef>
              <a:spcAft>
                <a:spcPts val="0"/>
              </a:spcAft>
              <a:buClrTx/>
              <a:buSzTx/>
              <a:buFont typeface="Arial" panose="020B0604020202020204" pitchFamily="34" charset="0"/>
              <a:buNone/>
              <a:defRPr/>
            </a:pPr>
            <a:r>
              <a:rPr kumimoji="0" lang="en-US" sz="4000" b="0" i="0" u="none" strike="noStrike" kern="1200" cap="none" spc="0" normalizeH="0" baseline="0" noProof="0" dirty="0">
                <a:ln>
                  <a:noFill/>
                </a:ln>
                <a:solidFill>
                  <a:schemeClr val="tx1"/>
                </a:solidFill>
                <a:effectLst/>
                <a:uLnTx/>
                <a:uFillTx/>
                <a:latin typeface="+mn-lt"/>
                <a:ea typeface="+mn-ea"/>
                <a:cs typeface="+mn-cs"/>
              </a:rPr>
              <a:t>14-15</a:t>
            </a:r>
          </a:p>
          <a:p>
            <a:pPr marL="0" marR="0" lvl="0" indent="0" algn="just" defTabSz="1005840" rtl="0" eaLnBrk="1" fontAlgn="auto" latinLnBrk="0" hangingPunct="1">
              <a:lnSpc>
                <a:spcPct val="100000"/>
              </a:lnSpc>
              <a:spcBef>
                <a:spcPts val="1100"/>
              </a:spcBef>
              <a:spcAft>
                <a:spcPts val="0"/>
              </a:spcAft>
              <a:buClrTx/>
              <a:buSzTx/>
              <a:buFont typeface="Arial" panose="020B0604020202020204" pitchFamily="34" charset="0"/>
              <a:buNone/>
              <a:defRPr/>
            </a:pPr>
            <a:r>
              <a:rPr kumimoji="0" lang="en-US" sz="4000" b="0" i="0" u="none" strike="noStrike" kern="1200" cap="none" spc="0" normalizeH="0" baseline="0" noProof="0" dirty="0">
                <a:ln>
                  <a:noFill/>
                </a:ln>
                <a:solidFill>
                  <a:schemeClr val="tx1"/>
                </a:solidFill>
                <a:effectLst/>
                <a:uLnTx/>
                <a:uFillTx/>
                <a:latin typeface="+mn-lt"/>
                <a:ea typeface="+mn-ea"/>
                <a:cs typeface="+mn-cs"/>
                <a:hlinkClick r:id="rId6"/>
              </a:rPr>
              <a:t>https://drive.google.com/open?id=1tjERKPwEA9icWcQTBZQnKUq_ttqBDeo5</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1005840" rtl="0" eaLnBrk="1" fontAlgn="auto" latinLnBrk="0" hangingPunct="1">
              <a:lnSpc>
                <a:spcPct val="100000"/>
              </a:lnSpc>
              <a:spcBef>
                <a:spcPts val="1100"/>
              </a:spcBef>
              <a:spcAft>
                <a:spcPts val="0"/>
              </a:spcAft>
              <a:buClrTx/>
              <a:buSzTx/>
              <a:buFont typeface="Arial" panose="020B0604020202020204" pitchFamily="34" charset="0"/>
              <a:buNone/>
              <a:defRPr/>
            </a:pPr>
            <a:endParaRPr kumimoji="0" lang="en-US" sz="2420" b="0" i="0" u="none" strike="noStrike" kern="1200" cap="none" spc="0" normalizeH="0" baseline="0" noProof="0" dirty="0">
              <a:ln>
                <a:noFill/>
              </a:ln>
              <a:solidFill>
                <a:schemeClr val="tx1"/>
              </a:solidFill>
              <a:effectLst/>
              <a:uLnTx/>
              <a:uFillTx/>
              <a:latin typeface="+mn-lt"/>
              <a:ea typeface="+mn-ea"/>
              <a:cs typeface="+mn-cs"/>
            </a:endParaRPr>
          </a:p>
        </p:txBody>
      </p:sp>
      <p:sp>
        <p:nvSpPr>
          <p:cNvPr id="2" name="Footer Placeholder 12">
            <a:extLst>
              <a:ext uri="{FF2B5EF4-FFF2-40B4-BE49-F238E27FC236}">
                <a16:creationId xmlns:a16="http://schemas.microsoft.com/office/drawing/2014/main" id="{36D65E28-8937-9B34-796D-51FDA2840A14}"/>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12DE0975-B1BB-4AF4-8B76-CBF117DFE24B}"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152</a:t>
            </a:fld>
            <a:endParaRPr lang="en-US" sz="1300" dirty="0">
              <a:solidFill>
                <a:srgbClr val="898989"/>
              </a:solidFill>
            </a:endParaRPr>
          </a:p>
        </p:txBody>
      </p:sp>
      <p:sp>
        <p:nvSpPr>
          <p:cNvPr id="141317"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Expected Questions for University Exam </a:t>
            </a:r>
            <a:endParaRPr sz="3200" b="1" kern="1200" dirty="0">
              <a:solidFill>
                <a:srgbClr val="000000"/>
              </a:solidFill>
              <a:latin typeface="+mj-lt"/>
              <a:ea typeface="+mj-ea"/>
              <a:cs typeface="+mj-cs"/>
            </a:endParaRPr>
          </a:p>
        </p:txBody>
      </p:sp>
      <p:sp>
        <p:nvSpPr>
          <p:cNvPr id="7" name="Content Placeholder 2"/>
          <p:cNvSpPr txBox="1"/>
          <p:nvPr/>
        </p:nvSpPr>
        <p:spPr>
          <a:xfrm>
            <a:off x="533400" y="1143000"/>
            <a:ext cx="8832850" cy="5478463"/>
          </a:xfrm>
          <a:prstGeom prst="rect">
            <a:avLst/>
          </a:prstGeom>
        </p:spPr>
        <p:txBody>
          <a:bodyPr vert="horz" wrap="square" lIns="91440" tIns="45720" rIns="91440" bIns="45720" rtlCol="0">
            <a:normAutofit/>
          </a:bodyPr>
          <a:lstStyle>
            <a:lvl1pPr marL="0" indent="0" algn="just" defTabSz="1005840" rtl="0" eaLnBrk="1" latinLnBrk="0" hangingPunct="1">
              <a:lnSpc>
                <a:spcPct val="100000"/>
              </a:lnSpc>
              <a:spcBef>
                <a:spcPts val="1100"/>
              </a:spcBef>
              <a:buFont typeface="Arial" panose="020B0604020202020204" pitchFamily="34" charset="0"/>
              <a:buNone/>
              <a:defRPr sz="2420" kern="1200">
                <a:solidFill>
                  <a:schemeClr val="tx1"/>
                </a:solidFill>
                <a:latin typeface="+mn-lt"/>
                <a:ea typeface="+mn-ea"/>
                <a:cs typeface="+mn-cs"/>
              </a:defRPr>
            </a:lvl1pPr>
            <a:lvl2pPr marL="502920" indent="0" algn="just" defTabSz="1005840" rtl="0" eaLnBrk="1" latinLnBrk="0" hangingPunct="1">
              <a:lnSpc>
                <a:spcPct val="100000"/>
              </a:lnSpc>
              <a:spcBef>
                <a:spcPts val="550"/>
              </a:spcBef>
              <a:buFont typeface="Arial" panose="020B0604020202020204" pitchFamily="34" charset="0"/>
              <a:buNone/>
              <a:defRPr sz="2200" kern="1200">
                <a:solidFill>
                  <a:schemeClr val="tx1">
                    <a:tint val="75000"/>
                  </a:schemeClr>
                </a:solidFill>
                <a:latin typeface="+mn-lt"/>
                <a:ea typeface="+mn-ea"/>
                <a:cs typeface="+mn-cs"/>
              </a:defRPr>
            </a:lvl2pPr>
            <a:lvl3pPr marL="1005840" indent="0" algn="just" defTabSz="1005840" rtl="0" eaLnBrk="1" latinLnBrk="0" hangingPunct="1">
              <a:lnSpc>
                <a:spcPct val="100000"/>
              </a:lnSpc>
              <a:spcBef>
                <a:spcPts val="550"/>
              </a:spcBef>
              <a:buFont typeface="Arial" panose="020B0604020202020204" pitchFamily="34" charset="0"/>
              <a:buNone/>
              <a:defRPr sz="1980" kern="1200">
                <a:solidFill>
                  <a:schemeClr val="tx1">
                    <a:tint val="75000"/>
                  </a:schemeClr>
                </a:solidFill>
                <a:latin typeface="+mn-lt"/>
                <a:ea typeface="+mn-ea"/>
                <a:cs typeface="+mn-cs"/>
              </a:defRPr>
            </a:lvl3pPr>
            <a:lvl4pPr marL="1508760" indent="0" algn="just" defTabSz="1005840" rtl="0" eaLnBrk="1" latinLnBrk="0" hangingPunct="1">
              <a:lnSpc>
                <a:spcPct val="100000"/>
              </a:lnSpc>
              <a:spcBef>
                <a:spcPts val="550"/>
              </a:spcBef>
              <a:buFont typeface="Arial" panose="020B0604020202020204" pitchFamily="34" charset="0"/>
              <a:buNone/>
              <a:defRPr sz="1760" kern="1200">
                <a:solidFill>
                  <a:schemeClr val="tx1">
                    <a:tint val="75000"/>
                  </a:schemeClr>
                </a:solidFill>
                <a:latin typeface="+mn-lt"/>
                <a:ea typeface="+mn-ea"/>
                <a:cs typeface="+mn-cs"/>
              </a:defRPr>
            </a:lvl4pPr>
            <a:lvl5pPr marL="2011680" indent="0" algn="just" defTabSz="1005840" rtl="0" eaLnBrk="1" latinLnBrk="0" hangingPunct="1">
              <a:lnSpc>
                <a:spcPct val="100000"/>
              </a:lnSpc>
              <a:spcBef>
                <a:spcPts val="550"/>
              </a:spcBef>
              <a:buFont typeface="Arial" panose="020B0604020202020204" pitchFamily="34" charset="0"/>
              <a:buNone/>
              <a:defRPr sz="1760" kern="1200">
                <a:solidFill>
                  <a:schemeClr val="tx1">
                    <a:tint val="75000"/>
                  </a:schemeClr>
                </a:solidFill>
                <a:latin typeface="+mn-lt"/>
                <a:ea typeface="+mn-ea"/>
                <a:cs typeface="+mn-cs"/>
              </a:defRPr>
            </a:lvl5pPr>
            <a:lvl6pPr marL="2514600" indent="0" algn="l" defTabSz="1005840" rtl="0" eaLnBrk="1" latinLnBrk="0" hangingPunct="1">
              <a:lnSpc>
                <a:spcPct val="90000"/>
              </a:lnSpc>
              <a:spcBef>
                <a:spcPts val="550"/>
              </a:spcBef>
              <a:buFont typeface="Arial" panose="020B0604020202020204" pitchFamily="34" charset="0"/>
              <a:buNone/>
              <a:defRPr sz="1760" kern="1200">
                <a:solidFill>
                  <a:schemeClr val="tx1">
                    <a:tint val="75000"/>
                  </a:schemeClr>
                </a:solidFill>
                <a:latin typeface="+mn-lt"/>
                <a:ea typeface="+mn-ea"/>
                <a:cs typeface="+mn-cs"/>
              </a:defRPr>
            </a:lvl6pPr>
            <a:lvl7pPr marL="3017520" indent="0" algn="l" defTabSz="1005840" rtl="0" eaLnBrk="1" latinLnBrk="0" hangingPunct="1">
              <a:lnSpc>
                <a:spcPct val="90000"/>
              </a:lnSpc>
              <a:spcBef>
                <a:spcPts val="550"/>
              </a:spcBef>
              <a:buFont typeface="Arial" panose="020B0604020202020204" pitchFamily="34" charset="0"/>
              <a:buNone/>
              <a:defRPr sz="1760" kern="1200">
                <a:solidFill>
                  <a:schemeClr val="tx1">
                    <a:tint val="75000"/>
                  </a:schemeClr>
                </a:solidFill>
                <a:latin typeface="+mn-lt"/>
                <a:ea typeface="+mn-ea"/>
                <a:cs typeface="+mn-cs"/>
              </a:defRPr>
            </a:lvl7pPr>
            <a:lvl8pPr marL="3520440" indent="0" algn="l" defTabSz="1005840" rtl="0" eaLnBrk="1" latinLnBrk="0" hangingPunct="1">
              <a:lnSpc>
                <a:spcPct val="90000"/>
              </a:lnSpc>
              <a:spcBef>
                <a:spcPts val="550"/>
              </a:spcBef>
              <a:buFont typeface="Arial" panose="020B0604020202020204" pitchFamily="34" charset="0"/>
              <a:buNone/>
              <a:defRPr sz="1760" kern="1200">
                <a:solidFill>
                  <a:schemeClr val="tx1">
                    <a:tint val="75000"/>
                  </a:schemeClr>
                </a:solidFill>
                <a:latin typeface="+mn-lt"/>
                <a:ea typeface="+mn-ea"/>
                <a:cs typeface="+mn-cs"/>
              </a:defRPr>
            </a:lvl8pPr>
            <a:lvl9pPr marL="4023360" indent="0" algn="l" defTabSz="1005840" rtl="0" eaLnBrk="1" latinLnBrk="0" hangingPunct="1">
              <a:lnSpc>
                <a:spcPct val="90000"/>
              </a:lnSpc>
              <a:spcBef>
                <a:spcPts val="550"/>
              </a:spcBef>
              <a:buFont typeface="Arial" panose="020B0604020202020204" pitchFamily="34" charset="0"/>
              <a:buNone/>
              <a:defRPr sz="1760" kern="1200">
                <a:solidFill>
                  <a:schemeClr val="tx1">
                    <a:tint val="75000"/>
                  </a:schemeClr>
                </a:solidFill>
                <a:latin typeface="+mn-lt"/>
                <a:ea typeface="+mn-ea"/>
                <a:cs typeface="+mn-cs"/>
              </a:defRPr>
            </a:lvl9pPr>
          </a:lstStyle>
          <a:p>
            <a:pPr marL="342900" marR="0" lvl="0" indent="-342900" algn="just" defTabSz="1005840" rtl="0" eaLnBrk="1" fontAlgn="auto" latinLnBrk="0" hangingPunct="1">
              <a:lnSpc>
                <a:spcPct val="100000"/>
              </a:lnSpc>
              <a:spcBef>
                <a:spcPts val="1100"/>
              </a:spcBef>
              <a:spcAft>
                <a:spcPts val="0"/>
              </a:spcAft>
              <a:buClrTx/>
              <a:buSzTx/>
              <a:buFont typeface="Arial" panose="020B0604020202020204" pitchFamily="34" charset="0"/>
              <a:buChar char="•"/>
              <a:defRPr/>
            </a:pPr>
            <a:r>
              <a:rPr kumimoji="0" lang="en-US" sz="2420" b="0" i="0" u="none" strike="noStrike" kern="1200" cap="none" spc="0" normalizeH="0" baseline="0" noProof="0" dirty="0">
                <a:ln>
                  <a:noFill/>
                </a:ln>
                <a:solidFill>
                  <a:schemeClr val="tx1"/>
                </a:solidFill>
                <a:effectLst/>
                <a:uLnTx/>
                <a:uFillTx/>
                <a:latin typeface="+mn-lt"/>
                <a:ea typeface="+mn-ea"/>
                <a:cs typeface="+mn-cs"/>
              </a:rPr>
              <a:t>Explain the mail access protocols in brief</a:t>
            </a:r>
          </a:p>
          <a:p>
            <a:pPr marL="845820" marR="0" lvl="1" indent="-342900" algn="just" defTabSz="1005840" rtl="0" eaLnBrk="1" fontAlgn="auto" latinLnBrk="0" hangingPunct="1">
              <a:lnSpc>
                <a:spcPct val="100000"/>
              </a:lnSpc>
              <a:spcBef>
                <a:spcPts val="550"/>
              </a:spcBef>
              <a:spcAft>
                <a:spcPts val="0"/>
              </a:spcAft>
              <a:buClrTx/>
              <a:buSzTx/>
              <a:buFont typeface="Arial" panose="020B0604020202020204" pitchFamily="34" charset="0"/>
              <a:buChar char="•"/>
              <a:defRPr/>
            </a:pPr>
            <a:r>
              <a:rPr kumimoji="0" lang="en-US" sz="2200" b="0" i="0" u="none" strike="noStrike" kern="1200" cap="none" spc="0" normalizeH="0" baseline="0" noProof="0" dirty="0">
                <a:ln>
                  <a:noFill/>
                </a:ln>
                <a:solidFill>
                  <a:schemeClr val="tx1"/>
                </a:solidFill>
                <a:effectLst/>
                <a:uLnTx/>
                <a:uFillTx/>
                <a:latin typeface="+mn-lt"/>
                <a:ea typeface="+mn-ea"/>
                <a:cs typeface="+mn-cs"/>
              </a:rPr>
              <a:t>POP3</a:t>
            </a:r>
          </a:p>
          <a:p>
            <a:pPr marL="845820" marR="0" lvl="1" indent="-342900" algn="just" defTabSz="1005840" rtl="0" eaLnBrk="1" fontAlgn="auto" latinLnBrk="0" hangingPunct="1">
              <a:lnSpc>
                <a:spcPct val="100000"/>
              </a:lnSpc>
              <a:spcBef>
                <a:spcPts val="550"/>
              </a:spcBef>
              <a:spcAft>
                <a:spcPts val="0"/>
              </a:spcAft>
              <a:buClrTx/>
              <a:buSzTx/>
              <a:buFont typeface="Arial" panose="020B0604020202020204" pitchFamily="34" charset="0"/>
              <a:buChar char="•"/>
              <a:defRPr/>
            </a:pPr>
            <a:r>
              <a:rPr kumimoji="0" lang="en-US" sz="2200" b="0" i="0" u="none" strike="noStrike" kern="1200" cap="none" spc="0" normalizeH="0" baseline="0" noProof="0" dirty="0">
                <a:ln>
                  <a:noFill/>
                </a:ln>
                <a:solidFill>
                  <a:schemeClr val="tx1"/>
                </a:solidFill>
                <a:effectLst/>
                <a:uLnTx/>
                <a:uFillTx/>
                <a:latin typeface="+mn-lt"/>
                <a:ea typeface="+mn-ea"/>
                <a:cs typeface="+mn-cs"/>
              </a:rPr>
              <a:t>IMAP</a:t>
            </a:r>
          </a:p>
          <a:p>
            <a:pPr marL="845820" marR="0" lvl="1" indent="-342900" algn="just" defTabSz="1005840" rtl="0" eaLnBrk="1" fontAlgn="auto" latinLnBrk="0" hangingPunct="1">
              <a:lnSpc>
                <a:spcPct val="100000"/>
              </a:lnSpc>
              <a:spcBef>
                <a:spcPts val="550"/>
              </a:spcBef>
              <a:spcAft>
                <a:spcPts val="0"/>
              </a:spcAft>
              <a:buClrTx/>
              <a:buSzTx/>
              <a:buFont typeface="Arial" panose="020B0604020202020204" pitchFamily="34" charset="0"/>
              <a:buChar char="•"/>
              <a:defRPr/>
            </a:pPr>
            <a:r>
              <a:rPr kumimoji="0" lang="en-US" sz="2200" b="0" i="0" u="none" strike="noStrike" kern="1200" cap="none" spc="0" normalizeH="0" baseline="0" noProof="0" dirty="0">
                <a:ln>
                  <a:noFill/>
                </a:ln>
                <a:solidFill>
                  <a:schemeClr val="tx1"/>
                </a:solidFill>
                <a:effectLst/>
                <a:uLnTx/>
                <a:uFillTx/>
                <a:latin typeface="+mn-lt"/>
                <a:ea typeface="+mn-ea"/>
                <a:cs typeface="+mn-cs"/>
              </a:rPr>
              <a:t>SMTP</a:t>
            </a:r>
          </a:p>
          <a:p>
            <a:pPr marL="342900" marR="0" lvl="0" indent="-342900" algn="just" defTabSz="1005840" rtl="0" eaLnBrk="1" fontAlgn="auto" latinLnBrk="0" hangingPunct="1">
              <a:lnSpc>
                <a:spcPct val="100000"/>
              </a:lnSpc>
              <a:spcBef>
                <a:spcPts val="1100"/>
              </a:spcBef>
              <a:spcAft>
                <a:spcPts val="0"/>
              </a:spcAft>
              <a:buClrTx/>
              <a:buSzTx/>
              <a:buFont typeface="Arial" panose="020B0604020202020204" pitchFamily="34" charset="0"/>
              <a:buChar char="•"/>
              <a:defRPr/>
            </a:pPr>
            <a:r>
              <a:rPr kumimoji="0" lang="en-US" sz="2420" b="0" i="0" u="none" strike="noStrike" kern="1200" cap="none" spc="0" normalizeH="0" baseline="0" noProof="0" dirty="0">
                <a:ln>
                  <a:noFill/>
                </a:ln>
                <a:solidFill>
                  <a:schemeClr val="tx1"/>
                </a:solidFill>
                <a:effectLst/>
                <a:uLnTx/>
                <a:uFillTx/>
                <a:latin typeface="+mn-lt"/>
                <a:ea typeface="+mn-ea"/>
                <a:cs typeface="+mn-cs"/>
              </a:rPr>
              <a:t>Write a short note on </a:t>
            </a:r>
          </a:p>
          <a:p>
            <a:pPr marL="845820" marR="0" lvl="1" indent="-342900" algn="just" defTabSz="1005840" rtl="0" eaLnBrk="1" fontAlgn="auto" latinLnBrk="0" hangingPunct="1">
              <a:lnSpc>
                <a:spcPct val="100000"/>
              </a:lnSpc>
              <a:spcBef>
                <a:spcPts val="550"/>
              </a:spcBef>
              <a:spcAft>
                <a:spcPts val="0"/>
              </a:spcAft>
              <a:buClrTx/>
              <a:buSzTx/>
              <a:buFont typeface="Arial" panose="020B0604020202020204" pitchFamily="34" charset="0"/>
              <a:buChar char="•"/>
              <a:defRPr/>
            </a:pPr>
            <a:r>
              <a:rPr kumimoji="0" lang="en-US" sz="2200" b="0" i="0" u="none" strike="noStrike" kern="1200" cap="none" spc="0" normalizeH="0" baseline="0" noProof="0" dirty="0">
                <a:ln>
                  <a:noFill/>
                </a:ln>
                <a:solidFill>
                  <a:schemeClr val="tx1"/>
                </a:solidFill>
                <a:effectLst/>
                <a:uLnTx/>
                <a:uFillTx/>
                <a:latin typeface="+mn-lt"/>
                <a:ea typeface="+mn-ea"/>
                <a:cs typeface="+mn-cs"/>
              </a:rPr>
              <a:t>FTP</a:t>
            </a:r>
          </a:p>
          <a:p>
            <a:pPr marL="845820" marR="0" lvl="1" indent="-342900" algn="just" defTabSz="1005840" rtl="0" eaLnBrk="1" fontAlgn="auto" latinLnBrk="0" hangingPunct="1">
              <a:lnSpc>
                <a:spcPct val="100000"/>
              </a:lnSpc>
              <a:spcBef>
                <a:spcPts val="550"/>
              </a:spcBef>
              <a:spcAft>
                <a:spcPts val="0"/>
              </a:spcAft>
              <a:buClrTx/>
              <a:buSzTx/>
              <a:buFont typeface="Arial" panose="020B0604020202020204" pitchFamily="34" charset="0"/>
              <a:buChar char="•"/>
              <a:defRPr/>
            </a:pPr>
            <a:r>
              <a:rPr kumimoji="0" lang="en-US" sz="2200" b="0" i="0" u="none" strike="noStrike" kern="1200" cap="none" spc="0" normalizeH="0" baseline="0" noProof="0" dirty="0">
                <a:ln>
                  <a:noFill/>
                </a:ln>
                <a:solidFill>
                  <a:schemeClr val="tx1"/>
                </a:solidFill>
                <a:effectLst/>
                <a:uLnTx/>
                <a:uFillTx/>
                <a:latin typeface="+mn-lt"/>
                <a:ea typeface="+mn-ea"/>
                <a:cs typeface="+mn-cs"/>
              </a:rPr>
              <a:t>DNS</a:t>
            </a:r>
          </a:p>
          <a:p>
            <a:pPr marL="845820" marR="0" lvl="1" indent="-342900" algn="just" defTabSz="1005840" rtl="0" eaLnBrk="1" fontAlgn="auto" latinLnBrk="0" hangingPunct="1">
              <a:lnSpc>
                <a:spcPct val="100000"/>
              </a:lnSpc>
              <a:spcBef>
                <a:spcPts val="550"/>
              </a:spcBef>
              <a:spcAft>
                <a:spcPts val="0"/>
              </a:spcAft>
              <a:buClrTx/>
              <a:buSzTx/>
              <a:buFont typeface="Arial" panose="020B0604020202020204" pitchFamily="34" charset="0"/>
              <a:buChar char="•"/>
              <a:defRPr/>
            </a:pPr>
            <a:r>
              <a:rPr kumimoji="0" lang="en-US" sz="2200" b="0" i="0" u="none" strike="noStrike" kern="1200" cap="none" spc="0" normalizeH="0" baseline="0" noProof="0" dirty="0">
                <a:ln>
                  <a:noFill/>
                </a:ln>
                <a:solidFill>
                  <a:schemeClr val="tx1"/>
                </a:solidFill>
                <a:effectLst/>
                <a:uLnTx/>
                <a:uFillTx/>
                <a:latin typeface="+mn-lt"/>
                <a:ea typeface="+mn-ea"/>
                <a:cs typeface="+mn-cs"/>
              </a:rPr>
              <a:t>MIME</a:t>
            </a:r>
          </a:p>
          <a:p>
            <a:pPr marL="342900" marR="0" lvl="0" indent="-342900" algn="just" defTabSz="1005840" rtl="0" eaLnBrk="1" fontAlgn="auto" latinLnBrk="0" hangingPunct="1">
              <a:lnSpc>
                <a:spcPct val="100000"/>
              </a:lnSpc>
              <a:spcBef>
                <a:spcPts val="1100"/>
              </a:spcBef>
              <a:spcAft>
                <a:spcPts val="0"/>
              </a:spcAft>
              <a:buClrTx/>
              <a:buSzTx/>
              <a:buFont typeface="Arial" panose="020B0604020202020204" pitchFamily="34" charset="0"/>
              <a:buChar char="•"/>
              <a:defRPr/>
            </a:pPr>
            <a:r>
              <a:rPr kumimoji="0" lang="en-US" sz="2420" b="0" i="0" u="none" strike="noStrike" kern="1200" cap="none" spc="0" normalizeH="0" baseline="0" noProof="0" dirty="0">
                <a:ln>
                  <a:noFill/>
                </a:ln>
                <a:solidFill>
                  <a:schemeClr val="tx1"/>
                </a:solidFill>
                <a:effectLst/>
                <a:uLnTx/>
                <a:uFillTx/>
                <a:latin typeface="+mn-lt"/>
                <a:ea typeface="+mn-ea"/>
                <a:cs typeface="+mn-cs"/>
              </a:rPr>
              <a:t>Write about email architectures and services?</a:t>
            </a:r>
          </a:p>
          <a:p>
            <a:pPr marL="342900" marR="0" lvl="0" indent="-342900" algn="just" defTabSz="1005840" rtl="0" eaLnBrk="1" fontAlgn="auto" latinLnBrk="0" hangingPunct="1">
              <a:lnSpc>
                <a:spcPct val="100000"/>
              </a:lnSpc>
              <a:spcBef>
                <a:spcPts val="1100"/>
              </a:spcBef>
              <a:spcAft>
                <a:spcPts val="0"/>
              </a:spcAft>
              <a:buClrTx/>
              <a:buSzTx/>
              <a:buFont typeface="Arial" panose="020B0604020202020204" pitchFamily="34" charset="0"/>
              <a:buChar char="•"/>
              <a:defRPr/>
            </a:pPr>
            <a:r>
              <a:rPr kumimoji="0" lang="en-US" sz="2420" b="0" i="0" u="none" strike="noStrike" kern="1200" cap="none" spc="0" normalizeH="0" baseline="0" noProof="0" dirty="0">
                <a:ln>
                  <a:noFill/>
                </a:ln>
                <a:solidFill>
                  <a:schemeClr val="tx1"/>
                </a:solidFill>
                <a:effectLst/>
                <a:uLnTx/>
                <a:uFillTx/>
                <a:latin typeface="+mn-lt"/>
                <a:ea typeface="+mn-ea"/>
                <a:cs typeface="+mn-cs"/>
              </a:rPr>
              <a:t>What is the difference between active web document and dynamic web page?</a:t>
            </a:r>
          </a:p>
          <a:p>
            <a:pPr marL="342900" marR="0" lvl="0" indent="-342900" algn="just" defTabSz="1005840" rtl="0" eaLnBrk="1" fontAlgn="auto" latinLnBrk="0" hangingPunct="1">
              <a:lnSpc>
                <a:spcPct val="100000"/>
              </a:lnSpc>
              <a:spcBef>
                <a:spcPts val="1100"/>
              </a:spcBef>
              <a:spcAft>
                <a:spcPts val="0"/>
              </a:spcAft>
              <a:buClrTx/>
              <a:buSzTx/>
              <a:buFont typeface="Arial" panose="020B0604020202020204" pitchFamily="34" charset="0"/>
              <a:buChar char="•"/>
              <a:defRPr/>
            </a:pPr>
            <a:r>
              <a:rPr kumimoji="0" lang="en-US" sz="2420" b="0" i="0" u="none" strike="noStrike" kern="1200" cap="none" spc="0" normalizeH="0" baseline="0" noProof="0" dirty="0">
                <a:ln>
                  <a:noFill/>
                </a:ln>
                <a:solidFill>
                  <a:schemeClr val="tx1"/>
                </a:solidFill>
                <a:effectLst/>
                <a:uLnTx/>
                <a:uFillTx/>
                <a:latin typeface="+mn-lt"/>
                <a:ea typeface="+mn-ea"/>
                <a:cs typeface="+mn-cs"/>
              </a:rPr>
              <a:t>Explain the SMTP can handle transfer of videos and images.</a:t>
            </a:r>
          </a:p>
        </p:txBody>
      </p:sp>
      <p:sp>
        <p:nvSpPr>
          <p:cNvPr id="2" name="Footer Placeholder 12">
            <a:extLst>
              <a:ext uri="{FF2B5EF4-FFF2-40B4-BE49-F238E27FC236}">
                <a16:creationId xmlns:a16="http://schemas.microsoft.com/office/drawing/2014/main" id="{B6368212-9FF4-615F-D6AA-6BAAACAD78FB}"/>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7375" y="1371600"/>
            <a:ext cx="9051925" cy="4978400"/>
          </a:xfrm>
        </p:spPr>
        <p:txBody>
          <a:bodyPr vert="horz" wrap="square" lIns="91440" tIns="45720" rIns="91440" bIns="45720" rtlCol="0">
            <a:normAutofit/>
          </a:bodyPr>
          <a:lstStyle/>
          <a:p>
            <a:pPr marL="0" marR="0" lvl="0" indent="0" algn="just" defTabSz="1005840" rtl="0" eaLnBrk="1" fontAlgn="auto" latinLnBrk="0" hangingPunct="1">
              <a:lnSpc>
                <a:spcPct val="100000"/>
              </a:lnSpc>
              <a:spcBef>
                <a:spcPts val="1100"/>
              </a:spcBef>
              <a:spcAft>
                <a:spcPts val="0"/>
              </a:spcAft>
              <a:buClrTx/>
              <a:buSzTx/>
              <a:buFont typeface="Arial" panose="020B0604020202020204" pitchFamily="34" charset="0"/>
              <a:buNone/>
              <a:defRPr/>
            </a:pPr>
            <a:r>
              <a:rPr kumimoji="0" lang="en-US" sz="2420" b="0" i="0" u="none" strike="noStrike" kern="1200" cap="none" spc="0" normalizeH="0" baseline="0" noProof="0" dirty="0">
                <a:ln>
                  <a:noFill/>
                </a:ln>
                <a:solidFill>
                  <a:schemeClr val="tx1"/>
                </a:solidFill>
                <a:effectLst/>
                <a:uLnTx/>
                <a:uFillTx/>
                <a:latin typeface="+mn-lt"/>
                <a:ea typeface="+mn-ea"/>
                <a:cs typeface="+mn-cs"/>
              </a:rPr>
              <a:t>					</a:t>
            </a: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768542F6-C070-4F3F-BB74-B8FE48010D1D}"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153</a:t>
            </a:fld>
            <a:endParaRPr lang="en-US" sz="1300" dirty="0">
              <a:solidFill>
                <a:srgbClr val="898989"/>
              </a:solidFill>
            </a:endParaRPr>
          </a:p>
        </p:txBody>
      </p:sp>
      <p:sp>
        <p:nvSpPr>
          <p:cNvPr id="7" name="Title 1"/>
          <p:cNvSpPr txBox="1"/>
          <p:nvPr/>
        </p:nvSpPr>
        <p:spPr>
          <a:xfrm>
            <a:off x="1508125" y="114300"/>
            <a:ext cx="8550275" cy="754063"/>
          </a:xfrm>
          <a:prstGeom prst="rect">
            <a:avLst/>
          </a:prstGeom>
          <a:solidFill>
            <a:srgbClr val="B7EEFF"/>
          </a:solidFill>
        </p:spPr>
        <p:style>
          <a:lnRef idx="1">
            <a:schemeClr val="accent5"/>
          </a:lnRef>
          <a:fillRef idx="2">
            <a:schemeClr val="accent5"/>
          </a:fillRef>
          <a:effectRef idx="1">
            <a:schemeClr val="accent5"/>
          </a:effectRef>
          <a:fontRef idx="minor">
            <a:schemeClr val="dk1"/>
          </a:fontRef>
        </p:style>
        <p:txBody>
          <a:bodyPr vert="horz" lIns="100584" tIns="50292" rIns="100584" bIns="50292"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defRPr/>
            </a:pPr>
            <a:r>
              <a:rPr kumimoji="0" lang="en-US" sz="2640" b="0" i="0" u="none" strike="noStrike" kern="1200" cap="none" spc="0" normalizeH="0" baseline="0" noProof="0" dirty="0">
                <a:ln>
                  <a:noFill/>
                </a:ln>
                <a:solidFill>
                  <a:schemeClr val="dk1"/>
                </a:solidFill>
                <a:effectLst/>
                <a:uLnTx/>
                <a:uFillTx/>
                <a:latin typeface="+mn-lt"/>
                <a:ea typeface="+mn-ea"/>
                <a:cs typeface="+mn-cs"/>
              </a:rPr>
              <a:t>Question paper of University Exam </a:t>
            </a:r>
          </a:p>
        </p:txBody>
      </p:sp>
      <p:pic>
        <p:nvPicPr>
          <p:cNvPr id="142342" name="Picture 2" descr="E:\NIET\Project\xLogo11.png.pagespeed.ic.pydHLuCQEZ.png"/>
          <p:cNvPicPr>
            <a:picLocks noChangeAspect="1"/>
          </p:cNvPicPr>
          <p:nvPr/>
        </p:nvPicPr>
        <p:blipFill>
          <a:blip r:embed="rId2"/>
          <a:stretch>
            <a:fillRect/>
          </a:stretch>
        </p:blipFill>
        <p:spPr>
          <a:xfrm>
            <a:off x="0" y="114300"/>
            <a:ext cx="1592263" cy="898525"/>
          </a:xfrm>
          <a:prstGeom prst="rect">
            <a:avLst/>
          </a:prstGeom>
          <a:noFill/>
          <a:ln w="9525">
            <a:noFill/>
          </a:ln>
        </p:spPr>
      </p:pic>
      <p:pic>
        <p:nvPicPr>
          <p:cNvPr id="142344" name="Picture 1"/>
          <p:cNvPicPr>
            <a:picLocks noChangeAspect="1"/>
          </p:cNvPicPr>
          <p:nvPr/>
        </p:nvPicPr>
        <p:blipFill>
          <a:blip r:embed="rId3"/>
          <a:srcRect l="25987" t="19792" r="26575" b="17708"/>
          <a:stretch>
            <a:fillRect/>
          </a:stretch>
        </p:blipFill>
        <p:spPr>
          <a:xfrm>
            <a:off x="1592263" y="1455738"/>
            <a:ext cx="7292975" cy="5400675"/>
          </a:xfrm>
          <a:prstGeom prst="rect">
            <a:avLst/>
          </a:prstGeom>
          <a:noFill/>
          <a:ln w="9525">
            <a:noFill/>
          </a:ln>
        </p:spPr>
      </p:pic>
      <p:sp>
        <p:nvSpPr>
          <p:cNvPr id="2" name="Footer Placeholder 12">
            <a:extLst>
              <a:ext uri="{FF2B5EF4-FFF2-40B4-BE49-F238E27FC236}">
                <a16:creationId xmlns:a16="http://schemas.microsoft.com/office/drawing/2014/main" id="{AB1515A9-7C94-5C06-55A5-65133BE0A276}"/>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7375" y="1371600"/>
            <a:ext cx="9051925" cy="4978400"/>
          </a:xfrm>
        </p:spPr>
        <p:txBody>
          <a:bodyPr vert="horz" wrap="square" lIns="91440" tIns="45720" rIns="91440" bIns="45720" rtlCol="0">
            <a:normAutofit/>
          </a:bodyPr>
          <a:lstStyle/>
          <a:p>
            <a:pPr marL="0" marR="0" lvl="0" indent="0" algn="just" defTabSz="1005840" rtl="0" eaLnBrk="1" fontAlgn="auto" latinLnBrk="0" hangingPunct="1">
              <a:lnSpc>
                <a:spcPct val="100000"/>
              </a:lnSpc>
              <a:spcBef>
                <a:spcPts val="1100"/>
              </a:spcBef>
              <a:spcAft>
                <a:spcPts val="0"/>
              </a:spcAft>
              <a:buClrTx/>
              <a:buSzTx/>
              <a:buFont typeface="Arial" panose="020B0604020202020204" pitchFamily="34" charset="0"/>
              <a:buNone/>
              <a:defRPr/>
            </a:pPr>
            <a:r>
              <a:rPr kumimoji="0" lang="en-US" sz="2420" b="0" i="0" u="none" strike="noStrike" kern="1200" cap="none" spc="0" normalizeH="0" baseline="0" noProof="0" dirty="0">
                <a:ln>
                  <a:noFill/>
                </a:ln>
                <a:solidFill>
                  <a:schemeClr val="tx1"/>
                </a:solidFill>
                <a:effectLst/>
                <a:uLnTx/>
                <a:uFillTx/>
                <a:latin typeface="+mn-lt"/>
                <a:ea typeface="+mn-ea"/>
                <a:cs typeface="+mn-cs"/>
              </a:rPr>
              <a:t>					</a:t>
            </a: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1A077CFE-82B1-4CEB-ADBD-5F3AFA2D6C60}"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154</a:t>
            </a:fld>
            <a:endParaRPr lang="en-US" sz="1300" dirty="0">
              <a:solidFill>
                <a:srgbClr val="898989"/>
              </a:solidFill>
            </a:endParaRPr>
          </a:p>
        </p:txBody>
      </p:sp>
      <p:sp>
        <p:nvSpPr>
          <p:cNvPr id="7" name="Title 1"/>
          <p:cNvSpPr txBox="1"/>
          <p:nvPr/>
        </p:nvSpPr>
        <p:spPr>
          <a:xfrm>
            <a:off x="1508125" y="114300"/>
            <a:ext cx="8550275" cy="754063"/>
          </a:xfrm>
          <a:prstGeom prst="rect">
            <a:avLst/>
          </a:prstGeom>
          <a:solidFill>
            <a:srgbClr val="B7EEFF"/>
          </a:solidFill>
        </p:spPr>
        <p:style>
          <a:lnRef idx="1">
            <a:schemeClr val="accent5"/>
          </a:lnRef>
          <a:fillRef idx="2">
            <a:schemeClr val="accent5"/>
          </a:fillRef>
          <a:effectRef idx="1">
            <a:schemeClr val="accent5"/>
          </a:effectRef>
          <a:fontRef idx="minor">
            <a:schemeClr val="dk1"/>
          </a:fontRef>
        </p:style>
        <p:txBody>
          <a:bodyPr vert="horz" lIns="100584" tIns="50292" rIns="100584" bIns="50292"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defRPr/>
            </a:pPr>
            <a:r>
              <a:rPr kumimoji="0" lang="en-US" sz="2640" b="0" i="0" u="none" strike="noStrike" kern="1200" cap="none" spc="0" normalizeH="0" baseline="0" noProof="0" dirty="0">
                <a:ln>
                  <a:noFill/>
                </a:ln>
                <a:solidFill>
                  <a:schemeClr val="dk1"/>
                </a:solidFill>
                <a:effectLst/>
                <a:uLnTx/>
                <a:uFillTx/>
                <a:latin typeface="+mn-lt"/>
                <a:ea typeface="+mn-ea"/>
                <a:cs typeface="+mn-cs"/>
              </a:rPr>
              <a:t>Question paper of University Exam </a:t>
            </a:r>
          </a:p>
        </p:txBody>
      </p:sp>
      <p:pic>
        <p:nvPicPr>
          <p:cNvPr id="143366" name="Picture 2" descr="E:\NIET\Project\xLogo11.png.pagespeed.ic.pydHLuCQEZ.png"/>
          <p:cNvPicPr>
            <a:picLocks noChangeAspect="1"/>
          </p:cNvPicPr>
          <p:nvPr/>
        </p:nvPicPr>
        <p:blipFill>
          <a:blip r:embed="rId2"/>
          <a:stretch>
            <a:fillRect/>
          </a:stretch>
        </p:blipFill>
        <p:spPr>
          <a:xfrm>
            <a:off x="0" y="114300"/>
            <a:ext cx="1592263" cy="898525"/>
          </a:xfrm>
          <a:prstGeom prst="rect">
            <a:avLst/>
          </a:prstGeom>
          <a:noFill/>
          <a:ln w="9525">
            <a:noFill/>
          </a:ln>
        </p:spPr>
      </p:pic>
      <p:pic>
        <p:nvPicPr>
          <p:cNvPr id="143368" name="Picture 4"/>
          <p:cNvPicPr>
            <a:picLocks noChangeAspect="1"/>
          </p:cNvPicPr>
          <p:nvPr/>
        </p:nvPicPr>
        <p:blipFill>
          <a:blip r:embed="rId3"/>
          <a:srcRect l="25403" t="22917" r="26575" b="10417"/>
          <a:stretch>
            <a:fillRect/>
          </a:stretch>
        </p:blipFill>
        <p:spPr>
          <a:xfrm>
            <a:off x="1508125" y="1363663"/>
            <a:ext cx="6873875" cy="5364162"/>
          </a:xfrm>
          <a:prstGeom prst="rect">
            <a:avLst/>
          </a:prstGeom>
          <a:noFill/>
          <a:ln w="9525">
            <a:noFill/>
          </a:ln>
        </p:spPr>
      </p:pic>
      <p:sp>
        <p:nvSpPr>
          <p:cNvPr id="2" name="Footer Placeholder 12">
            <a:extLst>
              <a:ext uri="{FF2B5EF4-FFF2-40B4-BE49-F238E27FC236}">
                <a16:creationId xmlns:a16="http://schemas.microsoft.com/office/drawing/2014/main" id="{0CA3051B-B497-0323-0E0D-387AA90AC8B0}"/>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7375" y="1371600"/>
            <a:ext cx="9051925" cy="4978400"/>
          </a:xfrm>
        </p:spPr>
        <p:txBody>
          <a:bodyPr vert="horz" wrap="square" lIns="91440" tIns="45720" rIns="91440" bIns="45720" rtlCol="0">
            <a:normAutofit/>
          </a:bodyPr>
          <a:lstStyle/>
          <a:p>
            <a:pPr marL="0" marR="0" lvl="0" indent="0" algn="just" defTabSz="1005840" rtl="0" eaLnBrk="1" fontAlgn="auto" latinLnBrk="0" hangingPunct="1">
              <a:lnSpc>
                <a:spcPct val="100000"/>
              </a:lnSpc>
              <a:spcBef>
                <a:spcPts val="1100"/>
              </a:spcBef>
              <a:spcAft>
                <a:spcPts val="0"/>
              </a:spcAft>
              <a:buClrTx/>
              <a:buSzTx/>
              <a:buFont typeface="Arial" panose="020B0604020202020204" pitchFamily="34" charset="0"/>
              <a:buNone/>
              <a:defRPr/>
            </a:pPr>
            <a:r>
              <a:rPr kumimoji="0" lang="en-US" sz="2420" b="0" i="0" u="none" strike="noStrike" kern="1200" cap="none" spc="0" normalizeH="0" baseline="0" noProof="0" dirty="0">
                <a:ln>
                  <a:noFill/>
                </a:ln>
                <a:solidFill>
                  <a:schemeClr val="tx1"/>
                </a:solidFill>
                <a:effectLst/>
                <a:uLnTx/>
                <a:uFillTx/>
                <a:latin typeface="+mn-lt"/>
                <a:ea typeface="+mn-ea"/>
                <a:cs typeface="+mn-cs"/>
              </a:rPr>
              <a:t>					</a:t>
            </a: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4A51AD0F-FD6E-4DB4-BF14-44035C35613D}"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155</a:t>
            </a:fld>
            <a:endParaRPr lang="en-US" sz="1300" dirty="0">
              <a:solidFill>
                <a:srgbClr val="898989"/>
              </a:solidFill>
            </a:endParaRPr>
          </a:p>
        </p:txBody>
      </p:sp>
      <p:sp>
        <p:nvSpPr>
          <p:cNvPr id="7" name="Title 1"/>
          <p:cNvSpPr txBox="1"/>
          <p:nvPr/>
        </p:nvSpPr>
        <p:spPr>
          <a:xfrm>
            <a:off x="1508125" y="114300"/>
            <a:ext cx="8550275" cy="754063"/>
          </a:xfrm>
          <a:prstGeom prst="rect">
            <a:avLst/>
          </a:prstGeom>
          <a:solidFill>
            <a:srgbClr val="B7EEFF"/>
          </a:solidFill>
        </p:spPr>
        <p:style>
          <a:lnRef idx="1">
            <a:schemeClr val="accent5"/>
          </a:lnRef>
          <a:fillRef idx="2">
            <a:schemeClr val="accent5"/>
          </a:fillRef>
          <a:effectRef idx="1">
            <a:schemeClr val="accent5"/>
          </a:effectRef>
          <a:fontRef idx="minor">
            <a:schemeClr val="dk1"/>
          </a:fontRef>
        </p:style>
        <p:txBody>
          <a:bodyPr vert="horz" lIns="100584" tIns="50292" rIns="100584" bIns="50292"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defRPr/>
            </a:pPr>
            <a:r>
              <a:rPr kumimoji="0" lang="en-US" sz="2640" b="0" i="0" u="none" strike="noStrike" kern="1200" cap="none" spc="0" normalizeH="0" baseline="0" noProof="0" dirty="0">
                <a:ln>
                  <a:noFill/>
                </a:ln>
                <a:solidFill>
                  <a:schemeClr val="dk1"/>
                </a:solidFill>
                <a:effectLst/>
                <a:uLnTx/>
                <a:uFillTx/>
                <a:latin typeface="+mn-lt"/>
                <a:ea typeface="+mn-ea"/>
                <a:cs typeface="+mn-cs"/>
              </a:rPr>
              <a:t>Question paper of University Exam </a:t>
            </a:r>
          </a:p>
        </p:txBody>
      </p:sp>
      <p:pic>
        <p:nvPicPr>
          <p:cNvPr id="144390" name="Picture 2" descr="E:\NIET\Project\xLogo11.png.pagespeed.ic.pydHLuCQEZ.png"/>
          <p:cNvPicPr>
            <a:picLocks noChangeAspect="1"/>
          </p:cNvPicPr>
          <p:nvPr/>
        </p:nvPicPr>
        <p:blipFill>
          <a:blip r:embed="rId2"/>
          <a:stretch>
            <a:fillRect/>
          </a:stretch>
        </p:blipFill>
        <p:spPr>
          <a:xfrm>
            <a:off x="0" y="114300"/>
            <a:ext cx="1592263" cy="898525"/>
          </a:xfrm>
          <a:prstGeom prst="rect">
            <a:avLst/>
          </a:prstGeom>
          <a:noFill/>
          <a:ln w="9525">
            <a:noFill/>
          </a:ln>
        </p:spPr>
      </p:pic>
      <p:pic>
        <p:nvPicPr>
          <p:cNvPr id="144392" name="Picture 1"/>
          <p:cNvPicPr>
            <a:picLocks noChangeAspect="1"/>
          </p:cNvPicPr>
          <p:nvPr/>
        </p:nvPicPr>
        <p:blipFill>
          <a:blip r:embed="rId3"/>
          <a:srcRect l="23158" t="22917" r="25987" b="25246"/>
          <a:stretch>
            <a:fillRect/>
          </a:stretch>
        </p:blipFill>
        <p:spPr>
          <a:xfrm>
            <a:off x="1508125" y="1373188"/>
            <a:ext cx="8132763" cy="4662487"/>
          </a:xfrm>
          <a:prstGeom prst="rect">
            <a:avLst/>
          </a:prstGeom>
          <a:noFill/>
          <a:ln w="9525">
            <a:noFill/>
          </a:ln>
        </p:spPr>
      </p:pic>
      <p:sp>
        <p:nvSpPr>
          <p:cNvPr id="2" name="Footer Placeholder 12">
            <a:extLst>
              <a:ext uri="{FF2B5EF4-FFF2-40B4-BE49-F238E27FC236}">
                <a16:creationId xmlns:a16="http://schemas.microsoft.com/office/drawing/2014/main" id="{962BF137-50B6-D3C4-C158-3F739CD96848}"/>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7375" y="1371600"/>
            <a:ext cx="9051925" cy="4978400"/>
          </a:xfrm>
        </p:spPr>
        <p:txBody>
          <a:bodyPr vert="horz" wrap="square" lIns="91440" tIns="45720" rIns="91440" bIns="45720" rtlCol="0">
            <a:normAutofit/>
          </a:bodyPr>
          <a:lstStyle/>
          <a:p>
            <a:pPr marL="0" marR="0" lvl="0" indent="0" algn="just" defTabSz="1005840" rtl="0" eaLnBrk="1" fontAlgn="auto" latinLnBrk="0" hangingPunct="1">
              <a:lnSpc>
                <a:spcPct val="100000"/>
              </a:lnSpc>
              <a:spcBef>
                <a:spcPts val="1100"/>
              </a:spcBef>
              <a:spcAft>
                <a:spcPts val="0"/>
              </a:spcAft>
              <a:buClrTx/>
              <a:buSzTx/>
              <a:buFont typeface="Arial" panose="020B0604020202020204" pitchFamily="34" charset="0"/>
              <a:buNone/>
              <a:defRPr/>
            </a:pPr>
            <a:r>
              <a:rPr kumimoji="0" lang="en-US" sz="2420" b="0" i="0" u="none" strike="noStrike" kern="1200" cap="none" spc="0" normalizeH="0" baseline="0" noProof="0" dirty="0">
                <a:ln>
                  <a:noFill/>
                </a:ln>
                <a:solidFill>
                  <a:schemeClr val="tx1"/>
                </a:solidFill>
                <a:effectLst/>
                <a:uLnTx/>
                <a:uFillTx/>
                <a:latin typeface="+mn-lt"/>
                <a:ea typeface="+mn-ea"/>
                <a:cs typeface="+mn-cs"/>
              </a:rPr>
              <a:t>					</a:t>
            </a: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8DB36082-0406-453D-83D0-A2A62D240BC1}"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156</a:t>
            </a:fld>
            <a:endParaRPr lang="en-US" sz="1300" dirty="0">
              <a:solidFill>
                <a:srgbClr val="898989"/>
              </a:solidFill>
            </a:endParaRPr>
          </a:p>
        </p:txBody>
      </p:sp>
      <p:sp>
        <p:nvSpPr>
          <p:cNvPr id="7" name="Title 1"/>
          <p:cNvSpPr txBox="1"/>
          <p:nvPr/>
        </p:nvSpPr>
        <p:spPr>
          <a:xfrm>
            <a:off x="1508125" y="114300"/>
            <a:ext cx="8550275" cy="754063"/>
          </a:xfrm>
          <a:prstGeom prst="rect">
            <a:avLst/>
          </a:prstGeom>
          <a:solidFill>
            <a:srgbClr val="B7EEFF"/>
          </a:solidFill>
        </p:spPr>
        <p:style>
          <a:lnRef idx="1">
            <a:schemeClr val="accent5"/>
          </a:lnRef>
          <a:fillRef idx="2">
            <a:schemeClr val="accent5"/>
          </a:fillRef>
          <a:effectRef idx="1">
            <a:schemeClr val="accent5"/>
          </a:effectRef>
          <a:fontRef idx="minor">
            <a:schemeClr val="dk1"/>
          </a:fontRef>
        </p:style>
        <p:txBody>
          <a:bodyPr vert="horz" lIns="100584" tIns="50292" rIns="100584" bIns="50292"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defRPr/>
            </a:pPr>
            <a:r>
              <a:rPr kumimoji="0" lang="en-US" sz="2640" b="0" i="0" u="none" strike="noStrike" kern="1200" cap="none" spc="0" normalizeH="0" baseline="0" noProof="0" dirty="0">
                <a:ln>
                  <a:noFill/>
                </a:ln>
                <a:solidFill>
                  <a:schemeClr val="dk1"/>
                </a:solidFill>
                <a:effectLst/>
                <a:uLnTx/>
                <a:uFillTx/>
                <a:latin typeface="+mn-lt"/>
                <a:ea typeface="+mn-ea"/>
                <a:cs typeface="+mn-cs"/>
              </a:rPr>
              <a:t>Question paper of University Exam </a:t>
            </a:r>
          </a:p>
        </p:txBody>
      </p:sp>
      <p:pic>
        <p:nvPicPr>
          <p:cNvPr id="145416" name="Picture 4"/>
          <p:cNvPicPr>
            <a:picLocks noChangeAspect="1"/>
          </p:cNvPicPr>
          <p:nvPr/>
        </p:nvPicPr>
        <p:blipFill>
          <a:blip r:embed="rId2"/>
          <a:srcRect l="24231" t="40625" r="25987" b="27083"/>
          <a:stretch>
            <a:fillRect/>
          </a:stretch>
        </p:blipFill>
        <p:spPr>
          <a:xfrm>
            <a:off x="1257300" y="2041525"/>
            <a:ext cx="7124700" cy="3186113"/>
          </a:xfrm>
          <a:prstGeom prst="rect">
            <a:avLst/>
          </a:prstGeom>
          <a:noFill/>
          <a:ln w="9525">
            <a:noFill/>
          </a:ln>
        </p:spPr>
      </p:pic>
      <p:sp>
        <p:nvSpPr>
          <p:cNvPr id="2" name="Footer Placeholder 12">
            <a:extLst>
              <a:ext uri="{FF2B5EF4-FFF2-40B4-BE49-F238E27FC236}">
                <a16:creationId xmlns:a16="http://schemas.microsoft.com/office/drawing/2014/main" id="{BFDBFD2D-FCA6-77D4-6DFE-2E24CD097BB9}"/>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9D1C24F2-82FA-4FDF-8FCF-B9BABF6B72A6}"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157</a:t>
            </a:fld>
            <a:endParaRPr lang="en-US" sz="1300" dirty="0">
              <a:solidFill>
                <a:srgbClr val="898989"/>
              </a:solidFill>
            </a:endParaRPr>
          </a:p>
        </p:txBody>
      </p:sp>
      <p:sp>
        <p:nvSpPr>
          <p:cNvPr id="146437"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Summary</a:t>
            </a:r>
            <a:endParaRPr sz="3200" b="1" kern="1200" dirty="0">
              <a:solidFill>
                <a:srgbClr val="000000"/>
              </a:solidFill>
              <a:latin typeface="+mj-lt"/>
              <a:ea typeface="+mj-ea"/>
              <a:cs typeface="+mj-cs"/>
            </a:endParaRPr>
          </a:p>
        </p:txBody>
      </p:sp>
      <p:sp>
        <p:nvSpPr>
          <p:cNvPr id="7" name="Content Placeholder 2"/>
          <p:cNvSpPr txBox="1"/>
          <p:nvPr/>
        </p:nvSpPr>
        <p:spPr>
          <a:xfrm>
            <a:off x="533400" y="1143000"/>
            <a:ext cx="8832850" cy="5478463"/>
          </a:xfrm>
          <a:prstGeom prst="rect">
            <a:avLst/>
          </a:prstGeom>
        </p:spPr>
        <p:txBody>
          <a:bodyPr vert="horz" wrap="square" lIns="91440" tIns="45720" rIns="91440" bIns="45720" rtlCol="0">
            <a:normAutofit/>
          </a:bodyPr>
          <a:lstStyle>
            <a:lvl1pPr marL="0" indent="0" algn="just" defTabSz="1005840" rtl="0" eaLnBrk="1" latinLnBrk="0" hangingPunct="1">
              <a:lnSpc>
                <a:spcPct val="100000"/>
              </a:lnSpc>
              <a:spcBef>
                <a:spcPts val="1100"/>
              </a:spcBef>
              <a:buFont typeface="Arial" panose="020B0604020202020204" pitchFamily="34" charset="0"/>
              <a:buNone/>
              <a:defRPr sz="2420" kern="1200">
                <a:solidFill>
                  <a:schemeClr val="tx1"/>
                </a:solidFill>
                <a:latin typeface="+mn-lt"/>
                <a:ea typeface="+mn-ea"/>
                <a:cs typeface="+mn-cs"/>
              </a:defRPr>
            </a:lvl1pPr>
            <a:lvl2pPr marL="502920" indent="0" algn="just" defTabSz="1005840" rtl="0" eaLnBrk="1" latinLnBrk="0" hangingPunct="1">
              <a:lnSpc>
                <a:spcPct val="100000"/>
              </a:lnSpc>
              <a:spcBef>
                <a:spcPts val="550"/>
              </a:spcBef>
              <a:buFont typeface="Arial" panose="020B0604020202020204" pitchFamily="34" charset="0"/>
              <a:buNone/>
              <a:defRPr sz="2200" kern="1200">
                <a:solidFill>
                  <a:schemeClr val="tx1">
                    <a:tint val="75000"/>
                  </a:schemeClr>
                </a:solidFill>
                <a:latin typeface="+mn-lt"/>
                <a:ea typeface="+mn-ea"/>
                <a:cs typeface="+mn-cs"/>
              </a:defRPr>
            </a:lvl2pPr>
            <a:lvl3pPr marL="1005840" indent="0" algn="just" defTabSz="1005840" rtl="0" eaLnBrk="1" latinLnBrk="0" hangingPunct="1">
              <a:lnSpc>
                <a:spcPct val="100000"/>
              </a:lnSpc>
              <a:spcBef>
                <a:spcPts val="550"/>
              </a:spcBef>
              <a:buFont typeface="Arial" panose="020B0604020202020204" pitchFamily="34" charset="0"/>
              <a:buNone/>
              <a:defRPr sz="1980" kern="1200">
                <a:solidFill>
                  <a:schemeClr val="tx1">
                    <a:tint val="75000"/>
                  </a:schemeClr>
                </a:solidFill>
                <a:latin typeface="+mn-lt"/>
                <a:ea typeface="+mn-ea"/>
                <a:cs typeface="+mn-cs"/>
              </a:defRPr>
            </a:lvl3pPr>
            <a:lvl4pPr marL="1508760" indent="0" algn="just" defTabSz="1005840" rtl="0" eaLnBrk="1" latinLnBrk="0" hangingPunct="1">
              <a:lnSpc>
                <a:spcPct val="100000"/>
              </a:lnSpc>
              <a:spcBef>
                <a:spcPts val="550"/>
              </a:spcBef>
              <a:buFont typeface="Arial" panose="020B0604020202020204" pitchFamily="34" charset="0"/>
              <a:buNone/>
              <a:defRPr sz="1760" kern="1200">
                <a:solidFill>
                  <a:schemeClr val="tx1">
                    <a:tint val="75000"/>
                  </a:schemeClr>
                </a:solidFill>
                <a:latin typeface="+mn-lt"/>
                <a:ea typeface="+mn-ea"/>
                <a:cs typeface="+mn-cs"/>
              </a:defRPr>
            </a:lvl4pPr>
            <a:lvl5pPr marL="2011680" indent="0" algn="just" defTabSz="1005840" rtl="0" eaLnBrk="1" latinLnBrk="0" hangingPunct="1">
              <a:lnSpc>
                <a:spcPct val="100000"/>
              </a:lnSpc>
              <a:spcBef>
                <a:spcPts val="550"/>
              </a:spcBef>
              <a:buFont typeface="Arial" panose="020B0604020202020204" pitchFamily="34" charset="0"/>
              <a:buNone/>
              <a:defRPr sz="1760" kern="1200">
                <a:solidFill>
                  <a:schemeClr val="tx1">
                    <a:tint val="75000"/>
                  </a:schemeClr>
                </a:solidFill>
                <a:latin typeface="+mn-lt"/>
                <a:ea typeface="+mn-ea"/>
                <a:cs typeface="+mn-cs"/>
              </a:defRPr>
            </a:lvl5pPr>
            <a:lvl6pPr marL="2514600" indent="0" algn="l" defTabSz="1005840" rtl="0" eaLnBrk="1" latinLnBrk="0" hangingPunct="1">
              <a:lnSpc>
                <a:spcPct val="90000"/>
              </a:lnSpc>
              <a:spcBef>
                <a:spcPts val="550"/>
              </a:spcBef>
              <a:buFont typeface="Arial" panose="020B0604020202020204" pitchFamily="34" charset="0"/>
              <a:buNone/>
              <a:defRPr sz="1760" kern="1200">
                <a:solidFill>
                  <a:schemeClr val="tx1">
                    <a:tint val="75000"/>
                  </a:schemeClr>
                </a:solidFill>
                <a:latin typeface="+mn-lt"/>
                <a:ea typeface="+mn-ea"/>
                <a:cs typeface="+mn-cs"/>
              </a:defRPr>
            </a:lvl6pPr>
            <a:lvl7pPr marL="3017520" indent="0" algn="l" defTabSz="1005840" rtl="0" eaLnBrk="1" latinLnBrk="0" hangingPunct="1">
              <a:lnSpc>
                <a:spcPct val="90000"/>
              </a:lnSpc>
              <a:spcBef>
                <a:spcPts val="550"/>
              </a:spcBef>
              <a:buFont typeface="Arial" panose="020B0604020202020204" pitchFamily="34" charset="0"/>
              <a:buNone/>
              <a:defRPr sz="1760" kern="1200">
                <a:solidFill>
                  <a:schemeClr val="tx1">
                    <a:tint val="75000"/>
                  </a:schemeClr>
                </a:solidFill>
                <a:latin typeface="+mn-lt"/>
                <a:ea typeface="+mn-ea"/>
                <a:cs typeface="+mn-cs"/>
              </a:defRPr>
            </a:lvl7pPr>
            <a:lvl8pPr marL="3520440" indent="0" algn="l" defTabSz="1005840" rtl="0" eaLnBrk="1" latinLnBrk="0" hangingPunct="1">
              <a:lnSpc>
                <a:spcPct val="90000"/>
              </a:lnSpc>
              <a:spcBef>
                <a:spcPts val="550"/>
              </a:spcBef>
              <a:buFont typeface="Arial" panose="020B0604020202020204" pitchFamily="34" charset="0"/>
              <a:buNone/>
              <a:defRPr sz="1760" kern="1200">
                <a:solidFill>
                  <a:schemeClr val="tx1">
                    <a:tint val="75000"/>
                  </a:schemeClr>
                </a:solidFill>
                <a:latin typeface="+mn-lt"/>
                <a:ea typeface="+mn-ea"/>
                <a:cs typeface="+mn-cs"/>
              </a:defRPr>
            </a:lvl8pPr>
            <a:lvl9pPr marL="4023360" indent="0" algn="l" defTabSz="1005840" rtl="0" eaLnBrk="1" latinLnBrk="0" hangingPunct="1">
              <a:lnSpc>
                <a:spcPct val="90000"/>
              </a:lnSpc>
              <a:spcBef>
                <a:spcPts val="550"/>
              </a:spcBef>
              <a:buFont typeface="Arial" panose="020B0604020202020204" pitchFamily="34" charset="0"/>
              <a:buNone/>
              <a:defRPr sz="1760" kern="1200">
                <a:solidFill>
                  <a:schemeClr val="tx1">
                    <a:tint val="75000"/>
                  </a:schemeClr>
                </a:solidFill>
                <a:latin typeface="+mn-lt"/>
                <a:ea typeface="+mn-ea"/>
                <a:cs typeface="+mn-cs"/>
              </a:defRPr>
            </a:lvl9pPr>
          </a:lstStyle>
          <a:p>
            <a:pPr marL="342900" marR="0" lvl="0" indent="-342900" algn="just" defTabSz="1005840" rtl="0" eaLnBrk="1" fontAlgn="auto" latinLnBrk="0" hangingPunct="1">
              <a:lnSpc>
                <a:spcPct val="100000"/>
              </a:lnSpc>
              <a:spcBef>
                <a:spcPts val="1100"/>
              </a:spcBef>
              <a:spcAft>
                <a:spcPts val="0"/>
              </a:spcAft>
              <a:buClrTx/>
              <a:buSzTx/>
              <a:buFont typeface="Arial" panose="020B0604020202020204" pitchFamily="34" charset="0"/>
              <a:buChar char="•"/>
              <a:defRPr/>
            </a:pPr>
            <a:r>
              <a:rPr kumimoji="0" lang="en-US" sz="2420" b="0" i="0" u="none" strike="noStrike" kern="1200" cap="none" spc="0" normalizeH="0" baseline="0" noProof="0" dirty="0">
                <a:ln>
                  <a:noFill/>
                </a:ln>
                <a:solidFill>
                  <a:schemeClr val="tx1"/>
                </a:solidFill>
                <a:effectLst/>
                <a:uLnTx/>
                <a:uFillTx/>
                <a:latin typeface="+mn-lt"/>
                <a:ea typeface="+mn-ea"/>
                <a:cs typeface="+mn-cs"/>
              </a:rPr>
              <a:t>The application layer is a node to node communication</a:t>
            </a:r>
          </a:p>
          <a:p>
            <a:pPr marL="342900" marR="0" lvl="0" indent="-342900" algn="just" defTabSz="1005840" rtl="0" eaLnBrk="1" fontAlgn="auto" latinLnBrk="0" hangingPunct="1">
              <a:lnSpc>
                <a:spcPct val="100000"/>
              </a:lnSpc>
              <a:spcBef>
                <a:spcPts val="1100"/>
              </a:spcBef>
              <a:spcAft>
                <a:spcPts val="0"/>
              </a:spcAft>
              <a:buClrTx/>
              <a:buSzTx/>
              <a:buFont typeface="Arial" panose="020B0604020202020204" pitchFamily="34" charset="0"/>
              <a:buChar char="•"/>
              <a:defRPr/>
            </a:pPr>
            <a:r>
              <a:rPr kumimoji="0" lang="en-US" sz="2420" b="0" i="0" u="none" strike="noStrike" kern="1200" cap="none" spc="0" normalizeH="0" baseline="0" noProof="0" dirty="0">
                <a:ln>
                  <a:noFill/>
                </a:ln>
                <a:solidFill>
                  <a:schemeClr val="tx1"/>
                </a:solidFill>
                <a:effectLst/>
                <a:uLnTx/>
                <a:uFillTx/>
                <a:latin typeface="+mn-lt"/>
                <a:ea typeface="+mn-ea"/>
                <a:cs typeface="+mn-cs"/>
              </a:rPr>
              <a:t>The services are at the application</a:t>
            </a:r>
          </a:p>
          <a:p>
            <a:pPr marL="342900" marR="0" lvl="0" indent="-342900" algn="just" defTabSz="1005840" rtl="0" eaLnBrk="1" fontAlgn="auto" latinLnBrk="0" hangingPunct="1">
              <a:lnSpc>
                <a:spcPct val="100000"/>
              </a:lnSpc>
              <a:spcBef>
                <a:spcPts val="1100"/>
              </a:spcBef>
              <a:spcAft>
                <a:spcPts val="0"/>
              </a:spcAft>
              <a:buClrTx/>
              <a:buSzTx/>
              <a:buFont typeface="Arial" panose="020B0604020202020204" pitchFamily="34" charset="0"/>
              <a:buChar char="•"/>
              <a:defRPr/>
            </a:pPr>
            <a:r>
              <a:rPr kumimoji="0" lang="en-US" sz="2420" b="0" i="0" u="none" strike="noStrike" kern="1200" cap="none" spc="0" normalizeH="0" baseline="0" noProof="0" dirty="0">
                <a:ln>
                  <a:noFill/>
                </a:ln>
                <a:solidFill>
                  <a:schemeClr val="tx1"/>
                </a:solidFill>
                <a:effectLst/>
                <a:uLnTx/>
                <a:uFillTx/>
                <a:latin typeface="+mn-lt"/>
                <a:ea typeface="+mn-ea"/>
                <a:cs typeface="+mn-cs"/>
              </a:rPr>
              <a:t>Various application protocols work to support the services provided</a:t>
            </a:r>
          </a:p>
        </p:txBody>
      </p:sp>
      <p:sp>
        <p:nvSpPr>
          <p:cNvPr id="2" name="Footer Placeholder 12">
            <a:extLst>
              <a:ext uri="{FF2B5EF4-FFF2-40B4-BE49-F238E27FC236}">
                <a16:creationId xmlns:a16="http://schemas.microsoft.com/office/drawing/2014/main" id="{F75943B2-435C-7AC8-7ACA-546D5354E6ED}"/>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7948" y="67926"/>
            <a:ext cx="8550452" cy="814380"/>
          </a:xfrm>
        </p:spPr>
        <p:txBody>
          <a:bodyPr>
            <a:normAutofit fontScale="90000"/>
          </a:bodyPr>
          <a:lstStyle/>
          <a:p>
            <a:br>
              <a:rPr lang="en-US" sz="3200" b="1" dirty="0"/>
            </a:br>
            <a:br>
              <a:rPr lang="en-US" sz="3200" b="1" dirty="0"/>
            </a:br>
            <a:br>
              <a:rPr lang="en-US" sz="3200" b="1" dirty="0"/>
            </a:br>
            <a:br>
              <a:rPr lang="en-US" sz="3200" b="1" dirty="0"/>
            </a:br>
            <a:br>
              <a:rPr lang="en-US" sz="3200" b="1" dirty="0"/>
            </a:br>
            <a:r>
              <a:rPr lang="en-US" sz="3600" b="1" dirty="0"/>
              <a:t>Recap of Unit</a:t>
            </a:r>
            <a:endParaRPr lang="en-IN" sz="3600" dirty="0"/>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55656054-4919-42F2-8D18-80C67CF8D8AD}"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Content Placeholder 2"/>
          <p:cNvSpPr txBox="1">
            <a:spLocks noGrp="1"/>
          </p:cNvSpPr>
          <p:nvPr>
            <p:ph type="body" idx="1"/>
          </p:nvPr>
        </p:nvSpPr>
        <p:spPr bwMode="auto">
          <a:xfrm>
            <a:off x="378517" y="957415"/>
            <a:ext cx="9552157" cy="5604750"/>
          </a:xfrm>
          <a:prstGeom prst="rect">
            <a:avLst/>
          </a:prstGeom>
          <a:noFill/>
          <a:ln w="9525">
            <a:noFill/>
            <a:miter lim="800000"/>
          </a:ln>
        </p:spPr>
        <p:txBody>
          <a:bodyPr lIns="104268" tIns="52133" rIns="104268" bIns="52133">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330" algn="l" defTabSz="914400" rtl="0" eaLnBrk="1" latinLnBrk="0" hangingPunct="1">
              <a:defRPr sz="1800" kern="1200">
                <a:solidFill>
                  <a:schemeClr val="tx1"/>
                </a:solidFill>
                <a:latin typeface="+mn-lt"/>
                <a:ea typeface="+mn-ea"/>
                <a:cs typeface="+mn-cs"/>
              </a:defRPr>
            </a:lvl9pPr>
          </a:lstStyle>
          <a:p>
            <a:pPr marL="391160" indent="-391160">
              <a:spcBef>
                <a:spcPct val="20000"/>
              </a:spcBef>
              <a:buFont typeface="Arial" panose="020B0604020202020204" pitchFamily="34" charset="0"/>
              <a:buChar char="•"/>
              <a:defRPr/>
            </a:pPr>
            <a:r>
              <a:rPr lang="en-US" sz="2400" dirty="0"/>
              <a:t>Application Layer duties</a:t>
            </a:r>
          </a:p>
          <a:p>
            <a:pPr marL="391160" indent="-391160">
              <a:spcBef>
                <a:spcPct val="20000"/>
              </a:spcBef>
              <a:buFont typeface="Arial" panose="020B0604020202020204" pitchFamily="34" charset="0"/>
              <a:buChar char="•"/>
              <a:defRPr/>
            </a:pPr>
            <a:r>
              <a:rPr lang="en-US" sz="2400" dirty="0"/>
              <a:t>Domain Name System</a:t>
            </a:r>
          </a:p>
          <a:p>
            <a:pPr marL="391160" indent="-391160">
              <a:spcBef>
                <a:spcPct val="20000"/>
              </a:spcBef>
              <a:buFont typeface="Arial" panose="020B0604020202020204" pitchFamily="34" charset="0"/>
              <a:buChar char="•"/>
              <a:defRPr/>
            </a:pPr>
            <a:r>
              <a:rPr lang="en-US" sz="2400" dirty="0"/>
              <a:t>World Wide Web and Hyper Text Transfer Protocol</a:t>
            </a:r>
          </a:p>
          <a:p>
            <a:pPr marL="391160" indent="-391160">
              <a:spcBef>
                <a:spcPct val="20000"/>
              </a:spcBef>
              <a:buFont typeface="Arial" panose="020B0604020202020204" pitchFamily="34" charset="0"/>
              <a:buChar char="•"/>
              <a:defRPr/>
            </a:pPr>
            <a:r>
              <a:rPr lang="en-US" sz="2400" dirty="0"/>
              <a:t>Electronic mail, </a:t>
            </a:r>
          </a:p>
          <a:p>
            <a:pPr marL="391160" indent="-391160">
              <a:spcBef>
                <a:spcPct val="20000"/>
              </a:spcBef>
              <a:buFont typeface="Arial" panose="020B0604020202020204" pitchFamily="34" charset="0"/>
              <a:buChar char="•"/>
              <a:defRPr/>
            </a:pPr>
            <a:r>
              <a:rPr lang="en-US" sz="2400" dirty="0"/>
              <a:t>File Transfer Protocol </a:t>
            </a:r>
          </a:p>
          <a:p>
            <a:pPr marL="391160" indent="-391160">
              <a:spcBef>
                <a:spcPct val="20000"/>
              </a:spcBef>
              <a:buFont typeface="Arial" panose="020B0604020202020204" pitchFamily="34" charset="0"/>
              <a:buChar char="•"/>
              <a:defRPr/>
            </a:pPr>
            <a:r>
              <a:rPr lang="en-US" sz="2400" dirty="0"/>
              <a:t>Remote login, Network management</a:t>
            </a:r>
          </a:p>
          <a:p>
            <a:pPr marL="391160" indent="-391160">
              <a:spcBef>
                <a:spcPct val="20000"/>
              </a:spcBef>
              <a:buFont typeface="Arial" panose="020B0604020202020204" pitchFamily="34" charset="0"/>
              <a:buChar char="•"/>
              <a:defRPr/>
            </a:pPr>
            <a:r>
              <a:rPr lang="en-US" sz="2400" dirty="0"/>
              <a:t>Data compression</a:t>
            </a:r>
          </a:p>
          <a:p>
            <a:pPr marL="391160" indent="-391160">
              <a:spcBef>
                <a:spcPct val="20000"/>
              </a:spcBef>
              <a:buFont typeface="Arial" panose="020B0604020202020204" pitchFamily="34" charset="0"/>
              <a:buChar char="•"/>
              <a:defRPr/>
            </a:pPr>
            <a:r>
              <a:rPr lang="en-US" sz="2400" dirty="0"/>
              <a:t>Cryptography – basic concepts</a:t>
            </a:r>
            <a:endParaRPr lang="en-US" sz="2700" b="1" dirty="0"/>
          </a:p>
        </p:txBody>
      </p:sp>
      <p:sp>
        <p:nvSpPr>
          <p:cNvPr id="8" name="Slide Number Placeholder 4"/>
          <p:cNvSpPr txBox="1">
            <a:spLocks noGrp="1"/>
          </p:cNvSpPr>
          <p:nvPr>
            <p:ph type="sldNum" sz="quarter" idx="12"/>
          </p:nvPr>
        </p:nvSpPr>
        <p:spPr>
          <a:xfrm>
            <a:off x="8740775" y="7189788"/>
            <a:ext cx="625475" cy="412750"/>
          </a:xfrm>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158</a:t>
            </a:fld>
            <a:endParaRPr lang="en-US" sz="1300" dirty="0">
              <a:solidFill>
                <a:srgbClr val="898989"/>
              </a:solidFill>
            </a:endParaRPr>
          </a:p>
        </p:txBody>
      </p:sp>
      <p:sp>
        <p:nvSpPr>
          <p:cNvPr id="3" name="Footer Placeholder 12">
            <a:extLst>
              <a:ext uri="{FF2B5EF4-FFF2-40B4-BE49-F238E27FC236}">
                <a16:creationId xmlns:a16="http://schemas.microsoft.com/office/drawing/2014/main" id="{377B71F3-8C5C-037D-0C03-65F9FD88748B}"/>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9EBC33AA-321F-4CC1-A6DB-EC139D1302E9}"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159</a:t>
            </a:fld>
            <a:endParaRPr lang="en-US" sz="1300" dirty="0">
              <a:solidFill>
                <a:srgbClr val="898989"/>
              </a:solidFill>
            </a:endParaRPr>
          </a:p>
        </p:txBody>
      </p:sp>
      <p:sp>
        <p:nvSpPr>
          <p:cNvPr id="147461"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References</a:t>
            </a:r>
            <a:endParaRPr sz="3200" b="1" kern="1200" dirty="0">
              <a:solidFill>
                <a:srgbClr val="000000"/>
              </a:solidFill>
              <a:latin typeface="+mj-lt"/>
              <a:ea typeface="+mj-ea"/>
              <a:cs typeface="+mj-cs"/>
            </a:endParaRPr>
          </a:p>
        </p:txBody>
      </p:sp>
      <p:sp>
        <p:nvSpPr>
          <p:cNvPr id="7" name="Content Placeholder 2"/>
          <p:cNvSpPr txBox="1"/>
          <p:nvPr/>
        </p:nvSpPr>
        <p:spPr>
          <a:xfrm>
            <a:off x="533400" y="1143000"/>
            <a:ext cx="8832850" cy="5478463"/>
          </a:xfrm>
          <a:prstGeom prst="rect">
            <a:avLst/>
          </a:prstGeom>
        </p:spPr>
        <p:txBody>
          <a:bodyPr vert="horz" wrap="square" lIns="91440" tIns="45720" rIns="91440" bIns="45720" rtlCol="0">
            <a:normAutofit/>
          </a:bodyPr>
          <a:lstStyle>
            <a:lvl1pPr marL="0" indent="0" algn="just" defTabSz="1005840" rtl="0" eaLnBrk="1" latinLnBrk="0" hangingPunct="1">
              <a:lnSpc>
                <a:spcPct val="100000"/>
              </a:lnSpc>
              <a:spcBef>
                <a:spcPts val="1100"/>
              </a:spcBef>
              <a:buFont typeface="Arial" panose="020B0604020202020204" pitchFamily="34" charset="0"/>
              <a:buNone/>
              <a:defRPr sz="2420" kern="1200">
                <a:solidFill>
                  <a:schemeClr val="tx1"/>
                </a:solidFill>
                <a:latin typeface="+mn-lt"/>
                <a:ea typeface="+mn-ea"/>
                <a:cs typeface="+mn-cs"/>
              </a:defRPr>
            </a:lvl1pPr>
            <a:lvl2pPr marL="502920" indent="0" algn="just" defTabSz="1005840" rtl="0" eaLnBrk="1" latinLnBrk="0" hangingPunct="1">
              <a:lnSpc>
                <a:spcPct val="100000"/>
              </a:lnSpc>
              <a:spcBef>
                <a:spcPts val="550"/>
              </a:spcBef>
              <a:buFont typeface="Arial" panose="020B0604020202020204" pitchFamily="34" charset="0"/>
              <a:buNone/>
              <a:defRPr sz="2200" kern="1200">
                <a:solidFill>
                  <a:schemeClr val="tx1">
                    <a:tint val="75000"/>
                  </a:schemeClr>
                </a:solidFill>
                <a:latin typeface="+mn-lt"/>
                <a:ea typeface="+mn-ea"/>
                <a:cs typeface="+mn-cs"/>
              </a:defRPr>
            </a:lvl2pPr>
            <a:lvl3pPr marL="1005840" indent="0" algn="just" defTabSz="1005840" rtl="0" eaLnBrk="1" latinLnBrk="0" hangingPunct="1">
              <a:lnSpc>
                <a:spcPct val="100000"/>
              </a:lnSpc>
              <a:spcBef>
                <a:spcPts val="550"/>
              </a:spcBef>
              <a:buFont typeface="Arial" panose="020B0604020202020204" pitchFamily="34" charset="0"/>
              <a:buNone/>
              <a:defRPr sz="1980" kern="1200">
                <a:solidFill>
                  <a:schemeClr val="tx1">
                    <a:tint val="75000"/>
                  </a:schemeClr>
                </a:solidFill>
                <a:latin typeface="+mn-lt"/>
                <a:ea typeface="+mn-ea"/>
                <a:cs typeface="+mn-cs"/>
              </a:defRPr>
            </a:lvl3pPr>
            <a:lvl4pPr marL="1508760" indent="0" algn="just" defTabSz="1005840" rtl="0" eaLnBrk="1" latinLnBrk="0" hangingPunct="1">
              <a:lnSpc>
                <a:spcPct val="100000"/>
              </a:lnSpc>
              <a:spcBef>
                <a:spcPts val="550"/>
              </a:spcBef>
              <a:buFont typeface="Arial" panose="020B0604020202020204" pitchFamily="34" charset="0"/>
              <a:buNone/>
              <a:defRPr sz="1760" kern="1200">
                <a:solidFill>
                  <a:schemeClr val="tx1">
                    <a:tint val="75000"/>
                  </a:schemeClr>
                </a:solidFill>
                <a:latin typeface="+mn-lt"/>
                <a:ea typeface="+mn-ea"/>
                <a:cs typeface="+mn-cs"/>
              </a:defRPr>
            </a:lvl4pPr>
            <a:lvl5pPr marL="2011680" indent="0" algn="just" defTabSz="1005840" rtl="0" eaLnBrk="1" latinLnBrk="0" hangingPunct="1">
              <a:lnSpc>
                <a:spcPct val="100000"/>
              </a:lnSpc>
              <a:spcBef>
                <a:spcPts val="550"/>
              </a:spcBef>
              <a:buFont typeface="Arial" panose="020B0604020202020204" pitchFamily="34" charset="0"/>
              <a:buNone/>
              <a:defRPr sz="1760" kern="1200">
                <a:solidFill>
                  <a:schemeClr val="tx1">
                    <a:tint val="75000"/>
                  </a:schemeClr>
                </a:solidFill>
                <a:latin typeface="+mn-lt"/>
                <a:ea typeface="+mn-ea"/>
                <a:cs typeface="+mn-cs"/>
              </a:defRPr>
            </a:lvl5pPr>
            <a:lvl6pPr marL="2514600" indent="0" algn="l" defTabSz="1005840" rtl="0" eaLnBrk="1" latinLnBrk="0" hangingPunct="1">
              <a:lnSpc>
                <a:spcPct val="90000"/>
              </a:lnSpc>
              <a:spcBef>
                <a:spcPts val="550"/>
              </a:spcBef>
              <a:buFont typeface="Arial" panose="020B0604020202020204" pitchFamily="34" charset="0"/>
              <a:buNone/>
              <a:defRPr sz="1760" kern="1200">
                <a:solidFill>
                  <a:schemeClr val="tx1">
                    <a:tint val="75000"/>
                  </a:schemeClr>
                </a:solidFill>
                <a:latin typeface="+mn-lt"/>
                <a:ea typeface="+mn-ea"/>
                <a:cs typeface="+mn-cs"/>
              </a:defRPr>
            </a:lvl6pPr>
            <a:lvl7pPr marL="3017520" indent="0" algn="l" defTabSz="1005840" rtl="0" eaLnBrk="1" latinLnBrk="0" hangingPunct="1">
              <a:lnSpc>
                <a:spcPct val="90000"/>
              </a:lnSpc>
              <a:spcBef>
                <a:spcPts val="550"/>
              </a:spcBef>
              <a:buFont typeface="Arial" panose="020B0604020202020204" pitchFamily="34" charset="0"/>
              <a:buNone/>
              <a:defRPr sz="1760" kern="1200">
                <a:solidFill>
                  <a:schemeClr val="tx1">
                    <a:tint val="75000"/>
                  </a:schemeClr>
                </a:solidFill>
                <a:latin typeface="+mn-lt"/>
                <a:ea typeface="+mn-ea"/>
                <a:cs typeface="+mn-cs"/>
              </a:defRPr>
            </a:lvl7pPr>
            <a:lvl8pPr marL="3520440" indent="0" algn="l" defTabSz="1005840" rtl="0" eaLnBrk="1" latinLnBrk="0" hangingPunct="1">
              <a:lnSpc>
                <a:spcPct val="90000"/>
              </a:lnSpc>
              <a:spcBef>
                <a:spcPts val="550"/>
              </a:spcBef>
              <a:buFont typeface="Arial" panose="020B0604020202020204" pitchFamily="34" charset="0"/>
              <a:buNone/>
              <a:defRPr sz="1760" kern="1200">
                <a:solidFill>
                  <a:schemeClr val="tx1">
                    <a:tint val="75000"/>
                  </a:schemeClr>
                </a:solidFill>
                <a:latin typeface="+mn-lt"/>
                <a:ea typeface="+mn-ea"/>
                <a:cs typeface="+mn-cs"/>
              </a:defRPr>
            </a:lvl8pPr>
            <a:lvl9pPr marL="4023360" indent="0" algn="l" defTabSz="1005840" rtl="0" eaLnBrk="1" latinLnBrk="0" hangingPunct="1">
              <a:lnSpc>
                <a:spcPct val="90000"/>
              </a:lnSpc>
              <a:spcBef>
                <a:spcPts val="550"/>
              </a:spcBef>
              <a:buFont typeface="Arial" panose="020B0604020202020204" pitchFamily="34" charset="0"/>
              <a:buNone/>
              <a:defRPr sz="1760" kern="1200">
                <a:solidFill>
                  <a:schemeClr val="tx1">
                    <a:tint val="75000"/>
                  </a:schemeClr>
                </a:solidFill>
                <a:latin typeface="+mn-lt"/>
                <a:ea typeface="+mn-ea"/>
                <a:cs typeface="+mn-cs"/>
              </a:defRPr>
            </a:lvl9pPr>
          </a:lstStyle>
          <a:p>
            <a:pPr marL="457200" marR="0" lvl="0" indent="-457200" algn="just" defTabSz="1005840" rtl="0" eaLnBrk="1" fontAlgn="auto" latinLnBrk="0" hangingPunct="1">
              <a:lnSpc>
                <a:spcPct val="100000"/>
              </a:lnSpc>
              <a:spcBef>
                <a:spcPts val="1100"/>
              </a:spcBef>
              <a:spcAft>
                <a:spcPts val="0"/>
              </a:spcAft>
              <a:buClrTx/>
              <a:buSzTx/>
              <a:buFont typeface="+mj-lt"/>
              <a:buAutoNum type="arabicPeriod"/>
              <a:defRPr/>
            </a:pPr>
            <a:r>
              <a:rPr kumimoji="0" lang="en-US" sz="2420" b="0" i="0" u="none" strike="noStrike" kern="1200" cap="none" spc="0" normalizeH="0" baseline="0" noProof="0" dirty="0" err="1">
                <a:ln>
                  <a:noFill/>
                </a:ln>
                <a:solidFill>
                  <a:schemeClr val="tx1"/>
                </a:solidFill>
                <a:effectLst/>
                <a:uLnTx/>
                <a:uFillTx/>
                <a:latin typeface="+mn-lt"/>
                <a:ea typeface="+mn-ea"/>
                <a:cs typeface="+mn-cs"/>
              </a:rPr>
              <a:t>Forouzen</a:t>
            </a:r>
            <a:r>
              <a:rPr kumimoji="0" lang="en-US" sz="2420" b="0" i="0" u="none" strike="noStrike" kern="1200" cap="none" spc="0" normalizeH="0" baseline="0" noProof="0" dirty="0">
                <a:ln>
                  <a:noFill/>
                </a:ln>
                <a:solidFill>
                  <a:schemeClr val="tx1"/>
                </a:solidFill>
                <a:effectLst/>
                <a:uLnTx/>
                <a:uFillTx/>
                <a:latin typeface="+mn-lt"/>
                <a:ea typeface="+mn-ea"/>
                <a:cs typeface="+mn-cs"/>
              </a:rPr>
              <a:t>, "Data Communication and Networking", TMH  </a:t>
            </a:r>
          </a:p>
          <a:p>
            <a:pPr marL="0" marR="0" lvl="0" indent="0" algn="just" defTabSz="1005840" rtl="0" eaLnBrk="1" fontAlgn="auto" latinLnBrk="0" hangingPunct="1">
              <a:lnSpc>
                <a:spcPct val="100000"/>
              </a:lnSpc>
              <a:spcBef>
                <a:spcPts val="1100"/>
              </a:spcBef>
              <a:spcAft>
                <a:spcPts val="0"/>
              </a:spcAft>
              <a:buClrTx/>
              <a:buSzTx/>
              <a:buFont typeface="Arial" panose="020B0604020202020204" pitchFamily="34" charset="0"/>
              <a:buNone/>
              <a:defRPr/>
            </a:pPr>
            <a:r>
              <a:rPr kumimoji="0" lang="en-US" sz="2420" b="0" i="0" u="none" strike="noStrike" kern="1200" cap="none" spc="0" normalizeH="0" baseline="0" noProof="0" dirty="0">
                <a:ln>
                  <a:noFill/>
                </a:ln>
                <a:solidFill>
                  <a:schemeClr val="tx1"/>
                </a:solidFill>
                <a:effectLst/>
                <a:uLnTx/>
                <a:uFillTx/>
                <a:latin typeface="+mn-lt"/>
                <a:ea typeface="+mn-ea"/>
                <a:cs typeface="+mn-cs"/>
              </a:rPr>
              <a:t>2. A.S. Tanenbaum, Computer Networks, Pearson Education  </a:t>
            </a:r>
          </a:p>
          <a:p>
            <a:pPr marL="0" marR="0" lvl="0" indent="0" algn="just" defTabSz="1005840" rtl="0" eaLnBrk="1" fontAlgn="auto" latinLnBrk="0" hangingPunct="1">
              <a:lnSpc>
                <a:spcPct val="100000"/>
              </a:lnSpc>
              <a:spcBef>
                <a:spcPts val="1100"/>
              </a:spcBef>
              <a:spcAft>
                <a:spcPts val="0"/>
              </a:spcAft>
              <a:buClrTx/>
              <a:buSzTx/>
              <a:buFont typeface="Arial" panose="020B0604020202020204" pitchFamily="34" charset="0"/>
              <a:buNone/>
              <a:defRPr/>
            </a:pPr>
            <a:r>
              <a:rPr kumimoji="0" lang="en-US" sz="2420" b="0" i="0" u="none" strike="noStrike" kern="1200" cap="none" spc="0" normalizeH="0" baseline="0" noProof="0" dirty="0">
                <a:ln>
                  <a:noFill/>
                </a:ln>
                <a:solidFill>
                  <a:schemeClr val="tx1"/>
                </a:solidFill>
                <a:effectLst/>
                <a:uLnTx/>
                <a:uFillTx/>
                <a:latin typeface="+mn-lt"/>
                <a:ea typeface="+mn-ea"/>
                <a:cs typeface="+mn-cs"/>
              </a:rPr>
              <a:t>3. W. Stallings, Data and Computer Communication, Macmillan Press </a:t>
            </a:r>
          </a:p>
          <a:p>
            <a:pPr marL="0" marR="0" lvl="0" indent="0" algn="just" defTabSz="1005840" rtl="0" eaLnBrk="1" fontAlgn="auto" latinLnBrk="0" hangingPunct="1">
              <a:lnSpc>
                <a:spcPct val="100000"/>
              </a:lnSpc>
              <a:spcBef>
                <a:spcPts val="1100"/>
              </a:spcBef>
              <a:spcAft>
                <a:spcPts val="0"/>
              </a:spcAft>
              <a:buClrTx/>
              <a:buSzTx/>
              <a:buFont typeface="Arial" panose="020B0604020202020204" pitchFamily="34" charset="0"/>
              <a:buNone/>
              <a:defRPr/>
            </a:pPr>
            <a:r>
              <a:rPr kumimoji="0" lang="en-US" sz="2420" b="0" i="0" u="none" strike="noStrike" kern="1200" cap="none" spc="0" normalizeH="0" baseline="0" noProof="0" dirty="0">
                <a:ln>
                  <a:noFill/>
                </a:ln>
                <a:solidFill>
                  <a:schemeClr val="tx1"/>
                </a:solidFill>
                <a:effectLst/>
                <a:uLnTx/>
                <a:uFillTx/>
                <a:latin typeface="+mn-lt"/>
                <a:ea typeface="+mn-ea"/>
                <a:cs typeface="+mn-cs"/>
              </a:rPr>
              <a:t>4. Gary </a:t>
            </a:r>
            <a:r>
              <a:rPr kumimoji="0" lang="en-US" sz="2420" b="0" i="0" u="none" strike="noStrike" kern="1200" cap="none" spc="0" normalizeH="0" baseline="0" noProof="0" dirty="0" err="1">
                <a:ln>
                  <a:noFill/>
                </a:ln>
                <a:solidFill>
                  <a:schemeClr val="tx1"/>
                </a:solidFill>
                <a:effectLst/>
                <a:uLnTx/>
                <a:uFillTx/>
                <a:latin typeface="+mn-lt"/>
                <a:ea typeface="+mn-ea"/>
                <a:cs typeface="+mn-cs"/>
              </a:rPr>
              <a:t>R.Wright,W.Richard</a:t>
            </a:r>
            <a:r>
              <a:rPr kumimoji="0" lang="en-US" sz="2420" b="0" i="0" u="none" strike="noStrike" kern="1200" cap="none" spc="0" normalizeH="0" baseline="0" noProof="0" dirty="0">
                <a:ln>
                  <a:noFill/>
                </a:ln>
                <a:solidFill>
                  <a:schemeClr val="tx1"/>
                </a:solidFill>
                <a:effectLst/>
                <a:uLnTx/>
                <a:uFillTx/>
                <a:latin typeface="+mn-lt"/>
                <a:ea typeface="+mn-ea"/>
                <a:cs typeface="+mn-cs"/>
              </a:rPr>
              <a:t> Stevens "TCP/IP Illustrated,Volume2 The Implementation" Addison-Wesley  </a:t>
            </a:r>
          </a:p>
          <a:p>
            <a:pPr marL="0" marR="0" lvl="0" indent="0" algn="just" defTabSz="1005840" rtl="0" eaLnBrk="1" fontAlgn="auto" latinLnBrk="0" hangingPunct="1">
              <a:lnSpc>
                <a:spcPct val="100000"/>
              </a:lnSpc>
              <a:spcBef>
                <a:spcPts val="1100"/>
              </a:spcBef>
              <a:spcAft>
                <a:spcPts val="0"/>
              </a:spcAft>
              <a:buClrTx/>
              <a:buSzTx/>
              <a:buFont typeface="Arial" panose="020B0604020202020204" pitchFamily="34" charset="0"/>
              <a:buNone/>
              <a:defRPr/>
            </a:pPr>
            <a:r>
              <a:rPr kumimoji="0" lang="en-US" sz="2420" b="0" i="0" u="none" strike="noStrike" kern="1200" cap="none" spc="0" normalizeH="0" baseline="0" noProof="0" dirty="0">
                <a:ln>
                  <a:noFill/>
                </a:ln>
                <a:solidFill>
                  <a:schemeClr val="tx1"/>
                </a:solidFill>
                <a:effectLst/>
                <a:uLnTx/>
                <a:uFillTx/>
                <a:latin typeface="+mn-lt"/>
                <a:ea typeface="+mn-ea"/>
                <a:cs typeface="+mn-cs"/>
              </a:rPr>
              <a:t>5. Michael A. Gallo and William M. Hancock "Computer </a:t>
            </a:r>
            <a:r>
              <a:rPr kumimoji="0" lang="en-US" sz="2420" b="0" i="0" u="none" strike="noStrike" kern="1200" cap="none" spc="0" normalizeH="0" baseline="0" noProof="0" dirty="0" err="1">
                <a:ln>
                  <a:noFill/>
                </a:ln>
                <a:solidFill>
                  <a:schemeClr val="tx1"/>
                </a:solidFill>
                <a:effectLst/>
                <a:uLnTx/>
                <a:uFillTx/>
                <a:latin typeface="+mn-lt"/>
                <a:ea typeface="+mn-ea"/>
                <a:cs typeface="+mn-cs"/>
              </a:rPr>
              <a:t>communucation</a:t>
            </a:r>
            <a:r>
              <a:rPr kumimoji="0" lang="en-US" sz="2420" b="0" i="0" u="none" strike="noStrike" kern="1200" cap="none" spc="0" normalizeH="0" baseline="0" noProof="0" dirty="0">
                <a:ln>
                  <a:noFill/>
                </a:ln>
                <a:solidFill>
                  <a:schemeClr val="tx1"/>
                </a:solidFill>
                <a:effectLst/>
                <a:uLnTx/>
                <a:uFillTx/>
                <a:latin typeface="+mn-lt"/>
                <a:ea typeface="+mn-ea"/>
                <a:cs typeface="+mn-cs"/>
              </a:rPr>
              <a:t> and Networking Technology" Cengage Learning </a:t>
            </a:r>
          </a:p>
          <a:p>
            <a:pPr marL="0" marR="0" lvl="0" indent="0" algn="just" defTabSz="1005840" rtl="0" eaLnBrk="1" fontAlgn="auto" latinLnBrk="0" hangingPunct="1">
              <a:lnSpc>
                <a:spcPct val="100000"/>
              </a:lnSpc>
              <a:spcBef>
                <a:spcPts val="1100"/>
              </a:spcBef>
              <a:spcAft>
                <a:spcPts val="0"/>
              </a:spcAft>
              <a:buClrTx/>
              <a:buSzTx/>
              <a:buFont typeface="Arial" panose="020B0604020202020204" pitchFamily="34" charset="0"/>
              <a:buNone/>
              <a:defRPr/>
            </a:pPr>
            <a:r>
              <a:rPr kumimoji="0" lang="en-US" sz="2420" b="0" i="0" u="none" strike="noStrike" kern="1200" cap="none" spc="0" normalizeH="0" baseline="0" noProof="0" dirty="0">
                <a:ln>
                  <a:noFill/>
                </a:ln>
                <a:solidFill>
                  <a:schemeClr val="tx1"/>
                </a:solidFill>
                <a:effectLst/>
                <a:uLnTx/>
                <a:uFillTx/>
                <a:latin typeface="+mn-lt"/>
                <a:ea typeface="+mn-ea"/>
                <a:cs typeface="+mn-cs"/>
              </a:rPr>
              <a:t> 6. </a:t>
            </a:r>
            <a:r>
              <a:rPr kumimoji="0" lang="en-US" sz="2420" b="0" i="0" u="none" strike="noStrike" kern="1200" cap="none" spc="0" normalizeH="0" baseline="0" noProof="0" dirty="0" err="1">
                <a:ln>
                  <a:noFill/>
                </a:ln>
                <a:solidFill>
                  <a:schemeClr val="tx1"/>
                </a:solidFill>
                <a:effectLst/>
                <a:uLnTx/>
                <a:uFillTx/>
                <a:latin typeface="+mn-lt"/>
                <a:ea typeface="+mn-ea"/>
                <a:cs typeface="+mn-cs"/>
              </a:rPr>
              <a:t>Bhavneet</a:t>
            </a:r>
            <a:r>
              <a:rPr kumimoji="0" lang="en-US" sz="2420" b="0" i="0" u="none" strike="noStrike" kern="1200" cap="none" spc="0" normalizeH="0" baseline="0" noProof="0" dirty="0">
                <a:ln>
                  <a:noFill/>
                </a:ln>
                <a:solidFill>
                  <a:schemeClr val="tx1"/>
                </a:solidFill>
                <a:effectLst/>
                <a:uLnTx/>
                <a:uFillTx/>
                <a:latin typeface="+mn-lt"/>
                <a:ea typeface="+mn-ea"/>
                <a:cs typeface="+mn-cs"/>
              </a:rPr>
              <a:t> Sidhu, An Integrated approach to Computer Networks, Khanna Publishing House </a:t>
            </a:r>
          </a:p>
          <a:p>
            <a:pPr marL="0" marR="0" lvl="0" indent="0" algn="just" defTabSz="1005840" rtl="0" eaLnBrk="1" fontAlgn="auto" latinLnBrk="0" hangingPunct="1">
              <a:lnSpc>
                <a:spcPct val="100000"/>
              </a:lnSpc>
              <a:spcBef>
                <a:spcPts val="1100"/>
              </a:spcBef>
              <a:spcAft>
                <a:spcPts val="0"/>
              </a:spcAft>
              <a:buClrTx/>
              <a:buSzTx/>
              <a:buFont typeface="Arial" panose="020B0604020202020204" pitchFamily="34" charset="0"/>
              <a:buNone/>
              <a:defRPr/>
            </a:pPr>
            <a:r>
              <a:rPr kumimoji="0" lang="en-US" sz="2420" b="0" i="0" u="none" strike="noStrike" kern="1200" cap="none" spc="0" normalizeH="0" baseline="0" noProof="0" dirty="0">
                <a:ln>
                  <a:noFill/>
                </a:ln>
                <a:solidFill>
                  <a:schemeClr val="tx1"/>
                </a:solidFill>
                <a:effectLst/>
                <a:uLnTx/>
                <a:uFillTx/>
                <a:latin typeface="+mn-lt"/>
                <a:ea typeface="+mn-ea"/>
                <a:cs typeface="+mn-cs"/>
              </a:rPr>
              <a:t>7. </a:t>
            </a:r>
            <a:r>
              <a:rPr kumimoji="0" lang="en-US" sz="2420" b="0" i="0" u="none" strike="noStrike" kern="1200" cap="none" spc="0" normalizeH="0" baseline="0" noProof="0" dirty="0" err="1">
                <a:ln>
                  <a:noFill/>
                </a:ln>
                <a:solidFill>
                  <a:schemeClr val="tx1"/>
                </a:solidFill>
                <a:effectLst/>
                <a:uLnTx/>
                <a:uFillTx/>
                <a:latin typeface="+mn-lt"/>
                <a:ea typeface="+mn-ea"/>
                <a:cs typeface="+mn-cs"/>
              </a:rPr>
              <a:t>Anuranjan</a:t>
            </a:r>
            <a:r>
              <a:rPr kumimoji="0" lang="en-US" sz="2420" b="0" i="0" u="none" strike="noStrike" kern="1200" cap="none" spc="0" normalizeH="0" baseline="0" noProof="0" dirty="0">
                <a:ln>
                  <a:noFill/>
                </a:ln>
                <a:solidFill>
                  <a:schemeClr val="tx1"/>
                </a:solidFill>
                <a:effectLst/>
                <a:uLnTx/>
                <a:uFillTx/>
                <a:latin typeface="+mn-lt"/>
                <a:ea typeface="+mn-ea"/>
                <a:cs typeface="+mn-cs"/>
              </a:rPr>
              <a:t> </a:t>
            </a:r>
            <a:r>
              <a:rPr kumimoji="0" lang="en-US" sz="2420" b="0" i="0" u="none" strike="noStrike" kern="1200" cap="none" spc="0" normalizeH="0" baseline="0" noProof="0" dirty="0" err="1">
                <a:ln>
                  <a:noFill/>
                </a:ln>
                <a:solidFill>
                  <a:schemeClr val="tx1"/>
                </a:solidFill>
                <a:effectLst/>
                <a:uLnTx/>
                <a:uFillTx/>
                <a:latin typeface="+mn-lt"/>
                <a:ea typeface="+mn-ea"/>
                <a:cs typeface="+mn-cs"/>
              </a:rPr>
              <a:t>Misra</a:t>
            </a:r>
            <a:r>
              <a:rPr kumimoji="0" lang="en-US" sz="2420" b="0" i="0" u="none" strike="noStrike" kern="1200" cap="none" spc="0" normalizeH="0" baseline="0" noProof="0" dirty="0">
                <a:ln>
                  <a:noFill/>
                </a:ln>
                <a:solidFill>
                  <a:schemeClr val="tx1"/>
                </a:solidFill>
                <a:effectLst/>
                <a:uLnTx/>
                <a:uFillTx/>
                <a:latin typeface="+mn-lt"/>
                <a:ea typeface="+mn-ea"/>
                <a:cs typeface="+mn-cs"/>
              </a:rPr>
              <a:t>, “Computer Networks”, Acme Learning  </a:t>
            </a:r>
          </a:p>
          <a:p>
            <a:pPr marL="0" marR="0" lvl="0" indent="0" algn="just" defTabSz="1005840" rtl="0" eaLnBrk="1" fontAlgn="auto" latinLnBrk="0" hangingPunct="1">
              <a:lnSpc>
                <a:spcPct val="100000"/>
              </a:lnSpc>
              <a:spcBef>
                <a:spcPts val="1100"/>
              </a:spcBef>
              <a:spcAft>
                <a:spcPts val="0"/>
              </a:spcAft>
              <a:buClrTx/>
              <a:buSzTx/>
              <a:buFont typeface="Arial" panose="020B0604020202020204" pitchFamily="34" charset="0"/>
              <a:buNone/>
              <a:defRPr/>
            </a:pPr>
            <a:r>
              <a:rPr kumimoji="0" lang="en-US" sz="2420" b="0" i="0" u="none" strike="noStrike" kern="1200" cap="none" spc="0" normalizeH="0" baseline="0" noProof="0" dirty="0">
                <a:ln>
                  <a:noFill/>
                </a:ln>
                <a:solidFill>
                  <a:schemeClr val="tx1"/>
                </a:solidFill>
                <a:effectLst/>
                <a:uLnTx/>
                <a:uFillTx/>
                <a:latin typeface="+mn-lt"/>
                <a:ea typeface="+mn-ea"/>
                <a:cs typeface="+mn-cs"/>
              </a:rPr>
              <a:t>8.  G. </a:t>
            </a:r>
            <a:r>
              <a:rPr kumimoji="0" lang="en-US" sz="2420" b="0" i="0" u="none" strike="noStrike" kern="1200" cap="none" spc="0" normalizeH="0" baseline="0" noProof="0" dirty="0" err="1">
                <a:ln>
                  <a:noFill/>
                </a:ln>
                <a:solidFill>
                  <a:schemeClr val="tx1"/>
                </a:solidFill>
                <a:effectLst/>
                <a:uLnTx/>
                <a:uFillTx/>
                <a:latin typeface="+mn-lt"/>
                <a:ea typeface="+mn-ea"/>
                <a:cs typeface="+mn-cs"/>
              </a:rPr>
              <a:t>Shanmugarathinam</a:t>
            </a:r>
            <a:r>
              <a:rPr kumimoji="0" lang="en-US" sz="2420" b="0" i="0" u="none" strike="noStrike" kern="1200" cap="none" spc="0" normalizeH="0" baseline="0" noProof="0" dirty="0">
                <a:ln>
                  <a:noFill/>
                </a:ln>
                <a:solidFill>
                  <a:schemeClr val="tx1"/>
                </a:solidFill>
                <a:effectLst/>
                <a:uLnTx/>
                <a:uFillTx/>
                <a:latin typeface="+mn-lt"/>
                <a:ea typeface="+mn-ea"/>
                <a:cs typeface="+mn-cs"/>
              </a:rPr>
              <a:t>, ”Essential of TCP/ IP”, Firewall Media</a:t>
            </a:r>
          </a:p>
        </p:txBody>
      </p:sp>
      <p:sp>
        <p:nvSpPr>
          <p:cNvPr id="2" name="Footer Placeholder 12">
            <a:extLst>
              <a:ext uri="{FF2B5EF4-FFF2-40B4-BE49-F238E27FC236}">
                <a16:creationId xmlns:a16="http://schemas.microsoft.com/office/drawing/2014/main" id="{3E111C0F-5E59-9CBF-74D9-DDDD08E90063}"/>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Date Placeholder 3"/>
          <p:cNvSpPr txBox="1">
            <a:spLocks noGrp="1"/>
          </p:cNvSpPr>
          <p:nvPr>
            <p:ph type="dt" sz="half" idx="10"/>
          </p:nvPr>
        </p:nvSpPr>
        <p:spPr>
          <a:xfrm>
            <a:off x="2379663" y="7204075"/>
            <a:ext cx="5581650" cy="414338"/>
          </a:xfrm>
          <a:noFill/>
        </p:spPr>
        <p:txBody>
          <a:bodyPr vert="horz" lIns="91440" tIns="45720" rIns="91440" bIns="45720" rtlCol="0" anchor="ctr">
            <a:normAutofit/>
          </a:bodyPr>
          <a:lstStyle>
            <a:lvl1pPr>
              <a:buClr>
                <a:srgbClr val="000000"/>
              </a:buClr>
              <a:buFont typeface="Arial" panose="020B0604020202020204" pitchFamily="34" charset="0"/>
              <a:buChar char="•"/>
              <a:defRPr sz="154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817245" indent="-314325">
              <a:buClr>
                <a:srgbClr val="000000"/>
              </a:buClr>
              <a:buFont typeface="Arial" panose="020B0604020202020204" pitchFamily="34" charset="0"/>
              <a:buChar char="–"/>
              <a:defRPr sz="154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257300" indent="-251460">
              <a:buClr>
                <a:srgbClr val="000000"/>
              </a:buClr>
              <a:buFont typeface="Arial" panose="020B0604020202020204" pitchFamily="34" charset="0"/>
              <a:buChar char="•"/>
              <a:defRPr sz="154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760220" indent="-251460">
              <a:buClr>
                <a:srgbClr val="000000"/>
              </a:buClr>
              <a:buFont typeface="Arial" panose="020B0604020202020204" pitchFamily="34" charset="0"/>
              <a:buChar char="–"/>
              <a:defRPr sz="154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263140" indent="-251460">
              <a:buClr>
                <a:srgbClr val="000000"/>
              </a:buClr>
              <a:buFont typeface="Arial" panose="020B0604020202020204" pitchFamily="34" charset="0"/>
              <a:buChar char="»"/>
              <a:defRPr sz="154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766060" indent="-251460" eaLnBrk="0" fontAlgn="base" hangingPunct="0">
              <a:spcBef>
                <a:spcPct val="0"/>
              </a:spcBef>
              <a:spcAft>
                <a:spcPct val="0"/>
              </a:spcAft>
              <a:buClr>
                <a:srgbClr val="000000"/>
              </a:buClr>
              <a:buFont typeface="Arial" panose="020B0604020202020204" pitchFamily="34" charset="0"/>
              <a:buChar char="»"/>
              <a:defRPr sz="154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3268980" indent="-251460" eaLnBrk="0" fontAlgn="base" hangingPunct="0">
              <a:spcBef>
                <a:spcPct val="0"/>
              </a:spcBef>
              <a:spcAft>
                <a:spcPct val="0"/>
              </a:spcAft>
              <a:buClr>
                <a:srgbClr val="000000"/>
              </a:buClr>
              <a:buFont typeface="Arial" panose="020B0604020202020204" pitchFamily="34" charset="0"/>
              <a:buChar char="»"/>
              <a:defRPr sz="154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771900" indent="-251460" eaLnBrk="0" fontAlgn="base" hangingPunct="0">
              <a:spcBef>
                <a:spcPct val="0"/>
              </a:spcBef>
              <a:spcAft>
                <a:spcPct val="0"/>
              </a:spcAft>
              <a:buClr>
                <a:srgbClr val="000000"/>
              </a:buClr>
              <a:buFont typeface="Arial" panose="020B0604020202020204" pitchFamily="34" charset="0"/>
              <a:buChar char="»"/>
              <a:defRPr sz="154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4274820" indent="-251460" eaLnBrk="0" fontAlgn="base" hangingPunct="0">
              <a:spcBef>
                <a:spcPct val="0"/>
              </a:spcBef>
              <a:spcAft>
                <a:spcPct val="0"/>
              </a:spcAft>
              <a:buClr>
                <a:srgbClr val="000000"/>
              </a:buClr>
              <a:buFont typeface="Arial" panose="020B0604020202020204" pitchFamily="34" charset="0"/>
              <a:buChar char="»"/>
              <a:defRPr sz="154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457200" rtl="0" eaLnBrk="1" fontAlgn="auto" latinLnBrk="0" hangingPunct="1">
              <a:lnSpc>
                <a:spcPct val="100000"/>
              </a:lnSpc>
              <a:spcBef>
                <a:spcPts val="0"/>
              </a:spcBef>
              <a:spcAft>
                <a:spcPts val="0"/>
              </a:spcAft>
              <a:buClr>
                <a:srgbClr val="000000"/>
              </a:buClr>
              <a:buSzTx/>
              <a:buFont typeface="Arial" panose="020B0604020202020204" pitchFamily="34" charset="0"/>
              <a:buNone/>
              <a:defRPr/>
            </a:pPr>
            <a:fld id="{F6DBD11D-367B-47DC-9830-5C8296D07809}" type="datetime1">
              <a:rPr kumimoji="0" lang="en-US" sz="1320" b="0" i="0" u="none" strike="noStrike" kern="1200" cap="none" spc="0" normalizeH="0" baseline="0" noProof="0" smtClean="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t>11/20/2024</a:t>
            </a:fld>
            <a:endParaRPr kumimoji="0" lang="en-US" sz="132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7" name="Title 1"/>
          <p:cNvSpPr txBox="1"/>
          <p:nvPr/>
        </p:nvSpPr>
        <p:spPr>
          <a:xfrm>
            <a:off x="1924050" y="114300"/>
            <a:ext cx="7883525" cy="931863"/>
          </a:xfrm>
          <a:prstGeom prst="rect">
            <a:avLst/>
          </a:prstGeom>
          <a:solidFill>
            <a:srgbClr val="B7EEFF"/>
          </a:solidFill>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IN" sz="33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End Semester Question Paper Templates </a:t>
            </a:r>
            <a:endParaRPr kumimoji="0" lang="en-US" sz="33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endParaRPr>
          </a:p>
        </p:txBody>
      </p:sp>
      <p:sp>
        <p:nvSpPr>
          <p:cNvPr id="64516" name="Rectangle 2"/>
          <p:cNvSpPr>
            <a:spLocks noChangeArrowheads="1"/>
          </p:cNvSpPr>
          <p:nvPr/>
        </p:nvSpPr>
        <p:spPr bwMode="auto">
          <a:xfrm>
            <a:off x="0" y="-36512"/>
            <a:ext cx="184150" cy="803275"/>
          </a:xfrm>
          <a:prstGeom prst="rect">
            <a:avLst/>
          </a:prstGeom>
          <a:noFill/>
          <a:ln>
            <a:noFill/>
          </a:ln>
        </p:spPr>
        <p:txBody>
          <a:bodyPr wrap="none" anchor="ctr">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457200" rtl="0" eaLnBrk="1" fontAlgn="auto" latinLnBrk="0" hangingPunct="1">
              <a:lnSpc>
                <a:spcPct val="100000"/>
              </a:lnSpc>
              <a:spcBef>
                <a:spcPts val="0"/>
              </a:spcBef>
              <a:spcAft>
                <a:spcPts val="0"/>
              </a:spcAft>
              <a:buClrTx/>
              <a:buSzTx/>
              <a:buFontTx/>
              <a:buNone/>
              <a:defRPr/>
            </a:pPr>
            <a:br>
              <a:rPr kumimoji="0" lang="en-US" altLang="en-US" sz="154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rPr>
            </a:br>
            <a:endParaRPr kumimoji="0" lang="en-US" altLang="en-US" sz="154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defRPr/>
            </a:pPr>
            <a:endParaRPr kumimoji="0" lang="en-US" altLang="en-US" sz="154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19461" name="Content Placeholder 1"/>
          <p:cNvSpPr>
            <a:spLocks noGrp="1"/>
          </p:cNvSpPr>
          <p:nvPr>
            <p:ph idx="1"/>
          </p:nvPr>
        </p:nvSpPr>
        <p:spPr>
          <a:xfrm>
            <a:off x="503238" y="1462088"/>
            <a:ext cx="9051925" cy="3940175"/>
          </a:xfrm>
          <a:noFill/>
          <a:ln>
            <a:noFill/>
          </a:ln>
        </p:spPr>
        <p:txBody>
          <a:bodyPr vert="horz" wrap="square" lIns="91440" tIns="45720" rIns="91440" bIns="45720" anchor="t" anchorCtr="0">
            <a:spAutoFit/>
          </a:bodyPr>
          <a:lstStyle/>
          <a:p>
            <a:pPr marL="0" indent="0" algn="ctr">
              <a:spcBef>
                <a:spcPts val="400"/>
              </a:spcBef>
              <a:buClr>
                <a:srgbClr val="000000"/>
              </a:buClr>
              <a:buNone/>
            </a:pPr>
            <a:r>
              <a:rPr lang="en-IN" altLang="x-none" sz="2200" b="1" dirty="0">
                <a:latin typeface="Arial" panose="020B0604020202020204" pitchFamily="34" charset="0"/>
                <a:cs typeface="Arial" panose="020B0604020202020204" pitchFamily="34" charset="0"/>
              </a:rPr>
              <a:t>SECTION B </a:t>
            </a:r>
          </a:p>
          <a:p>
            <a:pPr marL="0" indent="0">
              <a:spcBef>
                <a:spcPts val="400"/>
              </a:spcBef>
              <a:buClr>
                <a:srgbClr val="000000"/>
              </a:buClr>
              <a:buNone/>
            </a:pPr>
            <a:r>
              <a:rPr lang="en-IN" altLang="x-none" sz="2200" b="1" dirty="0">
                <a:latin typeface="Arial" panose="020B0604020202020204" pitchFamily="34" charset="0"/>
                <a:cs typeface="Arial" panose="020B0604020202020204" pitchFamily="34" charset="0"/>
              </a:rPr>
              <a:t>2. Attempt any three of the following:                               3 x 10 = 30</a:t>
            </a:r>
          </a:p>
          <a:p>
            <a:pPr marL="0" indent="0">
              <a:spcBef>
                <a:spcPts val="400"/>
              </a:spcBef>
              <a:buClr>
                <a:srgbClr val="000000"/>
              </a:buClr>
              <a:buNone/>
            </a:pPr>
            <a:endParaRPr lang="en-IN" altLang="x-none" sz="2200" b="1" dirty="0">
              <a:latin typeface="Arial" panose="020B0604020202020204" pitchFamily="34" charset="0"/>
              <a:cs typeface="Arial" panose="020B0604020202020204" pitchFamily="34" charset="0"/>
            </a:endParaRPr>
          </a:p>
          <a:p>
            <a:pPr marL="0" indent="0">
              <a:spcBef>
                <a:spcPts val="400"/>
              </a:spcBef>
              <a:buClr>
                <a:srgbClr val="000000"/>
              </a:buClr>
              <a:buNone/>
            </a:pPr>
            <a:endParaRPr lang="en-IN" altLang="x-none" sz="2200" b="1" dirty="0">
              <a:latin typeface="Arial" panose="020B0604020202020204" pitchFamily="34" charset="0"/>
              <a:cs typeface="Arial" panose="020B0604020202020204" pitchFamily="34" charset="0"/>
            </a:endParaRPr>
          </a:p>
          <a:p>
            <a:pPr marL="0" indent="0">
              <a:spcBef>
                <a:spcPts val="400"/>
              </a:spcBef>
              <a:buClr>
                <a:srgbClr val="000000"/>
              </a:buClr>
              <a:buNone/>
            </a:pPr>
            <a:endParaRPr lang="en-IN" altLang="x-none" sz="2200" b="1" dirty="0">
              <a:latin typeface="Arial" panose="020B0604020202020204" pitchFamily="34" charset="0"/>
              <a:cs typeface="Arial" panose="020B0604020202020204" pitchFamily="34" charset="0"/>
            </a:endParaRPr>
          </a:p>
          <a:p>
            <a:pPr marL="0" indent="0">
              <a:spcBef>
                <a:spcPts val="400"/>
              </a:spcBef>
              <a:buClr>
                <a:srgbClr val="000000"/>
              </a:buClr>
              <a:buNone/>
            </a:pPr>
            <a:endParaRPr lang="en-IN" altLang="x-none" sz="2200" b="1" dirty="0">
              <a:latin typeface="Arial" panose="020B0604020202020204" pitchFamily="34" charset="0"/>
              <a:cs typeface="Arial" panose="020B0604020202020204" pitchFamily="34" charset="0"/>
            </a:endParaRPr>
          </a:p>
          <a:p>
            <a:pPr marL="0" indent="0">
              <a:spcBef>
                <a:spcPts val="400"/>
              </a:spcBef>
              <a:buClr>
                <a:srgbClr val="000000"/>
              </a:buClr>
              <a:buNone/>
            </a:pPr>
            <a:endParaRPr lang="en-IN" altLang="x-none" sz="2200" b="1" dirty="0">
              <a:latin typeface="Arial" panose="020B0604020202020204" pitchFamily="34" charset="0"/>
              <a:cs typeface="Arial" panose="020B0604020202020204" pitchFamily="34" charset="0"/>
            </a:endParaRPr>
          </a:p>
          <a:p>
            <a:pPr marL="0" indent="0">
              <a:spcBef>
                <a:spcPts val="400"/>
              </a:spcBef>
              <a:buClr>
                <a:srgbClr val="000000"/>
              </a:buClr>
              <a:buNone/>
            </a:pPr>
            <a:endParaRPr lang="en-IN" altLang="x-none" sz="2200" b="1" dirty="0">
              <a:latin typeface="Arial" panose="020B0604020202020204" pitchFamily="34" charset="0"/>
              <a:cs typeface="Arial" panose="020B0604020202020204" pitchFamily="34" charset="0"/>
            </a:endParaRPr>
          </a:p>
          <a:p>
            <a:pPr marL="0" indent="0" algn="ctr">
              <a:spcBef>
                <a:spcPts val="400"/>
              </a:spcBef>
              <a:buClr>
                <a:srgbClr val="000000"/>
              </a:buClr>
              <a:buNone/>
            </a:pPr>
            <a:r>
              <a:rPr lang="en-IN" altLang="x-none" sz="2200" b="1" dirty="0">
                <a:latin typeface="Arial" panose="020B0604020202020204" pitchFamily="34" charset="0"/>
                <a:cs typeface="Arial" panose="020B0604020202020204" pitchFamily="34" charset="0"/>
              </a:rPr>
              <a:t> SECTION C</a:t>
            </a:r>
          </a:p>
          <a:p>
            <a:pPr marL="0" indent="0">
              <a:spcBef>
                <a:spcPts val="400"/>
              </a:spcBef>
              <a:buClr>
                <a:srgbClr val="000000"/>
              </a:buClr>
              <a:buNone/>
            </a:pPr>
            <a:r>
              <a:rPr lang="en-IN" altLang="x-none" sz="2200" b="1" dirty="0">
                <a:latin typeface="Arial" panose="020B0604020202020204" pitchFamily="34" charset="0"/>
                <a:cs typeface="Arial" panose="020B0604020202020204" pitchFamily="34" charset="0"/>
              </a:rPr>
              <a:t>3. Attempt any one part of the following:                          1 x 10 = 10    </a:t>
            </a:r>
            <a:endParaRPr lang="en-IN" altLang="x-none" sz="2200" b="1" i="1" dirty="0">
              <a:latin typeface="Arial" panose="020B0604020202020204" pitchFamily="34" charset="0"/>
              <a:ea typeface="Arial" panose="020B0604020202020204" pitchFamily="34" charset="0"/>
            </a:endParaRPr>
          </a:p>
        </p:txBody>
      </p:sp>
      <p:graphicFrame>
        <p:nvGraphicFramePr>
          <p:cNvPr id="3" name="Table 2"/>
          <p:cNvGraphicFramePr>
            <a:graphicFrameLocks noGrp="1"/>
          </p:cNvGraphicFramePr>
          <p:nvPr/>
        </p:nvGraphicFramePr>
        <p:xfrm>
          <a:off x="811213" y="2441575"/>
          <a:ext cx="8622982" cy="2514600"/>
        </p:xfrm>
        <a:graphic>
          <a:graphicData uri="http://schemas.openxmlformats.org/drawingml/2006/table">
            <a:tbl>
              <a:tblPr firstRow="1" bandRow="1">
                <a:tableStyleId>{5C22544A-7EE6-4342-B048-85BDC9FD1C3A}</a:tableStyleId>
              </a:tblPr>
              <a:tblGrid>
                <a:gridCol w="994960">
                  <a:extLst>
                    <a:ext uri="{9D8B030D-6E8A-4147-A177-3AD203B41FA5}">
                      <a16:colId xmlns:a16="http://schemas.microsoft.com/office/drawing/2014/main" val="20000"/>
                    </a:ext>
                  </a:extLst>
                </a:gridCol>
                <a:gridCol w="5803930">
                  <a:extLst>
                    <a:ext uri="{9D8B030D-6E8A-4147-A177-3AD203B41FA5}">
                      <a16:colId xmlns:a16="http://schemas.microsoft.com/office/drawing/2014/main" val="20001"/>
                    </a:ext>
                  </a:extLst>
                </a:gridCol>
                <a:gridCol w="912046">
                  <a:extLst>
                    <a:ext uri="{9D8B030D-6E8A-4147-A177-3AD203B41FA5}">
                      <a16:colId xmlns:a16="http://schemas.microsoft.com/office/drawing/2014/main" val="20002"/>
                    </a:ext>
                  </a:extLst>
                </a:gridCol>
                <a:gridCol w="912046">
                  <a:extLst>
                    <a:ext uri="{9D8B030D-6E8A-4147-A177-3AD203B41FA5}">
                      <a16:colId xmlns:a16="http://schemas.microsoft.com/office/drawing/2014/main" val="20003"/>
                    </a:ext>
                  </a:extLst>
                </a:gridCol>
              </a:tblGrid>
              <a:tr h="764438">
                <a:tc>
                  <a:txBody>
                    <a:bodyPr/>
                    <a:lstStyle/>
                    <a:p>
                      <a:r>
                        <a:rPr lang="en-IN" sz="2200" dirty="0" err="1">
                          <a:solidFill>
                            <a:schemeClr val="tx1"/>
                          </a:solidFill>
                        </a:rPr>
                        <a:t>Q.No</a:t>
                      </a:r>
                      <a:r>
                        <a:rPr lang="en-IN" sz="2200" dirty="0">
                          <a:solidFill>
                            <a:schemeClr val="tx1"/>
                          </a:solidFill>
                        </a:rPr>
                        <a:t>.</a:t>
                      </a:r>
                    </a:p>
                  </a:txBody>
                  <a:tcPr marL="100591" marR="100591" marT="50292" marB="502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200" dirty="0">
                          <a:solidFill>
                            <a:schemeClr val="tx1"/>
                          </a:solidFill>
                        </a:rPr>
                        <a:t>Question </a:t>
                      </a:r>
                    </a:p>
                  </a:txBody>
                  <a:tcPr marL="100591" marR="100591" marT="50292" marB="502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200" dirty="0">
                          <a:solidFill>
                            <a:schemeClr val="tx1"/>
                          </a:solidFill>
                        </a:rPr>
                        <a:t>Marks </a:t>
                      </a:r>
                    </a:p>
                  </a:txBody>
                  <a:tcPr marL="100591" marR="100591" marT="50292" marB="502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200" dirty="0">
                          <a:solidFill>
                            <a:schemeClr val="tx1"/>
                          </a:solidFill>
                        </a:rPr>
                        <a:t>CO</a:t>
                      </a:r>
                    </a:p>
                  </a:txBody>
                  <a:tcPr marL="100591" marR="100591" marT="50292" marB="502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32511">
                <a:tc>
                  <a:txBody>
                    <a:bodyPr/>
                    <a:lstStyle/>
                    <a:p>
                      <a:r>
                        <a:rPr lang="en-IN" sz="2200" dirty="0"/>
                        <a:t>1</a:t>
                      </a:r>
                    </a:p>
                  </a:txBody>
                  <a:tcPr marL="100591" marR="100591" marT="50292" marB="502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2200" dirty="0"/>
                    </a:p>
                  </a:txBody>
                  <a:tcPr marL="100591" marR="100591" marT="50292" marB="502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200" dirty="0"/>
                        <a:t>10</a:t>
                      </a:r>
                    </a:p>
                  </a:txBody>
                  <a:tcPr marL="100591" marR="100591" marT="50292" marB="502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2200" dirty="0"/>
                    </a:p>
                  </a:txBody>
                  <a:tcPr marL="100591" marR="100591" marT="50292" marB="502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32511">
                <a:tc>
                  <a:txBody>
                    <a:bodyPr/>
                    <a:lstStyle/>
                    <a:p>
                      <a:r>
                        <a:rPr lang="en-IN" sz="2200" dirty="0"/>
                        <a:t>2</a:t>
                      </a:r>
                    </a:p>
                  </a:txBody>
                  <a:tcPr marL="100591" marR="100591" marT="50292" marB="502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2200" dirty="0"/>
                    </a:p>
                  </a:txBody>
                  <a:tcPr marL="100591" marR="100591" marT="50292" marB="502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200" dirty="0"/>
                        <a:t>10</a:t>
                      </a:r>
                    </a:p>
                  </a:txBody>
                  <a:tcPr marL="100591" marR="100591" marT="50292" marB="502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2200"/>
                    </a:p>
                  </a:txBody>
                  <a:tcPr marL="100591" marR="100591" marT="50292" marB="502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32511">
                <a:tc>
                  <a:txBody>
                    <a:bodyPr/>
                    <a:lstStyle/>
                    <a:p>
                      <a:r>
                        <a:rPr lang="en-IN" sz="2200" dirty="0"/>
                        <a:t>.</a:t>
                      </a:r>
                    </a:p>
                  </a:txBody>
                  <a:tcPr marL="100591" marR="100591" marT="50292" marB="502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2200" dirty="0"/>
                    </a:p>
                  </a:txBody>
                  <a:tcPr marL="100591" marR="100591" marT="50292" marB="502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200" dirty="0"/>
                        <a:t>.</a:t>
                      </a:r>
                    </a:p>
                  </a:txBody>
                  <a:tcPr marL="100591" marR="100591" marT="50292" marB="502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2200"/>
                    </a:p>
                  </a:txBody>
                  <a:tcPr marL="100591" marR="100591" marT="50292" marB="502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32511">
                <a:tc>
                  <a:txBody>
                    <a:bodyPr/>
                    <a:lstStyle/>
                    <a:p>
                      <a:r>
                        <a:rPr lang="en-IN" sz="2200" dirty="0"/>
                        <a:t>5</a:t>
                      </a:r>
                    </a:p>
                  </a:txBody>
                  <a:tcPr marL="100591" marR="100591" marT="50292" marB="502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2200" dirty="0"/>
                    </a:p>
                  </a:txBody>
                  <a:tcPr marL="100591" marR="100591" marT="50292" marB="502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200" dirty="0"/>
                        <a:t>10</a:t>
                      </a:r>
                    </a:p>
                  </a:txBody>
                  <a:tcPr marL="100591" marR="100591" marT="50292" marB="502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2200" dirty="0"/>
                    </a:p>
                  </a:txBody>
                  <a:tcPr marL="100591" marR="100591" marT="50292" marB="502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graphicFrame>
        <p:nvGraphicFramePr>
          <p:cNvPr id="10" name="Table 9"/>
          <p:cNvGraphicFramePr>
            <a:graphicFrameLocks noGrp="1"/>
          </p:cNvGraphicFramePr>
          <p:nvPr/>
        </p:nvGraphicFramePr>
        <p:xfrm>
          <a:off x="1023938" y="5559425"/>
          <a:ext cx="8785384" cy="1526223"/>
        </p:xfrm>
        <a:graphic>
          <a:graphicData uri="http://schemas.openxmlformats.org/drawingml/2006/table">
            <a:tbl>
              <a:tblPr firstRow="1" bandRow="1">
                <a:tableStyleId>{5C22544A-7EE6-4342-B048-85BDC9FD1C3A}</a:tableStyleId>
              </a:tblPr>
              <a:tblGrid>
                <a:gridCol w="1013698">
                  <a:extLst>
                    <a:ext uri="{9D8B030D-6E8A-4147-A177-3AD203B41FA5}">
                      <a16:colId xmlns:a16="http://schemas.microsoft.com/office/drawing/2014/main" val="20000"/>
                    </a:ext>
                  </a:extLst>
                </a:gridCol>
                <a:gridCol w="5913240">
                  <a:extLst>
                    <a:ext uri="{9D8B030D-6E8A-4147-A177-3AD203B41FA5}">
                      <a16:colId xmlns:a16="http://schemas.microsoft.com/office/drawing/2014/main" val="20001"/>
                    </a:ext>
                  </a:extLst>
                </a:gridCol>
                <a:gridCol w="929223">
                  <a:extLst>
                    <a:ext uri="{9D8B030D-6E8A-4147-A177-3AD203B41FA5}">
                      <a16:colId xmlns:a16="http://schemas.microsoft.com/office/drawing/2014/main" val="20002"/>
                    </a:ext>
                  </a:extLst>
                </a:gridCol>
                <a:gridCol w="929223">
                  <a:extLst>
                    <a:ext uri="{9D8B030D-6E8A-4147-A177-3AD203B41FA5}">
                      <a16:colId xmlns:a16="http://schemas.microsoft.com/office/drawing/2014/main" val="20003"/>
                    </a:ext>
                  </a:extLst>
                </a:gridCol>
              </a:tblGrid>
              <a:tr h="712273">
                <a:tc>
                  <a:txBody>
                    <a:bodyPr/>
                    <a:lstStyle/>
                    <a:p>
                      <a:r>
                        <a:rPr lang="en-IN" sz="2000" dirty="0" err="1">
                          <a:solidFill>
                            <a:schemeClr val="tx1"/>
                          </a:solidFill>
                        </a:rPr>
                        <a:t>Q.No</a:t>
                      </a:r>
                      <a:r>
                        <a:rPr lang="en-IN" sz="2000" dirty="0">
                          <a:solidFill>
                            <a:schemeClr val="tx1"/>
                          </a:solidFill>
                        </a:rPr>
                        <a:t>.</a:t>
                      </a:r>
                    </a:p>
                  </a:txBody>
                  <a:tcPr marL="100583" marR="100583" marT="50252" marB="502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000" dirty="0">
                          <a:solidFill>
                            <a:schemeClr val="tx1"/>
                          </a:solidFill>
                        </a:rPr>
                        <a:t>Question </a:t>
                      </a:r>
                    </a:p>
                  </a:txBody>
                  <a:tcPr marL="100583" marR="100583" marT="50252" marB="502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000" dirty="0">
                          <a:solidFill>
                            <a:schemeClr val="tx1"/>
                          </a:solidFill>
                        </a:rPr>
                        <a:t>Marks </a:t>
                      </a:r>
                    </a:p>
                  </a:txBody>
                  <a:tcPr marL="100583" marR="100583" marT="50252" marB="502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000" dirty="0">
                          <a:solidFill>
                            <a:schemeClr val="tx1"/>
                          </a:solidFill>
                        </a:rPr>
                        <a:t>CO</a:t>
                      </a:r>
                    </a:p>
                  </a:txBody>
                  <a:tcPr marL="100583" marR="100583" marT="50252" marB="502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06975">
                <a:tc>
                  <a:txBody>
                    <a:bodyPr/>
                    <a:lstStyle/>
                    <a:p>
                      <a:r>
                        <a:rPr lang="en-IN" sz="2000" dirty="0"/>
                        <a:t>1</a:t>
                      </a:r>
                    </a:p>
                  </a:txBody>
                  <a:tcPr marL="100583" marR="100583" marT="50252" marB="502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2000" dirty="0"/>
                    </a:p>
                  </a:txBody>
                  <a:tcPr marL="100583" marR="100583" marT="50252" marB="502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000" dirty="0"/>
                        <a:t>10</a:t>
                      </a:r>
                    </a:p>
                  </a:txBody>
                  <a:tcPr marL="100583" marR="100583" marT="50252" marB="502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2000" dirty="0"/>
                    </a:p>
                  </a:txBody>
                  <a:tcPr marL="100583" marR="100583" marT="50252" marB="502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06975">
                <a:tc>
                  <a:txBody>
                    <a:bodyPr/>
                    <a:lstStyle/>
                    <a:p>
                      <a:r>
                        <a:rPr lang="en-IN" sz="2000" dirty="0"/>
                        <a:t>2</a:t>
                      </a:r>
                    </a:p>
                  </a:txBody>
                  <a:tcPr marL="100583" marR="100583" marT="50252" marB="502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2000" dirty="0"/>
                    </a:p>
                  </a:txBody>
                  <a:tcPr marL="100583" marR="100583" marT="50252" marB="502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000" dirty="0"/>
                        <a:t>10</a:t>
                      </a:r>
                    </a:p>
                  </a:txBody>
                  <a:tcPr marL="100583" marR="100583" marT="50252" marB="502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2000" dirty="0"/>
                    </a:p>
                  </a:txBody>
                  <a:tcPr marL="100583" marR="100583" marT="50252" marB="502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64573" name="Slide Number Placeholder 11"/>
          <p:cNvSpPr txBox="1">
            <a:spLocks noGrp="1"/>
          </p:cNvSpPr>
          <p:nvPr>
            <p:ph type="sldNum" sz="quarter" idx="12"/>
          </p:nvPr>
        </p:nvSpPr>
        <p:spPr>
          <a:xfrm>
            <a:off x="7208838" y="7105650"/>
            <a:ext cx="2346325" cy="401638"/>
          </a:xfrm>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Clr>
                <a:srgbClr val="000000"/>
              </a:buClr>
              <a:buNone/>
            </a:pPr>
            <a:fld id="{9A0DB2DC-4C9A-4742-B13C-FB6460FD3503}" type="slidenum">
              <a:rPr lang="en-US" sz="1300" dirty="0">
                <a:solidFill>
                  <a:srgbClr val="888888"/>
                </a:solidFill>
                <a:cs typeface="Calibri" panose="020F0502020204030204" pitchFamily="34" charset="0"/>
                <a:sym typeface="Calibri" panose="020F0502020204030204" pitchFamily="34" charset="0"/>
              </a:rPr>
              <a:t>16</a:t>
            </a:fld>
            <a:endParaRPr lang="en-US" sz="1300" dirty="0">
              <a:solidFill>
                <a:srgbClr val="888888"/>
              </a:solidFill>
              <a:ea typeface="Calibri" panose="020F0502020204030204" pitchFamily="34" charset="0"/>
              <a:cs typeface="Calibri" panose="020F0502020204030204" pitchFamily="34" charset="0"/>
              <a:sym typeface="Calibri" panose="020F0502020204030204" pitchFamily="34" charset="0"/>
            </a:endParaRPr>
          </a:p>
        </p:txBody>
      </p:sp>
      <p:sp>
        <p:nvSpPr>
          <p:cNvPr id="2" name="Footer Placeholder 12">
            <a:extLst>
              <a:ext uri="{FF2B5EF4-FFF2-40B4-BE49-F238E27FC236}">
                <a16:creationId xmlns:a16="http://schemas.microsoft.com/office/drawing/2014/main" id="{B05F85CD-B224-7590-5A60-13FE6E3D5FA0}"/>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masterClrMapping/>
  </p:clrMapOvr>
  <p:transition spd="slow"/>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D346E74B-1ACA-4088-A04F-283B9518A026}"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160</a:t>
            </a:fld>
            <a:endParaRPr lang="en-US" sz="1300" dirty="0">
              <a:solidFill>
                <a:srgbClr val="898989"/>
              </a:solidFill>
            </a:endParaRPr>
          </a:p>
        </p:txBody>
      </p:sp>
      <p:sp>
        <p:nvSpPr>
          <p:cNvPr id="9" name="Title 1"/>
          <p:cNvSpPr txBox="1"/>
          <p:nvPr/>
        </p:nvSpPr>
        <p:spPr>
          <a:xfrm>
            <a:off x="1508125" y="0"/>
            <a:ext cx="8550275" cy="784225"/>
          </a:xfrm>
          <a:prstGeom prst="rect">
            <a:avLst/>
          </a:prstGeom>
          <a:solidFill>
            <a:srgbClr val="B7EEFF"/>
          </a:solidFill>
        </p:spPr>
        <p:txBody>
          <a:bodyPr vert="horz" wrap="square" lIns="91440" tIns="45720" rIns="91440" bIns="45720" rtlCol="0" anchor="ctr">
            <a:normAutofit fontScale="92500" lnSpcReduction="20000"/>
          </a:bodyPr>
          <a:lstStyle>
            <a:lvl1pPr algn="ctr" defTabSz="1005840" rtl="0" eaLnBrk="1" latinLnBrk="0" hangingPunct="1">
              <a:lnSpc>
                <a:spcPct val="90000"/>
              </a:lnSpc>
              <a:spcBef>
                <a:spcPct val="0"/>
              </a:spcBef>
              <a:buNone/>
              <a:defRPr sz="3300" kern="1200">
                <a:solidFill>
                  <a:schemeClr val="tx1"/>
                </a:solidFill>
                <a:latin typeface="+mj-lt"/>
                <a:ea typeface="+mj-ea"/>
                <a:cs typeface="+mj-cs"/>
              </a:defRPr>
            </a:lvl1pPr>
          </a:lstStyle>
          <a:p>
            <a:pPr marL="0" marR="0" lvl="0" indent="0" algn="ctr" defTabSz="1005840" rtl="0" eaLnBrk="1" fontAlgn="auto" latinLnBrk="0" hangingPunct="1">
              <a:lnSpc>
                <a:spcPct val="90000"/>
              </a:lnSpc>
              <a:spcBef>
                <a:spcPct val="0"/>
              </a:spcBef>
              <a:spcAft>
                <a:spcPts val="0"/>
              </a:spcAft>
              <a:buClrTx/>
              <a:buSzTx/>
              <a:buFontTx/>
              <a:buNone/>
              <a:defRPr/>
            </a:pPr>
            <a:r>
              <a:rPr kumimoji="0" lang="en-US" sz="3200" b="0" i="0" u="none" strike="noStrike" kern="1200" cap="none" spc="0" normalizeH="0" baseline="0" noProof="0">
                <a:ln>
                  <a:noFill/>
                </a:ln>
                <a:solidFill>
                  <a:schemeClr val="tx1"/>
                </a:solidFill>
                <a:effectLst/>
                <a:uLnTx/>
                <a:uFillTx/>
                <a:latin typeface="+mj-lt"/>
                <a:ea typeface="+mj-ea"/>
                <a:cs typeface="+mj-cs"/>
              </a:rPr>
              <a:t>Noida Institute of Engineering and Technology, Greater Noida</a:t>
            </a:r>
            <a:endParaRPr kumimoji="0" lang="en-US" sz="3200" b="0" i="0" u="none" strike="noStrike" kern="1200" cap="none" spc="0" normalizeH="0" baseline="0" noProof="0" dirty="0">
              <a:ln>
                <a:noFill/>
              </a:ln>
              <a:solidFill>
                <a:schemeClr val="tx1"/>
              </a:solidFill>
              <a:effectLst/>
              <a:uLnTx/>
              <a:uFillTx/>
              <a:latin typeface="+mj-lt"/>
              <a:ea typeface="+mj-ea"/>
              <a:cs typeface="+mj-cs"/>
            </a:endParaRPr>
          </a:p>
        </p:txBody>
      </p:sp>
      <p:sp>
        <p:nvSpPr>
          <p:cNvPr id="10" name="Content Placeholder 8"/>
          <p:cNvSpPr txBox="1"/>
          <p:nvPr/>
        </p:nvSpPr>
        <p:spPr>
          <a:xfrm>
            <a:off x="2745692" y="1143000"/>
            <a:ext cx="3805016" cy="2326791"/>
          </a:xfrm>
          <a:prstGeom prst="rect">
            <a:avLst/>
          </a:prstGeom>
          <a:noFill/>
        </p:spPr>
        <p:txBody>
          <a:bodyPr vert="horz" wrap="none" lIns="91440" tIns="45720" rIns="91440" bIns="45720" rtlCol="0">
            <a:spAutoFit/>
          </a:bodyPr>
          <a:lstStyle>
            <a:lvl1pPr marL="0" indent="0" algn="just" defTabSz="1005840" rtl="0" eaLnBrk="1" latinLnBrk="0" hangingPunct="1">
              <a:lnSpc>
                <a:spcPct val="100000"/>
              </a:lnSpc>
              <a:spcBef>
                <a:spcPts val="1100"/>
              </a:spcBef>
              <a:buFont typeface="Arial" panose="020B0604020202020204" pitchFamily="34" charset="0"/>
              <a:buNone/>
              <a:defRPr sz="2420" kern="1200">
                <a:solidFill>
                  <a:schemeClr val="tx1"/>
                </a:solidFill>
                <a:latin typeface="+mn-lt"/>
                <a:ea typeface="+mn-ea"/>
                <a:cs typeface="+mn-cs"/>
              </a:defRPr>
            </a:lvl1pPr>
            <a:lvl2pPr marL="502920" indent="0" algn="just" defTabSz="1005840" rtl="0" eaLnBrk="1" latinLnBrk="0" hangingPunct="1">
              <a:lnSpc>
                <a:spcPct val="100000"/>
              </a:lnSpc>
              <a:spcBef>
                <a:spcPts val="550"/>
              </a:spcBef>
              <a:buFont typeface="Arial" panose="020B0604020202020204" pitchFamily="34" charset="0"/>
              <a:buNone/>
              <a:defRPr sz="2200" kern="1200">
                <a:solidFill>
                  <a:schemeClr val="tx1">
                    <a:tint val="75000"/>
                  </a:schemeClr>
                </a:solidFill>
                <a:latin typeface="+mn-lt"/>
                <a:ea typeface="+mn-ea"/>
                <a:cs typeface="+mn-cs"/>
              </a:defRPr>
            </a:lvl2pPr>
            <a:lvl3pPr marL="1005840" indent="0" algn="just" defTabSz="1005840" rtl="0" eaLnBrk="1" latinLnBrk="0" hangingPunct="1">
              <a:lnSpc>
                <a:spcPct val="100000"/>
              </a:lnSpc>
              <a:spcBef>
                <a:spcPts val="550"/>
              </a:spcBef>
              <a:buFont typeface="Arial" panose="020B0604020202020204" pitchFamily="34" charset="0"/>
              <a:buNone/>
              <a:defRPr sz="1980" kern="1200">
                <a:solidFill>
                  <a:schemeClr val="tx1">
                    <a:tint val="75000"/>
                  </a:schemeClr>
                </a:solidFill>
                <a:latin typeface="+mn-lt"/>
                <a:ea typeface="+mn-ea"/>
                <a:cs typeface="+mn-cs"/>
              </a:defRPr>
            </a:lvl3pPr>
            <a:lvl4pPr marL="1508760" indent="0" algn="just" defTabSz="1005840" rtl="0" eaLnBrk="1" latinLnBrk="0" hangingPunct="1">
              <a:lnSpc>
                <a:spcPct val="100000"/>
              </a:lnSpc>
              <a:spcBef>
                <a:spcPts val="550"/>
              </a:spcBef>
              <a:buFont typeface="Arial" panose="020B0604020202020204" pitchFamily="34" charset="0"/>
              <a:buNone/>
              <a:defRPr sz="1760" kern="1200">
                <a:solidFill>
                  <a:schemeClr val="tx1">
                    <a:tint val="75000"/>
                  </a:schemeClr>
                </a:solidFill>
                <a:latin typeface="+mn-lt"/>
                <a:ea typeface="+mn-ea"/>
                <a:cs typeface="+mn-cs"/>
              </a:defRPr>
            </a:lvl4pPr>
            <a:lvl5pPr marL="2011680" indent="0" algn="just" defTabSz="1005840" rtl="0" eaLnBrk="1" latinLnBrk="0" hangingPunct="1">
              <a:lnSpc>
                <a:spcPct val="100000"/>
              </a:lnSpc>
              <a:spcBef>
                <a:spcPts val="550"/>
              </a:spcBef>
              <a:buFont typeface="Arial" panose="020B0604020202020204" pitchFamily="34" charset="0"/>
              <a:buNone/>
              <a:defRPr sz="1760" kern="1200">
                <a:solidFill>
                  <a:schemeClr val="tx1">
                    <a:tint val="75000"/>
                  </a:schemeClr>
                </a:solidFill>
                <a:latin typeface="+mn-lt"/>
                <a:ea typeface="+mn-ea"/>
                <a:cs typeface="+mn-cs"/>
              </a:defRPr>
            </a:lvl5pPr>
            <a:lvl6pPr marL="2514600" indent="0" algn="l" defTabSz="1005840" rtl="0" eaLnBrk="1" latinLnBrk="0" hangingPunct="1">
              <a:lnSpc>
                <a:spcPct val="90000"/>
              </a:lnSpc>
              <a:spcBef>
                <a:spcPts val="550"/>
              </a:spcBef>
              <a:buFont typeface="Arial" panose="020B0604020202020204" pitchFamily="34" charset="0"/>
              <a:buNone/>
              <a:defRPr sz="1760" kern="1200">
                <a:solidFill>
                  <a:schemeClr val="tx1">
                    <a:tint val="75000"/>
                  </a:schemeClr>
                </a:solidFill>
                <a:latin typeface="+mn-lt"/>
                <a:ea typeface="+mn-ea"/>
                <a:cs typeface="+mn-cs"/>
              </a:defRPr>
            </a:lvl6pPr>
            <a:lvl7pPr marL="3017520" indent="0" algn="l" defTabSz="1005840" rtl="0" eaLnBrk="1" latinLnBrk="0" hangingPunct="1">
              <a:lnSpc>
                <a:spcPct val="90000"/>
              </a:lnSpc>
              <a:spcBef>
                <a:spcPts val="550"/>
              </a:spcBef>
              <a:buFont typeface="Arial" panose="020B0604020202020204" pitchFamily="34" charset="0"/>
              <a:buNone/>
              <a:defRPr sz="1760" kern="1200">
                <a:solidFill>
                  <a:schemeClr val="tx1">
                    <a:tint val="75000"/>
                  </a:schemeClr>
                </a:solidFill>
                <a:latin typeface="+mn-lt"/>
                <a:ea typeface="+mn-ea"/>
                <a:cs typeface="+mn-cs"/>
              </a:defRPr>
            </a:lvl7pPr>
            <a:lvl8pPr marL="3520440" indent="0" algn="l" defTabSz="1005840" rtl="0" eaLnBrk="1" latinLnBrk="0" hangingPunct="1">
              <a:lnSpc>
                <a:spcPct val="90000"/>
              </a:lnSpc>
              <a:spcBef>
                <a:spcPts val="550"/>
              </a:spcBef>
              <a:buFont typeface="Arial" panose="020B0604020202020204" pitchFamily="34" charset="0"/>
              <a:buNone/>
              <a:defRPr sz="1760" kern="1200">
                <a:solidFill>
                  <a:schemeClr val="tx1">
                    <a:tint val="75000"/>
                  </a:schemeClr>
                </a:solidFill>
                <a:latin typeface="+mn-lt"/>
                <a:ea typeface="+mn-ea"/>
                <a:cs typeface="+mn-cs"/>
              </a:defRPr>
            </a:lvl8pPr>
            <a:lvl9pPr marL="4023360" indent="0" algn="l" defTabSz="1005840" rtl="0" eaLnBrk="1" latinLnBrk="0" hangingPunct="1">
              <a:lnSpc>
                <a:spcPct val="90000"/>
              </a:lnSpc>
              <a:spcBef>
                <a:spcPts val="550"/>
              </a:spcBef>
              <a:buFont typeface="Arial" panose="020B0604020202020204" pitchFamily="34" charset="0"/>
              <a:buNone/>
              <a:defRPr sz="1760" kern="1200">
                <a:solidFill>
                  <a:schemeClr val="tx1">
                    <a:tint val="75000"/>
                  </a:schemeClr>
                </a:solidFill>
                <a:latin typeface="+mn-lt"/>
                <a:ea typeface="+mn-ea"/>
                <a:cs typeface="+mn-cs"/>
              </a:defRPr>
            </a:lvl9pPr>
          </a:lstStyle>
          <a:p>
            <a:pPr marL="0" marR="0" lvl="0" indent="0" algn="ctr" defTabSz="1005840" rtl="0" eaLnBrk="1" fontAlgn="auto" latinLnBrk="0" hangingPunct="1">
              <a:lnSpc>
                <a:spcPct val="100000"/>
              </a:lnSpc>
              <a:spcBef>
                <a:spcPts val="1100"/>
              </a:spcBef>
              <a:spcAft>
                <a:spcPts val="0"/>
              </a:spcAft>
              <a:buClrTx/>
              <a:buSzTx/>
              <a:buFont typeface="Arial" panose="020B0604020202020204" pitchFamily="34" charset="0"/>
              <a:buNone/>
              <a:defRPr/>
            </a:pPr>
            <a:endParaRPr kumimoji="0" lang="en-US" sz="6600" b="1" i="0" u="none" strike="noStrike" kern="1200" cap="none" spc="0" normalizeH="0" baseline="0" noProof="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uLnTx/>
              <a:uFillTx/>
              <a:latin typeface="+mn-lt"/>
              <a:ea typeface="+mn-ea"/>
              <a:cs typeface="+mn-cs"/>
            </a:endParaRPr>
          </a:p>
          <a:p>
            <a:pPr marL="0" marR="0" lvl="0" indent="0" algn="ctr" defTabSz="1005840" rtl="0" eaLnBrk="1" fontAlgn="auto" latinLnBrk="0" hangingPunct="1">
              <a:lnSpc>
                <a:spcPct val="100000"/>
              </a:lnSpc>
              <a:spcBef>
                <a:spcPts val="1100"/>
              </a:spcBef>
              <a:spcAft>
                <a:spcPts val="0"/>
              </a:spcAft>
              <a:buClrTx/>
              <a:buSzTx/>
              <a:buFont typeface="Arial" panose="020B0604020202020204" pitchFamily="34" charset="0"/>
              <a:buNone/>
              <a:defRPr/>
            </a:pPr>
            <a:r>
              <a:rPr kumimoji="0" lang="en-US" sz="6600" b="1" i="0" u="none" strike="noStrike" kern="1200" cap="none" spc="0" normalizeH="0" baseline="0" noProof="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uLnTx/>
                <a:uFillTx/>
                <a:latin typeface="+mn-lt"/>
                <a:ea typeface="+mn-ea"/>
                <a:cs typeface="+mn-cs"/>
              </a:rPr>
              <a:t>Thank You</a:t>
            </a:r>
          </a:p>
        </p:txBody>
      </p:sp>
      <p:sp>
        <p:nvSpPr>
          <p:cNvPr id="2" name="Footer Placeholder 12">
            <a:extLst>
              <a:ext uri="{FF2B5EF4-FFF2-40B4-BE49-F238E27FC236}">
                <a16:creationId xmlns:a16="http://schemas.microsoft.com/office/drawing/2014/main" id="{B2827B12-54F5-F532-F4B4-2F240418AC64}"/>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p:nvPr/>
        </p:nvSpPr>
        <p:spPr>
          <a:xfrm>
            <a:off x="1785938" y="114300"/>
            <a:ext cx="8021638" cy="919163"/>
          </a:xfrm>
          <a:prstGeom prst="rect">
            <a:avLst/>
          </a:prstGeom>
          <a:solidFill>
            <a:srgbClr val="B7EEFF"/>
          </a:solidFill>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IN" sz="352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End Semester Question Paper Templates </a:t>
            </a:r>
            <a:endParaRPr kumimoji="0" lang="en-US" sz="352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endParaRPr>
          </a:p>
        </p:txBody>
      </p:sp>
      <p:sp>
        <p:nvSpPr>
          <p:cNvPr id="65540" name="Rectangle 2"/>
          <p:cNvSpPr>
            <a:spLocks noChangeArrowheads="1"/>
          </p:cNvSpPr>
          <p:nvPr/>
        </p:nvSpPr>
        <p:spPr bwMode="auto">
          <a:xfrm>
            <a:off x="0" y="-36512"/>
            <a:ext cx="184150" cy="803275"/>
          </a:xfrm>
          <a:prstGeom prst="rect">
            <a:avLst/>
          </a:prstGeom>
          <a:noFill/>
          <a:ln>
            <a:noFill/>
          </a:ln>
        </p:spPr>
        <p:txBody>
          <a:bodyPr wrap="none" anchor="ctr">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457200" rtl="0" eaLnBrk="1" fontAlgn="auto" latinLnBrk="0" hangingPunct="1">
              <a:lnSpc>
                <a:spcPct val="100000"/>
              </a:lnSpc>
              <a:spcBef>
                <a:spcPts val="0"/>
              </a:spcBef>
              <a:spcAft>
                <a:spcPts val="0"/>
              </a:spcAft>
              <a:buClrTx/>
              <a:buSzTx/>
              <a:buFontTx/>
              <a:buNone/>
              <a:defRPr/>
            </a:pPr>
            <a:br>
              <a:rPr kumimoji="0" lang="en-US" altLang="en-US" sz="154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rPr>
            </a:br>
            <a:endParaRPr kumimoji="0" lang="en-US" altLang="en-US" sz="154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defRPr/>
            </a:pPr>
            <a:endParaRPr kumimoji="0" lang="en-US" altLang="en-US" sz="154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0485" name="Content Placeholder 1"/>
          <p:cNvSpPr>
            <a:spLocks noGrp="1"/>
          </p:cNvSpPr>
          <p:nvPr>
            <p:ph idx="1"/>
          </p:nvPr>
        </p:nvSpPr>
        <p:spPr>
          <a:xfrm>
            <a:off x="590550" y="1120775"/>
            <a:ext cx="8964613" cy="4718050"/>
          </a:xfrm>
          <a:noFill/>
          <a:ln>
            <a:noFill/>
          </a:ln>
        </p:spPr>
        <p:txBody>
          <a:bodyPr vert="horz" wrap="square" lIns="91440" tIns="45720" rIns="91440" bIns="45720" anchor="t" anchorCtr="0">
            <a:spAutoFit/>
          </a:bodyPr>
          <a:lstStyle/>
          <a:p>
            <a:pPr marL="0" indent="0">
              <a:spcBef>
                <a:spcPts val="400"/>
              </a:spcBef>
              <a:buClr>
                <a:srgbClr val="000000"/>
              </a:buClr>
              <a:buNone/>
            </a:pPr>
            <a:r>
              <a:rPr lang="en-IN" altLang="x-none" sz="2200" b="1" dirty="0">
                <a:latin typeface="Arial" panose="020B0604020202020204" pitchFamily="34" charset="0"/>
                <a:cs typeface="Arial" panose="020B0604020202020204" pitchFamily="34" charset="0"/>
              </a:rPr>
              <a:t>4. Attempt any one part of the following:                          1 x 10 = 10</a:t>
            </a:r>
          </a:p>
          <a:p>
            <a:pPr marL="0" indent="0">
              <a:spcBef>
                <a:spcPts val="400"/>
              </a:spcBef>
              <a:buClr>
                <a:srgbClr val="000000"/>
              </a:buClr>
              <a:buNone/>
            </a:pPr>
            <a:endParaRPr lang="en-IN" altLang="x-none" sz="2200" b="1" dirty="0">
              <a:latin typeface="Arial" panose="020B0604020202020204" pitchFamily="34" charset="0"/>
              <a:cs typeface="Arial" panose="020B0604020202020204" pitchFamily="34" charset="0"/>
            </a:endParaRPr>
          </a:p>
          <a:p>
            <a:pPr marL="0" indent="0">
              <a:spcBef>
                <a:spcPts val="400"/>
              </a:spcBef>
              <a:buClr>
                <a:srgbClr val="000000"/>
              </a:buClr>
              <a:buNone/>
            </a:pPr>
            <a:endParaRPr lang="en-IN" altLang="x-none" sz="2200" b="1" dirty="0">
              <a:latin typeface="Arial" panose="020B0604020202020204" pitchFamily="34" charset="0"/>
              <a:cs typeface="Arial" panose="020B0604020202020204" pitchFamily="34" charset="0"/>
            </a:endParaRPr>
          </a:p>
          <a:p>
            <a:pPr marL="0" indent="0">
              <a:spcBef>
                <a:spcPts val="400"/>
              </a:spcBef>
              <a:buClr>
                <a:srgbClr val="000000"/>
              </a:buClr>
              <a:buNone/>
            </a:pPr>
            <a:endParaRPr lang="en-IN" altLang="x-none" sz="2200" b="1" dirty="0">
              <a:latin typeface="Arial" panose="020B0604020202020204" pitchFamily="34" charset="0"/>
              <a:cs typeface="Arial" panose="020B0604020202020204" pitchFamily="34" charset="0"/>
            </a:endParaRPr>
          </a:p>
          <a:p>
            <a:pPr marL="0" indent="0">
              <a:spcBef>
                <a:spcPts val="400"/>
              </a:spcBef>
              <a:buClr>
                <a:srgbClr val="000000"/>
              </a:buClr>
              <a:buNone/>
            </a:pPr>
            <a:endParaRPr lang="en-IN" altLang="x-none" sz="2200" b="1" dirty="0">
              <a:latin typeface="Arial" panose="020B0604020202020204" pitchFamily="34" charset="0"/>
              <a:cs typeface="Arial" panose="020B0604020202020204" pitchFamily="34" charset="0"/>
            </a:endParaRPr>
          </a:p>
          <a:p>
            <a:pPr marL="0" indent="0">
              <a:spcBef>
                <a:spcPts val="400"/>
              </a:spcBef>
              <a:buClr>
                <a:srgbClr val="000000"/>
              </a:buClr>
              <a:buNone/>
            </a:pPr>
            <a:r>
              <a:rPr lang="en-IN" altLang="x-none" sz="2200" b="1" dirty="0">
                <a:latin typeface="Arial" panose="020B0604020202020204" pitchFamily="34" charset="0"/>
                <a:cs typeface="Arial" panose="020B0604020202020204" pitchFamily="34" charset="0"/>
              </a:rPr>
              <a:t>5. Attempt any one part of the following:                          1 x 10 = 10  </a:t>
            </a:r>
          </a:p>
          <a:p>
            <a:pPr marL="0" indent="0">
              <a:spcBef>
                <a:spcPts val="400"/>
              </a:spcBef>
              <a:buClr>
                <a:srgbClr val="000000"/>
              </a:buClr>
              <a:buNone/>
            </a:pPr>
            <a:endParaRPr lang="en-IN" altLang="x-none" sz="2200" b="1" dirty="0">
              <a:latin typeface="Arial" panose="020B0604020202020204" pitchFamily="34" charset="0"/>
              <a:cs typeface="Arial" panose="020B0604020202020204" pitchFamily="34" charset="0"/>
            </a:endParaRPr>
          </a:p>
          <a:p>
            <a:pPr marL="0" indent="0">
              <a:spcBef>
                <a:spcPts val="400"/>
              </a:spcBef>
              <a:buClr>
                <a:srgbClr val="000000"/>
              </a:buClr>
              <a:buNone/>
            </a:pPr>
            <a:endParaRPr lang="en-IN" altLang="x-none" sz="2200" b="1" dirty="0">
              <a:latin typeface="Arial" panose="020B0604020202020204" pitchFamily="34" charset="0"/>
              <a:cs typeface="Arial" panose="020B0604020202020204" pitchFamily="34" charset="0"/>
            </a:endParaRPr>
          </a:p>
          <a:p>
            <a:pPr marL="0" indent="0">
              <a:spcBef>
                <a:spcPts val="400"/>
              </a:spcBef>
              <a:buClr>
                <a:srgbClr val="000000"/>
              </a:buClr>
              <a:buNone/>
            </a:pPr>
            <a:endParaRPr lang="en-IN" altLang="x-none" sz="2200" b="1" dirty="0">
              <a:latin typeface="Arial" panose="020B0604020202020204" pitchFamily="34" charset="0"/>
              <a:cs typeface="Arial" panose="020B0604020202020204" pitchFamily="34" charset="0"/>
            </a:endParaRPr>
          </a:p>
          <a:p>
            <a:pPr marL="0" indent="0">
              <a:spcBef>
                <a:spcPts val="400"/>
              </a:spcBef>
              <a:buClr>
                <a:srgbClr val="000000"/>
              </a:buClr>
              <a:buNone/>
            </a:pPr>
            <a:r>
              <a:rPr lang="en-IN" altLang="x-none" sz="2200" b="1" dirty="0">
                <a:latin typeface="Arial" panose="020B0604020202020204" pitchFamily="34" charset="0"/>
                <a:cs typeface="Arial" panose="020B0604020202020204" pitchFamily="34" charset="0"/>
              </a:rPr>
              <a:t> 6. Attempt any one part of the following:                        1 x 10 = 10    </a:t>
            </a:r>
            <a:endParaRPr lang="en-IN" altLang="x-none" sz="2200" b="1" i="1" dirty="0">
              <a:latin typeface="Arial" panose="020B0604020202020204" pitchFamily="34" charset="0"/>
              <a:cs typeface="Arial" panose="020B0604020202020204" pitchFamily="34" charset="0"/>
            </a:endParaRPr>
          </a:p>
          <a:p>
            <a:pPr marL="0" indent="0">
              <a:spcBef>
                <a:spcPts val="400"/>
              </a:spcBef>
              <a:buClr>
                <a:srgbClr val="000000"/>
              </a:buClr>
              <a:buNone/>
            </a:pPr>
            <a:endParaRPr lang="en-IN" altLang="x-none" sz="2200" b="1" i="1" dirty="0">
              <a:latin typeface="Arial" panose="020B0604020202020204" pitchFamily="34" charset="0"/>
              <a:cs typeface="Arial" panose="020B0604020202020204" pitchFamily="34" charset="0"/>
            </a:endParaRPr>
          </a:p>
          <a:p>
            <a:pPr marL="0" indent="0">
              <a:spcBef>
                <a:spcPts val="400"/>
              </a:spcBef>
              <a:buClr>
                <a:srgbClr val="000000"/>
              </a:buClr>
              <a:buNone/>
            </a:pPr>
            <a:endParaRPr lang="en-IN" altLang="x-none" sz="2200" b="1" i="1" dirty="0">
              <a:latin typeface="Arial" panose="020B0604020202020204" pitchFamily="34" charset="0"/>
              <a:ea typeface="Arial" panose="020B0604020202020204" pitchFamily="34" charset="0"/>
            </a:endParaRPr>
          </a:p>
        </p:txBody>
      </p:sp>
      <p:graphicFrame>
        <p:nvGraphicFramePr>
          <p:cNvPr id="10" name="Table 9"/>
          <p:cNvGraphicFramePr>
            <a:graphicFrameLocks noGrp="1"/>
          </p:cNvGraphicFramePr>
          <p:nvPr/>
        </p:nvGraphicFramePr>
        <p:xfrm>
          <a:off x="831850" y="1727200"/>
          <a:ext cx="8846503" cy="1336703"/>
        </p:xfrm>
        <a:graphic>
          <a:graphicData uri="http://schemas.openxmlformats.org/drawingml/2006/table">
            <a:tbl>
              <a:tblPr firstRow="1" bandRow="1">
                <a:tableStyleId>{5C22544A-7EE6-4342-B048-85BDC9FD1C3A}</a:tableStyleId>
              </a:tblPr>
              <a:tblGrid>
                <a:gridCol w="1020749">
                  <a:extLst>
                    <a:ext uri="{9D8B030D-6E8A-4147-A177-3AD203B41FA5}">
                      <a16:colId xmlns:a16="http://schemas.microsoft.com/office/drawing/2014/main" val="20000"/>
                    </a:ext>
                  </a:extLst>
                </a:gridCol>
                <a:gridCol w="5954378">
                  <a:extLst>
                    <a:ext uri="{9D8B030D-6E8A-4147-A177-3AD203B41FA5}">
                      <a16:colId xmlns:a16="http://schemas.microsoft.com/office/drawing/2014/main" val="20001"/>
                    </a:ext>
                  </a:extLst>
                </a:gridCol>
                <a:gridCol w="935688">
                  <a:extLst>
                    <a:ext uri="{9D8B030D-6E8A-4147-A177-3AD203B41FA5}">
                      <a16:colId xmlns:a16="http://schemas.microsoft.com/office/drawing/2014/main" val="20002"/>
                    </a:ext>
                  </a:extLst>
                </a:gridCol>
                <a:gridCol w="935688">
                  <a:extLst>
                    <a:ext uri="{9D8B030D-6E8A-4147-A177-3AD203B41FA5}">
                      <a16:colId xmlns:a16="http://schemas.microsoft.com/office/drawing/2014/main" val="20003"/>
                    </a:ext>
                  </a:extLst>
                </a:gridCol>
              </a:tblGrid>
              <a:tr h="526099">
                <a:tc>
                  <a:txBody>
                    <a:bodyPr/>
                    <a:lstStyle/>
                    <a:p>
                      <a:r>
                        <a:rPr lang="en-IN" sz="2000" dirty="0" err="1">
                          <a:solidFill>
                            <a:schemeClr val="tx1"/>
                          </a:solidFill>
                        </a:rPr>
                        <a:t>Q.No</a:t>
                      </a:r>
                      <a:r>
                        <a:rPr lang="en-IN" sz="2000" dirty="0">
                          <a:solidFill>
                            <a:schemeClr val="tx1"/>
                          </a:solidFill>
                        </a:rPr>
                        <a:t>.</a:t>
                      </a:r>
                    </a:p>
                  </a:txBody>
                  <a:tcPr marL="100594" marR="100594" marT="50251" marB="50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000" dirty="0">
                          <a:solidFill>
                            <a:schemeClr val="tx1"/>
                          </a:solidFill>
                        </a:rPr>
                        <a:t>Question </a:t>
                      </a:r>
                    </a:p>
                  </a:txBody>
                  <a:tcPr marL="100594" marR="100594" marT="50251" marB="50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000" dirty="0">
                          <a:solidFill>
                            <a:schemeClr val="tx1"/>
                          </a:solidFill>
                        </a:rPr>
                        <a:t>Marks </a:t>
                      </a:r>
                    </a:p>
                  </a:txBody>
                  <a:tcPr marL="100594" marR="100594" marT="50251" marB="50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000" dirty="0">
                          <a:solidFill>
                            <a:schemeClr val="tx1"/>
                          </a:solidFill>
                        </a:rPr>
                        <a:t>CO</a:t>
                      </a:r>
                    </a:p>
                  </a:txBody>
                  <a:tcPr marL="100594" marR="100594" marT="50251" marB="50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02271">
                <a:tc>
                  <a:txBody>
                    <a:bodyPr/>
                    <a:lstStyle/>
                    <a:p>
                      <a:r>
                        <a:rPr lang="en-IN" sz="2000" dirty="0"/>
                        <a:t>1</a:t>
                      </a:r>
                    </a:p>
                  </a:txBody>
                  <a:tcPr marL="100594" marR="100594" marT="50251" marB="50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2000" dirty="0"/>
                    </a:p>
                  </a:txBody>
                  <a:tcPr marL="100594" marR="100594" marT="50251" marB="50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000" dirty="0"/>
                        <a:t>10</a:t>
                      </a:r>
                    </a:p>
                  </a:txBody>
                  <a:tcPr marL="100594" marR="100594" marT="50251" marB="50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2000" dirty="0"/>
                    </a:p>
                  </a:txBody>
                  <a:tcPr marL="100594" marR="100594" marT="50251" marB="50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02271">
                <a:tc>
                  <a:txBody>
                    <a:bodyPr/>
                    <a:lstStyle/>
                    <a:p>
                      <a:r>
                        <a:rPr lang="en-IN" sz="2000" dirty="0"/>
                        <a:t>2</a:t>
                      </a:r>
                    </a:p>
                  </a:txBody>
                  <a:tcPr marL="100594" marR="100594" marT="50251" marB="50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2000" dirty="0"/>
                    </a:p>
                  </a:txBody>
                  <a:tcPr marL="100594" marR="100594" marT="50251" marB="50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000" dirty="0"/>
                        <a:t>10</a:t>
                      </a:r>
                    </a:p>
                  </a:txBody>
                  <a:tcPr marL="100594" marR="100594" marT="50251" marB="50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2000" dirty="0"/>
                    </a:p>
                  </a:txBody>
                  <a:tcPr marL="100594" marR="100594" marT="50251" marB="50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11" name="Table 10"/>
          <p:cNvGraphicFramePr>
            <a:graphicFrameLocks noGrp="1"/>
          </p:cNvGraphicFramePr>
          <p:nvPr/>
        </p:nvGraphicFramePr>
        <p:xfrm>
          <a:off x="850900" y="3479800"/>
          <a:ext cx="8774905" cy="1215822"/>
        </p:xfrm>
        <a:graphic>
          <a:graphicData uri="http://schemas.openxmlformats.org/drawingml/2006/table">
            <a:tbl>
              <a:tblPr firstRow="1" bandRow="1">
                <a:tableStyleId>{5C22544A-7EE6-4342-B048-85BDC9FD1C3A}</a:tableStyleId>
              </a:tblPr>
              <a:tblGrid>
                <a:gridCol w="1012488">
                  <a:extLst>
                    <a:ext uri="{9D8B030D-6E8A-4147-A177-3AD203B41FA5}">
                      <a16:colId xmlns:a16="http://schemas.microsoft.com/office/drawing/2014/main" val="20000"/>
                    </a:ext>
                  </a:extLst>
                </a:gridCol>
                <a:gridCol w="5906187">
                  <a:extLst>
                    <a:ext uri="{9D8B030D-6E8A-4147-A177-3AD203B41FA5}">
                      <a16:colId xmlns:a16="http://schemas.microsoft.com/office/drawing/2014/main" val="20001"/>
                    </a:ext>
                  </a:extLst>
                </a:gridCol>
                <a:gridCol w="928115">
                  <a:extLst>
                    <a:ext uri="{9D8B030D-6E8A-4147-A177-3AD203B41FA5}">
                      <a16:colId xmlns:a16="http://schemas.microsoft.com/office/drawing/2014/main" val="20002"/>
                    </a:ext>
                  </a:extLst>
                </a:gridCol>
                <a:gridCol w="928115">
                  <a:extLst>
                    <a:ext uri="{9D8B030D-6E8A-4147-A177-3AD203B41FA5}">
                      <a16:colId xmlns:a16="http://schemas.microsoft.com/office/drawing/2014/main" val="20003"/>
                    </a:ext>
                  </a:extLst>
                </a:gridCol>
              </a:tblGrid>
              <a:tr h="402226">
                <a:tc>
                  <a:txBody>
                    <a:bodyPr/>
                    <a:lstStyle/>
                    <a:p>
                      <a:r>
                        <a:rPr lang="en-IN" sz="2000" dirty="0" err="1">
                          <a:solidFill>
                            <a:schemeClr val="tx1"/>
                          </a:solidFill>
                        </a:rPr>
                        <a:t>Q.No</a:t>
                      </a:r>
                      <a:r>
                        <a:rPr lang="en-IN" sz="2000" dirty="0">
                          <a:solidFill>
                            <a:schemeClr val="tx1"/>
                          </a:solidFill>
                        </a:rPr>
                        <a:t>.</a:t>
                      </a:r>
                    </a:p>
                  </a:txBody>
                  <a:tcPr marL="100582" marR="100582" marT="50237" marB="5023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000" dirty="0">
                          <a:solidFill>
                            <a:schemeClr val="tx1"/>
                          </a:solidFill>
                        </a:rPr>
                        <a:t>Question </a:t>
                      </a:r>
                    </a:p>
                  </a:txBody>
                  <a:tcPr marL="100582" marR="100582" marT="50237" marB="5023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000" dirty="0">
                          <a:solidFill>
                            <a:schemeClr val="tx1"/>
                          </a:solidFill>
                        </a:rPr>
                        <a:t>Marks </a:t>
                      </a:r>
                    </a:p>
                  </a:txBody>
                  <a:tcPr marL="100582" marR="100582" marT="50237" marB="5023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000" dirty="0">
                          <a:solidFill>
                            <a:schemeClr val="tx1"/>
                          </a:solidFill>
                        </a:rPr>
                        <a:t>CO</a:t>
                      </a:r>
                    </a:p>
                  </a:txBody>
                  <a:tcPr marL="100582" marR="100582" marT="50237" marB="5023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02226">
                <a:tc>
                  <a:txBody>
                    <a:bodyPr/>
                    <a:lstStyle/>
                    <a:p>
                      <a:r>
                        <a:rPr lang="en-IN" sz="2000" dirty="0"/>
                        <a:t>1</a:t>
                      </a:r>
                    </a:p>
                  </a:txBody>
                  <a:tcPr marL="100582" marR="100582" marT="50237" marB="5023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2000" dirty="0"/>
                    </a:p>
                  </a:txBody>
                  <a:tcPr marL="100582" marR="100582" marT="50237" marB="5023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000" dirty="0"/>
                        <a:t>10</a:t>
                      </a:r>
                    </a:p>
                  </a:txBody>
                  <a:tcPr marL="100582" marR="100582" marT="50237" marB="5023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2000" dirty="0"/>
                    </a:p>
                  </a:txBody>
                  <a:tcPr marL="100582" marR="100582" marT="50237" marB="5023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02226">
                <a:tc>
                  <a:txBody>
                    <a:bodyPr/>
                    <a:lstStyle/>
                    <a:p>
                      <a:r>
                        <a:rPr lang="en-IN" sz="2000" dirty="0"/>
                        <a:t>2</a:t>
                      </a:r>
                    </a:p>
                  </a:txBody>
                  <a:tcPr marL="100582" marR="100582" marT="50237" marB="5023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2000" dirty="0"/>
                    </a:p>
                  </a:txBody>
                  <a:tcPr marL="100582" marR="100582" marT="50237" marB="5023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000" dirty="0"/>
                        <a:t>10</a:t>
                      </a:r>
                    </a:p>
                  </a:txBody>
                  <a:tcPr marL="100582" marR="100582" marT="50237" marB="5023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2000" dirty="0"/>
                    </a:p>
                  </a:txBody>
                  <a:tcPr marL="100582" marR="100582" marT="50237" marB="5023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12" name="Table 11"/>
          <p:cNvGraphicFramePr>
            <a:graphicFrameLocks noGrp="1"/>
          </p:cNvGraphicFramePr>
          <p:nvPr/>
        </p:nvGraphicFramePr>
        <p:xfrm>
          <a:off x="884238" y="5178425"/>
          <a:ext cx="8514714" cy="1716566"/>
        </p:xfrm>
        <a:graphic>
          <a:graphicData uri="http://schemas.openxmlformats.org/drawingml/2006/table">
            <a:tbl>
              <a:tblPr firstRow="1" bandRow="1">
                <a:tableStyleId>{5C22544A-7EE6-4342-B048-85BDC9FD1C3A}</a:tableStyleId>
              </a:tblPr>
              <a:tblGrid>
                <a:gridCol w="982467">
                  <a:extLst>
                    <a:ext uri="{9D8B030D-6E8A-4147-A177-3AD203B41FA5}">
                      <a16:colId xmlns:a16="http://schemas.microsoft.com/office/drawing/2014/main" val="20000"/>
                    </a:ext>
                  </a:extLst>
                </a:gridCol>
                <a:gridCol w="5731059">
                  <a:extLst>
                    <a:ext uri="{9D8B030D-6E8A-4147-A177-3AD203B41FA5}">
                      <a16:colId xmlns:a16="http://schemas.microsoft.com/office/drawing/2014/main" val="20001"/>
                    </a:ext>
                  </a:extLst>
                </a:gridCol>
                <a:gridCol w="900594">
                  <a:extLst>
                    <a:ext uri="{9D8B030D-6E8A-4147-A177-3AD203B41FA5}">
                      <a16:colId xmlns:a16="http://schemas.microsoft.com/office/drawing/2014/main" val="20002"/>
                    </a:ext>
                  </a:extLst>
                </a:gridCol>
                <a:gridCol w="900594">
                  <a:extLst>
                    <a:ext uri="{9D8B030D-6E8A-4147-A177-3AD203B41FA5}">
                      <a16:colId xmlns:a16="http://schemas.microsoft.com/office/drawing/2014/main" val="20003"/>
                    </a:ext>
                  </a:extLst>
                </a:gridCol>
              </a:tblGrid>
              <a:tr h="801104">
                <a:tc>
                  <a:txBody>
                    <a:bodyPr/>
                    <a:lstStyle/>
                    <a:p>
                      <a:r>
                        <a:rPr lang="en-IN" sz="2000" dirty="0" err="1">
                          <a:solidFill>
                            <a:schemeClr val="tx1"/>
                          </a:solidFill>
                        </a:rPr>
                        <a:t>Q.No</a:t>
                      </a:r>
                      <a:r>
                        <a:rPr lang="en-IN" sz="2000" dirty="0">
                          <a:solidFill>
                            <a:schemeClr val="tx1"/>
                          </a:solidFill>
                        </a:rPr>
                        <a:t>.</a:t>
                      </a:r>
                    </a:p>
                  </a:txBody>
                  <a:tcPr marL="100584" marR="100584" marT="50239" marB="502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000" dirty="0">
                          <a:solidFill>
                            <a:schemeClr val="tx1"/>
                          </a:solidFill>
                        </a:rPr>
                        <a:t>Question </a:t>
                      </a:r>
                    </a:p>
                  </a:txBody>
                  <a:tcPr marL="100584" marR="100584" marT="50239" marB="502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000" dirty="0">
                          <a:solidFill>
                            <a:schemeClr val="tx1"/>
                          </a:solidFill>
                        </a:rPr>
                        <a:t>Marks </a:t>
                      </a:r>
                    </a:p>
                  </a:txBody>
                  <a:tcPr marL="100584" marR="100584" marT="50239" marB="502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000" dirty="0">
                          <a:solidFill>
                            <a:schemeClr val="tx1"/>
                          </a:solidFill>
                        </a:rPr>
                        <a:t>CO</a:t>
                      </a:r>
                    </a:p>
                  </a:txBody>
                  <a:tcPr marL="100584" marR="100584" marT="50239" marB="502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57731">
                <a:tc>
                  <a:txBody>
                    <a:bodyPr/>
                    <a:lstStyle/>
                    <a:p>
                      <a:r>
                        <a:rPr lang="en-IN" sz="2000" dirty="0"/>
                        <a:t>1</a:t>
                      </a:r>
                    </a:p>
                  </a:txBody>
                  <a:tcPr marL="100584" marR="100584" marT="50239" marB="502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2000" dirty="0"/>
                    </a:p>
                  </a:txBody>
                  <a:tcPr marL="100584" marR="100584" marT="50239" marB="502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000" dirty="0"/>
                        <a:t>10</a:t>
                      </a:r>
                    </a:p>
                  </a:txBody>
                  <a:tcPr marL="100584" marR="100584" marT="50239" marB="502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2000" dirty="0"/>
                    </a:p>
                  </a:txBody>
                  <a:tcPr marL="100584" marR="100584" marT="50239" marB="502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57731">
                <a:tc>
                  <a:txBody>
                    <a:bodyPr/>
                    <a:lstStyle/>
                    <a:p>
                      <a:r>
                        <a:rPr lang="en-IN" sz="2000" dirty="0"/>
                        <a:t>2</a:t>
                      </a:r>
                    </a:p>
                  </a:txBody>
                  <a:tcPr marL="100584" marR="100584" marT="50239" marB="502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2000" dirty="0"/>
                    </a:p>
                  </a:txBody>
                  <a:tcPr marL="100584" marR="100584" marT="50239" marB="502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000" dirty="0"/>
                        <a:t>10</a:t>
                      </a:r>
                    </a:p>
                  </a:txBody>
                  <a:tcPr marL="100584" marR="100584" marT="50239" marB="502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2000" dirty="0"/>
                    </a:p>
                  </a:txBody>
                  <a:tcPr marL="100584" marR="100584" marT="50239" marB="502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65608" name="Slide Number Placeholder 12"/>
          <p:cNvSpPr txBox="1">
            <a:spLocks noGrp="1"/>
          </p:cNvSpPr>
          <p:nvPr>
            <p:ph type="sldNum" sz="quarter" idx="12"/>
          </p:nvPr>
        </p:nvSpPr>
        <p:spPr>
          <a:xfrm>
            <a:off x="7208838" y="7105650"/>
            <a:ext cx="2346325" cy="401638"/>
          </a:xfrm>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Clr>
                <a:srgbClr val="000000"/>
              </a:buClr>
              <a:buNone/>
            </a:pPr>
            <a:fld id="{9A0DB2DC-4C9A-4742-B13C-FB6460FD3503}" type="slidenum">
              <a:rPr lang="en-US" sz="1300" dirty="0">
                <a:solidFill>
                  <a:srgbClr val="888888"/>
                </a:solidFill>
                <a:cs typeface="Calibri" panose="020F0502020204030204" pitchFamily="34" charset="0"/>
                <a:sym typeface="Calibri" panose="020F0502020204030204" pitchFamily="34" charset="0"/>
              </a:rPr>
              <a:t>17</a:t>
            </a:fld>
            <a:endParaRPr lang="en-US" sz="1300" dirty="0">
              <a:solidFill>
                <a:srgbClr val="888888"/>
              </a:solidFill>
              <a:ea typeface="Calibri" panose="020F0502020204030204" pitchFamily="34" charset="0"/>
              <a:cs typeface="Calibri" panose="020F0502020204030204" pitchFamily="34" charset="0"/>
              <a:sym typeface="Calibri" panose="020F0502020204030204" pitchFamily="34" charset="0"/>
            </a:endParaRPr>
          </a:p>
        </p:txBody>
      </p:sp>
      <p:sp>
        <p:nvSpPr>
          <p:cNvPr id="2" name="Footer Placeholder 12">
            <a:extLst>
              <a:ext uri="{FF2B5EF4-FFF2-40B4-BE49-F238E27FC236}">
                <a16:creationId xmlns:a16="http://schemas.microsoft.com/office/drawing/2014/main" id="{E8BEAC97-A7C4-FECC-DBDA-3C6AA1CF3FB9}"/>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Date Placeholder 3"/>
          <p:cNvSpPr txBox="1">
            <a:spLocks noGrp="1"/>
          </p:cNvSpPr>
          <p:nvPr>
            <p:ph type="dt" sz="half" idx="10"/>
          </p:nvPr>
        </p:nvSpPr>
        <p:spPr>
          <a:xfrm>
            <a:off x="2379663" y="7204075"/>
            <a:ext cx="5581650" cy="414338"/>
          </a:xfrm>
          <a:noFill/>
        </p:spPr>
        <p:txBody>
          <a:bodyPr vert="horz" lIns="91440" tIns="45720" rIns="91440" bIns="45720" rtlCol="0" anchor="ctr">
            <a:normAutofit/>
          </a:bodyPr>
          <a:lstStyle>
            <a:lvl1pPr>
              <a:buClr>
                <a:srgbClr val="000000"/>
              </a:buClr>
              <a:buFont typeface="Arial" panose="020B0604020202020204" pitchFamily="34" charset="0"/>
              <a:buChar char="•"/>
              <a:defRPr sz="154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817245" indent="-314325">
              <a:buClr>
                <a:srgbClr val="000000"/>
              </a:buClr>
              <a:buFont typeface="Arial" panose="020B0604020202020204" pitchFamily="34" charset="0"/>
              <a:buChar char="–"/>
              <a:defRPr sz="154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257300" indent="-251460">
              <a:buClr>
                <a:srgbClr val="000000"/>
              </a:buClr>
              <a:buFont typeface="Arial" panose="020B0604020202020204" pitchFamily="34" charset="0"/>
              <a:buChar char="•"/>
              <a:defRPr sz="154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760220" indent="-251460">
              <a:buClr>
                <a:srgbClr val="000000"/>
              </a:buClr>
              <a:buFont typeface="Arial" panose="020B0604020202020204" pitchFamily="34" charset="0"/>
              <a:buChar char="–"/>
              <a:defRPr sz="154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263140" indent="-251460">
              <a:buClr>
                <a:srgbClr val="000000"/>
              </a:buClr>
              <a:buFont typeface="Arial" panose="020B0604020202020204" pitchFamily="34" charset="0"/>
              <a:buChar char="»"/>
              <a:defRPr sz="154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766060" indent="-251460" eaLnBrk="0" fontAlgn="base" hangingPunct="0">
              <a:spcBef>
                <a:spcPct val="0"/>
              </a:spcBef>
              <a:spcAft>
                <a:spcPct val="0"/>
              </a:spcAft>
              <a:buClr>
                <a:srgbClr val="000000"/>
              </a:buClr>
              <a:buFont typeface="Arial" panose="020B0604020202020204" pitchFamily="34" charset="0"/>
              <a:buChar char="»"/>
              <a:defRPr sz="154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3268980" indent="-251460" eaLnBrk="0" fontAlgn="base" hangingPunct="0">
              <a:spcBef>
                <a:spcPct val="0"/>
              </a:spcBef>
              <a:spcAft>
                <a:spcPct val="0"/>
              </a:spcAft>
              <a:buClr>
                <a:srgbClr val="000000"/>
              </a:buClr>
              <a:buFont typeface="Arial" panose="020B0604020202020204" pitchFamily="34" charset="0"/>
              <a:buChar char="»"/>
              <a:defRPr sz="154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771900" indent="-251460" eaLnBrk="0" fontAlgn="base" hangingPunct="0">
              <a:spcBef>
                <a:spcPct val="0"/>
              </a:spcBef>
              <a:spcAft>
                <a:spcPct val="0"/>
              </a:spcAft>
              <a:buClr>
                <a:srgbClr val="000000"/>
              </a:buClr>
              <a:buFont typeface="Arial" panose="020B0604020202020204" pitchFamily="34" charset="0"/>
              <a:buChar char="»"/>
              <a:defRPr sz="154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4274820" indent="-251460" eaLnBrk="0" fontAlgn="base" hangingPunct="0">
              <a:spcBef>
                <a:spcPct val="0"/>
              </a:spcBef>
              <a:spcAft>
                <a:spcPct val="0"/>
              </a:spcAft>
              <a:buClr>
                <a:srgbClr val="000000"/>
              </a:buClr>
              <a:buFont typeface="Arial" panose="020B0604020202020204" pitchFamily="34" charset="0"/>
              <a:buChar char="»"/>
              <a:defRPr sz="154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457200" rtl="0" eaLnBrk="1" fontAlgn="auto" latinLnBrk="0" hangingPunct="1">
              <a:lnSpc>
                <a:spcPct val="100000"/>
              </a:lnSpc>
              <a:spcBef>
                <a:spcPts val="0"/>
              </a:spcBef>
              <a:spcAft>
                <a:spcPts val="0"/>
              </a:spcAft>
              <a:buClr>
                <a:srgbClr val="000000"/>
              </a:buClr>
              <a:buSzTx/>
              <a:buFont typeface="Arial" panose="020B0604020202020204" pitchFamily="34" charset="0"/>
              <a:buNone/>
              <a:defRPr/>
            </a:pPr>
            <a:fld id="{E8A7EA94-4C11-4F2C-B25F-0A3589DD5C0D}" type="datetime1">
              <a:rPr kumimoji="0" lang="en-US" sz="1320" b="0" i="0" u="none" strike="noStrike" kern="1200" cap="none" spc="0" normalizeH="0" baseline="0" noProof="0" smtClean="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t>11/20/2024</a:t>
            </a:fld>
            <a:endParaRPr kumimoji="0" lang="en-US" sz="132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7" name="Title 1"/>
          <p:cNvSpPr txBox="1"/>
          <p:nvPr/>
        </p:nvSpPr>
        <p:spPr>
          <a:xfrm>
            <a:off x="1508125" y="114300"/>
            <a:ext cx="8299450" cy="1041400"/>
          </a:xfrm>
          <a:prstGeom prst="rect">
            <a:avLst/>
          </a:prstGeom>
          <a:solidFill>
            <a:srgbClr val="B7EEFF"/>
          </a:solidFill>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IN" sz="352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End Semester Question Paper Templates </a:t>
            </a:r>
            <a:endParaRPr kumimoji="0" lang="en-US" sz="352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endParaRPr>
          </a:p>
        </p:txBody>
      </p:sp>
      <p:sp>
        <p:nvSpPr>
          <p:cNvPr id="66564" name="Rectangle 2"/>
          <p:cNvSpPr>
            <a:spLocks noChangeArrowheads="1"/>
          </p:cNvSpPr>
          <p:nvPr/>
        </p:nvSpPr>
        <p:spPr bwMode="auto">
          <a:xfrm>
            <a:off x="0" y="-36512"/>
            <a:ext cx="184150" cy="803275"/>
          </a:xfrm>
          <a:prstGeom prst="rect">
            <a:avLst/>
          </a:prstGeom>
          <a:noFill/>
          <a:ln>
            <a:noFill/>
          </a:ln>
        </p:spPr>
        <p:txBody>
          <a:bodyPr wrap="none" anchor="ctr">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457200" rtl="0" eaLnBrk="1" fontAlgn="auto" latinLnBrk="0" hangingPunct="1">
              <a:lnSpc>
                <a:spcPct val="100000"/>
              </a:lnSpc>
              <a:spcBef>
                <a:spcPts val="0"/>
              </a:spcBef>
              <a:spcAft>
                <a:spcPts val="0"/>
              </a:spcAft>
              <a:buClrTx/>
              <a:buSzTx/>
              <a:buFontTx/>
              <a:buNone/>
              <a:defRPr/>
            </a:pPr>
            <a:br>
              <a:rPr kumimoji="0" lang="en-US" altLang="en-US" sz="154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rPr>
            </a:br>
            <a:endParaRPr kumimoji="0" lang="en-US" altLang="en-US" sz="154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defRPr/>
            </a:pPr>
            <a:endParaRPr kumimoji="0" lang="en-US" altLang="en-US" sz="154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1509" name="Content Placeholder 1"/>
          <p:cNvSpPr>
            <a:spLocks noGrp="1"/>
          </p:cNvSpPr>
          <p:nvPr>
            <p:ph idx="1"/>
          </p:nvPr>
        </p:nvSpPr>
        <p:spPr>
          <a:xfrm>
            <a:off x="503238" y="1462088"/>
            <a:ext cx="9051925" cy="2770187"/>
          </a:xfrm>
          <a:noFill/>
          <a:ln>
            <a:noFill/>
          </a:ln>
        </p:spPr>
        <p:txBody>
          <a:bodyPr vert="horz" wrap="square" lIns="91440" tIns="45720" rIns="91440" bIns="45720" anchor="t" anchorCtr="0">
            <a:spAutoFit/>
          </a:bodyPr>
          <a:lstStyle/>
          <a:p>
            <a:pPr marL="0" indent="0">
              <a:spcBef>
                <a:spcPts val="400"/>
              </a:spcBef>
              <a:buClr>
                <a:srgbClr val="000000"/>
              </a:buClr>
              <a:buNone/>
            </a:pPr>
            <a:r>
              <a:rPr lang="en-IN" altLang="x-none" sz="2200" b="1" dirty="0">
                <a:latin typeface="Arial" panose="020B0604020202020204" pitchFamily="34" charset="0"/>
                <a:cs typeface="Arial" panose="020B0604020202020204" pitchFamily="34" charset="0"/>
              </a:rPr>
              <a:t>7. Attempt any one part of the following:                           1 x 10 = 10</a:t>
            </a:r>
          </a:p>
          <a:p>
            <a:pPr marL="0" indent="0">
              <a:spcBef>
                <a:spcPts val="400"/>
              </a:spcBef>
              <a:buClr>
                <a:srgbClr val="000000"/>
              </a:buClr>
              <a:buNone/>
            </a:pPr>
            <a:endParaRPr lang="en-IN" altLang="x-none" sz="2200" b="1" dirty="0">
              <a:latin typeface="Arial" panose="020B0604020202020204" pitchFamily="34" charset="0"/>
              <a:cs typeface="Arial" panose="020B0604020202020204" pitchFamily="34" charset="0"/>
            </a:endParaRPr>
          </a:p>
          <a:p>
            <a:pPr marL="0" indent="0">
              <a:spcBef>
                <a:spcPts val="400"/>
              </a:spcBef>
              <a:buClr>
                <a:srgbClr val="000000"/>
              </a:buClr>
              <a:buNone/>
            </a:pPr>
            <a:endParaRPr lang="en-IN" altLang="x-none" sz="2200" b="1" dirty="0">
              <a:latin typeface="Arial" panose="020B0604020202020204" pitchFamily="34" charset="0"/>
              <a:cs typeface="Arial" panose="020B0604020202020204" pitchFamily="34" charset="0"/>
            </a:endParaRPr>
          </a:p>
          <a:p>
            <a:pPr marL="0" indent="0">
              <a:spcBef>
                <a:spcPts val="400"/>
              </a:spcBef>
              <a:buClr>
                <a:srgbClr val="000000"/>
              </a:buClr>
              <a:buNone/>
            </a:pPr>
            <a:endParaRPr lang="en-IN" altLang="x-none" sz="2200" b="1" dirty="0">
              <a:latin typeface="Arial" panose="020B0604020202020204" pitchFamily="34" charset="0"/>
              <a:cs typeface="Arial" panose="020B0604020202020204" pitchFamily="34" charset="0"/>
            </a:endParaRPr>
          </a:p>
          <a:p>
            <a:pPr marL="0" indent="0">
              <a:spcBef>
                <a:spcPts val="400"/>
              </a:spcBef>
              <a:buClr>
                <a:srgbClr val="000000"/>
              </a:buClr>
              <a:buNone/>
            </a:pPr>
            <a:endParaRPr lang="en-IN" altLang="x-none" sz="2200" b="1" dirty="0">
              <a:latin typeface="Arial" panose="020B0604020202020204" pitchFamily="34" charset="0"/>
              <a:cs typeface="Arial" panose="020B0604020202020204" pitchFamily="34" charset="0"/>
            </a:endParaRPr>
          </a:p>
          <a:p>
            <a:pPr marL="0" indent="0">
              <a:spcBef>
                <a:spcPts val="400"/>
              </a:spcBef>
              <a:buClr>
                <a:srgbClr val="000000"/>
              </a:buClr>
              <a:buNone/>
            </a:pPr>
            <a:endParaRPr lang="en-IN" altLang="x-none" sz="2200" b="1" i="1" dirty="0">
              <a:latin typeface="Arial" panose="020B0604020202020204" pitchFamily="34" charset="0"/>
              <a:cs typeface="Arial" panose="020B0604020202020204" pitchFamily="34" charset="0"/>
            </a:endParaRPr>
          </a:p>
          <a:p>
            <a:pPr marL="0" indent="0">
              <a:spcBef>
                <a:spcPts val="400"/>
              </a:spcBef>
              <a:buClr>
                <a:srgbClr val="000000"/>
              </a:buClr>
              <a:buNone/>
            </a:pPr>
            <a:endParaRPr lang="en-IN" altLang="x-none" sz="2200" b="1" i="1" dirty="0">
              <a:latin typeface="Arial" panose="020B0604020202020204" pitchFamily="34" charset="0"/>
              <a:ea typeface="Arial" panose="020B0604020202020204" pitchFamily="34" charset="0"/>
            </a:endParaRPr>
          </a:p>
        </p:txBody>
      </p:sp>
      <p:graphicFrame>
        <p:nvGraphicFramePr>
          <p:cNvPr id="10" name="Table 9"/>
          <p:cNvGraphicFramePr>
            <a:graphicFrameLocks noGrp="1"/>
          </p:cNvGraphicFramePr>
          <p:nvPr/>
        </p:nvGraphicFramePr>
        <p:xfrm>
          <a:off x="936625" y="2298700"/>
          <a:ext cx="8612506" cy="1514751"/>
        </p:xfrm>
        <a:graphic>
          <a:graphicData uri="http://schemas.openxmlformats.org/drawingml/2006/table">
            <a:tbl>
              <a:tblPr firstRow="1" bandRow="1">
                <a:tableStyleId>{5C22544A-7EE6-4342-B048-85BDC9FD1C3A}</a:tableStyleId>
              </a:tblPr>
              <a:tblGrid>
                <a:gridCol w="993751">
                  <a:extLst>
                    <a:ext uri="{9D8B030D-6E8A-4147-A177-3AD203B41FA5}">
                      <a16:colId xmlns:a16="http://schemas.microsoft.com/office/drawing/2014/main" val="20000"/>
                    </a:ext>
                  </a:extLst>
                </a:gridCol>
                <a:gridCol w="5796879">
                  <a:extLst>
                    <a:ext uri="{9D8B030D-6E8A-4147-A177-3AD203B41FA5}">
                      <a16:colId xmlns:a16="http://schemas.microsoft.com/office/drawing/2014/main" val="20001"/>
                    </a:ext>
                  </a:extLst>
                </a:gridCol>
                <a:gridCol w="910938">
                  <a:extLst>
                    <a:ext uri="{9D8B030D-6E8A-4147-A177-3AD203B41FA5}">
                      <a16:colId xmlns:a16="http://schemas.microsoft.com/office/drawing/2014/main" val="20002"/>
                    </a:ext>
                  </a:extLst>
                </a:gridCol>
                <a:gridCol w="910938">
                  <a:extLst>
                    <a:ext uri="{9D8B030D-6E8A-4147-A177-3AD203B41FA5}">
                      <a16:colId xmlns:a16="http://schemas.microsoft.com/office/drawing/2014/main" val="20003"/>
                    </a:ext>
                  </a:extLst>
                </a:gridCol>
              </a:tblGrid>
              <a:tr h="704123">
                <a:tc>
                  <a:txBody>
                    <a:bodyPr/>
                    <a:lstStyle/>
                    <a:p>
                      <a:r>
                        <a:rPr lang="en-IN" sz="2000" dirty="0" err="1">
                          <a:solidFill>
                            <a:schemeClr val="tx1"/>
                          </a:solidFill>
                        </a:rPr>
                        <a:t>Q.No</a:t>
                      </a:r>
                      <a:r>
                        <a:rPr lang="en-IN" sz="2000" dirty="0">
                          <a:solidFill>
                            <a:schemeClr val="tx1"/>
                          </a:solidFill>
                        </a:rPr>
                        <a:t>.</a:t>
                      </a:r>
                    </a:p>
                  </a:txBody>
                  <a:tcPr marL="100590" marR="100590" marT="50257" marB="502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000" dirty="0">
                          <a:solidFill>
                            <a:schemeClr val="tx1"/>
                          </a:solidFill>
                        </a:rPr>
                        <a:t>Question </a:t>
                      </a:r>
                    </a:p>
                  </a:txBody>
                  <a:tcPr marL="100590" marR="100590" marT="50257" marB="502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000" dirty="0">
                          <a:solidFill>
                            <a:schemeClr val="tx1"/>
                          </a:solidFill>
                        </a:rPr>
                        <a:t>Marks </a:t>
                      </a:r>
                    </a:p>
                  </a:txBody>
                  <a:tcPr marL="100590" marR="100590" marT="50257" marB="502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000" dirty="0">
                          <a:solidFill>
                            <a:schemeClr val="tx1"/>
                          </a:solidFill>
                        </a:rPr>
                        <a:t>CO</a:t>
                      </a:r>
                    </a:p>
                  </a:txBody>
                  <a:tcPr marL="100590" marR="100590" marT="50257" marB="502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02318">
                <a:tc>
                  <a:txBody>
                    <a:bodyPr/>
                    <a:lstStyle/>
                    <a:p>
                      <a:r>
                        <a:rPr lang="en-IN" sz="2000" dirty="0"/>
                        <a:t>1</a:t>
                      </a:r>
                    </a:p>
                  </a:txBody>
                  <a:tcPr marL="100590" marR="100590" marT="50257" marB="502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2000" dirty="0"/>
                    </a:p>
                  </a:txBody>
                  <a:tcPr marL="100590" marR="100590" marT="50257" marB="502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000" dirty="0"/>
                        <a:t>10</a:t>
                      </a:r>
                    </a:p>
                  </a:txBody>
                  <a:tcPr marL="100590" marR="100590" marT="50257" marB="502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2000" dirty="0"/>
                    </a:p>
                  </a:txBody>
                  <a:tcPr marL="100590" marR="100590" marT="50257" marB="502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02318">
                <a:tc>
                  <a:txBody>
                    <a:bodyPr/>
                    <a:lstStyle/>
                    <a:p>
                      <a:r>
                        <a:rPr lang="en-IN" sz="2000" dirty="0"/>
                        <a:t>2</a:t>
                      </a:r>
                    </a:p>
                  </a:txBody>
                  <a:tcPr marL="100590" marR="100590" marT="50257" marB="502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2000" dirty="0"/>
                    </a:p>
                  </a:txBody>
                  <a:tcPr marL="100590" marR="100590" marT="50257" marB="502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000" dirty="0"/>
                        <a:t>10</a:t>
                      </a:r>
                    </a:p>
                  </a:txBody>
                  <a:tcPr marL="100590" marR="100590" marT="50257" marB="502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2000" dirty="0"/>
                    </a:p>
                  </a:txBody>
                  <a:tcPr marL="100590" marR="100590" marT="50257" marB="502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66588" name="Slide Number Placeholder 10"/>
          <p:cNvSpPr txBox="1">
            <a:spLocks noGrp="1"/>
          </p:cNvSpPr>
          <p:nvPr>
            <p:ph type="sldNum" sz="quarter" idx="12"/>
          </p:nvPr>
        </p:nvSpPr>
        <p:spPr>
          <a:xfrm>
            <a:off x="7208838" y="7105650"/>
            <a:ext cx="2346325" cy="401638"/>
          </a:xfrm>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Clr>
                <a:srgbClr val="000000"/>
              </a:buClr>
              <a:buNone/>
            </a:pPr>
            <a:fld id="{9A0DB2DC-4C9A-4742-B13C-FB6460FD3503}" type="slidenum">
              <a:rPr lang="en-US" sz="1300" dirty="0">
                <a:solidFill>
                  <a:srgbClr val="888888"/>
                </a:solidFill>
                <a:cs typeface="Calibri" panose="020F0502020204030204" pitchFamily="34" charset="0"/>
                <a:sym typeface="Calibri" panose="020F0502020204030204" pitchFamily="34" charset="0"/>
              </a:rPr>
              <a:t>18</a:t>
            </a:fld>
            <a:endParaRPr lang="en-US" sz="1300" dirty="0">
              <a:solidFill>
                <a:srgbClr val="888888"/>
              </a:solidFill>
              <a:ea typeface="Calibri" panose="020F0502020204030204" pitchFamily="34" charset="0"/>
              <a:cs typeface="Calibri" panose="020F0502020204030204" pitchFamily="34" charset="0"/>
              <a:sym typeface="Calibri" panose="020F0502020204030204" pitchFamily="34" charset="0"/>
            </a:endParaRPr>
          </a:p>
        </p:txBody>
      </p:sp>
      <p:sp>
        <p:nvSpPr>
          <p:cNvPr id="2" name="Footer Placeholder 12">
            <a:extLst>
              <a:ext uri="{FF2B5EF4-FFF2-40B4-BE49-F238E27FC236}">
                <a16:creationId xmlns:a16="http://schemas.microsoft.com/office/drawing/2014/main" id="{65EF5698-89B0-E838-8CBF-E76FD6E9A3A4}"/>
              </a:ext>
            </a:extLst>
          </p:cNvPr>
          <p:cNvSpPr txBox="1">
            <a:spLocks noGrp="1"/>
          </p:cNvSpPr>
          <p:nvPr>
            <p:ph type="ftr" sz="quarter" idx="11"/>
          </p:nvPr>
        </p:nvSpPr>
        <p:spPr>
          <a:xfrm>
            <a:off x="2472690" y="7228319"/>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7375" y="1371600"/>
            <a:ext cx="9051925" cy="4978400"/>
          </a:xfrm>
        </p:spPr>
        <p:txBody>
          <a:bodyPr vert="horz" wrap="square" lIns="91440" tIns="45720" rIns="91440" bIns="45720" rtlCol="0">
            <a:normAutofit/>
          </a:bodyPr>
          <a:lstStyle/>
          <a:p>
            <a:pPr marL="251460" marR="0" lvl="0" indent="-251460" algn="just" defTabSz="1005840" rtl="0" eaLnBrk="1" fontAlgn="auto" latinLnBrk="0" hangingPunct="1">
              <a:lnSpc>
                <a:spcPct val="100000"/>
              </a:lnSpc>
              <a:spcBef>
                <a:spcPts val="1100"/>
              </a:spcBef>
              <a:spcAft>
                <a:spcPts val="0"/>
              </a:spcAft>
              <a:buClrTx/>
              <a:buSzTx/>
              <a:buFont typeface="Arial" panose="020B0604020202020204" pitchFamily="34" charset="0"/>
              <a:buChar char="•"/>
              <a:defRPr/>
            </a:pPr>
            <a:r>
              <a:rPr kumimoji="0" lang="en-US" sz="2420" b="0" i="0" u="none" strike="noStrike" kern="1200" cap="none" spc="0" normalizeH="0" baseline="0" noProof="0" dirty="0">
                <a:ln>
                  <a:noFill/>
                </a:ln>
                <a:solidFill>
                  <a:schemeClr val="tx1"/>
                </a:solidFill>
                <a:effectLst/>
                <a:uLnTx/>
                <a:uFillTx/>
                <a:latin typeface="+mj-lt"/>
                <a:ea typeface="+mn-ea"/>
                <a:cs typeface="+mn-cs"/>
              </a:rPr>
              <a:t>The student should have knowledge of</a:t>
            </a:r>
          </a:p>
          <a:p>
            <a:pPr marL="754380" marR="0" lvl="1" indent="-251460" algn="just" defTabSz="1005840" rtl="0" eaLnBrk="1" fontAlgn="auto" latinLnBrk="0" hangingPunct="1">
              <a:lnSpc>
                <a:spcPct val="100000"/>
              </a:lnSpc>
              <a:spcBef>
                <a:spcPts val="550"/>
              </a:spcBef>
              <a:spcAft>
                <a:spcPts val="0"/>
              </a:spcAft>
              <a:buClrTx/>
              <a:buSzTx/>
              <a:buFont typeface="Arial" panose="020B0604020202020204" pitchFamily="34" charset="0"/>
              <a:buChar char="•"/>
              <a:defRPr/>
            </a:pPr>
            <a:r>
              <a:rPr kumimoji="0" lang="en-US" sz="2420" b="0" i="0" u="none" strike="noStrike" kern="1200" cap="none" spc="0" normalizeH="0" baseline="0" noProof="0" dirty="0">
                <a:ln>
                  <a:noFill/>
                </a:ln>
                <a:solidFill>
                  <a:schemeClr val="tx1"/>
                </a:solidFill>
                <a:effectLst/>
                <a:uLnTx/>
                <a:uFillTx/>
                <a:latin typeface="+mj-lt"/>
                <a:ea typeface="+mn-ea"/>
                <a:cs typeface="+mn-cs"/>
              </a:rPr>
              <a:t>Networking</a:t>
            </a:r>
          </a:p>
          <a:p>
            <a:pPr marL="754380" marR="0" lvl="1" indent="-251460" algn="just" defTabSz="1005840" rtl="0" eaLnBrk="1" fontAlgn="auto" latinLnBrk="0" hangingPunct="1">
              <a:lnSpc>
                <a:spcPct val="100000"/>
              </a:lnSpc>
              <a:spcBef>
                <a:spcPts val="550"/>
              </a:spcBef>
              <a:spcAft>
                <a:spcPts val="0"/>
              </a:spcAft>
              <a:buClrTx/>
              <a:buSzTx/>
              <a:buFont typeface="Arial" panose="020B0604020202020204" pitchFamily="34" charset="0"/>
              <a:buChar char="•"/>
              <a:defRPr/>
            </a:pPr>
            <a:r>
              <a:rPr kumimoji="0" lang="en-US" sz="2420" b="0" i="0" u="none" strike="noStrike" kern="1200" cap="none" spc="0" normalizeH="0" baseline="0" noProof="0" dirty="0">
                <a:ln>
                  <a:noFill/>
                </a:ln>
                <a:solidFill>
                  <a:schemeClr val="tx1"/>
                </a:solidFill>
                <a:effectLst/>
                <a:uLnTx/>
                <a:uFillTx/>
                <a:latin typeface="+mj-lt"/>
                <a:ea typeface="+mn-ea"/>
                <a:cs typeface="+mn-cs"/>
              </a:rPr>
              <a:t>Layout of computer  </a:t>
            </a:r>
          </a:p>
          <a:p>
            <a:pPr marL="754380" marR="0" lvl="1" indent="-251460" algn="just" defTabSz="1005840" rtl="0" eaLnBrk="1" fontAlgn="auto" latinLnBrk="0" hangingPunct="1">
              <a:lnSpc>
                <a:spcPct val="100000"/>
              </a:lnSpc>
              <a:spcBef>
                <a:spcPts val="550"/>
              </a:spcBef>
              <a:spcAft>
                <a:spcPts val="0"/>
              </a:spcAft>
              <a:buClrTx/>
              <a:buSzTx/>
              <a:buFont typeface="Arial" panose="020B0604020202020204" pitchFamily="34" charset="0"/>
              <a:buChar char="•"/>
              <a:defRPr/>
            </a:pPr>
            <a:r>
              <a:rPr kumimoji="0" lang="en-US" sz="2420" b="0" i="0" u="none" strike="noStrike" kern="1200" cap="none" spc="0" normalizeH="0" baseline="0" noProof="0" dirty="0">
                <a:ln>
                  <a:noFill/>
                </a:ln>
                <a:solidFill>
                  <a:schemeClr val="tx1"/>
                </a:solidFill>
                <a:effectLst/>
                <a:uLnTx/>
                <a:uFillTx/>
                <a:latin typeface="+mj-lt"/>
                <a:ea typeface="+mn-ea"/>
                <a:cs typeface="+mn-cs"/>
              </a:rPr>
              <a:t>Hardware</a:t>
            </a:r>
          </a:p>
          <a:p>
            <a:pPr marL="251460" marR="0" lvl="0" indent="-251460" algn="just" defTabSz="1005840" rtl="0" eaLnBrk="1" fontAlgn="auto" latinLnBrk="0" hangingPunct="1">
              <a:lnSpc>
                <a:spcPct val="100000"/>
              </a:lnSpc>
              <a:spcBef>
                <a:spcPts val="1100"/>
              </a:spcBef>
              <a:spcAft>
                <a:spcPts val="0"/>
              </a:spcAft>
              <a:buClrTx/>
              <a:buSzTx/>
              <a:buFont typeface="Arial" panose="020B0604020202020204" pitchFamily="34" charset="0"/>
              <a:buChar char="•"/>
              <a:defRPr/>
            </a:pPr>
            <a:r>
              <a:rPr kumimoji="0" lang="en-US" sz="2420" b="0" i="0" u="none" strike="noStrike" kern="1200" cap="none" spc="0" normalizeH="0" baseline="0" noProof="0" dirty="0">
                <a:ln>
                  <a:noFill/>
                </a:ln>
                <a:solidFill>
                  <a:schemeClr val="tx1"/>
                </a:solidFill>
                <a:effectLst/>
                <a:uLnTx/>
                <a:uFillTx/>
                <a:latin typeface="+mn-lt"/>
                <a:ea typeface="+mn-ea"/>
                <a:cs typeface="+mn-cs"/>
              </a:rPr>
              <a:t>The basic knowledge of C</a:t>
            </a: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5EDEBFD8-35DD-435B-9476-FBE689FC09DD}"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19</a:t>
            </a:fld>
            <a:endParaRPr lang="en-US" sz="1300" dirty="0">
              <a:solidFill>
                <a:srgbClr val="898989"/>
              </a:solidFill>
            </a:endParaRPr>
          </a:p>
        </p:txBody>
      </p:sp>
      <p:sp>
        <p:nvSpPr>
          <p:cNvPr id="7" name="Title 1"/>
          <p:cNvSpPr txBox="1"/>
          <p:nvPr/>
        </p:nvSpPr>
        <p:spPr>
          <a:xfrm>
            <a:off x="1508125" y="114300"/>
            <a:ext cx="8550275" cy="754063"/>
          </a:xfrm>
          <a:prstGeom prst="rect">
            <a:avLst/>
          </a:prstGeom>
          <a:solidFill>
            <a:srgbClr val="B7EEFF"/>
          </a:solidFill>
        </p:spPr>
        <p:style>
          <a:lnRef idx="1">
            <a:schemeClr val="accent5"/>
          </a:lnRef>
          <a:fillRef idx="2">
            <a:schemeClr val="accent5"/>
          </a:fillRef>
          <a:effectRef idx="1">
            <a:schemeClr val="accent5"/>
          </a:effectRef>
          <a:fontRef idx="minor">
            <a:schemeClr val="dk1"/>
          </a:fontRef>
        </p:style>
        <p:txBody>
          <a:bodyPr vert="horz" lIns="100584" tIns="50292" rIns="100584" bIns="50292" rtlCol="0" anchor="ctr">
            <a:noAutofit/>
          </a:bodyPr>
          <a:lstStyle/>
          <a:p>
            <a:pPr marL="0" marR="0" lvl="0" indent="0" algn="ctr" defTabSz="1005840" rtl="0" eaLnBrk="1" fontAlgn="auto" latinLnBrk="0" hangingPunct="1">
              <a:lnSpc>
                <a:spcPct val="100000"/>
              </a:lnSpc>
              <a:spcBef>
                <a:spcPct val="0"/>
              </a:spcBef>
              <a:spcAft>
                <a:spcPts val="0"/>
              </a:spcAft>
              <a:buClrTx/>
              <a:buSzTx/>
              <a:buFontTx/>
              <a:buNone/>
              <a:defRPr/>
            </a:pPr>
            <a:r>
              <a:rPr kumimoji="0" lang="en-US" sz="3300" b="0" i="0" u="none" strike="noStrike" kern="1200" cap="none" spc="0" normalizeH="0" baseline="0" noProof="0" dirty="0">
                <a:ln>
                  <a:noFill/>
                </a:ln>
                <a:solidFill>
                  <a:schemeClr val="dk1"/>
                </a:solidFill>
                <a:effectLst/>
                <a:uLnTx/>
                <a:uFillTx/>
                <a:latin typeface="+mn-lt"/>
                <a:ea typeface="+mn-ea"/>
                <a:cs typeface="+mn-cs"/>
              </a:rPr>
              <a:t>Prerequisite</a:t>
            </a:r>
          </a:p>
        </p:txBody>
      </p:sp>
      <p:sp>
        <p:nvSpPr>
          <p:cNvPr id="2" name="Footer Placeholder 12">
            <a:extLst>
              <a:ext uri="{FF2B5EF4-FFF2-40B4-BE49-F238E27FC236}">
                <a16:creationId xmlns:a16="http://schemas.microsoft.com/office/drawing/2014/main" id="{C35F3B25-2242-A521-F812-F119AC3DCF30}"/>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txBox="1">
            <a:spLocks noGrp="1"/>
          </p:cNvSpPr>
          <p:nvPr>
            <p:ph type="dt" sz="half" idx="10"/>
          </p:nvPr>
        </p:nvSpPr>
        <p:spPr>
          <a:noFill/>
        </p:spPr>
        <p:txBody>
          <a:bodyPr vert="horz" lIns="100584" tIns="50292" rIns="100584" bIns="50292"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719315A8-822F-40E0-AED5-1DD7DE46768E}" type="datetime1">
              <a:rPr kumimoji="0" lang="en-US"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txBox="1">
            <a:spLocks noGrp="1"/>
          </p:cNvSpPr>
          <p:nvPr>
            <p:ph type="sldNum" sz="quarter" idx="12"/>
          </p:nvPr>
        </p:nvSpPr>
        <p:spPr>
          <a:noFill/>
        </p:spPr>
        <p:txBody>
          <a:bodyPr vert="horz" lIns="100584" tIns="50292" rIns="100584" bIns="50292" rtlCol="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20" dirty="0">
                <a:solidFill>
                  <a:srgbClr val="898989"/>
                </a:solidFill>
              </a:rPr>
              <a:t>2</a:t>
            </a:fld>
            <a:endParaRPr lang="en-US" sz="1320" dirty="0">
              <a:solidFill>
                <a:srgbClr val="898989"/>
              </a:solidFill>
            </a:endParaRPr>
          </a:p>
        </p:txBody>
      </p:sp>
      <p:sp>
        <p:nvSpPr>
          <p:cNvPr id="8" name="Title 1"/>
          <p:cNvSpPr/>
          <p:nvPr/>
        </p:nvSpPr>
        <p:spPr>
          <a:xfrm>
            <a:off x="1508760" y="114300"/>
            <a:ext cx="8549640" cy="754380"/>
          </a:xfrm>
          <a:prstGeom prst="rect">
            <a:avLst/>
          </a:prstGeom>
          <a:solidFill>
            <a:srgbClr val="B7EEFF"/>
          </a:solidFill>
          <a:ln w="9525">
            <a:noFill/>
          </a:ln>
        </p:spPr>
        <p:txBody>
          <a:bodyPr vert="horz" wrap="square" lIns="91440" tIns="45720" rIns="91440" bIns="45720" rtlCol="0" anchor="b" anchorCtr="0">
            <a:normAutofit/>
          </a:bodyPr>
          <a:lstStyle/>
          <a:p>
            <a:pPr lvl="0" algn="ctr" defTabSz="1005840" fontAlgn="auto">
              <a:lnSpc>
                <a:spcPct val="90000"/>
              </a:lnSpc>
              <a:buClrTx/>
              <a:buSzTx/>
              <a:buFontTx/>
            </a:pPr>
            <a:r>
              <a:rPr sz="3200" dirty="0">
                <a:latin typeface="+mj-lt"/>
                <a:ea typeface="+mj-ea"/>
                <a:cs typeface="+mj-cs"/>
                <a:sym typeface="+mn-ea"/>
              </a:rPr>
              <a:t>Contents</a:t>
            </a:r>
          </a:p>
        </p:txBody>
      </p:sp>
      <p:sp>
        <p:nvSpPr>
          <p:cNvPr id="12" name="Footer Placeholder 12"/>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
        <p:nvSpPr>
          <p:cNvPr id="2" name="Rectangle 1"/>
          <p:cNvSpPr/>
          <p:nvPr/>
        </p:nvSpPr>
        <p:spPr>
          <a:xfrm>
            <a:off x="490538" y="990600"/>
            <a:ext cx="7470775" cy="5692775"/>
          </a:xfrm>
          <a:prstGeom prst="rect">
            <a:avLst/>
          </a:prstGeom>
        </p:spPr>
        <p:txBody>
          <a:bodyPr lIns="0" tIns="0" rIns="0" bIns="0">
            <a:noAutofit/>
          </a:bodyPr>
          <a:lstStyle/>
          <a:p>
            <a:pPr indent="-304800">
              <a:buClr>
                <a:srgbClr val="000000"/>
              </a:buClr>
              <a:buFont typeface="Arial" panose="020B0604020202020204" pitchFamily="34" charset="0"/>
              <a:buChar char="•"/>
            </a:pPr>
            <a:r>
              <a:rPr sz="2400" dirty="0">
                <a:latin typeface="Calibri" panose="020F0502020204030204" pitchFamily="34" charset="0"/>
                <a:ea typeface="Arial" panose="020B0604020202020204" pitchFamily="34" charset="0"/>
                <a:cs typeface="Times New Roman" panose="02020603050405020304" pitchFamily="18" charset="0"/>
              </a:rPr>
              <a:t>Evaluation Scheme</a:t>
            </a:r>
          </a:p>
          <a:p>
            <a:pPr indent="-304800">
              <a:buClr>
                <a:srgbClr val="000000"/>
              </a:buClr>
              <a:buFont typeface="Arial" panose="020B0604020202020204" pitchFamily="34" charset="0"/>
              <a:buChar char="•"/>
            </a:pPr>
            <a:r>
              <a:rPr sz="2400" dirty="0">
                <a:latin typeface="Calibri" panose="020F0502020204030204" pitchFamily="34" charset="0"/>
                <a:ea typeface="Arial" panose="020B0604020202020204" pitchFamily="34" charset="0"/>
                <a:cs typeface="Times New Roman" panose="02020603050405020304" pitchFamily="18" charset="0"/>
              </a:rPr>
              <a:t>Syllabus</a:t>
            </a:r>
          </a:p>
          <a:p>
            <a:pPr indent="-304800">
              <a:buClr>
                <a:srgbClr val="000000"/>
              </a:buClr>
              <a:buFont typeface="Arial" panose="020B0604020202020204" pitchFamily="34" charset="0"/>
              <a:buChar char="•"/>
            </a:pPr>
            <a:r>
              <a:rPr sz="2400" dirty="0">
                <a:latin typeface="Calibri" panose="020F0502020204030204" pitchFamily="34" charset="0"/>
                <a:ea typeface="Arial" panose="020B0604020202020204" pitchFamily="34" charset="0"/>
                <a:cs typeface="Times New Roman" panose="02020603050405020304" pitchFamily="18" charset="0"/>
              </a:rPr>
              <a:t>Branch wise syllabus</a:t>
            </a:r>
          </a:p>
          <a:p>
            <a:pPr indent="-304800">
              <a:buClr>
                <a:srgbClr val="000000"/>
              </a:buClr>
              <a:buFont typeface="Arial" panose="020B0604020202020204" pitchFamily="34" charset="0"/>
              <a:buChar char="•"/>
            </a:pPr>
            <a:r>
              <a:rPr sz="2400" dirty="0">
                <a:latin typeface="Calibri" panose="020F0502020204030204" pitchFamily="34" charset="0"/>
                <a:ea typeface="Arial" panose="020B0604020202020204" pitchFamily="34" charset="0"/>
                <a:cs typeface="Times New Roman" panose="02020603050405020304" pitchFamily="18" charset="0"/>
              </a:rPr>
              <a:t>Course Objective</a:t>
            </a:r>
          </a:p>
          <a:p>
            <a:pPr indent="-304800">
              <a:buClr>
                <a:srgbClr val="000000"/>
              </a:buClr>
              <a:buFont typeface="Arial" panose="020B0604020202020204" pitchFamily="34" charset="0"/>
              <a:buChar char="•"/>
            </a:pPr>
            <a:r>
              <a:rPr sz="2400" dirty="0">
                <a:latin typeface="Calibri" panose="020F0502020204030204" pitchFamily="34" charset="0"/>
                <a:ea typeface="Arial" panose="020B0604020202020204" pitchFamily="34" charset="0"/>
                <a:cs typeface="Times New Roman" panose="02020603050405020304" pitchFamily="18" charset="0"/>
              </a:rPr>
              <a:t>Course Outcome</a:t>
            </a:r>
          </a:p>
          <a:p>
            <a:pPr indent="-304800">
              <a:buClr>
                <a:srgbClr val="000000"/>
              </a:buClr>
              <a:buFont typeface="Arial" panose="020B0604020202020204" pitchFamily="34" charset="0"/>
              <a:buChar char="•"/>
            </a:pPr>
            <a:r>
              <a:rPr sz="2400" dirty="0">
                <a:latin typeface="Calibri" panose="020F0502020204030204" pitchFamily="34" charset="0"/>
                <a:ea typeface="Arial" panose="020B0604020202020204" pitchFamily="34" charset="0"/>
                <a:cs typeface="Times New Roman" panose="02020603050405020304" pitchFamily="18" charset="0"/>
              </a:rPr>
              <a:t>Program Outcome</a:t>
            </a:r>
          </a:p>
          <a:p>
            <a:pPr indent="-304800">
              <a:buClr>
                <a:srgbClr val="000000"/>
              </a:buClr>
              <a:buFont typeface="Arial" panose="020B0604020202020204" pitchFamily="34" charset="0"/>
              <a:buChar char="•"/>
            </a:pPr>
            <a:r>
              <a:rPr sz="2400" dirty="0">
                <a:latin typeface="Calibri" panose="020F0502020204030204" pitchFamily="34" charset="0"/>
                <a:ea typeface="Arial" panose="020B0604020202020204" pitchFamily="34" charset="0"/>
                <a:cs typeface="Times New Roman" panose="02020603050405020304" pitchFamily="18" charset="0"/>
              </a:rPr>
              <a:t>CO-PO Mapping</a:t>
            </a:r>
          </a:p>
          <a:p>
            <a:pPr indent="-304800">
              <a:buClr>
                <a:srgbClr val="000000"/>
              </a:buClr>
              <a:buFont typeface="Arial" panose="020B0604020202020204" pitchFamily="34" charset="0"/>
              <a:buChar char="•"/>
            </a:pPr>
            <a:r>
              <a:rPr sz="2400" dirty="0">
                <a:latin typeface="Calibri" panose="020F0502020204030204" pitchFamily="34" charset="0"/>
                <a:ea typeface="Arial" panose="020B0604020202020204" pitchFamily="34" charset="0"/>
                <a:cs typeface="Times New Roman" panose="02020603050405020304" pitchFamily="18" charset="0"/>
              </a:rPr>
              <a:t>PSO</a:t>
            </a:r>
          </a:p>
          <a:p>
            <a:pPr indent="-304800">
              <a:buClr>
                <a:srgbClr val="000000"/>
              </a:buClr>
              <a:buFont typeface="Arial" panose="020B0604020202020204" pitchFamily="34" charset="0"/>
              <a:buChar char="•"/>
            </a:pPr>
            <a:r>
              <a:rPr sz="2400" dirty="0">
                <a:latin typeface="Calibri" panose="020F0502020204030204" pitchFamily="34" charset="0"/>
                <a:ea typeface="Arial" panose="020B0604020202020204" pitchFamily="34" charset="0"/>
                <a:cs typeface="Times New Roman" panose="02020603050405020304" pitchFamily="18" charset="0"/>
              </a:rPr>
              <a:t>CO- PSO Mapping</a:t>
            </a:r>
          </a:p>
          <a:p>
            <a:pPr indent="-304800">
              <a:buClr>
                <a:srgbClr val="000000"/>
              </a:buClr>
              <a:buFont typeface="Arial" panose="020B0604020202020204" pitchFamily="34" charset="0"/>
              <a:buChar char="•"/>
            </a:pPr>
            <a:r>
              <a:rPr sz="2400" dirty="0">
                <a:latin typeface="Calibri" panose="020F0502020204030204" pitchFamily="34" charset="0"/>
                <a:ea typeface="Arial" panose="020B0604020202020204" pitchFamily="34" charset="0"/>
                <a:cs typeface="Times New Roman" panose="02020603050405020304" pitchFamily="18" charset="0"/>
              </a:rPr>
              <a:t>PEO</a:t>
            </a:r>
          </a:p>
          <a:p>
            <a:pPr indent="-304800">
              <a:buClr>
                <a:srgbClr val="000000"/>
              </a:buClr>
              <a:buFont typeface="Arial" panose="020B0604020202020204" pitchFamily="34" charset="0"/>
              <a:buChar char="•"/>
            </a:pPr>
            <a:r>
              <a:rPr sz="2400" dirty="0">
                <a:latin typeface="Calibri" panose="020F0502020204030204" pitchFamily="34" charset="0"/>
                <a:ea typeface="Arial" panose="020B0604020202020204" pitchFamily="34" charset="0"/>
                <a:cs typeface="Times New Roman" panose="02020603050405020304" pitchFamily="18" charset="0"/>
              </a:rPr>
              <a:t>Result analysis</a:t>
            </a:r>
          </a:p>
          <a:p>
            <a:pPr indent="-304800">
              <a:buClr>
                <a:srgbClr val="000000"/>
              </a:buClr>
              <a:buFont typeface="Arial" panose="020B0604020202020204" pitchFamily="34" charset="0"/>
              <a:buChar char="•"/>
            </a:pPr>
            <a:r>
              <a:rPr sz="2400" dirty="0">
                <a:latin typeface="Calibri" panose="020F0502020204030204" pitchFamily="34" charset="0"/>
                <a:ea typeface="Arial" panose="020B0604020202020204" pitchFamily="34" charset="0"/>
                <a:cs typeface="Times New Roman" panose="02020603050405020304" pitchFamily="18" charset="0"/>
              </a:rPr>
              <a:t>Paper template</a:t>
            </a:r>
          </a:p>
          <a:p>
            <a:pPr indent="-304800">
              <a:buClr>
                <a:srgbClr val="000000"/>
              </a:buClr>
              <a:buFont typeface="Arial" panose="020B0604020202020204" pitchFamily="34" charset="0"/>
              <a:buChar char="•"/>
            </a:pPr>
            <a:r>
              <a:rPr sz="2400" dirty="0">
                <a:latin typeface="Calibri" panose="020F0502020204030204" pitchFamily="34" charset="0"/>
                <a:ea typeface="Arial" panose="020B0604020202020204" pitchFamily="34" charset="0"/>
                <a:cs typeface="Times New Roman" panose="02020603050405020304" pitchFamily="18" charset="0"/>
              </a:rPr>
              <a:t>Prerequisites</a:t>
            </a:r>
          </a:p>
          <a:p>
            <a:pPr indent="-304800">
              <a:buClr>
                <a:srgbClr val="000000"/>
              </a:buClr>
              <a:buFont typeface="Arial" panose="020B0604020202020204" pitchFamily="34" charset="0"/>
              <a:buChar char="•"/>
            </a:pPr>
            <a:r>
              <a:rPr sz="2400" dirty="0">
                <a:latin typeface="Calibri" panose="020F0502020204030204" pitchFamily="34" charset="0"/>
                <a:ea typeface="Arial" panose="020B0604020202020204" pitchFamily="34" charset="0"/>
                <a:cs typeface="Times New Roman" panose="02020603050405020304" pitchFamily="18" charset="0"/>
              </a:rPr>
              <a:t>Introduction to subject</a:t>
            </a:r>
          </a:p>
          <a:p>
            <a:pPr indent="-304800">
              <a:buClr>
                <a:srgbClr val="000000"/>
              </a:buClr>
              <a:buFont typeface="Arial" panose="020B0604020202020204" pitchFamily="34" charset="0"/>
              <a:buChar char="•"/>
            </a:pPr>
            <a:r>
              <a:rPr sz="2400" dirty="0">
                <a:latin typeface="Calibri" panose="020F0502020204030204" pitchFamily="34" charset="0"/>
                <a:ea typeface="Arial" panose="020B0604020202020204" pitchFamily="34" charset="0"/>
                <a:cs typeface="Times New Roman" panose="02020603050405020304" pitchFamily="18" charset="0"/>
              </a:rPr>
              <a:t>Unit objective</a:t>
            </a:r>
            <a:r>
              <a:rPr sz="2400" dirty="0">
                <a:latin typeface="Calibri" panose="020F0502020204030204" pitchFamily="34" charset="0"/>
                <a:ea typeface="Arial" panose="020B0604020202020204" pitchFamily="34" charset="0"/>
              </a:rPr>
              <a:t>	</a:t>
            </a:r>
          </a:p>
          <a:p>
            <a:pPr indent="-304800">
              <a:buFont typeface="Arial" panose="020B0604020202020204" pitchFamily="34" charset="0"/>
              <a:buChar char="•"/>
            </a:pPr>
            <a:endParaRPr sz="2400" dirty="0">
              <a:latin typeface="Calibri" panose="020F0502020204030204" pitchFamily="34" charset="0"/>
              <a:ea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Date Placeholder 3"/>
          <p:cNvSpPr txBox="1">
            <a:spLocks noGrp="1"/>
          </p:cNvSpPr>
          <p:nvPr>
            <p:ph type="dt" sz="half" idx="10"/>
          </p:nvPr>
        </p:nvSpPr>
        <p:spPr>
          <a:xfrm>
            <a:off x="-2270125" y="7199312"/>
            <a:ext cx="5581650" cy="414338"/>
          </a:xfrm>
          <a:noFill/>
        </p:spPr>
        <p:txBody>
          <a:bodyPr vert="horz"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 typeface="Arial" panose="020B0604020202020204" pitchFamily="34" charset="0"/>
              <a:buNone/>
              <a:defRPr/>
            </a:pPr>
            <a:fld id="{2E08BC22-905C-44A4-AC2F-2177112E5C97}"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23556" name="Slide Number Placeholder 5"/>
          <p:cNvSpPr txBox="1">
            <a:spLocks noGrp="1"/>
          </p:cNvSpPr>
          <p:nvPr>
            <p:ph type="sldNum" sz="quarter" idx="12"/>
          </p:nvPr>
        </p:nvSpPr>
        <p:spPr>
          <a:xfrm>
            <a:off x="7146925" y="7105650"/>
            <a:ext cx="3186113" cy="401638"/>
          </a:xfrm>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ctr"/>
            <a:fld id="{9A0DB2DC-4C9A-4742-B13C-FB6460FD3503}" type="slidenum">
              <a:rPr lang="en-US" sz="1300" dirty="0">
                <a:solidFill>
                  <a:srgbClr val="898989"/>
                </a:solidFill>
              </a:rPr>
              <a:t>20</a:t>
            </a:fld>
            <a:endParaRPr lang="en-US" sz="1300" dirty="0">
              <a:solidFill>
                <a:srgbClr val="898989"/>
              </a:solidFill>
            </a:endParaRPr>
          </a:p>
        </p:txBody>
      </p:sp>
      <p:sp>
        <p:nvSpPr>
          <p:cNvPr id="7" name="Title 1"/>
          <p:cNvSpPr txBox="1"/>
          <p:nvPr/>
        </p:nvSpPr>
        <p:spPr>
          <a:xfrm>
            <a:off x="1592263" y="114300"/>
            <a:ext cx="8466138" cy="754063"/>
          </a:xfrm>
          <a:prstGeom prst="rect">
            <a:avLst/>
          </a:prstGeom>
          <a:solidFill>
            <a:srgbClr val="B7EEFF"/>
          </a:solidFill>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3300" b="0" i="0" u="none" strike="noStrike" kern="1200" cap="none" spc="0" normalizeH="0" baseline="0" noProof="0" dirty="0">
                <a:ln>
                  <a:noFill/>
                </a:ln>
                <a:solidFill>
                  <a:schemeClr val="dk1"/>
                </a:solidFill>
                <a:effectLst/>
                <a:uLnTx/>
                <a:uFillTx/>
                <a:latin typeface="+mn-lt"/>
                <a:ea typeface="+mn-ea"/>
                <a:cs typeface="+mn-cs"/>
              </a:rPr>
              <a:t>Brief Introduction to Subject </a:t>
            </a:r>
          </a:p>
        </p:txBody>
      </p:sp>
      <p:sp>
        <p:nvSpPr>
          <p:cNvPr id="23558" name="Text Placeholder 9"/>
          <p:cNvSpPr txBox="1">
            <a:spLocks noGrp="1"/>
          </p:cNvSpPr>
          <p:nvPr>
            <p:ph idx="1"/>
          </p:nvPr>
        </p:nvSpPr>
        <p:spPr>
          <a:xfrm>
            <a:off x="520700" y="1111250"/>
            <a:ext cx="9051925" cy="5888038"/>
          </a:xfrm>
        </p:spPr>
        <p:txBody>
          <a:bodyPr vert="horz" wrap="square" lIns="91440" tIns="45720" rIns="91440" bIns="45720" rtlCol="0">
            <a:normAutofit/>
          </a:bodyPr>
          <a:lstStyle/>
          <a:p>
            <a:pPr marL="251460" marR="0" lvl="0" indent="-251460" algn="just" defTabSz="1005840" rtl="0" eaLnBrk="1" fontAlgn="auto" latinLnBrk="0" hangingPunct="1">
              <a:lnSpc>
                <a:spcPct val="100000"/>
              </a:lnSpc>
              <a:spcBef>
                <a:spcPts val="400"/>
              </a:spcBef>
              <a:spcAft>
                <a:spcPct val="0"/>
              </a:spcAft>
              <a:buClr>
                <a:srgbClr val="000000"/>
              </a:buClr>
              <a:buSzTx/>
              <a:buFont typeface="Arial" panose="020B0604020202020204" pitchFamily="34" charset="0"/>
              <a:buChar char="•"/>
              <a:defRPr/>
            </a:pPr>
            <a:r>
              <a:rPr kumimoji="0" lang="en-US" sz="2200" b="0" i="0" u="none" strike="noStrike" kern="1200" cap="none" spc="0" normalizeH="0" baseline="0" noProof="0" dirty="0">
                <a:ln>
                  <a:noFill/>
                </a:ln>
                <a:solidFill>
                  <a:schemeClr val="tx1"/>
                </a:solidFill>
                <a:effectLst/>
                <a:uLnTx/>
                <a:uFillTx/>
                <a:latin typeface="+mn-lt"/>
                <a:ea typeface="+mn-ea"/>
                <a:cs typeface="+mn-cs"/>
              </a:rPr>
              <a:t> </a:t>
            </a:r>
            <a:r>
              <a:rPr kumimoji="0" lang="en-US" sz="2640" b="0" i="0" u="none" strike="noStrike" kern="1200" cap="none" spc="0" normalizeH="0" baseline="0" noProof="0" dirty="0">
                <a:ln>
                  <a:noFill/>
                </a:ln>
                <a:solidFill>
                  <a:schemeClr val="tx1"/>
                </a:solidFill>
                <a:effectLst/>
                <a:uLnTx/>
                <a:uFillTx/>
                <a:latin typeface="+mn-lt"/>
                <a:ea typeface="+mn-ea"/>
                <a:cs typeface="+mn-cs"/>
              </a:rPr>
              <a:t>Computer network is a group of devices connected with each other through a transmission medium such as wires, cables etc. </a:t>
            </a:r>
          </a:p>
          <a:p>
            <a:pPr marL="251460" marR="0" lvl="0" indent="-251460" algn="just" defTabSz="1005840" rtl="0" eaLnBrk="1" fontAlgn="auto" latinLnBrk="0" hangingPunct="1">
              <a:lnSpc>
                <a:spcPct val="100000"/>
              </a:lnSpc>
              <a:spcBef>
                <a:spcPts val="400"/>
              </a:spcBef>
              <a:spcAft>
                <a:spcPct val="0"/>
              </a:spcAft>
              <a:buClr>
                <a:srgbClr val="000000"/>
              </a:buClr>
              <a:buSzTx/>
              <a:buFont typeface="Arial" panose="020B0604020202020204" pitchFamily="34" charset="0"/>
              <a:buChar char="•"/>
              <a:defRPr/>
            </a:pPr>
            <a:endParaRPr kumimoji="0" lang="en-US" sz="2640" b="0" i="0" u="none" strike="noStrike" kern="1200" cap="none" spc="0" normalizeH="0" baseline="0" noProof="0" dirty="0">
              <a:ln>
                <a:noFill/>
              </a:ln>
              <a:solidFill>
                <a:schemeClr val="tx1"/>
              </a:solidFill>
              <a:effectLst/>
              <a:uLnTx/>
              <a:uFillTx/>
              <a:latin typeface="+mn-lt"/>
              <a:ea typeface="+mn-ea"/>
              <a:cs typeface="+mn-cs"/>
            </a:endParaRPr>
          </a:p>
          <a:p>
            <a:pPr marL="251460" marR="0" lvl="0" indent="-251460" algn="just" defTabSz="1005840" rtl="0" eaLnBrk="1" fontAlgn="auto" latinLnBrk="0" hangingPunct="1">
              <a:lnSpc>
                <a:spcPct val="100000"/>
              </a:lnSpc>
              <a:spcBef>
                <a:spcPts val="400"/>
              </a:spcBef>
              <a:spcAft>
                <a:spcPct val="0"/>
              </a:spcAft>
              <a:buClr>
                <a:srgbClr val="000000"/>
              </a:buClr>
              <a:buSzTx/>
              <a:buFont typeface="Arial" panose="020B0604020202020204" pitchFamily="34" charset="0"/>
              <a:buChar char="•"/>
              <a:defRPr/>
            </a:pPr>
            <a:r>
              <a:rPr kumimoji="0" lang="en-US" sz="2640" b="0" i="0" u="none" strike="noStrike" kern="1200" cap="none" spc="0" normalizeH="0" baseline="0" noProof="0" dirty="0">
                <a:ln>
                  <a:noFill/>
                </a:ln>
                <a:solidFill>
                  <a:schemeClr val="tx1"/>
                </a:solidFill>
                <a:effectLst/>
                <a:uLnTx/>
                <a:uFillTx/>
                <a:latin typeface="+mn-lt"/>
                <a:ea typeface="+mn-ea"/>
                <a:cs typeface="+mn-cs"/>
              </a:rPr>
              <a:t>These devices can be computers, printers, scanners, Fax machines etc. </a:t>
            </a:r>
          </a:p>
          <a:p>
            <a:pPr marL="251460" marR="0" lvl="0" indent="-251460" algn="just" defTabSz="1005840" rtl="0" eaLnBrk="1" fontAlgn="auto" latinLnBrk="0" hangingPunct="1">
              <a:lnSpc>
                <a:spcPct val="100000"/>
              </a:lnSpc>
              <a:spcBef>
                <a:spcPts val="400"/>
              </a:spcBef>
              <a:spcAft>
                <a:spcPct val="0"/>
              </a:spcAft>
              <a:buClr>
                <a:srgbClr val="000000"/>
              </a:buClr>
              <a:buSzTx/>
              <a:buFont typeface="Arial" panose="020B0604020202020204" pitchFamily="34" charset="0"/>
              <a:buChar char="•"/>
              <a:defRPr/>
            </a:pPr>
            <a:endParaRPr kumimoji="0" lang="en-US" sz="2640" b="0" i="0" u="none" strike="noStrike" kern="1200" cap="none" spc="0" normalizeH="0" baseline="0" noProof="0" dirty="0">
              <a:ln>
                <a:noFill/>
              </a:ln>
              <a:solidFill>
                <a:schemeClr val="tx1"/>
              </a:solidFill>
              <a:effectLst/>
              <a:uLnTx/>
              <a:uFillTx/>
              <a:latin typeface="+mn-lt"/>
              <a:ea typeface="+mn-ea"/>
              <a:cs typeface="+mn-cs"/>
            </a:endParaRPr>
          </a:p>
          <a:p>
            <a:pPr marL="251460" marR="0" lvl="0" indent="-251460" algn="just" defTabSz="1005840" rtl="0" eaLnBrk="1" fontAlgn="auto" latinLnBrk="0" hangingPunct="1">
              <a:lnSpc>
                <a:spcPct val="100000"/>
              </a:lnSpc>
              <a:spcBef>
                <a:spcPts val="400"/>
              </a:spcBef>
              <a:spcAft>
                <a:spcPct val="0"/>
              </a:spcAft>
              <a:buClr>
                <a:srgbClr val="000000"/>
              </a:buClr>
              <a:buSzTx/>
              <a:buFont typeface="Arial" panose="020B0604020202020204" pitchFamily="34" charset="0"/>
              <a:buChar char="•"/>
              <a:defRPr/>
            </a:pPr>
            <a:r>
              <a:rPr kumimoji="0" lang="en-US" sz="2640" b="0" i="0" u="none" strike="noStrike" kern="1200" cap="none" spc="0" normalizeH="0" baseline="0" noProof="0" dirty="0">
                <a:ln>
                  <a:noFill/>
                </a:ln>
                <a:solidFill>
                  <a:schemeClr val="tx1"/>
                </a:solidFill>
                <a:effectLst/>
                <a:uLnTx/>
                <a:uFillTx/>
                <a:latin typeface="+mn-lt"/>
                <a:ea typeface="+mn-ea"/>
                <a:cs typeface="+mn-cs"/>
              </a:rPr>
              <a:t>The purpose of having computer network is to send and receive data stored in other devices over the network.</a:t>
            </a:r>
            <a:endParaRPr kumimoji="0" lang="en-US" sz="2640" b="0" i="0" u="sng" strike="noStrike" kern="1200" cap="none" spc="0" normalizeH="0" baseline="0" noProof="0" dirty="0">
              <a:ln>
                <a:noFill/>
              </a:ln>
              <a:solidFill>
                <a:srgbClr val="0000FF"/>
              </a:solidFill>
              <a:effectLst/>
              <a:uLnTx/>
              <a:uFillTx/>
              <a:latin typeface="Arial" panose="020B0604020202020204" pitchFamily="34" charset="0"/>
              <a:ea typeface="+mn-ea"/>
              <a:cs typeface="Arial" panose="020B0604020202020204" pitchFamily="34" charset="0"/>
            </a:endParaRPr>
          </a:p>
        </p:txBody>
      </p:sp>
      <p:sp>
        <p:nvSpPr>
          <p:cNvPr id="4" name="Footer Placeholder 12">
            <a:extLst>
              <a:ext uri="{FF2B5EF4-FFF2-40B4-BE49-F238E27FC236}">
                <a16:creationId xmlns:a16="http://schemas.microsoft.com/office/drawing/2014/main" id="{976F0D68-8F59-B837-F68D-BC050587580E}"/>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95288" y="1112838"/>
            <a:ext cx="9551988" cy="5316538"/>
          </a:xfrm>
        </p:spPr>
        <p:txBody>
          <a:bodyPr vert="horz" wrap="square" lIns="91440" tIns="45720" rIns="91440" bIns="45720" rtlCol="0">
            <a:spAutoFit/>
          </a:bodyPr>
          <a:lstStyle/>
          <a:p>
            <a:pPr marL="377190" marR="0" lvl="0" indent="-377190" algn="just" defTabSz="1005840" rtl="0" eaLnBrk="1" fontAlgn="auto" latinLnBrk="0" hangingPunct="1">
              <a:lnSpc>
                <a:spcPct val="100000"/>
              </a:lnSpc>
              <a:spcBef>
                <a:spcPts val="1100"/>
              </a:spcBef>
              <a:spcAft>
                <a:spcPts val="0"/>
              </a:spcAft>
              <a:buClrTx/>
              <a:buSzTx/>
              <a:buFont typeface="Arial" panose="020B0604020202020204" pitchFamily="34" charset="0"/>
              <a:buChar char="•"/>
              <a:defRPr/>
            </a:pPr>
            <a:r>
              <a:rPr kumimoji="0" lang="en-US" sz="2420" b="0" i="0" u="none" strike="noStrike" kern="1200" cap="none" spc="0" normalizeH="0" baseline="0" noProof="0" dirty="0">
                <a:ln>
                  <a:noFill/>
                </a:ln>
                <a:solidFill>
                  <a:schemeClr val="tx1"/>
                </a:solidFill>
                <a:effectLst/>
                <a:uLnTx/>
                <a:uFillTx/>
                <a:latin typeface="+mn-lt"/>
                <a:ea typeface="+mn-ea"/>
                <a:cs typeface="+mn-cs"/>
              </a:rPr>
              <a:t>To develop an understanding of </a:t>
            </a:r>
          </a:p>
          <a:p>
            <a:pPr marL="377190" marR="0" lvl="0" indent="-377190" algn="just" defTabSz="1005840" rtl="0" eaLnBrk="1" fontAlgn="auto" latinLnBrk="0" hangingPunct="1">
              <a:lnSpc>
                <a:spcPct val="100000"/>
              </a:lnSpc>
              <a:spcBef>
                <a:spcPts val="1100"/>
              </a:spcBef>
              <a:spcAft>
                <a:spcPts val="0"/>
              </a:spcAft>
              <a:buClrTx/>
              <a:buSzTx/>
              <a:buFont typeface="Arial" panose="020B0604020202020204" pitchFamily="34" charset="0"/>
              <a:buChar char="•"/>
              <a:defRPr/>
            </a:pPr>
            <a:r>
              <a:rPr kumimoji="0" lang="en-US" sz="2420" b="0" i="0" u="none" strike="noStrike" kern="1200" cap="none" spc="0" normalizeH="0" baseline="0" noProof="0" dirty="0">
                <a:ln>
                  <a:noFill/>
                </a:ln>
                <a:solidFill>
                  <a:schemeClr val="tx1"/>
                </a:solidFill>
                <a:effectLst/>
                <a:uLnTx/>
                <a:uFillTx/>
                <a:latin typeface="+mn-lt"/>
                <a:ea typeface="+mn-ea"/>
                <a:cs typeface="+mn-cs"/>
              </a:rPr>
              <a:t>Computer networking basics, </a:t>
            </a:r>
          </a:p>
          <a:p>
            <a:pPr marL="377190" marR="0" lvl="0" indent="-377190" algn="just" defTabSz="1005840" rtl="0" eaLnBrk="1" fontAlgn="auto" latinLnBrk="0" hangingPunct="1">
              <a:lnSpc>
                <a:spcPct val="100000"/>
              </a:lnSpc>
              <a:spcBef>
                <a:spcPts val="1100"/>
              </a:spcBef>
              <a:spcAft>
                <a:spcPts val="0"/>
              </a:spcAft>
              <a:buClrTx/>
              <a:buSzTx/>
              <a:buFont typeface="Arial" panose="020B0604020202020204" pitchFamily="34" charset="0"/>
              <a:buChar char="•"/>
              <a:defRPr/>
            </a:pPr>
            <a:r>
              <a:rPr kumimoji="0" lang="en-US" sz="2420" b="0" i="0" u="none" strike="noStrike" kern="1200" cap="none" spc="0" normalizeH="0" baseline="0" noProof="0" dirty="0">
                <a:ln>
                  <a:noFill/>
                </a:ln>
                <a:solidFill>
                  <a:schemeClr val="tx1"/>
                </a:solidFill>
                <a:effectLst/>
                <a:uLnTx/>
                <a:uFillTx/>
                <a:latin typeface="+mn-lt"/>
                <a:ea typeface="+mn-ea"/>
                <a:cs typeface="+mn-cs"/>
              </a:rPr>
              <a:t>To understand different components of computer networks, </a:t>
            </a:r>
          </a:p>
          <a:p>
            <a:pPr marL="377190" marR="0" lvl="0" indent="-377190" algn="just" defTabSz="1005840" rtl="0" eaLnBrk="1" fontAlgn="auto" latinLnBrk="0" hangingPunct="1">
              <a:lnSpc>
                <a:spcPct val="100000"/>
              </a:lnSpc>
              <a:spcBef>
                <a:spcPts val="1100"/>
              </a:spcBef>
              <a:spcAft>
                <a:spcPts val="0"/>
              </a:spcAft>
              <a:buClrTx/>
              <a:buSzTx/>
              <a:buFont typeface="Arial" panose="020B0604020202020204" pitchFamily="34" charset="0"/>
              <a:buChar char="•"/>
              <a:defRPr/>
            </a:pPr>
            <a:r>
              <a:rPr kumimoji="0" lang="en-US" sz="2420" b="0" i="0" u="none" strike="noStrike" kern="1200" cap="none" spc="0" normalizeH="0" baseline="0" noProof="0" dirty="0">
                <a:ln>
                  <a:noFill/>
                </a:ln>
                <a:solidFill>
                  <a:schemeClr val="tx1"/>
                </a:solidFill>
                <a:effectLst/>
                <a:uLnTx/>
                <a:uFillTx/>
                <a:latin typeface="+mn-lt"/>
                <a:ea typeface="+mn-ea"/>
                <a:cs typeface="+mn-cs"/>
              </a:rPr>
              <a:t>Various protocols, </a:t>
            </a:r>
          </a:p>
          <a:p>
            <a:pPr marL="377190" marR="0" lvl="0" indent="-377190" algn="just" defTabSz="1005840" rtl="0" eaLnBrk="1" fontAlgn="auto" latinLnBrk="0" hangingPunct="1">
              <a:lnSpc>
                <a:spcPct val="100000"/>
              </a:lnSpc>
              <a:spcBef>
                <a:spcPts val="1100"/>
              </a:spcBef>
              <a:spcAft>
                <a:spcPts val="0"/>
              </a:spcAft>
              <a:buClrTx/>
              <a:buSzTx/>
              <a:buFont typeface="Arial" panose="020B0604020202020204" pitchFamily="34" charset="0"/>
              <a:buChar char="•"/>
              <a:defRPr/>
            </a:pPr>
            <a:r>
              <a:rPr kumimoji="0" lang="en-US" sz="2420" b="0" i="0" u="none" strike="noStrike" kern="1200" cap="none" spc="0" normalizeH="0" baseline="0" noProof="0" dirty="0">
                <a:ln>
                  <a:noFill/>
                </a:ln>
                <a:solidFill>
                  <a:schemeClr val="tx1"/>
                </a:solidFill>
                <a:effectLst/>
                <a:uLnTx/>
                <a:uFillTx/>
                <a:latin typeface="+mn-lt"/>
                <a:ea typeface="+mn-ea"/>
                <a:cs typeface="+mn-cs"/>
              </a:rPr>
              <a:t>The standard models for the layered approach to communication between autonomous machines in a network, </a:t>
            </a:r>
          </a:p>
          <a:p>
            <a:pPr marL="377190" marR="0" lvl="0" indent="-377190" algn="just" defTabSz="1005840" rtl="0" eaLnBrk="1" fontAlgn="auto" latinLnBrk="0" hangingPunct="1">
              <a:lnSpc>
                <a:spcPct val="100000"/>
              </a:lnSpc>
              <a:spcBef>
                <a:spcPts val="1100"/>
              </a:spcBef>
              <a:spcAft>
                <a:spcPts val="0"/>
              </a:spcAft>
              <a:buClrTx/>
              <a:buSzTx/>
              <a:buFont typeface="Arial" panose="020B0604020202020204" pitchFamily="34" charset="0"/>
              <a:buChar char="•"/>
              <a:defRPr/>
            </a:pPr>
            <a:r>
              <a:rPr kumimoji="0" lang="en-US" sz="2420" b="1" i="0" u="none" strike="noStrike" kern="1200" cap="none" spc="0" normalizeH="0" baseline="0" noProof="0" dirty="0">
                <a:ln>
                  <a:noFill/>
                </a:ln>
                <a:solidFill>
                  <a:schemeClr val="tx1"/>
                </a:solidFill>
                <a:effectLst/>
                <a:uLnTx/>
                <a:uFillTx/>
                <a:latin typeface="+mn-lt"/>
                <a:ea typeface="+mn-ea"/>
                <a:cs typeface="+mn-cs"/>
              </a:rPr>
              <a:t>And the main characteristics of data transmission across various physical link types. </a:t>
            </a:r>
          </a:p>
          <a:p>
            <a:pPr marL="0" marR="0" lvl="0" indent="0" algn="just" defTabSz="1005840" rtl="0" eaLnBrk="1" fontAlgn="auto" latinLnBrk="0" hangingPunct="1">
              <a:lnSpc>
                <a:spcPct val="100000"/>
              </a:lnSpc>
              <a:spcBef>
                <a:spcPts val="1100"/>
              </a:spcBef>
              <a:spcAft>
                <a:spcPts val="0"/>
              </a:spcAft>
              <a:buClrTx/>
              <a:buSzTx/>
              <a:buFont typeface="Arial" panose="020B0604020202020204" pitchFamily="34" charset="0"/>
              <a:buNone/>
              <a:defRPr/>
            </a:pPr>
            <a:endParaRPr kumimoji="0" lang="en-US" sz="2420" b="0" i="0" u="none" strike="noStrike" kern="1200" cap="none" spc="0" normalizeH="0" baseline="0" noProof="0" dirty="0">
              <a:ln>
                <a:noFill/>
              </a:ln>
              <a:solidFill>
                <a:schemeClr val="tx1"/>
              </a:solidFill>
              <a:effectLst/>
              <a:uLnTx/>
              <a:uFillTx/>
              <a:latin typeface="+mn-lt"/>
              <a:ea typeface="+mn-ea"/>
              <a:cs typeface="+mn-cs"/>
            </a:endParaRPr>
          </a:p>
          <a:p>
            <a:pPr marL="377190" marR="0" lvl="0" indent="-377190" algn="just" defTabSz="1005840" rtl="0" eaLnBrk="1" fontAlgn="auto" latinLnBrk="0" hangingPunct="1">
              <a:lnSpc>
                <a:spcPct val="100000"/>
              </a:lnSpc>
              <a:spcBef>
                <a:spcPts val="1100"/>
              </a:spcBef>
              <a:spcAft>
                <a:spcPts val="0"/>
              </a:spcAft>
              <a:buClrTx/>
              <a:buSzTx/>
              <a:buFont typeface="Wingdings" panose="05000000000000000000" pitchFamily="2" charset="2"/>
              <a:buChar char="§"/>
              <a:defRPr/>
            </a:pPr>
            <a:endParaRPr kumimoji="0" lang="en-US" sz="242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1005840" rtl="0" eaLnBrk="1" fontAlgn="auto" latinLnBrk="0" hangingPunct="1">
              <a:lnSpc>
                <a:spcPct val="100000"/>
              </a:lnSpc>
              <a:spcBef>
                <a:spcPts val="1100"/>
              </a:spcBef>
              <a:spcAft>
                <a:spcPts val="0"/>
              </a:spcAft>
              <a:buClrTx/>
              <a:buSzTx/>
              <a:buFont typeface="Arial" panose="020B0604020202020204" pitchFamily="34" charset="0"/>
              <a:buNone/>
              <a:defRPr/>
            </a:pPr>
            <a:endParaRPr kumimoji="0" lang="en-US" sz="242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01F0AC0A-49B3-4FE7-9D08-2D2B86972493}"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21</a:t>
            </a:fld>
            <a:endParaRPr lang="en-US" sz="1300" dirty="0">
              <a:solidFill>
                <a:srgbClr val="898989"/>
              </a:solidFill>
            </a:endParaRPr>
          </a:p>
        </p:txBody>
      </p:sp>
      <p:sp>
        <p:nvSpPr>
          <p:cNvPr id="24582" name="Title 1"/>
          <p:cNvSpPr>
            <a:spLocks noGrp="1"/>
          </p:cNvSpPr>
          <p:nvPr>
            <p:ph type="title"/>
          </p:nvPr>
        </p:nvSpPr>
        <p:spPr>
          <a:xfrm>
            <a:off x="1508125" y="114300"/>
            <a:ext cx="8550275" cy="641350"/>
          </a:xfrm>
        </p:spPr>
        <p:txBody>
          <a:bodyPr vert="horz" wrap="square" lIns="91440" tIns="45720" rIns="91440" bIns="45720" anchor="b" anchorCtr="0"/>
          <a:lstStyle/>
          <a:p>
            <a:pPr defTabSz="1005840">
              <a:buNone/>
            </a:pPr>
            <a:r>
              <a:rPr kern="1200" dirty="0">
                <a:latin typeface="+mj-lt"/>
                <a:ea typeface="+mj-ea"/>
                <a:cs typeface="+mj-cs"/>
              </a:rPr>
              <a:t>Course Objective / Unit Objective</a:t>
            </a:r>
          </a:p>
        </p:txBody>
      </p:sp>
      <p:sp>
        <p:nvSpPr>
          <p:cNvPr id="7" name="Footer Placeholder 12">
            <a:extLst>
              <a:ext uri="{FF2B5EF4-FFF2-40B4-BE49-F238E27FC236}">
                <a16:creationId xmlns:a16="http://schemas.microsoft.com/office/drawing/2014/main" id="{630D60F7-1AC3-31C9-89EE-EDF0FB517A20}"/>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4187825" y="4279900"/>
            <a:ext cx="1511300" cy="384175"/>
          </a:xfrm>
          <a:prstGeom prst="rect">
            <a:avLst/>
          </a:prstGeom>
        </p:spPr>
        <p:txBody>
          <a:bodyPr wrap="none" lIns="0" tIns="0" rIns="0" bIns="0">
            <a:noAutofit/>
          </a:bodyPr>
          <a:lstStyle/>
          <a:p>
            <a:pPr marL="0" marR="0" lvl="0" indent="0" algn="r" defTabSz="457200" rtl="0" eaLnBrk="1" fontAlgn="auto" latinLnBrk="0" hangingPunct="1">
              <a:lnSpc>
                <a:spcPct val="100000"/>
              </a:lnSpc>
              <a:spcBef>
                <a:spcPts val="0"/>
              </a:spcBef>
              <a:spcAft>
                <a:spcPts val="0"/>
              </a:spcAft>
              <a:buClrTx/>
              <a:buSzTx/>
              <a:buFontTx/>
              <a:buNone/>
              <a:defRPr/>
            </a:pPr>
            <a:endParaRPr kumimoji="0" lang="en-US" sz="4100" b="1" i="0" u="none" strike="noStrike" kern="1200" cap="none" spc="-50" normalizeH="0" baseline="0" noProof="0" dirty="0">
              <a:ln>
                <a:noFill/>
              </a:ln>
              <a:solidFill>
                <a:schemeClr val="tx1"/>
              </a:solidFill>
              <a:effectLst/>
              <a:uLnTx/>
              <a:uFillTx/>
              <a:latin typeface="Calibri" panose="020F0502020204030204"/>
              <a:ea typeface="+mn-ea"/>
              <a:cs typeface="+mn-cs"/>
            </a:endParaRPr>
          </a:p>
        </p:txBody>
      </p:sp>
      <p:sp>
        <p:nvSpPr>
          <p:cNvPr id="3" name="Date Placeholder 2"/>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90988376-600D-481E-8D40-670EF3A38166}"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22</a:t>
            </a:fld>
            <a:endParaRPr lang="en-US" sz="1300" dirty="0">
              <a:solidFill>
                <a:srgbClr val="898989"/>
              </a:solidFill>
            </a:endParaRPr>
          </a:p>
        </p:txBody>
      </p:sp>
      <p:sp>
        <p:nvSpPr>
          <p:cNvPr id="25606" name="Title 6"/>
          <p:cNvSpPr>
            <a:spLocks noGrp="1"/>
          </p:cNvSpPr>
          <p:nvPr>
            <p:ph type="title"/>
          </p:nvPr>
        </p:nvSpPr>
        <p:spPr/>
        <p:txBody>
          <a:bodyPr vert="horz" wrap="square" lIns="91440" tIns="45720" rIns="91440" bIns="45720" anchor="b" anchorCtr="0"/>
          <a:lstStyle/>
          <a:p>
            <a:pPr defTabSz="1005840">
              <a:buNone/>
            </a:pPr>
            <a:r>
              <a:rPr kern="1200" dirty="0">
                <a:latin typeface="+mj-lt"/>
                <a:ea typeface="+mj-ea"/>
                <a:cs typeface="+mj-cs"/>
              </a:rPr>
              <a:t>Topic Objective - Application Layer </a:t>
            </a:r>
          </a:p>
        </p:txBody>
      </p:sp>
      <p:sp>
        <p:nvSpPr>
          <p:cNvPr id="25607" name="Rectangle 7"/>
          <p:cNvSpPr/>
          <p:nvPr/>
        </p:nvSpPr>
        <p:spPr>
          <a:xfrm>
            <a:off x="258763" y="984250"/>
            <a:ext cx="9358312" cy="5151438"/>
          </a:xfrm>
          <a:prstGeom prst="rect">
            <a:avLst/>
          </a:prstGeom>
          <a:noFill/>
          <a:ln w="9525">
            <a:noFill/>
          </a:ln>
        </p:spPr>
        <p:txBody>
          <a:bodyPr lIns="0" tIns="0" rIns="0" bIns="0"/>
          <a:lstStyle/>
          <a:p>
            <a:pPr marL="342900" indent="-342900" algn="just">
              <a:lnSpc>
                <a:spcPts val="2815"/>
              </a:lnSpc>
              <a:spcAft>
                <a:spcPts val="425"/>
              </a:spcAft>
              <a:buFont typeface="Arial" panose="020B0604020202020204" pitchFamily="34" charset="0"/>
              <a:buChar char="•"/>
            </a:pPr>
            <a:r>
              <a:rPr sz="2200" dirty="0">
                <a:latin typeface="Calibri" panose="020F0502020204030204" pitchFamily="34" charset="0"/>
                <a:ea typeface="Arial" panose="020B0604020202020204" pitchFamily="34" charset="0"/>
              </a:rPr>
              <a:t>To understand the Application layer </a:t>
            </a:r>
          </a:p>
          <a:p>
            <a:pPr marL="342900" indent="-342900" algn="just">
              <a:lnSpc>
                <a:spcPts val="2815"/>
              </a:lnSpc>
              <a:spcAft>
                <a:spcPts val="425"/>
              </a:spcAft>
              <a:buFont typeface="Arial" panose="020B0604020202020204" pitchFamily="34" charset="0"/>
              <a:buChar char="•"/>
            </a:pPr>
            <a:r>
              <a:rPr sz="2200" dirty="0">
                <a:latin typeface="Calibri" panose="020F0502020204030204" pitchFamily="34" charset="0"/>
                <a:ea typeface="Arial" panose="020B0604020202020204" pitchFamily="34" charset="0"/>
              </a:rPr>
              <a:t>Services provided by the layer</a:t>
            </a:r>
          </a:p>
          <a:p>
            <a:pPr marL="342900" indent="-342900" algn="just">
              <a:lnSpc>
                <a:spcPts val="2815"/>
              </a:lnSpc>
              <a:spcAft>
                <a:spcPts val="425"/>
              </a:spcAft>
              <a:buFont typeface="Arial" panose="020B0604020202020204" pitchFamily="34" charset="0"/>
              <a:buChar char="•"/>
            </a:pPr>
            <a:r>
              <a:rPr sz="2200" dirty="0">
                <a:latin typeface="Calibri" panose="020F0502020204030204" pitchFamily="34" charset="0"/>
                <a:ea typeface="Arial" panose="020B0604020202020204" pitchFamily="34" charset="0"/>
              </a:rPr>
              <a:t>Protocols supported </a:t>
            </a:r>
          </a:p>
        </p:txBody>
      </p:sp>
      <p:sp>
        <p:nvSpPr>
          <p:cNvPr id="6" name="Footer Placeholder 12">
            <a:extLst>
              <a:ext uri="{FF2B5EF4-FFF2-40B4-BE49-F238E27FC236}">
                <a16:creationId xmlns:a16="http://schemas.microsoft.com/office/drawing/2014/main" id="{1196B5EA-7D99-E7B2-0002-DCCC1FA5CB6A}"/>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258763" y="984250"/>
            <a:ext cx="9358313" cy="5151438"/>
          </a:xfrm>
          <a:prstGeom prst="rect">
            <a:avLst/>
          </a:prstGeom>
        </p:spPr>
        <p:txBody>
          <a:bodyPr lIns="0" tIns="0" rIns="0" bIns="0">
            <a:noAutofit/>
          </a:bodyPr>
          <a:lstStyle/>
          <a:p>
            <a:pPr marL="0" marR="0" lvl="0" indent="482600" algn="just" defTabSz="457200" rtl="0" eaLnBrk="1" fontAlgn="auto" latinLnBrk="0" hangingPunct="1">
              <a:lnSpc>
                <a:spcPts val="2810"/>
              </a:lnSpc>
              <a:spcBef>
                <a:spcPts val="0"/>
              </a:spcBef>
              <a:spcAft>
                <a:spcPts val="42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It is the top most layer of OSI Model. Manipulation of data (information) in various ways is done in this layer which enables user or software to get access to the network. Some services provided by this layer includes: E-Mail, transferring files, distributing the results to user, directory services, network resources, etc.</a:t>
            </a:r>
          </a:p>
          <a:p>
            <a:pPr marL="0" marR="0" lvl="0" indent="482600" algn="just" defTabSz="457200" rtl="0" eaLnBrk="1" fontAlgn="auto" latinLnBrk="0" hangingPunct="1">
              <a:lnSpc>
                <a:spcPts val="2810"/>
              </a:lnSpc>
              <a:spcBef>
                <a:spcPts val="0"/>
              </a:spcBef>
              <a:spcAft>
                <a:spcPts val="42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The Application Layer contains a variety of protocols that are commonly needed by users. One widely-used application protocol is </a:t>
            </a:r>
            <a:r>
              <a:rPr kumimoji="0" lang="en-US" sz="2300" b="1" i="0" u="none" strike="noStrike" kern="1200" cap="none" spc="0" normalizeH="0" baseline="0" noProof="0" dirty="0">
                <a:ln>
                  <a:noFill/>
                </a:ln>
                <a:solidFill>
                  <a:schemeClr val="tx1"/>
                </a:solidFill>
                <a:effectLst/>
                <a:uLnTx/>
                <a:uFillTx/>
                <a:latin typeface="Calibri" panose="020F0502020204030204"/>
                <a:ea typeface="+mn-ea"/>
                <a:cs typeface="+mn-cs"/>
              </a:rPr>
              <a:t>HTTP (</a:t>
            </a:r>
            <a:r>
              <a:rPr kumimoji="0" lang="en-US" sz="2300" b="1" i="0" u="none" strike="noStrike" kern="1200" cap="none" spc="0" normalizeH="0" baseline="0" noProof="0" dirty="0" err="1">
                <a:ln>
                  <a:noFill/>
                </a:ln>
                <a:solidFill>
                  <a:schemeClr val="tx1"/>
                </a:solidFill>
                <a:effectLst/>
                <a:uLnTx/>
                <a:uFillTx/>
                <a:latin typeface="Calibri" panose="020F0502020204030204"/>
                <a:ea typeface="+mn-ea"/>
                <a:cs typeface="+mn-cs"/>
              </a:rPr>
              <a:t>HyperText</a:t>
            </a:r>
            <a:r>
              <a:rPr kumimoji="0" lang="en-US" sz="2300" b="1" i="0" u="none" strike="noStrike" kern="1200" cap="none" spc="0" normalizeH="0" baseline="0" noProof="0" dirty="0">
                <a:ln>
                  <a:noFill/>
                </a:ln>
                <a:solidFill>
                  <a:schemeClr val="tx1"/>
                </a:solidFill>
                <a:effectLst/>
                <a:uLnTx/>
                <a:uFillTx/>
                <a:latin typeface="Calibri" panose="020F0502020204030204"/>
                <a:ea typeface="+mn-ea"/>
                <a:cs typeface="+mn-cs"/>
              </a:rPr>
              <a:t> Transfer Protocol)</a:t>
            </a: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which is the basis for the World Wide Web. When a browser wants a web page, it sends the name of the page it wants to the server using HTTP. The server then sends the page back.</a:t>
            </a:r>
          </a:p>
          <a:p>
            <a:pPr marL="0" marR="0" lvl="0" indent="0" algn="just" defTabSz="457200" rtl="0" eaLnBrk="1" fontAlgn="auto" latinLnBrk="0" hangingPunct="1">
              <a:lnSpc>
                <a:spcPts val="2810"/>
              </a:lnSpc>
              <a:spcBef>
                <a:spcPts val="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Other Application protocols that are used are: </a:t>
            </a:r>
            <a:r>
              <a:rPr kumimoji="0" lang="en-US" sz="2300" b="1" i="0" u="none" strike="noStrike" kern="1200" cap="none" spc="0" normalizeH="0" baseline="0" noProof="0" dirty="0">
                <a:ln>
                  <a:noFill/>
                </a:ln>
                <a:solidFill>
                  <a:schemeClr val="tx1"/>
                </a:solidFill>
                <a:effectLst/>
                <a:uLnTx/>
                <a:uFillTx/>
                <a:latin typeface="Calibri" panose="020F0502020204030204"/>
                <a:ea typeface="+mn-ea"/>
                <a:cs typeface="+mn-cs"/>
              </a:rPr>
              <a:t>File Transfer Protocol (FTP)</a:t>
            </a: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a:t>
            </a:r>
            <a:r>
              <a:rPr kumimoji="0" lang="en-US" sz="2300" b="1" i="0" u="none" strike="noStrike" kern="1200" cap="none" spc="0" normalizeH="0" baseline="0" noProof="0" dirty="0">
                <a:ln>
                  <a:noFill/>
                </a:ln>
                <a:solidFill>
                  <a:schemeClr val="tx1"/>
                </a:solidFill>
                <a:effectLst/>
                <a:uLnTx/>
                <a:uFillTx/>
                <a:latin typeface="Calibri" panose="020F0502020204030204"/>
                <a:ea typeface="+mn-ea"/>
                <a:cs typeface="+mn-cs"/>
              </a:rPr>
              <a:t>Trivial File Transfer Protocol (TFTP)</a:t>
            </a: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a:t>
            </a:r>
            <a:r>
              <a:rPr kumimoji="0" lang="en-US" sz="2300" b="1" i="0" u="none" strike="noStrike" kern="1200" cap="none" spc="0" normalizeH="0" baseline="0" noProof="0" dirty="0">
                <a:ln>
                  <a:noFill/>
                </a:ln>
                <a:solidFill>
                  <a:schemeClr val="tx1"/>
                </a:solidFill>
                <a:effectLst/>
                <a:uLnTx/>
                <a:uFillTx/>
                <a:latin typeface="Calibri" panose="020F0502020204030204"/>
                <a:ea typeface="+mn-ea"/>
                <a:cs typeface="+mn-cs"/>
              </a:rPr>
              <a:t>Simple Mail Transfer Protocol (SMTP)</a:t>
            </a: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a:t>
            </a:r>
            <a:r>
              <a:rPr kumimoji="0" lang="en-US" sz="2300" b="1" i="0" u="none" strike="noStrike" kern="1200" cap="none" spc="0" normalizeH="0" baseline="0" noProof="0" dirty="0">
                <a:ln>
                  <a:noFill/>
                </a:ln>
                <a:solidFill>
                  <a:schemeClr val="tx1"/>
                </a:solidFill>
                <a:effectLst/>
                <a:uLnTx/>
                <a:uFillTx/>
                <a:latin typeface="Calibri" panose="020F0502020204030204"/>
                <a:ea typeface="+mn-ea"/>
                <a:cs typeface="+mn-cs"/>
              </a:rPr>
              <a:t>TELNET</a:t>
            </a: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a:t>
            </a:r>
            <a:r>
              <a:rPr kumimoji="0" lang="en-US" sz="2300" b="1" i="0" u="none" strike="noStrike" kern="1200" cap="none" spc="0" normalizeH="0" baseline="0" noProof="0" dirty="0">
                <a:ln>
                  <a:noFill/>
                </a:ln>
                <a:solidFill>
                  <a:schemeClr val="tx1"/>
                </a:solidFill>
                <a:effectLst/>
                <a:uLnTx/>
                <a:uFillTx/>
                <a:latin typeface="Calibri" panose="020F0502020204030204"/>
                <a:ea typeface="+mn-ea"/>
                <a:cs typeface="+mn-cs"/>
              </a:rPr>
              <a:t>Domain Name System (DNS) </a:t>
            </a: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etc.</a:t>
            </a:r>
          </a:p>
        </p:txBody>
      </p:sp>
      <p:sp>
        <p:nvSpPr>
          <p:cNvPr id="3" name="Date Placeholder 2"/>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EA2B9509-AF5E-4BC3-9D35-69A28FBFE721}"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23</a:t>
            </a:fld>
            <a:endParaRPr lang="en-US" sz="1300" dirty="0">
              <a:solidFill>
                <a:srgbClr val="898989"/>
              </a:solidFill>
            </a:endParaRPr>
          </a:p>
        </p:txBody>
      </p:sp>
      <p:sp>
        <p:nvSpPr>
          <p:cNvPr id="26630"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LAYER - OSI MODEL</a:t>
            </a:r>
            <a:endParaRPr sz="3200" kern="1200" dirty="0">
              <a:latin typeface="+mj-lt"/>
              <a:ea typeface="+mj-ea"/>
              <a:cs typeface="+mj-cs"/>
            </a:endParaRPr>
          </a:p>
        </p:txBody>
      </p:sp>
      <p:sp>
        <p:nvSpPr>
          <p:cNvPr id="6" name="Footer Placeholder 12">
            <a:extLst>
              <a:ext uri="{FF2B5EF4-FFF2-40B4-BE49-F238E27FC236}">
                <a16:creationId xmlns:a16="http://schemas.microsoft.com/office/drawing/2014/main" id="{625C7A41-EEF2-8A0D-BA27-1E9A187D0B47}"/>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7650" name="Picture 1"/>
          <p:cNvPicPr>
            <a:picLocks noChangeAspect="1"/>
          </p:cNvPicPr>
          <p:nvPr/>
        </p:nvPicPr>
        <p:blipFill>
          <a:blip r:embed="rId2"/>
          <a:stretch>
            <a:fillRect/>
          </a:stretch>
        </p:blipFill>
        <p:spPr>
          <a:xfrm>
            <a:off x="853281" y="1325562"/>
            <a:ext cx="8634413" cy="5121275"/>
          </a:xfrm>
          <a:prstGeom prst="rect">
            <a:avLst/>
          </a:prstGeom>
          <a:noFill/>
          <a:ln w="9525">
            <a:noFill/>
          </a:ln>
        </p:spPr>
      </p:pic>
      <p:sp>
        <p:nvSpPr>
          <p:cNvPr id="3" name="Date Placeholder 2"/>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0EAE0038-1127-4DBD-871C-F462A9C072F5}"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24</a:t>
            </a:fld>
            <a:endParaRPr lang="en-US" sz="1300" dirty="0">
              <a:solidFill>
                <a:srgbClr val="898989"/>
              </a:solidFill>
            </a:endParaRPr>
          </a:p>
        </p:txBody>
      </p:sp>
      <p:sp>
        <p:nvSpPr>
          <p:cNvPr id="27654"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LAYER - OSI MODEL</a:t>
            </a:r>
            <a:endParaRPr sz="3200" kern="1200" dirty="0">
              <a:latin typeface="+mj-lt"/>
              <a:ea typeface="+mj-ea"/>
              <a:cs typeface="+mj-cs"/>
            </a:endParaRPr>
          </a:p>
        </p:txBody>
      </p:sp>
      <p:sp>
        <p:nvSpPr>
          <p:cNvPr id="2" name="Footer Placeholder 12">
            <a:extLst>
              <a:ext uri="{FF2B5EF4-FFF2-40B4-BE49-F238E27FC236}">
                <a16:creationId xmlns:a16="http://schemas.microsoft.com/office/drawing/2014/main" id="{643F6369-3E5A-A40E-598E-1EEE000854E5}"/>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1"/>
          <p:cNvSpPr/>
          <p:nvPr/>
        </p:nvSpPr>
        <p:spPr>
          <a:xfrm>
            <a:off x="277813" y="971550"/>
            <a:ext cx="3678237" cy="290513"/>
          </a:xfrm>
          <a:prstGeom prst="rect">
            <a:avLst/>
          </a:prstGeom>
          <a:noFill/>
          <a:ln w="9525">
            <a:noFill/>
          </a:ln>
        </p:spPr>
        <p:txBody>
          <a:bodyPr wrap="none" lIns="0" tIns="0" rIns="0" bIns="0"/>
          <a:lstStyle/>
          <a:p>
            <a:pPr>
              <a:buNone/>
            </a:pPr>
            <a:r>
              <a:rPr sz="2300" b="1" dirty="0">
                <a:latin typeface="Calibri" panose="020F0502020204030204" pitchFamily="34" charset="0"/>
                <a:ea typeface="Arial" panose="020B0604020202020204" pitchFamily="34" charset="0"/>
              </a:rPr>
              <a:t>Functions of Application Layer</a:t>
            </a:r>
          </a:p>
        </p:txBody>
      </p:sp>
      <p:sp>
        <p:nvSpPr>
          <p:cNvPr id="28675" name="Rectangle 2"/>
          <p:cNvSpPr/>
          <p:nvPr/>
        </p:nvSpPr>
        <p:spPr>
          <a:xfrm>
            <a:off x="274638" y="1812925"/>
            <a:ext cx="9339262" cy="4746625"/>
          </a:xfrm>
          <a:prstGeom prst="rect">
            <a:avLst/>
          </a:prstGeom>
          <a:noFill/>
          <a:ln w="9525">
            <a:noFill/>
          </a:ln>
        </p:spPr>
        <p:txBody>
          <a:bodyPr lIns="0" tIns="0" rIns="0" bIns="0"/>
          <a:lstStyle/>
          <a:p>
            <a:pPr marL="254000" indent="-254000" algn="just">
              <a:lnSpc>
                <a:spcPts val="2815"/>
              </a:lnSpc>
              <a:spcAft>
                <a:spcPts val="215"/>
              </a:spcAft>
              <a:buNone/>
            </a:pPr>
            <a:r>
              <a:rPr sz="2200" dirty="0">
                <a:latin typeface="Calibri" panose="020F0502020204030204" pitchFamily="34" charset="0"/>
                <a:ea typeface="Arial" panose="020B0604020202020204" pitchFamily="34" charset="0"/>
              </a:rPr>
              <a:t>1. </a:t>
            </a:r>
            <a:r>
              <a:rPr sz="2300" b="1" dirty="0">
                <a:latin typeface="Calibri" panose="020F0502020204030204" pitchFamily="34" charset="0"/>
                <a:ea typeface="Arial" panose="020B0604020202020204" pitchFamily="34" charset="0"/>
              </a:rPr>
              <a:t>Network Virtual Terminal: </a:t>
            </a:r>
            <a:r>
              <a:rPr sz="2200" dirty="0">
                <a:latin typeface="Calibri" panose="020F0502020204030204" pitchFamily="34" charset="0"/>
                <a:ea typeface="Arial" panose="020B0604020202020204" pitchFamily="34" charset="0"/>
              </a:rPr>
              <a:t>It allows a user to log on to a remote host. The application creates software emulation of a terminal at the remote host. User's computer talks to the software terminal which in turn talks to the host and vice versa. Then the remote host believes it is communicating with one of its own terminals and allows user to log on.</a:t>
            </a:r>
          </a:p>
          <a:p>
            <a:pPr marL="254000" indent="-254000" algn="just">
              <a:spcAft>
                <a:spcPts val="1050"/>
              </a:spcAft>
              <a:buNone/>
            </a:pPr>
            <a:r>
              <a:rPr sz="2200" dirty="0">
                <a:latin typeface="Calibri" panose="020F0502020204030204" pitchFamily="34" charset="0"/>
                <a:ea typeface="Arial" panose="020B0604020202020204" pitchFamily="34" charset="0"/>
              </a:rPr>
              <a:t>2. </a:t>
            </a:r>
            <a:r>
              <a:rPr sz="2300" b="1" dirty="0">
                <a:latin typeface="Calibri" panose="020F0502020204030204" pitchFamily="34" charset="0"/>
                <a:ea typeface="Arial" panose="020B0604020202020204" pitchFamily="34" charset="0"/>
              </a:rPr>
              <a:t>Mail Services: </a:t>
            </a:r>
            <a:r>
              <a:rPr sz="2200" dirty="0">
                <a:latin typeface="Calibri" panose="020F0502020204030204" pitchFamily="34" charset="0"/>
                <a:ea typeface="Arial" panose="020B0604020202020204" pitchFamily="34" charset="0"/>
              </a:rPr>
              <a:t>This layer provides the basis for E-mail forwarding and storage.</a:t>
            </a:r>
          </a:p>
          <a:p>
            <a:pPr marL="254000" indent="-254000" algn="just">
              <a:lnSpc>
                <a:spcPts val="2815"/>
              </a:lnSpc>
              <a:spcAft>
                <a:spcPts val="215"/>
              </a:spcAft>
              <a:buNone/>
            </a:pPr>
            <a:r>
              <a:rPr sz="2200" dirty="0">
                <a:latin typeface="Calibri" panose="020F0502020204030204" pitchFamily="34" charset="0"/>
                <a:ea typeface="Arial" panose="020B0604020202020204" pitchFamily="34" charset="0"/>
              </a:rPr>
              <a:t>3. </a:t>
            </a:r>
            <a:r>
              <a:rPr sz="2300" b="1" dirty="0">
                <a:latin typeface="Calibri" panose="020F0502020204030204" pitchFamily="34" charset="0"/>
                <a:ea typeface="Arial" panose="020B0604020202020204" pitchFamily="34" charset="0"/>
              </a:rPr>
              <a:t>Addressing: </a:t>
            </a:r>
            <a:r>
              <a:rPr sz="2200" dirty="0">
                <a:latin typeface="Calibri" panose="020F0502020204030204" pitchFamily="34" charset="0"/>
                <a:ea typeface="Arial" panose="020B0604020202020204" pitchFamily="34" charset="0"/>
              </a:rPr>
              <a:t>To obtain communication between client and server, there is a need for addressing. When a client made a request to the server, the request contains the server address and its own address. The server response to the client request, the request contains the destination address, i.e., client address. To achieve this kind of addressing, DNS is used.</a:t>
            </a:r>
          </a:p>
          <a:p>
            <a:pPr marL="254000" indent="-254000" algn="just">
              <a:lnSpc>
                <a:spcPts val="2815"/>
              </a:lnSpc>
              <a:buNone/>
            </a:pPr>
            <a:r>
              <a:rPr sz="2200" dirty="0">
                <a:latin typeface="Calibri" panose="020F0502020204030204" pitchFamily="34" charset="0"/>
                <a:ea typeface="Arial" panose="020B0604020202020204" pitchFamily="34" charset="0"/>
              </a:rPr>
              <a:t>4. </a:t>
            </a:r>
            <a:r>
              <a:rPr sz="2300" b="1" dirty="0">
                <a:latin typeface="Calibri" panose="020F0502020204030204" pitchFamily="34" charset="0"/>
                <a:ea typeface="Arial" panose="020B0604020202020204" pitchFamily="34" charset="0"/>
              </a:rPr>
              <a:t>Directory Services: </a:t>
            </a:r>
            <a:r>
              <a:rPr sz="2200" dirty="0">
                <a:latin typeface="Calibri" panose="020F0502020204030204" pitchFamily="34" charset="0"/>
                <a:ea typeface="Arial" panose="020B0604020202020204" pitchFamily="34" charset="0"/>
              </a:rPr>
              <a:t>This layer provides access for global information about various services.</a:t>
            </a: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518E5D21-022B-4463-A2D7-D98F53E83664}"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25</a:t>
            </a:fld>
            <a:endParaRPr lang="en-US" sz="1300" dirty="0">
              <a:solidFill>
                <a:srgbClr val="898989"/>
              </a:solidFill>
            </a:endParaRPr>
          </a:p>
        </p:txBody>
      </p:sp>
      <p:sp>
        <p:nvSpPr>
          <p:cNvPr id="28679"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LAYER - OSI MODEL</a:t>
            </a:r>
            <a:endParaRPr sz="3200" kern="1200" dirty="0">
              <a:latin typeface="+mj-lt"/>
              <a:ea typeface="+mj-ea"/>
              <a:cs typeface="+mj-cs"/>
            </a:endParaRPr>
          </a:p>
        </p:txBody>
      </p:sp>
      <p:sp>
        <p:nvSpPr>
          <p:cNvPr id="2" name="Footer Placeholder 12">
            <a:extLst>
              <a:ext uri="{FF2B5EF4-FFF2-40B4-BE49-F238E27FC236}">
                <a16:creationId xmlns:a16="http://schemas.microsoft.com/office/drawing/2014/main" id="{78CEC3A2-4A4F-6234-3E43-2E6F2DEAE447}"/>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1"/>
          <p:cNvSpPr/>
          <p:nvPr/>
        </p:nvSpPr>
        <p:spPr>
          <a:xfrm>
            <a:off x="280988" y="969963"/>
            <a:ext cx="9332912" cy="1004887"/>
          </a:xfrm>
          <a:prstGeom prst="rect">
            <a:avLst/>
          </a:prstGeom>
          <a:noFill/>
          <a:ln w="9525">
            <a:noFill/>
          </a:ln>
        </p:spPr>
        <p:txBody>
          <a:bodyPr lIns="0" tIns="0" rIns="0" bIns="0"/>
          <a:lstStyle/>
          <a:p>
            <a:pPr marL="244475" indent="-254000" algn="just">
              <a:lnSpc>
                <a:spcPts val="2815"/>
              </a:lnSpc>
              <a:spcAft>
                <a:spcPts val="2725"/>
              </a:spcAft>
              <a:buNone/>
            </a:pPr>
            <a:r>
              <a:rPr sz="2200" dirty="0">
                <a:latin typeface="Calibri" panose="020F0502020204030204" pitchFamily="34" charset="0"/>
                <a:ea typeface="Arial" panose="020B0604020202020204" pitchFamily="34" charset="0"/>
              </a:rPr>
              <a:t>5.</a:t>
            </a:r>
            <a:r>
              <a:rPr sz="2300" b="1" dirty="0">
                <a:latin typeface="Calibri" panose="020F0502020204030204" pitchFamily="34" charset="0"/>
                <a:ea typeface="Arial" panose="020B0604020202020204" pitchFamily="34" charset="0"/>
              </a:rPr>
              <a:t>File Transfer, Access and Management (FTAM): </a:t>
            </a:r>
            <a:r>
              <a:rPr sz="2200" dirty="0">
                <a:latin typeface="Calibri" panose="020F0502020204030204" pitchFamily="34" charset="0"/>
                <a:ea typeface="Arial" panose="020B0604020202020204" pitchFamily="34" charset="0"/>
              </a:rPr>
              <a:t>It is a standard mechanism to access files and manages it. Users can access files in a remote computer and manage it. They can also retrieve files from a remote computer.</a:t>
            </a:r>
          </a:p>
        </p:txBody>
      </p:sp>
      <p:sp>
        <p:nvSpPr>
          <p:cNvPr id="5" name="Date Placeholder 4"/>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04B87293-9E60-4FC6-B780-3722966BB147}"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26</a:t>
            </a:fld>
            <a:endParaRPr lang="en-US" sz="1300" dirty="0">
              <a:solidFill>
                <a:srgbClr val="898989"/>
              </a:solidFill>
            </a:endParaRPr>
          </a:p>
        </p:txBody>
      </p:sp>
      <p:sp>
        <p:nvSpPr>
          <p:cNvPr id="29704"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LAYER - OSI MODEL</a:t>
            </a:r>
            <a:endParaRPr sz="3200" kern="1200" dirty="0">
              <a:latin typeface="+mj-lt"/>
              <a:ea typeface="+mj-ea"/>
              <a:cs typeface="+mj-cs"/>
            </a:endParaRPr>
          </a:p>
        </p:txBody>
      </p:sp>
      <p:sp>
        <p:nvSpPr>
          <p:cNvPr id="2" name="Footer Placeholder 12">
            <a:extLst>
              <a:ext uri="{FF2B5EF4-FFF2-40B4-BE49-F238E27FC236}">
                <a16:creationId xmlns:a16="http://schemas.microsoft.com/office/drawing/2014/main" id="{2786E3C6-ED20-550A-A2C6-37770C9A4699}"/>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1"/>
          <p:cNvSpPr/>
          <p:nvPr/>
        </p:nvSpPr>
        <p:spPr>
          <a:xfrm>
            <a:off x="2895600" y="974725"/>
            <a:ext cx="4094163" cy="287338"/>
          </a:xfrm>
          <a:prstGeom prst="rect">
            <a:avLst/>
          </a:prstGeom>
          <a:noFill/>
          <a:ln w="9525">
            <a:noFill/>
          </a:ln>
        </p:spPr>
        <p:txBody>
          <a:bodyPr wrap="none" lIns="0" tIns="0" rIns="0" bIns="0"/>
          <a:lstStyle/>
          <a:p>
            <a:pPr>
              <a:buNone/>
            </a:pPr>
            <a:r>
              <a:rPr sz="2300" b="1" dirty="0">
                <a:latin typeface="Calibri" panose="020F0502020204030204" pitchFamily="34" charset="0"/>
                <a:ea typeface="Arial" panose="020B0604020202020204" pitchFamily="34" charset="0"/>
              </a:rPr>
              <a:t>Network Application Architecture</a:t>
            </a:r>
          </a:p>
        </p:txBody>
      </p:sp>
      <p:sp>
        <p:nvSpPr>
          <p:cNvPr id="3" name="Rectangle 2"/>
          <p:cNvSpPr/>
          <p:nvPr/>
        </p:nvSpPr>
        <p:spPr>
          <a:xfrm>
            <a:off x="258763" y="1504950"/>
            <a:ext cx="9355138" cy="4213225"/>
          </a:xfrm>
          <a:prstGeom prst="rect">
            <a:avLst/>
          </a:prstGeom>
        </p:spPr>
        <p:txBody>
          <a:bodyPr lIns="0" tIns="0" rIns="0" bIns="0">
            <a:noAutofit/>
          </a:bodyPr>
          <a:lstStyle/>
          <a:p>
            <a:pPr marL="0" marR="0" lvl="0" indent="0" algn="just" defTabSz="457200" rtl="0" eaLnBrk="1" fontAlgn="auto" latinLnBrk="0" hangingPunct="1">
              <a:lnSpc>
                <a:spcPts val="2810"/>
              </a:lnSpc>
              <a:spcBef>
                <a:spcPts val="0"/>
              </a:spcBef>
              <a:spcAft>
                <a:spcPts val="840"/>
              </a:spcAft>
              <a:buClrTx/>
              <a:buSzTx/>
              <a:buFontTx/>
              <a:buNone/>
              <a:defRPr/>
            </a:pPr>
            <a:r>
              <a:rPr kumimoji="0" lang="en-US" sz="2200" b="0" i="0" u="none" strike="noStrike" kern="1200" cap="none" spc="0" normalizeH="0" baseline="0" noProof="0">
                <a:ln>
                  <a:noFill/>
                </a:ln>
                <a:solidFill>
                  <a:schemeClr val="tx1"/>
                </a:solidFill>
                <a:effectLst/>
                <a:uLnTx/>
                <a:uFillTx/>
                <a:latin typeface="Calibri" panose="020F0502020204030204"/>
                <a:ea typeface="+mn-ea"/>
                <a:cs typeface="+mn-cs"/>
              </a:rPr>
              <a:t>Application architecture is different from the network architecture. The network architecture is fixed and provides a set of services to applications. The application architecture, on the other hand, is designed by the application developer and defines how the application should be structured over the various end systems.</a:t>
            </a:r>
          </a:p>
          <a:p>
            <a:pPr marL="0" marR="0" lvl="0" indent="0" algn="just" defTabSz="457200" rtl="0" eaLnBrk="1" fontAlgn="auto" latinLnBrk="0" hangingPunct="1">
              <a:lnSpc>
                <a:spcPct val="100000"/>
              </a:lnSpc>
              <a:spcBef>
                <a:spcPts val="0"/>
              </a:spcBef>
              <a:spcAft>
                <a:spcPts val="1680"/>
              </a:spcAft>
              <a:buClrTx/>
              <a:buSzTx/>
              <a:buFontTx/>
              <a:buNone/>
              <a:defRPr/>
            </a:pPr>
            <a:r>
              <a:rPr kumimoji="0" lang="en-US" sz="2300" b="1" i="0" u="none" strike="noStrike" kern="1200" cap="none" spc="0" normalizeH="0" baseline="0" noProof="0">
                <a:ln>
                  <a:noFill/>
                </a:ln>
                <a:solidFill>
                  <a:schemeClr val="tx1"/>
                </a:solidFill>
                <a:effectLst/>
                <a:uLnTx/>
                <a:uFillTx/>
                <a:latin typeface="Calibri" panose="020F0502020204030204"/>
                <a:ea typeface="+mn-ea"/>
                <a:cs typeface="+mn-cs"/>
              </a:rPr>
              <a:t>Application architecture is of two types:</a:t>
            </a:r>
          </a:p>
          <a:p>
            <a:pPr marL="482600" marR="0" lvl="0" indent="-215900" algn="just" defTabSz="457200" rtl="0" eaLnBrk="1" fontAlgn="auto" latinLnBrk="0" hangingPunct="1">
              <a:lnSpc>
                <a:spcPts val="2785"/>
              </a:lnSpc>
              <a:spcBef>
                <a:spcPts val="0"/>
              </a:spcBef>
              <a:spcAft>
                <a:spcPts val="0"/>
              </a:spcAft>
              <a:buClrTx/>
              <a:buSzTx/>
              <a:buFontTx/>
              <a:buNone/>
              <a:defRPr/>
            </a:pPr>
            <a:r>
              <a:rPr kumimoji="0" lang="en-US" sz="2300" b="1" i="0" u="none" strike="noStrike" kern="1200" cap="none" spc="0" normalizeH="0" baseline="0" noProof="0">
                <a:ln>
                  <a:noFill/>
                </a:ln>
                <a:solidFill>
                  <a:schemeClr val="tx1"/>
                </a:solidFill>
                <a:effectLst/>
                <a:uLnTx/>
                <a:uFillTx/>
                <a:latin typeface="Calibri" panose="020F0502020204030204"/>
                <a:ea typeface="+mn-ea"/>
                <a:cs typeface="+mn-cs"/>
              </a:rPr>
              <a:t>1. Client-server architecture: </a:t>
            </a:r>
            <a:r>
              <a:rPr kumimoji="0" lang="en-US" sz="2200" b="0" i="0" u="none" strike="noStrike" kern="1200" cap="none" spc="0" normalizeH="0" baseline="0" noProof="0">
                <a:ln>
                  <a:noFill/>
                </a:ln>
                <a:solidFill>
                  <a:schemeClr val="tx1"/>
                </a:solidFill>
                <a:effectLst/>
                <a:uLnTx/>
                <a:uFillTx/>
                <a:latin typeface="Calibri" panose="020F0502020204030204"/>
                <a:ea typeface="+mn-ea"/>
                <a:cs typeface="+mn-cs"/>
              </a:rPr>
              <a:t>An application program running on the local machine sends a request to another application program is known as a client, and a program that serves a request is known as a server. For example, when a web server receives a request from the client host, it responds to the request to the client host.</a:t>
            </a: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AE7C1D53-4599-42CB-8E26-DFE0BD4D6C3C}"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27</a:t>
            </a:fld>
            <a:endParaRPr lang="en-US" sz="1300" dirty="0">
              <a:solidFill>
                <a:srgbClr val="898989"/>
              </a:solidFill>
            </a:endParaRPr>
          </a:p>
        </p:txBody>
      </p:sp>
      <p:sp>
        <p:nvSpPr>
          <p:cNvPr id="30727"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LAYER - OSI MODEL</a:t>
            </a:r>
            <a:endParaRPr sz="3200" kern="1200" dirty="0">
              <a:latin typeface="+mj-lt"/>
              <a:ea typeface="+mj-ea"/>
              <a:cs typeface="+mj-cs"/>
            </a:endParaRPr>
          </a:p>
        </p:txBody>
      </p:sp>
      <p:sp>
        <p:nvSpPr>
          <p:cNvPr id="2" name="Footer Placeholder 12">
            <a:extLst>
              <a:ext uri="{FF2B5EF4-FFF2-40B4-BE49-F238E27FC236}">
                <a16:creationId xmlns:a16="http://schemas.microsoft.com/office/drawing/2014/main" id="{32BCE5BA-192F-1078-95B3-F2081884E63F}"/>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1"/>
          <p:cNvSpPr/>
          <p:nvPr/>
        </p:nvSpPr>
        <p:spPr>
          <a:xfrm>
            <a:off x="268288" y="971550"/>
            <a:ext cx="9345612" cy="227013"/>
          </a:xfrm>
          <a:prstGeom prst="rect">
            <a:avLst/>
          </a:prstGeom>
          <a:noFill/>
          <a:ln w="9525">
            <a:noFill/>
          </a:ln>
        </p:spPr>
        <p:txBody>
          <a:bodyPr wrap="none" lIns="0" tIns="0" rIns="0" bIns="0"/>
          <a:lstStyle/>
          <a:p>
            <a:pPr>
              <a:buNone/>
            </a:pPr>
            <a:r>
              <a:rPr sz="2300" b="1" dirty="0">
                <a:latin typeface="Calibri" panose="020F0502020204030204" pitchFamily="34" charset="0"/>
                <a:ea typeface="Arial" panose="020B0604020202020204" pitchFamily="34" charset="0"/>
              </a:rPr>
              <a:t>Characteristics of Client-server architecture:</a:t>
            </a:r>
          </a:p>
        </p:txBody>
      </p:sp>
      <p:sp>
        <p:nvSpPr>
          <p:cNvPr id="3" name="Rectangle 2"/>
          <p:cNvSpPr/>
          <p:nvPr/>
        </p:nvSpPr>
        <p:spPr>
          <a:xfrm>
            <a:off x="268288" y="1533525"/>
            <a:ext cx="9345613" cy="3827463"/>
          </a:xfrm>
          <a:prstGeom prst="rect">
            <a:avLst/>
          </a:prstGeom>
        </p:spPr>
        <p:txBody>
          <a:bodyPr lIns="0" tIns="0" rIns="0" bIns="0">
            <a:noAutofit/>
          </a:bodyPr>
          <a:lstStyle/>
          <a:p>
            <a:pPr marL="482600" marR="0" lvl="0" indent="-241300" algn="just" defTabSz="457200" rtl="0" eaLnBrk="1" fontAlgn="auto" latinLnBrk="0" hangingPunct="1">
              <a:lnSpc>
                <a:spcPts val="2785"/>
              </a:lnSpc>
              <a:spcBef>
                <a:spcPts val="0"/>
              </a:spcBef>
              <a:spcAft>
                <a:spcPts val="0"/>
              </a:spcAft>
              <a:buClrTx/>
              <a:buSzTx/>
              <a:buFontTx/>
              <a:buNone/>
              <a:defRPr/>
            </a:pPr>
            <a:r>
              <a:rPr kumimoji="0" lang="en-US" sz="2200" b="0" i="0" u="none" strike="noStrike" kern="1200" cap="none" spc="0" normalizeH="0" baseline="0" noProof="0">
                <a:ln>
                  <a:noFill/>
                </a:ln>
                <a:solidFill>
                  <a:schemeClr val="tx1"/>
                </a:solidFill>
                <a:effectLst/>
                <a:uLnTx/>
                <a:uFillTx/>
                <a:latin typeface="Calibri" panose="020F0502020204030204"/>
                <a:ea typeface="+mn-ea"/>
                <a:cs typeface="+mn-cs"/>
              </a:rPr>
              <a:t>. In Client-server architecture, clients do not directly communicate with each other. For example, in a web application, two browsers do not directly communicate with each other.</a:t>
            </a:r>
          </a:p>
          <a:p>
            <a:pPr marL="482600" marR="0" lvl="0" indent="-241300" algn="just" defTabSz="457200" rtl="0" eaLnBrk="1" fontAlgn="auto" latinLnBrk="0" hangingPunct="1">
              <a:lnSpc>
                <a:spcPts val="2785"/>
              </a:lnSpc>
              <a:spcBef>
                <a:spcPts val="0"/>
              </a:spcBef>
              <a:spcAft>
                <a:spcPts val="840"/>
              </a:spcAft>
              <a:buClrTx/>
              <a:buSzTx/>
              <a:buFontTx/>
              <a:buNone/>
              <a:defRPr/>
            </a:pPr>
            <a:r>
              <a:rPr kumimoji="0" lang="en-US" sz="2200" b="0" i="0" u="none" strike="noStrike" kern="1200" cap="none" spc="0" normalizeH="0" baseline="0" noProof="0">
                <a:ln>
                  <a:noFill/>
                </a:ln>
                <a:solidFill>
                  <a:schemeClr val="tx1"/>
                </a:solidFill>
                <a:effectLst/>
                <a:uLnTx/>
                <a:uFillTx/>
                <a:latin typeface="Calibri" panose="020F0502020204030204"/>
                <a:ea typeface="+mn-ea"/>
                <a:cs typeface="+mn-cs"/>
              </a:rPr>
              <a:t>. A server is fixed, well-known address known as IP address because the server is always on while the client can always contact the server by sending a packet to the sender's IP address.</a:t>
            </a:r>
          </a:p>
          <a:p>
            <a:pPr marL="0" marR="0" lvl="0" indent="0" algn="just" defTabSz="457200" rtl="0" eaLnBrk="1" fontAlgn="auto" latinLnBrk="0" hangingPunct="1">
              <a:lnSpc>
                <a:spcPct val="100000"/>
              </a:lnSpc>
              <a:spcBef>
                <a:spcPts val="0"/>
              </a:spcBef>
              <a:spcAft>
                <a:spcPts val="1680"/>
              </a:spcAft>
              <a:buClrTx/>
              <a:buSzTx/>
              <a:buFontTx/>
              <a:buNone/>
              <a:defRPr/>
            </a:pPr>
            <a:r>
              <a:rPr kumimoji="0" lang="en-US" sz="2300" b="1" i="0" u="none" strike="noStrike" kern="1200" cap="none" spc="0" normalizeH="0" baseline="0" noProof="0">
                <a:ln>
                  <a:noFill/>
                </a:ln>
                <a:solidFill>
                  <a:schemeClr val="tx1"/>
                </a:solidFill>
                <a:effectLst/>
                <a:uLnTx/>
                <a:uFillTx/>
                <a:latin typeface="Calibri" panose="020F0502020204030204"/>
                <a:ea typeface="+mn-ea"/>
                <a:cs typeface="+mn-cs"/>
              </a:rPr>
              <a:t>Disadvantage of Client-server architecture:</a:t>
            </a:r>
          </a:p>
          <a:p>
            <a:pPr marL="0" marR="0" lvl="0" indent="0" algn="just" defTabSz="457200" rtl="0" eaLnBrk="1" fontAlgn="auto" latinLnBrk="0" hangingPunct="1">
              <a:lnSpc>
                <a:spcPts val="2810"/>
              </a:lnSpc>
              <a:spcBef>
                <a:spcPts val="0"/>
              </a:spcBef>
              <a:spcAft>
                <a:spcPts val="0"/>
              </a:spcAft>
              <a:buClrTx/>
              <a:buSzTx/>
              <a:buFontTx/>
              <a:buNone/>
              <a:defRPr/>
            </a:pPr>
            <a:r>
              <a:rPr kumimoji="0" lang="en-US" sz="2200" b="0" i="0" u="none" strike="noStrike" kern="1200" cap="none" spc="0" normalizeH="0" baseline="0" noProof="0">
                <a:ln>
                  <a:noFill/>
                </a:ln>
                <a:solidFill>
                  <a:schemeClr val="tx1"/>
                </a:solidFill>
                <a:effectLst/>
                <a:uLnTx/>
                <a:uFillTx/>
                <a:latin typeface="Calibri" panose="020F0502020204030204"/>
                <a:ea typeface="+mn-ea"/>
                <a:cs typeface="+mn-cs"/>
              </a:rPr>
              <a:t>It is a single-server based architecture which is incapable of holding all the requests from the clients. For example, a social networking site can become overwhelmed when there is only one server exists.</a:t>
            </a: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EB27BCFC-D5EB-40C6-9E87-3D9024CCDFA4}"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28</a:t>
            </a:fld>
            <a:endParaRPr lang="en-US" sz="1300" dirty="0">
              <a:solidFill>
                <a:srgbClr val="898989"/>
              </a:solidFill>
            </a:endParaRPr>
          </a:p>
        </p:txBody>
      </p:sp>
      <p:sp>
        <p:nvSpPr>
          <p:cNvPr id="31751"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LAYER - OSI MODEL</a:t>
            </a:r>
            <a:endParaRPr sz="3200" kern="1200" dirty="0">
              <a:latin typeface="+mj-lt"/>
              <a:ea typeface="+mj-ea"/>
              <a:cs typeface="+mj-cs"/>
            </a:endParaRPr>
          </a:p>
        </p:txBody>
      </p:sp>
      <p:sp>
        <p:nvSpPr>
          <p:cNvPr id="2" name="Footer Placeholder 12">
            <a:extLst>
              <a:ext uri="{FF2B5EF4-FFF2-40B4-BE49-F238E27FC236}">
                <a16:creationId xmlns:a16="http://schemas.microsoft.com/office/drawing/2014/main" id="{503904D1-4749-2E9C-BD5F-7781BB8862BA}"/>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268288" y="980237"/>
            <a:ext cx="9348788" cy="6208713"/>
          </a:xfrm>
          <a:prstGeom prst="rect">
            <a:avLst/>
          </a:prstGeom>
        </p:spPr>
        <p:txBody>
          <a:bodyPr lIns="0" tIns="0" rIns="0" bIns="0">
            <a:noAutofit/>
          </a:bodyPr>
          <a:lstStyle/>
          <a:p>
            <a:pPr marL="482600" marR="0" lvl="0" indent="-241300" algn="just" defTabSz="457200" rtl="0" eaLnBrk="1" fontAlgn="auto" latinLnBrk="0" hangingPunct="1">
              <a:lnSpc>
                <a:spcPts val="2810"/>
              </a:lnSpc>
              <a:spcBef>
                <a:spcPts val="0"/>
              </a:spcBef>
              <a:spcAft>
                <a:spcPts val="840"/>
              </a:spcAft>
              <a:buClrTx/>
              <a:buSzTx/>
              <a:buFontTx/>
              <a:buNone/>
              <a:defRPr/>
            </a:pPr>
            <a:r>
              <a:rPr kumimoji="0" lang="en-US" sz="2300" b="1" i="0" u="none" strike="noStrike" kern="1200" cap="none" spc="0" normalizeH="0" baseline="0" noProof="0" dirty="0">
                <a:ln>
                  <a:noFill/>
                </a:ln>
                <a:solidFill>
                  <a:schemeClr val="tx1"/>
                </a:solidFill>
                <a:effectLst/>
                <a:uLnTx/>
                <a:uFillTx/>
                <a:latin typeface="Calibri" panose="020F0502020204030204"/>
                <a:ea typeface="+mn-ea"/>
                <a:cs typeface="+mn-cs"/>
              </a:rPr>
              <a:t>2. P2P (peer-to-peer) architecture: </a:t>
            </a: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It has no dedicated server in a data center. The peers are the computers which are not owned by the service provider. Most of the peers reside in the homes, offices, schools, and universities. The peers communicate with each other without passing the information through a dedicated server, this architecture is known as peer-to-peer architecture. The applications based on P2P architecture includes file sharing and internet telephony.</a:t>
            </a:r>
          </a:p>
          <a:p>
            <a:pPr marL="0" marR="0" lvl="0" indent="0" algn="l" defTabSz="457200" rtl="0" eaLnBrk="1" fontAlgn="auto" latinLnBrk="0" hangingPunct="1">
              <a:lnSpc>
                <a:spcPct val="100000"/>
              </a:lnSpc>
              <a:spcBef>
                <a:spcPts val="0"/>
              </a:spcBef>
              <a:spcAft>
                <a:spcPts val="1470"/>
              </a:spcAft>
              <a:buClrTx/>
              <a:buSzTx/>
              <a:buFontTx/>
              <a:buNone/>
              <a:defRPr/>
            </a:pPr>
            <a:r>
              <a:rPr kumimoji="0" lang="en-US" sz="2300" b="1" i="0" u="none" strike="noStrike" kern="1200" cap="none" spc="0" normalizeH="0" baseline="0" noProof="0" dirty="0">
                <a:ln>
                  <a:noFill/>
                </a:ln>
                <a:solidFill>
                  <a:schemeClr val="tx1"/>
                </a:solidFill>
                <a:effectLst/>
                <a:uLnTx/>
                <a:uFillTx/>
                <a:latin typeface="Calibri" panose="020F0502020204030204"/>
                <a:ea typeface="+mn-ea"/>
                <a:cs typeface="+mn-cs"/>
              </a:rPr>
              <a:t>Features of P2P architecture</a:t>
            </a:r>
          </a:p>
          <a:p>
            <a:pPr marL="482600" marR="0" lvl="0" indent="-241300" algn="just" defTabSz="457200" rtl="0" eaLnBrk="1" fontAlgn="auto" latinLnBrk="0" hangingPunct="1">
              <a:lnSpc>
                <a:spcPts val="2785"/>
              </a:lnSpc>
              <a:spcBef>
                <a:spcPts val="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a:t>
            </a:r>
            <a:r>
              <a:rPr kumimoji="0" lang="en-US" sz="2300" b="1" i="0" u="none" strike="noStrike" kern="1200" cap="none" spc="0" normalizeH="0" baseline="0" noProof="0" dirty="0">
                <a:ln>
                  <a:noFill/>
                </a:ln>
                <a:solidFill>
                  <a:schemeClr val="tx1"/>
                </a:solidFill>
                <a:effectLst/>
                <a:uLnTx/>
                <a:uFillTx/>
                <a:latin typeface="Calibri" panose="020F0502020204030204"/>
                <a:ea typeface="+mn-ea"/>
                <a:cs typeface="+mn-cs"/>
              </a:rPr>
              <a:t>Self scalability: </a:t>
            </a: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In a file sharing system, although each peer generates a workload by requesting the files, each peer also adds a service capacity by distributing the files to the peer.</a:t>
            </a:r>
          </a:p>
          <a:p>
            <a:pPr marL="482600" marR="0" lvl="0" indent="-241300" algn="just" defTabSz="457200" rtl="0" eaLnBrk="1" fontAlgn="auto" latinLnBrk="0" hangingPunct="1">
              <a:lnSpc>
                <a:spcPts val="2785"/>
              </a:lnSpc>
              <a:spcBef>
                <a:spcPts val="0"/>
              </a:spcBef>
              <a:spcAft>
                <a:spcPts val="84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a:t>
            </a:r>
            <a:r>
              <a:rPr kumimoji="0" lang="en-US" sz="2300" b="1" i="0" u="none" strike="noStrike" kern="1200" cap="none" spc="0" normalizeH="0" baseline="0" noProof="0" dirty="0">
                <a:ln>
                  <a:noFill/>
                </a:ln>
                <a:solidFill>
                  <a:schemeClr val="tx1"/>
                </a:solidFill>
                <a:effectLst/>
                <a:uLnTx/>
                <a:uFillTx/>
                <a:latin typeface="Calibri" panose="020F0502020204030204"/>
                <a:ea typeface="+mn-ea"/>
                <a:cs typeface="+mn-cs"/>
              </a:rPr>
              <a:t>Cost-effective: </a:t>
            </a: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It is cost-effective as it does not require significant server infrastructure and server bandwidth.</a:t>
            </a:r>
          </a:p>
          <a:p>
            <a:pPr marL="0" marR="0" lvl="0" indent="0" algn="l" defTabSz="457200" rtl="0" eaLnBrk="1" fontAlgn="auto" latinLnBrk="0" hangingPunct="1">
              <a:lnSpc>
                <a:spcPct val="100000"/>
              </a:lnSpc>
              <a:spcBef>
                <a:spcPts val="0"/>
              </a:spcBef>
              <a:spcAft>
                <a:spcPts val="1470"/>
              </a:spcAft>
              <a:buClrTx/>
              <a:buSzTx/>
              <a:buFontTx/>
              <a:buNone/>
              <a:defRPr/>
            </a:pPr>
            <a:r>
              <a:rPr kumimoji="0" lang="en-US" sz="2300" b="1" i="0" u="none" strike="noStrike" kern="1200" cap="none" spc="0" normalizeH="0" baseline="0" noProof="0" dirty="0">
                <a:ln>
                  <a:noFill/>
                </a:ln>
                <a:solidFill>
                  <a:schemeClr val="tx1"/>
                </a:solidFill>
                <a:effectLst/>
                <a:uLnTx/>
                <a:uFillTx/>
                <a:latin typeface="Calibri" panose="020F0502020204030204"/>
                <a:ea typeface="+mn-ea"/>
                <a:cs typeface="+mn-cs"/>
              </a:rPr>
              <a:t>Client and Server processes</a:t>
            </a:r>
          </a:p>
          <a:p>
            <a:pPr marL="482600" marR="0" lvl="0" indent="-241300" algn="just" defTabSz="457200" rtl="0" eaLnBrk="1" fontAlgn="auto" latinLnBrk="0" hangingPunct="1">
              <a:lnSpc>
                <a:spcPts val="2810"/>
              </a:lnSpc>
              <a:spcBef>
                <a:spcPts val="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A network application consists of a pair of processes that send the messages to each other over a network.</a:t>
            </a:r>
          </a:p>
        </p:txBody>
      </p:sp>
      <p:sp>
        <p:nvSpPr>
          <p:cNvPr id="3" name="Date Placeholder 2"/>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62FC1D34-3C73-4118-89F2-095CF4CBC590}"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29</a:t>
            </a:fld>
            <a:endParaRPr lang="en-US" sz="1300" dirty="0">
              <a:solidFill>
                <a:srgbClr val="898989"/>
              </a:solidFill>
            </a:endParaRPr>
          </a:p>
        </p:txBody>
      </p:sp>
      <p:sp>
        <p:nvSpPr>
          <p:cNvPr id="32774"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LAYER - OSI MODEL</a:t>
            </a:r>
            <a:endParaRPr sz="3200" kern="1200" dirty="0">
              <a:latin typeface="+mj-lt"/>
              <a:ea typeface="+mj-ea"/>
              <a:cs typeface="+mj-cs"/>
            </a:endParaRPr>
          </a:p>
        </p:txBody>
      </p:sp>
      <p:sp>
        <p:nvSpPr>
          <p:cNvPr id="6" name="Footer Placeholder 12">
            <a:extLst>
              <a:ext uri="{FF2B5EF4-FFF2-40B4-BE49-F238E27FC236}">
                <a16:creationId xmlns:a16="http://schemas.microsoft.com/office/drawing/2014/main" id="{FABD5F30-B3D9-A9B2-63D0-594BEDFF2980}"/>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1833" y="895350"/>
            <a:ext cx="7561263" cy="5710238"/>
          </a:xfrm>
          <a:prstGeom prst="rect">
            <a:avLst/>
          </a:prstGeom>
        </p:spPr>
        <p:txBody>
          <a:bodyPr lIns="0" tIns="0" rIns="0" bIns="0">
            <a:noAutofit/>
          </a:bodyPr>
          <a:lstStyle/>
          <a:p>
            <a:pPr indent="-304800">
              <a:buFont typeface="Arial" panose="020B0604020202020204" pitchFamily="34" charset="0"/>
              <a:buChar char="•"/>
            </a:pPr>
            <a:r>
              <a:rPr sz="2400" dirty="0">
                <a:latin typeface="Calibri" panose="020F0502020204030204" pitchFamily="34" charset="0"/>
                <a:sym typeface="+mn-ea"/>
              </a:rPr>
              <a:t>APPLICATION LAYER - OSI MODEL </a:t>
            </a:r>
            <a:endParaRPr sz="2400" dirty="0">
              <a:latin typeface="Calibri" panose="020F0502020204030204" pitchFamily="34" charset="0"/>
              <a:ea typeface="Arial" panose="020B0604020202020204" pitchFamily="34" charset="0"/>
            </a:endParaRPr>
          </a:p>
          <a:p>
            <a:pPr marL="800100" lvl="1" indent="-342900">
              <a:buFont typeface="Arial" panose="020B0604020202020204" pitchFamily="34" charset="0"/>
              <a:buChar char="•"/>
            </a:pPr>
            <a:r>
              <a:rPr sz="2400" dirty="0">
                <a:latin typeface="Calibri" panose="020F0502020204030204" pitchFamily="34" charset="0"/>
                <a:sym typeface="+mn-ea"/>
              </a:rPr>
              <a:t>Topic Objective </a:t>
            </a:r>
            <a:endParaRPr sz="2400" dirty="0">
              <a:latin typeface="Calibri" panose="020F0502020204030204" pitchFamily="34" charset="0"/>
              <a:ea typeface="Arial" panose="020B0604020202020204" pitchFamily="34" charset="0"/>
            </a:endParaRPr>
          </a:p>
          <a:p>
            <a:pPr marL="800100" lvl="1" indent="-342900">
              <a:buFont typeface="Arial" panose="020B0604020202020204" pitchFamily="34" charset="0"/>
              <a:buChar char="•"/>
            </a:pPr>
            <a:r>
              <a:rPr sz="2400" dirty="0">
                <a:latin typeface="Calibri" panose="020F0502020204030204" pitchFamily="34" charset="0"/>
                <a:sym typeface="+mn-ea"/>
              </a:rPr>
              <a:t>Functions of Application Layer </a:t>
            </a:r>
            <a:endParaRPr sz="2400" dirty="0">
              <a:latin typeface="Calibri" panose="020F0502020204030204" pitchFamily="34" charset="0"/>
              <a:ea typeface="Arial" panose="020B0604020202020204" pitchFamily="34" charset="0"/>
            </a:endParaRPr>
          </a:p>
          <a:p>
            <a:pPr marL="800100" lvl="1" indent="-342900">
              <a:buFont typeface="Arial" panose="020B0604020202020204" pitchFamily="34" charset="0"/>
              <a:buChar char="•"/>
            </a:pPr>
            <a:r>
              <a:rPr sz="2400" dirty="0">
                <a:latin typeface="Calibri" panose="020F0502020204030204" pitchFamily="34" charset="0"/>
                <a:sym typeface="+mn-ea"/>
              </a:rPr>
              <a:t>Design Issues with Application Layer </a:t>
            </a:r>
            <a:endParaRPr sz="2400" dirty="0">
              <a:latin typeface="Calibri" panose="020F0502020204030204" pitchFamily="34" charset="0"/>
              <a:ea typeface="Arial" panose="020B0604020202020204" pitchFamily="34" charset="0"/>
            </a:endParaRPr>
          </a:p>
          <a:p>
            <a:pPr marL="800100" lvl="1" indent="-342900">
              <a:buFont typeface="Arial" panose="020B0604020202020204" pitchFamily="34" charset="0"/>
              <a:buChar char="•"/>
            </a:pPr>
            <a:r>
              <a:rPr sz="2400" dirty="0">
                <a:latin typeface="Calibri" panose="020F0502020204030204" pitchFamily="34" charset="0"/>
                <a:sym typeface="+mn-ea"/>
              </a:rPr>
              <a:t>Network Application Architecture </a:t>
            </a:r>
            <a:endParaRPr sz="2400" dirty="0">
              <a:latin typeface="Calibri" panose="020F0502020204030204" pitchFamily="34" charset="0"/>
              <a:ea typeface="Arial" panose="020B0604020202020204" pitchFamily="34" charset="0"/>
            </a:endParaRPr>
          </a:p>
          <a:p>
            <a:pPr marL="800100" lvl="1" indent="-342900">
              <a:buFont typeface="Arial" panose="020B0604020202020204" pitchFamily="34" charset="0"/>
              <a:buChar char="•"/>
            </a:pPr>
            <a:r>
              <a:rPr sz="2400" dirty="0">
                <a:latin typeface="Calibri" panose="020F0502020204030204" pitchFamily="34" charset="0"/>
                <a:sym typeface="+mn-ea"/>
              </a:rPr>
              <a:t>Client And Server Model </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800100" marR="0" lvl="1"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400" b="0" i="0" u="none" strike="noStrike" kern="1200" cap="none" spc="0" normalizeH="0" baseline="0" noProof="0" dirty="0">
                <a:ln>
                  <a:noFill/>
                </a:ln>
                <a:solidFill>
                  <a:schemeClr val="tx1"/>
                </a:solidFill>
                <a:effectLst/>
                <a:uLnTx/>
                <a:uFillTx/>
                <a:latin typeface="+mn-lt"/>
                <a:ea typeface="+mn-ea"/>
                <a:cs typeface="+mn-cs"/>
              </a:rPr>
              <a:t>Virtual Terminal</a:t>
            </a:r>
          </a:p>
          <a:p>
            <a:pPr marL="800100" marR="0" lvl="1"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400" b="0" i="0" u="none" strike="noStrike" kern="1200" cap="none" spc="0" normalizeH="0" baseline="0" noProof="0" dirty="0">
                <a:ln>
                  <a:noFill/>
                </a:ln>
                <a:solidFill>
                  <a:schemeClr val="tx1"/>
                </a:solidFill>
                <a:effectLst/>
                <a:uLnTx/>
                <a:uFillTx/>
                <a:latin typeface="+mn-lt"/>
                <a:ea typeface="+mn-ea"/>
                <a:cs typeface="+mn-cs"/>
              </a:rPr>
              <a:t>NETWORK VIRTUAL TERMINAL (NVT)</a:t>
            </a:r>
          </a:p>
          <a:p>
            <a:pPr marL="800100" marR="0" lvl="1"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400" b="0" i="0" u="none" strike="noStrike" kern="1200" cap="none" spc="0" normalizeH="0" baseline="0" noProof="0" dirty="0">
                <a:ln>
                  <a:noFill/>
                </a:ln>
                <a:solidFill>
                  <a:schemeClr val="tx1"/>
                </a:solidFill>
                <a:effectLst/>
                <a:uLnTx/>
                <a:uFillTx/>
                <a:latin typeface="+mn-lt"/>
                <a:ea typeface="+mn-ea"/>
                <a:cs typeface="+mn-cs"/>
              </a:rPr>
              <a:t>MAIL SERVICES </a:t>
            </a:r>
          </a:p>
          <a:p>
            <a:pPr marL="800100" marR="0" lvl="1"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400" b="0" i="0" u="none" strike="noStrike" kern="1200" cap="none" spc="0" normalizeH="0" baseline="0" noProof="0" dirty="0">
                <a:ln>
                  <a:noFill/>
                </a:ln>
                <a:solidFill>
                  <a:schemeClr val="tx1"/>
                </a:solidFill>
                <a:effectLst/>
                <a:uLnTx/>
                <a:uFillTx/>
                <a:latin typeface="+mn-lt"/>
                <a:ea typeface="+mn-ea"/>
                <a:cs typeface="+mn-cs"/>
              </a:rPr>
              <a:t>ADDRESSING </a:t>
            </a:r>
          </a:p>
          <a:p>
            <a:pPr marL="800100" marR="0" lvl="1"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400" b="0" i="0" u="none" strike="noStrike" kern="1200" cap="none" spc="0" normalizeH="0" baseline="0" noProof="0" dirty="0">
                <a:ln>
                  <a:noFill/>
                </a:ln>
                <a:solidFill>
                  <a:schemeClr val="tx1"/>
                </a:solidFill>
                <a:effectLst/>
                <a:uLnTx/>
                <a:uFillTx/>
                <a:latin typeface="+mn-lt"/>
                <a:ea typeface="+mn-ea"/>
                <a:cs typeface="+mn-cs"/>
              </a:rPr>
              <a:t>DIRECTORY SERVICES</a:t>
            </a:r>
          </a:p>
          <a:p>
            <a:pPr marL="800100" marR="0" lvl="1"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400" b="0" i="0" u="none" strike="noStrike" kern="1200" cap="none" spc="0" normalizeH="0" baseline="0" noProof="0" dirty="0">
                <a:ln>
                  <a:noFill/>
                </a:ln>
                <a:solidFill>
                  <a:schemeClr val="tx1"/>
                </a:solidFill>
                <a:effectLst/>
                <a:uLnTx/>
                <a:uFillTx/>
                <a:latin typeface="+mn-lt"/>
                <a:ea typeface="+mn-ea"/>
                <a:cs typeface="+mn-cs"/>
              </a:rPr>
              <a:t>FTAM (File Transfer Access and Management)</a:t>
            </a:r>
            <a:endParaRPr kumimoji="0" lang="en-US" sz="2400" b="0" i="0" u="none" strike="noStrike" kern="1200" cap="none" spc="0" normalizeH="0" baseline="0" noProof="0" dirty="0">
              <a:ln>
                <a:noFill/>
              </a:ln>
              <a:solidFill>
                <a:schemeClr val="tx1"/>
              </a:solidFill>
              <a:effectLst/>
              <a:uLnTx/>
              <a:uFillTx/>
              <a:latin typeface="Calibri" panose="020F0502020204030204"/>
              <a:ea typeface="+mn-ea"/>
              <a:cs typeface="+mn-cs"/>
            </a:endParaRPr>
          </a:p>
          <a:p>
            <a:pPr marL="342900" marR="0" lvl="0" indent="-342900" algn="l" defTabSz="457200" rtl="0" eaLnBrk="1" fontAlgn="auto" latinLnBrk="0" hangingPunct="1">
              <a:lnSpc>
                <a:spcPts val="3650"/>
              </a:lnSpc>
              <a:spcBef>
                <a:spcPts val="0"/>
              </a:spcBef>
              <a:spcAft>
                <a:spcPts val="0"/>
              </a:spcAft>
              <a:buClrTx/>
              <a:buSzTx/>
              <a:buFont typeface="Arial" panose="020B0604020202020204" pitchFamily="34" charset="0"/>
              <a:buChar char="•"/>
              <a:defRPr/>
            </a:pPr>
            <a:r>
              <a:rPr kumimoji="0" lang="en-US" sz="2400" b="0" i="0" u="none" strike="noStrike" kern="1200" cap="none" spc="0" normalizeH="0" baseline="0" noProof="0" dirty="0">
                <a:ln>
                  <a:noFill/>
                </a:ln>
                <a:solidFill>
                  <a:schemeClr val="tx1"/>
                </a:solidFill>
                <a:effectLst/>
                <a:uLnTx/>
                <a:uFillTx/>
                <a:latin typeface="Calibri" panose="020F0502020204030204"/>
                <a:ea typeface="+mn-ea"/>
                <a:cs typeface="+mn-cs"/>
              </a:rPr>
              <a:t>APPLICATION PROTOCOLS</a:t>
            </a:r>
          </a:p>
          <a:p>
            <a:pPr marL="800100" marR="0" lvl="1"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400" b="0" i="0" u="none" strike="noStrike" kern="1200" cap="none" spc="0" normalizeH="0" baseline="0" noProof="0" dirty="0">
                <a:ln>
                  <a:noFill/>
                </a:ln>
                <a:solidFill>
                  <a:schemeClr val="tx1"/>
                </a:solidFill>
                <a:effectLst/>
                <a:uLnTx/>
                <a:uFillTx/>
                <a:latin typeface="+mn-lt"/>
                <a:ea typeface="+mn-ea"/>
                <a:cs typeface="+mn-cs"/>
              </a:rPr>
              <a:t>Topic Objective &amp; Recap of previous topic</a:t>
            </a:r>
          </a:p>
          <a:p>
            <a:pPr marL="800100" marR="0" lvl="1"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400" b="0" i="0" u="none" strike="noStrike" kern="1200" cap="none" spc="0" normalizeH="0" baseline="0" noProof="0" dirty="0">
                <a:ln>
                  <a:noFill/>
                </a:ln>
                <a:solidFill>
                  <a:schemeClr val="tx1"/>
                </a:solidFill>
                <a:effectLst/>
                <a:uLnTx/>
                <a:uFillTx/>
                <a:latin typeface="Calibri" panose="020F0502020204030204"/>
                <a:ea typeface="+mn-ea"/>
                <a:cs typeface="+mn-cs"/>
              </a:rPr>
              <a:t>DNS</a:t>
            </a:r>
          </a:p>
          <a:p>
            <a:pPr marL="800100" marR="0" lvl="1"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400" b="0" i="0" u="none" strike="noStrike" kern="1200" cap="none" spc="0" normalizeH="0" baseline="0" noProof="0" dirty="0">
                <a:ln>
                  <a:noFill/>
                </a:ln>
                <a:solidFill>
                  <a:schemeClr val="tx1"/>
                </a:solidFill>
                <a:effectLst/>
                <a:uLnTx/>
                <a:uFillTx/>
                <a:latin typeface="Calibri" panose="020F0502020204030204"/>
                <a:ea typeface="+mn-ea"/>
                <a:cs typeface="+mn-cs"/>
              </a:rPr>
              <a:t>FTP</a:t>
            </a:r>
          </a:p>
          <a:p>
            <a:pPr marL="800100" marR="0" lvl="1"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400" b="0" i="0" u="none" strike="noStrike" kern="1200" cap="none" spc="0" normalizeH="0" baseline="0" noProof="0" dirty="0">
                <a:ln>
                  <a:noFill/>
                </a:ln>
                <a:solidFill>
                  <a:schemeClr val="tx1"/>
                </a:solidFill>
                <a:effectLst/>
                <a:uLnTx/>
                <a:uFillTx/>
                <a:latin typeface="Calibri" panose="020F0502020204030204"/>
                <a:ea typeface="+mn-ea"/>
                <a:cs typeface="+mn-cs"/>
              </a:rPr>
              <a:t>TELNET</a:t>
            </a:r>
          </a:p>
          <a:p>
            <a:pPr marL="457200" marR="0" lvl="1" indent="0" algn="l" defTabSz="457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sp>
        <p:nvSpPr>
          <p:cNvPr id="3" name="Date Placeholder 2"/>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75A76F12-EE8D-4F4E-B4EE-D6EC3566402B}"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3</a:t>
            </a:fld>
            <a:endParaRPr lang="en-US" sz="1300" dirty="0">
              <a:solidFill>
                <a:srgbClr val="898989"/>
              </a:solidFill>
            </a:endParaRPr>
          </a:p>
        </p:txBody>
      </p:sp>
      <p:sp>
        <p:nvSpPr>
          <p:cNvPr id="5126" name="Title 1"/>
          <p:cNvSpPr>
            <a:spLocks noGrp="1"/>
          </p:cNvSpPr>
          <p:nvPr>
            <p:ph type="title"/>
          </p:nvPr>
        </p:nvSpPr>
        <p:spPr>
          <a:xfrm>
            <a:off x="1508125" y="0"/>
            <a:ext cx="8550275" cy="531813"/>
          </a:xfrm>
        </p:spPr>
        <p:txBody>
          <a:bodyPr vert="horz" wrap="square" lIns="91440" tIns="45720" rIns="91440" bIns="45720" anchor="b" anchorCtr="0">
            <a:normAutofit/>
          </a:bodyPr>
          <a:lstStyle/>
          <a:p>
            <a:pPr defTabSz="1005840">
              <a:buNone/>
            </a:pPr>
            <a:r>
              <a:rPr sz="3200" kern="1200" dirty="0">
                <a:latin typeface="+mj-lt"/>
                <a:ea typeface="+mj-ea"/>
                <a:cs typeface="+mj-cs"/>
              </a:rPr>
              <a:t> CONTENTS</a:t>
            </a:r>
          </a:p>
        </p:txBody>
      </p:sp>
      <p:sp>
        <p:nvSpPr>
          <p:cNvPr id="6" name="Footer Placeholder 12">
            <a:extLst>
              <a:ext uri="{FF2B5EF4-FFF2-40B4-BE49-F238E27FC236}">
                <a16:creationId xmlns:a16="http://schemas.microsoft.com/office/drawing/2014/main" id="{65E2268E-7AAC-346C-6FF3-0D7088084494}"/>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1"/>
          <p:cNvSpPr/>
          <p:nvPr/>
        </p:nvSpPr>
        <p:spPr>
          <a:xfrm>
            <a:off x="490538" y="971550"/>
            <a:ext cx="9117012" cy="2786063"/>
          </a:xfrm>
          <a:prstGeom prst="rect">
            <a:avLst/>
          </a:prstGeom>
          <a:noFill/>
          <a:ln w="9525">
            <a:noFill/>
          </a:ln>
        </p:spPr>
        <p:txBody>
          <a:bodyPr lIns="0" tIns="0" rIns="0" bIns="0"/>
          <a:lstStyle/>
          <a:p>
            <a:pPr marL="254000" indent="-254000" algn="just">
              <a:lnSpc>
                <a:spcPts val="2815"/>
              </a:lnSpc>
              <a:buNone/>
            </a:pPr>
            <a:r>
              <a:rPr sz="2200" dirty="0">
                <a:latin typeface="Calibri" panose="020F0502020204030204" pitchFamily="34" charset="0"/>
                <a:ea typeface="Arial" panose="020B0604020202020204" pitchFamily="34" charset="0"/>
              </a:rPr>
              <a:t>. In P2P file-sharing system, a file is transferred from a process in one peer to a process in another peer. We label one of the two processes as the client and another process as the server.</a:t>
            </a:r>
          </a:p>
          <a:p>
            <a:pPr marL="254000" indent="-254000" algn="just">
              <a:lnSpc>
                <a:spcPts val="2815"/>
              </a:lnSpc>
              <a:buNone/>
            </a:pPr>
            <a:r>
              <a:rPr sz="2200" dirty="0">
                <a:latin typeface="Calibri" panose="020F0502020204030204" pitchFamily="34" charset="0"/>
                <a:ea typeface="Arial" panose="020B0604020202020204" pitchFamily="34" charset="0"/>
              </a:rPr>
              <a:t>. With P2P file sharing, the peer which is downloading the file is known as a client, and the peer which is uploading the file is known as a server. However, we have observed in some applications such as P2P file sharing; a process can be both as a client and server. Therefore, we can say that a process can both download and upload the files.</a:t>
            </a:r>
          </a:p>
        </p:txBody>
      </p:sp>
      <p:sp>
        <p:nvSpPr>
          <p:cNvPr id="3" name="Date Placeholder 2"/>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9DFDB75B-28DC-4C1C-9D94-3A6A12E8E5C1}"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30</a:t>
            </a:fld>
            <a:endParaRPr lang="en-US" sz="1300" dirty="0">
              <a:solidFill>
                <a:srgbClr val="898989"/>
              </a:solidFill>
            </a:endParaRPr>
          </a:p>
        </p:txBody>
      </p:sp>
      <p:sp>
        <p:nvSpPr>
          <p:cNvPr id="33798"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LAYER - OSI MODEL</a:t>
            </a:r>
            <a:endParaRPr sz="3200" kern="1200" dirty="0">
              <a:latin typeface="+mj-lt"/>
              <a:ea typeface="+mj-ea"/>
              <a:cs typeface="+mj-cs"/>
            </a:endParaRPr>
          </a:p>
        </p:txBody>
      </p:sp>
      <p:sp>
        <p:nvSpPr>
          <p:cNvPr id="2" name="Footer Placeholder 12">
            <a:extLst>
              <a:ext uri="{FF2B5EF4-FFF2-40B4-BE49-F238E27FC236}">
                <a16:creationId xmlns:a16="http://schemas.microsoft.com/office/drawing/2014/main" id="{B898A9A7-347B-649E-918A-7CA5C3AEAB04}"/>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4818" name="Picture 1"/>
          <p:cNvPicPr>
            <a:picLocks noChangeAspect="1"/>
          </p:cNvPicPr>
          <p:nvPr/>
        </p:nvPicPr>
        <p:blipFill>
          <a:blip r:embed="rId2"/>
          <a:stretch>
            <a:fillRect/>
          </a:stretch>
        </p:blipFill>
        <p:spPr>
          <a:xfrm>
            <a:off x="2343150" y="4273550"/>
            <a:ext cx="3576638" cy="2776538"/>
          </a:xfrm>
          <a:prstGeom prst="rect">
            <a:avLst/>
          </a:prstGeom>
          <a:noFill/>
          <a:ln w="9525">
            <a:noFill/>
          </a:ln>
        </p:spPr>
      </p:pic>
      <p:sp>
        <p:nvSpPr>
          <p:cNvPr id="34819" name="Rectangle 2"/>
          <p:cNvSpPr/>
          <p:nvPr/>
        </p:nvSpPr>
        <p:spPr>
          <a:xfrm>
            <a:off x="3452813" y="974725"/>
            <a:ext cx="2967037" cy="238125"/>
          </a:xfrm>
          <a:prstGeom prst="rect">
            <a:avLst/>
          </a:prstGeom>
          <a:noFill/>
          <a:ln w="9525">
            <a:noFill/>
          </a:ln>
        </p:spPr>
        <p:txBody>
          <a:bodyPr wrap="none" lIns="0" tIns="0" rIns="0" bIns="0"/>
          <a:lstStyle/>
          <a:p>
            <a:pPr>
              <a:buNone/>
            </a:pPr>
            <a:r>
              <a:rPr sz="2300" b="1" dirty="0">
                <a:latin typeface="Calibri" panose="020F0502020204030204" pitchFamily="34" charset="0"/>
                <a:ea typeface="Arial" panose="020B0604020202020204" pitchFamily="34" charset="0"/>
              </a:rPr>
              <a:t>Client And Server Model</a:t>
            </a:r>
          </a:p>
        </p:txBody>
      </p:sp>
      <p:sp>
        <p:nvSpPr>
          <p:cNvPr id="34820" name="Rectangle 3"/>
          <p:cNvSpPr/>
          <p:nvPr/>
        </p:nvSpPr>
        <p:spPr>
          <a:xfrm>
            <a:off x="490538" y="1736725"/>
            <a:ext cx="9126537" cy="2070100"/>
          </a:xfrm>
          <a:prstGeom prst="rect">
            <a:avLst/>
          </a:prstGeom>
          <a:noFill/>
          <a:ln w="9525">
            <a:noFill/>
          </a:ln>
        </p:spPr>
        <p:txBody>
          <a:bodyPr lIns="0" tIns="0" rIns="0" bIns="0"/>
          <a:lstStyle/>
          <a:p>
            <a:pPr marL="254000" indent="-254000" algn="just">
              <a:lnSpc>
                <a:spcPts val="2815"/>
              </a:lnSpc>
              <a:buNone/>
            </a:pPr>
            <a:r>
              <a:rPr sz="2200" dirty="0">
                <a:latin typeface="Calibri" panose="020F0502020204030204" pitchFamily="34" charset="0"/>
                <a:ea typeface="Arial" panose="020B0604020202020204" pitchFamily="34" charset="0"/>
              </a:rPr>
              <a:t>. A client and server networking model is a model in which computers such as servers provide the network services to the other computers such as clients to perform a user based tasks. This model is known as client-server networking model.</a:t>
            </a:r>
          </a:p>
          <a:p>
            <a:pPr marL="254000" indent="-254000" algn="just">
              <a:lnSpc>
                <a:spcPts val="2815"/>
              </a:lnSpc>
              <a:spcAft>
                <a:spcPts val="1265"/>
              </a:spcAft>
              <a:buNone/>
            </a:pPr>
            <a:r>
              <a:rPr sz="2200" dirty="0">
                <a:latin typeface="Calibri" panose="020F0502020204030204" pitchFamily="34" charset="0"/>
                <a:ea typeface="Arial" panose="020B0604020202020204" pitchFamily="34" charset="0"/>
              </a:rPr>
              <a:t>. The application programs using the client-server model should follow the given below strategies:</a:t>
            </a:r>
          </a:p>
        </p:txBody>
      </p:sp>
      <p:sp>
        <p:nvSpPr>
          <p:cNvPr id="34821" name="Rectangle 4"/>
          <p:cNvSpPr/>
          <p:nvPr/>
        </p:nvSpPr>
        <p:spPr>
          <a:xfrm>
            <a:off x="2417763" y="4011613"/>
            <a:ext cx="3309937" cy="160337"/>
          </a:xfrm>
          <a:prstGeom prst="rect">
            <a:avLst/>
          </a:prstGeom>
          <a:noFill/>
          <a:ln w="9525">
            <a:noFill/>
          </a:ln>
        </p:spPr>
        <p:txBody>
          <a:bodyPr wrap="none" lIns="0" tIns="0" rIns="0" bIns="0"/>
          <a:lstStyle/>
          <a:p>
            <a:pPr algn="just">
              <a:buNone/>
            </a:pPr>
            <a:r>
              <a:rPr sz="1300" dirty="0">
                <a:latin typeface="Arial" panose="020B0604020202020204" pitchFamily="34" charset="0"/>
                <a:ea typeface="Arial" panose="020B0604020202020204" pitchFamily="34" charset="0"/>
              </a:rPr>
              <a:t>Client    Server</a:t>
            </a:r>
          </a:p>
        </p:txBody>
      </p:sp>
      <p:sp>
        <p:nvSpPr>
          <p:cNvPr id="6" name="Date Placeholder 5"/>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F465924C-AFEE-431B-A251-F3D877585C45}"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Slide Number Placeholder 7"/>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31</a:t>
            </a:fld>
            <a:endParaRPr lang="en-US" sz="1300" dirty="0">
              <a:solidFill>
                <a:srgbClr val="898989"/>
              </a:solidFill>
            </a:endParaRPr>
          </a:p>
        </p:txBody>
      </p:sp>
      <p:sp>
        <p:nvSpPr>
          <p:cNvPr id="34825"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LAYER - OSI MODEL</a:t>
            </a:r>
            <a:endParaRPr sz="3200" kern="1200" dirty="0">
              <a:latin typeface="+mj-lt"/>
              <a:ea typeface="+mj-ea"/>
              <a:cs typeface="+mj-cs"/>
            </a:endParaRPr>
          </a:p>
        </p:txBody>
      </p:sp>
      <p:sp>
        <p:nvSpPr>
          <p:cNvPr id="2" name="Footer Placeholder 12">
            <a:extLst>
              <a:ext uri="{FF2B5EF4-FFF2-40B4-BE49-F238E27FC236}">
                <a16:creationId xmlns:a16="http://schemas.microsoft.com/office/drawing/2014/main" id="{C0856428-8E29-CDFC-9474-80D1EBF29B40}"/>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1"/>
          <p:cNvSpPr/>
          <p:nvPr/>
        </p:nvSpPr>
        <p:spPr>
          <a:xfrm>
            <a:off x="490538" y="984999"/>
            <a:ext cx="9123362" cy="5280025"/>
          </a:xfrm>
          <a:prstGeom prst="rect">
            <a:avLst/>
          </a:prstGeom>
          <a:noFill/>
          <a:ln w="9525">
            <a:noFill/>
          </a:ln>
        </p:spPr>
        <p:txBody>
          <a:bodyPr lIns="0" tIns="0" rIns="0" bIns="0"/>
          <a:lstStyle/>
          <a:p>
            <a:pPr marL="254000" indent="-254000" algn="just">
              <a:lnSpc>
                <a:spcPts val="2790"/>
              </a:lnSpc>
              <a:buNone/>
            </a:pPr>
            <a:r>
              <a:rPr sz="2200" dirty="0">
                <a:latin typeface="Calibri" panose="020F0502020204030204" pitchFamily="34" charset="0"/>
                <a:ea typeface="Arial" panose="020B0604020202020204" pitchFamily="34" charset="0"/>
              </a:rPr>
              <a:t>. An application program is known as a client program, running on the local machine that requests for a service from an application program known as a server program, running on the remote machine.</a:t>
            </a:r>
          </a:p>
          <a:p>
            <a:pPr marL="254000" indent="-254000" algn="just">
              <a:lnSpc>
                <a:spcPts val="2790"/>
              </a:lnSpc>
              <a:buNone/>
            </a:pPr>
            <a:r>
              <a:rPr sz="2200" dirty="0">
                <a:latin typeface="Calibri" panose="020F0502020204030204" pitchFamily="34" charset="0"/>
                <a:ea typeface="Arial" panose="020B0604020202020204" pitchFamily="34" charset="0"/>
              </a:rPr>
              <a:t>. A client program runs only when it requests for a service from the server while the server program runs all time as it does not know when its service is required.</a:t>
            </a:r>
          </a:p>
          <a:p>
            <a:pPr marL="254000" indent="-254000" algn="just">
              <a:lnSpc>
                <a:spcPts val="2790"/>
              </a:lnSpc>
              <a:buNone/>
            </a:pPr>
            <a:r>
              <a:rPr sz="2200" dirty="0">
                <a:latin typeface="Calibri" panose="020F0502020204030204" pitchFamily="34" charset="0"/>
                <a:ea typeface="Arial" panose="020B0604020202020204" pitchFamily="34" charset="0"/>
              </a:rPr>
              <a:t>. A server provides a service for many clients not just for a single client. Therefore, we can say that client-server follows the many-to-one relationship. Many clients can use the service of one server.</a:t>
            </a:r>
          </a:p>
          <a:p>
            <a:pPr marL="254000" indent="-254000" algn="just">
              <a:lnSpc>
                <a:spcPts val="2790"/>
              </a:lnSpc>
              <a:buNone/>
            </a:pPr>
            <a:r>
              <a:rPr sz="2200" dirty="0">
                <a:latin typeface="Calibri" panose="020F0502020204030204" pitchFamily="34" charset="0"/>
                <a:ea typeface="Arial" panose="020B0604020202020204" pitchFamily="34" charset="0"/>
              </a:rPr>
              <a:t>. Services are required frequently, and many users have a specific client-server application program. For example, the client-server application program allows the user to access the files, send e-mail, and so on. If the services are more customized, then we should have one generic application program that allows the user to access the services available on the remote computer.</a:t>
            </a:r>
          </a:p>
        </p:txBody>
      </p:sp>
      <p:sp>
        <p:nvSpPr>
          <p:cNvPr id="3" name="Date Placeholder 2"/>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4A224484-D038-4B92-833B-199CA4BFFD19}"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32</a:t>
            </a:fld>
            <a:endParaRPr lang="en-US" sz="1300" dirty="0">
              <a:solidFill>
                <a:srgbClr val="898989"/>
              </a:solidFill>
            </a:endParaRPr>
          </a:p>
        </p:txBody>
      </p:sp>
      <p:sp>
        <p:nvSpPr>
          <p:cNvPr id="35846"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LAYER - OSI MODEL</a:t>
            </a:r>
            <a:endParaRPr sz="3200" kern="1200" dirty="0">
              <a:latin typeface="+mj-lt"/>
              <a:ea typeface="+mj-ea"/>
              <a:cs typeface="+mj-cs"/>
            </a:endParaRPr>
          </a:p>
        </p:txBody>
      </p:sp>
      <p:sp>
        <p:nvSpPr>
          <p:cNvPr id="2" name="Footer Placeholder 12">
            <a:extLst>
              <a:ext uri="{FF2B5EF4-FFF2-40B4-BE49-F238E27FC236}">
                <a16:creationId xmlns:a16="http://schemas.microsoft.com/office/drawing/2014/main" id="{69A5EED8-9142-3E08-F2A2-1413F57CF50E}"/>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1"/>
          <p:cNvSpPr/>
          <p:nvPr/>
        </p:nvSpPr>
        <p:spPr>
          <a:xfrm>
            <a:off x="268288" y="974725"/>
            <a:ext cx="719137" cy="238125"/>
          </a:xfrm>
          <a:prstGeom prst="rect">
            <a:avLst/>
          </a:prstGeom>
          <a:noFill/>
          <a:ln w="9525">
            <a:noFill/>
          </a:ln>
        </p:spPr>
        <p:txBody>
          <a:bodyPr wrap="none" lIns="0" tIns="0" rIns="0" bIns="0"/>
          <a:lstStyle/>
          <a:p>
            <a:pPr algn="just">
              <a:spcAft>
                <a:spcPts val="1890"/>
              </a:spcAft>
              <a:buNone/>
            </a:pPr>
            <a:r>
              <a:rPr sz="2300" b="1" dirty="0">
                <a:latin typeface="Calibri" panose="020F0502020204030204" pitchFamily="34" charset="0"/>
                <a:ea typeface="Arial" panose="020B0604020202020204" pitchFamily="34" charset="0"/>
              </a:rPr>
              <a:t>Client</a:t>
            </a:r>
          </a:p>
        </p:txBody>
      </p:sp>
      <p:sp>
        <p:nvSpPr>
          <p:cNvPr id="36867" name="Rectangle 2"/>
          <p:cNvSpPr/>
          <p:nvPr/>
        </p:nvSpPr>
        <p:spPr>
          <a:xfrm>
            <a:off x="261938" y="1536700"/>
            <a:ext cx="9351962" cy="4416425"/>
          </a:xfrm>
          <a:prstGeom prst="rect">
            <a:avLst/>
          </a:prstGeom>
          <a:noFill/>
          <a:ln w="9525">
            <a:noFill/>
          </a:ln>
        </p:spPr>
        <p:txBody>
          <a:bodyPr lIns="0" tIns="0" rIns="0" bIns="0"/>
          <a:lstStyle/>
          <a:p>
            <a:pPr algn="just">
              <a:lnSpc>
                <a:spcPts val="2790"/>
              </a:lnSpc>
              <a:spcBef>
                <a:spcPts val="1890"/>
              </a:spcBef>
              <a:spcAft>
                <a:spcPts val="840"/>
              </a:spcAft>
              <a:buNone/>
            </a:pPr>
            <a:r>
              <a:rPr sz="2200" dirty="0">
                <a:latin typeface="Calibri" panose="020F0502020204030204" pitchFamily="34" charset="0"/>
                <a:ea typeface="Arial" panose="020B0604020202020204" pitchFamily="34" charset="0"/>
              </a:rPr>
              <a:t>A client is a program that runs on the local machine requesting service from the server. A client program is a finite program means that the service started by the user and terminates when the service is completed.</a:t>
            </a:r>
          </a:p>
          <a:p>
            <a:pPr algn="just">
              <a:spcAft>
                <a:spcPts val="1890"/>
              </a:spcAft>
              <a:buNone/>
            </a:pPr>
            <a:r>
              <a:rPr sz="2300" b="1" dirty="0">
                <a:latin typeface="Calibri" panose="020F0502020204030204" pitchFamily="34" charset="0"/>
                <a:ea typeface="Arial" panose="020B0604020202020204" pitchFamily="34" charset="0"/>
              </a:rPr>
              <a:t>Server</a:t>
            </a:r>
          </a:p>
          <a:p>
            <a:pPr algn="just">
              <a:lnSpc>
                <a:spcPts val="2815"/>
              </a:lnSpc>
              <a:spcAft>
                <a:spcPts val="840"/>
              </a:spcAft>
              <a:buNone/>
            </a:pPr>
            <a:r>
              <a:rPr sz="2200" dirty="0">
                <a:latin typeface="Calibri" panose="020F0502020204030204" pitchFamily="34" charset="0"/>
                <a:ea typeface="Arial" panose="020B0604020202020204" pitchFamily="34" charset="0"/>
              </a:rPr>
              <a:t>A server is a program that runs on the remote machine providing services to the clients. When the client requests for a service, then the server opens the door for the incoming requests, but it never initiates the service.</a:t>
            </a:r>
          </a:p>
          <a:p>
            <a:pPr algn="just">
              <a:lnSpc>
                <a:spcPts val="2815"/>
              </a:lnSpc>
              <a:buNone/>
            </a:pPr>
            <a:r>
              <a:rPr sz="2200" dirty="0">
                <a:latin typeface="Calibri" panose="020F0502020204030204" pitchFamily="34" charset="0"/>
                <a:ea typeface="Arial" panose="020B0604020202020204" pitchFamily="34" charset="0"/>
              </a:rPr>
              <a:t>A server program is an infinite program means that when it starts, it runs infinitely unless the problem arises. The server waits for the incoming requests from the clients. When the request arrives at the server, then it responds to the request.</a:t>
            </a: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5A2584B9-A38B-405F-9622-032637A93442}"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33</a:t>
            </a:fld>
            <a:endParaRPr lang="en-US" sz="1300" dirty="0">
              <a:solidFill>
                <a:srgbClr val="898989"/>
              </a:solidFill>
            </a:endParaRPr>
          </a:p>
        </p:txBody>
      </p:sp>
      <p:sp>
        <p:nvSpPr>
          <p:cNvPr id="36871"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LAYER - OSI MODEL</a:t>
            </a:r>
            <a:endParaRPr sz="3200" kern="1200" dirty="0">
              <a:latin typeface="+mj-lt"/>
              <a:ea typeface="+mj-ea"/>
              <a:cs typeface="+mj-cs"/>
            </a:endParaRPr>
          </a:p>
        </p:txBody>
      </p:sp>
      <p:sp>
        <p:nvSpPr>
          <p:cNvPr id="2" name="Footer Placeholder 12">
            <a:extLst>
              <a:ext uri="{FF2B5EF4-FFF2-40B4-BE49-F238E27FC236}">
                <a16:creationId xmlns:a16="http://schemas.microsoft.com/office/drawing/2014/main" id="{A0537DFF-19C3-AB1B-85AB-3DA9A642283C}"/>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1"/>
          <p:cNvSpPr/>
          <p:nvPr/>
        </p:nvSpPr>
        <p:spPr>
          <a:xfrm>
            <a:off x="258763" y="971550"/>
            <a:ext cx="9363075" cy="274638"/>
          </a:xfrm>
          <a:prstGeom prst="rect">
            <a:avLst/>
          </a:prstGeom>
          <a:noFill/>
          <a:ln w="9525">
            <a:noFill/>
          </a:ln>
        </p:spPr>
        <p:txBody>
          <a:bodyPr wrap="none" lIns="0" tIns="0" rIns="0" bIns="0"/>
          <a:lstStyle/>
          <a:p>
            <a:pPr>
              <a:buNone/>
            </a:pPr>
            <a:r>
              <a:rPr sz="2300" b="1" dirty="0">
                <a:latin typeface="Calibri" panose="020F0502020204030204" pitchFamily="34" charset="0"/>
                <a:ea typeface="Arial" panose="020B0604020202020204" pitchFamily="34" charset="0"/>
              </a:rPr>
              <a:t>Advantages of Client-server networks:</a:t>
            </a:r>
          </a:p>
        </p:txBody>
      </p:sp>
      <p:sp>
        <p:nvSpPr>
          <p:cNvPr id="3" name="Rectangle 2"/>
          <p:cNvSpPr/>
          <p:nvPr/>
        </p:nvSpPr>
        <p:spPr>
          <a:xfrm>
            <a:off x="258763" y="1484313"/>
            <a:ext cx="9363075" cy="3346450"/>
          </a:xfrm>
          <a:prstGeom prst="rect">
            <a:avLst/>
          </a:prstGeom>
        </p:spPr>
        <p:txBody>
          <a:bodyPr lIns="0" tIns="0" rIns="0" bIns="0">
            <a:noAutofit/>
          </a:bodyPr>
          <a:lstStyle/>
          <a:p>
            <a:pPr marL="482600" marR="0" lvl="0" indent="-228600" algn="l" defTabSz="457200" rtl="0" eaLnBrk="1" fontAlgn="auto" latinLnBrk="0" hangingPunct="1">
              <a:lnSpc>
                <a:spcPts val="2810"/>
              </a:lnSpc>
              <a:spcBef>
                <a:spcPts val="0"/>
              </a:spcBef>
              <a:spcAft>
                <a:spcPts val="210"/>
              </a:spcAft>
              <a:buClrTx/>
              <a:buSzTx/>
              <a:buFontTx/>
              <a:buNone/>
              <a:defRPr/>
            </a:pPr>
            <a:r>
              <a:rPr kumimoji="0" lang="en-US" sz="2300" b="1" i="0" u="none" strike="noStrike" kern="1200" cap="none" spc="0" normalizeH="0" baseline="0" noProof="0" dirty="0">
                <a:ln>
                  <a:noFill/>
                </a:ln>
                <a:solidFill>
                  <a:schemeClr val="tx1"/>
                </a:solidFill>
                <a:effectLst/>
                <a:uLnTx/>
                <a:uFillTx/>
                <a:latin typeface="Calibri" panose="020F0502020204030204"/>
                <a:ea typeface="+mn-ea"/>
                <a:cs typeface="+mn-cs"/>
              </a:rPr>
              <a:t>. Centralized: </a:t>
            </a: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Centralized back-up is possible in client-server networks, i.e., all the data is stored in a server.</a:t>
            </a:r>
          </a:p>
          <a:p>
            <a:pPr marL="482600" marR="0" lvl="0" indent="-228600" algn="l" defTabSz="457200" rtl="0" eaLnBrk="1" fontAlgn="auto" latinLnBrk="0" hangingPunct="1">
              <a:lnSpc>
                <a:spcPts val="2830"/>
              </a:lnSpc>
              <a:spcBef>
                <a:spcPts val="0"/>
              </a:spcBef>
              <a:spcAft>
                <a:spcPts val="210"/>
              </a:spcAft>
              <a:buClrTx/>
              <a:buSzTx/>
              <a:buFontTx/>
              <a:buNone/>
              <a:defRPr/>
            </a:pPr>
            <a:r>
              <a:rPr kumimoji="0" lang="en-US" sz="2300" b="1" i="0" u="none" strike="noStrike" kern="1200" cap="none" spc="0" normalizeH="0" baseline="0" noProof="0" dirty="0">
                <a:ln>
                  <a:noFill/>
                </a:ln>
                <a:solidFill>
                  <a:schemeClr val="tx1"/>
                </a:solidFill>
                <a:effectLst/>
                <a:uLnTx/>
                <a:uFillTx/>
                <a:latin typeface="Calibri" panose="020F0502020204030204"/>
                <a:ea typeface="+mn-ea"/>
                <a:cs typeface="+mn-cs"/>
              </a:rPr>
              <a:t>. Security: </a:t>
            </a: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These networks are more secure as all the shared resources are centrally administered.</a:t>
            </a:r>
          </a:p>
          <a:p>
            <a:pPr marL="482600" marR="0" lvl="0" indent="-228600" algn="l" defTabSz="457200" rtl="0" eaLnBrk="1" fontAlgn="auto" latinLnBrk="0" hangingPunct="1">
              <a:lnSpc>
                <a:spcPts val="2810"/>
              </a:lnSpc>
              <a:spcBef>
                <a:spcPts val="0"/>
              </a:spcBef>
              <a:spcAft>
                <a:spcPts val="210"/>
              </a:spcAft>
              <a:buClrTx/>
              <a:buSzTx/>
              <a:buFontTx/>
              <a:buNone/>
              <a:defRPr/>
            </a:pPr>
            <a:r>
              <a:rPr kumimoji="0" lang="en-US" sz="2300" b="1" i="0" u="none" strike="noStrike" kern="1200" cap="none" spc="0" normalizeH="0" baseline="0" noProof="0" dirty="0">
                <a:ln>
                  <a:noFill/>
                </a:ln>
                <a:solidFill>
                  <a:schemeClr val="tx1"/>
                </a:solidFill>
                <a:effectLst/>
                <a:uLnTx/>
                <a:uFillTx/>
                <a:latin typeface="Calibri" panose="020F0502020204030204"/>
                <a:ea typeface="+mn-ea"/>
                <a:cs typeface="+mn-cs"/>
              </a:rPr>
              <a:t>. Performance: </a:t>
            </a: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The use of the dedicated server increases the speed of sharing resources. This increases the performance of the overall system.</a:t>
            </a:r>
          </a:p>
          <a:p>
            <a:pPr marL="482600" marR="0" lvl="0" indent="-228600" algn="l" defTabSz="457200" rtl="0" eaLnBrk="1" fontAlgn="auto" latinLnBrk="0" hangingPunct="1">
              <a:lnSpc>
                <a:spcPts val="2810"/>
              </a:lnSpc>
              <a:spcBef>
                <a:spcPts val="0"/>
              </a:spcBef>
              <a:spcAft>
                <a:spcPts val="0"/>
              </a:spcAft>
              <a:buClrTx/>
              <a:buSzTx/>
              <a:buFontTx/>
              <a:buNone/>
              <a:defRPr/>
            </a:pPr>
            <a:r>
              <a:rPr kumimoji="0" lang="en-US" sz="2300" b="1" i="0" u="none" strike="noStrike" kern="1200" cap="none" spc="0" normalizeH="0" baseline="0" noProof="0" dirty="0">
                <a:ln>
                  <a:noFill/>
                </a:ln>
                <a:solidFill>
                  <a:schemeClr val="tx1"/>
                </a:solidFill>
                <a:effectLst/>
                <a:uLnTx/>
                <a:uFillTx/>
                <a:latin typeface="Calibri" panose="020F0502020204030204"/>
                <a:ea typeface="+mn-ea"/>
                <a:cs typeface="+mn-cs"/>
              </a:rPr>
              <a:t>. Scalability: </a:t>
            </a: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We can increase the number of clients and servers separately,</a:t>
            </a:r>
          </a:p>
          <a:p>
            <a:pPr marL="482600" marR="0" lvl="0" indent="0" algn="just" defTabSz="457200" rtl="0" eaLnBrk="1" fontAlgn="auto" latinLnBrk="0" hangingPunct="1">
              <a:lnSpc>
                <a:spcPts val="2810"/>
              </a:lnSpc>
              <a:spcBef>
                <a:spcPts val="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i.e., the new element can be added, or we can add a new node in a network at any time.</a:t>
            </a: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465439C6-13DD-4E2A-8BBF-42AF22BB10EA}"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34</a:t>
            </a:fld>
            <a:endParaRPr lang="en-US" sz="1300" dirty="0">
              <a:solidFill>
                <a:srgbClr val="898989"/>
              </a:solidFill>
            </a:endParaRPr>
          </a:p>
        </p:txBody>
      </p:sp>
      <p:sp>
        <p:nvSpPr>
          <p:cNvPr id="37895"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LAYER - OSI MODEL</a:t>
            </a:r>
            <a:endParaRPr sz="3200" kern="1200" dirty="0">
              <a:latin typeface="+mj-lt"/>
              <a:ea typeface="+mj-ea"/>
              <a:cs typeface="+mj-cs"/>
            </a:endParaRPr>
          </a:p>
        </p:txBody>
      </p:sp>
      <p:sp>
        <p:nvSpPr>
          <p:cNvPr id="2" name="Footer Placeholder 12">
            <a:extLst>
              <a:ext uri="{FF2B5EF4-FFF2-40B4-BE49-F238E27FC236}">
                <a16:creationId xmlns:a16="http://schemas.microsoft.com/office/drawing/2014/main" id="{6FC28A35-04A2-4C92-9542-1824F9CD0D9B}"/>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1"/>
          <p:cNvSpPr/>
          <p:nvPr/>
        </p:nvSpPr>
        <p:spPr>
          <a:xfrm>
            <a:off x="277813" y="971550"/>
            <a:ext cx="9336087" cy="274638"/>
          </a:xfrm>
          <a:prstGeom prst="rect">
            <a:avLst/>
          </a:prstGeom>
          <a:noFill/>
          <a:ln w="9525">
            <a:noFill/>
          </a:ln>
        </p:spPr>
        <p:txBody>
          <a:bodyPr wrap="none" lIns="0" tIns="0" rIns="0" bIns="0"/>
          <a:lstStyle/>
          <a:p>
            <a:pPr>
              <a:buNone/>
            </a:pPr>
            <a:r>
              <a:rPr sz="2300" b="1" dirty="0">
                <a:latin typeface="Calibri" panose="020F0502020204030204" pitchFamily="34" charset="0"/>
                <a:ea typeface="Arial" panose="020B0604020202020204" pitchFamily="34" charset="0"/>
              </a:rPr>
              <a:t>Disadvantages of Client-Server network:</a:t>
            </a:r>
          </a:p>
        </p:txBody>
      </p:sp>
      <p:sp>
        <p:nvSpPr>
          <p:cNvPr id="38915" name="Rectangle 2"/>
          <p:cNvSpPr/>
          <p:nvPr/>
        </p:nvSpPr>
        <p:spPr>
          <a:xfrm>
            <a:off x="277813" y="1471613"/>
            <a:ext cx="9336087" cy="3843337"/>
          </a:xfrm>
          <a:prstGeom prst="rect">
            <a:avLst/>
          </a:prstGeom>
          <a:noFill/>
          <a:ln w="9525">
            <a:noFill/>
          </a:ln>
        </p:spPr>
        <p:txBody>
          <a:bodyPr lIns="0" tIns="0" rIns="0" bIns="0"/>
          <a:lstStyle/>
          <a:p>
            <a:pPr marL="469900" indent="-241300" algn="just">
              <a:lnSpc>
                <a:spcPts val="2815"/>
              </a:lnSpc>
              <a:buNone/>
            </a:pPr>
            <a:r>
              <a:rPr sz="2200" dirty="0">
                <a:latin typeface="Calibri" panose="020F0502020204030204" pitchFamily="34" charset="0"/>
                <a:ea typeface="Arial" panose="020B0604020202020204" pitchFamily="34" charset="0"/>
              </a:rPr>
              <a:t>. </a:t>
            </a:r>
            <a:r>
              <a:rPr sz="2300" b="1" dirty="0">
                <a:latin typeface="Calibri" panose="020F0502020204030204" pitchFamily="34" charset="0"/>
                <a:ea typeface="Arial" panose="020B0604020202020204" pitchFamily="34" charset="0"/>
              </a:rPr>
              <a:t>Traffic Congestion </a:t>
            </a:r>
            <a:r>
              <a:rPr sz="2200" dirty="0">
                <a:latin typeface="Calibri" panose="020F0502020204030204" pitchFamily="34" charset="0"/>
                <a:ea typeface="Arial" panose="020B0604020202020204" pitchFamily="34" charset="0"/>
              </a:rPr>
              <a:t>is a big problem in Client/Server networks. When a large number of clients send requests to the same server may cause the problem of Traffic congestion.</a:t>
            </a:r>
          </a:p>
          <a:p>
            <a:pPr marL="469900" indent="-241300" algn="just">
              <a:lnSpc>
                <a:spcPts val="2815"/>
              </a:lnSpc>
              <a:buNone/>
            </a:pPr>
            <a:r>
              <a:rPr sz="2200" dirty="0">
                <a:latin typeface="Calibri" panose="020F0502020204030204" pitchFamily="34" charset="0"/>
                <a:ea typeface="Arial" panose="020B0604020202020204" pitchFamily="34" charset="0"/>
              </a:rPr>
              <a:t>. It does not have a robustness of a network, i.e., when the server is down, then the client requests cannot be met.</a:t>
            </a:r>
          </a:p>
          <a:p>
            <a:pPr marL="469900" indent="-241300" algn="just">
              <a:lnSpc>
                <a:spcPts val="2815"/>
              </a:lnSpc>
              <a:buNone/>
            </a:pPr>
            <a:r>
              <a:rPr sz="2200" dirty="0">
                <a:latin typeface="Calibri" panose="020F0502020204030204" pitchFamily="34" charset="0"/>
                <a:ea typeface="Arial" panose="020B0604020202020204" pitchFamily="34" charset="0"/>
              </a:rPr>
              <a:t>. A client/server network is very decisive. Sometimes, regular computer hardware does not serve a certain number of clients. In such situations, specific hardware is required at the server side to complete the work.</a:t>
            </a:r>
          </a:p>
          <a:p>
            <a:pPr marL="469900" indent="-241300" algn="just">
              <a:lnSpc>
                <a:spcPts val="2815"/>
              </a:lnSpc>
              <a:buNone/>
            </a:pPr>
            <a:r>
              <a:rPr sz="2200" dirty="0">
                <a:latin typeface="Calibri" panose="020F0502020204030204" pitchFamily="34" charset="0"/>
                <a:ea typeface="Arial" panose="020B0604020202020204" pitchFamily="34" charset="0"/>
              </a:rPr>
              <a:t>. Sometimes the resources exist in the server but may not exist in the client. For example, If the application is web, then we cannot take the print out directly on printers without taking out the print view window on the web.</a:t>
            </a: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9BB0502E-8B6D-42F4-95FF-D6E45CCAC1E0}"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35</a:t>
            </a:fld>
            <a:endParaRPr lang="en-US" sz="1300" dirty="0">
              <a:solidFill>
                <a:srgbClr val="898989"/>
              </a:solidFill>
            </a:endParaRPr>
          </a:p>
        </p:txBody>
      </p:sp>
      <p:sp>
        <p:nvSpPr>
          <p:cNvPr id="38919"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LAYER - OSI MODEL</a:t>
            </a:r>
            <a:endParaRPr sz="3200" kern="1200" dirty="0">
              <a:latin typeface="+mj-lt"/>
              <a:ea typeface="+mj-ea"/>
              <a:cs typeface="+mj-cs"/>
            </a:endParaRPr>
          </a:p>
        </p:txBody>
      </p:sp>
      <p:sp>
        <p:nvSpPr>
          <p:cNvPr id="2" name="Footer Placeholder 12">
            <a:extLst>
              <a:ext uri="{FF2B5EF4-FFF2-40B4-BE49-F238E27FC236}">
                <a16:creationId xmlns:a16="http://schemas.microsoft.com/office/drawing/2014/main" id="{66885677-5810-0F56-3800-CF9EAAB1E7FC}"/>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1"/>
          <p:cNvSpPr/>
          <p:nvPr/>
        </p:nvSpPr>
        <p:spPr>
          <a:xfrm>
            <a:off x="3943350" y="974725"/>
            <a:ext cx="1979613" cy="238125"/>
          </a:xfrm>
          <a:prstGeom prst="rect">
            <a:avLst/>
          </a:prstGeom>
          <a:noFill/>
          <a:ln w="9525">
            <a:noFill/>
          </a:ln>
        </p:spPr>
        <p:txBody>
          <a:bodyPr wrap="none" lIns="0" tIns="0" rIns="0" bIns="0"/>
          <a:lstStyle/>
          <a:p>
            <a:pPr>
              <a:buNone/>
            </a:pPr>
            <a:r>
              <a:rPr sz="2300" b="1" dirty="0">
                <a:latin typeface="Calibri" panose="020F0502020204030204" pitchFamily="34" charset="0"/>
                <a:ea typeface="Arial" panose="020B0604020202020204" pitchFamily="34" charset="0"/>
              </a:rPr>
              <a:t>Virtual Terminal</a:t>
            </a:r>
          </a:p>
        </p:txBody>
      </p:sp>
      <p:sp>
        <p:nvSpPr>
          <p:cNvPr id="39939" name="Rectangle 2"/>
          <p:cNvSpPr/>
          <p:nvPr/>
        </p:nvSpPr>
        <p:spPr>
          <a:xfrm>
            <a:off x="280988" y="1831975"/>
            <a:ext cx="8153400" cy="292100"/>
          </a:xfrm>
          <a:prstGeom prst="rect">
            <a:avLst/>
          </a:prstGeom>
          <a:noFill/>
          <a:ln w="9525">
            <a:noFill/>
          </a:ln>
        </p:spPr>
        <p:txBody>
          <a:bodyPr wrap="none" lIns="0" tIns="0" rIns="0" bIns="0"/>
          <a:lstStyle/>
          <a:p>
            <a:pPr>
              <a:spcAft>
                <a:spcPts val="3775"/>
              </a:spcAft>
              <a:buNone/>
            </a:pPr>
            <a:r>
              <a:rPr sz="2200" dirty="0">
                <a:latin typeface="Calibri" panose="020F0502020204030204" pitchFamily="34" charset="0"/>
                <a:ea typeface="Arial" panose="020B0604020202020204" pitchFamily="34" charset="0"/>
              </a:rPr>
              <a:t>In open systems, a virtual terminal (VT) is an application service that:</a:t>
            </a:r>
          </a:p>
        </p:txBody>
      </p:sp>
      <p:sp>
        <p:nvSpPr>
          <p:cNvPr id="4" name="Rectangle 3"/>
          <p:cNvSpPr/>
          <p:nvPr/>
        </p:nvSpPr>
        <p:spPr>
          <a:xfrm>
            <a:off x="493713" y="2755900"/>
            <a:ext cx="9128125" cy="2425700"/>
          </a:xfrm>
          <a:prstGeom prst="rect">
            <a:avLst/>
          </a:prstGeom>
        </p:spPr>
        <p:txBody>
          <a:bodyPr lIns="0" tIns="0" rIns="0" bIns="0">
            <a:noAutofit/>
          </a:bodyPr>
          <a:lstStyle/>
          <a:p>
            <a:pPr marL="250825" marR="0" lvl="0" indent="-228600" algn="l" defTabSz="457200" rtl="0" eaLnBrk="1" fontAlgn="auto" latinLnBrk="0" hangingPunct="1">
              <a:lnSpc>
                <a:spcPts val="2785"/>
              </a:lnSpc>
              <a:spcBef>
                <a:spcPts val="378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1. Allows host terminals on a multi-user network to interact with other hosts regardless of terminal type and characteristics,</a:t>
            </a:r>
          </a:p>
          <a:p>
            <a:pPr marL="250825" marR="0" lvl="0" indent="-228600" algn="l" defTabSz="457200" rtl="0" eaLnBrk="1" fontAlgn="auto" latinLnBrk="0" hangingPunct="1">
              <a:lnSpc>
                <a:spcPts val="2785"/>
              </a:lnSpc>
              <a:spcBef>
                <a:spcPts val="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2. Allows remote log-on by local area network managers for the purpose of management,</a:t>
            </a:r>
          </a:p>
          <a:p>
            <a:pPr marL="250825" marR="0" lvl="0" indent="-228600" algn="l" defTabSz="457200" rtl="0" eaLnBrk="1" fontAlgn="auto" latinLnBrk="0" hangingPunct="1">
              <a:lnSpc>
                <a:spcPts val="2785"/>
              </a:lnSpc>
              <a:spcBef>
                <a:spcPts val="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3. Allows users to access information from another host processor for transaction processing,</a:t>
            </a:r>
          </a:p>
          <a:p>
            <a:pPr marL="0" marR="0" lvl="0" indent="254000" algn="just" defTabSz="457200" rtl="0" eaLnBrk="1" fontAlgn="auto" latinLnBrk="0" hangingPunct="1">
              <a:lnSpc>
                <a:spcPts val="2785"/>
              </a:lnSpc>
              <a:spcBef>
                <a:spcPts val="0"/>
              </a:spcBef>
              <a:spcAft>
                <a:spcPts val="294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4.Serves as a backup facility.</a:t>
            </a:r>
          </a:p>
        </p:txBody>
      </p:sp>
      <p:sp>
        <p:nvSpPr>
          <p:cNvPr id="39941" name="Rectangle 4"/>
          <p:cNvSpPr/>
          <p:nvPr/>
        </p:nvSpPr>
        <p:spPr>
          <a:xfrm>
            <a:off x="261938" y="5810250"/>
            <a:ext cx="9342437" cy="1355725"/>
          </a:xfrm>
          <a:prstGeom prst="rect">
            <a:avLst/>
          </a:prstGeom>
          <a:noFill/>
          <a:ln w="9525">
            <a:noFill/>
          </a:ln>
        </p:spPr>
        <p:txBody>
          <a:bodyPr lIns="0" tIns="0" rIns="0" bIns="0"/>
          <a:lstStyle/>
          <a:p>
            <a:pPr indent="254000" algn="just">
              <a:lnSpc>
                <a:spcPts val="2790"/>
              </a:lnSpc>
              <a:spcBef>
                <a:spcPts val="2940"/>
              </a:spcBef>
              <a:buNone/>
            </a:pPr>
            <a:r>
              <a:rPr sz="2200" dirty="0">
                <a:latin typeface="Calibri" panose="020F0502020204030204" pitchFamily="34" charset="0"/>
                <a:ea typeface="Arial" panose="020B0604020202020204" pitchFamily="34" charset="0"/>
              </a:rPr>
              <a:t>They are also called Virtual Console, are emulated text terminals, using the keyboard and monitor of a personal computer or workstation. The word "text" is key since virtual consoles are not GUI terminals and they do not run inside a graphical interface. Virtual consoles are found on all GNU/Linux systems, even</a:t>
            </a:r>
          </a:p>
        </p:txBody>
      </p:sp>
      <p:sp>
        <p:nvSpPr>
          <p:cNvPr id="6" name="Date Placeholder 5"/>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05379F0E-3305-4A2D-BA77-7FC9CCC44E77}"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Slide Number Placeholder 7"/>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36</a:t>
            </a:fld>
            <a:endParaRPr lang="en-US" sz="1300" dirty="0">
              <a:solidFill>
                <a:srgbClr val="898989"/>
              </a:solidFill>
            </a:endParaRPr>
          </a:p>
        </p:txBody>
      </p:sp>
      <p:sp>
        <p:nvSpPr>
          <p:cNvPr id="39945"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LAYER - OSI MODEL</a:t>
            </a:r>
            <a:endParaRPr sz="3200" kern="1200" dirty="0">
              <a:latin typeface="+mj-lt"/>
              <a:ea typeface="+mj-ea"/>
              <a:cs typeface="+mj-cs"/>
            </a:endParaRPr>
          </a:p>
        </p:txBody>
      </p:sp>
      <p:sp>
        <p:nvSpPr>
          <p:cNvPr id="2" name="Footer Placeholder 12">
            <a:extLst>
              <a:ext uri="{FF2B5EF4-FFF2-40B4-BE49-F238E27FC236}">
                <a16:creationId xmlns:a16="http://schemas.microsoft.com/office/drawing/2014/main" id="{53163B8B-FE72-F525-6064-B7E6DF00C8E8}"/>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overrideClrMapping bg1="lt1" tx1="dk1" bg2="lt2" tx2="dk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268288" y="971550"/>
            <a:ext cx="9329738" cy="1106488"/>
          </a:xfrm>
          <a:prstGeom prst="rect">
            <a:avLst/>
          </a:prstGeom>
        </p:spPr>
        <p:txBody>
          <a:bodyPr lIns="0" tIns="0" rIns="0" bIns="0">
            <a:noAutofit/>
          </a:bodyPr>
          <a:lstStyle/>
          <a:p>
            <a:pPr marL="0" marR="0" lvl="0" indent="0" algn="just" defTabSz="457200" rtl="0" eaLnBrk="1" fontAlgn="auto" latinLnBrk="0" hangingPunct="1">
              <a:lnSpc>
                <a:spcPts val="2810"/>
              </a:lnSpc>
              <a:spcBef>
                <a:spcPts val="0"/>
              </a:spcBef>
              <a:spcAft>
                <a:spcPts val="420"/>
              </a:spcAft>
              <a:buClrTx/>
              <a:buSzTx/>
              <a:buFontTx/>
              <a:buNone/>
              <a:defRPr/>
            </a:pPr>
            <a:r>
              <a:rPr kumimoji="0" lang="en-US" sz="2200" b="0" i="0" u="none" strike="noStrike" kern="1200" cap="none" spc="0" normalizeH="0" baseline="0" noProof="0">
                <a:ln>
                  <a:noFill/>
                </a:ln>
                <a:solidFill>
                  <a:schemeClr val="tx1"/>
                </a:solidFill>
                <a:effectLst/>
                <a:uLnTx/>
                <a:uFillTx/>
                <a:latin typeface="Calibri" panose="020F0502020204030204"/>
                <a:ea typeface="+mn-ea"/>
                <a:cs typeface="+mn-cs"/>
              </a:rPr>
              <a:t>on systems which don't have a desktop environment or graphical system installed. They are primarily used to access and interact with servers.</a:t>
            </a:r>
          </a:p>
          <a:p>
            <a:pPr marL="0" marR="0" lvl="0" indent="254000" algn="just" defTabSz="457200" rtl="0" eaLnBrk="1" fontAlgn="auto" latinLnBrk="0" hangingPunct="1">
              <a:lnSpc>
                <a:spcPct val="100000"/>
              </a:lnSpc>
              <a:spcBef>
                <a:spcPts val="0"/>
              </a:spcBef>
              <a:spcAft>
                <a:spcPts val="3780"/>
              </a:spcAft>
              <a:buClrTx/>
              <a:buSzTx/>
              <a:buFontTx/>
              <a:buNone/>
              <a:defRPr/>
            </a:pPr>
            <a:r>
              <a:rPr kumimoji="0" lang="en-US" sz="2200" b="0" i="0" u="none" strike="noStrike" kern="1200" cap="none" spc="0" normalizeH="0" baseline="0" noProof="0">
                <a:ln>
                  <a:noFill/>
                </a:ln>
                <a:solidFill>
                  <a:schemeClr val="tx1"/>
                </a:solidFill>
                <a:effectLst/>
                <a:uLnTx/>
                <a:uFillTx/>
                <a:latin typeface="Calibri" panose="020F0502020204030204"/>
                <a:ea typeface="+mn-ea"/>
                <a:cs typeface="+mn-cs"/>
              </a:rPr>
              <a:t>PuTTY is an example of a virtual terminal.</a:t>
            </a:r>
          </a:p>
        </p:txBody>
      </p:sp>
      <p:sp>
        <p:nvSpPr>
          <p:cNvPr id="40963" name="Rectangle 2"/>
          <p:cNvSpPr/>
          <p:nvPr/>
        </p:nvSpPr>
        <p:spPr>
          <a:xfrm>
            <a:off x="277813" y="2703513"/>
            <a:ext cx="9336087" cy="954087"/>
          </a:xfrm>
          <a:prstGeom prst="rect">
            <a:avLst/>
          </a:prstGeom>
          <a:noFill/>
          <a:ln w="9525">
            <a:noFill/>
          </a:ln>
        </p:spPr>
        <p:txBody>
          <a:bodyPr lIns="0" tIns="0" rIns="0" bIns="0"/>
          <a:lstStyle/>
          <a:p>
            <a:pPr indent="254000" algn="just">
              <a:lnSpc>
                <a:spcPts val="2815"/>
              </a:lnSpc>
              <a:spcBef>
                <a:spcPts val="3775"/>
              </a:spcBef>
              <a:buNone/>
            </a:pPr>
            <a:r>
              <a:rPr sz="2200" dirty="0">
                <a:latin typeface="Calibri" panose="020F0502020204030204" pitchFamily="34" charset="0"/>
                <a:ea typeface="Arial" panose="020B0604020202020204" pitchFamily="34" charset="0"/>
              </a:rPr>
              <a:t>ITU-T defines a virtual terminal protocol based on the OSI application layer protocols. However, the virtual terminal protocol is not widely used on the Internet.</a:t>
            </a: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5B513FBC-8AE5-4F2F-BF29-BBC5DB75612F}"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37</a:t>
            </a:fld>
            <a:endParaRPr lang="en-US" sz="1300" dirty="0">
              <a:solidFill>
                <a:srgbClr val="898989"/>
              </a:solidFill>
            </a:endParaRPr>
          </a:p>
        </p:txBody>
      </p:sp>
      <p:sp>
        <p:nvSpPr>
          <p:cNvPr id="40967"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LAYER - OSI MODEL</a:t>
            </a:r>
            <a:endParaRPr sz="3200" kern="1200" dirty="0">
              <a:latin typeface="+mj-lt"/>
              <a:ea typeface="+mj-ea"/>
              <a:cs typeface="+mj-cs"/>
            </a:endParaRPr>
          </a:p>
        </p:txBody>
      </p:sp>
      <p:sp>
        <p:nvSpPr>
          <p:cNvPr id="3" name="Footer Placeholder 12">
            <a:extLst>
              <a:ext uri="{FF2B5EF4-FFF2-40B4-BE49-F238E27FC236}">
                <a16:creationId xmlns:a16="http://schemas.microsoft.com/office/drawing/2014/main" id="{EE5D4C96-738C-3352-DF56-955DDDD2C095}"/>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1986" name="Picture 1"/>
          <p:cNvPicPr>
            <a:picLocks noChangeAspect="1"/>
          </p:cNvPicPr>
          <p:nvPr/>
        </p:nvPicPr>
        <p:blipFill>
          <a:blip r:embed="rId2"/>
          <a:stretch>
            <a:fillRect/>
          </a:stretch>
        </p:blipFill>
        <p:spPr>
          <a:xfrm>
            <a:off x="731838" y="1316038"/>
            <a:ext cx="8766175" cy="4935537"/>
          </a:xfrm>
          <a:prstGeom prst="rect">
            <a:avLst/>
          </a:prstGeom>
          <a:noFill/>
          <a:ln w="9525">
            <a:noFill/>
          </a:ln>
        </p:spPr>
      </p:pic>
      <p:sp>
        <p:nvSpPr>
          <p:cNvPr id="41987" name="Rectangle 2"/>
          <p:cNvSpPr/>
          <p:nvPr/>
        </p:nvSpPr>
        <p:spPr>
          <a:xfrm>
            <a:off x="2697163" y="969963"/>
            <a:ext cx="4486275" cy="292100"/>
          </a:xfrm>
          <a:prstGeom prst="rect">
            <a:avLst/>
          </a:prstGeom>
          <a:noFill/>
          <a:ln w="9525">
            <a:noFill/>
          </a:ln>
        </p:spPr>
        <p:txBody>
          <a:bodyPr wrap="none" lIns="0" tIns="0" rIns="0" bIns="0"/>
          <a:lstStyle/>
          <a:p>
            <a:pPr>
              <a:buNone/>
            </a:pPr>
            <a:r>
              <a:rPr sz="2200" b="1" dirty="0">
                <a:latin typeface="Calibri" panose="020F0502020204030204" pitchFamily="34" charset="0"/>
                <a:ea typeface="Arial" panose="020B0604020202020204" pitchFamily="34" charset="0"/>
              </a:rPr>
              <a:t>NETWORK VIRTUAL TERMINAL (NVT)</a:t>
            </a:r>
          </a:p>
        </p:txBody>
      </p:sp>
      <p:sp>
        <p:nvSpPr>
          <p:cNvPr id="41988" name="Rectangle 3"/>
          <p:cNvSpPr/>
          <p:nvPr/>
        </p:nvSpPr>
        <p:spPr>
          <a:xfrm>
            <a:off x="1182688" y="6456363"/>
            <a:ext cx="8418512" cy="596900"/>
          </a:xfrm>
          <a:prstGeom prst="rect">
            <a:avLst/>
          </a:prstGeom>
          <a:noFill/>
          <a:ln w="9525">
            <a:noFill/>
          </a:ln>
        </p:spPr>
        <p:txBody>
          <a:bodyPr lIns="0" tIns="0" rIns="0" bIns="0"/>
          <a:lstStyle/>
          <a:p>
            <a:pPr marL="241300" indent="-215900">
              <a:lnSpc>
                <a:spcPts val="2815"/>
              </a:lnSpc>
              <a:spcBef>
                <a:spcPts val="1050"/>
              </a:spcBef>
              <a:buNone/>
            </a:pPr>
            <a:r>
              <a:rPr sz="2200" dirty="0">
                <a:latin typeface="Calibri" panose="020F0502020204030204" pitchFamily="34" charset="0"/>
                <a:ea typeface="Arial" panose="020B0604020202020204" pitchFamily="34" charset="0"/>
              </a:rPr>
              <a:t>• The network virtual terminal is an interface that defines how data and commands are sent across the network.</a:t>
            </a:r>
          </a:p>
        </p:txBody>
      </p:sp>
      <p:sp>
        <p:nvSpPr>
          <p:cNvPr id="5" name="Date Placeholder 4"/>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044FA0E9-D32E-4AD5-BAD3-E88BF6404F9B}"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38</a:t>
            </a:fld>
            <a:endParaRPr lang="en-US" sz="1300" dirty="0">
              <a:solidFill>
                <a:srgbClr val="898989"/>
              </a:solidFill>
            </a:endParaRPr>
          </a:p>
        </p:txBody>
      </p:sp>
      <p:sp>
        <p:nvSpPr>
          <p:cNvPr id="41992"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LAYER - OSI MODEL</a:t>
            </a:r>
            <a:endParaRPr sz="3200" kern="1200" dirty="0">
              <a:latin typeface="+mj-lt"/>
              <a:ea typeface="+mj-ea"/>
              <a:cs typeface="+mj-cs"/>
            </a:endParaRPr>
          </a:p>
        </p:txBody>
      </p:sp>
      <p:sp>
        <p:nvSpPr>
          <p:cNvPr id="2" name="Footer Placeholder 12">
            <a:extLst>
              <a:ext uri="{FF2B5EF4-FFF2-40B4-BE49-F238E27FC236}">
                <a16:creationId xmlns:a16="http://schemas.microsoft.com/office/drawing/2014/main" id="{AE05A82F-DCD4-5D37-E610-8118C05C2D27}"/>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1"/>
          <p:cNvSpPr/>
          <p:nvPr/>
        </p:nvSpPr>
        <p:spPr>
          <a:xfrm>
            <a:off x="1182688" y="987425"/>
            <a:ext cx="8428037" cy="3529013"/>
          </a:xfrm>
          <a:prstGeom prst="rect">
            <a:avLst/>
          </a:prstGeom>
          <a:noFill/>
          <a:ln w="9525">
            <a:noFill/>
          </a:ln>
        </p:spPr>
        <p:txBody>
          <a:bodyPr lIns="0" tIns="0" rIns="0" bIns="0"/>
          <a:lstStyle/>
          <a:p>
            <a:pPr marL="241300" indent="-215900" algn="just">
              <a:lnSpc>
                <a:spcPts val="2815"/>
              </a:lnSpc>
              <a:buNone/>
            </a:pPr>
            <a:r>
              <a:rPr sz="2200" dirty="0">
                <a:latin typeface="Calibri" panose="020F0502020204030204" pitchFamily="34" charset="0"/>
                <a:ea typeface="Arial" panose="020B0604020202020204" pitchFamily="34" charset="0"/>
              </a:rPr>
              <a:t>•    In today's world, systems are heterogeneous. For example, the operating system accepts a special combination of characters such as end-of-file token running a DOS operating system </a:t>
            </a:r>
            <a:r>
              <a:rPr sz="2300" i="1" dirty="0">
                <a:latin typeface="Calibri" panose="020F0502020204030204" pitchFamily="34" charset="0"/>
                <a:ea typeface="Arial" panose="020B0604020202020204" pitchFamily="34" charset="0"/>
              </a:rPr>
              <a:t>ctrl+z</a:t>
            </a:r>
            <a:r>
              <a:rPr sz="2200" dirty="0">
                <a:latin typeface="Calibri" panose="020F0502020204030204" pitchFamily="34" charset="0"/>
                <a:ea typeface="Arial" panose="020B0604020202020204" pitchFamily="34" charset="0"/>
              </a:rPr>
              <a:t> while the token running a UNIX operating system is </a:t>
            </a:r>
            <a:r>
              <a:rPr sz="2300" i="1" dirty="0">
                <a:latin typeface="Calibri" panose="020F0502020204030204" pitchFamily="34" charset="0"/>
                <a:ea typeface="Arial" panose="020B0604020202020204" pitchFamily="34" charset="0"/>
              </a:rPr>
              <a:t>ctrl+d.</a:t>
            </a:r>
          </a:p>
          <a:p>
            <a:pPr marL="241300" indent="-215900" algn="just">
              <a:lnSpc>
                <a:spcPts val="2790"/>
              </a:lnSpc>
              <a:buNone/>
            </a:pPr>
            <a:r>
              <a:rPr sz="2300" i="1" dirty="0">
                <a:latin typeface="Calibri" panose="020F0502020204030204" pitchFamily="34" charset="0"/>
                <a:ea typeface="Arial" panose="020B0604020202020204" pitchFamily="34" charset="0"/>
              </a:rPr>
              <a:t>•</a:t>
            </a:r>
            <a:r>
              <a:rPr sz="2200" dirty="0">
                <a:latin typeface="Calibri" panose="020F0502020204030204" pitchFamily="34" charset="0"/>
                <a:ea typeface="Arial" panose="020B0604020202020204" pitchFamily="34" charset="0"/>
              </a:rPr>
              <a:t>    TELNET solves this issue by defining a universal interface known as network virtual interface.</a:t>
            </a:r>
          </a:p>
          <a:p>
            <a:pPr marL="241300" indent="-215900" algn="just">
              <a:lnSpc>
                <a:spcPts val="2815"/>
              </a:lnSpc>
              <a:buNone/>
            </a:pPr>
            <a:r>
              <a:rPr sz="2200" dirty="0">
                <a:latin typeface="Calibri" panose="020F0502020204030204" pitchFamily="34" charset="0"/>
                <a:ea typeface="Arial" panose="020B0604020202020204" pitchFamily="34" charset="0"/>
              </a:rPr>
              <a:t>•    The TELNET client translates the characters that come from the local terminal into NVT form and then delivers them to the network. The Telnet server then translates the data from NVT form into a form which can be understandable by a remote computer.</a:t>
            </a:r>
          </a:p>
        </p:txBody>
      </p:sp>
      <p:sp>
        <p:nvSpPr>
          <p:cNvPr id="3" name="Date Placeholder 2"/>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EFE3EB6A-44AE-44EE-8A86-1CA4F8627D88}"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39</a:t>
            </a:fld>
            <a:endParaRPr lang="en-US" sz="1300" dirty="0">
              <a:solidFill>
                <a:srgbClr val="898989"/>
              </a:solidFill>
            </a:endParaRPr>
          </a:p>
        </p:txBody>
      </p:sp>
      <p:sp>
        <p:nvSpPr>
          <p:cNvPr id="43014"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LAYER - OSI MODEL</a:t>
            </a:r>
            <a:endParaRPr sz="3200" kern="1200" dirty="0">
              <a:latin typeface="+mj-lt"/>
              <a:ea typeface="+mj-ea"/>
              <a:cs typeface="+mj-cs"/>
            </a:endParaRPr>
          </a:p>
        </p:txBody>
      </p:sp>
      <p:sp>
        <p:nvSpPr>
          <p:cNvPr id="2" name="Footer Placeholder 12">
            <a:extLst>
              <a:ext uri="{FF2B5EF4-FFF2-40B4-BE49-F238E27FC236}">
                <a16:creationId xmlns:a16="http://schemas.microsoft.com/office/drawing/2014/main" id="{3471D5D9-72AA-869F-922C-1796EED28301}"/>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1"/>
          <p:cNvSpPr/>
          <p:nvPr/>
        </p:nvSpPr>
        <p:spPr>
          <a:xfrm>
            <a:off x="1134110" y="855028"/>
            <a:ext cx="7789863" cy="5708650"/>
          </a:xfrm>
          <a:prstGeom prst="rect">
            <a:avLst/>
          </a:prstGeom>
          <a:noFill/>
          <a:ln w="9525">
            <a:noFill/>
          </a:ln>
        </p:spPr>
        <p:txBody>
          <a:bodyPr lIns="0" tIns="0" rIns="0" bIns="0"/>
          <a:lstStyle/>
          <a:p>
            <a:pPr marL="800100" marR="0" lvl="1"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2400" noProof="0" dirty="0">
                <a:ln>
                  <a:noFill/>
                </a:ln>
                <a:effectLst/>
                <a:uLnTx/>
                <a:uFillTx/>
                <a:latin typeface="Calibri" panose="020F0502020204030204"/>
                <a:ea typeface="+mn-ea"/>
                <a:sym typeface="+mn-ea"/>
              </a:rPr>
              <a:t>HTTP</a:t>
            </a:r>
          </a:p>
          <a:p>
            <a:pPr marL="800100" marR="0" lvl="1"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2400" noProof="0" dirty="0">
                <a:ln>
                  <a:noFill/>
                </a:ln>
                <a:effectLst/>
                <a:uLnTx/>
                <a:uFillTx/>
                <a:latin typeface="Calibri" panose="020F0502020204030204"/>
                <a:ea typeface="+mn-ea"/>
                <a:sym typeface="+mn-ea"/>
              </a:rPr>
              <a:t>SMTP</a:t>
            </a:r>
            <a:endParaRPr kumimoji="0" lang="en-US" sz="2400" b="0" i="0" u="none" strike="noStrike" kern="1200" cap="none" spc="0" normalizeH="0" baseline="0" noProof="0" dirty="0">
              <a:ln>
                <a:noFill/>
              </a:ln>
              <a:solidFill>
                <a:schemeClr val="tx1"/>
              </a:solidFill>
              <a:effectLst/>
              <a:uLnTx/>
              <a:uFillTx/>
              <a:latin typeface="Calibri" panose="020F0502020204030204"/>
              <a:ea typeface="+mn-ea"/>
              <a:cs typeface="+mn-cs"/>
            </a:endParaRPr>
          </a:p>
          <a:p>
            <a:pPr marL="800100" marR="0" lvl="1"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2400" noProof="0" dirty="0">
                <a:ln>
                  <a:noFill/>
                </a:ln>
                <a:effectLst/>
                <a:uLnTx/>
                <a:uFillTx/>
                <a:latin typeface="Calibri" panose="020F0502020204030204"/>
                <a:ea typeface="+mn-ea"/>
                <a:sym typeface="+mn-ea"/>
              </a:rPr>
              <a:t>SNMP</a:t>
            </a:r>
          </a:p>
          <a:p>
            <a:pPr marL="800100" marR="0" lvl="1"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2400" noProof="0" dirty="0">
                <a:ln>
                  <a:noFill/>
                </a:ln>
                <a:effectLst/>
                <a:uLnTx/>
                <a:uFillTx/>
                <a:latin typeface="Calibri" panose="020F0502020204030204"/>
                <a:ea typeface="+mn-ea"/>
                <a:sym typeface="+mn-ea"/>
              </a:rPr>
              <a:t>Other Application Layer Protocols</a:t>
            </a:r>
            <a:endParaRPr kumimoji="0" lang="en-US" sz="2400" b="0" i="0" u="none" strike="noStrike" kern="1200" cap="none" spc="0" normalizeH="0" baseline="0" noProof="0" dirty="0">
              <a:ln>
                <a:noFill/>
              </a:ln>
              <a:solidFill>
                <a:schemeClr val="tx1"/>
              </a:solidFill>
              <a:effectLst/>
              <a:uLnTx/>
              <a:uFillTx/>
              <a:latin typeface="Calibri" panose="020F0502020204030204"/>
              <a:ea typeface="+mn-ea"/>
              <a:cs typeface="+mn-cs"/>
            </a:endParaRPr>
          </a:p>
          <a:p>
            <a:pPr marL="800100" marR="0" lvl="1"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2400" noProof="0" dirty="0">
                <a:ln>
                  <a:noFill/>
                </a:ln>
                <a:effectLst/>
                <a:uLnTx/>
                <a:uFillTx/>
                <a:latin typeface="Calibri" panose="020F0502020204030204"/>
                <a:ea typeface="+mn-ea"/>
                <a:sym typeface="+mn-ea"/>
              </a:rPr>
              <a:t>Cryptography – basic concepts</a:t>
            </a:r>
            <a:endParaRPr kumimoji="0" lang="en-US" sz="2400" b="0" i="0" u="none" strike="noStrike" kern="1200" cap="none" spc="0" normalizeH="0" baseline="0" noProof="0" dirty="0">
              <a:ln>
                <a:noFill/>
              </a:ln>
              <a:solidFill>
                <a:schemeClr val="tx1"/>
              </a:solidFill>
              <a:effectLst/>
              <a:uLnTx/>
              <a:uFillTx/>
              <a:latin typeface="Calibri" panose="020F0502020204030204"/>
              <a:ea typeface="+mn-ea"/>
              <a:cs typeface="+mn-cs"/>
            </a:endParaRPr>
          </a:p>
          <a:p>
            <a:pPr marL="800100" marR="0" lvl="1"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2400" noProof="0" dirty="0">
                <a:ln>
                  <a:noFill/>
                </a:ln>
                <a:effectLst/>
                <a:uLnTx/>
                <a:uFillTx/>
                <a:latin typeface="Calibri" panose="020F0502020204030204"/>
                <a:ea typeface="+mn-ea"/>
                <a:sym typeface="+mn-ea"/>
              </a:rPr>
              <a:t>Firewalls.</a:t>
            </a:r>
            <a:endParaRPr lang="en-US" sz="2400" noProof="0" dirty="0">
              <a:ln>
                <a:noFill/>
              </a:ln>
              <a:effectLst/>
              <a:uLnTx/>
              <a:uFillTx/>
              <a:latin typeface="+mn-lt"/>
              <a:ea typeface="+mn-ea"/>
              <a:sym typeface="+mn-ea"/>
            </a:endParaRP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2400" noProof="0" dirty="0">
                <a:ln>
                  <a:noFill/>
                </a:ln>
                <a:effectLst/>
                <a:uLnTx/>
                <a:uFillTx/>
                <a:latin typeface="+mn-lt"/>
                <a:ea typeface="+mn-ea"/>
                <a:sym typeface="+mn-ea"/>
              </a:rPr>
              <a:t>Appendix</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2400" noProof="0" dirty="0">
                <a:ln>
                  <a:noFill/>
                </a:ln>
                <a:effectLst/>
                <a:uLnTx/>
                <a:uFillTx/>
                <a:latin typeface="+mn-lt"/>
                <a:ea typeface="+mn-ea"/>
                <a:sym typeface="+mn-ea"/>
              </a:rPr>
              <a:t>Video Links</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2400" noProof="0" dirty="0">
                <a:ln>
                  <a:noFill/>
                </a:ln>
                <a:effectLst/>
                <a:uLnTx/>
                <a:uFillTx/>
                <a:latin typeface="+mn-lt"/>
                <a:ea typeface="+mn-ea"/>
                <a:sym typeface="+mn-ea"/>
              </a:rPr>
              <a:t>Quiz</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2400" noProof="0" dirty="0">
                <a:ln>
                  <a:noFill/>
                </a:ln>
                <a:effectLst/>
                <a:uLnTx/>
                <a:uFillTx/>
                <a:latin typeface="+mn-lt"/>
                <a:ea typeface="+mn-ea"/>
                <a:sym typeface="+mn-ea"/>
              </a:rPr>
              <a:t>Weekly assignment</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2400" noProof="0" dirty="0">
                <a:ln>
                  <a:noFill/>
                </a:ln>
                <a:effectLst/>
                <a:uLnTx/>
                <a:uFillTx/>
                <a:latin typeface="+mn-lt"/>
                <a:ea typeface="+mn-ea"/>
                <a:sym typeface="+mn-ea"/>
              </a:rPr>
              <a:t>MCQ</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2400" noProof="0" dirty="0">
                <a:ln>
                  <a:noFill/>
                </a:ln>
                <a:effectLst/>
                <a:uLnTx/>
                <a:uFillTx/>
                <a:latin typeface="+mn-lt"/>
                <a:ea typeface="+mn-ea"/>
                <a:sym typeface="+mn-ea"/>
              </a:rPr>
              <a:t>Glossary Questions</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2400" noProof="0" dirty="0">
                <a:ln>
                  <a:noFill/>
                </a:ln>
                <a:effectLst/>
                <a:uLnTx/>
                <a:uFillTx/>
                <a:latin typeface="+mn-lt"/>
                <a:ea typeface="+mn-ea"/>
                <a:sym typeface="+mn-ea"/>
              </a:rPr>
              <a:t>Old Question papers</a:t>
            </a:r>
            <a:endParaRPr sz="2400" dirty="0">
              <a:latin typeface="Calibri" panose="020F0502020204030204" pitchFamily="34" charset="0"/>
              <a:ea typeface="Arial" panose="020B0604020202020204" pitchFamily="34" charset="0"/>
            </a:endParaRPr>
          </a:p>
          <a:p>
            <a:pPr marL="342900" indent="-342900">
              <a:buFont typeface="Arial" panose="020B0604020202020204" pitchFamily="34" charset="0"/>
              <a:buChar char="•"/>
            </a:pPr>
            <a:r>
              <a:rPr sz="2400" dirty="0">
                <a:latin typeface="Calibri" panose="020F0502020204030204" pitchFamily="34" charset="0"/>
                <a:ea typeface="Arial" panose="020B0604020202020204" pitchFamily="34" charset="0"/>
              </a:rPr>
              <a:t>Expected Questions in University exams</a:t>
            </a:r>
          </a:p>
          <a:p>
            <a:pPr marL="342900" indent="-342900">
              <a:buFont typeface="Arial" panose="020B0604020202020204" pitchFamily="34" charset="0"/>
              <a:buChar char="•"/>
            </a:pPr>
            <a:r>
              <a:rPr sz="2400" dirty="0">
                <a:latin typeface="Calibri" panose="020F0502020204030204" pitchFamily="34" charset="0"/>
                <a:ea typeface="Arial" panose="020B0604020202020204" pitchFamily="34" charset="0"/>
              </a:rPr>
              <a:t>Summary</a:t>
            </a:r>
          </a:p>
          <a:p>
            <a:pPr marL="342900" indent="-342900">
              <a:buFont typeface="Arial" panose="020B0604020202020204" pitchFamily="34" charset="0"/>
              <a:buChar char="•"/>
            </a:pPr>
            <a:r>
              <a:rPr sz="2400" dirty="0">
                <a:latin typeface="Calibri" panose="020F0502020204030204" pitchFamily="34" charset="0"/>
                <a:ea typeface="Arial" panose="020B0604020202020204" pitchFamily="34" charset="0"/>
              </a:rPr>
              <a:t>Text book</a:t>
            </a:r>
          </a:p>
          <a:p>
            <a:pPr marL="342900" indent="-342900">
              <a:buFont typeface="Arial" panose="020B0604020202020204" pitchFamily="34" charset="0"/>
              <a:buChar char="•"/>
            </a:pPr>
            <a:r>
              <a:rPr sz="2400" dirty="0">
                <a:latin typeface="Calibri" panose="020F0502020204030204" pitchFamily="34" charset="0"/>
                <a:ea typeface="Arial" panose="020B0604020202020204" pitchFamily="34" charset="0"/>
              </a:rPr>
              <a:t>Reference</a:t>
            </a:r>
          </a:p>
          <a:p>
            <a:pPr marL="342900" indent="-342900">
              <a:buFont typeface="Arial" panose="020B0604020202020204" pitchFamily="34" charset="0"/>
              <a:buChar char="•"/>
            </a:pPr>
            <a:endParaRPr sz="2400" dirty="0">
              <a:latin typeface="Calibri" panose="020F0502020204030204" pitchFamily="34" charset="0"/>
              <a:ea typeface="Arial" panose="020B0604020202020204" pitchFamily="34" charset="0"/>
            </a:endParaRPr>
          </a:p>
          <a:p>
            <a:pPr lvl="1">
              <a:buNone/>
            </a:pPr>
            <a:endParaRPr sz="2400" dirty="0">
              <a:latin typeface="Calibri" panose="020F0502020204030204" pitchFamily="34" charset="0"/>
              <a:ea typeface="Arial" panose="020B0604020202020204" pitchFamily="34" charset="0"/>
            </a:endParaRPr>
          </a:p>
          <a:p>
            <a:pPr lvl="1">
              <a:buNone/>
            </a:pPr>
            <a:endParaRPr sz="2400" dirty="0">
              <a:latin typeface="Calibri" panose="020F0502020204030204" pitchFamily="34" charset="0"/>
              <a:ea typeface="Arial" panose="020B0604020202020204" pitchFamily="34" charset="0"/>
            </a:endParaRPr>
          </a:p>
        </p:txBody>
      </p:sp>
      <p:sp>
        <p:nvSpPr>
          <p:cNvPr id="3" name="Date Placeholder 2"/>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5A40E9AA-3BC0-4D29-BE87-19F8D82447C6}"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4</a:t>
            </a:fld>
            <a:endParaRPr lang="en-US" sz="1300" dirty="0">
              <a:solidFill>
                <a:srgbClr val="898989"/>
              </a:solidFill>
            </a:endParaRPr>
          </a:p>
        </p:txBody>
      </p:sp>
      <p:sp>
        <p:nvSpPr>
          <p:cNvPr id="6150" name="Title 1"/>
          <p:cNvSpPr>
            <a:spLocks noGrp="1"/>
          </p:cNvSpPr>
          <p:nvPr>
            <p:ph type="title"/>
          </p:nvPr>
        </p:nvSpPr>
        <p:spPr>
          <a:xfrm>
            <a:off x="1508125" y="0"/>
            <a:ext cx="8550275" cy="531813"/>
          </a:xfrm>
        </p:spPr>
        <p:txBody>
          <a:bodyPr vert="horz" wrap="square" lIns="91440" tIns="45720" rIns="91440" bIns="45720" anchor="b" anchorCtr="0"/>
          <a:lstStyle/>
          <a:p>
            <a:pPr defTabSz="1005840">
              <a:buNone/>
            </a:pPr>
            <a:r>
              <a:rPr sz="3200" kern="1200" dirty="0">
                <a:latin typeface="+mj-lt"/>
                <a:ea typeface="+mj-ea"/>
                <a:cs typeface="+mj-cs"/>
              </a:rPr>
              <a:t>TABLE OF CONTENTS</a:t>
            </a:r>
          </a:p>
        </p:txBody>
      </p:sp>
      <p:sp>
        <p:nvSpPr>
          <p:cNvPr id="2" name="Footer Placeholder 12">
            <a:extLst>
              <a:ext uri="{FF2B5EF4-FFF2-40B4-BE49-F238E27FC236}">
                <a16:creationId xmlns:a16="http://schemas.microsoft.com/office/drawing/2014/main" id="{BA62EA1D-7E5E-F8A9-B457-D50853EE9292}"/>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overrideClrMapping bg1="lt1" tx1="dk1" bg2="lt2" tx2="dk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1"/>
          <p:cNvSpPr/>
          <p:nvPr/>
        </p:nvSpPr>
        <p:spPr>
          <a:xfrm>
            <a:off x="4025900" y="984250"/>
            <a:ext cx="1838325" cy="228600"/>
          </a:xfrm>
          <a:prstGeom prst="rect">
            <a:avLst/>
          </a:prstGeom>
          <a:noFill/>
          <a:ln w="9525">
            <a:noFill/>
          </a:ln>
        </p:spPr>
        <p:txBody>
          <a:bodyPr wrap="none" lIns="0" tIns="0" rIns="0" bIns="0"/>
          <a:lstStyle/>
          <a:p>
            <a:pPr>
              <a:buNone/>
            </a:pPr>
            <a:r>
              <a:rPr sz="2300" b="1" dirty="0">
                <a:latin typeface="Calibri" panose="020F0502020204030204" pitchFamily="34" charset="0"/>
                <a:ea typeface="Arial" panose="020B0604020202020204" pitchFamily="34" charset="0"/>
              </a:rPr>
              <a:t>MAIL SERVICES</a:t>
            </a:r>
          </a:p>
        </p:txBody>
      </p:sp>
      <p:sp>
        <p:nvSpPr>
          <p:cNvPr id="44035" name="Rectangle 2"/>
          <p:cNvSpPr/>
          <p:nvPr/>
        </p:nvSpPr>
        <p:spPr>
          <a:xfrm>
            <a:off x="496888" y="2041525"/>
            <a:ext cx="9120187" cy="3627438"/>
          </a:xfrm>
          <a:prstGeom prst="rect">
            <a:avLst/>
          </a:prstGeom>
          <a:noFill/>
          <a:ln w="9525">
            <a:noFill/>
          </a:ln>
        </p:spPr>
        <p:txBody>
          <a:bodyPr lIns="0" tIns="0" rIns="0" bIns="0"/>
          <a:lstStyle/>
          <a:p>
            <a:pPr indent="254000" algn="just">
              <a:lnSpc>
                <a:spcPts val="2790"/>
              </a:lnSpc>
              <a:spcAft>
                <a:spcPts val="840"/>
              </a:spcAft>
              <a:buNone/>
            </a:pPr>
            <a:r>
              <a:rPr sz="2200" dirty="0">
                <a:latin typeface="Calibri" panose="020F0502020204030204" pitchFamily="34" charset="0"/>
                <a:ea typeface="Arial" panose="020B0604020202020204" pitchFamily="34" charset="0"/>
              </a:rPr>
              <a:t>Email is a store-and-forward method of sending, storing, and retrieving electronic messages across a network. Email messages are stored in databases on mail servers. ISPs often maintain mail servers that support many different customer accounts.</a:t>
            </a:r>
          </a:p>
          <a:p>
            <a:pPr indent="254000" algn="just">
              <a:lnSpc>
                <a:spcPts val="2815"/>
              </a:lnSpc>
              <a:buNone/>
            </a:pPr>
            <a:r>
              <a:rPr sz="2200" dirty="0">
                <a:latin typeface="Calibri" panose="020F0502020204030204" pitchFamily="34" charset="0"/>
                <a:ea typeface="Arial" panose="020B0604020202020204" pitchFamily="34" charset="0"/>
              </a:rPr>
              <a:t>Email clients communicate with mail servers to send and receive email. Mail servers communicate with other mail servers to transport messages from one domain to another. An email client does not communicate directly with another email client when sending email. Instead, both clients rely on the mail server to transport messages. This is true even when both users are in the same domain.</a:t>
            </a: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3F447D30-0759-4ADB-800B-96536BBB62B7}"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40</a:t>
            </a:fld>
            <a:endParaRPr lang="en-US" sz="1300" dirty="0">
              <a:solidFill>
                <a:srgbClr val="898989"/>
              </a:solidFill>
            </a:endParaRPr>
          </a:p>
        </p:txBody>
      </p:sp>
      <p:sp>
        <p:nvSpPr>
          <p:cNvPr id="44039"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LAYER - OSI MODEL</a:t>
            </a:r>
            <a:endParaRPr sz="3200" kern="1200" dirty="0">
              <a:latin typeface="+mj-lt"/>
              <a:ea typeface="+mj-ea"/>
              <a:cs typeface="+mj-cs"/>
            </a:endParaRPr>
          </a:p>
        </p:txBody>
      </p:sp>
      <p:sp>
        <p:nvSpPr>
          <p:cNvPr id="2" name="Footer Placeholder 12">
            <a:extLst>
              <a:ext uri="{FF2B5EF4-FFF2-40B4-BE49-F238E27FC236}">
                <a16:creationId xmlns:a16="http://schemas.microsoft.com/office/drawing/2014/main" id="{E385BD4E-6DBE-D717-0FF9-7377C695831E}"/>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overrideClrMapping bg1="lt1" tx1="dk1" bg2="lt2" tx2="dk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1"/>
          <p:cNvSpPr/>
          <p:nvPr/>
        </p:nvSpPr>
        <p:spPr>
          <a:xfrm>
            <a:off x="484188" y="971550"/>
            <a:ext cx="9132887" cy="3627438"/>
          </a:xfrm>
          <a:prstGeom prst="rect">
            <a:avLst/>
          </a:prstGeom>
          <a:noFill/>
          <a:ln w="9525">
            <a:noFill/>
          </a:ln>
        </p:spPr>
        <p:txBody>
          <a:bodyPr lIns="0" tIns="0" rIns="0" bIns="0"/>
          <a:lstStyle/>
          <a:p>
            <a:pPr indent="266700" algn="just">
              <a:lnSpc>
                <a:spcPts val="2815"/>
              </a:lnSpc>
              <a:spcAft>
                <a:spcPts val="840"/>
              </a:spcAft>
              <a:buNone/>
            </a:pPr>
            <a:r>
              <a:rPr sz="2200" dirty="0">
                <a:latin typeface="Calibri" panose="020F0502020204030204" pitchFamily="34" charset="0"/>
                <a:ea typeface="Arial" panose="020B0604020202020204" pitchFamily="34" charset="0"/>
              </a:rPr>
              <a:t>Email clients send messages to the email server configured in the application settings. When the server receives the message, it checks to see if the recipient domain is located on its local database. If it is not, it sends a DNS request to determine the IP address of the mail server for the destination domain. The email is then forwarded to the appropriate server.</a:t>
            </a:r>
          </a:p>
          <a:p>
            <a:pPr indent="266700" algn="just">
              <a:lnSpc>
                <a:spcPts val="2815"/>
              </a:lnSpc>
              <a:spcAft>
                <a:spcPts val="840"/>
              </a:spcAft>
              <a:buNone/>
            </a:pPr>
            <a:r>
              <a:rPr sz="2200" dirty="0">
                <a:latin typeface="Calibri" panose="020F0502020204030204" pitchFamily="34" charset="0"/>
                <a:ea typeface="Arial" panose="020B0604020202020204" pitchFamily="34" charset="0"/>
              </a:rPr>
              <a:t>Email supports three separate protocols for operation: Simple Mail Transfer Protocol (</a:t>
            </a:r>
            <a:r>
              <a:rPr sz="2300" b="1" dirty="0">
                <a:latin typeface="Calibri" panose="020F0502020204030204" pitchFamily="34" charset="0"/>
                <a:ea typeface="Arial" panose="020B0604020202020204" pitchFamily="34" charset="0"/>
              </a:rPr>
              <a:t>SMTP</a:t>
            </a:r>
            <a:r>
              <a:rPr sz="2200" dirty="0">
                <a:latin typeface="Calibri" panose="020F0502020204030204" pitchFamily="34" charset="0"/>
                <a:ea typeface="Arial" panose="020B0604020202020204" pitchFamily="34" charset="0"/>
              </a:rPr>
              <a:t>), Post Office Protocol (</a:t>
            </a:r>
            <a:r>
              <a:rPr sz="2300" b="1" dirty="0">
                <a:latin typeface="Calibri" panose="020F0502020204030204" pitchFamily="34" charset="0"/>
                <a:ea typeface="Arial" panose="020B0604020202020204" pitchFamily="34" charset="0"/>
              </a:rPr>
              <a:t>POP</a:t>
            </a:r>
            <a:r>
              <a:rPr sz="2200" dirty="0">
                <a:latin typeface="Calibri" panose="020F0502020204030204" pitchFamily="34" charset="0"/>
                <a:ea typeface="Arial" panose="020B0604020202020204" pitchFamily="34" charset="0"/>
              </a:rPr>
              <a:t>), and Internet Message Access Protocol (</a:t>
            </a:r>
            <a:r>
              <a:rPr sz="2300" b="1" dirty="0">
                <a:latin typeface="Calibri" panose="020F0502020204030204" pitchFamily="34" charset="0"/>
                <a:ea typeface="Arial" panose="020B0604020202020204" pitchFamily="34" charset="0"/>
              </a:rPr>
              <a:t>IMAP</a:t>
            </a:r>
            <a:r>
              <a:rPr sz="2200" dirty="0">
                <a:latin typeface="Calibri" panose="020F0502020204030204" pitchFamily="34" charset="0"/>
                <a:ea typeface="Arial" panose="020B0604020202020204" pitchFamily="34" charset="0"/>
              </a:rPr>
              <a:t>). </a:t>
            </a:r>
            <a:r>
              <a:rPr sz="2300" b="1" u="sng" dirty="0">
                <a:latin typeface="Calibri" panose="020F0502020204030204" pitchFamily="34" charset="0"/>
                <a:ea typeface="Arial" panose="020B0604020202020204" pitchFamily="34" charset="0"/>
              </a:rPr>
              <a:t>The application layer process</a:t>
            </a:r>
            <a:r>
              <a:rPr sz="2300" b="1" dirty="0">
                <a:latin typeface="Calibri" panose="020F0502020204030204" pitchFamily="34" charset="0"/>
                <a:ea typeface="Arial" panose="020B0604020202020204" pitchFamily="34" charset="0"/>
              </a:rPr>
              <a:t> </a:t>
            </a:r>
            <a:r>
              <a:rPr sz="2200" dirty="0">
                <a:latin typeface="Calibri" panose="020F0502020204030204" pitchFamily="34" charset="0"/>
                <a:ea typeface="Arial" panose="020B0604020202020204" pitchFamily="34" charset="0"/>
              </a:rPr>
              <a:t>that sends mail, uses SMTP. This is the case if sending from a client to a server, as well as when sending from one server to another.</a:t>
            </a:r>
          </a:p>
        </p:txBody>
      </p:sp>
      <p:sp>
        <p:nvSpPr>
          <p:cNvPr id="45059" name="Rectangle 2"/>
          <p:cNvSpPr/>
          <p:nvPr/>
        </p:nvSpPr>
        <p:spPr>
          <a:xfrm>
            <a:off x="506413" y="4895850"/>
            <a:ext cx="9107487" cy="646113"/>
          </a:xfrm>
          <a:prstGeom prst="rect">
            <a:avLst/>
          </a:prstGeom>
          <a:noFill/>
          <a:ln w="9525">
            <a:noFill/>
          </a:ln>
        </p:spPr>
        <p:txBody>
          <a:bodyPr lIns="0" tIns="0" rIns="0" bIns="0"/>
          <a:lstStyle/>
          <a:p>
            <a:pPr indent="266700" algn="just">
              <a:lnSpc>
                <a:spcPts val="2815"/>
              </a:lnSpc>
              <a:spcBef>
                <a:spcPts val="840"/>
              </a:spcBef>
              <a:buNone/>
            </a:pPr>
            <a:r>
              <a:rPr sz="2200" dirty="0">
                <a:latin typeface="Calibri" panose="020F0502020204030204" pitchFamily="34" charset="0"/>
                <a:ea typeface="Arial" panose="020B0604020202020204" pitchFamily="34" charset="0"/>
              </a:rPr>
              <a:t>A client retrieves email, however, using one of two application layer protocols: POP or IMAP.</a:t>
            </a: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132549E0-CF73-4A61-9604-B6017FB06896}"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41</a:t>
            </a:fld>
            <a:endParaRPr lang="en-US" sz="1300" dirty="0">
              <a:solidFill>
                <a:srgbClr val="898989"/>
              </a:solidFill>
            </a:endParaRPr>
          </a:p>
        </p:txBody>
      </p:sp>
      <p:sp>
        <p:nvSpPr>
          <p:cNvPr id="45063"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LAYER - OSI MODEL</a:t>
            </a:r>
            <a:endParaRPr sz="3200" kern="1200" dirty="0">
              <a:latin typeface="+mj-lt"/>
              <a:ea typeface="+mj-ea"/>
              <a:cs typeface="+mj-cs"/>
            </a:endParaRPr>
          </a:p>
        </p:txBody>
      </p:sp>
      <p:sp>
        <p:nvSpPr>
          <p:cNvPr id="2" name="Footer Placeholder 12">
            <a:extLst>
              <a:ext uri="{FF2B5EF4-FFF2-40B4-BE49-F238E27FC236}">
                <a16:creationId xmlns:a16="http://schemas.microsoft.com/office/drawing/2014/main" id="{BDB91716-5BE6-9D33-7A92-42056AF8879D}"/>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6082" name="Picture 1"/>
          <p:cNvPicPr>
            <a:picLocks noChangeAspect="1"/>
          </p:cNvPicPr>
          <p:nvPr/>
        </p:nvPicPr>
        <p:blipFill>
          <a:blip r:embed="rId2"/>
          <a:stretch>
            <a:fillRect/>
          </a:stretch>
        </p:blipFill>
        <p:spPr>
          <a:xfrm>
            <a:off x="3373438" y="1130300"/>
            <a:ext cx="1287462" cy="1301750"/>
          </a:xfrm>
          <a:prstGeom prst="rect">
            <a:avLst/>
          </a:prstGeom>
          <a:noFill/>
          <a:ln w="9525">
            <a:noFill/>
          </a:ln>
        </p:spPr>
      </p:pic>
      <p:pic>
        <p:nvPicPr>
          <p:cNvPr id="46083" name="Picture 2"/>
          <p:cNvPicPr>
            <a:picLocks noChangeAspect="1"/>
          </p:cNvPicPr>
          <p:nvPr/>
        </p:nvPicPr>
        <p:blipFill>
          <a:blip r:embed="rId3"/>
          <a:stretch>
            <a:fillRect/>
          </a:stretch>
        </p:blipFill>
        <p:spPr>
          <a:xfrm>
            <a:off x="4664075" y="935038"/>
            <a:ext cx="1935163" cy="1497012"/>
          </a:xfrm>
          <a:prstGeom prst="rect">
            <a:avLst/>
          </a:prstGeom>
          <a:noFill/>
          <a:ln w="9525">
            <a:noFill/>
          </a:ln>
        </p:spPr>
      </p:pic>
      <p:pic>
        <p:nvPicPr>
          <p:cNvPr id="46084" name="Picture 3"/>
          <p:cNvPicPr>
            <a:picLocks noChangeAspect="1"/>
          </p:cNvPicPr>
          <p:nvPr/>
        </p:nvPicPr>
        <p:blipFill>
          <a:blip r:embed="rId4"/>
          <a:stretch>
            <a:fillRect/>
          </a:stretch>
        </p:blipFill>
        <p:spPr>
          <a:xfrm>
            <a:off x="1871663" y="2490788"/>
            <a:ext cx="2978150" cy="4119562"/>
          </a:xfrm>
          <a:prstGeom prst="rect">
            <a:avLst/>
          </a:prstGeom>
          <a:noFill/>
          <a:ln w="9525">
            <a:noFill/>
          </a:ln>
        </p:spPr>
      </p:pic>
      <p:pic>
        <p:nvPicPr>
          <p:cNvPr id="46085" name="Picture 4"/>
          <p:cNvPicPr>
            <a:picLocks noChangeAspect="1"/>
          </p:cNvPicPr>
          <p:nvPr/>
        </p:nvPicPr>
        <p:blipFill>
          <a:blip r:embed="rId5"/>
          <a:stretch>
            <a:fillRect/>
          </a:stretch>
        </p:blipFill>
        <p:spPr>
          <a:xfrm>
            <a:off x="5059363" y="2422525"/>
            <a:ext cx="2994025" cy="4170363"/>
          </a:xfrm>
          <a:prstGeom prst="rect">
            <a:avLst/>
          </a:prstGeom>
          <a:noFill/>
          <a:ln w="9525">
            <a:noFill/>
          </a:ln>
        </p:spPr>
      </p:pic>
      <p:sp>
        <p:nvSpPr>
          <p:cNvPr id="6" name="Rectangle 5"/>
          <p:cNvSpPr/>
          <p:nvPr/>
        </p:nvSpPr>
        <p:spPr>
          <a:xfrm>
            <a:off x="2432050" y="1785938"/>
            <a:ext cx="884238" cy="469900"/>
          </a:xfrm>
          <a:prstGeom prst="rect">
            <a:avLst/>
          </a:prstGeom>
        </p:spPr>
        <p:txBody>
          <a:bodyPr lIns="0" tIns="0" rIns="0" bIns="0">
            <a:noAutofit/>
          </a:bodyPr>
          <a:lstStyle/>
          <a:p>
            <a:pPr marL="0" marR="0" lvl="0" indent="0" algn="r" defTabSz="457200" rtl="0" eaLnBrk="1" fontAlgn="auto" latinLnBrk="0" hangingPunct="1">
              <a:lnSpc>
                <a:spcPct val="100000"/>
              </a:lnSpc>
              <a:spcBef>
                <a:spcPts val="0"/>
              </a:spcBef>
              <a:spcAft>
                <a:spcPts val="630"/>
              </a:spcAft>
              <a:buClrTx/>
              <a:buSzTx/>
              <a:buFontTx/>
              <a:buNone/>
              <a:defRPr/>
            </a:pPr>
            <a:r>
              <a:rPr kumimoji="0" lang="en-US" sz="1400" b="1" i="0" u="none" strike="noStrike" kern="1200" cap="none" spc="-50" normalizeH="0" baseline="0" noProof="0">
                <a:ln>
                  <a:noFill/>
                </a:ln>
                <a:solidFill>
                  <a:srgbClr val="515151"/>
                </a:solidFill>
                <a:effectLst/>
                <a:uLnTx/>
                <a:uFillTx/>
                <a:latin typeface="Calibri" panose="020F0502020204030204"/>
                <a:ea typeface="+mn-ea"/>
                <a:cs typeface="+mn-cs"/>
              </a:rPr>
              <a:t>ISP A</a:t>
            </a:r>
          </a:p>
          <a:p>
            <a:pPr marL="0" marR="0" lvl="0" indent="0" algn="r" defTabSz="457200" rtl="0" eaLnBrk="1" fontAlgn="auto" latinLnBrk="0" hangingPunct="1">
              <a:lnSpc>
                <a:spcPct val="100000"/>
              </a:lnSpc>
              <a:spcBef>
                <a:spcPts val="0"/>
              </a:spcBef>
              <a:spcAft>
                <a:spcPts val="0"/>
              </a:spcAft>
              <a:buClrTx/>
              <a:buSzTx/>
              <a:buFontTx/>
              <a:buNone/>
              <a:defRPr/>
            </a:pPr>
            <a:r>
              <a:rPr kumimoji="0" lang="en-US" sz="1400" b="1" i="0" u="none" strike="noStrike" kern="1200" cap="none" spc="-50" normalizeH="0" baseline="0" noProof="0">
                <a:ln>
                  <a:noFill/>
                </a:ln>
                <a:solidFill>
                  <a:srgbClr val="7F7F7F"/>
                </a:solidFill>
                <a:effectLst/>
                <a:uLnTx/>
                <a:uFillTx/>
                <a:latin typeface="Calibri" panose="020F0502020204030204"/>
                <a:ea typeface="+mn-ea"/>
                <a:cs typeface="+mn-cs"/>
              </a:rPr>
              <a:t>Mail Server</a:t>
            </a:r>
          </a:p>
        </p:txBody>
      </p:sp>
      <p:sp>
        <p:nvSpPr>
          <p:cNvPr id="7" name="Rectangle 6"/>
          <p:cNvSpPr/>
          <p:nvPr/>
        </p:nvSpPr>
        <p:spPr>
          <a:xfrm>
            <a:off x="6669088" y="1801813"/>
            <a:ext cx="911225" cy="471488"/>
          </a:xfrm>
          <a:prstGeom prst="rect">
            <a:avLst/>
          </a:prstGeom>
        </p:spPr>
        <p:txBody>
          <a:bodyPr lIns="0" tIns="0" rIns="0" bIns="0">
            <a:noAutofit/>
          </a:bodyPr>
          <a:lstStyle/>
          <a:p>
            <a:pPr marL="0" marR="0" lvl="0" indent="0" algn="l" defTabSz="457200" rtl="0" eaLnBrk="1" fontAlgn="auto" latinLnBrk="0" hangingPunct="1">
              <a:lnSpc>
                <a:spcPct val="100000"/>
              </a:lnSpc>
              <a:spcBef>
                <a:spcPts val="0"/>
              </a:spcBef>
              <a:spcAft>
                <a:spcPts val="630"/>
              </a:spcAft>
              <a:buClrTx/>
              <a:buSzTx/>
              <a:buFontTx/>
              <a:buNone/>
              <a:defRPr/>
            </a:pPr>
            <a:r>
              <a:rPr kumimoji="0" lang="en-US" sz="1400" b="1" i="0" u="none" strike="noStrike" kern="1200" cap="none" spc="-50" normalizeH="0" baseline="0" noProof="0">
                <a:ln>
                  <a:noFill/>
                </a:ln>
                <a:solidFill>
                  <a:srgbClr val="515151"/>
                </a:solidFill>
                <a:effectLst/>
                <a:uLnTx/>
                <a:uFillTx/>
                <a:latin typeface="Calibri" panose="020F0502020204030204"/>
                <a:ea typeface="+mn-ea"/>
                <a:cs typeface="+mn-cs"/>
              </a:rPr>
              <a:t>ISP B</a:t>
            </a:r>
          </a:p>
          <a:p>
            <a:pPr marL="0" marR="0" lvl="0" indent="0" algn="l" defTabSz="457200" rtl="0" eaLnBrk="1" fontAlgn="auto" latinLnBrk="0" hangingPunct="1">
              <a:lnSpc>
                <a:spcPct val="100000"/>
              </a:lnSpc>
              <a:spcBef>
                <a:spcPts val="0"/>
              </a:spcBef>
              <a:spcAft>
                <a:spcPts val="0"/>
              </a:spcAft>
              <a:buClrTx/>
              <a:buSzTx/>
              <a:buFontTx/>
              <a:buNone/>
              <a:defRPr/>
            </a:pPr>
            <a:r>
              <a:rPr kumimoji="0" lang="en-US" sz="1400" b="1" i="0" u="none" strike="noStrike" kern="1200" cap="none" spc="-50" normalizeH="0" baseline="0" noProof="0">
                <a:ln>
                  <a:noFill/>
                </a:ln>
                <a:solidFill>
                  <a:srgbClr val="7F7F7F"/>
                </a:solidFill>
                <a:effectLst/>
                <a:uLnTx/>
                <a:uFillTx/>
                <a:latin typeface="Calibri" panose="020F0502020204030204"/>
                <a:ea typeface="+mn-ea"/>
                <a:cs typeface="+mn-cs"/>
              </a:rPr>
              <a:t>Mail Server</a:t>
            </a:r>
          </a:p>
        </p:txBody>
      </p:sp>
      <p:sp>
        <p:nvSpPr>
          <p:cNvPr id="8" name="Rectangle 7"/>
          <p:cNvSpPr/>
          <p:nvPr/>
        </p:nvSpPr>
        <p:spPr>
          <a:xfrm>
            <a:off x="3181350" y="3681413"/>
            <a:ext cx="463550" cy="141288"/>
          </a:xfrm>
          <a:prstGeom prst="rect">
            <a:avLst/>
          </a:prstGeom>
        </p:spPr>
        <p:txBody>
          <a:bodyPr wrap="none" lIns="0" tIns="0" rIns="0" bIns="0">
            <a:no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500" b="1" i="0" u="none" strike="noStrike" kern="1200" cap="none" spc="-100" normalizeH="0" baseline="0" noProof="0">
                <a:ln>
                  <a:noFill/>
                </a:ln>
                <a:solidFill>
                  <a:srgbClr val="676767"/>
                </a:solidFill>
                <a:effectLst/>
                <a:uLnTx/>
                <a:uFillTx/>
                <a:latin typeface="Courier New" panose="02070309020205020404"/>
                <a:ea typeface="+mn-ea"/>
                <a:cs typeface="+mn-cs"/>
              </a:rPr>
              <a:t>SMTP</a:t>
            </a:r>
          </a:p>
        </p:txBody>
      </p:sp>
      <p:sp>
        <p:nvSpPr>
          <p:cNvPr id="9" name="Rectangle 8"/>
          <p:cNvSpPr/>
          <p:nvPr/>
        </p:nvSpPr>
        <p:spPr>
          <a:xfrm>
            <a:off x="6540500" y="3681413"/>
            <a:ext cx="1092200" cy="141288"/>
          </a:xfrm>
          <a:prstGeom prst="rect">
            <a:avLst/>
          </a:prstGeom>
        </p:spPr>
        <p:txBody>
          <a:bodyPr wrap="none" lIns="0" tIns="0" rIns="0" bIns="0">
            <a:no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400" b="1" i="0" u="none" strike="noStrike" kern="1200" cap="none" spc="-50" normalizeH="0" baseline="0" noProof="0" dirty="0">
                <a:ln>
                  <a:noFill/>
                </a:ln>
                <a:solidFill>
                  <a:srgbClr val="7F7F7F"/>
                </a:solidFill>
                <a:effectLst/>
                <a:uLnTx/>
                <a:uFillTx/>
                <a:latin typeface="Calibri" panose="020F0502020204030204"/>
                <a:ea typeface="+mn-ea"/>
                <a:cs typeface="+mn-cs"/>
              </a:rPr>
              <a:t>IMAP or POP3</a:t>
            </a:r>
          </a:p>
        </p:txBody>
      </p:sp>
      <p:sp>
        <p:nvSpPr>
          <p:cNvPr id="10" name="Rectangle 9"/>
          <p:cNvSpPr/>
          <p:nvPr/>
        </p:nvSpPr>
        <p:spPr>
          <a:xfrm>
            <a:off x="4791075" y="4170363"/>
            <a:ext cx="566738" cy="133350"/>
          </a:xfrm>
          <a:prstGeom prst="rect">
            <a:avLst/>
          </a:prstGeom>
        </p:spPr>
        <p:txBody>
          <a:bodyPr wrap="none" lIns="0" tIns="0" rIns="0" bIns="0">
            <a:no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300" b="1" i="0" u="none" strike="noStrike" kern="1200" cap="none" spc="-100" normalizeH="0" baseline="0" noProof="0">
                <a:ln>
                  <a:noFill/>
                </a:ln>
                <a:solidFill>
                  <a:srgbClr val="6A7B7B"/>
                </a:solidFill>
                <a:effectLst/>
                <a:uLnTx/>
                <a:uFillTx/>
                <a:latin typeface="Calibri" panose="020F0502020204030204"/>
                <a:ea typeface="+mn-ea"/>
                <a:cs typeface="+mn-cs"/>
              </a:rPr>
              <a:t>internet</a:t>
            </a:r>
          </a:p>
        </p:txBody>
      </p:sp>
      <p:sp>
        <p:nvSpPr>
          <p:cNvPr id="11" name="Rectangle 10"/>
          <p:cNvSpPr/>
          <p:nvPr/>
        </p:nvSpPr>
        <p:spPr>
          <a:xfrm>
            <a:off x="3548063" y="6049963"/>
            <a:ext cx="2627313" cy="320675"/>
          </a:xfrm>
          <a:prstGeom prst="rect">
            <a:avLst/>
          </a:prstGeom>
          <a:solidFill>
            <a:srgbClr val="CDE9EA"/>
          </a:solidFill>
        </p:spPr>
        <p:txBody>
          <a:bodyPr lIns="0" tIns="0" rIns="0" bIns="0">
            <a:noAutofit/>
          </a:bodyPr>
          <a:lstStyle/>
          <a:p>
            <a:pPr marL="0" marR="0" lvl="0" indent="0" algn="l" defTabSz="457200" rtl="0" eaLnBrk="1" fontAlgn="auto" latinLnBrk="0" hangingPunct="1">
              <a:lnSpc>
                <a:spcPct val="100000"/>
              </a:lnSpc>
              <a:spcBef>
                <a:spcPts val="0"/>
              </a:spcBef>
              <a:spcAft>
                <a:spcPts val="420"/>
              </a:spcAft>
              <a:buClrTx/>
              <a:buSzTx/>
              <a:buFontTx/>
              <a:buNone/>
              <a:defRPr/>
            </a:pPr>
            <a:r>
              <a:rPr kumimoji="0" lang="en-US" sz="1400" b="1" i="0" u="none" strike="noStrike" kern="1200" cap="none" spc="-50" normalizeH="0" baseline="0" noProof="0">
                <a:ln>
                  <a:noFill/>
                </a:ln>
                <a:solidFill>
                  <a:srgbClr val="6A7B7B"/>
                </a:solidFill>
                <a:effectLst/>
                <a:uLnTx/>
                <a:uFillTx/>
                <a:latin typeface="Calibri" panose="020F0502020204030204"/>
                <a:ea typeface="+mn-ea"/>
                <a:cs typeface="+mn-cs"/>
              </a:rPr>
              <a:t>Send to </a:t>
            </a:r>
            <a:r>
              <a:rPr kumimoji="0" lang="en-US" sz="1400" b="1" i="0" u="none" strike="noStrike" kern="1200" cap="none" spc="-50" normalizeH="0" baseline="0" noProof="0">
                <a:ln>
                  <a:noFill/>
                </a:ln>
                <a:solidFill>
                  <a:srgbClr val="6A7B7B"/>
                </a:solidFill>
                <a:effectLst/>
                <a:uLnTx/>
                <a:uFillTx/>
                <a:latin typeface="Calibri" panose="020F0502020204030204"/>
                <a:ea typeface="+mn-ea"/>
                <a:cs typeface="+mn-cs"/>
                <a:hlinkClick r:id="rId6"/>
              </a:rPr>
              <a:t>reapient@asco.com</a:t>
            </a:r>
            <a:endParaRPr kumimoji="0" lang="en-US" sz="1400" b="1" i="0" u="none" strike="noStrike" kern="1200" cap="none" spc="-50" normalizeH="0" baseline="0" noProof="0">
              <a:ln>
                <a:noFill/>
              </a:ln>
              <a:solidFill>
                <a:srgbClr val="6A7B7B"/>
              </a:solidFill>
              <a:effectLst/>
              <a:uLnTx/>
              <a:uFillTx/>
              <a:latin typeface="Calibri" panose="020F0502020204030204"/>
              <a:ea typeface="+mn-ea"/>
              <a:cs typeface="+mn-cs"/>
            </a:endParaRPr>
          </a:p>
          <a:p>
            <a:pPr marL="850900" marR="0" lvl="0" indent="0" algn="l" defTabSz="457200" rtl="0" eaLnBrk="1" fontAlgn="auto" latinLnBrk="0" hangingPunct="1">
              <a:lnSpc>
                <a:spcPct val="100000"/>
              </a:lnSpc>
              <a:spcBef>
                <a:spcPts val="0"/>
              </a:spcBef>
              <a:spcAft>
                <a:spcPts val="0"/>
              </a:spcAft>
              <a:buClrTx/>
              <a:buSzTx/>
              <a:buFontTx/>
              <a:buNone/>
              <a:defRPr/>
            </a:pPr>
            <a:r>
              <a:rPr kumimoji="0" lang="en-US" sz="400" b="0" i="0" u="none" strike="noStrike" kern="1200" cap="none" spc="0" normalizeH="0" baseline="0" noProof="0">
                <a:ln>
                  <a:noFill/>
                </a:ln>
                <a:solidFill>
                  <a:schemeClr val="tx1"/>
                </a:solidFill>
                <a:effectLst/>
                <a:uLnTx/>
                <a:uFillTx/>
                <a:latin typeface="Calibri" panose="020F0502020204030204"/>
                <a:ea typeface="+mn-ea"/>
                <a:cs typeface="+mn-cs"/>
              </a:rPr>
              <a:t>— - -</a:t>
            </a:r>
          </a:p>
        </p:txBody>
      </p:sp>
      <p:sp>
        <p:nvSpPr>
          <p:cNvPr id="12" name="Rectangle 11"/>
          <p:cNvSpPr/>
          <p:nvPr/>
        </p:nvSpPr>
        <p:spPr>
          <a:xfrm>
            <a:off x="1941513" y="6686550"/>
            <a:ext cx="579438" cy="177800"/>
          </a:xfrm>
          <a:prstGeom prst="rect">
            <a:avLst/>
          </a:prstGeom>
        </p:spPr>
        <p:txBody>
          <a:bodyPr wrap="none" lIns="0" tIns="0" rIns="0" bIns="0">
            <a:no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400" b="1" i="0" u="none" strike="noStrike" kern="1200" cap="none" spc="-50" normalizeH="0" baseline="0" noProof="0">
                <a:ln>
                  <a:noFill/>
                </a:ln>
                <a:solidFill>
                  <a:srgbClr val="7F7F7F"/>
                </a:solidFill>
                <a:effectLst/>
                <a:uLnTx/>
                <a:uFillTx/>
                <a:latin typeface="Calibri" panose="020F0502020204030204"/>
                <a:ea typeface="+mn-ea"/>
                <a:cs typeface="+mn-cs"/>
              </a:rPr>
              <a:t>Sender</a:t>
            </a:r>
          </a:p>
        </p:txBody>
      </p:sp>
      <p:sp>
        <p:nvSpPr>
          <p:cNvPr id="13" name="Rectangle 12"/>
          <p:cNvSpPr/>
          <p:nvPr/>
        </p:nvSpPr>
        <p:spPr>
          <a:xfrm>
            <a:off x="7208838" y="6686550"/>
            <a:ext cx="728663" cy="211138"/>
          </a:xfrm>
          <a:prstGeom prst="rect">
            <a:avLst/>
          </a:prstGeom>
        </p:spPr>
        <p:txBody>
          <a:bodyPr wrap="none" lIns="0" tIns="0" rIns="0" bIns="0">
            <a:no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400" b="1" i="0" u="none" strike="noStrike" kern="1200" cap="none" spc="-50" normalizeH="0" baseline="0" noProof="0">
                <a:ln>
                  <a:noFill/>
                </a:ln>
                <a:solidFill>
                  <a:srgbClr val="7F7F7F"/>
                </a:solidFill>
                <a:effectLst/>
                <a:uLnTx/>
                <a:uFillTx/>
                <a:latin typeface="Calibri" panose="020F0502020204030204"/>
                <a:ea typeface="+mn-ea"/>
                <a:cs typeface="+mn-cs"/>
              </a:rPr>
              <a:t>Recipient</a:t>
            </a:r>
          </a:p>
        </p:txBody>
      </p:sp>
      <p:sp>
        <p:nvSpPr>
          <p:cNvPr id="14" name="Date Placeholder 1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E9F7DCF0-97B5-4D38-9BB8-07F65F7EBE1E}"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6" name="Slide Number Placeholder 15"/>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42</a:t>
            </a:fld>
            <a:endParaRPr lang="en-US" sz="1300" dirty="0">
              <a:solidFill>
                <a:srgbClr val="898989"/>
              </a:solidFill>
            </a:endParaRPr>
          </a:p>
        </p:txBody>
      </p:sp>
      <p:sp>
        <p:nvSpPr>
          <p:cNvPr id="46097"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LAYER - OSI MODEL</a:t>
            </a:r>
            <a:endParaRPr sz="3200" kern="1200" dirty="0">
              <a:latin typeface="+mj-lt"/>
              <a:ea typeface="+mj-ea"/>
              <a:cs typeface="+mj-cs"/>
            </a:endParaRPr>
          </a:p>
        </p:txBody>
      </p:sp>
      <p:sp>
        <p:nvSpPr>
          <p:cNvPr id="2" name="Footer Placeholder 12">
            <a:extLst>
              <a:ext uri="{FF2B5EF4-FFF2-40B4-BE49-F238E27FC236}">
                <a16:creationId xmlns:a16="http://schemas.microsoft.com/office/drawing/2014/main" id="{2569D8D1-305C-BC1F-8201-9F28DA2822C9}"/>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overrideClrMapping bg1="lt1" tx1="dk1" bg2="lt2" tx2="dk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493713" y="971550"/>
            <a:ext cx="9123363" cy="5486400"/>
          </a:xfrm>
          <a:prstGeom prst="rect">
            <a:avLst/>
          </a:prstGeom>
        </p:spPr>
        <p:txBody>
          <a:bodyPr lIns="0" tIns="0" rIns="0" bIns="0">
            <a:noAutofit/>
          </a:bodyPr>
          <a:lstStyle/>
          <a:p>
            <a:pPr marL="0" marR="0" lvl="0" indent="0" algn="l" defTabSz="457200" rtl="0" eaLnBrk="1" fontAlgn="auto" latinLnBrk="0" hangingPunct="1">
              <a:lnSpc>
                <a:spcPct val="100000"/>
              </a:lnSpc>
              <a:spcBef>
                <a:spcPts val="0"/>
              </a:spcBef>
              <a:spcAft>
                <a:spcPts val="1890"/>
              </a:spcAft>
              <a:buClrTx/>
              <a:buSzTx/>
              <a:buFontTx/>
              <a:buNone/>
              <a:defRPr/>
            </a:pPr>
            <a:r>
              <a:rPr kumimoji="0" lang="en-US" sz="2300" b="1" i="0" u="none" strike="noStrike" kern="1200" cap="none" spc="0" normalizeH="0" baseline="0" noProof="0" dirty="0">
                <a:ln>
                  <a:noFill/>
                </a:ln>
                <a:solidFill>
                  <a:schemeClr val="tx1"/>
                </a:solidFill>
                <a:effectLst/>
                <a:uLnTx/>
                <a:uFillTx/>
                <a:latin typeface="Calibri" panose="020F0502020204030204"/>
                <a:ea typeface="+mn-ea"/>
                <a:cs typeface="+mn-cs"/>
              </a:rPr>
              <a:t>Simple Mail Transfer Protocol</a:t>
            </a:r>
          </a:p>
          <a:p>
            <a:pPr marL="0" marR="0" lvl="0" indent="241300" algn="just" defTabSz="457200" rtl="0" eaLnBrk="1" fontAlgn="auto" latinLnBrk="0" hangingPunct="1">
              <a:lnSpc>
                <a:spcPts val="2810"/>
              </a:lnSpc>
              <a:spcBef>
                <a:spcPts val="0"/>
              </a:spcBef>
              <a:spcAft>
                <a:spcPts val="84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Simple Mail Transfer Protocol (SMTP) transfers mail reliably and efficiently. For SMTP applications to work properly, the mail message must be formatted properly and SMTP processes must be running on both the client and server.</a:t>
            </a:r>
          </a:p>
          <a:p>
            <a:pPr marL="0" marR="0" lvl="0" indent="241300" algn="just" defTabSz="457200" rtl="0" eaLnBrk="1" fontAlgn="auto" latinLnBrk="0" hangingPunct="1">
              <a:lnSpc>
                <a:spcPts val="2810"/>
              </a:lnSpc>
              <a:spcBef>
                <a:spcPts val="0"/>
              </a:spcBef>
              <a:spcAft>
                <a:spcPts val="84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SMTP message formats require a message header and a message body. While the message body can contain any amount of text, the message header must have a properly formatted recipient email address and a sender address. Any other header information is optional.</a:t>
            </a:r>
          </a:p>
          <a:p>
            <a:pPr marL="0" marR="0" lvl="0" indent="241300" algn="just" defTabSz="457200" rtl="0" eaLnBrk="1" fontAlgn="auto" latinLnBrk="0" hangingPunct="1">
              <a:lnSpc>
                <a:spcPts val="2785"/>
              </a:lnSpc>
              <a:spcBef>
                <a:spcPts val="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When a client sends email, the client SMTP process connects with a server SMTP process on well-known port 25. After the connection is made, the client attempts to send the email to the server across the connection. When the server receives the message, it either places the message in a local account, if the recipient is local, or forwards the message using the same SMTP connection process to another mail server for delivery.</a:t>
            </a:r>
          </a:p>
        </p:txBody>
      </p:sp>
      <p:sp>
        <p:nvSpPr>
          <p:cNvPr id="3" name="Date Placeholder 2"/>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0F8BC778-9270-438D-9391-1CB3931DFD24}"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43</a:t>
            </a:fld>
            <a:endParaRPr lang="en-US" sz="1300" dirty="0">
              <a:solidFill>
                <a:srgbClr val="898989"/>
              </a:solidFill>
            </a:endParaRPr>
          </a:p>
        </p:txBody>
      </p:sp>
      <p:sp>
        <p:nvSpPr>
          <p:cNvPr id="47110"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LAYER - OSI MODEL</a:t>
            </a:r>
            <a:endParaRPr sz="3200" kern="1200" dirty="0">
              <a:latin typeface="+mj-lt"/>
              <a:ea typeface="+mj-ea"/>
              <a:cs typeface="+mj-cs"/>
            </a:endParaRPr>
          </a:p>
        </p:txBody>
      </p:sp>
      <p:sp>
        <p:nvSpPr>
          <p:cNvPr id="6" name="Footer Placeholder 12">
            <a:extLst>
              <a:ext uri="{FF2B5EF4-FFF2-40B4-BE49-F238E27FC236}">
                <a16:creationId xmlns:a16="http://schemas.microsoft.com/office/drawing/2014/main" id="{1CA3DB1D-B9EC-A1C0-7FD9-94656F564AED}"/>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overrideClrMapping bg1="lt1" tx1="dk1" bg2="lt2" tx2="dk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0F8BC778-9270-438D-9391-1CB3931DFD24}"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44</a:t>
            </a:fld>
            <a:endParaRPr lang="en-US" sz="1300" dirty="0">
              <a:solidFill>
                <a:srgbClr val="898989"/>
              </a:solidFill>
            </a:endParaRPr>
          </a:p>
        </p:txBody>
      </p:sp>
      <p:sp>
        <p:nvSpPr>
          <p:cNvPr id="47110"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LAYER - OSI MODEL</a:t>
            </a:r>
            <a:endParaRPr sz="3200" kern="1200" dirty="0">
              <a:latin typeface="+mj-lt"/>
              <a:ea typeface="+mj-ea"/>
              <a:cs typeface="+mj-cs"/>
            </a:endParaRPr>
          </a:p>
        </p:txBody>
      </p:sp>
      <p:pic>
        <p:nvPicPr>
          <p:cNvPr id="1026" name="Picture 2" descr="SMTP Protocol | Three Phases Used In Simple Mail Transfer Protocol">
            <a:extLst>
              <a:ext uri="{FF2B5EF4-FFF2-40B4-BE49-F238E27FC236}">
                <a16:creationId xmlns:a16="http://schemas.microsoft.com/office/drawing/2014/main" id="{3E6F088D-9632-019B-B43E-563A682DC0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933" y="1789200"/>
            <a:ext cx="8638317" cy="4755437"/>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12">
            <a:extLst>
              <a:ext uri="{FF2B5EF4-FFF2-40B4-BE49-F238E27FC236}">
                <a16:creationId xmlns:a16="http://schemas.microsoft.com/office/drawing/2014/main" id="{CE4B6668-B3D9-FF65-E5EC-491AC1C35DF1}"/>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extLst>
      <p:ext uri="{BB962C8B-B14F-4D97-AF65-F5344CB8AC3E}">
        <p14:creationId xmlns:p14="http://schemas.microsoft.com/office/powerpoint/2010/main" val="209484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1"/>
          <p:cNvSpPr/>
          <p:nvPr/>
        </p:nvSpPr>
        <p:spPr>
          <a:xfrm>
            <a:off x="490538" y="974725"/>
            <a:ext cx="9120187" cy="1712913"/>
          </a:xfrm>
          <a:prstGeom prst="rect">
            <a:avLst/>
          </a:prstGeom>
          <a:noFill/>
          <a:ln w="9525">
            <a:noFill/>
          </a:ln>
        </p:spPr>
        <p:txBody>
          <a:bodyPr lIns="0" tIns="0" rIns="0" bIns="0"/>
          <a:lstStyle/>
          <a:p>
            <a:pPr indent="241300" algn="just">
              <a:lnSpc>
                <a:spcPts val="2815"/>
              </a:lnSpc>
              <a:spcAft>
                <a:spcPts val="3575"/>
              </a:spcAft>
              <a:buNone/>
            </a:pPr>
            <a:r>
              <a:rPr sz="2200" dirty="0">
                <a:latin typeface="Calibri" panose="020F0502020204030204" pitchFamily="34" charset="0"/>
                <a:ea typeface="Arial" panose="020B0604020202020204" pitchFamily="34" charset="0"/>
              </a:rPr>
              <a:t>The destination email server may not be online or may be busy when email messages are sent. Therefore, SMTP spools messages to be sent at a later time. Periodically, the server checks the queue for messages and attempts to send them again. If the message is still not delivered after a predetermined expiration time, it is returned to the sender as undeliverable.</a:t>
            </a:r>
          </a:p>
        </p:txBody>
      </p:sp>
      <p:sp>
        <p:nvSpPr>
          <p:cNvPr id="3" name="Rectangle 2"/>
          <p:cNvSpPr/>
          <p:nvPr/>
        </p:nvSpPr>
        <p:spPr>
          <a:xfrm>
            <a:off x="490538" y="3419475"/>
            <a:ext cx="9117013" cy="3835400"/>
          </a:xfrm>
          <a:prstGeom prst="rect">
            <a:avLst/>
          </a:prstGeom>
        </p:spPr>
        <p:txBody>
          <a:bodyPr lIns="0" tIns="0" rIns="0" bIns="0">
            <a:noAutofit/>
          </a:bodyPr>
          <a:lstStyle/>
          <a:p>
            <a:pPr marL="0" marR="0" lvl="0" indent="0" algn="l" defTabSz="457200" rtl="0" eaLnBrk="1" fontAlgn="auto" latinLnBrk="0" hangingPunct="1">
              <a:lnSpc>
                <a:spcPct val="100000"/>
              </a:lnSpc>
              <a:spcBef>
                <a:spcPts val="3570"/>
              </a:spcBef>
              <a:spcAft>
                <a:spcPts val="1890"/>
              </a:spcAft>
              <a:buClrTx/>
              <a:buSzTx/>
              <a:buFontTx/>
              <a:buNone/>
              <a:defRPr/>
            </a:pPr>
            <a:r>
              <a:rPr kumimoji="0" lang="en-US" sz="2300" b="1" i="0" u="none" strike="noStrike" kern="1200" cap="none" spc="0" normalizeH="0" baseline="0" noProof="0" dirty="0">
                <a:ln>
                  <a:noFill/>
                </a:ln>
                <a:solidFill>
                  <a:schemeClr val="tx1"/>
                </a:solidFill>
                <a:effectLst/>
                <a:uLnTx/>
                <a:uFillTx/>
                <a:latin typeface="Calibri" panose="020F0502020204030204"/>
                <a:ea typeface="+mn-ea"/>
                <a:cs typeface="+mn-cs"/>
              </a:rPr>
              <a:t>Post Office Protocol</a:t>
            </a:r>
          </a:p>
          <a:p>
            <a:pPr marL="0" marR="0" lvl="0" indent="241300" algn="just" defTabSz="457200" rtl="0" eaLnBrk="1" fontAlgn="auto" latinLnBrk="0" hangingPunct="1">
              <a:lnSpc>
                <a:spcPts val="2810"/>
              </a:lnSpc>
              <a:spcBef>
                <a:spcPts val="0"/>
              </a:spcBef>
              <a:spcAft>
                <a:spcPts val="84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Post Office Protocol (POP) enables a workstation to retrieve mail from a mail server. With POP, mail is downloaded from the server to the client and then deleted on the server.</a:t>
            </a:r>
          </a:p>
          <a:p>
            <a:pPr marL="0" marR="0" lvl="0" indent="241300" algn="just" defTabSz="457200" rtl="0" eaLnBrk="1" fontAlgn="auto" latinLnBrk="0" hangingPunct="1">
              <a:lnSpc>
                <a:spcPts val="2810"/>
              </a:lnSpc>
              <a:spcBef>
                <a:spcPts val="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The server starts the POP service by passively listening on TCP port 110 for client connection requests. When a client wants to make use of the service, it sends a request to establish a TCP connection with the server. When the connection is established, the POP server sends a greeting. The client and POP server then exchange commands and responses until the connection is closed or aborted.</a:t>
            </a: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E72B5DF4-53A1-497E-889C-F62B8199E0B5}"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45</a:t>
            </a:fld>
            <a:endParaRPr lang="en-US" sz="1300" dirty="0">
              <a:solidFill>
                <a:srgbClr val="898989"/>
              </a:solidFill>
            </a:endParaRPr>
          </a:p>
        </p:txBody>
      </p:sp>
      <p:sp>
        <p:nvSpPr>
          <p:cNvPr id="48135"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LAYER - OSI MODEL</a:t>
            </a:r>
            <a:endParaRPr sz="3200" kern="1200" dirty="0">
              <a:latin typeface="+mj-lt"/>
              <a:ea typeface="+mj-ea"/>
              <a:cs typeface="+mj-cs"/>
            </a:endParaRPr>
          </a:p>
        </p:txBody>
      </p:sp>
      <p:sp>
        <p:nvSpPr>
          <p:cNvPr id="2" name="Footer Placeholder 12">
            <a:extLst>
              <a:ext uri="{FF2B5EF4-FFF2-40B4-BE49-F238E27FC236}">
                <a16:creationId xmlns:a16="http://schemas.microsoft.com/office/drawing/2014/main" id="{7D65892D-FF96-E975-23FF-80BB36C4EC39}"/>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overrideClrMapping bg1="lt1" tx1="dk1" bg2="lt2" tx2="dk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484188" y="971550"/>
            <a:ext cx="9132888" cy="6022975"/>
          </a:xfrm>
          <a:prstGeom prst="rect">
            <a:avLst/>
          </a:prstGeom>
        </p:spPr>
        <p:txBody>
          <a:bodyPr lIns="0" tIns="0" rIns="0" bIns="0">
            <a:noAutofit/>
          </a:bodyPr>
          <a:lstStyle/>
          <a:p>
            <a:pPr marL="0" marR="0" lvl="0" indent="266700" algn="just" defTabSz="457200" rtl="0" eaLnBrk="1" fontAlgn="auto" latinLnBrk="0" hangingPunct="1">
              <a:lnSpc>
                <a:spcPts val="2810"/>
              </a:lnSpc>
              <a:spcBef>
                <a:spcPts val="0"/>
              </a:spcBef>
              <a:spcAft>
                <a:spcPts val="84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Because email messages are downloaded to the client and removed from the server, there is not a centralized location where email messages are kept. Because POP does not store messages, it is undesirable for a small business that needs a centralized backup solution.</a:t>
            </a:r>
          </a:p>
          <a:p>
            <a:pPr marL="0" marR="0" lvl="0" indent="266700" algn="just" defTabSz="457200" rtl="0" eaLnBrk="1" fontAlgn="auto" latinLnBrk="0" hangingPunct="1">
              <a:lnSpc>
                <a:spcPts val="2830"/>
              </a:lnSpc>
              <a:spcBef>
                <a:spcPts val="0"/>
              </a:spcBef>
              <a:spcAft>
                <a:spcPts val="84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POP3 is desirable for an ISP, because it alleviates their responsibility for managing large amounts of storage for their email servers.</a:t>
            </a:r>
          </a:p>
          <a:p>
            <a:pPr marL="0" marR="0" lvl="0" indent="0" algn="l" defTabSz="457200" rtl="0" eaLnBrk="1" fontAlgn="auto" latinLnBrk="0" hangingPunct="1">
              <a:lnSpc>
                <a:spcPct val="100000"/>
              </a:lnSpc>
              <a:spcBef>
                <a:spcPts val="0"/>
              </a:spcBef>
              <a:spcAft>
                <a:spcPts val="1890"/>
              </a:spcAft>
              <a:buClrTx/>
              <a:buSzTx/>
              <a:buFontTx/>
              <a:buNone/>
              <a:defRPr/>
            </a:pPr>
            <a:r>
              <a:rPr kumimoji="0" lang="en-US" sz="2300" b="1" i="0" u="none" strike="noStrike" kern="1200" cap="none" spc="0" normalizeH="0" baseline="0" noProof="0" dirty="0">
                <a:ln>
                  <a:noFill/>
                </a:ln>
                <a:solidFill>
                  <a:schemeClr val="tx1"/>
                </a:solidFill>
                <a:effectLst/>
                <a:uLnTx/>
                <a:uFillTx/>
                <a:latin typeface="Calibri" panose="020F0502020204030204"/>
                <a:ea typeface="+mn-ea"/>
                <a:cs typeface="+mn-cs"/>
              </a:rPr>
              <a:t>Internet Message Access Protocol</a:t>
            </a:r>
          </a:p>
          <a:p>
            <a:pPr marL="0" marR="0" lvl="0" indent="266700" algn="just" defTabSz="457200" rtl="0" eaLnBrk="1" fontAlgn="auto" latinLnBrk="0" hangingPunct="1">
              <a:lnSpc>
                <a:spcPts val="2810"/>
              </a:lnSpc>
              <a:spcBef>
                <a:spcPts val="0"/>
              </a:spcBef>
              <a:spcAft>
                <a:spcPts val="84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Internet Message Access Protocol (IMAP) is another protocol that describes a method to retrieve email messages. However, unlike POP, when the user connects to an IMAP-capable server, copies of the messages are downloaded to the client application. The original messages are kept on the server until manually deleted. Users view copies of the messages in their email client software.</a:t>
            </a:r>
          </a:p>
          <a:p>
            <a:pPr marL="0" marR="0" lvl="0" indent="266700" algn="just" defTabSz="457200" rtl="0" eaLnBrk="1" fontAlgn="auto" latinLnBrk="0" hangingPunct="1">
              <a:lnSpc>
                <a:spcPts val="2785"/>
              </a:lnSpc>
              <a:spcBef>
                <a:spcPts val="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Users can create a file hierarchy on the server to organize and store mail. That file structure is duplicated on the email client as well. When a user</a:t>
            </a:r>
          </a:p>
        </p:txBody>
      </p:sp>
      <p:sp>
        <p:nvSpPr>
          <p:cNvPr id="3" name="Date Placeholder 2"/>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B69E0181-D4B9-4370-BCB0-284A7D916AA2}"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46</a:t>
            </a:fld>
            <a:endParaRPr lang="en-US" sz="1300" dirty="0">
              <a:solidFill>
                <a:srgbClr val="898989"/>
              </a:solidFill>
            </a:endParaRPr>
          </a:p>
        </p:txBody>
      </p:sp>
      <p:sp>
        <p:nvSpPr>
          <p:cNvPr id="49158"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LAYER - OSI MODEL</a:t>
            </a:r>
            <a:endParaRPr sz="3200" kern="1200" dirty="0">
              <a:latin typeface="+mj-lt"/>
              <a:ea typeface="+mj-ea"/>
              <a:cs typeface="+mj-cs"/>
            </a:endParaRPr>
          </a:p>
        </p:txBody>
      </p:sp>
      <p:sp>
        <p:nvSpPr>
          <p:cNvPr id="6" name="Footer Placeholder 12">
            <a:extLst>
              <a:ext uri="{FF2B5EF4-FFF2-40B4-BE49-F238E27FC236}">
                <a16:creationId xmlns:a16="http://schemas.microsoft.com/office/drawing/2014/main" id="{744A1876-AF31-E6A1-D6A2-D69323C0F63B}"/>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overrideClrMapping bg1="lt1" tx1="dk1" bg2="lt2" tx2="dk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484188" y="974725"/>
            <a:ext cx="9129713" cy="4567238"/>
          </a:xfrm>
          <a:prstGeom prst="rect">
            <a:avLst/>
          </a:prstGeom>
        </p:spPr>
        <p:txBody>
          <a:bodyPr lIns="0" tIns="0" rIns="0" bIns="0">
            <a:noAutofit/>
          </a:bodyPr>
          <a:lstStyle/>
          <a:p>
            <a:pPr marL="0" marR="0" lvl="0" indent="0" algn="just" defTabSz="457200" rtl="0" eaLnBrk="1" fontAlgn="auto" latinLnBrk="0" hangingPunct="1">
              <a:lnSpc>
                <a:spcPts val="2785"/>
              </a:lnSpc>
              <a:spcBef>
                <a:spcPts val="0"/>
              </a:spcBef>
              <a:spcAft>
                <a:spcPts val="840"/>
              </a:spcAft>
              <a:buClrTx/>
              <a:buSzTx/>
              <a:buFontTx/>
              <a:buNone/>
              <a:defRPr/>
            </a:pPr>
            <a:r>
              <a:rPr kumimoji="0" lang="en-US" sz="2200" b="0" i="0" u="none" strike="noStrike" kern="1200" cap="none" spc="0" normalizeH="0" baseline="0" noProof="0">
                <a:ln>
                  <a:noFill/>
                </a:ln>
                <a:solidFill>
                  <a:schemeClr val="tx1"/>
                </a:solidFill>
                <a:effectLst/>
                <a:uLnTx/>
                <a:uFillTx/>
                <a:latin typeface="Calibri" panose="020F0502020204030204"/>
                <a:ea typeface="+mn-ea"/>
                <a:cs typeface="+mn-cs"/>
              </a:rPr>
              <a:t>decides to delete a message, the server synchronizes that action and deletes the message from the server.</a:t>
            </a:r>
          </a:p>
          <a:p>
            <a:pPr marL="0" marR="0" lvl="0" indent="266700" algn="just" defTabSz="457200" rtl="0" eaLnBrk="1" fontAlgn="auto" latinLnBrk="0" hangingPunct="1">
              <a:lnSpc>
                <a:spcPts val="2785"/>
              </a:lnSpc>
              <a:spcBef>
                <a:spcPts val="0"/>
              </a:spcBef>
              <a:spcAft>
                <a:spcPts val="840"/>
              </a:spcAft>
              <a:buClrTx/>
              <a:buSzTx/>
              <a:buFontTx/>
              <a:buNone/>
              <a:defRPr/>
            </a:pPr>
            <a:r>
              <a:rPr kumimoji="0" lang="en-US" sz="2200" b="0" i="0" u="none" strike="noStrike" kern="1200" cap="none" spc="0" normalizeH="0" baseline="0" noProof="0">
                <a:ln>
                  <a:noFill/>
                </a:ln>
                <a:solidFill>
                  <a:schemeClr val="tx1"/>
                </a:solidFill>
                <a:effectLst/>
                <a:uLnTx/>
                <a:uFillTx/>
                <a:latin typeface="Calibri" panose="020F0502020204030204"/>
                <a:ea typeface="+mn-ea"/>
                <a:cs typeface="+mn-cs"/>
              </a:rPr>
              <a:t>For small- to medium-sized businesses, there are many advantages to using IMAP. IMAP can provide long-term storage of email messages on mail servers and allows for centralized backup. It also enables employees to access email messages from multiple locations, using different devices or client software. The mailbox folder structure that a user expects to see is available for viewing regardless of how the user accesses the mailbox.</a:t>
            </a:r>
          </a:p>
          <a:p>
            <a:pPr marL="0" marR="0" lvl="0" indent="266700" algn="just" defTabSz="457200" rtl="0" eaLnBrk="1" fontAlgn="auto" latinLnBrk="0" hangingPunct="1">
              <a:lnSpc>
                <a:spcPts val="2810"/>
              </a:lnSpc>
              <a:spcBef>
                <a:spcPts val="0"/>
              </a:spcBef>
              <a:spcAft>
                <a:spcPts val="0"/>
              </a:spcAft>
              <a:buClrTx/>
              <a:buSzTx/>
              <a:buFontTx/>
              <a:buNone/>
              <a:defRPr/>
            </a:pPr>
            <a:r>
              <a:rPr kumimoji="0" lang="en-US" sz="2200" b="0" i="0" u="none" strike="noStrike" kern="1200" cap="none" spc="0" normalizeH="0" baseline="0" noProof="0">
                <a:ln>
                  <a:noFill/>
                </a:ln>
                <a:solidFill>
                  <a:schemeClr val="tx1"/>
                </a:solidFill>
                <a:effectLst/>
                <a:uLnTx/>
                <a:uFillTx/>
                <a:latin typeface="Calibri" panose="020F0502020204030204"/>
                <a:ea typeface="+mn-ea"/>
                <a:cs typeface="+mn-cs"/>
              </a:rPr>
              <a:t>For an ISP, IMAP may not be the protocol of choice. It can be expensive to purchase and maintain the disk space to support the large number of stored emails. Additionally, if customers expect their mailboxes to be backed up routinely, that can further increase the costs to the ISP.</a:t>
            </a:r>
          </a:p>
        </p:txBody>
      </p:sp>
      <p:sp>
        <p:nvSpPr>
          <p:cNvPr id="3" name="Date Placeholder 2"/>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D0830451-360F-4D58-B42C-5A038AF31B42}"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47</a:t>
            </a:fld>
            <a:endParaRPr lang="en-US" sz="1300" dirty="0">
              <a:solidFill>
                <a:srgbClr val="898989"/>
              </a:solidFill>
            </a:endParaRPr>
          </a:p>
        </p:txBody>
      </p:sp>
      <p:sp>
        <p:nvSpPr>
          <p:cNvPr id="50182"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LAYER - OSI MODEL</a:t>
            </a:r>
            <a:endParaRPr sz="3200" kern="1200" dirty="0">
              <a:latin typeface="+mj-lt"/>
              <a:ea typeface="+mj-ea"/>
              <a:cs typeface="+mj-cs"/>
            </a:endParaRPr>
          </a:p>
        </p:txBody>
      </p:sp>
      <p:sp>
        <p:nvSpPr>
          <p:cNvPr id="6" name="Footer Placeholder 12">
            <a:extLst>
              <a:ext uri="{FF2B5EF4-FFF2-40B4-BE49-F238E27FC236}">
                <a16:creationId xmlns:a16="http://schemas.microsoft.com/office/drawing/2014/main" id="{0EB5ED77-3D6D-DC23-F01C-419BAC545737}"/>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overrideClrMapping bg1="lt1" tx1="dk1" bg2="lt2" tx2="dk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1202" name="Picture 1"/>
          <p:cNvPicPr>
            <a:picLocks noChangeAspect="1"/>
          </p:cNvPicPr>
          <p:nvPr/>
        </p:nvPicPr>
        <p:blipFill>
          <a:blip r:embed="rId2"/>
          <a:stretch>
            <a:fillRect/>
          </a:stretch>
        </p:blipFill>
        <p:spPr>
          <a:xfrm>
            <a:off x="530225" y="944563"/>
            <a:ext cx="8272463" cy="5535612"/>
          </a:xfrm>
          <a:prstGeom prst="rect">
            <a:avLst/>
          </a:prstGeom>
          <a:noFill/>
          <a:ln w="9525">
            <a:noFill/>
          </a:ln>
        </p:spPr>
      </p:pic>
      <p:sp>
        <p:nvSpPr>
          <p:cNvPr id="3" name="Date Placeholder 2"/>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B7F934B4-8511-4E77-936E-A632451C0208}"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48</a:t>
            </a:fld>
            <a:endParaRPr lang="en-US" sz="1300" dirty="0">
              <a:solidFill>
                <a:srgbClr val="898989"/>
              </a:solidFill>
            </a:endParaRPr>
          </a:p>
        </p:txBody>
      </p:sp>
      <p:sp>
        <p:nvSpPr>
          <p:cNvPr id="51206"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LAYER - OSI MODEL</a:t>
            </a:r>
            <a:endParaRPr sz="3200" kern="1200" dirty="0">
              <a:latin typeface="+mj-lt"/>
              <a:ea typeface="+mj-ea"/>
              <a:cs typeface="+mj-cs"/>
            </a:endParaRPr>
          </a:p>
        </p:txBody>
      </p:sp>
      <p:sp>
        <p:nvSpPr>
          <p:cNvPr id="2" name="Footer Placeholder 12">
            <a:extLst>
              <a:ext uri="{FF2B5EF4-FFF2-40B4-BE49-F238E27FC236}">
                <a16:creationId xmlns:a16="http://schemas.microsoft.com/office/drawing/2014/main" id="{56E6D166-C514-DE4C-903A-D2BF93C6EC34}"/>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overrideClrMapping bg1="lt1" tx1="dk1" bg2="lt2" tx2="dk2" accent1="accent1" accent2="accent2" accent3="accent3" accent4="accent4" accent5="accent5" accent6="accent6" hlink="hlink" folHlink="folHlink"/>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2"/>
          <p:cNvSpPr/>
          <p:nvPr/>
        </p:nvSpPr>
        <p:spPr>
          <a:xfrm>
            <a:off x="4130675" y="984250"/>
            <a:ext cx="1600200" cy="228600"/>
          </a:xfrm>
          <a:prstGeom prst="rect">
            <a:avLst/>
          </a:prstGeom>
          <a:noFill/>
          <a:ln w="9525">
            <a:noFill/>
          </a:ln>
        </p:spPr>
        <p:txBody>
          <a:bodyPr wrap="none" lIns="0" tIns="0" rIns="0" bIns="0"/>
          <a:lstStyle/>
          <a:p>
            <a:pPr>
              <a:buNone/>
            </a:pPr>
            <a:r>
              <a:rPr sz="2300" b="1" dirty="0">
                <a:latin typeface="Calibri" panose="020F0502020204030204" pitchFamily="34" charset="0"/>
                <a:ea typeface="Arial" panose="020B0604020202020204" pitchFamily="34" charset="0"/>
              </a:rPr>
              <a:t>ADDRESSING</a:t>
            </a:r>
          </a:p>
        </p:txBody>
      </p:sp>
      <p:sp>
        <p:nvSpPr>
          <p:cNvPr id="52227" name="Rectangle 3"/>
          <p:cNvSpPr/>
          <p:nvPr/>
        </p:nvSpPr>
        <p:spPr>
          <a:xfrm>
            <a:off x="258763" y="1852613"/>
            <a:ext cx="9351962" cy="1368425"/>
          </a:xfrm>
          <a:prstGeom prst="rect">
            <a:avLst/>
          </a:prstGeom>
          <a:noFill/>
          <a:ln w="9525">
            <a:noFill/>
          </a:ln>
        </p:spPr>
        <p:txBody>
          <a:bodyPr lIns="0" tIns="0" rIns="0" bIns="0"/>
          <a:lstStyle/>
          <a:p>
            <a:pPr indent="495300" algn="just">
              <a:lnSpc>
                <a:spcPts val="2790"/>
              </a:lnSpc>
              <a:buNone/>
            </a:pPr>
            <a:r>
              <a:rPr sz="2200" dirty="0">
                <a:latin typeface="Calibri" panose="020F0502020204030204" pitchFamily="34" charset="0"/>
                <a:ea typeface="Arial" panose="020B0604020202020204" pitchFamily="34" charset="0"/>
              </a:rPr>
              <a:t>Four levels of addresses are used in an internet employing the TCP/IP protocols: physical address, logical address, port address, and application-specific address. Each address is related to a one layer in the TCP/IP architecture, as shown in the following Figure.</a:t>
            </a:r>
          </a:p>
        </p:txBody>
      </p:sp>
      <p:sp>
        <p:nvSpPr>
          <p:cNvPr id="5" name="Date Placeholder 4"/>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E9CFECCE-6A05-43C8-91EA-7B2EB27554D5}"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49</a:t>
            </a:fld>
            <a:endParaRPr lang="en-US" sz="1300" dirty="0">
              <a:solidFill>
                <a:srgbClr val="898989"/>
              </a:solidFill>
            </a:endParaRPr>
          </a:p>
        </p:txBody>
      </p:sp>
      <p:sp>
        <p:nvSpPr>
          <p:cNvPr id="52231"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LAYER - OSI MODEL</a:t>
            </a:r>
            <a:endParaRPr sz="3200" kern="1200" dirty="0">
              <a:latin typeface="+mj-lt"/>
              <a:ea typeface="+mj-ea"/>
              <a:cs typeface="+mj-cs"/>
            </a:endParaRPr>
          </a:p>
        </p:txBody>
      </p:sp>
      <p:pic>
        <p:nvPicPr>
          <p:cNvPr id="52232" name="Picture 8"/>
          <p:cNvPicPr>
            <a:picLocks noChangeAspect="1"/>
          </p:cNvPicPr>
          <p:nvPr/>
        </p:nvPicPr>
        <p:blipFill>
          <a:blip r:embed="rId2"/>
          <a:stretch>
            <a:fillRect/>
          </a:stretch>
        </p:blipFill>
        <p:spPr>
          <a:xfrm>
            <a:off x="1827213" y="3221038"/>
            <a:ext cx="6134100" cy="3968750"/>
          </a:xfrm>
          <a:prstGeom prst="rect">
            <a:avLst/>
          </a:prstGeom>
          <a:noFill/>
          <a:ln w="9525">
            <a:noFill/>
          </a:ln>
        </p:spPr>
      </p:pic>
      <p:sp>
        <p:nvSpPr>
          <p:cNvPr id="2" name="Footer Placeholder 12">
            <a:extLst>
              <a:ext uri="{FF2B5EF4-FFF2-40B4-BE49-F238E27FC236}">
                <a16:creationId xmlns:a16="http://schemas.microsoft.com/office/drawing/2014/main" id="{24EF8EA8-3A6D-8346-6084-38AB81D7793E}"/>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B7EEFF"/>
          </a:solidFill>
          <a:ln w="9525">
            <a:noFill/>
          </a:ln>
        </p:spPr>
        <p:txBody>
          <a:bodyPr vert="horz" wrap="square" lIns="91440" tIns="45720" rIns="91440" bIns="45720" rtlCol="0" anchor="b" anchorCtr="0">
            <a:normAutofit/>
          </a:bodyPr>
          <a:lstStyle/>
          <a:p>
            <a:pPr lvl="0" algn="ctr">
              <a:buClrTx/>
              <a:buSzTx/>
              <a:buFontTx/>
            </a:pPr>
            <a:r>
              <a:rPr sz="3200" dirty="0">
                <a:sym typeface="Arial" panose="020B0604020202020204" pitchFamily="34" charset="0"/>
              </a:rPr>
              <a:t>Evaluation Scheme</a:t>
            </a:r>
          </a:p>
        </p:txBody>
      </p:sp>
      <p:sp>
        <p:nvSpPr>
          <p:cNvPr id="6147" name="Rectangle 7"/>
          <p:cNvSpPr/>
          <p:nvPr/>
        </p:nvSpPr>
        <p:spPr>
          <a:xfrm>
            <a:off x="225267" y="1155065"/>
            <a:ext cx="9070023" cy="497205"/>
          </a:xfrm>
          <a:prstGeom prst="rect">
            <a:avLst/>
          </a:prstGeom>
          <a:noFill/>
          <a:ln w="9525">
            <a:noFill/>
          </a:ln>
        </p:spPr>
        <p:txBody>
          <a:bodyPr>
            <a:spAutoFit/>
          </a:bodyPr>
          <a:lstStyle/>
          <a:p>
            <a:pPr algn="just"/>
            <a:r>
              <a:rPr sz="2640" dirty="0">
                <a:solidFill>
                  <a:srgbClr val="000000"/>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        </a:t>
            </a:r>
            <a:endParaRPr sz="2640" dirty="0">
              <a:solidFill>
                <a:srgbClr val="000000"/>
              </a:solidFill>
              <a:latin typeface="Times New Roman" panose="02020603050405020304" pitchFamily="18" charset="0"/>
              <a:ea typeface="Times New Roman" panose="02020603050405020304" pitchFamily="18" charset="0"/>
              <a:sym typeface="Arial" panose="020B0604020202020204" pitchFamily="34" charset="0"/>
            </a:endParaRPr>
          </a:p>
        </p:txBody>
      </p:sp>
      <p:sp>
        <p:nvSpPr>
          <p:cNvPr id="6148" name="Date Placeholder 6"/>
          <p:cNvSpPr txBox="1">
            <a:spLocks noGrp="1"/>
          </p:cNvSpPr>
          <p:nvPr>
            <p:ph type="dt" sz="half" idx="10"/>
          </p:nvPr>
        </p:nvSpPr>
        <p:spPr>
          <a:noFill/>
          <a:ln>
            <a:noFill/>
          </a:ln>
        </p:spPr>
        <p:txBody>
          <a:bodyPr anchor="ctr"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ctr">
              <a:buClr>
                <a:srgbClr val="000000"/>
              </a:buClr>
            </a:pPr>
            <a:fld id="{F9AE80D7-F4C0-4ABA-8730-BF5A0A9657C5}" type="datetime1">
              <a:rPr lang="en-US" sz="1320" smtClean="0">
                <a:solidFill>
                  <a:srgbClr val="888888"/>
                </a:solidFill>
                <a:cs typeface="Calibri" panose="020F0502020204030204" pitchFamily="34" charset="0"/>
                <a:sym typeface="Calibri" panose="020F0502020204030204" pitchFamily="34" charset="0"/>
              </a:rPr>
              <a:t>11/20/2024</a:t>
            </a:fld>
            <a:endParaRPr lang="en-US" sz="1320" dirty="0">
              <a:solidFill>
                <a:srgbClr val="888888"/>
              </a:solidFill>
              <a:ea typeface="Calibri" panose="020F0502020204030204" pitchFamily="34" charset="0"/>
              <a:cs typeface="Calibri" panose="020F0502020204030204" pitchFamily="34" charset="0"/>
              <a:sym typeface="Calibri" panose="020F0502020204030204" pitchFamily="34" charset="0"/>
            </a:endParaRPr>
          </a:p>
        </p:txBody>
      </p:sp>
      <p:sp>
        <p:nvSpPr>
          <p:cNvPr id="6149" name="Slide Number Placeholder 7"/>
          <p:cNvSpPr txBox="1">
            <a:spLocks noGrp="1"/>
          </p:cNvSpPr>
          <p:nvPr>
            <p:ph type="sldNum" sz="quarter" idx="12"/>
          </p:nvPr>
        </p:nvSpPr>
        <p:spPr>
          <a:noFill/>
          <a:ln>
            <a:noFill/>
          </a:ln>
        </p:spPr>
        <p:txBody>
          <a:bodyPr anchor="ctr"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Clr>
                <a:srgbClr val="000000"/>
              </a:buClr>
            </a:pPr>
            <a:fld id="{9A0DB2DC-4C9A-4742-B13C-FB6460FD3503}" type="slidenum">
              <a:rPr lang="en-US" sz="1320" dirty="0">
                <a:solidFill>
                  <a:srgbClr val="888888"/>
                </a:solidFill>
                <a:cs typeface="Calibri" panose="020F0502020204030204" pitchFamily="34" charset="0"/>
                <a:sym typeface="Calibri" panose="020F0502020204030204" pitchFamily="34" charset="0"/>
              </a:rPr>
              <a:t>5</a:t>
            </a:fld>
            <a:endParaRPr lang="en-US" sz="1320" dirty="0">
              <a:solidFill>
                <a:srgbClr val="888888"/>
              </a:solidFill>
              <a:ea typeface="Calibri" panose="020F0502020204030204" pitchFamily="34" charset="0"/>
              <a:cs typeface="Calibri" panose="020F0502020204030204" pitchFamily="34" charset="0"/>
              <a:sym typeface="Calibri" panose="020F0502020204030204" pitchFamily="34" charset="0"/>
            </a:endParaRPr>
          </a:p>
        </p:txBody>
      </p:sp>
      <p:pic>
        <p:nvPicPr>
          <p:cNvPr id="3" name="Content Placeholder 2"/>
          <p:cNvPicPr>
            <a:picLocks noGrp="1" noChangeAspect="1"/>
          </p:cNvPicPr>
          <p:nvPr>
            <p:ph idx="1"/>
          </p:nvPr>
        </p:nvPicPr>
        <p:blipFill>
          <a:blip r:embed="rId3"/>
          <a:stretch>
            <a:fillRect/>
          </a:stretch>
        </p:blipFill>
        <p:spPr>
          <a:xfrm>
            <a:off x="451231" y="1739709"/>
            <a:ext cx="8956866" cy="4715574"/>
          </a:xfrm>
          <a:prstGeom prst="rect">
            <a:avLst/>
          </a:prstGeom>
        </p:spPr>
      </p:pic>
      <p:sp>
        <p:nvSpPr>
          <p:cNvPr id="4" name="Footer Placeholder 12">
            <a:extLst>
              <a:ext uri="{FF2B5EF4-FFF2-40B4-BE49-F238E27FC236}">
                <a16:creationId xmlns:a16="http://schemas.microsoft.com/office/drawing/2014/main" id="{00D89630-DA78-4C98-7134-F6E4E0D54BF2}"/>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1"/>
          <p:cNvSpPr/>
          <p:nvPr/>
        </p:nvSpPr>
        <p:spPr>
          <a:xfrm>
            <a:off x="252413" y="974725"/>
            <a:ext cx="9358312" cy="271463"/>
          </a:xfrm>
          <a:prstGeom prst="rect">
            <a:avLst/>
          </a:prstGeom>
          <a:noFill/>
          <a:ln w="9525">
            <a:noFill/>
          </a:ln>
        </p:spPr>
        <p:txBody>
          <a:bodyPr wrap="none" lIns="0" tIns="0" rIns="0" bIns="0"/>
          <a:lstStyle/>
          <a:p>
            <a:pPr>
              <a:buNone/>
            </a:pPr>
            <a:r>
              <a:rPr sz="2300" b="1" dirty="0">
                <a:latin typeface="Calibri" panose="020F0502020204030204" pitchFamily="34" charset="0"/>
                <a:ea typeface="Arial" panose="020B0604020202020204" pitchFamily="34" charset="0"/>
              </a:rPr>
              <a:t>Physical Addresses</a:t>
            </a:r>
          </a:p>
        </p:txBody>
      </p:sp>
      <p:sp>
        <p:nvSpPr>
          <p:cNvPr id="53251" name="Rectangle 2"/>
          <p:cNvSpPr/>
          <p:nvPr/>
        </p:nvSpPr>
        <p:spPr>
          <a:xfrm>
            <a:off x="252413" y="1447800"/>
            <a:ext cx="9358312" cy="2795588"/>
          </a:xfrm>
          <a:prstGeom prst="rect">
            <a:avLst/>
          </a:prstGeom>
          <a:noFill/>
          <a:ln w="9525">
            <a:noFill/>
          </a:ln>
        </p:spPr>
        <p:txBody>
          <a:bodyPr lIns="0" tIns="0" rIns="0" bIns="0"/>
          <a:lstStyle/>
          <a:p>
            <a:pPr indent="495300" algn="just">
              <a:lnSpc>
                <a:spcPts val="2815"/>
              </a:lnSpc>
              <a:spcAft>
                <a:spcPts val="215"/>
              </a:spcAft>
              <a:buNone/>
            </a:pPr>
            <a:r>
              <a:rPr sz="2200" dirty="0">
                <a:latin typeface="Calibri" panose="020F0502020204030204" pitchFamily="34" charset="0"/>
                <a:ea typeface="Arial" panose="020B0604020202020204" pitchFamily="34" charset="0"/>
              </a:rPr>
              <a:t>The physical address, also known as the link address, is the address of a node as defined by its LAN or WAN. It is included in the frame used by the data link layer. It is the lowest-level address. The size and format of these addresses vary depending on the network. For example, Ethernet uses a 6-byte (48-bit) physical address that is imprinted on the network interface card (NIC).</a:t>
            </a:r>
          </a:p>
          <a:p>
            <a:pPr indent="495300" algn="just">
              <a:lnSpc>
                <a:spcPts val="2815"/>
              </a:lnSpc>
              <a:spcAft>
                <a:spcPts val="2100"/>
              </a:spcAft>
              <a:buNone/>
            </a:pPr>
            <a:r>
              <a:rPr sz="2200" dirty="0">
                <a:latin typeface="Calibri" panose="020F0502020204030204" pitchFamily="34" charset="0"/>
                <a:ea typeface="Arial" panose="020B0604020202020204" pitchFamily="34" charset="0"/>
              </a:rPr>
              <a:t>Most local area networks use a 48-bit (6-byte) physical address written as 12 hexadecimal digits; every byte (2 hexadecimal digits) is separated by a colon, as shown below.</a:t>
            </a:r>
          </a:p>
        </p:txBody>
      </p:sp>
      <p:sp>
        <p:nvSpPr>
          <p:cNvPr id="5" name="Rectangle 4"/>
          <p:cNvSpPr/>
          <p:nvPr/>
        </p:nvSpPr>
        <p:spPr>
          <a:xfrm>
            <a:off x="255588" y="5995988"/>
            <a:ext cx="9348788" cy="1106488"/>
          </a:xfrm>
          <a:prstGeom prst="rect">
            <a:avLst/>
          </a:prstGeom>
        </p:spPr>
        <p:txBody>
          <a:bodyPr lIns="0" tIns="0" rIns="0" bIns="0">
            <a:noAutofit/>
          </a:bodyPr>
          <a:lstStyle/>
          <a:p>
            <a:pPr marL="0" marR="0" lvl="0" indent="0" algn="l" defTabSz="457200" rtl="0" eaLnBrk="1" fontAlgn="auto" latinLnBrk="0" hangingPunct="1">
              <a:lnSpc>
                <a:spcPct val="100000"/>
              </a:lnSpc>
              <a:spcBef>
                <a:spcPts val="3990"/>
              </a:spcBef>
              <a:spcAft>
                <a:spcPts val="1260"/>
              </a:spcAft>
              <a:buClrTx/>
              <a:buSzTx/>
              <a:buFontTx/>
              <a:buNone/>
              <a:defRPr/>
            </a:pPr>
            <a:r>
              <a:rPr kumimoji="0" lang="en-US" sz="2200" b="1" i="0" u="none" strike="noStrike" kern="1200" cap="none" spc="0" normalizeH="0" baseline="0" noProof="0" dirty="0">
                <a:ln>
                  <a:noFill/>
                </a:ln>
                <a:solidFill>
                  <a:schemeClr val="tx1"/>
                </a:solidFill>
                <a:effectLst/>
                <a:uLnTx/>
                <a:uFillTx/>
                <a:latin typeface="Calibri" panose="020F0502020204030204"/>
                <a:ea typeface="+mn-ea"/>
                <a:cs typeface="+mn-cs"/>
              </a:rPr>
              <a:t>Example (1)</a:t>
            </a:r>
          </a:p>
          <a:p>
            <a:pPr marL="0" marR="0" lvl="0" indent="495300" algn="just" defTabSz="457200" rtl="0" eaLnBrk="1" fontAlgn="auto" latinLnBrk="0" hangingPunct="1">
              <a:lnSpc>
                <a:spcPts val="2830"/>
              </a:lnSpc>
              <a:spcBef>
                <a:spcPts val="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In Figure below a node with physical address 10 sends a frame to a node with physical address 87. The two nodes are connected by a link (a LAN). At the</a:t>
            </a:r>
          </a:p>
        </p:txBody>
      </p:sp>
      <p:sp>
        <p:nvSpPr>
          <p:cNvPr id="6" name="Date Placeholder 5"/>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924EB522-DDBD-4044-AFC1-A4FAD3E80F9D}"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Slide Number Placeholder 7"/>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50</a:t>
            </a:fld>
            <a:endParaRPr lang="en-US" sz="1300" dirty="0">
              <a:solidFill>
                <a:srgbClr val="898989"/>
              </a:solidFill>
            </a:endParaRPr>
          </a:p>
        </p:txBody>
      </p:sp>
      <p:sp>
        <p:nvSpPr>
          <p:cNvPr id="53256"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LAYER - OSI MODEL</a:t>
            </a:r>
            <a:endParaRPr sz="3200" kern="1200" dirty="0">
              <a:latin typeface="+mj-lt"/>
              <a:ea typeface="+mj-ea"/>
              <a:cs typeface="+mj-cs"/>
            </a:endParaRPr>
          </a:p>
        </p:txBody>
      </p:sp>
      <p:pic>
        <p:nvPicPr>
          <p:cNvPr id="53257" name="Picture 9"/>
          <p:cNvPicPr>
            <a:picLocks noChangeAspect="1"/>
          </p:cNvPicPr>
          <p:nvPr/>
        </p:nvPicPr>
        <p:blipFill>
          <a:blip r:embed="rId2"/>
          <a:stretch>
            <a:fillRect/>
          </a:stretch>
        </p:blipFill>
        <p:spPr>
          <a:xfrm>
            <a:off x="1827213" y="4443413"/>
            <a:ext cx="5937250" cy="927100"/>
          </a:xfrm>
          <a:prstGeom prst="rect">
            <a:avLst/>
          </a:prstGeom>
          <a:noFill/>
          <a:ln w="9525">
            <a:noFill/>
          </a:ln>
        </p:spPr>
      </p:pic>
      <p:sp>
        <p:nvSpPr>
          <p:cNvPr id="2" name="Footer Placeholder 12">
            <a:extLst>
              <a:ext uri="{FF2B5EF4-FFF2-40B4-BE49-F238E27FC236}">
                <a16:creationId xmlns:a16="http://schemas.microsoft.com/office/drawing/2014/main" id="{5F100E11-8BDF-34EB-C1C9-09019651DEDE}"/>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overrideClrMapping bg1="lt1" tx1="dk1" bg2="lt2" tx2="dk2" accent1="accent1" accent2="accent2" accent3="accent3" accent4="accent4" accent5="accent5" accent6="accent6" hlink="hlink" folHlink="folHlink"/>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247650" y="969963"/>
            <a:ext cx="9363075" cy="5360988"/>
          </a:xfrm>
          <a:prstGeom prst="rect">
            <a:avLst/>
          </a:prstGeom>
        </p:spPr>
        <p:txBody>
          <a:bodyPr lIns="0" tIns="0" rIns="0" bIns="0">
            <a:noAutofit/>
          </a:bodyPr>
          <a:lstStyle/>
          <a:p>
            <a:pPr marL="0" marR="0" lvl="0" indent="0" algn="just" defTabSz="457200" rtl="0" eaLnBrk="1" fontAlgn="auto" latinLnBrk="0" hangingPunct="1">
              <a:lnSpc>
                <a:spcPts val="2785"/>
              </a:lnSpc>
              <a:spcBef>
                <a:spcPts val="0"/>
              </a:spcBef>
              <a:spcAft>
                <a:spcPts val="210"/>
              </a:spcAft>
              <a:buClrTx/>
              <a:buSzTx/>
              <a:buFontTx/>
              <a:buNone/>
              <a:defRPr/>
            </a:pPr>
            <a:r>
              <a:rPr kumimoji="0" lang="en-US" sz="2200" b="0" i="0" u="none" strike="noStrike" kern="1200" cap="none" spc="0" normalizeH="0" baseline="0" noProof="0">
                <a:ln>
                  <a:noFill/>
                </a:ln>
                <a:solidFill>
                  <a:schemeClr val="tx1"/>
                </a:solidFill>
                <a:effectLst/>
                <a:uLnTx/>
                <a:uFillTx/>
                <a:latin typeface="Calibri" panose="020F0502020204030204"/>
                <a:ea typeface="+mn-ea"/>
                <a:cs typeface="+mn-cs"/>
              </a:rPr>
              <a:t>data link layer, this frame contains physical (link) addresses in the header. These are the only addresses needed. The rest of the header contains other information needed at this level. The trailer usually contains extra bits needed for error detection. The data link layer at the sender receives data from an upper layer. It encapsulates the data in a frame, adding a header and a trailer. The header, among other pieces of information, carries the receiver and the sender physical (link) addresses.</a:t>
            </a:r>
          </a:p>
          <a:p>
            <a:pPr marL="0" marR="0" lvl="0" indent="508000" algn="just" defTabSz="457200" rtl="0" eaLnBrk="1" fontAlgn="auto" latinLnBrk="0" hangingPunct="1">
              <a:lnSpc>
                <a:spcPts val="2810"/>
              </a:lnSpc>
              <a:spcBef>
                <a:spcPts val="0"/>
              </a:spcBef>
              <a:spcAft>
                <a:spcPts val="0"/>
              </a:spcAft>
              <a:buClrTx/>
              <a:buSzTx/>
              <a:buFontTx/>
              <a:buNone/>
              <a:defRPr/>
            </a:pPr>
            <a:r>
              <a:rPr kumimoji="0" lang="en-US" sz="2200" b="0" i="0" u="none" strike="noStrike" kern="1200" cap="none" spc="0" normalizeH="0" baseline="0" noProof="0">
                <a:ln>
                  <a:noFill/>
                </a:ln>
                <a:solidFill>
                  <a:schemeClr val="tx1"/>
                </a:solidFill>
                <a:effectLst/>
                <a:uLnTx/>
                <a:uFillTx/>
                <a:latin typeface="Calibri" panose="020F0502020204030204"/>
                <a:ea typeface="+mn-ea"/>
                <a:cs typeface="+mn-cs"/>
              </a:rPr>
              <a:t>Note that in most data link protocols, the destination address 87 in this case, comes before the source address (10 in this case). The frame is propagated through the LAN. Each station with a physical address other than 87 drops the frame because the destination address in the frame does not match its own physical address. The intended destination computer, however, finds a match between the destination address in the frame and its own physical address. The frame is checked, the header and trailer are dropped, and the data part is decapsulated and delivered to the upper layer.</a:t>
            </a:r>
          </a:p>
        </p:txBody>
      </p:sp>
      <p:sp>
        <p:nvSpPr>
          <p:cNvPr id="3" name="Date Placeholder 2"/>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3C799789-6B2E-4824-A22F-061BF0E94FA9}"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51</a:t>
            </a:fld>
            <a:endParaRPr lang="en-US" sz="1300" dirty="0">
              <a:solidFill>
                <a:srgbClr val="898989"/>
              </a:solidFill>
            </a:endParaRPr>
          </a:p>
        </p:txBody>
      </p:sp>
      <p:sp>
        <p:nvSpPr>
          <p:cNvPr id="54278"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LAYER - OSI MODEL</a:t>
            </a:r>
            <a:endParaRPr sz="3200" kern="1200" dirty="0">
              <a:latin typeface="+mj-lt"/>
              <a:ea typeface="+mj-ea"/>
              <a:cs typeface="+mj-cs"/>
            </a:endParaRPr>
          </a:p>
        </p:txBody>
      </p:sp>
      <p:sp>
        <p:nvSpPr>
          <p:cNvPr id="6" name="Footer Placeholder 12">
            <a:extLst>
              <a:ext uri="{FF2B5EF4-FFF2-40B4-BE49-F238E27FC236}">
                <a16:creationId xmlns:a16="http://schemas.microsoft.com/office/drawing/2014/main" id="{DBF3D33B-B782-18CD-5AF2-C3789B48F972}"/>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overrideClrMapping bg1="lt1" tx1="dk1" bg2="lt2" tx2="dk2" accent1="accent1" accent2="accent2" accent3="accent3" accent4="accent4" accent5="accent5" accent6="accent6" hlink="hlink" folHlink="folHlink"/>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Date Placeholder 2"/>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268D5298-F388-472D-AEB2-7816453C72CE}"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52</a:t>
            </a:fld>
            <a:endParaRPr lang="en-US" sz="1300" dirty="0">
              <a:solidFill>
                <a:srgbClr val="898989"/>
              </a:solidFill>
            </a:endParaRPr>
          </a:p>
        </p:txBody>
      </p:sp>
      <p:sp>
        <p:nvSpPr>
          <p:cNvPr id="55301"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LAYER - OSI MODEL</a:t>
            </a:r>
            <a:endParaRPr sz="3200" kern="1200" dirty="0">
              <a:latin typeface="+mj-lt"/>
              <a:ea typeface="+mj-ea"/>
              <a:cs typeface="+mj-cs"/>
            </a:endParaRPr>
          </a:p>
        </p:txBody>
      </p:sp>
      <p:pic>
        <p:nvPicPr>
          <p:cNvPr id="55302" name="Picture 6"/>
          <p:cNvPicPr>
            <a:picLocks noChangeAspect="1"/>
          </p:cNvPicPr>
          <p:nvPr/>
        </p:nvPicPr>
        <p:blipFill>
          <a:blip r:embed="rId2"/>
          <a:stretch>
            <a:fillRect/>
          </a:stretch>
        </p:blipFill>
        <p:spPr>
          <a:xfrm>
            <a:off x="719138" y="1166813"/>
            <a:ext cx="8620125" cy="5438775"/>
          </a:xfrm>
          <a:prstGeom prst="rect">
            <a:avLst/>
          </a:prstGeom>
          <a:noFill/>
          <a:ln w="9525">
            <a:noFill/>
          </a:ln>
        </p:spPr>
      </p:pic>
      <p:sp>
        <p:nvSpPr>
          <p:cNvPr id="2" name="Footer Placeholder 12">
            <a:extLst>
              <a:ext uri="{FF2B5EF4-FFF2-40B4-BE49-F238E27FC236}">
                <a16:creationId xmlns:a16="http://schemas.microsoft.com/office/drawing/2014/main" id="{321BF3F4-CB00-0057-F76E-B973319724E9}"/>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overrideClrMapping bg1="lt1" tx1="dk1" bg2="lt2" tx2="dk2" accent1="accent1" accent2="accent2" accent3="accent3" accent4="accent4" accent5="accent5" accent6="accent6" hlink="hlink" folHlink="folHlink"/>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2"/>
          <p:cNvSpPr/>
          <p:nvPr/>
        </p:nvSpPr>
        <p:spPr>
          <a:xfrm>
            <a:off x="252413" y="974725"/>
            <a:ext cx="9345612" cy="271463"/>
          </a:xfrm>
          <a:prstGeom prst="rect">
            <a:avLst/>
          </a:prstGeom>
          <a:noFill/>
          <a:ln w="9525">
            <a:noFill/>
          </a:ln>
        </p:spPr>
        <p:txBody>
          <a:bodyPr wrap="none" lIns="0" tIns="0" rIns="0" bIns="0"/>
          <a:lstStyle/>
          <a:p>
            <a:pPr>
              <a:buNone/>
            </a:pPr>
            <a:r>
              <a:rPr sz="2300" b="1" dirty="0">
                <a:latin typeface="Calibri" panose="020F0502020204030204" pitchFamily="34" charset="0"/>
                <a:ea typeface="Arial" panose="020B0604020202020204" pitchFamily="34" charset="0"/>
              </a:rPr>
              <a:t>Unicast, Multicast, and Broadcast Physical Addresses</a:t>
            </a:r>
          </a:p>
        </p:txBody>
      </p:sp>
      <p:sp>
        <p:nvSpPr>
          <p:cNvPr id="56323" name="Rectangle 3"/>
          <p:cNvSpPr/>
          <p:nvPr/>
        </p:nvSpPr>
        <p:spPr>
          <a:xfrm>
            <a:off x="252413" y="1447800"/>
            <a:ext cx="9345612" cy="987425"/>
          </a:xfrm>
          <a:prstGeom prst="rect">
            <a:avLst/>
          </a:prstGeom>
          <a:noFill/>
          <a:ln w="9525">
            <a:noFill/>
          </a:ln>
        </p:spPr>
        <p:txBody>
          <a:bodyPr lIns="0" tIns="0" rIns="0" bIns="0"/>
          <a:lstStyle/>
          <a:p>
            <a:pPr indent="495300" algn="just">
              <a:lnSpc>
                <a:spcPts val="2815"/>
              </a:lnSpc>
              <a:spcAft>
                <a:spcPts val="425"/>
              </a:spcAft>
              <a:buNone/>
            </a:pPr>
            <a:r>
              <a:rPr sz="2200" dirty="0">
                <a:latin typeface="Calibri" panose="020F0502020204030204" pitchFamily="34" charset="0"/>
                <a:ea typeface="Arial" panose="020B0604020202020204" pitchFamily="34" charset="0"/>
              </a:rPr>
              <a:t>Physical addresses can be either unicast (one single recipient), multicast (a group of recipients), or broadcast (to be received by all systems in the network). Some networks support all three addresses.</a:t>
            </a:r>
          </a:p>
        </p:txBody>
      </p:sp>
      <p:sp>
        <p:nvSpPr>
          <p:cNvPr id="56324" name="Rectangle 4"/>
          <p:cNvSpPr/>
          <p:nvPr/>
        </p:nvSpPr>
        <p:spPr>
          <a:xfrm>
            <a:off x="258763" y="2603500"/>
            <a:ext cx="9358312" cy="1001713"/>
          </a:xfrm>
          <a:prstGeom prst="rect">
            <a:avLst/>
          </a:prstGeom>
          <a:noFill/>
          <a:ln w="9525">
            <a:noFill/>
          </a:ln>
        </p:spPr>
        <p:txBody>
          <a:bodyPr lIns="0" tIns="0" rIns="0" bIns="0"/>
          <a:lstStyle/>
          <a:p>
            <a:pPr indent="495300" algn="just">
              <a:lnSpc>
                <a:spcPts val="2815"/>
              </a:lnSpc>
              <a:spcBef>
                <a:spcPts val="425"/>
              </a:spcBef>
              <a:buNone/>
            </a:pPr>
            <a:r>
              <a:rPr sz="2200" dirty="0">
                <a:latin typeface="Calibri" panose="020F0502020204030204" pitchFamily="34" charset="0"/>
                <a:ea typeface="Arial" panose="020B0604020202020204" pitchFamily="34" charset="0"/>
              </a:rPr>
              <a:t>A source address is always a unicast address—the frame comes from only one station. The destination address, however, can be unicast, multicast, or broadcast. The least significant bit of the first byte defines the type of address.</a:t>
            </a:r>
          </a:p>
        </p:txBody>
      </p:sp>
      <p:sp>
        <p:nvSpPr>
          <p:cNvPr id="6" name="Rectangle 5"/>
          <p:cNvSpPr/>
          <p:nvPr/>
        </p:nvSpPr>
        <p:spPr>
          <a:xfrm>
            <a:off x="725488" y="5659438"/>
            <a:ext cx="6861175" cy="1311275"/>
          </a:xfrm>
          <a:prstGeom prst="rect">
            <a:avLst/>
          </a:prstGeom>
        </p:spPr>
        <p:txBody>
          <a:bodyPr lIns="0" tIns="0" rIns="0" bIns="0">
            <a:noAutofit/>
          </a:bodyPr>
          <a:lstStyle/>
          <a:p>
            <a:pPr marL="0" marR="0" lvl="0" indent="495300" algn="just" defTabSz="457200" rtl="0" eaLnBrk="1" fontAlgn="auto" latinLnBrk="0" hangingPunct="1">
              <a:lnSpc>
                <a:spcPts val="2810"/>
              </a:lnSpc>
              <a:spcBef>
                <a:spcPts val="336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Q: Define the type of the following destination addresses:</a:t>
            </a:r>
          </a:p>
          <a:p>
            <a:pPr marL="403860" marR="0" lvl="0" indent="0" algn="just" defTabSz="457200" rtl="0" eaLnBrk="1" fontAlgn="auto" latinLnBrk="0" hangingPunct="1">
              <a:lnSpc>
                <a:spcPts val="2810"/>
              </a:lnSpc>
              <a:spcBef>
                <a:spcPts val="0"/>
              </a:spcBef>
              <a:spcAft>
                <a:spcPts val="0"/>
              </a:spcAft>
              <a:buClrTx/>
              <a:buSzTx/>
              <a:buFontTx/>
              <a:buNone/>
              <a:defRPr/>
            </a:pPr>
            <a:r>
              <a:rPr kumimoji="0" lang="en-US" sz="1200" b="0" i="0" u="none" strike="noStrike" kern="1200" cap="none" spc="0" normalizeH="0" baseline="0" noProof="0" dirty="0">
                <a:ln>
                  <a:noFill/>
                </a:ln>
                <a:solidFill>
                  <a:schemeClr val="tx1"/>
                </a:solidFill>
                <a:effectLst/>
                <a:uLnTx/>
                <a:uFillTx/>
                <a:latin typeface="Georgia" panose="02040502050405020303"/>
                <a:ea typeface="+mn-ea"/>
                <a:cs typeface="+mn-cs"/>
              </a:rPr>
              <a:t>1.</a:t>
            </a: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4A:30:10:21:10:1A</a:t>
            </a:r>
          </a:p>
          <a:p>
            <a:pPr marL="403860" marR="0" lvl="0" indent="0" algn="just" defTabSz="457200" rtl="0" eaLnBrk="1" fontAlgn="auto" latinLnBrk="0" hangingPunct="1">
              <a:lnSpc>
                <a:spcPts val="2810"/>
              </a:lnSpc>
              <a:spcBef>
                <a:spcPts val="0"/>
              </a:spcBef>
              <a:spcAft>
                <a:spcPts val="0"/>
              </a:spcAft>
              <a:buClrTx/>
              <a:buSzTx/>
              <a:buFontTx/>
              <a:buNone/>
              <a:defRPr/>
            </a:pPr>
            <a:r>
              <a:rPr kumimoji="0" lang="en-US" sz="1200" b="0" i="0" u="none" strike="noStrike" kern="1200" cap="none" spc="0" normalizeH="0" baseline="0" noProof="0" dirty="0">
                <a:ln>
                  <a:noFill/>
                </a:ln>
                <a:solidFill>
                  <a:schemeClr val="tx1"/>
                </a:solidFill>
                <a:effectLst/>
                <a:uLnTx/>
                <a:uFillTx/>
                <a:latin typeface="Georgia" panose="02040502050405020303"/>
                <a:ea typeface="+mn-ea"/>
                <a:cs typeface="+mn-cs"/>
              </a:rPr>
              <a:t>2.</a:t>
            </a: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47:20:1B:2E:08:EE</a:t>
            </a:r>
          </a:p>
          <a:p>
            <a:pPr marL="403860" marR="0" lvl="0" indent="0" algn="just" defTabSz="457200" rtl="0" eaLnBrk="1" fontAlgn="auto" latinLnBrk="0" hangingPunct="1">
              <a:lnSpc>
                <a:spcPts val="2810"/>
              </a:lnSpc>
              <a:spcBef>
                <a:spcPts val="0"/>
              </a:spcBef>
              <a:spcAft>
                <a:spcPts val="0"/>
              </a:spcAft>
              <a:buClrTx/>
              <a:buSzTx/>
              <a:buFontTx/>
              <a:buNone/>
              <a:defRPr/>
            </a:pPr>
            <a:r>
              <a:rPr kumimoji="0" lang="en-US" sz="1200" b="0" i="0" u="none" strike="noStrike" kern="1200" cap="none" spc="0" normalizeH="0" baseline="0" noProof="0" dirty="0">
                <a:ln>
                  <a:noFill/>
                </a:ln>
                <a:solidFill>
                  <a:schemeClr val="tx1"/>
                </a:solidFill>
                <a:effectLst/>
                <a:uLnTx/>
                <a:uFillTx/>
                <a:latin typeface="Georgia" panose="02040502050405020303"/>
                <a:ea typeface="+mn-ea"/>
                <a:cs typeface="+mn-cs"/>
              </a:rPr>
              <a:t>3.</a:t>
            </a: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FF:FF:FF:FF:FF:FF</a:t>
            </a:r>
          </a:p>
        </p:txBody>
      </p:sp>
      <p:sp>
        <p:nvSpPr>
          <p:cNvPr id="7" name="Date Placeholder 6"/>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68714B8E-B9AE-4B09-8935-8226290BCB3F}"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8"/>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53</a:t>
            </a:fld>
            <a:endParaRPr lang="en-US" sz="1300" dirty="0">
              <a:solidFill>
                <a:srgbClr val="898989"/>
              </a:solidFill>
            </a:endParaRPr>
          </a:p>
        </p:txBody>
      </p:sp>
      <p:sp>
        <p:nvSpPr>
          <p:cNvPr id="56329"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LAYER - OSI MODEL</a:t>
            </a:r>
            <a:endParaRPr sz="3200" kern="1200" dirty="0">
              <a:latin typeface="+mj-lt"/>
              <a:ea typeface="+mj-ea"/>
              <a:cs typeface="+mj-cs"/>
            </a:endParaRPr>
          </a:p>
        </p:txBody>
      </p:sp>
      <p:pic>
        <p:nvPicPr>
          <p:cNvPr id="56330" name="Picture 10"/>
          <p:cNvPicPr>
            <a:picLocks noChangeAspect="1"/>
          </p:cNvPicPr>
          <p:nvPr/>
        </p:nvPicPr>
        <p:blipFill>
          <a:blip r:embed="rId2"/>
          <a:stretch>
            <a:fillRect/>
          </a:stretch>
        </p:blipFill>
        <p:spPr>
          <a:xfrm>
            <a:off x="971550" y="3773488"/>
            <a:ext cx="7558088" cy="1654175"/>
          </a:xfrm>
          <a:prstGeom prst="rect">
            <a:avLst/>
          </a:prstGeom>
          <a:noFill/>
          <a:ln w="9525">
            <a:noFill/>
          </a:ln>
        </p:spPr>
      </p:pic>
      <p:sp>
        <p:nvSpPr>
          <p:cNvPr id="2" name="Footer Placeholder 12">
            <a:extLst>
              <a:ext uri="{FF2B5EF4-FFF2-40B4-BE49-F238E27FC236}">
                <a16:creationId xmlns:a16="http://schemas.microsoft.com/office/drawing/2014/main" id="{3E737656-76AF-763A-3C03-D5B106DF9C81}"/>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overrideClrMapping bg1="lt1" tx1="dk1" bg2="lt2" tx2="dk2" accent1="accent1" accent2="accent2" accent3="accent3" accent4="accent4" accent5="accent5" accent6="accent6" hlink="hlink" folHlink="folHlink"/>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1"/>
          <p:cNvSpPr/>
          <p:nvPr/>
        </p:nvSpPr>
        <p:spPr>
          <a:xfrm>
            <a:off x="258763" y="1428750"/>
            <a:ext cx="9355137" cy="268288"/>
          </a:xfrm>
          <a:prstGeom prst="rect">
            <a:avLst/>
          </a:prstGeom>
          <a:noFill/>
          <a:ln w="9525">
            <a:noFill/>
          </a:ln>
        </p:spPr>
        <p:txBody>
          <a:bodyPr wrap="none" lIns="0" tIns="0" rIns="0" bIns="0"/>
          <a:lstStyle/>
          <a:p>
            <a:pPr>
              <a:buNone/>
            </a:pPr>
            <a:r>
              <a:rPr sz="2300" b="1" dirty="0">
                <a:latin typeface="Calibri" panose="020F0502020204030204" pitchFamily="34" charset="0"/>
                <a:ea typeface="Arial" panose="020B0604020202020204" pitchFamily="34" charset="0"/>
              </a:rPr>
              <a:t>Logical Addresses</a:t>
            </a:r>
          </a:p>
        </p:txBody>
      </p:sp>
      <p:sp>
        <p:nvSpPr>
          <p:cNvPr id="57347" name="Rectangle 2"/>
          <p:cNvSpPr/>
          <p:nvPr/>
        </p:nvSpPr>
        <p:spPr>
          <a:xfrm>
            <a:off x="258763" y="1898650"/>
            <a:ext cx="9355137" cy="3303588"/>
          </a:xfrm>
          <a:prstGeom prst="rect">
            <a:avLst/>
          </a:prstGeom>
          <a:noFill/>
          <a:ln w="9525">
            <a:noFill/>
          </a:ln>
        </p:spPr>
        <p:txBody>
          <a:bodyPr lIns="0" tIns="0" rIns="0" bIns="0"/>
          <a:lstStyle/>
          <a:p>
            <a:pPr indent="495300" algn="just">
              <a:lnSpc>
                <a:spcPts val="3025"/>
              </a:lnSpc>
              <a:buNone/>
            </a:pPr>
            <a:r>
              <a:rPr sz="2200" dirty="0">
                <a:latin typeface="Calibri" panose="020F0502020204030204" pitchFamily="34" charset="0"/>
                <a:ea typeface="Arial" panose="020B0604020202020204" pitchFamily="34" charset="0"/>
              </a:rPr>
              <a:t>Logical addresses are necessary for universal communications that are independent of underlying physical networks. Physical addresses are not adequate in an internetwork environment where different networks can have different address formats. A universal addressing system is needed in which each host can be identified uniquely, regardless of the underlying physical network. The logical addresses are designed for this purpose. A logical address in the Internet is currently a 32bit address that can uniquely define a host connected to the Internet. No two publicly addressed and visible hosts on the Internet can have the same IP address.</a:t>
            </a: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88386C57-8F9E-48C7-8F71-C0A0DC6B7D35}"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54</a:t>
            </a:fld>
            <a:endParaRPr lang="en-US" sz="1300" dirty="0">
              <a:solidFill>
                <a:srgbClr val="898989"/>
              </a:solidFill>
            </a:endParaRPr>
          </a:p>
        </p:txBody>
      </p:sp>
      <p:sp>
        <p:nvSpPr>
          <p:cNvPr id="57351"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LAYER - OSI MODEL</a:t>
            </a:r>
            <a:endParaRPr sz="3200" kern="1200" dirty="0">
              <a:latin typeface="+mj-lt"/>
              <a:ea typeface="+mj-ea"/>
              <a:cs typeface="+mj-cs"/>
            </a:endParaRPr>
          </a:p>
        </p:txBody>
      </p:sp>
      <p:sp>
        <p:nvSpPr>
          <p:cNvPr id="2" name="Footer Placeholder 12">
            <a:extLst>
              <a:ext uri="{FF2B5EF4-FFF2-40B4-BE49-F238E27FC236}">
                <a16:creationId xmlns:a16="http://schemas.microsoft.com/office/drawing/2014/main" id="{CA865023-663D-B1B7-B856-16141A37E84F}"/>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overrideClrMapping bg1="lt1" tx1="dk1" bg2="lt2" tx2="dk2" accent1="accent1" accent2="accent2" accent3="accent3" accent4="accent4" accent5="accent5" accent6="accent6" hlink="hlink" folHlink="folHlink"/>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252413" y="969963"/>
            <a:ext cx="9361488" cy="6097588"/>
          </a:xfrm>
          <a:prstGeom prst="rect">
            <a:avLst/>
          </a:prstGeom>
        </p:spPr>
        <p:txBody>
          <a:bodyPr lIns="0" tIns="0" rIns="0" bIns="0">
            <a:noAutofit/>
          </a:bodyPr>
          <a:lstStyle/>
          <a:p>
            <a:pPr marL="0" marR="0" lvl="0" indent="0" algn="l" defTabSz="457200" rtl="0" eaLnBrk="1" fontAlgn="auto" latinLnBrk="0" hangingPunct="1">
              <a:lnSpc>
                <a:spcPct val="100000"/>
              </a:lnSpc>
              <a:spcBef>
                <a:spcPts val="0"/>
              </a:spcBef>
              <a:spcAft>
                <a:spcPts val="1260"/>
              </a:spcAft>
              <a:buClrTx/>
              <a:buSzTx/>
              <a:buFontTx/>
              <a:buNone/>
              <a:defRPr/>
            </a:pPr>
            <a:r>
              <a:rPr kumimoji="0" lang="en-US" sz="2200" b="1" i="0" u="none" strike="noStrike" kern="1200" cap="none" spc="0" normalizeH="0" baseline="0" noProof="0" dirty="0">
                <a:ln>
                  <a:noFill/>
                </a:ln>
                <a:solidFill>
                  <a:schemeClr val="tx1"/>
                </a:solidFill>
                <a:effectLst/>
                <a:uLnTx/>
                <a:uFillTx/>
                <a:latin typeface="Calibri" panose="020F0502020204030204"/>
                <a:ea typeface="+mn-ea"/>
                <a:cs typeface="+mn-cs"/>
              </a:rPr>
              <a:t>Example (2)</a:t>
            </a:r>
          </a:p>
          <a:p>
            <a:pPr marL="0" marR="0" lvl="0" indent="469900" algn="just" defTabSz="457200" rtl="0" eaLnBrk="1" fontAlgn="auto" latinLnBrk="0" hangingPunct="1">
              <a:lnSpc>
                <a:spcPts val="2810"/>
              </a:lnSpc>
              <a:spcBef>
                <a:spcPts val="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The Figure below shows a part of an internet with two routers connecting three LANs. Each device (computer or router) has a pair of addresses (logical and physical) for each connection. In this case, each computer is connected to only one link and therefore has only one pair of addresses. Each router, however, is connected to three networks (only two are shown in the figure). So each router has three pairs of addresses, one for each connection. Although it may be obvious that each router must have a separate physical address for each connection, it may. The computer with logical address </a:t>
            </a:r>
            <a:r>
              <a:rPr kumimoji="0" lang="en-US" sz="2200" b="1" i="0" u="none" strike="noStrike" kern="1200" cap="none" spc="0" normalizeH="0" baseline="0" noProof="0" dirty="0">
                <a:ln>
                  <a:noFill/>
                </a:ln>
                <a:solidFill>
                  <a:schemeClr val="tx1"/>
                </a:solidFill>
                <a:effectLst/>
                <a:uLnTx/>
                <a:uFillTx/>
                <a:latin typeface="Calibri" panose="020F0502020204030204"/>
                <a:ea typeface="+mn-ea"/>
                <a:cs typeface="+mn-cs"/>
              </a:rPr>
              <a:t>A</a:t>
            </a: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and physical address </a:t>
            </a:r>
            <a:r>
              <a:rPr kumimoji="0" lang="en-US" sz="2200" b="1" i="0" u="none" strike="noStrike" kern="1200" cap="none" spc="0" normalizeH="0" baseline="0" noProof="0" dirty="0">
                <a:ln>
                  <a:noFill/>
                </a:ln>
                <a:solidFill>
                  <a:schemeClr val="tx1"/>
                </a:solidFill>
                <a:effectLst/>
                <a:uLnTx/>
                <a:uFillTx/>
                <a:latin typeface="Calibri" panose="020F0502020204030204"/>
                <a:ea typeface="+mn-ea"/>
                <a:cs typeface="+mn-cs"/>
              </a:rPr>
              <a:t>10</a:t>
            </a: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needs to send a packet to the computer with logical address </a:t>
            </a:r>
            <a:r>
              <a:rPr kumimoji="0" lang="en-US" sz="2200" b="1" i="0" u="none" strike="noStrike" kern="1200" cap="none" spc="0" normalizeH="0" baseline="0" noProof="0" dirty="0">
                <a:ln>
                  <a:noFill/>
                </a:ln>
                <a:solidFill>
                  <a:schemeClr val="tx1"/>
                </a:solidFill>
                <a:effectLst/>
                <a:uLnTx/>
                <a:uFillTx/>
                <a:latin typeface="Calibri" panose="020F0502020204030204"/>
                <a:ea typeface="+mn-ea"/>
                <a:cs typeface="+mn-cs"/>
              </a:rPr>
              <a:t>P</a:t>
            </a: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and physical address </a:t>
            </a:r>
            <a:r>
              <a:rPr kumimoji="0" lang="en-US" sz="2200" b="1" i="0" u="none" strike="noStrike" kern="1200" cap="none" spc="0" normalizeH="0" baseline="0" noProof="0" dirty="0">
                <a:ln>
                  <a:noFill/>
                </a:ln>
                <a:solidFill>
                  <a:schemeClr val="tx1"/>
                </a:solidFill>
                <a:effectLst/>
                <a:uLnTx/>
                <a:uFillTx/>
                <a:latin typeface="Calibri" panose="020F0502020204030204"/>
                <a:ea typeface="+mn-ea"/>
                <a:cs typeface="+mn-cs"/>
              </a:rPr>
              <a:t>95</a:t>
            </a: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The sender encapsulates its data in a packet at the network layer and adds two logical addresses (A and P). Note that in most protocols, the logical source address comes before the logical destination address (contrary to the order of physical addresses). The network layer, however, needs to find the physical address of the next hop before the packet can be delivered. The network layer consults its routing table and finds the logical address of the next hop (router 1) to be F.</a:t>
            </a:r>
          </a:p>
        </p:txBody>
      </p:sp>
      <p:sp>
        <p:nvSpPr>
          <p:cNvPr id="3" name="Date Placeholder 2"/>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798B8693-683B-4C56-92D2-D921B68E6BB5}"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55</a:t>
            </a:fld>
            <a:endParaRPr lang="en-US" sz="1300" dirty="0">
              <a:solidFill>
                <a:srgbClr val="898989"/>
              </a:solidFill>
            </a:endParaRPr>
          </a:p>
        </p:txBody>
      </p:sp>
      <p:sp>
        <p:nvSpPr>
          <p:cNvPr id="58374"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LAYER - OSI MODEL</a:t>
            </a:r>
            <a:endParaRPr sz="3200" kern="1200" dirty="0">
              <a:latin typeface="+mj-lt"/>
              <a:ea typeface="+mj-ea"/>
              <a:cs typeface="+mj-cs"/>
            </a:endParaRPr>
          </a:p>
        </p:txBody>
      </p:sp>
      <p:sp>
        <p:nvSpPr>
          <p:cNvPr id="6" name="Footer Placeholder 12">
            <a:extLst>
              <a:ext uri="{FF2B5EF4-FFF2-40B4-BE49-F238E27FC236}">
                <a16:creationId xmlns:a16="http://schemas.microsoft.com/office/drawing/2014/main" id="{400484C8-F6F0-5BCA-237F-FC32203A0A4B}"/>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overrideClrMapping bg1="lt1" tx1="dk1" bg2="lt2" tx2="dk2" accent1="accent1" accent2="accent2" accent3="accent3" accent4="accent4" accent5="accent5" accent6="accent6" hlink="hlink" folHlink="folHlink"/>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9394" name="Picture 1"/>
          <p:cNvPicPr>
            <a:picLocks noChangeAspect="1"/>
          </p:cNvPicPr>
          <p:nvPr/>
        </p:nvPicPr>
        <p:blipFill>
          <a:blip r:embed="rId2"/>
          <a:stretch>
            <a:fillRect/>
          </a:stretch>
        </p:blipFill>
        <p:spPr>
          <a:xfrm>
            <a:off x="854075" y="914400"/>
            <a:ext cx="8054975" cy="4764088"/>
          </a:xfrm>
          <a:prstGeom prst="rect">
            <a:avLst/>
          </a:prstGeom>
          <a:noFill/>
          <a:ln w="9525">
            <a:noFill/>
          </a:ln>
        </p:spPr>
      </p:pic>
      <p:sp>
        <p:nvSpPr>
          <p:cNvPr id="3" name="Rectangle 2"/>
          <p:cNvSpPr/>
          <p:nvPr/>
        </p:nvSpPr>
        <p:spPr>
          <a:xfrm>
            <a:off x="1152525" y="1060450"/>
            <a:ext cx="517525" cy="122238"/>
          </a:xfrm>
          <a:prstGeom prst="rect">
            <a:avLst/>
          </a:prstGeom>
        </p:spPr>
        <p:txBody>
          <a:bodyPr wrap="none" lIns="0" tIns="0" rIns="0" bIns="0">
            <a:no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400" b="1" i="0" u="none" strike="noStrike" kern="1200" cap="none" spc="-150" normalizeH="0" baseline="0" noProof="0">
                <a:ln>
                  <a:noFill/>
                </a:ln>
                <a:solidFill>
                  <a:srgbClr val="515151"/>
                </a:solidFill>
                <a:effectLst/>
                <a:uLnTx/>
                <a:uFillTx/>
                <a:latin typeface="Cambria" panose="02040503050406030204"/>
                <a:ea typeface="+mn-ea"/>
                <a:cs typeface="+mn-cs"/>
              </a:rPr>
              <a:t>Sanaa</a:t>
            </a:r>
          </a:p>
        </p:txBody>
      </p:sp>
      <p:sp>
        <p:nvSpPr>
          <p:cNvPr id="4" name="Rectangle 3"/>
          <p:cNvSpPr/>
          <p:nvPr/>
        </p:nvSpPr>
        <p:spPr>
          <a:xfrm>
            <a:off x="3035300" y="1060450"/>
            <a:ext cx="755650" cy="165100"/>
          </a:xfrm>
          <a:prstGeom prst="rect">
            <a:avLst/>
          </a:prstGeom>
        </p:spPr>
        <p:txBody>
          <a:bodyPr wrap="none" lIns="0" tIns="0" rIns="0" bIns="0">
            <a:no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500" b="0" i="0" u="none" strike="noStrike" kern="1200" cap="none" spc="100" normalizeH="0" baseline="0" noProof="0">
                <a:ln>
                  <a:noFill/>
                </a:ln>
                <a:solidFill>
                  <a:srgbClr val="373435"/>
                </a:solidFill>
                <a:effectLst/>
                <a:uLnTx/>
                <a:uFillTx/>
                <a:latin typeface="Trebuchet MS" panose="020B0603020202020204"/>
                <a:ea typeface="+mn-ea"/>
                <a:cs typeface="+mn-cs"/>
              </a:rPr>
              <a:t>LAN 1</a:t>
            </a:r>
          </a:p>
        </p:txBody>
      </p:sp>
      <p:sp>
        <p:nvSpPr>
          <p:cNvPr id="5" name="Rectangle 4"/>
          <p:cNvSpPr/>
          <p:nvPr/>
        </p:nvSpPr>
        <p:spPr>
          <a:xfrm>
            <a:off x="5924550" y="1238250"/>
            <a:ext cx="701675" cy="103188"/>
          </a:xfrm>
          <a:prstGeom prst="rect">
            <a:avLst/>
          </a:prstGeom>
        </p:spPr>
        <p:txBody>
          <a:bodyPr wrap="none" lIns="0" tIns="0" rIns="0" bIns="0">
            <a:no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100" b="1" i="0" u="none" strike="noStrike" kern="1200" cap="none" spc="-50" normalizeH="0" baseline="0" noProof="0">
                <a:ln>
                  <a:noFill/>
                </a:ln>
                <a:solidFill>
                  <a:srgbClr val="7F7F7F"/>
                </a:solidFill>
                <a:effectLst/>
                <a:uLnTx/>
                <a:uFillTx/>
                <a:latin typeface="Calibri" panose="020F0502020204030204"/>
                <a:ea typeface="+mn-ea"/>
                <a:cs typeface="+mn-cs"/>
              </a:rPr>
              <a:t>To another</a:t>
            </a:r>
          </a:p>
        </p:txBody>
      </p:sp>
      <p:sp>
        <p:nvSpPr>
          <p:cNvPr id="59398" name="Rectangle 5"/>
          <p:cNvSpPr/>
          <p:nvPr/>
        </p:nvSpPr>
        <p:spPr>
          <a:xfrm>
            <a:off x="1543050" y="1335088"/>
            <a:ext cx="534988" cy="122237"/>
          </a:xfrm>
          <a:prstGeom prst="rect">
            <a:avLst/>
          </a:prstGeom>
          <a:noFill/>
          <a:ln w="9525">
            <a:noFill/>
          </a:ln>
        </p:spPr>
        <p:txBody>
          <a:bodyPr wrap="none" lIns="0" tIns="0" rIns="0" bIns="0"/>
          <a:lstStyle/>
          <a:p>
            <a:pPr>
              <a:buNone/>
            </a:pPr>
            <a:r>
              <a:rPr sz="1400" b="1" dirty="0">
                <a:solidFill>
                  <a:srgbClr val="9D7E86"/>
                </a:solidFill>
                <a:latin typeface="Calibri" panose="020F0502020204030204" pitchFamily="34" charset="0"/>
                <a:ea typeface="Arial" panose="020B0604020202020204" pitchFamily="34" charset="0"/>
              </a:rPr>
              <a:t>k </a:t>
            </a:r>
            <a:r>
              <a:rPr sz="1400" b="1" dirty="0">
                <a:solidFill>
                  <a:srgbClr val="676767"/>
                </a:solidFill>
                <a:latin typeface="Calibri" panose="020F0502020204030204" pitchFamily="34" charset="0"/>
                <a:ea typeface="Arial" panose="020B0604020202020204" pitchFamily="34" charset="0"/>
              </a:rPr>
              <a:t>A/10</a:t>
            </a:r>
          </a:p>
        </p:txBody>
      </p:sp>
      <p:sp>
        <p:nvSpPr>
          <p:cNvPr id="7" name="Rectangle 6"/>
          <p:cNvSpPr/>
          <p:nvPr/>
        </p:nvSpPr>
        <p:spPr>
          <a:xfrm>
            <a:off x="6096000" y="1371600"/>
            <a:ext cx="536575" cy="103188"/>
          </a:xfrm>
          <a:prstGeom prst="rect">
            <a:avLst/>
          </a:prstGeom>
        </p:spPr>
        <p:txBody>
          <a:bodyPr wrap="none" lIns="0" tIns="0" rIns="0" bIns="0">
            <a:no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400" b="1" i="0" u="none" strike="noStrike" kern="1200" cap="none" spc="1600" normalizeH="0" baseline="0" noProof="0">
                <a:ln>
                  <a:noFill/>
                </a:ln>
                <a:solidFill>
                  <a:srgbClr val="515151"/>
                </a:solidFill>
                <a:effectLst/>
                <a:uLnTx/>
                <a:uFillTx/>
                <a:latin typeface="Calibri" panose="020F0502020204030204"/>
                <a:ea typeface="+mn-ea"/>
                <a:cs typeface="+mn-cs"/>
              </a:rPr>
              <a:t>■a</a:t>
            </a:r>
            <a:r>
              <a:rPr kumimoji="0" lang="en-US" sz="1400" b="1" i="0" u="none" strike="noStrike" kern="1200" cap="small" spc="1600" normalizeH="0" baseline="0" noProof="0">
                <a:ln>
                  <a:noFill/>
                </a:ln>
                <a:solidFill>
                  <a:srgbClr val="515151"/>
                </a:solidFill>
                <a:effectLst/>
                <a:uLnTx/>
                <a:uFillTx/>
                <a:latin typeface="Calibri" panose="020F0502020204030204"/>
                <a:ea typeface="+mn-ea"/>
                <a:cs typeface="+mn-cs"/>
              </a:rPr>
              <a:t>a</a:t>
            </a:r>
          </a:p>
        </p:txBody>
      </p:sp>
      <p:sp>
        <p:nvSpPr>
          <p:cNvPr id="59400" name="Rectangle 7"/>
          <p:cNvSpPr/>
          <p:nvPr/>
        </p:nvSpPr>
        <p:spPr>
          <a:xfrm>
            <a:off x="5389563" y="1762125"/>
            <a:ext cx="341312" cy="122238"/>
          </a:xfrm>
          <a:prstGeom prst="rect">
            <a:avLst/>
          </a:prstGeom>
          <a:noFill/>
          <a:ln w="9525">
            <a:noFill/>
          </a:ln>
        </p:spPr>
        <p:txBody>
          <a:bodyPr wrap="none" lIns="0" tIns="0" rIns="0" bIns="0"/>
          <a:lstStyle/>
          <a:p>
            <a:pPr>
              <a:buNone/>
            </a:pPr>
            <a:r>
              <a:rPr sz="1400" b="1" dirty="0">
                <a:solidFill>
                  <a:srgbClr val="6A7B7B"/>
                </a:solidFill>
                <a:latin typeface="Calibri" panose="020F0502020204030204" pitchFamily="34" charset="0"/>
                <a:ea typeface="Arial" panose="020B0604020202020204" pitchFamily="34" charset="0"/>
              </a:rPr>
              <a:t>F/20</a:t>
            </a:r>
          </a:p>
        </p:txBody>
      </p:sp>
      <p:sp>
        <p:nvSpPr>
          <p:cNvPr id="59401" name="Rectangle 8"/>
          <p:cNvSpPr/>
          <p:nvPr/>
        </p:nvSpPr>
        <p:spPr>
          <a:xfrm>
            <a:off x="7454900" y="2170113"/>
            <a:ext cx="847725" cy="219075"/>
          </a:xfrm>
          <a:prstGeom prst="rect">
            <a:avLst/>
          </a:prstGeom>
          <a:noFill/>
          <a:ln w="9525">
            <a:noFill/>
          </a:ln>
        </p:spPr>
        <p:txBody>
          <a:bodyPr wrap="none" lIns="0" tIns="0" rIns="0" bIns="0"/>
          <a:lstStyle/>
          <a:p>
            <a:pPr>
              <a:buNone/>
            </a:pPr>
            <a:r>
              <a:rPr sz="1400" b="1" dirty="0">
                <a:solidFill>
                  <a:srgbClr val="676767"/>
                </a:solidFill>
                <a:latin typeface="Calibri" panose="020F0502020204030204" pitchFamily="34" charset="0"/>
                <a:ea typeface="Arial" panose="020B0604020202020204" pitchFamily="34" charset="0"/>
              </a:rPr>
              <a:t>A </a:t>
            </a:r>
            <a:r>
              <a:rPr sz="1400" b="1" dirty="0">
                <a:solidFill>
                  <a:srgbClr val="515151"/>
                </a:solidFill>
                <a:latin typeface="Calibri" panose="020F0502020204030204" pitchFamily="34" charset="0"/>
                <a:ea typeface="Arial" panose="020B0604020202020204" pitchFamily="34" charset="0"/>
              </a:rPr>
              <a:t>P[ iat31</a:t>
            </a:r>
          </a:p>
        </p:txBody>
      </p:sp>
      <p:sp>
        <p:nvSpPr>
          <p:cNvPr id="10" name="Rectangle 9"/>
          <p:cNvSpPr/>
          <p:nvPr/>
        </p:nvSpPr>
        <p:spPr>
          <a:xfrm>
            <a:off x="1603375" y="2200275"/>
            <a:ext cx="1347788" cy="165100"/>
          </a:xfrm>
          <a:prstGeom prst="rect">
            <a:avLst/>
          </a:prstGeom>
          <a:solidFill>
            <a:srgbClr val="F9F9F8"/>
          </a:solidFill>
        </p:spPr>
        <p:txBody>
          <a:bodyPr wrap="none" lIns="0" tIns="0" rIns="0" bIns="0">
            <a:no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400" b="1" i="0" u="none" strike="noStrike" kern="1200" cap="none" spc="-50" normalizeH="0" baseline="0" noProof="0">
                <a:ln>
                  <a:noFill/>
                </a:ln>
                <a:solidFill>
                  <a:srgbClr val="515151"/>
                </a:solidFill>
                <a:effectLst/>
                <a:uLnTx/>
                <a:uFillTx/>
                <a:latin typeface="Calibri" panose="020F0502020204030204"/>
                <a:ea typeface="+mn-ea"/>
                <a:cs typeface="+mn-cs"/>
              </a:rPr>
              <a:t>20 10 A P </a:t>
            </a:r>
            <a:r>
              <a:rPr kumimoji="0" lang="en-US" sz="1400" b="1" i="0" u="sng" strike="noStrike" kern="1200" cap="none" spc="-50" normalizeH="0" baseline="0" noProof="0">
                <a:ln>
                  <a:noFill/>
                </a:ln>
                <a:solidFill>
                  <a:srgbClr val="515151"/>
                </a:solidFill>
                <a:effectLst/>
                <a:uLnTx/>
                <a:uFillTx/>
                <a:latin typeface="Calibri" panose="020F0502020204030204"/>
                <a:ea typeface="+mn-ea"/>
                <a:cs typeface="+mn-cs"/>
              </a:rPr>
              <a:t>I Data I</a:t>
            </a:r>
          </a:p>
        </p:txBody>
      </p:sp>
      <p:sp>
        <p:nvSpPr>
          <p:cNvPr id="59403" name="Rectangle 10"/>
          <p:cNvSpPr/>
          <p:nvPr/>
        </p:nvSpPr>
        <p:spPr>
          <a:xfrm>
            <a:off x="6040438" y="2200275"/>
            <a:ext cx="646112" cy="115888"/>
          </a:xfrm>
          <a:prstGeom prst="rect">
            <a:avLst/>
          </a:prstGeom>
          <a:noFill/>
          <a:ln w="9525">
            <a:noFill/>
          </a:ln>
        </p:spPr>
        <p:txBody>
          <a:bodyPr wrap="none" lIns="0" tIns="0" rIns="0" bIns="0"/>
          <a:lstStyle/>
          <a:p>
            <a:pPr>
              <a:buNone/>
            </a:pPr>
            <a:r>
              <a:rPr sz="1400" b="1" dirty="0">
                <a:solidFill>
                  <a:srgbClr val="676767"/>
                </a:solidFill>
                <a:latin typeface="Calibri" panose="020F0502020204030204" pitchFamily="34" charset="0"/>
                <a:ea typeface="Arial" panose="020B0604020202020204" pitchFamily="34" charset="0"/>
              </a:rPr>
              <a:t>Routef 1</a:t>
            </a:r>
          </a:p>
        </p:txBody>
      </p:sp>
      <p:sp>
        <p:nvSpPr>
          <p:cNvPr id="59404" name="Rectangle 11"/>
          <p:cNvSpPr/>
          <p:nvPr/>
        </p:nvSpPr>
        <p:spPr>
          <a:xfrm>
            <a:off x="6900863" y="2651125"/>
            <a:ext cx="547687" cy="104775"/>
          </a:xfrm>
          <a:prstGeom prst="rect">
            <a:avLst/>
          </a:prstGeom>
          <a:noFill/>
          <a:ln w="9525">
            <a:noFill/>
          </a:ln>
        </p:spPr>
        <p:txBody>
          <a:bodyPr wrap="none" lIns="0" tIns="0" rIns="0" bIns="0"/>
          <a:lstStyle/>
          <a:p>
            <a:pPr>
              <a:buNone/>
            </a:pPr>
            <a:r>
              <a:rPr sz="1100" b="1" dirty="0">
                <a:solidFill>
                  <a:srgbClr val="515151"/>
                </a:solidFill>
                <a:latin typeface="Calibri" panose="020F0502020204030204" pitchFamily="34" charset="0"/>
                <a:ea typeface="Arial" panose="020B0604020202020204" pitchFamily="34" charset="0"/>
              </a:rPr>
              <a:t>iTrvsu:a</a:t>
            </a:r>
          </a:p>
        </p:txBody>
      </p:sp>
      <p:sp>
        <p:nvSpPr>
          <p:cNvPr id="13" name="Rectangle 12"/>
          <p:cNvSpPr/>
          <p:nvPr/>
        </p:nvSpPr>
        <p:spPr>
          <a:xfrm>
            <a:off x="6907213" y="2919413"/>
            <a:ext cx="547688" cy="128588"/>
          </a:xfrm>
          <a:prstGeom prst="rect">
            <a:avLst/>
          </a:prstGeom>
        </p:spPr>
        <p:txBody>
          <a:bodyPr wrap="none" lIns="0" tIns="0" rIns="0" bIns="0">
            <a:no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400" b="1" i="0" u="none" strike="noStrike" kern="1200" cap="none" spc="-50" normalizeH="0" baseline="0" noProof="0">
                <a:ln>
                  <a:noFill/>
                </a:ln>
                <a:solidFill>
                  <a:srgbClr val="515151"/>
                </a:solidFill>
                <a:effectLst/>
                <a:uLnTx/>
                <a:uFillTx/>
                <a:latin typeface="Calibri" panose="020F0502020204030204"/>
                <a:ea typeface="+mn-ea"/>
                <a:cs typeface="+mn-cs"/>
              </a:rPr>
              <a:t>aangtd</a:t>
            </a:r>
          </a:p>
        </p:txBody>
      </p:sp>
      <p:sp>
        <p:nvSpPr>
          <p:cNvPr id="59406" name="Rectangle 13"/>
          <p:cNvSpPr/>
          <p:nvPr/>
        </p:nvSpPr>
        <p:spPr>
          <a:xfrm>
            <a:off x="7023100" y="4316413"/>
            <a:ext cx="115888" cy="47625"/>
          </a:xfrm>
          <a:prstGeom prst="rect">
            <a:avLst/>
          </a:prstGeom>
          <a:noFill/>
          <a:ln w="9525">
            <a:noFill/>
          </a:ln>
        </p:spPr>
        <p:txBody>
          <a:bodyPr wrap="none" lIns="0" tIns="0" rIns="0" bIns="0"/>
          <a:lstStyle/>
          <a:p>
            <a:pPr>
              <a:buNone/>
            </a:pPr>
            <a:r>
              <a:rPr sz="400" dirty="0">
                <a:solidFill>
                  <a:srgbClr val="373435"/>
                </a:solidFill>
                <a:latin typeface="Calibri" panose="020F0502020204030204" pitchFamily="34" charset="0"/>
                <a:ea typeface="Arial" panose="020B0604020202020204" pitchFamily="34" charset="0"/>
              </a:rPr>
              <a:t>—</a:t>
            </a:r>
          </a:p>
        </p:txBody>
      </p:sp>
      <p:sp>
        <p:nvSpPr>
          <p:cNvPr id="15" name="Rectangle 14"/>
          <p:cNvSpPr/>
          <p:nvPr/>
        </p:nvSpPr>
        <p:spPr>
          <a:xfrm>
            <a:off x="6881813" y="4346575"/>
            <a:ext cx="1420813" cy="219075"/>
          </a:xfrm>
          <a:prstGeom prst="rect">
            <a:avLst/>
          </a:prstGeom>
        </p:spPr>
        <p:txBody>
          <a:bodyPr wrap="none" lIns="0" tIns="0" rIns="0" bIns="0">
            <a:no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400" b="1" i="0" u="none" strike="noStrike" kern="1200" cap="none" spc="-50" normalizeH="0" baseline="0" noProof="0">
                <a:ln>
                  <a:noFill/>
                </a:ln>
                <a:solidFill>
                  <a:srgbClr val="515151"/>
                </a:solidFill>
                <a:effectLst/>
                <a:uLnTx/>
                <a:uFillTx/>
                <a:latin typeface="Calibri" panose="020F0502020204030204"/>
                <a:ea typeface="+mn-ea"/>
                <a:cs typeface="+mn-cs"/>
              </a:rPr>
              <a:t>33 99 A TT </a:t>
            </a:r>
            <a:r>
              <a:rPr kumimoji="0" lang="en-US" sz="1400" b="1" i="0" u="sng" strike="noStrike" kern="1200" cap="none" spc="-50" normalizeH="0" baseline="0" noProof="0">
                <a:ln>
                  <a:noFill/>
                </a:ln>
                <a:solidFill>
                  <a:srgbClr val="515151"/>
                </a:solidFill>
                <a:effectLst/>
                <a:uLnTx/>
                <a:uFillTx/>
                <a:latin typeface="Calibri" panose="020F0502020204030204"/>
                <a:ea typeface="+mn-ea"/>
                <a:cs typeface="+mn-cs"/>
              </a:rPr>
              <a:t>^3t3l</a:t>
            </a:r>
          </a:p>
        </p:txBody>
      </p:sp>
      <p:sp>
        <p:nvSpPr>
          <p:cNvPr id="59408" name="Rectangle 15"/>
          <p:cNvSpPr/>
          <p:nvPr/>
        </p:nvSpPr>
        <p:spPr>
          <a:xfrm>
            <a:off x="6003925" y="4522788"/>
            <a:ext cx="665163" cy="122237"/>
          </a:xfrm>
          <a:prstGeom prst="rect">
            <a:avLst/>
          </a:prstGeom>
          <a:noFill/>
          <a:ln w="9525">
            <a:noFill/>
          </a:ln>
        </p:spPr>
        <p:txBody>
          <a:bodyPr wrap="none" lIns="0" tIns="0" rIns="0" bIns="0"/>
          <a:lstStyle/>
          <a:p>
            <a:pPr>
              <a:buNone/>
            </a:pPr>
            <a:r>
              <a:rPr sz="1300" b="1" dirty="0">
                <a:solidFill>
                  <a:srgbClr val="676767"/>
                </a:solidFill>
                <a:latin typeface="Cambria" panose="02040503050406030204" pitchFamily="18" charset="0"/>
                <a:ea typeface="Arial" panose="020B0604020202020204" pitchFamily="34" charset="0"/>
              </a:rPr>
              <a:t>Router 2</a:t>
            </a:r>
          </a:p>
        </p:txBody>
      </p:sp>
      <p:sp>
        <p:nvSpPr>
          <p:cNvPr id="59409" name="Rectangle 16"/>
          <p:cNvSpPr/>
          <p:nvPr/>
        </p:nvSpPr>
        <p:spPr>
          <a:xfrm>
            <a:off x="6937375" y="4919663"/>
            <a:ext cx="371475" cy="115887"/>
          </a:xfrm>
          <a:prstGeom prst="rect">
            <a:avLst/>
          </a:prstGeom>
          <a:noFill/>
          <a:ln w="9525">
            <a:noFill/>
          </a:ln>
        </p:spPr>
        <p:txBody>
          <a:bodyPr wrap="none" lIns="0" tIns="0" rIns="0" bIns="0"/>
          <a:lstStyle/>
          <a:p>
            <a:pPr>
              <a:buNone/>
            </a:pPr>
            <a:r>
              <a:rPr sz="1100" dirty="0">
                <a:solidFill>
                  <a:srgbClr val="515151"/>
                </a:solidFill>
                <a:latin typeface="Trebuchet MS" panose="020B0603020202020204" pitchFamily="34" charset="0"/>
                <a:ea typeface="Arial" panose="020B0604020202020204" pitchFamily="34" charset="0"/>
              </a:rPr>
              <a:t>N: ] 3</a:t>
            </a:r>
          </a:p>
        </p:txBody>
      </p:sp>
      <p:sp>
        <p:nvSpPr>
          <p:cNvPr id="59410" name="Rectangle 17"/>
          <p:cNvSpPr/>
          <p:nvPr/>
        </p:nvSpPr>
        <p:spPr>
          <a:xfrm>
            <a:off x="5376863" y="4932363"/>
            <a:ext cx="358775" cy="120650"/>
          </a:xfrm>
          <a:prstGeom prst="rect">
            <a:avLst/>
          </a:prstGeom>
          <a:noFill/>
          <a:ln w="9525">
            <a:noFill/>
          </a:ln>
        </p:spPr>
        <p:txBody>
          <a:bodyPr wrap="none" lIns="0" tIns="0" rIns="0" bIns="0"/>
          <a:lstStyle/>
          <a:p>
            <a:pPr>
              <a:buNone/>
            </a:pPr>
            <a:r>
              <a:rPr sz="1400" b="1" dirty="0">
                <a:solidFill>
                  <a:srgbClr val="515151"/>
                </a:solidFill>
                <a:latin typeface="Calibri" panose="020F0502020204030204" pitchFamily="34" charset="0"/>
                <a:ea typeface="Arial" panose="020B0604020202020204" pitchFamily="34" charset="0"/>
              </a:rPr>
              <a:t>Z BE</a:t>
            </a:r>
          </a:p>
        </p:txBody>
      </p:sp>
      <p:sp>
        <p:nvSpPr>
          <p:cNvPr id="59411" name="Rectangle 18"/>
          <p:cNvSpPr/>
          <p:nvPr/>
        </p:nvSpPr>
        <p:spPr>
          <a:xfrm>
            <a:off x="4121150" y="4979988"/>
            <a:ext cx="542925" cy="104775"/>
          </a:xfrm>
          <a:prstGeom prst="rect">
            <a:avLst/>
          </a:prstGeom>
          <a:noFill/>
          <a:ln w="9525">
            <a:noFill/>
          </a:ln>
        </p:spPr>
        <p:txBody>
          <a:bodyPr wrap="none" lIns="0" tIns="0" rIns="0" bIns="0"/>
          <a:lstStyle/>
          <a:p>
            <a:pPr>
              <a:buNone/>
            </a:pPr>
            <a:r>
              <a:rPr sz="1100" dirty="0">
                <a:solidFill>
                  <a:srgbClr val="676767"/>
                </a:solidFill>
                <a:latin typeface="Calibri" panose="020F0502020204030204" pitchFamily="34" charset="0"/>
                <a:ea typeface="Arial" panose="020B0604020202020204" pitchFamily="34" charset="0"/>
              </a:rPr>
              <a:t>Phryx cal</a:t>
            </a:r>
          </a:p>
        </p:txBody>
      </p:sp>
      <p:sp>
        <p:nvSpPr>
          <p:cNvPr id="20" name="Rectangle 19"/>
          <p:cNvSpPr/>
          <p:nvPr/>
        </p:nvSpPr>
        <p:spPr>
          <a:xfrm>
            <a:off x="4078288" y="5084763"/>
            <a:ext cx="646113" cy="127000"/>
          </a:xfrm>
          <a:prstGeom prst="rect">
            <a:avLst/>
          </a:prstGeom>
        </p:spPr>
        <p:txBody>
          <a:bodyPr wrap="none" lIns="0" tIns="0" rIns="0" bIns="0">
            <a:no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100" b="0" i="0" u="none" strike="noStrike" kern="1200" cap="none" spc="-200" normalizeH="0" baseline="0" noProof="0">
                <a:ln>
                  <a:noFill/>
                </a:ln>
                <a:solidFill>
                  <a:srgbClr val="515151"/>
                </a:solidFill>
                <a:effectLst/>
                <a:uLnTx/>
                <a:uFillTx/>
                <a:latin typeface="Cambria" panose="02040503050406030204"/>
                <a:ea typeface="+mn-ea"/>
                <a:cs typeface="+mn-cs"/>
              </a:rPr>
              <a:t>■khn</a:t>
            </a:r>
          </a:p>
        </p:txBody>
      </p:sp>
      <p:sp>
        <p:nvSpPr>
          <p:cNvPr id="21" name="Rectangle 20"/>
          <p:cNvSpPr/>
          <p:nvPr/>
        </p:nvSpPr>
        <p:spPr>
          <a:xfrm>
            <a:off x="4121150" y="5241925"/>
            <a:ext cx="554038" cy="128588"/>
          </a:xfrm>
          <a:prstGeom prst="rect">
            <a:avLst/>
          </a:prstGeom>
        </p:spPr>
        <p:txBody>
          <a:bodyPr wrap="none" lIns="0" tIns="0" rIns="0" bIns="0">
            <a:no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400" b="1" i="0" u="none" strike="noStrike" kern="1200" cap="none" spc="-50" normalizeH="0" baseline="0" noProof="0">
                <a:ln>
                  <a:noFill/>
                </a:ln>
                <a:solidFill>
                  <a:srgbClr val="515151"/>
                </a:solidFill>
                <a:effectLst/>
                <a:uLnTx/>
                <a:uFillTx/>
                <a:latin typeface="Calibri" panose="020F0502020204030204"/>
                <a:ea typeface="+mn-ea"/>
                <a:cs typeface="+mn-cs"/>
              </a:rPr>
              <a:t>t nid</a:t>
            </a:r>
          </a:p>
        </p:txBody>
      </p:sp>
      <p:sp>
        <p:nvSpPr>
          <p:cNvPr id="22" name="Rectangle 21"/>
          <p:cNvSpPr/>
          <p:nvPr/>
        </p:nvSpPr>
        <p:spPr>
          <a:xfrm>
            <a:off x="3035300" y="5340350"/>
            <a:ext cx="774700" cy="165100"/>
          </a:xfrm>
          <a:prstGeom prst="rect">
            <a:avLst/>
          </a:prstGeom>
        </p:spPr>
        <p:txBody>
          <a:bodyPr wrap="none" lIns="0" tIns="0" rIns="0" bIns="0">
            <a:no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300" b="1" i="0" u="none" strike="noStrike" kern="1200" cap="none" spc="200" normalizeH="0" baseline="0" noProof="0">
                <a:ln>
                  <a:noFill/>
                </a:ln>
                <a:solidFill>
                  <a:srgbClr val="373435"/>
                </a:solidFill>
                <a:effectLst/>
                <a:uLnTx/>
                <a:uFillTx/>
                <a:latin typeface="Trebuchet MS" panose="020B0603020202020204"/>
                <a:ea typeface="+mn-ea"/>
                <a:cs typeface="+mn-cs"/>
              </a:rPr>
              <a:t>LAN 3</a:t>
            </a:r>
          </a:p>
        </p:txBody>
      </p:sp>
      <p:sp>
        <p:nvSpPr>
          <p:cNvPr id="23" name="Rectangle 22"/>
          <p:cNvSpPr/>
          <p:nvPr/>
        </p:nvSpPr>
        <p:spPr>
          <a:xfrm>
            <a:off x="6162675" y="5383213"/>
            <a:ext cx="536575" cy="103188"/>
          </a:xfrm>
          <a:prstGeom prst="rect">
            <a:avLst/>
          </a:prstGeom>
        </p:spPr>
        <p:txBody>
          <a:bodyPr wrap="none" lIns="0" tIns="0" rIns="0" bIns="0">
            <a:no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100" b="0" i="0" u="none" strike="noStrike" kern="1200" cap="none" spc="-50" normalizeH="0" baseline="0" noProof="0">
                <a:ln>
                  <a:noFill/>
                </a:ln>
                <a:solidFill>
                  <a:srgbClr val="676767"/>
                </a:solidFill>
                <a:effectLst/>
                <a:uLnTx/>
                <a:uFillTx/>
                <a:latin typeface="Cambria" panose="02040503050406030204"/>
                <a:ea typeface="+mn-ea"/>
                <a:cs typeface="+mn-cs"/>
              </a:rPr>
              <a:t>network</a:t>
            </a:r>
          </a:p>
        </p:txBody>
      </p:sp>
      <p:sp>
        <p:nvSpPr>
          <p:cNvPr id="59416" name="Rectangle 23"/>
          <p:cNvSpPr/>
          <p:nvPr/>
        </p:nvSpPr>
        <p:spPr>
          <a:xfrm>
            <a:off x="1133475" y="5400675"/>
            <a:ext cx="676275" cy="115888"/>
          </a:xfrm>
          <a:prstGeom prst="rect">
            <a:avLst/>
          </a:prstGeom>
          <a:noFill/>
          <a:ln w="9525">
            <a:noFill/>
          </a:ln>
        </p:spPr>
        <p:txBody>
          <a:bodyPr wrap="none" lIns="0" tIns="0" rIns="0" bIns="0"/>
          <a:lstStyle/>
          <a:p>
            <a:pPr>
              <a:buNone/>
            </a:pPr>
            <a:r>
              <a:rPr sz="1200" dirty="0">
                <a:solidFill>
                  <a:srgbClr val="515151"/>
                </a:solidFill>
                <a:latin typeface="Calibri" panose="020F0502020204030204" pitchFamily="34" charset="0"/>
                <a:ea typeface="Arial" panose="020B0604020202020204" pitchFamily="34" charset="0"/>
              </a:rPr>
              <a:t>MB ivor</a:t>
            </a:r>
          </a:p>
        </p:txBody>
      </p:sp>
      <p:sp>
        <p:nvSpPr>
          <p:cNvPr id="59417" name="Rectangle 24"/>
          <p:cNvSpPr/>
          <p:nvPr/>
        </p:nvSpPr>
        <p:spPr>
          <a:xfrm>
            <a:off x="258763" y="6145213"/>
            <a:ext cx="9342437" cy="1004887"/>
          </a:xfrm>
          <a:prstGeom prst="rect">
            <a:avLst/>
          </a:prstGeom>
          <a:noFill/>
          <a:ln w="9525">
            <a:noFill/>
          </a:ln>
        </p:spPr>
        <p:txBody>
          <a:bodyPr lIns="0" tIns="0" rIns="0" bIns="0"/>
          <a:lstStyle/>
          <a:p>
            <a:pPr indent="469900" algn="just">
              <a:lnSpc>
                <a:spcPts val="2815"/>
              </a:lnSpc>
              <a:buNone/>
            </a:pPr>
            <a:r>
              <a:rPr sz="2200" dirty="0">
                <a:latin typeface="Calibri" panose="020F0502020204030204" pitchFamily="34" charset="0"/>
                <a:ea typeface="Arial" panose="020B0604020202020204" pitchFamily="34" charset="0"/>
              </a:rPr>
              <a:t>Another protocol, Address Resolution Protocol (ARP) finds the physical address of router 1 that corresponds to its logical address (20). Now the network layer passes this address to the data link layer, which in turn,</a:t>
            </a:r>
          </a:p>
        </p:txBody>
      </p:sp>
      <p:sp>
        <p:nvSpPr>
          <p:cNvPr id="26" name="Date Placeholder 25"/>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8278D8D8-F055-485C-88E6-0A636C3B6327}"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28" name="Slide Number Placeholder 27"/>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56</a:t>
            </a:fld>
            <a:endParaRPr lang="en-US" sz="1300" dirty="0">
              <a:solidFill>
                <a:srgbClr val="898989"/>
              </a:solidFill>
            </a:endParaRPr>
          </a:p>
        </p:txBody>
      </p:sp>
      <p:sp>
        <p:nvSpPr>
          <p:cNvPr id="59421"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LAYER - OSI MODEL</a:t>
            </a:r>
            <a:endParaRPr sz="3200" kern="1200" dirty="0">
              <a:latin typeface="+mj-lt"/>
              <a:ea typeface="+mj-ea"/>
              <a:cs typeface="+mj-cs"/>
            </a:endParaRPr>
          </a:p>
        </p:txBody>
      </p:sp>
      <p:sp>
        <p:nvSpPr>
          <p:cNvPr id="2" name="Footer Placeholder 12">
            <a:extLst>
              <a:ext uri="{FF2B5EF4-FFF2-40B4-BE49-F238E27FC236}">
                <a16:creationId xmlns:a16="http://schemas.microsoft.com/office/drawing/2014/main" id="{94974182-5F46-B464-0D49-10DDEAD4222A}"/>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overrideClrMapping bg1="lt1" tx1="dk1" bg2="lt2" tx2="dk2" accent1="accent1" accent2="accent2" accent3="accent3" accent4="accent4" accent5="accent5" accent6="accent6" hlink="hlink" folHlink="folHlink"/>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252413" y="974725"/>
            <a:ext cx="9358313" cy="5711825"/>
          </a:xfrm>
          <a:prstGeom prst="rect">
            <a:avLst/>
          </a:prstGeom>
        </p:spPr>
        <p:txBody>
          <a:bodyPr lIns="0" tIns="0" rIns="0" bIns="0">
            <a:noAutofit/>
          </a:bodyPr>
          <a:lstStyle/>
          <a:p>
            <a:pPr marL="0" marR="0" lvl="0" indent="0" algn="just" defTabSz="457200" rtl="0" eaLnBrk="1" fontAlgn="auto" latinLnBrk="0" hangingPunct="1">
              <a:lnSpc>
                <a:spcPts val="2810"/>
              </a:lnSpc>
              <a:spcBef>
                <a:spcPts val="0"/>
              </a:spcBef>
              <a:spcAft>
                <a:spcPts val="21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encapsulates the packet with physical destination address 20 and physical source address 10. The router </a:t>
            </a:r>
            <a:r>
              <a:rPr kumimoji="0" lang="en-US" sz="2200" b="0" i="0" u="none" strike="noStrike" kern="1200" cap="none" spc="0" normalizeH="0" baseline="0" noProof="0" dirty="0" err="1">
                <a:ln>
                  <a:noFill/>
                </a:ln>
                <a:solidFill>
                  <a:schemeClr val="tx1"/>
                </a:solidFill>
                <a:effectLst/>
                <a:uLnTx/>
                <a:uFillTx/>
                <a:latin typeface="Calibri" panose="020F0502020204030204"/>
                <a:ea typeface="+mn-ea"/>
                <a:cs typeface="+mn-cs"/>
              </a:rPr>
              <a:t>decapsulates</a:t>
            </a: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the packet from the frame to read the logical destination address P. Since the logical destination address does not match the router's logical address, the router knows that the packet needs to be forwarded. The router consults its routing table and ARP to find the physical destination address of the next hop (router 2), creates a new frame, encapsulates the packet, and sends it to router 2.</a:t>
            </a:r>
          </a:p>
          <a:p>
            <a:pPr marL="0" marR="0" lvl="0" indent="495300" algn="just" defTabSz="457200" rtl="0" eaLnBrk="1" fontAlgn="auto" latinLnBrk="0" hangingPunct="1">
              <a:lnSpc>
                <a:spcPts val="2810"/>
              </a:lnSpc>
              <a:spcBef>
                <a:spcPts val="0"/>
              </a:spcBef>
              <a:spcAft>
                <a:spcPts val="0"/>
              </a:spcAft>
              <a:buClrTx/>
              <a:buSzTx/>
              <a:buFontTx/>
              <a:buNone/>
              <a:defRPr/>
            </a:pPr>
            <a:r>
              <a:rPr kumimoji="0" lang="en-US" sz="2200" b="1" i="0" u="none" strike="noStrike" kern="1200" cap="none" spc="0" normalizeH="0" baseline="0" noProof="0" dirty="0">
                <a:ln>
                  <a:noFill/>
                </a:ln>
                <a:solidFill>
                  <a:schemeClr val="tx1"/>
                </a:solidFill>
                <a:effectLst/>
                <a:uLnTx/>
                <a:uFillTx/>
                <a:latin typeface="Calibri" panose="020F0502020204030204"/>
                <a:ea typeface="+mn-ea"/>
                <a:cs typeface="+mn-cs"/>
              </a:rPr>
              <a:t>Note</a:t>
            </a: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the physical addresses in the frame. The source physical address changes from 10 to 99. The destination physical address changes from 20 (router 1 physical address) to 33 (router 2 physical address). The logical source and destination addresses must remain the same; otherwise the packet will be lost. At router 2 we have a similar scenario. The physical addresses are changed, and a new frame is sent to the destination computer. When the frame reaches the destination, the packet is </a:t>
            </a:r>
            <a:r>
              <a:rPr kumimoji="0" lang="en-US" sz="2200" b="0" i="0" u="none" strike="noStrike" kern="1200" cap="none" spc="0" normalizeH="0" baseline="0" noProof="0" dirty="0" err="1">
                <a:ln>
                  <a:noFill/>
                </a:ln>
                <a:solidFill>
                  <a:schemeClr val="tx1"/>
                </a:solidFill>
                <a:effectLst/>
                <a:uLnTx/>
                <a:uFillTx/>
                <a:latin typeface="Calibri" panose="020F0502020204030204"/>
                <a:ea typeface="+mn-ea"/>
                <a:cs typeface="+mn-cs"/>
              </a:rPr>
              <a:t>decapsulated</a:t>
            </a: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The destination logical address P matches the logical address of the computer. The data are </a:t>
            </a:r>
            <a:r>
              <a:rPr kumimoji="0" lang="en-US" sz="2200" b="0" i="0" u="none" strike="noStrike" kern="1200" cap="none" spc="0" normalizeH="0" baseline="0" noProof="0" dirty="0" err="1">
                <a:ln>
                  <a:noFill/>
                </a:ln>
                <a:solidFill>
                  <a:schemeClr val="tx1"/>
                </a:solidFill>
                <a:effectLst/>
                <a:uLnTx/>
                <a:uFillTx/>
                <a:latin typeface="Calibri" panose="020F0502020204030204"/>
                <a:ea typeface="+mn-ea"/>
                <a:cs typeface="+mn-cs"/>
              </a:rPr>
              <a:t>decapsulated</a:t>
            </a: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from the packet and delivered to the upper layer. Note that although physical</a:t>
            </a:r>
          </a:p>
        </p:txBody>
      </p:sp>
      <p:sp>
        <p:nvSpPr>
          <p:cNvPr id="3" name="Date Placeholder 2"/>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EFA28F6C-4E67-40A6-AA12-5885ADF5617E}"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57</a:t>
            </a:fld>
            <a:endParaRPr lang="en-US" sz="1300" dirty="0">
              <a:solidFill>
                <a:srgbClr val="898989"/>
              </a:solidFill>
            </a:endParaRPr>
          </a:p>
        </p:txBody>
      </p:sp>
      <p:sp>
        <p:nvSpPr>
          <p:cNvPr id="60422"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LAYER - OSI MODEL</a:t>
            </a:r>
            <a:endParaRPr sz="3200" kern="1200" dirty="0">
              <a:latin typeface="+mj-lt"/>
              <a:ea typeface="+mj-ea"/>
              <a:cs typeface="+mj-cs"/>
            </a:endParaRPr>
          </a:p>
        </p:txBody>
      </p:sp>
      <p:sp>
        <p:nvSpPr>
          <p:cNvPr id="6" name="Footer Placeholder 12">
            <a:extLst>
              <a:ext uri="{FF2B5EF4-FFF2-40B4-BE49-F238E27FC236}">
                <a16:creationId xmlns:a16="http://schemas.microsoft.com/office/drawing/2014/main" id="{10C59EC5-D3FA-4297-8BCC-94CEE4DBF5C0}"/>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overrideClrMapping bg1="lt1" tx1="dk1" bg2="lt2" tx2="dk2" accent1="accent1" accent2="accent2" accent3="accent3" accent4="accent4" accent5="accent5" accent6="accent6" hlink="hlink" folHlink="folHlink"/>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1"/>
          <p:cNvSpPr/>
          <p:nvPr/>
        </p:nvSpPr>
        <p:spPr>
          <a:xfrm>
            <a:off x="252413" y="971550"/>
            <a:ext cx="9348787" cy="598488"/>
          </a:xfrm>
          <a:prstGeom prst="rect">
            <a:avLst/>
          </a:prstGeom>
          <a:noFill/>
          <a:ln w="9525">
            <a:noFill/>
          </a:ln>
        </p:spPr>
        <p:txBody>
          <a:bodyPr lIns="0" tIns="0" rIns="0" bIns="0"/>
          <a:lstStyle/>
          <a:p>
            <a:pPr algn="just">
              <a:lnSpc>
                <a:spcPts val="2840"/>
              </a:lnSpc>
              <a:spcAft>
                <a:spcPts val="2725"/>
              </a:spcAft>
              <a:buNone/>
            </a:pPr>
            <a:r>
              <a:rPr sz="2200" dirty="0">
                <a:latin typeface="Calibri" panose="020F0502020204030204" pitchFamily="34" charset="0"/>
                <a:ea typeface="Arial" panose="020B0604020202020204" pitchFamily="34" charset="0"/>
              </a:rPr>
              <a:t>addresses will change from hop to hop, logical addresses remain the same from the source to destination.</a:t>
            </a:r>
          </a:p>
        </p:txBody>
      </p:sp>
      <p:sp>
        <p:nvSpPr>
          <p:cNvPr id="4" name="Rectangle 3"/>
          <p:cNvSpPr/>
          <p:nvPr/>
        </p:nvSpPr>
        <p:spPr>
          <a:xfrm>
            <a:off x="252413" y="3630613"/>
            <a:ext cx="9358313" cy="3602038"/>
          </a:xfrm>
          <a:prstGeom prst="rect">
            <a:avLst/>
          </a:prstGeom>
        </p:spPr>
        <p:txBody>
          <a:bodyPr lIns="0" tIns="0" rIns="0" bIns="0">
            <a:noAutofit/>
          </a:bodyPr>
          <a:lstStyle/>
          <a:p>
            <a:pPr marL="0" marR="0" lvl="0" indent="0" algn="just" defTabSz="457200" rtl="0" eaLnBrk="1" fontAlgn="auto" latinLnBrk="0" hangingPunct="1">
              <a:lnSpc>
                <a:spcPct val="100000"/>
              </a:lnSpc>
              <a:spcBef>
                <a:spcPts val="3780"/>
              </a:spcBef>
              <a:spcAft>
                <a:spcPts val="1260"/>
              </a:spcAft>
              <a:buClrTx/>
              <a:buSzTx/>
              <a:buFontTx/>
              <a:buNone/>
              <a:defRPr/>
            </a:pPr>
            <a:r>
              <a:rPr kumimoji="0" lang="en-US" sz="2200" b="1" i="0" u="none" strike="noStrike" kern="1200" cap="none" spc="0" normalizeH="0" baseline="0" noProof="0" dirty="0">
                <a:ln>
                  <a:noFill/>
                </a:ln>
                <a:solidFill>
                  <a:schemeClr val="tx1"/>
                </a:solidFill>
                <a:effectLst/>
                <a:uLnTx/>
                <a:uFillTx/>
                <a:latin typeface="Calibri" panose="020F0502020204030204"/>
                <a:ea typeface="+mn-ea"/>
                <a:cs typeface="+mn-cs"/>
              </a:rPr>
              <a:t>Unicast, Multicast, and Broadcast Addresses</a:t>
            </a:r>
          </a:p>
          <a:p>
            <a:pPr marL="0" marR="0" lvl="0" indent="469900" algn="just" defTabSz="457200" rtl="0" eaLnBrk="1" fontAlgn="auto" latinLnBrk="0" hangingPunct="1">
              <a:lnSpc>
                <a:spcPts val="3025"/>
              </a:lnSpc>
              <a:spcBef>
                <a:spcPts val="0"/>
              </a:spcBef>
              <a:spcAft>
                <a:spcPts val="63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The logical addresses can be either unicast (one single recipient), multicast (a group of recipients), or broadcast (all systems in the network).</a:t>
            </a:r>
          </a:p>
          <a:p>
            <a:pPr marL="0" marR="0" lvl="0" indent="0" algn="just" defTabSz="457200" rtl="0" eaLnBrk="1" fontAlgn="auto" latinLnBrk="0" hangingPunct="1">
              <a:lnSpc>
                <a:spcPct val="100000"/>
              </a:lnSpc>
              <a:spcBef>
                <a:spcPts val="0"/>
              </a:spcBef>
              <a:spcAft>
                <a:spcPts val="1470"/>
              </a:spcAft>
              <a:buClrTx/>
              <a:buSzTx/>
              <a:buFontTx/>
              <a:buNone/>
              <a:defRPr/>
            </a:pPr>
            <a:r>
              <a:rPr kumimoji="0" lang="en-US" sz="2200" b="1" i="0" u="none" strike="noStrike" kern="1200" cap="none" spc="0" normalizeH="0" baseline="0" noProof="0" dirty="0">
                <a:ln>
                  <a:noFill/>
                </a:ln>
                <a:solidFill>
                  <a:schemeClr val="tx1"/>
                </a:solidFill>
                <a:effectLst/>
                <a:uLnTx/>
                <a:uFillTx/>
                <a:latin typeface="Calibri" panose="020F0502020204030204"/>
                <a:ea typeface="+mn-ea"/>
                <a:cs typeface="+mn-cs"/>
              </a:rPr>
              <a:t>Port Addresses</a:t>
            </a:r>
          </a:p>
          <a:p>
            <a:pPr marL="0" marR="0" lvl="0" indent="469900" algn="just" defTabSz="457200" rtl="0" eaLnBrk="1" fontAlgn="auto" latinLnBrk="0" hangingPunct="1">
              <a:lnSpc>
                <a:spcPts val="2785"/>
              </a:lnSpc>
              <a:spcBef>
                <a:spcPts val="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The IP address and the physical address are necessary for a quantity of data to travel from a source to the destination host. However, arrival at the destination host is not the final objective of data communications on the Internet. Computers are devices that can run multiple processes at the same time. The end objective of Internet communication is a process communicating</a:t>
            </a:r>
          </a:p>
        </p:txBody>
      </p:sp>
      <p:sp>
        <p:nvSpPr>
          <p:cNvPr id="5" name="Date Placeholder 4"/>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E2D4816D-27FE-4561-93C1-06C736C2E6E7}"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58</a:t>
            </a:fld>
            <a:endParaRPr lang="en-US" sz="1300" dirty="0">
              <a:solidFill>
                <a:srgbClr val="898989"/>
              </a:solidFill>
            </a:endParaRPr>
          </a:p>
        </p:txBody>
      </p:sp>
      <p:sp>
        <p:nvSpPr>
          <p:cNvPr id="61447"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LAYER - OSI MODEL</a:t>
            </a:r>
            <a:endParaRPr sz="3200" kern="1200" dirty="0">
              <a:latin typeface="+mj-lt"/>
              <a:ea typeface="+mj-ea"/>
              <a:cs typeface="+mj-cs"/>
            </a:endParaRPr>
          </a:p>
        </p:txBody>
      </p:sp>
      <p:pic>
        <p:nvPicPr>
          <p:cNvPr id="61448" name="Picture 8"/>
          <p:cNvPicPr>
            <a:picLocks noChangeAspect="1"/>
          </p:cNvPicPr>
          <p:nvPr/>
        </p:nvPicPr>
        <p:blipFill>
          <a:blip r:embed="rId2"/>
          <a:stretch>
            <a:fillRect/>
          </a:stretch>
        </p:blipFill>
        <p:spPr>
          <a:xfrm>
            <a:off x="1827213" y="1976438"/>
            <a:ext cx="5748337" cy="925512"/>
          </a:xfrm>
          <a:prstGeom prst="rect">
            <a:avLst/>
          </a:prstGeom>
          <a:noFill/>
          <a:ln w="9525">
            <a:noFill/>
          </a:ln>
        </p:spPr>
      </p:pic>
      <p:sp>
        <p:nvSpPr>
          <p:cNvPr id="2" name="Footer Placeholder 12">
            <a:extLst>
              <a:ext uri="{FF2B5EF4-FFF2-40B4-BE49-F238E27FC236}">
                <a16:creationId xmlns:a16="http://schemas.microsoft.com/office/drawing/2014/main" id="{C993D8C0-4B74-5504-A56A-29AB6083C849}"/>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overrideClrMapping bg1="lt1" tx1="dk1" bg2="lt2" tx2="dk2" accent1="accent1" accent2="accent2" accent3="accent3" accent4="accent4" accent5="accent5" accent6="accent6" hlink="hlink" folHlink="folHlink"/>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255588" y="974725"/>
            <a:ext cx="9355138" cy="4216400"/>
          </a:xfrm>
          <a:prstGeom prst="rect">
            <a:avLst/>
          </a:prstGeom>
        </p:spPr>
        <p:txBody>
          <a:bodyPr lIns="0" tIns="0" rIns="0" bIns="0">
            <a:noAutofit/>
          </a:bodyPr>
          <a:lstStyle/>
          <a:p>
            <a:pPr algn="just">
              <a:lnSpc>
                <a:spcPts val="2815"/>
              </a:lnSpc>
              <a:spcAft>
                <a:spcPts val="215"/>
              </a:spcAft>
              <a:buNone/>
            </a:pPr>
            <a:r>
              <a:rPr sz="2200" dirty="0">
                <a:latin typeface="Calibri" panose="020F0502020204030204" pitchFamily="34" charset="0"/>
                <a:ea typeface="Arial" panose="020B0604020202020204" pitchFamily="34" charset="0"/>
              </a:rPr>
              <a:t>with another process. For example, computer A can communicate with computer C by using TELNET. At the same time, computer A communicates with computer B by using the File Transfer Protocol (FTP). For these processes to receive data simultaneously, we need a method to label the different processes.</a:t>
            </a:r>
          </a:p>
          <a:p>
            <a:pPr algn="just">
              <a:lnSpc>
                <a:spcPts val="2815"/>
              </a:lnSpc>
              <a:spcAft>
                <a:spcPts val="215"/>
              </a:spcAft>
              <a:buNone/>
            </a:pPr>
            <a:r>
              <a:rPr sz="2200" dirty="0">
                <a:latin typeface="Calibri" panose="020F0502020204030204" pitchFamily="34" charset="0"/>
                <a:ea typeface="Arial" panose="020B0604020202020204" pitchFamily="34" charset="0"/>
              </a:rPr>
              <a:t>In other words, they need addresses. In the TCP/IP architecture, the label assigned to a process is called a port address. A port address in TCP/IP is 16 bits in length.</a:t>
            </a:r>
          </a:p>
          <a:p>
            <a:pPr algn="just">
              <a:lnSpc>
                <a:spcPts val="2815"/>
              </a:lnSpc>
              <a:buNone/>
            </a:pPr>
            <a:r>
              <a:rPr sz="2200" dirty="0">
                <a:latin typeface="Calibri" panose="020F0502020204030204" pitchFamily="34" charset="0"/>
                <a:ea typeface="Arial" panose="020B0604020202020204" pitchFamily="34" charset="0"/>
              </a:rPr>
              <a:t>A port address is a 16-bit address represented by one decimal number as shown.</a:t>
            </a:r>
          </a:p>
          <a:p>
            <a:pPr>
              <a:lnSpc>
                <a:spcPts val="965"/>
              </a:lnSpc>
              <a:spcAft>
                <a:spcPts val="1475"/>
              </a:spcAft>
              <a:buNone/>
            </a:pPr>
            <a:endParaRPr sz="2600" b="1" dirty="0">
              <a:solidFill>
                <a:srgbClr val="676767"/>
              </a:solidFill>
              <a:latin typeface="Cambria" panose="02040503050406030204" pitchFamily="18" charset="0"/>
              <a:ea typeface="Arial" panose="020B0604020202020204" pitchFamily="34" charset="0"/>
            </a:endParaRPr>
          </a:p>
          <a:p>
            <a:pPr>
              <a:lnSpc>
                <a:spcPts val="965"/>
              </a:lnSpc>
              <a:spcAft>
                <a:spcPts val="1475"/>
              </a:spcAft>
              <a:buNone/>
            </a:pPr>
            <a:endParaRPr sz="2600" b="1" dirty="0">
              <a:solidFill>
                <a:srgbClr val="676767"/>
              </a:solidFill>
              <a:latin typeface="Cambria" panose="02040503050406030204" pitchFamily="18" charset="0"/>
              <a:ea typeface="Arial" panose="020B0604020202020204" pitchFamily="34" charset="0"/>
            </a:endParaRPr>
          </a:p>
        </p:txBody>
      </p:sp>
      <p:sp>
        <p:nvSpPr>
          <p:cNvPr id="3" name="Date Placeholder 2"/>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CAD1816D-B695-4432-B063-60E4D2C7C351}"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59</a:t>
            </a:fld>
            <a:endParaRPr lang="en-US" sz="1300" dirty="0">
              <a:solidFill>
                <a:srgbClr val="898989"/>
              </a:solidFill>
            </a:endParaRPr>
          </a:p>
        </p:txBody>
      </p:sp>
      <p:sp>
        <p:nvSpPr>
          <p:cNvPr id="62470"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LAYER - OSI MODEL</a:t>
            </a:r>
            <a:endParaRPr sz="3200" kern="1200" dirty="0">
              <a:latin typeface="+mj-lt"/>
              <a:ea typeface="+mj-ea"/>
              <a:cs typeface="+mj-cs"/>
            </a:endParaRPr>
          </a:p>
        </p:txBody>
      </p:sp>
      <p:pic>
        <p:nvPicPr>
          <p:cNvPr id="62471" name="Picture 6"/>
          <p:cNvPicPr>
            <a:picLocks noChangeAspect="1"/>
          </p:cNvPicPr>
          <p:nvPr/>
        </p:nvPicPr>
        <p:blipFill>
          <a:blip r:embed="rId2"/>
          <a:stretch>
            <a:fillRect/>
          </a:stretch>
        </p:blipFill>
        <p:spPr>
          <a:xfrm>
            <a:off x="1738313" y="4611688"/>
            <a:ext cx="5807075" cy="914400"/>
          </a:xfrm>
          <a:prstGeom prst="rect">
            <a:avLst/>
          </a:prstGeom>
          <a:noFill/>
          <a:ln w="9525">
            <a:noFill/>
          </a:ln>
        </p:spPr>
      </p:pic>
      <p:sp>
        <p:nvSpPr>
          <p:cNvPr id="6" name="Footer Placeholder 12">
            <a:extLst>
              <a:ext uri="{FF2B5EF4-FFF2-40B4-BE49-F238E27FC236}">
                <a16:creationId xmlns:a16="http://schemas.microsoft.com/office/drawing/2014/main" id="{54EA3872-4F42-7514-90C5-D6EF761335D9}"/>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nvPr>
        </p:nvGraphicFramePr>
        <p:xfrm>
          <a:off x="251460" y="962977"/>
          <a:ext cx="9555480" cy="5988685"/>
        </p:xfrm>
        <a:graphic>
          <a:graphicData uri="http://schemas.openxmlformats.org/drawingml/2006/table">
            <a:tbl>
              <a:tblPr firstRow="1" firstCol="1" bandRow="1">
                <a:tableStyleId>{5C22544A-7EE6-4342-B048-85BDC9FD1C3A}</a:tableStyleId>
              </a:tblPr>
              <a:tblGrid>
                <a:gridCol w="648335">
                  <a:extLst>
                    <a:ext uri="{9D8B030D-6E8A-4147-A177-3AD203B41FA5}">
                      <a16:colId xmlns:a16="http://schemas.microsoft.com/office/drawing/2014/main" val="20000"/>
                    </a:ext>
                  </a:extLst>
                </a:gridCol>
                <a:gridCol w="8907145">
                  <a:extLst>
                    <a:ext uri="{9D8B030D-6E8A-4147-A177-3AD203B41FA5}">
                      <a16:colId xmlns:a16="http://schemas.microsoft.com/office/drawing/2014/main" val="20001"/>
                    </a:ext>
                  </a:extLst>
                </a:gridCol>
              </a:tblGrid>
              <a:tr h="245110">
                <a:tc>
                  <a:txBody>
                    <a:bodyPr/>
                    <a:lstStyle/>
                    <a:p>
                      <a:pPr marL="0" marR="0">
                        <a:lnSpc>
                          <a:spcPct val="115000"/>
                        </a:lnSpc>
                        <a:spcBef>
                          <a:spcPts val="0"/>
                        </a:spcBef>
                        <a:spcAft>
                          <a:spcPts val="0"/>
                        </a:spcAft>
                      </a:pPr>
                      <a:r>
                        <a:rPr lang="en-US" sz="1320" dirty="0">
                          <a:effectLst/>
                        </a:rPr>
                        <a:t>Unit</a:t>
                      </a:r>
                      <a:endParaRPr lang="en-US" sz="1210" dirty="0">
                        <a:effectLst/>
                        <a:latin typeface="Calibri" panose="020F0502020204030204" pitchFamily="34" charset="0"/>
                        <a:ea typeface="Calibri" panose="020F0502020204030204" pitchFamily="34" charset="0"/>
                        <a:cs typeface="Mangal" panose="02040503050203030202" pitchFamily="18" charset="0"/>
                      </a:endParaRPr>
                    </a:p>
                  </a:txBody>
                  <a:tcPr marL="75438" marR="75438" marT="0" marB="0"/>
                </a:tc>
                <a:tc>
                  <a:txBody>
                    <a:bodyPr/>
                    <a:lstStyle/>
                    <a:p>
                      <a:pPr marL="0" marR="0">
                        <a:lnSpc>
                          <a:spcPct val="115000"/>
                        </a:lnSpc>
                        <a:spcBef>
                          <a:spcPts val="0"/>
                        </a:spcBef>
                        <a:spcAft>
                          <a:spcPts val="0"/>
                        </a:spcAft>
                      </a:pPr>
                      <a:r>
                        <a:rPr lang="en-US" sz="1320">
                          <a:effectLst/>
                        </a:rPr>
                        <a:t>Topic</a:t>
                      </a:r>
                      <a:endParaRPr lang="en-US" sz="1210">
                        <a:effectLst/>
                        <a:latin typeface="Calibri" panose="020F0502020204030204" pitchFamily="34" charset="0"/>
                        <a:ea typeface="Calibri" panose="020F0502020204030204" pitchFamily="34" charset="0"/>
                        <a:cs typeface="Mangal" panose="02040503050203030202" pitchFamily="18" charset="0"/>
                      </a:endParaRPr>
                    </a:p>
                  </a:txBody>
                  <a:tcPr marL="75438" marR="75438" marT="0" marB="0"/>
                </a:tc>
                <a:extLst>
                  <a:ext uri="{0D108BD9-81ED-4DB2-BD59-A6C34878D82A}">
                    <a16:rowId xmlns:a16="http://schemas.microsoft.com/office/drawing/2014/main" val="10000"/>
                  </a:ext>
                </a:extLst>
              </a:tr>
              <a:tr h="1877060">
                <a:tc>
                  <a:txBody>
                    <a:bodyPr/>
                    <a:lstStyle/>
                    <a:p>
                      <a:pPr marL="0" marR="0" algn="just">
                        <a:lnSpc>
                          <a:spcPct val="115000"/>
                        </a:lnSpc>
                        <a:spcBef>
                          <a:spcPts val="0"/>
                        </a:spcBef>
                        <a:spcAft>
                          <a:spcPts val="0"/>
                        </a:spcAft>
                      </a:pPr>
                      <a:r>
                        <a:rPr lang="en-US" sz="1320">
                          <a:effectLst/>
                        </a:rPr>
                        <a:t>I </a:t>
                      </a:r>
                      <a:endParaRPr lang="en-US" sz="1210">
                        <a:effectLst/>
                        <a:latin typeface="Calibri" panose="020F0502020204030204" pitchFamily="34" charset="0"/>
                        <a:ea typeface="Calibri" panose="020F0502020204030204" pitchFamily="34" charset="0"/>
                        <a:cs typeface="Mangal" panose="02040503050203030202" pitchFamily="18" charset="0"/>
                      </a:endParaRPr>
                    </a:p>
                  </a:txBody>
                  <a:tcPr marL="75438" marR="75438" marT="0" marB="0"/>
                </a:tc>
                <a:tc>
                  <a:txBody>
                    <a:bodyPr/>
                    <a:lstStyle/>
                    <a:p>
                      <a:pPr marL="0" marR="0" algn="just">
                        <a:lnSpc>
                          <a:spcPct val="115000"/>
                        </a:lnSpc>
                        <a:spcBef>
                          <a:spcPts val="0"/>
                        </a:spcBef>
                        <a:spcAft>
                          <a:spcPts val="0"/>
                        </a:spcAft>
                        <a:buClrTx/>
                        <a:buSzTx/>
                        <a:buFontTx/>
                      </a:pPr>
                      <a:r>
                        <a:rPr lang="en-US" sz="1760" b="0" kern="1200" dirty="0">
                          <a:solidFill>
                            <a:schemeClr val="dk1"/>
                          </a:solidFill>
                          <a:effectLst/>
                          <a:latin typeface="+mn-lt"/>
                          <a:ea typeface="+mn-ea"/>
                          <a:cs typeface="+mn-cs"/>
                        </a:rPr>
                        <a:t>Goals and applications of networks, Categories of networks, Organization of the Internet, ISP, The OSI referencemodel, TCP/IP protocol suite, Network devices and components, Mode of communicationsPhysical Layer: Network topology design, Types of connections, LAN, MAN and MAN Transmission media, Signaltransmission and encoding, Network performance and transmission impairments, Switching techniques and multiplexing, IEEE standards</a:t>
                      </a:r>
                    </a:p>
                  </a:txBody>
                  <a:tcPr marL="75438" marR="75438" marT="0" marB="0"/>
                </a:tc>
                <a:extLst>
                  <a:ext uri="{0D108BD9-81ED-4DB2-BD59-A6C34878D82A}">
                    <a16:rowId xmlns:a16="http://schemas.microsoft.com/office/drawing/2014/main" val="10001"/>
                  </a:ext>
                </a:extLst>
              </a:tr>
              <a:tr h="995045">
                <a:tc>
                  <a:txBody>
                    <a:bodyPr/>
                    <a:lstStyle/>
                    <a:p>
                      <a:pPr marL="0" marR="0" algn="just">
                        <a:lnSpc>
                          <a:spcPct val="115000"/>
                        </a:lnSpc>
                        <a:spcBef>
                          <a:spcPts val="0"/>
                        </a:spcBef>
                        <a:spcAft>
                          <a:spcPts val="0"/>
                        </a:spcAft>
                      </a:pPr>
                      <a:r>
                        <a:rPr lang="en-US" sz="1320">
                          <a:effectLst/>
                        </a:rPr>
                        <a:t>II </a:t>
                      </a:r>
                      <a:endParaRPr lang="en-US" sz="1210">
                        <a:effectLst/>
                      </a:endParaRPr>
                    </a:p>
                    <a:p>
                      <a:pPr marL="0" marR="0" algn="just">
                        <a:lnSpc>
                          <a:spcPct val="115000"/>
                        </a:lnSpc>
                        <a:spcBef>
                          <a:spcPts val="0"/>
                        </a:spcBef>
                        <a:spcAft>
                          <a:spcPts val="0"/>
                        </a:spcAft>
                      </a:pPr>
                      <a:r>
                        <a:rPr lang="en-US" sz="1320">
                          <a:effectLst/>
                        </a:rPr>
                        <a:t> </a:t>
                      </a:r>
                      <a:endParaRPr lang="en-US" sz="1210">
                        <a:effectLst/>
                        <a:latin typeface="Calibri" panose="020F0502020204030204" pitchFamily="34" charset="0"/>
                        <a:ea typeface="Calibri" panose="020F0502020204030204" pitchFamily="34" charset="0"/>
                        <a:cs typeface="Mangal" panose="02040503050203030202" pitchFamily="18" charset="0"/>
                      </a:endParaRPr>
                    </a:p>
                  </a:txBody>
                  <a:tcPr marL="75438" marR="75438" marT="0" marB="0"/>
                </a:tc>
                <a:tc>
                  <a:txBody>
                    <a:bodyPr/>
                    <a:lstStyle/>
                    <a:p>
                      <a:pPr marL="0" marR="0" algn="just">
                        <a:lnSpc>
                          <a:spcPct val="115000"/>
                        </a:lnSpc>
                        <a:spcBef>
                          <a:spcPts val="0"/>
                        </a:spcBef>
                        <a:spcAft>
                          <a:spcPts val="0"/>
                        </a:spcAft>
                      </a:pPr>
                      <a:r>
                        <a:rPr lang="en-US" sz="1760" b="0" kern="1200" dirty="0">
                          <a:solidFill>
                            <a:schemeClr val="dk1"/>
                          </a:solidFill>
                          <a:effectLst/>
                          <a:latin typeface="+mn-lt"/>
                          <a:ea typeface="+mn-ea"/>
                          <a:cs typeface="+mn-cs"/>
                        </a:rPr>
                        <a:t>Framing, Error Detection and Correction, Flow control (Elementary Data Link Protocols, Sliding Window protocols).Medium Access Control and Local Area Networks: Channel allocation, Multiple access protocols, LAN standards,Link layer switches &amp; bridges.</a:t>
                      </a:r>
                    </a:p>
                  </a:txBody>
                  <a:tcPr marL="75438" marR="75438" marT="0" marB="0"/>
                </a:tc>
                <a:extLst>
                  <a:ext uri="{0D108BD9-81ED-4DB2-BD59-A6C34878D82A}">
                    <a16:rowId xmlns:a16="http://schemas.microsoft.com/office/drawing/2014/main" val="10002"/>
                  </a:ext>
                </a:extLst>
              </a:tr>
              <a:tr h="938530">
                <a:tc>
                  <a:txBody>
                    <a:bodyPr/>
                    <a:lstStyle/>
                    <a:p>
                      <a:pPr marL="0" marR="0" algn="just">
                        <a:lnSpc>
                          <a:spcPct val="115000"/>
                        </a:lnSpc>
                        <a:spcBef>
                          <a:spcPts val="0"/>
                        </a:spcBef>
                        <a:spcAft>
                          <a:spcPts val="0"/>
                        </a:spcAft>
                      </a:pPr>
                      <a:r>
                        <a:rPr lang="en-US" sz="1320">
                          <a:effectLst/>
                        </a:rPr>
                        <a:t>III</a:t>
                      </a:r>
                      <a:endParaRPr lang="en-US" sz="1210">
                        <a:effectLst/>
                        <a:latin typeface="Calibri" panose="020F0502020204030204" pitchFamily="34" charset="0"/>
                        <a:ea typeface="Calibri" panose="020F0502020204030204" pitchFamily="34" charset="0"/>
                        <a:cs typeface="Mangal" panose="02040503050203030202" pitchFamily="18" charset="0"/>
                      </a:endParaRPr>
                    </a:p>
                  </a:txBody>
                  <a:tcPr marL="75438" marR="75438" marT="0" marB="0"/>
                </a:tc>
                <a:tc>
                  <a:txBody>
                    <a:bodyPr/>
                    <a:lstStyle/>
                    <a:p>
                      <a:pPr marL="0" marR="0" algn="just">
                        <a:lnSpc>
                          <a:spcPct val="115000"/>
                        </a:lnSpc>
                        <a:spcBef>
                          <a:spcPts val="0"/>
                        </a:spcBef>
                        <a:spcAft>
                          <a:spcPts val="0"/>
                        </a:spcAft>
                      </a:pPr>
                      <a:r>
                        <a:rPr lang="en-US" sz="1760" kern="1200" dirty="0">
                          <a:solidFill>
                            <a:schemeClr val="dk1"/>
                          </a:solidFill>
                          <a:effectLst/>
                          <a:latin typeface="+mn-lt"/>
                          <a:ea typeface="+mn-ea"/>
                          <a:cs typeface="+mn-cs"/>
                        </a:rPr>
                        <a:t>Point-to-point networks, Logical addressing, Basic internetworking (IP, CIDR, ARP, RARP, DHCP, ICMP), IPv4,Routing, forwarding and delivery, Static and dynamic routing, Routing algorithms and protocols, Congestion controlalgorithms, IPv6.</a:t>
                      </a:r>
                    </a:p>
                  </a:txBody>
                  <a:tcPr marL="75438" marR="75438" marT="0" marB="0"/>
                </a:tc>
                <a:extLst>
                  <a:ext uri="{0D108BD9-81ED-4DB2-BD59-A6C34878D82A}">
                    <a16:rowId xmlns:a16="http://schemas.microsoft.com/office/drawing/2014/main" val="10003"/>
                  </a:ext>
                </a:extLst>
              </a:tr>
              <a:tr h="994410">
                <a:tc>
                  <a:txBody>
                    <a:bodyPr/>
                    <a:lstStyle/>
                    <a:p>
                      <a:pPr marL="0" marR="0" algn="just">
                        <a:lnSpc>
                          <a:spcPct val="115000"/>
                        </a:lnSpc>
                        <a:spcBef>
                          <a:spcPts val="0"/>
                        </a:spcBef>
                        <a:spcAft>
                          <a:spcPts val="0"/>
                        </a:spcAft>
                      </a:pPr>
                      <a:r>
                        <a:rPr lang="en-US" sz="1320">
                          <a:effectLst/>
                        </a:rPr>
                        <a:t>IV </a:t>
                      </a:r>
                      <a:endParaRPr lang="en-US" sz="1210">
                        <a:effectLst/>
                      </a:endParaRPr>
                    </a:p>
                    <a:p>
                      <a:pPr marL="0" marR="0" algn="just">
                        <a:lnSpc>
                          <a:spcPct val="115000"/>
                        </a:lnSpc>
                        <a:spcBef>
                          <a:spcPts val="0"/>
                        </a:spcBef>
                        <a:spcAft>
                          <a:spcPts val="0"/>
                        </a:spcAft>
                      </a:pPr>
                      <a:r>
                        <a:rPr lang="en-US" sz="1320">
                          <a:effectLst/>
                        </a:rPr>
                        <a:t> </a:t>
                      </a:r>
                      <a:endParaRPr lang="en-US" sz="1210">
                        <a:effectLst/>
                        <a:latin typeface="Calibri" panose="020F0502020204030204" pitchFamily="34" charset="0"/>
                        <a:ea typeface="Calibri" panose="020F0502020204030204" pitchFamily="34" charset="0"/>
                        <a:cs typeface="Mangal" panose="02040503050203030202" pitchFamily="18" charset="0"/>
                      </a:endParaRPr>
                    </a:p>
                  </a:txBody>
                  <a:tcPr marL="75438" marR="75438" marT="0" marB="0"/>
                </a:tc>
                <a:tc>
                  <a:txBody>
                    <a:bodyPr/>
                    <a:lstStyle/>
                    <a:p>
                      <a:pPr marL="0" marR="0" algn="just">
                        <a:lnSpc>
                          <a:spcPct val="115000"/>
                        </a:lnSpc>
                        <a:spcBef>
                          <a:spcPts val="0"/>
                        </a:spcBef>
                        <a:spcAft>
                          <a:spcPts val="0"/>
                        </a:spcAft>
                      </a:pPr>
                      <a:r>
                        <a:rPr lang="en-US" sz="1760" kern="1200" dirty="0">
                          <a:solidFill>
                            <a:schemeClr val="dk1"/>
                          </a:solidFill>
                          <a:effectLst/>
                          <a:latin typeface="+mn-lt"/>
                          <a:ea typeface="+mn-ea"/>
                          <a:cs typeface="+mn-cs"/>
                        </a:rPr>
                        <a:t>Process-to-process delivery, Transport layer protocols (UDP and TCP), Connection management, Flow control and retransmission, Window management, TCP Congestion control, Quality of service.</a:t>
                      </a:r>
                    </a:p>
                  </a:txBody>
                  <a:tcPr marL="75438" marR="75438" marT="0" marB="0"/>
                </a:tc>
                <a:extLst>
                  <a:ext uri="{0D108BD9-81ED-4DB2-BD59-A6C34878D82A}">
                    <a16:rowId xmlns:a16="http://schemas.microsoft.com/office/drawing/2014/main" val="10004"/>
                  </a:ext>
                </a:extLst>
              </a:tr>
              <a:tr h="938530">
                <a:tc>
                  <a:txBody>
                    <a:bodyPr/>
                    <a:lstStyle/>
                    <a:p>
                      <a:pPr marL="0" marR="0" algn="just">
                        <a:lnSpc>
                          <a:spcPct val="115000"/>
                        </a:lnSpc>
                        <a:spcBef>
                          <a:spcPts val="0"/>
                        </a:spcBef>
                        <a:spcAft>
                          <a:spcPts val="0"/>
                        </a:spcAft>
                      </a:pPr>
                      <a:r>
                        <a:rPr lang="en-US" sz="1320">
                          <a:effectLst/>
                        </a:rPr>
                        <a:t>V </a:t>
                      </a:r>
                      <a:endParaRPr lang="en-US" sz="1210">
                        <a:effectLst/>
                      </a:endParaRPr>
                    </a:p>
                    <a:p>
                      <a:pPr marL="0" marR="0" algn="just">
                        <a:lnSpc>
                          <a:spcPct val="115000"/>
                        </a:lnSpc>
                        <a:spcBef>
                          <a:spcPts val="0"/>
                        </a:spcBef>
                        <a:spcAft>
                          <a:spcPts val="0"/>
                        </a:spcAft>
                      </a:pPr>
                      <a:r>
                        <a:rPr lang="en-US" sz="1320">
                          <a:effectLst/>
                        </a:rPr>
                        <a:t> </a:t>
                      </a:r>
                      <a:endParaRPr lang="en-US" sz="1210">
                        <a:effectLst/>
                        <a:latin typeface="Calibri" panose="020F0502020204030204" pitchFamily="34" charset="0"/>
                        <a:ea typeface="Calibri" panose="020F0502020204030204" pitchFamily="34" charset="0"/>
                        <a:cs typeface="Mangal" panose="02040503050203030202" pitchFamily="18" charset="0"/>
                      </a:endParaRPr>
                    </a:p>
                  </a:txBody>
                  <a:tcPr marL="75438" marR="75438" marT="0" marB="0"/>
                </a:tc>
                <a:tc>
                  <a:txBody>
                    <a:bodyPr/>
                    <a:lstStyle/>
                    <a:p>
                      <a:pPr marL="0" marR="0" algn="just">
                        <a:lnSpc>
                          <a:spcPct val="115000"/>
                        </a:lnSpc>
                        <a:spcBef>
                          <a:spcPts val="0"/>
                        </a:spcBef>
                        <a:spcAft>
                          <a:spcPts val="0"/>
                        </a:spcAft>
                      </a:pPr>
                      <a:r>
                        <a:rPr lang="en-US" sz="1760" kern="1200" dirty="0">
                          <a:solidFill>
                            <a:schemeClr val="dk1"/>
                          </a:solidFill>
                          <a:effectLst/>
                          <a:latin typeface="+mn-lt"/>
                          <a:ea typeface="+mn-ea"/>
                          <a:cs typeface="+mn-cs"/>
                        </a:rPr>
                        <a:t>Domain Name System, World Wide Web and Hyper Text Transfer Protocol, Electronic mail, File Transfer Protocol,Remote login, Network management, Data compression, VPN, Cryptography – basic concepts, Firewalls.</a:t>
                      </a:r>
                    </a:p>
                  </a:txBody>
                  <a:tcPr marL="75438" marR="75438" marT="0" marB="0"/>
                </a:tc>
                <a:extLst>
                  <a:ext uri="{0D108BD9-81ED-4DB2-BD59-A6C34878D82A}">
                    <a16:rowId xmlns:a16="http://schemas.microsoft.com/office/drawing/2014/main" val="10005"/>
                  </a:ext>
                </a:extLst>
              </a:tr>
            </a:tbl>
          </a:graphicData>
        </a:graphic>
      </p:graphicFrame>
      <p:sp>
        <p:nvSpPr>
          <p:cNvPr id="4" name="Date Placeholder 3"/>
          <p:cNvSpPr txBox="1">
            <a:spLocks noGrp="1"/>
          </p:cNvSpPr>
          <p:nvPr>
            <p:ph type="dt" sz="half" idx="10"/>
          </p:nvPr>
        </p:nvSpPr>
        <p:spPr>
          <a:noFill/>
        </p:spPr>
        <p:txBody>
          <a:bodyPr vert="horz" lIns="100584" tIns="50292" rIns="100584" bIns="50292"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40B393AB-EDBC-4F8D-976F-12F36BE79E65}" type="datetime1">
              <a:rPr kumimoji="0" lang="en-US"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100584" tIns="50292" rIns="100584" bIns="50292" rtlCol="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20" dirty="0">
                <a:solidFill>
                  <a:srgbClr val="898989"/>
                </a:solidFill>
              </a:rPr>
              <a:t>6</a:t>
            </a:fld>
            <a:endParaRPr lang="en-US" sz="1320" dirty="0">
              <a:solidFill>
                <a:srgbClr val="898989"/>
              </a:solidFill>
            </a:endParaRPr>
          </a:p>
        </p:txBody>
      </p:sp>
      <p:sp>
        <p:nvSpPr>
          <p:cNvPr id="7" name="Title 1"/>
          <p:cNvSpPr/>
          <p:nvPr/>
        </p:nvSpPr>
        <p:spPr>
          <a:xfrm>
            <a:off x="1508760" y="114300"/>
            <a:ext cx="8549640" cy="754380"/>
          </a:xfrm>
          <a:prstGeom prst="rect">
            <a:avLst/>
          </a:prstGeom>
          <a:solidFill>
            <a:srgbClr val="B7EEFF"/>
          </a:solidFill>
          <a:ln w="9525">
            <a:noFill/>
          </a:ln>
        </p:spPr>
        <p:txBody>
          <a:bodyPr vert="horz" wrap="square" lIns="91440" tIns="45720" rIns="91440" bIns="45720" rtlCol="0" anchor="b" anchorCtr="0">
            <a:normAutofit/>
          </a:bodyPr>
          <a:lstStyle/>
          <a:p>
            <a:pPr lvl="0" algn="ctr" defTabSz="1005840" fontAlgn="auto">
              <a:lnSpc>
                <a:spcPct val="90000"/>
              </a:lnSpc>
              <a:buClrTx/>
              <a:buSzTx/>
              <a:buFontTx/>
            </a:pPr>
            <a:r>
              <a:rPr sz="3200" dirty="0">
                <a:latin typeface="+mj-lt"/>
                <a:ea typeface="+mj-ea"/>
                <a:cs typeface="+mj-cs"/>
                <a:sym typeface="+mn-ea"/>
              </a:rPr>
              <a:t>Syllabus</a:t>
            </a:r>
          </a:p>
        </p:txBody>
      </p:sp>
      <p:sp>
        <p:nvSpPr>
          <p:cNvPr id="2" name="Footer Placeholder 12">
            <a:extLst>
              <a:ext uri="{FF2B5EF4-FFF2-40B4-BE49-F238E27FC236}">
                <a16:creationId xmlns:a16="http://schemas.microsoft.com/office/drawing/2014/main" id="{F55AB590-D752-C2B0-5A39-BFB4279E751A}"/>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247650" y="969963"/>
            <a:ext cx="9363075" cy="2863850"/>
          </a:xfrm>
          <a:prstGeom prst="rect">
            <a:avLst/>
          </a:prstGeom>
        </p:spPr>
        <p:txBody>
          <a:bodyPr lIns="0" tIns="0" rIns="0" bIns="0">
            <a:noAutofit/>
          </a:bodyPr>
          <a:lstStyle/>
          <a:p>
            <a:pPr marL="0" marR="0" lvl="0" indent="0" algn="l" defTabSz="457200" rtl="0" eaLnBrk="1" fontAlgn="auto" latinLnBrk="0" hangingPunct="1">
              <a:lnSpc>
                <a:spcPct val="100000"/>
              </a:lnSpc>
              <a:spcBef>
                <a:spcPts val="0"/>
              </a:spcBef>
              <a:spcAft>
                <a:spcPts val="1050"/>
              </a:spcAft>
              <a:buClrTx/>
              <a:buSzTx/>
              <a:buFontTx/>
              <a:buNone/>
              <a:defRPr/>
            </a:pPr>
            <a:r>
              <a:rPr kumimoji="0" lang="en-US" sz="2200" b="1" i="0" u="none" strike="noStrike" kern="1200" cap="none" spc="0" normalizeH="0" baseline="0" noProof="0" dirty="0">
                <a:ln>
                  <a:noFill/>
                </a:ln>
                <a:solidFill>
                  <a:schemeClr val="tx1"/>
                </a:solidFill>
                <a:effectLst/>
                <a:uLnTx/>
                <a:uFillTx/>
                <a:latin typeface="Calibri" panose="020F0502020204030204"/>
                <a:ea typeface="+mn-ea"/>
                <a:cs typeface="+mn-cs"/>
              </a:rPr>
              <a:t>Example (3)</a:t>
            </a:r>
          </a:p>
          <a:p>
            <a:pPr marL="0" marR="0" lvl="0" indent="482600" algn="just" defTabSz="457200" rtl="0" eaLnBrk="1" fontAlgn="auto" latinLnBrk="0" hangingPunct="1">
              <a:lnSpc>
                <a:spcPts val="2810"/>
              </a:lnSpc>
              <a:spcBef>
                <a:spcPts val="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The following Figure shows two computers communicating via the Internet. The sending computer is running three processes at this time with port addresses </a:t>
            </a:r>
            <a:r>
              <a:rPr kumimoji="0" lang="en-US" sz="2200" b="1" i="0" u="none" strike="noStrike" kern="1200" cap="none" spc="0" normalizeH="0" baseline="0" noProof="0" dirty="0">
                <a:ln>
                  <a:noFill/>
                </a:ln>
                <a:solidFill>
                  <a:schemeClr val="tx1"/>
                </a:solidFill>
                <a:effectLst/>
                <a:uLnTx/>
                <a:uFillTx/>
                <a:latin typeface="Calibri" panose="020F0502020204030204"/>
                <a:ea typeface="+mn-ea"/>
                <a:cs typeface="+mn-cs"/>
              </a:rPr>
              <a:t>a, b, </a:t>
            </a: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and </a:t>
            </a:r>
            <a:r>
              <a:rPr kumimoji="0" lang="en-US" sz="2200" b="1" i="0" u="none" strike="noStrike" kern="1200" cap="none" spc="0" normalizeH="0" baseline="0" noProof="0" dirty="0">
                <a:ln>
                  <a:noFill/>
                </a:ln>
                <a:solidFill>
                  <a:schemeClr val="tx1"/>
                </a:solidFill>
                <a:effectLst/>
                <a:uLnTx/>
                <a:uFillTx/>
                <a:latin typeface="Calibri" panose="020F0502020204030204"/>
                <a:ea typeface="+mn-ea"/>
                <a:cs typeface="+mn-cs"/>
              </a:rPr>
              <a:t>c</a:t>
            </a: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The receiving computer is running two processes at this time with port addresses</a:t>
            </a:r>
            <a:r>
              <a:rPr kumimoji="0" lang="en-US" sz="2200" b="1" i="0" u="none" strike="noStrike" kern="1200" cap="none" spc="0" normalizeH="0" baseline="0" noProof="0" dirty="0">
                <a:ln>
                  <a:noFill/>
                </a:ln>
                <a:solidFill>
                  <a:schemeClr val="tx1"/>
                </a:solidFill>
                <a:effectLst/>
                <a:uLnTx/>
                <a:uFillTx/>
                <a:latin typeface="Calibri" panose="020F0502020204030204"/>
                <a:ea typeface="+mn-ea"/>
                <a:cs typeface="+mn-cs"/>
              </a:rPr>
              <a:t> j </a:t>
            </a: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and </a:t>
            </a:r>
            <a:r>
              <a:rPr kumimoji="0" lang="en-US" sz="2200" b="1" i="0" u="none" strike="noStrike" kern="1200" cap="none" spc="0" normalizeH="0" baseline="0" noProof="0" dirty="0">
                <a:ln>
                  <a:noFill/>
                </a:ln>
                <a:solidFill>
                  <a:schemeClr val="tx1"/>
                </a:solidFill>
                <a:effectLst/>
                <a:uLnTx/>
                <a:uFillTx/>
                <a:latin typeface="Calibri" panose="020F0502020204030204"/>
                <a:ea typeface="+mn-ea"/>
                <a:cs typeface="+mn-cs"/>
              </a:rPr>
              <a:t>k</a:t>
            </a: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Process </a:t>
            </a:r>
            <a:r>
              <a:rPr kumimoji="0" lang="en-US" sz="2200" b="1" i="0" u="none" strike="noStrike" kern="1200" cap="none" spc="0" normalizeH="0" baseline="0" noProof="0" dirty="0">
                <a:ln>
                  <a:noFill/>
                </a:ln>
                <a:solidFill>
                  <a:schemeClr val="tx1"/>
                </a:solidFill>
                <a:effectLst/>
                <a:uLnTx/>
                <a:uFillTx/>
                <a:latin typeface="Calibri" panose="020F0502020204030204"/>
                <a:ea typeface="+mn-ea"/>
                <a:cs typeface="+mn-cs"/>
              </a:rPr>
              <a:t>a</a:t>
            </a: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in the sending computer needs to communicate with process </a:t>
            </a:r>
            <a:r>
              <a:rPr kumimoji="0" lang="en-US" sz="2200" b="1" i="0" u="none" strike="noStrike" kern="1200" cap="none" spc="0" normalizeH="0" baseline="0" noProof="0" dirty="0">
                <a:ln>
                  <a:noFill/>
                </a:ln>
                <a:solidFill>
                  <a:schemeClr val="tx1"/>
                </a:solidFill>
                <a:effectLst/>
                <a:uLnTx/>
                <a:uFillTx/>
                <a:latin typeface="Calibri" panose="020F0502020204030204"/>
                <a:ea typeface="+mn-ea"/>
                <a:cs typeface="+mn-cs"/>
              </a:rPr>
              <a:t>j</a:t>
            </a: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in the receiving computer. Note that although both computers are using the same application, FTP, for example, the port addresses are different because one is a client program and the other is a server program.</a:t>
            </a:r>
          </a:p>
        </p:txBody>
      </p:sp>
      <p:sp>
        <p:nvSpPr>
          <p:cNvPr id="3" name="Date Placeholder 2"/>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8DFAD43B-313E-4CBA-A844-DC7B1ACFDC01}"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60</a:t>
            </a:fld>
            <a:endParaRPr lang="en-US" sz="1300" dirty="0">
              <a:solidFill>
                <a:srgbClr val="898989"/>
              </a:solidFill>
            </a:endParaRPr>
          </a:p>
        </p:txBody>
      </p:sp>
      <p:sp>
        <p:nvSpPr>
          <p:cNvPr id="63494"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LAYER - OSI MODEL</a:t>
            </a:r>
            <a:endParaRPr sz="3200" kern="1200" dirty="0">
              <a:latin typeface="+mj-lt"/>
              <a:ea typeface="+mj-ea"/>
              <a:cs typeface="+mj-cs"/>
            </a:endParaRPr>
          </a:p>
        </p:txBody>
      </p:sp>
      <p:sp>
        <p:nvSpPr>
          <p:cNvPr id="6" name="Footer Placeholder 12">
            <a:extLst>
              <a:ext uri="{FF2B5EF4-FFF2-40B4-BE49-F238E27FC236}">
                <a16:creationId xmlns:a16="http://schemas.microsoft.com/office/drawing/2014/main" id="{449AF59B-A5A2-1180-5C8E-04F7135F2758}"/>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overrideClrMapping bg1="lt1" tx1="dk1" bg2="lt2" tx2="dk2" accent1="accent1" accent2="accent2" accent3="accent3" accent4="accent4" accent5="accent5" accent6="accent6" hlink="hlink" folHlink="folHlink"/>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F190EA98-3C78-4356-A5F8-77F71DE97C26}"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61</a:t>
            </a:fld>
            <a:endParaRPr lang="en-US" sz="1300" dirty="0">
              <a:solidFill>
                <a:srgbClr val="898989"/>
              </a:solidFill>
            </a:endParaRPr>
          </a:p>
        </p:txBody>
      </p:sp>
      <p:pic>
        <p:nvPicPr>
          <p:cNvPr id="64517" name="Picture 6"/>
          <p:cNvPicPr>
            <a:picLocks noChangeAspect="1"/>
          </p:cNvPicPr>
          <p:nvPr/>
        </p:nvPicPr>
        <p:blipFill>
          <a:blip r:embed="rId2"/>
          <a:stretch>
            <a:fillRect/>
          </a:stretch>
        </p:blipFill>
        <p:spPr>
          <a:xfrm>
            <a:off x="903288" y="1142162"/>
            <a:ext cx="8251825" cy="5508625"/>
          </a:xfrm>
          <a:prstGeom prst="rect">
            <a:avLst/>
          </a:prstGeom>
          <a:noFill/>
          <a:ln w="9525">
            <a:noFill/>
          </a:ln>
        </p:spPr>
      </p:pic>
      <p:sp>
        <p:nvSpPr>
          <p:cNvPr id="64518"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LAYER - OSI MODEL</a:t>
            </a:r>
            <a:endParaRPr sz="3200" kern="1200" dirty="0">
              <a:latin typeface="+mj-lt"/>
              <a:ea typeface="+mj-ea"/>
              <a:cs typeface="+mj-cs"/>
            </a:endParaRPr>
          </a:p>
        </p:txBody>
      </p:sp>
      <p:sp>
        <p:nvSpPr>
          <p:cNvPr id="2" name="Footer Placeholder 12">
            <a:extLst>
              <a:ext uri="{FF2B5EF4-FFF2-40B4-BE49-F238E27FC236}">
                <a16:creationId xmlns:a16="http://schemas.microsoft.com/office/drawing/2014/main" id="{7BE29D1D-3610-FF31-8658-9F5E4459F9B5}"/>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1"/>
          <p:cNvSpPr/>
          <p:nvPr/>
        </p:nvSpPr>
        <p:spPr>
          <a:xfrm>
            <a:off x="247650" y="971550"/>
            <a:ext cx="9372600" cy="3451225"/>
          </a:xfrm>
          <a:prstGeom prst="rect">
            <a:avLst/>
          </a:prstGeom>
          <a:noFill/>
          <a:ln w="9525">
            <a:noFill/>
          </a:ln>
        </p:spPr>
        <p:txBody>
          <a:bodyPr lIns="0" tIns="0" rIns="0" bIns="0"/>
          <a:lstStyle/>
          <a:p>
            <a:pPr algn="just">
              <a:lnSpc>
                <a:spcPts val="2815"/>
              </a:lnSpc>
              <a:buNone/>
            </a:pPr>
            <a:r>
              <a:rPr sz="2200" dirty="0">
                <a:latin typeface="Calibri" panose="020F0502020204030204" pitchFamily="34" charset="0"/>
                <a:ea typeface="Arial" panose="020B0604020202020204" pitchFamily="34" charset="0"/>
              </a:rPr>
              <a:t>	To show that data from process </a:t>
            </a:r>
            <a:r>
              <a:rPr sz="2200" b="1" dirty="0">
                <a:latin typeface="Calibri" panose="020F0502020204030204" pitchFamily="34" charset="0"/>
                <a:ea typeface="Arial" panose="020B0604020202020204" pitchFamily="34" charset="0"/>
              </a:rPr>
              <a:t>a </a:t>
            </a:r>
            <a:r>
              <a:rPr sz="2200" dirty="0">
                <a:latin typeface="Calibri" panose="020F0502020204030204" pitchFamily="34" charset="0"/>
                <a:ea typeface="Arial" panose="020B0604020202020204" pitchFamily="34" charset="0"/>
              </a:rPr>
              <a:t>need to be delivered to process </a:t>
            </a:r>
            <a:r>
              <a:rPr sz="2200" b="1" dirty="0">
                <a:latin typeface="Calibri" panose="020F0502020204030204" pitchFamily="34" charset="0"/>
                <a:ea typeface="Arial" panose="020B0604020202020204" pitchFamily="34" charset="0"/>
              </a:rPr>
              <a:t>j</a:t>
            </a:r>
            <a:r>
              <a:rPr sz="2200" dirty="0">
                <a:latin typeface="Calibri" panose="020F0502020204030204" pitchFamily="34" charset="0"/>
                <a:ea typeface="Arial" panose="020B0604020202020204" pitchFamily="34" charset="0"/>
              </a:rPr>
              <a:t>, and not </a:t>
            </a:r>
            <a:r>
              <a:rPr sz="2200" b="1" dirty="0">
                <a:latin typeface="Calibri" panose="020F0502020204030204" pitchFamily="34" charset="0"/>
                <a:ea typeface="Arial" panose="020B0604020202020204" pitchFamily="34" charset="0"/>
              </a:rPr>
              <a:t>k</a:t>
            </a:r>
            <a:r>
              <a:rPr sz="2200" dirty="0">
                <a:latin typeface="Calibri" panose="020F0502020204030204" pitchFamily="34" charset="0"/>
                <a:ea typeface="Arial" panose="020B0604020202020204" pitchFamily="34" charset="0"/>
              </a:rPr>
              <a:t>, the transport layer encapsulates data from the application layer in a packet and adds two port addresses (</a:t>
            </a:r>
            <a:r>
              <a:rPr sz="2200" b="1" dirty="0">
                <a:latin typeface="Calibri" panose="020F0502020204030204" pitchFamily="34" charset="0"/>
                <a:ea typeface="Arial" panose="020B0604020202020204" pitchFamily="34" charset="0"/>
              </a:rPr>
              <a:t>a</a:t>
            </a:r>
            <a:r>
              <a:rPr sz="2200" dirty="0">
                <a:latin typeface="Calibri" panose="020F0502020204030204" pitchFamily="34" charset="0"/>
                <a:ea typeface="Arial" panose="020B0604020202020204" pitchFamily="34" charset="0"/>
              </a:rPr>
              <a:t> and </a:t>
            </a:r>
            <a:r>
              <a:rPr sz="2200" b="1" dirty="0">
                <a:latin typeface="Calibri" panose="020F0502020204030204" pitchFamily="34" charset="0"/>
                <a:ea typeface="Arial" panose="020B0604020202020204" pitchFamily="34" charset="0"/>
              </a:rPr>
              <a:t>j</a:t>
            </a:r>
            <a:r>
              <a:rPr sz="2200" dirty="0">
                <a:latin typeface="Calibri" panose="020F0502020204030204" pitchFamily="34" charset="0"/>
                <a:ea typeface="Arial" panose="020B0604020202020204" pitchFamily="34" charset="0"/>
              </a:rPr>
              <a:t>), source and destination. The packet from the transport layer is then encapsulated in another packet at the network layer with logical source and destination addresses (</a:t>
            </a:r>
            <a:r>
              <a:rPr sz="2200" b="1" dirty="0">
                <a:latin typeface="Calibri" panose="020F0502020204030204" pitchFamily="34" charset="0"/>
                <a:ea typeface="Arial" panose="020B0604020202020204" pitchFamily="34" charset="0"/>
              </a:rPr>
              <a:t>A</a:t>
            </a:r>
            <a:r>
              <a:rPr sz="2200" dirty="0">
                <a:latin typeface="Calibri" panose="020F0502020204030204" pitchFamily="34" charset="0"/>
                <a:ea typeface="Arial" panose="020B0604020202020204" pitchFamily="34" charset="0"/>
              </a:rPr>
              <a:t> and </a:t>
            </a:r>
            <a:r>
              <a:rPr sz="2200" b="1" dirty="0">
                <a:latin typeface="Calibri" panose="020F0502020204030204" pitchFamily="34" charset="0"/>
                <a:ea typeface="Arial" panose="020B0604020202020204" pitchFamily="34" charset="0"/>
              </a:rPr>
              <a:t>P</a:t>
            </a:r>
            <a:r>
              <a:rPr sz="2200" dirty="0">
                <a:latin typeface="Calibri" panose="020F0502020204030204" pitchFamily="34" charset="0"/>
                <a:ea typeface="Arial" panose="020B0604020202020204" pitchFamily="34" charset="0"/>
              </a:rPr>
              <a:t>). Finally, this packet is encapsulated in a frame with the physical source and destination addresses of the next hop. We have not shown the physical addresses because they change from hop to hop inside the cloud designated as the Internet. Note that although physical addresses change from hop to hop, logical and port addresses remain the same from the source to destination.</a:t>
            </a:r>
          </a:p>
        </p:txBody>
      </p:sp>
      <p:sp>
        <p:nvSpPr>
          <p:cNvPr id="3" name="Date Placeholder 2"/>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EEC8EC7F-F421-4AFC-BF58-FA4DCABFC6F5}"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62</a:t>
            </a:fld>
            <a:endParaRPr lang="en-US" sz="1300" dirty="0">
              <a:solidFill>
                <a:srgbClr val="898989"/>
              </a:solidFill>
            </a:endParaRPr>
          </a:p>
        </p:txBody>
      </p:sp>
      <p:sp>
        <p:nvSpPr>
          <p:cNvPr id="65542"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LAYER - OSI MODEL</a:t>
            </a:r>
            <a:endParaRPr sz="3200" kern="1200" dirty="0">
              <a:latin typeface="+mj-lt"/>
              <a:ea typeface="+mj-ea"/>
              <a:cs typeface="+mj-cs"/>
            </a:endParaRPr>
          </a:p>
        </p:txBody>
      </p:sp>
      <p:sp>
        <p:nvSpPr>
          <p:cNvPr id="2" name="Footer Placeholder 12">
            <a:extLst>
              <a:ext uri="{FF2B5EF4-FFF2-40B4-BE49-F238E27FC236}">
                <a16:creationId xmlns:a16="http://schemas.microsoft.com/office/drawing/2014/main" id="{CB81D8F5-3556-A073-C9B4-69AE0D37A285}"/>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overrideClrMapping bg1="lt1" tx1="dk1" bg2="lt2" tx2="dk2" accent1="accent1" accent2="accent2" accent3="accent3" accent4="accent4" accent5="accent5" accent6="accent6" hlink="hlink" folHlink="folHlink"/>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66562" name="Picture 1"/>
          <p:cNvPicPr>
            <a:picLocks noChangeAspect="1"/>
          </p:cNvPicPr>
          <p:nvPr/>
        </p:nvPicPr>
        <p:blipFill>
          <a:blip r:embed="rId2"/>
          <a:stretch>
            <a:fillRect/>
          </a:stretch>
        </p:blipFill>
        <p:spPr>
          <a:xfrm>
            <a:off x="1398588" y="914400"/>
            <a:ext cx="7424737" cy="4465638"/>
          </a:xfrm>
          <a:prstGeom prst="rect">
            <a:avLst/>
          </a:prstGeom>
          <a:noFill/>
          <a:ln w="9525">
            <a:noFill/>
          </a:ln>
        </p:spPr>
      </p:pic>
      <p:sp>
        <p:nvSpPr>
          <p:cNvPr id="66563" name="Rectangle 2"/>
          <p:cNvSpPr/>
          <p:nvPr/>
        </p:nvSpPr>
        <p:spPr>
          <a:xfrm>
            <a:off x="436563" y="5956300"/>
            <a:ext cx="9161462" cy="623888"/>
          </a:xfrm>
          <a:prstGeom prst="rect">
            <a:avLst/>
          </a:prstGeom>
          <a:noFill/>
          <a:ln w="9525">
            <a:noFill/>
          </a:ln>
        </p:spPr>
        <p:txBody>
          <a:bodyPr lIns="0" tIns="0" rIns="0" bIns="0"/>
          <a:lstStyle/>
          <a:p>
            <a:pPr marL="254000" indent="-254000">
              <a:lnSpc>
                <a:spcPts val="2840"/>
              </a:lnSpc>
              <a:spcBef>
                <a:spcPts val="2940"/>
              </a:spcBef>
              <a:buNone/>
            </a:pPr>
            <a:r>
              <a:rPr sz="2200" dirty="0">
                <a:latin typeface="Calibri" panose="020F0502020204030204" pitchFamily="34" charset="0"/>
                <a:ea typeface="Arial" panose="020B0604020202020204" pitchFamily="34" charset="0"/>
              </a:rPr>
              <a:t>• In the TCP/IP protocol suite, the port numbers are integers between 0 and 65,535.</a:t>
            </a: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EEF3A68C-70F2-497D-A4EF-BA49C23D5BEF}"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63</a:t>
            </a:fld>
            <a:endParaRPr lang="en-US" sz="1300" dirty="0">
              <a:solidFill>
                <a:srgbClr val="898989"/>
              </a:solidFill>
            </a:endParaRPr>
          </a:p>
        </p:txBody>
      </p:sp>
      <p:sp>
        <p:nvSpPr>
          <p:cNvPr id="66567"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LAYER - OSI MODEL</a:t>
            </a:r>
            <a:endParaRPr sz="3200" kern="1200" dirty="0">
              <a:latin typeface="+mj-lt"/>
              <a:ea typeface="+mj-ea"/>
              <a:cs typeface="+mj-cs"/>
            </a:endParaRPr>
          </a:p>
        </p:txBody>
      </p:sp>
      <p:sp>
        <p:nvSpPr>
          <p:cNvPr id="2" name="Footer Placeholder 12">
            <a:extLst>
              <a:ext uri="{FF2B5EF4-FFF2-40B4-BE49-F238E27FC236}">
                <a16:creationId xmlns:a16="http://schemas.microsoft.com/office/drawing/2014/main" id="{32897B6C-F6FE-7D4D-328F-4EF1C9A19E96}"/>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overrideClrMapping bg1="lt1" tx1="dk1" bg2="lt2" tx2="dk2" accent1="accent1" accent2="accent2" accent3="accent3" accent4="accent4" accent5="accent5" accent6="accent6" hlink="hlink" folHlink="folHlink"/>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1"/>
          <p:cNvSpPr/>
          <p:nvPr/>
        </p:nvSpPr>
        <p:spPr>
          <a:xfrm>
            <a:off x="436563" y="971550"/>
            <a:ext cx="9174162" cy="1792288"/>
          </a:xfrm>
          <a:prstGeom prst="rect">
            <a:avLst/>
          </a:prstGeom>
          <a:noFill/>
          <a:ln w="9525">
            <a:noFill/>
          </a:ln>
        </p:spPr>
        <p:txBody>
          <a:bodyPr lIns="0" tIns="0" rIns="0" bIns="0"/>
          <a:lstStyle/>
          <a:p>
            <a:pPr marL="254000" indent="-254000" algn="just">
              <a:lnSpc>
                <a:spcPts val="2815"/>
              </a:lnSpc>
              <a:spcAft>
                <a:spcPts val="215"/>
              </a:spcAft>
              <a:buNone/>
            </a:pPr>
            <a:r>
              <a:rPr sz="2200" dirty="0">
                <a:latin typeface="Calibri" panose="020F0502020204030204" pitchFamily="34" charset="0"/>
                <a:ea typeface="Arial" panose="020B0604020202020204" pitchFamily="34" charset="0"/>
              </a:rPr>
              <a:t>•    The client program defines itself with a port number, called the </a:t>
            </a:r>
            <a:r>
              <a:rPr sz="2200" b="1" dirty="0">
                <a:latin typeface="Calibri" panose="020F0502020204030204" pitchFamily="34" charset="0"/>
                <a:ea typeface="Arial" panose="020B0604020202020204" pitchFamily="34" charset="0"/>
              </a:rPr>
              <a:t>ephemeral port number</a:t>
            </a:r>
            <a:r>
              <a:rPr sz="2200" dirty="0">
                <a:latin typeface="Calibri" panose="020F0502020204030204" pitchFamily="34" charset="0"/>
                <a:ea typeface="Arial" panose="020B0604020202020204" pitchFamily="34" charset="0"/>
              </a:rPr>
              <a:t> (chosen randomly). The word ephemeral means </a:t>
            </a:r>
            <a:r>
              <a:rPr sz="2300" i="1" dirty="0">
                <a:latin typeface="Calibri" panose="020F0502020204030204" pitchFamily="34" charset="0"/>
                <a:ea typeface="Arial" panose="020B0604020202020204" pitchFamily="34" charset="0"/>
              </a:rPr>
              <a:t>short lived.</a:t>
            </a:r>
          </a:p>
          <a:p>
            <a:pPr marL="254000" indent="-254000" algn="just">
              <a:lnSpc>
                <a:spcPts val="2815"/>
              </a:lnSpc>
              <a:buNone/>
            </a:pPr>
            <a:r>
              <a:rPr sz="2300" i="1" dirty="0">
                <a:latin typeface="Calibri" panose="020F0502020204030204" pitchFamily="34" charset="0"/>
                <a:ea typeface="Arial" panose="020B0604020202020204" pitchFamily="34" charset="0"/>
              </a:rPr>
              <a:t>•</a:t>
            </a:r>
            <a:r>
              <a:rPr sz="2200" dirty="0">
                <a:latin typeface="Calibri" panose="020F0502020204030204" pitchFamily="34" charset="0"/>
                <a:ea typeface="Arial" panose="020B0604020202020204" pitchFamily="34" charset="0"/>
              </a:rPr>
              <a:t>    The server process must also define itself with a port number (called well-known port numbers). This port number, however, cannot be chosen randomly.</a:t>
            </a:r>
          </a:p>
        </p:txBody>
      </p:sp>
      <p:sp>
        <p:nvSpPr>
          <p:cNvPr id="3" name="Date Placeholder 2"/>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268B3F56-F054-49BD-9DBB-3EE7E8122E21}"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64</a:t>
            </a:fld>
            <a:endParaRPr lang="en-US" sz="1300" dirty="0">
              <a:solidFill>
                <a:srgbClr val="898989"/>
              </a:solidFill>
            </a:endParaRPr>
          </a:p>
        </p:txBody>
      </p:sp>
      <p:sp>
        <p:nvSpPr>
          <p:cNvPr id="67590"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LAYER - OSI MODEL</a:t>
            </a:r>
            <a:endParaRPr sz="3200" kern="1200" dirty="0">
              <a:latin typeface="+mj-lt"/>
              <a:ea typeface="+mj-ea"/>
              <a:cs typeface="+mj-cs"/>
            </a:endParaRPr>
          </a:p>
        </p:txBody>
      </p:sp>
      <p:sp>
        <p:nvSpPr>
          <p:cNvPr id="2" name="Footer Placeholder 12">
            <a:extLst>
              <a:ext uri="{FF2B5EF4-FFF2-40B4-BE49-F238E27FC236}">
                <a16:creationId xmlns:a16="http://schemas.microsoft.com/office/drawing/2014/main" id="{4CA14922-CFBC-F9C8-D972-0C7F262B748A}"/>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overrideClrMapping bg1="lt1" tx1="dk1" bg2="lt2" tx2="dk2" accent1="accent1" accent2="accent2" accent3="accent3" accent4="accent4" accent5="accent5" accent6="accent6" hlink="hlink" folHlink="folHlink"/>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68610" name="Picture 1"/>
          <p:cNvPicPr>
            <a:picLocks noChangeAspect="1"/>
          </p:cNvPicPr>
          <p:nvPr/>
        </p:nvPicPr>
        <p:blipFill>
          <a:blip r:embed="rId2"/>
          <a:stretch>
            <a:fillRect/>
          </a:stretch>
        </p:blipFill>
        <p:spPr>
          <a:xfrm>
            <a:off x="692150" y="2720975"/>
            <a:ext cx="7826375" cy="1219200"/>
          </a:xfrm>
          <a:prstGeom prst="rect">
            <a:avLst/>
          </a:prstGeom>
          <a:noFill/>
          <a:ln w="9525">
            <a:noFill/>
          </a:ln>
        </p:spPr>
      </p:pic>
      <p:sp>
        <p:nvSpPr>
          <p:cNvPr id="3" name="Rectangle 2"/>
          <p:cNvSpPr/>
          <p:nvPr/>
        </p:nvSpPr>
        <p:spPr>
          <a:xfrm>
            <a:off x="447675" y="969963"/>
            <a:ext cx="9153525" cy="1133475"/>
          </a:xfrm>
          <a:prstGeom prst="rect">
            <a:avLst/>
          </a:prstGeom>
        </p:spPr>
        <p:txBody>
          <a:bodyPr lIns="0" tIns="0" rIns="0" bIns="0">
            <a:noAutofit/>
          </a:bodyPr>
          <a:lstStyle/>
          <a:p>
            <a:pPr marL="216535" marR="0" lvl="0" indent="-228600" algn="just" defTabSz="457200" rtl="0" eaLnBrk="1" fontAlgn="auto" latinLnBrk="0" hangingPunct="1">
              <a:lnSpc>
                <a:spcPct val="100000"/>
              </a:lnSpc>
              <a:spcBef>
                <a:spcPts val="0"/>
              </a:spcBef>
              <a:spcAft>
                <a:spcPts val="1260"/>
              </a:spcAft>
              <a:buClrTx/>
              <a:buSzTx/>
              <a:buFontTx/>
              <a:buNone/>
              <a:defRPr/>
            </a:pPr>
            <a:r>
              <a:rPr kumimoji="0" lang="en-US" sz="2200" b="1" i="0" u="none" strike="noStrike" kern="1200" cap="none" spc="0" normalizeH="0" baseline="0" noProof="0" dirty="0">
                <a:ln>
                  <a:noFill/>
                </a:ln>
                <a:solidFill>
                  <a:schemeClr val="tx1"/>
                </a:solidFill>
                <a:effectLst/>
                <a:uLnTx/>
                <a:uFillTx/>
                <a:latin typeface="Calibri" panose="020F0502020204030204"/>
                <a:ea typeface="+mn-ea"/>
                <a:cs typeface="+mn-cs"/>
              </a:rPr>
              <a:t>ICANN Ranges (Internet Corporation for Assigned Names and Numbers)</a:t>
            </a:r>
          </a:p>
          <a:p>
            <a:pPr marL="216535" marR="0" lvl="0" indent="254000" algn="l" defTabSz="457200" rtl="0" eaLnBrk="1" fontAlgn="auto" latinLnBrk="0" hangingPunct="1">
              <a:lnSpc>
                <a:spcPts val="3000"/>
              </a:lnSpc>
              <a:spcBef>
                <a:spcPts val="0"/>
              </a:spcBef>
              <a:spcAft>
                <a:spcPts val="273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ICANN has divided the port numbers into three ranges: well-known, registered, and dynamic (or private)</a:t>
            </a:r>
          </a:p>
        </p:txBody>
      </p:sp>
      <p:sp>
        <p:nvSpPr>
          <p:cNvPr id="68612" name="Rectangle 3"/>
          <p:cNvSpPr/>
          <p:nvPr/>
        </p:nvSpPr>
        <p:spPr>
          <a:xfrm>
            <a:off x="436563" y="4794250"/>
            <a:ext cx="9170987" cy="1792288"/>
          </a:xfrm>
          <a:prstGeom prst="rect">
            <a:avLst/>
          </a:prstGeom>
          <a:noFill/>
          <a:ln w="9525">
            <a:noFill/>
          </a:ln>
        </p:spPr>
        <p:txBody>
          <a:bodyPr lIns="0" tIns="0" rIns="0" bIns="0"/>
          <a:lstStyle/>
          <a:p>
            <a:pPr marL="228600" indent="-228600" algn="just">
              <a:lnSpc>
                <a:spcPts val="2815"/>
              </a:lnSpc>
              <a:spcBef>
                <a:spcPts val="5465"/>
              </a:spcBef>
              <a:spcAft>
                <a:spcPts val="215"/>
              </a:spcAft>
              <a:buNone/>
            </a:pPr>
            <a:r>
              <a:rPr sz="2200" dirty="0">
                <a:latin typeface="Calibri" panose="020F0502020204030204" pitchFamily="34" charset="0"/>
                <a:ea typeface="Arial" panose="020B0604020202020204" pitchFamily="34" charset="0"/>
              </a:rPr>
              <a:t>•	</a:t>
            </a:r>
            <a:r>
              <a:rPr sz="2200" b="1" dirty="0">
                <a:latin typeface="Calibri" panose="020F0502020204030204" pitchFamily="34" charset="0"/>
                <a:ea typeface="Arial" panose="020B0604020202020204" pitchFamily="34" charset="0"/>
              </a:rPr>
              <a:t>Well-known ports</a:t>
            </a:r>
            <a:r>
              <a:rPr sz="2200" dirty="0">
                <a:latin typeface="Calibri" panose="020F0502020204030204" pitchFamily="34" charset="0"/>
                <a:ea typeface="Arial" panose="020B0604020202020204" pitchFamily="34" charset="0"/>
              </a:rPr>
              <a:t>: The ports ranging from 0 to 1,023 are assigned and controlled by ICANN..</a:t>
            </a:r>
          </a:p>
          <a:p>
            <a:pPr marL="228600" indent="-228600" algn="just">
              <a:lnSpc>
                <a:spcPts val="2815"/>
              </a:lnSpc>
              <a:buNone/>
            </a:pPr>
            <a:r>
              <a:rPr sz="2200" dirty="0">
                <a:latin typeface="Calibri" panose="020F0502020204030204" pitchFamily="34" charset="0"/>
                <a:ea typeface="Arial" panose="020B0604020202020204" pitchFamily="34" charset="0"/>
              </a:rPr>
              <a:t>• </a:t>
            </a:r>
            <a:r>
              <a:rPr sz="2200" b="1" dirty="0">
                <a:latin typeface="Calibri" panose="020F0502020204030204" pitchFamily="34" charset="0"/>
                <a:ea typeface="Arial" panose="020B0604020202020204" pitchFamily="34" charset="0"/>
              </a:rPr>
              <a:t>Registered ports</a:t>
            </a:r>
            <a:r>
              <a:rPr sz="2200" dirty="0">
                <a:latin typeface="Calibri" panose="020F0502020204030204" pitchFamily="34" charset="0"/>
                <a:ea typeface="Arial" panose="020B0604020202020204" pitchFamily="34" charset="0"/>
              </a:rPr>
              <a:t>: The ports ranging from 1,024 to 49,151 are not assigned or controlled by ICANN. They can only be registered with ICANN to prevent duplication.</a:t>
            </a:r>
          </a:p>
        </p:txBody>
      </p:sp>
      <p:sp>
        <p:nvSpPr>
          <p:cNvPr id="5" name="Date Placeholder 4"/>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20BA1ABB-B62B-497D-8F81-8B7B14BF1458}"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65</a:t>
            </a:fld>
            <a:endParaRPr lang="en-US" sz="1300" dirty="0">
              <a:solidFill>
                <a:srgbClr val="898989"/>
              </a:solidFill>
            </a:endParaRPr>
          </a:p>
        </p:txBody>
      </p:sp>
      <p:sp>
        <p:nvSpPr>
          <p:cNvPr id="68616"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LAYER - OSI MODEL</a:t>
            </a:r>
            <a:endParaRPr sz="3200" kern="1200" dirty="0">
              <a:latin typeface="+mj-lt"/>
              <a:ea typeface="+mj-ea"/>
              <a:cs typeface="+mj-cs"/>
            </a:endParaRPr>
          </a:p>
        </p:txBody>
      </p:sp>
      <p:sp>
        <p:nvSpPr>
          <p:cNvPr id="2" name="Footer Placeholder 12">
            <a:extLst>
              <a:ext uri="{FF2B5EF4-FFF2-40B4-BE49-F238E27FC236}">
                <a16:creationId xmlns:a16="http://schemas.microsoft.com/office/drawing/2014/main" id="{ECFB13F6-70DE-0798-EDC0-814ACC5EC476}"/>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overrideClrMapping bg1="lt1" tx1="dk1" bg2="lt2" tx2="dk2" accent1="accent1" accent2="accent2" accent3="accent3" accent4="accent4" accent5="accent5" accent6="accent6" hlink="hlink" folHlink="folHlink"/>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252413" y="971550"/>
            <a:ext cx="9361488" cy="4722813"/>
          </a:xfrm>
          <a:prstGeom prst="rect">
            <a:avLst/>
          </a:prstGeom>
        </p:spPr>
        <p:txBody>
          <a:bodyPr lIns="0" tIns="0" rIns="0" bIns="0">
            <a:noAutofit/>
          </a:bodyPr>
          <a:lstStyle/>
          <a:p>
            <a:pPr marL="444500" marR="0" lvl="0" indent="0" algn="just" defTabSz="457200" rtl="0" eaLnBrk="1" fontAlgn="auto" latinLnBrk="0" hangingPunct="1">
              <a:lnSpc>
                <a:spcPts val="2810"/>
              </a:lnSpc>
              <a:spcBef>
                <a:spcPts val="0"/>
              </a:spcBef>
              <a:spcAft>
                <a:spcPts val="21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a:t>
            </a:r>
            <a:r>
              <a:rPr kumimoji="0" lang="en-US" sz="2200" b="1" i="0" u="none" strike="noStrike" kern="1200" cap="none" spc="0" normalizeH="0" baseline="0" noProof="0" dirty="0">
                <a:ln>
                  <a:noFill/>
                </a:ln>
                <a:solidFill>
                  <a:schemeClr val="tx1"/>
                </a:solidFill>
                <a:effectLst/>
                <a:uLnTx/>
                <a:uFillTx/>
                <a:latin typeface="Calibri" panose="020F0502020204030204"/>
                <a:ea typeface="+mn-ea"/>
                <a:cs typeface="+mn-cs"/>
              </a:rPr>
              <a:t>Dynamic ports</a:t>
            </a: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The ports ranging from 49,152 to 65,535 are neither controlled nor registered. They can be used as temporary or private port numbers. The original recommendation was that the ephemeral port numbers for clients be chosen from this range. However, most systems do not follow this recommendation.</a:t>
            </a:r>
          </a:p>
          <a:p>
            <a:pPr marL="444500" marR="0" lvl="0" indent="0" algn="just" defTabSz="457200" rtl="0" eaLnBrk="1" fontAlgn="auto" latinLnBrk="0" hangingPunct="1">
              <a:lnSpc>
                <a:spcPts val="2810"/>
              </a:lnSpc>
              <a:spcBef>
                <a:spcPts val="0"/>
              </a:spcBef>
              <a:spcAft>
                <a:spcPts val="210"/>
              </a:spcAft>
              <a:buClrTx/>
              <a:buSzTx/>
              <a:buFontTx/>
              <a:buNone/>
              <a:defRPr/>
            </a:pPr>
            <a:endPar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1050"/>
              </a:spcAft>
              <a:buClrTx/>
              <a:buSzTx/>
              <a:buFontTx/>
              <a:buNone/>
              <a:defRPr/>
            </a:pPr>
            <a:r>
              <a:rPr kumimoji="0" lang="en-US" sz="2200" b="1" i="0" u="none" strike="noStrike" kern="1200" cap="none" spc="0" normalizeH="0" baseline="0" noProof="0" dirty="0">
                <a:ln>
                  <a:noFill/>
                </a:ln>
                <a:solidFill>
                  <a:schemeClr val="tx1"/>
                </a:solidFill>
                <a:effectLst/>
                <a:uLnTx/>
                <a:uFillTx/>
                <a:latin typeface="Calibri" panose="020F0502020204030204"/>
                <a:ea typeface="+mn-ea"/>
                <a:cs typeface="+mn-cs"/>
              </a:rPr>
              <a:t>Application-Specific Addresses</a:t>
            </a:r>
          </a:p>
          <a:p>
            <a:pPr marL="0" marR="0" lvl="0" indent="444500" algn="just" defTabSz="457200" rtl="0" eaLnBrk="1" fontAlgn="auto" latinLnBrk="0" hangingPunct="1">
              <a:lnSpc>
                <a:spcPts val="2810"/>
              </a:lnSpc>
              <a:spcBef>
                <a:spcPts val="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Some applications have user-friendly addresses that are designed for that specific application. Examples include the e-mail address (for example, co_sci@yahoo.com) and the Universal Resource Locator (URL) (for example, www.mhhe.com). The first defines the recipient of an e-mail; the second is used to find a document on the World Wide Web. These addresses, however, get changed to the corresponding port and logical addresses by the sending computer.</a:t>
            </a:r>
          </a:p>
        </p:txBody>
      </p:sp>
      <p:sp>
        <p:nvSpPr>
          <p:cNvPr id="3" name="Date Placeholder 2"/>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6A372224-0FC7-4A32-9C3C-E61A89F88C87}"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66</a:t>
            </a:fld>
            <a:endParaRPr lang="en-US" sz="1300" dirty="0">
              <a:solidFill>
                <a:srgbClr val="898989"/>
              </a:solidFill>
            </a:endParaRPr>
          </a:p>
        </p:txBody>
      </p:sp>
      <p:sp>
        <p:nvSpPr>
          <p:cNvPr id="69638"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LAYER - OSI MODEL</a:t>
            </a:r>
            <a:endParaRPr sz="3200" kern="1200" dirty="0">
              <a:latin typeface="+mj-lt"/>
              <a:ea typeface="+mj-ea"/>
              <a:cs typeface="+mj-cs"/>
            </a:endParaRPr>
          </a:p>
        </p:txBody>
      </p:sp>
      <p:sp>
        <p:nvSpPr>
          <p:cNvPr id="6" name="Footer Placeholder 12">
            <a:extLst>
              <a:ext uri="{FF2B5EF4-FFF2-40B4-BE49-F238E27FC236}">
                <a16:creationId xmlns:a16="http://schemas.microsoft.com/office/drawing/2014/main" id="{3A3A987A-BED1-E5BE-B675-439BA2549E06}"/>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overrideClrMapping bg1="lt1" tx1="dk1" bg2="lt2" tx2="dk2" accent1="accent1" accent2="accent2" accent3="accent3" accent4="accent4" accent5="accent5" accent6="accent6" hlink="hlink" folHlink="folHlink"/>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42372432-BE20-9606-D98E-331B28DE6749}"/>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2AEDE893-A672-F7FD-A285-F013AD28E44F}"/>
              </a:ext>
            </a:extLst>
          </p:cNvPr>
          <p:cNvSpPr/>
          <p:nvPr/>
        </p:nvSpPr>
        <p:spPr>
          <a:xfrm>
            <a:off x="252413" y="971550"/>
            <a:ext cx="9361488" cy="4722813"/>
          </a:xfrm>
          <a:prstGeom prst="rect">
            <a:avLst/>
          </a:prstGeom>
        </p:spPr>
        <p:txBody>
          <a:bodyPr lIns="0" tIns="0" rIns="0" bIns="0">
            <a:noAutofit/>
          </a:bodyPr>
          <a:lstStyle/>
          <a:p>
            <a:pPr marL="444500" marR="0" lvl="0" indent="0" algn="just" defTabSz="457200" rtl="0" eaLnBrk="1" fontAlgn="auto" latinLnBrk="0" hangingPunct="1">
              <a:lnSpc>
                <a:spcPts val="2810"/>
              </a:lnSpc>
              <a:spcBef>
                <a:spcPts val="0"/>
              </a:spcBef>
              <a:spcAft>
                <a:spcPts val="210"/>
              </a:spcAft>
              <a:buClrTx/>
              <a:buSzTx/>
              <a:buFontTx/>
              <a:buNone/>
              <a:defRPr/>
            </a:pPr>
            <a:endPar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sp>
        <p:nvSpPr>
          <p:cNvPr id="3" name="Date Placeholder 2">
            <a:extLst>
              <a:ext uri="{FF2B5EF4-FFF2-40B4-BE49-F238E27FC236}">
                <a16:creationId xmlns:a16="http://schemas.microsoft.com/office/drawing/2014/main" id="{FB9503E2-9525-FC31-0230-D513853A3986}"/>
              </a:ext>
            </a:extLst>
          </p:cNvPr>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6A372224-0FC7-4A32-9C3C-E61A89F88C87}"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a:extLst>
              <a:ext uri="{FF2B5EF4-FFF2-40B4-BE49-F238E27FC236}">
                <a16:creationId xmlns:a16="http://schemas.microsoft.com/office/drawing/2014/main" id="{9A39FB64-F97E-CF55-1719-220F741FCDA9}"/>
              </a:ext>
            </a:extLst>
          </p:cNvPr>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67</a:t>
            </a:fld>
            <a:endParaRPr lang="en-US" sz="1300" dirty="0">
              <a:solidFill>
                <a:srgbClr val="898989"/>
              </a:solidFill>
            </a:endParaRPr>
          </a:p>
        </p:txBody>
      </p:sp>
      <p:sp>
        <p:nvSpPr>
          <p:cNvPr id="69638" name="Title 1">
            <a:extLst>
              <a:ext uri="{FF2B5EF4-FFF2-40B4-BE49-F238E27FC236}">
                <a16:creationId xmlns:a16="http://schemas.microsoft.com/office/drawing/2014/main" id="{47A08B6A-CE60-195F-27C3-D17A1C5133BB}"/>
              </a:ext>
            </a:extLst>
          </p:cNvPr>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LAYER - OSI MODEL</a:t>
            </a:r>
            <a:endParaRPr sz="3200" kern="1200" dirty="0">
              <a:latin typeface="+mj-lt"/>
              <a:ea typeface="+mj-ea"/>
              <a:cs typeface="+mj-cs"/>
            </a:endParaRPr>
          </a:p>
        </p:txBody>
      </p:sp>
      <p:sp>
        <p:nvSpPr>
          <p:cNvPr id="6" name="Footer Placeholder 12">
            <a:extLst>
              <a:ext uri="{FF2B5EF4-FFF2-40B4-BE49-F238E27FC236}">
                <a16:creationId xmlns:a16="http://schemas.microsoft.com/office/drawing/2014/main" id="{19B9E34B-E6B4-917C-2410-D6A609D8B01C}"/>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pic>
        <p:nvPicPr>
          <p:cNvPr id="7" name="Picture 6">
            <a:extLst>
              <a:ext uri="{FF2B5EF4-FFF2-40B4-BE49-F238E27FC236}">
                <a16:creationId xmlns:a16="http://schemas.microsoft.com/office/drawing/2014/main" id="{E6040E97-B55A-F85A-0E38-E4E68A38427B}"/>
              </a:ext>
            </a:extLst>
          </p:cNvPr>
          <p:cNvPicPr>
            <a:picLocks noChangeAspect="1"/>
          </p:cNvPicPr>
          <p:nvPr/>
        </p:nvPicPr>
        <p:blipFill>
          <a:blip r:embed="rId2"/>
          <a:stretch>
            <a:fillRect/>
          </a:stretch>
        </p:blipFill>
        <p:spPr>
          <a:xfrm>
            <a:off x="0" y="1172890"/>
            <a:ext cx="10058400" cy="5426619"/>
          </a:xfrm>
          <a:prstGeom prst="rect">
            <a:avLst/>
          </a:prstGeom>
        </p:spPr>
      </p:pic>
    </p:spTree>
    <p:extLst>
      <p:ext uri="{BB962C8B-B14F-4D97-AF65-F5344CB8AC3E}">
        <p14:creationId xmlns:p14="http://schemas.microsoft.com/office/powerpoint/2010/main" val="1089863128"/>
      </p:ext>
    </p:extLst>
  </p:cSld>
  <p:clrMapOvr>
    <a:overrideClrMapping bg1="lt1" tx1="dk1" bg2="lt2" tx2="dk2" accent1="accent1" accent2="accent2" accent3="accent3" accent4="accent4" accent5="accent5" accent6="accent6" hlink="hlink" folHlink="folHlink"/>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1"/>
          <p:cNvSpPr/>
          <p:nvPr/>
        </p:nvSpPr>
        <p:spPr>
          <a:xfrm>
            <a:off x="3651250" y="984250"/>
            <a:ext cx="2587625" cy="228600"/>
          </a:xfrm>
          <a:prstGeom prst="rect">
            <a:avLst/>
          </a:prstGeom>
          <a:noFill/>
          <a:ln w="9525">
            <a:noFill/>
          </a:ln>
        </p:spPr>
        <p:txBody>
          <a:bodyPr wrap="none" lIns="0" tIns="0" rIns="0" bIns="0"/>
          <a:lstStyle/>
          <a:p>
            <a:pPr>
              <a:buNone/>
            </a:pPr>
            <a:r>
              <a:rPr sz="2300" b="1" dirty="0">
                <a:latin typeface="Calibri" panose="020F0502020204030204" pitchFamily="34" charset="0"/>
                <a:ea typeface="Arial" panose="020B0604020202020204" pitchFamily="34" charset="0"/>
              </a:rPr>
              <a:t>DIRECTORY SERVICES</a:t>
            </a:r>
          </a:p>
        </p:txBody>
      </p:sp>
      <p:sp>
        <p:nvSpPr>
          <p:cNvPr id="3" name="Rectangle 2"/>
          <p:cNvSpPr/>
          <p:nvPr/>
        </p:nvSpPr>
        <p:spPr>
          <a:xfrm>
            <a:off x="261938" y="1762125"/>
            <a:ext cx="9342438" cy="1392238"/>
          </a:xfrm>
          <a:prstGeom prst="rect">
            <a:avLst/>
          </a:prstGeom>
        </p:spPr>
        <p:txBody>
          <a:bodyPr lIns="0" tIns="0" rIns="0" bIns="0">
            <a:noAutofit/>
          </a:bodyPr>
          <a:lstStyle/>
          <a:p>
            <a:pPr marL="0" marR="0" lvl="0" indent="482600" algn="just" defTabSz="457200" rtl="0" eaLnBrk="1" fontAlgn="auto" latinLnBrk="0" hangingPunct="1">
              <a:lnSpc>
                <a:spcPts val="3025"/>
              </a:lnSpc>
              <a:spcBef>
                <a:spcPts val="0"/>
              </a:spcBef>
              <a:spcAft>
                <a:spcPts val="0"/>
              </a:spcAft>
              <a:buClrTx/>
              <a:buSzTx/>
              <a:buFontTx/>
              <a:buNone/>
              <a:defRPr/>
            </a:pPr>
            <a:r>
              <a:rPr kumimoji="0" lang="en-US" sz="2200" b="0" i="0" u="none" strike="noStrike" kern="1200" cap="none" spc="0" normalizeH="0" baseline="0" noProof="0">
                <a:ln>
                  <a:noFill/>
                </a:ln>
                <a:solidFill>
                  <a:schemeClr val="tx1"/>
                </a:solidFill>
                <a:effectLst/>
                <a:uLnTx/>
                <a:uFillTx/>
                <a:latin typeface="Calibri" panose="020F0502020204030204"/>
                <a:ea typeface="+mn-ea"/>
                <a:cs typeface="+mn-cs"/>
              </a:rPr>
              <a:t>A Directory Service is nothing but a software system that responds to requests for information about entities, e.g. people in an organization.</a:t>
            </a:r>
          </a:p>
          <a:p>
            <a:pPr marL="0" marR="0" lvl="0" indent="0" algn="just" defTabSz="457200" rtl="0" eaLnBrk="1" fontAlgn="auto" latinLnBrk="0" hangingPunct="1">
              <a:lnSpc>
                <a:spcPts val="3025"/>
              </a:lnSpc>
              <a:spcBef>
                <a:spcPts val="0"/>
              </a:spcBef>
              <a:spcAft>
                <a:spcPts val="2940"/>
              </a:spcAft>
              <a:buClrTx/>
              <a:buSzTx/>
              <a:buFontTx/>
              <a:buNone/>
              <a:defRPr/>
            </a:pPr>
            <a:r>
              <a:rPr kumimoji="0" lang="en-US" sz="2200" b="0" i="0" u="none" strike="noStrike" kern="1200" cap="none" spc="0" normalizeH="0" baseline="0" noProof="0">
                <a:ln>
                  <a:noFill/>
                </a:ln>
                <a:solidFill>
                  <a:schemeClr val="tx1"/>
                </a:solidFill>
                <a:effectLst/>
                <a:uLnTx/>
                <a:uFillTx/>
                <a:latin typeface="Calibri" panose="020F0502020204030204"/>
                <a:ea typeface="+mn-ea"/>
                <a:cs typeface="+mn-cs"/>
              </a:rPr>
              <a:t>X.500 and Network Information Service (NIS) are examples of directory services.</a:t>
            </a:r>
          </a:p>
        </p:txBody>
      </p:sp>
      <p:sp>
        <p:nvSpPr>
          <p:cNvPr id="4" name="Rectangle 3"/>
          <p:cNvSpPr/>
          <p:nvPr/>
        </p:nvSpPr>
        <p:spPr>
          <a:xfrm>
            <a:off x="265113" y="3856038"/>
            <a:ext cx="9336088" cy="2697163"/>
          </a:xfrm>
          <a:prstGeom prst="rect">
            <a:avLst/>
          </a:prstGeom>
        </p:spPr>
        <p:txBody>
          <a:bodyPr lIns="0" tIns="0" rIns="0" bIns="0">
            <a:noAutofit/>
          </a:bodyPr>
          <a:lstStyle/>
          <a:p>
            <a:pPr marL="0" marR="0" lvl="0" indent="0" algn="just" defTabSz="457200" rtl="0" eaLnBrk="1" fontAlgn="auto" latinLnBrk="0" hangingPunct="1">
              <a:lnSpc>
                <a:spcPct val="100000"/>
              </a:lnSpc>
              <a:spcBef>
                <a:spcPts val="2940"/>
              </a:spcBef>
              <a:spcAft>
                <a:spcPts val="1470"/>
              </a:spcAft>
              <a:buClrTx/>
              <a:buSzTx/>
              <a:buFontTx/>
              <a:buNone/>
              <a:defRPr/>
            </a:pPr>
            <a:r>
              <a:rPr kumimoji="0" lang="en-US" sz="2200" b="1" i="0" u="none" strike="noStrike" kern="1200" cap="none" spc="0" normalizeH="0" baseline="0" noProof="0" dirty="0">
                <a:ln>
                  <a:noFill/>
                </a:ln>
                <a:solidFill>
                  <a:schemeClr val="tx1"/>
                </a:solidFill>
                <a:effectLst/>
                <a:uLnTx/>
                <a:uFillTx/>
                <a:latin typeface="Calibri" panose="020F0502020204030204"/>
                <a:ea typeface="+mn-ea"/>
                <a:cs typeface="+mn-cs"/>
              </a:rPr>
              <a:t>Need of Directory Service</a:t>
            </a:r>
          </a:p>
          <a:p>
            <a:pPr marL="0" marR="0" lvl="0" indent="482600" algn="just" defTabSz="457200" rtl="0" eaLnBrk="1" fontAlgn="auto" latinLnBrk="0" hangingPunct="1">
              <a:lnSpc>
                <a:spcPts val="3025"/>
              </a:lnSpc>
              <a:spcBef>
                <a:spcPts val="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Enterprise Computing Environments have a need to store information in a centralized data store so that it can be added to, deleted, modified, and queried by users and applications. The information stored could be user accounts, email addresses, digital certificates, component object names, network names, printers, groups and so on. There is a need to access this information both from within the enterprise and from the Internet. The amount of information stored</a:t>
            </a:r>
          </a:p>
        </p:txBody>
      </p:sp>
      <p:sp>
        <p:nvSpPr>
          <p:cNvPr id="5" name="Date Placeholder 4"/>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016E6B55-7407-47FE-850B-C2F4E9E649AF}"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68</a:t>
            </a:fld>
            <a:endParaRPr lang="en-US" sz="1300" dirty="0">
              <a:solidFill>
                <a:srgbClr val="898989"/>
              </a:solidFill>
            </a:endParaRPr>
          </a:p>
        </p:txBody>
      </p:sp>
      <p:sp>
        <p:nvSpPr>
          <p:cNvPr id="70664"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LAYER - OSI MODEL</a:t>
            </a:r>
            <a:endParaRPr sz="3200" kern="1200" dirty="0">
              <a:latin typeface="+mj-lt"/>
              <a:ea typeface="+mj-ea"/>
              <a:cs typeface="+mj-cs"/>
            </a:endParaRPr>
          </a:p>
        </p:txBody>
      </p:sp>
      <p:sp>
        <p:nvSpPr>
          <p:cNvPr id="2" name="Footer Placeholder 12">
            <a:extLst>
              <a:ext uri="{FF2B5EF4-FFF2-40B4-BE49-F238E27FC236}">
                <a16:creationId xmlns:a16="http://schemas.microsoft.com/office/drawing/2014/main" id="{D8F0F0A7-CF3C-4912-18B0-446449E6FD7D}"/>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overrideClrMapping bg1="lt1" tx1="dk1" bg2="lt2" tx2="dk2" accent1="accent1" accent2="accent2" accent3="accent3" accent4="accent4" accent5="accent5" accent6="accent6" hlink="hlink" folHlink="folHlink"/>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261938" y="974725"/>
            <a:ext cx="9336088" cy="5670550"/>
          </a:xfrm>
          <a:prstGeom prst="rect">
            <a:avLst/>
          </a:prstGeom>
        </p:spPr>
        <p:txBody>
          <a:bodyPr lIns="0" tIns="0" rIns="0" bIns="0">
            <a:noAutofit/>
          </a:bodyPr>
          <a:lstStyle/>
          <a:p>
            <a:pPr marL="0" marR="0" lvl="0" indent="0" algn="just" defTabSz="457200" rtl="0" eaLnBrk="1" fontAlgn="auto" latinLnBrk="0" hangingPunct="1">
              <a:lnSpc>
                <a:spcPts val="3025"/>
              </a:lnSpc>
              <a:spcBef>
                <a:spcPts val="0"/>
              </a:spcBef>
              <a:spcAft>
                <a:spcPts val="420"/>
              </a:spcAft>
              <a:buClrTx/>
              <a:buSzTx/>
              <a:buFontTx/>
              <a:buNone/>
              <a:defRPr/>
            </a:pPr>
            <a:r>
              <a:rPr kumimoji="0" lang="en-US" sz="2200" b="0" i="0" u="none" strike="noStrike" kern="1200" cap="none" spc="0" normalizeH="0" baseline="0" noProof="0">
                <a:ln>
                  <a:noFill/>
                </a:ln>
                <a:solidFill>
                  <a:schemeClr val="tx1"/>
                </a:solidFill>
                <a:effectLst/>
                <a:uLnTx/>
                <a:uFillTx/>
                <a:latin typeface="Calibri" panose="020F0502020204030204"/>
                <a:ea typeface="+mn-ea"/>
                <a:cs typeface="+mn-cs"/>
              </a:rPr>
              <a:t>varies greatly with the customer. This data store has come to be known as a </a:t>
            </a:r>
            <a:r>
              <a:rPr kumimoji="0" lang="en-US" sz="2300" b="0" i="1" u="none" strike="noStrike" kern="1200" cap="none" spc="0" normalizeH="0" baseline="0" noProof="0">
                <a:ln>
                  <a:noFill/>
                </a:ln>
                <a:solidFill>
                  <a:schemeClr val="tx1"/>
                </a:solidFill>
                <a:effectLst/>
                <a:uLnTx/>
                <a:uFillTx/>
                <a:latin typeface="Calibri" panose="020F0502020204030204"/>
                <a:ea typeface="+mn-ea"/>
                <a:cs typeface="+mn-cs"/>
              </a:rPr>
              <a:t>Directory Service.</a:t>
            </a:r>
          </a:p>
          <a:p>
            <a:pPr marL="0" marR="0" lvl="0" indent="254000" algn="just" defTabSz="457200" rtl="0" eaLnBrk="1" fontAlgn="auto" latinLnBrk="0" hangingPunct="1">
              <a:lnSpc>
                <a:spcPts val="3025"/>
              </a:lnSpc>
              <a:spcBef>
                <a:spcPts val="0"/>
              </a:spcBef>
              <a:spcAft>
                <a:spcPts val="420"/>
              </a:spcAft>
              <a:buClrTx/>
              <a:buSzTx/>
              <a:buFontTx/>
              <a:buNone/>
              <a:defRPr/>
            </a:pPr>
            <a:r>
              <a:rPr kumimoji="0" lang="en-US" sz="2200" b="0" i="0" u="none" strike="noStrike" kern="1200" cap="none" spc="0" normalizeH="0" baseline="0" noProof="0">
                <a:ln>
                  <a:noFill/>
                </a:ln>
                <a:solidFill>
                  <a:schemeClr val="tx1"/>
                </a:solidFill>
                <a:effectLst/>
                <a:uLnTx/>
                <a:uFillTx/>
                <a:latin typeface="Calibri" panose="020F0502020204030204"/>
                <a:ea typeface="+mn-ea"/>
                <a:cs typeface="+mn-cs"/>
              </a:rPr>
              <a:t>Directory services not only allow you to locate and access these resources, but also let you manage the relationships among them.</a:t>
            </a:r>
          </a:p>
          <a:p>
            <a:pPr marL="0" marR="0" lvl="0" indent="254000" algn="just" defTabSz="457200" rtl="0" eaLnBrk="1" fontAlgn="auto" latinLnBrk="0" hangingPunct="1">
              <a:lnSpc>
                <a:spcPts val="3025"/>
              </a:lnSpc>
              <a:spcBef>
                <a:spcPts val="0"/>
              </a:spcBef>
              <a:spcAft>
                <a:spcPts val="420"/>
              </a:spcAft>
              <a:buClrTx/>
              <a:buSzTx/>
              <a:buFontTx/>
              <a:buNone/>
              <a:defRPr/>
            </a:pPr>
            <a:r>
              <a:rPr kumimoji="0" lang="en-US" sz="2200" b="0" i="0" u="none" strike="noStrike" kern="1200" cap="none" spc="0" normalizeH="0" baseline="0" noProof="0">
                <a:ln>
                  <a:noFill/>
                </a:ln>
                <a:solidFill>
                  <a:schemeClr val="tx1"/>
                </a:solidFill>
                <a:effectLst/>
                <a:uLnTx/>
                <a:uFillTx/>
                <a:latin typeface="Calibri" panose="020F0502020204030204"/>
                <a:ea typeface="+mn-ea"/>
                <a:cs typeface="+mn-cs"/>
              </a:rPr>
              <a:t>For our own use, we all maintain personal address directory where we store addresses, telephone nos. and other information in a format that is most suitable for us. But when we talk about maintaining a global directory service on Internet or in any organization, </a:t>
            </a:r>
            <a:r>
              <a:rPr kumimoji="0" lang="en-US" sz="2300" b="0" i="1" u="none" strike="noStrike" kern="1200" cap="none" spc="0" normalizeH="0" baseline="0" noProof="0">
                <a:ln>
                  <a:noFill/>
                </a:ln>
                <a:solidFill>
                  <a:schemeClr val="tx1"/>
                </a:solidFill>
                <a:effectLst/>
                <a:uLnTx/>
                <a:uFillTx/>
                <a:latin typeface="Calibri" panose="020F0502020204030204"/>
                <a:ea typeface="+mn-ea"/>
                <a:cs typeface="+mn-cs"/>
              </a:rPr>
              <a:t>The Directory Service must be:</a:t>
            </a:r>
          </a:p>
          <a:p>
            <a:pPr marL="0" marR="0" lvl="0" indent="0" algn="just" defTabSz="457200" rtl="0" eaLnBrk="1" fontAlgn="auto" latinLnBrk="0" hangingPunct="1">
              <a:lnSpc>
                <a:spcPct val="100000"/>
              </a:lnSpc>
              <a:spcBef>
                <a:spcPts val="0"/>
              </a:spcBef>
              <a:spcAft>
                <a:spcPts val="1470"/>
              </a:spcAft>
              <a:buClrTx/>
              <a:buSzTx/>
              <a:buFontTx/>
              <a:buNone/>
              <a:defRPr/>
            </a:pPr>
            <a:r>
              <a:rPr kumimoji="0" lang="en-US" sz="2300" b="0" i="1" u="none" strike="noStrike" kern="1200" cap="none" spc="0" normalizeH="0" baseline="0" noProof="0">
                <a:ln>
                  <a:noFill/>
                </a:ln>
                <a:solidFill>
                  <a:schemeClr val="tx1"/>
                </a:solidFill>
                <a:effectLst/>
                <a:uLnTx/>
                <a:uFillTx/>
                <a:latin typeface="Calibri" panose="020F0502020204030204"/>
                <a:ea typeface="+mn-ea"/>
                <a:cs typeface="+mn-cs"/>
              </a:rPr>
              <a:t>•    Flexible</a:t>
            </a:r>
            <a:r>
              <a:rPr kumimoji="0" lang="en-US" sz="2200" b="0" i="0" u="none" strike="noStrike" kern="1200" cap="none" spc="0" normalizeH="0" baseline="0" noProof="0">
                <a:ln>
                  <a:noFill/>
                </a:ln>
                <a:solidFill>
                  <a:schemeClr val="tx1"/>
                </a:solidFill>
                <a:effectLst/>
                <a:uLnTx/>
                <a:uFillTx/>
                <a:latin typeface="Calibri" panose="020F0502020204030204"/>
                <a:ea typeface="+mn-ea"/>
                <a:cs typeface="+mn-cs"/>
              </a:rPr>
              <a:t> enough to store a range of information types</a:t>
            </a:r>
          </a:p>
          <a:p>
            <a:pPr marL="0" marR="0" lvl="0" indent="0" algn="just" defTabSz="457200" rtl="0" eaLnBrk="1" fontAlgn="auto" latinLnBrk="0" hangingPunct="1">
              <a:lnSpc>
                <a:spcPts val="3960"/>
              </a:lnSpc>
              <a:spcBef>
                <a:spcPts val="0"/>
              </a:spcBef>
              <a:spcAft>
                <a:spcPts val="0"/>
              </a:spcAft>
              <a:buClrTx/>
              <a:buSzTx/>
              <a:buFontTx/>
              <a:buNone/>
              <a:defRPr/>
            </a:pPr>
            <a:r>
              <a:rPr kumimoji="0" lang="en-US" sz="2200" b="0" i="0" u="none" strike="noStrike" kern="1200" cap="none" spc="0" normalizeH="0" baseline="0" noProof="0">
                <a:ln>
                  <a:noFill/>
                </a:ln>
                <a:solidFill>
                  <a:schemeClr val="tx1"/>
                </a:solidFill>
                <a:effectLst/>
                <a:uLnTx/>
                <a:uFillTx/>
                <a:latin typeface="Calibri" panose="020F0502020204030204"/>
                <a:ea typeface="+mn-ea"/>
                <a:cs typeface="+mn-cs"/>
              </a:rPr>
              <a:t>•    </a:t>
            </a:r>
            <a:r>
              <a:rPr kumimoji="0" lang="en-US" sz="2300" b="0" i="1" u="none" strike="noStrike" kern="1200" cap="none" spc="0" normalizeH="0" baseline="0" noProof="0">
                <a:ln>
                  <a:noFill/>
                </a:ln>
                <a:solidFill>
                  <a:schemeClr val="tx1"/>
                </a:solidFill>
                <a:effectLst/>
                <a:uLnTx/>
                <a:uFillTx/>
                <a:latin typeface="Calibri" panose="020F0502020204030204"/>
                <a:ea typeface="+mn-ea"/>
                <a:cs typeface="+mn-cs"/>
              </a:rPr>
              <a:t>Secure</a:t>
            </a:r>
            <a:r>
              <a:rPr kumimoji="0" lang="en-US" sz="2200" b="0" i="0" u="none" strike="noStrike" kern="1200" cap="none" spc="0" normalizeH="0" baseline="0" noProof="0">
                <a:ln>
                  <a:noFill/>
                </a:ln>
                <a:solidFill>
                  <a:schemeClr val="tx1"/>
                </a:solidFill>
                <a:effectLst/>
                <a:uLnTx/>
                <a:uFillTx/>
                <a:latin typeface="Calibri" panose="020F0502020204030204"/>
                <a:ea typeface="+mn-ea"/>
                <a:cs typeface="+mn-cs"/>
              </a:rPr>
              <a:t> when accessing from both the Internet and intranet</a:t>
            </a:r>
          </a:p>
          <a:p>
            <a:pPr marL="0" marR="0" lvl="0" indent="0" algn="just" defTabSz="457200" rtl="0" eaLnBrk="1" fontAlgn="auto" latinLnBrk="0" hangingPunct="1">
              <a:lnSpc>
                <a:spcPts val="3960"/>
              </a:lnSpc>
              <a:spcBef>
                <a:spcPts val="0"/>
              </a:spcBef>
              <a:spcAft>
                <a:spcPts val="0"/>
              </a:spcAft>
              <a:buClrTx/>
              <a:buSzTx/>
              <a:buFontTx/>
              <a:buNone/>
              <a:defRPr/>
            </a:pPr>
            <a:r>
              <a:rPr kumimoji="0" lang="en-US" sz="2200" b="0" i="0" u="none" strike="noStrike" kern="1200" cap="none" spc="0" normalizeH="0" baseline="0" noProof="0">
                <a:ln>
                  <a:noFill/>
                </a:ln>
                <a:solidFill>
                  <a:schemeClr val="tx1"/>
                </a:solidFill>
                <a:effectLst/>
                <a:uLnTx/>
                <a:uFillTx/>
                <a:latin typeface="Calibri" panose="020F0502020204030204"/>
                <a:ea typeface="+mn-ea"/>
                <a:cs typeface="+mn-cs"/>
              </a:rPr>
              <a:t>•    </a:t>
            </a:r>
            <a:r>
              <a:rPr kumimoji="0" lang="en-US" sz="2300" b="0" i="1" u="none" strike="noStrike" kern="1200" cap="none" spc="0" normalizeH="0" baseline="0" noProof="0">
                <a:ln>
                  <a:noFill/>
                </a:ln>
                <a:solidFill>
                  <a:schemeClr val="tx1"/>
                </a:solidFill>
                <a:effectLst/>
                <a:uLnTx/>
                <a:uFillTx/>
                <a:latin typeface="Calibri" panose="020F0502020204030204"/>
                <a:ea typeface="+mn-ea"/>
                <a:cs typeface="+mn-cs"/>
              </a:rPr>
              <a:t>Scalable</a:t>
            </a:r>
            <a:r>
              <a:rPr kumimoji="0" lang="en-US" sz="2200" b="0" i="0" u="none" strike="noStrike" kern="1200" cap="none" spc="0" normalizeH="0" baseline="0" noProof="0">
                <a:ln>
                  <a:noFill/>
                </a:ln>
                <a:solidFill>
                  <a:schemeClr val="tx1"/>
                </a:solidFill>
                <a:effectLst/>
                <a:uLnTx/>
                <a:uFillTx/>
                <a:latin typeface="Calibri" panose="020F0502020204030204"/>
                <a:ea typeface="+mn-ea"/>
                <a:cs typeface="+mn-cs"/>
              </a:rPr>
              <a:t> from a small business to the largest enterprise</a:t>
            </a:r>
          </a:p>
          <a:p>
            <a:pPr marL="0" marR="0" lvl="0" indent="0" algn="just" defTabSz="457200" rtl="0" eaLnBrk="1" fontAlgn="auto" latinLnBrk="0" hangingPunct="1">
              <a:lnSpc>
                <a:spcPts val="3960"/>
              </a:lnSpc>
              <a:spcBef>
                <a:spcPts val="0"/>
              </a:spcBef>
              <a:spcAft>
                <a:spcPts val="0"/>
              </a:spcAft>
              <a:buClrTx/>
              <a:buSzTx/>
              <a:buFontTx/>
              <a:buNone/>
              <a:defRPr/>
            </a:pPr>
            <a:r>
              <a:rPr kumimoji="0" lang="en-US" sz="2200" b="0" i="0" u="none" strike="noStrike" kern="1200" cap="none" spc="0" normalizeH="0" baseline="0" noProof="0">
                <a:ln>
                  <a:noFill/>
                </a:ln>
                <a:solidFill>
                  <a:schemeClr val="tx1"/>
                </a:solidFill>
                <a:effectLst/>
                <a:uLnTx/>
                <a:uFillTx/>
                <a:latin typeface="Calibri" panose="020F0502020204030204"/>
                <a:ea typeface="+mn-ea"/>
                <a:cs typeface="+mn-cs"/>
              </a:rPr>
              <a:t>•    </a:t>
            </a:r>
            <a:r>
              <a:rPr kumimoji="0" lang="en-US" sz="2300" b="0" i="1" u="none" strike="noStrike" kern="1200" cap="none" spc="0" normalizeH="0" baseline="0" noProof="0">
                <a:ln>
                  <a:noFill/>
                </a:ln>
                <a:solidFill>
                  <a:schemeClr val="tx1"/>
                </a:solidFill>
                <a:effectLst/>
                <a:uLnTx/>
                <a:uFillTx/>
                <a:latin typeface="Calibri" panose="020F0502020204030204"/>
                <a:ea typeface="+mn-ea"/>
                <a:cs typeface="+mn-cs"/>
              </a:rPr>
              <a:t>Extensible</a:t>
            </a:r>
            <a:r>
              <a:rPr kumimoji="0" lang="en-US" sz="2200" b="0" i="0" u="none" strike="noStrike" kern="1200" cap="none" spc="0" normalizeH="0" baseline="0" noProof="0">
                <a:ln>
                  <a:noFill/>
                </a:ln>
                <a:solidFill>
                  <a:schemeClr val="tx1"/>
                </a:solidFill>
                <a:effectLst/>
                <a:uLnTx/>
                <a:uFillTx/>
                <a:latin typeface="Calibri" panose="020F0502020204030204"/>
                <a:ea typeface="+mn-ea"/>
                <a:cs typeface="+mn-cs"/>
              </a:rPr>
              <a:t> as business needs change</a:t>
            </a:r>
          </a:p>
          <a:p>
            <a:pPr marL="0" marR="0" lvl="0" indent="0" algn="just" defTabSz="457200" rtl="0" eaLnBrk="1" fontAlgn="auto" latinLnBrk="0" hangingPunct="1">
              <a:lnSpc>
                <a:spcPts val="3960"/>
              </a:lnSpc>
              <a:spcBef>
                <a:spcPts val="0"/>
              </a:spcBef>
              <a:spcAft>
                <a:spcPts val="0"/>
              </a:spcAft>
              <a:buClrTx/>
              <a:buSzTx/>
              <a:buFontTx/>
              <a:buNone/>
              <a:defRPr/>
            </a:pPr>
            <a:r>
              <a:rPr kumimoji="0" lang="en-US" sz="2200" b="0" i="0" u="none" strike="noStrike" kern="1200" cap="none" spc="0" normalizeH="0" baseline="0" noProof="0">
                <a:ln>
                  <a:noFill/>
                </a:ln>
                <a:solidFill>
                  <a:schemeClr val="tx1"/>
                </a:solidFill>
                <a:effectLst/>
                <a:uLnTx/>
                <a:uFillTx/>
                <a:latin typeface="Calibri" panose="020F0502020204030204"/>
                <a:ea typeface="+mn-ea"/>
                <a:cs typeface="+mn-cs"/>
              </a:rPr>
              <a:t>•    </a:t>
            </a:r>
            <a:r>
              <a:rPr kumimoji="0" lang="en-US" sz="2300" b="0" i="1" u="none" strike="noStrike" kern="1200" cap="none" spc="0" normalizeH="0" baseline="0" noProof="0">
                <a:ln>
                  <a:noFill/>
                </a:ln>
                <a:solidFill>
                  <a:schemeClr val="tx1"/>
                </a:solidFill>
                <a:effectLst/>
                <a:uLnTx/>
                <a:uFillTx/>
                <a:latin typeface="Calibri" panose="020F0502020204030204"/>
                <a:ea typeface="+mn-ea"/>
                <a:cs typeface="+mn-cs"/>
              </a:rPr>
              <a:t>Accessible</a:t>
            </a:r>
            <a:r>
              <a:rPr kumimoji="0" lang="en-US" sz="2200" b="0" i="0" u="none" strike="noStrike" kern="1200" cap="none" spc="0" normalizeH="0" baseline="0" noProof="0">
                <a:ln>
                  <a:noFill/>
                </a:ln>
                <a:solidFill>
                  <a:schemeClr val="tx1"/>
                </a:solidFill>
                <a:effectLst/>
                <a:uLnTx/>
                <a:uFillTx/>
                <a:latin typeface="Calibri" panose="020F0502020204030204"/>
                <a:ea typeface="+mn-ea"/>
                <a:cs typeface="+mn-cs"/>
              </a:rPr>
              <a:t> via an open, standards-based protocol</a:t>
            </a:r>
          </a:p>
        </p:txBody>
      </p:sp>
      <p:sp>
        <p:nvSpPr>
          <p:cNvPr id="3" name="Date Placeholder 2"/>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4385295B-5F28-4CC4-A4A5-4B9F07688F3F}"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69</a:t>
            </a:fld>
            <a:endParaRPr lang="en-US" sz="1300" dirty="0">
              <a:solidFill>
                <a:srgbClr val="898989"/>
              </a:solidFill>
            </a:endParaRPr>
          </a:p>
        </p:txBody>
      </p:sp>
      <p:sp>
        <p:nvSpPr>
          <p:cNvPr id="71686"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LAYER - OSI MODEL</a:t>
            </a:r>
            <a:endParaRPr sz="3200" kern="1200" dirty="0">
              <a:latin typeface="+mj-lt"/>
              <a:ea typeface="+mj-ea"/>
              <a:cs typeface="+mj-cs"/>
            </a:endParaRPr>
          </a:p>
        </p:txBody>
      </p:sp>
      <p:sp>
        <p:nvSpPr>
          <p:cNvPr id="6" name="Footer Placeholder 12">
            <a:extLst>
              <a:ext uri="{FF2B5EF4-FFF2-40B4-BE49-F238E27FC236}">
                <a16:creationId xmlns:a16="http://schemas.microsoft.com/office/drawing/2014/main" id="{D084C76F-7634-F414-E5A6-ECAF7ADCE5BB}"/>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3"/>
          <p:cNvSpPr txBox="1">
            <a:spLocks noGrp="1"/>
          </p:cNvSpPr>
          <p:nvPr>
            <p:ph type="dt" sz="half" idx="10"/>
          </p:nvPr>
        </p:nvSpPr>
        <p:spPr>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fld id="{9AA6705E-B739-47C3-AAA7-E20B794BCF39}" type="datetime1">
              <a:rPr kumimoji="0" lang="en-US"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244" name="Slide Number Placeholder 5"/>
          <p:cNvSpPr txBox="1">
            <a:spLocks noGrp="1"/>
          </p:cNvSpPr>
          <p:nvPr>
            <p:ph type="sldNum" sz="quarter" idx="12"/>
          </p:nvPr>
        </p:nvSpPr>
        <p:spPr>
          <a:noFill/>
        </p:spPr>
        <p:txBody>
          <a:bodyPr vert="horz" lIns="100584" tIns="50292" rIns="100584" bIns="50292" rtlCol="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ctr"/>
            <a:fld id="{9A0DB2DC-4C9A-4742-B13C-FB6460FD3503}" type="slidenum">
              <a:rPr lang="en-US" sz="1320" dirty="0">
                <a:solidFill>
                  <a:srgbClr val="898989"/>
                </a:solidFill>
              </a:rPr>
              <a:t>7</a:t>
            </a:fld>
            <a:endParaRPr lang="en-US" sz="1320" dirty="0">
              <a:solidFill>
                <a:srgbClr val="898989"/>
              </a:solidFill>
            </a:endParaRPr>
          </a:p>
        </p:txBody>
      </p:sp>
      <p:sp>
        <p:nvSpPr>
          <p:cNvPr id="7" name="Title 1"/>
          <p:cNvSpPr/>
          <p:nvPr/>
        </p:nvSpPr>
        <p:spPr>
          <a:xfrm>
            <a:off x="1676400" y="114300"/>
            <a:ext cx="8382000" cy="754380"/>
          </a:xfrm>
          <a:prstGeom prst="rect">
            <a:avLst/>
          </a:prstGeom>
          <a:solidFill>
            <a:srgbClr val="B7EEFF"/>
          </a:solidFill>
          <a:ln w="9525">
            <a:noFill/>
          </a:ln>
        </p:spPr>
        <p:txBody>
          <a:bodyPr vert="horz" wrap="square" lIns="91440" tIns="45720" rIns="91440" bIns="45720" rtlCol="0" anchor="b" anchorCtr="0">
            <a:normAutofit/>
          </a:bodyPr>
          <a:lstStyle/>
          <a:p>
            <a:pPr lvl="0" algn="ctr" defTabSz="1005840" fontAlgn="auto">
              <a:lnSpc>
                <a:spcPct val="90000"/>
              </a:lnSpc>
              <a:buClrTx/>
              <a:buSzTx/>
              <a:buFontTx/>
            </a:pPr>
            <a:r>
              <a:rPr sz="3200" dirty="0">
                <a:latin typeface="+mj-lt"/>
                <a:ea typeface="+mj-ea"/>
                <a:cs typeface="+mj-cs"/>
                <a:sym typeface="Arial" panose="020B0604020202020204" pitchFamily="34" charset="0"/>
              </a:rPr>
              <a:t>Branch wise Applications</a:t>
            </a:r>
          </a:p>
        </p:txBody>
      </p:sp>
      <p:sp>
        <p:nvSpPr>
          <p:cNvPr id="10246" name="TextBox 7"/>
          <p:cNvSpPr txBox="1">
            <a:spLocks noChangeArrowheads="1"/>
          </p:cNvSpPr>
          <p:nvPr/>
        </p:nvSpPr>
        <p:spPr bwMode="auto">
          <a:xfrm>
            <a:off x="502920" y="1287780"/>
            <a:ext cx="9075262" cy="4925695"/>
          </a:xfrm>
          <a:prstGeom prst="rect">
            <a:avLst/>
          </a:prstGeom>
          <a:noFill/>
          <a:ln w="9525">
            <a:noFill/>
            <a:miter lim="800000"/>
          </a:ln>
        </p:spPr>
        <p:txBody>
          <a:bodyPr wrap="square">
            <a:spAutoFit/>
          </a:bodyPr>
          <a:lstStyle/>
          <a:p>
            <a:pPr marL="342900" marR="0" indent="-342900" algn="just" defTabSz="914400" fontAlgn="auto">
              <a:spcBef>
                <a:spcPct val="20000"/>
              </a:spcBef>
              <a:spcAft>
                <a:spcPts val="0"/>
              </a:spcAft>
              <a:buClrTx/>
              <a:buSzTx/>
              <a:buFont typeface="Arial" panose="020B0604020202020204" pitchFamily="34" charset="0"/>
              <a:buChar char="•"/>
              <a:defRPr/>
            </a:pPr>
            <a:r>
              <a:rPr kumimoji="0" lang="en-US" sz="2420" kern="1200" cap="none" spc="0" normalizeH="0" baseline="0" noProof="0" dirty="0">
                <a:ln>
                  <a:noFill/>
                </a:ln>
                <a:effectLst/>
                <a:uLnTx/>
                <a:uFillTx/>
                <a:latin typeface="+mn-lt"/>
                <a:ea typeface="+mn-ea"/>
                <a:cs typeface="+mn-cs"/>
              </a:rPr>
              <a:t>Resource Sharing</a:t>
            </a:r>
          </a:p>
          <a:p>
            <a:pPr marL="342900" marR="0" indent="-342900" algn="just" defTabSz="914400" fontAlgn="auto">
              <a:spcBef>
                <a:spcPct val="20000"/>
              </a:spcBef>
              <a:spcAft>
                <a:spcPts val="0"/>
              </a:spcAft>
              <a:buClrTx/>
              <a:buSzTx/>
              <a:buFont typeface="Arial" panose="020B0604020202020204" pitchFamily="34" charset="0"/>
              <a:buChar char="•"/>
              <a:defRPr/>
            </a:pPr>
            <a:r>
              <a:rPr kumimoji="0" lang="en-US" sz="2420" kern="1200" cap="none" spc="0" normalizeH="0" baseline="0" noProof="0" dirty="0">
                <a:ln>
                  <a:noFill/>
                </a:ln>
                <a:effectLst/>
                <a:uLnTx/>
                <a:uFillTx/>
                <a:latin typeface="+mn-lt"/>
                <a:ea typeface="+mn-ea"/>
                <a:cs typeface="+mn-cs"/>
              </a:rPr>
              <a:t>Server-Client model:</a:t>
            </a:r>
          </a:p>
          <a:p>
            <a:pPr marL="342900" marR="0" indent="-342900" algn="just" defTabSz="914400" fontAlgn="auto">
              <a:spcBef>
                <a:spcPct val="20000"/>
              </a:spcBef>
              <a:spcAft>
                <a:spcPts val="0"/>
              </a:spcAft>
              <a:buClrTx/>
              <a:buSzTx/>
              <a:buFont typeface="Arial" panose="020B0604020202020204" pitchFamily="34" charset="0"/>
              <a:buChar char="•"/>
              <a:defRPr/>
            </a:pPr>
            <a:r>
              <a:rPr kumimoji="0" lang="en-US" sz="2420" kern="1200" cap="none" spc="0" normalizeH="0" baseline="0" noProof="0" dirty="0">
                <a:ln>
                  <a:noFill/>
                </a:ln>
                <a:effectLst/>
                <a:uLnTx/>
                <a:uFillTx/>
                <a:latin typeface="+mn-lt"/>
                <a:ea typeface="+mn-ea"/>
                <a:cs typeface="+mn-cs"/>
              </a:rPr>
              <a:t>Communication Medium:</a:t>
            </a:r>
          </a:p>
          <a:p>
            <a:pPr marL="342900" marR="0" indent="-342900" algn="just" defTabSz="914400" fontAlgn="auto">
              <a:spcBef>
                <a:spcPct val="20000"/>
              </a:spcBef>
              <a:spcAft>
                <a:spcPts val="0"/>
              </a:spcAft>
              <a:buClrTx/>
              <a:buSzTx/>
              <a:buFont typeface="Arial" panose="020B0604020202020204" pitchFamily="34" charset="0"/>
              <a:buChar char="•"/>
              <a:defRPr/>
            </a:pPr>
            <a:r>
              <a:rPr kumimoji="0" lang="en-US" sz="2420" kern="1200" cap="none" spc="0" normalizeH="0" baseline="0" noProof="0" dirty="0">
                <a:ln>
                  <a:noFill/>
                </a:ln>
                <a:effectLst/>
                <a:uLnTx/>
                <a:uFillTx/>
                <a:latin typeface="+mn-lt"/>
                <a:ea typeface="+mn-ea"/>
                <a:cs typeface="+mn-cs"/>
              </a:rPr>
              <a:t>Access to remote information</a:t>
            </a:r>
          </a:p>
          <a:p>
            <a:pPr marL="342900" marR="0" indent="-342900" algn="just" defTabSz="914400" fontAlgn="auto">
              <a:spcBef>
                <a:spcPct val="20000"/>
              </a:spcBef>
              <a:spcAft>
                <a:spcPts val="0"/>
              </a:spcAft>
              <a:buClrTx/>
              <a:buSzTx/>
              <a:buFont typeface="Arial" panose="020B0604020202020204" pitchFamily="34" charset="0"/>
              <a:buChar char="•"/>
              <a:defRPr/>
            </a:pPr>
            <a:r>
              <a:rPr kumimoji="0" lang="en-US" sz="2420" kern="1200" cap="none" spc="0" normalizeH="0" baseline="0" noProof="0" dirty="0">
                <a:ln>
                  <a:noFill/>
                </a:ln>
                <a:effectLst/>
                <a:uLnTx/>
                <a:uFillTx/>
                <a:latin typeface="+mn-lt"/>
                <a:ea typeface="+mn-ea"/>
                <a:cs typeface="+mn-cs"/>
              </a:rPr>
              <a:t>Person-to-person communication</a:t>
            </a:r>
          </a:p>
          <a:p>
            <a:pPr marL="342900" marR="0" indent="-342900" algn="just" defTabSz="914400" fontAlgn="auto">
              <a:spcBef>
                <a:spcPct val="20000"/>
              </a:spcBef>
              <a:spcAft>
                <a:spcPts val="0"/>
              </a:spcAft>
              <a:buClrTx/>
              <a:buSzTx/>
              <a:buFont typeface="Arial" panose="020B0604020202020204" pitchFamily="34" charset="0"/>
              <a:buChar char="•"/>
              <a:defRPr/>
            </a:pPr>
            <a:r>
              <a:rPr kumimoji="0" lang="en-US" sz="2420" kern="1200" cap="none" spc="0" normalizeH="0" baseline="0" noProof="0" dirty="0">
                <a:ln>
                  <a:noFill/>
                </a:ln>
                <a:effectLst/>
                <a:uLnTx/>
                <a:uFillTx/>
                <a:latin typeface="+mn-lt"/>
                <a:ea typeface="+mn-ea"/>
                <a:cs typeface="+mn-cs"/>
              </a:rPr>
              <a:t>Electronic commerce</a:t>
            </a:r>
          </a:p>
          <a:p>
            <a:pPr marL="342900" marR="0" indent="-342900" algn="just" defTabSz="914400" fontAlgn="auto">
              <a:spcBef>
                <a:spcPct val="20000"/>
              </a:spcBef>
              <a:spcAft>
                <a:spcPts val="0"/>
              </a:spcAft>
              <a:buClrTx/>
              <a:buSzTx/>
              <a:buFont typeface="Arial" panose="020B0604020202020204" pitchFamily="34" charset="0"/>
              <a:buChar char="•"/>
              <a:defRPr/>
            </a:pPr>
            <a:r>
              <a:rPr kumimoji="0" lang="en-US" sz="2420" kern="1200" cap="none" spc="0" normalizeH="0" baseline="0" noProof="0" dirty="0">
                <a:ln>
                  <a:noFill/>
                </a:ln>
                <a:effectLst/>
                <a:uLnTx/>
                <a:uFillTx/>
                <a:latin typeface="+mn-lt"/>
                <a:ea typeface="+mn-ea"/>
              </a:rPr>
              <a:t>Cloud-based Applications</a:t>
            </a:r>
          </a:p>
          <a:p>
            <a:pPr marL="342900" marR="0" indent="-342900" algn="just" defTabSz="914400" fontAlgn="auto">
              <a:spcBef>
                <a:spcPct val="20000"/>
              </a:spcBef>
              <a:spcAft>
                <a:spcPts val="0"/>
              </a:spcAft>
              <a:buClrTx/>
              <a:buSzTx/>
              <a:buFont typeface="Arial" panose="020B0604020202020204" pitchFamily="34" charset="0"/>
              <a:buChar char="•"/>
              <a:defRPr/>
            </a:pPr>
            <a:r>
              <a:rPr kumimoji="0" lang="en-US" sz="2420" kern="1200" cap="none" spc="0" normalizeH="0" baseline="0" noProof="0" dirty="0">
                <a:ln>
                  <a:noFill/>
                </a:ln>
                <a:effectLst/>
                <a:uLnTx/>
                <a:uFillTx/>
                <a:latin typeface="+mn-lt"/>
                <a:ea typeface="+mn-ea"/>
              </a:rPr>
              <a:t>AI and Expert System</a:t>
            </a:r>
          </a:p>
          <a:p>
            <a:pPr marL="342900" marR="0" indent="-342900" algn="just" defTabSz="914400" fontAlgn="auto">
              <a:spcBef>
                <a:spcPct val="20000"/>
              </a:spcBef>
              <a:spcAft>
                <a:spcPts val="0"/>
              </a:spcAft>
              <a:buClrTx/>
              <a:buSzTx/>
              <a:buFont typeface="Arial" panose="020B0604020202020204" pitchFamily="34" charset="0"/>
              <a:buChar char="•"/>
              <a:defRPr/>
            </a:pPr>
            <a:r>
              <a:rPr kumimoji="0" lang="en-US" sz="2420" kern="1200" cap="none" spc="0" normalizeH="0" baseline="0" noProof="0" dirty="0">
                <a:ln>
                  <a:noFill/>
                </a:ln>
                <a:effectLst/>
                <a:uLnTx/>
                <a:uFillTx/>
                <a:latin typeface="+mn-lt"/>
                <a:ea typeface="+mn-ea"/>
              </a:rPr>
              <a:t>Neural Networks and parallel programming</a:t>
            </a:r>
          </a:p>
          <a:p>
            <a:pPr marL="342900" marR="0" indent="-342900" algn="just" defTabSz="914400" fontAlgn="auto">
              <a:spcBef>
                <a:spcPct val="20000"/>
              </a:spcBef>
              <a:spcAft>
                <a:spcPts val="0"/>
              </a:spcAft>
              <a:buClrTx/>
              <a:buSzTx/>
              <a:buFont typeface="Arial" panose="020B0604020202020204" pitchFamily="34" charset="0"/>
              <a:buChar char="•"/>
              <a:defRPr/>
            </a:pPr>
            <a:r>
              <a:rPr kumimoji="0" lang="en-US" sz="2420" kern="1200" cap="none" spc="0" normalizeH="0" baseline="0" noProof="0" dirty="0">
                <a:ln>
                  <a:noFill/>
                </a:ln>
                <a:effectLst/>
                <a:uLnTx/>
                <a:uFillTx/>
                <a:latin typeface="+mn-lt"/>
                <a:ea typeface="+mn-ea"/>
              </a:rPr>
              <a:t>Decision support and office automation systems etc.</a:t>
            </a:r>
          </a:p>
          <a:p>
            <a:pPr marL="342900" marR="0" indent="-342900" algn="just" defTabSz="914400" fontAlgn="auto">
              <a:spcBef>
                <a:spcPct val="20000"/>
              </a:spcBef>
              <a:spcAft>
                <a:spcPts val="0"/>
              </a:spcAft>
              <a:buClrTx/>
              <a:buSzTx/>
              <a:buFont typeface="Arial" panose="020B0604020202020204" pitchFamily="34" charset="0"/>
              <a:buChar char="•"/>
              <a:defRPr/>
            </a:pPr>
            <a:endParaRPr kumimoji="0" lang="en-US" sz="2420" kern="1200" cap="none" spc="0" normalizeH="0" baseline="0" noProof="0" dirty="0">
              <a:ln>
                <a:noFill/>
              </a:ln>
              <a:effectLst/>
              <a:uLnTx/>
              <a:uFillTx/>
              <a:latin typeface="+mn-lt"/>
              <a:ea typeface="+mn-ea"/>
              <a:cs typeface="+mn-cs"/>
            </a:endParaRPr>
          </a:p>
        </p:txBody>
      </p:sp>
      <p:sp>
        <p:nvSpPr>
          <p:cNvPr id="2" name="Footer Placeholder 12">
            <a:extLst>
              <a:ext uri="{FF2B5EF4-FFF2-40B4-BE49-F238E27FC236}">
                <a16:creationId xmlns:a16="http://schemas.microsoft.com/office/drawing/2014/main" id="{EDDB6E38-F195-1F35-5942-9CC6E20A2677}"/>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1"/>
          <p:cNvSpPr/>
          <p:nvPr/>
        </p:nvSpPr>
        <p:spPr>
          <a:xfrm>
            <a:off x="268288" y="971550"/>
            <a:ext cx="9170987" cy="1443038"/>
          </a:xfrm>
          <a:prstGeom prst="rect">
            <a:avLst/>
          </a:prstGeom>
          <a:noFill/>
          <a:ln w="9525">
            <a:noFill/>
          </a:ln>
        </p:spPr>
        <p:txBody>
          <a:bodyPr lIns="0" tIns="0" rIns="0" bIns="0"/>
          <a:lstStyle/>
          <a:p>
            <a:pPr algn="just">
              <a:lnSpc>
                <a:spcPts val="3025"/>
              </a:lnSpc>
              <a:spcAft>
                <a:spcPts val="2940"/>
              </a:spcAft>
              <a:buNone/>
            </a:pPr>
            <a:r>
              <a:rPr sz="2200" dirty="0">
                <a:latin typeface="Calibri" panose="020F0502020204030204" pitchFamily="34" charset="0"/>
                <a:ea typeface="Arial" panose="020B0604020202020204" pitchFamily="34" charset="0"/>
              </a:rPr>
              <a:t>Using an open protocol enables the information in the Directory Service to be accessible from clients from different vendors. Directory Services from different vendors communicating using an open protocol can exchange information with each other to create aggregated directories.</a:t>
            </a:r>
          </a:p>
        </p:txBody>
      </p:sp>
      <p:sp>
        <p:nvSpPr>
          <p:cNvPr id="3" name="Rectangle 2"/>
          <p:cNvSpPr/>
          <p:nvPr/>
        </p:nvSpPr>
        <p:spPr>
          <a:xfrm>
            <a:off x="255588" y="3074988"/>
            <a:ext cx="9342438" cy="3560763"/>
          </a:xfrm>
          <a:prstGeom prst="rect">
            <a:avLst/>
          </a:prstGeom>
        </p:spPr>
        <p:txBody>
          <a:bodyPr lIns="0" tIns="0" rIns="0" bIns="0">
            <a:noAutofit/>
          </a:bodyPr>
          <a:lstStyle/>
          <a:p>
            <a:pPr marL="0" marR="0" lvl="0" indent="0" algn="just" defTabSz="457200" rtl="0" eaLnBrk="1" fontAlgn="auto" latinLnBrk="0" hangingPunct="1">
              <a:lnSpc>
                <a:spcPct val="100000"/>
              </a:lnSpc>
              <a:spcBef>
                <a:spcPts val="2940"/>
              </a:spcBef>
              <a:spcAft>
                <a:spcPts val="1470"/>
              </a:spcAft>
              <a:buClrTx/>
              <a:buSzTx/>
              <a:buFontTx/>
              <a:buNone/>
              <a:defRPr/>
            </a:pPr>
            <a:r>
              <a:rPr kumimoji="0" lang="en-US" sz="2200" b="1" i="0" u="none" strike="noStrike" kern="1200" cap="none" spc="0" normalizeH="0" baseline="0" noProof="0" dirty="0">
                <a:ln>
                  <a:noFill/>
                </a:ln>
                <a:solidFill>
                  <a:schemeClr val="tx1"/>
                </a:solidFill>
                <a:effectLst/>
                <a:uLnTx/>
                <a:uFillTx/>
                <a:latin typeface="Calibri" panose="020F0502020204030204"/>
                <a:ea typeface="+mn-ea"/>
                <a:cs typeface="+mn-cs"/>
              </a:rPr>
              <a:t>X.500 Directory</a:t>
            </a:r>
          </a:p>
          <a:p>
            <a:pPr marL="0" marR="0" lvl="0" indent="495300" algn="just" defTabSz="457200" rtl="0" eaLnBrk="1" fontAlgn="auto" latinLnBrk="0" hangingPunct="1">
              <a:lnSpc>
                <a:spcPts val="3025"/>
              </a:lnSpc>
              <a:spcBef>
                <a:spcPts val="0"/>
              </a:spcBef>
              <a:spcAft>
                <a:spcPts val="42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X.500 is a standard for a Directory Service by the International Telecommunications Union (ITU). X.500, the OSI directory standard, defines a comprehensive Directory Service, including an information model, namespace, functional model, and authentication framework. X.500 also defines the Directory Access Protocol (DAP) used by clients to access the directory. DAP is a full OSI protocol that contains extensive functionality, much of which is not used by most applications.</a:t>
            </a: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F4EFF07E-615C-4849-94D6-3664824D822C}"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70</a:t>
            </a:fld>
            <a:endParaRPr lang="en-US" sz="1300" dirty="0">
              <a:solidFill>
                <a:srgbClr val="898989"/>
              </a:solidFill>
            </a:endParaRPr>
          </a:p>
        </p:txBody>
      </p:sp>
      <p:sp>
        <p:nvSpPr>
          <p:cNvPr id="72711"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LAYER - OSI MODEL</a:t>
            </a:r>
            <a:endParaRPr sz="3200" kern="1200" dirty="0">
              <a:latin typeface="+mj-lt"/>
              <a:ea typeface="+mj-ea"/>
              <a:cs typeface="+mj-cs"/>
            </a:endParaRPr>
          </a:p>
        </p:txBody>
      </p:sp>
      <p:sp>
        <p:nvSpPr>
          <p:cNvPr id="2" name="Footer Placeholder 12">
            <a:extLst>
              <a:ext uri="{FF2B5EF4-FFF2-40B4-BE49-F238E27FC236}">
                <a16:creationId xmlns:a16="http://schemas.microsoft.com/office/drawing/2014/main" id="{0228D7E0-C159-DF06-07AF-1E8368A551BE}"/>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overrideClrMapping bg1="lt1" tx1="dk1" bg2="lt2" tx2="dk2" accent1="accent1" accent2="accent2" accent3="accent3" accent4="accent4" accent5="accent5" accent6="accent6" hlink="hlink" folHlink="folHlink"/>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sym typeface="+mn-ea"/>
              </a:rPr>
              <a:t>R</a:t>
            </a:r>
            <a:r>
              <a:rPr b="1" dirty="0">
                <a:sym typeface="+mn-ea"/>
              </a:rPr>
              <a:t>ecap</a:t>
            </a:r>
            <a:endParaRPr lang="en-US"/>
          </a:p>
        </p:txBody>
      </p:sp>
      <p:sp>
        <p:nvSpPr>
          <p:cNvPr id="6" name="Content Placeholder 5"/>
          <p:cNvSpPr>
            <a:spLocks noGrp="1"/>
          </p:cNvSpPr>
          <p:nvPr>
            <p:ph idx="1"/>
          </p:nvPr>
        </p:nvSpPr>
        <p:spPr>
          <a:xfrm>
            <a:off x="563563" y="1208088"/>
            <a:ext cx="9097963" cy="2366010"/>
          </a:xfrm>
        </p:spPr>
        <p:txBody>
          <a:bodyPr/>
          <a:lstStyle/>
          <a:p>
            <a:pPr marL="88900" marR="0" lvl="0" indent="0" algn="l" defTabSz="457200" rtl="0" eaLnBrk="1" fontAlgn="auto" latinLnBrk="0" hangingPunct="1">
              <a:lnSpc>
                <a:spcPct val="100000"/>
              </a:lnSpc>
              <a:spcBef>
                <a:spcPts val="0"/>
              </a:spcBef>
              <a:spcAft>
                <a:spcPts val="1680"/>
              </a:spcAft>
              <a:buClrTx/>
              <a:buSzTx/>
              <a:buFontTx/>
              <a:buNone/>
              <a:defRPr/>
            </a:pPr>
            <a:r>
              <a:rPr lang="en-US" noProof="0" dirty="0">
                <a:ln>
                  <a:noFill/>
                </a:ln>
                <a:effectLst/>
                <a:uLnTx/>
                <a:uFillTx/>
                <a:latin typeface="Calibri" panose="020F0502020204030204"/>
                <a:sym typeface="+mn-ea"/>
              </a:rPr>
              <a:t>Recap of Previous Topic</a:t>
            </a:r>
            <a:endParaRPr kumimoji="0" lang="en-US" b="0" i="0" u="none" strike="noStrike" kern="1200" cap="none" spc="0" normalizeH="0" baseline="0" noProof="0" dirty="0">
              <a:ln>
                <a:noFill/>
              </a:ln>
              <a:solidFill>
                <a:schemeClr val="tx1"/>
              </a:solidFill>
              <a:effectLst/>
              <a:uLnTx/>
              <a:uFillTx/>
              <a:latin typeface="Calibri" panose="020F0502020204030204"/>
              <a:ea typeface="+mn-ea"/>
              <a:cs typeface="+mn-cs"/>
            </a:endParaRPr>
          </a:p>
          <a:p>
            <a:pPr marL="431800" marR="0" lvl="0" indent="-342900" algn="l" defTabSz="457200" rtl="0" eaLnBrk="1" fontAlgn="auto" latinLnBrk="0" hangingPunct="1">
              <a:lnSpc>
                <a:spcPct val="100000"/>
              </a:lnSpc>
              <a:spcBef>
                <a:spcPts val="0"/>
              </a:spcBef>
              <a:spcAft>
                <a:spcPts val="1680"/>
              </a:spcAft>
              <a:buClrTx/>
              <a:buSzTx/>
              <a:buFont typeface="Arial" panose="020B0604020202020204" pitchFamily="34" charset="0"/>
              <a:buChar char="•"/>
              <a:defRPr/>
            </a:pPr>
            <a:r>
              <a:rPr lang="en-US" noProof="0" dirty="0">
                <a:ln>
                  <a:noFill/>
                </a:ln>
                <a:effectLst/>
                <a:uLnTx/>
                <a:uFillTx/>
                <a:latin typeface="Calibri" panose="020F0502020204030204"/>
                <a:sym typeface="+mn-ea"/>
              </a:rPr>
              <a:t>Application Layer</a:t>
            </a:r>
            <a:endParaRPr kumimoji="0" lang="en-US" b="0" i="0" u="none" strike="noStrike" kern="1200" cap="none" spc="0" normalizeH="0" baseline="0" noProof="0" dirty="0">
              <a:ln>
                <a:noFill/>
              </a:ln>
              <a:solidFill>
                <a:schemeClr val="tx1"/>
              </a:solidFill>
              <a:effectLst/>
              <a:uLnTx/>
              <a:uFillTx/>
              <a:latin typeface="Calibri" panose="020F0502020204030204"/>
              <a:ea typeface="+mn-ea"/>
              <a:cs typeface="+mn-cs"/>
            </a:endParaRPr>
          </a:p>
          <a:p>
            <a:pPr marL="431800" marR="0" lvl="0" indent="-342900" algn="l" defTabSz="457200" rtl="0" eaLnBrk="1" fontAlgn="auto" latinLnBrk="0" hangingPunct="1">
              <a:lnSpc>
                <a:spcPct val="100000"/>
              </a:lnSpc>
              <a:spcBef>
                <a:spcPts val="0"/>
              </a:spcBef>
              <a:spcAft>
                <a:spcPts val="1680"/>
              </a:spcAft>
              <a:buClrTx/>
              <a:buSzTx/>
              <a:buFont typeface="Arial" panose="020B0604020202020204" pitchFamily="34" charset="0"/>
              <a:buChar char="•"/>
              <a:defRPr/>
            </a:pPr>
            <a:r>
              <a:rPr lang="en-US" noProof="0" dirty="0">
                <a:ln>
                  <a:noFill/>
                </a:ln>
                <a:effectLst/>
                <a:uLnTx/>
                <a:uFillTx/>
                <a:latin typeface="Calibri" panose="020F0502020204030204"/>
                <a:sym typeface="+mn-ea"/>
              </a:rPr>
              <a:t>Functions of the Application layer</a:t>
            </a:r>
            <a:endParaRPr kumimoji="0" lang="en-US" b="0" i="0" u="none" strike="noStrike" kern="1200" cap="none" spc="0" normalizeH="0" baseline="0" noProof="0" dirty="0">
              <a:ln>
                <a:noFill/>
              </a:ln>
              <a:solidFill>
                <a:schemeClr val="tx1"/>
              </a:solidFill>
              <a:effectLst/>
              <a:uLnTx/>
              <a:uFillTx/>
              <a:latin typeface="Calibri" panose="020F0502020204030204"/>
              <a:ea typeface="+mn-ea"/>
              <a:cs typeface="+mn-cs"/>
            </a:endParaRPr>
          </a:p>
          <a:p>
            <a:endParaRPr lang="en-US"/>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F6DDDF38-1FD5-44D2-AE4E-34269C6EB00B}"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8" name="Slide Number Placeholder 7"/>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71</a:t>
            </a:fld>
            <a:endParaRPr lang="en-US" sz="1300" dirty="0">
              <a:solidFill>
                <a:srgbClr val="898989"/>
              </a:solidFill>
            </a:endParaRPr>
          </a:p>
        </p:txBody>
      </p:sp>
      <p:sp>
        <p:nvSpPr>
          <p:cNvPr id="2" name="Footer Placeholder 12">
            <a:extLst>
              <a:ext uri="{FF2B5EF4-FFF2-40B4-BE49-F238E27FC236}">
                <a16:creationId xmlns:a16="http://schemas.microsoft.com/office/drawing/2014/main" id="{8879EEA4-841D-8F3A-0C03-2233192A664E}"/>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1"/>
          <p:cNvSpPr/>
          <p:nvPr/>
        </p:nvSpPr>
        <p:spPr>
          <a:xfrm>
            <a:off x="258763" y="984250"/>
            <a:ext cx="3157537" cy="228600"/>
          </a:xfrm>
          <a:prstGeom prst="rect">
            <a:avLst/>
          </a:prstGeom>
          <a:noFill/>
          <a:ln w="9525">
            <a:noFill/>
          </a:ln>
        </p:spPr>
        <p:txBody>
          <a:bodyPr wrap="none" lIns="0" tIns="0" rIns="0" bIns="0"/>
          <a:lstStyle/>
          <a:p>
            <a:pPr>
              <a:buNone/>
            </a:pPr>
            <a:endParaRPr sz="2300" b="1" dirty="0">
              <a:latin typeface="Calibri" panose="020F0502020204030204" pitchFamily="34" charset="0"/>
              <a:ea typeface="Arial" panose="020B0604020202020204" pitchFamily="34" charset="0"/>
            </a:endParaRPr>
          </a:p>
        </p:txBody>
      </p:sp>
      <p:sp>
        <p:nvSpPr>
          <p:cNvPr id="3" name="Rectangle 2"/>
          <p:cNvSpPr/>
          <p:nvPr/>
        </p:nvSpPr>
        <p:spPr>
          <a:xfrm>
            <a:off x="450850" y="1390650"/>
            <a:ext cx="9169400" cy="5360988"/>
          </a:xfrm>
          <a:prstGeom prst="rect">
            <a:avLst/>
          </a:prstGeom>
        </p:spPr>
        <p:txBody>
          <a:bodyPr lIns="0" tIns="0" rIns="0" bIns="0">
            <a:noAutofit/>
          </a:bodyPr>
          <a:lstStyle/>
          <a:p>
            <a:pPr marL="431800" marR="0" lvl="0" indent="-342900" algn="l" defTabSz="457200" rtl="0" eaLnBrk="1" fontAlgn="auto" latinLnBrk="0" hangingPunct="1">
              <a:lnSpc>
                <a:spcPct val="100000"/>
              </a:lnSpc>
              <a:spcBef>
                <a:spcPts val="0"/>
              </a:spcBef>
              <a:spcAft>
                <a:spcPts val="1680"/>
              </a:spcAft>
              <a:buClrTx/>
              <a:buSzTx/>
              <a:buFontTx/>
              <a:buChar char="-"/>
              <a:defRPr/>
            </a:pPr>
            <a:r>
              <a:rPr kumimoji="0" lang="en-US" sz="2400" b="1" i="0" u="none" strike="noStrike" kern="1200" cap="none" spc="0" normalizeH="0" baseline="0" noProof="0" dirty="0">
                <a:ln>
                  <a:noFill/>
                </a:ln>
                <a:solidFill>
                  <a:schemeClr val="tx1"/>
                </a:solidFill>
                <a:effectLst/>
                <a:uLnTx/>
                <a:uFillTx/>
                <a:latin typeface="+mn-lt"/>
                <a:ea typeface="+mn-ea"/>
                <a:cs typeface="+mn-cs"/>
              </a:rPr>
              <a:t>APPLICATION PROTOCOLS </a:t>
            </a:r>
          </a:p>
          <a:p>
            <a:pPr marL="88900" marR="0" lvl="0" indent="0" algn="l" defTabSz="457200" rtl="0" eaLnBrk="1" fontAlgn="auto" latinLnBrk="0" hangingPunct="1">
              <a:lnSpc>
                <a:spcPct val="100000"/>
              </a:lnSpc>
              <a:spcBef>
                <a:spcPts val="0"/>
              </a:spcBef>
              <a:spcAft>
                <a:spcPts val="168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Topic Objective</a:t>
            </a:r>
          </a:p>
          <a:p>
            <a:pPr marL="431800" marR="0" lvl="0" indent="-342900" algn="l" defTabSz="457200" rtl="0" eaLnBrk="1" fontAlgn="auto" latinLnBrk="0" hangingPunct="1">
              <a:lnSpc>
                <a:spcPct val="100000"/>
              </a:lnSpc>
              <a:spcBef>
                <a:spcPts val="0"/>
              </a:spcBef>
              <a:spcAft>
                <a:spcPts val="1680"/>
              </a:spcAft>
              <a:buClrTx/>
              <a:buSzTx/>
              <a:buFont typeface="Arial" panose="020B0604020202020204" pitchFamily="34" charset="0"/>
              <a:buChar char="•"/>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We will understand the Various protocols in Application layer</a:t>
            </a:r>
          </a:p>
          <a:p>
            <a:pPr marL="431800" marR="0" lvl="0" indent="-342900" algn="l" defTabSz="457200" rtl="0" eaLnBrk="1" fontAlgn="auto" latinLnBrk="0" hangingPunct="1">
              <a:lnSpc>
                <a:spcPct val="100000"/>
              </a:lnSpc>
              <a:spcBef>
                <a:spcPts val="0"/>
              </a:spcBef>
              <a:spcAft>
                <a:spcPts val="1680"/>
              </a:spcAft>
              <a:buClrTx/>
              <a:buSzTx/>
              <a:buFont typeface="Arial" panose="020B0604020202020204" pitchFamily="34" charset="0"/>
              <a:buChar char="•"/>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How various services are provided</a:t>
            </a:r>
          </a:p>
          <a:p>
            <a:pPr marL="88900" marR="0" lvl="0" indent="0" algn="l" defTabSz="457200" rtl="0" eaLnBrk="1" fontAlgn="auto" latinLnBrk="0" hangingPunct="1">
              <a:lnSpc>
                <a:spcPct val="100000"/>
              </a:lnSpc>
              <a:spcBef>
                <a:spcPts val="0"/>
              </a:spcBef>
              <a:spcAft>
                <a:spcPts val="1680"/>
              </a:spcAft>
              <a:buClrTx/>
              <a:buSzTx/>
              <a:buFontTx/>
              <a:buNone/>
              <a:defRPr/>
            </a:pPr>
            <a:endPar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endParaRPr>
          </a:p>
          <a:p>
            <a:pPr marL="88900" marR="0" lvl="0" indent="0" algn="l" defTabSz="457200" rtl="0" eaLnBrk="1" fontAlgn="auto" latinLnBrk="0" hangingPunct="1">
              <a:lnSpc>
                <a:spcPct val="100000"/>
              </a:lnSpc>
              <a:spcBef>
                <a:spcPts val="0"/>
              </a:spcBef>
              <a:spcAft>
                <a:spcPts val="1680"/>
              </a:spcAft>
              <a:buClrTx/>
              <a:buSzTx/>
              <a:buFontTx/>
              <a:buNone/>
              <a:defRPr/>
            </a:pPr>
            <a:endPar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1BF6168C-240E-4FC5-BA15-52E9817AEFB7}"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72</a:t>
            </a:fld>
            <a:endParaRPr lang="en-US" sz="1300" dirty="0">
              <a:solidFill>
                <a:srgbClr val="898989"/>
              </a:solidFill>
            </a:endParaRPr>
          </a:p>
        </p:txBody>
      </p:sp>
      <p:sp>
        <p:nvSpPr>
          <p:cNvPr id="73735"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Topic Objective  </a:t>
            </a:r>
          </a:p>
        </p:txBody>
      </p:sp>
      <p:sp>
        <p:nvSpPr>
          <p:cNvPr id="2" name="Footer Placeholder 12">
            <a:extLst>
              <a:ext uri="{FF2B5EF4-FFF2-40B4-BE49-F238E27FC236}">
                <a16:creationId xmlns:a16="http://schemas.microsoft.com/office/drawing/2014/main" id="{A99B3469-7878-03D4-C527-B7CBC01412E3}"/>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1"/>
          <p:cNvSpPr/>
          <p:nvPr/>
        </p:nvSpPr>
        <p:spPr>
          <a:xfrm>
            <a:off x="258763" y="984250"/>
            <a:ext cx="3157537" cy="228600"/>
          </a:xfrm>
          <a:prstGeom prst="rect">
            <a:avLst/>
          </a:prstGeom>
          <a:noFill/>
          <a:ln w="9525">
            <a:noFill/>
          </a:ln>
        </p:spPr>
        <p:txBody>
          <a:bodyPr wrap="none" lIns="0" tIns="0" rIns="0" bIns="0"/>
          <a:lstStyle/>
          <a:p>
            <a:pPr>
              <a:buNone/>
            </a:pPr>
            <a:endParaRPr sz="2300" b="1" dirty="0">
              <a:latin typeface="Calibri" panose="020F0502020204030204" pitchFamily="34" charset="0"/>
              <a:ea typeface="Arial" panose="020B0604020202020204" pitchFamily="34" charset="0"/>
            </a:endParaRPr>
          </a:p>
        </p:txBody>
      </p:sp>
      <p:sp>
        <p:nvSpPr>
          <p:cNvPr id="3" name="Rectangle 2"/>
          <p:cNvSpPr/>
          <p:nvPr/>
        </p:nvSpPr>
        <p:spPr>
          <a:xfrm>
            <a:off x="450850" y="1390650"/>
            <a:ext cx="9169400" cy="5360988"/>
          </a:xfrm>
          <a:prstGeom prst="rect">
            <a:avLst/>
          </a:prstGeom>
        </p:spPr>
        <p:txBody>
          <a:bodyPr lIns="0" tIns="0" rIns="0" bIns="0">
            <a:noAutofit/>
          </a:bodyPr>
          <a:lstStyle/>
          <a:p>
            <a:pPr marL="88900" marR="0" lvl="0" indent="0" algn="ctr" defTabSz="457200" rtl="0" eaLnBrk="1" fontAlgn="auto" latinLnBrk="0" hangingPunct="1">
              <a:lnSpc>
                <a:spcPct val="100000"/>
              </a:lnSpc>
              <a:spcBef>
                <a:spcPts val="0"/>
              </a:spcBef>
              <a:spcAft>
                <a:spcPts val="1680"/>
              </a:spcAft>
              <a:buClrTx/>
              <a:buSzTx/>
              <a:buFontTx/>
              <a:buNone/>
              <a:defRPr/>
            </a:pPr>
            <a:r>
              <a:rPr kumimoji="0" lang="en-US" sz="2200" b="1" i="0" u="none" strike="noStrike" kern="1200" cap="none" spc="0" normalizeH="0" baseline="0" noProof="0" dirty="0">
                <a:ln>
                  <a:noFill/>
                </a:ln>
                <a:solidFill>
                  <a:schemeClr val="tx1"/>
                </a:solidFill>
                <a:effectLst/>
                <a:uLnTx/>
                <a:uFillTx/>
                <a:latin typeface="Calibri" panose="020F0502020204030204"/>
                <a:ea typeface="+mn-ea"/>
                <a:cs typeface="+mn-cs"/>
              </a:rPr>
              <a:t>DNS</a:t>
            </a:r>
          </a:p>
          <a:p>
            <a:pPr marL="0" marR="0" lvl="0" indent="0" algn="just" defTabSz="457200" rtl="0" eaLnBrk="1" fontAlgn="auto" latinLnBrk="0" hangingPunct="1">
              <a:lnSpc>
                <a:spcPts val="2830"/>
              </a:lnSpc>
              <a:spcBef>
                <a:spcPts val="0"/>
              </a:spcBef>
              <a:spcAft>
                <a:spcPts val="84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An application layer protocol defines how the application processes running on different systems, pass the messages to each other.</a:t>
            </a:r>
          </a:p>
          <a:p>
            <a:pPr marL="723900" marR="0" lvl="0" indent="-241300" algn="just" defTabSz="457200" rtl="0" eaLnBrk="1" fontAlgn="auto" latinLnBrk="0" hangingPunct="1">
              <a:lnSpc>
                <a:spcPct val="100000"/>
              </a:lnSpc>
              <a:spcBef>
                <a:spcPts val="0"/>
              </a:spcBef>
              <a:spcAft>
                <a:spcPts val="84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DNS stands for Domain Name System.</a:t>
            </a:r>
          </a:p>
          <a:p>
            <a:pPr marL="723900" marR="0" lvl="0" indent="-241300" algn="just" defTabSz="457200" rtl="0" eaLnBrk="1" fontAlgn="auto" latinLnBrk="0" hangingPunct="1">
              <a:lnSpc>
                <a:spcPts val="2785"/>
              </a:lnSpc>
              <a:spcBef>
                <a:spcPts val="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DNS is a directory service that provides a mapping between the name of a host on the network and its numerical address.</a:t>
            </a:r>
          </a:p>
          <a:p>
            <a:pPr marL="723900" marR="0" lvl="0" indent="-241300" algn="just" defTabSz="457200" rtl="0" eaLnBrk="1" fontAlgn="auto" latinLnBrk="0" hangingPunct="1">
              <a:lnSpc>
                <a:spcPct val="100000"/>
              </a:lnSpc>
              <a:spcBef>
                <a:spcPts val="0"/>
              </a:spcBef>
              <a:spcAft>
                <a:spcPts val="84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DNS is required for the functioning of the internet.</a:t>
            </a:r>
          </a:p>
          <a:p>
            <a:pPr marL="723900" marR="0" lvl="0" indent="-241300" algn="just" defTabSz="457200" rtl="0" eaLnBrk="1" fontAlgn="auto" latinLnBrk="0" hangingPunct="1">
              <a:lnSpc>
                <a:spcPts val="2810"/>
              </a:lnSpc>
              <a:spcBef>
                <a:spcPts val="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Each node in a tree has a domain name, and a full domain name is a sequence of symbols specified by dots.</a:t>
            </a:r>
          </a:p>
          <a:p>
            <a:pPr marL="723900" marR="0" lvl="0" indent="-241300" algn="just" defTabSz="457200" rtl="0" eaLnBrk="1" fontAlgn="auto" latinLnBrk="0" hangingPunct="1">
              <a:lnSpc>
                <a:spcPts val="2830"/>
              </a:lnSpc>
              <a:spcBef>
                <a:spcPts val="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DNS is a service that translates the domain name into IP addresses. This allows the users of networks to utilize user-friendly names when looking for other hosts instead of remembering the IP addresses.</a:t>
            </a:r>
          </a:p>
          <a:p>
            <a:pPr marL="723900" marR="0" lvl="0" indent="-241300" algn="just" defTabSz="457200" rtl="0" eaLnBrk="1" fontAlgn="auto" latinLnBrk="0" hangingPunct="1">
              <a:lnSpc>
                <a:spcPts val="2830"/>
              </a:lnSpc>
              <a:spcBef>
                <a:spcPts val="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For example, suppose the FTP site at </a:t>
            </a:r>
            <a:r>
              <a:rPr kumimoji="0" lang="en-US" sz="2200" b="0" i="0" u="none" strike="noStrike" kern="1200" cap="none" spc="0" normalizeH="0" baseline="0" noProof="0" dirty="0" err="1">
                <a:ln>
                  <a:noFill/>
                </a:ln>
                <a:solidFill>
                  <a:schemeClr val="tx1"/>
                </a:solidFill>
                <a:effectLst/>
                <a:uLnTx/>
                <a:uFillTx/>
                <a:latin typeface="Calibri" panose="020F0502020204030204"/>
                <a:ea typeface="+mn-ea"/>
                <a:cs typeface="+mn-cs"/>
              </a:rPr>
              <a:t>EduSoft</a:t>
            </a: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had an IP address of 132.147.165.50, most people would reach this site by specifying</a:t>
            </a: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93B84C8B-6523-4EA9-9771-DAFBCF07D1B4}"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73</a:t>
            </a:fld>
            <a:endParaRPr lang="en-US" sz="1300" dirty="0">
              <a:solidFill>
                <a:srgbClr val="898989"/>
              </a:solidFill>
            </a:endParaRPr>
          </a:p>
        </p:txBody>
      </p:sp>
      <p:sp>
        <p:nvSpPr>
          <p:cNvPr id="74759"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PROTOCOLS </a:t>
            </a:r>
          </a:p>
        </p:txBody>
      </p:sp>
      <p:sp>
        <p:nvSpPr>
          <p:cNvPr id="2" name="Footer Placeholder 12">
            <a:extLst>
              <a:ext uri="{FF2B5EF4-FFF2-40B4-BE49-F238E27FC236}">
                <a16:creationId xmlns:a16="http://schemas.microsoft.com/office/drawing/2014/main" id="{07127B93-06D3-877C-0088-CDC3D65A05F4}"/>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overrideClrMapping bg1="lt1" tx1="dk1" bg2="lt2" tx2="dk2" accent1="accent1" accent2="accent2" accent3="accent3" accent4="accent4" accent5="accent5" accent6="accent6" hlink="hlink" folHlink="folHlink"/>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75778" name="Picture 1"/>
          <p:cNvPicPr>
            <a:picLocks noChangeAspect="1"/>
          </p:cNvPicPr>
          <p:nvPr/>
        </p:nvPicPr>
        <p:blipFill>
          <a:blip r:embed="rId2"/>
          <a:stretch>
            <a:fillRect/>
          </a:stretch>
        </p:blipFill>
        <p:spPr>
          <a:xfrm>
            <a:off x="963613" y="3432175"/>
            <a:ext cx="8004175" cy="3736975"/>
          </a:xfrm>
          <a:prstGeom prst="rect">
            <a:avLst/>
          </a:prstGeom>
          <a:noFill/>
          <a:ln w="9525">
            <a:noFill/>
          </a:ln>
        </p:spPr>
      </p:pic>
      <p:sp>
        <p:nvSpPr>
          <p:cNvPr id="3" name="Rectangle 2"/>
          <p:cNvSpPr/>
          <p:nvPr/>
        </p:nvSpPr>
        <p:spPr>
          <a:xfrm>
            <a:off x="274638" y="971550"/>
            <a:ext cx="9329738" cy="1847850"/>
          </a:xfrm>
          <a:prstGeom prst="rect">
            <a:avLst/>
          </a:prstGeom>
        </p:spPr>
        <p:txBody>
          <a:bodyPr lIns="0" tIns="0" rIns="0" bIns="0">
            <a:noAutofit/>
          </a:bodyPr>
          <a:lstStyle/>
          <a:p>
            <a:pPr marL="889000" marR="0" lvl="0" indent="0" algn="just" defTabSz="457200" rtl="0" eaLnBrk="1" fontAlgn="auto" latinLnBrk="0" hangingPunct="1">
              <a:lnSpc>
                <a:spcPts val="2855"/>
              </a:lnSpc>
              <a:spcBef>
                <a:spcPts val="0"/>
              </a:spcBef>
              <a:spcAft>
                <a:spcPts val="84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ftp.EduSoft.com. Therefore, the domain name is more reliable than IP address.</a:t>
            </a:r>
          </a:p>
          <a:p>
            <a:pPr marL="0" marR="0" lvl="0" indent="0" algn="just" defTabSz="457200" rtl="0" eaLnBrk="1" fontAlgn="auto" latinLnBrk="0" hangingPunct="1">
              <a:lnSpc>
                <a:spcPts val="2810"/>
              </a:lnSpc>
              <a:spcBef>
                <a:spcPts val="0"/>
              </a:spcBef>
              <a:spcAft>
                <a:spcPts val="336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DNS is a TCP/IP protocol used on different platforms. The domain name space is divided into three different sections: generic domains, country domains, and inverse domain.</a:t>
            </a: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FB023AFB-168F-4415-BA48-8E3B01D8BB3E}"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74</a:t>
            </a:fld>
            <a:endParaRPr lang="en-US" sz="1300" dirty="0">
              <a:solidFill>
                <a:srgbClr val="898989"/>
              </a:solidFill>
            </a:endParaRPr>
          </a:p>
        </p:txBody>
      </p:sp>
      <p:sp>
        <p:nvSpPr>
          <p:cNvPr id="75783"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PROTOCOLS</a:t>
            </a:r>
          </a:p>
        </p:txBody>
      </p:sp>
      <p:sp>
        <p:nvSpPr>
          <p:cNvPr id="2" name="Footer Placeholder 12">
            <a:extLst>
              <a:ext uri="{FF2B5EF4-FFF2-40B4-BE49-F238E27FC236}">
                <a16:creationId xmlns:a16="http://schemas.microsoft.com/office/drawing/2014/main" id="{EC474321-7B55-6AB8-5740-548AE615E310}"/>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overrideClrMapping bg1="lt1" tx1="dk1" bg2="lt2" tx2="dk2" accent1="accent1" accent2="accent2" accent3="accent3" accent4="accent4" accent5="accent5" accent6="accent6" hlink="hlink" folHlink="folHlink"/>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963613" y="709613"/>
          <a:ext cx="7132043" cy="6565309"/>
        </p:xfrm>
        <a:graphic>
          <a:graphicData uri="http://schemas.openxmlformats.org/drawingml/2006/table">
            <a:tbl>
              <a:tblPr/>
              <a:tblGrid>
                <a:gridCol w="1279097">
                  <a:extLst>
                    <a:ext uri="{9D8B030D-6E8A-4147-A177-3AD203B41FA5}">
                      <a16:colId xmlns:a16="http://schemas.microsoft.com/office/drawing/2014/main" val="20000"/>
                    </a:ext>
                  </a:extLst>
                </a:gridCol>
                <a:gridCol w="5852946">
                  <a:extLst>
                    <a:ext uri="{9D8B030D-6E8A-4147-A177-3AD203B41FA5}">
                      <a16:colId xmlns:a16="http://schemas.microsoft.com/office/drawing/2014/main" val="20001"/>
                    </a:ext>
                  </a:extLst>
                </a:gridCol>
              </a:tblGrid>
              <a:tr h="391205">
                <a:tc>
                  <a:txBody>
                    <a:bodyPr/>
                    <a:lstStyle/>
                    <a:p>
                      <a:pPr indent="0"/>
                      <a:r>
                        <a:rPr lang="en-US" sz="2200" b="1">
                          <a:latin typeface="Calibri" panose="020F0502020204030204"/>
                        </a:rPr>
                        <a:t>Label</a:t>
                      </a:r>
                    </a:p>
                  </a:txBody>
                  <a:tcPr marL="0" marR="0" marT="0" marB="0"/>
                </a:tc>
                <a:tc>
                  <a:txBody>
                    <a:bodyPr/>
                    <a:lstStyle/>
                    <a:p>
                      <a:pPr indent="0"/>
                      <a:r>
                        <a:rPr lang="en-US" sz="2200" b="1" dirty="0">
                          <a:latin typeface="Calibri" panose="020F0502020204030204"/>
                        </a:rPr>
                        <a:t>Description</a:t>
                      </a:r>
                    </a:p>
                  </a:txBody>
                  <a:tcPr marL="0" marR="0" marT="0" marB="0"/>
                </a:tc>
                <a:extLst>
                  <a:ext uri="{0D108BD9-81ED-4DB2-BD59-A6C34878D82A}">
                    <a16:rowId xmlns:a16="http://schemas.microsoft.com/office/drawing/2014/main" val="10000"/>
                  </a:ext>
                </a:extLst>
              </a:tr>
              <a:tr h="466922">
                <a:tc>
                  <a:txBody>
                    <a:bodyPr/>
                    <a:lstStyle/>
                    <a:p>
                      <a:pPr indent="0"/>
                      <a:r>
                        <a:rPr lang="en-US" sz="2200">
                          <a:latin typeface="Calibri" panose="020F0502020204030204"/>
                        </a:rPr>
                        <a:t>aero</a:t>
                      </a:r>
                    </a:p>
                  </a:txBody>
                  <a:tcPr marL="0" marR="0" marT="0" marB="0" anchor="b"/>
                </a:tc>
                <a:tc>
                  <a:txBody>
                    <a:bodyPr/>
                    <a:lstStyle/>
                    <a:p>
                      <a:pPr indent="0"/>
                      <a:r>
                        <a:rPr lang="en-US" sz="2200" dirty="0">
                          <a:latin typeface="Calibri" panose="020F0502020204030204"/>
                        </a:rPr>
                        <a:t>Airlines and aerospace companies</a:t>
                      </a:r>
                    </a:p>
                  </a:txBody>
                  <a:tcPr marL="0" marR="0" marT="0" marB="0" anchor="b"/>
                </a:tc>
                <a:extLst>
                  <a:ext uri="{0D108BD9-81ED-4DB2-BD59-A6C34878D82A}">
                    <a16:rowId xmlns:a16="http://schemas.microsoft.com/office/drawing/2014/main" val="10001"/>
                  </a:ext>
                </a:extLst>
              </a:tr>
              <a:tr h="454303">
                <a:tc>
                  <a:txBody>
                    <a:bodyPr/>
                    <a:lstStyle/>
                    <a:p>
                      <a:pPr indent="0"/>
                      <a:r>
                        <a:rPr lang="en-US" sz="2200">
                          <a:latin typeface="Calibri" panose="020F0502020204030204"/>
                        </a:rPr>
                        <a:t>biz</a:t>
                      </a:r>
                    </a:p>
                  </a:txBody>
                  <a:tcPr marL="0" marR="0" marT="0" marB="0"/>
                </a:tc>
                <a:tc>
                  <a:txBody>
                    <a:bodyPr/>
                    <a:lstStyle/>
                    <a:p>
                      <a:pPr indent="0"/>
                      <a:r>
                        <a:rPr lang="en-US" sz="2200">
                          <a:latin typeface="Calibri" panose="020F0502020204030204"/>
                        </a:rPr>
                        <a:t>Businesses or firms</a:t>
                      </a:r>
                    </a:p>
                  </a:txBody>
                  <a:tcPr marL="0" marR="0" marT="0" marB="0"/>
                </a:tc>
                <a:extLst>
                  <a:ext uri="{0D108BD9-81ED-4DB2-BD59-A6C34878D82A}">
                    <a16:rowId xmlns:a16="http://schemas.microsoft.com/office/drawing/2014/main" val="10002"/>
                  </a:ext>
                </a:extLst>
              </a:tr>
              <a:tr h="492161">
                <a:tc>
                  <a:txBody>
                    <a:bodyPr/>
                    <a:lstStyle/>
                    <a:p>
                      <a:pPr indent="0"/>
                      <a:r>
                        <a:rPr lang="en-US" sz="2200">
                          <a:latin typeface="Calibri" panose="020F0502020204030204"/>
                        </a:rPr>
                        <a:t>com</a:t>
                      </a:r>
                    </a:p>
                  </a:txBody>
                  <a:tcPr marL="0" marR="0" marT="0" marB="0" anchor="b"/>
                </a:tc>
                <a:tc>
                  <a:txBody>
                    <a:bodyPr/>
                    <a:lstStyle/>
                    <a:p>
                      <a:pPr indent="0"/>
                      <a:r>
                        <a:rPr lang="en-US" sz="2200">
                          <a:latin typeface="Calibri" panose="020F0502020204030204"/>
                        </a:rPr>
                        <a:t>Commercial Organizations</a:t>
                      </a:r>
                    </a:p>
                  </a:txBody>
                  <a:tcPr marL="0" marR="0" marT="0" marB="0" anchor="b"/>
                </a:tc>
                <a:extLst>
                  <a:ext uri="{0D108BD9-81ED-4DB2-BD59-A6C34878D82A}">
                    <a16:rowId xmlns:a16="http://schemas.microsoft.com/office/drawing/2014/main" val="10003"/>
                  </a:ext>
                </a:extLst>
              </a:tr>
              <a:tr h="476387">
                <a:tc>
                  <a:txBody>
                    <a:bodyPr/>
                    <a:lstStyle/>
                    <a:p>
                      <a:pPr indent="0"/>
                      <a:r>
                        <a:rPr lang="en-US" sz="2200">
                          <a:latin typeface="Calibri" panose="020F0502020204030204"/>
                        </a:rPr>
                        <a:t>coop</a:t>
                      </a:r>
                    </a:p>
                  </a:txBody>
                  <a:tcPr marL="0" marR="0" marT="0" marB="0" anchor="b"/>
                </a:tc>
                <a:tc>
                  <a:txBody>
                    <a:bodyPr/>
                    <a:lstStyle/>
                    <a:p>
                      <a:pPr indent="0"/>
                      <a:r>
                        <a:rPr lang="en-US" sz="2200">
                          <a:latin typeface="Calibri" panose="020F0502020204030204"/>
                        </a:rPr>
                        <a:t>Cooperative business Organizations</a:t>
                      </a:r>
                    </a:p>
                  </a:txBody>
                  <a:tcPr marL="0" marR="0" marT="0" marB="0" anchor="b"/>
                </a:tc>
                <a:extLst>
                  <a:ext uri="{0D108BD9-81ED-4DB2-BD59-A6C34878D82A}">
                    <a16:rowId xmlns:a16="http://schemas.microsoft.com/office/drawing/2014/main" val="10004"/>
                  </a:ext>
                </a:extLst>
              </a:tr>
              <a:tr h="457458">
                <a:tc>
                  <a:txBody>
                    <a:bodyPr/>
                    <a:lstStyle/>
                    <a:p>
                      <a:pPr indent="0"/>
                      <a:r>
                        <a:rPr lang="en-US" sz="2200">
                          <a:latin typeface="Calibri" panose="020F0502020204030204"/>
                        </a:rPr>
                        <a:t>edu</a:t>
                      </a:r>
                    </a:p>
                  </a:txBody>
                  <a:tcPr marL="0" marR="0" marT="0" marB="0"/>
                </a:tc>
                <a:tc>
                  <a:txBody>
                    <a:bodyPr/>
                    <a:lstStyle/>
                    <a:p>
                      <a:pPr indent="0"/>
                      <a:r>
                        <a:rPr lang="en-US" sz="2200">
                          <a:latin typeface="Calibri" panose="020F0502020204030204"/>
                        </a:rPr>
                        <a:t>Educational institutions</a:t>
                      </a:r>
                    </a:p>
                  </a:txBody>
                  <a:tcPr marL="0" marR="0" marT="0" marB="0"/>
                </a:tc>
                <a:extLst>
                  <a:ext uri="{0D108BD9-81ED-4DB2-BD59-A6C34878D82A}">
                    <a16:rowId xmlns:a16="http://schemas.microsoft.com/office/drawing/2014/main" val="10005"/>
                  </a:ext>
                </a:extLst>
              </a:tr>
              <a:tr h="470077">
                <a:tc>
                  <a:txBody>
                    <a:bodyPr/>
                    <a:lstStyle/>
                    <a:p>
                      <a:pPr indent="0"/>
                      <a:r>
                        <a:rPr lang="en-US" sz="2200">
                          <a:latin typeface="Calibri" panose="020F0502020204030204"/>
                        </a:rPr>
                        <a:t>gov</a:t>
                      </a:r>
                    </a:p>
                  </a:txBody>
                  <a:tcPr marL="0" marR="0" marT="0" marB="0" anchor="b"/>
                </a:tc>
                <a:tc>
                  <a:txBody>
                    <a:bodyPr/>
                    <a:lstStyle/>
                    <a:p>
                      <a:pPr indent="0"/>
                      <a:r>
                        <a:rPr lang="en-US" sz="2200">
                          <a:latin typeface="Calibri" panose="020F0502020204030204"/>
                        </a:rPr>
                        <a:t>Government institutions</a:t>
                      </a:r>
                    </a:p>
                  </a:txBody>
                  <a:tcPr marL="0" marR="0" marT="0" marB="0" anchor="b"/>
                </a:tc>
                <a:extLst>
                  <a:ext uri="{0D108BD9-81ED-4DB2-BD59-A6C34878D82A}">
                    <a16:rowId xmlns:a16="http://schemas.microsoft.com/office/drawing/2014/main" val="10006"/>
                  </a:ext>
                </a:extLst>
              </a:tr>
              <a:tr h="482697">
                <a:tc>
                  <a:txBody>
                    <a:bodyPr/>
                    <a:lstStyle/>
                    <a:p>
                      <a:pPr indent="0"/>
                      <a:r>
                        <a:rPr lang="en-US" sz="2200">
                          <a:latin typeface="Calibri" panose="020F0502020204030204"/>
                        </a:rPr>
                        <a:t>info</a:t>
                      </a:r>
                    </a:p>
                  </a:txBody>
                  <a:tcPr marL="0" marR="0" marT="0" marB="0" anchor="b"/>
                </a:tc>
                <a:tc>
                  <a:txBody>
                    <a:bodyPr/>
                    <a:lstStyle/>
                    <a:p>
                      <a:pPr indent="0"/>
                      <a:r>
                        <a:rPr lang="en-US" sz="2200">
                          <a:latin typeface="Calibri" panose="020F0502020204030204"/>
                        </a:rPr>
                        <a:t>Information service providers</a:t>
                      </a:r>
                    </a:p>
                  </a:txBody>
                  <a:tcPr marL="0" marR="0" marT="0" marB="0" anchor="b"/>
                </a:tc>
                <a:extLst>
                  <a:ext uri="{0D108BD9-81ED-4DB2-BD59-A6C34878D82A}">
                    <a16:rowId xmlns:a16="http://schemas.microsoft.com/office/drawing/2014/main" val="10007"/>
                  </a:ext>
                </a:extLst>
              </a:tr>
              <a:tr h="482697">
                <a:tc>
                  <a:txBody>
                    <a:bodyPr/>
                    <a:lstStyle/>
                    <a:p>
                      <a:pPr indent="0"/>
                      <a:r>
                        <a:rPr lang="en-US" sz="2200">
                          <a:latin typeface="Calibri" panose="020F0502020204030204"/>
                        </a:rPr>
                        <a:t>int</a:t>
                      </a:r>
                    </a:p>
                  </a:txBody>
                  <a:tcPr marL="0" marR="0" marT="0" marB="0" anchor="b"/>
                </a:tc>
                <a:tc>
                  <a:txBody>
                    <a:bodyPr/>
                    <a:lstStyle/>
                    <a:p>
                      <a:pPr indent="0"/>
                      <a:r>
                        <a:rPr lang="en-US" sz="2200">
                          <a:latin typeface="Calibri" panose="020F0502020204030204"/>
                        </a:rPr>
                        <a:t>International Organizations</a:t>
                      </a:r>
                    </a:p>
                  </a:txBody>
                  <a:tcPr marL="0" marR="0" marT="0" marB="0" anchor="b"/>
                </a:tc>
                <a:extLst>
                  <a:ext uri="{0D108BD9-81ED-4DB2-BD59-A6C34878D82A}">
                    <a16:rowId xmlns:a16="http://schemas.microsoft.com/office/drawing/2014/main" val="10008"/>
                  </a:ext>
                </a:extLst>
              </a:tr>
              <a:tr h="482697">
                <a:tc>
                  <a:txBody>
                    <a:bodyPr/>
                    <a:lstStyle/>
                    <a:p>
                      <a:pPr indent="0"/>
                      <a:r>
                        <a:rPr lang="en-US" sz="2200">
                          <a:latin typeface="Calibri" panose="020F0502020204030204"/>
                        </a:rPr>
                        <a:t>mil</a:t>
                      </a:r>
                    </a:p>
                  </a:txBody>
                  <a:tcPr marL="0" marR="0" marT="0" marB="0"/>
                </a:tc>
                <a:tc>
                  <a:txBody>
                    <a:bodyPr/>
                    <a:lstStyle/>
                    <a:p>
                      <a:pPr indent="0"/>
                      <a:r>
                        <a:rPr lang="en-US" sz="2200" dirty="0">
                          <a:latin typeface="Calibri" panose="020F0502020204030204"/>
                        </a:rPr>
                        <a:t>Military groups</a:t>
                      </a:r>
                    </a:p>
                  </a:txBody>
                  <a:tcPr marL="0" marR="0" marT="0" marB="0"/>
                </a:tc>
                <a:extLst>
                  <a:ext uri="{0D108BD9-81ED-4DB2-BD59-A6C34878D82A}">
                    <a16:rowId xmlns:a16="http://schemas.microsoft.com/office/drawing/2014/main" val="10009"/>
                  </a:ext>
                </a:extLst>
              </a:tr>
              <a:tr h="381741">
                <a:tc>
                  <a:txBody>
                    <a:bodyPr/>
                    <a:lstStyle/>
                    <a:p>
                      <a:pPr indent="0"/>
                      <a:r>
                        <a:rPr lang="en-US" sz="2200">
                          <a:latin typeface="Calibri" panose="020F0502020204030204"/>
                        </a:rPr>
                        <a:t>museum</a:t>
                      </a:r>
                    </a:p>
                  </a:txBody>
                  <a:tcPr marL="0" marR="0" marT="0" marB="0" anchor="b"/>
                </a:tc>
                <a:tc>
                  <a:txBody>
                    <a:bodyPr/>
                    <a:lstStyle/>
                    <a:p>
                      <a:pPr indent="0"/>
                      <a:r>
                        <a:rPr lang="en-US" sz="2200" dirty="0">
                          <a:latin typeface="Calibri" panose="020F0502020204030204"/>
                        </a:rPr>
                        <a:t>Museum &amp; other nonprofit organizations</a:t>
                      </a:r>
                    </a:p>
                  </a:txBody>
                  <a:tcPr marL="0" marR="0" marT="0" marB="0" anchor="b"/>
                </a:tc>
                <a:extLst>
                  <a:ext uri="{0D108BD9-81ED-4DB2-BD59-A6C34878D82A}">
                    <a16:rowId xmlns:a16="http://schemas.microsoft.com/office/drawing/2014/main" val="10010"/>
                  </a:ext>
                </a:extLst>
              </a:tr>
              <a:tr h="381741">
                <a:tc>
                  <a:txBody>
                    <a:bodyPr/>
                    <a:lstStyle/>
                    <a:p>
                      <a:pPr indent="0"/>
                      <a:r>
                        <a:rPr lang="en-US" sz="2200" dirty="0">
                          <a:latin typeface="+mn-lt"/>
                        </a:rPr>
                        <a:t>name</a:t>
                      </a:r>
                      <a:endParaRPr lang="en-US" sz="2200" dirty="0">
                        <a:latin typeface="Calibri" panose="020F0502020204030204"/>
                      </a:endParaRPr>
                    </a:p>
                  </a:txBody>
                  <a:tcPr marL="0" marR="0" marT="0" marB="0" anchor="b"/>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2200" dirty="0">
                          <a:latin typeface="+mn-lt"/>
                        </a:rPr>
                        <a:t>Personal names</a:t>
                      </a:r>
                    </a:p>
                  </a:txBody>
                  <a:tcPr marL="0" marR="0" marT="0" marB="0" anchor="b"/>
                </a:tc>
                <a:extLst>
                  <a:ext uri="{0D108BD9-81ED-4DB2-BD59-A6C34878D82A}">
                    <a16:rowId xmlns:a16="http://schemas.microsoft.com/office/drawing/2014/main" val="10011"/>
                  </a:ext>
                </a:extLst>
              </a:tr>
              <a:tr h="381741">
                <a:tc>
                  <a:txBody>
                    <a:bodyPr/>
                    <a:lstStyle/>
                    <a:p>
                      <a:pPr indent="0"/>
                      <a:r>
                        <a:rPr lang="en-US" sz="2200" dirty="0">
                          <a:latin typeface="+mn-lt"/>
                        </a:rPr>
                        <a:t>net</a:t>
                      </a:r>
                      <a:endParaRPr lang="en-US" sz="2200" dirty="0">
                        <a:latin typeface="Calibri" panose="020F0502020204030204"/>
                      </a:endParaRPr>
                    </a:p>
                  </a:txBody>
                  <a:tcPr marL="0" marR="0" marT="0" marB="0" anchor="b"/>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2200" dirty="0">
                          <a:latin typeface="+mn-lt"/>
                        </a:rPr>
                        <a:t>Network Support centers</a:t>
                      </a:r>
                    </a:p>
                  </a:txBody>
                  <a:tcPr marL="0" marR="0" marT="0" marB="0" anchor="b"/>
                </a:tc>
                <a:extLst>
                  <a:ext uri="{0D108BD9-81ED-4DB2-BD59-A6C34878D82A}">
                    <a16:rowId xmlns:a16="http://schemas.microsoft.com/office/drawing/2014/main" val="10012"/>
                  </a:ext>
                </a:extLst>
              </a:tr>
              <a:tr h="381741">
                <a:tc>
                  <a:txBody>
                    <a:bodyPr/>
                    <a:lstStyle/>
                    <a:p>
                      <a:pPr indent="0"/>
                      <a:r>
                        <a:rPr lang="en-US" sz="2200" dirty="0">
                          <a:latin typeface="+mn-lt"/>
                        </a:rPr>
                        <a:t>org</a:t>
                      </a:r>
                      <a:endParaRPr lang="en-US" sz="2200" dirty="0">
                        <a:latin typeface="Calibri" panose="020F0502020204030204"/>
                      </a:endParaRPr>
                    </a:p>
                  </a:txBody>
                  <a:tcPr marL="0" marR="0" marT="0" marB="0" anchor="b"/>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2200" dirty="0">
                          <a:latin typeface="+mn-lt"/>
                        </a:rPr>
                        <a:t>Nonprofit Organizations</a:t>
                      </a:r>
                    </a:p>
                  </a:txBody>
                  <a:tcPr marL="0" marR="0" marT="0" marB="0" anchor="b"/>
                </a:tc>
                <a:extLst>
                  <a:ext uri="{0D108BD9-81ED-4DB2-BD59-A6C34878D82A}">
                    <a16:rowId xmlns:a16="http://schemas.microsoft.com/office/drawing/2014/main" val="10013"/>
                  </a:ext>
                </a:extLst>
              </a:tr>
              <a:tr h="381741">
                <a:tc>
                  <a:txBody>
                    <a:bodyPr/>
                    <a:lstStyle/>
                    <a:p>
                      <a:pPr indent="0"/>
                      <a:r>
                        <a:rPr lang="en-US" sz="2200" dirty="0">
                          <a:latin typeface="+mn-lt"/>
                        </a:rPr>
                        <a:t>pro</a:t>
                      </a:r>
                      <a:endParaRPr lang="en-US" sz="2200" dirty="0">
                        <a:latin typeface="Calibri" panose="020F0502020204030204"/>
                      </a:endParaRPr>
                    </a:p>
                  </a:txBody>
                  <a:tcPr marL="0" marR="0" marT="0" marB="0" anchor="b"/>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2200" dirty="0">
                          <a:latin typeface="+mn-lt"/>
                        </a:rPr>
                        <a:t>Professional individual Organizations</a:t>
                      </a:r>
                    </a:p>
                  </a:txBody>
                  <a:tcPr marL="0" marR="0" marT="0" marB="0" anchor="b"/>
                </a:tc>
                <a:extLst>
                  <a:ext uri="{0D108BD9-81ED-4DB2-BD59-A6C34878D82A}">
                    <a16:rowId xmlns:a16="http://schemas.microsoft.com/office/drawing/2014/main" val="10014"/>
                  </a:ext>
                </a:extLst>
              </a:tr>
            </a:tbl>
          </a:graphicData>
        </a:graphic>
      </p:graphicFrame>
      <p:sp>
        <p:nvSpPr>
          <p:cNvPr id="76852" name="Rectangle 2"/>
          <p:cNvSpPr/>
          <p:nvPr/>
        </p:nvSpPr>
        <p:spPr>
          <a:xfrm>
            <a:off x="963613" y="6473825"/>
            <a:ext cx="4138612" cy="744538"/>
          </a:xfrm>
          <a:prstGeom prst="rect">
            <a:avLst/>
          </a:prstGeom>
          <a:noFill/>
          <a:ln w="9525">
            <a:noFill/>
          </a:ln>
        </p:spPr>
        <p:txBody>
          <a:bodyPr lIns="0" tIns="0" rIns="0" bIns="0"/>
          <a:lstStyle/>
          <a:p>
            <a:pPr algn="just">
              <a:buNone/>
            </a:pPr>
            <a:endParaRPr sz="2200" dirty="0">
              <a:latin typeface="Calibri" panose="020F0502020204030204" pitchFamily="34" charset="0"/>
              <a:ea typeface="Arial" panose="020B0604020202020204" pitchFamily="34" charset="0"/>
            </a:endParaRPr>
          </a:p>
        </p:txBody>
      </p:sp>
      <p:sp>
        <p:nvSpPr>
          <p:cNvPr id="5" name="Date Placeholder 4"/>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DC4346A4-AEB2-4E10-ABDB-4E3DBC739A90}"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75</a:t>
            </a:fld>
            <a:endParaRPr lang="en-US" sz="1300" dirty="0">
              <a:solidFill>
                <a:srgbClr val="898989"/>
              </a:solidFill>
            </a:endParaRPr>
          </a:p>
        </p:txBody>
      </p:sp>
      <p:sp>
        <p:nvSpPr>
          <p:cNvPr id="76856"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PROTOCOLS</a:t>
            </a:r>
          </a:p>
        </p:txBody>
      </p:sp>
      <p:sp>
        <p:nvSpPr>
          <p:cNvPr id="3" name="Footer Placeholder 12">
            <a:extLst>
              <a:ext uri="{FF2B5EF4-FFF2-40B4-BE49-F238E27FC236}">
                <a16:creationId xmlns:a16="http://schemas.microsoft.com/office/drawing/2014/main" id="{9FD71DC6-A130-BBB0-15BE-E42AF8AE1FA9}"/>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overrideClrMapping bg1="lt1" tx1="dk1" bg2="lt2" tx2="dk2" accent1="accent1" accent2="accent2" accent3="accent3" accent4="accent4" accent5="accent5" accent6="accent6" hlink="hlink" folHlink="folHlink"/>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p:nvPr/>
        </p:nvSpPr>
        <p:spPr>
          <a:xfrm>
            <a:off x="792163" y="787400"/>
            <a:ext cx="8875713" cy="2487613"/>
          </a:xfrm>
          <a:prstGeom prst="rect">
            <a:avLst/>
          </a:prstGeom>
        </p:spPr>
        <p:txBody>
          <a:bodyPr lIns="0" tIns="0" rIns="0" bIns="0">
            <a:noAutofit/>
          </a:bodyPr>
          <a:lstStyle/>
          <a:p>
            <a:pPr marL="247650" marR="0" lvl="0" indent="0" algn="l" defTabSz="457200" rtl="0" eaLnBrk="1" fontAlgn="auto" latinLnBrk="0" hangingPunct="1">
              <a:lnSpc>
                <a:spcPct val="100000"/>
              </a:lnSpc>
              <a:spcBef>
                <a:spcPts val="2310"/>
              </a:spcBef>
              <a:spcAft>
                <a:spcPts val="2940"/>
              </a:spcAft>
              <a:buClrTx/>
              <a:buSzTx/>
              <a:buFontTx/>
              <a:buNone/>
              <a:defRPr/>
            </a:pPr>
            <a:r>
              <a:rPr kumimoji="0" lang="en-US" sz="2200" b="1" i="0" u="none" strike="noStrike" kern="1200" cap="none" spc="0" normalizeH="0" baseline="0" noProof="0" dirty="0">
                <a:ln>
                  <a:noFill/>
                </a:ln>
                <a:solidFill>
                  <a:schemeClr val="tx1"/>
                </a:solidFill>
                <a:effectLst/>
                <a:uLnTx/>
                <a:uFillTx/>
                <a:latin typeface="Calibri" panose="020F0502020204030204"/>
                <a:ea typeface="+mn-ea"/>
                <a:cs typeface="+mn-cs"/>
              </a:rPr>
              <a:t>Generic Domains</a:t>
            </a:r>
          </a:p>
          <a:p>
            <a:pPr marL="0" marR="0" lvl="0" indent="0" algn="just" defTabSz="457200" rtl="0" eaLnBrk="1" fontAlgn="auto" latinLnBrk="0" hangingPunct="1">
              <a:lnSpc>
                <a:spcPts val="2855"/>
              </a:lnSpc>
              <a:spcBef>
                <a:spcPts val="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It defines the registered hosts according to their generic behavior.</a:t>
            </a:r>
          </a:p>
          <a:p>
            <a:pPr marL="247650" marR="0" lvl="0" indent="-228600" algn="l" defTabSz="457200" rtl="0" eaLnBrk="1" fontAlgn="auto" latinLnBrk="0" hangingPunct="1">
              <a:lnSpc>
                <a:spcPts val="2855"/>
              </a:lnSpc>
              <a:spcBef>
                <a:spcPts val="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Each node in a tree defines the domain name, which is an index to the DNS database.</a:t>
            </a:r>
          </a:p>
          <a:p>
            <a:pPr marL="247650" marR="0" lvl="0" indent="-228600" algn="l" defTabSz="457200" rtl="0" eaLnBrk="1" fontAlgn="auto" latinLnBrk="0" hangingPunct="1">
              <a:lnSpc>
                <a:spcPts val="2855"/>
              </a:lnSpc>
              <a:spcBef>
                <a:spcPts val="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It uses three-character labels, and these labels describe the organization type.</a:t>
            </a:r>
          </a:p>
        </p:txBody>
      </p:sp>
      <p:sp>
        <p:nvSpPr>
          <p:cNvPr id="5" name="Date Placeholder 4"/>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B8D9C483-6768-4B3E-9295-BF6EB5431972}"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76</a:t>
            </a:fld>
            <a:endParaRPr lang="en-US" sz="1300" dirty="0">
              <a:solidFill>
                <a:srgbClr val="898989"/>
              </a:solidFill>
            </a:endParaRPr>
          </a:p>
        </p:txBody>
      </p:sp>
      <p:sp>
        <p:nvSpPr>
          <p:cNvPr id="77830"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PROTOCOLS</a:t>
            </a:r>
          </a:p>
        </p:txBody>
      </p:sp>
      <p:sp>
        <p:nvSpPr>
          <p:cNvPr id="2" name="Footer Placeholder 12">
            <a:extLst>
              <a:ext uri="{FF2B5EF4-FFF2-40B4-BE49-F238E27FC236}">
                <a16:creationId xmlns:a16="http://schemas.microsoft.com/office/drawing/2014/main" id="{A4090A90-E343-057E-817A-DE4A0CA74DDB}"/>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overrideClrMapping bg1="lt1" tx1="dk1" bg2="lt2" tx2="dk2" accent1="accent1" accent2="accent2" accent3="accent3" accent4="accent4" accent5="accent5" accent6="accent6" hlink="hlink" folHlink="folHlink"/>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78850" name="Picture 1"/>
          <p:cNvPicPr>
            <a:picLocks noChangeAspect="1"/>
          </p:cNvPicPr>
          <p:nvPr/>
        </p:nvPicPr>
        <p:blipFill>
          <a:blip r:embed="rId2"/>
          <a:stretch>
            <a:fillRect/>
          </a:stretch>
        </p:blipFill>
        <p:spPr>
          <a:xfrm>
            <a:off x="2560638" y="914400"/>
            <a:ext cx="4389437" cy="6119813"/>
          </a:xfrm>
          <a:prstGeom prst="rect">
            <a:avLst/>
          </a:prstGeom>
          <a:noFill/>
          <a:ln w="9525">
            <a:noFill/>
          </a:ln>
        </p:spPr>
      </p:pic>
      <p:sp>
        <p:nvSpPr>
          <p:cNvPr id="3" name="Date Placeholder 2"/>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087C82D2-89E4-45A2-B37E-45A624877A97}"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77</a:t>
            </a:fld>
            <a:endParaRPr lang="en-US" sz="1300" dirty="0">
              <a:solidFill>
                <a:srgbClr val="898989"/>
              </a:solidFill>
            </a:endParaRPr>
          </a:p>
        </p:txBody>
      </p:sp>
      <p:sp>
        <p:nvSpPr>
          <p:cNvPr id="78854"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PROTOCOLS</a:t>
            </a:r>
          </a:p>
        </p:txBody>
      </p:sp>
      <p:sp>
        <p:nvSpPr>
          <p:cNvPr id="2" name="Footer Placeholder 12">
            <a:extLst>
              <a:ext uri="{FF2B5EF4-FFF2-40B4-BE49-F238E27FC236}">
                <a16:creationId xmlns:a16="http://schemas.microsoft.com/office/drawing/2014/main" id="{58D6760C-506E-3DD3-D921-F17BAE4B9BDF}"/>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overrideClrMapping bg1="lt1" tx1="dk1" bg2="lt2" tx2="dk2" accent1="accent1" accent2="accent2" accent3="accent3" accent4="accent4" accent5="accent5" accent6="accent6" hlink="hlink" folHlink="folHlink"/>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268288" y="981075"/>
            <a:ext cx="9339263" cy="1454150"/>
          </a:xfrm>
          <a:prstGeom prst="rect">
            <a:avLst/>
          </a:prstGeom>
        </p:spPr>
        <p:txBody>
          <a:bodyPr lIns="0" tIns="0" rIns="0" bIns="0">
            <a:noAutofit/>
          </a:bodyPr>
          <a:lstStyle/>
          <a:p>
            <a:pPr marL="0" marR="0" lvl="0" indent="0" algn="l" defTabSz="457200" rtl="0" eaLnBrk="1" fontAlgn="auto" latinLnBrk="0" hangingPunct="1">
              <a:lnSpc>
                <a:spcPct val="100000"/>
              </a:lnSpc>
              <a:spcBef>
                <a:spcPts val="0"/>
              </a:spcBef>
              <a:spcAft>
                <a:spcPts val="1260"/>
              </a:spcAft>
              <a:buClrTx/>
              <a:buSzTx/>
              <a:buFontTx/>
              <a:buNone/>
              <a:defRPr/>
            </a:pPr>
            <a:r>
              <a:rPr kumimoji="0" lang="en-US" sz="2200" b="1" i="0" u="none" strike="noStrike" kern="1200" cap="none" spc="0" normalizeH="0" baseline="0" noProof="0" dirty="0">
                <a:ln>
                  <a:noFill/>
                </a:ln>
                <a:solidFill>
                  <a:schemeClr val="tx1"/>
                </a:solidFill>
                <a:effectLst/>
                <a:uLnTx/>
                <a:uFillTx/>
                <a:latin typeface="Calibri" panose="020F0502020204030204"/>
                <a:ea typeface="+mn-ea"/>
                <a:cs typeface="+mn-cs"/>
              </a:rPr>
              <a:t>Country Domain</a:t>
            </a:r>
          </a:p>
          <a:p>
            <a:pPr marL="0" marR="0" lvl="0" indent="469900" algn="just" defTabSz="457200" rtl="0" eaLnBrk="1" fontAlgn="auto" latinLnBrk="0" hangingPunct="1">
              <a:lnSpc>
                <a:spcPts val="2810"/>
              </a:lnSpc>
              <a:spcBef>
                <a:spcPts val="0"/>
              </a:spcBef>
              <a:spcAft>
                <a:spcPts val="294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The format of country domain is same as a generic domain, but it uses two-character country abbreviations (e.g., us for the United States) in place of three character organizational abbreviations.</a:t>
            </a:r>
          </a:p>
        </p:txBody>
      </p:sp>
      <p:sp>
        <p:nvSpPr>
          <p:cNvPr id="3" name="Rectangle 2"/>
          <p:cNvSpPr/>
          <p:nvPr/>
        </p:nvSpPr>
        <p:spPr>
          <a:xfrm>
            <a:off x="261938" y="3068638"/>
            <a:ext cx="9345613" cy="2116138"/>
          </a:xfrm>
          <a:prstGeom prst="rect">
            <a:avLst/>
          </a:prstGeom>
        </p:spPr>
        <p:txBody>
          <a:bodyPr lIns="0" tIns="0" rIns="0" bIns="0">
            <a:noAutofit/>
          </a:bodyPr>
          <a:lstStyle/>
          <a:p>
            <a:pPr marL="0" marR="0" lvl="0" indent="0" algn="l" defTabSz="457200" rtl="0" eaLnBrk="1" fontAlgn="auto" latinLnBrk="0" hangingPunct="1">
              <a:lnSpc>
                <a:spcPct val="100000"/>
              </a:lnSpc>
              <a:spcBef>
                <a:spcPts val="2940"/>
              </a:spcBef>
              <a:spcAft>
                <a:spcPts val="1260"/>
              </a:spcAft>
              <a:buClrTx/>
              <a:buSzTx/>
              <a:buFontTx/>
              <a:buNone/>
              <a:defRPr/>
            </a:pPr>
            <a:r>
              <a:rPr kumimoji="0" lang="en-US" sz="2200" b="1" i="0" u="none" strike="noStrike" kern="1200" cap="none" spc="0" normalizeH="0" baseline="0" noProof="0" dirty="0">
                <a:ln>
                  <a:noFill/>
                </a:ln>
                <a:solidFill>
                  <a:schemeClr val="tx1"/>
                </a:solidFill>
                <a:effectLst/>
                <a:uLnTx/>
                <a:uFillTx/>
                <a:latin typeface="Calibri" panose="020F0502020204030204"/>
                <a:ea typeface="+mn-ea"/>
                <a:cs typeface="+mn-cs"/>
              </a:rPr>
              <a:t>Inverse Domain</a:t>
            </a:r>
          </a:p>
          <a:p>
            <a:pPr marL="0" marR="0" lvl="0" indent="469900" algn="just" defTabSz="457200" rtl="0" eaLnBrk="1" fontAlgn="auto" latinLnBrk="0" hangingPunct="1">
              <a:lnSpc>
                <a:spcPts val="2810"/>
              </a:lnSpc>
              <a:spcBef>
                <a:spcPts val="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The inverse domain is used for mapping an address to a name. When the server has received a request from the client, and the server contains the files of only authorized clients. To determine whether the client is on the authorized list or not, it sends a query to the DNS server and ask for mapping an address to the name.</a:t>
            </a: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42C476BD-169F-456A-8CB5-787326BD2D55}"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78</a:t>
            </a:fld>
            <a:endParaRPr lang="en-US" sz="1300" dirty="0">
              <a:solidFill>
                <a:srgbClr val="898989"/>
              </a:solidFill>
            </a:endParaRPr>
          </a:p>
        </p:txBody>
      </p:sp>
      <p:sp>
        <p:nvSpPr>
          <p:cNvPr id="79879"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PROTOCOLS</a:t>
            </a:r>
          </a:p>
        </p:txBody>
      </p:sp>
      <p:sp>
        <p:nvSpPr>
          <p:cNvPr id="7" name="Footer Placeholder 12">
            <a:extLst>
              <a:ext uri="{FF2B5EF4-FFF2-40B4-BE49-F238E27FC236}">
                <a16:creationId xmlns:a16="http://schemas.microsoft.com/office/drawing/2014/main" id="{FF4B886A-DCF8-BFDD-6E98-9E9DAC60B736}"/>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overrideClrMapping bg1="lt1" tx1="dk1" bg2="lt2" tx2="dk2" accent1="accent1" accent2="accent2" accent3="accent3" accent4="accent4" accent5="accent5" accent6="accent6" hlink="hlink" folHlink="folHlink"/>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1"/>
          <p:cNvSpPr/>
          <p:nvPr/>
        </p:nvSpPr>
        <p:spPr>
          <a:xfrm>
            <a:off x="261938" y="971550"/>
            <a:ext cx="9348787" cy="274638"/>
          </a:xfrm>
          <a:prstGeom prst="rect">
            <a:avLst/>
          </a:prstGeom>
          <a:noFill/>
          <a:ln w="9525">
            <a:noFill/>
          </a:ln>
        </p:spPr>
        <p:txBody>
          <a:bodyPr wrap="none" lIns="0" tIns="0" rIns="0" bIns="0"/>
          <a:lstStyle/>
          <a:p>
            <a:pPr>
              <a:buNone/>
            </a:pPr>
            <a:r>
              <a:rPr sz="2300" b="1" dirty="0">
                <a:latin typeface="Calibri" panose="020F0502020204030204" pitchFamily="34" charset="0"/>
                <a:ea typeface="Arial" panose="020B0604020202020204" pitchFamily="34" charset="0"/>
              </a:rPr>
              <a:t>Working of DNS</a:t>
            </a:r>
          </a:p>
        </p:txBody>
      </p:sp>
      <p:sp>
        <p:nvSpPr>
          <p:cNvPr id="80899" name="Rectangle 2"/>
          <p:cNvSpPr/>
          <p:nvPr/>
        </p:nvSpPr>
        <p:spPr>
          <a:xfrm>
            <a:off x="261938" y="1484313"/>
            <a:ext cx="9348787" cy="4605337"/>
          </a:xfrm>
          <a:prstGeom prst="rect">
            <a:avLst/>
          </a:prstGeom>
          <a:noFill/>
          <a:ln w="9525">
            <a:noFill/>
          </a:ln>
        </p:spPr>
        <p:txBody>
          <a:bodyPr lIns="0" tIns="0" rIns="0" bIns="0"/>
          <a:lstStyle/>
          <a:p>
            <a:pPr marL="711200" indent="-228600" algn="just">
              <a:lnSpc>
                <a:spcPts val="2840"/>
              </a:lnSpc>
              <a:buNone/>
            </a:pPr>
            <a:r>
              <a:rPr sz="2200" dirty="0">
                <a:latin typeface="Calibri" panose="020F0502020204030204" pitchFamily="34" charset="0"/>
                <a:ea typeface="Arial" panose="020B0604020202020204" pitchFamily="34" charset="0"/>
              </a:rPr>
              <a:t>•    DNS is a client/server network communication protocol. DNS clients send requests to the. server while DNS servers send responses to the client.</a:t>
            </a:r>
          </a:p>
          <a:p>
            <a:pPr marL="711200" indent="-228600" algn="just">
              <a:lnSpc>
                <a:spcPts val="2815"/>
              </a:lnSpc>
              <a:buNone/>
            </a:pPr>
            <a:r>
              <a:rPr sz="2200" dirty="0">
                <a:latin typeface="Calibri" panose="020F0502020204030204" pitchFamily="34" charset="0"/>
                <a:ea typeface="Arial" panose="020B0604020202020204" pitchFamily="34" charset="0"/>
              </a:rPr>
              <a:t>•    Client requests contain a name which is converted into an IP address known as a forward DNS lookups while requests containing an IP address which is converted into a name known as reverse DNS lookups.</a:t>
            </a:r>
          </a:p>
          <a:p>
            <a:pPr marL="711200" indent="-228600" algn="just">
              <a:lnSpc>
                <a:spcPts val="2790"/>
              </a:lnSpc>
              <a:buNone/>
            </a:pPr>
            <a:r>
              <a:rPr sz="2200" dirty="0">
                <a:latin typeface="Calibri" panose="020F0502020204030204" pitchFamily="34" charset="0"/>
                <a:ea typeface="Arial" panose="020B0604020202020204" pitchFamily="34" charset="0"/>
              </a:rPr>
              <a:t>•    DNS implements a distributed database to store the name of all the hosts available on the internet.</a:t>
            </a:r>
          </a:p>
          <a:p>
            <a:pPr marL="711200" indent="-228600" algn="just">
              <a:lnSpc>
                <a:spcPts val="2815"/>
              </a:lnSpc>
              <a:buNone/>
            </a:pPr>
            <a:r>
              <a:rPr sz="2200" dirty="0">
                <a:latin typeface="Calibri" panose="020F0502020204030204" pitchFamily="34" charset="0"/>
                <a:ea typeface="Arial" panose="020B0604020202020204" pitchFamily="34" charset="0"/>
              </a:rPr>
              <a:t>•    If a client like a web browser sends a request containing a hostname, then a piece of software such as </a:t>
            </a:r>
            <a:r>
              <a:rPr sz="2200" b="1" dirty="0">
                <a:latin typeface="Calibri" panose="020F0502020204030204" pitchFamily="34" charset="0"/>
                <a:ea typeface="Arial" panose="020B0604020202020204" pitchFamily="34" charset="0"/>
              </a:rPr>
              <a:t>DNS resolver</a:t>
            </a:r>
            <a:r>
              <a:rPr sz="2200" dirty="0">
                <a:latin typeface="Calibri" panose="020F0502020204030204" pitchFamily="34" charset="0"/>
                <a:ea typeface="Arial" panose="020B0604020202020204" pitchFamily="34" charset="0"/>
              </a:rPr>
              <a:t> sends a request to the DNS server to obtain the IP address of a hostname. If DNS server does not contain the IP address associated with a hostname, then it forwards the request to another DNS server. If IP address has arrived at the resolver, which in turn completes the request over the internet protocol.</a:t>
            </a: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84F219E8-774D-45D5-816A-B096FA727ED0}"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79</a:t>
            </a:fld>
            <a:endParaRPr lang="en-US" sz="1300" dirty="0">
              <a:solidFill>
                <a:srgbClr val="898989"/>
              </a:solidFill>
            </a:endParaRPr>
          </a:p>
        </p:txBody>
      </p:sp>
      <p:sp>
        <p:nvSpPr>
          <p:cNvPr id="80903"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PROTOCOLS</a:t>
            </a:r>
          </a:p>
        </p:txBody>
      </p:sp>
      <p:sp>
        <p:nvSpPr>
          <p:cNvPr id="2" name="Footer Placeholder 12">
            <a:extLst>
              <a:ext uri="{FF2B5EF4-FFF2-40B4-BE49-F238E27FC236}">
                <a16:creationId xmlns:a16="http://schemas.microsoft.com/office/drawing/2014/main" id="{CBFEC5F9-4ECE-BBC5-FE55-962723CD97FF}"/>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6740" y="1371600"/>
            <a:ext cx="9052560" cy="4978559"/>
          </a:xfrm>
        </p:spPr>
        <p:txBody>
          <a:bodyPr vert="horz" lIns="100584" tIns="50292" rIns="100584" bIns="50292" rtlCol="0">
            <a:normAutofit/>
          </a:bodyPr>
          <a:lstStyle/>
          <a:p>
            <a:pPr marL="0" marR="0" lvl="0" indent="0"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i="0" u="none" strike="noStrike" kern="1200" cap="none" spc="0" normalizeH="0" baseline="0" noProof="0" dirty="0">
                <a:ln>
                  <a:noFill/>
                </a:ln>
                <a:solidFill>
                  <a:schemeClr val="tx1"/>
                </a:solidFill>
                <a:effectLst/>
                <a:uLnTx/>
                <a:uFillTx/>
                <a:latin typeface="+mn-lt"/>
                <a:ea typeface="+mn-ea"/>
                <a:cs typeface="+mn-cs"/>
              </a:rPr>
              <a:t>To develop an understanding of </a:t>
            </a:r>
          </a:p>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i="0" u="none" strike="noStrike" kern="1200" cap="none" spc="0" normalizeH="0" baseline="0" noProof="0" dirty="0">
                <a:ln>
                  <a:noFill/>
                </a:ln>
                <a:solidFill>
                  <a:schemeClr val="tx1"/>
                </a:solidFill>
                <a:effectLst/>
                <a:uLnTx/>
                <a:uFillTx/>
                <a:latin typeface="+mn-lt"/>
                <a:ea typeface="+mn-ea"/>
                <a:cs typeface="+mn-cs"/>
              </a:rPr>
              <a:t>To understand computer networking basics.</a:t>
            </a:r>
          </a:p>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i="0" u="none" strike="noStrike" kern="1200" cap="none" spc="0" normalizeH="0" baseline="0" noProof="0" dirty="0">
                <a:ln>
                  <a:noFill/>
                </a:ln>
                <a:solidFill>
                  <a:schemeClr val="tx1"/>
                </a:solidFill>
                <a:effectLst/>
                <a:uLnTx/>
                <a:uFillTx/>
                <a:latin typeface="+mn-lt"/>
                <a:ea typeface="+mn-ea"/>
                <a:cs typeface="+mn-cs"/>
              </a:rPr>
              <a:t>To understand different components of computer networks.</a:t>
            </a:r>
          </a:p>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i="0" u="none" strike="noStrike" kern="1200" cap="none" spc="0" normalizeH="0" baseline="0" noProof="0" dirty="0">
                <a:ln>
                  <a:noFill/>
                </a:ln>
                <a:solidFill>
                  <a:schemeClr val="tx1"/>
                </a:solidFill>
                <a:effectLst/>
                <a:uLnTx/>
                <a:uFillTx/>
                <a:latin typeface="+mn-lt"/>
                <a:ea typeface="+mn-ea"/>
                <a:cs typeface="+mn-cs"/>
              </a:rPr>
              <a:t>To study and understand various protocols.</a:t>
            </a:r>
          </a:p>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i="0" u="none" strike="noStrike" kern="1200" cap="none" spc="0" normalizeH="0" baseline="0" noProof="0" dirty="0">
                <a:ln>
                  <a:noFill/>
                </a:ln>
                <a:solidFill>
                  <a:schemeClr val="tx1"/>
                </a:solidFill>
                <a:effectLst/>
                <a:uLnTx/>
                <a:uFillTx/>
                <a:latin typeface="+mn-lt"/>
                <a:ea typeface="+mn-ea"/>
                <a:cs typeface="+mn-cs"/>
              </a:rPr>
              <a:t>The standard models for the layered approach to communication between autonomous machines in a network.</a:t>
            </a:r>
          </a:p>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i="0" u="none" strike="noStrike" kern="1200" cap="none" spc="0" normalizeH="0" baseline="0" noProof="0" dirty="0">
                <a:ln>
                  <a:noFill/>
                </a:ln>
                <a:solidFill>
                  <a:schemeClr val="tx1"/>
                </a:solidFill>
                <a:effectLst/>
                <a:uLnTx/>
                <a:uFillTx/>
                <a:latin typeface="+mn-lt"/>
                <a:ea typeface="+mn-ea"/>
                <a:cs typeface="+mn-cs"/>
              </a:rPr>
              <a:t>To study and understand the main characteristics of data transmission across various physical link types. </a:t>
            </a:r>
          </a:p>
        </p:txBody>
      </p:sp>
      <p:sp>
        <p:nvSpPr>
          <p:cNvPr id="4" name="Date Placeholder 3"/>
          <p:cNvSpPr txBox="1">
            <a:spLocks noGrp="1"/>
          </p:cNvSpPr>
          <p:nvPr>
            <p:ph type="dt" sz="half" idx="10"/>
          </p:nvPr>
        </p:nvSpPr>
        <p:spPr>
          <a:noFill/>
        </p:spPr>
        <p:txBody>
          <a:bodyPr vert="horz" lIns="100584" tIns="50292" rIns="100584" bIns="50292"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BAC36CC1-3F42-472E-92A8-E882F456C764}" type="datetime1">
              <a:rPr kumimoji="0" lang="en-US"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100584" tIns="50292" rIns="100584" bIns="50292" rtlCol="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20" dirty="0">
                <a:solidFill>
                  <a:srgbClr val="898989"/>
                </a:solidFill>
              </a:rPr>
              <a:t>8</a:t>
            </a:fld>
            <a:endParaRPr lang="en-US" sz="1320" dirty="0">
              <a:solidFill>
                <a:srgbClr val="898989"/>
              </a:solidFill>
            </a:endParaRPr>
          </a:p>
        </p:txBody>
      </p:sp>
      <p:sp>
        <p:nvSpPr>
          <p:cNvPr id="7" name="Title 1"/>
          <p:cNvSpPr/>
          <p:nvPr/>
        </p:nvSpPr>
        <p:spPr>
          <a:xfrm>
            <a:off x="1508760" y="114300"/>
            <a:ext cx="8549640" cy="754380"/>
          </a:xfrm>
          <a:prstGeom prst="rect">
            <a:avLst/>
          </a:prstGeom>
          <a:solidFill>
            <a:srgbClr val="B7EEFF"/>
          </a:solidFill>
          <a:ln w="9525">
            <a:noFill/>
          </a:ln>
        </p:spPr>
        <p:txBody>
          <a:bodyPr vert="horz" wrap="square" lIns="91440" tIns="45720" rIns="91440" bIns="45720" rtlCol="0" anchor="b" anchorCtr="0">
            <a:normAutofit/>
          </a:bodyPr>
          <a:lstStyle/>
          <a:p>
            <a:pPr lvl="0" algn="ctr" defTabSz="1005840" fontAlgn="auto">
              <a:lnSpc>
                <a:spcPct val="90000"/>
              </a:lnSpc>
              <a:buClrTx/>
              <a:buSzTx/>
              <a:buFontTx/>
            </a:pPr>
            <a:r>
              <a:rPr sz="3200" dirty="0">
                <a:latin typeface="+mj-lt"/>
                <a:ea typeface="+mj-ea"/>
                <a:cs typeface="+mj-cs"/>
                <a:sym typeface="+mn-ea"/>
              </a:rPr>
              <a:t>Course Objective</a:t>
            </a:r>
          </a:p>
        </p:txBody>
      </p:sp>
      <p:sp>
        <p:nvSpPr>
          <p:cNvPr id="2" name="Footer Placeholder 12">
            <a:extLst>
              <a:ext uri="{FF2B5EF4-FFF2-40B4-BE49-F238E27FC236}">
                <a16:creationId xmlns:a16="http://schemas.microsoft.com/office/drawing/2014/main" id="{F1703A07-9859-86A5-212E-99FE3EF57415}"/>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1"/>
          <p:cNvSpPr/>
          <p:nvPr/>
        </p:nvSpPr>
        <p:spPr>
          <a:xfrm>
            <a:off x="4724400" y="987425"/>
            <a:ext cx="441325" cy="222250"/>
          </a:xfrm>
          <a:prstGeom prst="rect">
            <a:avLst/>
          </a:prstGeom>
          <a:noFill/>
          <a:ln w="9525">
            <a:noFill/>
          </a:ln>
        </p:spPr>
        <p:txBody>
          <a:bodyPr wrap="none" lIns="0" tIns="0" rIns="0" bIns="0"/>
          <a:lstStyle/>
          <a:p>
            <a:pPr>
              <a:buNone/>
            </a:pPr>
            <a:r>
              <a:rPr sz="2300" b="1" dirty="0">
                <a:latin typeface="Calibri" panose="020F0502020204030204" pitchFamily="34" charset="0"/>
                <a:ea typeface="Arial" panose="020B0604020202020204" pitchFamily="34" charset="0"/>
              </a:rPr>
              <a:t>FTP</a:t>
            </a:r>
          </a:p>
        </p:txBody>
      </p:sp>
      <p:sp>
        <p:nvSpPr>
          <p:cNvPr id="3" name="Rectangle 2"/>
          <p:cNvSpPr/>
          <p:nvPr/>
        </p:nvSpPr>
        <p:spPr>
          <a:xfrm>
            <a:off x="268288" y="1392238"/>
            <a:ext cx="9339263" cy="3852863"/>
          </a:xfrm>
          <a:prstGeom prst="rect">
            <a:avLst/>
          </a:prstGeom>
        </p:spPr>
        <p:txBody>
          <a:bodyPr lIns="0" tIns="0" rIns="0" bIns="0">
            <a:noAutofit/>
          </a:bodyPr>
          <a:lstStyle/>
          <a:p>
            <a:pPr marL="0" marR="0" lvl="0" indent="0" algn="just" defTabSz="457200" rtl="0" eaLnBrk="1" fontAlgn="auto" latinLnBrk="0" hangingPunct="1">
              <a:lnSpc>
                <a:spcPct val="100000"/>
              </a:lnSpc>
              <a:spcBef>
                <a:spcPts val="0"/>
              </a:spcBef>
              <a:spcAft>
                <a:spcPts val="63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FTP stands for File transfer protocol.</a:t>
            </a:r>
          </a:p>
          <a:p>
            <a:pPr marL="241300" marR="0" lvl="0" indent="-241300" algn="l" defTabSz="457200" rtl="0" eaLnBrk="1" fontAlgn="auto" latinLnBrk="0" hangingPunct="1">
              <a:lnSpc>
                <a:spcPts val="2785"/>
              </a:lnSpc>
              <a:spcBef>
                <a:spcPts val="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FTP is a standard internet protocol provided by TCP/IP used for transmitting the files from one host to another.</a:t>
            </a:r>
          </a:p>
          <a:p>
            <a:pPr marL="241300" marR="0" lvl="0" indent="-241300" algn="l" defTabSz="457200" rtl="0" eaLnBrk="1" fontAlgn="auto" latinLnBrk="0" hangingPunct="1">
              <a:lnSpc>
                <a:spcPts val="2810"/>
              </a:lnSpc>
              <a:spcBef>
                <a:spcPts val="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It is mainly used for transferring the web page files from their creator to the computer that acts as a server for other computers on the internet.</a:t>
            </a:r>
          </a:p>
          <a:p>
            <a:pPr marL="0" marR="0" lvl="0" indent="0" algn="just" defTabSz="457200" rtl="0" eaLnBrk="1" fontAlgn="auto" latinLnBrk="0" hangingPunct="1">
              <a:lnSpc>
                <a:spcPct val="100000"/>
              </a:lnSpc>
              <a:spcBef>
                <a:spcPts val="0"/>
              </a:spcBef>
              <a:spcAft>
                <a:spcPts val="168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It is also used for downloading the files to computer from other servers.</a:t>
            </a:r>
          </a:p>
          <a:p>
            <a:pPr marL="0" marR="0" lvl="0" indent="0" algn="just" defTabSz="457200" rtl="0" eaLnBrk="1" fontAlgn="auto" latinLnBrk="0" hangingPunct="1">
              <a:lnSpc>
                <a:spcPct val="100000"/>
              </a:lnSpc>
              <a:spcBef>
                <a:spcPts val="0"/>
              </a:spcBef>
              <a:spcAft>
                <a:spcPts val="1260"/>
              </a:spcAft>
              <a:buClrTx/>
              <a:buSzTx/>
              <a:buFontTx/>
              <a:buNone/>
              <a:defRPr/>
            </a:pPr>
            <a:r>
              <a:rPr kumimoji="0" lang="en-US" sz="2200" b="1" i="0" u="none" strike="noStrike" kern="1200" cap="none" spc="0" normalizeH="0" baseline="0" noProof="0" dirty="0">
                <a:ln>
                  <a:noFill/>
                </a:ln>
                <a:solidFill>
                  <a:schemeClr val="tx1"/>
                </a:solidFill>
                <a:effectLst/>
                <a:uLnTx/>
                <a:uFillTx/>
                <a:latin typeface="Calibri" panose="020F0502020204030204"/>
                <a:ea typeface="+mn-ea"/>
                <a:cs typeface="+mn-cs"/>
              </a:rPr>
              <a:t>Objectives of FTP</a:t>
            </a:r>
          </a:p>
          <a:p>
            <a:pPr marL="241300" marR="0" lvl="0" indent="0" algn="just" defTabSz="457200" rtl="0" eaLnBrk="1" fontAlgn="auto" latinLnBrk="0" hangingPunct="1">
              <a:lnSpc>
                <a:spcPts val="2810"/>
              </a:lnSpc>
              <a:spcBef>
                <a:spcPts val="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It provides the sharing of files.</a:t>
            </a:r>
          </a:p>
          <a:p>
            <a:pPr marL="241300" marR="0" lvl="0" indent="0" algn="just" defTabSz="457200" rtl="0" eaLnBrk="1" fontAlgn="auto" latinLnBrk="0" hangingPunct="1">
              <a:lnSpc>
                <a:spcPts val="2810"/>
              </a:lnSpc>
              <a:spcBef>
                <a:spcPts val="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It is used to encourage the use of remote computers.</a:t>
            </a:r>
          </a:p>
          <a:p>
            <a:pPr marL="241300" marR="0" lvl="0" indent="0" algn="just" defTabSz="457200" rtl="0" eaLnBrk="1" fontAlgn="auto" latinLnBrk="0" hangingPunct="1">
              <a:lnSpc>
                <a:spcPts val="2810"/>
              </a:lnSpc>
              <a:spcBef>
                <a:spcPts val="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It transfers the data more reliably and efficiently.</a:t>
            </a: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1DACE671-BEAB-4814-A76D-6204E0F85B1C}"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80</a:t>
            </a:fld>
            <a:endParaRPr lang="en-US" sz="1300" dirty="0">
              <a:solidFill>
                <a:srgbClr val="898989"/>
              </a:solidFill>
            </a:endParaRPr>
          </a:p>
        </p:txBody>
      </p:sp>
      <p:sp>
        <p:nvSpPr>
          <p:cNvPr id="81927"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PROTOCOLS</a:t>
            </a:r>
          </a:p>
        </p:txBody>
      </p:sp>
      <p:sp>
        <p:nvSpPr>
          <p:cNvPr id="2" name="Footer Placeholder 12">
            <a:extLst>
              <a:ext uri="{FF2B5EF4-FFF2-40B4-BE49-F238E27FC236}">
                <a16:creationId xmlns:a16="http://schemas.microsoft.com/office/drawing/2014/main" id="{E66B4484-2D58-5247-B237-F0DBBA6E7106}"/>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overrideClrMapping bg1="lt1" tx1="dk1" bg2="lt2" tx2="dk2" accent1="accent1" accent2="accent2" accent3="accent3" accent4="accent4" accent5="accent5" accent6="accent6" hlink="hlink" folHlink="folHlink"/>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1"/>
          <p:cNvSpPr/>
          <p:nvPr/>
        </p:nvSpPr>
        <p:spPr>
          <a:xfrm>
            <a:off x="261938" y="974725"/>
            <a:ext cx="1212850" cy="287338"/>
          </a:xfrm>
          <a:prstGeom prst="rect">
            <a:avLst/>
          </a:prstGeom>
          <a:noFill/>
          <a:ln w="9525">
            <a:noFill/>
          </a:ln>
        </p:spPr>
        <p:txBody>
          <a:bodyPr wrap="none" lIns="0" tIns="0" rIns="0" bIns="0"/>
          <a:lstStyle/>
          <a:p>
            <a:pPr>
              <a:spcAft>
                <a:spcPts val="1890"/>
              </a:spcAft>
              <a:buNone/>
            </a:pPr>
            <a:r>
              <a:rPr sz="2200" b="1" dirty="0">
                <a:latin typeface="Calibri" panose="020F0502020204030204" pitchFamily="34" charset="0"/>
                <a:ea typeface="Arial" panose="020B0604020202020204" pitchFamily="34" charset="0"/>
              </a:rPr>
              <a:t>Why</a:t>
            </a:r>
            <a:r>
              <a:rPr sz="2200" dirty="0">
                <a:latin typeface="Calibri" panose="020F0502020204030204" pitchFamily="34" charset="0"/>
                <a:ea typeface="Arial" panose="020B0604020202020204" pitchFamily="34" charset="0"/>
              </a:rPr>
              <a:t> </a:t>
            </a:r>
            <a:r>
              <a:rPr sz="2200" b="1" dirty="0">
                <a:latin typeface="Calibri" panose="020F0502020204030204" pitchFamily="34" charset="0"/>
                <a:ea typeface="Arial" panose="020B0604020202020204" pitchFamily="34" charset="0"/>
              </a:rPr>
              <a:t>FTP</a:t>
            </a:r>
            <a:r>
              <a:rPr sz="2200" dirty="0">
                <a:latin typeface="Calibri" panose="020F0502020204030204" pitchFamily="34" charset="0"/>
                <a:ea typeface="Arial" panose="020B0604020202020204" pitchFamily="34" charset="0"/>
              </a:rPr>
              <a:t>?</a:t>
            </a:r>
          </a:p>
        </p:txBody>
      </p:sp>
      <p:sp>
        <p:nvSpPr>
          <p:cNvPr id="82947" name="Rectangle 2"/>
          <p:cNvSpPr/>
          <p:nvPr/>
        </p:nvSpPr>
        <p:spPr>
          <a:xfrm>
            <a:off x="265113" y="1536700"/>
            <a:ext cx="9348787" cy="2379663"/>
          </a:xfrm>
          <a:prstGeom prst="rect">
            <a:avLst/>
          </a:prstGeom>
          <a:noFill/>
          <a:ln w="9525">
            <a:noFill/>
          </a:ln>
        </p:spPr>
        <p:txBody>
          <a:bodyPr lIns="0" tIns="0" rIns="0" bIns="0"/>
          <a:lstStyle/>
          <a:p>
            <a:pPr indent="469900" algn="just">
              <a:lnSpc>
                <a:spcPts val="2790"/>
              </a:lnSpc>
              <a:spcBef>
                <a:spcPts val="1890"/>
              </a:spcBef>
              <a:buNone/>
            </a:pPr>
            <a:r>
              <a:rPr sz="2200" dirty="0">
                <a:latin typeface="Calibri" panose="020F0502020204030204" pitchFamily="34" charset="0"/>
                <a:ea typeface="Arial" panose="020B0604020202020204" pitchFamily="34" charset="0"/>
              </a:rPr>
              <a:t>Although transferring files from one system to another is very simple and straightforward, but sometimes it can cause problems. For example, two systems may have different file conventions. Two systems may have different ways to represent text and data. Two systems may have different directory structures. FTP protocol overcomes these problems by establishing two connections between hosts. One connection is used for data transfer, and another connection is used for the control connection.</a:t>
            </a: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578DC174-228E-4337-96F4-F8B54F32CE48}"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81</a:t>
            </a:fld>
            <a:endParaRPr lang="en-US" sz="1300" dirty="0">
              <a:solidFill>
                <a:srgbClr val="898989"/>
              </a:solidFill>
            </a:endParaRPr>
          </a:p>
        </p:txBody>
      </p:sp>
      <p:sp>
        <p:nvSpPr>
          <p:cNvPr id="82951"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PROTOCOLS</a:t>
            </a:r>
          </a:p>
        </p:txBody>
      </p:sp>
      <p:sp>
        <p:nvSpPr>
          <p:cNvPr id="2" name="Footer Placeholder 12">
            <a:extLst>
              <a:ext uri="{FF2B5EF4-FFF2-40B4-BE49-F238E27FC236}">
                <a16:creationId xmlns:a16="http://schemas.microsoft.com/office/drawing/2014/main" id="{AB7AB21C-3EA3-B2BA-3655-FAA00709A3E9}"/>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overrideClrMapping bg1="lt1" tx1="dk1" bg2="lt2" tx2="dk2" accent1="accent1" accent2="accent2" accent3="accent3" accent4="accent4" accent5="accent5" accent6="accent6" hlink="hlink" folHlink="folHlink"/>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83970" name="Picture 1"/>
          <p:cNvPicPr>
            <a:picLocks noChangeAspect="1"/>
          </p:cNvPicPr>
          <p:nvPr/>
        </p:nvPicPr>
        <p:blipFill>
          <a:blip r:embed="rId2"/>
          <a:stretch>
            <a:fillRect/>
          </a:stretch>
        </p:blipFill>
        <p:spPr>
          <a:xfrm>
            <a:off x="615950" y="1398588"/>
            <a:ext cx="8421688" cy="4740275"/>
          </a:xfrm>
          <a:prstGeom prst="rect">
            <a:avLst/>
          </a:prstGeom>
          <a:noFill/>
          <a:ln w="9525">
            <a:noFill/>
          </a:ln>
        </p:spPr>
      </p:pic>
      <p:sp>
        <p:nvSpPr>
          <p:cNvPr id="83971" name="Rectangle 2"/>
          <p:cNvSpPr/>
          <p:nvPr/>
        </p:nvSpPr>
        <p:spPr>
          <a:xfrm>
            <a:off x="277813" y="971550"/>
            <a:ext cx="2233612" cy="241300"/>
          </a:xfrm>
          <a:prstGeom prst="rect">
            <a:avLst/>
          </a:prstGeom>
          <a:noFill/>
          <a:ln w="9525">
            <a:noFill/>
          </a:ln>
        </p:spPr>
        <p:txBody>
          <a:bodyPr wrap="none" lIns="0" tIns="0" rIns="0" bIns="0"/>
          <a:lstStyle/>
          <a:p>
            <a:pPr>
              <a:buNone/>
            </a:pPr>
            <a:r>
              <a:rPr sz="2300" b="1" dirty="0">
                <a:latin typeface="Calibri" panose="020F0502020204030204" pitchFamily="34" charset="0"/>
                <a:ea typeface="Arial" panose="020B0604020202020204" pitchFamily="34" charset="0"/>
              </a:rPr>
              <a:t>Mechanism of FTP</a:t>
            </a:r>
          </a:p>
        </p:txBody>
      </p:sp>
      <p:sp>
        <p:nvSpPr>
          <p:cNvPr id="83972" name="Rectangle 3"/>
          <p:cNvSpPr/>
          <p:nvPr/>
        </p:nvSpPr>
        <p:spPr>
          <a:xfrm>
            <a:off x="4400550" y="4416425"/>
            <a:ext cx="942975" cy="247650"/>
          </a:xfrm>
          <a:prstGeom prst="rect">
            <a:avLst/>
          </a:prstGeom>
          <a:noFill/>
          <a:ln w="9525">
            <a:noFill/>
          </a:ln>
        </p:spPr>
        <p:txBody>
          <a:bodyPr wrap="none" lIns="0" tIns="0" rIns="0" bIns="0"/>
          <a:lstStyle/>
          <a:p>
            <a:pPr>
              <a:buNone/>
            </a:pPr>
            <a:r>
              <a:rPr sz="2300" b="1" dirty="0">
                <a:latin typeface="Calibri" panose="020F0502020204030204" pitchFamily="34" charset="0"/>
                <a:ea typeface="Arial" panose="020B0604020202020204" pitchFamily="34" charset="0"/>
              </a:rPr>
              <a:t>TCP/IP</a:t>
            </a:r>
          </a:p>
        </p:txBody>
      </p:sp>
      <p:sp>
        <p:nvSpPr>
          <p:cNvPr id="83973" name="Rectangle 4"/>
          <p:cNvSpPr/>
          <p:nvPr/>
        </p:nvSpPr>
        <p:spPr>
          <a:xfrm>
            <a:off x="2541588" y="1785938"/>
            <a:ext cx="450850" cy="165100"/>
          </a:xfrm>
          <a:prstGeom prst="rect">
            <a:avLst/>
          </a:prstGeom>
          <a:noFill/>
          <a:ln w="9525">
            <a:noFill/>
          </a:ln>
        </p:spPr>
        <p:txBody>
          <a:bodyPr wrap="none" lIns="0" tIns="0" rIns="0" bIns="0"/>
          <a:lstStyle/>
          <a:p>
            <a:pPr>
              <a:buNone/>
            </a:pPr>
            <a:r>
              <a:rPr sz="1700" b="1" dirty="0">
                <a:latin typeface="Sylfaen" panose="010A0502050306030303" pitchFamily="18" charset="0"/>
                <a:ea typeface="Arial" panose="020B0604020202020204" pitchFamily="34" charset="0"/>
              </a:rPr>
              <a:t>User</a:t>
            </a:r>
          </a:p>
        </p:txBody>
      </p:sp>
      <p:sp>
        <p:nvSpPr>
          <p:cNvPr id="83974" name="Rectangle 5"/>
          <p:cNvSpPr/>
          <p:nvPr/>
        </p:nvSpPr>
        <p:spPr>
          <a:xfrm>
            <a:off x="2798763" y="2682875"/>
            <a:ext cx="474662" cy="157163"/>
          </a:xfrm>
          <a:prstGeom prst="rect">
            <a:avLst/>
          </a:prstGeom>
          <a:noFill/>
          <a:ln w="9525">
            <a:noFill/>
          </a:ln>
        </p:spPr>
        <p:txBody>
          <a:bodyPr wrap="none" lIns="0" tIns="0" rIns="0" bIns="0"/>
          <a:lstStyle/>
          <a:p>
            <a:pPr>
              <a:buNone/>
            </a:pPr>
            <a:r>
              <a:rPr sz="1600" b="1" dirty="0">
                <a:latin typeface="Arial" panose="020B0604020202020204" pitchFamily="34" charset="0"/>
                <a:ea typeface="Arial" panose="020B0604020202020204" pitchFamily="34" charset="0"/>
              </a:rPr>
              <a:t>User</a:t>
            </a:r>
          </a:p>
        </p:txBody>
      </p:sp>
      <p:sp>
        <p:nvSpPr>
          <p:cNvPr id="83975" name="Rectangle 6"/>
          <p:cNvSpPr/>
          <p:nvPr/>
        </p:nvSpPr>
        <p:spPr>
          <a:xfrm>
            <a:off x="2578100" y="2938463"/>
            <a:ext cx="903288" cy="158750"/>
          </a:xfrm>
          <a:prstGeom prst="rect">
            <a:avLst/>
          </a:prstGeom>
          <a:noFill/>
          <a:ln w="9525">
            <a:noFill/>
          </a:ln>
        </p:spPr>
        <p:txBody>
          <a:bodyPr wrap="none" lIns="0" tIns="0" rIns="0" bIns="0"/>
          <a:lstStyle/>
          <a:p>
            <a:pPr>
              <a:buNone/>
            </a:pPr>
            <a:r>
              <a:rPr sz="1600" b="1" dirty="0">
                <a:latin typeface="Arial" panose="020B0604020202020204" pitchFamily="34" charset="0"/>
                <a:ea typeface="Arial" panose="020B0604020202020204" pitchFamily="34" charset="0"/>
              </a:rPr>
              <a:t>interface</a:t>
            </a:r>
          </a:p>
        </p:txBody>
      </p:sp>
      <p:sp>
        <p:nvSpPr>
          <p:cNvPr id="83976" name="Rectangle 7"/>
          <p:cNvSpPr/>
          <p:nvPr/>
        </p:nvSpPr>
        <p:spPr>
          <a:xfrm>
            <a:off x="4127500" y="3743325"/>
            <a:ext cx="1603375" cy="146050"/>
          </a:xfrm>
          <a:prstGeom prst="rect">
            <a:avLst/>
          </a:prstGeom>
          <a:noFill/>
          <a:ln w="9525">
            <a:noFill/>
          </a:ln>
        </p:spPr>
        <p:txBody>
          <a:bodyPr wrap="none" lIns="0" tIns="0" rIns="0" bIns="0"/>
          <a:lstStyle/>
          <a:p>
            <a:pPr>
              <a:buNone/>
            </a:pPr>
            <a:r>
              <a:rPr sz="1600" dirty="0">
                <a:latin typeface="Calibri" panose="020F0502020204030204" pitchFamily="34" charset="0"/>
                <a:ea typeface="Arial" panose="020B0604020202020204" pitchFamily="34" charset="0"/>
              </a:rPr>
              <a:t>Control connection</a:t>
            </a:r>
          </a:p>
        </p:txBody>
      </p:sp>
      <p:sp>
        <p:nvSpPr>
          <p:cNvPr id="83977" name="Rectangle 8"/>
          <p:cNvSpPr/>
          <p:nvPr/>
        </p:nvSpPr>
        <p:spPr>
          <a:xfrm>
            <a:off x="2620963" y="3749675"/>
            <a:ext cx="731837" cy="152400"/>
          </a:xfrm>
          <a:prstGeom prst="rect">
            <a:avLst/>
          </a:prstGeom>
          <a:noFill/>
          <a:ln w="9525">
            <a:noFill/>
          </a:ln>
        </p:spPr>
        <p:txBody>
          <a:bodyPr wrap="none" lIns="0" tIns="0" rIns="0" bIns="0"/>
          <a:lstStyle/>
          <a:p>
            <a:pPr>
              <a:buNone/>
            </a:pPr>
            <a:r>
              <a:rPr sz="1600" b="1" dirty="0">
                <a:latin typeface="Arial" panose="020B0604020202020204" pitchFamily="34" charset="0"/>
                <a:ea typeface="Arial" panose="020B0604020202020204" pitchFamily="34" charset="0"/>
              </a:rPr>
              <a:t>Control</a:t>
            </a:r>
          </a:p>
        </p:txBody>
      </p:sp>
      <p:sp>
        <p:nvSpPr>
          <p:cNvPr id="83978" name="Rectangle 9"/>
          <p:cNvSpPr/>
          <p:nvPr/>
        </p:nvSpPr>
        <p:spPr>
          <a:xfrm>
            <a:off x="6272213" y="3767138"/>
            <a:ext cx="731837" cy="158750"/>
          </a:xfrm>
          <a:prstGeom prst="rect">
            <a:avLst/>
          </a:prstGeom>
          <a:noFill/>
          <a:ln w="9525">
            <a:noFill/>
          </a:ln>
        </p:spPr>
        <p:txBody>
          <a:bodyPr wrap="none" lIns="0" tIns="0" rIns="0" bIns="0"/>
          <a:lstStyle/>
          <a:p>
            <a:pPr>
              <a:buNone/>
            </a:pPr>
            <a:r>
              <a:rPr sz="1600" b="1" dirty="0">
                <a:latin typeface="Arial" panose="020B0604020202020204" pitchFamily="34" charset="0"/>
                <a:ea typeface="Arial" panose="020B0604020202020204" pitchFamily="34" charset="0"/>
              </a:rPr>
              <a:t>Control</a:t>
            </a:r>
          </a:p>
        </p:txBody>
      </p:sp>
      <p:sp>
        <p:nvSpPr>
          <p:cNvPr id="83979" name="Rectangle 10"/>
          <p:cNvSpPr/>
          <p:nvPr/>
        </p:nvSpPr>
        <p:spPr>
          <a:xfrm>
            <a:off x="2614613" y="4048125"/>
            <a:ext cx="798512" cy="152400"/>
          </a:xfrm>
          <a:prstGeom prst="rect">
            <a:avLst/>
          </a:prstGeom>
          <a:noFill/>
          <a:ln w="9525">
            <a:noFill/>
          </a:ln>
        </p:spPr>
        <p:txBody>
          <a:bodyPr wrap="none" lIns="0" tIns="0" rIns="0" bIns="0"/>
          <a:lstStyle/>
          <a:p>
            <a:pPr>
              <a:buNone/>
            </a:pPr>
            <a:r>
              <a:rPr sz="1600" b="1" dirty="0">
                <a:latin typeface="Arial" panose="020B0604020202020204" pitchFamily="34" charset="0"/>
                <a:ea typeface="Arial" panose="020B0604020202020204" pitchFamily="34" charset="0"/>
              </a:rPr>
              <a:t>process</a:t>
            </a:r>
          </a:p>
        </p:txBody>
      </p:sp>
      <p:sp>
        <p:nvSpPr>
          <p:cNvPr id="83980" name="Rectangle 11"/>
          <p:cNvSpPr/>
          <p:nvPr/>
        </p:nvSpPr>
        <p:spPr>
          <a:xfrm>
            <a:off x="6242050" y="4065588"/>
            <a:ext cx="792163" cy="152400"/>
          </a:xfrm>
          <a:prstGeom prst="rect">
            <a:avLst/>
          </a:prstGeom>
          <a:noFill/>
          <a:ln w="9525">
            <a:noFill/>
          </a:ln>
        </p:spPr>
        <p:txBody>
          <a:bodyPr wrap="none" lIns="0" tIns="0" rIns="0" bIns="0"/>
          <a:lstStyle/>
          <a:p>
            <a:pPr>
              <a:buNone/>
            </a:pPr>
            <a:r>
              <a:rPr sz="1600" b="1" dirty="0">
                <a:latin typeface="Arial" panose="020B0604020202020204" pitchFamily="34" charset="0"/>
                <a:ea typeface="Arial" panose="020B0604020202020204" pitchFamily="34" charset="0"/>
              </a:rPr>
              <a:t>process</a:t>
            </a:r>
          </a:p>
        </p:txBody>
      </p:sp>
      <p:sp>
        <p:nvSpPr>
          <p:cNvPr id="83981" name="Rectangle 12"/>
          <p:cNvSpPr/>
          <p:nvPr/>
        </p:nvSpPr>
        <p:spPr>
          <a:xfrm>
            <a:off x="2835275" y="4602163"/>
            <a:ext cx="450850" cy="152400"/>
          </a:xfrm>
          <a:prstGeom prst="rect">
            <a:avLst/>
          </a:prstGeom>
          <a:noFill/>
          <a:ln w="9525">
            <a:noFill/>
          </a:ln>
        </p:spPr>
        <p:txBody>
          <a:bodyPr wrap="none" lIns="0" tIns="0" rIns="0" bIns="0"/>
          <a:lstStyle/>
          <a:p>
            <a:pPr>
              <a:buNone/>
            </a:pPr>
            <a:r>
              <a:rPr sz="1600" b="1" dirty="0">
                <a:latin typeface="Arial" panose="020B0604020202020204" pitchFamily="34" charset="0"/>
                <a:ea typeface="Arial" panose="020B0604020202020204" pitchFamily="34" charset="0"/>
              </a:rPr>
              <a:t>Data</a:t>
            </a:r>
          </a:p>
        </p:txBody>
      </p:sp>
      <p:sp>
        <p:nvSpPr>
          <p:cNvPr id="83982" name="Rectangle 13"/>
          <p:cNvSpPr/>
          <p:nvPr/>
        </p:nvSpPr>
        <p:spPr>
          <a:xfrm>
            <a:off x="6456363" y="4657725"/>
            <a:ext cx="371475" cy="127000"/>
          </a:xfrm>
          <a:prstGeom prst="rect">
            <a:avLst/>
          </a:prstGeom>
          <a:noFill/>
          <a:ln w="9525">
            <a:noFill/>
          </a:ln>
        </p:spPr>
        <p:txBody>
          <a:bodyPr wrap="none" lIns="0" tIns="0" rIns="0" bIns="0"/>
          <a:lstStyle/>
          <a:p>
            <a:pPr>
              <a:buNone/>
            </a:pPr>
            <a:r>
              <a:rPr sz="1200" b="1" dirty="0">
                <a:latin typeface="Arial" panose="020B0604020202020204" pitchFamily="34" charset="0"/>
                <a:ea typeface="Arial" panose="020B0604020202020204" pitchFamily="34" charset="0"/>
              </a:rPr>
              <a:t>Data</a:t>
            </a:r>
          </a:p>
        </p:txBody>
      </p:sp>
      <p:sp>
        <p:nvSpPr>
          <p:cNvPr id="83983" name="Rectangle 14"/>
          <p:cNvSpPr/>
          <p:nvPr/>
        </p:nvSpPr>
        <p:spPr>
          <a:xfrm>
            <a:off x="2651125" y="4857750"/>
            <a:ext cx="804863" cy="158750"/>
          </a:xfrm>
          <a:prstGeom prst="rect">
            <a:avLst/>
          </a:prstGeom>
          <a:noFill/>
          <a:ln w="9525">
            <a:noFill/>
          </a:ln>
        </p:spPr>
        <p:txBody>
          <a:bodyPr wrap="none" lIns="0" tIns="0" rIns="0" bIns="0"/>
          <a:lstStyle/>
          <a:p>
            <a:pPr>
              <a:buNone/>
            </a:pPr>
            <a:r>
              <a:rPr sz="1600" b="1" dirty="0">
                <a:latin typeface="Arial" panose="020B0604020202020204" pitchFamily="34" charset="0"/>
                <a:ea typeface="Arial" panose="020B0604020202020204" pitchFamily="34" charset="0"/>
              </a:rPr>
              <a:t>transfer</a:t>
            </a:r>
          </a:p>
        </p:txBody>
      </p:sp>
      <p:sp>
        <p:nvSpPr>
          <p:cNvPr id="83984" name="Rectangle 15"/>
          <p:cNvSpPr/>
          <p:nvPr/>
        </p:nvSpPr>
        <p:spPr>
          <a:xfrm>
            <a:off x="6303963" y="4870450"/>
            <a:ext cx="669925" cy="128588"/>
          </a:xfrm>
          <a:prstGeom prst="rect">
            <a:avLst/>
          </a:prstGeom>
          <a:noFill/>
          <a:ln w="9525">
            <a:noFill/>
          </a:ln>
        </p:spPr>
        <p:txBody>
          <a:bodyPr wrap="none" lIns="0" tIns="0" rIns="0" bIns="0"/>
          <a:lstStyle/>
          <a:p>
            <a:pPr>
              <a:buNone/>
            </a:pPr>
            <a:r>
              <a:rPr sz="1300" b="1" dirty="0">
                <a:latin typeface="Arial" panose="020B0604020202020204" pitchFamily="34" charset="0"/>
                <a:ea typeface="Arial" panose="020B0604020202020204" pitchFamily="34" charset="0"/>
              </a:rPr>
              <a:t>transfer</a:t>
            </a:r>
          </a:p>
        </p:txBody>
      </p:sp>
      <p:sp>
        <p:nvSpPr>
          <p:cNvPr id="83985" name="Rectangle 16"/>
          <p:cNvSpPr/>
          <p:nvPr/>
        </p:nvSpPr>
        <p:spPr>
          <a:xfrm>
            <a:off x="6308725" y="5114925"/>
            <a:ext cx="671513" cy="127000"/>
          </a:xfrm>
          <a:prstGeom prst="rect">
            <a:avLst/>
          </a:prstGeom>
          <a:noFill/>
          <a:ln w="9525">
            <a:noFill/>
          </a:ln>
        </p:spPr>
        <p:txBody>
          <a:bodyPr wrap="none" lIns="0" tIns="0" rIns="0" bIns="0"/>
          <a:lstStyle/>
          <a:p>
            <a:pPr>
              <a:buNone/>
            </a:pPr>
            <a:r>
              <a:rPr sz="1300" b="1" dirty="0">
                <a:latin typeface="Arial" panose="020B0604020202020204" pitchFamily="34" charset="0"/>
                <a:ea typeface="Arial" panose="020B0604020202020204" pitchFamily="34" charset="0"/>
              </a:rPr>
              <a:t>process</a:t>
            </a:r>
          </a:p>
        </p:txBody>
      </p:sp>
      <p:sp>
        <p:nvSpPr>
          <p:cNvPr id="83986" name="Rectangle 17"/>
          <p:cNvSpPr/>
          <p:nvPr/>
        </p:nvSpPr>
        <p:spPr>
          <a:xfrm>
            <a:off x="4217988" y="5121275"/>
            <a:ext cx="1365250" cy="139700"/>
          </a:xfrm>
          <a:prstGeom prst="rect">
            <a:avLst/>
          </a:prstGeom>
          <a:noFill/>
          <a:ln w="9525">
            <a:noFill/>
          </a:ln>
        </p:spPr>
        <p:txBody>
          <a:bodyPr wrap="none" lIns="0" tIns="0" rIns="0" bIns="0"/>
          <a:lstStyle/>
          <a:p>
            <a:pPr>
              <a:buNone/>
            </a:pPr>
            <a:r>
              <a:rPr sz="1600" dirty="0">
                <a:latin typeface="Calibri" panose="020F0502020204030204" pitchFamily="34" charset="0"/>
                <a:ea typeface="Arial" panose="020B0604020202020204" pitchFamily="34" charset="0"/>
              </a:rPr>
              <a:t>Data connection</a:t>
            </a:r>
          </a:p>
        </p:txBody>
      </p:sp>
      <p:sp>
        <p:nvSpPr>
          <p:cNvPr id="83987" name="Rectangle 18"/>
          <p:cNvSpPr/>
          <p:nvPr/>
        </p:nvSpPr>
        <p:spPr>
          <a:xfrm>
            <a:off x="2657475" y="5145088"/>
            <a:ext cx="798513" cy="158750"/>
          </a:xfrm>
          <a:prstGeom prst="rect">
            <a:avLst/>
          </a:prstGeom>
          <a:noFill/>
          <a:ln w="9525">
            <a:noFill/>
          </a:ln>
        </p:spPr>
        <p:txBody>
          <a:bodyPr wrap="none" lIns="0" tIns="0" rIns="0" bIns="0"/>
          <a:lstStyle/>
          <a:p>
            <a:pPr>
              <a:buNone/>
            </a:pPr>
            <a:r>
              <a:rPr sz="1600" b="1" dirty="0">
                <a:latin typeface="Arial" panose="020B0604020202020204" pitchFamily="34" charset="0"/>
                <a:ea typeface="Arial" panose="020B0604020202020204" pitchFamily="34" charset="0"/>
              </a:rPr>
              <a:t>process</a:t>
            </a:r>
          </a:p>
        </p:txBody>
      </p:sp>
      <p:sp>
        <p:nvSpPr>
          <p:cNvPr id="83988" name="Rectangle 19"/>
          <p:cNvSpPr/>
          <p:nvPr/>
        </p:nvSpPr>
        <p:spPr>
          <a:xfrm>
            <a:off x="6303963" y="5645150"/>
            <a:ext cx="815975" cy="238125"/>
          </a:xfrm>
          <a:prstGeom prst="rect">
            <a:avLst/>
          </a:prstGeom>
          <a:noFill/>
          <a:ln w="9525">
            <a:noFill/>
          </a:ln>
        </p:spPr>
        <p:txBody>
          <a:bodyPr wrap="none" lIns="0" tIns="0" rIns="0" bIns="0"/>
          <a:lstStyle/>
          <a:p>
            <a:pPr algn="ctr">
              <a:spcAft>
                <a:spcPts val="2940"/>
              </a:spcAft>
              <a:buNone/>
            </a:pPr>
            <a:r>
              <a:rPr sz="2300" dirty="0">
                <a:latin typeface="Sylfaen" panose="010A0502050306030303" pitchFamily="18" charset="0"/>
                <a:ea typeface="Arial" panose="020B0604020202020204" pitchFamily="34" charset="0"/>
              </a:rPr>
              <a:t>Server</a:t>
            </a:r>
          </a:p>
        </p:txBody>
      </p:sp>
      <p:sp>
        <p:nvSpPr>
          <p:cNvPr id="83989" name="Rectangle 20"/>
          <p:cNvSpPr/>
          <p:nvPr/>
        </p:nvSpPr>
        <p:spPr>
          <a:xfrm>
            <a:off x="2730500" y="5694363"/>
            <a:ext cx="658813" cy="212725"/>
          </a:xfrm>
          <a:prstGeom prst="rect">
            <a:avLst/>
          </a:prstGeom>
          <a:noFill/>
          <a:ln w="9525">
            <a:noFill/>
          </a:ln>
        </p:spPr>
        <p:txBody>
          <a:bodyPr wrap="none" lIns="0" tIns="0" rIns="0" bIns="0"/>
          <a:lstStyle/>
          <a:p>
            <a:pPr>
              <a:buNone/>
            </a:pPr>
            <a:r>
              <a:rPr sz="2000" dirty="0">
                <a:latin typeface="Sylfaen" panose="010A0502050306030303" pitchFamily="18" charset="0"/>
                <a:ea typeface="Arial" panose="020B0604020202020204" pitchFamily="34" charset="0"/>
              </a:rPr>
              <a:t>Client</a:t>
            </a:r>
          </a:p>
        </p:txBody>
      </p:sp>
      <p:sp>
        <p:nvSpPr>
          <p:cNvPr id="83990" name="Rectangle 21"/>
          <p:cNvSpPr/>
          <p:nvPr/>
        </p:nvSpPr>
        <p:spPr>
          <a:xfrm>
            <a:off x="255588" y="6410325"/>
            <a:ext cx="9348787" cy="646113"/>
          </a:xfrm>
          <a:prstGeom prst="rect">
            <a:avLst/>
          </a:prstGeom>
          <a:noFill/>
          <a:ln w="9525">
            <a:noFill/>
          </a:ln>
        </p:spPr>
        <p:txBody>
          <a:bodyPr lIns="0" tIns="0" rIns="0" bIns="0"/>
          <a:lstStyle/>
          <a:p>
            <a:pPr algn="just">
              <a:lnSpc>
                <a:spcPts val="2840"/>
              </a:lnSpc>
              <a:spcBef>
                <a:spcPts val="2940"/>
              </a:spcBef>
              <a:buNone/>
            </a:pPr>
            <a:r>
              <a:rPr sz="2200" dirty="0">
                <a:latin typeface="Calibri" panose="020F0502020204030204" pitchFamily="34" charset="0"/>
                <a:ea typeface="Arial" panose="020B0604020202020204" pitchFamily="34" charset="0"/>
              </a:rPr>
              <a:t>The above figure shows the basic model of the FTP. The FTP client has three components: the user interface, control process, and data transfer process. The</a:t>
            </a:r>
          </a:p>
        </p:txBody>
      </p:sp>
      <p:sp>
        <p:nvSpPr>
          <p:cNvPr id="23" name="Date Placeholder 22"/>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35F6EB04-41D4-4C02-8406-6E1AE4AEC694}"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25" name="Slide Number Placeholder 24"/>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82</a:t>
            </a:fld>
            <a:endParaRPr lang="en-US" sz="1300" dirty="0">
              <a:solidFill>
                <a:srgbClr val="898989"/>
              </a:solidFill>
            </a:endParaRPr>
          </a:p>
        </p:txBody>
      </p:sp>
      <p:sp>
        <p:nvSpPr>
          <p:cNvPr id="83994"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PROTOCOLS</a:t>
            </a:r>
          </a:p>
        </p:txBody>
      </p:sp>
      <p:sp>
        <p:nvSpPr>
          <p:cNvPr id="2" name="Footer Placeholder 12">
            <a:extLst>
              <a:ext uri="{FF2B5EF4-FFF2-40B4-BE49-F238E27FC236}">
                <a16:creationId xmlns:a16="http://schemas.microsoft.com/office/drawing/2014/main" id="{E8D9DD63-AF8D-EE8A-A62A-300595FD4BD4}"/>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overrideClrMapping bg1="lt1" tx1="dk1" bg2="lt2" tx2="dk2" accent1="accent1" accent2="accent2" accent3="accent3" accent4="accent4" accent5="accent5" accent6="accent6" hlink="hlink" folHlink="folHlink"/>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84994" name="Picture 1"/>
          <p:cNvPicPr>
            <a:picLocks noChangeAspect="1"/>
          </p:cNvPicPr>
          <p:nvPr/>
        </p:nvPicPr>
        <p:blipFill>
          <a:blip r:embed="rId2"/>
          <a:stretch>
            <a:fillRect/>
          </a:stretch>
        </p:blipFill>
        <p:spPr>
          <a:xfrm>
            <a:off x="2789238" y="2338388"/>
            <a:ext cx="2946400" cy="1912937"/>
          </a:xfrm>
          <a:prstGeom prst="rect">
            <a:avLst/>
          </a:prstGeom>
          <a:noFill/>
          <a:ln w="9525">
            <a:noFill/>
          </a:ln>
        </p:spPr>
      </p:pic>
      <p:sp>
        <p:nvSpPr>
          <p:cNvPr id="84995" name="Rectangle 2"/>
          <p:cNvSpPr/>
          <p:nvPr/>
        </p:nvSpPr>
        <p:spPr>
          <a:xfrm>
            <a:off x="258763" y="974725"/>
            <a:ext cx="9339262" cy="1179513"/>
          </a:xfrm>
          <a:prstGeom prst="rect">
            <a:avLst/>
          </a:prstGeom>
          <a:noFill/>
          <a:ln w="9525">
            <a:noFill/>
          </a:ln>
        </p:spPr>
        <p:txBody>
          <a:bodyPr lIns="0" tIns="0" rIns="0" bIns="0"/>
          <a:lstStyle/>
          <a:p>
            <a:pPr algn="just">
              <a:lnSpc>
                <a:spcPts val="2815"/>
              </a:lnSpc>
              <a:spcAft>
                <a:spcPts val="840"/>
              </a:spcAft>
              <a:buNone/>
            </a:pPr>
            <a:r>
              <a:rPr sz="2200" dirty="0">
                <a:latin typeface="Calibri" panose="020F0502020204030204" pitchFamily="34" charset="0"/>
                <a:ea typeface="Arial" panose="020B0604020202020204" pitchFamily="34" charset="0"/>
              </a:rPr>
              <a:t>server has two components: the server control process and the server data transfer process.</a:t>
            </a:r>
          </a:p>
          <a:p>
            <a:pPr algn="just">
              <a:buNone/>
            </a:pPr>
            <a:r>
              <a:rPr sz="2200" b="1" dirty="0">
                <a:latin typeface="Calibri" panose="020F0502020204030204" pitchFamily="34" charset="0"/>
                <a:ea typeface="Arial" panose="020B0604020202020204" pitchFamily="34" charset="0"/>
              </a:rPr>
              <a:t>There are two types of connections in FTP:</a:t>
            </a:r>
          </a:p>
        </p:txBody>
      </p:sp>
      <p:sp>
        <p:nvSpPr>
          <p:cNvPr id="84996" name="Rectangle 3"/>
          <p:cNvSpPr/>
          <p:nvPr/>
        </p:nvSpPr>
        <p:spPr>
          <a:xfrm>
            <a:off x="725488" y="4456113"/>
            <a:ext cx="8894762" cy="2444750"/>
          </a:xfrm>
          <a:prstGeom prst="rect">
            <a:avLst/>
          </a:prstGeom>
          <a:noFill/>
          <a:ln w="9525">
            <a:noFill/>
          </a:ln>
        </p:spPr>
        <p:txBody>
          <a:bodyPr lIns="0" tIns="0" rIns="0" bIns="0"/>
          <a:lstStyle/>
          <a:p>
            <a:pPr marL="244475" indent="-228600" algn="just">
              <a:lnSpc>
                <a:spcPts val="2790"/>
              </a:lnSpc>
              <a:spcBef>
                <a:spcPts val="840"/>
              </a:spcBef>
              <a:buNone/>
            </a:pPr>
            <a:r>
              <a:rPr sz="2200" dirty="0">
                <a:latin typeface="Calibri" panose="020F0502020204030204" pitchFamily="34" charset="0"/>
                <a:ea typeface="Arial" panose="020B0604020202020204" pitchFamily="34" charset="0"/>
              </a:rPr>
              <a:t>• </a:t>
            </a:r>
            <a:r>
              <a:rPr sz="2200" b="1" dirty="0">
                <a:latin typeface="Calibri" panose="020F0502020204030204" pitchFamily="34" charset="0"/>
                <a:ea typeface="Arial" panose="020B0604020202020204" pitchFamily="34" charset="0"/>
              </a:rPr>
              <a:t>Control Connection</a:t>
            </a:r>
            <a:r>
              <a:rPr sz="2200" dirty="0">
                <a:latin typeface="Calibri" panose="020F0502020204030204" pitchFamily="34" charset="0"/>
                <a:ea typeface="Arial" panose="020B0604020202020204" pitchFamily="34" charset="0"/>
              </a:rPr>
              <a:t>: The control connection uses very simple rules for communication. Through control connection, we can transfer a line of command or line of response at a time. The control connection is made between the control processes. The control connection remains connected during the entire interactive FTP session.</a:t>
            </a:r>
          </a:p>
          <a:p>
            <a:pPr marL="244475" indent="-228600" algn="just">
              <a:lnSpc>
                <a:spcPts val="2815"/>
              </a:lnSpc>
              <a:buNone/>
            </a:pPr>
            <a:r>
              <a:rPr sz="2200" dirty="0">
                <a:latin typeface="Calibri" panose="020F0502020204030204" pitchFamily="34" charset="0"/>
                <a:ea typeface="Arial" panose="020B0604020202020204" pitchFamily="34" charset="0"/>
              </a:rPr>
              <a:t>•  </a:t>
            </a:r>
            <a:r>
              <a:rPr sz="2200" b="1" dirty="0">
                <a:latin typeface="Calibri" panose="020F0502020204030204" pitchFamily="34" charset="0"/>
                <a:ea typeface="Arial" panose="020B0604020202020204" pitchFamily="34" charset="0"/>
              </a:rPr>
              <a:t>Data Connection</a:t>
            </a:r>
            <a:r>
              <a:rPr sz="2200" dirty="0">
                <a:latin typeface="Calibri" panose="020F0502020204030204" pitchFamily="34" charset="0"/>
                <a:ea typeface="Arial" panose="020B0604020202020204" pitchFamily="34" charset="0"/>
              </a:rPr>
              <a:t>: The Data Connection uses very complex rules as data types may vary. The data connection is made between data transfer</a:t>
            </a:r>
          </a:p>
        </p:txBody>
      </p:sp>
      <p:sp>
        <p:nvSpPr>
          <p:cNvPr id="5" name="Date Placeholder 4"/>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A5B47194-F3BE-4E99-9836-83D229D5598E}"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83</a:t>
            </a:fld>
            <a:endParaRPr lang="en-US" sz="1300" dirty="0">
              <a:solidFill>
                <a:srgbClr val="898989"/>
              </a:solidFill>
            </a:endParaRPr>
          </a:p>
        </p:txBody>
      </p:sp>
      <p:sp>
        <p:nvSpPr>
          <p:cNvPr id="85000"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PROTOCOLS</a:t>
            </a:r>
          </a:p>
        </p:txBody>
      </p:sp>
      <p:sp>
        <p:nvSpPr>
          <p:cNvPr id="2" name="Footer Placeholder 12">
            <a:extLst>
              <a:ext uri="{FF2B5EF4-FFF2-40B4-BE49-F238E27FC236}">
                <a16:creationId xmlns:a16="http://schemas.microsoft.com/office/drawing/2014/main" id="{66D009ED-CB6D-E879-A99F-74E8CF9CF22F}"/>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overrideClrMapping bg1="lt1" tx1="dk1" bg2="lt2" tx2="dk2" accent1="accent1" accent2="accent2" accent3="accent3" accent4="accent4" accent5="accent5" accent6="accent6" hlink="hlink" folHlink="folHlink"/>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277813" y="971550"/>
            <a:ext cx="9336088" cy="4581525"/>
          </a:xfrm>
          <a:prstGeom prst="rect">
            <a:avLst/>
          </a:prstGeom>
        </p:spPr>
        <p:txBody>
          <a:bodyPr lIns="0" tIns="0" rIns="0" bIns="0">
            <a:noAutofit/>
          </a:bodyPr>
          <a:lstStyle/>
          <a:p>
            <a:pPr marL="711200" marR="0" lvl="0" indent="0" algn="just" defTabSz="457200" rtl="0" eaLnBrk="1" fontAlgn="auto" latinLnBrk="0" hangingPunct="1">
              <a:lnSpc>
                <a:spcPts val="2810"/>
              </a:lnSpc>
              <a:spcBef>
                <a:spcPts val="0"/>
              </a:spcBef>
              <a:spcAft>
                <a:spcPts val="84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processes. The data connection opens when a command comes for transferring the files and closes when the file is transferred.</a:t>
            </a:r>
          </a:p>
          <a:p>
            <a:pPr marL="0" marR="0" lvl="0" indent="0" algn="l" defTabSz="457200" rtl="0" eaLnBrk="1" fontAlgn="auto" latinLnBrk="0" hangingPunct="1">
              <a:lnSpc>
                <a:spcPct val="100000"/>
              </a:lnSpc>
              <a:spcBef>
                <a:spcPts val="0"/>
              </a:spcBef>
              <a:spcAft>
                <a:spcPts val="1470"/>
              </a:spcAft>
              <a:buClrTx/>
              <a:buSzTx/>
              <a:buFontTx/>
              <a:buNone/>
              <a:defRPr/>
            </a:pPr>
            <a:r>
              <a:rPr kumimoji="0" lang="en-US" sz="2200" b="1" i="0" u="none" strike="noStrike" kern="1200" cap="none" spc="0" normalizeH="0" baseline="0" noProof="0" dirty="0">
                <a:ln>
                  <a:noFill/>
                </a:ln>
                <a:solidFill>
                  <a:schemeClr val="tx1"/>
                </a:solidFill>
                <a:effectLst/>
                <a:uLnTx/>
                <a:uFillTx/>
                <a:latin typeface="Calibri" panose="020F0502020204030204"/>
                <a:ea typeface="+mn-ea"/>
                <a:cs typeface="+mn-cs"/>
              </a:rPr>
              <a:t>FTP Clients</a:t>
            </a:r>
          </a:p>
          <a:p>
            <a:pPr marL="698500" marR="0" lvl="0" indent="-241300" algn="just" defTabSz="457200" rtl="0" eaLnBrk="1" fontAlgn="auto" latinLnBrk="0" hangingPunct="1">
              <a:lnSpc>
                <a:spcPts val="2855"/>
              </a:lnSpc>
              <a:spcBef>
                <a:spcPts val="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FTP client is a program that implements a file transfer protocol which allows you to transfer files between two hosts on the internet.</a:t>
            </a:r>
          </a:p>
          <a:p>
            <a:pPr marL="698500" marR="0" lvl="0" indent="-241300" algn="just" defTabSz="457200" rtl="0" eaLnBrk="1" fontAlgn="auto" latinLnBrk="0" hangingPunct="1">
              <a:lnSpc>
                <a:spcPts val="2855"/>
              </a:lnSpc>
              <a:spcBef>
                <a:spcPts val="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It allows a user to connect to a remote host and upload or download the files.</a:t>
            </a:r>
          </a:p>
          <a:p>
            <a:pPr marL="698500" marR="0" lvl="0" indent="-241300" algn="just" defTabSz="457200" rtl="0" eaLnBrk="1" fontAlgn="auto" latinLnBrk="0" hangingPunct="1">
              <a:lnSpc>
                <a:spcPts val="2855"/>
              </a:lnSpc>
              <a:spcBef>
                <a:spcPts val="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It has a set of commands that we can use to connect to a host, transfer the files between you and your host and close the connection.</a:t>
            </a:r>
          </a:p>
          <a:p>
            <a:pPr marL="698500" marR="0" lvl="0" indent="-241300" algn="just" defTabSz="457200" rtl="0" eaLnBrk="1" fontAlgn="auto" latinLnBrk="0" hangingPunct="1">
              <a:lnSpc>
                <a:spcPts val="2855"/>
              </a:lnSpc>
              <a:spcBef>
                <a:spcPts val="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The FTP program is also available as a built-in component in a Web browser. This GUI based FTP client makes the file transfer very easy and also does not require to remember the FTP commands.</a:t>
            </a:r>
          </a:p>
        </p:txBody>
      </p:sp>
      <p:sp>
        <p:nvSpPr>
          <p:cNvPr id="3" name="Date Placeholder 2"/>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333006F8-0975-4AE6-888D-47E7024A80EB}"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84</a:t>
            </a:fld>
            <a:endParaRPr lang="en-US" sz="1300" dirty="0">
              <a:solidFill>
                <a:srgbClr val="898989"/>
              </a:solidFill>
            </a:endParaRPr>
          </a:p>
        </p:txBody>
      </p:sp>
      <p:sp>
        <p:nvSpPr>
          <p:cNvPr id="86022"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PROTOCOLS</a:t>
            </a:r>
          </a:p>
        </p:txBody>
      </p:sp>
      <p:sp>
        <p:nvSpPr>
          <p:cNvPr id="6" name="Footer Placeholder 12">
            <a:extLst>
              <a:ext uri="{FF2B5EF4-FFF2-40B4-BE49-F238E27FC236}">
                <a16:creationId xmlns:a16="http://schemas.microsoft.com/office/drawing/2014/main" id="{09CE6DCC-BF78-D498-E1A7-CDC749FB96D8}"/>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overrideClrMapping bg1="lt1" tx1="dk1" bg2="lt2" tx2="dk2" accent1="accent1" accent2="accent2" accent3="accent3" accent4="accent4" accent5="accent5" accent6="accent6" hlink="hlink" folHlink="folHlink"/>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2" name="Rectangle 1"/>
          <p:cNvSpPr/>
          <p:nvPr/>
        </p:nvSpPr>
        <p:spPr>
          <a:xfrm>
            <a:off x="258763" y="971550"/>
            <a:ext cx="9363075" cy="274638"/>
          </a:xfrm>
          <a:prstGeom prst="rect">
            <a:avLst/>
          </a:prstGeom>
          <a:noFill/>
          <a:ln w="9525">
            <a:noFill/>
          </a:ln>
        </p:spPr>
        <p:txBody>
          <a:bodyPr wrap="none" lIns="0" tIns="0" rIns="0" bIns="0"/>
          <a:lstStyle/>
          <a:p>
            <a:pPr>
              <a:buNone/>
            </a:pPr>
            <a:r>
              <a:rPr sz="2300" b="1" dirty="0">
                <a:latin typeface="Calibri" panose="020F0502020204030204" pitchFamily="34" charset="0"/>
                <a:ea typeface="Arial" panose="020B0604020202020204" pitchFamily="34" charset="0"/>
              </a:rPr>
              <a:t>Advantages of FTP:</a:t>
            </a:r>
          </a:p>
        </p:txBody>
      </p:sp>
      <p:sp>
        <p:nvSpPr>
          <p:cNvPr id="87043" name="Rectangle 2"/>
          <p:cNvSpPr/>
          <p:nvPr/>
        </p:nvSpPr>
        <p:spPr>
          <a:xfrm>
            <a:off x="258763" y="1497013"/>
            <a:ext cx="9363075" cy="3830637"/>
          </a:xfrm>
          <a:prstGeom prst="rect">
            <a:avLst/>
          </a:prstGeom>
          <a:noFill/>
          <a:ln w="9525">
            <a:noFill/>
          </a:ln>
        </p:spPr>
        <p:txBody>
          <a:bodyPr lIns="0" tIns="0" rIns="0" bIns="0"/>
          <a:lstStyle/>
          <a:p>
            <a:pPr marL="711200" indent="-228600" algn="just">
              <a:lnSpc>
                <a:spcPts val="2840"/>
              </a:lnSpc>
              <a:buNone/>
            </a:pPr>
            <a:r>
              <a:rPr sz="2200" dirty="0">
                <a:latin typeface="Calibri" panose="020F0502020204030204" pitchFamily="34" charset="0"/>
                <a:ea typeface="Arial" panose="020B0604020202020204" pitchFamily="34" charset="0"/>
              </a:rPr>
              <a:t>•    </a:t>
            </a:r>
            <a:r>
              <a:rPr sz="2200" b="1" dirty="0">
                <a:latin typeface="Calibri" panose="020F0502020204030204" pitchFamily="34" charset="0"/>
                <a:ea typeface="Arial" panose="020B0604020202020204" pitchFamily="34" charset="0"/>
              </a:rPr>
              <a:t>Speed</a:t>
            </a:r>
            <a:r>
              <a:rPr sz="2200" dirty="0">
                <a:latin typeface="Calibri" panose="020F0502020204030204" pitchFamily="34" charset="0"/>
                <a:ea typeface="Arial" panose="020B0604020202020204" pitchFamily="34" charset="0"/>
              </a:rPr>
              <a:t>: One of the biggest advantages of FTP is speed. The FTP is one of the fastest way to transfer the files from one computer to another computer.</a:t>
            </a:r>
          </a:p>
          <a:p>
            <a:pPr marL="711200" indent="-228600" algn="just">
              <a:lnSpc>
                <a:spcPts val="2840"/>
              </a:lnSpc>
              <a:buNone/>
            </a:pPr>
            <a:r>
              <a:rPr sz="2200" dirty="0">
                <a:latin typeface="Calibri" panose="020F0502020204030204" pitchFamily="34" charset="0"/>
                <a:ea typeface="Arial" panose="020B0604020202020204" pitchFamily="34" charset="0"/>
              </a:rPr>
              <a:t>•   </a:t>
            </a:r>
            <a:r>
              <a:rPr sz="2200" b="1" dirty="0">
                <a:latin typeface="Calibri" panose="020F0502020204030204" pitchFamily="34" charset="0"/>
                <a:ea typeface="Arial" panose="020B0604020202020204" pitchFamily="34" charset="0"/>
              </a:rPr>
              <a:t>Efficient</a:t>
            </a:r>
            <a:r>
              <a:rPr sz="2200" dirty="0">
                <a:latin typeface="Calibri" panose="020F0502020204030204" pitchFamily="34" charset="0"/>
                <a:ea typeface="Arial" panose="020B0604020202020204" pitchFamily="34" charset="0"/>
              </a:rPr>
              <a:t>: It is more efficient as we do not need to complete all the operations to get the entire file.</a:t>
            </a:r>
          </a:p>
          <a:p>
            <a:pPr marL="711200" indent="-228600" algn="just">
              <a:lnSpc>
                <a:spcPts val="2790"/>
              </a:lnSpc>
              <a:buNone/>
            </a:pPr>
            <a:r>
              <a:rPr sz="2200" dirty="0">
                <a:latin typeface="Calibri" panose="020F0502020204030204" pitchFamily="34" charset="0"/>
                <a:ea typeface="Arial" panose="020B0604020202020204" pitchFamily="34" charset="0"/>
              </a:rPr>
              <a:t>•    </a:t>
            </a:r>
            <a:r>
              <a:rPr sz="2200" b="1" dirty="0">
                <a:latin typeface="Calibri" panose="020F0502020204030204" pitchFamily="34" charset="0"/>
                <a:ea typeface="Arial" panose="020B0604020202020204" pitchFamily="34" charset="0"/>
              </a:rPr>
              <a:t>Security</a:t>
            </a:r>
            <a:r>
              <a:rPr sz="2200" dirty="0">
                <a:latin typeface="Calibri" panose="020F0502020204030204" pitchFamily="34" charset="0"/>
                <a:ea typeface="Arial" panose="020B0604020202020204" pitchFamily="34" charset="0"/>
              </a:rPr>
              <a:t>: To access the FTP server, we need to login with the username and password. Therefore, we can say that FTP is more secure.</a:t>
            </a:r>
          </a:p>
          <a:p>
            <a:pPr marL="711200" indent="-228600" algn="just">
              <a:lnSpc>
                <a:spcPts val="2815"/>
              </a:lnSpc>
              <a:buNone/>
            </a:pPr>
            <a:r>
              <a:rPr sz="2200" dirty="0">
                <a:latin typeface="Calibri" panose="020F0502020204030204" pitchFamily="34" charset="0"/>
                <a:ea typeface="Arial" panose="020B0604020202020204" pitchFamily="34" charset="0"/>
              </a:rPr>
              <a:t>•    </a:t>
            </a:r>
            <a:r>
              <a:rPr sz="2200" b="1" dirty="0">
                <a:latin typeface="Calibri" panose="020F0502020204030204" pitchFamily="34" charset="0"/>
                <a:ea typeface="Arial" panose="020B0604020202020204" pitchFamily="34" charset="0"/>
              </a:rPr>
              <a:t>Back &amp; forth movement</a:t>
            </a:r>
            <a:r>
              <a:rPr sz="2200" dirty="0">
                <a:latin typeface="Calibri" panose="020F0502020204030204" pitchFamily="34" charset="0"/>
                <a:ea typeface="Arial" panose="020B0604020202020204" pitchFamily="34" charset="0"/>
              </a:rPr>
              <a:t>: FTP allows us to transfer the files back and forth. Suppose you are a manager of the company, you send some information to all the employees, and they all send information back on the same server.</a:t>
            </a: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9E62BB62-9D8F-4CDA-BB30-705AE269A110}"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85</a:t>
            </a:fld>
            <a:endParaRPr lang="en-US" sz="1300" dirty="0">
              <a:solidFill>
                <a:srgbClr val="898989"/>
              </a:solidFill>
            </a:endParaRPr>
          </a:p>
        </p:txBody>
      </p:sp>
      <p:sp>
        <p:nvSpPr>
          <p:cNvPr id="87047"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PROTOCOLS</a:t>
            </a:r>
          </a:p>
        </p:txBody>
      </p:sp>
      <p:sp>
        <p:nvSpPr>
          <p:cNvPr id="2" name="Footer Placeholder 12">
            <a:extLst>
              <a:ext uri="{FF2B5EF4-FFF2-40B4-BE49-F238E27FC236}">
                <a16:creationId xmlns:a16="http://schemas.microsoft.com/office/drawing/2014/main" id="{D39788BC-2735-7DFA-C4B1-7B43EBB95202}"/>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overrideClrMapping bg1="lt1" tx1="dk1" bg2="lt2" tx2="dk2" accent1="accent1" accent2="accent2" accent3="accent3" accent4="accent4" accent5="accent5" accent6="accent6" hlink="hlink" folHlink="folHlink"/>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Rectangle 1"/>
          <p:cNvSpPr/>
          <p:nvPr/>
        </p:nvSpPr>
        <p:spPr>
          <a:xfrm>
            <a:off x="277813" y="971550"/>
            <a:ext cx="9329737" cy="274638"/>
          </a:xfrm>
          <a:prstGeom prst="rect">
            <a:avLst/>
          </a:prstGeom>
          <a:noFill/>
          <a:ln w="9525">
            <a:noFill/>
          </a:ln>
        </p:spPr>
        <p:txBody>
          <a:bodyPr wrap="none" lIns="0" tIns="0" rIns="0" bIns="0"/>
          <a:lstStyle/>
          <a:p>
            <a:pPr>
              <a:buNone/>
            </a:pPr>
            <a:r>
              <a:rPr sz="2300" b="1" dirty="0">
                <a:latin typeface="Calibri" panose="020F0502020204030204" pitchFamily="34" charset="0"/>
                <a:ea typeface="Arial" panose="020B0604020202020204" pitchFamily="34" charset="0"/>
              </a:rPr>
              <a:t>Disadvantages of FTP:</a:t>
            </a:r>
          </a:p>
        </p:txBody>
      </p:sp>
      <p:sp>
        <p:nvSpPr>
          <p:cNvPr id="88067" name="Rectangle 2"/>
          <p:cNvSpPr/>
          <p:nvPr/>
        </p:nvSpPr>
        <p:spPr>
          <a:xfrm>
            <a:off x="277813" y="1490663"/>
            <a:ext cx="9329737" cy="3886200"/>
          </a:xfrm>
          <a:prstGeom prst="rect">
            <a:avLst/>
          </a:prstGeom>
          <a:noFill/>
          <a:ln w="9525">
            <a:noFill/>
          </a:ln>
        </p:spPr>
        <p:txBody>
          <a:bodyPr lIns="0" tIns="0" rIns="0" bIns="0"/>
          <a:lstStyle/>
          <a:p>
            <a:pPr marL="698500" indent="-241300" algn="just">
              <a:lnSpc>
                <a:spcPts val="2815"/>
              </a:lnSpc>
              <a:buNone/>
            </a:pPr>
            <a:r>
              <a:rPr sz="2200" dirty="0">
                <a:latin typeface="Calibri" panose="020F0502020204030204" pitchFamily="34" charset="0"/>
                <a:ea typeface="Arial" panose="020B0604020202020204" pitchFamily="34" charset="0"/>
              </a:rPr>
              <a:t>•    The standard requirement of the industry is that all the FTP transmissions should be encrypted. However, not all the FTP providers are equal and not all the providers offer encryption. So, we will have to look out for the FTP providers that provides encryption.</a:t>
            </a:r>
          </a:p>
          <a:p>
            <a:pPr marL="698500" indent="-241300" algn="just">
              <a:lnSpc>
                <a:spcPts val="2815"/>
              </a:lnSpc>
              <a:buNone/>
            </a:pPr>
            <a:r>
              <a:rPr sz="2200" dirty="0">
                <a:latin typeface="Calibri" panose="020F0502020204030204" pitchFamily="34" charset="0"/>
                <a:ea typeface="Arial" panose="020B0604020202020204" pitchFamily="34" charset="0"/>
              </a:rPr>
              <a:t>•    FTP serves two operations, i.e., to send and receive large files on a network. However, the size limit of the file is 2GB that can be sent. It also doesn't allow you to run simultaneous transfers to multiple receivers.</a:t>
            </a:r>
          </a:p>
          <a:p>
            <a:pPr marL="698500" indent="-241300" algn="just">
              <a:lnSpc>
                <a:spcPts val="2790"/>
              </a:lnSpc>
              <a:buNone/>
            </a:pPr>
            <a:r>
              <a:rPr sz="2200" dirty="0">
                <a:latin typeface="Calibri" panose="020F0502020204030204" pitchFamily="34" charset="0"/>
                <a:ea typeface="Arial" panose="020B0604020202020204" pitchFamily="34" charset="0"/>
              </a:rPr>
              <a:t>•    Passwords and file contents are sent in clear text that allows unwanted eavesdropping. So, it is quite possible that attackers can carry out the brute force attack by trying to guess the FTP password.</a:t>
            </a:r>
          </a:p>
          <a:p>
            <a:pPr marL="698500" indent="-241300" algn="just">
              <a:buNone/>
            </a:pPr>
            <a:r>
              <a:rPr sz="2200" dirty="0">
                <a:latin typeface="Calibri" panose="020F0502020204030204" pitchFamily="34" charset="0"/>
                <a:ea typeface="Arial" panose="020B0604020202020204" pitchFamily="34" charset="0"/>
              </a:rPr>
              <a:t>•    It is not compatible with every system.</a:t>
            </a: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53EB9745-1C0D-47ED-A402-7D0624470A0D}"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86</a:t>
            </a:fld>
            <a:endParaRPr lang="en-US" sz="1300" dirty="0">
              <a:solidFill>
                <a:srgbClr val="898989"/>
              </a:solidFill>
            </a:endParaRPr>
          </a:p>
        </p:txBody>
      </p:sp>
      <p:sp>
        <p:nvSpPr>
          <p:cNvPr id="88071"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PROTOCOLS</a:t>
            </a:r>
          </a:p>
        </p:txBody>
      </p:sp>
      <p:sp>
        <p:nvSpPr>
          <p:cNvPr id="2" name="Footer Placeholder 12">
            <a:extLst>
              <a:ext uri="{FF2B5EF4-FFF2-40B4-BE49-F238E27FC236}">
                <a16:creationId xmlns:a16="http://schemas.microsoft.com/office/drawing/2014/main" id="{C2E00053-AE67-8DDD-F70D-5D107B86A65F}"/>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overrideClrMapping bg1="lt1" tx1="dk1" bg2="lt2" tx2="dk2" accent1="accent1" accent2="accent2" accent3="accent3" accent4="accent4" accent5="accent5" accent6="accent6" hlink="hlink" folHlink="folHlink"/>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Rectangle 1"/>
          <p:cNvSpPr/>
          <p:nvPr/>
        </p:nvSpPr>
        <p:spPr>
          <a:xfrm>
            <a:off x="4476750" y="987425"/>
            <a:ext cx="923925" cy="222250"/>
          </a:xfrm>
          <a:prstGeom prst="rect">
            <a:avLst/>
          </a:prstGeom>
          <a:noFill/>
          <a:ln w="9525">
            <a:noFill/>
          </a:ln>
        </p:spPr>
        <p:txBody>
          <a:bodyPr wrap="none" lIns="0" tIns="0" rIns="0" bIns="0"/>
          <a:lstStyle/>
          <a:p>
            <a:pPr>
              <a:buNone/>
            </a:pPr>
            <a:r>
              <a:rPr sz="2300" b="1" dirty="0">
                <a:latin typeface="Calibri" panose="020F0502020204030204" pitchFamily="34" charset="0"/>
                <a:ea typeface="Arial" panose="020B0604020202020204" pitchFamily="34" charset="0"/>
              </a:rPr>
              <a:t>TELNET</a:t>
            </a:r>
          </a:p>
        </p:txBody>
      </p:sp>
      <p:sp>
        <p:nvSpPr>
          <p:cNvPr id="89091" name="Rectangle 2"/>
          <p:cNvSpPr/>
          <p:nvPr/>
        </p:nvSpPr>
        <p:spPr>
          <a:xfrm>
            <a:off x="725488" y="1925638"/>
            <a:ext cx="8885237" cy="4243387"/>
          </a:xfrm>
          <a:prstGeom prst="rect">
            <a:avLst/>
          </a:prstGeom>
          <a:noFill/>
          <a:ln w="9525">
            <a:noFill/>
          </a:ln>
        </p:spPr>
        <p:txBody>
          <a:bodyPr lIns="0" tIns="0" rIns="0" bIns="0"/>
          <a:lstStyle/>
          <a:p>
            <a:pPr marL="240030" indent="-215900" algn="just">
              <a:lnSpc>
                <a:spcPts val="2790"/>
              </a:lnSpc>
              <a:buNone/>
            </a:pPr>
            <a:r>
              <a:rPr sz="2200" dirty="0">
                <a:latin typeface="Calibri" panose="020F0502020204030204" pitchFamily="34" charset="0"/>
                <a:ea typeface="Arial" panose="020B0604020202020204" pitchFamily="34" charset="0"/>
              </a:rPr>
              <a:t>•    The main task of the internet is to provide services to users. For example, users want to run different application programs at the remote site and transfers a result to the local site. This requires a client-server program such as FTP, SMTP. But this would not allow us to create a specific program for each demand.</a:t>
            </a:r>
          </a:p>
          <a:p>
            <a:pPr marL="240030" indent="-215900" algn="just">
              <a:lnSpc>
                <a:spcPts val="2790"/>
              </a:lnSpc>
              <a:buNone/>
            </a:pPr>
            <a:r>
              <a:rPr sz="2200" dirty="0">
                <a:latin typeface="Calibri" panose="020F0502020204030204" pitchFamily="34" charset="0"/>
                <a:ea typeface="Arial" panose="020B0604020202020204" pitchFamily="34" charset="0"/>
              </a:rPr>
              <a:t>•    The better solution is to provide a general client-server program that lets the user access any application program on a remote computer. Therefore, a program that allows a user to log on to a remote computer. A popular client-server program Telnet is used to meet such demands. Telnet is an abbreviation for </a:t>
            </a:r>
            <a:r>
              <a:rPr sz="2200" b="1" dirty="0">
                <a:latin typeface="Calibri" panose="020F0502020204030204" pitchFamily="34" charset="0"/>
                <a:ea typeface="Arial" panose="020B0604020202020204" pitchFamily="34" charset="0"/>
              </a:rPr>
              <a:t>Terminal Network</a:t>
            </a:r>
            <a:r>
              <a:rPr sz="2200" dirty="0">
                <a:latin typeface="Calibri" panose="020F0502020204030204" pitchFamily="34" charset="0"/>
                <a:ea typeface="Arial" panose="020B0604020202020204" pitchFamily="34" charset="0"/>
              </a:rPr>
              <a:t>.</a:t>
            </a:r>
          </a:p>
          <a:p>
            <a:pPr marL="240030" indent="-215900" algn="just">
              <a:lnSpc>
                <a:spcPts val="2815"/>
              </a:lnSpc>
              <a:buNone/>
            </a:pPr>
            <a:r>
              <a:rPr sz="2200" dirty="0">
                <a:latin typeface="Calibri" panose="020F0502020204030204" pitchFamily="34" charset="0"/>
                <a:ea typeface="Arial" panose="020B0604020202020204" pitchFamily="34" charset="0"/>
              </a:rPr>
              <a:t>•    Telnet provides a connection to the remote computer in such a way that a local terminal appears to be at the remote side.</a:t>
            </a: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60AFA933-213B-4912-8DEB-196AED4BD6E5}"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87</a:t>
            </a:fld>
            <a:endParaRPr lang="en-US" sz="1300" dirty="0">
              <a:solidFill>
                <a:srgbClr val="898989"/>
              </a:solidFill>
            </a:endParaRPr>
          </a:p>
        </p:txBody>
      </p:sp>
      <p:sp>
        <p:nvSpPr>
          <p:cNvPr id="89095"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PROTOCOLS</a:t>
            </a:r>
          </a:p>
        </p:txBody>
      </p:sp>
      <p:sp>
        <p:nvSpPr>
          <p:cNvPr id="2" name="Footer Placeholder 12">
            <a:extLst>
              <a:ext uri="{FF2B5EF4-FFF2-40B4-BE49-F238E27FC236}">
                <a16:creationId xmlns:a16="http://schemas.microsoft.com/office/drawing/2014/main" id="{7CC180B2-7F3F-2C0E-D5E8-F30262FC659B}"/>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overrideClrMapping bg1="lt1" tx1="dk1" bg2="lt2" tx2="dk2" accent1="accent1" accent2="accent2" accent3="accent3" accent4="accent4" accent5="accent5" accent6="accent6" hlink="hlink" folHlink="folHlink"/>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90114" name="Picture 1"/>
          <p:cNvPicPr>
            <a:picLocks noChangeAspect="1"/>
          </p:cNvPicPr>
          <p:nvPr/>
        </p:nvPicPr>
        <p:blipFill>
          <a:blip r:embed="rId2"/>
          <a:stretch>
            <a:fillRect/>
          </a:stretch>
        </p:blipFill>
        <p:spPr>
          <a:xfrm>
            <a:off x="2444750" y="1885950"/>
            <a:ext cx="3816350" cy="4265613"/>
          </a:xfrm>
          <a:prstGeom prst="rect">
            <a:avLst/>
          </a:prstGeom>
          <a:noFill/>
          <a:ln w="9525">
            <a:noFill/>
          </a:ln>
        </p:spPr>
      </p:pic>
      <p:sp>
        <p:nvSpPr>
          <p:cNvPr id="90115" name="Rectangle 2"/>
          <p:cNvSpPr/>
          <p:nvPr/>
        </p:nvSpPr>
        <p:spPr>
          <a:xfrm>
            <a:off x="258763" y="971550"/>
            <a:ext cx="3622675" cy="914400"/>
          </a:xfrm>
          <a:prstGeom prst="rect">
            <a:avLst/>
          </a:prstGeom>
          <a:noFill/>
          <a:ln w="9525">
            <a:noFill/>
          </a:ln>
        </p:spPr>
        <p:txBody>
          <a:bodyPr lIns="0" tIns="0" rIns="0" bIns="0"/>
          <a:lstStyle/>
          <a:p>
            <a:pPr marL="254000" indent="-254000">
              <a:lnSpc>
                <a:spcPts val="3840"/>
              </a:lnSpc>
              <a:buNone/>
            </a:pPr>
            <a:r>
              <a:rPr sz="2200" b="1" dirty="0">
                <a:latin typeface="Calibri" panose="020F0502020204030204" pitchFamily="34" charset="0"/>
                <a:ea typeface="Arial" panose="020B0604020202020204" pitchFamily="34" charset="0"/>
              </a:rPr>
              <a:t>There are two types of login:</a:t>
            </a:r>
            <a:r>
              <a:rPr sz="2200" dirty="0">
                <a:latin typeface="Calibri" panose="020F0502020204030204" pitchFamily="34" charset="0"/>
                <a:ea typeface="Arial" panose="020B0604020202020204" pitchFamily="34" charset="0"/>
              </a:rPr>
              <a:t> </a:t>
            </a:r>
          </a:p>
          <a:p>
            <a:pPr marL="254000" indent="-254000">
              <a:lnSpc>
                <a:spcPts val="3840"/>
              </a:lnSpc>
              <a:buNone/>
            </a:pPr>
            <a:r>
              <a:rPr sz="2200" b="1" dirty="0">
                <a:latin typeface="Calibri" panose="020F0502020204030204" pitchFamily="34" charset="0"/>
                <a:ea typeface="Arial" panose="020B0604020202020204" pitchFamily="34" charset="0"/>
              </a:rPr>
              <a:t>1. Local Login</a:t>
            </a:r>
          </a:p>
        </p:txBody>
      </p:sp>
      <p:sp>
        <p:nvSpPr>
          <p:cNvPr id="90116" name="Rectangle 3"/>
          <p:cNvSpPr/>
          <p:nvPr/>
        </p:nvSpPr>
        <p:spPr>
          <a:xfrm>
            <a:off x="469900" y="6303963"/>
            <a:ext cx="8540750" cy="322262"/>
          </a:xfrm>
          <a:prstGeom prst="rect">
            <a:avLst/>
          </a:prstGeom>
          <a:noFill/>
          <a:ln w="9525">
            <a:noFill/>
          </a:ln>
        </p:spPr>
        <p:txBody>
          <a:bodyPr wrap="none" lIns="0" tIns="0" rIns="0" bIns="0"/>
          <a:lstStyle/>
          <a:p>
            <a:pPr>
              <a:spcBef>
                <a:spcPts val="1050"/>
              </a:spcBef>
              <a:buNone/>
            </a:pPr>
            <a:r>
              <a:rPr sz="2200" dirty="0">
                <a:latin typeface="Calibri" panose="020F0502020204030204" pitchFamily="34" charset="0"/>
                <a:ea typeface="Arial" panose="020B0604020202020204" pitchFamily="34" charset="0"/>
              </a:rPr>
              <a:t>• When a user logs into a local computer, then it is known as local login,</a:t>
            </a:r>
          </a:p>
        </p:txBody>
      </p:sp>
      <p:sp>
        <p:nvSpPr>
          <p:cNvPr id="5" name="Date Placeholder 4"/>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26A68D46-94AC-4F0A-98D0-600BAD1D4239}"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88</a:t>
            </a:fld>
            <a:endParaRPr lang="en-US" sz="1300" dirty="0">
              <a:solidFill>
                <a:srgbClr val="898989"/>
              </a:solidFill>
            </a:endParaRPr>
          </a:p>
        </p:txBody>
      </p:sp>
      <p:sp>
        <p:nvSpPr>
          <p:cNvPr id="90120"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PROTOCOLS</a:t>
            </a:r>
          </a:p>
        </p:txBody>
      </p:sp>
      <p:sp>
        <p:nvSpPr>
          <p:cNvPr id="2" name="Footer Placeholder 12">
            <a:extLst>
              <a:ext uri="{FF2B5EF4-FFF2-40B4-BE49-F238E27FC236}">
                <a16:creationId xmlns:a16="http://schemas.microsoft.com/office/drawing/2014/main" id="{FE89698C-274C-3359-8F64-B5A81A1C4973}"/>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overrideClrMapping bg1="lt1" tx1="dk1" bg2="lt2" tx2="dk2" accent1="accent1" accent2="accent2" accent3="accent3" accent4="accent4" accent5="accent5" accent6="accent6" hlink="hlink" folHlink="folHlink"/>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8" name="Rectangle 1"/>
          <p:cNvSpPr/>
          <p:nvPr/>
        </p:nvSpPr>
        <p:spPr>
          <a:xfrm>
            <a:off x="496888" y="990600"/>
            <a:ext cx="9083675" cy="3763963"/>
          </a:xfrm>
          <a:prstGeom prst="rect">
            <a:avLst/>
          </a:prstGeom>
          <a:noFill/>
          <a:ln w="9525">
            <a:noFill/>
          </a:ln>
        </p:spPr>
        <p:txBody>
          <a:bodyPr lIns="0" tIns="0" rIns="0" bIns="0"/>
          <a:lstStyle/>
          <a:p>
            <a:pPr marL="254000" indent="-254000">
              <a:lnSpc>
                <a:spcPts val="3025"/>
              </a:lnSpc>
              <a:buNone/>
            </a:pPr>
            <a:r>
              <a:rPr sz="2200" dirty="0">
                <a:latin typeface="Calibri" panose="020F0502020204030204" pitchFamily="34" charset="0"/>
                <a:ea typeface="Arial" panose="020B0604020202020204" pitchFamily="34" charset="0"/>
              </a:rPr>
              <a:t>•    When the workstation running terminal emulator, the keystrokes entered by the user are accepted by the terminal driver. The terminal driver then passes these characters to the operating system which in turn, invokes the desired application program.</a:t>
            </a:r>
          </a:p>
          <a:p>
            <a:pPr marL="254000" indent="-254000">
              <a:lnSpc>
                <a:spcPts val="3000"/>
              </a:lnSpc>
              <a:buNone/>
            </a:pPr>
            <a:r>
              <a:rPr sz="2200" dirty="0">
                <a:latin typeface="Calibri" panose="020F0502020204030204" pitchFamily="34" charset="0"/>
                <a:ea typeface="Arial" panose="020B0604020202020204" pitchFamily="34" charset="0"/>
              </a:rPr>
              <a:t>•    However, the operating system has special meaning to special characters. For example, in UNIX some combination of characters have special meanings such as control character with "z" means suspend. Such situations do not create any problem as the terminal driver knows the meaning of such characters. But, it can cause the problems in remote login.</a:t>
            </a:r>
          </a:p>
        </p:txBody>
      </p:sp>
      <p:sp>
        <p:nvSpPr>
          <p:cNvPr id="3" name="Date Placeholder 2"/>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AD155224-215A-4368-85A6-91AA5E4621F2}"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89</a:t>
            </a:fld>
            <a:endParaRPr lang="en-US" sz="1300" dirty="0">
              <a:solidFill>
                <a:srgbClr val="898989"/>
              </a:solidFill>
            </a:endParaRPr>
          </a:p>
        </p:txBody>
      </p:sp>
      <p:sp>
        <p:nvSpPr>
          <p:cNvPr id="91142"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PROTOCOLS</a:t>
            </a:r>
          </a:p>
        </p:txBody>
      </p:sp>
      <p:sp>
        <p:nvSpPr>
          <p:cNvPr id="2" name="Footer Placeholder 12">
            <a:extLst>
              <a:ext uri="{FF2B5EF4-FFF2-40B4-BE49-F238E27FC236}">
                <a16:creationId xmlns:a16="http://schemas.microsoft.com/office/drawing/2014/main" id="{323EC848-4CD1-6D13-48B3-F446AD0A0500}"/>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txBox="1">
            <a:spLocks noGrp="1"/>
          </p:cNvSpPr>
          <p:nvPr>
            <p:ph type="dt" sz="half" idx="10"/>
          </p:nvPr>
        </p:nvSpPr>
        <p:spPr>
          <a:noFill/>
        </p:spPr>
        <p:txBody>
          <a:bodyPr vert="horz" lIns="100584" tIns="50292" rIns="100584" bIns="50292"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339D6160-682B-49A0-AA6D-3740315D7483}" type="datetime1">
              <a:rPr kumimoji="0" lang="en-US"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100584" tIns="50292" rIns="100584" bIns="50292" rtlCol="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20" dirty="0">
                <a:solidFill>
                  <a:srgbClr val="898989"/>
                </a:solidFill>
              </a:rPr>
              <a:t>9</a:t>
            </a:fld>
            <a:endParaRPr lang="en-US" sz="1320" dirty="0">
              <a:solidFill>
                <a:srgbClr val="898989"/>
              </a:solidFill>
            </a:endParaRPr>
          </a:p>
        </p:txBody>
      </p:sp>
      <p:sp>
        <p:nvSpPr>
          <p:cNvPr id="7" name="Title 1"/>
          <p:cNvSpPr/>
          <p:nvPr/>
        </p:nvSpPr>
        <p:spPr>
          <a:xfrm>
            <a:off x="1508760" y="114300"/>
            <a:ext cx="8549640" cy="754380"/>
          </a:xfrm>
          <a:prstGeom prst="rect">
            <a:avLst/>
          </a:prstGeom>
          <a:solidFill>
            <a:srgbClr val="B7EEFF"/>
          </a:solidFill>
          <a:ln w="9525">
            <a:noFill/>
          </a:ln>
        </p:spPr>
        <p:txBody>
          <a:bodyPr vert="horz" wrap="square" lIns="91440" tIns="45720" rIns="91440" bIns="45720" rtlCol="0" anchor="b" anchorCtr="0">
            <a:normAutofit/>
          </a:bodyPr>
          <a:lstStyle/>
          <a:p>
            <a:pPr lvl="0" algn="ctr" defTabSz="1005840" fontAlgn="auto">
              <a:lnSpc>
                <a:spcPct val="90000"/>
              </a:lnSpc>
              <a:buClrTx/>
              <a:buSzTx/>
              <a:buFontTx/>
            </a:pPr>
            <a:r>
              <a:rPr sz="3200" dirty="0">
                <a:latin typeface="+mj-lt"/>
                <a:ea typeface="+mj-ea"/>
                <a:cs typeface="+mj-cs"/>
                <a:sym typeface="+mn-ea"/>
              </a:rPr>
              <a:t>Course Outcome</a:t>
            </a:r>
          </a:p>
        </p:txBody>
      </p:sp>
      <p:sp>
        <p:nvSpPr>
          <p:cNvPr id="10246" name="TextBox 2"/>
          <p:cNvSpPr txBox="1"/>
          <p:nvPr/>
        </p:nvSpPr>
        <p:spPr>
          <a:xfrm>
            <a:off x="165894" y="987425"/>
            <a:ext cx="5167630" cy="395605"/>
          </a:xfrm>
          <a:prstGeom prst="rect">
            <a:avLst/>
          </a:prstGeom>
          <a:noFill/>
          <a:ln w="9525">
            <a:noFill/>
          </a:ln>
        </p:spPr>
        <p:txBody>
          <a:bodyPr wrap="none">
            <a:spAutoFit/>
          </a:bodyPr>
          <a:lstStyle/>
          <a:p>
            <a:pPr>
              <a:buNone/>
            </a:pPr>
            <a:r>
              <a:rPr sz="1980" dirty="0">
                <a:latin typeface="Calibri" panose="020F0502020204030204" pitchFamily="34" charset="0"/>
                <a:ea typeface="Arial" panose="020B0604020202020204" pitchFamily="34" charset="0"/>
              </a:rPr>
              <a:t>At the end of the course, the student will be able</a:t>
            </a:r>
          </a:p>
        </p:txBody>
      </p:sp>
      <p:sp>
        <p:nvSpPr>
          <p:cNvPr id="10280" name="Ink 12"/>
          <p:cNvSpPr>
            <a:spLocks noRot="1" noChangeAspect="1" noEditPoints="1" noTextEdit="1"/>
          </p:cNvSpPr>
          <p:nvPr/>
        </p:nvSpPr>
        <p:spPr>
          <a:xfrm>
            <a:off x="4725352" y="1886744"/>
            <a:ext cx="87313" cy="20955"/>
          </a:xfrm>
          <a:prstGeom prst="rect">
            <a:avLst/>
          </a:prstGeom>
          <a:noFill/>
          <a:ln w="18000" cap="rnd" cmpd="sng">
            <a:solidFill>
              <a:srgbClr val="000000"/>
            </a:solidFill>
            <a:prstDash val="solid"/>
            <a:miter/>
            <a:headEnd type="none" w="med" len="med"/>
            <a:tailEnd type="none" w="med" len="med"/>
          </a:ln>
        </p:spPr>
        <p:txBody>
          <a:bodyPr/>
          <a:lstStyle/>
          <a:p>
            <a:endParaRPr lang="en-US" sz="100"/>
          </a:p>
        </p:txBody>
      </p:sp>
      <p:graphicFrame>
        <p:nvGraphicFramePr>
          <p:cNvPr id="3" name="Content Placeholder 2"/>
          <p:cNvGraphicFramePr>
            <a:graphicFrameLocks noGrp="1"/>
          </p:cNvGraphicFramePr>
          <p:nvPr>
            <p:ph idx="1"/>
          </p:nvPr>
        </p:nvGraphicFramePr>
        <p:xfrm>
          <a:off x="419100" y="1329690"/>
          <a:ext cx="9400540" cy="5547995"/>
        </p:xfrm>
        <a:graphic>
          <a:graphicData uri="http://schemas.openxmlformats.org/drawingml/2006/table">
            <a:tbl>
              <a:tblPr firstRow="1" firstCol="1" bandRow="1">
                <a:tableStyleId>{5C22544A-7EE6-4342-B048-85BDC9FD1C3A}</a:tableStyleId>
              </a:tblPr>
              <a:tblGrid>
                <a:gridCol w="1067435">
                  <a:extLst>
                    <a:ext uri="{9D8B030D-6E8A-4147-A177-3AD203B41FA5}">
                      <a16:colId xmlns:a16="http://schemas.microsoft.com/office/drawing/2014/main" val="20000"/>
                    </a:ext>
                  </a:extLst>
                </a:gridCol>
                <a:gridCol w="6466205">
                  <a:extLst>
                    <a:ext uri="{9D8B030D-6E8A-4147-A177-3AD203B41FA5}">
                      <a16:colId xmlns:a16="http://schemas.microsoft.com/office/drawing/2014/main" val="20001"/>
                    </a:ext>
                  </a:extLst>
                </a:gridCol>
                <a:gridCol w="1866900">
                  <a:extLst>
                    <a:ext uri="{9D8B030D-6E8A-4147-A177-3AD203B41FA5}">
                      <a16:colId xmlns:a16="http://schemas.microsoft.com/office/drawing/2014/main" val="20002"/>
                    </a:ext>
                  </a:extLst>
                </a:gridCol>
              </a:tblGrid>
              <a:tr h="972820">
                <a:tc gridSpan="2">
                  <a:txBody>
                    <a:bodyPr/>
                    <a:lstStyle/>
                    <a:p>
                      <a:pPr marL="0" marR="0" algn="l">
                        <a:lnSpc>
                          <a:spcPts val="1265"/>
                        </a:lnSpc>
                        <a:spcBef>
                          <a:spcPts val="0"/>
                        </a:spcBef>
                        <a:spcAft>
                          <a:spcPts val="1000"/>
                        </a:spcAft>
                      </a:pPr>
                      <a:r>
                        <a:rPr lang="en-US" sz="1980" b="0" dirty="0">
                          <a:effectLst/>
                        </a:rPr>
                        <a:t> </a:t>
                      </a:r>
                    </a:p>
                    <a:p>
                      <a:pPr marL="0" marR="0" algn="l">
                        <a:lnSpc>
                          <a:spcPts val="1265"/>
                        </a:lnSpc>
                        <a:spcBef>
                          <a:spcPts val="0"/>
                        </a:spcBef>
                        <a:spcAft>
                          <a:spcPts val="1000"/>
                        </a:spcAft>
                      </a:pPr>
                      <a:r>
                        <a:rPr lang="en-US" sz="1980" b="0" dirty="0">
                          <a:effectLst/>
                        </a:rPr>
                        <a:t>Course Outcomes (CO)</a:t>
                      </a:r>
                    </a:p>
                    <a:p>
                      <a:pPr marL="0" marR="0" algn="l">
                        <a:lnSpc>
                          <a:spcPts val="1265"/>
                        </a:lnSpc>
                        <a:spcBef>
                          <a:spcPts val="0"/>
                        </a:spcBef>
                        <a:spcAft>
                          <a:spcPts val="1000"/>
                        </a:spcAft>
                      </a:pPr>
                      <a:r>
                        <a:rPr lang="en-US" sz="1980" b="0" dirty="0">
                          <a:effectLst/>
                        </a:rPr>
                        <a:t> </a:t>
                      </a:r>
                      <a:endParaRPr lang="en-US" sz="1980" b="0" dirty="0">
                        <a:effectLst/>
                        <a:latin typeface="Calibri" panose="020F0502020204030204" pitchFamily="34" charset="0"/>
                        <a:ea typeface="Calibri" panose="020F0502020204030204" pitchFamily="34" charset="0"/>
                        <a:cs typeface="Mangal" panose="02040503050203030202" pitchFamily="18" charset="0"/>
                      </a:endParaRPr>
                    </a:p>
                  </a:txBody>
                  <a:tcPr marL="22283" marR="22283" marT="0" marB="0"/>
                </a:tc>
                <a:tc hMerge="1">
                  <a:txBody>
                    <a:bodyPr/>
                    <a:lstStyle/>
                    <a:p>
                      <a:endParaRPr lang="en-US"/>
                    </a:p>
                  </a:txBody>
                  <a:tcPr/>
                </a:tc>
                <a:tc>
                  <a:txBody>
                    <a:bodyPr/>
                    <a:lstStyle/>
                    <a:p>
                      <a:r>
                        <a:rPr lang="en-US" sz="1980" b="0" dirty="0">
                          <a:effectLst/>
                        </a:rPr>
                        <a:t>Bloom’s Knowledge Level (KL)</a:t>
                      </a:r>
                    </a:p>
                  </a:txBody>
                  <a:tcPr marL="22283" marR="22283" marT="0" marB="0" anchor="ctr"/>
                </a:tc>
                <a:extLst>
                  <a:ext uri="{0D108BD9-81ED-4DB2-BD59-A6C34878D82A}">
                    <a16:rowId xmlns:a16="http://schemas.microsoft.com/office/drawing/2014/main" val="10000"/>
                  </a:ext>
                </a:extLst>
              </a:tr>
              <a:tr h="1152525">
                <a:tc>
                  <a:txBody>
                    <a:bodyPr/>
                    <a:lstStyle/>
                    <a:p>
                      <a:pPr marL="0" marR="0">
                        <a:lnSpc>
                          <a:spcPts val="1265"/>
                        </a:lnSpc>
                        <a:spcBef>
                          <a:spcPts val="0"/>
                        </a:spcBef>
                        <a:spcAft>
                          <a:spcPts val="1000"/>
                        </a:spcAft>
                      </a:pPr>
                      <a:r>
                        <a:rPr lang="en-US" sz="1980" b="0" dirty="0">
                          <a:effectLst/>
                        </a:rPr>
                        <a:t>C602.1</a:t>
                      </a:r>
                      <a:endParaRPr lang="en-US" sz="1980" b="0" dirty="0">
                        <a:effectLst/>
                        <a:latin typeface="Calibri" panose="020F0502020204030204" pitchFamily="34" charset="0"/>
                        <a:ea typeface="Calibri" panose="020F0502020204030204" pitchFamily="34" charset="0"/>
                        <a:cs typeface="Mangal" panose="02040503050203030202" pitchFamily="18" charset="0"/>
                      </a:endParaRPr>
                    </a:p>
                  </a:txBody>
                  <a:tcPr marL="22283" marR="22283" marT="0" marB="0" anchor="ctr"/>
                </a:tc>
                <a:tc>
                  <a:txBody>
                    <a:bodyPr/>
                    <a:lstStyle/>
                    <a:p>
                      <a:pPr marL="0" marR="0" algn="just">
                        <a:lnSpc>
                          <a:spcPct val="115000"/>
                        </a:lnSpc>
                        <a:spcBef>
                          <a:spcPts val="0"/>
                        </a:spcBef>
                        <a:spcAft>
                          <a:spcPts val="1000"/>
                        </a:spcAft>
                      </a:pPr>
                      <a:r>
                        <a:rPr lang="en-US" sz="1980" b="0" dirty="0">
                          <a:effectLst/>
                        </a:rPr>
                        <a:t>Build an understanding of the fundamental concepts and Layered Architecture of computer networking.</a:t>
                      </a:r>
                    </a:p>
                  </a:txBody>
                  <a:tcPr marL="22283" marR="22283" marT="0" marB="0"/>
                </a:tc>
                <a:tc>
                  <a:txBody>
                    <a:bodyPr/>
                    <a:lstStyle/>
                    <a:p>
                      <a:pPr marL="0" marR="0" algn="just">
                        <a:lnSpc>
                          <a:spcPct val="115000"/>
                        </a:lnSpc>
                        <a:spcBef>
                          <a:spcPts val="0"/>
                        </a:spcBef>
                        <a:spcAft>
                          <a:spcPts val="1000"/>
                        </a:spcAft>
                      </a:pPr>
                      <a:r>
                        <a:rPr lang="en-US" sz="1980" b="0" dirty="0">
                          <a:effectLst/>
                        </a:rPr>
                        <a:t>K2, K6</a:t>
                      </a:r>
                      <a:endParaRPr lang="en-US" sz="1980" b="0" dirty="0">
                        <a:effectLst/>
                        <a:latin typeface="Calibri" panose="020F0502020204030204" pitchFamily="34" charset="0"/>
                        <a:ea typeface="Calibri" panose="020F0502020204030204" pitchFamily="34" charset="0"/>
                        <a:cs typeface="Mangal" panose="02040503050203030202" pitchFamily="18" charset="0"/>
                      </a:endParaRPr>
                    </a:p>
                  </a:txBody>
                  <a:tcPr marL="22283" marR="22283" marT="0" marB="0"/>
                </a:tc>
                <a:extLst>
                  <a:ext uri="{0D108BD9-81ED-4DB2-BD59-A6C34878D82A}">
                    <a16:rowId xmlns:a16="http://schemas.microsoft.com/office/drawing/2014/main" val="10001"/>
                  </a:ext>
                </a:extLst>
              </a:tr>
              <a:tr h="1151890">
                <a:tc>
                  <a:txBody>
                    <a:bodyPr/>
                    <a:lstStyle/>
                    <a:p>
                      <a:pPr marL="0" marR="0">
                        <a:lnSpc>
                          <a:spcPct val="115000"/>
                        </a:lnSpc>
                        <a:spcBef>
                          <a:spcPts val="0"/>
                        </a:spcBef>
                        <a:spcAft>
                          <a:spcPts val="1000"/>
                        </a:spcAft>
                      </a:pPr>
                      <a:r>
                        <a:rPr lang="en-US" sz="1980" b="0">
                          <a:effectLst/>
                        </a:rPr>
                        <a:t>C602.2</a:t>
                      </a:r>
                      <a:endParaRPr lang="en-US" sz="1980" b="0">
                        <a:effectLst/>
                        <a:latin typeface="Calibri" panose="020F0502020204030204" pitchFamily="34" charset="0"/>
                        <a:ea typeface="Calibri" panose="020F0502020204030204" pitchFamily="34" charset="0"/>
                        <a:cs typeface="Mangal" panose="02040503050203030202" pitchFamily="18" charset="0"/>
                      </a:endParaRPr>
                    </a:p>
                  </a:txBody>
                  <a:tcPr marL="22283" marR="22283" marT="0" marB="0" anchor="ctr"/>
                </a:tc>
                <a:tc>
                  <a:txBody>
                    <a:bodyPr/>
                    <a:lstStyle/>
                    <a:p>
                      <a:pPr marL="0" marR="0" algn="just">
                        <a:lnSpc>
                          <a:spcPct val="115000"/>
                        </a:lnSpc>
                        <a:spcBef>
                          <a:spcPts val="0"/>
                        </a:spcBef>
                        <a:spcAft>
                          <a:spcPts val="1000"/>
                        </a:spcAft>
                      </a:pPr>
                      <a:r>
                        <a:rPr lang="en-US" sz="1980" b="0" dirty="0">
                          <a:effectLst/>
                        </a:rPr>
                        <a:t>Understand the basic concepts of link layer properties to detect error and develop the solution for error control and flow control.</a:t>
                      </a:r>
                    </a:p>
                  </a:txBody>
                  <a:tcPr marL="22283" marR="22283" marT="0" marB="0"/>
                </a:tc>
                <a:tc>
                  <a:txBody>
                    <a:bodyPr/>
                    <a:lstStyle/>
                    <a:p>
                      <a:pPr marL="0" marR="0" algn="just">
                        <a:lnSpc>
                          <a:spcPct val="115000"/>
                        </a:lnSpc>
                        <a:spcBef>
                          <a:spcPts val="0"/>
                        </a:spcBef>
                        <a:spcAft>
                          <a:spcPts val="1000"/>
                        </a:spcAft>
                      </a:pPr>
                      <a:r>
                        <a:rPr lang="en-US" sz="1980" b="0" dirty="0">
                          <a:effectLst/>
                        </a:rPr>
                        <a:t> K2, k6</a:t>
                      </a:r>
                      <a:endParaRPr lang="en-US" sz="1980" b="0" dirty="0">
                        <a:effectLst/>
                        <a:latin typeface="Calibri" panose="020F0502020204030204" pitchFamily="34" charset="0"/>
                        <a:ea typeface="Calibri" panose="020F0502020204030204" pitchFamily="34" charset="0"/>
                        <a:cs typeface="Mangal" panose="02040503050203030202" pitchFamily="18" charset="0"/>
                      </a:endParaRPr>
                    </a:p>
                  </a:txBody>
                  <a:tcPr marL="22283" marR="22283" marT="0" marB="0"/>
                </a:tc>
                <a:extLst>
                  <a:ext uri="{0D108BD9-81ED-4DB2-BD59-A6C34878D82A}">
                    <a16:rowId xmlns:a16="http://schemas.microsoft.com/office/drawing/2014/main" val="10002"/>
                  </a:ext>
                </a:extLst>
              </a:tr>
              <a:tr h="1152525">
                <a:tc>
                  <a:txBody>
                    <a:bodyPr/>
                    <a:lstStyle/>
                    <a:p>
                      <a:pPr marL="0" marR="0">
                        <a:lnSpc>
                          <a:spcPct val="115000"/>
                        </a:lnSpc>
                        <a:spcBef>
                          <a:spcPts val="0"/>
                        </a:spcBef>
                        <a:spcAft>
                          <a:spcPts val="1000"/>
                        </a:spcAft>
                      </a:pPr>
                      <a:r>
                        <a:rPr lang="en-US" sz="1980" b="0">
                          <a:effectLst/>
                        </a:rPr>
                        <a:t>C602.3</a:t>
                      </a:r>
                      <a:endParaRPr lang="en-US" sz="1980" b="0">
                        <a:effectLst/>
                        <a:latin typeface="Calibri" panose="020F0502020204030204" pitchFamily="34" charset="0"/>
                        <a:ea typeface="Calibri" panose="020F0502020204030204" pitchFamily="34" charset="0"/>
                        <a:cs typeface="Mangal" panose="02040503050203030202" pitchFamily="18" charset="0"/>
                      </a:endParaRPr>
                    </a:p>
                  </a:txBody>
                  <a:tcPr marL="22283" marR="22283" marT="0" marB="0" anchor="ctr"/>
                </a:tc>
                <a:tc>
                  <a:txBody>
                    <a:bodyPr/>
                    <a:lstStyle/>
                    <a:p>
                      <a:pPr marL="0" marR="0" algn="just">
                        <a:lnSpc>
                          <a:spcPct val="115000"/>
                        </a:lnSpc>
                        <a:spcBef>
                          <a:spcPts val="0"/>
                        </a:spcBef>
                        <a:spcAft>
                          <a:spcPts val="1000"/>
                        </a:spcAft>
                      </a:pPr>
                      <a:r>
                        <a:rPr lang="en-US" sz="1980" b="0">
                          <a:effectLst/>
                        </a:rPr>
                        <a:t>Design, calculate, and apply subnet masks and addresses to fulfil networking requirements and calculate distance among routers in subnet.</a:t>
                      </a:r>
                    </a:p>
                  </a:txBody>
                  <a:tcPr marL="22283" marR="22283" marT="0" marB="0"/>
                </a:tc>
                <a:tc>
                  <a:txBody>
                    <a:bodyPr/>
                    <a:lstStyle/>
                    <a:p>
                      <a:pPr marL="0" marR="0" algn="just">
                        <a:lnSpc>
                          <a:spcPct val="115000"/>
                        </a:lnSpc>
                        <a:spcBef>
                          <a:spcPts val="0"/>
                        </a:spcBef>
                        <a:spcAft>
                          <a:spcPts val="1000"/>
                        </a:spcAft>
                      </a:pPr>
                      <a:r>
                        <a:rPr lang="en-US" sz="1980" b="0" dirty="0">
                          <a:effectLst/>
                        </a:rPr>
                        <a:t>K3, K4, K6</a:t>
                      </a:r>
                    </a:p>
                  </a:txBody>
                  <a:tcPr marL="22283" marR="22283" marT="0" marB="0"/>
                </a:tc>
                <a:extLst>
                  <a:ext uri="{0D108BD9-81ED-4DB2-BD59-A6C34878D82A}">
                    <a16:rowId xmlns:a16="http://schemas.microsoft.com/office/drawing/2014/main" val="10003"/>
                  </a:ext>
                </a:extLst>
              </a:tr>
              <a:tr h="745490">
                <a:tc>
                  <a:txBody>
                    <a:bodyPr/>
                    <a:lstStyle/>
                    <a:p>
                      <a:pPr marL="0" marR="0">
                        <a:lnSpc>
                          <a:spcPct val="115000"/>
                        </a:lnSpc>
                        <a:spcBef>
                          <a:spcPts val="0"/>
                        </a:spcBef>
                        <a:spcAft>
                          <a:spcPts val="1000"/>
                        </a:spcAft>
                      </a:pPr>
                      <a:r>
                        <a:rPr lang="en-US" sz="1980" b="0">
                          <a:effectLst/>
                        </a:rPr>
                        <a:t>C602.4</a:t>
                      </a:r>
                      <a:endParaRPr lang="en-US" sz="1980" b="0">
                        <a:effectLst/>
                        <a:latin typeface="Calibri" panose="020F0502020204030204" pitchFamily="34" charset="0"/>
                        <a:ea typeface="Calibri" panose="020F0502020204030204" pitchFamily="34" charset="0"/>
                        <a:cs typeface="Mangal" panose="02040503050203030202" pitchFamily="18" charset="0"/>
                      </a:endParaRPr>
                    </a:p>
                  </a:txBody>
                  <a:tcPr marL="22283" marR="22283" marT="0" marB="0" anchor="ctr"/>
                </a:tc>
                <a:tc>
                  <a:txBody>
                    <a:bodyPr/>
                    <a:lstStyle/>
                    <a:p>
                      <a:pPr marL="0" marR="0" algn="just">
                        <a:lnSpc>
                          <a:spcPct val="115000"/>
                        </a:lnSpc>
                        <a:spcBef>
                          <a:spcPts val="0"/>
                        </a:spcBef>
                        <a:spcAft>
                          <a:spcPts val="1000"/>
                        </a:spcAft>
                      </a:pPr>
                      <a:r>
                        <a:rPr lang="en-US" sz="1980" b="0">
                          <a:effectLst/>
                        </a:rPr>
                        <a:t>Understand the duties of transport layer, Session layer with connection management of TCP protocol.</a:t>
                      </a:r>
                    </a:p>
                  </a:txBody>
                  <a:tcPr marL="22283" marR="22283" marT="0" marB="0"/>
                </a:tc>
                <a:tc>
                  <a:txBody>
                    <a:bodyPr/>
                    <a:lstStyle/>
                    <a:p>
                      <a:pPr marL="0" marR="0" algn="just">
                        <a:lnSpc>
                          <a:spcPct val="115000"/>
                        </a:lnSpc>
                        <a:spcBef>
                          <a:spcPts val="0"/>
                        </a:spcBef>
                        <a:spcAft>
                          <a:spcPts val="1000"/>
                        </a:spcAft>
                      </a:pPr>
                      <a:r>
                        <a:rPr lang="en-US" sz="1980" b="0" dirty="0">
                          <a:effectLst/>
                        </a:rPr>
                        <a:t>K2, K4</a:t>
                      </a:r>
                    </a:p>
                  </a:txBody>
                  <a:tcPr marL="22283" marR="22283" marT="0" marB="0"/>
                </a:tc>
                <a:extLst>
                  <a:ext uri="{0D108BD9-81ED-4DB2-BD59-A6C34878D82A}">
                    <a16:rowId xmlns:a16="http://schemas.microsoft.com/office/drawing/2014/main" val="10004"/>
                  </a:ext>
                </a:extLst>
              </a:tr>
              <a:tr h="372745">
                <a:tc>
                  <a:txBody>
                    <a:bodyPr/>
                    <a:lstStyle/>
                    <a:p>
                      <a:pPr marL="0" marR="0">
                        <a:lnSpc>
                          <a:spcPct val="115000"/>
                        </a:lnSpc>
                        <a:spcBef>
                          <a:spcPts val="0"/>
                        </a:spcBef>
                        <a:spcAft>
                          <a:spcPts val="1000"/>
                        </a:spcAft>
                      </a:pPr>
                      <a:r>
                        <a:rPr lang="en-US" sz="1980" b="0">
                          <a:effectLst/>
                        </a:rPr>
                        <a:t>C602.5</a:t>
                      </a:r>
                      <a:endParaRPr lang="en-US" sz="1980" b="0">
                        <a:effectLst/>
                        <a:latin typeface="Calibri" panose="020F0502020204030204" pitchFamily="34" charset="0"/>
                        <a:ea typeface="Calibri" panose="020F0502020204030204" pitchFamily="34" charset="0"/>
                        <a:cs typeface="Mangal" panose="02040503050203030202" pitchFamily="18" charset="0"/>
                      </a:endParaRPr>
                    </a:p>
                  </a:txBody>
                  <a:tcPr marL="22283" marR="22283" marT="0" marB="0" anchor="ctr"/>
                </a:tc>
                <a:tc>
                  <a:txBody>
                    <a:bodyPr/>
                    <a:lstStyle/>
                    <a:p>
                      <a:pPr marL="0" marR="0" algn="just">
                        <a:lnSpc>
                          <a:spcPct val="115000"/>
                        </a:lnSpc>
                        <a:spcBef>
                          <a:spcPts val="0"/>
                        </a:spcBef>
                        <a:spcAft>
                          <a:spcPts val="600"/>
                        </a:spcAft>
                      </a:pPr>
                      <a:r>
                        <a:rPr lang="en-US" sz="1980" b="0">
                          <a:effectLst/>
                        </a:rPr>
                        <a:t>Discuss the different protocols used at application layer.</a:t>
                      </a:r>
                    </a:p>
                  </a:txBody>
                  <a:tcPr marL="22283" marR="22283" marT="0" marB="0"/>
                </a:tc>
                <a:tc>
                  <a:txBody>
                    <a:bodyPr/>
                    <a:lstStyle/>
                    <a:p>
                      <a:pPr marL="0" marR="0">
                        <a:lnSpc>
                          <a:spcPct val="115000"/>
                        </a:lnSpc>
                        <a:spcBef>
                          <a:spcPts val="0"/>
                        </a:spcBef>
                        <a:spcAft>
                          <a:spcPts val="1000"/>
                        </a:spcAft>
                      </a:pPr>
                      <a:r>
                        <a:rPr lang="en-US" sz="1980" b="0" dirty="0">
                          <a:effectLst/>
                        </a:rPr>
                        <a:t>K2</a:t>
                      </a:r>
                      <a:endParaRPr lang="en-US" sz="1980" b="0" dirty="0">
                        <a:effectLst/>
                        <a:latin typeface="Calibri" panose="020F0502020204030204" pitchFamily="34" charset="0"/>
                        <a:ea typeface="Calibri" panose="020F0502020204030204" pitchFamily="34" charset="0"/>
                        <a:cs typeface="Mangal" panose="02040503050203030202" pitchFamily="18" charset="0"/>
                      </a:endParaRPr>
                    </a:p>
                  </a:txBody>
                  <a:tcPr marL="22283" marR="22283" marT="0" marB="0"/>
                </a:tc>
                <a:extLst>
                  <a:ext uri="{0D108BD9-81ED-4DB2-BD59-A6C34878D82A}">
                    <a16:rowId xmlns:a16="http://schemas.microsoft.com/office/drawing/2014/main" val="10005"/>
                  </a:ext>
                </a:extLst>
              </a:tr>
            </a:tbl>
          </a:graphicData>
        </a:graphic>
      </p:graphicFrame>
      <p:sp>
        <p:nvSpPr>
          <p:cNvPr id="5" name="Footer Placeholder 12">
            <a:extLst>
              <a:ext uri="{FF2B5EF4-FFF2-40B4-BE49-F238E27FC236}">
                <a16:creationId xmlns:a16="http://schemas.microsoft.com/office/drawing/2014/main" id="{9EF96A2C-9389-9950-8975-9EE9A5D55139}"/>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92162" name="Picture 1"/>
          <p:cNvPicPr>
            <a:picLocks noChangeAspect="1"/>
          </p:cNvPicPr>
          <p:nvPr/>
        </p:nvPicPr>
        <p:blipFill>
          <a:blip r:embed="rId2"/>
          <a:stretch>
            <a:fillRect/>
          </a:stretch>
        </p:blipFill>
        <p:spPr>
          <a:xfrm>
            <a:off x="731838" y="1398588"/>
            <a:ext cx="8885237" cy="5002212"/>
          </a:xfrm>
          <a:prstGeom prst="rect">
            <a:avLst/>
          </a:prstGeom>
          <a:noFill/>
          <a:ln w="9525">
            <a:noFill/>
          </a:ln>
        </p:spPr>
      </p:pic>
      <p:sp>
        <p:nvSpPr>
          <p:cNvPr id="92163" name="Rectangle 2"/>
          <p:cNvSpPr/>
          <p:nvPr/>
        </p:nvSpPr>
        <p:spPr>
          <a:xfrm>
            <a:off x="496888" y="974725"/>
            <a:ext cx="1852612" cy="287338"/>
          </a:xfrm>
          <a:prstGeom prst="rect">
            <a:avLst/>
          </a:prstGeom>
          <a:noFill/>
          <a:ln w="9525">
            <a:noFill/>
          </a:ln>
        </p:spPr>
        <p:txBody>
          <a:bodyPr wrap="none" lIns="0" tIns="0" rIns="0" bIns="0"/>
          <a:lstStyle/>
          <a:p>
            <a:pPr>
              <a:buNone/>
            </a:pPr>
            <a:r>
              <a:rPr sz="2300" b="1" dirty="0">
                <a:latin typeface="Calibri" panose="020F0502020204030204" pitchFamily="34" charset="0"/>
                <a:ea typeface="Arial" panose="020B0604020202020204" pitchFamily="34" charset="0"/>
              </a:rPr>
              <a:t>2.Remote login</a:t>
            </a:r>
          </a:p>
        </p:txBody>
      </p:sp>
      <p:sp>
        <p:nvSpPr>
          <p:cNvPr id="92164" name="Rectangle 3"/>
          <p:cNvSpPr/>
          <p:nvPr/>
        </p:nvSpPr>
        <p:spPr>
          <a:xfrm>
            <a:off x="4668838" y="5770563"/>
            <a:ext cx="923925" cy="252412"/>
          </a:xfrm>
          <a:prstGeom prst="rect">
            <a:avLst/>
          </a:prstGeom>
          <a:noFill/>
          <a:ln w="9525">
            <a:noFill/>
          </a:ln>
        </p:spPr>
        <p:txBody>
          <a:bodyPr wrap="none" lIns="0" tIns="0" rIns="0" bIns="0"/>
          <a:lstStyle/>
          <a:p>
            <a:pPr algn="ctr">
              <a:spcAft>
                <a:spcPts val="3150"/>
              </a:spcAft>
              <a:buNone/>
            </a:pPr>
            <a:r>
              <a:rPr sz="2300" dirty="0">
                <a:latin typeface="Sylfaen" panose="010A0502050306030303" pitchFamily="18" charset="0"/>
                <a:ea typeface="Arial" panose="020B0604020202020204" pitchFamily="34" charset="0"/>
              </a:rPr>
              <a:t>Interne</a:t>
            </a:r>
          </a:p>
        </p:txBody>
      </p:sp>
      <p:sp>
        <p:nvSpPr>
          <p:cNvPr id="92165" name="Rectangle 4"/>
          <p:cNvSpPr/>
          <p:nvPr/>
        </p:nvSpPr>
        <p:spPr>
          <a:xfrm>
            <a:off x="2713038" y="1657350"/>
            <a:ext cx="749300" cy="147638"/>
          </a:xfrm>
          <a:prstGeom prst="rect">
            <a:avLst/>
          </a:prstGeom>
          <a:noFill/>
          <a:ln w="9525">
            <a:noFill/>
          </a:ln>
        </p:spPr>
        <p:txBody>
          <a:bodyPr wrap="none" lIns="0" tIns="0" rIns="0" bIns="0"/>
          <a:lstStyle/>
          <a:p>
            <a:pPr>
              <a:buNone/>
            </a:pPr>
            <a:r>
              <a:rPr sz="1500" dirty="0">
                <a:latin typeface="Cambria" panose="02040503050406030204" pitchFamily="18" charset="0"/>
                <a:ea typeface="Arial" panose="020B0604020202020204" pitchFamily="34" charset="0"/>
              </a:rPr>
              <a:t>TELNET</a:t>
            </a:r>
          </a:p>
        </p:txBody>
      </p:sp>
      <p:sp>
        <p:nvSpPr>
          <p:cNvPr id="92166" name="Rectangle 5"/>
          <p:cNvSpPr/>
          <p:nvPr/>
        </p:nvSpPr>
        <p:spPr>
          <a:xfrm>
            <a:off x="6156325" y="1841500"/>
            <a:ext cx="652463" cy="120650"/>
          </a:xfrm>
          <a:prstGeom prst="rect">
            <a:avLst/>
          </a:prstGeom>
          <a:noFill/>
          <a:ln w="9525">
            <a:noFill/>
          </a:ln>
        </p:spPr>
        <p:txBody>
          <a:bodyPr wrap="none" lIns="0" tIns="0" rIns="0" bIns="0"/>
          <a:lstStyle/>
          <a:p>
            <a:pPr>
              <a:buNone/>
            </a:pPr>
            <a:r>
              <a:rPr sz="1400" dirty="0">
                <a:latin typeface="Cambria" panose="02040503050406030204" pitchFamily="18" charset="0"/>
                <a:ea typeface="Arial" panose="020B0604020202020204" pitchFamily="34" charset="0"/>
              </a:rPr>
              <a:t>TELNET</a:t>
            </a:r>
          </a:p>
        </p:txBody>
      </p:sp>
      <p:sp>
        <p:nvSpPr>
          <p:cNvPr id="7" name="Rectangle 6"/>
          <p:cNvSpPr/>
          <p:nvPr/>
        </p:nvSpPr>
        <p:spPr>
          <a:xfrm>
            <a:off x="7235825" y="1944688"/>
            <a:ext cx="1908175" cy="195263"/>
          </a:xfrm>
          <a:prstGeom prst="rect">
            <a:avLst/>
          </a:prstGeom>
        </p:spPr>
        <p:txBody>
          <a:bodyPr wrap="none" lIns="0" tIns="0" rIns="0" bIns="0">
            <a:no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400" b="1" i="0" u="none" strike="noStrike" kern="1200" cap="none" spc="-50" normalizeH="0" baseline="0" noProof="0">
                <a:ln>
                  <a:noFill/>
                </a:ln>
                <a:solidFill>
                  <a:schemeClr val="tx1"/>
                </a:solidFill>
                <a:effectLst/>
                <a:uLnTx/>
                <a:uFillTx/>
                <a:latin typeface="Cambria" panose="02040503050406030204"/>
                <a:ea typeface="+mn-ea"/>
                <a:cs typeface="+mn-cs"/>
              </a:rPr>
              <a:t>Application programs</a:t>
            </a:r>
          </a:p>
        </p:txBody>
      </p:sp>
      <p:sp>
        <p:nvSpPr>
          <p:cNvPr id="92168" name="Rectangle 7"/>
          <p:cNvSpPr/>
          <p:nvPr/>
        </p:nvSpPr>
        <p:spPr>
          <a:xfrm>
            <a:off x="2835275" y="2005013"/>
            <a:ext cx="504825" cy="158750"/>
          </a:xfrm>
          <a:prstGeom prst="rect">
            <a:avLst/>
          </a:prstGeom>
          <a:noFill/>
          <a:ln w="9525">
            <a:noFill/>
          </a:ln>
        </p:spPr>
        <p:txBody>
          <a:bodyPr wrap="none" lIns="0" tIns="0" rIns="0" bIns="0"/>
          <a:lstStyle/>
          <a:p>
            <a:pPr>
              <a:buNone/>
            </a:pPr>
            <a:r>
              <a:rPr sz="1400" dirty="0">
                <a:latin typeface="Sylfaen" panose="010A0502050306030303" pitchFamily="18" charset="0"/>
                <a:ea typeface="Arial" panose="020B0604020202020204" pitchFamily="34" charset="0"/>
              </a:rPr>
              <a:t>Client</a:t>
            </a:r>
          </a:p>
        </p:txBody>
      </p:sp>
      <p:sp>
        <p:nvSpPr>
          <p:cNvPr id="92169" name="Rectangle 8"/>
          <p:cNvSpPr/>
          <p:nvPr/>
        </p:nvSpPr>
        <p:spPr>
          <a:xfrm>
            <a:off x="6235700" y="2152650"/>
            <a:ext cx="506413" cy="146050"/>
          </a:xfrm>
          <a:prstGeom prst="rect">
            <a:avLst/>
          </a:prstGeom>
          <a:noFill/>
          <a:ln w="9525">
            <a:noFill/>
          </a:ln>
        </p:spPr>
        <p:txBody>
          <a:bodyPr wrap="none" lIns="0" tIns="0" rIns="0" bIns="0"/>
          <a:lstStyle/>
          <a:p>
            <a:pPr>
              <a:buNone/>
            </a:pPr>
            <a:r>
              <a:rPr sz="1400" dirty="0">
                <a:latin typeface="Sylfaen" panose="010A0502050306030303" pitchFamily="18" charset="0"/>
                <a:ea typeface="Arial" panose="020B0604020202020204" pitchFamily="34" charset="0"/>
              </a:rPr>
              <a:t>Server</a:t>
            </a:r>
          </a:p>
        </p:txBody>
      </p:sp>
      <p:sp>
        <p:nvSpPr>
          <p:cNvPr id="92170" name="Rectangle 9"/>
          <p:cNvSpPr/>
          <p:nvPr/>
        </p:nvSpPr>
        <p:spPr>
          <a:xfrm>
            <a:off x="5645150" y="3365500"/>
            <a:ext cx="663575" cy="133350"/>
          </a:xfrm>
          <a:prstGeom prst="rect">
            <a:avLst/>
          </a:prstGeom>
          <a:noFill/>
          <a:ln w="9525">
            <a:noFill/>
          </a:ln>
        </p:spPr>
        <p:txBody>
          <a:bodyPr wrap="none" lIns="0" tIns="0" rIns="0" bIns="0"/>
          <a:lstStyle/>
          <a:p>
            <a:pPr>
              <a:buNone/>
            </a:pPr>
            <a:r>
              <a:rPr sz="1200" dirty="0">
                <a:latin typeface="Calibri" panose="020F0502020204030204" pitchFamily="34" charset="0"/>
                <a:ea typeface="Arial" panose="020B0604020202020204" pitchFamily="34" charset="0"/>
              </a:rPr>
              <a:t>Operating</a:t>
            </a:r>
          </a:p>
        </p:txBody>
      </p:sp>
      <p:sp>
        <p:nvSpPr>
          <p:cNvPr id="92171" name="Rectangle 10"/>
          <p:cNvSpPr/>
          <p:nvPr/>
        </p:nvSpPr>
        <p:spPr>
          <a:xfrm>
            <a:off x="1908175" y="3413125"/>
            <a:ext cx="663575" cy="134938"/>
          </a:xfrm>
          <a:prstGeom prst="rect">
            <a:avLst/>
          </a:prstGeom>
          <a:noFill/>
          <a:ln w="9525">
            <a:noFill/>
          </a:ln>
        </p:spPr>
        <p:txBody>
          <a:bodyPr wrap="none" lIns="0" tIns="0" rIns="0" bIns="0"/>
          <a:lstStyle/>
          <a:p>
            <a:pPr>
              <a:buNone/>
            </a:pPr>
            <a:r>
              <a:rPr sz="1200" dirty="0">
                <a:latin typeface="Calibri" panose="020F0502020204030204" pitchFamily="34" charset="0"/>
                <a:ea typeface="Arial" panose="020B0604020202020204" pitchFamily="34" charset="0"/>
              </a:rPr>
              <a:t>Operating</a:t>
            </a:r>
          </a:p>
        </p:txBody>
      </p:sp>
      <p:sp>
        <p:nvSpPr>
          <p:cNvPr id="92172" name="Rectangle 11"/>
          <p:cNvSpPr/>
          <p:nvPr/>
        </p:nvSpPr>
        <p:spPr>
          <a:xfrm>
            <a:off x="5741988" y="3578225"/>
            <a:ext cx="450850" cy="122238"/>
          </a:xfrm>
          <a:prstGeom prst="rect">
            <a:avLst/>
          </a:prstGeom>
          <a:noFill/>
          <a:ln w="9525">
            <a:noFill/>
          </a:ln>
        </p:spPr>
        <p:txBody>
          <a:bodyPr wrap="none" lIns="0" tIns="0" rIns="0" bIns="0"/>
          <a:lstStyle/>
          <a:p>
            <a:pPr>
              <a:buNone/>
            </a:pPr>
            <a:r>
              <a:rPr sz="1200" dirty="0">
                <a:latin typeface="Calibri" panose="020F0502020204030204" pitchFamily="34" charset="0"/>
                <a:ea typeface="Arial" panose="020B0604020202020204" pitchFamily="34" charset="0"/>
              </a:rPr>
              <a:t>system</a:t>
            </a:r>
          </a:p>
        </p:txBody>
      </p:sp>
      <p:sp>
        <p:nvSpPr>
          <p:cNvPr id="92173" name="Rectangle 12"/>
          <p:cNvSpPr/>
          <p:nvPr/>
        </p:nvSpPr>
        <p:spPr>
          <a:xfrm>
            <a:off x="2011363" y="3621088"/>
            <a:ext cx="450850" cy="128587"/>
          </a:xfrm>
          <a:prstGeom prst="rect">
            <a:avLst/>
          </a:prstGeom>
          <a:noFill/>
          <a:ln w="9525">
            <a:noFill/>
          </a:ln>
        </p:spPr>
        <p:txBody>
          <a:bodyPr wrap="none" lIns="0" tIns="0" rIns="0" bIns="0"/>
          <a:lstStyle/>
          <a:p>
            <a:pPr>
              <a:buNone/>
            </a:pPr>
            <a:r>
              <a:rPr sz="1200" dirty="0">
                <a:latin typeface="Calibri" panose="020F0502020204030204" pitchFamily="34" charset="0"/>
                <a:ea typeface="Arial" panose="020B0604020202020204" pitchFamily="34" charset="0"/>
              </a:rPr>
              <a:t>system</a:t>
            </a:r>
          </a:p>
        </p:txBody>
      </p:sp>
      <p:sp>
        <p:nvSpPr>
          <p:cNvPr id="92174" name="Rectangle 13"/>
          <p:cNvSpPr/>
          <p:nvPr/>
        </p:nvSpPr>
        <p:spPr>
          <a:xfrm>
            <a:off x="6169025" y="3840163"/>
            <a:ext cx="377825" cy="165100"/>
          </a:xfrm>
          <a:prstGeom prst="rect">
            <a:avLst/>
          </a:prstGeom>
          <a:noFill/>
          <a:ln w="9525">
            <a:noFill/>
          </a:ln>
        </p:spPr>
        <p:txBody>
          <a:bodyPr wrap="none" lIns="0" tIns="0" rIns="0" bIns="0"/>
          <a:lstStyle/>
          <a:p>
            <a:pPr>
              <a:buNone/>
            </a:pPr>
            <a:r>
              <a:rPr sz="1300" dirty="0">
                <a:latin typeface="Cambria" panose="02040503050406030204" pitchFamily="18" charset="0"/>
                <a:ea typeface="Arial" panose="020B0604020202020204" pitchFamily="34" charset="0"/>
              </a:rPr>
              <a:t>TCP</a:t>
            </a:r>
          </a:p>
        </p:txBody>
      </p:sp>
      <p:sp>
        <p:nvSpPr>
          <p:cNvPr id="92175" name="Rectangle 14"/>
          <p:cNvSpPr/>
          <p:nvPr/>
        </p:nvSpPr>
        <p:spPr>
          <a:xfrm>
            <a:off x="3730625" y="3938588"/>
            <a:ext cx="323850" cy="146050"/>
          </a:xfrm>
          <a:prstGeom prst="rect">
            <a:avLst/>
          </a:prstGeom>
          <a:noFill/>
          <a:ln w="9525">
            <a:noFill/>
          </a:ln>
        </p:spPr>
        <p:txBody>
          <a:bodyPr wrap="none" lIns="0" tIns="0" rIns="0" bIns="0"/>
          <a:lstStyle/>
          <a:p>
            <a:pPr>
              <a:buNone/>
            </a:pPr>
            <a:r>
              <a:rPr sz="1600" dirty="0">
                <a:latin typeface="Calibri" panose="020F0502020204030204" pitchFamily="34" charset="0"/>
                <a:ea typeface="Arial" panose="020B0604020202020204" pitchFamily="34" charset="0"/>
              </a:rPr>
              <a:t>TCP</a:t>
            </a:r>
          </a:p>
        </p:txBody>
      </p:sp>
      <p:sp>
        <p:nvSpPr>
          <p:cNvPr id="92176" name="Rectangle 15"/>
          <p:cNvSpPr/>
          <p:nvPr/>
        </p:nvSpPr>
        <p:spPr>
          <a:xfrm>
            <a:off x="7723188" y="4303713"/>
            <a:ext cx="1158875" cy="128587"/>
          </a:xfrm>
          <a:prstGeom prst="rect">
            <a:avLst/>
          </a:prstGeom>
          <a:noFill/>
          <a:ln w="9525">
            <a:noFill/>
          </a:ln>
        </p:spPr>
        <p:txBody>
          <a:bodyPr wrap="none" lIns="0" tIns="0" rIns="0" bIns="0"/>
          <a:lstStyle/>
          <a:p>
            <a:pPr>
              <a:buNone/>
            </a:pPr>
            <a:r>
              <a:rPr sz="1300" dirty="0">
                <a:latin typeface="Arial" panose="020B0604020202020204" pitchFamily="34" charset="0"/>
                <a:ea typeface="Arial" panose="020B0604020202020204" pitchFamily="34" charset="0"/>
              </a:rPr>
              <a:t>Pseudoterminal</a:t>
            </a:r>
          </a:p>
        </p:txBody>
      </p:sp>
      <p:sp>
        <p:nvSpPr>
          <p:cNvPr id="92177" name="Rectangle 16"/>
          <p:cNvSpPr/>
          <p:nvPr/>
        </p:nvSpPr>
        <p:spPr>
          <a:xfrm>
            <a:off x="6046788" y="4479925"/>
            <a:ext cx="774700" cy="152400"/>
          </a:xfrm>
          <a:prstGeom prst="rect">
            <a:avLst/>
          </a:prstGeom>
          <a:noFill/>
          <a:ln w="9525">
            <a:noFill/>
          </a:ln>
        </p:spPr>
        <p:txBody>
          <a:bodyPr wrap="none" lIns="0" tIns="0" rIns="0" bIns="0"/>
          <a:lstStyle/>
          <a:p>
            <a:pPr>
              <a:buNone/>
            </a:pPr>
            <a:r>
              <a:rPr sz="1600" dirty="0">
                <a:latin typeface="Calibri" panose="020F0502020204030204" pitchFamily="34" charset="0"/>
                <a:ea typeface="Arial" panose="020B0604020202020204" pitchFamily="34" charset="0"/>
              </a:rPr>
              <a:t>Data link</a:t>
            </a:r>
          </a:p>
        </p:txBody>
      </p:sp>
      <p:sp>
        <p:nvSpPr>
          <p:cNvPr id="92178" name="Rectangle 17"/>
          <p:cNvSpPr/>
          <p:nvPr/>
        </p:nvSpPr>
        <p:spPr>
          <a:xfrm>
            <a:off x="8089900" y="4529138"/>
            <a:ext cx="444500" cy="122237"/>
          </a:xfrm>
          <a:prstGeom prst="rect">
            <a:avLst/>
          </a:prstGeom>
          <a:noFill/>
          <a:ln w="9525">
            <a:noFill/>
          </a:ln>
        </p:spPr>
        <p:txBody>
          <a:bodyPr wrap="none" lIns="0" tIns="0" rIns="0" bIns="0"/>
          <a:lstStyle/>
          <a:p>
            <a:pPr>
              <a:buNone/>
            </a:pPr>
            <a:r>
              <a:rPr sz="1300" dirty="0">
                <a:latin typeface="Arial" panose="020B0604020202020204" pitchFamily="34" charset="0"/>
                <a:ea typeface="Arial" panose="020B0604020202020204" pitchFamily="34" charset="0"/>
              </a:rPr>
              <a:t>Driver</a:t>
            </a:r>
          </a:p>
        </p:txBody>
      </p:sp>
      <p:sp>
        <p:nvSpPr>
          <p:cNvPr id="92179" name="Rectangle 18"/>
          <p:cNvSpPr/>
          <p:nvPr/>
        </p:nvSpPr>
        <p:spPr>
          <a:xfrm>
            <a:off x="950913" y="4535488"/>
            <a:ext cx="585787" cy="109537"/>
          </a:xfrm>
          <a:prstGeom prst="rect">
            <a:avLst/>
          </a:prstGeom>
          <a:noFill/>
          <a:ln w="9525">
            <a:noFill/>
          </a:ln>
        </p:spPr>
        <p:txBody>
          <a:bodyPr wrap="none" lIns="0" tIns="0" rIns="0" bIns="0"/>
          <a:lstStyle/>
          <a:p>
            <a:pPr>
              <a:buNone/>
            </a:pPr>
            <a:r>
              <a:rPr sz="1100" dirty="0">
                <a:latin typeface="Calibri" panose="020F0502020204030204" pitchFamily="34" charset="0"/>
                <a:ea typeface="Arial" panose="020B0604020202020204" pitchFamily="34" charset="0"/>
              </a:rPr>
              <a:t>Terminal</a:t>
            </a:r>
          </a:p>
        </p:txBody>
      </p:sp>
      <p:sp>
        <p:nvSpPr>
          <p:cNvPr id="20" name="Rectangle 19"/>
          <p:cNvSpPr/>
          <p:nvPr/>
        </p:nvSpPr>
        <p:spPr>
          <a:xfrm>
            <a:off x="2066925" y="4565650"/>
            <a:ext cx="615950" cy="115888"/>
          </a:xfrm>
          <a:prstGeom prst="rect">
            <a:avLst/>
          </a:prstGeom>
        </p:spPr>
        <p:txBody>
          <a:bodyPr wrap="none" lIns="0" tIns="0" rIns="0" bIns="0">
            <a:no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050" b="1" i="0" u="none" strike="noStrike" kern="1200" cap="none" spc="-50" normalizeH="0" baseline="0" noProof="0">
                <a:ln>
                  <a:noFill/>
                </a:ln>
                <a:solidFill>
                  <a:schemeClr val="tx1"/>
                </a:solidFill>
                <a:effectLst/>
                <a:uLnTx/>
                <a:uFillTx/>
                <a:latin typeface="Cambria" panose="02040503050406030204"/>
                <a:ea typeface="+mn-ea"/>
                <a:cs typeface="+mn-cs"/>
              </a:rPr>
              <a:t>T ermmal</a:t>
            </a:r>
          </a:p>
        </p:txBody>
      </p:sp>
      <p:sp>
        <p:nvSpPr>
          <p:cNvPr id="92181" name="Rectangle 20"/>
          <p:cNvSpPr/>
          <p:nvPr/>
        </p:nvSpPr>
        <p:spPr>
          <a:xfrm>
            <a:off x="3498850" y="4584700"/>
            <a:ext cx="768350" cy="152400"/>
          </a:xfrm>
          <a:prstGeom prst="rect">
            <a:avLst/>
          </a:prstGeom>
          <a:noFill/>
          <a:ln w="9525">
            <a:noFill/>
          </a:ln>
        </p:spPr>
        <p:txBody>
          <a:bodyPr wrap="none" lIns="0" tIns="0" rIns="0" bIns="0"/>
          <a:lstStyle/>
          <a:p>
            <a:pPr>
              <a:buNone/>
            </a:pPr>
            <a:r>
              <a:rPr sz="1600" dirty="0">
                <a:latin typeface="Calibri" panose="020F0502020204030204" pitchFamily="34" charset="0"/>
                <a:ea typeface="Arial" panose="020B0604020202020204" pitchFamily="34" charset="0"/>
              </a:rPr>
              <a:t>Data link</a:t>
            </a:r>
          </a:p>
        </p:txBody>
      </p:sp>
      <p:sp>
        <p:nvSpPr>
          <p:cNvPr id="22" name="Rectangle 21"/>
          <p:cNvSpPr/>
          <p:nvPr/>
        </p:nvSpPr>
        <p:spPr>
          <a:xfrm>
            <a:off x="2189163" y="4767263"/>
            <a:ext cx="382588" cy="115888"/>
          </a:xfrm>
          <a:prstGeom prst="rect">
            <a:avLst/>
          </a:prstGeom>
        </p:spPr>
        <p:txBody>
          <a:bodyPr wrap="none" lIns="0" tIns="0" rIns="0" bIns="0">
            <a:no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050" b="1" i="0" u="none" strike="noStrike" kern="1200" cap="none" spc="-50" normalizeH="0" baseline="0" noProof="0">
                <a:ln>
                  <a:noFill/>
                </a:ln>
                <a:solidFill>
                  <a:schemeClr val="tx1"/>
                </a:solidFill>
                <a:effectLst/>
                <a:uLnTx/>
                <a:uFillTx/>
                <a:latin typeface="Cambria" panose="02040503050406030204"/>
                <a:ea typeface="+mn-ea"/>
                <a:cs typeface="+mn-cs"/>
              </a:rPr>
              <a:t>driver</a:t>
            </a:r>
          </a:p>
        </p:txBody>
      </p:sp>
      <p:sp>
        <p:nvSpPr>
          <p:cNvPr id="92183" name="Rectangle 22"/>
          <p:cNvSpPr/>
          <p:nvPr/>
        </p:nvSpPr>
        <p:spPr>
          <a:xfrm>
            <a:off x="6083300" y="4833938"/>
            <a:ext cx="677863" cy="182562"/>
          </a:xfrm>
          <a:prstGeom prst="rect">
            <a:avLst/>
          </a:prstGeom>
          <a:noFill/>
          <a:ln w="9525">
            <a:noFill/>
          </a:ln>
        </p:spPr>
        <p:txBody>
          <a:bodyPr wrap="none" lIns="0" tIns="0" rIns="0" bIns="0"/>
          <a:lstStyle/>
          <a:p>
            <a:pPr>
              <a:buNone/>
            </a:pPr>
            <a:r>
              <a:rPr sz="1600" dirty="0">
                <a:latin typeface="Calibri" panose="020F0502020204030204" pitchFamily="34" charset="0"/>
                <a:ea typeface="Arial" panose="020B0604020202020204" pitchFamily="34" charset="0"/>
              </a:rPr>
              <a:t>Physical</a:t>
            </a:r>
          </a:p>
        </p:txBody>
      </p:sp>
      <p:sp>
        <p:nvSpPr>
          <p:cNvPr id="92184" name="Rectangle 23"/>
          <p:cNvSpPr/>
          <p:nvPr/>
        </p:nvSpPr>
        <p:spPr>
          <a:xfrm>
            <a:off x="3529013" y="4900613"/>
            <a:ext cx="682625" cy="195262"/>
          </a:xfrm>
          <a:prstGeom prst="rect">
            <a:avLst/>
          </a:prstGeom>
          <a:noFill/>
          <a:ln w="9525">
            <a:noFill/>
          </a:ln>
        </p:spPr>
        <p:txBody>
          <a:bodyPr wrap="none" lIns="0" tIns="0" rIns="0" bIns="0"/>
          <a:lstStyle/>
          <a:p>
            <a:pPr>
              <a:buNone/>
            </a:pPr>
            <a:r>
              <a:rPr sz="1600" dirty="0">
                <a:latin typeface="Calibri" panose="020F0502020204030204" pitchFamily="34" charset="0"/>
                <a:ea typeface="Arial" panose="020B0604020202020204" pitchFamily="34" charset="0"/>
              </a:rPr>
              <a:t>Physical</a:t>
            </a:r>
          </a:p>
        </p:txBody>
      </p:sp>
      <p:sp>
        <p:nvSpPr>
          <p:cNvPr id="92185" name="Rectangle 24"/>
          <p:cNvSpPr/>
          <p:nvPr/>
        </p:nvSpPr>
        <p:spPr>
          <a:xfrm>
            <a:off x="950913" y="6589713"/>
            <a:ext cx="8653462" cy="642937"/>
          </a:xfrm>
          <a:prstGeom prst="rect">
            <a:avLst/>
          </a:prstGeom>
          <a:noFill/>
          <a:ln w="9525">
            <a:noFill/>
          </a:ln>
        </p:spPr>
        <p:txBody>
          <a:bodyPr lIns="0" tIns="0" rIns="0" bIns="0"/>
          <a:lstStyle/>
          <a:p>
            <a:pPr marL="254000" indent="-254000">
              <a:lnSpc>
                <a:spcPts val="2790"/>
              </a:lnSpc>
              <a:spcBef>
                <a:spcPts val="3150"/>
              </a:spcBef>
              <a:buNone/>
            </a:pPr>
            <a:r>
              <a:rPr sz="2200" dirty="0">
                <a:latin typeface="Calibri" panose="020F0502020204030204" pitchFamily="34" charset="0"/>
                <a:ea typeface="Arial" panose="020B0604020202020204" pitchFamily="34" charset="0"/>
              </a:rPr>
              <a:t>o When the user wants to access an application program on a remote computer, then the user must perform remote login.</a:t>
            </a:r>
          </a:p>
        </p:txBody>
      </p:sp>
      <p:sp>
        <p:nvSpPr>
          <p:cNvPr id="26" name="Date Placeholder 25"/>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955A0EE3-4E5C-465E-B367-2F9387C02535}"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28" name="Slide Number Placeholder 27"/>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90</a:t>
            </a:fld>
            <a:endParaRPr lang="en-US" sz="1300" dirty="0">
              <a:solidFill>
                <a:srgbClr val="898989"/>
              </a:solidFill>
            </a:endParaRPr>
          </a:p>
        </p:txBody>
      </p:sp>
      <p:sp>
        <p:nvSpPr>
          <p:cNvPr id="92189"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PROTOCOLS</a:t>
            </a:r>
          </a:p>
        </p:txBody>
      </p:sp>
      <p:sp>
        <p:nvSpPr>
          <p:cNvPr id="2" name="Footer Placeholder 12">
            <a:extLst>
              <a:ext uri="{FF2B5EF4-FFF2-40B4-BE49-F238E27FC236}">
                <a16:creationId xmlns:a16="http://schemas.microsoft.com/office/drawing/2014/main" id="{A2001436-A5D3-BD0D-79F8-C7BC0733A428}"/>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overrideClrMapping bg1="lt1" tx1="dk1" bg2="lt2" tx2="dk2" accent1="accent1" accent2="accent2" accent3="accent3" accent4="accent4" accent5="accent5" accent6="accent6" hlink="hlink" folHlink="folHlink"/>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712788" y="974725"/>
            <a:ext cx="8897938" cy="5641975"/>
          </a:xfrm>
          <a:prstGeom prst="rect">
            <a:avLst/>
          </a:prstGeom>
        </p:spPr>
        <p:txBody>
          <a:bodyPr lIns="0" tIns="0" rIns="0" bIns="0">
            <a:noAutofit/>
          </a:bodyPr>
          <a:lstStyle/>
          <a:p>
            <a:pPr>
              <a:lnSpc>
                <a:spcPts val="3815"/>
              </a:lnSpc>
              <a:spcAft>
                <a:spcPts val="215"/>
              </a:spcAft>
              <a:buNone/>
            </a:pPr>
            <a:r>
              <a:rPr sz="2200" b="1" dirty="0">
                <a:latin typeface="Calibri" panose="020F0502020204030204" pitchFamily="34" charset="0"/>
                <a:ea typeface="Arial" panose="020B0604020202020204" pitchFamily="34" charset="0"/>
              </a:rPr>
              <a:t>How remote login occurs At the local site</a:t>
            </a:r>
          </a:p>
          <a:p>
            <a:pPr algn="just">
              <a:lnSpc>
                <a:spcPts val="2790"/>
              </a:lnSpc>
              <a:spcAft>
                <a:spcPts val="840"/>
              </a:spcAft>
              <a:buNone/>
            </a:pPr>
            <a:r>
              <a:rPr sz="2200" dirty="0">
                <a:latin typeface="Calibri" panose="020F0502020204030204" pitchFamily="34" charset="0"/>
                <a:ea typeface="Arial" panose="020B0604020202020204" pitchFamily="34" charset="0"/>
              </a:rPr>
              <a:t>The user sends the keystrokes to the terminal driver, the characters are then sent to the TELNET client. The TELNET client which in turn, transforms the characters to a universal character set known as network virtual terminal characters and delivers them to the local TCP/IP stack</a:t>
            </a:r>
          </a:p>
          <a:p>
            <a:pPr>
              <a:spcAft>
                <a:spcPts val="1675"/>
              </a:spcAft>
              <a:buNone/>
            </a:pPr>
            <a:r>
              <a:rPr sz="2200" b="1" dirty="0">
                <a:latin typeface="Calibri" panose="020F0502020204030204" pitchFamily="34" charset="0"/>
                <a:ea typeface="Arial" panose="020B0604020202020204" pitchFamily="34" charset="0"/>
              </a:rPr>
              <a:t>At the remote site</a:t>
            </a:r>
          </a:p>
          <a:p>
            <a:pPr algn="just">
              <a:lnSpc>
                <a:spcPts val="2815"/>
              </a:lnSpc>
              <a:buNone/>
            </a:pPr>
            <a:r>
              <a:rPr sz="2200" dirty="0">
                <a:latin typeface="Calibri" panose="020F0502020204030204" pitchFamily="34" charset="0"/>
                <a:ea typeface="Arial" panose="020B0604020202020204" pitchFamily="34" charset="0"/>
              </a:rPr>
              <a:t>The commands in NVT forms are transmitted to the TCP/IP at the remote machine. Here, the characters are delivered to the operating system and then pass to the TELNET server. The TELNET server transforms the characters which can be understandable by a remote computer. However, the characters cannot be directly passed to the operating system as a remote operating system does not receive the characters from the TELNET server. Therefore it requires some piece of software that can accept</a:t>
            </a:r>
          </a:p>
        </p:txBody>
      </p:sp>
      <p:sp>
        <p:nvSpPr>
          <p:cNvPr id="3" name="Date Placeholder 2"/>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489838CA-91DC-4843-8C37-DF986BBDBEF1}"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91</a:t>
            </a:fld>
            <a:endParaRPr lang="en-US" sz="1300" dirty="0">
              <a:solidFill>
                <a:srgbClr val="898989"/>
              </a:solidFill>
            </a:endParaRPr>
          </a:p>
        </p:txBody>
      </p:sp>
      <p:sp>
        <p:nvSpPr>
          <p:cNvPr id="93190"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PROTOCOLS</a:t>
            </a:r>
          </a:p>
        </p:txBody>
      </p:sp>
      <p:sp>
        <p:nvSpPr>
          <p:cNvPr id="6" name="Footer Placeholder 12">
            <a:extLst>
              <a:ext uri="{FF2B5EF4-FFF2-40B4-BE49-F238E27FC236}">
                <a16:creationId xmlns:a16="http://schemas.microsoft.com/office/drawing/2014/main" id="{2B6846DA-6137-6AD2-7C5E-5675CB4FC2CD}"/>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overrideClrMapping bg1="lt1" tx1="dk1" bg2="lt2" tx2="dk2" accent1="accent1" accent2="accent2" accent3="accent3" accent4="accent4" accent5="accent5" accent6="accent6" hlink="hlink" folHlink="folHlink"/>
  </p:clrMapOvr>
</p:sld>
</file>

<file path=ppt/slides/slide9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10" name="Rectangle 1"/>
          <p:cNvSpPr/>
          <p:nvPr/>
        </p:nvSpPr>
        <p:spPr>
          <a:xfrm>
            <a:off x="719138" y="971550"/>
            <a:ext cx="8888412" cy="647700"/>
          </a:xfrm>
          <a:prstGeom prst="rect">
            <a:avLst/>
          </a:prstGeom>
          <a:noFill/>
          <a:ln w="9525">
            <a:noFill/>
          </a:ln>
        </p:spPr>
        <p:txBody>
          <a:bodyPr lIns="0" tIns="0" rIns="0" bIns="0"/>
          <a:lstStyle/>
          <a:p>
            <a:pPr algn="just">
              <a:lnSpc>
                <a:spcPts val="2840"/>
              </a:lnSpc>
              <a:buNone/>
            </a:pPr>
            <a:r>
              <a:rPr sz="2200" dirty="0">
                <a:latin typeface="Calibri" panose="020F0502020204030204" pitchFamily="34" charset="0"/>
                <a:ea typeface="Arial" panose="020B0604020202020204" pitchFamily="34" charset="0"/>
              </a:rPr>
              <a:t>the characters from the TELNET server. The operating system then passes these characters to the appropriate application program.</a:t>
            </a:r>
          </a:p>
        </p:txBody>
      </p:sp>
      <p:sp>
        <p:nvSpPr>
          <p:cNvPr id="3" name="Date Placeholder 2"/>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9C160431-C286-4237-B9B3-43A9076185D4}"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92</a:t>
            </a:fld>
            <a:endParaRPr lang="en-US" sz="1300" dirty="0">
              <a:solidFill>
                <a:srgbClr val="898989"/>
              </a:solidFill>
            </a:endParaRPr>
          </a:p>
        </p:txBody>
      </p:sp>
      <p:sp>
        <p:nvSpPr>
          <p:cNvPr id="94214"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PROTOCOLS</a:t>
            </a:r>
          </a:p>
        </p:txBody>
      </p:sp>
      <p:sp>
        <p:nvSpPr>
          <p:cNvPr id="2" name="Footer Placeholder 12">
            <a:extLst>
              <a:ext uri="{FF2B5EF4-FFF2-40B4-BE49-F238E27FC236}">
                <a16:creationId xmlns:a16="http://schemas.microsoft.com/office/drawing/2014/main" id="{F0BBEE16-5506-88A4-D6AD-DE10818BAEBD}"/>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overrideClrMapping bg1="lt1" tx1="dk1" bg2="lt2" tx2="dk2" accent1="accent1" accent2="accent2" accent3="accent3" accent4="accent4" accent5="accent5" accent6="accent6" hlink="hlink" folHlink="folHlink"/>
  </p:clrMapOvr>
</p:sld>
</file>

<file path=ppt/slides/slide9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234" name="Rectangle 1"/>
          <p:cNvSpPr/>
          <p:nvPr/>
        </p:nvSpPr>
        <p:spPr>
          <a:xfrm>
            <a:off x="4581525" y="984250"/>
            <a:ext cx="715963" cy="228600"/>
          </a:xfrm>
          <a:prstGeom prst="rect">
            <a:avLst/>
          </a:prstGeom>
          <a:noFill/>
          <a:ln w="9525">
            <a:noFill/>
          </a:ln>
        </p:spPr>
        <p:txBody>
          <a:bodyPr wrap="none" lIns="0" tIns="0" rIns="0" bIns="0"/>
          <a:lstStyle/>
          <a:p>
            <a:pPr>
              <a:buNone/>
            </a:pPr>
            <a:r>
              <a:rPr sz="2300" b="1" dirty="0">
                <a:latin typeface="Calibri" panose="020F0502020204030204" pitchFamily="34" charset="0"/>
                <a:ea typeface="Arial" panose="020B0604020202020204" pitchFamily="34" charset="0"/>
              </a:rPr>
              <a:t>SMTP</a:t>
            </a:r>
          </a:p>
        </p:txBody>
      </p:sp>
      <p:sp>
        <p:nvSpPr>
          <p:cNvPr id="3" name="Rectangle 2"/>
          <p:cNvSpPr/>
          <p:nvPr/>
        </p:nvSpPr>
        <p:spPr>
          <a:xfrm>
            <a:off x="712788" y="1392238"/>
            <a:ext cx="8907463" cy="5505450"/>
          </a:xfrm>
          <a:prstGeom prst="rect">
            <a:avLst/>
          </a:prstGeom>
        </p:spPr>
        <p:txBody>
          <a:bodyPr lIns="0" tIns="0" rIns="0" bIns="0">
            <a:noAutofit/>
          </a:bodyPr>
          <a:lstStyle/>
          <a:p>
            <a:pPr marL="711200" marR="0" lvl="0" indent="-215900" algn="just" defTabSz="457200" rtl="0" eaLnBrk="1" fontAlgn="auto" latinLnBrk="0" hangingPunct="1">
              <a:lnSpc>
                <a:spcPts val="2855"/>
              </a:lnSpc>
              <a:spcBef>
                <a:spcPts val="0"/>
              </a:spcBef>
              <a:spcAft>
                <a:spcPts val="0"/>
              </a:spcAft>
              <a:buClrTx/>
              <a:buSzTx/>
              <a:buFontTx/>
              <a:buNone/>
              <a:defRPr/>
            </a:pPr>
            <a:endPar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endParaRPr>
          </a:p>
          <a:p>
            <a:pPr marL="711200" marR="0" lvl="0" indent="-215900" algn="just" defTabSz="457200" rtl="0" eaLnBrk="1" fontAlgn="auto" latinLnBrk="0" hangingPunct="1">
              <a:lnSpc>
                <a:spcPts val="2855"/>
              </a:lnSpc>
              <a:spcBef>
                <a:spcPts val="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SMTP stands for Simple Mail Transfer Protocol.</a:t>
            </a:r>
          </a:p>
          <a:p>
            <a:pPr marL="711200" marR="0" lvl="0" indent="-215900" algn="just" defTabSz="457200" rtl="0" eaLnBrk="1" fontAlgn="auto" latinLnBrk="0" hangingPunct="1">
              <a:lnSpc>
                <a:spcPts val="2855"/>
              </a:lnSpc>
              <a:spcBef>
                <a:spcPts val="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SMTP is a set of communication guidelines that allow software to transmit an electronic mail over the internet is called </a:t>
            </a:r>
            <a:r>
              <a:rPr kumimoji="0" lang="en-US" sz="2200" b="1" i="0" u="none" strike="noStrike" kern="1200" cap="none" spc="0" normalizeH="0" baseline="0" noProof="0" dirty="0">
                <a:ln>
                  <a:noFill/>
                </a:ln>
                <a:solidFill>
                  <a:schemeClr val="tx1"/>
                </a:solidFill>
                <a:effectLst/>
                <a:uLnTx/>
                <a:uFillTx/>
                <a:latin typeface="Calibri" panose="020F0502020204030204"/>
                <a:ea typeface="+mn-ea"/>
                <a:cs typeface="+mn-cs"/>
              </a:rPr>
              <a:t>Simple Mail Transfer Protocol.</a:t>
            </a:r>
          </a:p>
          <a:p>
            <a:pPr marL="711200" marR="0" lvl="0" indent="-215900" algn="just" defTabSz="457200" rtl="0" eaLnBrk="1" fontAlgn="auto" latinLnBrk="0" hangingPunct="1">
              <a:lnSpc>
                <a:spcPts val="2855"/>
              </a:lnSpc>
              <a:spcBef>
                <a:spcPts val="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It is a program used for sending messages to other computer users based on e-mail addresses.</a:t>
            </a:r>
          </a:p>
          <a:p>
            <a:pPr marL="711200" marR="0" lvl="0" indent="-215900" algn="just" defTabSz="457200" rtl="0" eaLnBrk="1" fontAlgn="auto" latinLnBrk="0" hangingPunct="1">
              <a:lnSpc>
                <a:spcPts val="2855"/>
              </a:lnSpc>
              <a:spcBef>
                <a:spcPts val="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It provides a mail exchange between users on the same or different computers, and it also supports:</a:t>
            </a:r>
          </a:p>
          <a:p>
            <a:pPr marL="952500" marR="0" lvl="0" indent="0" algn="l" defTabSz="457200" rtl="0" eaLnBrk="1" fontAlgn="auto" latinLnBrk="0" hangingPunct="1">
              <a:lnSpc>
                <a:spcPts val="2785"/>
              </a:lnSpc>
              <a:spcBef>
                <a:spcPts val="0"/>
              </a:spcBef>
              <a:spcAft>
                <a:spcPts val="84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o It can send a single message to one or more recipients. o Sending message can include text, voice, video or graphics. o It can also send the messages on networks outside the internet.</a:t>
            </a:r>
          </a:p>
          <a:p>
            <a:pPr marL="0" marR="0" lvl="0" indent="0" algn="just" defTabSz="457200" rtl="0" eaLnBrk="1" fontAlgn="auto" latinLnBrk="0" hangingPunct="1">
              <a:lnSpc>
                <a:spcPts val="2785"/>
              </a:lnSpc>
              <a:spcBef>
                <a:spcPts val="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The main purpose of SMTP is used to set up communication rules between servers. The servers have a way of identifying themselves and announcing what kind of communication they are trying to perform. They also have a way of handling the errors such as incorrect email address. For example, if the </a:t>
            </a:r>
          </a:p>
        </p:txBody>
      </p:sp>
      <p:sp>
        <p:nvSpPr>
          <p:cNvPr id="4" name="Date Placeholder 3"/>
          <p:cNvSpPr txBox="1">
            <a:spLocks noGrp="1"/>
          </p:cNvSpPr>
          <p:nvPr>
            <p:ph type="dt" sz="half" idx="10"/>
          </p:nvPr>
        </p:nvSpPr>
        <p:spPr>
          <a:xfrm>
            <a:off x="692150" y="7214349"/>
            <a:ext cx="1135063" cy="414338"/>
          </a:xfrm>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EF1AFBBC-0FAB-42D2-A86D-6ECA205ECDE6}"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93</a:t>
            </a:fld>
            <a:endParaRPr lang="en-US" sz="1300" dirty="0">
              <a:solidFill>
                <a:srgbClr val="898989"/>
              </a:solidFill>
            </a:endParaRPr>
          </a:p>
        </p:txBody>
      </p:sp>
      <p:sp>
        <p:nvSpPr>
          <p:cNvPr id="95239"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PROTOCOLS</a:t>
            </a:r>
          </a:p>
        </p:txBody>
      </p:sp>
      <p:sp>
        <p:nvSpPr>
          <p:cNvPr id="2" name="Footer Placeholder 12">
            <a:extLst>
              <a:ext uri="{FF2B5EF4-FFF2-40B4-BE49-F238E27FC236}">
                <a16:creationId xmlns:a16="http://schemas.microsoft.com/office/drawing/2014/main" id="{DA9C5992-22E0-EAE2-9081-2666195D6B4D}"/>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overrideClrMapping bg1="lt1" tx1="dk1" bg2="lt2" tx2="dk2" accent1="accent1" accent2="accent2" accent3="accent3" accent4="accent4" accent5="accent5" accent6="accent6" hlink="hlink" folHlink="folHlink"/>
  </p:clrMapOvr>
</p:sld>
</file>

<file path=ppt/slides/slide9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96258" name="Picture 1"/>
          <p:cNvPicPr>
            <a:picLocks noChangeAspect="1"/>
          </p:cNvPicPr>
          <p:nvPr/>
        </p:nvPicPr>
        <p:blipFill>
          <a:blip r:embed="rId2"/>
          <a:stretch>
            <a:fillRect/>
          </a:stretch>
        </p:blipFill>
        <p:spPr>
          <a:xfrm>
            <a:off x="2044700" y="2574925"/>
            <a:ext cx="4289425" cy="2427288"/>
          </a:xfrm>
          <a:prstGeom prst="rect">
            <a:avLst/>
          </a:prstGeom>
          <a:noFill/>
          <a:ln w="9525">
            <a:noFill/>
          </a:ln>
        </p:spPr>
      </p:pic>
      <p:sp>
        <p:nvSpPr>
          <p:cNvPr id="3" name="Rectangle 2"/>
          <p:cNvSpPr/>
          <p:nvPr/>
        </p:nvSpPr>
        <p:spPr>
          <a:xfrm>
            <a:off x="268288" y="974725"/>
            <a:ext cx="9348788" cy="1162050"/>
          </a:xfrm>
          <a:prstGeom prst="rect">
            <a:avLst/>
          </a:prstGeom>
        </p:spPr>
        <p:txBody>
          <a:bodyPr lIns="0" tIns="0" rIns="0" bIns="0">
            <a:noAutofit/>
          </a:bodyPr>
          <a:lstStyle/>
          <a:p>
            <a:pPr marL="482600" marR="0" lvl="0" indent="0" algn="just" defTabSz="457200" rtl="0" eaLnBrk="1" fontAlgn="auto" latinLnBrk="0" hangingPunct="1">
              <a:lnSpc>
                <a:spcPts val="2785"/>
              </a:lnSpc>
              <a:spcBef>
                <a:spcPts val="0"/>
              </a:spcBef>
              <a:spcAft>
                <a:spcPts val="105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recipient address is wrong, then receiving server reply with an error message of some kind.</a:t>
            </a:r>
          </a:p>
          <a:p>
            <a:pPr marL="0" marR="0" lvl="0" indent="0" algn="l" defTabSz="457200" rtl="0" eaLnBrk="1" fontAlgn="auto" latinLnBrk="0" hangingPunct="1">
              <a:lnSpc>
                <a:spcPct val="100000"/>
              </a:lnSpc>
              <a:spcBef>
                <a:spcPts val="0"/>
              </a:spcBef>
              <a:spcAft>
                <a:spcPts val="2520"/>
              </a:spcAft>
              <a:buClrTx/>
              <a:buSzTx/>
              <a:buFontTx/>
              <a:buNone/>
              <a:defRPr/>
            </a:pPr>
            <a:r>
              <a:rPr kumimoji="0" lang="en-US" sz="2200" b="1" i="0" u="none" strike="noStrike" kern="1200" cap="none" spc="0" normalizeH="0" baseline="0" noProof="0" dirty="0">
                <a:ln>
                  <a:noFill/>
                </a:ln>
                <a:solidFill>
                  <a:schemeClr val="tx1"/>
                </a:solidFill>
                <a:effectLst/>
                <a:uLnTx/>
                <a:uFillTx/>
                <a:latin typeface="Calibri" panose="020F0502020204030204"/>
                <a:ea typeface="+mn-ea"/>
                <a:cs typeface="+mn-cs"/>
              </a:rPr>
              <a:t>Components of SMTP</a:t>
            </a:r>
          </a:p>
        </p:txBody>
      </p:sp>
      <p:sp>
        <p:nvSpPr>
          <p:cNvPr id="96260" name="Rectangle 3"/>
          <p:cNvSpPr/>
          <p:nvPr/>
        </p:nvSpPr>
        <p:spPr>
          <a:xfrm>
            <a:off x="725488" y="5224463"/>
            <a:ext cx="8885237" cy="1646237"/>
          </a:xfrm>
          <a:prstGeom prst="rect">
            <a:avLst/>
          </a:prstGeom>
          <a:noFill/>
          <a:ln w="9525">
            <a:noFill/>
          </a:ln>
        </p:spPr>
        <p:txBody>
          <a:bodyPr lIns="0" tIns="0" rIns="0" bIns="0"/>
          <a:lstStyle/>
          <a:p>
            <a:pPr marL="254000" indent="-228600" algn="just">
              <a:lnSpc>
                <a:spcPts val="2815"/>
              </a:lnSpc>
              <a:spcBef>
                <a:spcPts val="1050"/>
              </a:spcBef>
              <a:buNone/>
            </a:pPr>
            <a:r>
              <a:rPr sz="2200" dirty="0">
                <a:latin typeface="Calibri" panose="020F0502020204030204" pitchFamily="34" charset="0"/>
                <a:ea typeface="Arial" panose="020B0604020202020204" pitchFamily="34" charset="0"/>
              </a:rPr>
              <a:t>• First, we will break the SMTP client and SMTP server into two components such as user agent (UA) and mail transfer agent (MTA). The user agent (UA) prepares the message, creates the envelope and then puts the message in the envelope. The mail transfer agent (MTA) transfers this mail across the internet.</a:t>
            </a:r>
          </a:p>
        </p:txBody>
      </p:sp>
      <p:sp>
        <p:nvSpPr>
          <p:cNvPr id="5" name="Date Placeholder 4"/>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6D3CF43B-6757-4015-8F9D-3FB4C56A07FE}"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94</a:t>
            </a:fld>
            <a:endParaRPr lang="en-US" sz="1300" dirty="0">
              <a:solidFill>
                <a:srgbClr val="898989"/>
              </a:solidFill>
            </a:endParaRPr>
          </a:p>
        </p:txBody>
      </p:sp>
      <p:sp>
        <p:nvSpPr>
          <p:cNvPr id="96264"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PROTOCOLS</a:t>
            </a:r>
          </a:p>
        </p:txBody>
      </p:sp>
      <p:sp>
        <p:nvSpPr>
          <p:cNvPr id="2" name="Footer Placeholder 12">
            <a:extLst>
              <a:ext uri="{FF2B5EF4-FFF2-40B4-BE49-F238E27FC236}">
                <a16:creationId xmlns:a16="http://schemas.microsoft.com/office/drawing/2014/main" id="{76D7C0CE-A7BF-9EDC-FCF2-C07DAC80D939}"/>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overrideClrMapping bg1="lt1" tx1="dk1" bg2="lt2" tx2="dk2" accent1="accent1" accent2="accent2" accent3="accent3" accent4="accent4" accent5="accent5" accent6="accent6" hlink="hlink" folHlink="folHlink"/>
  </p:clrMapOvr>
</p:sld>
</file>

<file path=ppt/slides/slide9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97282" name="Picture 1"/>
          <p:cNvPicPr>
            <a:picLocks noChangeAspect="1"/>
          </p:cNvPicPr>
          <p:nvPr/>
        </p:nvPicPr>
        <p:blipFill>
          <a:blip r:embed="rId2"/>
          <a:stretch>
            <a:fillRect/>
          </a:stretch>
        </p:blipFill>
        <p:spPr>
          <a:xfrm>
            <a:off x="1646238" y="914400"/>
            <a:ext cx="5238750" cy="3362325"/>
          </a:xfrm>
          <a:prstGeom prst="rect">
            <a:avLst/>
          </a:prstGeom>
          <a:noFill/>
          <a:ln w="9525">
            <a:noFill/>
          </a:ln>
        </p:spPr>
      </p:pic>
      <p:sp>
        <p:nvSpPr>
          <p:cNvPr id="97283" name="Rectangle 2"/>
          <p:cNvSpPr/>
          <p:nvPr/>
        </p:nvSpPr>
        <p:spPr>
          <a:xfrm>
            <a:off x="722313" y="4373563"/>
            <a:ext cx="8878887" cy="1000125"/>
          </a:xfrm>
          <a:prstGeom prst="rect">
            <a:avLst/>
          </a:prstGeom>
          <a:noFill/>
          <a:ln w="9525">
            <a:noFill/>
          </a:ln>
        </p:spPr>
        <p:txBody>
          <a:bodyPr lIns="0" tIns="0" rIns="0" bIns="0"/>
          <a:lstStyle/>
          <a:p>
            <a:pPr algn="just">
              <a:lnSpc>
                <a:spcPts val="2815"/>
              </a:lnSpc>
              <a:spcBef>
                <a:spcPts val="425"/>
              </a:spcBef>
              <a:buNone/>
            </a:pPr>
            <a:r>
              <a:rPr sz="2200" dirty="0">
                <a:latin typeface="Calibri" panose="020F0502020204030204" pitchFamily="34" charset="0"/>
                <a:ea typeface="Arial" panose="020B0604020202020204" pitchFamily="34" charset="0"/>
              </a:rPr>
              <a:t>SMTP allows a more complex system by adding a relaying system. Instead of just having one MTA at sending side and one at receiving side, more MTAs can be added, acting either as a client or server to relay the email.</a:t>
            </a: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CE8E2EEC-AE9B-409B-BFC9-653A73E10F6B}"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95</a:t>
            </a:fld>
            <a:endParaRPr lang="en-US" sz="1300" dirty="0">
              <a:solidFill>
                <a:srgbClr val="898989"/>
              </a:solidFill>
            </a:endParaRPr>
          </a:p>
        </p:txBody>
      </p:sp>
      <p:sp>
        <p:nvSpPr>
          <p:cNvPr id="97287"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PROTOCOLS</a:t>
            </a:r>
          </a:p>
        </p:txBody>
      </p:sp>
      <p:sp>
        <p:nvSpPr>
          <p:cNvPr id="2" name="Footer Placeholder 12">
            <a:extLst>
              <a:ext uri="{FF2B5EF4-FFF2-40B4-BE49-F238E27FC236}">
                <a16:creationId xmlns:a16="http://schemas.microsoft.com/office/drawing/2014/main" id="{30C3F06D-A340-04FA-4B24-9CB9799F7522}"/>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overrideClrMapping bg1="lt1" tx1="dk1" bg2="lt2" tx2="dk2" accent1="accent1" accent2="accent2" accent3="accent3" accent4="accent4" accent5="accent5" accent6="accent6" hlink="hlink" folHlink="folHlink"/>
  </p:clrMapOvr>
</p:sld>
</file>

<file path=ppt/slides/slide9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98306" name="Picture 1"/>
          <p:cNvPicPr>
            <a:picLocks noChangeAspect="1"/>
          </p:cNvPicPr>
          <p:nvPr/>
        </p:nvPicPr>
        <p:blipFill>
          <a:blip r:embed="rId2"/>
          <a:stretch>
            <a:fillRect/>
          </a:stretch>
        </p:blipFill>
        <p:spPr>
          <a:xfrm>
            <a:off x="1874838" y="914400"/>
            <a:ext cx="5238750" cy="3481388"/>
          </a:xfrm>
          <a:prstGeom prst="rect">
            <a:avLst/>
          </a:prstGeom>
          <a:noFill/>
          <a:ln w="9525">
            <a:noFill/>
          </a:ln>
        </p:spPr>
      </p:pic>
      <p:sp>
        <p:nvSpPr>
          <p:cNvPr id="98307" name="Rectangle 2"/>
          <p:cNvSpPr/>
          <p:nvPr/>
        </p:nvSpPr>
        <p:spPr>
          <a:xfrm>
            <a:off x="490538" y="4486275"/>
            <a:ext cx="9110662" cy="1012825"/>
          </a:xfrm>
          <a:prstGeom prst="rect">
            <a:avLst/>
          </a:prstGeom>
          <a:noFill/>
          <a:ln w="9525">
            <a:noFill/>
          </a:ln>
        </p:spPr>
        <p:txBody>
          <a:bodyPr lIns="0" tIns="0" rIns="0" bIns="0"/>
          <a:lstStyle/>
          <a:p>
            <a:pPr marL="254000" indent="-254000" algn="just">
              <a:lnSpc>
                <a:spcPts val="2815"/>
              </a:lnSpc>
              <a:spcBef>
                <a:spcPts val="425"/>
              </a:spcBef>
              <a:buNone/>
            </a:pPr>
            <a:r>
              <a:rPr sz="2200" dirty="0">
                <a:latin typeface="Calibri" panose="020F0502020204030204" pitchFamily="34" charset="0"/>
                <a:ea typeface="Arial" panose="020B0604020202020204" pitchFamily="34" charset="0"/>
              </a:rPr>
              <a:t>. The relaying system without TCP/IP protocol can also be used to send the emails to users, and this is achieved by the use of the mail gateway. The mail gateway is a relay MTA that can be used to receive an email.</a:t>
            </a: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EA5674EE-0B38-4256-A800-2A9D27698B77}"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96</a:t>
            </a:fld>
            <a:endParaRPr lang="en-US" sz="1300" dirty="0">
              <a:solidFill>
                <a:srgbClr val="898989"/>
              </a:solidFill>
            </a:endParaRPr>
          </a:p>
        </p:txBody>
      </p:sp>
      <p:sp>
        <p:nvSpPr>
          <p:cNvPr id="98311"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PROTOCOLS</a:t>
            </a:r>
          </a:p>
        </p:txBody>
      </p:sp>
      <p:sp>
        <p:nvSpPr>
          <p:cNvPr id="2" name="Footer Placeholder 12">
            <a:extLst>
              <a:ext uri="{FF2B5EF4-FFF2-40B4-BE49-F238E27FC236}">
                <a16:creationId xmlns:a16="http://schemas.microsoft.com/office/drawing/2014/main" id="{50B3DC1F-69C1-B3FC-25FA-64EDD38E0725}"/>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overrideClrMapping bg1="lt1" tx1="dk1" bg2="lt2" tx2="dk2" accent1="accent1" accent2="accent2" accent3="accent3" accent4="accent4" accent5="accent5" accent6="accent6" hlink="hlink" folHlink="folHlink"/>
  </p:clrMapOvr>
</p:sld>
</file>

<file path=ppt/slides/slide9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99330" name="Picture 1"/>
          <p:cNvPicPr>
            <a:picLocks noChangeAspect="1"/>
          </p:cNvPicPr>
          <p:nvPr/>
        </p:nvPicPr>
        <p:blipFill>
          <a:blip r:embed="rId2"/>
          <a:stretch>
            <a:fillRect/>
          </a:stretch>
        </p:blipFill>
        <p:spPr>
          <a:xfrm>
            <a:off x="1587500" y="914400"/>
            <a:ext cx="5240338" cy="3386138"/>
          </a:xfrm>
          <a:prstGeom prst="rect">
            <a:avLst/>
          </a:prstGeom>
          <a:noFill/>
          <a:ln w="9525">
            <a:noFill/>
          </a:ln>
        </p:spPr>
      </p:pic>
      <p:sp>
        <p:nvSpPr>
          <p:cNvPr id="3" name="Rectangle 2"/>
          <p:cNvSpPr/>
          <p:nvPr/>
        </p:nvSpPr>
        <p:spPr>
          <a:xfrm>
            <a:off x="5665788" y="3346450"/>
            <a:ext cx="609600" cy="371475"/>
          </a:xfrm>
          <a:prstGeom prst="rect">
            <a:avLst/>
          </a:prstGeom>
        </p:spPr>
        <p:txBody>
          <a:bodyPr lIns="0" tIns="0" rIns="0" bIns="0">
            <a:noAutofit/>
          </a:bodyPr>
          <a:lstStyle/>
          <a:p>
            <a:pPr marL="0" marR="0" lvl="0" indent="0" algn="l" defTabSz="457200" rtl="0" eaLnBrk="1" fontAlgn="auto" latinLnBrk="0" hangingPunct="1">
              <a:lnSpc>
                <a:spcPct val="100000"/>
              </a:lnSpc>
              <a:spcBef>
                <a:spcPts val="0"/>
              </a:spcBef>
              <a:spcAft>
                <a:spcPts val="210"/>
              </a:spcAft>
              <a:buClrTx/>
              <a:buSzTx/>
              <a:buFontTx/>
              <a:buNone/>
              <a:defRPr/>
            </a:pPr>
            <a:r>
              <a:rPr kumimoji="0" lang="en-US" sz="1300" b="0" i="0" u="none" strike="noStrike" kern="1200" cap="none" spc="-50" normalizeH="0" baseline="0" noProof="0">
                <a:ln>
                  <a:noFill/>
                </a:ln>
                <a:solidFill>
                  <a:schemeClr val="tx1"/>
                </a:solidFill>
                <a:effectLst/>
                <a:uLnTx/>
                <a:uFillTx/>
                <a:latin typeface="Arial" panose="020B0604020202020204"/>
                <a:ea typeface="+mn-ea"/>
                <a:cs typeface="+mn-cs"/>
              </a:rPr>
              <a:t>Private</a:t>
            </a:r>
          </a:p>
          <a:p>
            <a:pPr marL="0" marR="0" lvl="0" indent="0" algn="l" defTabSz="457200" rtl="0" eaLnBrk="1" fontAlgn="auto" latinLnBrk="0" hangingPunct="1">
              <a:lnSpc>
                <a:spcPct val="100000"/>
              </a:lnSpc>
              <a:spcBef>
                <a:spcPts val="0"/>
              </a:spcBef>
              <a:spcAft>
                <a:spcPts val="0"/>
              </a:spcAft>
              <a:buClrTx/>
              <a:buSzTx/>
              <a:buFontTx/>
              <a:buNone/>
              <a:defRPr/>
            </a:pPr>
            <a:r>
              <a:rPr kumimoji="0" lang="en-US" sz="1300" b="0" i="0" u="none" strike="noStrike" kern="1200" cap="none" spc="-50" normalizeH="0" baseline="0" noProof="0">
                <a:ln>
                  <a:noFill/>
                </a:ln>
                <a:solidFill>
                  <a:schemeClr val="tx1"/>
                </a:solidFill>
                <a:effectLst/>
                <a:uLnTx/>
                <a:uFillTx/>
                <a:latin typeface="Arial" panose="020B0604020202020204"/>
                <a:ea typeface="+mn-ea"/>
                <a:cs typeface="+mn-cs"/>
              </a:rPr>
              <a:t>network</a:t>
            </a:r>
          </a:p>
        </p:txBody>
      </p:sp>
      <p:sp>
        <p:nvSpPr>
          <p:cNvPr id="4" name="Rectangle 3"/>
          <p:cNvSpPr/>
          <p:nvPr/>
        </p:nvSpPr>
        <p:spPr>
          <a:xfrm>
            <a:off x="3340100" y="3617913"/>
            <a:ext cx="793750" cy="204788"/>
          </a:xfrm>
          <a:prstGeom prst="rect">
            <a:avLst/>
          </a:prstGeom>
        </p:spPr>
        <p:txBody>
          <a:bodyPr wrap="none" lIns="0" tIns="0" rIns="0" bIns="0">
            <a:no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2000" b="0" i="0" u="none" strike="noStrike" kern="1200" cap="none" spc="-50" normalizeH="0" baseline="0" noProof="0">
                <a:ln>
                  <a:noFill/>
                </a:ln>
                <a:solidFill>
                  <a:schemeClr val="tx1"/>
                </a:solidFill>
                <a:effectLst/>
                <a:uLnTx/>
                <a:uFillTx/>
                <a:latin typeface="Sylfaen" panose="010A0502050306030303"/>
                <a:ea typeface="+mn-ea"/>
                <a:cs typeface="+mn-cs"/>
              </a:rPr>
              <a:t>Internet</a:t>
            </a:r>
          </a:p>
        </p:txBody>
      </p:sp>
      <p:sp>
        <p:nvSpPr>
          <p:cNvPr id="99333" name="Rectangle 4"/>
          <p:cNvSpPr/>
          <p:nvPr/>
        </p:nvSpPr>
        <p:spPr>
          <a:xfrm>
            <a:off x="1616075" y="1133475"/>
            <a:ext cx="590550" cy="146050"/>
          </a:xfrm>
          <a:prstGeom prst="rect">
            <a:avLst/>
          </a:prstGeom>
          <a:noFill/>
          <a:ln w="9525">
            <a:noFill/>
          </a:ln>
        </p:spPr>
        <p:txBody>
          <a:bodyPr wrap="none" lIns="0" tIns="0" rIns="0" bIns="0"/>
          <a:lstStyle/>
          <a:p>
            <a:pPr>
              <a:buNone/>
            </a:pPr>
            <a:r>
              <a:rPr sz="1500" b="1" dirty="0">
                <a:latin typeface="Cambria" panose="02040503050406030204" pitchFamily="18" charset="0"/>
                <a:ea typeface="Arial" panose="020B0604020202020204" pitchFamily="34" charset="0"/>
              </a:rPr>
              <a:t>User A</a:t>
            </a:r>
          </a:p>
        </p:txBody>
      </p:sp>
      <p:sp>
        <p:nvSpPr>
          <p:cNvPr id="99334" name="Rectangle 5"/>
          <p:cNvSpPr/>
          <p:nvPr/>
        </p:nvSpPr>
        <p:spPr>
          <a:xfrm>
            <a:off x="5237163" y="1639888"/>
            <a:ext cx="584200" cy="146050"/>
          </a:xfrm>
          <a:prstGeom prst="rect">
            <a:avLst/>
          </a:prstGeom>
          <a:noFill/>
          <a:ln w="9525">
            <a:noFill/>
          </a:ln>
        </p:spPr>
        <p:txBody>
          <a:bodyPr wrap="none" lIns="0" tIns="0" rIns="0" bIns="0"/>
          <a:lstStyle/>
          <a:p>
            <a:pPr>
              <a:buNone/>
            </a:pPr>
            <a:r>
              <a:rPr sz="1400" b="1" dirty="0">
                <a:latin typeface="Cambria" panose="02040503050406030204" pitchFamily="18" charset="0"/>
                <a:ea typeface="Arial" panose="020B0604020202020204" pitchFamily="34" charset="0"/>
              </a:rPr>
              <a:t>User B</a:t>
            </a:r>
          </a:p>
        </p:txBody>
      </p:sp>
      <p:sp>
        <p:nvSpPr>
          <p:cNvPr id="99335" name="Rectangle 6"/>
          <p:cNvSpPr/>
          <p:nvPr/>
        </p:nvSpPr>
        <p:spPr>
          <a:xfrm>
            <a:off x="5797550" y="2462213"/>
            <a:ext cx="487363" cy="366712"/>
          </a:xfrm>
          <a:prstGeom prst="rect">
            <a:avLst/>
          </a:prstGeom>
          <a:noFill/>
          <a:ln w="9525">
            <a:noFill/>
          </a:ln>
        </p:spPr>
        <p:txBody>
          <a:bodyPr lIns="0" tIns="0" rIns="0" bIns="0"/>
          <a:lstStyle/>
          <a:p>
            <a:pPr>
              <a:spcAft>
                <a:spcPts val="425"/>
              </a:spcAft>
              <a:buNone/>
            </a:pPr>
            <a:r>
              <a:rPr sz="1400" b="1" dirty="0">
                <a:solidFill>
                  <a:srgbClr val="331309"/>
                </a:solidFill>
                <a:latin typeface="Calibri" panose="020F0502020204030204" pitchFamily="34" charset="0"/>
                <a:ea typeface="Arial" panose="020B0604020202020204" pitchFamily="34" charset="0"/>
              </a:rPr>
              <a:t>Mail</a:t>
            </a:r>
          </a:p>
          <a:p>
            <a:pPr>
              <a:buNone/>
            </a:pPr>
            <a:r>
              <a:rPr sz="1400" b="1" dirty="0">
                <a:solidFill>
                  <a:srgbClr val="331309"/>
                </a:solidFill>
                <a:latin typeface="Calibri" panose="020F0502020204030204" pitchFamily="34" charset="0"/>
                <a:ea typeface="Arial" panose="020B0604020202020204" pitchFamily="34" charset="0"/>
              </a:rPr>
              <a:t>system</a:t>
            </a:r>
          </a:p>
        </p:txBody>
      </p:sp>
      <p:sp>
        <p:nvSpPr>
          <p:cNvPr id="8" name="Rectangle 7"/>
          <p:cNvSpPr/>
          <p:nvPr/>
        </p:nvSpPr>
        <p:spPr>
          <a:xfrm>
            <a:off x="2273300" y="2767013"/>
            <a:ext cx="1012825" cy="171450"/>
          </a:xfrm>
          <a:prstGeom prst="rect">
            <a:avLst/>
          </a:prstGeom>
          <a:solidFill>
            <a:srgbClr val="EAAB80"/>
          </a:solidFill>
        </p:spPr>
        <p:txBody>
          <a:bodyPr wrap="none" lIns="0" tIns="0" rIns="0" bIns="0">
            <a:no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400" b="1" i="0" u="none" strike="noStrike" kern="1200" cap="none" spc="250" normalizeH="0" baseline="0" noProof="0">
                <a:ln>
                  <a:noFill/>
                </a:ln>
                <a:solidFill>
                  <a:srgbClr val="1F1F1E"/>
                </a:solidFill>
                <a:effectLst/>
                <a:uLnTx/>
                <a:uFillTx/>
                <a:latin typeface="Cambria" panose="02040503050406030204"/>
                <a:ea typeface="+mn-ea"/>
                <a:cs typeface="+mn-cs"/>
              </a:rPr>
              <a:t>MIA </a:t>
            </a:r>
            <a:r>
              <a:rPr kumimoji="0" lang="en-US" sz="400" b="0" i="0" u="none" strike="noStrike" kern="1200" cap="none" spc="0" normalizeH="0" baseline="-25000" noProof="0">
                <a:ln>
                  <a:noFill/>
                </a:ln>
                <a:solidFill>
                  <a:srgbClr val="1F1F1E"/>
                </a:solidFill>
                <a:effectLst/>
                <a:uLnTx/>
                <a:uFillTx/>
                <a:latin typeface="Cambria" panose="02040503050406030204"/>
                <a:ea typeface="+mn-ea"/>
                <a:cs typeface="+mn-cs"/>
              </a:rPr>
              <a:t>cu</a:t>
            </a:r>
            <a:r>
              <a:rPr kumimoji="0" lang="en-US" sz="400" b="0" i="0" u="none" strike="noStrike" kern="1200" cap="none" spc="0" normalizeH="0" baseline="0" noProof="0">
                <a:ln>
                  <a:noFill/>
                </a:ln>
                <a:solidFill>
                  <a:srgbClr val="1F1F1E"/>
                </a:solidFill>
                <a:effectLst/>
                <a:uLnTx/>
                <a:uFillTx/>
                <a:latin typeface="Cambria" panose="02040503050406030204"/>
                <a:ea typeface="+mn-ea"/>
                <a:cs typeface="+mn-cs"/>
              </a:rPr>
              <a:t>,</a:t>
            </a:r>
            <a:r>
              <a:rPr kumimoji="0" lang="en-US" sz="400" b="0" i="0" u="none" strike="noStrike" kern="1200" cap="none" spc="0" normalizeH="0" baseline="-25000" noProof="0">
                <a:ln>
                  <a:noFill/>
                </a:ln>
                <a:solidFill>
                  <a:srgbClr val="1F1F1E"/>
                </a:solidFill>
                <a:effectLst/>
                <a:uLnTx/>
                <a:uFillTx/>
                <a:latin typeface="Cambria" panose="02040503050406030204"/>
                <a:ea typeface="+mn-ea"/>
                <a:cs typeface="+mn-cs"/>
              </a:rPr>
              <a:t>nt</a:t>
            </a:r>
          </a:p>
        </p:txBody>
      </p:sp>
      <p:sp>
        <p:nvSpPr>
          <p:cNvPr id="99337" name="Rectangle 8"/>
          <p:cNvSpPr/>
          <p:nvPr/>
        </p:nvSpPr>
        <p:spPr>
          <a:xfrm>
            <a:off x="4602163" y="3524250"/>
            <a:ext cx="450850" cy="146050"/>
          </a:xfrm>
          <a:prstGeom prst="rect">
            <a:avLst/>
          </a:prstGeom>
          <a:solidFill>
            <a:srgbClr val="EBAB80"/>
          </a:solidFill>
          <a:ln w="9525">
            <a:noFill/>
          </a:ln>
        </p:spPr>
        <p:txBody>
          <a:bodyPr wrap="none" lIns="0" tIns="0" rIns="0" bIns="0"/>
          <a:lstStyle/>
          <a:p>
            <a:pPr>
              <a:buNone/>
            </a:pPr>
            <a:r>
              <a:rPr sz="1400" b="1" dirty="0">
                <a:latin typeface="Cambria" panose="02040503050406030204" pitchFamily="18" charset="0"/>
                <a:ea typeface="Arial" panose="020B0604020202020204" pitchFamily="34" charset="0"/>
              </a:rPr>
              <a:t>MTA</a:t>
            </a:r>
          </a:p>
        </p:txBody>
      </p:sp>
      <p:sp>
        <p:nvSpPr>
          <p:cNvPr id="10" name="Rectangle 9"/>
          <p:cNvSpPr/>
          <p:nvPr/>
        </p:nvSpPr>
        <p:spPr>
          <a:xfrm>
            <a:off x="4267200" y="3981450"/>
            <a:ext cx="1206500" cy="206375"/>
          </a:xfrm>
          <a:prstGeom prst="rect">
            <a:avLst/>
          </a:prstGeom>
        </p:spPr>
        <p:txBody>
          <a:bodyPr wrap="none" lIns="0" tIns="0" rIns="0" bIns="0">
            <a:noAutofit/>
          </a:bodyPr>
          <a:lstStyle/>
          <a:p>
            <a:pPr marL="0" marR="0" lvl="0" indent="0" algn="ctr" defTabSz="457200" rtl="0" eaLnBrk="1" fontAlgn="auto" latinLnBrk="0" hangingPunct="1">
              <a:lnSpc>
                <a:spcPct val="100000"/>
              </a:lnSpc>
              <a:spcBef>
                <a:spcPts val="0"/>
              </a:spcBef>
              <a:spcAft>
                <a:spcPts val="3780"/>
              </a:spcAft>
              <a:buClrTx/>
              <a:buSzTx/>
              <a:buFontTx/>
              <a:buNone/>
              <a:defRPr/>
            </a:pPr>
            <a:r>
              <a:rPr kumimoji="0" lang="en-US" sz="2000" b="0" i="0" u="none" strike="noStrike" kern="1200" cap="none" spc="-50" normalizeH="0" baseline="0" noProof="0">
                <a:ln>
                  <a:noFill/>
                </a:ln>
                <a:solidFill>
                  <a:schemeClr val="tx1"/>
                </a:solidFill>
                <a:effectLst/>
                <a:uLnTx/>
                <a:uFillTx/>
                <a:latin typeface="Sylfaen" panose="010A0502050306030303"/>
                <a:ea typeface="+mn-ea"/>
                <a:cs typeface="+mn-cs"/>
              </a:rPr>
              <a:t>Mail gateway</a:t>
            </a:r>
          </a:p>
        </p:txBody>
      </p:sp>
      <p:sp>
        <p:nvSpPr>
          <p:cNvPr id="11" name="Rectangle 10"/>
          <p:cNvSpPr/>
          <p:nvPr/>
        </p:nvSpPr>
        <p:spPr>
          <a:xfrm>
            <a:off x="261938" y="4849813"/>
            <a:ext cx="9348788" cy="2203450"/>
          </a:xfrm>
          <a:prstGeom prst="rect">
            <a:avLst/>
          </a:prstGeom>
        </p:spPr>
        <p:txBody>
          <a:bodyPr lIns="0" tIns="0" rIns="0" bIns="0">
            <a:noAutofit/>
          </a:bodyPr>
          <a:lstStyle/>
          <a:p>
            <a:pPr marL="0" marR="0" lvl="0" indent="0" algn="l" defTabSz="457200" rtl="0" eaLnBrk="1" fontAlgn="auto" latinLnBrk="0" hangingPunct="1">
              <a:lnSpc>
                <a:spcPct val="100000"/>
              </a:lnSpc>
              <a:spcBef>
                <a:spcPts val="3780"/>
              </a:spcBef>
              <a:spcAft>
                <a:spcPts val="1470"/>
              </a:spcAft>
              <a:buClrTx/>
              <a:buSzTx/>
              <a:buFontTx/>
              <a:buNone/>
              <a:defRPr/>
            </a:pPr>
            <a:r>
              <a:rPr kumimoji="0" lang="en-US" sz="2200" b="1" i="0" u="none" strike="noStrike" kern="1200" cap="none" spc="0" normalizeH="0" baseline="0" noProof="0" dirty="0">
                <a:ln>
                  <a:noFill/>
                </a:ln>
                <a:solidFill>
                  <a:schemeClr val="tx1"/>
                </a:solidFill>
                <a:effectLst/>
                <a:uLnTx/>
                <a:uFillTx/>
                <a:latin typeface="Calibri" panose="020F0502020204030204"/>
                <a:ea typeface="+mn-ea"/>
                <a:cs typeface="+mn-cs"/>
              </a:rPr>
              <a:t>Working of SMTP</a:t>
            </a:r>
          </a:p>
          <a:p>
            <a:pPr marL="482600" marR="0" lvl="0" indent="-215900" algn="just" defTabSz="457200" rtl="0" eaLnBrk="1" fontAlgn="auto" latinLnBrk="0" hangingPunct="1">
              <a:lnSpc>
                <a:spcPts val="2810"/>
              </a:lnSpc>
              <a:spcBef>
                <a:spcPts val="0"/>
              </a:spcBef>
              <a:spcAft>
                <a:spcPts val="0"/>
              </a:spcAft>
              <a:buClrTx/>
              <a:buSzTx/>
              <a:buFontTx/>
              <a:buNone/>
              <a:defRPr/>
            </a:pPr>
            <a:r>
              <a:rPr kumimoji="0" lang="en-US" sz="2200" b="1" i="0" u="none" strike="noStrike" kern="1200" cap="none" spc="0" normalizeH="0" baseline="0" noProof="0" dirty="0">
                <a:ln>
                  <a:noFill/>
                </a:ln>
                <a:solidFill>
                  <a:schemeClr val="tx1"/>
                </a:solidFill>
                <a:effectLst/>
                <a:uLnTx/>
                <a:uFillTx/>
                <a:latin typeface="Calibri" panose="020F0502020204030204"/>
                <a:ea typeface="+mn-ea"/>
                <a:cs typeface="+mn-cs"/>
              </a:rPr>
              <a:t>1.Composition of Mail: </a:t>
            </a: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A user sends an e-mail by composing an electronic mail message using a Mail User Agent (MUA). Mail User Agent is a program which is used to send and receive mail. The message contains two parts: body and header. The body is the main part of the message while the header includes information such as the sender and recipient address. The</a:t>
            </a:r>
          </a:p>
        </p:txBody>
      </p:sp>
      <p:sp>
        <p:nvSpPr>
          <p:cNvPr id="12" name="Date Placeholder 11"/>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B194D3AF-4989-4569-ACE2-7EA80924B7A2}"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4" name="Slide Number Placeholder 13"/>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97</a:t>
            </a:fld>
            <a:endParaRPr lang="en-US" sz="1300" dirty="0">
              <a:solidFill>
                <a:srgbClr val="898989"/>
              </a:solidFill>
            </a:endParaRPr>
          </a:p>
        </p:txBody>
      </p:sp>
      <p:sp>
        <p:nvSpPr>
          <p:cNvPr id="99343"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PROTOCOLS</a:t>
            </a:r>
          </a:p>
        </p:txBody>
      </p:sp>
      <p:sp>
        <p:nvSpPr>
          <p:cNvPr id="2" name="Footer Placeholder 12">
            <a:extLst>
              <a:ext uri="{FF2B5EF4-FFF2-40B4-BE49-F238E27FC236}">
                <a16:creationId xmlns:a16="http://schemas.microsoft.com/office/drawing/2014/main" id="{48C2AB7E-3B84-094C-0F35-6AC19EAB09C2}"/>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overrideClrMapping bg1="lt1" tx1="dk1" bg2="lt2" tx2="dk2" accent1="accent1" accent2="accent2" accent3="accent3" accent4="accent4" accent5="accent5" accent6="accent6" hlink="hlink" folHlink="folHlink"/>
  </p:clrMapOvr>
</p:sld>
</file>

<file path=ppt/slides/slide9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500063" y="971550"/>
            <a:ext cx="9113838" cy="5435600"/>
          </a:xfrm>
          <a:prstGeom prst="rect">
            <a:avLst/>
          </a:prstGeom>
        </p:spPr>
        <p:txBody>
          <a:bodyPr lIns="0" tIns="0" rIns="0" bIns="0">
            <a:noAutofit/>
          </a:bodyPr>
          <a:lstStyle/>
          <a:p>
            <a:pPr marL="254000" marR="0" lvl="0" indent="0" algn="just" defTabSz="457200" rtl="0" eaLnBrk="1" fontAlgn="auto" latinLnBrk="0" hangingPunct="1">
              <a:lnSpc>
                <a:spcPts val="2810"/>
              </a:lnSpc>
              <a:spcBef>
                <a:spcPts val="0"/>
              </a:spcBef>
              <a:spcAft>
                <a:spcPts val="21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header also includes descriptive information such as the subject of the message. In this case, the message body is like a letter and header is like an envelope that contains the recipient's address.</a:t>
            </a:r>
          </a:p>
          <a:p>
            <a:pPr marL="254000" marR="0" lvl="0" indent="-254000" algn="just" defTabSz="457200" rtl="0" eaLnBrk="1" fontAlgn="auto" latinLnBrk="0" hangingPunct="1">
              <a:lnSpc>
                <a:spcPts val="2785"/>
              </a:lnSpc>
              <a:spcBef>
                <a:spcPts val="0"/>
              </a:spcBef>
              <a:spcAft>
                <a:spcPts val="210"/>
              </a:spcAft>
              <a:buClrTx/>
              <a:buSzTx/>
              <a:buFontTx/>
              <a:buNone/>
              <a:defRPr/>
            </a:pPr>
            <a:r>
              <a:rPr kumimoji="0" lang="en-US" sz="2200" b="1" i="0" u="none" strike="noStrike" kern="1200" cap="none" spc="0" normalizeH="0" baseline="0" noProof="0" dirty="0">
                <a:ln>
                  <a:noFill/>
                </a:ln>
                <a:solidFill>
                  <a:schemeClr val="tx1"/>
                </a:solidFill>
                <a:effectLst/>
                <a:uLnTx/>
                <a:uFillTx/>
                <a:latin typeface="Calibri" panose="020F0502020204030204"/>
                <a:ea typeface="+mn-ea"/>
                <a:cs typeface="+mn-cs"/>
              </a:rPr>
              <a:t>2.Submission of Mail: </a:t>
            </a: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After composing an email, the mail client then submits the completed e-mail to the SMTP server by using SMTP on TCP port 25.</a:t>
            </a:r>
          </a:p>
          <a:p>
            <a:pPr marL="254000" marR="0" lvl="0" indent="-254000" algn="just" defTabSz="457200" rtl="0" eaLnBrk="1" fontAlgn="auto" latinLnBrk="0" hangingPunct="1">
              <a:lnSpc>
                <a:spcPts val="2810"/>
              </a:lnSpc>
              <a:spcBef>
                <a:spcPts val="0"/>
              </a:spcBef>
              <a:spcAft>
                <a:spcPts val="0"/>
              </a:spcAft>
              <a:buClrTx/>
              <a:buSzTx/>
              <a:buFontTx/>
              <a:buNone/>
              <a:defRPr/>
            </a:pPr>
            <a:r>
              <a:rPr kumimoji="0" lang="en-US" sz="2200" b="1" i="0" u="none" strike="noStrike" kern="1200" cap="none" spc="0" normalizeH="0" baseline="0" noProof="0" dirty="0">
                <a:ln>
                  <a:noFill/>
                </a:ln>
                <a:solidFill>
                  <a:schemeClr val="tx1"/>
                </a:solidFill>
                <a:effectLst/>
                <a:uLnTx/>
                <a:uFillTx/>
                <a:latin typeface="Calibri" panose="020F0502020204030204"/>
                <a:ea typeface="+mn-ea"/>
                <a:cs typeface="+mn-cs"/>
              </a:rPr>
              <a:t>3.Delivery of Mail: </a:t>
            </a: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E-mail addresses contain two parts: username of the recipient and domain name. For example, vivek@gmail.com, where "</a:t>
            </a:r>
            <a:r>
              <a:rPr kumimoji="0" lang="en-US" sz="2200" b="0" i="0" u="none" strike="noStrike" kern="1200" cap="none" spc="0" normalizeH="0" baseline="0" noProof="0" dirty="0" err="1">
                <a:ln>
                  <a:noFill/>
                </a:ln>
                <a:solidFill>
                  <a:schemeClr val="tx1"/>
                </a:solidFill>
                <a:effectLst/>
                <a:uLnTx/>
                <a:uFillTx/>
                <a:latin typeface="Calibri" panose="020F0502020204030204"/>
                <a:ea typeface="+mn-ea"/>
                <a:cs typeface="+mn-cs"/>
              </a:rPr>
              <a:t>vivek</a:t>
            </a: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is the username of the recipient and "gmail.com" is the domain name. If the domain name of the recipient's email address is different from the sender's domain name, then MSA will send the mail to the Mail Transfer Agent (MTA). To relay the email, the MTA will find the target domain. It checks the MX record from Domain Name System to obtain the target domain. The MX record contains the domain name and IP address of the recipient's domain. Once the record is located, MTA connects to the exchange server to relay the message.</a:t>
            </a:r>
          </a:p>
        </p:txBody>
      </p:sp>
      <p:sp>
        <p:nvSpPr>
          <p:cNvPr id="3" name="Date Placeholder 2"/>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F40BDD17-772E-41E8-81B7-31CDE599D1C9}"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98</a:t>
            </a:fld>
            <a:endParaRPr lang="en-US" sz="1300" dirty="0">
              <a:solidFill>
                <a:srgbClr val="898989"/>
              </a:solidFill>
            </a:endParaRPr>
          </a:p>
        </p:txBody>
      </p:sp>
      <p:sp>
        <p:nvSpPr>
          <p:cNvPr id="100358"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PROTOCOLS</a:t>
            </a:r>
          </a:p>
        </p:txBody>
      </p:sp>
      <p:sp>
        <p:nvSpPr>
          <p:cNvPr id="6" name="Footer Placeholder 12">
            <a:extLst>
              <a:ext uri="{FF2B5EF4-FFF2-40B4-BE49-F238E27FC236}">
                <a16:creationId xmlns:a16="http://schemas.microsoft.com/office/drawing/2014/main" id="{0BC9ADF1-6B87-A233-7362-68D154061A18}"/>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overrideClrMapping bg1="lt1" tx1="dk1" bg2="lt2" tx2="dk2" accent1="accent1" accent2="accent2" accent3="accent3" accent4="accent4" accent5="accent5" accent6="accent6" hlink="hlink" folHlink="folHlink"/>
  </p:clrMapOvr>
</p:sld>
</file>

<file path=ppt/slides/slide9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8" name="Rectangle 1"/>
          <p:cNvSpPr/>
          <p:nvPr/>
        </p:nvSpPr>
        <p:spPr>
          <a:xfrm>
            <a:off x="493713" y="971550"/>
            <a:ext cx="9120187" cy="2149475"/>
          </a:xfrm>
          <a:prstGeom prst="rect">
            <a:avLst/>
          </a:prstGeom>
          <a:noFill/>
          <a:ln w="9525">
            <a:noFill/>
          </a:ln>
        </p:spPr>
        <p:txBody>
          <a:bodyPr lIns="0" tIns="0" rIns="0" bIns="0"/>
          <a:lstStyle/>
          <a:p>
            <a:pPr marL="254000" indent="-254000" algn="just">
              <a:lnSpc>
                <a:spcPts val="2815"/>
              </a:lnSpc>
              <a:spcAft>
                <a:spcPts val="215"/>
              </a:spcAft>
              <a:buNone/>
            </a:pPr>
            <a:r>
              <a:rPr sz="2200" b="1" dirty="0">
                <a:latin typeface="Calibri" panose="020F0502020204030204" pitchFamily="34" charset="0"/>
                <a:ea typeface="Arial" panose="020B0604020202020204" pitchFamily="34" charset="0"/>
              </a:rPr>
              <a:t>4. Receipt and Processing of Mail: </a:t>
            </a:r>
            <a:r>
              <a:rPr sz="2200" dirty="0">
                <a:latin typeface="Calibri" panose="020F0502020204030204" pitchFamily="34" charset="0"/>
                <a:ea typeface="Arial" panose="020B0604020202020204" pitchFamily="34" charset="0"/>
              </a:rPr>
              <a:t>Once the incoming message is received, the exchange server delivers it to the incoming server (Mail Delivery Agent) which stores the e-mail where it waits for the user to retrieve it.</a:t>
            </a:r>
          </a:p>
          <a:p>
            <a:pPr marL="254000" indent="-254000" algn="just">
              <a:lnSpc>
                <a:spcPts val="2790"/>
              </a:lnSpc>
              <a:buNone/>
            </a:pPr>
            <a:r>
              <a:rPr sz="2200" b="1" dirty="0">
                <a:latin typeface="Calibri" panose="020F0502020204030204" pitchFamily="34" charset="0"/>
                <a:ea typeface="Arial" panose="020B0604020202020204" pitchFamily="34" charset="0"/>
              </a:rPr>
              <a:t>5. Access and Retrieval of Mail: </a:t>
            </a:r>
            <a:r>
              <a:rPr sz="2200" dirty="0">
                <a:latin typeface="Calibri" panose="020F0502020204030204" pitchFamily="34" charset="0"/>
                <a:ea typeface="Arial" panose="020B0604020202020204" pitchFamily="34" charset="0"/>
              </a:rPr>
              <a:t>The stored email in M</a:t>
            </a:r>
            <a:r>
              <a:rPr lang="en-US" sz="2200" dirty="0">
                <a:latin typeface="Calibri" panose="020F0502020204030204" pitchFamily="34" charset="0"/>
                <a:ea typeface="Arial" panose="020B0604020202020204" pitchFamily="34" charset="0"/>
              </a:rPr>
              <a:t>T</a:t>
            </a:r>
            <a:r>
              <a:rPr sz="2200" dirty="0">
                <a:latin typeface="Calibri" panose="020F0502020204030204" pitchFamily="34" charset="0"/>
                <a:ea typeface="Arial" panose="020B0604020202020204" pitchFamily="34" charset="0"/>
              </a:rPr>
              <a:t>A can be retrieved by using MUA (Mail User Agent). MUA can be accessed by using login and password.</a:t>
            </a:r>
          </a:p>
        </p:txBody>
      </p:sp>
      <p:sp>
        <p:nvSpPr>
          <p:cNvPr id="3" name="Date Placeholder 2"/>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C49D8CB3-970A-4213-9F8A-1000A9392EFD}"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11/20/2024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99</a:t>
            </a:fld>
            <a:endParaRPr lang="en-US" sz="1300" dirty="0">
              <a:solidFill>
                <a:srgbClr val="898989"/>
              </a:solidFill>
            </a:endParaRPr>
          </a:p>
        </p:txBody>
      </p:sp>
      <p:sp>
        <p:nvSpPr>
          <p:cNvPr id="101382"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PROTOCOLS</a:t>
            </a:r>
          </a:p>
        </p:txBody>
      </p:sp>
      <p:sp>
        <p:nvSpPr>
          <p:cNvPr id="2" name="Footer Placeholder 12">
            <a:extLst>
              <a:ext uri="{FF2B5EF4-FFF2-40B4-BE49-F238E27FC236}">
                <a16:creationId xmlns:a16="http://schemas.microsoft.com/office/drawing/2014/main" id="{66F392E9-8444-93E8-EA98-F9BEF04341B1}"/>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mn-lt"/>
                <a:ea typeface="+mn-ea"/>
              </a:rPr>
              <a:t>Ibtesaam Rais</a:t>
            </a: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         ACSE0502                    CN                Unit Number: 5</a:t>
            </a:r>
          </a:p>
        </p:txBody>
      </p:sp>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NIET_final1">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NIET_final1">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NIET_final2</Template>
  <TotalTime>2933</TotalTime>
  <Words>15699</Words>
  <Application>Microsoft Office PowerPoint</Application>
  <PresentationFormat>Custom</PresentationFormat>
  <Paragraphs>1695</Paragraphs>
  <Slides>160</Slides>
  <Notes>5</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160</vt:i4>
      </vt:variant>
    </vt:vector>
  </HeadingPairs>
  <TitlesOfParts>
    <vt:vector size="175" baseType="lpstr">
      <vt:lpstr>Arial</vt:lpstr>
      <vt:lpstr>Calibri</vt:lpstr>
      <vt:lpstr>Calibri (Body)</vt:lpstr>
      <vt:lpstr>Calibri(body)</vt:lpstr>
      <vt:lpstr>Cambria</vt:lpstr>
      <vt:lpstr>Courier New</vt:lpstr>
      <vt:lpstr>Georgia</vt:lpstr>
      <vt:lpstr>Helvetica Neue</vt:lpstr>
      <vt:lpstr>Segoe UI</vt:lpstr>
      <vt:lpstr>Sylfaen</vt:lpstr>
      <vt:lpstr>Times New Roman</vt:lpstr>
      <vt:lpstr>Trebuchet MS</vt:lpstr>
      <vt:lpstr>Wingdings</vt:lpstr>
      <vt:lpstr>NIET_final1</vt:lpstr>
      <vt:lpstr>1_NIET_final1</vt:lpstr>
      <vt:lpstr>Noida Institute of Engineering and Technology, Greater Noida</vt:lpstr>
      <vt:lpstr>PowerPoint Presentation</vt:lpstr>
      <vt:lpstr> CONTENTS</vt:lpstr>
      <vt:lpstr>TABLE OF CONTENTS</vt:lpstr>
      <vt:lpstr>Evaluation Scheme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Course Objective / Unit Objective</vt:lpstr>
      <vt:lpstr>Topic Objective - Application Layer </vt:lpstr>
      <vt:lpstr>APPLICATION LAYER - OSI MODEL</vt:lpstr>
      <vt:lpstr>APPLICATION LAYER - OSI MODEL</vt:lpstr>
      <vt:lpstr>APPLICATION LAYER - OSI MODEL</vt:lpstr>
      <vt:lpstr>APPLICATION LAYER - OSI MODEL</vt:lpstr>
      <vt:lpstr>APPLICATION LAYER - OSI MODEL</vt:lpstr>
      <vt:lpstr>APPLICATION LAYER - OSI MODEL</vt:lpstr>
      <vt:lpstr>APPLICATION LAYER - OSI MODEL</vt:lpstr>
      <vt:lpstr>APPLICATION LAYER - OSI MODEL</vt:lpstr>
      <vt:lpstr>APPLICATION LAYER - OSI MODEL</vt:lpstr>
      <vt:lpstr>APPLICATION LAYER - OSI MODEL</vt:lpstr>
      <vt:lpstr>APPLICATION LAYER - OSI MODEL</vt:lpstr>
      <vt:lpstr>APPLICATION LAYER - OSI MODEL</vt:lpstr>
      <vt:lpstr>APPLICATION LAYER - OSI MODEL</vt:lpstr>
      <vt:lpstr>APPLICATION LAYER - OSI MODEL</vt:lpstr>
      <vt:lpstr>APPLICATION LAYER - OSI MODEL</vt:lpstr>
      <vt:lpstr>APPLICATION LAYER - OSI MODEL</vt:lpstr>
      <vt:lpstr>APPLICATION LAYER - OSI MODEL</vt:lpstr>
      <vt:lpstr>APPLICATION LAYER - OSI MODEL</vt:lpstr>
      <vt:lpstr>APPLICATION LAYER - OSI MODEL</vt:lpstr>
      <vt:lpstr>APPLICATION LAYER - OSI MODEL</vt:lpstr>
      <vt:lpstr>APPLICATION LAYER - OSI MODEL</vt:lpstr>
      <vt:lpstr>APPLICATION LAYER - OSI MODEL</vt:lpstr>
      <vt:lpstr>APPLICATION LAYER - OSI MODEL</vt:lpstr>
      <vt:lpstr>APPLICATION LAYER - OSI MODEL</vt:lpstr>
      <vt:lpstr>APPLICATION LAYER - OSI MODEL</vt:lpstr>
      <vt:lpstr>APPLICATION LAYER - OSI MODEL</vt:lpstr>
      <vt:lpstr>APPLICATION LAYER - OSI MODEL</vt:lpstr>
      <vt:lpstr>APPLICATION LAYER - OSI MODEL</vt:lpstr>
      <vt:lpstr>APPLICATION LAYER - OSI MODEL</vt:lpstr>
      <vt:lpstr>APPLICATION LAYER - OSI MODEL</vt:lpstr>
      <vt:lpstr>APPLICATION LAYER - OSI MODEL</vt:lpstr>
      <vt:lpstr>APPLICATION LAYER - OSI MODEL</vt:lpstr>
      <vt:lpstr>APPLICATION LAYER - OSI MODEL</vt:lpstr>
      <vt:lpstr>APPLICATION LAYER - OSI MODEL</vt:lpstr>
      <vt:lpstr>APPLICATION LAYER - OSI MODEL</vt:lpstr>
      <vt:lpstr>APPLICATION LAYER - OSI MODEL</vt:lpstr>
      <vt:lpstr>APPLICATION LAYER - OSI MODEL</vt:lpstr>
      <vt:lpstr>APPLICATION LAYER - OSI MODEL</vt:lpstr>
      <vt:lpstr>APPLICATION LAYER - OSI MODEL</vt:lpstr>
      <vt:lpstr>APPLICATION LAYER - OSI MODEL</vt:lpstr>
      <vt:lpstr>APPLICATION LAYER - OSI MODEL</vt:lpstr>
      <vt:lpstr>APPLICATION LAYER - OSI MODEL</vt:lpstr>
      <vt:lpstr>APPLICATION LAYER - OSI MODEL</vt:lpstr>
      <vt:lpstr>APPLICATION LAYER - OSI MODEL</vt:lpstr>
      <vt:lpstr>APPLICATION LAYER - OSI MODEL</vt:lpstr>
      <vt:lpstr>APPLICATION LAYER - OSI MODEL</vt:lpstr>
      <vt:lpstr>APPLICATION LAYER - OSI MODEL</vt:lpstr>
      <vt:lpstr>APPLICATION LAYER - OSI MODEL</vt:lpstr>
      <vt:lpstr>Recap</vt:lpstr>
      <vt:lpstr>Topic Objective  </vt:lpstr>
      <vt:lpstr>APPLICATION PROTOCOLS </vt:lpstr>
      <vt:lpstr>APPLICATION PROTOCOLS</vt:lpstr>
      <vt:lpstr>APPLICATION PROTOCOLS</vt:lpstr>
      <vt:lpstr>APPLICATION PROTOCOLS</vt:lpstr>
      <vt:lpstr>APPLICATION PROTOCOLS</vt:lpstr>
      <vt:lpstr>APPLICATION PROTOCOLS</vt:lpstr>
      <vt:lpstr>APPLICATION PROTOCOLS</vt:lpstr>
      <vt:lpstr>APPLICATION PROTOCOLS</vt:lpstr>
      <vt:lpstr>APPLICATION PROTOCOLS</vt:lpstr>
      <vt:lpstr>APPLICATION PROTOCOLS</vt:lpstr>
      <vt:lpstr>APPLICATION PROTOCOLS</vt:lpstr>
      <vt:lpstr>APPLICATION PROTOCOLS</vt:lpstr>
      <vt:lpstr>APPLICATION PROTOCOLS</vt:lpstr>
      <vt:lpstr>APPLICATION PROTOCOLS</vt:lpstr>
      <vt:lpstr>APPLICATION PROTOCOLS</vt:lpstr>
      <vt:lpstr>APPLICATION PROTOCOLS</vt:lpstr>
      <vt:lpstr>APPLICATION PROTOCOLS</vt:lpstr>
      <vt:lpstr>APPLICATION PROTOCOLS</vt:lpstr>
      <vt:lpstr>APPLICATION PROTOCOLS</vt:lpstr>
      <vt:lpstr>APPLICATION PROTOCOLS</vt:lpstr>
      <vt:lpstr>APPLICATION PROTOCOLS</vt:lpstr>
      <vt:lpstr>APPLICATION PROTOCOLS</vt:lpstr>
      <vt:lpstr>APPLICATION PROTOCOLS</vt:lpstr>
      <vt:lpstr>APPLICATION PROTOCOLS</vt:lpstr>
      <vt:lpstr>APPLICATION PROTOCOLS</vt:lpstr>
      <vt:lpstr>APPLICATION PROTOCOLS</vt:lpstr>
      <vt:lpstr>APPLICATION PROTOCOLS</vt:lpstr>
      <vt:lpstr>APPLICATION PROTOCOLS</vt:lpstr>
      <vt:lpstr>APPLICATION PROTOCOLS</vt:lpstr>
      <vt:lpstr>APPLICATION PROTOCOLS</vt:lpstr>
      <vt:lpstr>APPLICATION PROTOCOLS</vt:lpstr>
      <vt:lpstr>APPLICATION PROTOCOLS</vt:lpstr>
      <vt:lpstr>APPLICATION PROTOCOLS</vt:lpstr>
      <vt:lpstr>APPLICATION PROTOCOLS</vt:lpstr>
      <vt:lpstr>APPLICATION PROTOCOLS</vt:lpstr>
      <vt:lpstr>APPLICATION PROTOCOLS</vt:lpstr>
      <vt:lpstr>APPLICATION PROTOCOLS</vt:lpstr>
      <vt:lpstr>APPLICATION PROTOCOLS</vt:lpstr>
      <vt:lpstr>APPLICATION PROTOCOLS</vt:lpstr>
      <vt:lpstr>APPLICATION PROTOCOLS</vt:lpstr>
      <vt:lpstr>APPLICATION PROTOCOLS</vt:lpstr>
      <vt:lpstr>APPLICATION PROTOCOLS</vt:lpstr>
      <vt:lpstr>APPLICATION PROTOCOLS</vt:lpstr>
      <vt:lpstr>APPLICATION PROTOCOLS</vt:lpstr>
      <vt:lpstr>APPLICATION PROTOCOLS</vt:lpstr>
      <vt:lpstr>APPLICATION PROTOCOLS</vt:lpstr>
      <vt:lpstr>APPLICATION PROTOCOLS</vt:lpstr>
      <vt:lpstr>APPLICATION PROTOCOLS</vt:lpstr>
      <vt:lpstr>APPLICATION PROTOCOLS</vt:lpstr>
      <vt:lpstr>PowerPoint Presentation</vt:lpstr>
      <vt:lpstr>Topic Objective</vt:lpstr>
      <vt:lpstr>Cryptography – basic concepts</vt:lpstr>
      <vt:lpstr>Cryptography – basic concepts </vt:lpstr>
      <vt:lpstr>Cryptography – basic concepts </vt:lpstr>
      <vt:lpstr>Firewalls</vt:lpstr>
      <vt:lpstr>Types of Firewalls </vt:lpstr>
      <vt:lpstr>Packet Filtering</vt:lpstr>
      <vt:lpstr>Packet Filtering </vt:lpstr>
      <vt:lpstr>Application level Gateway </vt:lpstr>
      <vt:lpstr>Application level Gateway </vt:lpstr>
      <vt:lpstr>Circuit-Level Gateway </vt:lpstr>
      <vt:lpstr>Circuit-Level Gateway </vt:lpstr>
      <vt:lpstr>Recap</vt:lpstr>
      <vt:lpstr>APPENDIX</vt:lpstr>
      <vt:lpstr>APPENDIX</vt:lpstr>
      <vt:lpstr>APPENDIX</vt:lpstr>
      <vt:lpstr>APPENDIX</vt:lpstr>
      <vt:lpstr>APPENDIX</vt:lpstr>
      <vt:lpstr>APPENDIX</vt:lpstr>
      <vt:lpstr>APPENDIX</vt:lpstr>
      <vt:lpstr>APPENDIX</vt:lpstr>
      <vt:lpstr>Faculty Video Links, Youtube &amp; NPTEL Video Links and Online Courses Details  </vt:lpstr>
      <vt:lpstr>Glossary Questions</vt:lpstr>
      <vt:lpstr>Weekly Assignment</vt:lpstr>
      <vt:lpstr>MCQ</vt:lpstr>
      <vt:lpstr>MCQ</vt:lpstr>
      <vt:lpstr>MCQ</vt:lpstr>
      <vt:lpstr>MCQ</vt:lpstr>
      <vt:lpstr>Old Question Papers</vt:lpstr>
      <vt:lpstr>Expected Questions for University Exam </vt:lpstr>
      <vt:lpstr>PowerPoint Presentation</vt:lpstr>
      <vt:lpstr>PowerPoint Presentation</vt:lpstr>
      <vt:lpstr>PowerPoint Presentation</vt:lpstr>
      <vt:lpstr>PowerPoint Presentation</vt:lpstr>
      <vt:lpstr>Summary</vt:lpstr>
      <vt:lpstr>     Recap of Unit</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Kumud Sinha</dc:creator>
  <cp:lastModifiedBy>IBTESAAM RAIS</cp:lastModifiedBy>
  <cp:revision>71</cp:revision>
  <dcterms:created xsi:type="dcterms:W3CDTF">2022-12-28T08:25:00Z</dcterms:created>
  <dcterms:modified xsi:type="dcterms:W3CDTF">2024-11-20T19:29:55Z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0A039C2BEC914E0AA91AC41DC3E5F3BE</vt:lpwstr>
  </property>
  <property fmtid="{D5CDD505-2E9C-101B-9397-08002B2CF9AE}" pid="3" name="KSOProductBuildVer">
    <vt:lpwstr>1033-11.2.0.11440</vt:lpwstr>
  </property>
</Properties>
</file>