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ink/ink6.xml" ContentType="application/inkml+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ink/ink2.xml" ContentType="application/inkml+xml"/>
  <Override PartName="/ppt/slides/slide99.xml" ContentType="application/vnd.openxmlformats-officedocument.presentationml.slide+xml"/>
  <Override PartName="/ppt/slides/slide118.xml" ContentType="application/vnd.openxmlformats-officedocument.presentationml.slide+xml"/>
  <Override PartName="/ppt/changesInfos/changesInfo1.xml" ContentType="application/vnd.ms-powerpoint.changesinfo+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ink/ink7.xml" ContentType="application/inkml+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ink/ink3.xml" ContentType="application/inkml+xml"/>
  <Override PartName="/ppt/ink/ink5.xml" ContentType="application/inkml+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ink/ink1.xml" ContentType="application/inkml+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ink/ink8.xml" ContentType="application/inkml+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ink/ink4.xml" ContentType="application/inkml+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sldIdLst>
    <p:sldId id="260" r:id="rId2"/>
    <p:sldId id="259" r:id="rId3"/>
    <p:sldId id="261" r:id="rId4"/>
    <p:sldId id="270" r:id="rId5"/>
    <p:sldId id="271" r:id="rId6"/>
    <p:sldId id="272"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301" r:id="rId35"/>
    <p:sldId id="302" r:id="rId36"/>
    <p:sldId id="303" r:id="rId37"/>
    <p:sldId id="304" r:id="rId38"/>
    <p:sldId id="305" r:id="rId39"/>
    <p:sldId id="306" r:id="rId40"/>
    <p:sldId id="307" r:id="rId41"/>
    <p:sldId id="308" r:id="rId42"/>
    <p:sldId id="309" r:id="rId43"/>
    <p:sldId id="310" r:id="rId44"/>
    <p:sldId id="311" r:id="rId45"/>
    <p:sldId id="312" r:id="rId46"/>
    <p:sldId id="313" r:id="rId47"/>
    <p:sldId id="314" r:id="rId48"/>
    <p:sldId id="315" r:id="rId49"/>
    <p:sldId id="316" r:id="rId50"/>
    <p:sldId id="318" r:id="rId51"/>
    <p:sldId id="319" r:id="rId52"/>
    <p:sldId id="320" r:id="rId53"/>
    <p:sldId id="321" r:id="rId54"/>
    <p:sldId id="322" r:id="rId55"/>
    <p:sldId id="323" r:id="rId56"/>
    <p:sldId id="324" r:id="rId57"/>
    <p:sldId id="325" r:id="rId58"/>
    <p:sldId id="326" r:id="rId59"/>
    <p:sldId id="327" r:id="rId60"/>
    <p:sldId id="328" r:id="rId61"/>
    <p:sldId id="329" r:id="rId62"/>
    <p:sldId id="330" r:id="rId63"/>
    <p:sldId id="331" r:id="rId64"/>
    <p:sldId id="332" r:id="rId65"/>
    <p:sldId id="333" r:id="rId66"/>
    <p:sldId id="334" r:id="rId67"/>
    <p:sldId id="335" r:id="rId68"/>
    <p:sldId id="336" r:id="rId69"/>
    <p:sldId id="337" r:id="rId70"/>
    <p:sldId id="338" r:id="rId71"/>
    <p:sldId id="339" r:id="rId72"/>
    <p:sldId id="340" r:id="rId73"/>
    <p:sldId id="341" r:id="rId74"/>
    <p:sldId id="342" r:id="rId75"/>
    <p:sldId id="343" r:id="rId76"/>
    <p:sldId id="344" r:id="rId77"/>
    <p:sldId id="345" r:id="rId78"/>
    <p:sldId id="346" r:id="rId79"/>
    <p:sldId id="347" r:id="rId80"/>
    <p:sldId id="348"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9" r:id="rId101"/>
    <p:sldId id="370"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2" r:id="rId124"/>
    <p:sldId id="393" r:id="rId1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B4B6"/>
    <a:srgbClr val="FF7C80"/>
    <a:srgbClr val="FCB4B6"/>
    <a:srgbClr val="D4222A"/>
    <a:srgbClr val="CC3300"/>
    <a:srgbClr val="FF33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80" d="100"/>
          <a:sy n="80" d="100"/>
        </p:scale>
        <p:origin x="-342" y="-84"/>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microsoft.com/office/2016/11/relationships/changesInfo" Target="changesInfos/changesInfo1.xml"/><Relationship Id="rId61" Type="http://schemas.openxmlformats.org/officeDocument/2006/relationships/slide" Target="slides/slide60.xml"/><Relationship Id="rId82" Type="http://schemas.openxmlformats.org/officeDocument/2006/relationships/slide" Target="slides/slide8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hat Chaudhary" userId="75412cf7f1ebf7f1" providerId="LiveId" clId="{1E46FDC4-2E84-4AD3-A7D8-4EA0BE1BD913}"/>
    <pc:docChg chg="undo custSel addSld delSld modSld">
      <pc:chgData name="Chahat Chaudhary" userId="75412cf7f1ebf7f1" providerId="LiveId" clId="{1E46FDC4-2E84-4AD3-A7D8-4EA0BE1BD913}" dt="2024-08-04T12:08:01.170" v="125" actId="14100"/>
      <pc:docMkLst>
        <pc:docMk/>
      </pc:docMkLst>
      <pc:sldChg chg="delSp del mod modClrScheme chgLayout">
        <pc:chgData name="Chahat Chaudhary" userId="75412cf7f1ebf7f1" providerId="LiveId" clId="{1E46FDC4-2E84-4AD3-A7D8-4EA0BE1BD913}" dt="2024-08-04T11:48:41.739" v="5" actId="2696"/>
        <pc:sldMkLst>
          <pc:docMk/>
          <pc:sldMk cId="2335884096" sldId="256"/>
        </pc:sldMkLst>
        <pc:spChg chg="del">
          <ac:chgData name="Chahat Chaudhary" userId="75412cf7f1ebf7f1" providerId="LiveId" clId="{1E46FDC4-2E84-4AD3-A7D8-4EA0BE1BD913}" dt="2024-08-04T11:48:06.637" v="3" actId="700"/>
          <ac:spMkLst>
            <pc:docMk/>
            <pc:sldMk cId="2335884096" sldId="256"/>
            <ac:spMk id="4" creationId="{F649CB8A-95E4-810A-C123-2F2CA6EBA869}"/>
          </ac:spMkLst>
        </pc:spChg>
        <pc:spChg chg="del">
          <ac:chgData name="Chahat Chaudhary" userId="75412cf7f1ebf7f1" providerId="LiveId" clId="{1E46FDC4-2E84-4AD3-A7D8-4EA0BE1BD913}" dt="2024-08-04T11:48:06.637" v="3" actId="700"/>
          <ac:spMkLst>
            <pc:docMk/>
            <pc:sldMk cId="2335884096" sldId="256"/>
            <ac:spMk id="5" creationId="{72F96391-FF0F-A77F-15D4-7D34D2E88D1E}"/>
          </ac:spMkLst>
        </pc:spChg>
      </pc:sldChg>
      <pc:sldChg chg="new del">
        <pc:chgData name="Chahat Chaudhary" userId="75412cf7f1ebf7f1" providerId="LiveId" clId="{1E46FDC4-2E84-4AD3-A7D8-4EA0BE1BD913}" dt="2024-08-04T11:49:32.287" v="11" actId="2696"/>
        <pc:sldMkLst>
          <pc:docMk/>
          <pc:sldMk cId="4230002930" sldId="257"/>
        </pc:sldMkLst>
      </pc:sldChg>
      <pc:sldChg chg="add del">
        <pc:chgData name="Chahat Chaudhary" userId="75412cf7f1ebf7f1" providerId="LiveId" clId="{1E46FDC4-2E84-4AD3-A7D8-4EA0BE1BD913}" dt="2024-08-04T11:49:36.466" v="12" actId="2696"/>
        <pc:sldMkLst>
          <pc:docMk/>
          <pc:sldMk cId="2995119063" sldId="258"/>
        </pc:sldMkLst>
      </pc:sldChg>
      <pc:sldChg chg="addSp modSp add mod">
        <pc:chgData name="Chahat Chaudhary" userId="75412cf7f1ebf7f1" providerId="LiveId" clId="{1E46FDC4-2E84-4AD3-A7D8-4EA0BE1BD913}" dt="2024-08-04T12:06:16.208" v="115" actId="9405"/>
        <pc:sldMkLst>
          <pc:docMk/>
          <pc:sldMk cId="4021919459" sldId="259"/>
        </pc:sldMkLst>
        <pc:spChg chg="add mod">
          <ac:chgData name="Chahat Chaudhary" userId="75412cf7f1ebf7f1" providerId="LiveId" clId="{1E46FDC4-2E84-4AD3-A7D8-4EA0BE1BD913}" dt="2024-08-04T11:49:26.097" v="10"/>
          <ac:spMkLst>
            <pc:docMk/>
            <pc:sldMk cId="4021919459" sldId="259"/>
            <ac:spMk id="2" creationId="{FF60DF4E-7A24-F202-6393-31986145239F}"/>
          </ac:spMkLst>
        </pc:spChg>
        <pc:spChg chg="mod">
          <ac:chgData name="Chahat Chaudhary" userId="75412cf7f1ebf7f1" providerId="LiveId" clId="{1E46FDC4-2E84-4AD3-A7D8-4EA0BE1BD913}" dt="2024-08-04T11:54:42.477" v="53" actId="20577"/>
          <ac:spMkLst>
            <pc:docMk/>
            <pc:sldMk cId="4021919459" sldId="259"/>
            <ac:spMk id="4" creationId="{F649CB8A-95E4-810A-C123-2F2CA6EBA869}"/>
          </ac:spMkLst>
        </pc:spChg>
        <pc:spChg chg="mod">
          <ac:chgData name="Chahat Chaudhary" userId="75412cf7f1ebf7f1" providerId="LiveId" clId="{1E46FDC4-2E84-4AD3-A7D8-4EA0BE1BD913}" dt="2024-08-04T11:55:00.245" v="55" actId="20577"/>
          <ac:spMkLst>
            <pc:docMk/>
            <pc:sldMk cId="4021919459" sldId="259"/>
            <ac:spMk id="5" creationId="{72F96391-FF0F-A77F-15D4-7D34D2E88D1E}"/>
          </ac:spMkLst>
        </pc:spChg>
        <pc:inkChg chg="add">
          <ac:chgData name="Chahat Chaudhary" userId="75412cf7f1ebf7f1" providerId="LiveId" clId="{1E46FDC4-2E84-4AD3-A7D8-4EA0BE1BD913}" dt="2024-08-04T12:06:16.208" v="115" actId="9405"/>
          <ac:inkMkLst>
            <pc:docMk/>
            <pc:sldMk cId="4021919459" sldId="259"/>
            <ac:inkMk id="3" creationId="{8EA07242-B378-D475-9DB3-B38BA67A57AB}"/>
          </ac:inkMkLst>
        </pc:inkChg>
      </pc:sldChg>
      <pc:sldChg chg="add">
        <pc:chgData name="Chahat Chaudhary" userId="75412cf7f1ebf7f1" providerId="LiveId" clId="{1E46FDC4-2E84-4AD3-A7D8-4EA0BE1BD913}" dt="2024-08-04T11:48:36.627" v="4"/>
        <pc:sldMkLst>
          <pc:docMk/>
          <pc:sldMk cId="3823976537" sldId="260"/>
        </pc:sldMkLst>
      </pc:sldChg>
      <pc:sldChg chg="addSp delSp modSp add mod">
        <pc:chgData name="Chahat Chaudhary" userId="75412cf7f1ebf7f1" providerId="LiveId" clId="{1E46FDC4-2E84-4AD3-A7D8-4EA0BE1BD913}" dt="2024-08-04T12:08:01.170" v="125" actId="14100"/>
        <pc:sldMkLst>
          <pc:docMk/>
          <pc:sldMk cId="1598155393" sldId="261"/>
        </pc:sldMkLst>
        <pc:spChg chg="del mod">
          <ac:chgData name="Chahat Chaudhary" userId="75412cf7f1ebf7f1" providerId="LiveId" clId="{1E46FDC4-2E84-4AD3-A7D8-4EA0BE1BD913}" dt="2024-08-04T11:51:37.998" v="16" actId="22"/>
          <ac:spMkLst>
            <pc:docMk/>
            <pc:sldMk cId="1598155393" sldId="261"/>
            <ac:spMk id="5" creationId="{72F96391-FF0F-A77F-15D4-7D34D2E88D1E}"/>
          </ac:spMkLst>
        </pc:spChg>
        <pc:spChg chg="add del mod">
          <ac:chgData name="Chahat Chaudhary" userId="75412cf7f1ebf7f1" providerId="LiveId" clId="{1E46FDC4-2E84-4AD3-A7D8-4EA0BE1BD913}" dt="2024-08-04T11:59:19.451" v="77" actId="21"/>
          <ac:spMkLst>
            <pc:docMk/>
            <pc:sldMk cId="1598155393" sldId="261"/>
            <ac:spMk id="15" creationId="{C54B48DD-9C07-6AD2-83F4-667A7A9E70B4}"/>
          </ac:spMkLst>
        </pc:spChg>
        <pc:spChg chg="add del mod">
          <ac:chgData name="Chahat Chaudhary" userId="75412cf7f1ebf7f1" providerId="LiveId" clId="{1E46FDC4-2E84-4AD3-A7D8-4EA0BE1BD913}" dt="2024-08-04T11:59:37.143" v="81"/>
          <ac:spMkLst>
            <pc:docMk/>
            <pc:sldMk cId="1598155393" sldId="261"/>
            <ac:spMk id="17" creationId="{BFACF277-D146-F163-A799-B1ACD6D225BA}"/>
          </ac:spMkLst>
        </pc:spChg>
        <pc:spChg chg="add del mod">
          <ac:chgData name="Chahat Chaudhary" userId="75412cf7f1ebf7f1" providerId="LiveId" clId="{1E46FDC4-2E84-4AD3-A7D8-4EA0BE1BD913}" dt="2024-08-04T12:00:29.076" v="87" actId="22"/>
          <ac:spMkLst>
            <pc:docMk/>
            <pc:sldMk cId="1598155393" sldId="261"/>
            <ac:spMk id="20" creationId="{355F65C3-295B-33C6-2344-279B43906108}"/>
          </ac:spMkLst>
        </pc:spChg>
        <pc:spChg chg="add del mod">
          <ac:chgData name="Chahat Chaudhary" userId="75412cf7f1ebf7f1" providerId="LiveId" clId="{1E46FDC4-2E84-4AD3-A7D8-4EA0BE1BD913}" dt="2024-08-04T12:01:48.167" v="98" actId="11529"/>
          <ac:spMkLst>
            <pc:docMk/>
            <pc:sldMk cId="1598155393" sldId="261"/>
            <ac:spMk id="23" creationId="{8FFAD927-3DD5-50B6-EBD8-F4A8930D5901}"/>
          </ac:spMkLst>
        </pc:spChg>
        <pc:spChg chg="add del">
          <ac:chgData name="Chahat Chaudhary" userId="75412cf7f1ebf7f1" providerId="LiveId" clId="{1E46FDC4-2E84-4AD3-A7D8-4EA0BE1BD913}" dt="2024-08-04T12:06:35.033" v="117" actId="11529"/>
          <ac:spMkLst>
            <pc:docMk/>
            <pc:sldMk cId="1598155393" sldId="261"/>
            <ac:spMk id="36" creationId="{3D3567DC-CE82-CDB2-A0C9-5B96989803BD}"/>
          </ac:spMkLst>
        </pc:spChg>
        <pc:spChg chg="add del mod">
          <ac:chgData name="Chahat Chaudhary" userId="75412cf7f1ebf7f1" providerId="LiveId" clId="{1E46FDC4-2E84-4AD3-A7D8-4EA0BE1BD913}" dt="2024-08-04T12:06:46.548" v="120" actId="22"/>
          <ac:spMkLst>
            <pc:docMk/>
            <pc:sldMk cId="1598155393" sldId="261"/>
            <ac:spMk id="38" creationId="{541CFE56-3C9C-C804-CFA6-79FF6166C1CC}"/>
          </ac:spMkLst>
        </pc:spChg>
        <pc:grpChg chg="mod">
          <ac:chgData name="Chahat Chaudhary" userId="75412cf7f1ebf7f1" providerId="LiveId" clId="{1E46FDC4-2E84-4AD3-A7D8-4EA0BE1BD913}" dt="2024-08-04T12:06:13.047" v="113"/>
          <ac:grpSpMkLst>
            <pc:docMk/>
            <pc:sldMk cId="1598155393" sldId="261"/>
            <ac:grpSpMk id="34" creationId="{1BC1511E-36C4-69F6-7E45-3DEC7ADF5752}"/>
          </ac:grpSpMkLst>
        </pc:grpChg>
        <pc:picChg chg="add del mod ord">
          <ac:chgData name="Chahat Chaudhary" userId="75412cf7f1ebf7f1" providerId="LiveId" clId="{1E46FDC4-2E84-4AD3-A7D8-4EA0BE1BD913}" dt="2024-08-04T11:59:25.965" v="80" actId="478"/>
          <ac:picMkLst>
            <pc:docMk/>
            <pc:sldMk cId="1598155393" sldId="261"/>
            <ac:picMk id="3" creationId="{C20AFBEF-FC9D-3A09-73F5-B585ECCB1F64}"/>
          </ac:picMkLst>
        </pc:picChg>
        <pc:picChg chg="add mod">
          <ac:chgData name="Chahat Chaudhary" userId="75412cf7f1ebf7f1" providerId="LiveId" clId="{1E46FDC4-2E84-4AD3-A7D8-4EA0BE1BD913}" dt="2024-08-04T11:52:55.372" v="24" actId="1076"/>
          <ac:picMkLst>
            <pc:docMk/>
            <pc:sldMk cId="1598155393" sldId="261"/>
            <ac:picMk id="8" creationId="{809E1AC1-0302-9796-313B-556FBDD19A44}"/>
          </ac:picMkLst>
        </pc:picChg>
        <pc:picChg chg="add mod">
          <ac:chgData name="Chahat Chaudhary" userId="75412cf7f1ebf7f1" providerId="LiveId" clId="{1E46FDC4-2E84-4AD3-A7D8-4EA0BE1BD913}" dt="2024-08-04T11:52:51.205" v="23" actId="1076"/>
          <ac:picMkLst>
            <pc:docMk/>
            <pc:sldMk cId="1598155393" sldId="261"/>
            <ac:picMk id="11" creationId="{C987B68C-F841-92E3-18B4-E3F28D96C163}"/>
          </ac:picMkLst>
        </pc:picChg>
        <pc:picChg chg="add del mod">
          <ac:chgData name="Chahat Chaudhary" userId="75412cf7f1ebf7f1" providerId="LiveId" clId="{1E46FDC4-2E84-4AD3-A7D8-4EA0BE1BD913}" dt="2024-08-04T11:59:23.364" v="79" actId="22"/>
          <ac:picMkLst>
            <pc:docMk/>
            <pc:sldMk cId="1598155393" sldId="261"/>
            <ac:picMk id="13" creationId="{E0B7BCCF-116B-8F59-AC74-8A0873E7940F}"/>
          </ac:picMkLst>
        </pc:picChg>
        <pc:picChg chg="add del mod">
          <ac:chgData name="Chahat Chaudhary" userId="75412cf7f1ebf7f1" providerId="LiveId" clId="{1E46FDC4-2E84-4AD3-A7D8-4EA0BE1BD913}" dt="2024-08-04T11:59:40.235" v="82" actId="478"/>
          <ac:picMkLst>
            <pc:docMk/>
            <pc:sldMk cId="1598155393" sldId="261"/>
            <ac:picMk id="18" creationId="{DA82545C-8CBF-F283-78F4-40655B036961}"/>
          </ac:picMkLst>
        </pc:picChg>
        <pc:picChg chg="add del mod ord">
          <ac:chgData name="Chahat Chaudhary" userId="75412cf7f1ebf7f1" providerId="LiveId" clId="{1E46FDC4-2E84-4AD3-A7D8-4EA0BE1BD913}" dt="2024-08-04T12:06:40.380" v="118" actId="478"/>
          <ac:picMkLst>
            <pc:docMk/>
            <pc:sldMk cId="1598155393" sldId="261"/>
            <ac:picMk id="22" creationId="{110D8769-2481-C986-115B-A028D5D67B77}"/>
          </ac:picMkLst>
        </pc:picChg>
        <pc:picChg chg="add mod ord">
          <ac:chgData name="Chahat Chaudhary" userId="75412cf7f1ebf7f1" providerId="LiveId" clId="{1E46FDC4-2E84-4AD3-A7D8-4EA0BE1BD913}" dt="2024-08-04T12:08:01.170" v="125" actId="14100"/>
          <ac:picMkLst>
            <pc:docMk/>
            <pc:sldMk cId="1598155393" sldId="261"/>
            <ac:picMk id="40" creationId="{16CA17DA-A63A-DE85-5C3A-9AB649D250F6}"/>
          </ac:picMkLst>
        </pc:picChg>
        <pc:inkChg chg="add del">
          <ac:chgData name="Chahat Chaudhary" userId="75412cf7f1ebf7f1" providerId="LiveId" clId="{1E46FDC4-2E84-4AD3-A7D8-4EA0BE1BD913}" dt="2024-08-04T12:02:08.631" v="100" actId="9405"/>
          <ac:inkMkLst>
            <pc:docMk/>
            <pc:sldMk cId="1598155393" sldId="261"/>
            <ac:inkMk id="24" creationId="{89728D5D-C4AF-5D20-CF9D-E12D2ECC3E77}"/>
          </ac:inkMkLst>
        </pc:inkChg>
        <pc:inkChg chg="add del">
          <ac:chgData name="Chahat Chaudhary" userId="75412cf7f1ebf7f1" providerId="LiveId" clId="{1E46FDC4-2E84-4AD3-A7D8-4EA0BE1BD913}" dt="2024-08-04T12:02:16.159" v="102" actId="9405"/>
          <ac:inkMkLst>
            <pc:docMk/>
            <pc:sldMk cId="1598155393" sldId="261"/>
            <ac:inkMk id="25" creationId="{F4C0B207-F80D-5202-3B8A-52A7727DA7FC}"/>
          </ac:inkMkLst>
        </pc:inkChg>
        <pc:inkChg chg="add del">
          <ac:chgData name="Chahat Chaudhary" userId="75412cf7f1ebf7f1" providerId="LiveId" clId="{1E46FDC4-2E84-4AD3-A7D8-4EA0BE1BD913}" dt="2024-08-04T12:02:26.382" v="104" actId="9405"/>
          <ac:inkMkLst>
            <pc:docMk/>
            <pc:sldMk cId="1598155393" sldId="261"/>
            <ac:inkMk id="26" creationId="{0C6BE714-2E06-F8CD-DAFE-7717CAA9CBB7}"/>
          </ac:inkMkLst>
        </pc:inkChg>
        <pc:inkChg chg="add del">
          <ac:chgData name="Chahat Chaudhary" userId="75412cf7f1ebf7f1" providerId="LiveId" clId="{1E46FDC4-2E84-4AD3-A7D8-4EA0BE1BD913}" dt="2024-08-04T12:02:59.215" v="106" actId="9405"/>
          <ac:inkMkLst>
            <pc:docMk/>
            <pc:sldMk cId="1598155393" sldId="261"/>
            <ac:inkMk id="27" creationId="{6193070B-8189-717B-F4F9-D61D96B51AA3}"/>
          </ac:inkMkLst>
        </pc:inkChg>
        <pc:inkChg chg="add">
          <ac:chgData name="Chahat Chaudhary" userId="75412cf7f1ebf7f1" providerId="LiveId" clId="{1E46FDC4-2E84-4AD3-A7D8-4EA0BE1BD913}" dt="2024-08-04T12:06:06.652" v="107" actId="9405"/>
          <ac:inkMkLst>
            <pc:docMk/>
            <pc:sldMk cId="1598155393" sldId="261"/>
            <ac:inkMk id="28" creationId="{A5F330E4-077F-D44C-E026-5B7E9A41902C}"/>
          </ac:inkMkLst>
        </pc:inkChg>
        <pc:inkChg chg="add">
          <ac:chgData name="Chahat Chaudhary" userId="75412cf7f1ebf7f1" providerId="LiveId" clId="{1E46FDC4-2E84-4AD3-A7D8-4EA0BE1BD913}" dt="2024-08-04T12:06:08.112" v="108" actId="9405"/>
          <ac:inkMkLst>
            <pc:docMk/>
            <pc:sldMk cId="1598155393" sldId="261"/>
            <ac:inkMk id="29" creationId="{24726B26-7A23-F7C5-F7D1-D22C9FCCC7FE}"/>
          </ac:inkMkLst>
        </pc:inkChg>
        <pc:inkChg chg="add mod">
          <ac:chgData name="Chahat Chaudhary" userId="75412cf7f1ebf7f1" providerId="LiveId" clId="{1E46FDC4-2E84-4AD3-A7D8-4EA0BE1BD913}" dt="2024-08-04T12:06:13.047" v="113"/>
          <ac:inkMkLst>
            <pc:docMk/>
            <pc:sldMk cId="1598155393" sldId="261"/>
            <ac:inkMk id="30" creationId="{FC93106F-FC4E-EF44-08E3-E65A970A6957}"/>
          </ac:inkMkLst>
        </pc:inkChg>
        <pc:inkChg chg="add mod">
          <ac:chgData name="Chahat Chaudhary" userId="75412cf7f1ebf7f1" providerId="LiveId" clId="{1E46FDC4-2E84-4AD3-A7D8-4EA0BE1BD913}" dt="2024-08-04T12:06:13.047" v="113"/>
          <ac:inkMkLst>
            <pc:docMk/>
            <pc:sldMk cId="1598155393" sldId="261"/>
            <ac:inkMk id="31" creationId="{8BD86266-AD55-0DAB-D049-2105B9F479D6}"/>
          </ac:inkMkLst>
        </pc:inkChg>
        <pc:inkChg chg="add mod">
          <ac:chgData name="Chahat Chaudhary" userId="75412cf7f1ebf7f1" providerId="LiveId" clId="{1E46FDC4-2E84-4AD3-A7D8-4EA0BE1BD913}" dt="2024-08-04T12:06:13.047" v="113"/>
          <ac:inkMkLst>
            <pc:docMk/>
            <pc:sldMk cId="1598155393" sldId="261"/>
            <ac:inkMk id="32" creationId="{FAF88D59-5EFE-C6E4-F1CB-A103C0056AF4}"/>
          </ac:inkMkLst>
        </pc:inkChg>
        <pc:inkChg chg="add mod">
          <ac:chgData name="Chahat Chaudhary" userId="75412cf7f1ebf7f1" providerId="LiveId" clId="{1E46FDC4-2E84-4AD3-A7D8-4EA0BE1BD913}" dt="2024-08-04T12:06:13.047" v="113"/>
          <ac:inkMkLst>
            <pc:docMk/>
            <pc:sldMk cId="1598155393" sldId="261"/>
            <ac:inkMk id="33" creationId="{CADF314B-10C6-3B04-97DE-4ADBA0CEAFF3}"/>
          </ac:inkMkLst>
        </pc:inkChg>
        <pc:inkChg chg="add">
          <ac:chgData name="Chahat Chaudhary" userId="75412cf7f1ebf7f1" providerId="LiveId" clId="{1E46FDC4-2E84-4AD3-A7D8-4EA0BE1BD913}" dt="2024-08-04T12:06:14.310" v="114" actId="9405"/>
          <ac:inkMkLst>
            <pc:docMk/>
            <pc:sldMk cId="1598155393" sldId="261"/>
            <ac:inkMk id="35" creationId="{9D889516-E146-350D-895E-1C8E6A7EE16F}"/>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6.208"/>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6.652"/>
    </inkml:context>
    <inkml:brush xml:id="br0">
      <inkml:brushProperty name="width" value="0.035" units="cm"/>
      <inkml:brushProperty name="height" value="0.035" units="cm"/>
      <inkml:brushProperty name="color" value="#E71224"/>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08.11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09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1.682"/>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044"/>
    </inkml:context>
    <inkml:brush xml:id="br0">
      <inkml:brushProperty name="width" value="0.035" units="cm"/>
      <inkml:brushProperty name="height" value="0.035" units="cm"/>
      <inkml:brushProperty name="color" value="#E71224"/>
    </inkml:brush>
  </inkml:definitions>
  <inkml:trace contextRef="#ctx0" brushRef="#br0">0 1 24575,'0'0'-8191</inkml:trace>
  <inkml:trace contextRef="#ctx0" brushRef="#br0" timeOffset="1">0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2.430"/>
    </inkml:context>
    <inkml:brush xml:id="br0">
      <inkml:brushProperty name="width" value="0.035" units="cm"/>
      <inkml:brushProperty name="height" value="0.035" units="cm"/>
      <inkml:brushProperty name="color" value="#E71224"/>
    </inkml:brush>
  </inkml:definitions>
  <inkml:trace contextRef="#ctx0" brushRef="#br0">0 1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04T12:06:14.308"/>
    </inkml:context>
    <inkml:brush xml:id="br0">
      <inkml:brushProperty name="width" value="0.035" units="cm"/>
      <inkml:brushProperty name="height" value="0.035" units="cm"/>
      <inkml:brushProperty name="color" value="#E71224"/>
    </inkml:brush>
  </inkml:definitions>
  <inkml:trace contextRef="#ctx0" brushRef="#br0">0 1 24575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C96CB2-9A81-46A7-8EF4-32C46FBEACFA}" type="datetimeFigureOut">
              <a:rPr lang="en-IN" smtClean="0"/>
              <a:pPr/>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F8D896-5291-4AA0-B018-BFBF04A0C3A3}" type="slidenum">
              <a:rPr lang="en-IN" smtClean="0"/>
              <a:pPr/>
              <a:t>‹#›</a:t>
            </a:fld>
            <a:endParaRPr lang="en-IN"/>
          </a:p>
        </p:txBody>
      </p:sp>
    </p:spTree>
    <p:extLst>
      <p:ext uri="{BB962C8B-B14F-4D97-AF65-F5344CB8AC3E}">
        <p14:creationId xmlns:p14="http://schemas.microsoft.com/office/powerpoint/2010/main" xmlns="" val="11135377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C9889F7-12F5-6C54-FD8F-38FFE80179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1D738CBE-3E16-5FEB-BD7B-B7D086665F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FAA7F551-D7C6-26A1-A259-AD7AA8F60328}"/>
              </a:ext>
            </a:extLst>
          </p:cNvPr>
          <p:cNvSpPr>
            <a:spLocks noGrp="1"/>
          </p:cNvSpPr>
          <p:nvPr>
            <p:ph type="dt" sz="half" idx="10"/>
          </p:nvPr>
        </p:nvSpPr>
        <p:spPr/>
        <p:txBody>
          <a:bodyPr/>
          <a:lstStyle/>
          <a:p>
            <a:fld id="{1A1DECAD-C7C4-46C9-A12A-A8FC4D84DC3B}" type="datetime1">
              <a:rPr lang="en-IN" smtClean="0"/>
              <a:pPr/>
              <a:t>27-08-2024</a:t>
            </a:fld>
            <a:endParaRPr lang="en-IN"/>
          </a:p>
        </p:txBody>
      </p:sp>
      <p:sp>
        <p:nvSpPr>
          <p:cNvPr id="5" name="Footer Placeholder 4">
            <a:extLst>
              <a:ext uri="{FF2B5EF4-FFF2-40B4-BE49-F238E27FC236}">
                <a16:creationId xmlns:a16="http://schemas.microsoft.com/office/drawing/2014/main" xmlns="" id="{4CFBB7D8-7BB8-E6B4-48A8-D51CEDE2B6A3}"/>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4C7137DE-299E-3217-924E-E02A354ABA40}"/>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80426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B7829D-531B-BF2C-AD10-4A2A03DC80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94CFE00C-B086-5217-96BC-C3FF1BF20C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F6EA275-F741-967D-C864-2E7CDC4BF814}"/>
              </a:ext>
            </a:extLst>
          </p:cNvPr>
          <p:cNvSpPr>
            <a:spLocks noGrp="1"/>
          </p:cNvSpPr>
          <p:nvPr>
            <p:ph type="dt" sz="half" idx="10"/>
          </p:nvPr>
        </p:nvSpPr>
        <p:spPr/>
        <p:txBody>
          <a:bodyPr/>
          <a:lstStyle/>
          <a:p>
            <a:fld id="{C2BB002E-6ED1-4876-B986-6F4E3AC44714}" type="datetime1">
              <a:rPr lang="en-IN" smtClean="0"/>
              <a:pPr/>
              <a:t>27-08-2024</a:t>
            </a:fld>
            <a:endParaRPr lang="en-IN"/>
          </a:p>
        </p:txBody>
      </p:sp>
      <p:sp>
        <p:nvSpPr>
          <p:cNvPr id="5" name="Footer Placeholder 4">
            <a:extLst>
              <a:ext uri="{FF2B5EF4-FFF2-40B4-BE49-F238E27FC236}">
                <a16:creationId xmlns:a16="http://schemas.microsoft.com/office/drawing/2014/main" xmlns="" id="{F4247795-EF26-3CB1-9BA0-CB5AA7BB2ABA}"/>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87439702-91E5-4999-2C90-018A3EDA18B3}"/>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1419002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90A8AA66-A93E-934B-1BA3-848515700A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321381D5-94DD-D259-A00F-FD60073DFF2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CA060E4-52EA-04BE-0BEA-9682245E0F0B}"/>
              </a:ext>
            </a:extLst>
          </p:cNvPr>
          <p:cNvSpPr>
            <a:spLocks noGrp="1"/>
          </p:cNvSpPr>
          <p:nvPr>
            <p:ph type="dt" sz="half" idx="10"/>
          </p:nvPr>
        </p:nvSpPr>
        <p:spPr/>
        <p:txBody>
          <a:bodyPr/>
          <a:lstStyle/>
          <a:p>
            <a:fld id="{93D0110B-9435-4A96-8D82-CB0720ACF40F}" type="datetime1">
              <a:rPr lang="en-IN" smtClean="0"/>
              <a:pPr/>
              <a:t>27-08-2024</a:t>
            </a:fld>
            <a:endParaRPr lang="en-IN"/>
          </a:p>
        </p:txBody>
      </p:sp>
      <p:sp>
        <p:nvSpPr>
          <p:cNvPr id="5" name="Footer Placeholder 4">
            <a:extLst>
              <a:ext uri="{FF2B5EF4-FFF2-40B4-BE49-F238E27FC236}">
                <a16:creationId xmlns:a16="http://schemas.microsoft.com/office/drawing/2014/main" xmlns="" id="{4952AD5E-5773-B1BE-AA55-A44502AB1324}"/>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6E9942DF-D559-D6CB-CFD3-C112AE40E4B6}"/>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1506091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A9BE0D-FA2E-D5F9-E890-BEB62861FD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556F7937-CB84-864B-9A81-35FD0F4EF1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1E54D8DF-289A-97F8-3DD3-1430716E9307}"/>
              </a:ext>
            </a:extLst>
          </p:cNvPr>
          <p:cNvSpPr>
            <a:spLocks noGrp="1"/>
          </p:cNvSpPr>
          <p:nvPr>
            <p:ph type="dt" sz="half" idx="10"/>
          </p:nvPr>
        </p:nvSpPr>
        <p:spPr/>
        <p:txBody>
          <a:bodyPr/>
          <a:lstStyle/>
          <a:p>
            <a:fld id="{4C769393-8141-4048-9317-F3696ECAA64D}" type="datetime1">
              <a:rPr lang="en-IN" smtClean="0"/>
              <a:pPr/>
              <a:t>27-08-2024</a:t>
            </a:fld>
            <a:endParaRPr lang="en-IN"/>
          </a:p>
        </p:txBody>
      </p:sp>
      <p:sp>
        <p:nvSpPr>
          <p:cNvPr id="5" name="Footer Placeholder 4">
            <a:extLst>
              <a:ext uri="{FF2B5EF4-FFF2-40B4-BE49-F238E27FC236}">
                <a16:creationId xmlns:a16="http://schemas.microsoft.com/office/drawing/2014/main" xmlns="" id="{1A2E84C6-F611-DB88-F736-650E2347F310}"/>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A043F25F-1BC0-52A3-5717-2DB321FA9A78}"/>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399790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4AB6FF-7AE5-BA59-9200-69981038BF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F94934A4-84E6-FBFF-7233-E257559637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E8E5D69-E5C5-AF1F-E208-D21C455505B5}"/>
              </a:ext>
            </a:extLst>
          </p:cNvPr>
          <p:cNvSpPr>
            <a:spLocks noGrp="1"/>
          </p:cNvSpPr>
          <p:nvPr>
            <p:ph type="dt" sz="half" idx="10"/>
          </p:nvPr>
        </p:nvSpPr>
        <p:spPr/>
        <p:txBody>
          <a:bodyPr/>
          <a:lstStyle/>
          <a:p>
            <a:fld id="{3A30ACE0-AB07-4389-B2FF-6A08E83FF5EE}" type="datetime1">
              <a:rPr lang="en-IN" smtClean="0"/>
              <a:pPr/>
              <a:t>27-08-2024</a:t>
            </a:fld>
            <a:endParaRPr lang="en-IN"/>
          </a:p>
        </p:txBody>
      </p:sp>
      <p:sp>
        <p:nvSpPr>
          <p:cNvPr id="5" name="Footer Placeholder 4">
            <a:extLst>
              <a:ext uri="{FF2B5EF4-FFF2-40B4-BE49-F238E27FC236}">
                <a16:creationId xmlns:a16="http://schemas.microsoft.com/office/drawing/2014/main" xmlns="" id="{C52231D6-7C45-0531-B0AB-2699456B195C}"/>
              </a:ext>
            </a:extLst>
          </p:cNvPr>
          <p:cNvSpPr>
            <a:spLocks noGrp="1"/>
          </p:cNvSpPr>
          <p:nvPr>
            <p:ph type="ftr" sz="quarter" idx="11"/>
          </p:nvPr>
        </p:nvSpPr>
        <p:spPr/>
        <p:txBody>
          <a:bodyPr/>
          <a:lstStyle/>
          <a:p>
            <a:r>
              <a:rPr lang="en-US"/>
              <a:t>By: Shruti Mittal</a:t>
            </a:r>
            <a:endParaRPr lang="en-IN"/>
          </a:p>
        </p:txBody>
      </p:sp>
      <p:sp>
        <p:nvSpPr>
          <p:cNvPr id="6" name="Slide Number Placeholder 5">
            <a:extLst>
              <a:ext uri="{FF2B5EF4-FFF2-40B4-BE49-F238E27FC236}">
                <a16:creationId xmlns:a16="http://schemas.microsoft.com/office/drawing/2014/main" xmlns="" id="{D893A639-38BD-EF50-5894-EF9C899C8E5E}"/>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25808405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FB96C2-4B51-0F8B-78B4-13B95AE1DC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09B63AF-EE3D-6203-EF20-8597B57674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9D87D8FC-913D-6563-2E43-BBFED71F4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9CAA6E88-9A34-77E1-1EDC-0B91CC496F93}"/>
              </a:ext>
            </a:extLst>
          </p:cNvPr>
          <p:cNvSpPr>
            <a:spLocks noGrp="1"/>
          </p:cNvSpPr>
          <p:nvPr>
            <p:ph type="dt" sz="half" idx="10"/>
          </p:nvPr>
        </p:nvSpPr>
        <p:spPr/>
        <p:txBody>
          <a:bodyPr/>
          <a:lstStyle/>
          <a:p>
            <a:fld id="{C00E971B-DFE4-4E1C-B22D-ACB335553F54}" type="datetime1">
              <a:rPr lang="en-IN" smtClean="0"/>
              <a:pPr/>
              <a:t>27-08-2024</a:t>
            </a:fld>
            <a:endParaRPr lang="en-IN"/>
          </a:p>
        </p:txBody>
      </p:sp>
      <p:sp>
        <p:nvSpPr>
          <p:cNvPr id="6" name="Footer Placeholder 5">
            <a:extLst>
              <a:ext uri="{FF2B5EF4-FFF2-40B4-BE49-F238E27FC236}">
                <a16:creationId xmlns:a16="http://schemas.microsoft.com/office/drawing/2014/main" xmlns="" id="{A2BCA93C-C137-336F-82A7-122352CE53CE}"/>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xmlns="" id="{CB233FF1-E640-56A0-439A-CA8605C5F72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18288237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51937EB-AE58-779A-6BFB-2F7F12879DF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3E0F378-C380-AA32-0EC6-A5A626AF95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82DEDD87-F656-490A-7FEB-87D3E43DE2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65A45826-846C-7352-595B-6D4243B7CF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6BE34AA9-148F-A37D-78AE-CFACFC7BE2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0F9F05C3-115B-8228-EE1E-66DD511E07C7}"/>
              </a:ext>
            </a:extLst>
          </p:cNvPr>
          <p:cNvSpPr>
            <a:spLocks noGrp="1"/>
          </p:cNvSpPr>
          <p:nvPr>
            <p:ph type="dt" sz="half" idx="10"/>
          </p:nvPr>
        </p:nvSpPr>
        <p:spPr/>
        <p:txBody>
          <a:bodyPr/>
          <a:lstStyle/>
          <a:p>
            <a:fld id="{365ED68C-1107-40E7-89D1-6A2FA5F9F13D}" type="datetime1">
              <a:rPr lang="en-IN" smtClean="0"/>
              <a:pPr/>
              <a:t>27-08-2024</a:t>
            </a:fld>
            <a:endParaRPr lang="en-IN"/>
          </a:p>
        </p:txBody>
      </p:sp>
      <p:sp>
        <p:nvSpPr>
          <p:cNvPr id="8" name="Footer Placeholder 7">
            <a:extLst>
              <a:ext uri="{FF2B5EF4-FFF2-40B4-BE49-F238E27FC236}">
                <a16:creationId xmlns:a16="http://schemas.microsoft.com/office/drawing/2014/main" xmlns="" id="{FC048AD3-BE2B-5DA0-D5C1-0BCA4C5C7CB1}"/>
              </a:ext>
            </a:extLst>
          </p:cNvPr>
          <p:cNvSpPr>
            <a:spLocks noGrp="1"/>
          </p:cNvSpPr>
          <p:nvPr>
            <p:ph type="ftr" sz="quarter" idx="11"/>
          </p:nvPr>
        </p:nvSpPr>
        <p:spPr/>
        <p:txBody>
          <a:bodyPr/>
          <a:lstStyle/>
          <a:p>
            <a:r>
              <a:rPr lang="en-US"/>
              <a:t>By: Shruti Mittal</a:t>
            </a:r>
            <a:endParaRPr lang="en-IN"/>
          </a:p>
        </p:txBody>
      </p:sp>
      <p:sp>
        <p:nvSpPr>
          <p:cNvPr id="9" name="Slide Number Placeholder 8">
            <a:extLst>
              <a:ext uri="{FF2B5EF4-FFF2-40B4-BE49-F238E27FC236}">
                <a16:creationId xmlns:a16="http://schemas.microsoft.com/office/drawing/2014/main" xmlns="" id="{D830909F-BFE2-6F29-DE41-C44F2F6DBBFD}"/>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2477777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D7D023-9788-C50A-A95E-1A0D7137B4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B23DC353-926A-A559-5920-5F30D54C001E}"/>
              </a:ext>
            </a:extLst>
          </p:cNvPr>
          <p:cNvSpPr>
            <a:spLocks noGrp="1"/>
          </p:cNvSpPr>
          <p:nvPr>
            <p:ph type="dt" sz="half" idx="10"/>
          </p:nvPr>
        </p:nvSpPr>
        <p:spPr/>
        <p:txBody>
          <a:bodyPr/>
          <a:lstStyle/>
          <a:p>
            <a:fld id="{A377C313-5D3D-469B-817E-FC77BA36DFE7}" type="datetime1">
              <a:rPr lang="en-IN" smtClean="0"/>
              <a:pPr/>
              <a:t>27-08-2024</a:t>
            </a:fld>
            <a:endParaRPr lang="en-IN"/>
          </a:p>
        </p:txBody>
      </p:sp>
      <p:sp>
        <p:nvSpPr>
          <p:cNvPr id="4" name="Footer Placeholder 3">
            <a:extLst>
              <a:ext uri="{FF2B5EF4-FFF2-40B4-BE49-F238E27FC236}">
                <a16:creationId xmlns:a16="http://schemas.microsoft.com/office/drawing/2014/main" xmlns="" id="{F9021ED3-8E44-0290-5125-92D1C0B8BE2E}"/>
              </a:ext>
            </a:extLst>
          </p:cNvPr>
          <p:cNvSpPr>
            <a:spLocks noGrp="1"/>
          </p:cNvSpPr>
          <p:nvPr>
            <p:ph type="ftr" sz="quarter" idx="11"/>
          </p:nvPr>
        </p:nvSpPr>
        <p:spPr/>
        <p:txBody>
          <a:bodyPr/>
          <a:lstStyle/>
          <a:p>
            <a:r>
              <a:rPr lang="en-US"/>
              <a:t>By: Shruti Mittal</a:t>
            </a:r>
            <a:endParaRPr lang="en-IN"/>
          </a:p>
        </p:txBody>
      </p:sp>
      <p:sp>
        <p:nvSpPr>
          <p:cNvPr id="5" name="Slide Number Placeholder 4">
            <a:extLst>
              <a:ext uri="{FF2B5EF4-FFF2-40B4-BE49-F238E27FC236}">
                <a16:creationId xmlns:a16="http://schemas.microsoft.com/office/drawing/2014/main" xmlns="" id="{75CE6C38-CCC5-7726-DDB1-92727F45974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1318846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8119D4A6-4D0C-D1D8-8602-FC2346D89FAB}"/>
              </a:ext>
            </a:extLst>
          </p:cNvPr>
          <p:cNvSpPr>
            <a:spLocks noGrp="1"/>
          </p:cNvSpPr>
          <p:nvPr>
            <p:ph type="dt" sz="half" idx="10"/>
          </p:nvPr>
        </p:nvSpPr>
        <p:spPr/>
        <p:txBody>
          <a:bodyPr/>
          <a:lstStyle/>
          <a:p>
            <a:fld id="{09DBB60D-3E28-42F6-A030-22CF3F1808BC}" type="datetime1">
              <a:rPr lang="en-IN" smtClean="0"/>
              <a:pPr/>
              <a:t>27-08-2024</a:t>
            </a:fld>
            <a:endParaRPr lang="en-IN"/>
          </a:p>
        </p:txBody>
      </p:sp>
      <p:sp>
        <p:nvSpPr>
          <p:cNvPr id="3" name="Footer Placeholder 2">
            <a:extLst>
              <a:ext uri="{FF2B5EF4-FFF2-40B4-BE49-F238E27FC236}">
                <a16:creationId xmlns:a16="http://schemas.microsoft.com/office/drawing/2014/main" xmlns="" id="{9F85848C-2FA7-277A-9645-D2BB26F3E1E8}"/>
              </a:ext>
            </a:extLst>
          </p:cNvPr>
          <p:cNvSpPr>
            <a:spLocks noGrp="1"/>
          </p:cNvSpPr>
          <p:nvPr>
            <p:ph type="ftr" sz="quarter" idx="11"/>
          </p:nvPr>
        </p:nvSpPr>
        <p:spPr/>
        <p:txBody>
          <a:bodyPr/>
          <a:lstStyle/>
          <a:p>
            <a:r>
              <a:rPr lang="en-US"/>
              <a:t>By: Shruti Mittal</a:t>
            </a:r>
            <a:endParaRPr lang="en-IN"/>
          </a:p>
        </p:txBody>
      </p:sp>
      <p:sp>
        <p:nvSpPr>
          <p:cNvPr id="4" name="Slide Number Placeholder 3">
            <a:extLst>
              <a:ext uri="{FF2B5EF4-FFF2-40B4-BE49-F238E27FC236}">
                <a16:creationId xmlns:a16="http://schemas.microsoft.com/office/drawing/2014/main" xmlns="" id="{D90E99EA-9CED-7FC4-1550-BAEF3FEDACF2}"/>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34204349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B76D67-87D9-40D2-E5F6-6CF0192152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C17A30B8-8A1C-C521-F186-BB2DC65CEE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286F1BD9-9017-1B6F-8FB6-D7B1B32C4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C084C180-DE77-5D50-24AF-B38AD5797887}"/>
              </a:ext>
            </a:extLst>
          </p:cNvPr>
          <p:cNvSpPr>
            <a:spLocks noGrp="1"/>
          </p:cNvSpPr>
          <p:nvPr>
            <p:ph type="dt" sz="half" idx="10"/>
          </p:nvPr>
        </p:nvSpPr>
        <p:spPr/>
        <p:txBody>
          <a:bodyPr/>
          <a:lstStyle/>
          <a:p>
            <a:fld id="{805F390F-18E7-4D71-B6CC-3198CC49CB3D}" type="datetime1">
              <a:rPr lang="en-IN" smtClean="0"/>
              <a:pPr/>
              <a:t>27-08-2024</a:t>
            </a:fld>
            <a:endParaRPr lang="en-IN"/>
          </a:p>
        </p:txBody>
      </p:sp>
      <p:sp>
        <p:nvSpPr>
          <p:cNvPr id="6" name="Footer Placeholder 5">
            <a:extLst>
              <a:ext uri="{FF2B5EF4-FFF2-40B4-BE49-F238E27FC236}">
                <a16:creationId xmlns:a16="http://schemas.microsoft.com/office/drawing/2014/main" xmlns="" id="{26874CFC-6D8F-F31A-06F0-D470A24353C1}"/>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xmlns="" id="{536B5AC3-E9F6-C9F8-8BB2-C490E53828B1}"/>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10815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C787032-6CE6-A161-AAC0-5B956635D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39F07EF9-E68C-883C-BE9F-033F2E4AF3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5C52CFA0-2F19-2F1F-5421-896D83F760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407197E-F7B7-1D1B-CACA-9F6115F45091}"/>
              </a:ext>
            </a:extLst>
          </p:cNvPr>
          <p:cNvSpPr>
            <a:spLocks noGrp="1"/>
          </p:cNvSpPr>
          <p:nvPr>
            <p:ph type="dt" sz="half" idx="10"/>
          </p:nvPr>
        </p:nvSpPr>
        <p:spPr/>
        <p:txBody>
          <a:bodyPr/>
          <a:lstStyle/>
          <a:p>
            <a:fld id="{FACA71C6-BB7C-41A1-911C-22ED385EF1AE}" type="datetime1">
              <a:rPr lang="en-IN" smtClean="0"/>
              <a:pPr/>
              <a:t>27-08-2024</a:t>
            </a:fld>
            <a:endParaRPr lang="en-IN"/>
          </a:p>
        </p:txBody>
      </p:sp>
      <p:sp>
        <p:nvSpPr>
          <p:cNvPr id="6" name="Footer Placeholder 5">
            <a:extLst>
              <a:ext uri="{FF2B5EF4-FFF2-40B4-BE49-F238E27FC236}">
                <a16:creationId xmlns:a16="http://schemas.microsoft.com/office/drawing/2014/main" xmlns="" id="{027138A2-BC2F-B6F4-38AA-10712515D68F}"/>
              </a:ext>
            </a:extLst>
          </p:cNvPr>
          <p:cNvSpPr>
            <a:spLocks noGrp="1"/>
          </p:cNvSpPr>
          <p:nvPr>
            <p:ph type="ftr" sz="quarter" idx="11"/>
          </p:nvPr>
        </p:nvSpPr>
        <p:spPr/>
        <p:txBody>
          <a:bodyPr/>
          <a:lstStyle/>
          <a:p>
            <a:r>
              <a:rPr lang="en-US"/>
              <a:t>By: Shruti Mittal</a:t>
            </a:r>
            <a:endParaRPr lang="en-IN"/>
          </a:p>
        </p:txBody>
      </p:sp>
      <p:sp>
        <p:nvSpPr>
          <p:cNvPr id="7" name="Slide Number Placeholder 6">
            <a:extLst>
              <a:ext uri="{FF2B5EF4-FFF2-40B4-BE49-F238E27FC236}">
                <a16:creationId xmlns:a16="http://schemas.microsoft.com/office/drawing/2014/main" xmlns="" id="{43CC4C4A-5327-C35E-B490-E5CA7830D48C}"/>
              </a:ext>
            </a:extLst>
          </p:cNvPr>
          <p:cNvSpPr>
            <a:spLocks noGrp="1"/>
          </p:cNvSpPr>
          <p:nvPr>
            <p:ph type="sldNum" sz="quarter" idx="12"/>
          </p:nvPr>
        </p:nvSpPr>
        <p:spPr/>
        <p:txBody>
          <a:body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27702242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73328852-F4A7-3587-1D46-5DC020102C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17FDEA82-4B82-E309-7F61-5BB681BFB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B4D76C5-18C3-C370-BBAB-8376BBC000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495B1-5F19-4E8D-8CD1-206412C68028}" type="datetime1">
              <a:rPr lang="en-IN" smtClean="0"/>
              <a:pPr/>
              <a:t>27-08-2024</a:t>
            </a:fld>
            <a:endParaRPr lang="en-IN"/>
          </a:p>
        </p:txBody>
      </p:sp>
      <p:sp>
        <p:nvSpPr>
          <p:cNvPr id="5" name="Footer Placeholder 4">
            <a:extLst>
              <a:ext uri="{FF2B5EF4-FFF2-40B4-BE49-F238E27FC236}">
                <a16:creationId xmlns:a16="http://schemas.microsoft.com/office/drawing/2014/main" xmlns="" id="{EE022B11-E043-F04C-93AA-A01B182151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By: Shruti Mittal</a:t>
            </a:r>
            <a:endParaRPr lang="en-IN"/>
          </a:p>
        </p:txBody>
      </p:sp>
      <p:sp>
        <p:nvSpPr>
          <p:cNvPr id="6" name="Slide Number Placeholder 5">
            <a:extLst>
              <a:ext uri="{FF2B5EF4-FFF2-40B4-BE49-F238E27FC236}">
                <a16:creationId xmlns:a16="http://schemas.microsoft.com/office/drawing/2014/main" xmlns="" id="{6E452635-DA26-EF32-A691-BCD25940E3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9B6F0-32DF-4D09-B8BB-7268CE28012E}" type="slidenum">
              <a:rPr lang="en-IN" smtClean="0"/>
              <a:pPr/>
              <a:t>‹#›</a:t>
            </a:fld>
            <a:endParaRPr lang="en-IN"/>
          </a:p>
        </p:txBody>
      </p:sp>
    </p:spTree>
    <p:extLst>
      <p:ext uri="{BB962C8B-B14F-4D97-AF65-F5344CB8AC3E}">
        <p14:creationId xmlns:p14="http://schemas.microsoft.com/office/powerpoint/2010/main" xmlns="" val="1097295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hyperlink" Target="https://byjus.com/free-ias-prep/president/"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hyperlink" Target="https://byjus.com/free-ias-prep/44th-amendment-act/"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hyperlink" Target="https://www.youtube.com/watch?v=JkO6N9psY3w"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0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2.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hyperlink" Target="https://www.youtube.com/watch?v=s62SQtPE3bM" TargetMode="External"/><Relationship Id="rId18" Type="http://schemas.openxmlformats.org/officeDocument/2006/relationships/hyperlink" Target="https://www.youtube.com/watch?v=ltuNMXble60" TargetMode="External"/><Relationship Id="rId7" Type="http://schemas.openxmlformats.org/officeDocument/2006/relationships/customXml" Target="../ink/ink4.xml"/><Relationship Id="rId12" Type="http://schemas.openxmlformats.org/officeDocument/2006/relationships/hyperlink" Target="https://www.youtube.com/watch?v=0YZlLQPu4vY" TargetMode="External"/><Relationship Id="rId17" Type="http://schemas.openxmlformats.org/officeDocument/2006/relationships/hyperlink" Target="https://www.youtube.com/watch?v=4y1kIx2P4xg" TargetMode="External"/><Relationship Id="rId2" Type="http://schemas.openxmlformats.org/officeDocument/2006/relationships/image" Target="../media/image2.png"/><Relationship Id="rId16" Type="http://schemas.openxmlformats.org/officeDocument/2006/relationships/hyperlink" Target="https://www.youtube.com/watch?v=SOT4q7XWfFg" TargetMode="Externa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5" Type="http://schemas.openxmlformats.org/officeDocument/2006/relationships/hyperlink" Target="https://www.youtube.com/watch?v=jN_IVXQr3DQ" TargetMode="External"/><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hyperlink" Target="https://www.youtube.com/watch?v=LYHAy68pQWA" TargetMode="External"/></Relationships>
</file>

<file path=ppt/slides/_rels/slide11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1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2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2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2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2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2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6.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image" Target="../media/image10.png"/><Relationship Id="rId7" Type="http://schemas.openxmlformats.org/officeDocument/2006/relationships/customXml" Target="../ink/ink4.xml"/><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hyperlink" Target="https://www.youtube.com/watch?v=eS03-itWEPs"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1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2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image" Target="../media/image4.png"/><Relationship Id="rId7" Type="http://schemas.openxmlformats.org/officeDocument/2006/relationships/customXml" Target="../ink/ink4.xml"/><Relationship Id="rId12"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3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hyperlink" Target="https://www.youtube.com/watch?v=pvbcJ7SkG8w" TargetMode="External"/><Relationship Id="rId7" Type="http://schemas.openxmlformats.org/officeDocument/2006/relationships/customXml" Target="../ink/ink4.xml"/><Relationship Id="rId12" Type="http://schemas.openxmlformats.org/officeDocument/2006/relationships/hyperlink" Target="https://www.youtube.com/watch?v=ZhLgAhZZpCw"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 Id="rId14" Type="http://schemas.openxmlformats.org/officeDocument/2006/relationships/hyperlink" Target="https://www.youtube.com/watch?v=vS-NYScs0mU" TargetMode="External"/></Relationships>
</file>

<file path=ppt/slides/_rels/slide4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4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5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6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1.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hyperlink" Target="https://www.youtube.com/watch?v=Id_Chh5y8Zc" TargetMode="External"/><Relationship Id="rId7" Type="http://schemas.openxmlformats.org/officeDocument/2006/relationships/customXml" Target="../ink/ink4.xml"/><Relationship Id="rId12" Type="http://schemas.openxmlformats.org/officeDocument/2006/relationships/hyperlink" Target="https://www.youtube.com/watch?v=8yFk2aQamXg"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7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12" Type="http://schemas.openxmlformats.org/officeDocument/2006/relationships/hyperlink" Target="https://byjus.com/free-ias-prep/the-rajya-sabha/"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3.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8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0.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1.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2.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3.xml.rels><?xml version="1.0" encoding="UTF-8" standalone="yes"?>
<Relationships xmlns="http://schemas.openxmlformats.org/package/2006/relationships"><Relationship Id="rId8" Type="http://schemas.openxmlformats.org/officeDocument/2006/relationships/customXml" Target="../ink/ink5.xml"/><Relationship Id="rId13" Type="http://schemas.openxmlformats.org/officeDocument/2006/relationships/hyperlink" Target="https://www.youtube.com/watch?v=gzLNRXyQAqg" TargetMode="External"/><Relationship Id="rId7" Type="http://schemas.openxmlformats.org/officeDocument/2006/relationships/customXml" Target="../ink/ink4.xml"/><Relationship Id="rId12" Type="http://schemas.openxmlformats.org/officeDocument/2006/relationships/hyperlink" Target="https://www.youtube.com/watch?v=WDcAh2vfsdc"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4.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5.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6.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7.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8.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_rels/slide99.xml.rels><?xml version="1.0" encoding="UTF-8" standalone="yes"?>
<Relationships xmlns="http://schemas.openxmlformats.org/package/2006/relationships"><Relationship Id="rId8" Type="http://schemas.openxmlformats.org/officeDocument/2006/relationships/customXml" Target="../ink/ink5.xml"/><Relationship Id="rId7" Type="http://schemas.openxmlformats.org/officeDocument/2006/relationships/customXml" Target="../ink/ink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customXml" Target="../ink/ink8.xml"/><Relationship Id="rId5" Type="http://schemas.openxmlformats.org/officeDocument/2006/relationships/image" Target="../media/image3.png"/><Relationship Id="rId10" Type="http://schemas.openxmlformats.org/officeDocument/2006/relationships/customXml" Target="../ink/ink7.xml"/><Relationship Id="rId4" Type="http://schemas.openxmlformats.org/officeDocument/2006/relationships/customXml" Target="../ink/ink2.xml"/><Relationship Id="rId9" Type="http://schemas.openxmlformats.org/officeDocument/2006/relationships/customXml" Target="../ink/ink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xmlns="" id="{DF68EA21-D1DB-A2CF-CFD9-DD5215232E37}"/>
              </a:ext>
            </a:extLst>
          </p:cNvPr>
          <p:cNvSpPr txBox="1">
            <a:spLocks/>
          </p:cNvSpPr>
          <p:nvPr/>
        </p:nvSpPr>
        <p:spPr>
          <a:xfrm>
            <a:off x="320335" y="3319421"/>
            <a:ext cx="11551327" cy="159894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smtClean="0">
                <a:solidFill>
                  <a:srgbClr val="383A3C"/>
                </a:solidFill>
                <a:latin typeface="Times New Roman" panose="02020603050405020304" pitchFamily="18" charset="0"/>
                <a:cs typeface="Times New Roman" panose="02020603050405020304" pitchFamily="18" charset="0"/>
              </a:rPr>
              <a:t>CSE</a:t>
            </a:r>
            <a:r>
              <a:rPr lang="en-IN" sz="2800" b="1" dirty="0">
                <a:solidFill>
                  <a:srgbClr val="383A3C"/>
                </a:solidFill>
                <a:latin typeface="Times New Roman" panose="02020603050405020304" pitchFamily="18" charset="0"/>
                <a:cs typeface="Times New Roman" panose="02020603050405020304" pitchFamily="18" charset="0"/>
              </a:rPr>
              <a:t/>
            </a:r>
            <a:br>
              <a:rPr lang="en-IN" sz="2800" b="1" dirty="0">
                <a:solidFill>
                  <a:srgbClr val="383A3C"/>
                </a:solidFill>
                <a:latin typeface="Times New Roman" panose="02020603050405020304" pitchFamily="18" charset="0"/>
                <a:cs typeface="Times New Roman" panose="02020603050405020304" pitchFamily="18" charset="0"/>
              </a:rPr>
            </a:br>
            <a:r>
              <a:rPr lang="en-IN" sz="2800" b="1" dirty="0">
                <a:solidFill>
                  <a:srgbClr val="383A3C"/>
                </a:solidFill>
                <a:latin typeface="Times New Roman" panose="02020603050405020304" pitchFamily="18" charset="0"/>
                <a:cs typeface="Times New Roman" panose="02020603050405020304" pitchFamily="18" charset="0"/>
              </a:rPr>
              <a:t>Constitution of India, Law &amp; Engineering</a:t>
            </a:r>
          </a:p>
          <a:p>
            <a:r>
              <a:rPr lang="en-IN" sz="2800" b="1" dirty="0">
                <a:solidFill>
                  <a:srgbClr val="383A3C"/>
                </a:solidFill>
                <a:latin typeface="Times New Roman" panose="02020603050405020304" pitchFamily="18" charset="0"/>
                <a:cs typeface="Times New Roman" panose="02020603050405020304" pitchFamily="18" charset="0"/>
              </a:rPr>
              <a:t>Unit-1</a:t>
            </a:r>
          </a:p>
          <a:p>
            <a:r>
              <a:rPr lang="en-US" sz="2800" b="1" dirty="0">
                <a:solidFill>
                  <a:schemeClr val="tx1"/>
                </a:solidFill>
              </a:rPr>
              <a:t>Introduction &amp; Basic Information of Constitution of India</a:t>
            </a:r>
          </a:p>
          <a:p>
            <a:endParaRPr lang="en-US" sz="2800" b="1" dirty="0">
              <a:solidFill>
                <a:srgbClr val="383A3C"/>
              </a:solidFill>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xmlns="" id="{51F8B70D-3F64-4D35-E5AB-6FF8E0423FCD}"/>
              </a:ext>
            </a:extLst>
          </p:cNvPr>
          <p:cNvSpPr/>
          <p:nvPr/>
        </p:nvSpPr>
        <p:spPr>
          <a:xfrm>
            <a:off x="206477" y="61390"/>
            <a:ext cx="11356258" cy="1107986"/>
          </a:xfrm>
          <a:prstGeom prst="rect">
            <a:avLst/>
          </a:prstGeom>
        </p:spPr>
        <p:txBody>
          <a:bodyPr wrap="square" lIns="121908" tIns="60955" rIns="121908" bIns="60955">
            <a:spAutoFit/>
          </a:bodyPr>
          <a:lstStyle/>
          <a:p>
            <a:pPr algn="ctr"/>
            <a:r>
              <a:rPr lang="en-IN" sz="3200" b="1" dirty="0">
                <a:solidFill>
                  <a:srgbClr val="D4222A"/>
                </a:solidFill>
                <a:latin typeface="Times New Roman" panose="02020603050405020304" pitchFamily="18" charset="0"/>
                <a:cs typeface="Times New Roman" panose="02020603050405020304" pitchFamily="18" charset="0"/>
              </a:rPr>
              <a:t>NOIDA INSTITUTE OF ENGINEERING &amp; TECHNOLOGY GREATER NOIDA</a:t>
            </a:r>
            <a:endParaRPr lang="en-US" sz="3200" dirty="0">
              <a:solidFill>
                <a:srgbClr val="D4222A"/>
              </a:solidFill>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xmlns="" id="{95C2B02D-0DC2-431D-DF60-401E531B651F}"/>
              </a:ext>
            </a:extLst>
          </p:cNvPr>
          <p:cNvSpPr/>
          <p:nvPr/>
        </p:nvSpPr>
        <p:spPr>
          <a:xfrm>
            <a:off x="5884606" y="4485680"/>
            <a:ext cx="810358" cy="338554"/>
          </a:xfrm>
          <a:prstGeom prst="rect">
            <a:avLst/>
          </a:prstGeom>
        </p:spPr>
        <p:txBody>
          <a:bodyPr wrap="square">
            <a:spAutoFit/>
          </a:bodyPr>
          <a:lstStyle/>
          <a:p>
            <a:r>
              <a:rPr lang="en-IN" sz="1600" b="1" dirty="0">
                <a:latin typeface="Times New Roman" panose="02020603050405020304" pitchFamily="18" charset="0"/>
                <a:cs typeface="Times New Roman" panose="02020603050405020304" pitchFamily="18" charset="0"/>
              </a:rPr>
              <a:t>By</a:t>
            </a:r>
            <a:r>
              <a:rPr lang="en-IN" sz="1600" b="1" dirty="0">
                <a:solidFill>
                  <a:srgbClr val="A20000"/>
                </a:solidFill>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xmlns="" id="{8DD14CEA-0AFA-2840-50F8-7CD1850C6115}"/>
              </a:ext>
            </a:extLst>
          </p:cNvPr>
          <p:cNvSpPr/>
          <p:nvPr/>
        </p:nvSpPr>
        <p:spPr>
          <a:xfrm>
            <a:off x="4314472" y="4824234"/>
            <a:ext cx="3745214" cy="1255728"/>
          </a:xfrm>
          <a:prstGeom prst="rect">
            <a:avLst/>
          </a:prstGeom>
        </p:spPr>
        <p:txBody>
          <a:bodyPr wrap="square">
            <a:spAutoFit/>
          </a:bodyPr>
          <a:lstStyle/>
          <a:p>
            <a:pPr lvl="0" algn="ctr">
              <a:spcBef>
                <a:spcPct val="20000"/>
              </a:spcBef>
              <a:defRPr/>
            </a:pPr>
            <a:r>
              <a:rPr lang="en-US" sz="2800" dirty="0" err="1">
                <a:latin typeface="Times New Roman" pitchFamily="18" charset="0"/>
                <a:cs typeface="Times New Roman" pitchFamily="18" charset="0"/>
              </a:rPr>
              <a:t>Shruti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Mittal</a:t>
            </a:r>
            <a:endParaRPr lang="en-US" sz="2800" dirty="0">
              <a:latin typeface="Times New Roman" pitchFamily="18" charset="0"/>
              <a:cs typeface="Times New Roman" pitchFamily="18" charset="0"/>
            </a:endParaRPr>
          </a:p>
          <a:p>
            <a:pPr lvl="0" algn="ctr">
              <a:spcBef>
                <a:spcPct val="20000"/>
              </a:spcBef>
              <a:defRPr/>
            </a:pPr>
            <a:r>
              <a:rPr lang="en-US" sz="1400" dirty="0">
                <a:latin typeface="Times New Roman" pitchFamily="18" charset="0"/>
                <a:cs typeface="Times New Roman" pitchFamily="18" charset="0"/>
              </a:rPr>
              <a:t>Assistant professor</a:t>
            </a:r>
          </a:p>
          <a:p>
            <a:pPr lvl="0" algn="ctr">
              <a:spcBef>
                <a:spcPct val="20000"/>
              </a:spcBef>
              <a:defRPr/>
            </a:pPr>
            <a:r>
              <a:rPr lang="en-US" sz="1400" dirty="0">
                <a:latin typeface="Times New Roman" pitchFamily="18" charset="0"/>
                <a:cs typeface="Times New Roman" pitchFamily="18" charset="0"/>
              </a:rPr>
              <a:t>Department-MBA</a:t>
            </a:r>
          </a:p>
          <a:p>
            <a:pPr algn="ctr"/>
            <a:r>
              <a:rPr lang="en-IN" sz="1400" b="1" dirty="0">
                <a:solidFill>
                  <a:srgbClr val="383A3C"/>
                </a:solidFill>
                <a:latin typeface="Times New Roman" pitchFamily="18" charset="0"/>
                <a:cs typeface="Times New Roman" pitchFamily="18" charset="0"/>
              </a:rPr>
              <a:t>NIET, GREATER NOIDA </a:t>
            </a:r>
            <a:endParaRPr lang="en-US" sz="1400" dirty="0">
              <a:solidFill>
                <a:srgbClr val="383A3C"/>
              </a:solidFill>
              <a:latin typeface="Times New Roman" pitchFamily="18" charset="0"/>
              <a:cs typeface="Times New Roman" pitchFamily="18" charset="0"/>
            </a:endParaRPr>
          </a:p>
        </p:txBody>
      </p:sp>
      <p:pic>
        <p:nvPicPr>
          <p:cNvPr id="13" name="Picture 12" descr="A close-up of a logo&#10;&#10;Description automatically generated">
            <a:extLst>
              <a:ext uri="{FF2B5EF4-FFF2-40B4-BE49-F238E27FC236}">
                <a16:creationId xmlns:a16="http://schemas.microsoft.com/office/drawing/2014/main" xmlns="" id="{47EBCF00-B6B8-EBDF-019C-6C1D35F1396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4132313" y="1198020"/>
            <a:ext cx="3927373" cy="1344289"/>
          </a:xfrm>
          <a:prstGeom prst="rect">
            <a:avLst/>
          </a:prstGeom>
        </p:spPr>
      </p:pic>
    </p:spTree>
    <p:extLst>
      <p:ext uri="{BB962C8B-B14F-4D97-AF65-F5344CB8AC3E}">
        <p14:creationId xmlns:p14="http://schemas.microsoft.com/office/powerpoint/2010/main" xmlns="" val="3823976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CO-PO Mapping</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graphicFrame>
        <p:nvGraphicFramePr>
          <p:cNvPr id="16" name="Table 15">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 xmlns:p14="http://schemas.microsoft.com/office/powerpoint/2010/main" val="3236225563"/>
              </p:ext>
            </p:extLst>
          </p:nvPr>
        </p:nvGraphicFramePr>
        <p:xfrm>
          <a:off x="844136" y="1037531"/>
          <a:ext cx="10579926" cy="3857208"/>
        </p:xfrm>
        <a:graphic>
          <a:graphicData uri="http://schemas.openxmlformats.org/drawingml/2006/table">
            <a:tbl>
              <a:tblPr/>
              <a:tblGrid>
                <a:gridCol w="753959">
                  <a:extLst>
                    <a:ext uri="{9D8B030D-6E8A-4147-A177-3AD203B41FA5}">
                      <a16:colId xmlns="" xmlns:a16="http://schemas.microsoft.com/office/drawing/2014/main" val="20000"/>
                    </a:ext>
                  </a:extLst>
                </a:gridCol>
                <a:gridCol w="1042491">
                  <a:extLst>
                    <a:ext uri="{9D8B030D-6E8A-4147-A177-3AD203B41FA5}">
                      <a16:colId xmlns="" xmlns:a16="http://schemas.microsoft.com/office/drawing/2014/main" val="20001"/>
                    </a:ext>
                  </a:extLst>
                </a:gridCol>
                <a:gridCol w="561391">
                  <a:extLst>
                    <a:ext uri="{9D8B030D-6E8A-4147-A177-3AD203B41FA5}">
                      <a16:colId xmlns="" xmlns:a16="http://schemas.microsoft.com/office/drawing/2014/main" val="20002"/>
                    </a:ext>
                  </a:extLst>
                </a:gridCol>
                <a:gridCol w="631978">
                  <a:extLst>
                    <a:ext uri="{9D8B030D-6E8A-4147-A177-3AD203B41FA5}">
                      <a16:colId xmlns="" xmlns:a16="http://schemas.microsoft.com/office/drawing/2014/main" val="20003"/>
                    </a:ext>
                  </a:extLst>
                </a:gridCol>
                <a:gridCol w="746655">
                  <a:extLst>
                    <a:ext uri="{9D8B030D-6E8A-4147-A177-3AD203B41FA5}">
                      <a16:colId xmlns="" xmlns:a16="http://schemas.microsoft.com/office/drawing/2014/main" val="20004"/>
                    </a:ext>
                  </a:extLst>
                </a:gridCol>
                <a:gridCol w="746655">
                  <a:extLst>
                    <a:ext uri="{9D8B030D-6E8A-4147-A177-3AD203B41FA5}">
                      <a16:colId xmlns="" xmlns:a16="http://schemas.microsoft.com/office/drawing/2014/main" val="20005"/>
                    </a:ext>
                  </a:extLst>
                </a:gridCol>
                <a:gridCol w="714194">
                  <a:extLst>
                    <a:ext uri="{9D8B030D-6E8A-4147-A177-3AD203B41FA5}">
                      <a16:colId xmlns="" xmlns:a16="http://schemas.microsoft.com/office/drawing/2014/main" val="20006"/>
                    </a:ext>
                  </a:extLst>
                </a:gridCol>
                <a:gridCol w="714194">
                  <a:extLst>
                    <a:ext uri="{9D8B030D-6E8A-4147-A177-3AD203B41FA5}">
                      <a16:colId xmlns="" xmlns:a16="http://schemas.microsoft.com/office/drawing/2014/main" val="20007"/>
                    </a:ext>
                  </a:extLst>
                </a:gridCol>
                <a:gridCol w="714194">
                  <a:extLst>
                    <a:ext uri="{9D8B030D-6E8A-4147-A177-3AD203B41FA5}">
                      <a16:colId xmlns="" xmlns:a16="http://schemas.microsoft.com/office/drawing/2014/main" val="20008"/>
                    </a:ext>
                  </a:extLst>
                </a:gridCol>
                <a:gridCol w="714194">
                  <a:extLst>
                    <a:ext uri="{9D8B030D-6E8A-4147-A177-3AD203B41FA5}">
                      <a16:colId xmlns="" xmlns:a16="http://schemas.microsoft.com/office/drawing/2014/main" val="20009"/>
                    </a:ext>
                  </a:extLst>
                </a:gridCol>
                <a:gridCol w="714194">
                  <a:extLst>
                    <a:ext uri="{9D8B030D-6E8A-4147-A177-3AD203B41FA5}">
                      <a16:colId xmlns="" xmlns:a16="http://schemas.microsoft.com/office/drawing/2014/main" val="20010"/>
                    </a:ext>
                  </a:extLst>
                </a:gridCol>
                <a:gridCol w="845186">
                  <a:extLst>
                    <a:ext uri="{9D8B030D-6E8A-4147-A177-3AD203B41FA5}">
                      <a16:colId xmlns="" xmlns:a16="http://schemas.microsoft.com/office/drawing/2014/main" val="20011"/>
                    </a:ext>
                  </a:extLst>
                </a:gridCol>
                <a:gridCol w="835455">
                  <a:extLst>
                    <a:ext uri="{9D8B030D-6E8A-4147-A177-3AD203B41FA5}">
                      <a16:colId xmlns="" xmlns:a16="http://schemas.microsoft.com/office/drawing/2014/main" val="20012"/>
                    </a:ext>
                  </a:extLst>
                </a:gridCol>
                <a:gridCol w="845186">
                  <a:extLst>
                    <a:ext uri="{9D8B030D-6E8A-4147-A177-3AD203B41FA5}">
                      <a16:colId xmlns="" xmlns:a16="http://schemas.microsoft.com/office/drawing/2014/main" val="20013"/>
                    </a:ext>
                  </a:extLst>
                </a:gridCol>
              </a:tblGrid>
              <a:tr h="599675">
                <a:tc>
                  <a:txBody>
                    <a:bodyPr/>
                    <a:lstStyle/>
                    <a:p>
                      <a:pPr marL="0" marR="0" algn="ctr">
                        <a:lnSpc>
                          <a:spcPct val="115000"/>
                        </a:lnSpc>
                        <a:spcBef>
                          <a:spcPts val="0"/>
                        </a:spcBef>
                        <a:spcAft>
                          <a:spcPts val="0"/>
                        </a:spcAft>
                      </a:pPr>
                      <a:r>
                        <a:rPr lang="en-US" sz="1500" dirty="0" smtClean="0">
                          <a:solidFill>
                            <a:schemeClr val="tx1"/>
                          </a:solidFill>
                          <a:latin typeface="Times New Roman" pitchFamily="18" charset="0"/>
                          <a:ea typeface="Calibri"/>
                          <a:cs typeface="Times New Roman" pitchFamily="18" charset="0"/>
                        </a:rPr>
                        <a:t>Cos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PO3</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PO4</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PO5</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PO6</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PO7</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PO8</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PO9</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PO10</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PO11</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PO12</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0" marR="0" algn="ctr">
                        <a:lnSpc>
                          <a:spcPct val="150000"/>
                        </a:lnSpc>
                        <a:spcBef>
                          <a:spcPts val="0"/>
                        </a:spcBef>
                        <a:spcAft>
                          <a:spcPts val="0"/>
                        </a:spcAft>
                      </a:pPr>
                      <a:r>
                        <a:rPr lang="en-US" sz="1500" b="1" dirty="0">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 xmlns:a16="http://schemas.microsoft.com/office/drawing/2014/main" val="10001"/>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823417298"/>
                  </a:ext>
                </a:extLst>
              </a:tr>
              <a:tr h="64232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03420">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644749">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1"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17" name="Rectangle 16"/>
          <p:cNvSpPr/>
          <p:nvPr/>
        </p:nvSpPr>
        <p:spPr>
          <a:xfrm>
            <a:off x="910442" y="4934773"/>
            <a:ext cx="8969828" cy="1200329"/>
          </a:xfrm>
          <a:prstGeom prst="rect">
            <a:avLst/>
          </a:prstGeom>
        </p:spPr>
        <p:txBody>
          <a:bodyPr wrap="square">
            <a:spAutoFit/>
          </a:bodyPr>
          <a:lstStyle/>
          <a:p>
            <a:pPr algn="just">
              <a:spcBef>
                <a:spcPct val="0"/>
              </a:spcBef>
            </a:pP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Topic Objective/ Topic Outcome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graphicFrame>
        <p:nvGraphicFramePr>
          <p:cNvPr id="38"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1846857665"/>
              </p:ext>
            </p:extLst>
          </p:nvPr>
        </p:nvGraphicFramePr>
        <p:xfrm>
          <a:off x="76200" y="1345474"/>
          <a:ext cx="12012881"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xmlns="" val="20000"/>
                    </a:ext>
                  </a:extLst>
                </a:gridCol>
                <a:gridCol w="2977612">
                  <a:extLst>
                    <a:ext uri="{9D8B030D-6E8A-4147-A177-3AD203B41FA5}">
                      <a16:colId xmlns:a16="http://schemas.microsoft.com/office/drawing/2014/main" xmlns="" val="20001"/>
                    </a:ext>
                  </a:extLst>
                </a:gridCol>
                <a:gridCol w="2155959">
                  <a:extLst>
                    <a:ext uri="{9D8B030D-6E8A-4147-A177-3AD203B41FA5}">
                      <a16:colId xmlns:a16="http://schemas.microsoft.com/office/drawing/2014/main" xmlns=""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xmlns=""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Emergency Provisions: National Emergency, President Rule, Financial Emergency,</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Local Self Government – Constitutional Scheme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Emergency provisions.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9815539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Emergency Provisions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1200329"/>
          </a:xfrm>
          <a:prstGeom prst="rect">
            <a:avLst/>
          </a:prstGeom>
        </p:spPr>
        <p:txBody>
          <a:bodyPr wrap="square">
            <a:spAutoFit/>
          </a:bodyPr>
          <a:lstStyle/>
          <a:p>
            <a:pPr marL="342900" indent="-342900" algn="just">
              <a:buFont typeface="Arial" panose="020B0604020202020204" pitchFamily="34" charset="0"/>
              <a:buChar char="•"/>
            </a:pPr>
            <a:r>
              <a:rPr lang="en-US" sz="2400" dirty="0" smtClean="0">
                <a:solidFill>
                  <a:srgbClr val="333333"/>
                </a:solidFill>
                <a:latin typeface="Times New Roman" panose="02020603050405020304" pitchFamily="18" charset="0"/>
                <a:cs typeface="Times New Roman" panose="02020603050405020304" pitchFamily="18" charset="0"/>
              </a:rPr>
              <a:t>Emergency in the Indian Constitution can be differentiated as National Emergencies, State Emergencies, and Financial Emergencies. Part XVIII of the Constitution contains the emergency provisions in India.</a:t>
            </a:r>
            <a:endParaRPr lang="en-US" sz="2400" dirty="0">
              <a:solidFill>
                <a:srgbClr val="33333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smtClean="0">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3108543"/>
          </a:xfrm>
          <a:prstGeom prst="rect">
            <a:avLst/>
          </a:prstGeom>
          <a:noFill/>
        </p:spPr>
        <p:txBody>
          <a:bodyPr wrap="square" rtlCol="0">
            <a:spAutoFit/>
          </a:bodyPr>
          <a:lstStyle/>
          <a:p>
            <a:pPr algn="just">
              <a:buFont typeface="Arial" panose="020B0604020202020204" pitchFamily="34" charset="0"/>
              <a:buChar char="•"/>
            </a:pPr>
            <a:r>
              <a:rPr lang="en-US" sz="2200" b="1" i="0" dirty="0">
                <a:solidFill>
                  <a:srgbClr val="333333"/>
                </a:solidFill>
                <a:effectLst/>
                <a:latin typeface="Times New Roman" panose="02020603050405020304" pitchFamily="18" charset="0"/>
                <a:cs typeface="Times New Roman" panose="02020603050405020304" pitchFamily="18" charset="0"/>
              </a:rPr>
              <a:t>Article 352 demarcates the National Emergency:</a:t>
            </a:r>
            <a:r>
              <a:rPr lang="en-US" sz="2200" b="0" i="0" dirty="0">
                <a:solidFill>
                  <a:srgbClr val="333333"/>
                </a:solidFill>
                <a:effectLst/>
                <a:latin typeface="Times New Roman" panose="02020603050405020304" pitchFamily="18" charset="0"/>
                <a:cs typeface="Times New Roman" panose="02020603050405020304" pitchFamily="18" charset="0"/>
              </a:rPr>
              <a:t> According to Article 352, the President may declare an emergency when the region is under a state of attack, external intrusion, or internal rebellion. Though such a declaration could only be made in the presence of the legislative house and further supported by each chamber, the emergency was withdrawn after a month of announcement.</a:t>
            </a:r>
          </a:p>
          <a:p>
            <a:pPr marL="342900" indent="-342900" algn="just">
              <a:buFont typeface="Arial" panose="020B0604020202020204" pitchFamily="34" charset="0"/>
              <a:buChar char="•"/>
            </a:pPr>
            <a:r>
              <a:rPr lang="en-US" sz="2200" b="0" i="0" dirty="0">
                <a:solidFill>
                  <a:srgbClr val="333333"/>
                </a:solidFill>
                <a:effectLst/>
                <a:latin typeface="Times New Roman" panose="02020603050405020304" pitchFamily="18" charset="0"/>
                <a:cs typeface="Times New Roman" panose="02020603050405020304" pitchFamily="18" charset="0"/>
              </a:rPr>
              <a:t>The first emergency in the Nation was declared during the war with China, which lasted between 1962 and 1968. After that, the most contentious emergency was declared due to internal conflict by Smt. Indira Gandhi.</a:t>
            </a:r>
          </a:p>
          <a:p>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smtClean="0">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1877437"/>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State Emergency has been included in Article 356:</a:t>
            </a:r>
            <a:r>
              <a:rPr lang="en-US" sz="2400" b="0" i="0" dirty="0">
                <a:solidFill>
                  <a:srgbClr val="333333"/>
                </a:solidFill>
                <a:effectLst/>
                <a:latin typeface="Times New Roman" panose="02020603050405020304" pitchFamily="18" charset="0"/>
                <a:cs typeface="Times New Roman" panose="02020603050405020304" pitchFamily="18" charset="0"/>
              </a:rPr>
              <a:t> Article 356 marks out that the President can declare a state emergency on receipt of briefs by the Governor of a particular state or by the President’s observation on degrading mechanisms of the state. Thirty-five instances of President rule have been recorded under the rule of Smt. Indira Gandhi.</a:t>
            </a:r>
          </a:p>
          <a:p>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smtClean="0">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algn="just">
              <a:buFont typeface="Arial" panose="020B0604020202020204" pitchFamily="34" charset="0"/>
              <a:buChar char="•"/>
            </a:pPr>
            <a:r>
              <a:rPr lang="en-US" sz="2400" b="1" i="0" dirty="0">
                <a:solidFill>
                  <a:srgbClr val="333333"/>
                </a:solidFill>
                <a:effectLst/>
                <a:latin typeface="Times New Roman" panose="02020603050405020304" pitchFamily="18" charset="0"/>
                <a:cs typeface="Times New Roman" panose="02020603050405020304" pitchFamily="18" charset="0"/>
              </a:rPr>
              <a:t>Financial Emergencies are in Article 360: </a:t>
            </a:r>
            <a:r>
              <a:rPr lang="en-US" sz="2400" b="0" i="0" dirty="0">
                <a:solidFill>
                  <a:srgbClr val="333333"/>
                </a:solidFill>
                <a:effectLst/>
                <a:latin typeface="Times New Roman" panose="02020603050405020304" pitchFamily="18" charset="0"/>
                <a:cs typeface="Times New Roman" panose="02020603050405020304" pitchFamily="18" charset="0"/>
              </a:rPr>
              <a:t>The </a:t>
            </a:r>
            <a:r>
              <a:rPr lang="en-US" sz="2400" b="0" i="0" u="none" strike="noStrike" dirty="0">
                <a:solidFill>
                  <a:srgbClr val="73AD21"/>
                </a:solidFill>
                <a:effectLst/>
                <a:latin typeface="Times New Roman" panose="02020603050405020304" pitchFamily="18" charset="0"/>
                <a:cs typeface="Times New Roman" panose="02020603050405020304" pitchFamily="18" charset="0"/>
                <a:hlinkClick r:id="rId12"/>
              </a:rPr>
              <a:t>President</a:t>
            </a:r>
            <a:r>
              <a:rPr lang="en-US" sz="2400" b="0" i="0" dirty="0">
                <a:solidFill>
                  <a:srgbClr val="333333"/>
                </a:solidFill>
                <a:effectLst/>
                <a:latin typeface="Times New Roman" panose="02020603050405020304" pitchFamily="18" charset="0"/>
                <a:cs typeface="Times New Roman" panose="02020603050405020304" pitchFamily="18" charset="0"/>
              </a:rPr>
              <a:t> can declare financial emergencies if convincing evidence of an unstable economy and credibility is encountered. Executive and legislative factors play a central role in declaring a financial emergency. According to Article 360, a corresponding proclamation will be withheld during the entire emergency period. Financial emergency has never been declared in India.</a:t>
            </a:r>
          </a:p>
          <a:p>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smtClean="0">
                <a:solidFill>
                  <a:srgbClr val="CC3300"/>
                </a:solidFill>
                <a:latin typeface="Times New Roman" pitchFamily="18" charset="0"/>
                <a:cs typeface="Times New Roman" pitchFamily="18" charset="0"/>
              </a:rPr>
              <a:t>Emergency Provisions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2616101"/>
          </a:xfrm>
          <a:prstGeom prst="rect">
            <a:avLst/>
          </a:prstGeom>
          <a:noFill/>
        </p:spPr>
        <p:txBody>
          <a:bodyPr wrap="square" rtlCol="0">
            <a:spAutoFit/>
          </a:bodyPr>
          <a:lstStyle/>
          <a:p>
            <a:pPr lvl="0" algn="just">
              <a:buFont typeface="Arial" pitchFamily="34" charset="0"/>
              <a:buChar char="•"/>
            </a:pPr>
            <a:r>
              <a:rPr lang="en-US" sz="2400" dirty="0" smtClean="0">
                <a:solidFill>
                  <a:srgbClr val="333333"/>
                </a:solidFill>
                <a:latin typeface="Times New Roman" panose="02020603050405020304" pitchFamily="18" charset="0"/>
                <a:cs typeface="Times New Roman" panose="02020603050405020304" pitchFamily="18" charset="0"/>
              </a:rPr>
              <a:t> The </a:t>
            </a:r>
            <a:r>
              <a:rPr lang="en-US" sz="2400" dirty="0" smtClean="0">
                <a:solidFill>
                  <a:srgbClr val="73AD21"/>
                </a:solidFill>
                <a:latin typeface="Times New Roman" panose="02020603050405020304" pitchFamily="18" charset="0"/>
                <a:cs typeface="Times New Roman" panose="02020603050405020304" pitchFamily="18" charset="0"/>
                <a:hlinkClick r:id="rId12"/>
              </a:rPr>
              <a:t>44th Amendment</a:t>
            </a:r>
            <a:r>
              <a:rPr lang="en-US" sz="2400" dirty="0" smtClean="0">
                <a:solidFill>
                  <a:srgbClr val="333333"/>
                </a:solidFill>
                <a:latin typeface="Times New Roman" panose="02020603050405020304" pitchFamily="18" charset="0"/>
                <a:cs typeface="Times New Roman" panose="02020603050405020304" pitchFamily="18" charset="0"/>
              </a:rPr>
              <a:t> changed the picture of emergency provisions in the Indian Constitution that restricted the executive’s unjust influence as previously done in 1975. The “internal disturbance” is replaced by “armed rebellion.” It is also clearly stated that direct communication between cabinets must occur to declare an emergency. Moreover, the residents should be re-approved every six months to proceed with the emergency. Finally, the state of emergency can be annulled by a simple majority of the Houses.</a:t>
            </a:r>
          </a:p>
          <a:p>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Lecture Related to Topic</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769441"/>
          </a:xfrm>
          <a:prstGeom prst="rect">
            <a:avLst/>
          </a:prstGeom>
          <a:noFill/>
        </p:spPr>
        <p:txBody>
          <a:bodyPr wrap="square" rtlCol="0">
            <a:spAutoFit/>
          </a:bodyPr>
          <a:lstStyle/>
          <a:p>
            <a:pPr algn="just">
              <a:buFont typeface="Arial" pitchFamily="34" charset="0"/>
              <a:buChar char="•"/>
            </a:pPr>
            <a:r>
              <a:rPr lang="en-US" sz="2400" dirty="0" smtClean="0">
                <a:solidFill>
                  <a:srgbClr val="333333"/>
                </a:solidFill>
                <a:latin typeface="Times New Roman" panose="02020603050405020304" pitchFamily="18" charset="0"/>
                <a:cs typeface="Times New Roman" panose="02020603050405020304" pitchFamily="18" charset="0"/>
              </a:rPr>
              <a:t> </a:t>
            </a:r>
            <a:r>
              <a:rPr lang="en-US" sz="2000" dirty="0" smtClean="0">
                <a:latin typeface="Times New Roman" pitchFamily="18" charset="0"/>
                <a:cs typeface="Times New Roman" pitchFamily="18" charset="0"/>
              </a:rPr>
              <a:t>Emergency Provisions: </a:t>
            </a:r>
            <a:r>
              <a:rPr lang="en-US" sz="2000" dirty="0" smtClean="0">
                <a:latin typeface="Times New Roman" pitchFamily="18" charset="0"/>
                <a:cs typeface="Times New Roman" pitchFamily="18" charset="0"/>
                <a:hlinkClick r:id="rId12"/>
              </a:rPr>
              <a:t>https://www.youtube.com/watch?v=JkO6N9psY3w</a:t>
            </a:r>
            <a:endParaRPr lang="en-US" sz="2000" dirty="0" smtClean="0">
              <a:latin typeface="Times New Roman" pitchFamily="18" charset="0"/>
              <a:cs typeface="Times New Roman"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Weekly Assignment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3231654"/>
          </a:xfrm>
          <a:prstGeom prst="rect">
            <a:avLst/>
          </a:prstGeom>
          <a:noFill/>
        </p:spPr>
        <p:txBody>
          <a:bodyPr wrap="square" rtlCol="0">
            <a:spAutoFit/>
          </a:bodyPr>
          <a:lstStyle/>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To date how many times the Financial Emergency has been proclaimed in India?</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Emergency Provisions in the Indian Constitution are derived from the Constitution of which country?</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What are the various features of Financial Emergency.</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What is National Emergency?</a:t>
            </a:r>
          </a:p>
          <a:p>
            <a:pPr lvl="0" algn="just">
              <a:buFont typeface="Arial" pitchFamily="34" charset="0"/>
              <a:buChar char="•"/>
            </a:pPr>
            <a:endParaRPr lang="en-IN" sz="2400" dirty="0"/>
          </a:p>
        </p:txBody>
      </p:sp>
    </p:spTree>
    <p:extLst>
      <p:ext uri="{BB962C8B-B14F-4D97-AF65-F5344CB8AC3E}">
        <p14:creationId xmlns:p14="http://schemas.microsoft.com/office/powerpoint/2010/main" xmlns="" val="159815539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r>
              <a:rPr lang="en-IN" sz="2000" dirty="0" smtClean="0">
                <a:solidFill>
                  <a:srgbClr val="000000"/>
                </a:solidFill>
                <a:latin typeface="Times New Roman" panose="02020603050405020304" pitchFamily="18" charset="0"/>
                <a:cs typeface="Times New Roman" panose="02020603050405020304" pitchFamily="18" charset="0"/>
              </a:rPr>
              <a:t>1.Who among the following was the chairperson of the Provincial Constitution Committee of the Constituent Assembly?</a:t>
            </a:r>
          </a:p>
          <a:p>
            <a:r>
              <a:rPr lang="en-IN" sz="2000" dirty="0" smtClean="0">
                <a:solidFill>
                  <a:srgbClr val="090909"/>
                </a:solidFill>
                <a:latin typeface="Times New Roman" panose="02020603050405020304" pitchFamily="18" charset="0"/>
                <a:cs typeface="Times New Roman" panose="02020603050405020304" pitchFamily="18" charset="0"/>
              </a:rPr>
              <a:t>[A] Jawaharlal Nehru</a:t>
            </a:r>
            <a:br>
              <a:rPr lang="en-IN" sz="2000" dirty="0" smtClean="0">
                <a:solidFill>
                  <a:srgbClr val="090909"/>
                </a:solidFill>
                <a:latin typeface="Times New Roman" panose="02020603050405020304" pitchFamily="18" charset="0"/>
                <a:cs typeface="Times New Roman" panose="02020603050405020304" pitchFamily="18" charset="0"/>
              </a:rPr>
            </a:br>
            <a:r>
              <a:rPr lang="en-IN" sz="2000" dirty="0" smtClean="0">
                <a:solidFill>
                  <a:srgbClr val="090909"/>
                </a:solidFill>
                <a:latin typeface="Times New Roman" panose="02020603050405020304" pitchFamily="18" charset="0"/>
                <a:cs typeface="Times New Roman" panose="02020603050405020304" pitchFamily="18" charset="0"/>
              </a:rPr>
              <a:t>[B] </a:t>
            </a:r>
            <a:r>
              <a:rPr lang="en-IN" sz="2000" dirty="0" err="1" smtClean="0">
                <a:solidFill>
                  <a:srgbClr val="090909"/>
                </a:solidFill>
                <a:latin typeface="Times New Roman" panose="02020603050405020304" pitchFamily="18" charset="0"/>
                <a:cs typeface="Times New Roman" panose="02020603050405020304" pitchFamily="18" charset="0"/>
              </a:rPr>
              <a:t>Sardar</a:t>
            </a:r>
            <a:r>
              <a:rPr lang="en-IN" sz="2000" dirty="0" smtClean="0">
                <a:solidFill>
                  <a:srgbClr val="090909"/>
                </a:solidFill>
                <a:latin typeface="Times New Roman" panose="02020603050405020304" pitchFamily="18" charset="0"/>
                <a:cs typeface="Times New Roman" panose="02020603050405020304" pitchFamily="18" charset="0"/>
              </a:rPr>
              <a:t> </a:t>
            </a:r>
            <a:r>
              <a:rPr lang="en-IN" sz="2000" dirty="0" err="1" smtClean="0">
                <a:solidFill>
                  <a:srgbClr val="090909"/>
                </a:solidFill>
                <a:latin typeface="Times New Roman" panose="02020603050405020304" pitchFamily="18" charset="0"/>
                <a:cs typeface="Times New Roman" panose="02020603050405020304" pitchFamily="18" charset="0"/>
              </a:rPr>
              <a:t>Vallabhbhai</a:t>
            </a:r>
            <a:r>
              <a:rPr lang="en-IN" sz="2000" dirty="0" smtClean="0">
                <a:solidFill>
                  <a:srgbClr val="090909"/>
                </a:solidFill>
                <a:latin typeface="Times New Roman" panose="02020603050405020304" pitchFamily="18" charset="0"/>
                <a:cs typeface="Times New Roman" panose="02020603050405020304" pitchFamily="18" charset="0"/>
              </a:rPr>
              <a:t> Patel</a:t>
            </a:r>
            <a:br>
              <a:rPr lang="en-IN" sz="2000" dirty="0" smtClean="0">
                <a:solidFill>
                  <a:srgbClr val="090909"/>
                </a:solidFill>
                <a:latin typeface="Times New Roman" panose="02020603050405020304" pitchFamily="18" charset="0"/>
                <a:cs typeface="Times New Roman" panose="02020603050405020304" pitchFamily="18" charset="0"/>
              </a:rPr>
            </a:br>
            <a:r>
              <a:rPr lang="en-IN" sz="2000" dirty="0" smtClean="0">
                <a:solidFill>
                  <a:srgbClr val="090909"/>
                </a:solidFill>
                <a:latin typeface="Times New Roman" panose="02020603050405020304" pitchFamily="18" charset="0"/>
                <a:cs typeface="Times New Roman" panose="02020603050405020304" pitchFamily="18" charset="0"/>
              </a:rPr>
              <a:t>[C] Dr. B.R. </a:t>
            </a:r>
            <a:r>
              <a:rPr lang="en-IN" sz="2000" dirty="0" err="1" smtClean="0">
                <a:solidFill>
                  <a:srgbClr val="090909"/>
                </a:solidFill>
                <a:latin typeface="Times New Roman" panose="02020603050405020304" pitchFamily="18" charset="0"/>
                <a:cs typeface="Times New Roman" panose="02020603050405020304" pitchFamily="18" charset="0"/>
              </a:rPr>
              <a:t>Ambedkar</a:t>
            </a:r>
            <a:r>
              <a:rPr lang="en-IN" sz="2000" dirty="0" smtClean="0">
                <a:solidFill>
                  <a:srgbClr val="090909"/>
                </a:solidFill>
                <a:latin typeface="Times New Roman" panose="02020603050405020304" pitchFamily="18" charset="0"/>
                <a:cs typeface="Times New Roman" panose="02020603050405020304" pitchFamily="18" charset="0"/>
              </a:rPr>
              <a:t/>
            </a:r>
            <a:br>
              <a:rPr lang="en-IN" sz="2000" dirty="0" smtClean="0">
                <a:solidFill>
                  <a:srgbClr val="090909"/>
                </a:solidFill>
                <a:latin typeface="Times New Roman" panose="02020603050405020304" pitchFamily="18" charset="0"/>
                <a:cs typeface="Times New Roman" panose="02020603050405020304" pitchFamily="18" charset="0"/>
              </a:rPr>
            </a:br>
            <a:r>
              <a:rPr lang="en-IN" sz="2000" dirty="0" smtClean="0">
                <a:solidFill>
                  <a:srgbClr val="090909"/>
                </a:solidFill>
                <a:latin typeface="Times New Roman" panose="02020603050405020304" pitchFamily="18" charset="0"/>
                <a:cs typeface="Times New Roman" panose="02020603050405020304" pitchFamily="18" charset="0"/>
              </a:rPr>
              <a:t>[D] J.B. </a:t>
            </a:r>
            <a:r>
              <a:rPr lang="en-IN" sz="2000" dirty="0" err="1" smtClean="0">
                <a:solidFill>
                  <a:srgbClr val="090909"/>
                </a:solidFill>
                <a:latin typeface="Times New Roman" panose="02020603050405020304" pitchFamily="18" charset="0"/>
                <a:cs typeface="Times New Roman" panose="02020603050405020304" pitchFamily="18" charset="0"/>
              </a:rPr>
              <a:t>Kripalani</a:t>
            </a:r>
            <a:endParaRPr lang="en-IN" sz="2000" dirty="0" smtClean="0">
              <a:solidFill>
                <a:srgbClr val="090909"/>
              </a:solidFill>
              <a:latin typeface="Times New Roman" panose="02020603050405020304" pitchFamily="18" charset="0"/>
              <a:cs typeface="Times New Roman" panose="02020603050405020304" pitchFamily="18" charset="0"/>
            </a:endParaRPr>
          </a:p>
          <a:p>
            <a:endParaRPr lang="en-IN" sz="2000" dirty="0" smtClean="0">
              <a:solidFill>
                <a:srgbClr val="090909"/>
              </a:solidFill>
              <a:latin typeface="Times New Roman" panose="02020603050405020304" pitchFamily="18" charset="0"/>
              <a:cs typeface="Times New Roman" panose="02020603050405020304" pitchFamily="18" charset="0"/>
            </a:endParaRPr>
          </a:p>
          <a:p>
            <a:endParaRPr lang="en-IN" sz="2000" dirty="0" smtClean="0">
              <a:solidFill>
                <a:srgbClr val="090909"/>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2.Which of the following committee made a recommendation that election commission should be a three member body ?</a:t>
            </a:r>
          </a:p>
          <a:p>
            <a:r>
              <a:rPr lang="en-US" sz="2000" dirty="0" smtClean="0">
                <a:solidFill>
                  <a:srgbClr val="090909"/>
                </a:solidFill>
                <a:latin typeface="Times New Roman" panose="02020603050405020304" pitchFamily="18" charset="0"/>
                <a:cs typeface="Times New Roman" panose="02020603050405020304" pitchFamily="18" charset="0"/>
              </a:rPr>
              <a:t>[A] </a:t>
            </a:r>
            <a:r>
              <a:rPr lang="en-US" sz="2000" dirty="0" err="1" smtClean="0">
                <a:solidFill>
                  <a:srgbClr val="090909"/>
                </a:solidFill>
                <a:latin typeface="Times New Roman" panose="02020603050405020304" pitchFamily="18" charset="0"/>
                <a:cs typeface="Times New Roman" panose="02020603050405020304" pitchFamily="18" charset="0"/>
              </a:rPr>
              <a:t>Tarkunde</a:t>
            </a:r>
            <a:r>
              <a:rPr lang="en-US" sz="2000" dirty="0" smtClean="0">
                <a:solidFill>
                  <a:srgbClr val="090909"/>
                </a:solidFill>
                <a:latin typeface="Times New Roman" panose="02020603050405020304" pitchFamily="18" charset="0"/>
                <a:cs typeface="Times New Roman" panose="02020603050405020304" pitchFamily="18" charset="0"/>
              </a:rPr>
              <a:t> Committee</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[B] Ashok Mehta Committee</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[C] </a:t>
            </a:r>
            <a:r>
              <a:rPr lang="en-US" sz="2000" dirty="0" err="1" smtClean="0">
                <a:solidFill>
                  <a:srgbClr val="090909"/>
                </a:solidFill>
                <a:latin typeface="Times New Roman" panose="02020603050405020304" pitchFamily="18" charset="0"/>
                <a:cs typeface="Times New Roman" panose="02020603050405020304" pitchFamily="18" charset="0"/>
              </a:rPr>
              <a:t>Jeevan</a:t>
            </a:r>
            <a:r>
              <a:rPr lang="en-US" sz="2000" dirty="0" smtClean="0">
                <a:solidFill>
                  <a:srgbClr val="090909"/>
                </a:solidFill>
                <a:latin typeface="Times New Roman" panose="02020603050405020304" pitchFamily="18" charset="0"/>
                <a:cs typeface="Times New Roman" panose="02020603050405020304" pitchFamily="18" charset="0"/>
              </a:rPr>
              <a:t> Reddy Committee</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[D] JP Committee</a:t>
            </a: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3.Which among the following article is specifically excluded from the purview of the procedure of amendment as prescribed in Article 368?</a:t>
            </a:r>
          </a:p>
          <a:p>
            <a:r>
              <a:rPr lang="en-US" sz="2000" dirty="0" smtClean="0">
                <a:solidFill>
                  <a:srgbClr val="090909"/>
                </a:solidFill>
                <a:latin typeface="Times New Roman" panose="02020603050405020304" pitchFamily="18" charset="0"/>
                <a:cs typeface="Times New Roman" panose="02020603050405020304" pitchFamily="18" charset="0"/>
              </a:rPr>
              <a:t>[A] Article 54</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[B] Article 154</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[C] Article 169</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[D] Article 214</a:t>
            </a:r>
          </a:p>
          <a:p>
            <a:endParaRPr lang="en-US" sz="2000" dirty="0" smtClean="0">
              <a:solidFill>
                <a:srgbClr val="090909"/>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4.In which year Sikkim was included in the North Eastern Council ?</a:t>
            </a:r>
          </a:p>
          <a:p>
            <a:r>
              <a:rPr lang="en-US" sz="2000" dirty="0" smtClean="0">
                <a:solidFill>
                  <a:srgbClr val="090909"/>
                </a:solidFill>
                <a:latin typeface="Times New Roman" panose="02020603050405020304" pitchFamily="18" charset="0"/>
                <a:cs typeface="Times New Roman" panose="02020603050405020304" pitchFamily="18" charset="0"/>
              </a:rPr>
              <a:t>[A] 1992</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[B] 1999</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[C] 2002</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[D] 2005</a:t>
            </a: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Program Specific Outcomes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1338828"/>
          </a:xfrm>
          <a:prstGeom prst="rect">
            <a:avLst/>
          </a:prstGeom>
        </p:spPr>
        <p:txBody>
          <a:bodyPr wrap="square">
            <a:spAutoFit/>
          </a:bodyPr>
          <a:lstStyle/>
          <a:p>
            <a:pPr algn="just">
              <a:lnSpc>
                <a:spcPct val="150000"/>
              </a:lnSpc>
              <a:spcBef>
                <a:spcPct val="0"/>
              </a:spcBef>
            </a:pPr>
            <a:r>
              <a:rPr lang="en-US" altLang="en-US" b="1" dirty="0" smtClean="0">
                <a:latin typeface="Times New Roman" panose="02020603050405020304" pitchFamily="18" charset="0"/>
                <a:cs typeface="Times New Roman" panose="02020603050405020304" pitchFamily="18" charset="0"/>
              </a:rPr>
              <a:t>Program Specific Outcomes (PSOs) </a:t>
            </a:r>
            <a:r>
              <a:rPr lang="en-US" altLang="en-US" dirty="0" smtClean="0">
                <a:latin typeface="Times New Roman" panose="02020603050405020304" pitchFamily="18" charset="0"/>
                <a:cs typeface="Times New Roman" panose="02020603050405020304" pitchFamily="18" charset="0"/>
              </a:rPr>
              <a:t>are what the students should be able to do at the time of graduation. The PSOs are program specific. PSOs are written by the department offering the program. </a:t>
            </a:r>
          </a:p>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213755" y="2042556"/>
            <a:ext cx="11625944" cy="3831818"/>
          </a:xfrm>
          <a:prstGeom prst="rect">
            <a:avLst/>
          </a:prstGeom>
        </p:spPr>
        <p:txBody>
          <a:bodyPr wrap="square">
            <a:spAutoFit/>
          </a:bodyPr>
          <a:lstStyle/>
          <a:p>
            <a:pPr marL="341313" indent="-341313" algn="just">
              <a:buFont typeface="Arial" pitchFamily="34" charset="0"/>
              <a:buChar char="•"/>
              <a:defRPr/>
            </a:pPr>
            <a:r>
              <a:rPr lang="en-US" dirty="0" smtClean="0">
                <a:latin typeface="Times New Roman" pitchFamily="18" charset="0"/>
                <a:cs typeface="Times New Roman" pitchFamily="18" charset="0"/>
              </a:rPr>
              <a:t>On successful completion of B. Tech. (CSE) Program, the Computer Science &amp; Engineering graduates will be able to:</a:t>
            </a:r>
          </a:p>
          <a:p>
            <a:pPr algn="just">
              <a:buFont typeface="Arial" charset="0"/>
              <a:buChar char="•"/>
              <a:defRPr/>
            </a:pPr>
            <a:endParaRPr lang="en-US" dirty="0" smtClean="0">
              <a:latin typeface="Times New Roman" pitchFamily="18" charset="0"/>
              <a:cs typeface="Times New Roman" pitchFamily="18" charset="0"/>
            </a:endParaRPr>
          </a:p>
          <a:p>
            <a:pPr marL="742950" indent="-742950" algn="just">
              <a:lnSpc>
                <a:spcPct val="115000"/>
              </a:lnSpc>
              <a:defRPr/>
            </a:pPr>
            <a:r>
              <a:rPr lang="en-US" b="1" dirty="0" smtClean="0">
                <a:latin typeface="Times New Roman"/>
                <a:ea typeface="Times New Roman"/>
                <a:cs typeface="Times New Roman"/>
              </a:rPr>
              <a:t>PSO1</a:t>
            </a:r>
            <a:r>
              <a:rPr lang="en-US" b="1" dirty="0" smtClean="0">
                <a:latin typeface="Times New Roman" pitchFamily="18" charset="0"/>
                <a:ea typeface="Times New Roman"/>
                <a:cs typeface="Times New Roman" pitchFamily="18" charset="0"/>
              </a:rPr>
              <a:t>: </a:t>
            </a:r>
            <a:r>
              <a:rPr lang="en-US" dirty="0" smtClean="0">
                <a:latin typeface="Times New Roman" pitchFamily="18" charset="0"/>
                <a:ea typeface="Times New Roman"/>
                <a:cs typeface="Times New Roman" pitchFamily="18" charset="0"/>
              </a:rPr>
              <a:t>To apply the knowledge of mathematics, science and electronics &amp; communication engineering to work effectively in the industry based on same or related area.</a:t>
            </a:r>
          </a:p>
          <a:p>
            <a:pPr marL="742950" indent="-742950" algn="just">
              <a:lnSpc>
                <a:spcPct val="115000"/>
              </a:lnSpc>
              <a:defRPr/>
            </a:pPr>
            <a:endParaRPr lang="en-US" dirty="0" smtClean="0">
              <a:latin typeface="Times New Roman" pitchFamily="18" charset="0"/>
              <a:ea typeface="Times New Roman"/>
              <a:cs typeface="Times New Roman" pitchFamily="18" charset="0"/>
            </a:endParaRPr>
          </a:p>
          <a:p>
            <a:pPr marL="742950" indent="-742950" algn="just">
              <a:lnSpc>
                <a:spcPct val="115000"/>
              </a:lnSpc>
              <a:defRPr/>
            </a:pPr>
            <a:r>
              <a:rPr lang="en-US" b="1" dirty="0" smtClean="0">
                <a:latin typeface="Times New Roman" pitchFamily="18" charset="0"/>
                <a:ea typeface="Times New Roman"/>
                <a:cs typeface="Times New Roman" pitchFamily="18" charset="0"/>
              </a:rPr>
              <a:t>PSO2: </a:t>
            </a:r>
            <a:r>
              <a:rPr lang="en-US" dirty="0" smtClean="0">
                <a:latin typeface="Times New Roman" pitchFamily="18" charset="0"/>
                <a:ea typeface="Times New Roman"/>
                <a:cs typeface="Times New Roman" pitchFamily="18" charset="0"/>
              </a:rPr>
              <a:t>To use their skills to work in modern electronics &amp; communication engineering tools, software and equipments to design solutions for complex problems in the related field that meet the specified needs of the society.</a:t>
            </a:r>
          </a:p>
          <a:p>
            <a:pPr marL="742950" indent="-742950" algn="just">
              <a:lnSpc>
                <a:spcPct val="115000"/>
              </a:lnSpc>
              <a:defRPr/>
            </a:pPr>
            <a:endParaRPr lang="en-US" dirty="0" smtClean="0">
              <a:latin typeface="Times New Roman" pitchFamily="18" charset="0"/>
              <a:ea typeface="Times New Roman"/>
              <a:cs typeface="Times New Roman" pitchFamily="18" charset="0"/>
            </a:endParaRPr>
          </a:p>
          <a:p>
            <a:pPr marL="742950" indent="-742950" algn="just">
              <a:lnSpc>
                <a:spcPct val="115000"/>
              </a:lnSpc>
              <a:defRPr/>
            </a:pPr>
            <a:r>
              <a:rPr lang="en-US" b="1" dirty="0" smtClean="0">
                <a:latin typeface="Times New Roman" pitchFamily="18" charset="0"/>
                <a:ea typeface="Times New Roman"/>
                <a:cs typeface="Times New Roman" pitchFamily="18" charset="0"/>
              </a:rPr>
              <a:t>PSO3: </a:t>
            </a:r>
            <a:r>
              <a:rPr lang="en-US" dirty="0" smtClean="0">
                <a:latin typeface="Times New Roman" pitchFamily="18" charset="0"/>
                <a:ea typeface="Times New Roman"/>
                <a:cs typeface="Times New Roman" pitchFamily="18" charset="0"/>
              </a:rPr>
              <a:t>To function effectively as an individual and as a member or leader of a team by qualifying through examinations like GATE (Graduate Aptitude Test in Engineering), IES (Indian Engineering Services), PSUs (Public Sector Undertakings), TOEFL (Test of English as a Foreign Language), GMAT (Graduate Management Admission Test) and GRE (Graduate Record Examinations in US) etc.</a:t>
            </a:r>
            <a:endParaRPr lang="en-US" dirty="0">
              <a:latin typeface="Times New Roman" pitchFamily="18" charset="0"/>
              <a:ea typeface="Times New Roman"/>
              <a:cs typeface="Times New Roman"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3785652"/>
          </a:xfrm>
          <a:prstGeom prst="rect">
            <a:avLst/>
          </a:prstGeom>
          <a:no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5.Which act provided some share to Indians in the administration of their county?</a:t>
            </a:r>
          </a:p>
          <a:p>
            <a:r>
              <a:rPr lang="en-US" sz="2000" dirty="0" smtClean="0">
                <a:solidFill>
                  <a:srgbClr val="090909"/>
                </a:solidFill>
                <a:latin typeface="Times New Roman" panose="02020603050405020304" pitchFamily="18" charset="0"/>
                <a:cs typeface="Times New Roman" panose="02020603050405020304" pitchFamily="18" charset="0"/>
              </a:rPr>
              <a:t>[A] Regulating Act, 1773</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[B] Pitts India Act, 1784</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[C] Charter Act of 1833</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[D] Charter Act 1813</a:t>
            </a:r>
          </a:p>
          <a:p>
            <a:endParaRPr lang="en-US" sz="2000" dirty="0" smtClean="0">
              <a:solidFill>
                <a:srgbClr val="090909"/>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6. In which year was Goa was conferred statehood?</a:t>
            </a:r>
          </a:p>
          <a:p>
            <a:r>
              <a:rPr lang="en-US" sz="2000" dirty="0" smtClean="0">
                <a:solidFill>
                  <a:srgbClr val="090909"/>
                </a:solidFill>
                <a:latin typeface="Times New Roman" panose="02020603050405020304" pitchFamily="18" charset="0"/>
                <a:cs typeface="Times New Roman" panose="02020603050405020304" pitchFamily="18" charset="0"/>
              </a:rPr>
              <a:t>[A] 1967</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[B] 1987</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[C] 1995</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[D] 1992</a:t>
            </a: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093428"/>
          </a:xfrm>
          <a:prstGeom prst="rect">
            <a:avLst/>
          </a:prstGeom>
          <a:noFill/>
        </p:spPr>
        <p:txBody>
          <a:bodyPr wrap="square" rtlCol="0">
            <a:spAutoFit/>
          </a:bodyPr>
          <a:lstStyle/>
          <a:p>
            <a:r>
              <a:rPr lang="en-US" sz="2000" dirty="0" smtClean="0">
                <a:solidFill>
                  <a:srgbClr val="000000"/>
                </a:solidFill>
                <a:latin typeface="Times New Roman" panose="02020603050405020304" pitchFamily="18" charset="0"/>
                <a:cs typeface="Times New Roman" panose="02020603050405020304" pitchFamily="18" charset="0"/>
              </a:rPr>
              <a:t>7.Which of the following Article prohibits the employment of children in factories and hazardous industries?</a:t>
            </a:r>
          </a:p>
          <a:p>
            <a:r>
              <a:rPr lang="en-US" sz="2000" dirty="0" smtClean="0">
                <a:solidFill>
                  <a:srgbClr val="090909"/>
                </a:solidFill>
                <a:latin typeface="Times New Roman" panose="02020603050405020304" pitchFamily="18" charset="0"/>
                <a:cs typeface="Times New Roman" panose="02020603050405020304" pitchFamily="18" charset="0"/>
              </a:rPr>
              <a:t>[A] Article 22</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[B] Article 23</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[C] Article 24</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[D] Article 25</a:t>
            </a:r>
          </a:p>
          <a:p>
            <a:endParaRPr lang="en-US" sz="2000" dirty="0" smtClean="0">
              <a:solidFill>
                <a:srgbClr val="090909"/>
              </a:solidFill>
              <a:latin typeface="Times New Roman" panose="02020603050405020304" pitchFamily="18" charset="0"/>
              <a:cs typeface="Times New Roman" panose="02020603050405020304" pitchFamily="18" charset="0"/>
            </a:endParaRPr>
          </a:p>
          <a:p>
            <a:r>
              <a:rPr lang="en-US" sz="2000" dirty="0" smtClean="0">
                <a:solidFill>
                  <a:srgbClr val="000000"/>
                </a:solidFill>
                <a:latin typeface="Times New Roman" panose="02020603050405020304" pitchFamily="18" charset="0"/>
                <a:cs typeface="Times New Roman" panose="02020603050405020304" pitchFamily="18" charset="0"/>
              </a:rPr>
              <a:t>8.Which article of the Indian Constitution includes the Doctrine of Due Process of Law is included?</a:t>
            </a:r>
          </a:p>
          <a:p>
            <a:r>
              <a:rPr lang="en-US" sz="2000" dirty="0" smtClean="0">
                <a:solidFill>
                  <a:srgbClr val="090909"/>
                </a:solidFill>
                <a:latin typeface="Times New Roman" panose="02020603050405020304" pitchFamily="18" charset="0"/>
                <a:cs typeface="Times New Roman" panose="02020603050405020304" pitchFamily="18" charset="0"/>
              </a:rPr>
              <a:t>[A] Article 16</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[B] Article 26</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[C] Article 21</a:t>
            </a:r>
            <a:br>
              <a:rPr lang="en-US" sz="2000" dirty="0" smtClean="0">
                <a:solidFill>
                  <a:srgbClr val="090909"/>
                </a:solidFill>
                <a:latin typeface="Times New Roman" panose="02020603050405020304" pitchFamily="18" charset="0"/>
                <a:cs typeface="Times New Roman" panose="02020603050405020304" pitchFamily="18" charset="0"/>
              </a:rPr>
            </a:br>
            <a:r>
              <a:rPr lang="en-US" sz="2000" dirty="0" smtClean="0">
                <a:solidFill>
                  <a:srgbClr val="090909"/>
                </a:solidFill>
                <a:latin typeface="Times New Roman" panose="02020603050405020304" pitchFamily="18" charset="0"/>
                <a:cs typeface="Times New Roman" panose="02020603050405020304" pitchFamily="18" charset="0"/>
              </a:rPr>
              <a:t>[D] Article 11</a:t>
            </a: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YouTube &amp; NPTEL Video Links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770537"/>
          </a:xfrm>
          <a:prstGeom prst="rect">
            <a:avLst/>
          </a:prstGeom>
          <a:noFill/>
        </p:spPr>
        <p:txBody>
          <a:bodyPr wrap="square" rtlCol="0">
            <a:spAutoFit/>
          </a:bodyPr>
          <a:lstStyle/>
          <a:p>
            <a:r>
              <a:rPr lang="en-US" sz="2000" b="1" dirty="0" smtClean="0">
                <a:latin typeface="Times New Roman" panose="02020603050405020304" pitchFamily="18" charset="0"/>
                <a:cs typeface="Times New Roman" panose="02020603050405020304" pitchFamily="18" charset="0"/>
              </a:rPr>
              <a:t>YouTube/other  Video Links</a:t>
            </a:r>
          </a:p>
          <a:p>
            <a:r>
              <a:rPr lang="en-US" sz="2000" b="1" dirty="0" smtClean="0">
                <a:latin typeface="Times New Roman" panose="02020603050405020304" pitchFamily="18" charset="0"/>
                <a:cs typeface="Times New Roman" panose="02020603050405020304" pitchFamily="18" charset="0"/>
              </a:rPr>
              <a:t> </a:t>
            </a:r>
          </a:p>
          <a:p>
            <a:pPr algn="just">
              <a:lnSpc>
                <a:spcPct val="160000"/>
              </a:lnSpc>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12"/>
              </a:rPr>
              <a:t>https://www.youtube.com/watch?v=0YZlLQPu4vY</a:t>
            </a:r>
            <a:endParaRPr lang="en-US" sz="2000" dirty="0" smtClean="0">
              <a:latin typeface="Times New Roman" panose="02020603050405020304" pitchFamily="18" charset="0"/>
              <a:cs typeface="Times New Roman" panose="02020603050405020304" pitchFamily="18" charset="0"/>
            </a:endParaRPr>
          </a:p>
          <a:p>
            <a:pPr algn="just">
              <a:lnSpc>
                <a:spcPct val="160000"/>
              </a:lnSpc>
            </a:pPr>
            <a:r>
              <a:rPr lang="en-US" sz="2000" dirty="0" smtClean="0">
                <a:latin typeface="Times New Roman" panose="02020603050405020304" pitchFamily="18" charset="0"/>
                <a:cs typeface="Times New Roman" panose="02020603050405020304" pitchFamily="18" charset="0"/>
                <a:hlinkClick r:id="rId13"/>
              </a:rPr>
              <a:t>https://www.youtube.com/watch?v=s62SQtPE3bM</a:t>
            </a:r>
            <a:endParaRPr lang="en-US" sz="2000" dirty="0" smtClean="0">
              <a:latin typeface="Times New Roman" panose="02020603050405020304" pitchFamily="18" charset="0"/>
              <a:cs typeface="Times New Roman" panose="02020603050405020304" pitchFamily="18" charset="0"/>
            </a:endParaRPr>
          </a:p>
          <a:p>
            <a:pPr algn="just">
              <a:lnSpc>
                <a:spcPct val="160000"/>
              </a:lnSpc>
            </a:pPr>
            <a:r>
              <a:rPr lang="en-US" sz="2000" dirty="0" smtClean="0">
                <a:latin typeface="Times New Roman" panose="02020603050405020304" pitchFamily="18" charset="0"/>
                <a:cs typeface="Times New Roman" panose="02020603050405020304" pitchFamily="18" charset="0"/>
                <a:hlinkClick r:id="rId14"/>
              </a:rPr>
              <a:t>https://www.youtube.com/watch?v=LYHAy68pQWA</a:t>
            </a:r>
            <a:endParaRPr lang="en-US" sz="2000" dirty="0" smtClean="0">
              <a:latin typeface="Times New Roman" panose="02020603050405020304" pitchFamily="18" charset="0"/>
              <a:cs typeface="Times New Roman" panose="02020603050405020304" pitchFamily="18" charset="0"/>
            </a:endParaRPr>
          </a:p>
          <a:p>
            <a:pPr algn="just">
              <a:lnSpc>
                <a:spcPct val="160000"/>
              </a:lnSpc>
            </a:pPr>
            <a:r>
              <a:rPr lang="en-US" sz="2000" dirty="0" smtClean="0">
                <a:latin typeface="Times New Roman" panose="02020603050405020304" pitchFamily="18" charset="0"/>
                <a:cs typeface="Times New Roman" panose="02020603050405020304" pitchFamily="18" charset="0"/>
                <a:hlinkClick r:id="rId15"/>
              </a:rPr>
              <a:t>https://www.youtube.com/watch?v=jN_IVXQr3DQ</a:t>
            </a:r>
            <a:endParaRPr lang="en-US" sz="2000" dirty="0" smtClean="0">
              <a:latin typeface="Times New Roman" panose="02020603050405020304" pitchFamily="18" charset="0"/>
              <a:cs typeface="Times New Roman" panose="02020603050405020304" pitchFamily="18" charset="0"/>
            </a:endParaRPr>
          </a:p>
          <a:p>
            <a:pPr algn="just">
              <a:lnSpc>
                <a:spcPct val="160000"/>
              </a:lnSpc>
            </a:pP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hlinkClick r:id="rId16"/>
              </a:rPr>
              <a:t>https://www.youtube.com/watch?v=SOT4q7XWfFg</a:t>
            </a:r>
            <a:endParaRPr lang="en-US" sz="2000" dirty="0" smtClean="0">
              <a:latin typeface="Times New Roman" panose="02020603050405020304" pitchFamily="18" charset="0"/>
              <a:cs typeface="Times New Roman" panose="02020603050405020304" pitchFamily="18" charset="0"/>
            </a:endParaRPr>
          </a:p>
          <a:p>
            <a:pPr algn="just">
              <a:lnSpc>
                <a:spcPct val="160000"/>
              </a:lnSpc>
            </a:pPr>
            <a:r>
              <a:rPr lang="en-US" sz="2000" dirty="0" smtClean="0">
                <a:latin typeface="Times New Roman" panose="02020603050405020304" pitchFamily="18" charset="0"/>
                <a:cs typeface="Times New Roman" panose="02020603050405020304" pitchFamily="18" charset="0"/>
                <a:hlinkClick r:id="rId17"/>
              </a:rPr>
              <a:t>https://www.youtube.com/watch?v=4y1kIx2P4xg</a:t>
            </a:r>
            <a:endParaRPr lang="en-US" sz="2000" dirty="0" smtClean="0">
              <a:latin typeface="Times New Roman" panose="02020603050405020304" pitchFamily="18" charset="0"/>
              <a:cs typeface="Times New Roman" panose="02020603050405020304" pitchFamily="18" charset="0"/>
            </a:endParaRPr>
          </a:p>
          <a:p>
            <a:pPr algn="just">
              <a:lnSpc>
                <a:spcPct val="160000"/>
              </a:lnSpc>
            </a:pPr>
            <a:r>
              <a:rPr lang="en-US" sz="2000" dirty="0" smtClean="0">
                <a:latin typeface="Times New Roman" panose="02020603050405020304" pitchFamily="18" charset="0"/>
                <a:cs typeface="Times New Roman" panose="02020603050405020304" pitchFamily="18" charset="0"/>
                <a:hlinkClick r:id="rId18"/>
              </a:rPr>
              <a:t>https://www.youtube.com/watch?v=ltuNMXble60</a:t>
            </a:r>
            <a:endParaRPr lang="en-US" sz="2000" dirty="0" smtClean="0">
              <a:latin typeface="Times New Roman" panose="02020603050405020304" pitchFamily="18" charset="0"/>
              <a:cs typeface="Times New Roman" panose="02020603050405020304" pitchFamily="18" charset="0"/>
            </a:endParaRP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Multiple Choice Questions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lvl="0"/>
            <a:r>
              <a:rPr lang="en-US" sz="2000" dirty="0" smtClean="0">
                <a:latin typeface="Times New Roman" panose="02020603050405020304" pitchFamily="18" charset="0"/>
                <a:cs typeface="Times New Roman" panose="02020603050405020304" pitchFamily="18" charset="0"/>
              </a:rPr>
              <a:t>1. Which article empowers the president to proclaim a National Emergency?</a:t>
            </a:r>
          </a:p>
          <a:p>
            <a:pPr lvl="0"/>
            <a:r>
              <a:rPr lang="en-US" sz="2000" dirty="0" smtClean="0">
                <a:latin typeface="Times New Roman" panose="02020603050405020304" pitchFamily="18" charset="0"/>
                <a:cs typeface="Times New Roman" panose="02020603050405020304" pitchFamily="18" charset="0"/>
              </a:rPr>
              <a:t>      A. Article 352</a:t>
            </a:r>
          </a:p>
          <a:p>
            <a:pPr lvl="0"/>
            <a:r>
              <a:rPr lang="en-US" sz="2000" dirty="0" smtClean="0">
                <a:latin typeface="Times New Roman" panose="02020603050405020304" pitchFamily="18" charset="0"/>
                <a:cs typeface="Times New Roman" panose="02020603050405020304" pitchFamily="18" charset="0"/>
              </a:rPr>
              <a:t>      B. Article 355 </a:t>
            </a:r>
          </a:p>
          <a:p>
            <a:pPr lvl="0"/>
            <a:r>
              <a:rPr lang="en-US" sz="2000" dirty="0" smtClean="0">
                <a:latin typeface="Times New Roman" panose="02020603050405020304" pitchFamily="18" charset="0"/>
                <a:cs typeface="Times New Roman" panose="02020603050405020304" pitchFamily="18" charset="0"/>
              </a:rPr>
              <a:t>      C. Article 358</a:t>
            </a:r>
          </a:p>
          <a:p>
            <a:pPr lvl="0"/>
            <a:r>
              <a:rPr lang="en-US" sz="2000" dirty="0" smtClean="0">
                <a:latin typeface="Times New Roman" panose="02020603050405020304" pitchFamily="18" charset="0"/>
                <a:cs typeface="Times New Roman" panose="02020603050405020304" pitchFamily="18" charset="0"/>
              </a:rPr>
              <a:t>      D. Article 360 </a:t>
            </a:r>
          </a:p>
          <a:p>
            <a:pPr lvl="0"/>
            <a:endParaRPr lang="en-US" sz="2000" dirty="0" smtClean="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2. Which article empowers the president to proclaim a financial Emergency?</a:t>
            </a:r>
          </a:p>
          <a:p>
            <a:pPr lvl="0"/>
            <a:r>
              <a:rPr lang="en-US" sz="2000" dirty="0" smtClean="0">
                <a:latin typeface="Times New Roman" panose="02020603050405020304" pitchFamily="18" charset="0"/>
                <a:cs typeface="Times New Roman" panose="02020603050405020304" pitchFamily="18" charset="0"/>
              </a:rPr>
              <a:t>      A. Article 352</a:t>
            </a:r>
          </a:p>
          <a:p>
            <a:pPr lvl="0"/>
            <a:r>
              <a:rPr lang="en-US" sz="2000" dirty="0" smtClean="0">
                <a:latin typeface="Times New Roman" panose="02020603050405020304" pitchFamily="18" charset="0"/>
                <a:cs typeface="Times New Roman" panose="02020603050405020304" pitchFamily="18" charset="0"/>
              </a:rPr>
              <a:t>      B. Article 355 </a:t>
            </a:r>
          </a:p>
          <a:p>
            <a:pPr lvl="0"/>
            <a:r>
              <a:rPr lang="en-US" sz="2000" dirty="0" smtClean="0">
                <a:latin typeface="Times New Roman" panose="02020603050405020304" pitchFamily="18" charset="0"/>
                <a:cs typeface="Times New Roman" panose="02020603050405020304" pitchFamily="18" charset="0"/>
              </a:rPr>
              <a:t>      C. Article 358</a:t>
            </a:r>
          </a:p>
          <a:p>
            <a:pPr lvl="0"/>
            <a:r>
              <a:rPr lang="en-US" sz="2000" dirty="0" smtClean="0">
                <a:latin typeface="Times New Roman" panose="02020603050405020304" pitchFamily="18" charset="0"/>
                <a:cs typeface="Times New Roman" panose="02020603050405020304" pitchFamily="18" charset="0"/>
              </a:rPr>
              <a:t>      D. Article 360 </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Multiple Choice Questions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3. Election of the President and its manner are amended through </a:t>
            </a:r>
          </a:p>
          <a:p>
            <a:pPr algn="just"/>
            <a:r>
              <a:rPr lang="en-US" sz="2000" dirty="0" smtClean="0">
                <a:latin typeface="Times New Roman" panose="02020603050405020304" pitchFamily="18" charset="0"/>
                <a:cs typeface="Times New Roman" panose="02020603050405020304" pitchFamily="18" charset="0"/>
              </a:rPr>
              <a:t>      A. the simple majority of parliament </a:t>
            </a:r>
          </a:p>
          <a:p>
            <a:pPr algn="just"/>
            <a:r>
              <a:rPr lang="en-US" sz="2000" dirty="0" smtClean="0">
                <a:latin typeface="Times New Roman" panose="02020603050405020304" pitchFamily="18" charset="0"/>
                <a:cs typeface="Times New Roman" panose="02020603050405020304" pitchFamily="18" charset="0"/>
              </a:rPr>
              <a:t>      B. the special majority of parliament </a:t>
            </a:r>
          </a:p>
          <a:p>
            <a:pPr algn="just"/>
            <a:r>
              <a:rPr lang="en-US" sz="2000" dirty="0" smtClean="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smtClean="0">
                <a:latin typeface="Times New Roman" panose="02020603050405020304" pitchFamily="18" charset="0"/>
                <a:cs typeface="Times New Roman" panose="02020603050405020304" pitchFamily="18" charset="0"/>
              </a:rPr>
              <a:t>      D. None of the above</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4. Fundamental rights are amended through </a:t>
            </a:r>
          </a:p>
          <a:p>
            <a:pPr algn="just"/>
            <a:r>
              <a:rPr lang="en-US" sz="2000" dirty="0" smtClean="0">
                <a:latin typeface="Times New Roman" panose="02020603050405020304" pitchFamily="18" charset="0"/>
                <a:cs typeface="Times New Roman" panose="02020603050405020304" pitchFamily="18" charset="0"/>
              </a:rPr>
              <a:t>      A. the simple majority of parliament </a:t>
            </a:r>
          </a:p>
          <a:p>
            <a:pPr algn="just"/>
            <a:r>
              <a:rPr lang="en-US" sz="2000" dirty="0" smtClean="0">
                <a:latin typeface="Times New Roman" panose="02020603050405020304" pitchFamily="18" charset="0"/>
                <a:cs typeface="Times New Roman" panose="02020603050405020304" pitchFamily="18" charset="0"/>
              </a:rPr>
              <a:t>      B. the special majority of parliament </a:t>
            </a:r>
          </a:p>
          <a:p>
            <a:pPr algn="just"/>
            <a:r>
              <a:rPr lang="en-US" sz="2000" dirty="0" smtClean="0">
                <a:latin typeface="Times New Roman" panose="02020603050405020304" pitchFamily="18" charset="0"/>
                <a:cs typeface="Times New Roman" panose="02020603050405020304" pitchFamily="18" charset="0"/>
              </a:rPr>
              <a:t>      C. the special majority of parliament and consent of States</a:t>
            </a:r>
          </a:p>
          <a:p>
            <a:pPr algn="just"/>
            <a:r>
              <a:rPr lang="en-US" sz="2000" dirty="0" smtClean="0">
                <a:latin typeface="Times New Roman" panose="02020603050405020304" pitchFamily="18" charset="0"/>
                <a:cs typeface="Times New Roman" panose="02020603050405020304" pitchFamily="18" charset="0"/>
              </a:rPr>
              <a:t>      D. None of the above</a:t>
            </a:r>
          </a:p>
          <a:p>
            <a:pPr lvl="0"/>
            <a:r>
              <a:rPr lang="en-US" sz="2000"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Multiple Choice Questions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708981"/>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5. _____ was the first president of India.</a:t>
            </a:r>
          </a:p>
          <a:p>
            <a:pPr algn="just"/>
            <a:r>
              <a:rPr lang="en-US" sz="2000" dirty="0" smtClean="0">
                <a:latin typeface="Times New Roman" panose="02020603050405020304" pitchFamily="18" charset="0"/>
                <a:cs typeface="Times New Roman" panose="02020603050405020304" pitchFamily="18" charset="0"/>
              </a:rPr>
              <a:t>             A. Dr. </a:t>
            </a:r>
            <a:r>
              <a:rPr lang="en-US" sz="2000" dirty="0" err="1" smtClean="0">
                <a:latin typeface="Times New Roman" panose="02020603050405020304" pitchFamily="18" charset="0"/>
                <a:cs typeface="Times New Roman" panose="02020603050405020304" pitchFamily="18" charset="0"/>
              </a:rPr>
              <a:t>Rajendra</a:t>
            </a:r>
            <a:r>
              <a:rPr lang="en-US" sz="2000" dirty="0" smtClean="0">
                <a:latin typeface="Times New Roman" panose="02020603050405020304" pitchFamily="18" charset="0"/>
                <a:cs typeface="Times New Roman" panose="02020603050405020304" pitchFamily="18" charset="0"/>
              </a:rPr>
              <a:t> Prasad</a:t>
            </a:r>
          </a:p>
          <a:p>
            <a:pPr algn="just"/>
            <a:r>
              <a:rPr lang="en-US" sz="2000" dirty="0" smtClean="0">
                <a:latin typeface="Times New Roman" panose="02020603050405020304" pitchFamily="18" charset="0"/>
                <a:cs typeface="Times New Roman" panose="02020603050405020304" pitchFamily="18" charset="0"/>
              </a:rPr>
              <a:t>             B. H.V.R </a:t>
            </a:r>
            <a:r>
              <a:rPr lang="en-US" sz="2000" dirty="0" err="1" smtClean="0">
                <a:latin typeface="Times New Roman" panose="02020603050405020304" pitchFamily="18" charset="0"/>
                <a:cs typeface="Times New Roman" panose="02020603050405020304" pitchFamily="18" charset="0"/>
              </a:rPr>
              <a:t>Iyengar</a:t>
            </a:r>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C. Dr. </a:t>
            </a:r>
            <a:r>
              <a:rPr lang="en-US" sz="2000" dirty="0" err="1" smtClean="0">
                <a:latin typeface="Times New Roman" panose="02020603050405020304" pitchFamily="18" charset="0"/>
                <a:cs typeface="Times New Roman" panose="02020603050405020304" pitchFamily="18" charset="0"/>
              </a:rPr>
              <a:t>Sachchidananda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Sinha</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              D. S.N. </a:t>
            </a:r>
            <a:r>
              <a:rPr lang="en-US" sz="2000" dirty="0" err="1" smtClean="0">
                <a:latin typeface="Times New Roman" panose="02020603050405020304" pitchFamily="18" charset="0"/>
                <a:cs typeface="Times New Roman" panose="02020603050405020304" pitchFamily="18" charset="0"/>
              </a:rPr>
              <a:t>Mukerji</a:t>
            </a:r>
            <a:r>
              <a:rPr lang="en-US" sz="2000" dirty="0" smtClean="0">
                <a:latin typeface="Times New Roman" panose="02020603050405020304" pitchFamily="18" charset="0"/>
                <a:cs typeface="Times New Roman" panose="02020603050405020304" pitchFamily="18" charset="0"/>
              </a:rPr>
              <a:t> </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6. Which Act mentioned  the Governor General of Bengal became the Governor General of India.</a:t>
            </a:r>
          </a:p>
          <a:p>
            <a:pPr algn="just"/>
            <a:r>
              <a:rPr lang="en-US" sz="2000" dirty="0" smtClean="0">
                <a:latin typeface="Times New Roman" panose="02020603050405020304" pitchFamily="18" charset="0"/>
                <a:cs typeface="Times New Roman" panose="02020603050405020304" pitchFamily="18" charset="0"/>
              </a:rPr>
              <a:t>            A. Regulating Act of 1773</a:t>
            </a:r>
          </a:p>
          <a:p>
            <a:pPr algn="just"/>
            <a:r>
              <a:rPr lang="en-US" sz="2000" dirty="0" smtClean="0">
                <a:latin typeface="Times New Roman" panose="02020603050405020304" pitchFamily="18" charset="0"/>
                <a:cs typeface="Times New Roman" panose="02020603050405020304" pitchFamily="18" charset="0"/>
              </a:rPr>
              <a:t>            B. Pitt’s India Act of 1784</a:t>
            </a:r>
          </a:p>
          <a:p>
            <a:pPr algn="just"/>
            <a:r>
              <a:rPr lang="en-US" sz="2000" dirty="0" smtClean="0">
                <a:latin typeface="Times New Roman" panose="02020603050405020304" pitchFamily="18" charset="0"/>
                <a:cs typeface="Times New Roman" panose="02020603050405020304" pitchFamily="18" charset="0"/>
              </a:rPr>
              <a:t>            C. Charter Act of 1833</a:t>
            </a:r>
          </a:p>
          <a:p>
            <a:pPr algn="just"/>
            <a:r>
              <a:rPr lang="en-US" sz="2000" dirty="0" smtClean="0">
                <a:latin typeface="Times New Roman" panose="02020603050405020304" pitchFamily="18" charset="0"/>
                <a:cs typeface="Times New Roman" panose="02020603050405020304" pitchFamily="18" charset="0"/>
              </a:rPr>
              <a:t>            D. Charter Act of 1853</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Multiple Choice Questions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7. How many members can be nominated to the </a:t>
            </a:r>
            <a:r>
              <a:rPr lang="en-US" sz="2000" dirty="0" err="1" smtClean="0">
                <a:latin typeface="Times New Roman" panose="02020603050405020304" pitchFamily="18" charset="0"/>
                <a:cs typeface="Times New Roman" panose="02020603050405020304" pitchFamily="18" charset="0"/>
              </a:rPr>
              <a:t>Rajya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Sabha</a:t>
            </a:r>
            <a:r>
              <a:rPr lang="en-US" sz="2000" dirty="0" smtClean="0">
                <a:latin typeface="Times New Roman" panose="02020603050405020304" pitchFamily="18" charset="0"/>
                <a:cs typeface="Times New Roman" panose="02020603050405020304" pitchFamily="18" charset="0"/>
              </a:rPr>
              <a:t> by president of India ?</a:t>
            </a:r>
          </a:p>
          <a:p>
            <a:pPr algn="just"/>
            <a:r>
              <a:rPr lang="en-US" sz="2000" dirty="0" smtClean="0">
                <a:latin typeface="Times New Roman" panose="02020603050405020304" pitchFamily="18" charset="0"/>
                <a:cs typeface="Times New Roman" panose="02020603050405020304" pitchFamily="18" charset="0"/>
              </a:rPr>
              <a:t>A. 10</a:t>
            </a:r>
          </a:p>
          <a:p>
            <a:pPr algn="just"/>
            <a:r>
              <a:rPr lang="en-US" sz="2000" dirty="0" smtClean="0">
                <a:latin typeface="Times New Roman" panose="02020603050405020304" pitchFamily="18" charset="0"/>
                <a:cs typeface="Times New Roman" panose="02020603050405020304" pitchFamily="18" charset="0"/>
              </a:rPr>
              <a:t>B. </a:t>
            </a:r>
            <a:r>
              <a:rPr lang="en-US" sz="2000" b="1" dirty="0" smtClean="0">
                <a:latin typeface="Times New Roman" panose="02020603050405020304" pitchFamily="18" charset="0"/>
                <a:cs typeface="Times New Roman" panose="02020603050405020304" pitchFamily="18" charset="0"/>
              </a:rPr>
              <a:t>12</a:t>
            </a:r>
          </a:p>
          <a:p>
            <a:pPr algn="just"/>
            <a:r>
              <a:rPr lang="en-US" sz="2000" dirty="0" smtClean="0">
                <a:latin typeface="Times New Roman" panose="02020603050405020304" pitchFamily="18" charset="0"/>
                <a:cs typeface="Times New Roman" panose="02020603050405020304" pitchFamily="18" charset="0"/>
              </a:rPr>
              <a:t>C. 14</a:t>
            </a:r>
          </a:p>
          <a:p>
            <a:pPr algn="just"/>
            <a:r>
              <a:rPr lang="en-US" sz="2000" dirty="0" smtClean="0">
                <a:latin typeface="Times New Roman" panose="02020603050405020304" pitchFamily="18" charset="0"/>
                <a:cs typeface="Times New Roman" panose="02020603050405020304" pitchFamily="18" charset="0"/>
              </a:rPr>
              <a:t>D. 18</a:t>
            </a: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8. Who of the following is the chairman of the National Water resources council ?</a:t>
            </a:r>
          </a:p>
          <a:p>
            <a:pPr algn="just"/>
            <a:r>
              <a:rPr lang="en-US" sz="2000" dirty="0" smtClean="0">
                <a:latin typeface="Times New Roman" panose="02020603050405020304" pitchFamily="18" charset="0"/>
                <a:cs typeface="Times New Roman" panose="02020603050405020304" pitchFamily="18" charset="0"/>
              </a:rPr>
              <a:t>A</a:t>
            </a:r>
            <a:r>
              <a:rPr lang="en-US" sz="2000" b="1" dirty="0" smtClean="0">
                <a:latin typeface="Times New Roman" panose="02020603050405020304" pitchFamily="18" charset="0"/>
                <a:cs typeface="Times New Roman" panose="02020603050405020304" pitchFamily="18" charset="0"/>
              </a:rPr>
              <a:t>. Prime Minister of India</a:t>
            </a:r>
          </a:p>
          <a:p>
            <a:pPr algn="just"/>
            <a:r>
              <a:rPr lang="en-US" sz="2000" dirty="0" smtClean="0">
                <a:latin typeface="Times New Roman" panose="02020603050405020304" pitchFamily="18" charset="0"/>
                <a:cs typeface="Times New Roman" panose="02020603050405020304" pitchFamily="18" charset="0"/>
              </a:rPr>
              <a:t>B. Union Minister of Water resources</a:t>
            </a:r>
          </a:p>
          <a:p>
            <a:pPr algn="just"/>
            <a:r>
              <a:rPr lang="en-US" sz="2000" dirty="0" smtClean="0">
                <a:latin typeface="Times New Roman" panose="02020603050405020304" pitchFamily="18" charset="0"/>
                <a:cs typeface="Times New Roman" panose="02020603050405020304" pitchFamily="18" charset="0"/>
              </a:rPr>
              <a:t>C. Union minister of agriculture</a:t>
            </a:r>
          </a:p>
          <a:p>
            <a:pPr algn="just"/>
            <a:r>
              <a:rPr lang="en-US" sz="2000" dirty="0" smtClean="0">
                <a:latin typeface="Times New Roman" panose="02020603050405020304" pitchFamily="18" charset="0"/>
                <a:cs typeface="Times New Roman" panose="02020603050405020304" pitchFamily="18" charset="0"/>
              </a:rPr>
              <a:t>D. Union Minister of earth sciences</a:t>
            </a:r>
          </a:p>
          <a:p>
            <a:endParaRPr lang="en-US" sz="2000" dirty="0" smtClean="0">
              <a:latin typeface="Times New Roman" panose="02020603050405020304" pitchFamily="18" charset="0"/>
              <a:cs typeface="Times New Roman" panose="02020603050405020304" pitchFamily="18" charset="0"/>
            </a:endParaRP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Multiple Choice Questions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4401205"/>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9. Which one is known as Lower House ?</a:t>
            </a:r>
          </a:p>
          <a:p>
            <a:pPr algn="just"/>
            <a:r>
              <a:rPr lang="en-US" sz="2000" dirty="0" smtClean="0">
                <a:latin typeface="Times New Roman" panose="02020603050405020304" pitchFamily="18" charset="0"/>
                <a:cs typeface="Times New Roman" panose="02020603050405020304" pitchFamily="18" charset="0"/>
              </a:rPr>
              <a:t>A. </a:t>
            </a:r>
            <a:r>
              <a:rPr lang="en-US" sz="2000" b="1" dirty="0" err="1" smtClean="0">
                <a:latin typeface="Times New Roman" panose="02020603050405020304" pitchFamily="18" charset="0"/>
                <a:cs typeface="Times New Roman" panose="02020603050405020304" pitchFamily="18" charset="0"/>
              </a:rPr>
              <a:t>Lok</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Sabha</a:t>
            </a:r>
            <a:endParaRPr lang="en-US" sz="20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B. </a:t>
            </a:r>
            <a:r>
              <a:rPr lang="en-US" sz="2000" dirty="0" err="1" smtClean="0">
                <a:latin typeface="Times New Roman" panose="02020603050405020304" pitchFamily="18" charset="0"/>
                <a:cs typeface="Times New Roman" panose="02020603050405020304" pitchFamily="18" charset="0"/>
              </a:rPr>
              <a:t>Rajya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sabha</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C. </a:t>
            </a:r>
            <a:r>
              <a:rPr lang="en-US" sz="2000" dirty="0" err="1" smtClean="0">
                <a:latin typeface="Times New Roman" panose="02020603050405020304" pitchFamily="18" charset="0"/>
                <a:cs typeface="Times New Roman" panose="02020603050405020304" pitchFamily="18" charset="0"/>
              </a:rPr>
              <a:t>Vidhan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Sabha</a:t>
            </a:r>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 </a:t>
            </a:r>
            <a:r>
              <a:rPr lang="en-US" sz="2000" dirty="0" err="1" smtClean="0">
                <a:latin typeface="Times New Roman" panose="02020603050405020304" pitchFamily="18" charset="0"/>
                <a:cs typeface="Times New Roman" panose="02020603050405020304" pitchFamily="18" charset="0"/>
              </a:rPr>
              <a:t>Vidhan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Parishad</a:t>
            </a:r>
            <a:endParaRPr lang="en-US" sz="2000" dirty="0" smtClean="0">
              <a:latin typeface="Times New Roman" panose="02020603050405020304" pitchFamily="18" charset="0"/>
              <a:cs typeface="Times New Roman" panose="02020603050405020304" pitchFamily="18" charset="0"/>
            </a:endParaRPr>
          </a:p>
          <a:p>
            <a:pPr algn="just"/>
            <a:endParaRPr lang="en-US" sz="2000"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10. Under whose direct supervision is the </a:t>
            </a:r>
            <a:r>
              <a:rPr lang="en-US" sz="2000" dirty="0" err="1" smtClean="0">
                <a:latin typeface="Times New Roman" panose="02020603050405020304" pitchFamily="18" charset="0"/>
                <a:cs typeface="Times New Roman" panose="02020603050405020304" pitchFamily="18" charset="0"/>
              </a:rPr>
              <a:t>Lok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sabha</a:t>
            </a:r>
            <a:r>
              <a:rPr lang="en-US" sz="2000" dirty="0" smtClean="0">
                <a:latin typeface="Times New Roman" panose="02020603050405020304" pitchFamily="18" charset="0"/>
                <a:cs typeface="Times New Roman" panose="02020603050405020304" pitchFamily="18" charset="0"/>
              </a:rPr>
              <a:t> secretariat ?</a:t>
            </a:r>
          </a:p>
          <a:p>
            <a:pPr algn="just"/>
            <a:r>
              <a:rPr lang="en-US" sz="2000" dirty="0" smtClean="0">
                <a:latin typeface="Times New Roman" panose="02020603050405020304" pitchFamily="18" charset="0"/>
                <a:cs typeface="Times New Roman" panose="02020603050405020304" pitchFamily="18" charset="0"/>
              </a:rPr>
              <a:t>A. Cabinet Secretary</a:t>
            </a:r>
          </a:p>
          <a:p>
            <a:pPr algn="just"/>
            <a:r>
              <a:rPr lang="en-US" sz="2000" dirty="0" smtClean="0">
                <a:latin typeface="Times New Roman" panose="02020603050405020304" pitchFamily="18" charset="0"/>
                <a:cs typeface="Times New Roman" panose="02020603050405020304" pitchFamily="18" charset="0"/>
              </a:rPr>
              <a:t>B. Ministry of Parliament affairs</a:t>
            </a:r>
          </a:p>
          <a:p>
            <a:pPr algn="just"/>
            <a:r>
              <a:rPr lang="en-US" sz="2000" dirty="0" smtClean="0">
                <a:latin typeface="Times New Roman" panose="02020603050405020304" pitchFamily="18" charset="0"/>
                <a:cs typeface="Times New Roman" panose="02020603050405020304" pitchFamily="18" charset="0"/>
              </a:rPr>
              <a:t>C. </a:t>
            </a:r>
            <a:r>
              <a:rPr lang="en-US" sz="2000" b="1" dirty="0" smtClean="0">
                <a:latin typeface="Times New Roman" panose="02020603050405020304" pitchFamily="18" charset="0"/>
                <a:cs typeface="Times New Roman" panose="02020603050405020304" pitchFamily="18" charset="0"/>
              </a:rPr>
              <a:t>Speaker of </a:t>
            </a:r>
            <a:r>
              <a:rPr lang="en-US" sz="2000" b="1" dirty="0" err="1" smtClean="0">
                <a:latin typeface="Times New Roman" panose="02020603050405020304" pitchFamily="18" charset="0"/>
                <a:cs typeface="Times New Roman" panose="02020603050405020304" pitchFamily="18" charset="0"/>
              </a:rPr>
              <a:t>Lok</a:t>
            </a:r>
            <a:r>
              <a:rPr lang="en-US" sz="2000" b="1"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sabha</a:t>
            </a:r>
            <a:endParaRPr lang="en-US" sz="2000" b="1" dirty="0" smtClean="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D. Prime Minister of India</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Tree>
    <p:extLst>
      <p:ext uri="{BB962C8B-B14F-4D97-AF65-F5344CB8AC3E}">
        <p14:creationId xmlns:p14="http://schemas.microsoft.com/office/powerpoint/2010/main" xmlns="" val="159815539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Glossary Questions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Pick the correct answer from given Glossary: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fontAlgn="t"/>
            <a:endParaRPr lang="en-IN" sz="2400" b="1" dirty="0" smtClean="0"/>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1. A written document in which we find rules formulated through consensus is called a ________.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2. The constitution of a country tells us the _____ of the society of that country.</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3. The most important Fundamental Right guaranteed by the Indian Constitution is the _____.</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4. According to the Right_______ human trafficking, forced </a:t>
            </a:r>
            <a:r>
              <a:rPr kumimoji="0" lang="en-US" sz="2200" b="0" i="0" u="none" strike="noStrike" kern="1200" cap="none" spc="0" normalizeH="0" baseline="0" noProof="0" dirty="0" err="1" smtClean="0">
                <a:ln>
                  <a:noFill/>
                </a:ln>
                <a:solidFill>
                  <a:schemeClr val="tx1"/>
                </a:solidFill>
                <a:effectLst/>
                <a:uLnTx/>
                <a:uFillTx/>
                <a:latin typeface="Times New Roman" panose="02020603050405020304" pitchFamily="18" charset="0"/>
                <a:ea typeface="+mn-ea"/>
                <a:cs typeface="Times New Roman" panose="02020603050405020304" pitchFamily="18" charset="0"/>
              </a:rPr>
              <a:t>labour</a:t>
            </a:r>
            <a:r>
              <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rPr>
              <a:t> and children working under 14 years of age is prohibited.</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000" b="0" i="0" u="none" strike="noStrike" kern="1200" cap="none" spc="0" normalizeH="0" baseline="0" noProof="0" dirty="0">
              <a:ln>
                <a:noFill/>
              </a:ln>
              <a:solidFill>
                <a:schemeClr val="tx1"/>
              </a:solidFill>
              <a:effectLst/>
              <a:uLnTx/>
              <a:uFillTx/>
              <a:latin typeface="+mn-lt"/>
              <a:ea typeface="+mn-ea"/>
              <a:cs typeface="+mn-cs"/>
            </a:endParaRPr>
          </a:p>
        </p:txBody>
      </p:sp>
      <p:graphicFrame>
        <p:nvGraphicFramePr>
          <p:cNvPr id="43" name="Table 42"/>
          <p:cNvGraphicFramePr>
            <a:graphicFrameLocks noGrp="1"/>
          </p:cNvGraphicFramePr>
          <p:nvPr/>
        </p:nvGraphicFramePr>
        <p:xfrm>
          <a:off x="237507" y="1978451"/>
          <a:ext cx="11590316" cy="1188720"/>
        </p:xfrm>
        <a:graphic>
          <a:graphicData uri="http://schemas.openxmlformats.org/drawingml/2006/table">
            <a:tbl>
              <a:tblPr firstRow="1" bandRow="1">
                <a:tableStyleId>{5C22544A-7EE6-4342-B048-85BDC9FD1C3A}</a:tableStyleId>
              </a:tblPr>
              <a:tblGrid>
                <a:gridCol w="2897579"/>
                <a:gridCol w="2897579"/>
                <a:gridCol w="2897579"/>
                <a:gridCol w="2897579"/>
              </a:tblGrid>
              <a:tr h="1088989">
                <a:tc>
                  <a:txBody>
                    <a:bodyPr/>
                    <a:lstStyle/>
                    <a:p>
                      <a:pPr algn="ctr"/>
                      <a:r>
                        <a:rPr lang="en-US" sz="2400" dirty="0" smtClean="0">
                          <a:solidFill>
                            <a:schemeClr val="tx1"/>
                          </a:solidFill>
                          <a:latin typeface="Times New Roman" pitchFamily="18" charset="0"/>
                          <a:cs typeface="Times New Roman" pitchFamily="18" charset="0"/>
                        </a:rPr>
                        <a:t>Constitution</a:t>
                      </a:r>
                      <a:endParaRPr lang="en-US" sz="2400" dirty="0">
                        <a:solidFill>
                          <a:schemeClr val="tx1"/>
                        </a:solidFill>
                        <a:latin typeface="Times New Roman" pitchFamily="18" charset="0"/>
                        <a:cs typeface="Times New Roman" pitchFamily="18" charset="0"/>
                      </a:endParaRPr>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itchFamily="18" charset="0"/>
                          <a:cs typeface="Times New Roman" pitchFamily="18" charset="0"/>
                        </a:rPr>
                        <a:t>Fundamental Nature</a:t>
                      </a:r>
                    </a:p>
                    <a:p>
                      <a:endParaRPr lang="en-US" dirty="0"/>
                    </a:p>
                  </a:txBody>
                  <a:tcPr>
                    <a:solidFill>
                      <a:srgbClr val="F9B4B6"/>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itchFamily="18" charset="0"/>
                          <a:cs typeface="Times New Roman" pitchFamily="18" charset="0"/>
                        </a:rPr>
                        <a:t>Right to Equality</a:t>
                      </a:r>
                    </a:p>
                  </a:txBody>
                  <a:tcPr>
                    <a:solidFill>
                      <a:srgbClr val="F9B4B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latin typeface="Times New Roman" pitchFamily="18" charset="0"/>
                          <a:cs typeface="Times New Roman" pitchFamily="18" charset="0"/>
                        </a:rPr>
                        <a:t>Right Against Exploitation</a:t>
                      </a:r>
                    </a:p>
                    <a:p>
                      <a:endParaRPr lang="en-US" sz="2400" dirty="0"/>
                    </a:p>
                  </a:txBody>
                  <a:tcPr>
                    <a:solidFill>
                      <a:srgbClr val="F9B4B6"/>
                    </a:solidFill>
                  </a:tcPr>
                </a:tc>
              </a:tr>
            </a:tbl>
          </a:graphicData>
        </a:graphic>
      </p:graphicFrame>
    </p:spTree>
    <p:extLst>
      <p:ext uri="{BB962C8B-B14F-4D97-AF65-F5344CB8AC3E}">
        <p14:creationId xmlns:p14="http://schemas.microsoft.com/office/powerpoint/2010/main" xmlns="" val="159815539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Weekly Assignment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L="457200" indent="-457200" algn="just">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Describe the key features Government of India Act of 1935 (CO1)</a:t>
            </a:r>
          </a:p>
          <a:p>
            <a:pPr marL="457200" indent="-457200" algn="just">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Describe key features of Indian Independence Act of 1947. (CO1)</a:t>
            </a:r>
          </a:p>
          <a:p>
            <a:pPr marL="457200" indent="-457200" algn="just">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Describe the Indian Constitution and its salient features. (CO1)</a:t>
            </a:r>
          </a:p>
          <a:p>
            <a:pPr marL="457200" indent="-457200" algn="just">
              <a:lnSpc>
                <a:spcPct val="150000"/>
              </a:lnSpc>
              <a:buFont typeface="+mj-lt"/>
              <a:buAutoNum type="arabicPeriod"/>
            </a:pPr>
            <a:r>
              <a:rPr lang="en-US" sz="2200" dirty="0" smtClean="0">
                <a:latin typeface="Times New Roman" panose="02020603050405020304" pitchFamily="18" charset="0"/>
                <a:cs typeface="Times New Roman" panose="02020603050405020304" pitchFamily="18" charset="0"/>
              </a:rPr>
              <a:t>Explain the Preamble of the constitution. (CO1)</a:t>
            </a:r>
          </a:p>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Explain various fundamental rights available to the citizen of India. (CO1)</a:t>
            </a:r>
          </a:p>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Explain various fundamental duties of the citizen of </a:t>
            </a:r>
            <a:r>
              <a:rPr lang="en-US" sz="2400" dirty="0" err="1" smtClean="0">
                <a:latin typeface="Times New Roman" panose="02020603050405020304" pitchFamily="18" charset="0"/>
                <a:cs typeface="Times New Roman" panose="02020603050405020304" pitchFamily="18" charset="0"/>
              </a:rPr>
              <a:t>india</a:t>
            </a:r>
            <a:r>
              <a:rPr lang="en-US" sz="2400" dirty="0" smtClean="0">
                <a:latin typeface="Times New Roman" panose="02020603050405020304" pitchFamily="18" charset="0"/>
                <a:cs typeface="Times New Roman" panose="02020603050405020304" pitchFamily="18" charset="0"/>
              </a:rPr>
              <a:t>. (CO1)</a:t>
            </a:r>
          </a:p>
          <a:p>
            <a:pPr marL="457200" indent="-457200" algn="just">
              <a:lnSpc>
                <a:spcPct val="150000"/>
              </a:lnSpc>
              <a:buFont typeface="+mj-lt"/>
              <a:buAutoNum type="arabicPeriod"/>
            </a:pPr>
            <a:r>
              <a:rPr lang="en-US" sz="2400" dirty="0" smtClean="0">
                <a:latin typeface="Times New Roman" panose="02020603050405020304" pitchFamily="18" charset="0"/>
                <a:cs typeface="Times New Roman" panose="02020603050405020304" pitchFamily="18" charset="0"/>
              </a:rPr>
              <a:t>Explain various emergency provisions.</a:t>
            </a:r>
            <a:r>
              <a:rPr lang="en-US" sz="2200" dirty="0" smtClean="0">
                <a:latin typeface="Times New Roman" panose="02020603050405020304" pitchFamily="18" charset="0"/>
                <a:cs typeface="Times New Roman" panose="02020603050405020304" pitchFamily="18" charset="0"/>
              </a:rPr>
              <a:t> (CO1)</a:t>
            </a: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CO-PSO Mapping</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graphicFrame>
        <p:nvGraphicFramePr>
          <p:cNvPr id="18" name="Table 17">
            <a:extLst>
              <a:ext uri="{FF2B5EF4-FFF2-40B4-BE49-F238E27FC236}">
                <a16:creationId xmlns="" xmlns:a16="http://schemas.microsoft.com/office/drawing/2014/main" id="{809B78CB-C1A7-46D4-9C56-756520261B3B}"/>
              </a:ext>
            </a:extLst>
          </p:cNvPr>
          <p:cNvGraphicFramePr>
            <a:graphicFrameLocks noGrp="1"/>
          </p:cNvGraphicFramePr>
          <p:nvPr>
            <p:extLst>
              <p:ext uri="{D42A27DB-BD31-4B8C-83A1-F6EECF244321}">
                <p14:modId xmlns="" xmlns:p14="http://schemas.microsoft.com/office/powerpoint/2010/main" val="4005055492"/>
              </p:ext>
            </p:extLst>
          </p:nvPr>
        </p:nvGraphicFramePr>
        <p:xfrm>
          <a:off x="1211281" y="1143000"/>
          <a:ext cx="8870871" cy="3553954"/>
        </p:xfrm>
        <a:graphic>
          <a:graphicData uri="http://schemas.openxmlformats.org/drawingml/2006/table">
            <a:tbl>
              <a:tblPr/>
              <a:tblGrid>
                <a:gridCol w="1529057">
                  <a:extLst>
                    <a:ext uri="{9D8B030D-6E8A-4147-A177-3AD203B41FA5}">
                      <a16:colId xmlns="" xmlns:a16="http://schemas.microsoft.com/office/drawing/2014/main" val="20000"/>
                    </a:ext>
                  </a:extLst>
                </a:gridCol>
                <a:gridCol w="2114209">
                  <a:extLst>
                    <a:ext uri="{9D8B030D-6E8A-4147-A177-3AD203B41FA5}">
                      <a16:colId xmlns="" xmlns:a16="http://schemas.microsoft.com/office/drawing/2014/main" val="20001"/>
                    </a:ext>
                  </a:extLst>
                </a:gridCol>
                <a:gridCol w="1742535">
                  <a:extLst>
                    <a:ext uri="{9D8B030D-6E8A-4147-A177-3AD203B41FA5}">
                      <a16:colId xmlns="" xmlns:a16="http://schemas.microsoft.com/office/drawing/2014/main" val="20014"/>
                    </a:ext>
                  </a:extLst>
                </a:gridCol>
                <a:gridCol w="1742535">
                  <a:extLst>
                    <a:ext uri="{9D8B030D-6E8A-4147-A177-3AD203B41FA5}">
                      <a16:colId xmlns="" xmlns:a16="http://schemas.microsoft.com/office/drawing/2014/main" val="20015"/>
                    </a:ext>
                  </a:extLst>
                </a:gridCol>
                <a:gridCol w="1742535">
                  <a:extLst>
                    <a:ext uri="{9D8B030D-6E8A-4147-A177-3AD203B41FA5}">
                      <a16:colId xmlns="" xmlns:a16="http://schemas.microsoft.com/office/drawing/2014/main" val="20016"/>
                    </a:ext>
                  </a:extLst>
                </a:gridCol>
              </a:tblGrid>
              <a:tr h="542333">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COs</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PSOs</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500" dirty="0">
                          <a:solidFill>
                            <a:schemeClr val="tx1"/>
                          </a:solidFill>
                          <a:latin typeface="Times New Roman" pitchFamily="18" charset="0"/>
                          <a:ea typeface="Calibri"/>
                          <a:cs typeface="Times New Roman" pitchFamily="18" charset="0"/>
                        </a:rPr>
                        <a:t>PSO1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500" dirty="0">
                          <a:solidFill>
                            <a:schemeClr val="tx1"/>
                          </a:solidFill>
                          <a:latin typeface="Times New Roman" pitchFamily="18" charset="0"/>
                          <a:ea typeface="Calibri"/>
                          <a:cs typeface="Times New Roman" pitchFamily="18" charset="0"/>
                        </a:rPr>
                        <a:t>PSO3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CO1</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9B4B6"/>
                    </a:solidFill>
                  </a:tcPr>
                </a:tc>
                <a:extLst>
                  <a:ext uri="{0D108BD9-81ED-4DB2-BD59-A6C34878D82A}">
                    <a16:rowId xmlns="" xmlns:a16="http://schemas.microsoft.com/office/drawing/2014/main" val="10001"/>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CO2</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658825980"/>
                  </a:ext>
                </a:extLst>
              </a:tr>
              <a:tr h="580908">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CO3</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CO4</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310111">
                <a:tc gridSpan="2">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500" b="0" i="0" u="none" strike="noStrike" kern="1200" cap="none" spc="0" normalizeH="0" baseline="0" noProof="0" dirty="0">
                          <a:ln>
                            <a:noFill/>
                          </a:ln>
                          <a:solidFill>
                            <a:prstClr val="black"/>
                          </a:solidFill>
                          <a:effectLst/>
                          <a:uLnTx/>
                          <a:uFillTx/>
                          <a:latin typeface="Times New Roman" pitchFamily="18" charset="0"/>
                          <a:ea typeface="Calibri"/>
                          <a:cs typeface="Times New Roman" pitchFamily="18" charset="0"/>
                        </a:rPr>
                        <a:t>CO5</a:t>
                      </a: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b="1"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83097">
                <a:tc gridSpan="2">
                  <a:txBody>
                    <a:bodyPr/>
                    <a:lstStyle/>
                    <a:p>
                      <a:pPr marL="0" marR="0" algn="ctr">
                        <a:lnSpc>
                          <a:spcPct val="150000"/>
                        </a:lnSpc>
                        <a:spcBef>
                          <a:spcPts val="0"/>
                        </a:spcBef>
                        <a:spcAft>
                          <a:spcPts val="0"/>
                        </a:spcAft>
                      </a:pPr>
                      <a:r>
                        <a:rPr lang="en-US" sz="1500" dirty="0">
                          <a:solidFill>
                            <a:schemeClr val="tx1"/>
                          </a:solidFill>
                          <a:latin typeface="Times New Roman" pitchFamily="18" charset="0"/>
                          <a:ea typeface="Times New Roman"/>
                          <a:cs typeface="Times New Roman" pitchFamily="18" charset="0"/>
                        </a:rPr>
                        <a:t>Average</a:t>
                      </a:r>
                      <a:endParaRPr lang="en-US" sz="1500" dirty="0">
                        <a:solidFill>
                          <a:schemeClr val="tx1"/>
                        </a:solidFill>
                        <a:latin typeface="Times New Roman" pitchFamily="18" charset="0"/>
                        <a:ea typeface="Calibri"/>
                        <a:cs typeface="Times New Roman" pitchFamily="18" charset="0"/>
                      </a:endParaRPr>
                    </a:p>
                  </a:txBody>
                  <a:tcPr marL="62169" marR="62169"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02870" marR="0" algn="ctr">
                        <a:lnSpc>
                          <a:spcPct val="150000"/>
                        </a:lnSpc>
                        <a:spcBef>
                          <a:spcPts val="0"/>
                        </a:spcBef>
                        <a:spcAft>
                          <a:spcPts val="0"/>
                        </a:spcAft>
                      </a:pPr>
                      <a:r>
                        <a:rPr lang="en-US" sz="1500" dirty="0">
                          <a:latin typeface="Times New Roman" pitchFamily="18" charset="0"/>
                          <a:ea typeface="Calibri"/>
                          <a:cs typeface="Times New Roman"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19" name="Rectangle 18"/>
          <p:cNvSpPr/>
          <p:nvPr/>
        </p:nvSpPr>
        <p:spPr>
          <a:xfrm>
            <a:off x="1159822" y="4780393"/>
            <a:ext cx="9052957" cy="1200329"/>
          </a:xfrm>
          <a:prstGeom prst="rect">
            <a:avLst/>
          </a:prstGeom>
        </p:spPr>
        <p:txBody>
          <a:bodyPr wrap="square">
            <a:spAutoFit/>
          </a:bodyPr>
          <a:lstStyle/>
          <a:p>
            <a:pPr algn="just">
              <a:spcBef>
                <a:spcPct val="0"/>
              </a:spcBef>
            </a:pP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Note: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Correlation levels are taken 1, 2 and 3 as defined below:</a:t>
            </a:r>
          </a:p>
          <a:p>
            <a:pPr algn="just">
              <a:spcBef>
                <a:spcPct val="0"/>
              </a:spcBef>
              <a:buFontTx/>
              <a:buNone/>
            </a:pP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1: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Slight (Low)</a:t>
            </a: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	2: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Moderate (Medium)</a:t>
            </a: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	3: </a:t>
            </a: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Substantial (High)</a:t>
            </a:r>
          </a:p>
          <a:p>
            <a:pPr algn="just">
              <a:spcBef>
                <a:spcPct val="0"/>
              </a:spcBef>
              <a:buFontTx/>
              <a:buNone/>
            </a:pPr>
            <a:endParaRPr lang="en-US" altLang="en-US" dirty="0" smtClean="0">
              <a:latin typeface="Times New Roman" panose="02020603050405020304" pitchFamily="18" charset="0"/>
              <a:ea typeface="Calibri" panose="020F0502020204030204" pitchFamily="34" charset="0"/>
              <a:cs typeface="Times New Roman" panose="02020603050405020304" pitchFamily="18" charset="0"/>
            </a:endParaRPr>
          </a:p>
          <a:p>
            <a:pPr algn="just">
              <a:spcBef>
                <a:spcPct val="0"/>
              </a:spcBef>
              <a:buFontTx/>
              <a:buNone/>
            </a:pPr>
            <a:r>
              <a:rPr lang="en-US" altLang="en-US" dirty="0" smtClean="0">
                <a:latin typeface="Times New Roman" panose="02020603050405020304" pitchFamily="18" charset="0"/>
                <a:ea typeface="Calibri" panose="020F0502020204030204" pitchFamily="34" charset="0"/>
                <a:cs typeface="Times New Roman" panose="02020603050405020304" pitchFamily="18" charset="0"/>
              </a:rPr>
              <a:t>If there is no correlation, put</a:t>
            </a:r>
            <a:r>
              <a:rPr lang="en-US" altLang="en-US" b="1" dirty="0" smtClean="0">
                <a:latin typeface="Times New Roman" panose="02020603050405020304" pitchFamily="18" charset="0"/>
                <a:ea typeface="Calibri" panose="020F0502020204030204" pitchFamily="34" charset="0"/>
                <a:cs typeface="Times New Roman" panose="02020603050405020304" pitchFamily="18" charset="0"/>
              </a:rPr>
              <a:t> ‘-’</a:t>
            </a: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Old Question Papers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Expected Questions for University Exam</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760022" y="1403797"/>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Recap</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973777"/>
            <a:ext cx="10830296" cy="5313150"/>
          </a:xfrm>
          <a:prstGeom prst="rect">
            <a:avLst/>
          </a:prstGeom>
        </p:spPr>
        <p:txBody>
          <a:bodyPr wrap="square">
            <a:spAutoFit/>
          </a:bodyPr>
          <a:lstStyle/>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Meaning of the constitution law and constitutionalism</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Historical Background of the Constituent Assembly </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Government of India Act of 1935</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Indian Independence Act of 1947 </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Indian Constitution and its Salient Features</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The Preamble of the Constitution</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Fundamental Rights, Fundamental Duties, DPSP</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Parliamentary System</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Centre-State Relations</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Amendment of the Constitutional Powers and Procedure</a:t>
            </a:r>
          </a:p>
          <a:p>
            <a:pPr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Emergency Provisions: National Emergency, President Rule, Financial Emergency</a:t>
            </a: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References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46265" y="1698172"/>
            <a:ext cx="10830296" cy="1975990"/>
          </a:xfrm>
          <a:prstGeom prst="rect">
            <a:avLst/>
          </a:prstGeom>
        </p:spPr>
        <p:txBody>
          <a:bodyPr wrap="square">
            <a:spAutoFit/>
          </a:bodyPr>
          <a:lstStyle/>
          <a:p>
            <a:pPr marL="457200" indent="-457200">
              <a:buAutoNum type="arabicPeriod"/>
            </a:pPr>
            <a:r>
              <a:rPr lang="en-IN" sz="2400" dirty="0" smtClean="0">
                <a:latin typeface="Times New Roman" panose="02020603050405020304" pitchFamily="18" charset="0"/>
                <a:cs typeface="Times New Roman" panose="02020603050405020304" pitchFamily="18" charset="0"/>
              </a:rPr>
              <a:t>Indian Polity by </a:t>
            </a:r>
            <a:r>
              <a:rPr lang="en-IN" sz="2400" dirty="0" err="1" smtClean="0">
                <a:latin typeface="Times New Roman" panose="02020603050405020304" pitchFamily="18" charset="0"/>
                <a:cs typeface="Times New Roman" panose="02020603050405020304" pitchFamily="18" charset="0"/>
              </a:rPr>
              <a:t>Laxmikant</a:t>
            </a:r>
            <a:endParaRPr lang="en-IN"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err="1" smtClean="0">
                <a:latin typeface="Times New Roman" panose="02020603050405020304" pitchFamily="18" charset="0"/>
                <a:cs typeface="Times New Roman" panose="02020603050405020304" pitchFamily="18" charset="0"/>
              </a:rPr>
              <a:t>Madhav</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Khosla</a:t>
            </a:r>
            <a:r>
              <a:rPr lang="en-US" sz="2400" dirty="0" smtClean="0">
                <a:latin typeface="Times New Roman" panose="02020603050405020304" pitchFamily="18" charset="0"/>
                <a:cs typeface="Times New Roman" panose="02020603050405020304" pitchFamily="18" charset="0"/>
              </a:rPr>
              <a:t>: The Indian Constitution, Oxford University Press.</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PM </a:t>
            </a:r>
            <a:r>
              <a:rPr lang="en-US" sz="2400" dirty="0" err="1" smtClean="0">
                <a:latin typeface="Times New Roman" panose="02020603050405020304" pitchFamily="18" charset="0"/>
                <a:cs typeface="Times New Roman" panose="02020603050405020304" pitchFamily="18" charset="0"/>
              </a:rPr>
              <a:t>Bakshi</a:t>
            </a:r>
            <a:r>
              <a:rPr lang="en-US" sz="2400" dirty="0" smtClean="0">
                <a:latin typeface="Times New Roman" panose="02020603050405020304" pitchFamily="18" charset="0"/>
                <a:cs typeface="Times New Roman" panose="02020603050405020304" pitchFamily="18" charset="0"/>
              </a:rPr>
              <a:t>: The Constitution of India, Latest Edition, Universal Law Publishing.</a:t>
            </a:r>
          </a:p>
          <a:p>
            <a:pPr marL="457200" indent="-457200">
              <a:buAutoNum type="arabicPeriod"/>
            </a:pPr>
            <a:r>
              <a:rPr lang="en-US" sz="2400" dirty="0" smtClean="0">
                <a:latin typeface="Times New Roman" panose="02020603050405020304" pitchFamily="18" charset="0"/>
                <a:cs typeface="Times New Roman" panose="02020603050405020304" pitchFamily="18" charset="0"/>
              </a:rPr>
              <a:t>V.K. </a:t>
            </a:r>
            <a:r>
              <a:rPr lang="en-US" sz="2400" dirty="0" err="1" smtClean="0">
                <a:latin typeface="Times New Roman" panose="02020603050405020304" pitchFamily="18" charset="0"/>
                <a:cs typeface="Times New Roman" panose="02020603050405020304" pitchFamily="18" charset="0"/>
              </a:rPr>
              <a:t>Ahuja</a:t>
            </a:r>
            <a:r>
              <a:rPr lang="en-US" sz="2400" dirty="0" smtClean="0">
                <a:latin typeface="Times New Roman" panose="02020603050405020304" pitchFamily="18" charset="0"/>
                <a:cs typeface="Times New Roman" panose="02020603050405020304" pitchFamily="18" charset="0"/>
              </a:rPr>
              <a:t>: Law Relating to Intellectual Property Rights (2007)</a:t>
            </a:r>
          </a:p>
          <a:p>
            <a:pPr algn="just">
              <a:lnSpc>
                <a:spcPct val="150000"/>
              </a:lnSpc>
              <a:buFont typeface="Arial" pitchFamily="34" charset="0"/>
              <a:buChar char="•"/>
            </a:pPr>
            <a:endParaRPr lang="en-US" sz="20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37" name="Rectangle 36"/>
          <p:cNvSpPr/>
          <p:nvPr/>
        </p:nvSpPr>
        <p:spPr>
          <a:xfrm>
            <a:off x="665019" y="1305342"/>
            <a:ext cx="10949050" cy="430887"/>
          </a:xfrm>
          <a:prstGeom prst="rect">
            <a:avLst/>
          </a:prstGeom>
        </p:spPr>
        <p:txBody>
          <a:bodyPr wrap="square">
            <a:spAutoFit/>
          </a:bodyPr>
          <a:lstStyle/>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
        <p:nvSpPr>
          <p:cNvPr id="34" name="Rectangle 33"/>
          <p:cNvSpPr/>
          <p:nvPr/>
        </p:nvSpPr>
        <p:spPr>
          <a:xfrm>
            <a:off x="653145" y="1249418"/>
            <a:ext cx="10747168" cy="461665"/>
          </a:xfrm>
          <a:prstGeom prst="rect">
            <a:avLst/>
          </a:prstGeom>
        </p:spPr>
        <p:txBody>
          <a:bodyPr wrap="square">
            <a:spAutoFit/>
          </a:bodyPr>
          <a:lstStyle/>
          <a:p>
            <a:pPr marL="342900" indent="-342900" algn="just">
              <a:buFont typeface="Arial" panose="020B0604020202020204" pitchFamily="34" charset="0"/>
              <a:buChar char="•"/>
            </a:pPr>
            <a:endParaRPr lang="en-US" sz="2400" dirty="0">
              <a:solidFill>
                <a:srgbClr val="333333"/>
              </a:solidFill>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xmlns="" id="{763B1D9E-EA90-20E3-AA1E-ED29BACFFA1E}"/>
              </a:ext>
            </a:extLst>
          </p:cNvPr>
          <p:cNvSpPr txBox="1"/>
          <p:nvPr/>
        </p:nvSpPr>
        <p:spPr>
          <a:xfrm>
            <a:off x="457200" y="1295400"/>
            <a:ext cx="11251870" cy="400110"/>
          </a:xfrm>
          <a:prstGeom prst="rect">
            <a:avLst/>
          </a:prstGeom>
          <a:noFill/>
        </p:spPr>
        <p:txBody>
          <a:bodyPr wrap="square" rtlCol="0">
            <a:spAutoFit/>
          </a:bodyPr>
          <a:lstStyle/>
          <a:p>
            <a:endParaRPr lang="en-IN" sz="2000" dirty="0"/>
          </a:p>
        </p:txBody>
      </p:sp>
      <p:sp>
        <p:nvSpPr>
          <p:cNvPr id="39" name="TextBox 38">
            <a:extLst>
              <a:ext uri="{FF2B5EF4-FFF2-40B4-BE49-F238E27FC236}">
                <a16:creationId xmlns="" xmlns:a16="http://schemas.microsoft.com/office/drawing/2014/main" id="{EC492A85-A6B8-0E72-4050-8E12FAC25099}"/>
              </a:ext>
            </a:extLst>
          </p:cNvPr>
          <p:cNvSpPr txBox="1"/>
          <p:nvPr/>
        </p:nvSpPr>
        <p:spPr>
          <a:xfrm>
            <a:off x="457200" y="1295400"/>
            <a:ext cx="11536878" cy="400110"/>
          </a:xfrm>
          <a:prstGeom prst="rect">
            <a:avLst/>
          </a:prstGeom>
          <a:noFill/>
        </p:spPr>
        <p:txBody>
          <a:bodyPr wrap="square" rtlCol="0">
            <a:spAutoFit/>
          </a:bodyPr>
          <a:lstStyle/>
          <a:p>
            <a:endParaRPr lang="en-IN" sz="2000" dirty="0"/>
          </a:p>
        </p:txBody>
      </p:sp>
      <p:sp>
        <p:nvSpPr>
          <p:cNvPr id="40" name="TextBox 39">
            <a:extLst>
              <a:ext uri="{FF2B5EF4-FFF2-40B4-BE49-F238E27FC236}">
                <a16:creationId xmlns="" xmlns:a16="http://schemas.microsoft.com/office/drawing/2014/main" id="{5AA491F3-41EC-C9B9-A46C-B7B6DC7CB8FF}"/>
              </a:ext>
            </a:extLst>
          </p:cNvPr>
          <p:cNvSpPr txBox="1"/>
          <p:nvPr/>
        </p:nvSpPr>
        <p:spPr>
          <a:xfrm>
            <a:off x="609600" y="1371600"/>
            <a:ext cx="11063844" cy="1323439"/>
          </a:xfrm>
          <a:prstGeom prst="rect">
            <a:avLst/>
          </a:prstGeom>
          <a:noFill/>
        </p:spPr>
        <p:txBody>
          <a:bodyPr wrap="square" rtlCol="0">
            <a:spAutoFit/>
          </a:bodyPr>
          <a:lstStyle/>
          <a:p>
            <a:pPr algn="just"/>
            <a:r>
              <a:rPr lang="en-US" sz="2000" dirty="0" smtClean="0">
                <a:latin typeface="Times New Roman" panose="02020603050405020304" pitchFamily="18" charset="0"/>
                <a:cs typeface="Times New Roman" panose="02020603050405020304" pitchFamily="18" charset="0"/>
              </a:rPr>
              <a:t> </a:t>
            </a:r>
          </a:p>
          <a:p>
            <a:pPr algn="just"/>
            <a:r>
              <a:rPr lang="en-US" sz="2000" dirty="0" smtClean="0">
                <a:latin typeface="Times New Roman" panose="02020603050405020304" pitchFamily="18" charset="0"/>
                <a:cs typeface="Times New Roman" panose="02020603050405020304" pitchFamily="18" charset="0"/>
              </a:rPr>
              <a:t> </a:t>
            </a:r>
          </a:p>
          <a:p>
            <a:endParaRPr lang="en-US" sz="2000" dirty="0" smtClean="0">
              <a:solidFill>
                <a:srgbClr val="090909"/>
              </a:solidFill>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000" dirty="0"/>
          </a:p>
        </p:txBody>
      </p:sp>
      <p:sp>
        <p:nvSpPr>
          <p:cNvPr id="41" name="Content Placeholder 2">
            <a:extLst>
              <a:ext uri="{FF2B5EF4-FFF2-40B4-BE49-F238E27FC236}">
                <a16:creationId xmlns="" xmlns:a16="http://schemas.microsoft.com/office/drawing/2014/main" id="{49A2D246-54BE-482B-9D54-330C38814364}"/>
              </a:ext>
            </a:extLst>
          </p:cNvPr>
          <p:cNvSpPr txBox="1">
            <a:spLocks/>
          </p:cNvSpPr>
          <p:nvPr/>
        </p:nvSpPr>
        <p:spPr>
          <a:xfrm>
            <a:off x="228600" y="1116281"/>
            <a:ext cx="11480470" cy="4595750"/>
          </a:xfrm>
          <a:prstGeom prst="rect">
            <a:avLst/>
          </a:prstGeom>
        </p:spPr>
        <p:txBody>
          <a:bodyPr>
            <a:normAutofit/>
          </a:bodyPr>
          <a:lstStyle/>
          <a:p>
            <a:pPr marL="228600" marR="0" lvl="0" indent="-228600" algn="l" defTabSz="914400" rtl="0" eaLnBrk="1" fontAlgn="auto" latinLnBrk="0" hangingPunct="1">
              <a:lnSpc>
                <a:spcPct val="90000"/>
              </a:lnSpc>
              <a:spcBef>
                <a:spcPts val="1000"/>
              </a:spcBef>
              <a:spcAft>
                <a:spcPts val="0"/>
              </a:spcAft>
              <a:buClrTx/>
              <a:buSzTx/>
              <a:buFont typeface="Wingdings" panose="05000000000000000000" pitchFamily="2" charset="2"/>
              <a:buChar char="Ø"/>
              <a:tabLst/>
              <a:defRPr/>
            </a:pPr>
            <a:endParaRPr kumimoji="0" lang="en-US" sz="2200" b="0" i="0" u="none" strike="noStrike" kern="1200" cap="none" spc="0" normalizeH="0" baseline="0" noProof="0" dirty="0" smtClean="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
        <p:nvSpPr>
          <p:cNvPr id="42" name="Rectangle 41"/>
          <p:cNvSpPr/>
          <p:nvPr/>
        </p:nvSpPr>
        <p:spPr>
          <a:xfrm>
            <a:off x="3532849" y="1890547"/>
            <a:ext cx="5623026" cy="1323439"/>
          </a:xfrm>
          <a:prstGeom prst="rect">
            <a:avLst/>
          </a:prstGeom>
          <a:solidFill>
            <a:srgbClr val="F9B4B6"/>
          </a:solidFill>
        </p:spPr>
        <p:txBody>
          <a:bodyPr wrap="square">
            <a:spAutoFit/>
          </a:bodyPr>
          <a:lstStyle/>
          <a:p>
            <a:pPr algn="ctr">
              <a:buNone/>
            </a:pPr>
            <a:r>
              <a:rPr lang="en-US" sz="8000" b="1" dirty="0" smtClean="0">
                <a:ln w="10541" cmpd="sng">
                  <a:solidFill>
                    <a:schemeClr val="accent1">
                      <a:shade val="88000"/>
                      <a:satMod val="110000"/>
                    </a:schemeClr>
                  </a:solidFill>
                  <a:prstDash val="solid"/>
                </a:ln>
                <a:solidFill>
                  <a:srgbClr val="C00000"/>
                </a:solidFill>
              </a:rPr>
              <a:t>Thank </a:t>
            </a:r>
            <a:r>
              <a:rPr lang="en-US" sz="8000" b="1" dirty="0" smtClean="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rPr>
              <a:t>You</a:t>
            </a:r>
            <a:endParaRPr lang="en-US" sz="8000" b="1" dirty="0">
              <a:ln w="10541" cmpd="sng">
                <a:solidFill>
                  <a:schemeClr val="accent1">
                    <a:shade val="88000"/>
                    <a:satMod val="110000"/>
                  </a:schemeClr>
                </a:solidFill>
                <a:prstDash val="solid"/>
              </a:ln>
              <a:solidFill>
                <a:srgbClr val="C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Program Educational Objectives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923330"/>
          </a:xfrm>
          <a:prstGeom prst="rect">
            <a:avLst/>
          </a:prstGeom>
        </p:spPr>
        <p:txBody>
          <a:bodyPr wrap="square">
            <a:spAutoFit/>
          </a:bodyPr>
          <a:lstStyle/>
          <a:p>
            <a:r>
              <a:rPr lang="en-US" altLang="en-US" dirty="0" smtClean="0">
                <a:latin typeface="Times New Roman" panose="02020603050405020304" pitchFamily="18" charset="0"/>
                <a:cs typeface="Times New Roman" panose="02020603050405020304" pitchFamily="18" charset="0"/>
              </a:rPr>
              <a:t>The </a:t>
            </a:r>
            <a:r>
              <a:rPr lang="en-US" altLang="en-US" b="1" dirty="0" smtClean="0">
                <a:latin typeface="Times New Roman" panose="02020603050405020304" pitchFamily="18" charset="0"/>
                <a:cs typeface="Times New Roman" panose="02020603050405020304" pitchFamily="18" charset="0"/>
              </a:rPr>
              <a:t>Program Educational Objectives (PEOs) </a:t>
            </a:r>
            <a:r>
              <a:rPr lang="en-US" altLang="en-US" dirty="0" smtClean="0">
                <a:latin typeface="Times New Roman" panose="02020603050405020304" pitchFamily="18" charset="0"/>
                <a:cs typeface="Times New Roman" panose="02020603050405020304" pitchFamily="18" charset="0"/>
              </a:rPr>
              <a:t>of an engineering degree program are the statements that describe the expected achievements of graduates in their career, and what the graduates are expected to perform and achieve during the first few years after graduation.</a:t>
            </a:r>
            <a:endParaRPr lang="en-US" dirty="0"/>
          </a:p>
        </p:txBody>
      </p:sp>
      <p:sp>
        <p:nvSpPr>
          <p:cNvPr id="21" name="Rectangle 20"/>
          <p:cNvSpPr/>
          <p:nvPr/>
        </p:nvSpPr>
        <p:spPr>
          <a:xfrm>
            <a:off x="593766" y="2288853"/>
            <a:ext cx="11067803" cy="2640723"/>
          </a:xfrm>
          <a:prstGeom prst="rect">
            <a:avLst/>
          </a:prstGeom>
        </p:spPr>
        <p:txBody>
          <a:bodyPr wrap="square">
            <a:spAutoFit/>
          </a:bodyPr>
          <a:lstStyle/>
          <a:p>
            <a:pPr algn="just">
              <a:lnSpc>
                <a:spcPct val="115000"/>
              </a:lnSpc>
              <a:spcBef>
                <a:spcPct val="0"/>
              </a:spcBef>
            </a:pPr>
            <a:r>
              <a:rPr lang="en-US" altLang="en-US" b="1" dirty="0" smtClean="0">
                <a:latin typeface="Times New Roman" panose="02020603050405020304" pitchFamily="18" charset="0"/>
                <a:cs typeface="Times New Roman" panose="02020603050405020304" pitchFamily="18" charset="0"/>
              </a:rPr>
              <a:t>PEO1: </a:t>
            </a:r>
            <a:r>
              <a:rPr lang="en-US" altLang="en-US" dirty="0" smtClean="0">
                <a:latin typeface="Times New Roman" panose="02020603050405020304" pitchFamily="18" charset="0"/>
                <a:cs typeface="Times New Roman" panose="02020603050405020304" pitchFamily="18" charset="0"/>
              </a:rPr>
              <a:t> To have an excellent scientific and engineering breadth so as to comprehend, analyze, design and solve real-life problems using state-of-the-art technology.</a:t>
            </a:r>
          </a:p>
          <a:p>
            <a:pPr algn="just">
              <a:lnSpc>
                <a:spcPct val="115000"/>
              </a:lnSpc>
              <a:spcBef>
                <a:spcPct val="0"/>
              </a:spcBef>
            </a:pPr>
            <a:endParaRPr lang="en-US" altLang="en-US" dirty="0" smtClean="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smtClean="0">
                <a:latin typeface="Times New Roman" panose="02020603050405020304" pitchFamily="18" charset="0"/>
                <a:cs typeface="Times New Roman" panose="02020603050405020304" pitchFamily="18" charset="0"/>
              </a:rPr>
              <a:t>PEO2:</a:t>
            </a:r>
            <a:r>
              <a:rPr lang="en-US" altLang="en-US" dirty="0" smtClean="0">
                <a:latin typeface="Times New Roman" panose="02020603050405020304" pitchFamily="18" charset="0"/>
                <a:cs typeface="Times New Roman" panose="02020603050405020304" pitchFamily="18" charset="0"/>
              </a:rPr>
              <a:t> To lead a successful career in industries or to pursue higher studies or to understand entrepreneurial </a:t>
            </a:r>
            <a:r>
              <a:rPr lang="en-US" altLang="en-US" dirty="0" err="1" smtClean="0">
                <a:latin typeface="Times New Roman" panose="02020603050405020304" pitchFamily="18" charset="0"/>
                <a:cs typeface="Times New Roman" panose="02020603050405020304" pitchFamily="18" charset="0"/>
              </a:rPr>
              <a:t>endeavours</a:t>
            </a:r>
            <a:r>
              <a:rPr lang="en-US" altLang="en-US" dirty="0" smtClean="0">
                <a:latin typeface="Times New Roman" panose="02020603050405020304" pitchFamily="18" charset="0"/>
                <a:cs typeface="Times New Roman" panose="02020603050405020304" pitchFamily="18" charset="0"/>
              </a:rPr>
              <a:t>.</a:t>
            </a:r>
          </a:p>
          <a:p>
            <a:pPr algn="just">
              <a:lnSpc>
                <a:spcPct val="115000"/>
              </a:lnSpc>
              <a:spcBef>
                <a:spcPct val="0"/>
              </a:spcBef>
            </a:pPr>
            <a:endParaRPr lang="en-US" altLang="en-US" dirty="0" smtClean="0">
              <a:latin typeface="Times New Roman" panose="02020603050405020304" pitchFamily="18" charset="0"/>
              <a:cs typeface="Times New Roman" panose="02020603050405020304" pitchFamily="18" charset="0"/>
            </a:endParaRPr>
          </a:p>
          <a:p>
            <a:pPr algn="just">
              <a:lnSpc>
                <a:spcPct val="115000"/>
              </a:lnSpc>
              <a:spcBef>
                <a:spcPct val="0"/>
              </a:spcBef>
            </a:pPr>
            <a:r>
              <a:rPr lang="en-US" altLang="en-US" b="1" dirty="0" smtClean="0">
                <a:latin typeface="Times New Roman" panose="02020603050405020304" pitchFamily="18" charset="0"/>
                <a:cs typeface="Times New Roman" panose="02020603050405020304" pitchFamily="18" charset="0"/>
              </a:rPr>
              <a:t>PEO3:</a:t>
            </a:r>
            <a:r>
              <a:rPr lang="en-US" altLang="en-US" dirty="0" smtClean="0">
                <a:latin typeface="Times New Roman" panose="02020603050405020304" pitchFamily="18" charset="0"/>
                <a:cs typeface="Times New Roman" panose="02020603050405020304" pitchFamily="18" charset="0"/>
              </a:rPr>
              <a:t> To effectively bridge the gap between industry and academics through effective communication skill, professional attitude and a desire to learn.</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Result Analysis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585390" y="1439284"/>
            <a:ext cx="1900970" cy="369332"/>
          </a:xfrm>
          <a:prstGeom prst="rect">
            <a:avLst/>
          </a:prstGeom>
        </p:spPr>
        <p:txBody>
          <a:bodyPr wrap="none">
            <a:spAutoFit/>
          </a:bodyPr>
          <a:lstStyle/>
          <a:p>
            <a:r>
              <a:rPr lang="en-US" b="1" dirty="0" smtClean="0"/>
              <a:t>Department wise:</a:t>
            </a:r>
            <a:endParaRPr lang="en-US" b="1" dirty="0"/>
          </a:p>
        </p:txBody>
      </p:sp>
      <p:sp>
        <p:nvSpPr>
          <p:cNvPr id="23" name="Rectangle 22"/>
          <p:cNvSpPr/>
          <p:nvPr/>
        </p:nvSpPr>
        <p:spPr>
          <a:xfrm>
            <a:off x="585391" y="3992479"/>
            <a:ext cx="1443024" cy="369332"/>
          </a:xfrm>
          <a:prstGeom prst="rect">
            <a:avLst/>
          </a:prstGeom>
        </p:spPr>
        <p:txBody>
          <a:bodyPr wrap="none">
            <a:spAutoFit/>
          </a:bodyPr>
          <a:lstStyle/>
          <a:p>
            <a:r>
              <a:rPr lang="en-US" b="1" dirty="0" smtClean="0"/>
              <a:t>Subject wise:</a:t>
            </a:r>
            <a:endParaRPr lang="en-US" b="1" dirty="0"/>
          </a:p>
        </p:txBody>
      </p:sp>
    </p:spTree>
    <p:extLst>
      <p:ext uri="{BB962C8B-B14F-4D97-AF65-F5344CB8AC3E}">
        <p14:creationId xmlns:p14="http://schemas.microsoft.com/office/powerpoint/2010/main" xmlns="" val="15981553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Last Year Question Paper</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4" name="Picture 2"/>
          <p:cNvPicPr>
            <a:picLocks noChangeAspect="1" noChangeArrowheads="1"/>
          </p:cNvPicPr>
          <p:nvPr/>
        </p:nvPicPr>
        <p:blipFill>
          <a:blip r:embed="rId12"/>
          <a:srcRect/>
          <a:stretch>
            <a:fillRect/>
          </a:stretch>
        </p:blipFill>
        <p:spPr bwMode="auto">
          <a:xfrm>
            <a:off x="228599" y="1021277"/>
            <a:ext cx="11599223" cy="5070765"/>
          </a:xfrm>
          <a:prstGeom prst="rect">
            <a:avLst/>
          </a:prstGeom>
          <a:noFill/>
          <a:ln w="9525">
            <a:noFill/>
            <a:miter lim="800000"/>
            <a:headEnd/>
            <a:tailEnd/>
          </a:ln>
          <a:effectLst/>
        </p:spPr>
      </p:pic>
    </p:spTree>
    <p:extLst>
      <p:ext uri="{BB962C8B-B14F-4D97-AF65-F5344CB8AC3E}">
        <p14:creationId xmlns:p14="http://schemas.microsoft.com/office/powerpoint/2010/main" xmlns="" val="1598155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Last Year Question Paper</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pic>
        <p:nvPicPr>
          <p:cNvPr id="22" name="Picture 2"/>
          <p:cNvPicPr>
            <a:picLocks noChangeAspect="1" noChangeArrowheads="1"/>
          </p:cNvPicPr>
          <p:nvPr/>
        </p:nvPicPr>
        <p:blipFill>
          <a:blip r:embed="rId12"/>
          <a:srcRect/>
          <a:stretch>
            <a:fillRect/>
          </a:stretch>
        </p:blipFill>
        <p:spPr bwMode="auto">
          <a:xfrm>
            <a:off x="142505" y="1056904"/>
            <a:ext cx="11625942" cy="1686296"/>
          </a:xfrm>
          <a:prstGeom prst="rect">
            <a:avLst/>
          </a:prstGeom>
          <a:noFill/>
          <a:ln w="9525">
            <a:noFill/>
            <a:miter lim="800000"/>
            <a:headEnd/>
            <a:tailEnd/>
          </a:ln>
          <a:effectLst/>
        </p:spPr>
      </p:pic>
      <p:pic>
        <p:nvPicPr>
          <p:cNvPr id="23" name="Picture 3"/>
          <p:cNvPicPr>
            <a:picLocks noChangeAspect="1" noChangeArrowheads="1"/>
          </p:cNvPicPr>
          <p:nvPr/>
        </p:nvPicPr>
        <p:blipFill>
          <a:blip r:embed="rId13"/>
          <a:srcRect r="4737"/>
          <a:stretch>
            <a:fillRect/>
          </a:stretch>
        </p:blipFill>
        <p:spPr bwMode="auto">
          <a:xfrm>
            <a:off x="0" y="2612571"/>
            <a:ext cx="11495314" cy="2790702"/>
          </a:xfrm>
          <a:prstGeom prst="rect">
            <a:avLst/>
          </a:prstGeom>
          <a:noFill/>
          <a:ln w="9525">
            <a:noFill/>
            <a:miter lim="800000"/>
            <a:headEnd/>
            <a:tailEnd/>
          </a:ln>
          <a:effectLst/>
        </p:spPr>
      </p:pic>
    </p:spTree>
    <p:extLst>
      <p:ext uri="{BB962C8B-B14F-4D97-AF65-F5344CB8AC3E}">
        <p14:creationId xmlns:p14="http://schemas.microsoft.com/office/powerpoint/2010/main" xmlns="" val="1598155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Prerequisite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 xmlns:a16="http://schemas.microsoft.com/office/drawing/2014/main" id="{08029629-DA91-4FB3-BF3A-9974D4DCF760}"/>
              </a:ext>
            </a:extLst>
          </p:cNvPr>
          <p:cNvSpPr txBox="1"/>
          <p:nvPr/>
        </p:nvSpPr>
        <p:spPr>
          <a:xfrm>
            <a:off x="430810" y="1459675"/>
            <a:ext cx="9051634" cy="523220"/>
          </a:xfrm>
          <a:prstGeom prst="rect">
            <a:avLst/>
          </a:prstGeom>
          <a:solidFill>
            <a:schemeClr val="accent1">
              <a:lumMod val="20000"/>
              <a:lumOff val="80000"/>
            </a:schemeClr>
          </a:solidFill>
        </p:spPr>
        <p:txBody>
          <a:bodyPr wrap="square">
            <a:spAutoFit/>
          </a:bodyPr>
          <a:lstStyle/>
          <a:p>
            <a:pPr marL="342900" indent="-342900">
              <a:buFont typeface="Arial" panose="020B0604020202020204" pitchFamily="34" charset="0"/>
              <a:buChar char="•"/>
            </a:pPr>
            <a:r>
              <a:rPr lang="en-US" sz="2800" b="1" dirty="0">
                <a:solidFill>
                  <a:srgbClr val="C00000"/>
                </a:solidFill>
                <a:latin typeface="Times New Roman" panose="02020603050405020304" pitchFamily="18" charset="0"/>
                <a:ea typeface="Tinos"/>
                <a:cs typeface="Times New Roman" panose="02020603050405020304" pitchFamily="18" charset="0"/>
              </a:rPr>
              <a:t>Basic concepts of Political Science</a:t>
            </a:r>
            <a:endParaRPr lang="en-IN" sz="2800" dirty="0">
              <a:solidFill>
                <a:prstClr val="black"/>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Brief Introduction of Subject with Video</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3730317"/>
          </a:xfrm>
          <a:prstGeom prst="rect">
            <a:avLst/>
          </a:prstGeom>
        </p:spPr>
        <p:txBody>
          <a:bodyPr wrap="square">
            <a:spAutoFit/>
          </a:bodyPr>
          <a:lstStyle/>
          <a:p>
            <a:pPr algn="just">
              <a:lnSpc>
                <a:spcPct val="150000"/>
              </a:lnSpc>
            </a:pPr>
            <a:r>
              <a:rPr lang="en-US" altLang="en-US" sz="2000" dirty="0" smtClean="0">
                <a:latin typeface="Times New Roman" panose="02020603050405020304" pitchFamily="18" charset="0"/>
                <a:cs typeface="Times New Roman" panose="02020603050405020304" pitchFamily="18" charset="0"/>
              </a:rPr>
              <a:t>To acquaint the students with legacies of constitutional development in India and help those to understand the most diversified legal document of India and philosophy behind it. To make students aware of the theoretical and functional aspects of the Indian Parliamentary System. To channelize students’ thinking towards basic understanding of the legal concepts and its implications for engineers. To acquaint students with latest intellectual property rights and innovation environment with related regulatory framework. To make students learn about role of engineering in business organizations and e-governance. </a:t>
            </a:r>
          </a:p>
          <a:p>
            <a:pPr algn="ctr">
              <a:lnSpc>
                <a:spcPct val="150000"/>
              </a:lnSpc>
              <a:buNone/>
            </a:pPr>
            <a:r>
              <a:rPr lang="en-US" altLang="en-US" sz="2000" dirty="0" smtClean="0">
                <a:latin typeface="Times New Roman" panose="02020603050405020304" pitchFamily="18" charset="0"/>
                <a:cs typeface="Times New Roman" panose="02020603050405020304" pitchFamily="18" charset="0"/>
                <a:hlinkClick r:id="rId12"/>
              </a:rPr>
              <a:t>https://www.youtube.com/watch?v=eS03-itWEPs</a:t>
            </a:r>
            <a:r>
              <a:rPr lang="en-US" altLang="en-US" sz="2000" dirty="0" smtClean="0">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Unit Objective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1791324"/>
          </a:xfrm>
          <a:prstGeom prst="rect">
            <a:avLst/>
          </a:prstGeom>
        </p:spPr>
        <p:txBody>
          <a:bodyPr wrap="square">
            <a:spAutoFit/>
          </a:bodyPr>
          <a:lstStyle/>
          <a:p>
            <a:pPr algn="just">
              <a:lnSpc>
                <a:spcPct val="150000"/>
              </a:lnSpc>
            </a:pPr>
            <a:r>
              <a:rPr lang="en-US" sz="2800" b="1" dirty="0" smtClean="0">
                <a:latin typeface="Times New Roman" pitchFamily="18" charset="0"/>
                <a:cs typeface="Times New Roman" pitchFamily="18" charset="0"/>
              </a:rPr>
              <a:t>To make students aware of the Constitution of India and it’s historical background.</a:t>
            </a:r>
            <a:endParaRPr lang="en-US" sz="2800" dirty="0" smtClean="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p:nvPr>
        </p:nvSpPr>
        <p:spPr>
          <a:xfrm>
            <a:off x="2114846" y="33999"/>
            <a:ext cx="9238954" cy="838316"/>
          </a:xfrm>
        </p:spPr>
        <p:txBody>
          <a:bodyPr>
            <a:normAutofit fontScale="90000"/>
          </a:bodyPr>
          <a:lstStyle/>
          <a:p>
            <a:r>
              <a:rPr lang="en-US" sz="4000" b="1" dirty="0">
                <a:solidFill>
                  <a:srgbClr val="C00000"/>
                </a:solidFill>
                <a:latin typeface="Times New Roman" pitchFamily="18" charset="0"/>
                <a:cs typeface="Times New Roman" pitchFamily="18" charset="0"/>
              </a:rPr>
              <a:t/>
            </a:r>
            <a:br>
              <a:rPr lang="en-US" sz="4000" b="1" dirty="0">
                <a:solidFill>
                  <a:srgbClr val="C00000"/>
                </a:solidFill>
                <a:latin typeface="Times New Roman" pitchFamily="18" charset="0"/>
                <a:cs typeface="Times New Roman" pitchFamily="18" charset="0"/>
              </a:rPr>
            </a:br>
            <a:r>
              <a:rPr lang="en-US" sz="4000" b="1" dirty="0">
                <a:solidFill>
                  <a:srgbClr val="C00000"/>
                </a:solidFill>
                <a:latin typeface="Times New Roman" pitchFamily="18" charset="0"/>
                <a:cs typeface="Times New Roman" pitchFamily="18" charset="0"/>
              </a:rPr>
              <a:t>                        Faculty Biodata</a:t>
            </a:r>
            <a:r>
              <a:rPr lang="en-US" sz="4400" b="1" dirty="0">
                <a:latin typeface="Times New Roman" pitchFamily="18" charset="0"/>
                <a:cs typeface="Times New Roman" pitchFamily="18" charset="0"/>
              </a:rPr>
              <a:t/>
            </a:r>
            <a:br>
              <a:rPr lang="en-US" sz="4400" b="1" dirty="0">
                <a:latin typeface="Times New Roman" pitchFamily="18" charset="0"/>
                <a:cs typeface="Times New Roman" pitchFamily="18" charset="0"/>
              </a:rPr>
            </a:br>
            <a:endParaRPr lang="en-IN" dirty="0"/>
          </a:p>
        </p:txBody>
      </p:sp>
      <p:sp>
        <p:nvSpPr>
          <p:cNvPr id="5" name="Content Placeholder 4">
            <a:extLst>
              <a:ext uri="{FF2B5EF4-FFF2-40B4-BE49-F238E27FC236}">
                <a16:creationId xmlns:a16="http://schemas.microsoft.com/office/drawing/2014/main" xmlns="" id="{72F96391-FF0F-A77F-15D4-7D34D2E88D1E}"/>
              </a:ext>
            </a:extLst>
          </p:cNvPr>
          <p:cNvSpPr>
            <a:spLocks noGrp="1"/>
          </p:cNvSpPr>
          <p:nvPr>
            <p:ph idx="1"/>
          </p:nvPr>
        </p:nvSpPr>
        <p:spPr>
          <a:xfrm>
            <a:off x="838200" y="1545996"/>
            <a:ext cx="10515600" cy="4158635"/>
          </a:xfrm>
          <a:noFill/>
        </p:spPr>
        <p:txBody>
          <a:bodyPr>
            <a:normAutofit fontScale="70000" lnSpcReduction="20000"/>
          </a:bodyPr>
          <a:lstStyle/>
          <a:p>
            <a:pPr algn="just">
              <a:lnSpc>
                <a:spcPct val="150000"/>
              </a:lnSpc>
              <a:spcBef>
                <a:spcPct val="0"/>
              </a:spcBef>
              <a:buNone/>
              <a:defRPr/>
            </a:pPr>
            <a:r>
              <a:rPr lang="en-US" altLang="en-US" sz="2800" b="1" dirty="0">
                <a:latin typeface="Times New Roman" pitchFamily="18" charset="0"/>
                <a:cs typeface="Times New Roman" pitchFamily="18" charset="0"/>
              </a:rPr>
              <a:t>Faculty Name: </a:t>
            </a:r>
            <a:r>
              <a:rPr lang="en-US" altLang="en-US" sz="2800" dirty="0">
                <a:latin typeface="Times New Roman" pitchFamily="18" charset="0"/>
                <a:cs typeface="Times New Roman" pitchFamily="18" charset="0"/>
              </a:rPr>
              <a:t>Shruti Mittal</a:t>
            </a:r>
          </a:p>
          <a:p>
            <a:pPr algn="just">
              <a:lnSpc>
                <a:spcPct val="150000"/>
              </a:lnSpc>
              <a:spcBef>
                <a:spcPct val="0"/>
              </a:spcBef>
              <a:buNone/>
              <a:defRPr/>
            </a:pPr>
            <a:r>
              <a:rPr lang="en-US" altLang="en-US" sz="2800" b="1" dirty="0">
                <a:latin typeface="Times New Roman" pitchFamily="18" charset="0"/>
                <a:cs typeface="Times New Roman" pitchFamily="18" charset="0"/>
              </a:rPr>
              <a:t>Designation: </a:t>
            </a:r>
            <a:r>
              <a:rPr lang="en-US" altLang="en-US" sz="2800" dirty="0">
                <a:latin typeface="Times New Roman" pitchFamily="18" charset="0"/>
                <a:cs typeface="Times New Roman" pitchFamily="18" charset="0"/>
              </a:rPr>
              <a:t>Assistant Professor (School of Management, Department of MBA)</a:t>
            </a:r>
          </a:p>
          <a:p>
            <a:pPr algn="just">
              <a:lnSpc>
                <a:spcPct val="150000"/>
              </a:lnSpc>
              <a:spcBef>
                <a:spcPct val="0"/>
              </a:spcBef>
              <a:buNone/>
              <a:defRPr/>
            </a:pPr>
            <a:r>
              <a:rPr lang="en-US" altLang="en-US" sz="2800" b="1" dirty="0">
                <a:latin typeface="Times New Roman" pitchFamily="18" charset="0"/>
                <a:cs typeface="Times New Roman" pitchFamily="18" charset="0"/>
              </a:rPr>
              <a:t>Area of Interest: </a:t>
            </a:r>
            <a:r>
              <a:rPr lang="en-US" altLang="en-US" sz="2800" dirty="0">
                <a:latin typeface="Times New Roman" pitchFamily="18" charset="0"/>
                <a:cs typeface="Times New Roman" pitchFamily="18" charset="0"/>
              </a:rPr>
              <a:t>Management Concepts, Business Research, Labor Laws, Human Resource Management,  Business Communication</a:t>
            </a:r>
          </a:p>
          <a:p>
            <a:pPr algn="just">
              <a:lnSpc>
                <a:spcPct val="150000"/>
              </a:lnSpc>
              <a:spcBef>
                <a:spcPct val="0"/>
              </a:spcBef>
              <a:buNone/>
              <a:defRPr/>
            </a:pPr>
            <a:r>
              <a:rPr lang="en-US" altLang="en-US" sz="2800" b="1" dirty="0">
                <a:latin typeface="Times New Roman" pitchFamily="18" charset="0"/>
                <a:cs typeface="Times New Roman" pitchFamily="18" charset="0"/>
              </a:rPr>
              <a:t>Educational Qualification: </a:t>
            </a:r>
          </a:p>
          <a:p>
            <a:pPr algn="just">
              <a:lnSpc>
                <a:spcPct val="150000"/>
              </a:lnSpc>
              <a:spcBef>
                <a:spcPct val="0"/>
              </a:spcBef>
              <a:buNone/>
              <a:defRPr/>
            </a:pPr>
            <a:r>
              <a:rPr lang="en-US" altLang="en-US" sz="2800" dirty="0" err="1">
                <a:latin typeface="Times New Roman" pitchFamily="18" charset="0"/>
                <a:cs typeface="Times New Roman" pitchFamily="18" charset="0"/>
              </a:rPr>
              <a:t>B.Com</a:t>
            </a:r>
            <a:r>
              <a:rPr lang="en-US" altLang="en-US" sz="2800" dirty="0">
                <a:latin typeface="Times New Roman" pitchFamily="18" charset="0"/>
                <a:cs typeface="Times New Roman" pitchFamily="18" charset="0"/>
              </a:rPr>
              <a:t>- S D Degree College, Muzaffarnagar </a:t>
            </a:r>
          </a:p>
          <a:p>
            <a:pPr algn="just">
              <a:lnSpc>
                <a:spcPct val="150000"/>
              </a:lnSpc>
              <a:spcBef>
                <a:spcPct val="0"/>
              </a:spcBef>
              <a:buNone/>
              <a:defRPr/>
            </a:pPr>
            <a:r>
              <a:rPr lang="en-US" altLang="en-US" sz="2800" dirty="0">
                <a:latin typeface="Times New Roman" pitchFamily="18" charset="0"/>
                <a:cs typeface="Times New Roman" pitchFamily="18" charset="0"/>
              </a:rPr>
              <a:t>MBA- Bharati Vidyapeeth Deemed University(BVDU), Pune</a:t>
            </a:r>
          </a:p>
          <a:p>
            <a:pPr algn="just">
              <a:lnSpc>
                <a:spcPct val="150000"/>
              </a:lnSpc>
              <a:spcBef>
                <a:spcPct val="0"/>
              </a:spcBef>
              <a:buNone/>
              <a:defRPr/>
            </a:pPr>
            <a:r>
              <a:rPr lang="en-US" altLang="en-US" sz="2800" dirty="0">
                <a:latin typeface="Times New Roman" pitchFamily="18" charset="0"/>
                <a:cs typeface="Times New Roman" pitchFamily="18" charset="0"/>
              </a:rPr>
              <a:t>UGC NET in Management</a:t>
            </a:r>
          </a:p>
          <a:p>
            <a:pPr algn="just">
              <a:lnSpc>
                <a:spcPct val="150000"/>
              </a:lnSpc>
              <a:spcBef>
                <a:spcPct val="0"/>
              </a:spcBef>
              <a:buNone/>
              <a:defRPr/>
            </a:pPr>
            <a:r>
              <a:rPr lang="en-US" altLang="en-US" sz="2800" dirty="0">
                <a:latin typeface="Times New Roman" pitchFamily="18" charset="0"/>
                <a:cs typeface="Times New Roman" pitchFamily="18" charset="0"/>
              </a:rPr>
              <a:t>UGC NET in Labor Laws/HRM/ Personnel Management</a:t>
            </a:r>
          </a:p>
          <a:p>
            <a:pPr algn="just">
              <a:lnSpc>
                <a:spcPct val="150000"/>
              </a:lnSpc>
              <a:spcBef>
                <a:spcPct val="0"/>
              </a:spcBef>
              <a:buNone/>
              <a:defRPr/>
            </a:pPr>
            <a:r>
              <a:rPr lang="en-US" altLang="en-US" sz="2800" dirty="0">
                <a:latin typeface="Times New Roman" pitchFamily="18" charset="0"/>
                <a:cs typeface="Times New Roman" pitchFamily="18" charset="0"/>
              </a:rPr>
              <a:t>Pursuing </a:t>
            </a:r>
            <a:r>
              <a:rPr lang="en-US" altLang="en-US" sz="2800" dirty="0" smtClean="0">
                <a:latin typeface="Times New Roman" pitchFamily="18" charset="0"/>
                <a:cs typeface="Times New Roman" pitchFamily="18" charset="0"/>
              </a:rPr>
              <a:t> </a:t>
            </a:r>
            <a:r>
              <a:rPr lang="en-US" altLang="en-US" sz="2800" dirty="0" err="1">
                <a:latin typeface="Times New Roman" pitchFamily="18" charset="0"/>
                <a:cs typeface="Times New Roman" pitchFamily="18" charset="0"/>
              </a:rPr>
              <a:t>Ph.D</a:t>
            </a:r>
            <a:r>
              <a:rPr lang="en-US" altLang="en-US" sz="2800" dirty="0">
                <a:latin typeface="Times New Roman" pitchFamily="18" charset="0"/>
                <a:cs typeface="Times New Roman" pitchFamily="18" charset="0"/>
              </a:rPr>
              <a:t> from CCS University Meerut</a:t>
            </a:r>
          </a:p>
          <a:p>
            <a:endParaRPr lang="en-IN" dirty="0"/>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851755"/>
            <a:ext cx="12192000" cy="45719"/>
          </a:xfrm>
          <a:prstGeom prst="rect">
            <a:avLst/>
          </a:prstGeom>
          <a:solidFill>
            <a:srgbClr val="C00000"/>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dirty="0">
              <a:solidFill>
                <a:srgbClr val="D4222A"/>
              </a:solidFill>
            </a:endParaRPr>
          </a:p>
        </p:txBody>
      </p:sp>
      <mc:AlternateContent xmlns:mc="http://schemas.openxmlformats.org/markup-compatibility/2006">
        <mc:Choice xmlns:p14="http://schemas.microsoft.com/office/powerpoint/2010/main" xmlns="" Requires="p14">
          <p:contentPart p14:bwMode="auto" r:id="rId3">
            <p14:nvContentPartPr>
              <p14:cNvPr id="3" name="Ink 2">
                <a:extLst>
                  <a:ext uri="{FF2B5EF4-FFF2-40B4-BE49-F238E27FC236}">
                    <a16:creationId xmlns:a16="http://schemas.microsoft.com/office/drawing/2014/main" id="{8EA07242-B378-D475-9DB3-B38BA67A57AB}"/>
                  </a:ext>
                </a:extLst>
              </p14:cNvPr>
              <p14:cNvContentPartPr/>
              <p14:nvPr/>
            </p14:nvContentPartPr>
            <p14:xfrm>
              <a:off x="2205672" y="3299385"/>
              <a:ext cx="360" cy="360"/>
            </p14:xfrm>
          </p:contentPart>
        </mc:Choice>
        <mc:Fallback>
          <p:pic>
            <p:nvPicPr>
              <p:cNvPr id="3" name="Ink 2">
                <a:extLst>
                  <a:ext uri="{FF2B5EF4-FFF2-40B4-BE49-F238E27FC236}">
                    <a16:creationId xmlns:a16="http://schemas.microsoft.com/office/drawing/2014/main" xmlns="" id="{8EA07242-B378-D475-9DB3-B38BA67A57AB}"/>
                  </a:ext>
                </a:extLst>
              </p:cNvPr>
              <p:cNvPicPr/>
              <p:nvPr/>
            </p:nvPicPr>
            <p:blipFill>
              <a:blip r:embed="rId4"/>
              <a:stretch>
                <a:fillRect/>
              </a:stretch>
            </p:blipFill>
            <p:spPr>
              <a:xfrm>
                <a:off x="2199552" y="3293265"/>
                <a:ext cx="12600" cy="12600"/>
              </a:xfrm>
              <a:prstGeom prst="rect">
                <a:avLst/>
              </a:prstGeom>
            </p:spPr>
          </p:pic>
        </mc:Fallback>
      </mc:AlternateContent>
    </p:spTree>
    <p:extLst>
      <p:ext uri="{BB962C8B-B14F-4D97-AF65-F5344CB8AC3E}">
        <p14:creationId xmlns:p14="http://schemas.microsoft.com/office/powerpoint/2010/main" xmlns="" val="4021919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Topic Objective/ Topic Outcome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graphicFrame>
        <p:nvGraphicFramePr>
          <p:cNvPr id="23"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729673794"/>
              </p:ext>
            </p:extLst>
          </p:nvPr>
        </p:nvGraphicFramePr>
        <p:xfrm>
          <a:off x="47502" y="1357349"/>
          <a:ext cx="12100955" cy="3376106"/>
        </p:xfrm>
        <a:graphic>
          <a:graphicData uri="http://schemas.openxmlformats.org/drawingml/2006/table">
            <a:tbl>
              <a:tblPr firstRow="1" bandRow="1">
                <a:tableStyleId>{5C22544A-7EE6-4342-B048-85BDC9FD1C3A}</a:tableStyleId>
              </a:tblPr>
              <a:tblGrid>
                <a:gridCol w="6606640">
                  <a:extLst>
                    <a:ext uri="{9D8B030D-6E8A-4147-A177-3AD203B41FA5}">
                      <a16:colId xmlns:a16="http://schemas.microsoft.com/office/drawing/2014/main" xmlns="" val="20000"/>
                    </a:ext>
                  </a:extLst>
                </a:gridCol>
                <a:gridCol w="2209800">
                  <a:extLst>
                    <a:ext uri="{9D8B030D-6E8A-4147-A177-3AD203B41FA5}">
                      <a16:colId xmlns:a16="http://schemas.microsoft.com/office/drawing/2014/main" xmlns="" val="20001"/>
                    </a:ext>
                  </a:extLst>
                </a:gridCol>
                <a:gridCol w="3284515">
                  <a:extLst>
                    <a:ext uri="{9D8B030D-6E8A-4147-A177-3AD203B41FA5}">
                      <a16:colId xmlns:a16="http://schemas.microsoft.com/office/drawing/2014/main" xmlns=""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xmlns=""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Meaning of the constitution law and constitutionalism, Historical Background of the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Constituent Assembly, Government of India Act of 1935, Indian Independence Act of</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1947 and enforcement of the Constitution, Indian Constitution and its Salient Features</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Constitution.</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981553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Meaning of Constitution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16804"/>
            <a:ext cx="10477995" cy="1938992"/>
          </a:xfrm>
          <a:prstGeom prst="rect">
            <a:avLst/>
          </a:prstGeom>
        </p:spPr>
        <p:txBody>
          <a:bodyPr wrap="square">
            <a:spAutoFit/>
          </a:bodyPr>
          <a:lstStyle/>
          <a:p>
            <a:r>
              <a:rPr lang="en-US" sz="2400" b="1" dirty="0" smtClean="0">
                <a:latin typeface="Times New Roman" panose="02020603050405020304" pitchFamily="18" charset="0"/>
                <a:cs typeface="Times New Roman" panose="02020603050405020304" pitchFamily="18" charset="0"/>
              </a:rPr>
              <a:t>What is a Constitution? </a:t>
            </a:r>
          </a:p>
          <a:p>
            <a:endParaRPr lang="en-US" sz="2400" b="1"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It is a set of rules, written and unwritten, that seeks to establish the duties, powers and functions of the various institutions of government, regulate the relationships between them and define the relationships between the state and the individual.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Historical Background</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462760"/>
          </a:xfrm>
          <a:prstGeom prst="rect">
            <a:avLst/>
          </a:prstGeom>
        </p:spPr>
        <p:txBody>
          <a:bodyPr wrap="square">
            <a:spAutoFit/>
          </a:bodyPr>
          <a:lstStyle/>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British came to India in 1600 as a trader in the form of East India Company (EIC).</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1765 – </a:t>
            </a:r>
            <a:r>
              <a:rPr lang="en-IN" sz="2400" dirty="0" err="1" smtClean="0">
                <a:latin typeface="Times New Roman" panose="02020603050405020304" pitchFamily="18" charset="0"/>
                <a:cs typeface="Times New Roman" panose="02020603050405020304" pitchFamily="18" charset="0"/>
              </a:rPr>
              <a:t>Diwani</a:t>
            </a:r>
            <a:r>
              <a:rPr lang="en-IN" sz="2400" dirty="0" smtClean="0">
                <a:latin typeface="Times New Roman" panose="02020603050405020304" pitchFamily="18" charset="0"/>
                <a:cs typeface="Times New Roman" panose="02020603050405020304" pitchFamily="18" charset="0"/>
              </a:rPr>
              <a:t> right (revenue and civil justice) – Bengal, Bihar and Orissa.</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This started its career as a territorial power.</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1858 – ‘</a:t>
            </a:r>
            <a:r>
              <a:rPr lang="en-IN" sz="2400" dirty="0" err="1" smtClean="0">
                <a:latin typeface="Times New Roman" panose="02020603050405020304" pitchFamily="18" charset="0"/>
                <a:cs typeface="Times New Roman" panose="02020603050405020304" pitchFamily="18" charset="0"/>
              </a:rPr>
              <a:t>Sepoy</a:t>
            </a:r>
            <a:r>
              <a:rPr lang="en-IN" sz="2400" dirty="0" smtClean="0">
                <a:latin typeface="Times New Roman" panose="02020603050405020304" pitchFamily="18" charset="0"/>
                <a:cs typeface="Times New Roman" panose="02020603050405020304" pitchFamily="18" charset="0"/>
              </a:rPr>
              <a:t> mutiny’, the British Crown assumed direct responsibility for the governance of India.</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Continued until India was granted independence on Aug 15, 1947.</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With Independence came the need of a Constitution.</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Suggested by MN Roy in 1934.</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Constituent Assembly was formed for this purpose in 1946 and on Jan 26, 1950 the Constitution came into being.</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The Company Rule (1773-1858)</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093428"/>
          </a:xfrm>
          <a:prstGeom prst="rect">
            <a:avLst/>
          </a:prstGeom>
        </p:spPr>
        <p:txBody>
          <a:bodyPr wrap="square">
            <a:spAutoFit/>
          </a:bodyPr>
          <a:lstStyle/>
          <a:p>
            <a:pPr marL="342900" indent="-342900">
              <a:buAutoNum type="arabicPeriod"/>
            </a:pPr>
            <a:r>
              <a:rPr lang="en-IN" sz="2400" dirty="0" smtClean="0">
                <a:latin typeface="Times New Roman" panose="02020603050405020304" pitchFamily="18" charset="0"/>
                <a:cs typeface="Times New Roman" panose="02020603050405020304" pitchFamily="18" charset="0"/>
              </a:rPr>
              <a:t>Regulation Act of 1773</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First step taken by British Govt to control and regulate the affairs of EIC in India.</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Recognised first time political and administrative functions of the company.</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Laid the foundations of central administration in India.</a:t>
            </a:r>
          </a:p>
          <a:p>
            <a:endParaRPr lang="en-IN" sz="2400" dirty="0" smtClean="0">
              <a:latin typeface="Times New Roman" panose="02020603050405020304" pitchFamily="18" charset="0"/>
              <a:cs typeface="Times New Roman" panose="02020603050405020304" pitchFamily="18" charset="0"/>
            </a:endParaRPr>
          </a:p>
          <a:p>
            <a:r>
              <a:rPr lang="en-IN" sz="2400" dirty="0" smtClean="0">
                <a:latin typeface="Times New Roman" panose="02020603050405020304" pitchFamily="18" charset="0"/>
                <a:cs typeface="Times New Roman" panose="02020603050405020304" pitchFamily="18" charset="0"/>
              </a:rPr>
              <a:t>Features: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Governor of Bengal became ‘Governor General of Bengal’</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Bombay and Madras presidencies subordinate to the governor general of Bengal.</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Created and Executive Council of four members to assist him.</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Governor General – Lord Warred Hastings.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The Company Rule (1773-1858)</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2308324"/>
          </a:xfrm>
          <a:prstGeom prst="rect">
            <a:avLst/>
          </a:prstGeom>
        </p:spPr>
        <p:txBody>
          <a:bodyPr wrap="square">
            <a:spAutoFit/>
          </a:bodyPr>
          <a:lstStyle/>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1774 – Supreme Court Calcutta comprising one Chief Justice and three judges.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Prohibited servants of company from engaging in any private trade or accepting gift or bribes.</a:t>
            </a:r>
          </a:p>
          <a:p>
            <a:pPr marL="285750" indent="-28575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Control of </a:t>
            </a:r>
            <a:r>
              <a:rPr lang="en-IN" sz="2400" dirty="0" err="1" smtClean="0">
                <a:latin typeface="Times New Roman" panose="02020603050405020304" pitchFamily="18" charset="0"/>
                <a:cs typeface="Times New Roman" panose="02020603050405020304" pitchFamily="18" charset="0"/>
              </a:rPr>
              <a:t>british</a:t>
            </a:r>
            <a:r>
              <a:rPr lang="en-IN" sz="2400" dirty="0" smtClean="0">
                <a:latin typeface="Times New Roman" panose="02020603050405020304" pitchFamily="18" charset="0"/>
                <a:cs typeface="Times New Roman" panose="02020603050405020304" pitchFamily="18" charset="0"/>
              </a:rPr>
              <a:t> govt over company by court of directors to report on its revenue, civil, and military affairs in India.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Pitt’s India Act of 1784</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3046988"/>
          </a:xfrm>
          <a:prstGeom prst="rect">
            <a:avLst/>
          </a:prstGeom>
        </p:spPr>
        <p:txBody>
          <a:bodyPr wrap="square">
            <a:spAutoFit/>
          </a:bodyPr>
          <a:lstStyle/>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Distinguished between commercial and political functions of the company.</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Court of Directors for Commercial functions and Board of Control for political affairs.</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Reduced the strength of the Governor General’s council to three members.</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Placed the Indian affairs under the direct control of the British Government.</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companies territories in India were called “the British possession in India”.</a:t>
            </a:r>
          </a:p>
          <a:p>
            <a:pPr marL="285750" indent="-28575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Governor’s councils were established in Madras and Bombay.</a:t>
            </a:r>
            <a:endParaRPr lang="en-IN" sz="2400" dirty="0" smtClean="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Charter Act of 1833</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77656"/>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Governor-General (of Bengal) became the Governor-General of India.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First Governor-General of India was Lord William </a:t>
            </a:r>
            <a:r>
              <a:rPr lang="en-US" sz="2400" dirty="0" err="1" smtClean="0">
                <a:latin typeface="Times New Roman" panose="02020603050405020304" pitchFamily="18" charset="0"/>
                <a:cs typeface="Times New Roman" panose="02020603050405020304" pitchFamily="18" charset="0"/>
              </a:rPr>
              <a:t>Bentick</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was the final step towards centralization in  British India.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Beginning of a Central legislature for India as the act also took away legislative powers of Bombay and Madras provinces.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Act ended the activities of the East India Company as a commercial body and it became a purely administrative body.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Charter Act of 1853</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416320"/>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legislative and executive functions of the Governor-General’s Council were separated.</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6 members in Central legislative council. Four out of six members were appointed by the provisional governments of Madras, Bombay, Bengal and Agra.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introduced a system of open competition as the basis for the recruitment of civil servants of the Company (Indian Civil Service opened for all).</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First Indian civil servant –Santander </a:t>
            </a:r>
            <a:r>
              <a:rPr lang="en-US" sz="2400" dirty="0" err="1" smtClean="0">
                <a:latin typeface="Times New Roman" panose="02020603050405020304" pitchFamily="18" charset="0"/>
                <a:cs typeface="Times New Roman" panose="02020603050405020304" pitchFamily="18" charset="0"/>
              </a:rPr>
              <a:t>Nath</a:t>
            </a:r>
            <a:r>
              <a:rPr lang="en-US" sz="2400" dirty="0" smtClean="0">
                <a:latin typeface="Times New Roman" panose="02020603050405020304" pitchFamily="18" charset="0"/>
                <a:cs typeface="Times New Roman" panose="02020603050405020304" pitchFamily="18" charset="0"/>
              </a:rPr>
              <a:t> Tagore</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The Crown Rule (1858-1947)</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647426"/>
          </a:xfrm>
          <a:prstGeom prst="rect">
            <a:avLst/>
          </a:prstGeom>
        </p:spPr>
        <p:txBody>
          <a:bodyPr wrap="square">
            <a:spAutoFit/>
          </a:bodyPr>
          <a:lstStyle/>
          <a:p>
            <a:pPr algn="just"/>
            <a:r>
              <a:rPr lang="en-US" sz="3200" b="1" dirty="0" smtClean="0">
                <a:latin typeface="Times New Roman" panose="02020603050405020304" pitchFamily="18" charset="0"/>
                <a:cs typeface="Times New Roman" panose="02020603050405020304" pitchFamily="18" charset="0"/>
              </a:rPr>
              <a:t>Government of India Act of 1858:</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rule of Company was replaced by the rule of the Crown in India.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powers of the British Crown were to be exercised by the Secretary of State for India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He was assisted by the Council of India, having 15 members, all members were from England and were nominees of British cabinet,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He was vested with complete authority and control over the Indian administration through the Viceroy as his agent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Governor-General was made the Viceroy of India.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Lord Canning was the first Viceroy of India.</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Abolished Board of Control and Court of Directors.</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B) Indian Councils Act of 1861, 1892 &amp; 1909</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078313"/>
          </a:xfrm>
          <a:prstGeom prst="rect">
            <a:avLst/>
          </a:prstGeom>
        </p:spPr>
        <p:txBody>
          <a:bodyPr wrap="square">
            <a:spAutoFit/>
          </a:bodyPr>
          <a:lstStyle/>
          <a:p>
            <a:pPr algn="just"/>
            <a:r>
              <a:rPr lang="en-US" sz="3600" b="1" dirty="0" smtClean="0">
                <a:latin typeface="Times New Roman" panose="02020603050405020304" pitchFamily="18" charset="0"/>
                <a:cs typeface="Times New Roman" panose="02020603050405020304" pitchFamily="18" charset="0"/>
              </a:rPr>
              <a:t>Indian Councils Act of 1861:</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introduced for the first time Indian representation in the institutions like Viceroy’s </a:t>
            </a:r>
            <a:r>
              <a:rPr lang="en-US" sz="2400" dirty="0" err="1" smtClean="0">
                <a:latin typeface="Times New Roman" panose="02020603050405020304" pitchFamily="18" charset="0"/>
                <a:cs typeface="Times New Roman" panose="02020603050405020304" pitchFamily="18" charset="0"/>
              </a:rPr>
              <a:t>executive+legislative</a:t>
            </a:r>
            <a:r>
              <a:rPr lang="en-US" sz="2400" dirty="0" smtClean="0">
                <a:latin typeface="Times New Roman" panose="02020603050405020304" pitchFamily="18" charset="0"/>
                <a:cs typeface="Times New Roman" panose="02020603050405020304" pitchFamily="18" charset="0"/>
              </a:rPr>
              <a:t> council (non-official).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3 Indians entered the Legislative council-Raja of Banaras, Maharaja of Patiala &amp; Sir </a:t>
            </a:r>
            <a:r>
              <a:rPr lang="en-US" sz="2400" dirty="0" err="1" smtClean="0">
                <a:latin typeface="Times New Roman" panose="02020603050405020304" pitchFamily="18" charset="0"/>
                <a:cs typeface="Times New Roman" panose="02020603050405020304" pitchFamily="18" charset="0"/>
              </a:rPr>
              <a:t>Dinaker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Rao</a:t>
            </a:r>
            <a:r>
              <a:rPr lang="en-US" sz="24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Legislative councils were established in Center and provinces.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provided that the Viceroy’s Executive Council should have some Indians as the non-official members while transacting the legislative businesses.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accorded statutory recognition to the portfolio system.</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Initiated the process of </a:t>
            </a:r>
            <a:r>
              <a:rPr lang="en-US" sz="2400" dirty="0" err="1" smtClean="0">
                <a:latin typeface="Times New Roman" panose="02020603050405020304" pitchFamily="18" charset="0"/>
                <a:cs typeface="Times New Roman" panose="02020603050405020304" pitchFamily="18" charset="0"/>
              </a:rPr>
              <a:t>decentralisation</a:t>
            </a:r>
            <a:r>
              <a:rPr lang="en-US" sz="2400" dirty="0" smtClean="0">
                <a:latin typeface="Times New Roman" panose="02020603050405020304" pitchFamily="18" charset="0"/>
                <a:cs typeface="Times New Roman" panose="02020603050405020304" pitchFamily="18" charset="0"/>
              </a:rPr>
              <a:t> by restoring the legislative powers to the Bombay and the Madras Provinces.</a:t>
            </a:r>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p:nvPr>
        </p:nvSpPr>
        <p:spPr>
          <a:xfrm>
            <a:off x="2114846" y="33999"/>
            <a:ext cx="9238954" cy="838316"/>
          </a:xfrm>
        </p:spPr>
        <p:txBody>
          <a:bodyPr>
            <a:normAutofit/>
          </a:bodyPr>
          <a:lstStyle/>
          <a:p>
            <a:pPr algn="ctr"/>
            <a:r>
              <a:rPr lang="en-IN" sz="3600" b="1" dirty="0" smtClean="0">
                <a:solidFill>
                  <a:srgbClr val="CC3300"/>
                </a:solidFill>
                <a:latin typeface="Times New Roman" pitchFamily="18" charset="0"/>
                <a:cs typeface="Times New Roman" pitchFamily="18" charset="0"/>
              </a:rPr>
              <a:t>Evaluation Scheme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pic>
        <p:nvPicPr>
          <p:cNvPr id="8" name="Picture 7">
            <a:extLst>
              <a:ext uri="{FF2B5EF4-FFF2-40B4-BE49-F238E27FC236}">
                <a16:creationId xmlns:a16="http://schemas.microsoft.com/office/drawing/2014/main" xmlns="" id="{809E1AC1-0302-9796-313B-556FBDD19A44}"/>
              </a:ext>
            </a:extLst>
          </p:cNvPr>
          <p:cNvPicPr>
            <a:picLocks noChangeAspect="1"/>
          </p:cNvPicPr>
          <p:nvPr/>
        </p:nvPicPr>
        <p:blipFill>
          <a:blip r:embed="rId3"/>
          <a:stretch>
            <a:fillRect/>
          </a:stretch>
        </p:blipFill>
        <p:spPr>
          <a:xfrm>
            <a:off x="4627225" y="1236155"/>
            <a:ext cx="5068007" cy="1028844"/>
          </a:xfrm>
          <a:prstGeom prst="rect">
            <a:avLst/>
          </a:prstGeom>
        </p:spPr>
      </p:pic>
      <p:pic>
        <p:nvPicPr>
          <p:cNvPr id="11" name="Picture 10">
            <a:extLst>
              <a:ext uri="{FF2B5EF4-FFF2-40B4-BE49-F238E27FC236}">
                <a16:creationId xmlns:a16="http://schemas.microsoft.com/office/drawing/2014/main" xmlns="" id="{C987B68C-F841-92E3-18B4-E3F28D96C163}"/>
              </a:ext>
            </a:extLst>
          </p:cNvPr>
          <p:cNvPicPr>
            <a:picLocks noChangeAspect="1"/>
          </p:cNvPicPr>
          <p:nvPr/>
        </p:nvPicPr>
        <p:blipFill>
          <a:blip r:embed="rId2"/>
          <a:stretch>
            <a:fillRect/>
          </a:stretch>
        </p:blipFill>
        <p:spPr>
          <a:xfrm>
            <a:off x="2409310" y="1236155"/>
            <a:ext cx="2114845" cy="838317"/>
          </a:xfrm>
          <a:prstGeom prst="rect">
            <a:avLst/>
          </a:prstGeom>
        </p:spPr>
      </p:pic>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34"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40" name="Content Placeholder 39">
            <a:extLst>
              <a:ext uri="{FF2B5EF4-FFF2-40B4-BE49-F238E27FC236}">
                <a16:creationId xmlns:a16="http://schemas.microsoft.com/office/drawing/2014/main" xmlns="" id="{16CA17DA-A63A-DE85-5C3A-9AB649D250F6}"/>
              </a:ext>
            </a:extLst>
          </p:cNvPr>
          <p:cNvPicPr>
            <a:picLocks noGrp="1" noChangeAspect="1"/>
          </p:cNvPicPr>
          <p:nvPr>
            <p:ph idx="1"/>
          </p:nvPr>
        </p:nvPicPr>
        <p:blipFill>
          <a:blip r:embed="rId12"/>
          <a:stretch>
            <a:fillRect/>
          </a:stretch>
        </p:blipFill>
        <p:spPr>
          <a:xfrm>
            <a:off x="2338567" y="2357877"/>
            <a:ext cx="7355225" cy="3548685"/>
          </a:xfrm>
        </p:spPr>
      </p:pic>
    </p:spTree>
    <p:extLst>
      <p:ext uri="{BB962C8B-B14F-4D97-AF65-F5344CB8AC3E}">
        <p14:creationId xmlns:p14="http://schemas.microsoft.com/office/powerpoint/2010/main" xmlns="" val="15981553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B) Indian Councils Act of 1861, 1892 &amp; 1909</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3970318"/>
          </a:xfrm>
          <a:prstGeom prst="rect">
            <a:avLst/>
          </a:prstGeom>
        </p:spPr>
        <p:txBody>
          <a:bodyPr wrap="square">
            <a:spAutoFit/>
          </a:bodyPr>
          <a:lstStyle/>
          <a:p>
            <a:pPr algn="just"/>
            <a:r>
              <a:rPr lang="en-US" sz="3600" b="1" dirty="0" smtClean="0">
                <a:latin typeface="Times New Roman" panose="02020603050405020304" pitchFamily="18" charset="0"/>
                <a:cs typeface="Times New Roman" panose="02020603050405020304" pitchFamily="18" charset="0"/>
              </a:rPr>
              <a:t>India Council Act of 1892</a:t>
            </a:r>
          </a:p>
          <a:p>
            <a:pPr algn="just"/>
            <a:r>
              <a:rPr lang="en-US" sz="2400" b="1" dirty="0" smtClean="0">
                <a:latin typeface="Times New Roman" panose="02020603050405020304" pitchFamily="18" charset="0"/>
                <a:cs typeface="Times New Roman" panose="02020603050405020304" pitchFamily="18" charset="0"/>
              </a:rPr>
              <a:t>Objective:</a:t>
            </a:r>
            <a:r>
              <a:rPr lang="en-US" sz="2400" dirty="0" smtClean="0">
                <a:latin typeface="Times New Roman" panose="02020603050405020304" pitchFamily="18" charset="0"/>
                <a:cs typeface="Times New Roman" panose="02020603050405020304" pitchFamily="18" charset="0"/>
              </a:rPr>
              <a:t>- </a:t>
            </a:r>
            <a:endParaRPr lang="en-US" sz="2400" dirty="0" smtClean="0">
              <a:latin typeface="Times New Roman" panose="02020603050405020304" pitchFamily="18" charset="0"/>
              <a:cs typeface="Times New Roman" panose="02020603050405020304" pitchFamily="18" charset="0"/>
            </a:endParaRP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To </a:t>
            </a:r>
            <a:r>
              <a:rPr lang="en-US" sz="2400" dirty="0" smtClean="0">
                <a:latin typeface="Times New Roman" panose="02020603050405020304" pitchFamily="18" charset="0"/>
                <a:cs typeface="Times New Roman" panose="02020603050405020304" pitchFamily="18" charset="0"/>
              </a:rPr>
              <a:t>give further opportunities to the non officials and  native elements in Indian society to take part in the work of Govt.</a:t>
            </a: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Introduced indirect elections (nomination).</a:t>
            </a: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Enlarged the size of the legislative councils.</a:t>
            </a:r>
          </a:p>
          <a:p>
            <a:pPr algn="just">
              <a:buFont typeface="Arial" pitchFamily="34" charset="0"/>
              <a:buChar char="•"/>
            </a:pPr>
            <a:r>
              <a:rPr lang="en-US" sz="2400" dirty="0" smtClean="0">
                <a:latin typeface="Times New Roman" panose="02020603050405020304" pitchFamily="18" charset="0"/>
                <a:cs typeface="Times New Roman" panose="02020603050405020304" pitchFamily="18" charset="0"/>
              </a:rPr>
              <a:t>Enlarged the functions of the Legislative Councils and gave them the power of discussing the Budget and addressing questions to the Executive.</a:t>
            </a:r>
          </a:p>
          <a:p>
            <a:pPr algn="just"/>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B) Indian Councils Act of 1861, 1892 &amp; 1909</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524315"/>
          </a:xfrm>
          <a:prstGeom prst="rect">
            <a:avLst/>
          </a:prstGeom>
        </p:spPr>
        <p:txBody>
          <a:bodyPr wrap="square">
            <a:spAutoFit/>
          </a:bodyPr>
          <a:lstStyle/>
          <a:p>
            <a:pPr algn="just"/>
            <a:r>
              <a:rPr lang="en-US" sz="2400" b="1" dirty="0" smtClean="0">
                <a:latin typeface="Times New Roman" panose="02020603050405020304" pitchFamily="18" charset="0"/>
                <a:cs typeface="Times New Roman" panose="02020603050405020304" pitchFamily="18" charset="0"/>
              </a:rPr>
              <a:t>Indian Councils Act of 1909</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Act is also known as the Morley- </a:t>
            </a:r>
            <a:r>
              <a:rPr lang="en-US" sz="2400" dirty="0" err="1" smtClean="0">
                <a:latin typeface="Times New Roman" panose="02020603050405020304" pitchFamily="18" charset="0"/>
                <a:cs typeface="Times New Roman" panose="02020603050405020304" pitchFamily="18" charset="0"/>
              </a:rPr>
              <a:t>Minto</a:t>
            </a:r>
            <a:r>
              <a:rPr lang="en-US" sz="2400" dirty="0" smtClean="0">
                <a:latin typeface="Times New Roman" panose="02020603050405020304" pitchFamily="18" charset="0"/>
                <a:cs typeface="Times New Roman" panose="02020603050405020304" pitchFamily="18" charset="0"/>
              </a:rPr>
              <a:t> Reforms.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Direct </a:t>
            </a:r>
            <a:r>
              <a:rPr lang="en-US" sz="2400" dirty="0" smtClean="0">
                <a:latin typeface="Times New Roman" panose="02020603050405020304" pitchFamily="18" charset="0"/>
                <a:cs typeface="Times New Roman" panose="02020603050405020304" pitchFamily="18" charset="0"/>
              </a:rPr>
              <a:t>elections to legislative councils; first attempt at introducing a representative and popular element.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changed the name of the Central Legislative Council to the Imperial Legislative Council.</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member of the Central Legislative Council was increased to 60 from 16.</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Introduced a system of communal representation for Muslims by accepting the concept of ‘separate electorate’.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Indians for the first time in Viceroys executive council. (</a:t>
            </a:r>
            <a:r>
              <a:rPr lang="en-US" sz="2400" dirty="0" err="1" smtClean="0">
                <a:latin typeface="Times New Roman" panose="02020603050405020304" pitchFamily="18" charset="0"/>
                <a:cs typeface="Times New Roman" panose="02020603050405020304" pitchFamily="18" charset="0"/>
              </a:rPr>
              <a:t>Satyendra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Prasanna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a:t>
            </a:r>
            <a:r>
              <a:rPr lang="en-US" sz="2400" dirty="0" smtClean="0">
                <a:latin typeface="Times New Roman" panose="02020603050405020304" pitchFamily="18" charset="0"/>
                <a:cs typeface="Times New Roman" panose="02020603050405020304" pitchFamily="18" charset="0"/>
              </a:rPr>
              <a:t>, as the law member)</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Government of India Act of 1919</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201424"/>
          </a:xfrm>
          <a:prstGeom prst="rect">
            <a:avLst/>
          </a:prstGeom>
        </p:spPr>
        <p:txBody>
          <a:bodyPr wrap="square">
            <a:spAutoFit/>
          </a:bodyPr>
          <a:lstStyle/>
          <a:p>
            <a:pPr algn="just"/>
            <a:r>
              <a:rPr lang="en-US" sz="2400" b="1" dirty="0" smtClean="0">
                <a:latin typeface="Times New Roman" panose="02020603050405020304" pitchFamily="18" charset="0"/>
                <a:cs typeface="Times New Roman" panose="02020603050405020304" pitchFamily="18" charset="0"/>
              </a:rPr>
              <a:t>Government of India Act of 1919</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This Act is also known as the Montague-Chelmsford Reforms.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Central subjects were demarcated and separated from those of the Provincial subjects.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scheme of dual governance, ‘</a:t>
            </a:r>
            <a:r>
              <a:rPr lang="en-US" sz="2000" dirty="0" err="1" smtClean="0">
                <a:latin typeface="Times New Roman" panose="02020603050405020304" pitchFamily="18" charset="0"/>
                <a:cs typeface="Times New Roman" panose="02020603050405020304" pitchFamily="18" charset="0"/>
              </a:rPr>
              <a:t>Dyarchy</a:t>
            </a:r>
            <a:r>
              <a:rPr lang="en-US" sz="2000" dirty="0" smtClean="0">
                <a:latin typeface="Times New Roman" panose="02020603050405020304" pitchFamily="18" charset="0"/>
                <a:cs typeface="Times New Roman" panose="02020603050405020304" pitchFamily="18" charset="0"/>
              </a:rPr>
              <a:t>’, was introduced in the Provincial subjects.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Under the </a:t>
            </a:r>
            <a:r>
              <a:rPr lang="en-US" sz="2000" dirty="0" err="1" smtClean="0">
                <a:latin typeface="Times New Roman" panose="02020603050405020304" pitchFamily="18" charset="0"/>
                <a:cs typeface="Times New Roman" panose="02020603050405020304" pitchFamily="18" charset="0"/>
              </a:rPr>
              <a:t>dyarchy</a:t>
            </a:r>
            <a:r>
              <a:rPr lang="en-US" sz="2000" dirty="0" smtClean="0">
                <a:latin typeface="Times New Roman" panose="02020603050405020304" pitchFamily="18" charset="0"/>
                <a:cs typeface="Times New Roman" panose="02020603050405020304" pitchFamily="18" charset="0"/>
              </a:rPr>
              <a:t> system, the provincial subjects were divided into two parts – transferred and reserved. Transferred subjects are those who can be decided by popular ministers On reserved subjects, major decision power will be with governor , Governor was not responsible to the Legislative council.</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Act introduced, for the first time, bicameralism at the center. Means Indian Legislative council was  replaced by Upper house &amp; lower house </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Direct elections.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Act also required that the three of the six members of the Viceroy’s Executive Council (other than Commander-in-Chief) were to be Indians.</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Provided for the establishment of the Public Service Commission.</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Government of India Act of 1935</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5170646"/>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Act provided for the establishment of an All-India Federation consisting of the Provinces and the Princely States as units, though the envisaged federation never came into being.</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Three Lists: The Act divided the powers between the Centre and the units into items of three lists, namely the Federal List, the Provincial List and the Concurrent List.</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Federal List for the Centre consisted of 59 items, the Provincial List for the provinces consisted of 54 items and the Concurrent List for both consisted of 36 items</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residuary powers were vested with the Governor-General.</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provided for the adoption of </a:t>
            </a:r>
            <a:r>
              <a:rPr lang="en-US" sz="2200" dirty="0" err="1" smtClean="0">
                <a:latin typeface="Times New Roman" panose="02020603050405020304" pitchFamily="18" charset="0"/>
                <a:cs typeface="Times New Roman" panose="02020603050405020304" pitchFamily="18" charset="0"/>
              </a:rPr>
              <a:t>Dyarchy</a:t>
            </a:r>
            <a:r>
              <a:rPr lang="en-US" sz="2200" dirty="0" smtClean="0">
                <a:latin typeface="Times New Roman" panose="02020603050405020304" pitchFamily="18" charset="0"/>
                <a:cs typeface="Times New Roman" panose="02020603050405020304" pitchFamily="18" charset="0"/>
              </a:rPr>
              <a:t> at the Centre(reserved and transferred), But not came in practice.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extended voting right from 3 % to 10% of the total population</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It provided the establishment of RBI, Federal Court, Provincial public services commission.</a:t>
            </a:r>
          </a:p>
          <a:p>
            <a:pPr marL="342900" indent="-342900" algn="just">
              <a:buFont typeface="Arial" panose="020B0604020202020204" pitchFamily="34" charset="0"/>
              <a:buChar char="•"/>
            </a:pPr>
            <a:endParaRPr lang="en-IN"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Indian Independence Act, 1947</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2646878"/>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declared India as an Independent and Sovereign State.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Established responsible Governments at both the Centre and the Provinces.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Designated the Viceroy India and the provincial Governors as the Constitutional (normal heads).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assigned dual functions (Constituent and Legislative) to the Constituent Assembly and declared this dominion legislature as a sovereign body.</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Constitution Assembly of India</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124206"/>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1934, M N Roy first proposed the idea of a constituent assembly.</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demand was taken up by the Congress Party in 1935 as an official </a:t>
            </a:r>
            <a:r>
              <a:rPr lang="en-US" sz="2400" dirty="0" smtClean="0">
                <a:latin typeface="Times New Roman" panose="02020603050405020304" pitchFamily="18" charset="0"/>
                <a:cs typeface="Times New Roman" panose="02020603050405020304" pitchFamily="18" charset="0"/>
              </a:rPr>
              <a:t>demand.</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British accepted this in the August Offer of </a:t>
            </a:r>
            <a:r>
              <a:rPr lang="en-US" sz="2400" dirty="0" smtClean="0">
                <a:latin typeface="Times New Roman" panose="02020603050405020304" pitchFamily="18" charset="0"/>
                <a:cs typeface="Times New Roman" panose="02020603050405020304" pitchFamily="18" charset="0"/>
              </a:rPr>
              <a:t>1940.</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Under the Cabinet Mission plan of 1946, elections were held for the formation of the constituent </a:t>
            </a:r>
            <a:r>
              <a:rPr lang="en-US" sz="2400" dirty="0" smtClean="0">
                <a:latin typeface="Times New Roman" panose="02020603050405020304" pitchFamily="18" charset="0"/>
                <a:cs typeface="Times New Roman" panose="02020603050405020304" pitchFamily="18" charset="0"/>
              </a:rPr>
              <a:t>assembly.</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members of this assembly were elected indirectly, i.e., by the members of the provincial assemblies by the method of a single transferable vote of proportional </a:t>
            </a:r>
            <a:r>
              <a:rPr lang="en-US" sz="2400" dirty="0" smtClean="0">
                <a:latin typeface="Times New Roman" panose="02020603050405020304" pitchFamily="18" charset="0"/>
                <a:cs typeface="Times New Roman" panose="02020603050405020304" pitchFamily="18" charset="0"/>
              </a:rPr>
              <a:t>representation.</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constituent assembly was formed for the purpose of writing a constitution for independent India.</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Composition of the Constitution Assembly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Initially, the number of members was 389. After partition, some of the members went to Pakistan and the number came down to 299. Out of this, 229 were from the British provinces and 70 were nominated from the princely states.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Dr. </a:t>
            </a:r>
            <a:r>
              <a:rPr lang="en-US" sz="2400" dirty="0" err="1" smtClean="0">
                <a:latin typeface="Times New Roman" panose="02020603050405020304" pitchFamily="18" charset="0"/>
                <a:cs typeface="Times New Roman" panose="02020603050405020304" pitchFamily="18" charset="0"/>
              </a:rPr>
              <a:t>Sachchidananda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Sinha</a:t>
            </a:r>
            <a:r>
              <a:rPr lang="en-US" sz="2400" dirty="0" smtClean="0">
                <a:latin typeface="Times New Roman" panose="02020603050405020304" pitchFamily="18" charset="0"/>
                <a:cs typeface="Times New Roman" panose="02020603050405020304" pitchFamily="18" charset="0"/>
              </a:rPr>
              <a:t> was the first temporary chairman of the Constituent Assembly. Later, Dr. </a:t>
            </a:r>
            <a:r>
              <a:rPr lang="en-US" sz="2400" dirty="0" err="1" smtClean="0">
                <a:latin typeface="Times New Roman" panose="02020603050405020304" pitchFamily="18" charset="0"/>
                <a:cs typeface="Times New Roman" panose="02020603050405020304" pitchFamily="18" charset="0"/>
              </a:rPr>
              <a:t>Rajendra</a:t>
            </a:r>
            <a:r>
              <a:rPr lang="en-US" sz="2400" dirty="0" smtClean="0">
                <a:latin typeface="Times New Roman" panose="02020603050405020304" pitchFamily="18" charset="0"/>
                <a:cs typeface="Times New Roman" panose="02020603050405020304" pitchFamily="18" charset="0"/>
              </a:rPr>
              <a:t> Prasad was elected as the President and its Vice President was </a:t>
            </a:r>
            <a:r>
              <a:rPr lang="en-US" sz="2400" dirty="0" err="1" smtClean="0">
                <a:latin typeface="Times New Roman" panose="02020603050405020304" pitchFamily="18" charset="0"/>
                <a:cs typeface="Times New Roman" panose="02020603050405020304" pitchFamily="18" charset="0"/>
              </a:rPr>
              <a:t>Harendra</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Coomar</a:t>
            </a:r>
            <a:r>
              <a:rPr lang="en-US" sz="2400" dirty="0" smtClean="0">
                <a:latin typeface="Times New Roman" panose="02020603050405020304" pitchFamily="18" charset="0"/>
                <a:cs typeface="Times New Roman" panose="02020603050405020304" pitchFamily="18" charset="0"/>
              </a:rPr>
              <a:t> </a:t>
            </a:r>
            <a:r>
              <a:rPr lang="en-US" sz="2400" dirty="0" err="1" smtClean="0">
                <a:latin typeface="Times New Roman" panose="02020603050405020304" pitchFamily="18" charset="0"/>
                <a:cs typeface="Times New Roman" panose="02020603050405020304" pitchFamily="18" charset="0"/>
              </a:rPr>
              <a:t>Mookerjee</a:t>
            </a:r>
            <a:r>
              <a:rPr lang="en-US" sz="2400" dirty="0" smtClean="0">
                <a:latin typeface="Times New Roman" panose="02020603050405020304" pitchFamily="18" charset="0"/>
                <a:cs typeface="Times New Roman" panose="02020603050405020304" pitchFamily="18" charset="0"/>
              </a:rPr>
              <a:t>. BN Rau was the constitutional advisor.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Committees of the Constituent Assembly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046988"/>
          </a:xfrm>
          <a:prstGeom prst="rect">
            <a:avLst/>
          </a:prstGeom>
        </p:spPr>
        <p:txBody>
          <a:bodyPr wrap="square">
            <a:spAutoFit/>
          </a:bodyPr>
          <a:lstStyle/>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Drafting Committee			Dr. B R </a:t>
            </a:r>
            <a:r>
              <a:rPr lang="en-IN" sz="2400" dirty="0" err="1" smtClean="0">
                <a:latin typeface="Times New Roman" panose="02020603050405020304" pitchFamily="18" charset="0"/>
                <a:cs typeface="Times New Roman" panose="02020603050405020304" pitchFamily="18" charset="0"/>
              </a:rPr>
              <a:t>Ambedkar</a:t>
            </a: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Union Constitution Committee		Jawaharlal Nehru</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Union Powers Committee		            Jawaharlal Nehru</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States Committee			            Jawaharlal Nehru</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Steering Committee			Dr. </a:t>
            </a:r>
            <a:r>
              <a:rPr lang="en-IN" sz="2400" dirty="0" err="1" smtClean="0">
                <a:latin typeface="Times New Roman" panose="02020603050405020304" pitchFamily="18" charset="0"/>
                <a:cs typeface="Times New Roman" panose="02020603050405020304" pitchFamily="18" charset="0"/>
              </a:rPr>
              <a:t>Rajendra</a:t>
            </a:r>
            <a:r>
              <a:rPr lang="en-IN" sz="2400" dirty="0" smtClean="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Rules of Procedure Committee		Dr. </a:t>
            </a:r>
            <a:r>
              <a:rPr lang="en-IN" sz="2400" dirty="0" err="1" smtClean="0">
                <a:latin typeface="Times New Roman" panose="02020603050405020304" pitchFamily="18" charset="0"/>
                <a:cs typeface="Times New Roman" panose="02020603050405020304" pitchFamily="18" charset="0"/>
              </a:rPr>
              <a:t>Rajendra</a:t>
            </a:r>
            <a:r>
              <a:rPr lang="en-IN" sz="2400" dirty="0" smtClean="0">
                <a:latin typeface="Times New Roman" panose="02020603050405020304" pitchFamily="18" charset="0"/>
                <a:cs typeface="Times New Roman" panose="02020603050405020304" pitchFamily="18" charset="0"/>
              </a:rPr>
              <a:t> Prasad</a:t>
            </a:r>
          </a:p>
          <a:p>
            <a:pPr marL="342900" indent="-342900" algn="just">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Provincial Constitution Committee	</a:t>
            </a:r>
            <a:r>
              <a:rPr lang="en-IN" sz="2400" dirty="0" err="1" smtClean="0">
                <a:latin typeface="Times New Roman" panose="02020603050405020304" pitchFamily="18" charset="0"/>
                <a:cs typeface="Times New Roman" panose="02020603050405020304" pitchFamily="18" charset="0"/>
              </a:rPr>
              <a:t>Sardar</a:t>
            </a:r>
            <a:r>
              <a:rPr lang="en-IN" sz="2400" dirty="0" smtClean="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Vallabhbhai</a:t>
            </a:r>
            <a:r>
              <a:rPr lang="en-IN" sz="2400" dirty="0" smtClean="0">
                <a:latin typeface="Times New Roman" panose="02020603050405020304" pitchFamily="18" charset="0"/>
                <a:cs typeface="Times New Roman" panose="02020603050405020304" pitchFamily="18" charset="0"/>
              </a:rPr>
              <a:t> Patel</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Committees of the Constituent Assembly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1017319" y="1407939"/>
            <a:ext cx="10145486" cy="3539430"/>
          </a:xfrm>
          <a:prstGeom prst="rect">
            <a:avLst/>
          </a:prstGeom>
        </p:spPr>
        <p:txBody>
          <a:bodyPr wrap="square">
            <a:spAutoFit/>
          </a:bodyPr>
          <a:lstStyle/>
          <a:p>
            <a:pPr marL="342900" indent="-342900" algn="just">
              <a:buFont typeface="Arial" panose="020B0604020202020204" pitchFamily="34" charset="0"/>
              <a:buChar char="•"/>
            </a:pPr>
            <a:r>
              <a:rPr lang="en-IN" sz="2000" dirty="0" smtClean="0">
                <a:latin typeface="Times New Roman" panose="02020603050405020304" pitchFamily="18" charset="0"/>
                <a:cs typeface="Times New Roman" panose="02020603050405020304" pitchFamily="18" charset="0"/>
              </a:rPr>
              <a:t>Advisory Committee on Fundamental</a:t>
            </a:r>
          </a:p>
          <a:p>
            <a:pPr algn="just"/>
            <a:r>
              <a:rPr lang="en-IN" sz="2000" dirty="0" smtClean="0">
                <a:latin typeface="Times New Roman" panose="02020603050405020304" pitchFamily="18" charset="0"/>
                <a:cs typeface="Times New Roman" panose="02020603050405020304" pitchFamily="18" charset="0"/>
              </a:rPr>
              <a:t>Rights, Minorities and Tribal and </a:t>
            </a:r>
          </a:p>
          <a:p>
            <a:pPr algn="just"/>
            <a:r>
              <a:rPr lang="en-IN" sz="2000" dirty="0" smtClean="0">
                <a:latin typeface="Times New Roman" panose="02020603050405020304" pitchFamily="18" charset="0"/>
                <a:cs typeface="Times New Roman" panose="02020603050405020304" pitchFamily="18" charset="0"/>
              </a:rPr>
              <a:t>Excluded Areas:				</a:t>
            </a:r>
            <a:r>
              <a:rPr lang="en-IN" sz="2000" dirty="0" err="1" smtClean="0">
                <a:latin typeface="Times New Roman" panose="02020603050405020304" pitchFamily="18" charset="0"/>
                <a:cs typeface="Times New Roman" panose="02020603050405020304" pitchFamily="18" charset="0"/>
              </a:rPr>
              <a:t>FundamentalRights</a:t>
            </a:r>
            <a:r>
              <a:rPr lang="en-IN" sz="2000" dirty="0" smtClean="0">
                <a:latin typeface="Times New Roman" panose="02020603050405020304" pitchFamily="18" charset="0"/>
                <a:cs typeface="Times New Roman" panose="02020603050405020304" pitchFamily="18" charset="0"/>
              </a:rPr>
              <a:t> </a:t>
            </a:r>
            <a:r>
              <a:rPr lang="en-IN" sz="2000" dirty="0" smtClean="0">
                <a:latin typeface="Times New Roman" panose="02020603050405020304" pitchFamily="18" charset="0"/>
                <a:cs typeface="Times New Roman" panose="02020603050405020304" pitchFamily="18" charset="0"/>
              </a:rPr>
              <a:t>Sub-</a:t>
            </a:r>
            <a:r>
              <a:rPr lang="en-IN" sz="2000" dirty="0" err="1" smtClean="0">
                <a:latin typeface="Times New Roman" panose="02020603050405020304" pitchFamily="18" charset="0"/>
                <a:cs typeface="Times New Roman" panose="02020603050405020304" pitchFamily="18" charset="0"/>
              </a:rPr>
              <a:t>Committee:Acharya</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Kripalani</a:t>
            </a:r>
            <a:endParaRPr lang="en-IN" sz="2000" dirty="0" smtClean="0">
              <a:latin typeface="Times New Roman" panose="02020603050405020304" pitchFamily="18" charset="0"/>
              <a:cs typeface="Times New Roman" panose="02020603050405020304" pitchFamily="18" charset="0"/>
            </a:endParaRPr>
          </a:p>
          <a:p>
            <a:pPr lvl="8" algn="just"/>
            <a:r>
              <a:rPr lang="en-IN" sz="2000" dirty="0" smtClean="0">
                <a:latin typeface="Times New Roman" panose="02020603050405020304" pitchFamily="18" charset="0"/>
                <a:cs typeface="Times New Roman" panose="02020603050405020304" pitchFamily="18" charset="0"/>
              </a:rPr>
              <a:t>	Minorities Sub-Committee: H C 	</a:t>
            </a:r>
            <a:r>
              <a:rPr lang="en-IN" sz="2000" dirty="0" err="1" smtClean="0">
                <a:latin typeface="Times New Roman" panose="02020603050405020304" pitchFamily="18" charset="0"/>
                <a:cs typeface="Times New Roman" panose="02020603050405020304" pitchFamily="18" charset="0"/>
              </a:rPr>
              <a:t>Mookerjee</a:t>
            </a:r>
            <a:endParaRPr lang="en-IN" sz="2000" dirty="0" smtClean="0">
              <a:latin typeface="Times New Roman" panose="02020603050405020304" pitchFamily="18" charset="0"/>
              <a:cs typeface="Times New Roman" panose="02020603050405020304" pitchFamily="18" charset="0"/>
            </a:endParaRPr>
          </a:p>
          <a:p>
            <a:pPr algn="just"/>
            <a:r>
              <a:rPr lang="en-IN" sz="2000" dirty="0" smtClean="0">
                <a:latin typeface="Times New Roman" panose="02020603050405020304" pitchFamily="18" charset="0"/>
                <a:cs typeface="Times New Roman" panose="02020603050405020304" pitchFamily="18" charset="0"/>
              </a:rPr>
              <a:t>					Excluded and Partially Excluded 					                             Areas (Other than those in Assam) Sub-Committee: A V 					</a:t>
            </a:r>
            <a:r>
              <a:rPr lang="en-IN" sz="2000" dirty="0" err="1" smtClean="0">
                <a:latin typeface="Times New Roman" panose="02020603050405020304" pitchFamily="18" charset="0"/>
                <a:cs typeface="Times New Roman" panose="02020603050405020304" pitchFamily="18" charset="0"/>
              </a:rPr>
              <a:t>Thakkar</a:t>
            </a:r>
            <a:r>
              <a:rPr lang="en-IN" sz="2000" dirty="0" smtClean="0">
                <a:latin typeface="Times New Roman" panose="02020603050405020304" pitchFamily="18" charset="0"/>
                <a:cs typeface="Times New Roman" panose="02020603050405020304" pitchFamily="18" charset="0"/>
              </a:rPr>
              <a:t> North-East Frontier Tribal Areas and Assam Excluded &amp; Partially 					Excluded Areas Sub-Committee: 					</a:t>
            </a:r>
            <a:r>
              <a:rPr lang="en-IN" sz="2000" dirty="0" err="1" smtClean="0">
                <a:latin typeface="Times New Roman" panose="02020603050405020304" pitchFamily="18" charset="0"/>
                <a:cs typeface="Times New Roman" panose="02020603050405020304" pitchFamily="18" charset="0"/>
              </a:rPr>
              <a:t>Gopinath</a:t>
            </a:r>
            <a:r>
              <a:rPr lang="en-IN" sz="2000" dirty="0" smtClean="0">
                <a:latin typeface="Times New Roman" panose="02020603050405020304" pitchFamily="18" charset="0"/>
                <a:cs typeface="Times New Roman" panose="02020603050405020304" pitchFamily="18" charset="0"/>
              </a:rPr>
              <a:t> </a:t>
            </a:r>
            <a:r>
              <a:rPr lang="en-IN" sz="2000" dirty="0" err="1" smtClean="0">
                <a:latin typeface="Times New Roman" panose="02020603050405020304" pitchFamily="18" charset="0"/>
                <a:cs typeface="Times New Roman" panose="02020603050405020304" pitchFamily="18" charset="0"/>
              </a:rPr>
              <a:t>Bardoloi</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Criticism of the Constituent Assembly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760021" y="1097593"/>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380011" y="1063555"/>
            <a:ext cx="11519064" cy="5078313"/>
          </a:xfrm>
          <a:prstGeom prst="rect">
            <a:avLst/>
          </a:prstGeom>
        </p:spPr>
        <p:txBody>
          <a:bodyPr wrap="square">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was not a representative body since the members were not directly elected by adult franchise. However, the leaders did enjoy popular support from the people. Direct elections by the universal adult franchise at that time when the country was on the brink of partition and amidst communal riots would have been impractical.</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is said that the makers took a long time in framing the constitution. However, keeping in mind the complexity and the peculiarities of the diverse and large Indian nation, this can be understood.</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constituent assembly was not a sovereign body since it was created by the British. However, it worked as a fully independent and sovereign body.</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language of the constitution was criticized for being literary and complicated.</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 assembly was dominated by the Congress Party. But the party dominated the provincial assemblies and this was natural. Moreover, it was a heterogeneous party with members from almost all sections of Indian society.</a:t>
            </a: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It was alleged that the assembly had Hindu dominance. This was again because of proportional representation from communities.</a:t>
            </a:r>
            <a:endParaRPr lang="en-IN"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347108" y="0"/>
            <a:ext cx="923925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Subject Syllabus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8" name="Picture 3">
            <a:extLst>
              <a:ext uri="{FF2B5EF4-FFF2-40B4-BE49-F238E27FC236}">
                <a16:creationId xmlns:a16="http://schemas.microsoft.com/office/drawing/2014/main" xmlns="" id="{879301A9-A290-48A2-DC9E-7870A2DC585C}"/>
              </a:ext>
            </a:extLst>
          </p:cNvPr>
          <p:cNvPicPr>
            <a:picLocks noChangeAspect="1" noChangeArrowheads="1"/>
          </p:cNvPicPr>
          <p:nvPr/>
        </p:nvPicPr>
        <p:blipFill>
          <a:blip r:embed="rId12"/>
          <a:srcRect/>
          <a:stretch>
            <a:fillRect/>
          </a:stretch>
        </p:blipFill>
        <p:spPr bwMode="auto">
          <a:xfrm>
            <a:off x="914400" y="1238449"/>
            <a:ext cx="10129652" cy="4675463"/>
          </a:xfrm>
          <a:prstGeom prst="rect">
            <a:avLst/>
          </a:prstGeom>
          <a:noFill/>
          <a:ln w="9525">
            <a:noFill/>
            <a:miter lim="800000"/>
            <a:headEnd/>
            <a:tailEnd/>
          </a:ln>
          <a:effectLst/>
        </p:spPr>
      </p:pic>
    </p:spTree>
    <p:extLst>
      <p:ext uri="{BB962C8B-B14F-4D97-AF65-F5344CB8AC3E}">
        <p14:creationId xmlns:p14="http://schemas.microsoft.com/office/powerpoint/2010/main" xmlns="" val="15981553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Features of the Indian Constitution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617518" y="1143092"/>
            <a:ext cx="10284030" cy="4708981"/>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1</a:t>
            </a:r>
            <a:r>
              <a:rPr lang="en-US" sz="2000" dirty="0" smtClean="0">
                <a:latin typeface="Times New Roman" panose="02020603050405020304" pitchFamily="18" charset="0"/>
                <a:cs typeface="Times New Roman" panose="02020603050405020304" pitchFamily="18" charset="0"/>
              </a:rPr>
              <a:t>. Lengthiest Written Constitution</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2. Drawn from Various Sources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3. Blend of Rigidity and Flexibility</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4. Federal System with Unitary Bias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5. Parliamentary Form of Government</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6. Synthesis of Parliamentary Sovereignty and Judicial Supremacy</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7. Rule Of Law</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8. Integrated and Independent Judiciary</a:t>
            </a: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Features of the Indian Constitution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486888" y="1143092"/>
            <a:ext cx="11471564" cy="5016758"/>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 9. Fundamental Rights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10. Directive Principles of State Policy</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11. Fundamental Duties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12. Indian Secularism</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13. Universal Adult Franchise</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14. Single Citizenship</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15. Independent Bodies</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16. Emergency Provisions</a:t>
            </a:r>
          </a:p>
          <a:p>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Features of the Indian Constitution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570016" y="1392474"/>
            <a:ext cx="10010898" cy="1323439"/>
          </a:xfrm>
          <a:prstGeom prst="rect">
            <a:avLst/>
          </a:prstGeom>
        </p:spPr>
        <p:txBody>
          <a:bodyPr wrap="square">
            <a:spAutoFit/>
          </a:bodyPr>
          <a:lstStyle/>
          <a:p>
            <a:r>
              <a:rPr lang="en-US" sz="2000" dirty="0" smtClean="0">
                <a:latin typeface="Times New Roman" panose="02020603050405020304" pitchFamily="18" charset="0"/>
                <a:cs typeface="Times New Roman" panose="02020603050405020304" pitchFamily="18" charset="0"/>
              </a:rPr>
              <a:t>17. Three-tier Government  i.e. Union, State and </a:t>
            </a:r>
            <a:r>
              <a:rPr lang="en-US" sz="2000" dirty="0" err="1" smtClean="0">
                <a:latin typeface="Times New Roman" panose="02020603050405020304" pitchFamily="18" charset="0"/>
                <a:cs typeface="Times New Roman" panose="02020603050405020304" pitchFamily="18" charset="0"/>
              </a:rPr>
              <a:t>Panchatyat</a:t>
            </a:r>
            <a:r>
              <a:rPr lang="en-US" sz="20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Raj</a:t>
            </a:r>
            <a:endParaRPr lang="en-US" sz="2000" dirty="0" smtClean="0">
              <a:latin typeface="Times New Roman" panose="02020603050405020304" pitchFamily="18" charset="0"/>
              <a:cs typeface="Times New Roman" panose="02020603050405020304" pitchFamily="18" charset="0"/>
            </a:endParaRP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18. Co-operative Societies</a:t>
            </a:r>
            <a:endParaRPr lang="en-IN"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a:t>
            </a: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Lecture Related to Topic</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123658"/>
          </a:xfrm>
          <a:prstGeom prst="rect">
            <a:avLst/>
          </a:prstGeom>
        </p:spPr>
        <p:txBody>
          <a:bodyPr wrap="square">
            <a:spAutoFit/>
          </a:bodyPr>
          <a:lstStyle/>
          <a:p>
            <a:pPr algn="just">
              <a:lnSpc>
                <a:spcPct val="150000"/>
              </a:lnSpc>
              <a:buNone/>
            </a:pPr>
            <a:r>
              <a:rPr lang="en-US" sz="2400" dirty="0" smtClean="0">
                <a:latin typeface="Times New Roman" pitchFamily="18" charset="0"/>
                <a:cs typeface="Times New Roman" pitchFamily="18" charset="0"/>
              </a:rPr>
              <a:t>Constitution: </a:t>
            </a:r>
            <a:r>
              <a:rPr lang="en-US" sz="2400" dirty="0" smtClean="0">
                <a:latin typeface="Times New Roman" pitchFamily="18" charset="0"/>
                <a:cs typeface="Times New Roman" pitchFamily="18" charset="0"/>
                <a:hlinkClick r:id="rId12"/>
              </a:rPr>
              <a:t>https://www.youtube.com/watch?v=ZhLgAhZZpCw</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Fundamental Rights: </a:t>
            </a:r>
            <a:r>
              <a:rPr lang="en-US" sz="2400" dirty="0" smtClean="0">
                <a:latin typeface="Times New Roman" pitchFamily="18" charset="0"/>
                <a:cs typeface="Times New Roman" pitchFamily="18" charset="0"/>
                <a:hlinkClick r:id="rId13"/>
              </a:rPr>
              <a:t>https://www.youtube.com/watch?v=pvbcJ7SkG8w</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Federal System: </a:t>
            </a:r>
            <a:r>
              <a:rPr lang="en-US" sz="2400" dirty="0" smtClean="0">
                <a:latin typeface="Times New Roman" pitchFamily="18" charset="0"/>
                <a:cs typeface="Times New Roman" pitchFamily="18" charset="0"/>
                <a:hlinkClick r:id="rId14"/>
              </a:rPr>
              <a:t>https://www.youtube.com/watch?v=vS-NYScs0mU</a:t>
            </a:r>
            <a:endParaRPr lang="en-US" sz="2400" dirty="0" smtClean="0">
              <a:latin typeface="Times New Roman" pitchFamily="18" charset="0"/>
              <a:cs typeface="Times New Roman" pitchFamily="18" charset="0"/>
            </a:endParaRPr>
          </a:p>
          <a:p>
            <a:r>
              <a:rPr lang="en-US" sz="2400" dirty="0" smtClean="0">
                <a:latin typeface="Times New Roman" pitchFamily="18" charset="0"/>
                <a:cs typeface="Times New Roman" pitchFamily="18" charset="0"/>
              </a:rPr>
              <a:t> </a:t>
            </a:r>
            <a:endParaRPr lang="en-US" sz="2400" dirty="0"/>
          </a:p>
        </p:txBody>
      </p:sp>
    </p:spTree>
    <p:extLst>
      <p:ext uri="{BB962C8B-B14F-4D97-AF65-F5344CB8AC3E}">
        <p14:creationId xmlns:p14="http://schemas.microsoft.com/office/powerpoint/2010/main" xmlns="" val="15981553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Weekly Assignment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296883" y="1158419"/>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32508" y="1570604"/>
            <a:ext cx="11590317" cy="2862322"/>
          </a:xfrm>
          <a:prstGeom prst="rect">
            <a:avLst/>
          </a:prstGeom>
        </p:spPr>
        <p:txBody>
          <a:bodyPr wrap="square">
            <a:spAutoFit/>
          </a:bodyPr>
          <a:lstStyle/>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What features of the Indian Constitution are borrowed from the USA?</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What features of the Indian Constitution are borrowed from the Germany? </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Write the </a:t>
            </a:r>
            <a:r>
              <a:rPr lang="en-US" sz="2400" dirty="0" err="1" smtClean="0">
                <a:latin typeface="Times New Roman" pitchFamily="18" charset="0"/>
                <a:cs typeface="Times New Roman" pitchFamily="18" charset="0"/>
              </a:rPr>
              <a:t>the</a:t>
            </a:r>
            <a:r>
              <a:rPr lang="en-US" sz="2400" dirty="0" smtClean="0">
                <a:latin typeface="Times New Roman" pitchFamily="18" charset="0"/>
                <a:cs typeface="Times New Roman" pitchFamily="18" charset="0"/>
              </a:rPr>
              <a:t> features of Indian Constitution.</a:t>
            </a:r>
          </a:p>
          <a:p>
            <a:pPr marL="457200" indent="-457200" algn="just">
              <a:lnSpc>
                <a:spcPct val="150000"/>
              </a:lnSpc>
              <a:buFont typeface="+mj-lt"/>
              <a:buAutoNum type="arabicPeriod"/>
            </a:pPr>
            <a:r>
              <a:rPr lang="en-US" sz="2400" dirty="0" smtClean="0">
                <a:latin typeface="Times New Roman" pitchFamily="18" charset="0"/>
                <a:cs typeface="Times New Roman" pitchFamily="18" charset="0"/>
              </a:rPr>
              <a:t>What are the various criticism of Indian Constitution.</a:t>
            </a:r>
          </a:p>
          <a:p>
            <a:pPr algn="just">
              <a:lnSpc>
                <a:spcPct val="150000"/>
              </a:lnSpc>
              <a:buNone/>
            </a:pPr>
            <a:endParaRPr lang="en-US" sz="2400" dirty="0"/>
          </a:p>
        </p:txBody>
      </p:sp>
    </p:spTree>
    <p:extLst>
      <p:ext uri="{BB962C8B-B14F-4D97-AF65-F5344CB8AC3E}">
        <p14:creationId xmlns:p14="http://schemas.microsoft.com/office/powerpoint/2010/main" xmlns="" val="15981553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897944"/>
          </a:xfrm>
          <a:prstGeom prst="rect">
            <a:avLst/>
          </a:prstGeom>
        </p:spPr>
        <p:txBody>
          <a:bodyPr wrap="square">
            <a:spAutoFit/>
          </a:bodyPr>
          <a:lstStyle/>
          <a:p>
            <a:pPr algn="just"/>
            <a:r>
              <a:rPr lang="en-US" sz="2000" dirty="0" smtClean="0">
                <a:solidFill>
                  <a:srgbClr val="090909"/>
                </a:solidFill>
                <a:latin typeface="Times New Roman" panose="02020603050405020304" pitchFamily="18" charset="0"/>
                <a:cs typeface="Times New Roman" panose="02020603050405020304" pitchFamily="18" charset="0"/>
              </a:rPr>
              <a:t>Q.1) Which of the following acts recognized for the first time, the political and administrative</a:t>
            </a:r>
          </a:p>
          <a:p>
            <a:pPr algn="just"/>
            <a:r>
              <a:rPr lang="en-US" sz="2000" dirty="0" smtClean="0">
                <a:solidFill>
                  <a:srgbClr val="090909"/>
                </a:solidFill>
                <a:latin typeface="Times New Roman" panose="02020603050405020304" pitchFamily="18" charset="0"/>
                <a:cs typeface="Times New Roman" panose="02020603050405020304" pitchFamily="18" charset="0"/>
              </a:rPr>
              <a:t>functions of the East India Company?</a:t>
            </a:r>
          </a:p>
          <a:p>
            <a:pPr algn="just"/>
            <a:r>
              <a:rPr lang="en-US" sz="2000" dirty="0" smtClean="0">
                <a:solidFill>
                  <a:srgbClr val="090909"/>
                </a:solidFill>
                <a:latin typeface="Times New Roman" panose="02020603050405020304" pitchFamily="18" charset="0"/>
                <a:cs typeface="Times New Roman" panose="02020603050405020304" pitchFamily="18" charset="0"/>
              </a:rPr>
              <a:t>a) Regulating Act 1773</a:t>
            </a:r>
          </a:p>
          <a:p>
            <a:pPr algn="just"/>
            <a:r>
              <a:rPr lang="en-US" sz="2000" dirty="0" smtClean="0">
                <a:solidFill>
                  <a:srgbClr val="090909"/>
                </a:solidFill>
                <a:latin typeface="Times New Roman" panose="02020603050405020304" pitchFamily="18" charset="0"/>
                <a:cs typeface="Times New Roman" panose="02020603050405020304" pitchFamily="18" charset="0"/>
              </a:rPr>
              <a:t>b) Pitts India Act 1784</a:t>
            </a:r>
          </a:p>
          <a:p>
            <a:pPr algn="just"/>
            <a:r>
              <a:rPr lang="en-US" sz="2000" dirty="0" smtClean="0">
                <a:solidFill>
                  <a:srgbClr val="090909"/>
                </a:solidFill>
                <a:latin typeface="Times New Roman" panose="02020603050405020304" pitchFamily="18" charset="0"/>
                <a:cs typeface="Times New Roman" panose="02020603050405020304" pitchFamily="18" charset="0"/>
              </a:rPr>
              <a:t>c) Charter Act of 1833</a:t>
            </a:r>
          </a:p>
          <a:p>
            <a:pPr algn="just"/>
            <a:r>
              <a:rPr lang="en-US" sz="2000" dirty="0" smtClean="0">
                <a:solidFill>
                  <a:srgbClr val="090909"/>
                </a:solidFill>
                <a:latin typeface="Times New Roman" panose="02020603050405020304" pitchFamily="18" charset="0"/>
                <a:cs typeface="Times New Roman" panose="02020603050405020304" pitchFamily="18" charset="0"/>
              </a:rPr>
              <a:t>d) Government of India Act 1858</a:t>
            </a:r>
          </a:p>
          <a:p>
            <a:pPr algn="just"/>
            <a:endParaRPr lang="en-US" sz="2000" dirty="0" smtClean="0">
              <a:solidFill>
                <a:srgbClr val="090909"/>
              </a:solidFill>
              <a:latin typeface="Times New Roman" panose="02020603050405020304" pitchFamily="18" charset="0"/>
              <a:cs typeface="Times New Roman" panose="02020603050405020304" pitchFamily="18" charset="0"/>
            </a:endParaRPr>
          </a:p>
          <a:p>
            <a:pPr algn="just"/>
            <a:endParaRPr lang="en-US" sz="2000" dirty="0" smtClean="0">
              <a:solidFill>
                <a:srgbClr val="090909"/>
              </a:solidFill>
              <a:latin typeface="Times New Roman" panose="02020603050405020304" pitchFamily="18" charset="0"/>
              <a:cs typeface="Times New Roman" panose="02020603050405020304" pitchFamily="18" charset="0"/>
            </a:endParaRPr>
          </a:p>
          <a:p>
            <a:pPr algn="just"/>
            <a:r>
              <a:rPr lang="en-US" sz="2000" dirty="0" smtClean="0">
                <a:solidFill>
                  <a:srgbClr val="090909"/>
                </a:solidFill>
                <a:latin typeface="Times New Roman" panose="02020603050405020304" pitchFamily="18" charset="0"/>
                <a:cs typeface="Times New Roman" panose="02020603050405020304" pitchFamily="18" charset="0"/>
              </a:rPr>
              <a:t>Q.2) Which among the following British India Acts ended the system of double government</a:t>
            </a:r>
          </a:p>
          <a:p>
            <a:pPr algn="just"/>
            <a:r>
              <a:rPr lang="en-US" sz="2000" dirty="0" smtClean="0">
                <a:solidFill>
                  <a:srgbClr val="090909"/>
                </a:solidFill>
                <a:latin typeface="Times New Roman" panose="02020603050405020304" pitchFamily="18" charset="0"/>
                <a:cs typeface="Times New Roman" panose="02020603050405020304" pitchFamily="18" charset="0"/>
              </a:rPr>
              <a:t>by abolishing the Board of Control and Court of Directors?</a:t>
            </a:r>
          </a:p>
          <a:p>
            <a:pPr algn="just"/>
            <a:r>
              <a:rPr lang="en-US" sz="2000" dirty="0" smtClean="0">
                <a:solidFill>
                  <a:srgbClr val="090909"/>
                </a:solidFill>
                <a:latin typeface="Times New Roman" panose="02020603050405020304" pitchFamily="18" charset="0"/>
                <a:cs typeface="Times New Roman" panose="02020603050405020304" pitchFamily="18" charset="0"/>
              </a:rPr>
              <a:t>a) Charter Act of 1853</a:t>
            </a:r>
          </a:p>
          <a:p>
            <a:pPr algn="just"/>
            <a:r>
              <a:rPr lang="en-US" sz="2000" dirty="0" smtClean="0">
                <a:solidFill>
                  <a:srgbClr val="090909"/>
                </a:solidFill>
                <a:latin typeface="Times New Roman" panose="02020603050405020304" pitchFamily="18" charset="0"/>
                <a:cs typeface="Times New Roman" panose="02020603050405020304" pitchFamily="18" charset="0"/>
              </a:rPr>
              <a:t>b) Government of India Act of 1858</a:t>
            </a:r>
          </a:p>
          <a:p>
            <a:pPr algn="just"/>
            <a:r>
              <a:rPr lang="en-US" sz="2000" dirty="0" smtClean="0">
                <a:solidFill>
                  <a:srgbClr val="090909"/>
                </a:solidFill>
                <a:latin typeface="Times New Roman" panose="02020603050405020304" pitchFamily="18" charset="0"/>
                <a:cs typeface="Times New Roman" panose="02020603050405020304" pitchFamily="18" charset="0"/>
              </a:rPr>
              <a:t>c) Indian Councils Act of 1861</a:t>
            </a:r>
          </a:p>
          <a:p>
            <a:pPr algn="just"/>
            <a:r>
              <a:rPr lang="en-US" sz="2000" dirty="0" smtClean="0">
                <a:solidFill>
                  <a:srgbClr val="090909"/>
                </a:solidFill>
                <a:latin typeface="Times New Roman" panose="02020603050405020304" pitchFamily="18" charset="0"/>
                <a:cs typeface="Times New Roman" panose="02020603050405020304" pitchFamily="18" charset="0"/>
              </a:rPr>
              <a:t>d) Indian Councils Act of 1892</a:t>
            </a:r>
            <a:endParaRPr lang="en-IN" sz="20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xmlns="" val="15981553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651723"/>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Q.3) Consider the following provisions under Government of India 1935 act:</a:t>
            </a:r>
          </a:p>
          <a:p>
            <a:pPr algn="just"/>
            <a:r>
              <a:rPr lang="en-US" sz="2400" dirty="0" smtClean="0">
                <a:solidFill>
                  <a:srgbClr val="090909"/>
                </a:solidFill>
                <a:latin typeface="Times New Roman" panose="02020603050405020304" pitchFamily="18" charset="0"/>
                <a:cs typeface="Times New Roman" panose="02020603050405020304" pitchFamily="18" charset="0"/>
              </a:rPr>
              <a:t>1. It abolished diarchy at the center and adopted it in provinces.</a:t>
            </a:r>
          </a:p>
          <a:p>
            <a:pPr algn="just"/>
            <a:r>
              <a:rPr lang="en-US" sz="2400" dirty="0" smtClean="0">
                <a:solidFill>
                  <a:srgbClr val="090909"/>
                </a:solidFill>
                <a:latin typeface="Times New Roman" panose="02020603050405020304" pitchFamily="18" charset="0"/>
                <a:cs typeface="Times New Roman" panose="02020603050405020304" pitchFamily="18" charset="0"/>
              </a:rPr>
              <a:t>2. Abolished council of India, which was established in GOI act 1858 to assist secretary of</a:t>
            </a:r>
          </a:p>
          <a:p>
            <a:pPr algn="just"/>
            <a:r>
              <a:rPr lang="en-US" sz="2400" dirty="0" smtClean="0">
                <a:solidFill>
                  <a:srgbClr val="090909"/>
                </a:solidFill>
                <a:latin typeface="Times New Roman" panose="02020603050405020304" pitchFamily="18" charset="0"/>
                <a:cs typeface="Times New Roman" panose="02020603050405020304" pitchFamily="18" charset="0"/>
              </a:rPr>
              <a:t>state</a:t>
            </a:r>
          </a:p>
          <a:p>
            <a:pPr algn="just"/>
            <a:r>
              <a:rPr lang="en-US" sz="2400" dirty="0" smtClean="0">
                <a:solidFill>
                  <a:srgbClr val="090909"/>
                </a:solidFill>
                <a:latin typeface="Times New Roman" panose="02020603050405020304" pitchFamily="18" charset="0"/>
                <a:cs typeface="Times New Roman" panose="02020603050405020304" pitchFamily="18" charset="0"/>
              </a:rPr>
              <a:t>3. Provided for the establishment of federal court</a:t>
            </a:r>
          </a:p>
          <a:p>
            <a:pPr algn="just"/>
            <a:r>
              <a:rPr lang="en-US" sz="2400" dirty="0" smtClean="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smtClean="0">
                <a:solidFill>
                  <a:srgbClr val="090909"/>
                </a:solidFill>
                <a:latin typeface="Times New Roman" panose="02020603050405020304" pitchFamily="18" charset="0"/>
                <a:cs typeface="Times New Roman" panose="02020603050405020304" pitchFamily="18" charset="0"/>
              </a:rPr>
              <a:t>a) 1 and 2</a:t>
            </a:r>
          </a:p>
          <a:p>
            <a:pPr algn="just"/>
            <a:r>
              <a:rPr lang="en-US" sz="2400" dirty="0" smtClean="0">
                <a:solidFill>
                  <a:srgbClr val="090909"/>
                </a:solidFill>
                <a:latin typeface="Times New Roman" panose="02020603050405020304" pitchFamily="18" charset="0"/>
                <a:cs typeface="Times New Roman" panose="02020603050405020304" pitchFamily="18" charset="0"/>
              </a:rPr>
              <a:t>b) 2 and 3</a:t>
            </a:r>
          </a:p>
          <a:p>
            <a:pPr algn="just"/>
            <a:r>
              <a:rPr lang="en-US" sz="2400" dirty="0" smtClean="0">
                <a:solidFill>
                  <a:srgbClr val="090909"/>
                </a:solidFill>
                <a:latin typeface="Times New Roman" panose="02020603050405020304" pitchFamily="18" charset="0"/>
                <a:cs typeface="Times New Roman" panose="02020603050405020304" pitchFamily="18" charset="0"/>
              </a:rPr>
              <a:t>c) 1 and 3</a:t>
            </a:r>
          </a:p>
          <a:p>
            <a:pPr algn="just"/>
            <a:r>
              <a:rPr lang="en-US" sz="2400" dirty="0" smtClean="0">
                <a:solidFill>
                  <a:srgbClr val="090909"/>
                </a:solidFill>
                <a:latin typeface="Times New Roman" panose="02020603050405020304" pitchFamily="18" charset="0"/>
                <a:cs typeface="Times New Roman" panose="02020603050405020304" pitchFamily="18" charset="0"/>
              </a:rPr>
              <a:t>d) All of the above</a:t>
            </a: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xmlns="" val="15981553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3913059"/>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Q.4) With reference to the Constitution of India, consider the following statements:</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1. The Constitution Day is celebrated to commemorate the commencement of</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constitution.</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2. Republic Day is celebrated to commemorate the adoption of constitution.</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Which of the above statement is/are correct?</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a) 1 only</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b) 2 only</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c) Both 1 and 2</a:t>
            </a:r>
          </a:p>
          <a:p>
            <a:pPr algn="just"/>
            <a:r>
              <a:rPr lang="en-US"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rPr>
              <a:t>d) Neither 1 nor 2</a:t>
            </a:r>
            <a:endParaRPr lang="en-IN" sz="2400" dirty="0" smtClean="0">
              <a:solidFill>
                <a:srgbClr val="090909"/>
              </a:solidFill>
              <a:latin typeface="Times New Roman" panose="02020603050405020304" pitchFamily="18" charset="0"/>
              <a:ea typeface="Microsoft Sans Serif" panose="020B0604020202020204" pitchFamily="34"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xmlns="" val="15981553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5021055"/>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Q.5) Apart from the making of Constitution, which of the following functions were performed</a:t>
            </a:r>
          </a:p>
          <a:p>
            <a:pPr algn="just"/>
            <a:r>
              <a:rPr lang="en-US" sz="2400" dirty="0" smtClean="0">
                <a:solidFill>
                  <a:srgbClr val="090909"/>
                </a:solidFill>
                <a:latin typeface="Times New Roman" panose="02020603050405020304" pitchFamily="18" charset="0"/>
                <a:cs typeface="Times New Roman" panose="02020603050405020304" pitchFamily="18" charset="0"/>
              </a:rPr>
              <a:t>by the Constituent Assembly?</a:t>
            </a:r>
          </a:p>
          <a:p>
            <a:pPr algn="just"/>
            <a:r>
              <a:rPr lang="en-US" sz="2400" dirty="0" smtClean="0">
                <a:solidFill>
                  <a:srgbClr val="090909"/>
                </a:solidFill>
                <a:latin typeface="Times New Roman" panose="02020603050405020304" pitchFamily="18" charset="0"/>
                <a:cs typeface="Times New Roman" panose="02020603050405020304" pitchFamily="18" charset="0"/>
              </a:rPr>
              <a:t>1. Ratified India’s membership of the Commonwealth</a:t>
            </a:r>
          </a:p>
          <a:p>
            <a:pPr algn="just"/>
            <a:r>
              <a:rPr lang="en-US" sz="2400" dirty="0" smtClean="0">
                <a:solidFill>
                  <a:srgbClr val="090909"/>
                </a:solidFill>
                <a:latin typeface="Times New Roman" panose="02020603050405020304" pitchFamily="18" charset="0"/>
                <a:cs typeface="Times New Roman" panose="02020603050405020304" pitchFamily="18" charset="0"/>
              </a:rPr>
              <a:t>2. Elected Dr. </a:t>
            </a:r>
            <a:r>
              <a:rPr lang="en-US" sz="2400" dirty="0" err="1" smtClean="0">
                <a:solidFill>
                  <a:srgbClr val="090909"/>
                </a:solidFill>
                <a:latin typeface="Times New Roman" panose="02020603050405020304" pitchFamily="18" charset="0"/>
                <a:cs typeface="Times New Roman" panose="02020603050405020304" pitchFamily="18" charset="0"/>
              </a:rPr>
              <a:t>Rajendra</a:t>
            </a:r>
            <a:r>
              <a:rPr lang="en-US" sz="2400" dirty="0" smtClean="0">
                <a:solidFill>
                  <a:srgbClr val="090909"/>
                </a:solidFill>
                <a:latin typeface="Times New Roman" panose="02020603050405020304" pitchFamily="18" charset="0"/>
                <a:cs typeface="Times New Roman" panose="02020603050405020304" pitchFamily="18" charset="0"/>
              </a:rPr>
              <a:t> Prasad as the first President of India</a:t>
            </a:r>
          </a:p>
          <a:p>
            <a:pPr algn="just"/>
            <a:r>
              <a:rPr lang="en-US" sz="2400" dirty="0" smtClean="0">
                <a:solidFill>
                  <a:srgbClr val="090909"/>
                </a:solidFill>
                <a:latin typeface="Times New Roman" panose="02020603050405020304" pitchFamily="18" charset="0"/>
                <a:cs typeface="Times New Roman" panose="02020603050405020304" pitchFamily="18" charset="0"/>
              </a:rPr>
              <a:t>3. Adopted India’s National Anthem and National Song</a:t>
            </a:r>
          </a:p>
          <a:p>
            <a:pPr algn="just"/>
            <a:r>
              <a:rPr lang="en-US" sz="2400" dirty="0" smtClean="0">
                <a:solidFill>
                  <a:srgbClr val="090909"/>
                </a:solidFill>
                <a:latin typeface="Times New Roman" panose="02020603050405020304" pitchFamily="18" charset="0"/>
                <a:cs typeface="Times New Roman" panose="02020603050405020304" pitchFamily="18" charset="0"/>
              </a:rPr>
              <a:t>4. Adopted the National Flag of India</a:t>
            </a:r>
          </a:p>
          <a:p>
            <a:pPr algn="just"/>
            <a:r>
              <a:rPr lang="en-US" sz="2400" dirty="0" smtClean="0">
                <a:solidFill>
                  <a:srgbClr val="090909"/>
                </a:solidFill>
                <a:latin typeface="Times New Roman" panose="02020603050405020304" pitchFamily="18" charset="0"/>
                <a:cs typeface="Times New Roman" panose="02020603050405020304" pitchFamily="18" charset="0"/>
              </a:rPr>
              <a:t>Select the code from the following:</a:t>
            </a:r>
          </a:p>
          <a:p>
            <a:pPr algn="just"/>
            <a:r>
              <a:rPr lang="en-US" sz="2400" dirty="0" smtClean="0">
                <a:solidFill>
                  <a:srgbClr val="090909"/>
                </a:solidFill>
                <a:latin typeface="Times New Roman" panose="02020603050405020304" pitchFamily="18" charset="0"/>
                <a:cs typeface="Times New Roman" panose="02020603050405020304" pitchFamily="18" charset="0"/>
              </a:rPr>
              <a:t>a) 1,2 and 3</a:t>
            </a:r>
          </a:p>
          <a:p>
            <a:pPr algn="just"/>
            <a:r>
              <a:rPr lang="en-US" sz="2400" dirty="0" smtClean="0">
                <a:solidFill>
                  <a:srgbClr val="090909"/>
                </a:solidFill>
                <a:latin typeface="Times New Roman" panose="02020603050405020304" pitchFamily="18" charset="0"/>
                <a:cs typeface="Times New Roman" panose="02020603050405020304" pitchFamily="18" charset="0"/>
              </a:rPr>
              <a:t>b) 2,3 and 4</a:t>
            </a:r>
          </a:p>
          <a:p>
            <a:pPr algn="just"/>
            <a:r>
              <a:rPr lang="en-US" sz="2400" dirty="0" smtClean="0">
                <a:solidFill>
                  <a:srgbClr val="090909"/>
                </a:solidFill>
                <a:latin typeface="Times New Roman" panose="02020603050405020304" pitchFamily="18" charset="0"/>
                <a:cs typeface="Times New Roman" panose="02020603050405020304" pitchFamily="18" charset="0"/>
              </a:rPr>
              <a:t>c) 1,3 and 4</a:t>
            </a:r>
          </a:p>
          <a:p>
            <a:pPr algn="just"/>
            <a:r>
              <a:rPr lang="en-US" sz="2400" dirty="0" smtClean="0">
                <a:solidFill>
                  <a:srgbClr val="090909"/>
                </a:solidFill>
                <a:latin typeface="Times New Roman" panose="02020603050405020304" pitchFamily="18" charset="0"/>
                <a:cs typeface="Times New Roman" panose="02020603050405020304" pitchFamily="18" charset="0"/>
              </a:rPr>
              <a:t>d) All of the above</a:t>
            </a:r>
          </a:p>
          <a:p>
            <a:pPr algn="just">
              <a:lnSpc>
                <a:spcPct val="150000"/>
              </a:lnSpc>
              <a:buNone/>
            </a:pPr>
            <a:endParaRPr lang="en-US" sz="2400" dirty="0"/>
          </a:p>
        </p:txBody>
      </p:sp>
    </p:spTree>
    <p:extLst>
      <p:ext uri="{BB962C8B-B14F-4D97-AF65-F5344CB8AC3E}">
        <p14:creationId xmlns:p14="http://schemas.microsoft.com/office/powerpoint/2010/main" xmlns="" val="1598155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4339650"/>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Q.6) Which of the following statements are correct regarding ‘Objectives Resolution’?</a:t>
            </a:r>
          </a:p>
          <a:p>
            <a:pPr algn="just"/>
            <a:r>
              <a:rPr lang="en-US" sz="2400" dirty="0" smtClean="0">
                <a:solidFill>
                  <a:srgbClr val="090909"/>
                </a:solidFill>
                <a:latin typeface="Times New Roman" panose="02020603050405020304" pitchFamily="18" charset="0"/>
                <a:cs typeface="Times New Roman" panose="02020603050405020304" pitchFamily="18" charset="0"/>
              </a:rPr>
              <a:t>1. The resolution defined the aims of Constituent Assembly.</a:t>
            </a:r>
          </a:p>
          <a:p>
            <a:pPr algn="just"/>
            <a:r>
              <a:rPr lang="en-US" sz="2400" dirty="0" smtClean="0">
                <a:solidFill>
                  <a:srgbClr val="090909"/>
                </a:solidFill>
                <a:latin typeface="Times New Roman" panose="02020603050405020304" pitchFamily="18" charset="0"/>
                <a:cs typeface="Times New Roman" panose="02020603050405020304" pitchFamily="18" charset="0"/>
              </a:rPr>
              <a:t>2. It was moved by Pt Nehru and adopted unanimously by INC in 1931.</a:t>
            </a:r>
          </a:p>
          <a:p>
            <a:pPr algn="just"/>
            <a:r>
              <a:rPr lang="en-US" sz="2400" dirty="0" smtClean="0">
                <a:solidFill>
                  <a:srgbClr val="090909"/>
                </a:solidFill>
                <a:latin typeface="Times New Roman" panose="02020603050405020304" pitchFamily="18" charset="0"/>
                <a:cs typeface="Times New Roman" panose="02020603050405020304" pitchFamily="18" charset="0"/>
              </a:rPr>
              <a:t>3. The modified form of it forms present day Preamble of Indian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Select the code from following:</a:t>
            </a:r>
          </a:p>
          <a:p>
            <a:pPr algn="just"/>
            <a:r>
              <a:rPr lang="en-US" sz="2400" dirty="0" smtClean="0">
                <a:solidFill>
                  <a:srgbClr val="090909"/>
                </a:solidFill>
                <a:latin typeface="Times New Roman" panose="02020603050405020304" pitchFamily="18" charset="0"/>
                <a:cs typeface="Times New Roman" panose="02020603050405020304" pitchFamily="18" charset="0"/>
              </a:rPr>
              <a:t>a) 1 and 2</a:t>
            </a:r>
          </a:p>
          <a:p>
            <a:pPr algn="just"/>
            <a:r>
              <a:rPr lang="en-US" sz="2400" dirty="0" smtClean="0">
                <a:solidFill>
                  <a:srgbClr val="090909"/>
                </a:solidFill>
                <a:latin typeface="Times New Roman" panose="02020603050405020304" pitchFamily="18" charset="0"/>
                <a:cs typeface="Times New Roman" panose="02020603050405020304" pitchFamily="18" charset="0"/>
              </a:rPr>
              <a:t>b) 2 and 3</a:t>
            </a:r>
          </a:p>
          <a:p>
            <a:pPr algn="just"/>
            <a:r>
              <a:rPr lang="en-US" sz="2400" dirty="0" smtClean="0">
                <a:solidFill>
                  <a:srgbClr val="090909"/>
                </a:solidFill>
                <a:latin typeface="Times New Roman" panose="02020603050405020304" pitchFamily="18" charset="0"/>
                <a:cs typeface="Times New Roman" panose="02020603050405020304" pitchFamily="18" charset="0"/>
              </a:rPr>
              <a:t>c) 1 and 3</a:t>
            </a:r>
          </a:p>
          <a:p>
            <a:pPr algn="just"/>
            <a:r>
              <a:rPr lang="en-US" sz="2400" dirty="0" smtClean="0">
                <a:solidFill>
                  <a:srgbClr val="090909"/>
                </a:solidFill>
                <a:latin typeface="Times New Roman" panose="02020603050405020304" pitchFamily="18" charset="0"/>
                <a:cs typeface="Times New Roman" panose="02020603050405020304" pitchFamily="18" charset="0"/>
              </a:rPr>
              <a:t>d) All of the above</a:t>
            </a:r>
          </a:p>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Tree>
    <p:extLst>
      <p:ext uri="{BB962C8B-B14F-4D97-AF65-F5344CB8AC3E}">
        <p14:creationId xmlns:p14="http://schemas.microsoft.com/office/powerpoint/2010/main" xmlns="" val="1598155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Subject Syllabus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pic>
        <p:nvPicPr>
          <p:cNvPr id="15" name="Picture 3">
            <a:extLst>
              <a:ext uri="{FF2B5EF4-FFF2-40B4-BE49-F238E27FC236}">
                <a16:creationId xmlns:a16="http://schemas.microsoft.com/office/drawing/2014/main" xmlns="" id="{A92D6F8B-867F-32E3-7D53-AB157019C78B}"/>
              </a:ext>
            </a:extLst>
          </p:cNvPr>
          <p:cNvPicPr>
            <a:picLocks noChangeAspect="1" noChangeArrowheads="1"/>
          </p:cNvPicPr>
          <p:nvPr/>
        </p:nvPicPr>
        <p:blipFill>
          <a:blip r:embed="rId12"/>
          <a:srcRect/>
          <a:stretch>
            <a:fillRect/>
          </a:stretch>
        </p:blipFill>
        <p:spPr bwMode="auto">
          <a:xfrm>
            <a:off x="463138" y="1151906"/>
            <a:ext cx="11139054" cy="4751212"/>
          </a:xfrm>
          <a:prstGeom prst="rect">
            <a:avLst/>
          </a:prstGeom>
          <a:noFill/>
          <a:ln w="9525">
            <a:noFill/>
            <a:miter lim="800000"/>
            <a:headEnd/>
            <a:tailEnd/>
          </a:ln>
          <a:effectLst/>
        </p:spPr>
      </p:pic>
    </p:spTree>
    <p:extLst>
      <p:ext uri="{BB962C8B-B14F-4D97-AF65-F5344CB8AC3E}">
        <p14:creationId xmlns:p14="http://schemas.microsoft.com/office/powerpoint/2010/main" xmlns="" val="15981553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Topic Objective/ Topic Outcome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graphicFrame>
        <p:nvGraphicFramePr>
          <p:cNvPr id="27"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1919563642"/>
              </p:ext>
            </p:extLst>
          </p:nvPr>
        </p:nvGraphicFramePr>
        <p:xfrm>
          <a:off x="76200" y="1345474"/>
          <a:ext cx="12115800" cy="3226526"/>
        </p:xfrm>
        <a:graphic>
          <a:graphicData uri="http://schemas.openxmlformats.org/drawingml/2006/table">
            <a:tbl>
              <a:tblPr firstRow="1" bandRow="1">
                <a:tableStyleId>{5C22544A-7EE6-4342-B048-85BDC9FD1C3A}</a:tableStyleId>
              </a:tblPr>
              <a:tblGrid>
                <a:gridCol w="6879310">
                  <a:extLst>
                    <a:ext uri="{9D8B030D-6E8A-4147-A177-3AD203B41FA5}">
                      <a16:colId xmlns:a16="http://schemas.microsoft.com/office/drawing/2014/main" xmlns="" val="20000"/>
                    </a:ext>
                  </a:extLst>
                </a:gridCol>
                <a:gridCol w="2977612">
                  <a:extLst>
                    <a:ext uri="{9D8B030D-6E8A-4147-A177-3AD203B41FA5}">
                      <a16:colId xmlns:a16="http://schemas.microsoft.com/office/drawing/2014/main" xmlns="" val="20001"/>
                    </a:ext>
                  </a:extLst>
                </a:gridCol>
                <a:gridCol w="2258878">
                  <a:extLst>
                    <a:ext uri="{9D8B030D-6E8A-4147-A177-3AD203B41FA5}">
                      <a16:colId xmlns:a16="http://schemas.microsoft.com/office/drawing/2014/main" xmlns=""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xmlns=""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The Preamble of the Constitution, Fundamental Rights, Fundamental Duties, Directive</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Principles of State Policy, Parliamentary System</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Preamble of the Constitution, Fundamental Rights and Duties.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98155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Preamble of the Constitution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4247317"/>
          </a:xfrm>
          <a:prstGeom prst="rect">
            <a:avLst/>
          </a:prstGeom>
        </p:spPr>
        <p:txBody>
          <a:bodyPr wrap="square">
            <a:spAutoFit/>
          </a:bodyPr>
          <a:lstStyle/>
          <a:p>
            <a:r>
              <a:rPr lang="en-US" dirty="0" smtClean="0">
                <a:latin typeface="Times New Roman" panose="02020603050405020304" pitchFamily="18" charset="0"/>
                <a:cs typeface="Times New Roman" panose="02020603050405020304" pitchFamily="18" charset="0"/>
              </a:rPr>
              <a:t>WE, THE PEOPLE OF INDIA, having solemnly resolved to constitute India into a SOVEREIGN SOCIALIST SECULAR DEMOCRATIC REPUBLIC and to secure to all its citizens: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JUSTICE, social, economic and political;</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LIBERTY of thought, expression, belief, faith and worship;</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EQUALITY of status and of opportunity;</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and to promote among them all</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FRATERNITY assuring the dignity of the individual and the unity and integrity of the Nation;</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OUR CONSTITUENT ASSEMBLY this twenty-sixth day of November, 1949,DO HEREBY ADOPT, ENACT AND GIVE TO OURSELVES THIS CONSTITUTION.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Ingredients of the Preamble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pic>
        <p:nvPicPr>
          <p:cNvPr id="27" name="Picture 26">
            <a:extLst>
              <a:ext uri="{FF2B5EF4-FFF2-40B4-BE49-F238E27FC236}">
                <a16:creationId xmlns:a16="http://schemas.microsoft.com/office/drawing/2014/main" xmlns="" id="{A5F0B782-6A4F-3B4C-DAB5-0D455DC634D6}"/>
              </a:ext>
            </a:extLst>
          </p:cNvPr>
          <p:cNvPicPr>
            <a:picLocks noChangeAspect="1"/>
          </p:cNvPicPr>
          <p:nvPr/>
        </p:nvPicPr>
        <p:blipFill>
          <a:blip r:embed="rId12"/>
          <a:stretch>
            <a:fillRect/>
          </a:stretch>
        </p:blipFill>
        <p:spPr>
          <a:xfrm>
            <a:off x="475894" y="1143000"/>
            <a:ext cx="10069393" cy="4770912"/>
          </a:xfrm>
          <a:prstGeom prst="rect">
            <a:avLst/>
          </a:prstGeom>
        </p:spPr>
      </p:pic>
    </p:spTree>
    <p:extLst>
      <p:ext uri="{BB962C8B-B14F-4D97-AF65-F5344CB8AC3E}">
        <p14:creationId xmlns:p14="http://schemas.microsoft.com/office/powerpoint/2010/main" xmlns="" val="15981553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Fundamental Rights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522514" y="1166843"/>
            <a:ext cx="10937173" cy="3785652"/>
          </a:xfrm>
          <a:prstGeom prst="rect">
            <a:avLst/>
          </a:prstGeom>
        </p:spPr>
        <p:txBody>
          <a:bodyPr wrap="square">
            <a:spAutoFit/>
          </a:bodyPr>
          <a:lstStyle/>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Fundamental rights are the basic human rights enshrined in the Constitution of India which are guaranteed to all citizens. They are applied without discrimination on the basis of race, religion, gender, etc. Significantly, fundamental rights are enforceable by the courts, subject to certain conditions.</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algn="just"/>
            <a:r>
              <a:rPr lang="en-US" sz="2000" b="1" dirty="0" smtClean="0">
                <a:latin typeface="Times New Roman" panose="02020603050405020304" pitchFamily="18" charset="0"/>
                <a:cs typeface="Times New Roman" panose="02020603050405020304" pitchFamily="18" charset="0"/>
              </a:rPr>
              <a:t>Why are they called Fundamental Rights?</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These rights are called fundamental rights because of two reasons:</a:t>
            </a: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dirty="0" smtClean="0">
                <a:latin typeface="Times New Roman" panose="02020603050405020304" pitchFamily="18" charset="0"/>
                <a:cs typeface="Times New Roman" panose="02020603050405020304" pitchFamily="18" charset="0"/>
              </a:rPr>
              <a:t>They are enshrined in the Constitution which guarantees them</a:t>
            </a:r>
          </a:p>
          <a:p>
            <a:pPr marL="457200" indent="-457200" algn="just">
              <a:buFont typeface="+mj-lt"/>
              <a:buAutoNum type="arabicPeriod"/>
            </a:pPr>
            <a:r>
              <a:rPr lang="en-US" sz="2000" dirty="0" smtClean="0">
                <a:latin typeface="Times New Roman" panose="02020603050405020304" pitchFamily="18" charset="0"/>
                <a:cs typeface="Times New Roman" panose="02020603050405020304" pitchFamily="18" charset="0"/>
              </a:rPr>
              <a:t>They are </a:t>
            </a:r>
            <a:r>
              <a:rPr lang="en-US" sz="2000" dirty="0" err="1" smtClean="0">
                <a:latin typeface="Times New Roman" panose="02020603050405020304" pitchFamily="18" charset="0"/>
                <a:cs typeface="Times New Roman" panose="02020603050405020304" pitchFamily="18" charset="0"/>
              </a:rPr>
              <a:t>justiciable</a:t>
            </a:r>
            <a:r>
              <a:rPr lang="en-US" sz="2000" dirty="0" smtClean="0">
                <a:latin typeface="Times New Roman" panose="02020603050405020304" pitchFamily="18" charset="0"/>
                <a:cs typeface="Times New Roman" panose="02020603050405020304" pitchFamily="18" charset="0"/>
              </a:rPr>
              <a:t> (enforceable by courts). In case of a violation, a person can approach a court of law.</a:t>
            </a: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List of Fundamental Rights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1104405" y="1166843"/>
            <a:ext cx="9939647" cy="3724096"/>
          </a:xfrm>
          <a:prstGeom prst="rect">
            <a:avLst/>
          </a:prstGeom>
        </p:spPr>
        <p:txBody>
          <a:bodyPr wrap="square">
            <a:spAutoFit/>
          </a:bodyPr>
          <a:lstStyle/>
          <a:p>
            <a:pPr algn="just"/>
            <a:r>
              <a:rPr lang="en-US" sz="2400" dirty="0" smtClean="0">
                <a:latin typeface="Times New Roman" panose="02020603050405020304" pitchFamily="18" charset="0"/>
                <a:cs typeface="Times New Roman" panose="02020603050405020304" pitchFamily="18" charset="0"/>
              </a:rPr>
              <a:t>There are six fundamental rights of Indian Constitution along with the constitutional articles related to them are mentioned below:</a:t>
            </a:r>
          </a:p>
          <a:p>
            <a:pPr algn="just"/>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Right to Equality (Article 14-18)</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Right to Freedom (Article 19-22)</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Right against Exploitation (Article 23-24)</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Right to Freedom of Religion (Article 25-28)</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Cultural and Educational Rights (Article 29-30)</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Right to Constitutional Remedies (Article 32)</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List of Fundamental Rights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algn="just"/>
            <a:r>
              <a:rPr lang="en-US" sz="2400" b="1" dirty="0" smtClean="0">
                <a:latin typeface="Times New Roman" panose="02020603050405020304" pitchFamily="18" charset="0"/>
                <a:cs typeface="Times New Roman" panose="02020603050405020304" pitchFamily="18" charset="0"/>
              </a:rPr>
              <a:t>Why Right to Property is not a Fundamental Right?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There was one more fundamental right in the Constitution, i.e., the right to property. </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However, this right was removed from the list of fundamental rights by the 44th Constitutional Amendment. </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This was because this right proved to be a hindrance towards attaining the goal of socialism and redistributing wealth (property) equitably among the people. </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lgn="just"/>
            <a:r>
              <a:rPr lang="en-US" sz="2400" b="1" dirty="0" smtClean="0">
                <a:latin typeface="Times New Roman" panose="02020603050405020304" pitchFamily="18" charset="0"/>
                <a:cs typeface="Times New Roman" panose="02020603050405020304" pitchFamily="18" charset="0"/>
              </a:rPr>
              <a:t>Note: The right to property is now a legal right and not a fundamental right. </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Features Fundamental Rights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70646"/>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Some FRs are available only to citizens: Article 15, 16, 19, 29 and 30</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Fundamental Rights are not absolute but qualified. Reasonable restrictions can be imposed on </a:t>
            </a:r>
            <a:r>
              <a:rPr lang="en-US" sz="2200" dirty="0" err="1" smtClean="0">
                <a:latin typeface="Times New Roman" panose="02020603050405020304" pitchFamily="18" charset="0"/>
                <a:cs typeface="Times New Roman" panose="02020603050405020304" pitchFamily="18" charset="0"/>
              </a:rPr>
              <a:t>FRs.</a:t>
            </a:r>
            <a:r>
              <a:rPr lang="en-US" sz="2200" dirty="0" smtClean="0">
                <a:latin typeface="Times New Roman" panose="02020603050405020304" pitchFamily="18" charset="0"/>
                <a:cs typeface="Times New Roman" panose="02020603050405020304" pitchFamily="18" charset="0"/>
              </a:rPr>
              <a:t> The reasonability of such restrictions is decided by the SC.</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These rights strike a balance between the rights of the individual and those of the society as a whole, between individual liberty and social control</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Most rights are available against the actions of the state but some are available against the actions of the private individuals too</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Some FRs is negative in character while others are positive. Negative FRs entail limitations on the government, while positive FRs imposes an obligation on government to take measures.</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FRs are </a:t>
            </a:r>
            <a:r>
              <a:rPr lang="en-US" sz="2200" dirty="0" err="1" smtClean="0">
                <a:latin typeface="Times New Roman" panose="02020603050405020304" pitchFamily="18" charset="0"/>
                <a:cs typeface="Times New Roman" panose="02020603050405020304" pitchFamily="18" charset="0"/>
              </a:rPr>
              <a:t>justiciable</a:t>
            </a:r>
            <a:r>
              <a:rPr lang="en-US" sz="2200" dirty="0" smtClean="0">
                <a:latin typeface="Times New Roman" panose="02020603050405020304" pitchFamily="18" charset="0"/>
                <a:cs typeface="Times New Roman" panose="02020603050405020304" pitchFamily="18" charset="0"/>
              </a:rPr>
              <a:t> in nature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FRs are defended and guaranteed by the constitution. Hence, an aggrieved party can approach the SC for any violation directly rather than by the way of appeal.</a:t>
            </a:r>
          </a:p>
          <a:p>
            <a:pPr algn="just"/>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Features Fundamental Rights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139869"/>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Parliament can amend the provisions of the FRs by the way of a constitutional amendment act so long as they do not violate the basic structure of the Indian constitution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FRs can be suspended during the operation of a National Emergency except the rights guaranteed by Article 20 and 21. Additionally, FRs under Article 19 can be suspended only during the operation of emergency declared on the grounds of war or external aggression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scope of FRs is limited by Article 31A, 31B and 31C</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Parliament can restrict or abrogate the application of FR in the case of armed forces, </a:t>
            </a:r>
            <a:r>
              <a:rPr lang="en-US" sz="2400" dirty="0" err="1" smtClean="0">
                <a:latin typeface="Times New Roman" panose="02020603050405020304" pitchFamily="18" charset="0"/>
                <a:cs typeface="Times New Roman" panose="02020603050405020304" pitchFamily="18" charset="0"/>
              </a:rPr>
              <a:t>para</a:t>
            </a:r>
            <a:r>
              <a:rPr lang="en-US" sz="2400" dirty="0" smtClean="0">
                <a:latin typeface="Times New Roman" panose="02020603050405020304" pitchFamily="18" charset="0"/>
                <a:cs typeface="Times New Roman" panose="02020603050405020304" pitchFamily="18" charset="0"/>
              </a:rPr>
              <a:t>-military forces, police forces, intelligence agencies and analogous services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FR can be restricted while martial law is in force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Only Parliament can make a law for the enforcement of the FR.</a:t>
            </a:r>
            <a:endParaRPr lang="en-IN" sz="2400" dirty="0" smtClean="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Directive Principles of State Policy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3354765"/>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framers of the constitution borrowed this idea from Irish constitution which in turn was borrowed from Spanish constitution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Dr BR </a:t>
            </a:r>
            <a:r>
              <a:rPr lang="en-US" sz="2400" dirty="0" err="1" smtClean="0">
                <a:latin typeface="Times New Roman" panose="02020603050405020304" pitchFamily="18" charset="0"/>
                <a:cs typeface="Times New Roman" panose="02020603050405020304" pitchFamily="18" charset="0"/>
              </a:rPr>
              <a:t>Ambedkar</a:t>
            </a:r>
            <a:r>
              <a:rPr lang="en-US" sz="2400" dirty="0" smtClean="0">
                <a:latin typeface="Times New Roman" panose="02020603050405020304" pitchFamily="18" charset="0"/>
                <a:cs typeface="Times New Roman" panose="02020603050405020304" pitchFamily="18" charset="0"/>
              </a:rPr>
              <a:t> famously remarked that DPSP are the ‘novel features’ of the Indian constitution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Granville Austin described DPSP and Fundamental Rights as the ‘Conscience of the Constitution’.</a:t>
            </a:r>
          </a:p>
          <a:p>
            <a:pPr algn="just"/>
            <a:endParaRPr lang="en-IN" sz="2400" dirty="0" smtClean="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Features of Directive Principles of State Policy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93428"/>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Ideals under DPSP are what state should keep in mind while formulating policies and enacting laws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DPSP resemble the ‘Instruments of Instructions’ enumerated in the Government of India Act of 1935.</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DPSP are instructions to both state and legislature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DPSP embody the concept of a ‘welfare state’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DPSP are non-</a:t>
            </a:r>
            <a:r>
              <a:rPr lang="en-US" sz="2400" dirty="0" err="1" smtClean="0">
                <a:latin typeface="Times New Roman" panose="02020603050405020304" pitchFamily="18" charset="0"/>
                <a:cs typeface="Times New Roman" panose="02020603050405020304" pitchFamily="18" charset="0"/>
              </a:rPr>
              <a:t>justiciable</a:t>
            </a:r>
            <a:r>
              <a:rPr lang="en-US" sz="2400" dirty="0" smtClean="0">
                <a:latin typeface="Times New Roman" panose="02020603050405020304" pitchFamily="18" charset="0"/>
                <a:cs typeface="Times New Roman" panose="02020603050405020304" pitchFamily="18" charset="0"/>
              </a:rPr>
              <a:t>. Though non-</a:t>
            </a:r>
            <a:r>
              <a:rPr lang="en-US" sz="2400" dirty="0" err="1" smtClean="0">
                <a:latin typeface="Times New Roman" panose="02020603050405020304" pitchFamily="18" charset="0"/>
                <a:cs typeface="Times New Roman" panose="02020603050405020304" pitchFamily="18" charset="0"/>
              </a:rPr>
              <a:t>justiciable</a:t>
            </a:r>
            <a:r>
              <a:rPr lang="en-US" sz="2400" dirty="0" smtClean="0">
                <a:latin typeface="Times New Roman" panose="02020603050405020304" pitchFamily="18" charset="0"/>
                <a:cs typeface="Times New Roman" panose="02020603050405020304" pitchFamily="18" charset="0"/>
              </a:rPr>
              <a:t>, it helps the court in examining and determining the constitutional validity of a law</a:t>
            </a:r>
            <a:endParaRPr lang="en-IN" sz="2400" dirty="0" smtClean="0">
              <a:latin typeface="Times New Roman" panose="02020603050405020304" pitchFamily="18" charset="0"/>
              <a:cs typeface="Times New Roman" panose="02020603050405020304" pitchFamily="18" charset="0"/>
            </a:endParaRPr>
          </a:p>
          <a:p>
            <a:pPr algn="just"/>
            <a:endParaRPr lang="en-IN" sz="2400" dirty="0" smtClean="0">
              <a:latin typeface="Times New Roman" panose="02020603050405020304" pitchFamily="18" charset="0"/>
              <a:cs typeface="Times New Roman" panose="02020603050405020304" pitchFamily="18" charset="0"/>
            </a:endParaRPr>
          </a:p>
          <a:p>
            <a:pPr algn="just"/>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Branch Wise Application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6" name="Rectangle 15"/>
          <p:cNvSpPr/>
          <p:nvPr/>
        </p:nvSpPr>
        <p:spPr>
          <a:xfrm>
            <a:off x="1017320" y="1655319"/>
            <a:ext cx="6096000" cy="3323987"/>
          </a:xfrm>
          <a:prstGeom prst="rect">
            <a:avLst/>
          </a:prstGeom>
        </p:spPr>
        <p:txBody>
          <a:bodyPr wrap="square">
            <a:spAutoFit/>
          </a:bodyPr>
          <a:lstStyle/>
          <a:p>
            <a:pPr algn="just">
              <a:lnSpc>
                <a:spcPct val="150000"/>
              </a:lnSpc>
              <a:spcBef>
                <a:spcPct val="0"/>
              </a:spcBef>
              <a:buFontTx/>
              <a:buAutoNum type="arabicPeriod"/>
            </a:pPr>
            <a:r>
              <a:rPr lang="en-US" altLang="en-US" sz="2800" b="1" dirty="0" smtClean="0">
                <a:latin typeface="Times New Roman" panose="02020603050405020304" pitchFamily="18" charset="0"/>
                <a:cs typeface="Times New Roman" panose="02020603050405020304" pitchFamily="18" charset="0"/>
              </a:rPr>
              <a:t> Legal knowledge</a:t>
            </a:r>
          </a:p>
          <a:p>
            <a:pPr algn="just">
              <a:lnSpc>
                <a:spcPct val="150000"/>
              </a:lnSpc>
              <a:spcBef>
                <a:spcPct val="0"/>
              </a:spcBef>
              <a:buFontTx/>
              <a:buAutoNum type="arabicPeriod"/>
            </a:pPr>
            <a:r>
              <a:rPr lang="en-US" altLang="en-US" sz="2800" b="1" dirty="0" smtClean="0">
                <a:latin typeface="Times New Roman" panose="02020603050405020304" pitchFamily="18" charset="0"/>
                <a:cs typeface="Times New Roman" panose="02020603050405020304" pitchFamily="18" charset="0"/>
              </a:rPr>
              <a:t> Individual rights</a:t>
            </a:r>
          </a:p>
          <a:p>
            <a:pPr algn="just">
              <a:lnSpc>
                <a:spcPct val="150000"/>
              </a:lnSpc>
              <a:spcBef>
                <a:spcPct val="0"/>
              </a:spcBef>
              <a:buFontTx/>
              <a:buAutoNum type="arabicPeriod"/>
            </a:pPr>
            <a:r>
              <a:rPr lang="en-US" altLang="en-US" sz="2800" b="1" dirty="0" smtClean="0">
                <a:latin typeface="Times New Roman" panose="02020603050405020304" pitchFamily="18" charset="0"/>
                <a:cs typeface="Times New Roman" panose="02020603050405020304" pitchFamily="18" charset="0"/>
              </a:rPr>
              <a:t> Duties of a citizen </a:t>
            </a:r>
          </a:p>
          <a:p>
            <a:pPr algn="just">
              <a:lnSpc>
                <a:spcPct val="150000"/>
              </a:lnSpc>
              <a:spcBef>
                <a:spcPct val="0"/>
              </a:spcBef>
              <a:buFontTx/>
              <a:buAutoNum type="arabicPeriod"/>
            </a:pPr>
            <a:r>
              <a:rPr lang="en-US" altLang="en-US" sz="2800" b="1" dirty="0" smtClean="0">
                <a:latin typeface="Times New Roman" panose="02020603050405020304" pitchFamily="18" charset="0"/>
                <a:cs typeface="Times New Roman" panose="02020603050405020304" pitchFamily="18" charset="0"/>
              </a:rPr>
              <a:t> Patent filling</a:t>
            </a:r>
          </a:p>
          <a:p>
            <a:pPr algn="just">
              <a:lnSpc>
                <a:spcPct val="150000"/>
              </a:lnSpc>
              <a:spcBef>
                <a:spcPct val="0"/>
              </a:spcBef>
              <a:buFontTx/>
              <a:buAutoNum type="arabicPeriod"/>
            </a:pPr>
            <a:r>
              <a:rPr lang="en-US" altLang="en-US" sz="2800" b="1" dirty="0" smtClean="0">
                <a:latin typeface="Times New Roman" panose="02020603050405020304" pitchFamily="18" charset="0"/>
                <a:cs typeface="Times New Roman" panose="02020603050405020304" pitchFamily="18" charset="0"/>
              </a:rPr>
              <a:t> Business setup</a:t>
            </a:r>
          </a:p>
        </p:txBody>
      </p:sp>
    </p:spTree>
    <p:extLst>
      <p:ext uri="{BB962C8B-B14F-4D97-AF65-F5344CB8AC3E}">
        <p14:creationId xmlns:p14="http://schemas.microsoft.com/office/powerpoint/2010/main" xmlns="" val="159815539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smtClean="0">
                <a:solidFill>
                  <a:srgbClr val="CC3300"/>
                </a:solidFill>
                <a:latin typeface="Times New Roman" pitchFamily="18" charset="0"/>
                <a:cs typeface="Times New Roman" pitchFamily="18" charset="0"/>
              </a:rPr>
              <a:t>Classification of Directive Principles of State Policy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2985433"/>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Constitution does not contain any classification of Directive Principles.</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On the basis of their content and direction, they can be classified into three broad categories,</a:t>
            </a:r>
          </a:p>
          <a:p>
            <a:pPr marL="914400" lvl="1" indent="-457200">
              <a:buFont typeface="+mj-lt"/>
              <a:buAutoNum type="arabicPeriod"/>
            </a:pPr>
            <a:r>
              <a:rPr lang="en-IN" sz="2400" dirty="0" smtClean="0">
                <a:latin typeface="Times New Roman" panose="02020603050405020304" pitchFamily="18" charset="0"/>
                <a:cs typeface="Times New Roman" panose="02020603050405020304" pitchFamily="18" charset="0"/>
              </a:rPr>
              <a:t>Socialistic,</a:t>
            </a:r>
          </a:p>
          <a:p>
            <a:pPr marL="914400" lvl="1" indent="-457200">
              <a:buFont typeface="+mj-lt"/>
              <a:buAutoNum type="arabicPeriod"/>
            </a:pPr>
            <a:r>
              <a:rPr lang="en-IN" sz="2400" dirty="0" err="1" smtClean="0">
                <a:latin typeface="Times New Roman" panose="02020603050405020304" pitchFamily="18" charset="0"/>
                <a:cs typeface="Times New Roman" panose="02020603050405020304" pitchFamily="18" charset="0"/>
              </a:rPr>
              <a:t>Gandhian</a:t>
            </a:r>
            <a:endParaRPr lang="en-IN" sz="2400" dirty="0" smtClean="0">
              <a:latin typeface="Times New Roman" panose="02020603050405020304" pitchFamily="18" charset="0"/>
              <a:cs typeface="Times New Roman" panose="02020603050405020304" pitchFamily="18" charset="0"/>
            </a:endParaRPr>
          </a:p>
          <a:p>
            <a:pPr marL="914400" lvl="1" indent="-457200">
              <a:buFont typeface="+mj-lt"/>
              <a:buAutoNum type="arabicPeriod"/>
            </a:pPr>
            <a:r>
              <a:rPr lang="en-IN" sz="2400" dirty="0" smtClean="0">
                <a:latin typeface="Times New Roman" panose="02020603050405020304" pitchFamily="18" charset="0"/>
                <a:cs typeface="Times New Roman" panose="02020603050405020304" pitchFamily="18" charset="0"/>
              </a:rPr>
              <a:t>Liberal-intellectual.</a:t>
            </a:r>
          </a:p>
          <a:p>
            <a:pPr algn="just"/>
            <a:endParaRPr lang="en-US" sz="2400" b="1"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Socialist Principles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462760"/>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Article 38: Promoting welfare of the society by securing a social order permeated by justice</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Article 39: To secure</a:t>
            </a:r>
          </a:p>
          <a:p>
            <a:pPr marL="342900"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Right of adequate means of livelihood</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Equitable distribution of material resources of the community for the common good</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Prevention of concentration of wealth and means of production</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Equal pay for equal work for men and women</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Preservation of health and strength of workers and children against forcible abuse</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Opportunities for healthy development of the child</a:t>
            </a:r>
            <a:endParaRPr lang="en-IN" sz="24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Socialist Principles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5447645"/>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39A: To promote equal justice and to provide free legal aid to the poor</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41: To secure the right to work, to education and to public assistance in cases of unemployment, old age, sickness and disablement</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42: Make provisions for just and humane conditions for work and maternity relief</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43: To secure a living wage, a decent standard of life and social and cultural opportunities for all workers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43A: Steps to secure participation of workers in the management of industries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47: Raise the level of nutrition and the standard of living of people and to improve public health</a:t>
            </a:r>
            <a:endParaRPr lang="en-IN"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US" sz="2000" dirty="0" smtClean="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err="1" smtClean="0">
                <a:solidFill>
                  <a:srgbClr val="CC3300"/>
                </a:solidFill>
                <a:latin typeface="Times New Roman" pitchFamily="18" charset="0"/>
                <a:cs typeface="Times New Roman" pitchFamily="18" charset="0"/>
              </a:rPr>
              <a:t>Gandhian</a:t>
            </a:r>
            <a:r>
              <a:rPr lang="en-IN" sz="3600" b="1" dirty="0" smtClean="0">
                <a:solidFill>
                  <a:srgbClr val="CC3300"/>
                </a:solidFill>
                <a:latin typeface="Times New Roman" pitchFamily="18" charset="0"/>
                <a:cs typeface="Times New Roman" pitchFamily="18" charset="0"/>
              </a:rPr>
              <a:t> Principles: </a:t>
            </a:r>
            <a:r>
              <a:rPr lang="en-IN" sz="3600" b="1" dirty="0" err="1" smtClean="0">
                <a:solidFill>
                  <a:srgbClr val="CC3300"/>
                </a:solidFill>
                <a:latin typeface="Times New Roman" pitchFamily="18" charset="0"/>
                <a:cs typeface="Times New Roman" pitchFamily="18" charset="0"/>
              </a:rPr>
              <a:t>Gandhian</a:t>
            </a:r>
            <a:r>
              <a:rPr lang="en-IN" sz="3600" b="1" dirty="0" smtClean="0">
                <a:solidFill>
                  <a:srgbClr val="CC3300"/>
                </a:solidFill>
                <a:latin typeface="Times New Roman" pitchFamily="18" charset="0"/>
                <a:cs typeface="Times New Roman" pitchFamily="18" charset="0"/>
              </a:rPr>
              <a:t> Ideology</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493538"/>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40: To organize village </a:t>
            </a:r>
            <a:r>
              <a:rPr lang="en-US" sz="2200" dirty="0" err="1" smtClean="0">
                <a:latin typeface="Times New Roman" panose="02020603050405020304" pitchFamily="18" charset="0"/>
                <a:cs typeface="Times New Roman" panose="02020603050405020304" pitchFamily="18" charset="0"/>
              </a:rPr>
              <a:t>panchayats</a:t>
            </a:r>
            <a:r>
              <a:rPr lang="en-US" sz="2200" dirty="0" smtClean="0">
                <a:latin typeface="Times New Roman" panose="02020603050405020304" pitchFamily="18" charset="0"/>
                <a:cs typeface="Times New Roman" panose="02020603050405020304" pitchFamily="18" charset="0"/>
              </a:rPr>
              <a:t> and endow them with necessary powers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43: To promote cottage industries on an individual and cooperative basis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43B: To promote functioning of cooperative societies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46: To promote educational and economic interests of SCs, STs and other weaker sections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47: To prohibit the consumption of intoxicating drinks and drugs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48: To prohibit the slaughter of cows, calves and other </a:t>
            </a:r>
            <a:r>
              <a:rPr lang="en-US" sz="2200" dirty="0" err="1" smtClean="0">
                <a:latin typeface="Times New Roman" panose="02020603050405020304" pitchFamily="18" charset="0"/>
                <a:cs typeface="Times New Roman" panose="02020603050405020304" pitchFamily="18" charset="0"/>
              </a:rPr>
              <a:t>milch</a:t>
            </a:r>
            <a:r>
              <a:rPr lang="en-US" sz="2200" dirty="0" smtClean="0">
                <a:latin typeface="Times New Roman" panose="02020603050405020304" pitchFamily="18" charset="0"/>
                <a:cs typeface="Times New Roman" panose="02020603050405020304" pitchFamily="18" charset="0"/>
              </a:rPr>
              <a:t> and draught cattle and to improve their breeds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Liberal - Intellectual Principles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4832092"/>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44: To secure a uniform civil code for all</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45: To provide early childhood care until 6 years of age</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48: To organize agriculture and animal husbandry on modern scientific lines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48A: To protect and improve the environment and to safeguard forests and wildlife</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49: To protect monuments, places and objects of artistic or historic interest</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50: To separate judiciary from the executive</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51: To promote international peace and security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Fundamental Duties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819398" y="1265849"/>
            <a:ext cx="10569038" cy="1938992"/>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fundamental duties which were added by the 42nd Amendment Act of the Constitution in 1976, in addition to creating and promoting culture, also strengthen the hands of the legislature in enforcing these duties </a:t>
            </a:r>
            <a:r>
              <a:rPr lang="en-US" sz="2400" dirty="0" err="1" smtClean="0">
                <a:latin typeface="Times New Roman" panose="02020603050405020304" pitchFamily="18" charset="0"/>
                <a:cs typeface="Times New Roman" panose="02020603050405020304" pitchFamily="18" charset="0"/>
              </a:rPr>
              <a:t>vis</a:t>
            </a:r>
            <a:r>
              <a:rPr lang="en-US" sz="2400" dirty="0" smtClean="0">
                <a:latin typeface="Times New Roman" panose="02020603050405020304" pitchFamily="18" charset="0"/>
                <a:cs typeface="Times New Roman" panose="02020603050405020304" pitchFamily="18" charset="0"/>
              </a:rPr>
              <a:t>-a-</a:t>
            </a:r>
            <a:r>
              <a:rPr lang="en-US" sz="2400" dirty="0" err="1" smtClean="0">
                <a:latin typeface="Times New Roman" panose="02020603050405020304" pitchFamily="18" charset="0"/>
                <a:cs typeface="Times New Roman" panose="02020603050405020304" pitchFamily="18" charset="0"/>
              </a:rPr>
              <a:t>vis</a:t>
            </a:r>
            <a:r>
              <a:rPr lang="en-US" sz="2400" dirty="0" smtClean="0">
                <a:latin typeface="Times New Roman" panose="02020603050405020304" pitchFamily="18" charset="0"/>
                <a:cs typeface="Times New Roman" panose="02020603050405020304" pitchFamily="18" charset="0"/>
              </a:rPr>
              <a:t> the fundamental rights.</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List of Fundamental Duties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Abide by the Indian Constitution and respect its ideals and institutions, the National Flag and the National </a:t>
            </a:r>
            <a:r>
              <a:rPr lang="en-US" sz="2200" dirty="0" smtClean="0">
                <a:latin typeface="Times New Roman" panose="02020603050405020304" pitchFamily="18" charset="0"/>
                <a:cs typeface="Times New Roman" panose="02020603050405020304" pitchFamily="18" charset="0"/>
              </a:rPr>
              <a:t>Anthem.</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Cherish and follow the noble ideals that inspired the national struggle for </a:t>
            </a:r>
            <a:r>
              <a:rPr lang="en-US" sz="2200" dirty="0" smtClean="0">
                <a:latin typeface="Times New Roman" panose="02020603050405020304" pitchFamily="18" charset="0"/>
                <a:cs typeface="Times New Roman" panose="02020603050405020304" pitchFamily="18" charset="0"/>
              </a:rPr>
              <a:t>freedom.</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Uphold and protect the sovereignty, unity and integrity of </a:t>
            </a:r>
            <a:r>
              <a:rPr lang="en-US" sz="2200" dirty="0" smtClean="0">
                <a:latin typeface="Times New Roman" panose="02020603050405020304" pitchFamily="18" charset="0"/>
                <a:cs typeface="Times New Roman" panose="02020603050405020304" pitchFamily="18" charset="0"/>
              </a:rPr>
              <a:t>India.</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Defend the country and render national service when called upon to do </a:t>
            </a:r>
            <a:r>
              <a:rPr lang="en-US" sz="2200" dirty="0" smtClean="0">
                <a:latin typeface="Times New Roman" panose="02020603050405020304" pitchFamily="18" charset="0"/>
                <a:cs typeface="Times New Roman" panose="02020603050405020304" pitchFamily="18" charset="0"/>
              </a:rPr>
              <a:t>so.</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Promote harmony and the spirit of common brotherhood amongst all the people of India transcending religious, linguistic and regional or sectional diversities and to renounce practices derogatory to the dignity of </a:t>
            </a:r>
            <a:r>
              <a:rPr lang="en-US" sz="2200" dirty="0" smtClean="0">
                <a:latin typeface="Times New Roman" panose="02020603050405020304" pitchFamily="18" charset="0"/>
                <a:cs typeface="Times New Roman" panose="02020603050405020304" pitchFamily="18" charset="0"/>
              </a:rPr>
              <a:t>women.</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Value and preserve the rich heritage of the country’s composite </a:t>
            </a:r>
            <a:r>
              <a:rPr lang="en-US" sz="2200" dirty="0" smtClean="0">
                <a:latin typeface="Times New Roman" panose="02020603050405020304" pitchFamily="18" charset="0"/>
                <a:cs typeface="Times New Roman" panose="02020603050405020304" pitchFamily="18" charset="0"/>
              </a:rPr>
              <a:t>culture.</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Protect and improve the natural environment including forests, lakes, rivers and wildlife and to have compassion for living </a:t>
            </a:r>
            <a:r>
              <a:rPr lang="en-US" sz="2200" dirty="0" smtClean="0">
                <a:latin typeface="Times New Roman" panose="02020603050405020304" pitchFamily="18" charset="0"/>
                <a:cs typeface="Times New Roman" panose="02020603050405020304" pitchFamily="18" charset="0"/>
              </a:rPr>
              <a:t>creatures.</a:t>
            </a: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Develop scientific temper, humanism and the spirit of inquiry and reform.</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Safeguard public property and to abjure </a:t>
            </a:r>
            <a:r>
              <a:rPr lang="en-US" sz="2200" dirty="0" smtClean="0">
                <a:latin typeface="Times New Roman" panose="02020603050405020304" pitchFamily="18" charset="0"/>
                <a:cs typeface="Times New Roman" panose="02020603050405020304" pitchFamily="18" charset="0"/>
              </a:rPr>
              <a:t>violence.</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List of Fundamental Duties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938992"/>
          </a:xfrm>
          <a:prstGeom prst="rect">
            <a:avLst/>
          </a:prstGeom>
        </p:spPr>
        <p:txBody>
          <a:bodyPr wrap="square">
            <a:spAutoFit/>
          </a:bodyPr>
          <a:lstStyle/>
          <a:p>
            <a:pPr lvl="0" algn="just">
              <a:defRPr/>
            </a:pPr>
            <a:r>
              <a:rPr lang="en-US" sz="2400" dirty="0" smtClean="0">
                <a:solidFill>
                  <a:prstClr val="black"/>
                </a:solidFill>
                <a:latin typeface="Times New Roman" panose="02020603050405020304" pitchFamily="18" charset="0"/>
                <a:cs typeface="Times New Roman" panose="02020603050405020304" pitchFamily="18" charset="0"/>
              </a:rPr>
              <a:t>11. Strive towards excellence in all spheres of individual and collective activity so that the nation constantly rises to higher levels of </a:t>
            </a:r>
            <a:r>
              <a:rPr lang="en-US" sz="2400" dirty="0" err="1" smtClean="0">
                <a:solidFill>
                  <a:prstClr val="black"/>
                </a:solidFill>
                <a:latin typeface="Times New Roman" panose="02020603050405020304" pitchFamily="18" charset="0"/>
                <a:cs typeface="Times New Roman" panose="02020603050405020304" pitchFamily="18" charset="0"/>
              </a:rPr>
              <a:t>endeavour</a:t>
            </a:r>
            <a:r>
              <a:rPr lang="en-US" sz="2400" dirty="0" smtClean="0">
                <a:solidFill>
                  <a:prstClr val="black"/>
                </a:solidFill>
                <a:latin typeface="Times New Roman" panose="02020603050405020304" pitchFamily="18" charset="0"/>
                <a:cs typeface="Times New Roman" panose="02020603050405020304" pitchFamily="18" charset="0"/>
              </a:rPr>
              <a:t> and </a:t>
            </a:r>
            <a:r>
              <a:rPr lang="en-US" sz="2400" dirty="0" smtClean="0">
                <a:solidFill>
                  <a:prstClr val="black"/>
                </a:solidFill>
                <a:latin typeface="Times New Roman" panose="02020603050405020304" pitchFamily="18" charset="0"/>
                <a:cs typeface="Times New Roman" panose="02020603050405020304" pitchFamily="18" charset="0"/>
              </a:rPr>
              <a:t>achievement.</a:t>
            </a:r>
            <a:endParaRPr lang="en-US" sz="2400" dirty="0" smtClean="0">
              <a:solidFill>
                <a:prstClr val="black"/>
              </a:solidFill>
              <a:latin typeface="Times New Roman" panose="02020603050405020304" pitchFamily="18" charset="0"/>
              <a:cs typeface="Times New Roman" panose="02020603050405020304" pitchFamily="18" charset="0"/>
            </a:endParaRPr>
          </a:p>
          <a:p>
            <a:pPr lvl="0" algn="just">
              <a:defRPr/>
            </a:pPr>
            <a:r>
              <a:rPr lang="en-US" sz="2400" dirty="0" smtClean="0">
                <a:solidFill>
                  <a:prstClr val="black"/>
                </a:solidFill>
                <a:latin typeface="Times New Roman" panose="02020603050405020304" pitchFamily="18" charset="0"/>
                <a:cs typeface="Times New Roman" panose="02020603050405020304" pitchFamily="18" charset="0"/>
              </a:rPr>
              <a:t>12. Provide opportunities for education to his child or ward between the age of six and fourteen years. This duty was added by the 86th Constitutional Amendment Act, </a:t>
            </a:r>
            <a:r>
              <a:rPr lang="en-US" sz="2400" dirty="0" smtClean="0">
                <a:solidFill>
                  <a:prstClr val="black"/>
                </a:solidFill>
                <a:latin typeface="Times New Roman" panose="02020603050405020304" pitchFamily="18" charset="0"/>
                <a:cs typeface="Times New Roman" panose="02020603050405020304" pitchFamily="18" charset="0"/>
              </a:rPr>
              <a:t>2002.</a:t>
            </a:r>
            <a:endParaRPr lang="en-IN" sz="2400"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Parliamentary System</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Parliamentary system is a form of government where executives hold the power with the majority support of the legislature (usually the people's elected house).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Our Supreme Court says that; our constitution is modeled on the British Parliamentary system where the executive is deemed to have the primary responsibility for the formation of government policy and its transmission into law by retaining the confidence of the </a:t>
            </a:r>
            <a:r>
              <a:rPr lang="en-US" sz="2200" dirty="0" err="1" smtClean="0">
                <a:latin typeface="Times New Roman" panose="02020603050405020304" pitchFamily="18" charset="0"/>
                <a:cs typeface="Times New Roman" panose="02020603050405020304" pitchFamily="18" charset="0"/>
              </a:rPr>
              <a:t>Lok</a:t>
            </a:r>
            <a:r>
              <a:rPr lang="en-US" sz="2200" dirty="0" smtClean="0">
                <a:latin typeface="Times New Roman" panose="02020603050405020304" pitchFamily="18" charset="0"/>
                <a:cs typeface="Times New Roman" panose="02020603050405020304" pitchFamily="18" charset="0"/>
              </a:rPr>
              <a:t> </a:t>
            </a:r>
            <a:r>
              <a:rPr lang="en-US" sz="2200" dirty="0" err="1" smtClean="0">
                <a:latin typeface="Times New Roman" panose="02020603050405020304" pitchFamily="18" charset="0"/>
                <a:cs typeface="Times New Roman" panose="02020603050405020304" pitchFamily="18" charset="0"/>
              </a:rPr>
              <a:t>Sabha</a:t>
            </a:r>
            <a:r>
              <a:rPr lang="en-US" sz="2200" dirty="0" smtClean="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74 and 75 provide the parliamentary system for the centre.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Article 163 and 164 provide the parliamentary system for the states.</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Unlike the Presidential system, in this system, the executives sit in the legislature because they are part of the legislature.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Executives can exercise power and stay in the office as long as they have the support of the lower house of the legislature.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Parliamentary System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277547"/>
          </a:xfrm>
          <a:prstGeom prst="rect">
            <a:avLst/>
          </a:prstGeom>
        </p:spPr>
        <p:txBody>
          <a:bodyPr wrap="square">
            <a:spAutoFit/>
          </a:bodyPr>
          <a:lstStyle/>
          <a:p>
            <a:pPr marL="342900" lvl="0" indent="-342900" algn="just">
              <a:buFont typeface="Arial" panose="020B0604020202020204" pitchFamily="34" charset="0"/>
              <a:buChar char="•"/>
              <a:defRPr/>
            </a:pPr>
            <a:r>
              <a:rPr lang="en-US" sz="2400" dirty="0" smtClean="0">
                <a:solidFill>
                  <a:prstClr val="black"/>
                </a:solidFill>
                <a:latin typeface="Times New Roman" panose="02020603050405020304" pitchFamily="18" charset="0"/>
                <a:cs typeface="Times New Roman" panose="02020603050405020304" pitchFamily="18" charset="0"/>
              </a:rPr>
              <a:t>In India, the Council of Ministers is collectively responsible to the </a:t>
            </a:r>
            <a:r>
              <a:rPr lang="en-US" sz="2400" dirty="0" err="1" smtClean="0">
                <a:solidFill>
                  <a:prstClr val="black"/>
                </a:solidFill>
                <a:latin typeface="Times New Roman" panose="02020603050405020304" pitchFamily="18" charset="0"/>
                <a:cs typeface="Times New Roman" panose="02020603050405020304" pitchFamily="18" charset="0"/>
              </a:rPr>
              <a:t>Lok</a:t>
            </a:r>
            <a:r>
              <a:rPr lang="en-US" sz="2400" dirty="0" smtClean="0">
                <a:solidFill>
                  <a:prstClr val="black"/>
                </a:solidFill>
                <a:latin typeface="Times New Roman" panose="02020603050405020304" pitchFamily="18" charset="0"/>
                <a:cs typeface="Times New Roman" panose="02020603050405020304" pitchFamily="18" charset="0"/>
              </a:rPr>
              <a:t> </a:t>
            </a:r>
            <a:r>
              <a:rPr lang="en-US" sz="2400" dirty="0" err="1" smtClean="0">
                <a:solidFill>
                  <a:prstClr val="black"/>
                </a:solidFill>
                <a:latin typeface="Times New Roman" panose="02020603050405020304" pitchFamily="18" charset="0"/>
                <a:cs typeface="Times New Roman" panose="02020603050405020304" pitchFamily="18" charset="0"/>
              </a:rPr>
              <a:t>Sabha</a:t>
            </a:r>
            <a:r>
              <a:rPr lang="en-US" sz="2400" dirty="0" smtClean="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sz="2400" dirty="0" smtClean="0">
                <a:solidFill>
                  <a:prstClr val="black"/>
                </a:solidFill>
                <a:latin typeface="Times New Roman" panose="02020603050405020304" pitchFamily="18" charset="0"/>
                <a:cs typeface="Times New Roman" panose="02020603050405020304" pitchFamily="18" charset="0"/>
              </a:rPr>
              <a:t>The collective responsibility means the council of ministers has joint responsibility for their actions towards </a:t>
            </a:r>
            <a:r>
              <a:rPr lang="en-US" sz="2400" dirty="0" err="1" smtClean="0">
                <a:solidFill>
                  <a:prstClr val="black"/>
                </a:solidFill>
                <a:latin typeface="Times New Roman" panose="02020603050405020304" pitchFamily="18" charset="0"/>
                <a:cs typeface="Times New Roman" panose="02020603050405020304" pitchFamily="18" charset="0"/>
              </a:rPr>
              <a:t>Lok</a:t>
            </a:r>
            <a:r>
              <a:rPr lang="en-US" sz="2400" dirty="0" smtClean="0">
                <a:solidFill>
                  <a:prstClr val="black"/>
                </a:solidFill>
                <a:latin typeface="Times New Roman" panose="02020603050405020304" pitchFamily="18" charset="0"/>
                <a:cs typeface="Times New Roman" panose="02020603050405020304" pitchFamily="18" charset="0"/>
              </a:rPr>
              <a:t> </a:t>
            </a:r>
            <a:r>
              <a:rPr lang="en-US" sz="2400" dirty="0" err="1" smtClean="0">
                <a:solidFill>
                  <a:prstClr val="black"/>
                </a:solidFill>
                <a:latin typeface="Times New Roman" panose="02020603050405020304" pitchFamily="18" charset="0"/>
                <a:cs typeface="Times New Roman" panose="02020603050405020304" pitchFamily="18" charset="0"/>
              </a:rPr>
              <a:t>Sabha</a:t>
            </a:r>
            <a:r>
              <a:rPr lang="en-US" sz="2400" dirty="0" smtClean="0">
                <a:solidFill>
                  <a:prstClr val="black"/>
                </a:solidFill>
                <a:latin typeface="Times New Roman" panose="02020603050405020304" pitchFamily="18" charset="0"/>
                <a:cs typeface="Times New Roman" panose="02020603050405020304" pitchFamily="18" charset="0"/>
              </a:rPr>
              <a:t>. Even if a decision has been taken by a single minister, under the principle of collective responsibility the whole council of ministers has responsibility for it.</a:t>
            </a:r>
            <a:endParaRPr lang="en-IN" sz="2400" dirty="0" smtClean="0">
              <a:solidFill>
                <a:prstClr val="black"/>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Course Objectives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724394" y="1116282"/>
            <a:ext cx="10925299" cy="4659609"/>
          </a:xfrm>
          <a:prstGeom prst="rect">
            <a:avLst/>
          </a:prstGeom>
        </p:spPr>
        <p:txBody>
          <a:bodyPr wrap="square">
            <a:spAutoFit/>
          </a:bodyPr>
          <a:lstStyle/>
          <a:p>
            <a:pPr algn="just">
              <a:lnSpc>
                <a:spcPct val="150000"/>
              </a:lnSpc>
              <a:spcBef>
                <a:spcPts val="0"/>
              </a:spcBef>
              <a:defRPr/>
            </a:pPr>
            <a:r>
              <a:rPr lang="en-US" sz="2000" b="1" dirty="0" smtClean="0">
                <a:latin typeface="Times New Roman" pitchFamily="18" charset="0"/>
                <a:cs typeface="Times New Roman" pitchFamily="18" charset="0"/>
              </a:rPr>
              <a:t>Course Objectives:</a:t>
            </a:r>
          </a:p>
          <a:p>
            <a:pPr algn="just">
              <a:lnSpc>
                <a:spcPct val="150000"/>
              </a:lnSpc>
              <a:spcBef>
                <a:spcPts val="0"/>
              </a:spcBef>
              <a:defRPr/>
            </a:pPr>
            <a:r>
              <a:rPr lang="en-US" sz="2000" dirty="0" smtClean="0">
                <a:latin typeface="Times New Roman" pitchFamily="18" charset="0"/>
                <a:cs typeface="Times New Roman" pitchFamily="18" charset="0"/>
              </a:rPr>
              <a:t>The student will try to learn about:</a:t>
            </a:r>
            <a:endParaRPr lang="en-US" sz="2000" b="1" dirty="0" smtClean="0">
              <a:latin typeface="Times New Roman" pitchFamily="18" charset="0"/>
              <a:cs typeface="Times New Roman" pitchFamily="18" charset="0"/>
            </a:endParaRPr>
          </a:p>
          <a:p>
            <a:pPr marL="342900" indent="-342900" algn="just">
              <a:lnSpc>
                <a:spcPct val="150000"/>
              </a:lnSpc>
              <a:buFont typeface="+mj-lt"/>
              <a:buAutoNum type="arabicPeriod"/>
              <a:defRPr/>
            </a:pPr>
            <a:r>
              <a:rPr lang="en-US" sz="2000" b="1" dirty="0" smtClean="0">
                <a:latin typeface="Times New Roman" pitchFamily="18" charset="0"/>
                <a:cs typeface="Times New Roman" pitchFamily="18" charset="0"/>
              </a:rPr>
              <a:t>To acquaint the students with legacies of constitutional development in  India and help those to understand the most diversified legal document of India and philosophy behind it.</a:t>
            </a:r>
          </a:p>
          <a:p>
            <a:pPr marL="342900" indent="-342900" algn="just">
              <a:lnSpc>
                <a:spcPct val="150000"/>
              </a:lnSpc>
              <a:buFont typeface="+mj-lt"/>
              <a:buAutoNum type="arabicPeriod"/>
              <a:defRPr/>
            </a:pPr>
            <a:r>
              <a:rPr lang="en-US" sz="2000" dirty="0" smtClean="0">
                <a:latin typeface="Times New Roman" pitchFamily="18" charset="0"/>
                <a:cs typeface="Times New Roman" pitchFamily="18" charset="0"/>
              </a:rPr>
              <a:t>To make students aware of the theoretical and functional aspects of the Indian Parliamentary System.</a:t>
            </a:r>
          </a:p>
          <a:p>
            <a:pPr marL="342900" indent="-342900" algn="just">
              <a:lnSpc>
                <a:spcPct val="150000"/>
              </a:lnSpc>
              <a:buFont typeface="+mj-lt"/>
              <a:buAutoNum type="arabicPeriod"/>
              <a:defRPr/>
            </a:pPr>
            <a:r>
              <a:rPr lang="en-US" sz="2000" dirty="0" smtClean="0">
                <a:latin typeface="Times New Roman" pitchFamily="18" charset="0"/>
                <a:cs typeface="Times New Roman" pitchFamily="18" charset="0"/>
              </a:rPr>
              <a:t>To channelize students’ thinking towards basic understanding of the legal concepts and its implications for engineers.</a:t>
            </a:r>
          </a:p>
          <a:p>
            <a:pPr marL="342900" indent="-342900" algn="just">
              <a:lnSpc>
                <a:spcPct val="150000"/>
              </a:lnSpc>
              <a:buFont typeface="+mj-lt"/>
              <a:buAutoNum type="arabicPeriod"/>
              <a:defRPr/>
            </a:pPr>
            <a:r>
              <a:rPr lang="en-US" sz="2000" dirty="0" smtClean="0">
                <a:latin typeface="Times New Roman" pitchFamily="18" charset="0"/>
                <a:cs typeface="Times New Roman" pitchFamily="18" charset="0"/>
              </a:rPr>
              <a:t>To acquaint students with latest intellectual property rights and innovation environment with related regulatory framework.</a:t>
            </a:r>
          </a:p>
          <a:p>
            <a:pPr marL="342900" indent="-342900" algn="just">
              <a:lnSpc>
                <a:spcPct val="150000"/>
              </a:lnSpc>
              <a:buFont typeface="+mj-lt"/>
              <a:buAutoNum type="arabicPeriod"/>
              <a:defRPr/>
            </a:pPr>
            <a:r>
              <a:rPr lang="en-US" sz="2000" dirty="0" smtClean="0">
                <a:latin typeface="Times New Roman" pitchFamily="18" charset="0"/>
                <a:cs typeface="Times New Roman" pitchFamily="18" charset="0"/>
              </a:rPr>
              <a:t>To make students learn about role of engineering in business organizations and e-governance. </a:t>
            </a:r>
            <a:endParaRPr lang="en-US" sz="2000" dirty="0"/>
          </a:p>
        </p:txBody>
      </p:sp>
    </p:spTree>
    <p:extLst>
      <p:ext uri="{BB962C8B-B14F-4D97-AF65-F5344CB8AC3E}">
        <p14:creationId xmlns:p14="http://schemas.microsoft.com/office/powerpoint/2010/main" xmlns="" val="159815539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fontScale="90000"/>
          </a:bodyPr>
          <a:lstStyle/>
          <a:p>
            <a:pPr algn="ctr"/>
            <a:r>
              <a:rPr lang="en-IN" sz="3600" b="1" dirty="0" smtClean="0">
                <a:solidFill>
                  <a:srgbClr val="CC3300"/>
                </a:solidFill>
                <a:latin typeface="Times New Roman" pitchFamily="18" charset="0"/>
                <a:cs typeface="Times New Roman" pitchFamily="18" charset="0"/>
              </a:rPr>
              <a:t>Features or Principles of Parliamentary Government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2646878"/>
          </a:xfrm>
          <a:prstGeom prst="rect">
            <a:avLst/>
          </a:prstGeom>
        </p:spPr>
        <p:txBody>
          <a:bodyPr wrap="square">
            <a:spAutoFit/>
          </a:bodyPr>
          <a:lstStyle/>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Nominal and real executives</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Collective responsibility</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Political homogeneity</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Dual membership</a:t>
            </a:r>
          </a:p>
          <a:p>
            <a:pPr marL="342900" indent="-342900">
              <a:buFont typeface="Arial" panose="020B0604020202020204" pitchFamily="34" charset="0"/>
              <a:buChar char="•"/>
            </a:pPr>
            <a:r>
              <a:rPr lang="en-IN" sz="2400" dirty="0" smtClean="0">
                <a:latin typeface="Times New Roman" panose="02020603050405020304" pitchFamily="18" charset="0"/>
                <a:cs typeface="Times New Roman" panose="02020603050405020304" pitchFamily="18" charset="0"/>
              </a:rPr>
              <a:t>Secrecy</a:t>
            </a:r>
          </a:p>
          <a:p>
            <a:pPr marL="342900" indent="-342900">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Lecture Related to Topic</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538883"/>
          </a:xfrm>
          <a:prstGeom prst="rect">
            <a:avLst/>
          </a:prstGeom>
        </p:spPr>
        <p:txBody>
          <a:bodyPr wrap="square">
            <a:spAutoFit/>
          </a:bodyPr>
          <a:lstStyle/>
          <a:p>
            <a:pPr>
              <a:lnSpc>
                <a:spcPct val="150000"/>
              </a:lnSpc>
              <a:buNone/>
            </a:pPr>
            <a:r>
              <a:rPr lang="en-US" sz="2400" dirty="0" smtClean="0">
                <a:latin typeface="Times New Roman" pitchFamily="18" charset="0"/>
                <a:cs typeface="Times New Roman" pitchFamily="18" charset="0"/>
              </a:rPr>
              <a:t>Parliamentary system: </a:t>
            </a:r>
            <a:r>
              <a:rPr lang="en-US" sz="2400" dirty="0" smtClean="0">
                <a:latin typeface="Times New Roman" pitchFamily="18" charset="0"/>
                <a:cs typeface="Times New Roman" pitchFamily="18" charset="0"/>
                <a:hlinkClick r:id="rId12"/>
              </a:rPr>
              <a:t>https://www.youtube.com/watch?v=8yFk2aQamXg</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Directive Principles of State Policy: </a:t>
            </a:r>
            <a:r>
              <a:rPr lang="en-US" sz="2400" dirty="0" smtClean="0">
                <a:latin typeface="Times New Roman" pitchFamily="18" charset="0"/>
                <a:cs typeface="Times New Roman" pitchFamily="18" charset="0"/>
                <a:hlinkClick r:id="rId13"/>
              </a:rPr>
              <a:t>https://www.youtube.com/watch?v=Id_Chh5y8Zc</a:t>
            </a:r>
            <a:endParaRPr lang="en-US" sz="2400" dirty="0" smtClean="0">
              <a:latin typeface="Times New Roman" pitchFamily="18" charset="0"/>
              <a:cs typeface="Times New Roman"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Weekly Assignment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What are the various fundamental rights available to the citizen of India?</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Explain various Fundamental duties of Indian citizens.</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Fundamental duties have been added to the constitution in accordance with the recommendation of?</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The Directive Principles resemble the ‘Instrument of Instructions’ enumerated in which Act?</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What is the difference between fundamental rights and rights secured by other provisions of the Constitution?</a:t>
            </a: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154984"/>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Q.1) Consider the following statements regarding the Preamble of Indian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1. In </a:t>
            </a:r>
            <a:r>
              <a:rPr lang="en-US" sz="2400" dirty="0" err="1" smtClean="0">
                <a:solidFill>
                  <a:srgbClr val="090909"/>
                </a:solidFill>
                <a:latin typeface="Times New Roman" panose="02020603050405020304" pitchFamily="18" charset="0"/>
                <a:cs typeface="Times New Roman" panose="02020603050405020304" pitchFamily="18" charset="0"/>
              </a:rPr>
              <a:t>Keshavananda</a:t>
            </a:r>
            <a:r>
              <a:rPr lang="en-US" sz="2400" dirty="0" smtClean="0">
                <a:solidFill>
                  <a:srgbClr val="090909"/>
                </a:solidFill>
                <a:latin typeface="Times New Roman" panose="02020603050405020304" pitchFamily="18" charset="0"/>
                <a:cs typeface="Times New Roman" panose="02020603050405020304" pitchFamily="18" charset="0"/>
              </a:rPr>
              <a:t> </a:t>
            </a:r>
            <a:r>
              <a:rPr lang="en-US" sz="2400" dirty="0" err="1" smtClean="0">
                <a:solidFill>
                  <a:srgbClr val="090909"/>
                </a:solidFill>
                <a:latin typeface="Times New Roman" panose="02020603050405020304" pitchFamily="18" charset="0"/>
                <a:cs typeface="Times New Roman" panose="02020603050405020304" pitchFamily="18" charset="0"/>
              </a:rPr>
              <a:t>Bharti</a:t>
            </a:r>
            <a:r>
              <a:rPr lang="en-US" sz="2400" dirty="0" smtClean="0">
                <a:solidFill>
                  <a:srgbClr val="090909"/>
                </a:solidFill>
                <a:latin typeface="Times New Roman" panose="02020603050405020304" pitchFamily="18" charset="0"/>
                <a:cs typeface="Times New Roman" panose="02020603050405020304" pitchFamily="18" charset="0"/>
              </a:rPr>
              <a:t> case, Supreme Court held that Preamble is not a part of the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2. The Preamble is neither a source of power to legislature nor a prohibition upon the powers of legislature.</a:t>
            </a:r>
          </a:p>
          <a:p>
            <a:pPr algn="just"/>
            <a:r>
              <a:rPr lang="en-US" sz="2400" dirty="0" smtClean="0">
                <a:solidFill>
                  <a:srgbClr val="090909"/>
                </a:solidFill>
                <a:latin typeface="Times New Roman" panose="02020603050405020304" pitchFamily="18" charset="0"/>
                <a:cs typeface="Times New Roman" panose="02020603050405020304" pitchFamily="18" charset="0"/>
              </a:rPr>
              <a:t>3. It is </a:t>
            </a:r>
            <a:r>
              <a:rPr lang="en-US" sz="2400" dirty="0" err="1" smtClean="0">
                <a:solidFill>
                  <a:srgbClr val="090909"/>
                </a:solidFill>
                <a:latin typeface="Times New Roman" panose="02020603050405020304" pitchFamily="18" charset="0"/>
                <a:cs typeface="Times New Roman" panose="02020603050405020304" pitchFamily="18" charset="0"/>
              </a:rPr>
              <a:t>justiciable</a:t>
            </a:r>
            <a:r>
              <a:rPr lang="en-US" sz="2400" dirty="0" smtClean="0">
                <a:solidFill>
                  <a:srgbClr val="090909"/>
                </a:solidFill>
                <a:latin typeface="Times New Roman" panose="02020603050405020304" pitchFamily="18" charset="0"/>
                <a:cs typeface="Times New Roman" panose="02020603050405020304" pitchFamily="18" charset="0"/>
              </a:rPr>
              <a:t>, that is, its provisions are enforceable in courts of law.</a:t>
            </a:r>
          </a:p>
          <a:p>
            <a:pPr algn="just"/>
            <a:r>
              <a:rPr lang="en-US" sz="2400" dirty="0" smtClean="0">
                <a:solidFill>
                  <a:srgbClr val="090909"/>
                </a:solidFill>
                <a:latin typeface="Times New Roman" panose="02020603050405020304" pitchFamily="18" charset="0"/>
                <a:cs typeface="Times New Roman" panose="02020603050405020304" pitchFamily="18" charset="0"/>
              </a:rPr>
              <a:t>Which of the above statements are correct?</a:t>
            </a:r>
          </a:p>
          <a:p>
            <a:pPr algn="just"/>
            <a:r>
              <a:rPr lang="en-US" sz="2400" dirty="0" smtClean="0">
                <a:solidFill>
                  <a:srgbClr val="090909"/>
                </a:solidFill>
                <a:latin typeface="Times New Roman" panose="02020603050405020304" pitchFamily="18" charset="0"/>
                <a:cs typeface="Times New Roman" panose="02020603050405020304" pitchFamily="18" charset="0"/>
              </a:rPr>
              <a:t>a) 1 and 2</a:t>
            </a:r>
          </a:p>
          <a:p>
            <a:pPr algn="just"/>
            <a:r>
              <a:rPr lang="en-US" sz="2400" dirty="0" smtClean="0">
                <a:solidFill>
                  <a:srgbClr val="090909"/>
                </a:solidFill>
                <a:latin typeface="Times New Roman" panose="02020603050405020304" pitchFamily="18" charset="0"/>
                <a:cs typeface="Times New Roman" panose="02020603050405020304" pitchFamily="18" charset="0"/>
              </a:rPr>
              <a:t>b) 2 and 3</a:t>
            </a:r>
          </a:p>
          <a:p>
            <a:pPr algn="just"/>
            <a:r>
              <a:rPr lang="en-US" sz="2400" dirty="0" smtClean="0">
                <a:solidFill>
                  <a:srgbClr val="090909"/>
                </a:solidFill>
                <a:latin typeface="Times New Roman" panose="02020603050405020304" pitchFamily="18" charset="0"/>
                <a:cs typeface="Times New Roman" panose="02020603050405020304" pitchFamily="18" charset="0"/>
              </a:rPr>
              <a:t>c) 1 and 3</a:t>
            </a:r>
          </a:p>
          <a:p>
            <a:pPr algn="just"/>
            <a:r>
              <a:rPr lang="en-US" sz="2400" dirty="0" smtClean="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93647"/>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Q.2) Which of the following statements is/are true in regard to the Preamble of India?</a:t>
            </a:r>
          </a:p>
          <a:p>
            <a:pPr algn="just"/>
            <a:r>
              <a:rPr lang="en-US" sz="2400" dirty="0" smtClean="0">
                <a:solidFill>
                  <a:srgbClr val="090909"/>
                </a:solidFill>
                <a:latin typeface="Times New Roman" panose="02020603050405020304" pitchFamily="18" charset="0"/>
                <a:cs typeface="Times New Roman" panose="02020603050405020304" pitchFamily="18" charset="0"/>
              </a:rPr>
              <a:t>1. The term ‘justice’ in the Preamble embraces social, economic and political justice.</a:t>
            </a:r>
          </a:p>
          <a:p>
            <a:pPr algn="just"/>
            <a:r>
              <a:rPr lang="en-US" sz="2400" dirty="0" smtClean="0">
                <a:solidFill>
                  <a:srgbClr val="090909"/>
                </a:solidFill>
                <a:latin typeface="Times New Roman" panose="02020603050405020304" pitchFamily="18" charset="0"/>
                <a:cs typeface="Times New Roman" panose="02020603050405020304" pitchFamily="18" charset="0"/>
              </a:rPr>
              <a:t>2. The ideal of justice – social, economic and political – in our Preamble has been taken</a:t>
            </a:r>
          </a:p>
          <a:p>
            <a:pPr algn="just"/>
            <a:r>
              <a:rPr lang="en-US" sz="2400" dirty="0" smtClean="0">
                <a:solidFill>
                  <a:srgbClr val="090909"/>
                </a:solidFill>
                <a:latin typeface="Times New Roman" panose="02020603050405020304" pitchFamily="18" charset="0"/>
                <a:cs typeface="Times New Roman" panose="02020603050405020304" pitchFamily="18" charset="0"/>
              </a:rPr>
              <a:t>from the American Revolution.</a:t>
            </a:r>
          </a:p>
          <a:p>
            <a:pPr algn="just"/>
            <a:r>
              <a:rPr lang="en-US" sz="2400" dirty="0" smtClean="0">
                <a:solidFill>
                  <a:srgbClr val="090909"/>
                </a:solidFill>
                <a:latin typeface="Times New Roman" panose="02020603050405020304" pitchFamily="18" charset="0"/>
                <a:cs typeface="Times New Roman" panose="02020603050405020304" pitchFamily="18" charset="0"/>
              </a:rPr>
              <a:t>3. The ideals of liberty, equality and fraternity in our Preamble have been taken from the</a:t>
            </a:r>
          </a:p>
          <a:p>
            <a:pPr algn="just"/>
            <a:r>
              <a:rPr lang="en-US" sz="2400" dirty="0" smtClean="0">
                <a:solidFill>
                  <a:srgbClr val="090909"/>
                </a:solidFill>
                <a:latin typeface="Times New Roman" panose="02020603050405020304" pitchFamily="18" charset="0"/>
                <a:cs typeface="Times New Roman" panose="02020603050405020304" pitchFamily="18" charset="0"/>
              </a:rPr>
              <a:t>French Revolution.</a:t>
            </a:r>
          </a:p>
          <a:p>
            <a:pPr algn="just"/>
            <a:r>
              <a:rPr lang="en-US" sz="2400" dirty="0" smtClean="0">
                <a:solidFill>
                  <a:srgbClr val="090909"/>
                </a:solidFill>
                <a:latin typeface="Times New Roman" panose="02020603050405020304" pitchFamily="18" charset="0"/>
                <a:cs typeface="Times New Roman" panose="02020603050405020304" pitchFamily="18" charset="0"/>
              </a:rPr>
              <a:t>Select the appropriate code:</a:t>
            </a:r>
          </a:p>
          <a:p>
            <a:pPr algn="just"/>
            <a:r>
              <a:rPr lang="en-US" sz="2400" dirty="0" smtClean="0">
                <a:solidFill>
                  <a:srgbClr val="090909"/>
                </a:solidFill>
                <a:latin typeface="Times New Roman" panose="02020603050405020304" pitchFamily="18" charset="0"/>
                <a:cs typeface="Times New Roman" panose="02020603050405020304" pitchFamily="18" charset="0"/>
              </a:rPr>
              <a:t>a) 1 and 2 only</a:t>
            </a:r>
          </a:p>
          <a:p>
            <a:pPr algn="just"/>
            <a:r>
              <a:rPr lang="en-US" sz="2400" dirty="0" smtClean="0">
                <a:solidFill>
                  <a:srgbClr val="090909"/>
                </a:solidFill>
                <a:latin typeface="Times New Roman" panose="02020603050405020304" pitchFamily="18" charset="0"/>
                <a:cs typeface="Times New Roman" panose="02020603050405020304" pitchFamily="18" charset="0"/>
              </a:rPr>
              <a:t>b) 1 and 3 only</a:t>
            </a:r>
          </a:p>
          <a:p>
            <a:pPr algn="just"/>
            <a:r>
              <a:rPr lang="en-US" sz="2400" dirty="0" smtClean="0">
                <a:solidFill>
                  <a:srgbClr val="090909"/>
                </a:solidFill>
                <a:latin typeface="Times New Roman" panose="02020603050405020304" pitchFamily="18" charset="0"/>
                <a:cs typeface="Times New Roman" panose="02020603050405020304" pitchFamily="18" charset="0"/>
              </a:rPr>
              <a:t>c) 2 and 3 only</a:t>
            </a:r>
          </a:p>
          <a:p>
            <a:pPr algn="just"/>
            <a:r>
              <a:rPr lang="en-US" sz="2400" dirty="0" smtClean="0">
                <a:solidFill>
                  <a:srgbClr val="090909"/>
                </a:solidFill>
                <a:latin typeface="Times New Roman" panose="02020603050405020304" pitchFamily="18" charset="0"/>
                <a:cs typeface="Times New Roman" panose="02020603050405020304" pitchFamily="18" charset="0"/>
              </a:rPr>
              <a:t>d) All of the above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Q.3) The ‘Fraternity’ mentioned in the preamble refers to the common brotherhood of all citizens. The constitution promotes fraternity through which of the following?</a:t>
            </a:r>
          </a:p>
          <a:p>
            <a:pPr algn="just"/>
            <a:r>
              <a:rPr lang="en-US" sz="2400" dirty="0" smtClean="0">
                <a:solidFill>
                  <a:srgbClr val="090909"/>
                </a:solidFill>
                <a:latin typeface="Times New Roman" panose="02020603050405020304" pitchFamily="18" charset="0"/>
                <a:cs typeface="Times New Roman" panose="02020603050405020304" pitchFamily="18" charset="0"/>
              </a:rPr>
              <a:t>1. Single citizenship</a:t>
            </a:r>
          </a:p>
          <a:p>
            <a:pPr algn="just"/>
            <a:r>
              <a:rPr lang="en-US" sz="2400" dirty="0" smtClean="0">
                <a:solidFill>
                  <a:srgbClr val="090909"/>
                </a:solidFill>
                <a:latin typeface="Times New Roman" panose="02020603050405020304" pitchFamily="18" charset="0"/>
                <a:cs typeface="Times New Roman" panose="02020603050405020304" pitchFamily="18" charset="0"/>
              </a:rPr>
              <a:t>2. Fundamental rights</a:t>
            </a:r>
          </a:p>
          <a:p>
            <a:pPr algn="just"/>
            <a:r>
              <a:rPr lang="en-US" sz="2400" dirty="0" smtClean="0">
                <a:solidFill>
                  <a:srgbClr val="090909"/>
                </a:solidFill>
                <a:latin typeface="Times New Roman" panose="02020603050405020304" pitchFamily="18" charset="0"/>
                <a:cs typeface="Times New Roman" panose="02020603050405020304" pitchFamily="18" charset="0"/>
              </a:rPr>
              <a:t>3. Fundamental duties</a:t>
            </a:r>
          </a:p>
          <a:p>
            <a:pPr algn="just"/>
            <a:r>
              <a:rPr lang="en-US" sz="2400" dirty="0" smtClean="0">
                <a:solidFill>
                  <a:srgbClr val="090909"/>
                </a:solidFill>
                <a:latin typeface="Times New Roman" panose="02020603050405020304" pitchFamily="18" charset="0"/>
                <a:cs typeface="Times New Roman" panose="02020603050405020304" pitchFamily="18" charset="0"/>
              </a:rPr>
              <a:t>4. Directive principles of state policy</a:t>
            </a:r>
          </a:p>
          <a:p>
            <a:pPr algn="just"/>
            <a:r>
              <a:rPr lang="en-US" sz="2400" dirty="0" smtClean="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smtClean="0">
                <a:solidFill>
                  <a:srgbClr val="090909"/>
                </a:solidFill>
                <a:latin typeface="Times New Roman" panose="02020603050405020304" pitchFamily="18" charset="0"/>
                <a:cs typeface="Times New Roman" panose="02020603050405020304" pitchFamily="18" charset="0"/>
              </a:rPr>
              <a:t>a) 1 only</a:t>
            </a:r>
          </a:p>
          <a:p>
            <a:pPr algn="just"/>
            <a:r>
              <a:rPr lang="en-US" sz="2400" dirty="0" smtClean="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smtClean="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smtClean="0">
                <a:solidFill>
                  <a:srgbClr val="090909"/>
                </a:solidFill>
                <a:latin typeface="Times New Roman" panose="02020603050405020304" pitchFamily="18" charset="0"/>
                <a:cs typeface="Times New Roman" panose="02020603050405020304" pitchFamily="18" charset="0"/>
              </a:rPr>
              <a:t>d) 1, 2 and 3 only</a:t>
            </a:r>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493538"/>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Q.4) Consider the following statements about the Preamble of the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1. It is not </a:t>
            </a:r>
            <a:r>
              <a:rPr lang="en-US" sz="2400" dirty="0" err="1" smtClean="0">
                <a:solidFill>
                  <a:srgbClr val="090909"/>
                </a:solidFill>
                <a:latin typeface="Times New Roman" panose="02020603050405020304" pitchFamily="18" charset="0"/>
                <a:cs typeface="Times New Roman" panose="02020603050405020304" pitchFamily="18" charset="0"/>
              </a:rPr>
              <a:t>justiciable</a:t>
            </a:r>
            <a:r>
              <a:rPr lang="en-US" sz="2400" dirty="0" smtClean="0">
                <a:solidFill>
                  <a:srgbClr val="090909"/>
                </a:solidFill>
                <a:latin typeface="Times New Roman" panose="02020603050405020304" pitchFamily="18" charset="0"/>
                <a:cs typeface="Times New Roman" panose="02020603050405020304" pitchFamily="18" charset="0"/>
              </a:rPr>
              <a:t> in nature.</a:t>
            </a:r>
          </a:p>
          <a:p>
            <a:pPr algn="just"/>
            <a:r>
              <a:rPr lang="en-US" sz="2400" dirty="0" smtClean="0">
                <a:solidFill>
                  <a:srgbClr val="090909"/>
                </a:solidFill>
                <a:latin typeface="Times New Roman" panose="02020603050405020304" pitchFamily="18" charset="0"/>
                <a:cs typeface="Times New Roman" panose="02020603050405020304" pitchFamily="18" charset="0"/>
              </a:rPr>
              <a:t>2. It cannot be amended.</a:t>
            </a:r>
          </a:p>
          <a:p>
            <a:pPr algn="just"/>
            <a:r>
              <a:rPr lang="en-US" sz="2400" dirty="0" smtClean="0">
                <a:solidFill>
                  <a:srgbClr val="090909"/>
                </a:solidFill>
                <a:latin typeface="Times New Roman" panose="02020603050405020304" pitchFamily="18" charset="0"/>
                <a:cs typeface="Times New Roman" panose="02020603050405020304" pitchFamily="18" charset="0"/>
              </a:rPr>
              <a:t>3. It can override specific provisions of the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4. It has been a source of power to the executive.</a:t>
            </a:r>
          </a:p>
          <a:p>
            <a:pPr algn="just"/>
            <a:r>
              <a:rPr lang="en-US" sz="2400" dirty="0" smtClean="0">
                <a:solidFill>
                  <a:srgbClr val="090909"/>
                </a:solidFill>
                <a:latin typeface="Times New Roman" panose="02020603050405020304" pitchFamily="18" charset="0"/>
                <a:cs typeface="Times New Roman" panose="02020603050405020304" pitchFamily="18" charset="0"/>
              </a:rPr>
              <a:t>Select the correct answer using the codes below.</a:t>
            </a:r>
          </a:p>
          <a:p>
            <a:pPr algn="just"/>
            <a:r>
              <a:rPr lang="en-US" sz="2400" dirty="0" smtClean="0">
                <a:solidFill>
                  <a:srgbClr val="090909"/>
                </a:solidFill>
                <a:latin typeface="Times New Roman" panose="02020603050405020304" pitchFamily="18" charset="0"/>
                <a:cs typeface="Times New Roman" panose="02020603050405020304" pitchFamily="18" charset="0"/>
              </a:rPr>
              <a:t>a) 1 only</a:t>
            </a:r>
          </a:p>
          <a:p>
            <a:pPr algn="just"/>
            <a:r>
              <a:rPr lang="en-US" sz="2400" dirty="0" smtClean="0">
                <a:solidFill>
                  <a:srgbClr val="090909"/>
                </a:solidFill>
                <a:latin typeface="Times New Roman" panose="02020603050405020304" pitchFamily="18" charset="0"/>
                <a:cs typeface="Times New Roman" panose="02020603050405020304" pitchFamily="18" charset="0"/>
              </a:rPr>
              <a:t>b) 2 and 3 only</a:t>
            </a:r>
          </a:p>
          <a:p>
            <a:pPr algn="just"/>
            <a:r>
              <a:rPr lang="en-US" sz="2400" dirty="0" smtClean="0">
                <a:solidFill>
                  <a:srgbClr val="090909"/>
                </a:solidFill>
                <a:latin typeface="Times New Roman" panose="02020603050405020304" pitchFamily="18" charset="0"/>
                <a:cs typeface="Times New Roman" panose="02020603050405020304" pitchFamily="18" charset="0"/>
              </a:rPr>
              <a:t>c) 1 and 3 only</a:t>
            </a:r>
          </a:p>
          <a:p>
            <a:pPr algn="just"/>
            <a:r>
              <a:rPr lang="en-US" sz="2400" dirty="0" smtClean="0">
                <a:solidFill>
                  <a:srgbClr val="090909"/>
                </a:solidFill>
                <a:latin typeface="Times New Roman" panose="02020603050405020304" pitchFamily="18" charset="0"/>
                <a:cs typeface="Times New Roman" panose="02020603050405020304" pitchFamily="18" charset="0"/>
              </a:rPr>
              <a:t>d) All the above</a:t>
            </a: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4862870"/>
          </a:xfrm>
          <a:prstGeom prst="rect">
            <a:avLst/>
          </a:prstGeom>
        </p:spPr>
        <p:txBody>
          <a:bodyPr wrap="square">
            <a:spAutoFit/>
          </a:bodyPr>
          <a:lstStyle/>
          <a:p>
            <a:pPr algn="just"/>
            <a:r>
              <a:rPr lang="en-US" sz="2400" dirty="0" smtClean="0">
                <a:solidFill>
                  <a:srgbClr val="090909"/>
                </a:solidFill>
                <a:latin typeface="Times New Roman" panose="02020603050405020304" pitchFamily="18" charset="0"/>
                <a:cs typeface="Times New Roman" panose="02020603050405020304" pitchFamily="18" charset="0"/>
              </a:rPr>
              <a:t>Q.5) The Preamble reveals which among the following ingredients or components -</a:t>
            </a:r>
          </a:p>
          <a:p>
            <a:pPr algn="just"/>
            <a:r>
              <a:rPr lang="en-US" sz="2400" dirty="0" smtClean="0">
                <a:solidFill>
                  <a:srgbClr val="090909"/>
                </a:solidFill>
                <a:latin typeface="Times New Roman" panose="02020603050405020304" pitchFamily="18" charset="0"/>
                <a:cs typeface="Times New Roman" panose="02020603050405020304" pitchFamily="18" charset="0"/>
              </a:rPr>
              <a:t>1. Source of authority of the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2. Nature of Indian State</a:t>
            </a:r>
          </a:p>
          <a:p>
            <a:pPr algn="just"/>
            <a:r>
              <a:rPr lang="en-US" sz="2400" dirty="0" smtClean="0">
                <a:solidFill>
                  <a:srgbClr val="090909"/>
                </a:solidFill>
                <a:latin typeface="Times New Roman" panose="02020603050405020304" pitchFamily="18" charset="0"/>
                <a:cs typeface="Times New Roman" panose="02020603050405020304" pitchFamily="18" charset="0"/>
              </a:rPr>
              <a:t>3. Objectives of the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4. Date of adoption of the Constitution</a:t>
            </a:r>
          </a:p>
          <a:p>
            <a:pPr algn="just"/>
            <a:r>
              <a:rPr lang="en-US" sz="2400" dirty="0" smtClean="0">
                <a:solidFill>
                  <a:srgbClr val="090909"/>
                </a:solidFill>
                <a:latin typeface="Times New Roman" panose="02020603050405020304" pitchFamily="18" charset="0"/>
                <a:cs typeface="Times New Roman" panose="02020603050405020304" pitchFamily="18" charset="0"/>
              </a:rPr>
              <a:t>Choose correct option:</a:t>
            </a:r>
          </a:p>
          <a:p>
            <a:pPr algn="just"/>
            <a:r>
              <a:rPr lang="en-US" sz="2400" dirty="0" smtClean="0">
                <a:solidFill>
                  <a:srgbClr val="090909"/>
                </a:solidFill>
                <a:latin typeface="Times New Roman" panose="02020603050405020304" pitchFamily="18" charset="0"/>
                <a:cs typeface="Times New Roman" panose="02020603050405020304" pitchFamily="18" charset="0"/>
              </a:rPr>
              <a:t>a) 2 and 3 only</a:t>
            </a:r>
          </a:p>
          <a:p>
            <a:pPr algn="just"/>
            <a:r>
              <a:rPr lang="en-US" sz="2400" dirty="0" smtClean="0">
                <a:solidFill>
                  <a:srgbClr val="090909"/>
                </a:solidFill>
                <a:latin typeface="Times New Roman" panose="02020603050405020304" pitchFamily="18" charset="0"/>
                <a:cs typeface="Times New Roman" panose="02020603050405020304" pitchFamily="18" charset="0"/>
              </a:rPr>
              <a:t>b) 2, 3 and 4 only</a:t>
            </a:r>
          </a:p>
          <a:p>
            <a:pPr algn="just"/>
            <a:r>
              <a:rPr lang="en-US" sz="2400" dirty="0" smtClean="0">
                <a:solidFill>
                  <a:srgbClr val="090909"/>
                </a:solidFill>
                <a:latin typeface="Times New Roman" panose="02020603050405020304" pitchFamily="18" charset="0"/>
                <a:cs typeface="Times New Roman" panose="02020603050405020304" pitchFamily="18" charset="0"/>
              </a:rPr>
              <a:t>c) 1, 3 and 4</a:t>
            </a:r>
          </a:p>
          <a:p>
            <a:pPr algn="just"/>
            <a:r>
              <a:rPr lang="en-US" sz="2400" dirty="0" smtClean="0">
                <a:solidFill>
                  <a:srgbClr val="090909"/>
                </a:solidFill>
                <a:latin typeface="Times New Roman" panose="02020603050405020304" pitchFamily="18" charset="0"/>
                <a:cs typeface="Times New Roman" panose="02020603050405020304" pitchFamily="18" charset="0"/>
              </a:rPr>
              <a:t>d) 1, 2, 3 and 4</a:t>
            </a:r>
          </a:p>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Topic Objective/ Topic Outcome</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graphicFrame>
        <p:nvGraphicFramePr>
          <p:cNvPr id="37" name="Content Placeholder 8">
            <a:extLst>
              <a:ext uri="{FF2B5EF4-FFF2-40B4-BE49-F238E27FC236}">
                <a16:creationId xmlns:a16="http://schemas.microsoft.com/office/drawing/2014/main" xmlns="" id="{B48416E4-E089-4F59-9BEB-F5821EF943BD}"/>
              </a:ext>
            </a:extLst>
          </p:cNvPr>
          <p:cNvGraphicFramePr>
            <a:graphicFrameLocks/>
          </p:cNvGraphicFramePr>
          <p:nvPr>
            <p:extLst>
              <p:ext uri="{D42A27DB-BD31-4B8C-83A1-F6EECF244321}">
                <p14:modId xmlns:p14="http://schemas.microsoft.com/office/powerpoint/2010/main" xmlns="" val="1731368035"/>
              </p:ext>
            </p:extLst>
          </p:nvPr>
        </p:nvGraphicFramePr>
        <p:xfrm>
          <a:off x="76200" y="1345474"/>
          <a:ext cx="11965378" cy="3226526"/>
        </p:xfrm>
        <a:graphic>
          <a:graphicData uri="http://schemas.openxmlformats.org/drawingml/2006/table">
            <a:tbl>
              <a:tblPr firstRow="1" bandRow="1">
                <a:tableStyleId>{5C22544A-7EE6-4342-B048-85BDC9FD1C3A}</a:tableStyleId>
              </a:tblPr>
              <a:tblGrid>
                <a:gridCol w="6793901">
                  <a:extLst>
                    <a:ext uri="{9D8B030D-6E8A-4147-A177-3AD203B41FA5}">
                      <a16:colId xmlns:a16="http://schemas.microsoft.com/office/drawing/2014/main" xmlns="" val="20000"/>
                    </a:ext>
                  </a:extLst>
                </a:gridCol>
                <a:gridCol w="2940644">
                  <a:extLst>
                    <a:ext uri="{9D8B030D-6E8A-4147-A177-3AD203B41FA5}">
                      <a16:colId xmlns:a16="http://schemas.microsoft.com/office/drawing/2014/main" xmlns="" val="20001"/>
                    </a:ext>
                  </a:extLst>
                </a:gridCol>
                <a:gridCol w="2230833">
                  <a:extLst>
                    <a:ext uri="{9D8B030D-6E8A-4147-A177-3AD203B41FA5}">
                      <a16:colId xmlns:a16="http://schemas.microsoft.com/office/drawing/2014/main" xmlns="" val="20002"/>
                    </a:ext>
                  </a:extLst>
                </a:gridCol>
              </a:tblGrid>
              <a:tr h="815834">
                <a:tc>
                  <a:txBody>
                    <a:bodyPr/>
                    <a:lstStyle/>
                    <a:p>
                      <a:pPr algn="ctr"/>
                      <a:r>
                        <a:rPr lang="en-US" sz="2000" dirty="0">
                          <a:latin typeface="Times New Roman" pitchFamily="18" charset="0"/>
                          <a:cs typeface="Times New Roman" pitchFamily="18" charset="0"/>
                        </a:rPr>
                        <a:t>Name of Topic</a:t>
                      </a: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Objective</a:t>
                      </a:r>
                      <a:r>
                        <a:rPr lang="en-US" sz="2000" baseline="0" dirty="0">
                          <a:latin typeface="Times New Roman" pitchFamily="18" charset="0"/>
                          <a:cs typeface="Times New Roman" pitchFamily="18" charset="0"/>
                        </a:rPr>
                        <a:t> of Topic</a:t>
                      </a:r>
                      <a:endParaRPr lang="en-US" sz="2000" dirty="0">
                        <a:latin typeface="Times New Roman" pitchFamily="18" charset="0"/>
                        <a:cs typeface="Times New Roman" pitchFamily="18" charset="0"/>
                      </a:endParaRPr>
                    </a:p>
                  </a:txBody>
                  <a:tcPr marT="45696" marB="45696" anchor="ctr">
                    <a:solidFill>
                      <a:srgbClr val="C00000"/>
                    </a:solidFill>
                  </a:tcPr>
                </a:tc>
                <a:tc>
                  <a:txBody>
                    <a:bodyPr/>
                    <a:lstStyle/>
                    <a:p>
                      <a:pPr algn="ctr"/>
                      <a:r>
                        <a:rPr lang="en-US" sz="2000" dirty="0">
                          <a:latin typeface="Times New Roman" pitchFamily="18" charset="0"/>
                          <a:cs typeface="Times New Roman" pitchFamily="18" charset="0"/>
                        </a:rPr>
                        <a:t>Mapping with CO</a:t>
                      </a:r>
                    </a:p>
                  </a:txBody>
                  <a:tcPr marT="45696" marB="45696" anchor="ctr">
                    <a:solidFill>
                      <a:srgbClr val="C00000"/>
                    </a:solidFill>
                  </a:tcPr>
                </a:tc>
                <a:extLst>
                  <a:ext uri="{0D108BD9-81ED-4DB2-BD59-A6C34878D82A}">
                    <a16:rowId xmlns:a16="http://schemas.microsoft.com/office/drawing/2014/main" xmlns="" val="10000"/>
                  </a:ext>
                </a:extLst>
              </a:tr>
              <a:tr h="2410692">
                <a:tc>
                  <a:txBody>
                    <a:bodyPr/>
                    <a:lstStyle/>
                    <a:p>
                      <a:pPr marL="0" marR="0" lvl="0" indent="0" algn="ctr" defTabSz="914400" rtl="0" eaLnBrk="1" fontAlgn="auto" latinLnBrk="0" hangingPunct="1">
                        <a:lnSpc>
                          <a:spcPct val="150000"/>
                        </a:lnSpc>
                        <a:spcBef>
                          <a:spcPts val="0"/>
                        </a:spcBef>
                        <a:spcAft>
                          <a:spcPts val="0"/>
                        </a:spcAft>
                        <a:buClrTx/>
                        <a:buSzTx/>
                        <a:buFontTx/>
                        <a:buNone/>
                        <a:tabLst/>
                        <a:defRPr/>
                      </a:pPr>
                      <a:endParaRPr lang="en-US" sz="1800" dirty="0"/>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Federal System, Centre-State Relations, Amendment of the Constitutional Powers</a:t>
                      </a:r>
                    </a:p>
                    <a:p>
                      <a:pPr marL="0" marR="0" lvl="0" indent="0" algn="ctr" defTabSz="914400" rtl="0" eaLnBrk="1" fontAlgn="auto" latinLnBrk="0" hangingPunct="1">
                        <a:lnSpc>
                          <a:spcPct val="150000"/>
                        </a:lnSpc>
                        <a:spcBef>
                          <a:spcPts val="0"/>
                        </a:spcBef>
                        <a:spcAft>
                          <a:spcPts val="0"/>
                        </a:spcAft>
                        <a:buClrTx/>
                        <a:buSzTx/>
                        <a:buFontTx/>
                        <a:buNone/>
                        <a:tabLst/>
                        <a:defRPr/>
                      </a:pPr>
                      <a:r>
                        <a:rPr lang="en-US" sz="1800" dirty="0"/>
                        <a:t>and Procedure, The historical perspectives of the constitutional amendments in India</a:t>
                      </a:r>
                      <a:endParaRPr lang="en-US" sz="2000" b="0" dirty="0">
                        <a:latin typeface="Times New Roman" pitchFamily="18" charset="0"/>
                        <a:cs typeface="Times New Roman" pitchFamily="18" charset="0"/>
                      </a:endParaRPr>
                    </a:p>
                  </a:txBody>
                  <a:tcPr marT="45696" marB="45696">
                    <a:solidFill>
                      <a:srgbClr val="FCB4B6"/>
                    </a:solidFill>
                  </a:tcP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800" b="0" dirty="0">
                          <a:latin typeface="Times New Roman" pitchFamily="18" charset="0"/>
                          <a:cs typeface="Times New Roman" pitchFamily="18" charset="0"/>
                        </a:rPr>
                        <a:t>Students will be able to learn about Federal system and constitutional amendments.</a:t>
                      </a:r>
                      <a:endParaRPr lang="en-US" sz="2000" b="0" dirty="0">
                        <a:latin typeface="Times New Roman" pitchFamily="18" charset="0"/>
                        <a:cs typeface="Times New Roman" pitchFamily="18" charset="0"/>
                      </a:endParaRPr>
                    </a:p>
                  </a:txBody>
                  <a:tcPr marT="45696" marB="45696" anchor="ctr">
                    <a:solidFill>
                      <a:srgbClr val="FCB4B6"/>
                    </a:solidFill>
                  </a:tcPr>
                </a:tc>
                <a:tc>
                  <a:txBody>
                    <a:bodyPr/>
                    <a:lstStyle/>
                    <a:p>
                      <a:pPr algn="ctr"/>
                      <a:endParaRPr lang="en-US" sz="1800" b="0" dirty="0">
                        <a:latin typeface="Times New Roman" pitchFamily="18" charset="0"/>
                        <a:cs typeface="Times New Roman" pitchFamily="18" charset="0"/>
                      </a:endParaRPr>
                    </a:p>
                    <a:p>
                      <a:pPr algn="ctr"/>
                      <a:endParaRPr lang="en-US" sz="1050" b="0" dirty="0">
                        <a:latin typeface="Times New Roman" pitchFamily="18" charset="0"/>
                        <a:cs typeface="Times New Roman" pitchFamily="18" charset="0"/>
                      </a:endParaRPr>
                    </a:p>
                    <a:p>
                      <a:pPr algn="ctr"/>
                      <a:endParaRPr lang="en-US" sz="1800" b="0" dirty="0">
                        <a:latin typeface="Times New Roman" pitchFamily="18" charset="0"/>
                        <a:cs typeface="Times New Roman" pitchFamily="18" charset="0"/>
                      </a:endParaRPr>
                    </a:p>
                    <a:p>
                      <a:pPr algn="ctr"/>
                      <a:endParaRPr lang="en-US" sz="2000" b="0" dirty="0">
                        <a:latin typeface="Times New Roman" pitchFamily="18" charset="0"/>
                        <a:cs typeface="Times New Roman" pitchFamily="18" charset="0"/>
                      </a:endParaRPr>
                    </a:p>
                    <a:p>
                      <a:pPr algn="ctr"/>
                      <a:r>
                        <a:rPr lang="en-US" sz="2000" b="0" dirty="0">
                          <a:latin typeface="Times New Roman" pitchFamily="18" charset="0"/>
                          <a:cs typeface="Times New Roman" pitchFamily="18" charset="0"/>
                        </a:rPr>
                        <a:t>CO1</a:t>
                      </a:r>
                    </a:p>
                  </a:txBody>
                  <a:tcPr marT="45696" marB="45696">
                    <a:solidFill>
                      <a:srgbClr val="FCB4B6"/>
                    </a:solidFill>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xmlns="" val="1598155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Federal System</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Federalism is a system of government in which powers have been divided between the centre and its constituent parts such as states or provinces. It is an institutional mechanism to accommodate two sets of politics, one at the centre or national level and second at the regional or provincial level. </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a federation system, there are two seats of power that are autonomous in their own spheres. A federal system is different from a unitary system in that sovereignty is constitutionally split between two territorial levels so that each level can act independently of each other in some areas.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Course Outcomes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04406"/>
            <a:ext cx="11055927" cy="5011949"/>
          </a:xfrm>
          <a:prstGeom prst="rect">
            <a:avLst/>
          </a:prstGeom>
        </p:spPr>
        <p:txBody>
          <a:bodyPr wrap="square">
            <a:spAutoFit/>
          </a:bodyPr>
          <a:lstStyle/>
          <a:p>
            <a:pPr algn="just">
              <a:lnSpc>
                <a:spcPct val="150000"/>
              </a:lnSpc>
              <a:spcBef>
                <a:spcPct val="0"/>
              </a:spcBef>
              <a:buNone/>
            </a:pPr>
            <a:r>
              <a:rPr lang="en-US" altLang="en-US" sz="2400" b="1" dirty="0" smtClean="0">
                <a:latin typeface="Times New Roman" panose="02020603050405020304" pitchFamily="18" charset="0"/>
                <a:ea typeface="新細明體" panose="02020500000000000000" pitchFamily="18" charset="-120"/>
                <a:cs typeface="Times New Roman" panose="02020603050405020304" pitchFamily="18" charset="0"/>
              </a:rPr>
              <a:t>Course Outcome:</a:t>
            </a:r>
            <a:endParaRPr lang="en-US" altLang="en-US" sz="2400" b="1" dirty="0" smtClean="0">
              <a:latin typeface="Times New Roman" panose="02020603050405020304" pitchFamily="18" charset="0"/>
              <a:cs typeface="Times New Roman" panose="02020603050405020304" pitchFamily="18" charset="0"/>
            </a:endParaRPr>
          </a:p>
          <a:p>
            <a:pPr algn="just">
              <a:lnSpc>
                <a:spcPct val="150000"/>
              </a:lnSpc>
              <a:spcBef>
                <a:spcPct val="0"/>
              </a:spcBef>
              <a:buNone/>
            </a:pPr>
            <a:r>
              <a:rPr lang="en-US" altLang="en-US" sz="2400" dirty="0" smtClean="0">
                <a:latin typeface="Times New Roman" panose="02020603050405020304" pitchFamily="18" charset="0"/>
                <a:cs typeface="Times New Roman" panose="02020603050405020304" pitchFamily="18" charset="0"/>
              </a:rPr>
              <a:t>After successful completion of the course students will demonstrate the ability to</a:t>
            </a:r>
          </a:p>
          <a:p>
            <a:pPr algn="just">
              <a:lnSpc>
                <a:spcPct val="150000"/>
              </a:lnSpc>
              <a:spcBef>
                <a:spcPct val="0"/>
              </a:spcBef>
              <a:buNone/>
            </a:pPr>
            <a:r>
              <a:rPr lang="en-US" altLang="en-US" sz="2400" b="1" dirty="0" smtClean="0">
                <a:latin typeface="Times New Roman" panose="02020603050405020304" pitchFamily="18" charset="0"/>
                <a:cs typeface="Times New Roman" panose="02020603050405020304" pitchFamily="18" charset="0"/>
              </a:rPr>
              <a:t>CO1: Identify and explore the basic features and modalities about Indian constitution.</a:t>
            </a:r>
          </a:p>
          <a:p>
            <a:pPr algn="just">
              <a:lnSpc>
                <a:spcPct val="150000"/>
              </a:lnSpc>
              <a:spcBef>
                <a:spcPct val="0"/>
              </a:spcBef>
              <a:buNone/>
            </a:pPr>
            <a:r>
              <a:rPr lang="en-US" altLang="en-US" sz="2400" dirty="0" smtClean="0">
                <a:latin typeface="Times New Roman" panose="02020603050405020304" pitchFamily="18" charset="0"/>
                <a:cs typeface="Times New Roman" panose="02020603050405020304" pitchFamily="18" charset="0"/>
              </a:rPr>
              <a:t>CO2: Differentiate and relate the functioning of Indian parliamentary system at the center and state level.</a:t>
            </a:r>
          </a:p>
          <a:p>
            <a:pPr algn="just">
              <a:lnSpc>
                <a:spcPct val="150000"/>
              </a:lnSpc>
              <a:spcBef>
                <a:spcPct val="0"/>
              </a:spcBef>
              <a:buNone/>
            </a:pPr>
            <a:r>
              <a:rPr lang="en-US" altLang="en-US" sz="2400" dirty="0" smtClean="0">
                <a:latin typeface="Times New Roman" panose="02020603050405020304" pitchFamily="18" charset="0"/>
                <a:cs typeface="Times New Roman" panose="02020603050405020304" pitchFamily="18" charset="0"/>
              </a:rPr>
              <a:t>CO3: Differentiate different aspects of Indian Legal System and its related bodies.</a:t>
            </a:r>
          </a:p>
          <a:p>
            <a:pPr algn="just">
              <a:lnSpc>
                <a:spcPct val="150000"/>
              </a:lnSpc>
              <a:spcBef>
                <a:spcPct val="0"/>
              </a:spcBef>
              <a:buNone/>
            </a:pPr>
            <a:r>
              <a:rPr lang="en-US" altLang="en-US" sz="2400" dirty="0" smtClean="0">
                <a:latin typeface="Times New Roman" panose="02020603050405020304" pitchFamily="18" charset="0"/>
                <a:cs typeface="Times New Roman" panose="02020603050405020304" pitchFamily="18" charset="0"/>
              </a:rPr>
              <a:t>CO4: Discover and apply different laws and regulations related to engineering practices.</a:t>
            </a:r>
          </a:p>
          <a:p>
            <a:pPr algn="just">
              <a:lnSpc>
                <a:spcPct val="150000"/>
              </a:lnSpc>
              <a:spcBef>
                <a:spcPct val="0"/>
              </a:spcBef>
              <a:buNone/>
            </a:pPr>
            <a:r>
              <a:rPr lang="en-US" altLang="en-US" sz="2400" dirty="0" smtClean="0">
                <a:latin typeface="Times New Roman" panose="02020603050405020304" pitchFamily="18" charset="0"/>
                <a:cs typeface="Times New Roman" panose="02020603050405020304" pitchFamily="18" charset="0"/>
              </a:rPr>
              <a:t>CO5: Correlate role of engineers with different organizations and governance models </a:t>
            </a:r>
          </a:p>
        </p:txBody>
      </p:sp>
    </p:spTree>
    <p:extLst>
      <p:ext uri="{BB962C8B-B14F-4D97-AF65-F5344CB8AC3E}">
        <p14:creationId xmlns:p14="http://schemas.microsoft.com/office/powerpoint/2010/main" xmlns="" val="159815539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Federal System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algn="just"/>
            <a:r>
              <a:rPr lang="en-US" sz="2200" b="1" dirty="0" smtClean="0">
                <a:latin typeface="Times New Roman" panose="02020603050405020304" pitchFamily="18" charset="0"/>
                <a:cs typeface="Times New Roman" panose="02020603050405020304" pitchFamily="18" charset="0"/>
              </a:rPr>
              <a:t>There are two kinds of federations:</a:t>
            </a:r>
          </a:p>
          <a:p>
            <a:pPr marL="457200" indent="-457200" algn="just">
              <a:buFont typeface="+mj-lt"/>
              <a:buAutoNum type="arabicPeriod"/>
            </a:pPr>
            <a:endParaRPr lang="en-US" sz="22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200" b="1" dirty="0" smtClean="0">
                <a:latin typeface="Times New Roman" panose="02020603050405020304" pitchFamily="18" charset="0"/>
                <a:cs typeface="Times New Roman" panose="02020603050405020304" pitchFamily="18" charset="0"/>
              </a:rPr>
              <a:t>Holding Together Federation </a:t>
            </a:r>
            <a:r>
              <a:rPr lang="en-US" sz="2200" dirty="0" smtClean="0">
                <a:latin typeface="Times New Roman" panose="02020603050405020304" pitchFamily="18" charset="0"/>
                <a:cs typeface="Times New Roman" panose="02020603050405020304" pitchFamily="18" charset="0"/>
              </a:rPr>
              <a:t>– In this type, powers are shared between various constituent parts to accommodate the diversity in the whole entity. Here, powers are generally tilted towards the central authority. Example: India, Spain, Belgium.</a:t>
            </a:r>
          </a:p>
          <a:p>
            <a:pPr marL="457200" indent="-457200" algn="just">
              <a:buFont typeface="+mj-lt"/>
              <a:buAutoNum type="arabicPeriod"/>
            </a:pPr>
            <a:r>
              <a:rPr lang="en-US" sz="2200" b="1" dirty="0" smtClean="0">
                <a:latin typeface="Times New Roman" panose="02020603050405020304" pitchFamily="18" charset="0"/>
                <a:cs typeface="Times New Roman" panose="02020603050405020304" pitchFamily="18" charset="0"/>
              </a:rPr>
              <a:t>Coming Together Federation </a:t>
            </a:r>
            <a:r>
              <a:rPr lang="en-US" sz="2200" dirty="0" smtClean="0">
                <a:latin typeface="Times New Roman" panose="02020603050405020304" pitchFamily="18" charset="0"/>
                <a:cs typeface="Times New Roman" panose="02020603050405020304" pitchFamily="18" charset="0"/>
              </a:rPr>
              <a:t>– In this type, independent states come together to form a larger unit. Here, states enjoy more autonomy as compared to the holding together kind of federation. Example: USA, Australia, Switzerland.</a:t>
            </a:r>
            <a:endParaRPr lang="en-IN"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Federal Features of the Constitution of India</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84809" y="1377538"/>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48145" y="1448790"/>
            <a:ext cx="10770920" cy="3139321"/>
          </a:xfrm>
          <a:prstGeom prst="rect">
            <a:avLst/>
          </a:prstGeom>
        </p:spPr>
        <p:txBody>
          <a:bodyPr wrap="square">
            <a:spAutoFit/>
          </a:bodyPr>
          <a:lstStyle/>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Dual government polity</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Division of powers between various levels</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Rigidity of constitution</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Independence judiciary</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Dual citizenship</a:t>
            </a:r>
          </a:p>
          <a:p>
            <a:pPr marL="457200" indent="-457200" algn="just">
              <a:buFont typeface="+mj-lt"/>
              <a:buAutoNum type="arabicPeriod"/>
            </a:pPr>
            <a:r>
              <a:rPr lang="en-US" sz="2200" dirty="0" smtClean="0">
                <a:latin typeface="Times New Roman" panose="02020603050405020304" pitchFamily="18" charset="0"/>
                <a:cs typeface="Times New Roman" panose="02020603050405020304" pitchFamily="18" charset="0"/>
              </a:rPr>
              <a:t>Bicameralism</a:t>
            </a:r>
          </a:p>
          <a:p>
            <a:pPr algn="just"/>
            <a:endParaRPr lang="en-US" sz="2200" dirty="0" smtClean="0">
              <a:latin typeface="Times New Roman" panose="02020603050405020304" pitchFamily="18" charset="0"/>
              <a:cs typeface="Times New Roman" panose="02020603050405020304" pitchFamily="18" charset="0"/>
            </a:endParaRPr>
          </a:p>
          <a:p>
            <a:pPr algn="just"/>
            <a:r>
              <a:rPr lang="en-US" sz="2200" dirty="0" smtClean="0">
                <a:latin typeface="Times New Roman" panose="02020603050405020304" pitchFamily="18" charset="0"/>
                <a:cs typeface="Times New Roman" panose="02020603050405020304" pitchFamily="18" charset="0"/>
              </a:rPr>
              <a:t>All federations might not have all the above features. Some of them may be incorporated depending on what type of federation it is.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Unitary or Non-Federal Features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047536"/>
          </a:xfrm>
          <a:prstGeom prst="rect">
            <a:avLst/>
          </a:prstGeom>
        </p:spPr>
        <p:txBody>
          <a:bodyPr wrap="square">
            <a:spAutoFit/>
          </a:bodyPr>
          <a:lstStyle/>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The </a:t>
            </a:r>
            <a:r>
              <a:rPr lang="en-US" sz="2000" dirty="0" smtClean="0">
                <a:latin typeface="Times New Roman" panose="02020603050405020304" pitchFamily="18" charset="0"/>
                <a:cs typeface="Times New Roman" panose="02020603050405020304" pitchFamily="18" charset="0"/>
              </a:rPr>
              <a:t>flexibility of the constitution</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More </a:t>
            </a:r>
            <a:r>
              <a:rPr lang="en-US" sz="2000" dirty="0" smtClean="0">
                <a:latin typeface="Times New Roman" panose="02020603050405020304" pitchFamily="18" charset="0"/>
                <a:cs typeface="Times New Roman" panose="02020603050405020304" pitchFamily="18" charset="0"/>
              </a:rPr>
              <a:t>power vests with the Centre</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Unequal </a:t>
            </a:r>
            <a:r>
              <a:rPr lang="en-US" sz="2000" dirty="0" smtClean="0">
                <a:latin typeface="Times New Roman" panose="02020603050405020304" pitchFamily="18" charset="0"/>
                <a:cs typeface="Times New Roman" panose="02020603050405020304" pitchFamily="18" charset="0"/>
              </a:rPr>
              <a:t>representation of states in the </a:t>
            </a:r>
            <a:r>
              <a:rPr lang="en-US" sz="2000" dirty="0" err="1" smtClean="0">
                <a:latin typeface="Times New Roman" panose="02020603050405020304" pitchFamily="18" charset="0"/>
                <a:cs typeface="Times New Roman" panose="02020603050405020304" pitchFamily="18" charset="0"/>
                <a:hlinkClick r:id="rId12"/>
              </a:rPr>
              <a:t>Rajya</a:t>
            </a:r>
            <a:r>
              <a:rPr lang="en-US" sz="2000" dirty="0" smtClean="0">
                <a:latin typeface="Times New Roman" panose="02020603050405020304" pitchFamily="18" charset="0"/>
                <a:cs typeface="Times New Roman" panose="02020603050405020304" pitchFamily="18" charset="0"/>
                <a:hlinkClick r:id="rId12"/>
              </a:rPr>
              <a:t> </a:t>
            </a:r>
            <a:r>
              <a:rPr lang="en-US" sz="2000" dirty="0" err="1" smtClean="0">
                <a:latin typeface="Times New Roman" panose="02020603050405020304" pitchFamily="18" charset="0"/>
                <a:cs typeface="Times New Roman" panose="02020603050405020304" pitchFamily="18" charset="0"/>
                <a:hlinkClick r:id="rId12"/>
              </a:rPr>
              <a:t>Sabha</a:t>
            </a:r>
            <a:endParaRPr lang="en-US"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The </a:t>
            </a:r>
            <a:r>
              <a:rPr lang="en-US" sz="2000" dirty="0" smtClean="0">
                <a:latin typeface="Times New Roman" panose="02020603050405020304" pitchFamily="18" charset="0"/>
                <a:cs typeface="Times New Roman" panose="02020603050405020304" pitchFamily="18" charset="0"/>
              </a:rPr>
              <a:t>executive is a part of the legislature</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Lok</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Sabha</a:t>
            </a:r>
            <a:r>
              <a:rPr lang="en-US" sz="2000" dirty="0" smtClean="0">
                <a:latin typeface="Times New Roman" panose="02020603050405020304" pitchFamily="18" charset="0"/>
                <a:cs typeface="Times New Roman" panose="02020603050405020304" pitchFamily="18" charset="0"/>
              </a:rPr>
              <a:t> is more powerful than the </a:t>
            </a:r>
            <a:r>
              <a:rPr lang="en-US" sz="2000" dirty="0" err="1" smtClean="0">
                <a:latin typeface="Times New Roman" panose="02020603050405020304" pitchFamily="18" charset="0"/>
                <a:cs typeface="Times New Roman" panose="02020603050405020304" pitchFamily="18" charset="0"/>
              </a:rPr>
              <a:t>Rajya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Sabha</a:t>
            </a:r>
            <a:endParaRPr lang="en-US" sz="20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Emergency </a:t>
            </a:r>
            <a:r>
              <a:rPr lang="en-US" sz="2000" dirty="0" smtClean="0">
                <a:latin typeface="Times New Roman" panose="02020603050405020304" pitchFamily="18" charset="0"/>
                <a:cs typeface="Times New Roman" panose="02020603050405020304" pitchFamily="18" charset="0"/>
              </a:rPr>
              <a:t>powers</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Integrated </a:t>
            </a:r>
            <a:r>
              <a:rPr lang="en-US" sz="2000" dirty="0" smtClean="0">
                <a:latin typeface="Times New Roman" panose="02020603050405020304" pitchFamily="18" charset="0"/>
                <a:cs typeface="Times New Roman" panose="02020603050405020304" pitchFamily="18" charset="0"/>
              </a:rPr>
              <a:t>judiciary</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Single </a:t>
            </a:r>
            <a:r>
              <a:rPr lang="en-US" sz="2000" dirty="0" smtClean="0">
                <a:latin typeface="Times New Roman" panose="02020603050405020304" pitchFamily="18" charset="0"/>
                <a:cs typeface="Times New Roman" panose="02020603050405020304" pitchFamily="18" charset="0"/>
              </a:rPr>
              <a:t>citizenship</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Governor’s </a:t>
            </a:r>
            <a:r>
              <a:rPr lang="en-US" sz="2000" dirty="0" smtClean="0">
                <a:latin typeface="Times New Roman" panose="02020603050405020304" pitchFamily="18" charset="0"/>
                <a:cs typeface="Times New Roman" panose="02020603050405020304" pitchFamily="18" charset="0"/>
              </a:rPr>
              <a:t>appointment</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New </a:t>
            </a:r>
            <a:r>
              <a:rPr lang="en-US" sz="2000" dirty="0" smtClean="0">
                <a:latin typeface="Times New Roman" panose="02020603050405020304" pitchFamily="18" charset="0"/>
                <a:cs typeface="Times New Roman" panose="02020603050405020304" pitchFamily="18" charset="0"/>
              </a:rPr>
              <a:t>states formation</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All </a:t>
            </a:r>
            <a:r>
              <a:rPr lang="en-US" sz="2000" dirty="0" smtClean="0">
                <a:latin typeface="Times New Roman" panose="02020603050405020304" pitchFamily="18" charset="0"/>
                <a:cs typeface="Times New Roman" panose="02020603050405020304" pitchFamily="18" charset="0"/>
              </a:rPr>
              <a:t>India Services</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Integrated </a:t>
            </a:r>
            <a:r>
              <a:rPr lang="en-US" sz="2000" dirty="0" smtClean="0">
                <a:latin typeface="Times New Roman" panose="02020603050405020304" pitchFamily="18" charset="0"/>
                <a:cs typeface="Times New Roman" panose="02020603050405020304" pitchFamily="18" charset="0"/>
              </a:rPr>
              <a:t>election machinery</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Veto </a:t>
            </a:r>
            <a:r>
              <a:rPr lang="en-US" sz="2000" dirty="0" smtClean="0">
                <a:latin typeface="Times New Roman" panose="02020603050405020304" pitchFamily="18" charset="0"/>
                <a:cs typeface="Times New Roman" panose="02020603050405020304" pitchFamily="18" charset="0"/>
              </a:rPr>
              <a:t>over states bills </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Integrated </a:t>
            </a:r>
            <a:r>
              <a:rPr lang="en-US" sz="2000" dirty="0" smtClean="0">
                <a:latin typeface="Times New Roman" panose="02020603050405020304" pitchFamily="18" charset="0"/>
                <a:cs typeface="Times New Roman" panose="02020603050405020304" pitchFamily="18" charset="0"/>
              </a:rPr>
              <a:t>audit machinery</a:t>
            </a:r>
          </a:p>
          <a:p>
            <a:pPr algn="just">
              <a:buFont typeface="Arial" panose="020B0604020202020204" pitchFamily="34" charset="0"/>
              <a:buChar char="•"/>
            </a:pPr>
            <a:r>
              <a:rPr lang="en-US" sz="2000" dirty="0" smtClean="0">
                <a:latin typeface="Times New Roman" panose="02020603050405020304" pitchFamily="18" charset="0"/>
                <a:cs typeface="Times New Roman" panose="02020603050405020304" pitchFamily="18" charset="0"/>
              </a:rPr>
              <a:t> Power </a:t>
            </a:r>
            <a:r>
              <a:rPr lang="en-US" sz="2000" dirty="0" smtClean="0">
                <a:latin typeface="Times New Roman" panose="02020603050405020304" pitchFamily="18" charset="0"/>
                <a:cs typeface="Times New Roman" panose="02020603050405020304" pitchFamily="18" charset="0"/>
              </a:rPr>
              <a:t>to remove key officials</a:t>
            </a:r>
            <a:endParaRPr lang="en-IN"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Centre- State Relations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3785652"/>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The constitution of India divides all powers- legislative, executive and financial between the centre and the </a:t>
            </a:r>
            <a:r>
              <a:rPr lang="en-US" sz="2200" dirty="0" smtClean="0">
                <a:latin typeface="Times New Roman" panose="02020603050405020304" pitchFamily="18" charset="0"/>
                <a:cs typeface="Times New Roman" panose="02020603050405020304" pitchFamily="18" charset="0"/>
              </a:rPr>
              <a:t>states.</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Maximum harmony and coordination centre and state is essential for the effective operation of the federal system. Thereby, the constitution incorporates several provisions to ensure this.</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Centre-state relations can be better understood under the following three heads:</a:t>
            </a:r>
          </a:p>
          <a:p>
            <a:pPr marL="800100" lvl="1"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Legislative relations</a:t>
            </a:r>
          </a:p>
          <a:p>
            <a:pPr marL="800100" lvl="1"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Administrative relations</a:t>
            </a:r>
          </a:p>
          <a:p>
            <a:pPr marL="800100" lvl="1"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Financial relations</a:t>
            </a:r>
            <a:endParaRPr lang="en-IN" sz="22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Legislative Relations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2769989"/>
          </a:xfrm>
          <a:prstGeom prst="rect">
            <a:avLst/>
          </a:prstGeom>
        </p:spPr>
        <p:txBody>
          <a:bodyPr wrap="square">
            <a:spAutoFit/>
          </a:bodyPr>
          <a:lstStyle/>
          <a:p>
            <a:pPr algn="just"/>
            <a:r>
              <a:rPr lang="en-US" sz="2200" b="1" dirty="0" smtClean="0">
                <a:latin typeface="Times New Roman" panose="02020603050405020304" pitchFamily="18" charset="0"/>
                <a:cs typeface="Times New Roman" panose="02020603050405020304" pitchFamily="18" charset="0"/>
              </a:rPr>
              <a:t>There are four aspects in the Centre-state legislative relations:</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Distribution of legislative subjects</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Parliamentary legislation in the state field</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Centre’s control over state legislation</a:t>
            </a:r>
          </a:p>
          <a:p>
            <a:pPr algn="just">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Legislative Relations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5816977"/>
          </a:xfrm>
          <a:prstGeom prst="rect">
            <a:avLst/>
          </a:prstGeom>
        </p:spPr>
        <p:txBody>
          <a:bodyPr wrap="square">
            <a:spAutoFit/>
          </a:bodyPr>
          <a:lstStyle/>
          <a:p>
            <a:pPr algn="just"/>
            <a:r>
              <a:rPr lang="en-US" sz="2200" b="1" dirty="0" smtClean="0">
                <a:latin typeface="Times New Roman" panose="02020603050405020304" pitchFamily="18" charset="0"/>
                <a:cs typeface="Times New Roman" panose="02020603050405020304" pitchFamily="18" charset="0"/>
              </a:rPr>
              <a:t>Territorial extent of central and state legislation</a:t>
            </a:r>
          </a:p>
          <a:p>
            <a:pPr marL="342900" indent="-342900" algn="just">
              <a:buFont typeface="Arial" panose="020B0604020202020204" pitchFamily="34" charset="0"/>
              <a:buChar char="•"/>
            </a:pP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Parliament can make law for the whole or any part of the territory of India (territory includes union, state, UT</a:t>
            </a:r>
            <a:r>
              <a:rPr lang="en-US"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State legislature can make laws for the whole or any part of the state. Laws made by the state are not applicable outside the state, except when there is sufficient relation between the state and </a:t>
            </a:r>
            <a:r>
              <a:rPr lang="en-US" sz="2200" dirty="0" smtClean="0">
                <a:latin typeface="Times New Roman" panose="02020603050405020304" pitchFamily="18" charset="0"/>
                <a:cs typeface="Times New Roman" panose="02020603050405020304" pitchFamily="18" charset="0"/>
              </a:rPr>
              <a:t>object.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Parliament can alone make ‘extra-territorial’ </a:t>
            </a:r>
            <a:r>
              <a:rPr lang="en-US" sz="2200" dirty="0" smtClean="0">
                <a:latin typeface="Times New Roman" panose="02020603050405020304" pitchFamily="18" charset="0"/>
                <a:cs typeface="Times New Roman" panose="02020603050405020304" pitchFamily="18" charset="0"/>
              </a:rPr>
              <a:t>legislation.</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Instances when laws made by the Parliament are not applicable:</a:t>
            </a: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President can make regulations which has a same effect as that of the law made by parliament for- Andaman and Nicobar islands, Daman and Diu, Dadra and Nagar Haveli and </a:t>
            </a:r>
            <a:r>
              <a:rPr lang="en-US" sz="2200" dirty="0" smtClean="0">
                <a:latin typeface="Times New Roman" panose="02020603050405020304" pitchFamily="18" charset="0"/>
                <a:cs typeface="Times New Roman" panose="02020603050405020304" pitchFamily="18" charset="0"/>
              </a:rPr>
              <a:t>Lakshadweep.</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Governor is empowered to direct that an act of parliament does not apply to a scheduled area in the state or apply with specified modifications and </a:t>
            </a:r>
            <a:r>
              <a:rPr lang="en-US" sz="2200" dirty="0" smtClean="0">
                <a:latin typeface="Times New Roman" panose="02020603050405020304" pitchFamily="18" charset="0"/>
                <a:cs typeface="Times New Roman" panose="02020603050405020304" pitchFamily="18" charset="0"/>
              </a:rPr>
              <a:t>exceptions.</a:t>
            </a:r>
            <a:endParaRPr lang="en-US" sz="2200" dirty="0" smtClean="0">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Legislative Relations (Cont...)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206058"/>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270660"/>
            <a:ext cx="10770920" cy="2185214"/>
          </a:xfrm>
          <a:prstGeom prst="rect">
            <a:avLst/>
          </a:prstGeom>
        </p:spPr>
        <p:txBody>
          <a:bodyPr wrap="square">
            <a:spAutoFit/>
          </a:bodyPr>
          <a:lstStyle/>
          <a:p>
            <a:pPr lvl="0" algn="just">
              <a:buFont typeface="Arial" pitchFamily="34" charset="0"/>
              <a:buChar char="•"/>
            </a:pPr>
            <a:r>
              <a:rPr lang="en-US" sz="2400" dirty="0" smtClean="0">
                <a:solidFill>
                  <a:prstClr val="black"/>
                </a:solidFill>
                <a:latin typeface="Times New Roman" panose="02020603050405020304" pitchFamily="18" charset="0"/>
                <a:cs typeface="Times New Roman" panose="02020603050405020304" pitchFamily="18" charset="0"/>
              </a:rPr>
              <a:t> </a:t>
            </a:r>
            <a:r>
              <a:rPr lang="en-US" sz="2200" dirty="0" smtClean="0">
                <a:solidFill>
                  <a:prstClr val="black"/>
                </a:solidFill>
                <a:latin typeface="Times New Roman" panose="02020603050405020304" pitchFamily="18" charset="0"/>
                <a:cs typeface="Times New Roman" panose="02020603050405020304" pitchFamily="18" charset="0"/>
              </a:rPr>
              <a:t>Governor of Assam can likewise direct that an ac of Parliament does not apply or apply with some modification. The same power is vested in President in relation to Meghalaya, Tripura and </a:t>
            </a:r>
            <a:r>
              <a:rPr lang="en-US" sz="2200" dirty="0" smtClean="0">
                <a:solidFill>
                  <a:prstClr val="black"/>
                </a:solidFill>
                <a:latin typeface="Times New Roman" panose="02020603050405020304" pitchFamily="18" charset="0"/>
                <a:cs typeface="Times New Roman" panose="02020603050405020304" pitchFamily="18" charset="0"/>
              </a:rPr>
              <a:t>Mizoram.</a:t>
            </a:r>
            <a:endParaRPr lang="en-IN" sz="2200" dirty="0" smtClean="0">
              <a:solidFill>
                <a:prstClr val="black"/>
              </a:solidFill>
              <a:latin typeface="Times New Roman" panose="02020603050405020304" pitchFamily="18" charset="0"/>
              <a:cs typeface="Times New Roman" panose="02020603050405020304" pitchFamily="18" charset="0"/>
            </a:endParaRPr>
          </a:p>
          <a:p>
            <a:pPr algn="just"/>
            <a:endParaRPr lang="en-US" sz="2200" dirty="0" smtClean="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Distribution of Legislative Subjects </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12519" y="1140032"/>
            <a:ext cx="10770920" cy="4493538"/>
          </a:xfrm>
          <a:prstGeom prst="rect">
            <a:avLst/>
          </a:prstGeom>
        </p:spPr>
        <p:txBody>
          <a:bodyPr wrap="square">
            <a:spAutoFit/>
          </a:bodyPr>
          <a:lstStyle/>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Constitution provides for three-fold classification- union list, state list and concurrent </a:t>
            </a:r>
            <a:r>
              <a:rPr lang="en-US" sz="2200" dirty="0" smtClean="0">
                <a:latin typeface="Times New Roman" panose="02020603050405020304" pitchFamily="18" charset="0"/>
                <a:cs typeface="Times New Roman" panose="02020603050405020304" pitchFamily="18" charset="0"/>
              </a:rPr>
              <a:t>list.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Parliament has exclusive powers vis-à-vis the union </a:t>
            </a:r>
            <a:r>
              <a:rPr lang="en-US" sz="2200" dirty="0" smtClean="0">
                <a:latin typeface="Times New Roman" panose="02020603050405020304" pitchFamily="18" charset="0"/>
                <a:cs typeface="Times New Roman" panose="02020603050405020304" pitchFamily="18" charset="0"/>
              </a:rPr>
              <a:t>list.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State legislature in normal circumstances has exclusive powers to make laws with matters enumerated in the state </a:t>
            </a:r>
            <a:r>
              <a:rPr lang="en-US" sz="2200" dirty="0" smtClean="0">
                <a:latin typeface="Times New Roman" panose="02020603050405020304" pitchFamily="18" charset="0"/>
                <a:cs typeface="Times New Roman" panose="02020603050405020304" pitchFamily="18" charset="0"/>
              </a:rPr>
              <a:t>list.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Both state and centre can make laws on matters enumerated in the concurrent </a:t>
            </a:r>
            <a:r>
              <a:rPr lang="en-US" sz="2200" dirty="0" smtClean="0">
                <a:latin typeface="Times New Roman" panose="02020603050405020304" pitchFamily="18" charset="0"/>
                <a:cs typeface="Times New Roman" panose="02020603050405020304" pitchFamily="18" charset="0"/>
              </a:rPr>
              <a:t>list.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Power to make laws with residuary subject is vested in the </a:t>
            </a:r>
            <a:r>
              <a:rPr lang="en-US" sz="2200" dirty="0" smtClean="0">
                <a:latin typeface="Times New Roman" panose="02020603050405020304" pitchFamily="18" charset="0"/>
                <a:cs typeface="Times New Roman" panose="02020603050405020304" pitchFamily="18" charset="0"/>
              </a:rPr>
              <a:t>Parliament.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Union list has precedence over state list and concurrent list has precedence over state </a:t>
            </a:r>
            <a:r>
              <a:rPr lang="en-US" sz="2200" dirty="0" smtClean="0">
                <a:latin typeface="Times New Roman" panose="02020603050405020304" pitchFamily="18" charset="0"/>
                <a:cs typeface="Times New Roman" panose="02020603050405020304" pitchFamily="18" charset="0"/>
              </a:rPr>
              <a:t>list.</a:t>
            </a:r>
            <a:endParaRPr lang="en-US" sz="22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200" dirty="0" smtClean="0">
                <a:latin typeface="Times New Roman" panose="02020603050405020304" pitchFamily="18" charset="0"/>
                <a:cs typeface="Times New Roman" panose="02020603050405020304" pitchFamily="18" charset="0"/>
              </a:rPr>
              <a:t>In case of conflict between central law and state law on a subject enumerated in the concurrent list, the central law prevails over the state law. However, if the state law has been reserved for the consideration of the president and has received his assent, then the state law prevails in the state. Still, parliament can override the state law by subsequently making a law on that matter.</a:t>
            </a:r>
            <a:endParaRPr lang="en-IN" sz="2200" dirty="0" smtClean="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Administrative Relations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executive power has been divided between the centre and the states on the lines of distribution of legislative </a:t>
            </a:r>
            <a:r>
              <a:rPr lang="en-US" sz="2400" dirty="0" smtClean="0">
                <a:latin typeface="Times New Roman" panose="02020603050405020304" pitchFamily="18" charset="0"/>
                <a:cs typeface="Times New Roman" panose="02020603050405020304" pitchFamily="18" charset="0"/>
              </a:rPr>
              <a:t>powers.</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power of the centre extends to the whole of India on matters where it has exclusive jurisdiction (union list) and to the exercise of rights, authority and jurisdiction conferred on it by any treaty or </a:t>
            </a:r>
            <a:r>
              <a:rPr lang="en-US" sz="2400" dirty="0" smtClean="0">
                <a:latin typeface="Times New Roman" panose="02020603050405020304" pitchFamily="18" charset="0"/>
                <a:cs typeface="Times New Roman" panose="02020603050405020304" pitchFamily="18" charset="0"/>
              </a:rPr>
              <a:t>agreement.</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jurisdiction of the state extends to those matters enumerated in the state </a:t>
            </a:r>
            <a:r>
              <a:rPr lang="en-US" sz="2400" dirty="0" smtClean="0">
                <a:latin typeface="Times New Roman" panose="02020603050405020304" pitchFamily="18" charset="0"/>
                <a:cs typeface="Times New Roman" panose="02020603050405020304" pitchFamily="18" charset="0"/>
              </a:rPr>
              <a:t>list.</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matters related to concurrent list, the executive power rests with the </a:t>
            </a:r>
            <a:r>
              <a:rPr lang="en-US" sz="2400" dirty="0" smtClean="0">
                <a:latin typeface="Times New Roman" panose="02020603050405020304" pitchFamily="18" charset="0"/>
                <a:cs typeface="Times New Roman" panose="02020603050405020304" pitchFamily="18" charset="0"/>
              </a:rPr>
              <a:t>states.</a:t>
            </a:r>
            <a:endParaRPr lang="en-IN" sz="2400" dirty="0" smtClean="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Financial Relations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3016210"/>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Allocation of taxing powers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Restriction placed by constitution on taxation power of the state</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Distribution of tax revenues </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Distribution of Non-tax revenues: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Grants-in-Aid to the states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Finance Commission</a:t>
            </a:r>
          </a:p>
          <a:p>
            <a:pPr marL="342900" indent="-342900" algn="just">
              <a:buFont typeface="Arial" panose="020B0604020202020204" pitchFamily="34" charset="0"/>
              <a:buChar char="•"/>
            </a:pPr>
            <a:endParaRPr lang="en-IN" sz="2400" dirty="0" smtClean="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422566" y="33338"/>
            <a:ext cx="9191502"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Program Outcomes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6"/>
            <a:ext cx="11388436" cy="4662815"/>
          </a:xfrm>
          <a:prstGeom prst="rect">
            <a:avLst/>
          </a:prstGeom>
        </p:spPr>
        <p:txBody>
          <a:bodyPr wrap="square">
            <a:spAutoFit/>
          </a:bodyPr>
          <a:lstStyle/>
          <a:p>
            <a:pPr algn="just">
              <a:lnSpc>
                <a:spcPct val="150000"/>
              </a:lnSpc>
              <a:spcBef>
                <a:spcPct val="0"/>
              </a:spcBef>
            </a:pPr>
            <a:r>
              <a:rPr lang="en-US" altLang="en-US" b="1" dirty="0" smtClean="0">
                <a:latin typeface="Times New Roman" panose="02020603050405020304" pitchFamily="18" charset="0"/>
                <a:cs typeface="Times New Roman" panose="02020603050405020304" pitchFamily="18" charset="0"/>
              </a:rPr>
              <a:t>Program Outcomes</a:t>
            </a:r>
            <a:r>
              <a:rPr lang="en-US" altLang="en-US" dirty="0" smtClean="0">
                <a:latin typeface="Times New Roman" panose="02020603050405020304" pitchFamily="18" charset="0"/>
                <a:cs typeface="Times New Roman" panose="02020603050405020304" pitchFamily="18" charset="0"/>
              </a:rPr>
              <a:t> are narrow statements that describe what the students are expected to know and would be able to do upon the graduation. </a:t>
            </a:r>
          </a:p>
          <a:p>
            <a:pPr algn="just">
              <a:lnSpc>
                <a:spcPct val="150000"/>
              </a:lnSpc>
              <a:spcBef>
                <a:spcPct val="0"/>
              </a:spcBef>
            </a:pPr>
            <a:r>
              <a:rPr lang="en-US" altLang="en-US" dirty="0" smtClean="0">
                <a:latin typeface="Times New Roman" panose="02020603050405020304" pitchFamily="18" charset="0"/>
                <a:cs typeface="Times New Roman" panose="02020603050405020304" pitchFamily="18" charset="0"/>
              </a:rPr>
              <a:t>These relate to the skills, knowledge, and behavior that students acquire through the programmed.</a:t>
            </a:r>
          </a:p>
          <a:p>
            <a:pPr lvl="1" algn="just">
              <a:spcBef>
                <a:spcPct val="0"/>
              </a:spcBef>
              <a:buFont typeface="Calibri" panose="020F0502020204030204" pitchFamily="34" charset="0"/>
              <a:buAutoNum type="arabicPeriod"/>
            </a:pPr>
            <a:r>
              <a:rPr lang="en-US" altLang="en-US" dirty="0" smtClean="0">
                <a:latin typeface="Times New Roman" panose="02020603050405020304" pitchFamily="18" charset="0"/>
                <a:cs typeface="Times New Roman" panose="02020603050405020304" pitchFamily="18" charset="0"/>
              </a:rPr>
              <a:t>Engineering knowledge</a:t>
            </a:r>
          </a:p>
          <a:p>
            <a:pPr lvl="1" algn="just">
              <a:spcBef>
                <a:spcPct val="0"/>
              </a:spcBef>
              <a:buFont typeface="Calibri" panose="020F0502020204030204" pitchFamily="34" charset="0"/>
              <a:buAutoNum type="arabicPeriod"/>
            </a:pPr>
            <a:r>
              <a:rPr lang="en-US" altLang="en-US" dirty="0" smtClean="0">
                <a:latin typeface="Times New Roman" panose="02020603050405020304" pitchFamily="18" charset="0"/>
                <a:cs typeface="Times New Roman" panose="02020603050405020304" pitchFamily="18" charset="0"/>
              </a:rPr>
              <a:t>Problem analysis</a:t>
            </a:r>
          </a:p>
          <a:p>
            <a:pPr lvl="1" algn="just">
              <a:spcBef>
                <a:spcPct val="0"/>
              </a:spcBef>
              <a:buFont typeface="Calibri" panose="020F0502020204030204" pitchFamily="34" charset="0"/>
              <a:buAutoNum type="arabicPeriod"/>
            </a:pPr>
            <a:r>
              <a:rPr lang="en-US" altLang="en-US" dirty="0" smtClean="0">
                <a:latin typeface="Times New Roman" panose="02020603050405020304" pitchFamily="18" charset="0"/>
                <a:cs typeface="Times New Roman" panose="02020603050405020304" pitchFamily="18" charset="0"/>
              </a:rPr>
              <a:t>Design/development of solutions</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Conduct investigations of complex problems</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Modern tool usage</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The engineer and society</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Environment and sustainability</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Ethics</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Individual and team work</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 Communication</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 Project management and finance</a:t>
            </a:r>
          </a:p>
          <a:p>
            <a:pPr lvl="1" algn="just">
              <a:spcBef>
                <a:spcPct val="0"/>
              </a:spcBef>
              <a:buFont typeface="Calibri" panose="020F0502020204030204" pitchFamily="34" charset="0"/>
              <a:buAutoNum type="arabicPeriod"/>
            </a:pPr>
            <a:r>
              <a:rPr lang="en-US" altLang="zh-TW" dirty="0" smtClean="0">
                <a:latin typeface="Times New Roman" panose="02020603050405020304" pitchFamily="18" charset="0"/>
                <a:cs typeface="Times New Roman" panose="02020603050405020304" pitchFamily="18" charset="0"/>
              </a:rPr>
              <a:t> Life-long learning</a:t>
            </a:r>
            <a:endParaRPr lang="en-US" alt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Amendment of the Constitution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124206"/>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Making changes to the constitution, which is the governing law of the land, is known as a constitutional amendment.</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Changing or altering the constitution necessitates a formal modification to the written text of the country's constitution. It entails the addition of a new article or clause, the deletion of an existing article or clause, or the improvement of existing articles.</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text of the constitution has also been modified in other areas. The constitution's amendment requires it to go through a specific procedure, which includes passing it via multiple legislative assemblies before being sent to the president for final approval and signature.</a:t>
            </a:r>
            <a:endParaRPr lang="en-IN" sz="2400" dirty="0" smtClean="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Procedure for Amendment of the Constitution</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4862870"/>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Part XX, Article 368, deals with Parliament's power to modify the Constitution and the procedure for doing so. It keeps the Indian Parliament's arbitrary power under check.</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Article 368 of the Constitution sets forth the mechanism for amending the Constitution, which states that an amendment can only be commenced by introducing a Bill in either House of Parliament, which must be passed by both.</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The Bill must be passed by both houses with a total majority (regardless of vacancies or absentees) and a majority of not less than 2/3rds of those present and voting.</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the event of modifications, there is no provision for a joint sitting.</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It must be ratified by not less than half of the states in order to alter provisions stated in Article 368, such as amending federal features.</a:t>
            </a:r>
            <a:endParaRPr lang="en-IN" sz="2400" dirty="0" smtClean="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Types of Amendments</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2646878"/>
          </a:xfrm>
          <a:prstGeom prst="rect">
            <a:avLst/>
          </a:prstGeom>
        </p:spPr>
        <p:txBody>
          <a:bodyPr wrap="square">
            <a:spAutoFit/>
          </a:bodyPr>
          <a:lstStyle/>
          <a:p>
            <a:pPr algn="just"/>
            <a:r>
              <a:rPr lang="en-US" sz="2400" b="1" dirty="0" smtClean="0">
                <a:latin typeface="Times New Roman" panose="02020603050405020304" pitchFamily="18" charset="0"/>
                <a:cs typeface="Times New Roman" panose="02020603050405020304" pitchFamily="18" charset="0"/>
              </a:rPr>
              <a:t>The Constitution can be amended in one of three ways:</a:t>
            </a:r>
          </a:p>
          <a:p>
            <a:pPr marL="457200" indent="-457200" algn="just">
              <a:buFont typeface="+mj-lt"/>
              <a:buAutoNum type="arabicPeriod"/>
            </a:pPr>
            <a:endParaRPr lang="en-US" sz="2400" dirty="0" smtClean="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Amendment by a simple majority of the Parliament</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Amendment by a special majority of the Parliament</a:t>
            </a:r>
          </a:p>
          <a:p>
            <a:pPr marL="457200" indent="-457200" algn="just">
              <a:buFont typeface="+mj-lt"/>
              <a:buAutoNum type="arabicPeriod"/>
            </a:pPr>
            <a:r>
              <a:rPr lang="en-US" sz="2400" dirty="0" smtClean="0">
                <a:latin typeface="Times New Roman" panose="02020603050405020304" pitchFamily="18" charset="0"/>
                <a:cs typeface="Times New Roman" panose="02020603050405020304" pitchFamily="18" charset="0"/>
              </a:rPr>
              <a:t>Amendment by a special majority of the Parliament and at least half of the state legislatures' ratification</a:t>
            </a:r>
            <a:endParaRPr lang="en-IN" sz="2400" dirty="0" smtClean="0">
              <a:latin typeface="Times New Roman" panose="02020603050405020304" pitchFamily="18" charset="0"/>
              <a:cs typeface="Times New Roman" panose="02020603050405020304"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Lecture Related to Topic</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1538883"/>
          </a:xfrm>
          <a:prstGeom prst="rect">
            <a:avLst/>
          </a:prstGeom>
        </p:spPr>
        <p:txBody>
          <a:bodyPr wrap="square">
            <a:spAutoFit/>
          </a:bodyPr>
          <a:lstStyle/>
          <a:p>
            <a:pPr algn="just">
              <a:lnSpc>
                <a:spcPct val="150000"/>
              </a:lnSpc>
              <a:buNone/>
            </a:pPr>
            <a:r>
              <a:rPr lang="en-US" sz="2400" dirty="0" smtClean="0">
                <a:latin typeface="Times New Roman" pitchFamily="18" charset="0"/>
                <a:cs typeface="Times New Roman" pitchFamily="18" charset="0"/>
              </a:rPr>
              <a:t>Amendments: </a:t>
            </a:r>
            <a:r>
              <a:rPr lang="en-US" sz="2400" dirty="0" smtClean="0">
                <a:latin typeface="Times New Roman" pitchFamily="18" charset="0"/>
                <a:cs typeface="Times New Roman" pitchFamily="18" charset="0"/>
                <a:hlinkClick r:id="rId12"/>
              </a:rPr>
              <a:t>https://www.youtube.com/watch?v=WDcAh2vfsdc</a:t>
            </a:r>
            <a:endParaRPr lang="en-US" sz="2400" dirty="0" smtClean="0">
              <a:latin typeface="Times New Roman" pitchFamily="18" charset="0"/>
              <a:cs typeface="Times New Roman" pitchFamily="18" charset="0"/>
            </a:endParaRPr>
          </a:p>
          <a:p>
            <a:pPr>
              <a:lnSpc>
                <a:spcPct val="150000"/>
              </a:lnSpc>
              <a:buNone/>
            </a:pPr>
            <a:r>
              <a:rPr lang="en-US" sz="2400" dirty="0" smtClean="0">
                <a:latin typeface="Times New Roman" pitchFamily="18" charset="0"/>
                <a:cs typeface="Times New Roman" pitchFamily="18" charset="0"/>
              </a:rPr>
              <a:t>Centre-State relations: </a:t>
            </a:r>
            <a:r>
              <a:rPr lang="en-US" sz="2400" dirty="0" smtClean="0">
                <a:latin typeface="Times New Roman" pitchFamily="18" charset="0"/>
                <a:cs typeface="Times New Roman" pitchFamily="18" charset="0"/>
                <a:hlinkClick r:id="rId13"/>
              </a:rPr>
              <a:t>https://www.youtube.com/watch?v=gzLNRXyQAqg</a:t>
            </a:r>
            <a:endParaRPr lang="en-US" sz="2400" dirty="0" smtClean="0">
              <a:latin typeface="Times New Roman" pitchFamily="18" charset="0"/>
              <a:cs typeface="Times New Roman" pitchFamily="18" charset="0"/>
            </a:endParaRP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Weekly Assignment</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8" name="Rectangle 37"/>
          <p:cNvSpPr/>
          <p:nvPr/>
        </p:nvSpPr>
        <p:spPr>
          <a:xfrm>
            <a:off x="700643" y="1330037"/>
            <a:ext cx="10770920" cy="2970044"/>
          </a:xfrm>
          <a:prstGeom prst="rect">
            <a:avLst/>
          </a:prstGeom>
        </p:spPr>
        <p:txBody>
          <a:bodyPr wrap="square">
            <a:spAutoFit/>
          </a:bodyPr>
          <a:lstStyle/>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Write the various characteristics of federal government?</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Write the features of the Presidential form of government?</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How many countries have the federal form of government?</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What is a Kitchen Cabinet?</a:t>
            </a:r>
          </a:p>
          <a:p>
            <a:pPr marL="457200" indent="-457200" algn="just">
              <a:lnSpc>
                <a:spcPct val="150000"/>
              </a:lnSpc>
              <a:buFont typeface="+mj-lt"/>
              <a:buAutoNum type="arabicPeriod"/>
            </a:pPr>
            <a:r>
              <a:rPr lang="en-US" sz="2200" dirty="0" smtClean="0">
                <a:latin typeface="Times New Roman" pitchFamily="18" charset="0"/>
                <a:cs typeface="Times New Roman" pitchFamily="18" charset="0"/>
              </a:rPr>
              <a:t>Write the feature of the Parliamentary form of government?</a:t>
            </a:r>
          </a:p>
          <a:p>
            <a:pPr lvl="0" algn="just">
              <a:buFont typeface="Arial"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816429"/>
          </a:xfrm>
          <a:prstGeom prst="rect">
            <a:avLst/>
          </a:prstGeom>
        </p:spPr>
        <p:txBody>
          <a:bodyPr wrap="square">
            <a:spAutoFit/>
          </a:bodyPr>
          <a:lstStyle/>
          <a:p>
            <a:pPr algn="just"/>
            <a:r>
              <a:rPr lang="en-US" sz="2200" dirty="0" smtClean="0">
                <a:solidFill>
                  <a:srgbClr val="090909"/>
                </a:solidFill>
                <a:latin typeface="Times New Roman" panose="02020603050405020304" pitchFamily="18" charset="0"/>
                <a:cs typeface="Times New Roman" panose="02020603050405020304" pitchFamily="18" charset="0"/>
              </a:rPr>
              <a:t>Q.1) Which of the below given Directive Principles are part of </a:t>
            </a:r>
            <a:r>
              <a:rPr lang="en-US" sz="2200" dirty="0" err="1" smtClean="0">
                <a:solidFill>
                  <a:srgbClr val="090909"/>
                </a:solidFill>
                <a:latin typeface="Times New Roman" panose="02020603050405020304" pitchFamily="18" charset="0"/>
                <a:cs typeface="Times New Roman" panose="02020603050405020304" pitchFamily="18" charset="0"/>
              </a:rPr>
              <a:t>Gandhian</a:t>
            </a:r>
            <a:r>
              <a:rPr lang="en-US" sz="2200" dirty="0" smtClean="0">
                <a:solidFill>
                  <a:srgbClr val="090909"/>
                </a:solidFill>
                <a:latin typeface="Times New Roman" panose="02020603050405020304" pitchFamily="18" charset="0"/>
                <a:cs typeface="Times New Roman" panose="02020603050405020304" pitchFamily="18" charset="0"/>
              </a:rPr>
              <a:t> ideology?</a:t>
            </a:r>
          </a:p>
          <a:p>
            <a:pPr algn="just"/>
            <a:r>
              <a:rPr lang="en-US" sz="2200" dirty="0" smtClean="0">
                <a:solidFill>
                  <a:srgbClr val="090909"/>
                </a:solidFill>
                <a:latin typeface="Times New Roman" panose="02020603050405020304" pitchFamily="18" charset="0"/>
                <a:cs typeface="Times New Roman" panose="02020603050405020304" pitchFamily="18" charset="0"/>
              </a:rPr>
              <a:t>1. To make provision for just and humane conditions for work and maternity relief.</a:t>
            </a:r>
          </a:p>
          <a:p>
            <a:pPr algn="just"/>
            <a:r>
              <a:rPr lang="en-US" sz="2200" dirty="0" smtClean="0">
                <a:solidFill>
                  <a:srgbClr val="090909"/>
                </a:solidFill>
                <a:latin typeface="Times New Roman" panose="02020603050405020304" pitchFamily="18" charset="0"/>
                <a:cs typeface="Times New Roman" panose="02020603050405020304" pitchFamily="18" charset="0"/>
              </a:rPr>
              <a:t>2. To promote equal justice and to provide free legal aid to the poor.</a:t>
            </a:r>
          </a:p>
          <a:p>
            <a:pPr algn="just"/>
            <a:r>
              <a:rPr lang="en-US" sz="2200" dirty="0" smtClean="0">
                <a:solidFill>
                  <a:srgbClr val="090909"/>
                </a:solidFill>
                <a:latin typeface="Times New Roman" panose="02020603050405020304" pitchFamily="18" charset="0"/>
                <a:cs typeface="Times New Roman" panose="02020603050405020304" pitchFamily="18" charset="0"/>
              </a:rPr>
              <a:t>3. To prohibit the consumption of intoxicating drinks and drugs which are injurious to health.</a:t>
            </a:r>
          </a:p>
          <a:p>
            <a:pPr algn="just"/>
            <a:r>
              <a:rPr lang="en-US" sz="2200" dirty="0" smtClean="0">
                <a:solidFill>
                  <a:srgbClr val="090909"/>
                </a:solidFill>
                <a:latin typeface="Times New Roman" panose="02020603050405020304" pitchFamily="18" charset="0"/>
                <a:cs typeface="Times New Roman" panose="02020603050405020304" pitchFamily="18" charset="0"/>
              </a:rPr>
              <a:t>4. To prohibit the slaughter of cows, calves and other </a:t>
            </a:r>
            <a:r>
              <a:rPr lang="en-US" sz="2200" dirty="0" err="1" smtClean="0">
                <a:solidFill>
                  <a:srgbClr val="090909"/>
                </a:solidFill>
                <a:latin typeface="Times New Roman" panose="02020603050405020304" pitchFamily="18" charset="0"/>
                <a:cs typeface="Times New Roman" panose="02020603050405020304" pitchFamily="18" charset="0"/>
              </a:rPr>
              <a:t>milch</a:t>
            </a:r>
            <a:r>
              <a:rPr lang="en-US" sz="2200" dirty="0" smtClean="0">
                <a:solidFill>
                  <a:srgbClr val="090909"/>
                </a:solidFill>
                <a:latin typeface="Times New Roman" panose="02020603050405020304" pitchFamily="18" charset="0"/>
                <a:cs typeface="Times New Roman" panose="02020603050405020304" pitchFamily="18" charset="0"/>
              </a:rPr>
              <a:t> and draught cattle and to improve their breeds.</a:t>
            </a:r>
          </a:p>
          <a:p>
            <a:pPr algn="just"/>
            <a:r>
              <a:rPr lang="en-US" sz="2200" dirty="0" smtClean="0">
                <a:solidFill>
                  <a:srgbClr val="090909"/>
                </a:solidFill>
                <a:latin typeface="Times New Roman" panose="02020603050405020304" pitchFamily="18" charset="0"/>
                <a:cs typeface="Times New Roman" panose="02020603050405020304" pitchFamily="18" charset="0"/>
              </a:rPr>
              <a:t>Choose the correct answer:</a:t>
            </a:r>
          </a:p>
          <a:p>
            <a:pPr algn="just"/>
            <a:r>
              <a:rPr lang="en-US" sz="2200" dirty="0" smtClean="0">
                <a:solidFill>
                  <a:srgbClr val="090909"/>
                </a:solidFill>
                <a:latin typeface="Times New Roman" panose="02020603050405020304" pitchFamily="18" charset="0"/>
                <a:cs typeface="Times New Roman" panose="02020603050405020304" pitchFamily="18" charset="0"/>
              </a:rPr>
              <a:t>a) 1 and 3</a:t>
            </a:r>
          </a:p>
          <a:p>
            <a:pPr algn="just"/>
            <a:r>
              <a:rPr lang="en-US" sz="2200" dirty="0" smtClean="0">
                <a:solidFill>
                  <a:srgbClr val="090909"/>
                </a:solidFill>
                <a:latin typeface="Times New Roman" panose="02020603050405020304" pitchFamily="18" charset="0"/>
                <a:cs typeface="Times New Roman" panose="02020603050405020304" pitchFamily="18" charset="0"/>
              </a:rPr>
              <a:t>b) 3 and 4</a:t>
            </a:r>
          </a:p>
          <a:p>
            <a:pPr algn="just"/>
            <a:r>
              <a:rPr lang="en-US" sz="2200" dirty="0" smtClean="0">
                <a:solidFill>
                  <a:srgbClr val="090909"/>
                </a:solidFill>
                <a:latin typeface="Times New Roman" panose="02020603050405020304" pitchFamily="18" charset="0"/>
                <a:cs typeface="Times New Roman" panose="02020603050405020304" pitchFamily="18" charset="0"/>
              </a:rPr>
              <a:t>c) 1, 3 and 4</a:t>
            </a:r>
          </a:p>
          <a:p>
            <a:pPr algn="just"/>
            <a:r>
              <a:rPr lang="en-US" sz="2200" dirty="0" smtClean="0">
                <a:solidFill>
                  <a:srgbClr val="090909"/>
                </a:solidFill>
                <a:latin typeface="Times New Roman" panose="02020603050405020304" pitchFamily="18" charset="0"/>
                <a:cs typeface="Times New Roman" panose="02020603050405020304" pitchFamily="18" charset="0"/>
              </a:rPr>
              <a:t>d) 2, 3 and 4</a:t>
            </a:r>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smtClean="0">
                <a:solidFill>
                  <a:srgbClr val="090909"/>
                </a:solidFill>
                <a:latin typeface="Times New Roman" panose="02020603050405020304" pitchFamily="18" charset="0"/>
                <a:cs typeface="Times New Roman" panose="02020603050405020304" pitchFamily="18" charset="0"/>
              </a:rPr>
              <a:t>Q.2) Which among the following Directive Principles were added later and was not part of the original list?</a:t>
            </a:r>
          </a:p>
          <a:p>
            <a:pPr algn="just"/>
            <a:r>
              <a:rPr lang="en-US" sz="2200" dirty="0" smtClean="0">
                <a:solidFill>
                  <a:srgbClr val="090909"/>
                </a:solidFill>
                <a:latin typeface="Times New Roman" panose="02020603050405020304" pitchFamily="18" charset="0"/>
                <a:cs typeface="Times New Roman" panose="02020603050405020304" pitchFamily="18" charset="0"/>
              </a:rPr>
              <a:t>1. State shall secure opportunities for healthy development of children.</a:t>
            </a:r>
          </a:p>
          <a:p>
            <a:pPr algn="just"/>
            <a:r>
              <a:rPr lang="en-US" sz="2200" dirty="0" smtClean="0">
                <a:solidFill>
                  <a:srgbClr val="090909"/>
                </a:solidFill>
                <a:latin typeface="Times New Roman" panose="02020603050405020304" pitchFamily="18" charset="0"/>
                <a:cs typeface="Times New Roman" panose="02020603050405020304" pitchFamily="18" charset="0"/>
              </a:rPr>
              <a:t>2. State shall take steps to secure the participation of workers in the management of industries.</a:t>
            </a:r>
          </a:p>
          <a:p>
            <a:pPr algn="just"/>
            <a:r>
              <a:rPr lang="en-US" sz="2200" dirty="0" smtClean="0">
                <a:solidFill>
                  <a:srgbClr val="090909"/>
                </a:solidFill>
                <a:latin typeface="Times New Roman" panose="02020603050405020304" pitchFamily="18" charset="0"/>
                <a:cs typeface="Times New Roman" panose="02020603050405020304" pitchFamily="18" charset="0"/>
              </a:rPr>
              <a:t>3. State shall take steps to protect and improve the environment and to safeguard forests and wildlife.</a:t>
            </a:r>
          </a:p>
          <a:p>
            <a:pPr algn="just"/>
            <a:r>
              <a:rPr lang="en-US" sz="2200" dirty="0" smtClean="0">
                <a:solidFill>
                  <a:srgbClr val="090909"/>
                </a:solidFill>
                <a:latin typeface="Times New Roman" panose="02020603050405020304" pitchFamily="18" charset="0"/>
                <a:cs typeface="Times New Roman" panose="02020603050405020304" pitchFamily="18" charset="0"/>
              </a:rPr>
              <a:t>Choose correct answer:</a:t>
            </a:r>
          </a:p>
          <a:p>
            <a:pPr algn="just"/>
            <a:r>
              <a:rPr lang="en-US" sz="2200" dirty="0" smtClean="0">
                <a:solidFill>
                  <a:srgbClr val="090909"/>
                </a:solidFill>
                <a:latin typeface="Times New Roman" panose="02020603050405020304" pitchFamily="18" charset="0"/>
                <a:cs typeface="Times New Roman" panose="02020603050405020304" pitchFamily="18" charset="0"/>
              </a:rPr>
              <a:t>a) 3 only</a:t>
            </a:r>
          </a:p>
          <a:p>
            <a:pPr algn="just"/>
            <a:r>
              <a:rPr lang="en-US" sz="2200" dirty="0" smtClean="0">
                <a:solidFill>
                  <a:srgbClr val="090909"/>
                </a:solidFill>
                <a:latin typeface="Times New Roman" panose="02020603050405020304" pitchFamily="18" charset="0"/>
                <a:cs typeface="Times New Roman" panose="02020603050405020304" pitchFamily="18" charset="0"/>
              </a:rPr>
              <a:t>b) 1 only</a:t>
            </a:r>
          </a:p>
          <a:p>
            <a:pPr algn="just"/>
            <a:r>
              <a:rPr lang="en-US" sz="2200" dirty="0" smtClean="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smtClean="0">
                <a:solidFill>
                  <a:srgbClr val="090909"/>
                </a:solidFill>
                <a:latin typeface="Times New Roman" panose="02020603050405020304" pitchFamily="18" charset="0"/>
                <a:cs typeface="Times New Roman" panose="02020603050405020304" pitchFamily="18" charset="0"/>
              </a:rPr>
              <a:t>d) 1, 2 and 3</a:t>
            </a:r>
            <a:endParaRPr lang="en-IN" sz="22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832092"/>
          </a:xfrm>
          <a:prstGeom prst="rect">
            <a:avLst/>
          </a:prstGeom>
        </p:spPr>
        <p:txBody>
          <a:bodyPr wrap="square">
            <a:spAutoFit/>
          </a:bodyPr>
          <a:lstStyle/>
          <a:p>
            <a:pPr algn="just"/>
            <a:r>
              <a:rPr lang="en-US" sz="2200" dirty="0" smtClean="0">
                <a:solidFill>
                  <a:srgbClr val="090909"/>
                </a:solidFill>
                <a:latin typeface="Times New Roman" panose="02020603050405020304" pitchFamily="18" charset="0"/>
                <a:cs typeface="Times New Roman" panose="02020603050405020304" pitchFamily="18" charset="0"/>
              </a:rPr>
              <a:t>Q.3) Fundamental Duties of India are inspired by which of the following Constitutions?</a:t>
            </a:r>
          </a:p>
          <a:p>
            <a:pPr algn="just"/>
            <a:r>
              <a:rPr lang="en-US" sz="2200" dirty="0" smtClean="0">
                <a:solidFill>
                  <a:srgbClr val="090909"/>
                </a:solidFill>
                <a:latin typeface="Times New Roman" panose="02020603050405020304" pitchFamily="18" charset="0"/>
                <a:cs typeface="Times New Roman" panose="02020603050405020304" pitchFamily="18" charset="0"/>
              </a:rPr>
              <a:t>a) Weimar Constitution of Germany</a:t>
            </a:r>
          </a:p>
          <a:p>
            <a:pPr algn="just"/>
            <a:r>
              <a:rPr lang="en-US" sz="2200" dirty="0" smtClean="0">
                <a:solidFill>
                  <a:srgbClr val="090909"/>
                </a:solidFill>
                <a:latin typeface="Times New Roman" panose="02020603050405020304" pitchFamily="18" charset="0"/>
                <a:cs typeface="Times New Roman" panose="02020603050405020304" pitchFamily="18" charset="0"/>
              </a:rPr>
              <a:t>b) Erstwhile USSR</a:t>
            </a:r>
          </a:p>
          <a:p>
            <a:pPr algn="just"/>
            <a:r>
              <a:rPr lang="en-US" sz="2200" dirty="0" smtClean="0">
                <a:solidFill>
                  <a:srgbClr val="090909"/>
                </a:solidFill>
                <a:latin typeface="Times New Roman" panose="02020603050405020304" pitchFamily="18" charset="0"/>
                <a:cs typeface="Times New Roman" panose="02020603050405020304" pitchFamily="18" charset="0"/>
              </a:rPr>
              <a:t>c) South Africa</a:t>
            </a:r>
          </a:p>
          <a:p>
            <a:pPr algn="just"/>
            <a:r>
              <a:rPr lang="en-US" sz="2200" dirty="0" smtClean="0">
                <a:solidFill>
                  <a:srgbClr val="090909"/>
                </a:solidFill>
                <a:latin typeface="Times New Roman" panose="02020603050405020304" pitchFamily="18" charset="0"/>
                <a:cs typeface="Times New Roman" panose="02020603050405020304" pitchFamily="18" charset="0"/>
              </a:rPr>
              <a:t>d) Ireland</a:t>
            </a:r>
          </a:p>
          <a:p>
            <a:pPr algn="just"/>
            <a:endParaRPr lang="en-US" sz="2200" dirty="0" smtClean="0">
              <a:solidFill>
                <a:srgbClr val="090909"/>
              </a:solidFill>
              <a:latin typeface="Times New Roman" panose="02020603050405020304" pitchFamily="18" charset="0"/>
              <a:cs typeface="Times New Roman" panose="02020603050405020304" pitchFamily="18" charset="0"/>
            </a:endParaRPr>
          </a:p>
          <a:p>
            <a:pPr algn="just"/>
            <a:endParaRPr lang="en-US" sz="2200" dirty="0" smtClean="0">
              <a:solidFill>
                <a:srgbClr val="090909"/>
              </a:solidFill>
              <a:latin typeface="Times New Roman" panose="02020603050405020304" pitchFamily="18" charset="0"/>
              <a:cs typeface="Times New Roman" panose="02020603050405020304" pitchFamily="18" charset="0"/>
            </a:endParaRPr>
          </a:p>
          <a:p>
            <a:pPr algn="just"/>
            <a:r>
              <a:rPr lang="en-US" sz="2200" dirty="0" smtClean="0">
                <a:solidFill>
                  <a:srgbClr val="090909"/>
                </a:solidFill>
                <a:latin typeface="Times New Roman" panose="02020603050405020304" pitchFamily="18" charset="0"/>
                <a:cs typeface="Times New Roman" panose="02020603050405020304" pitchFamily="18" charset="0"/>
              </a:rPr>
              <a:t>Q.4) The provision which says – “to renounce practices derogatory to the dignity of women” in Indian Constitution is provided in</a:t>
            </a:r>
          </a:p>
          <a:p>
            <a:pPr algn="just"/>
            <a:r>
              <a:rPr lang="en-US" sz="2200" dirty="0" smtClean="0">
                <a:solidFill>
                  <a:srgbClr val="090909"/>
                </a:solidFill>
                <a:latin typeface="Times New Roman" panose="02020603050405020304" pitchFamily="18" charset="0"/>
                <a:cs typeface="Times New Roman" panose="02020603050405020304" pitchFamily="18" charset="0"/>
              </a:rPr>
              <a:t>a) Preamble</a:t>
            </a:r>
          </a:p>
          <a:p>
            <a:pPr algn="just"/>
            <a:r>
              <a:rPr lang="en-US" sz="2200" dirty="0" smtClean="0">
                <a:solidFill>
                  <a:srgbClr val="090909"/>
                </a:solidFill>
                <a:latin typeface="Times New Roman" panose="02020603050405020304" pitchFamily="18" charset="0"/>
                <a:cs typeface="Times New Roman" panose="02020603050405020304" pitchFamily="18" charset="0"/>
              </a:rPr>
              <a:t>b) Fundamental Rights</a:t>
            </a:r>
          </a:p>
          <a:p>
            <a:pPr algn="just"/>
            <a:r>
              <a:rPr lang="en-US" sz="2200" dirty="0" smtClean="0">
                <a:solidFill>
                  <a:srgbClr val="090909"/>
                </a:solidFill>
                <a:latin typeface="Times New Roman" panose="02020603050405020304" pitchFamily="18" charset="0"/>
                <a:cs typeface="Times New Roman" panose="02020603050405020304" pitchFamily="18" charset="0"/>
              </a:rPr>
              <a:t>c) Fundamental Duties</a:t>
            </a:r>
          </a:p>
          <a:p>
            <a:pPr algn="just"/>
            <a:r>
              <a:rPr lang="en-US" sz="2200" dirty="0" smtClean="0">
                <a:solidFill>
                  <a:srgbClr val="090909"/>
                </a:solidFill>
                <a:latin typeface="Times New Roman" panose="02020603050405020304" pitchFamily="18" charset="0"/>
                <a:cs typeface="Times New Roman" panose="02020603050405020304" pitchFamily="18" charset="0"/>
              </a:rPr>
              <a:t>d) DPSPs</a:t>
            </a:r>
            <a:endParaRPr lang="en-IN" sz="22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98764" y="1166843"/>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3477875"/>
          </a:xfrm>
          <a:prstGeom prst="rect">
            <a:avLst/>
          </a:prstGeom>
        </p:spPr>
        <p:txBody>
          <a:bodyPr wrap="square">
            <a:spAutoFit/>
          </a:bodyPr>
          <a:lstStyle/>
          <a:p>
            <a:pPr algn="just"/>
            <a:r>
              <a:rPr lang="en-US" sz="2200" dirty="0" smtClean="0">
                <a:solidFill>
                  <a:srgbClr val="090909"/>
                </a:solidFill>
                <a:latin typeface="Times New Roman" panose="02020603050405020304" pitchFamily="18" charset="0"/>
                <a:cs typeface="Times New Roman" panose="02020603050405020304" pitchFamily="18" charset="0"/>
              </a:rPr>
              <a:t>Q.5) Consider the following statements about Fundamental Duties.</a:t>
            </a:r>
          </a:p>
          <a:p>
            <a:pPr algn="just"/>
            <a:r>
              <a:rPr lang="en-US" sz="2200" dirty="0" smtClean="0">
                <a:solidFill>
                  <a:srgbClr val="090909"/>
                </a:solidFill>
                <a:latin typeface="Times New Roman" panose="02020603050405020304" pitchFamily="18" charset="0"/>
                <a:cs typeface="Times New Roman" panose="02020603050405020304" pitchFamily="18" charset="0"/>
              </a:rPr>
              <a:t>1. Fundamental duties in Part IV A of constitution are confined only to citizens and not extended to foreigners.</a:t>
            </a:r>
          </a:p>
          <a:p>
            <a:pPr algn="just"/>
            <a:r>
              <a:rPr lang="en-US" sz="2200" dirty="0" smtClean="0">
                <a:solidFill>
                  <a:srgbClr val="090909"/>
                </a:solidFill>
                <a:latin typeface="Times New Roman" panose="02020603050405020304" pitchFamily="18" charset="0"/>
                <a:cs typeface="Times New Roman" panose="02020603050405020304" pitchFamily="18" charset="0"/>
              </a:rPr>
              <a:t>2. Constitution contains duties of citizens and not the duties of state.</a:t>
            </a:r>
          </a:p>
          <a:p>
            <a:pPr algn="just"/>
            <a:r>
              <a:rPr lang="en-US" sz="2200" dirty="0" smtClean="0">
                <a:solidFill>
                  <a:srgbClr val="090909"/>
                </a:solidFill>
                <a:latin typeface="Times New Roman" panose="02020603050405020304" pitchFamily="18" charset="0"/>
                <a:cs typeface="Times New Roman" panose="02020603050405020304" pitchFamily="18" charset="0"/>
              </a:rPr>
              <a:t>Which of the above statements is/are correct?</a:t>
            </a:r>
          </a:p>
          <a:p>
            <a:pPr algn="just"/>
            <a:r>
              <a:rPr lang="en-US" sz="2200" dirty="0" smtClean="0">
                <a:solidFill>
                  <a:srgbClr val="090909"/>
                </a:solidFill>
                <a:latin typeface="Times New Roman" panose="02020603050405020304" pitchFamily="18" charset="0"/>
                <a:cs typeface="Times New Roman" panose="02020603050405020304" pitchFamily="18" charset="0"/>
              </a:rPr>
              <a:t>a) 1 only</a:t>
            </a:r>
          </a:p>
          <a:p>
            <a:pPr algn="just"/>
            <a:r>
              <a:rPr lang="en-US" sz="2200" dirty="0" smtClean="0">
                <a:solidFill>
                  <a:srgbClr val="090909"/>
                </a:solidFill>
                <a:latin typeface="Times New Roman" panose="02020603050405020304" pitchFamily="18" charset="0"/>
                <a:cs typeface="Times New Roman" panose="02020603050405020304" pitchFamily="18" charset="0"/>
              </a:rPr>
              <a:t>b) 2 only</a:t>
            </a:r>
          </a:p>
          <a:p>
            <a:pPr algn="just"/>
            <a:r>
              <a:rPr lang="en-US" sz="2200" dirty="0" smtClean="0">
                <a:solidFill>
                  <a:srgbClr val="090909"/>
                </a:solidFill>
                <a:latin typeface="Times New Roman" panose="02020603050405020304" pitchFamily="18" charset="0"/>
                <a:cs typeface="Times New Roman" panose="02020603050405020304" pitchFamily="18" charset="0"/>
              </a:rPr>
              <a:t>c) Both 1 and 2</a:t>
            </a:r>
          </a:p>
          <a:p>
            <a:pPr algn="just"/>
            <a:r>
              <a:rPr lang="en-US" sz="2200" dirty="0" smtClean="0">
                <a:solidFill>
                  <a:srgbClr val="090909"/>
                </a:solidFill>
                <a:latin typeface="Times New Roman" panose="02020603050405020304" pitchFamily="18" charset="0"/>
                <a:cs typeface="Times New Roman" panose="02020603050405020304" pitchFamily="18" charset="0"/>
              </a:rPr>
              <a:t>d) None</a:t>
            </a:r>
            <a:endParaRPr lang="en-IN" sz="22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F649CB8A-95E4-810A-C123-2F2CA6EBA869}"/>
              </a:ext>
            </a:extLst>
          </p:cNvPr>
          <p:cNvSpPr>
            <a:spLocks noGrp="1"/>
          </p:cNvSpPr>
          <p:nvPr>
            <p:ph type="title" idx="4294967295"/>
          </p:nvPr>
        </p:nvSpPr>
        <p:spPr>
          <a:xfrm>
            <a:off x="2291938" y="33338"/>
            <a:ext cx="9322130" cy="838200"/>
          </a:xfrm>
        </p:spPr>
        <p:txBody>
          <a:bodyPr>
            <a:normAutofit/>
          </a:bodyPr>
          <a:lstStyle/>
          <a:p>
            <a:pPr algn="ctr"/>
            <a:r>
              <a:rPr lang="en-IN" sz="3600" b="1" dirty="0" smtClean="0">
                <a:solidFill>
                  <a:srgbClr val="CC3300"/>
                </a:solidFill>
                <a:latin typeface="Times New Roman" pitchFamily="18" charset="0"/>
                <a:cs typeface="Times New Roman" pitchFamily="18" charset="0"/>
              </a:rPr>
              <a:t>Daily Quiz</a:t>
            </a:r>
            <a:endParaRPr lang="en-IN" sz="3600" b="1" dirty="0">
              <a:solidFill>
                <a:srgbClr val="CC3300"/>
              </a:solidFill>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B3C864C4-AA00-5CD1-7891-6A5A33587A8E}"/>
              </a:ext>
            </a:extLst>
          </p:cNvPr>
          <p:cNvPicPr>
            <a:picLocks noChangeAspect="1"/>
          </p:cNvPicPr>
          <p:nvPr/>
        </p:nvPicPr>
        <p:blipFill>
          <a:blip r:embed="rId2"/>
          <a:stretch>
            <a:fillRect/>
          </a:stretch>
        </p:blipFill>
        <p:spPr>
          <a:xfrm>
            <a:off x="0" y="33998"/>
            <a:ext cx="2114845" cy="838317"/>
          </a:xfrm>
          <a:prstGeom prst="rect">
            <a:avLst/>
          </a:prstGeom>
        </p:spPr>
      </p:pic>
      <p:sp>
        <p:nvSpPr>
          <p:cNvPr id="9" name="Rectangle 8">
            <a:extLst>
              <a:ext uri="{FF2B5EF4-FFF2-40B4-BE49-F238E27FC236}">
                <a16:creationId xmlns:a16="http://schemas.microsoft.com/office/drawing/2014/main" xmlns="" id="{731A936F-F269-359D-A45A-2FFA91880636}"/>
              </a:ext>
            </a:extLst>
          </p:cNvPr>
          <p:cNvSpPr/>
          <p:nvPr/>
        </p:nvSpPr>
        <p:spPr>
          <a:xfrm>
            <a:off x="0" y="6117996"/>
            <a:ext cx="12192000" cy="584462"/>
          </a:xfrm>
          <a:prstGeom prst="rect">
            <a:avLst/>
          </a:prstGeom>
          <a:solidFill>
            <a:srgbClr val="F9B4B6"/>
          </a:solidFill>
          <a:ln>
            <a:solidFill>
              <a:srgbClr val="FF0000"/>
            </a:solidFill>
          </a:ln>
        </p:spPr>
        <p:style>
          <a:lnRef idx="1">
            <a:schemeClr val="accent2"/>
          </a:lnRef>
          <a:fillRef idx="2">
            <a:schemeClr val="accent2"/>
          </a:fillRef>
          <a:effectRef idx="1">
            <a:schemeClr val="accent2"/>
          </a:effectRef>
          <a:fontRef idx="minor">
            <a:schemeClr val="dk1"/>
          </a:fontRef>
        </p:style>
        <p:txBody>
          <a:bodyPr rtlCol="0" anchor="ctr"/>
          <a:lstStyle/>
          <a:p>
            <a:r>
              <a:rPr lang="en-IN" dirty="0"/>
              <a:t>Subject: Constitution of India for Law and Engineering                                                                                                        By: Shruti Mittal</a:t>
            </a:r>
          </a:p>
        </p:txBody>
      </p:sp>
      <p:sp>
        <p:nvSpPr>
          <p:cNvPr id="10" name="Rectangle 9">
            <a:extLst>
              <a:ext uri="{FF2B5EF4-FFF2-40B4-BE49-F238E27FC236}">
                <a16:creationId xmlns:a16="http://schemas.microsoft.com/office/drawing/2014/main" xmlns="" id="{CD0F2DA4-28DA-1721-2123-5B668D1288D4}"/>
              </a:ext>
            </a:extLst>
          </p:cNvPr>
          <p:cNvSpPr/>
          <p:nvPr/>
        </p:nvSpPr>
        <p:spPr>
          <a:xfrm>
            <a:off x="0" y="918196"/>
            <a:ext cx="12192000" cy="45719"/>
          </a:xfrm>
          <a:prstGeom prst="rect">
            <a:avLst/>
          </a:prstGeom>
          <a:solidFill>
            <a:srgbClr val="D4222A"/>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mc:AlternateContent xmlns:mc="http://schemas.openxmlformats.org/markup-compatibility/2006">
        <mc:Choice xmlns:p14="http://schemas.microsoft.com/office/powerpoint/2010/main" xmlns="" Requires="p14">
          <p:contentPart p14:bwMode="auto" r:id="rId4">
            <p14:nvContentPartPr>
              <p14:cNvPr id="28" name="Ink 27">
                <a:extLst>
                  <a:ext uri="{FF2B5EF4-FFF2-40B4-BE49-F238E27FC236}">
                    <a16:creationId xmlns:a16="http://schemas.microsoft.com/office/drawing/2014/main" id="{A5F330E4-077F-D44C-E026-5B7E9A41902C}"/>
                  </a:ext>
                </a:extLst>
              </p14:cNvPr>
              <p14:cNvContentPartPr/>
              <p14:nvPr/>
            </p14:nvContentPartPr>
            <p14:xfrm>
              <a:off x="6146232" y="4948905"/>
              <a:ext cx="360" cy="360"/>
            </p14:xfrm>
          </p:contentPart>
        </mc:Choice>
        <mc:Fallback>
          <p:pic>
            <p:nvPicPr>
              <p:cNvPr id="28" name="Ink 27">
                <a:extLst>
                  <a:ext uri="{FF2B5EF4-FFF2-40B4-BE49-F238E27FC236}">
                    <a16:creationId xmlns:a16="http://schemas.microsoft.com/office/drawing/2014/main" xmlns="" id="{A5F330E4-077F-D44C-E026-5B7E9A41902C}"/>
                  </a:ext>
                </a:extLst>
              </p:cNvPr>
              <p:cNvPicPr/>
              <p:nvPr/>
            </p:nvPicPr>
            <p:blipFill>
              <a:blip r:embed="rId5"/>
              <a:stretch>
                <a:fillRect/>
              </a:stretch>
            </p:blipFill>
            <p:spPr>
              <a:xfrm>
                <a:off x="6140112" y="494278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6">
            <p14:nvContentPartPr>
              <p14:cNvPr id="29" name="Ink 28">
                <a:extLst>
                  <a:ext uri="{FF2B5EF4-FFF2-40B4-BE49-F238E27FC236}">
                    <a16:creationId xmlns:a16="http://schemas.microsoft.com/office/drawing/2014/main" id="{24726B26-7A23-F7C5-F7D1-D22C9FCCC7FE}"/>
                  </a:ext>
                </a:extLst>
              </p14:cNvPr>
              <p14:cNvContentPartPr/>
              <p14:nvPr/>
            </p14:nvContentPartPr>
            <p14:xfrm>
              <a:off x="5146872" y="4156905"/>
              <a:ext cx="360" cy="360"/>
            </p14:xfrm>
          </p:contentPart>
        </mc:Choice>
        <mc:Fallback>
          <p:pic>
            <p:nvPicPr>
              <p:cNvPr id="29" name="Ink 28">
                <a:extLst>
                  <a:ext uri="{FF2B5EF4-FFF2-40B4-BE49-F238E27FC236}">
                    <a16:creationId xmlns:a16="http://schemas.microsoft.com/office/drawing/2014/main" xmlns="" id="{24726B26-7A23-F7C5-F7D1-D22C9FCCC7FE}"/>
                  </a:ext>
                </a:extLst>
              </p:cNvPr>
              <p:cNvPicPr/>
              <p:nvPr/>
            </p:nvPicPr>
            <p:blipFill>
              <a:blip r:embed="rId5"/>
              <a:stretch>
                <a:fillRect/>
              </a:stretch>
            </p:blipFill>
            <p:spPr>
              <a:xfrm>
                <a:off x="5140752" y="4150785"/>
                <a:ext cx="12600" cy="12600"/>
              </a:xfrm>
              <a:prstGeom prst="rect">
                <a:avLst/>
              </a:prstGeom>
            </p:spPr>
          </p:pic>
        </mc:Fallback>
      </mc:AlternateContent>
      <p:grpSp>
        <p:nvGrpSpPr>
          <p:cNvPr id="2" name="Group 33">
            <a:extLst>
              <a:ext uri="{FF2B5EF4-FFF2-40B4-BE49-F238E27FC236}">
                <a16:creationId xmlns:a16="http://schemas.microsoft.com/office/drawing/2014/main" xmlns="" id="{1BC1511E-36C4-69F6-7E45-3DEC7ADF5752}"/>
              </a:ext>
            </a:extLst>
          </p:cNvPr>
          <p:cNvGrpSpPr/>
          <p:nvPr/>
        </p:nvGrpSpPr>
        <p:grpSpPr>
          <a:xfrm>
            <a:off x="6504432" y="3713745"/>
            <a:ext cx="360" cy="360"/>
            <a:chOff x="6504432" y="3713745"/>
            <a:chExt cx="360" cy="360"/>
          </a:xfrm>
        </p:grpSpPr>
        <mc:AlternateContent xmlns:mc="http://schemas.openxmlformats.org/markup-compatibility/2006">
          <mc:Choice xmlns:p14="http://schemas.microsoft.com/office/powerpoint/2010/main" xmlns="" Requires="p14">
            <p:contentPart p14:bwMode="auto" r:id="rId7">
              <p14:nvContentPartPr>
                <p14:cNvPr id="30" name="Ink 29">
                  <a:extLst>
                    <a:ext uri="{FF2B5EF4-FFF2-40B4-BE49-F238E27FC236}">
                      <a16:creationId xmlns:a16="http://schemas.microsoft.com/office/drawing/2014/main" id="{FC93106F-FC4E-EF44-08E3-E65A970A6957}"/>
                    </a:ext>
                  </a:extLst>
                </p14:cNvPr>
                <p14:cNvContentPartPr/>
                <p14:nvPr/>
              </p14:nvContentPartPr>
              <p14:xfrm>
                <a:off x="6504432" y="3713745"/>
                <a:ext cx="360" cy="360"/>
              </p14:xfrm>
            </p:contentPart>
          </mc:Choice>
          <mc:Fallback>
            <p:pic>
              <p:nvPicPr>
                <p:cNvPr id="30" name="Ink 29">
                  <a:extLst>
                    <a:ext uri="{FF2B5EF4-FFF2-40B4-BE49-F238E27FC236}">
                      <a16:creationId xmlns:a16="http://schemas.microsoft.com/office/drawing/2014/main" xmlns="" id="{FC93106F-FC4E-EF44-08E3-E65A970A6957}"/>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8">
              <p14:nvContentPartPr>
                <p14:cNvPr id="31" name="Ink 30">
                  <a:extLst>
                    <a:ext uri="{FF2B5EF4-FFF2-40B4-BE49-F238E27FC236}">
                      <a16:creationId xmlns:a16="http://schemas.microsoft.com/office/drawing/2014/main" id="{8BD86266-AD55-0DAB-D049-2105B9F479D6}"/>
                    </a:ext>
                  </a:extLst>
                </p14:cNvPr>
                <p14:cNvContentPartPr/>
                <p14:nvPr/>
              </p14:nvContentPartPr>
              <p14:xfrm>
                <a:off x="6504432" y="3713745"/>
                <a:ext cx="360" cy="360"/>
              </p14:xfrm>
            </p:contentPart>
          </mc:Choice>
          <mc:Fallback>
            <p:pic>
              <p:nvPicPr>
                <p:cNvPr id="31" name="Ink 30">
                  <a:extLst>
                    <a:ext uri="{FF2B5EF4-FFF2-40B4-BE49-F238E27FC236}">
                      <a16:creationId xmlns:a16="http://schemas.microsoft.com/office/drawing/2014/main" xmlns="" id="{8BD86266-AD55-0DAB-D049-2105B9F479D6}"/>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9">
              <p14:nvContentPartPr>
                <p14:cNvPr id="32" name="Ink 31">
                  <a:extLst>
                    <a:ext uri="{FF2B5EF4-FFF2-40B4-BE49-F238E27FC236}">
                      <a16:creationId xmlns:a16="http://schemas.microsoft.com/office/drawing/2014/main" id="{FAF88D59-5EFE-C6E4-F1CB-A103C0056AF4}"/>
                    </a:ext>
                  </a:extLst>
                </p14:cNvPr>
                <p14:cNvContentPartPr/>
                <p14:nvPr/>
              </p14:nvContentPartPr>
              <p14:xfrm>
                <a:off x="6504432" y="3713745"/>
                <a:ext cx="360" cy="360"/>
              </p14:xfrm>
            </p:contentPart>
          </mc:Choice>
          <mc:Fallback>
            <p:pic>
              <p:nvPicPr>
                <p:cNvPr id="32" name="Ink 31">
                  <a:extLst>
                    <a:ext uri="{FF2B5EF4-FFF2-40B4-BE49-F238E27FC236}">
                      <a16:creationId xmlns:a16="http://schemas.microsoft.com/office/drawing/2014/main" xmlns="" id="{FAF88D59-5EFE-C6E4-F1CB-A103C0056AF4}"/>
                    </a:ext>
                  </a:extLst>
                </p:cNvPr>
                <p:cNvPicPr/>
                <p:nvPr/>
              </p:nvPicPr>
              <p:blipFill>
                <a:blip r:embed="rId5"/>
                <a:stretch>
                  <a:fillRect/>
                </a:stretch>
              </p:blipFill>
              <p:spPr>
                <a:xfrm>
                  <a:off x="6498312" y="3707625"/>
                  <a:ext cx="12600" cy="12600"/>
                </a:xfrm>
                <a:prstGeom prst="rect">
                  <a:avLst/>
                </a:prstGeom>
              </p:spPr>
            </p:pic>
          </mc:Fallback>
        </mc:AlternateContent>
        <mc:AlternateContent xmlns:mc="http://schemas.openxmlformats.org/markup-compatibility/2006">
          <mc:Choice xmlns:p14="http://schemas.microsoft.com/office/powerpoint/2010/main" xmlns="" Requires="p14">
            <p:contentPart p14:bwMode="auto" r:id="rId10">
              <p14:nvContentPartPr>
                <p14:cNvPr id="33" name="Ink 32">
                  <a:extLst>
                    <a:ext uri="{FF2B5EF4-FFF2-40B4-BE49-F238E27FC236}">
                      <a16:creationId xmlns:a16="http://schemas.microsoft.com/office/drawing/2014/main" id="{CADF314B-10C6-3B04-97DE-4ADBA0CEAFF3}"/>
                    </a:ext>
                  </a:extLst>
                </p14:cNvPr>
                <p14:cNvContentPartPr/>
                <p14:nvPr/>
              </p14:nvContentPartPr>
              <p14:xfrm>
                <a:off x="6504432" y="3713745"/>
                <a:ext cx="360" cy="360"/>
              </p14:xfrm>
            </p:contentPart>
          </mc:Choice>
          <mc:Fallback>
            <p:pic>
              <p:nvPicPr>
                <p:cNvPr id="33" name="Ink 32">
                  <a:extLst>
                    <a:ext uri="{FF2B5EF4-FFF2-40B4-BE49-F238E27FC236}">
                      <a16:creationId xmlns:a16="http://schemas.microsoft.com/office/drawing/2014/main" xmlns="" id="{CADF314B-10C6-3B04-97DE-4ADBA0CEAFF3}"/>
                    </a:ext>
                  </a:extLst>
                </p:cNvPr>
                <p:cNvPicPr/>
                <p:nvPr/>
              </p:nvPicPr>
              <p:blipFill>
                <a:blip r:embed="rId5"/>
                <a:stretch>
                  <a:fillRect/>
                </a:stretch>
              </p:blipFill>
              <p:spPr>
                <a:xfrm>
                  <a:off x="6498312" y="3707625"/>
                  <a:ext cx="12600" cy="12600"/>
                </a:xfrm>
                <a:prstGeom prst="rect">
                  <a:avLst/>
                </a:prstGeom>
              </p:spPr>
            </p:pic>
          </mc:Fallback>
        </mc:AlternateContent>
      </p:grpSp>
      <mc:AlternateContent xmlns:mc="http://schemas.openxmlformats.org/markup-compatibility/2006">
        <mc:Choice xmlns:p14="http://schemas.microsoft.com/office/powerpoint/2010/main" xmlns="" Requires="p14">
          <p:contentPart p14:bwMode="auto" r:id="rId11">
            <p14:nvContentPartPr>
              <p14:cNvPr id="35" name="Ink 34">
                <a:extLst>
                  <a:ext uri="{FF2B5EF4-FFF2-40B4-BE49-F238E27FC236}">
                    <a16:creationId xmlns:a16="http://schemas.microsoft.com/office/drawing/2014/main" id="{9D889516-E146-350D-895E-1C8E6A7EE16F}"/>
                  </a:ext>
                </a:extLst>
              </p14:cNvPr>
              <p14:cNvContentPartPr/>
              <p14:nvPr/>
            </p14:nvContentPartPr>
            <p14:xfrm>
              <a:off x="-848568" y="4741185"/>
              <a:ext cx="360" cy="360"/>
            </p14:xfrm>
          </p:contentPart>
        </mc:Choice>
        <mc:Fallback>
          <p:pic>
            <p:nvPicPr>
              <p:cNvPr id="35" name="Ink 34">
                <a:extLst>
                  <a:ext uri="{FF2B5EF4-FFF2-40B4-BE49-F238E27FC236}">
                    <a16:creationId xmlns:a16="http://schemas.microsoft.com/office/drawing/2014/main" xmlns="" id="{9D889516-E146-350D-895E-1C8E6A7EE16F}"/>
                  </a:ext>
                </a:extLst>
              </p:cNvPr>
              <p:cNvPicPr/>
              <p:nvPr/>
            </p:nvPicPr>
            <p:blipFill>
              <a:blip r:embed="rId5"/>
              <a:stretch>
                <a:fillRect/>
              </a:stretch>
            </p:blipFill>
            <p:spPr>
              <a:xfrm>
                <a:off x="-854688" y="4735065"/>
                <a:ext cx="12600" cy="12600"/>
              </a:xfrm>
              <a:prstGeom prst="rect">
                <a:avLst/>
              </a:prstGeom>
            </p:spPr>
          </p:pic>
        </mc:Fallback>
      </mc:AlternateContent>
      <p:sp>
        <p:nvSpPr>
          <p:cNvPr id="15" name="Rectangle 14"/>
          <p:cNvSpPr/>
          <p:nvPr/>
        </p:nvSpPr>
        <p:spPr>
          <a:xfrm>
            <a:off x="463138" y="1151907"/>
            <a:ext cx="11388436" cy="458074"/>
          </a:xfrm>
          <a:prstGeom prst="rect">
            <a:avLst/>
          </a:prstGeom>
        </p:spPr>
        <p:txBody>
          <a:bodyPr wrap="square">
            <a:spAutoFit/>
          </a:bodyPr>
          <a:lstStyle/>
          <a:p>
            <a:pPr algn="just">
              <a:lnSpc>
                <a:spcPct val="150000"/>
              </a:lnSpc>
              <a:spcBef>
                <a:spcPct val="0"/>
              </a:spcBef>
            </a:pPr>
            <a:endParaRPr lang="en-US" altLang="en-US" dirty="0" smtClean="0">
              <a:latin typeface="Times New Roman" panose="02020603050405020304" pitchFamily="18" charset="0"/>
              <a:cs typeface="Times New Roman" panose="02020603050405020304" pitchFamily="18" charset="0"/>
            </a:endParaRPr>
          </a:p>
        </p:txBody>
      </p:sp>
      <p:sp>
        <p:nvSpPr>
          <p:cNvPr id="16" name="Rectangle 15"/>
          <p:cNvSpPr/>
          <p:nvPr/>
        </p:nvSpPr>
        <p:spPr>
          <a:xfrm>
            <a:off x="0" y="1163781"/>
            <a:ext cx="11625944" cy="369332"/>
          </a:xfrm>
          <a:prstGeom prst="rect">
            <a:avLst/>
          </a:prstGeom>
        </p:spPr>
        <p:txBody>
          <a:bodyPr wrap="square">
            <a:spAutoFit/>
          </a:bodyPr>
          <a:lstStyle/>
          <a:p>
            <a:pPr marL="341313" indent="-341313" algn="just">
              <a:buFont typeface="Arial" pitchFamily="34" charset="0"/>
              <a:buChar char="•"/>
              <a:defRPr/>
            </a:pPr>
            <a:endParaRPr lang="en-US" dirty="0">
              <a:latin typeface="Times New Roman" pitchFamily="18" charset="0"/>
              <a:ea typeface="Times New Roman"/>
              <a:cs typeface="Times New Roman" pitchFamily="18" charset="0"/>
            </a:endParaRPr>
          </a:p>
        </p:txBody>
      </p:sp>
      <p:sp>
        <p:nvSpPr>
          <p:cNvPr id="19" name="Rectangle 18"/>
          <p:cNvSpPr/>
          <p:nvPr/>
        </p:nvSpPr>
        <p:spPr>
          <a:xfrm>
            <a:off x="1159822" y="4780393"/>
            <a:ext cx="9052957" cy="369332"/>
          </a:xfrm>
          <a:prstGeom prst="rect">
            <a:avLst/>
          </a:prstGeom>
        </p:spPr>
        <p:txBody>
          <a:bodyPr wrap="square">
            <a:spAutoFit/>
          </a:bodyPr>
          <a:lstStyle/>
          <a:p>
            <a:pPr algn="just">
              <a:spcBef>
                <a:spcPct val="0"/>
              </a:spcBef>
            </a:pPr>
            <a:endParaRPr lang="en-US" alt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 name="Rectangle 19"/>
          <p:cNvSpPr/>
          <p:nvPr/>
        </p:nvSpPr>
        <p:spPr>
          <a:xfrm>
            <a:off x="380011" y="932787"/>
            <a:ext cx="11566566" cy="369332"/>
          </a:xfrm>
          <a:prstGeom prst="rect">
            <a:avLst/>
          </a:prstGeom>
        </p:spPr>
        <p:txBody>
          <a:bodyPr wrap="square">
            <a:spAutoFit/>
          </a:bodyPr>
          <a:lstStyle/>
          <a:p>
            <a:endParaRPr lang="en-US" dirty="0"/>
          </a:p>
        </p:txBody>
      </p:sp>
      <p:sp>
        <p:nvSpPr>
          <p:cNvPr id="21" name="Rectangle 20"/>
          <p:cNvSpPr/>
          <p:nvPr/>
        </p:nvSpPr>
        <p:spPr>
          <a:xfrm>
            <a:off x="593766" y="2288853"/>
            <a:ext cx="11067803" cy="385362"/>
          </a:xfrm>
          <a:prstGeom prst="rect">
            <a:avLst/>
          </a:prstGeom>
        </p:spPr>
        <p:txBody>
          <a:bodyPr wrap="square">
            <a:spAutoFit/>
          </a:bodyPr>
          <a:lstStyle/>
          <a:p>
            <a:pPr algn="just">
              <a:lnSpc>
                <a:spcPct val="115000"/>
              </a:lnSpc>
              <a:spcBef>
                <a:spcPct val="0"/>
              </a:spcBef>
            </a:pPr>
            <a:endParaRPr lang="en-US" altLang="en-US" dirty="0">
              <a:latin typeface="Times New Roman" panose="02020603050405020304" pitchFamily="18" charset="0"/>
              <a:cs typeface="Times New Roman" panose="02020603050405020304" pitchFamily="18" charset="0"/>
            </a:endParaRPr>
          </a:p>
        </p:txBody>
      </p:sp>
      <p:sp>
        <p:nvSpPr>
          <p:cNvPr id="22" name="Rectangle 21"/>
          <p:cNvSpPr/>
          <p:nvPr/>
        </p:nvSpPr>
        <p:spPr>
          <a:xfrm>
            <a:off x="-641267" y="1596357"/>
            <a:ext cx="10580914" cy="498663"/>
          </a:xfrm>
          <a:prstGeom prst="rect">
            <a:avLst/>
          </a:prstGeom>
        </p:spPr>
        <p:txBody>
          <a:bodyPr wrap="square">
            <a:spAutoFit/>
          </a:bodyPr>
          <a:lstStyle/>
          <a:p>
            <a:pPr algn="just">
              <a:lnSpc>
                <a:spcPct val="150000"/>
              </a:lnSpc>
            </a:pPr>
            <a:endParaRPr lang="en-US" altLang="en-US" sz="2000" dirty="0">
              <a:latin typeface="Times New Roman" panose="02020603050405020304" pitchFamily="18" charset="0"/>
              <a:cs typeface="Times New Roman" panose="02020603050405020304" pitchFamily="18" charset="0"/>
            </a:endParaRPr>
          </a:p>
        </p:txBody>
      </p:sp>
      <p:sp>
        <p:nvSpPr>
          <p:cNvPr id="24" name="Rectangle 23"/>
          <p:cNvSpPr/>
          <p:nvPr/>
        </p:nvSpPr>
        <p:spPr>
          <a:xfrm>
            <a:off x="649183" y="1187533"/>
            <a:ext cx="10477995" cy="461665"/>
          </a:xfrm>
          <a:prstGeom prst="rect">
            <a:avLst/>
          </a:prstGeom>
        </p:spPr>
        <p:txBody>
          <a:bodyPr wrap="square">
            <a:spAutoFit/>
          </a:bodyPr>
          <a:lstStyle/>
          <a:p>
            <a:endParaRPr lang="en-IN" sz="2400" dirty="0">
              <a:latin typeface="Times New Roman" panose="02020603050405020304" pitchFamily="18" charset="0"/>
              <a:cs typeface="Times New Roman" panose="02020603050405020304" pitchFamily="18" charset="0"/>
            </a:endParaRPr>
          </a:p>
        </p:txBody>
      </p:sp>
      <p:sp>
        <p:nvSpPr>
          <p:cNvPr id="23" name="Rectangle 22"/>
          <p:cNvSpPr/>
          <p:nvPr/>
        </p:nvSpPr>
        <p:spPr>
          <a:xfrm>
            <a:off x="902525" y="1246909"/>
            <a:ext cx="10272155" cy="430887"/>
          </a:xfrm>
          <a:prstGeom prst="rect">
            <a:avLst/>
          </a:prstGeom>
        </p:spPr>
        <p:txBody>
          <a:bodyPr wrap="square">
            <a:spAutoFit/>
          </a:bodyPr>
          <a:lstStyle/>
          <a:p>
            <a:pPr marL="342900" indent="-342900" algn="just">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
        <p:nvSpPr>
          <p:cNvPr id="25" name="Rectangle 24"/>
          <p:cNvSpPr/>
          <p:nvPr/>
        </p:nvSpPr>
        <p:spPr>
          <a:xfrm>
            <a:off x="542306" y="1063555"/>
            <a:ext cx="10145486" cy="461665"/>
          </a:xfrm>
          <a:prstGeom prst="rect">
            <a:avLst/>
          </a:prstGeom>
        </p:spPr>
        <p:txBody>
          <a:bodyPr wrap="square">
            <a:spAutoFit/>
          </a:bodyPr>
          <a:lstStyle/>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
        <p:nvSpPr>
          <p:cNvPr id="26" name="Rectangle 25"/>
          <p:cNvSpPr/>
          <p:nvPr/>
        </p:nvSpPr>
        <p:spPr>
          <a:xfrm>
            <a:off x="344383" y="1297471"/>
            <a:ext cx="11590317" cy="1015663"/>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lnSpc>
                <a:spcPct val="150000"/>
              </a:lnSpc>
              <a:buNone/>
            </a:pPr>
            <a:endParaRPr lang="en-US" sz="2400" dirty="0"/>
          </a:p>
        </p:txBody>
      </p:sp>
      <p:sp>
        <p:nvSpPr>
          <p:cNvPr id="34" name="Rectangle 33"/>
          <p:cNvSpPr/>
          <p:nvPr/>
        </p:nvSpPr>
        <p:spPr>
          <a:xfrm>
            <a:off x="1009403" y="1282534"/>
            <a:ext cx="10058400" cy="369332"/>
          </a:xfrm>
          <a:prstGeom prst="rect">
            <a:avLst/>
          </a:prstGeom>
        </p:spPr>
        <p:txBody>
          <a:bodyPr wrap="square">
            <a:spAutoFit/>
          </a:bodyPr>
          <a:lstStyle/>
          <a:p>
            <a:endParaRPr lang="en-IN" dirty="0">
              <a:latin typeface="Times New Roman" panose="02020603050405020304" pitchFamily="18" charset="0"/>
              <a:cs typeface="Times New Roman" panose="02020603050405020304" pitchFamily="18" charset="0"/>
            </a:endParaRPr>
          </a:p>
        </p:txBody>
      </p:sp>
      <p:sp>
        <p:nvSpPr>
          <p:cNvPr id="36" name="Rectangle 35"/>
          <p:cNvSpPr/>
          <p:nvPr/>
        </p:nvSpPr>
        <p:spPr>
          <a:xfrm>
            <a:off x="486888" y="1226219"/>
            <a:ext cx="11103427" cy="400110"/>
          </a:xfrm>
          <a:prstGeom prst="rect">
            <a:avLst/>
          </a:prstGeom>
        </p:spPr>
        <p:txBody>
          <a:bodyPr wrap="square">
            <a:spAutoFit/>
          </a:bodyPr>
          <a:lstStyle/>
          <a:p>
            <a:pPr marL="342900" indent="-342900">
              <a:buFont typeface="Arial" panose="020B0604020202020204" pitchFamily="34" charset="0"/>
              <a:buChar char="•"/>
            </a:pPr>
            <a:endParaRPr lang="en-US" sz="2000" dirty="0"/>
          </a:p>
        </p:txBody>
      </p:sp>
      <p:sp>
        <p:nvSpPr>
          <p:cNvPr id="27" name="Rectangle 26"/>
          <p:cNvSpPr/>
          <p:nvPr/>
        </p:nvSpPr>
        <p:spPr>
          <a:xfrm>
            <a:off x="558140" y="1265849"/>
            <a:ext cx="10830296" cy="1169551"/>
          </a:xfrm>
          <a:prstGeom prst="rect">
            <a:avLst/>
          </a:prstGeom>
        </p:spPr>
        <p:txBody>
          <a:bodyPr wrap="square">
            <a:spAutoFit/>
          </a:bodyPr>
          <a:lstStyle/>
          <a:p>
            <a:pPr algn="just"/>
            <a:endParaRPr lang="en-US"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4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latin typeface="Times New Roman" panose="02020603050405020304" pitchFamily="18" charset="0"/>
              <a:cs typeface="Times New Roman" panose="02020603050405020304" pitchFamily="18" charset="0"/>
            </a:endParaRPr>
          </a:p>
        </p:txBody>
      </p:sp>
      <p:sp>
        <p:nvSpPr>
          <p:cNvPr id="37" name="Rectangle 36"/>
          <p:cNvSpPr/>
          <p:nvPr/>
        </p:nvSpPr>
        <p:spPr>
          <a:xfrm>
            <a:off x="665019" y="1305342"/>
            <a:ext cx="10949050" cy="4154984"/>
          </a:xfrm>
          <a:prstGeom prst="rect">
            <a:avLst/>
          </a:prstGeom>
        </p:spPr>
        <p:txBody>
          <a:bodyPr wrap="square">
            <a:spAutoFit/>
          </a:bodyPr>
          <a:lstStyle/>
          <a:p>
            <a:pPr algn="just"/>
            <a:r>
              <a:rPr lang="en-US" sz="2200" dirty="0" smtClean="0">
                <a:solidFill>
                  <a:srgbClr val="090909"/>
                </a:solidFill>
                <a:latin typeface="Times New Roman" panose="02020603050405020304" pitchFamily="18" charset="0"/>
                <a:cs typeface="Times New Roman" panose="02020603050405020304" pitchFamily="18" charset="0"/>
              </a:rPr>
              <a:t>Q.6) Consider the following statements about Directive Principles of State Policy:</a:t>
            </a:r>
          </a:p>
          <a:p>
            <a:pPr algn="just"/>
            <a:r>
              <a:rPr lang="en-US" sz="2200" dirty="0" smtClean="0">
                <a:solidFill>
                  <a:srgbClr val="090909"/>
                </a:solidFill>
                <a:latin typeface="Times New Roman" panose="02020603050405020304" pitchFamily="18" charset="0"/>
                <a:cs typeface="Times New Roman" panose="02020603050405020304" pitchFamily="18" charset="0"/>
              </a:rPr>
              <a:t>1. The Directive Principles resemble the ‘Objective Resolutions’ which was moved by Nehru in 1946.</a:t>
            </a:r>
          </a:p>
          <a:p>
            <a:pPr algn="just"/>
            <a:r>
              <a:rPr lang="en-US" sz="2200" dirty="0" smtClean="0">
                <a:solidFill>
                  <a:srgbClr val="090909"/>
                </a:solidFill>
                <a:latin typeface="Times New Roman" panose="02020603050405020304" pitchFamily="18" charset="0"/>
                <a:cs typeface="Times New Roman" panose="02020603050405020304" pitchFamily="18" charset="0"/>
              </a:rPr>
              <a:t>2. They lay down the foundation stone of social equality and social justice.</a:t>
            </a:r>
          </a:p>
          <a:p>
            <a:pPr algn="just"/>
            <a:r>
              <a:rPr lang="en-US" sz="2200" dirty="0" smtClean="0">
                <a:solidFill>
                  <a:srgbClr val="090909"/>
                </a:solidFill>
                <a:latin typeface="Times New Roman" panose="02020603050405020304" pitchFamily="18" charset="0"/>
                <a:cs typeface="Times New Roman" panose="02020603050405020304" pitchFamily="18" charset="0"/>
              </a:rPr>
              <a:t>3. DPSP consists of certain rights that individuals should enjoy apart from the Fundamental Rights.</a:t>
            </a:r>
          </a:p>
          <a:p>
            <a:pPr algn="just"/>
            <a:r>
              <a:rPr lang="en-US" sz="2200" dirty="0" smtClean="0">
                <a:solidFill>
                  <a:srgbClr val="090909"/>
                </a:solidFill>
                <a:latin typeface="Times New Roman" panose="02020603050405020304" pitchFamily="18" charset="0"/>
                <a:cs typeface="Times New Roman" panose="02020603050405020304" pitchFamily="18" charset="0"/>
              </a:rPr>
              <a:t>Select the correct answer:</a:t>
            </a:r>
          </a:p>
          <a:p>
            <a:pPr algn="just"/>
            <a:r>
              <a:rPr lang="en-US" sz="2200" dirty="0" smtClean="0">
                <a:solidFill>
                  <a:srgbClr val="090909"/>
                </a:solidFill>
                <a:latin typeface="Times New Roman" panose="02020603050405020304" pitchFamily="18" charset="0"/>
                <a:cs typeface="Times New Roman" panose="02020603050405020304" pitchFamily="18" charset="0"/>
              </a:rPr>
              <a:t>a) 2 only</a:t>
            </a:r>
          </a:p>
          <a:p>
            <a:pPr algn="just"/>
            <a:r>
              <a:rPr lang="en-US" sz="2200" dirty="0" smtClean="0">
                <a:solidFill>
                  <a:srgbClr val="090909"/>
                </a:solidFill>
                <a:latin typeface="Times New Roman" panose="02020603050405020304" pitchFamily="18" charset="0"/>
                <a:cs typeface="Times New Roman" panose="02020603050405020304" pitchFamily="18" charset="0"/>
              </a:rPr>
              <a:t>b) 3 only</a:t>
            </a:r>
          </a:p>
          <a:p>
            <a:pPr algn="just"/>
            <a:r>
              <a:rPr lang="en-US" sz="2200" dirty="0" smtClean="0">
                <a:solidFill>
                  <a:srgbClr val="090909"/>
                </a:solidFill>
                <a:latin typeface="Times New Roman" panose="02020603050405020304" pitchFamily="18" charset="0"/>
                <a:cs typeface="Times New Roman" panose="02020603050405020304" pitchFamily="18" charset="0"/>
              </a:rPr>
              <a:t>c) 1 and 3 only</a:t>
            </a:r>
          </a:p>
          <a:p>
            <a:pPr algn="just"/>
            <a:r>
              <a:rPr lang="en-US" sz="2200" dirty="0" smtClean="0">
                <a:solidFill>
                  <a:srgbClr val="090909"/>
                </a:solidFill>
                <a:latin typeface="Times New Roman" panose="02020603050405020304" pitchFamily="18" charset="0"/>
                <a:cs typeface="Times New Roman" panose="02020603050405020304" pitchFamily="18" charset="0"/>
              </a:rPr>
              <a:t>d) 1, 2 and 3</a:t>
            </a:r>
            <a:endParaRPr lang="en-IN" sz="2200" dirty="0" smtClean="0">
              <a:solidFill>
                <a:srgbClr val="090909"/>
              </a:solidFill>
              <a:latin typeface="Times New Roman" panose="02020603050405020304" pitchFamily="18" charset="0"/>
              <a:cs typeface="Times New Roman" panose="02020603050405020304" pitchFamily="18" charset="0"/>
            </a:endParaRPr>
          </a:p>
          <a:p>
            <a:pPr algn="just"/>
            <a:endParaRPr lang="en-IN" sz="2200" dirty="0">
              <a:solidFill>
                <a:srgbClr val="09090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5981553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489</TotalTime>
  <Words>9992</Words>
  <Application>Microsoft Office PowerPoint</Application>
  <PresentationFormat>Custom</PresentationFormat>
  <Paragraphs>1230</Paragraphs>
  <Slides>124</Slides>
  <Notes>0</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Office Theme</vt:lpstr>
      <vt:lpstr>Slide 1</vt:lpstr>
      <vt:lpstr>                         Faculty Biodata </vt:lpstr>
      <vt:lpstr>Evaluation Scheme</vt:lpstr>
      <vt:lpstr>Subject Syllabus</vt:lpstr>
      <vt:lpstr>Subject Syllabus</vt:lpstr>
      <vt:lpstr>Branch Wise Application</vt:lpstr>
      <vt:lpstr>Course Objectives</vt:lpstr>
      <vt:lpstr>Course Outcomes</vt:lpstr>
      <vt:lpstr>Program Outcomes</vt:lpstr>
      <vt:lpstr>CO-PO Mapping</vt:lpstr>
      <vt:lpstr>Program Specific Outcomes</vt:lpstr>
      <vt:lpstr>CO-PSO Mapping</vt:lpstr>
      <vt:lpstr>Program Educational Objectives</vt:lpstr>
      <vt:lpstr>Result Analysis</vt:lpstr>
      <vt:lpstr>Last Year Question Paper</vt:lpstr>
      <vt:lpstr>Last Year Question Paper</vt:lpstr>
      <vt:lpstr>Prerequisite</vt:lpstr>
      <vt:lpstr>Brief Introduction of Subject with Video</vt:lpstr>
      <vt:lpstr>Unit Objective</vt:lpstr>
      <vt:lpstr>Topic Objective/ Topic Outcome</vt:lpstr>
      <vt:lpstr>Meaning of Constitution</vt:lpstr>
      <vt:lpstr>Historical Background</vt:lpstr>
      <vt:lpstr>The Company Rule (1773-1858)</vt:lpstr>
      <vt:lpstr>The Company Rule (1773-1858)</vt:lpstr>
      <vt:lpstr>Pitt’s India Act of 1784</vt:lpstr>
      <vt:lpstr>Charter Act of 1833</vt:lpstr>
      <vt:lpstr>Charter Act of 1853</vt:lpstr>
      <vt:lpstr>The Crown Rule (1858-1947)</vt:lpstr>
      <vt:lpstr>B) Indian Councils Act of 1861, 1892 &amp; 1909</vt:lpstr>
      <vt:lpstr>B) Indian Councils Act of 1861, 1892 &amp; 1909</vt:lpstr>
      <vt:lpstr>B) Indian Councils Act of 1861, 1892 &amp; 1909</vt:lpstr>
      <vt:lpstr>Government of India Act of 1919</vt:lpstr>
      <vt:lpstr>Government of India Act of 1935</vt:lpstr>
      <vt:lpstr>Indian Independence Act, 1947</vt:lpstr>
      <vt:lpstr>Constitution Assembly of India</vt:lpstr>
      <vt:lpstr>Composition of the Constitution Assembly</vt:lpstr>
      <vt:lpstr>Committees of the Constituent Assembly</vt:lpstr>
      <vt:lpstr>Committees of the Constituent Assembly</vt:lpstr>
      <vt:lpstr>Criticism of the Constituent Assembly</vt:lpstr>
      <vt:lpstr>Features of the Indian Constitution</vt:lpstr>
      <vt:lpstr>Features of the Indian Constitution</vt:lpstr>
      <vt:lpstr>Features of the Indian Constitution</vt:lpstr>
      <vt:lpstr>Lecture Related to Topic</vt:lpstr>
      <vt:lpstr>Weekly Assignment</vt:lpstr>
      <vt:lpstr>Daily Quiz</vt:lpstr>
      <vt:lpstr>Daily Quiz</vt:lpstr>
      <vt:lpstr>Daily Quiz</vt:lpstr>
      <vt:lpstr>Daily Quiz</vt:lpstr>
      <vt:lpstr>Daily Quiz</vt:lpstr>
      <vt:lpstr>Topic Objective/ Topic Outcome</vt:lpstr>
      <vt:lpstr>Preamble of the Constitution</vt:lpstr>
      <vt:lpstr>Ingredients of the Preamble</vt:lpstr>
      <vt:lpstr>Fundamental Rights</vt:lpstr>
      <vt:lpstr>List of Fundamental Rights</vt:lpstr>
      <vt:lpstr>List of Fundamental Rights</vt:lpstr>
      <vt:lpstr>Features Fundamental Rights</vt:lpstr>
      <vt:lpstr>Features Fundamental Rights</vt:lpstr>
      <vt:lpstr>Directive Principles of State Policy</vt:lpstr>
      <vt:lpstr>Features of Directive Principles of State Policy</vt:lpstr>
      <vt:lpstr>Classification of Directive Principles of State Policy</vt:lpstr>
      <vt:lpstr>Socialist Principles</vt:lpstr>
      <vt:lpstr>Socialist Principles (Cont...)</vt:lpstr>
      <vt:lpstr>Gandhian Principles: Gandhian Ideology</vt:lpstr>
      <vt:lpstr>Liberal - Intellectual Principles</vt:lpstr>
      <vt:lpstr>Fundamental Duties</vt:lpstr>
      <vt:lpstr>List of Fundamental Duties</vt:lpstr>
      <vt:lpstr>List of Fundamental Duties (Cont...)</vt:lpstr>
      <vt:lpstr>Parliamentary System</vt:lpstr>
      <vt:lpstr>Parliamentary System (Cont...)</vt:lpstr>
      <vt:lpstr>Features or Principles of Parliamentary Government</vt:lpstr>
      <vt:lpstr>Lecture Related to Topic</vt:lpstr>
      <vt:lpstr>Weekly Assignment</vt:lpstr>
      <vt:lpstr>Daily Quiz</vt:lpstr>
      <vt:lpstr>Daily Quiz</vt:lpstr>
      <vt:lpstr>Daily Quiz</vt:lpstr>
      <vt:lpstr>Daily Quiz</vt:lpstr>
      <vt:lpstr>Daily Quiz</vt:lpstr>
      <vt:lpstr>Topic Objective/ Topic Outcome</vt:lpstr>
      <vt:lpstr>Federal System</vt:lpstr>
      <vt:lpstr>Federal System (Cont...)</vt:lpstr>
      <vt:lpstr>Federal Features of the Constitution of India</vt:lpstr>
      <vt:lpstr>Unitary or Non-Federal Features</vt:lpstr>
      <vt:lpstr>Centre- State Relations</vt:lpstr>
      <vt:lpstr>Legislative Relations</vt:lpstr>
      <vt:lpstr>Legislative Relations (Cont...)</vt:lpstr>
      <vt:lpstr>Legislative Relations (Cont...)</vt:lpstr>
      <vt:lpstr>Distribution of Legislative Subjects </vt:lpstr>
      <vt:lpstr>Administrative Relations</vt:lpstr>
      <vt:lpstr>Financial Relations</vt:lpstr>
      <vt:lpstr>Amendment of the Constitution</vt:lpstr>
      <vt:lpstr>Procedure for Amendment of the Constitution</vt:lpstr>
      <vt:lpstr>Types of Amendments</vt:lpstr>
      <vt:lpstr>Lecture Related to Topic</vt:lpstr>
      <vt:lpstr>Weekly Assignment</vt:lpstr>
      <vt:lpstr>Daily Quiz</vt:lpstr>
      <vt:lpstr>Daily Quiz</vt:lpstr>
      <vt:lpstr>Daily Quiz</vt:lpstr>
      <vt:lpstr>Daily Quiz</vt:lpstr>
      <vt:lpstr>Daily Quiz</vt:lpstr>
      <vt:lpstr>Topic Objective/ Topic Outcome</vt:lpstr>
      <vt:lpstr>Emergency Provisions</vt:lpstr>
      <vt:lpstr>Emergency Provisions (Cont...)</vt:lpstr>
      <vt:lpstr>Emergency Provisions (Cont...)</vt:lpstr>
      <vt:lpstr>Emergency Provisions (Cont...)</vt:lpstr>
      <vt:lpstr>Emergency Provisions (Cont...)</vt:lpstr>
      <vt:lpstr>Lecture Related to Topic</vt:lpstr>
      <vt:lpstr>Weekly Assignment</vt:lpstr>
      <vt:lpstr>Daily Quiz</vt:lpstr>
      <vt:lpstr>Daily Quiz</vt:lpstr>
      <vt:lpstr>Daily Quiz</vt:lpstr>
      <vt:lpstr>Daily Quiz</vt:lpstr>
      <vt:lpstr>YouTube &amp; NPTEL Video Links</vt:lpstr>
      <vt:lpstr>Multiple Choice Questions</vt:lpstr>
      <vt:lpstr>Multiple Choice Questions</vt:lpstr>
      <vt:lpstr>Multiple Choice Questions</vt:lpstr>
      <vt:lpstr>Multiple Choice Questions</vt:lpstr>
      <vt:lpstr>Multiple Choice Questions</vt:lpstr>
      <vt:lpstr>Glossary Questions</vt:lpstr>
      <vt:lpstr>Weekly Assignment</vt:lpstr>
      <vt:lpstr>Old Question Papers</vt:lpstr>
      <vt:lpstr>Expected Questions for University Exam</vt:lpstr>
      <vt:lpstr>Recap</vt:lpstr>
      <vt:lpstr>References</vt:lpstr>
      <vt:lpstr>Slide 124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Chahat Chaudhary</dc:creator>
  <cp:lastModifiedBy>dell</cp:lastModifiedBy>
  <cp:revision>33</cp:revision>
  <dcterms:created xsi:type="dcterms:W3CDTF">2024-08-04T11:46:24Z</dcterms:created>
  <dcterms:modified xsi:type="dcterms:W3CDTF">2024-08-27T11:10:19Z</dcterms:modified>
</cp:coreProperties>
</file>