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257" r:id="rId2"/>
    <p:sldId id="258" r:id="rId3"/>
    <p:sldId id="573" r:id="rId4"/>
    <p:sldId id="610" r:id="rId5"/>
    <p:sldId id="583" r:id="rId6"/>
    <p:sldId id="612" r:id="rId7"/>
    <p:sldId id="574" r:id="rId8"/>
    <p:sldId id="634" r:id="rId9"/>
    <p:sldId id="614" r:id="rId10"/>
    <p:sldId id="334" r:id="rId11"/>
    <p:sldId id="635" r:id="rId12"/>
    <p:sldId id="636" r:id="rId13"/>
    <p:sldId id="637" r:id="rId14"/>
    <p:sldId id="638" r:id="rId15"/>
    <p:sldId id="639" r:id="rId16"/>
    <p:sldId id="640" r:id="rId17"/>
    <p:sldId id="641" r:id="rId18"/>
    <p:sldId id="642" r:id="rId19"/>
    <p:sldId id="643" r:id="rId20"/>
    <p:sldId id="770" r:id="rId21"/>
    <p:sldId id="772" r:id="rId22"/>
    <p:sldId id="771" r:id="rId23"/>
    <p:sldId id="773" r:id="rId24"/>
    <p:sldId id="774" r:id="rId25"/>
    <p:sldId id="775" r:id="rId26"/>
    <p:sldId id="776" r:id="rId27"/>
    <p:sldId id="777" r:id="rId28"/>
    <p:sldId id="644" r:id="rId29"/>
    <p:sldId id="645" r:id="rId30"/>
    <p:sldId id="1071" r:id="rId31"/>
    <p:sldId id="1072" r:id="rId32"/>
    <p:sldId id="1073" r:id="rId33"/>
    <p:sldId id="1076" r:id="rId34"/>
    <p:sldId id="1077" r:id="rId35"/>
    <p:sldId id="1078" r:id="rId36"/>
    <p:sldId id="1079" r:id="rId37"/>
    <p:sldId id="1080" r:id="rId38"/>
    <p:sldId id="1086" r:id="rId39"/>
    <p:sldId id="1083" r:id="rId40"/>
    <p:sldId id="1085" r:id="rId41"/>
    <p:sldId id="1087" r:id="rId42"/>
    <p:sldId id="1088" r:id="rId43"/>
    <p:sldId id="1089" r:id="rId44"/>
    <p:sldId id="1090" r:id="rId45"/>
    <p:sldId id="1091" r:id="rId46"/>
    <p:sldId id="1092" r:id="rId47"/>
    <p:sldId id="1093" r:id="rId48"/>
    <p:sldId id="1094" r:id="rId49"/>
    <p:sldId id="1095" r:id="rId50"/>
    <p:sldId id="1096" r:id="rId51"/>
    <p:sldId id="1097" r:id="rId52"/>
    <p:sldId id="1098" r:id="rId53"/>
    <p:sldId id="1099" r:id="rId54"/>
    <p:sldId id="1100" r:id="rId55"/>
    <p:sldId id="1101" r:id="rId56"/>
    <p:sldId id="1102" r:id="rId57"/>
    <p:sldId id="1103" r:id="rId58"/>
    <p:sldId id="1104" r:id="rId59"/>
    <p:sldId id="1105" r:id="rId60"/>
    <p:sldId id="1106" r:id="rId61"/>
    <p:sldId id="1107" r:id="rId62"/>
    <p:sldId id="1108" r:id="rId63"/>
    <p:sldId id="1109" r:id="rId64"/>
    <p:sldId id="1110" r:id="rId65"/>
    <p:sldId id="1111" r:id="rId66"/>
    <p:sldId id="1112" r:id="rId67"/>
    <p:sldId id="1113" r:id="rId68"/>
    <p:sldId id="1117" r:id="rId69"/>
    <p:sldId id="1114" r:id="rId70"/>
    <p:sldId id="1115" r:id="rId71"/>
    <p:sldId id="1116" r:id="rId72"/>
    <p:sldId id="1136" r:id="rId73"/>
    <p:sldId id="1137" r:id="rId74"/>
    <p:sldId id="1138" r:id="rId75"/>
    <p:sldId id="1139" r:id="rId76"/>
    <p:sldId id="1144" r:id="rId77"/>
    <p:sldId id="1140" r:id="rId78"/>
    <p:sldId id="1118" r:id="rId79"/>
    <p:sldId id="1127" r:id="rId80"/>
    <p:sldId id="1128" r:id="rId81"/>
    <p:sldId id="1129" r:id="rId82"/>
    <p:sldId id="1130" r:id="rId83"/>
    <p:sldId id="1131" r:id="rId84"/>
    <p:sldId id="1132" r:id="rId85"/>
    <p:sldId id="1133" r:id="rId86"/>
    <p:sldId id="1134" r:id="rId87"/>
    <p:sldId id="1135" r:id="rId88"/>
    <p:sldId id="1196" r:id="rId89"/>
    <p:sldId id="1197"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1FB"/>
    <a:srgbClr val="FFCCFF"/>
    <a:srgbClr val="F5B9EA"/>
    <a:srgbClr val="F8AE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59" autoAdjust="0"/>
    <p:restoredTop sz="94660"/>
  </p:normalViewPr>
  <p:slideViewPr>
    <p:cSldViewPr snapToGrid="0">
      <p:cViewPr varScale="1">
        <p:scale>
          <a:sx n="68" d="100"/>
          <a:sy n="68"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B83B1237-F189-44B3-AE4A-CB9375D3D61D}">
      <dgm:prSet/>
      <dgm:spPr>
        <a:solidFill>
          <a:schemeClr val="accent2">
            <a:lumMod val="20000"/>
            <a:lumOff val="80000"/>
          </a:schemeClr>
        </a:solidFill>
      </dgm:spPr>
      <dgm:t>
        <a:bodyPr/>
        <a:lstStyle/>
        <a:p>
          <a:r>
            <a:rPr lang="en-US" dirty="0"/>
            <a:t>Behavioral Patterns Part: III, State, Strategy, Template Method, Visitor, What to Expect from Design Patterns. A case Study: Designing a document Editor. </a:t>
          </a:r>
        </a:p>
      </dgm:t>
    </dgm:pt>
    <dgm:pt modelId="{2D9E2E23-89DB-49A4-B409-A48B3BB936A5}" type="parTrans" cxnId="{47E5BCA7-B950-43B3-B800-12F665BF21F6}">
      <dgm:prSet/>
      <dgm:spPr/>
      <dgm:t>
        <a:bodyPr/>
        <a:lstStyle/>
        <a:p>
          <a:endParaRPr lang="en-IN"/>
        </a:p>
      </dgm:t>
    </dgm:pt>
    <dgm:pt modelId="{CFFE7B97-9634-428D-A5BD-27F92D9004A4}" type="sibTrans" cxnId="{47E5BCA7-B950-43B3-B800-12F665BF21F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pt>
    <dgm:pt modelId="{6A162EE7-FABA-4866-9EA3-FF4FDE080AED}" type="pres">
      <dgm:prSet presAssocID="{B83B1237-F189-44B3-AE4A-CB9375D3D61D}" presName="parentText" presStyleLbl="node1" presStyleIdx="0" presStyleCnt="1" custLinFactNeighborY="66570">
        <dgm:presLayoutVars>
          <dgm:chMax val="0"/>
          <dgm:bulletEnabled val="1"/>
        </dgm:presLayoutVars>
      </dgm:prSet>
      <dgm:spPr/>
    </dgm:pt>
  </dgm:ptLst>
  <dgm:cxnLst>
    <dgm:cxn modelId="{FC604106-6895-46ED-8C8F-65FED7399DD5}" type="presOf" srcId="{B83B1237-F189-44B3-AE4A-CB9375D3D61D}" destId="{6A162EE7-FABA-4866-9EA3-FF4FDE080AED}" srcOrd="0" destOrd="0" presId="urn:microsoft.com/office/officeart/2005/8/layout/vList2"/>
    <dgm:cxn modelId="{43D8BC78-3978-4C23-B9DA-F6115E3E708A}" type="presOf" srcId="{18EA6042-2EA2-4065-81DF-7A18BEC42C1C}" destId="{5935E145-FD17-4F9E-B302-F21214F4A468}" srcOrd="0" destOrd="0" presId="urn:microsoft.com/office/officeart/2005/8/layout/vList2"/>
    <dgm:cxn modelId="{47E5BCA7-B950-43B3-B800-12F665BF21F6}" srcId="{18EA6042-2EA2-4065-81DF-7A18BEC42C1C}" destId="{B83B1237-F189-44B3-AE4A-CB9375D3D61D}" srcOrd="0" destOrd="0" parTransId="{2D9E2E23-89DB-49A4-B409-A48B3BB936A5}" sibTransId="{CFFE7B97-9634-428D-A5BD-27F92D9004A4}"/>
    <dgm:cxn modelId="{72596342-9403-4064-A80A-45503F39F28B}" type="presParOf" srcId="{5935E145-FD17-4F9E-B302-F21214F4A468}" destId="{6A162EE7-FABA-4866-9EA3-FF4FDE080AED}" srcOrd="0" destOrd="0" presId="urn:microsoft.com/office/officeart/2005/8/layout/vList2"/>
  </dgm:cxnLst>
  <dgm:bg>
    <a:solidFill>
      <a:schemeClr val="accent2">
        <a:lumMod val="20000"/>
        <a:lumOff val="80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CBD3793-394C-48FC-B28C-1D09533E7BA0}">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IN" sz="2600" b="1" kern="1200" dirty="0"/>
            <a:t>CO3 : </a:t>
          </a:r>
          <a:r>
            <a:rPr lang="en-IN" sz="2800" kern="1200" dirty="0">
              <a:solidFill>
                <a:prstClr val="black"/>
              </a:solidFill>
              <a:latin typeface="Calibri" panose="020F0502020204030204"/>
              <a:ea typeface="+mn-ea"/>
              <a:cs typeface="+mn-cs"/>
            </a:rPr>
            <a:t>Distinguish</a:t>
          </a:r>
          <a:r>
            <a:rPr lang="en-IN" sz="2600" b="1" kern="1200" dirty="0"/>
            <a:t> between different categories of design patterns.</a:t>
          </a:r>
          <a:endParaRPr lang="en-IN" sz="2600" kern="1200"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custLinFactNeighborX="2941" custLinFactNeighborY="-20">
        <dgm:presLayoutVars>
          <dgm:chMax val="0"/>
          <dgm:bulletEnabled val="1"/>
        </dgm:presLayoutVars>
      </dgm:prSet>
      <dgm:spPr>
        <a:xfrm>
          <a:off x="0" y="23995"/>
          <a:ext cx="9601200" cy="623610"/>
        </a:xfrm>
        <a:prstGeom prst="roundRect">
          <a:avLst/>
        </a:prstGeom>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2B2203F-2FAE-49B7-A1D5-9CD1B5127346}">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US" sz="2500" b="1" kern="1200" dirty="0"/>
            <a:t>CO4 : </a:t>
          </a:r>
          <a:r>
            <a:rPr lang="en-US" sz="2800" kern="1200" dirty="0">
              <a:solidFill>
                <a:prstClr val="black"/>
              </a:solidFill>
              <a:latin typeface="Calibri" panose="020F0502020204030204"/>
              <a:ea typeface="+mn-ea"/>
              <a:cs typeface="+mn-cs"/>
            </a:rPr>
            <a:t>Ability</a:t>
          </a:r>
          <a:r>
            <a:rPr lang="en-US" sz="2500" b="1" kern="1200" dirty="0"/>
            <a:t> to common design pattern for incremental development.</a:t>
          </a:r>
          <a:endParaRPr lang="en-IN" sz="2500" kern="1200"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a:xfrm>
          <a:off x="0" y="36113"/>
          <a:ext cx="9601201" cy="599625"/>
        </a:xfrm>
        <a:prstGeom prst="roundRect">
          <a:avLst/>
        </a:prstGeom>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IN" sz="2500" b="1" kern="1200" dirty="0"/>
            <a:t>CO5 : </a:t>
          </a:r>
          <a:r>
            <a:rPr lang="en-IN" sz="2800" kern="1200" dirty="0">
              <a:solidFill>
                <a:prstClr val="black"/>
              </a:solidFill>
              <a:latin typeface="Calibri" panose="020F0502020204030204"/>
              <a:ea typeface="+mn-ea"/>
              <a:cs typeface="+mn-cs"/>
            </a:rPr>
            <a:t>Identify</a:t>
          </a:r>
          <a:r>
            <a:rPr lang="en-IN" sz="2500" b="1" kern="1200" dirty="0"/>
            <a:t> appropriate design pattern for a given problem and design the software using pattern oriented architecture.</a:t>
          </a:r>
          <a:endParaRPr lang="en-IN" sz="2500" kern="1200"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ScaleY="100040" custLinFactNeighborY="2600">
        <dgm:presLayoutVars>
          <dgm:chMax val="0"/>
          <dgm:bulletEnabled val="1"/>
        </dgm:presLayoutVars>
      </dgm:prSet>
      <dgm:spPr>
        <a:xfrm>
          <a:off x="0" y="191967"/>
          <a:ext cx="9601200" cy="1217286"/>
        </a:xfrm>
        <a:prstGeom prst="roundRect">
          <a:avLst/>
        </a:prstGeom>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2"/>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US" sz="2800" kern="1200" dirty="0">
              <a:solidFill>
                <a:prstClr val="black"/>
              </a:solidFill>
              <a:latin typeface="Calibri" panose="020F0502020204030204"/>
              <a:ea typeface="+mn-ea"/>
              <a:cs typeface="+mn-cs"/>
            </a:rPr>
            <a:t>Engineering</a:t>
          </a:r>
          <a:r>
            <a:rPr lang="en-US" sz="2800" b="1" kern="1200" dirty="0"/>
            <a:t> Graduates will be able to</a:t>
          </a:r>
          <a:r>
            <a:rPr lang="en-US" sz="2800" kern="1200" dirty="0"/>
            <a:t>:</a:t>
          </a:r>
          <a:endParaRPr lang="en-IN" sz="2800" kern="12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a:xfrm>
          <a:off x="0" y="334"/>
          <a:ext cx="7620000" cy="685128"/>
        </a:xfrm>
        <a:prstGeom prst="roundRect">
          <a:avLst/>
        </a:prstGeom>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02C141FE-9ABF-48FD-9848-42A0EFA33222}">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IN" sz="2800" b="1" kern="1200" dirty="0"/>
            <a:t>PO1 : </a:t>
          </a:r>
          <a:r>
            <a:rPr lang="en-US" sz="2800" kern="1200" dirty="0">
              <a:solidFill>
                <a:prstClr val="black"/>
              </a:solidFill>
              <a:latin typeface="Calibri" panose="020F0502020204030204"/>
              <a:ea typeface="+mn-ea"/>
              <a:cs typeface="+mn-cs"/>
            </a:rPr>
            <a:t>Engineering</a:t>
          </a:r>
          <a:r>
            <a:rPr lang="en-US" sz="2800" b="1" kern="1200" dirty="0"/>
            <a:t> Knowledge</a:t>
          </a:r>
          <a:endParaRPr lang="en-IN" sz="2800" kern="1200"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a:xfrm>
          <a:off x="0" y="135"/>
          <a:ext cx="7620000" cy="671580"/>
        </a:xfrm>
        <a:prstGeom prst="roundRect">
          <a:avLst/>
        </a:prstGeom>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7AAAF9E-D416-49AE-8611-65377A7DE939}">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PO2 : Problem Analysis</a:t>
          </a:r>
          <a:endParaRPr lang="en-IN" sz="2800" kern="1200" dirty="0">
            <a:solidFill>
              <a:prstClr val="black"/>
            </a:solidFill>
            <a:latin typeface="Calibri" panose="020F0502020204030204"/>
            <a:ea typeface="+mn-ea"/>
            <a:cs typeface="+mn-cs"/>
          </a:endParaRPr>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a:xfrm>
          <a:off x="0" y="135"/>
          <a:ext cx="7620000" cy="671580"/>
        </a:xfrm>
        <a:prstGeom prst="roundRect">
          <a:avLst/>
        </a:prstGeom>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CBD3793-394C-48FC-B28C-1D09533E7BA0}">
      <dgm:prSet/>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IN" b="1" dirty="0"/>
            <a:t>PO3 : </a:t>
          </a:r>
          <a:r>
            <a:rPr lang="en-US" b="1" dirty="0"/>
            <a:t>Design/Development of solutions</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a:xfrm>
          <a:off x="0" y="135"/>
          <a:ext cx="7620000" cy="671580"/>
        </a:xfrm>
        <a:prstGeom prst="roundRect">
          <a:avLst/>
        </a:prstGeom>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2B2203F-2FAE-49B7-A1D5-9CD1B5127346}">
      <dgm:prSet/>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US" b="1" dirty="0"/>
            <a:t>PO4 : Conduct Investigations of complex problems</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a:xfrm>
          <a:off x="0" y="12128"/>
          <a:ext cx="7619999" cy="647595"/>
        </a:xfrm>
        <a:prstGeom prst="roundRect">
          <a:avLst/>
        </a:prstGeom>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IN" sz="2800" b="1" kern="1200" dirty="0"/>
            <a:t>PO5 : </a:t>
          </a:r>
          <a:r>
            <a:rPr lang="en-US" sz="2800" kern="1200" dirty="0">
              <a:solidFill>
                <a:prstClr val="black"/>
              </a:solidFill>
              <a:latin typeface="Calibri" panose="020F0502020204030204"/>
              <a:ea typeface="+mn-ea"/>
              <a:cs typeface="+mn-cs"/>
            </a:rPr>
            <a:t>Modern</a:t>
          </a:r>
          <a:r>
            <a:rPr lang="en-US" sz="2800" b="1" kern="1200" dirty="0"/>
            <a:t> tool usage</a:t>
          </a:r>
          <a:endParaRPr lang="en-IN" sz="2800" kern="1200"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a:xfrm>
          <a:off x="0" y="270"/>
          <a:ext cx="7620000" cy="671580"/>
        </a:xfrm>
        <a:prstGeom prst="roundRect">
          <a:avLst/>
        </a:prstGeom>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EBCFF2A5-481F-4662-8A7E-7E8F303E314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BA19F7D-578A-464D-ADE6-D3D08AEFD9D5}">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US" sz="2800" b="1" dirty="0"/>
            <a:t>PO6 : The engineer and society</a:t>
          </a:r>
          <a:endParaRPr lang="en-IN" sz="28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Y="4529">
        <dgm:presLayoutVars>
          <dgm:chMax val="0"/>
          <dgm:bulletEnabled val="1"/>
        </dgm:presLayoutVars>
      </dgm:prSet>
      <dgm:spPr>
        <a:xfrm>
          <a:off x="0" y="656"/>
          <a:ext cx="7620000" cy="671194"/>
        </a:xfrm>
        <a:prstGeom prst="roundRect">
          <a:avLst/>
        </a:prstGeom>
      </dgm:spPr>
    </dgm:pt>
  </dgm:ptLst>
  <dgm:cxnLst>
    <dgm:cxn modelId="{DC6D4D03-1B24-4621-A516-7B7A15180002}" type="presOf" srcId="{EBCFF2A5-481F-4662-8A7E-7E8F303E314D}" destId="{52F828C4-77A4-4B43-9441-70FA5F9DF12E}" srcOrd="0" destOrd="0" presId="urn:microsoft.com/office/officeart/2005/8/layout/vList2"/>
    <dgm:cxn modelId="{FA46BF76-4540-42EF-9418-14DBEB706874}" type="presOf" srcId="{FBA19F7D-578A-464D-ADE6-D3D08AEFD9D5}" destId="{6CC17462-A62E-4245-BFD1-F10DCB528333}" srcOrd="0" destOrd="0" presId="urn:microsoft.com/office/officeart/2005/8/layout/vList2"/>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1EB5D2-4E2C-4D1D-A447-CE86542BC42D}"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n-IN"/>
        </a:p>
      </dgm:t>
    </dgm:pt>
    <dgm:pt modelId="{12DD1199-91E2-4078-A2C6-82ED080F9D95}">
      <dgm:prSet custT="1"/>
      <dgm:spPr>
        <a:solidFill>
          <a:schemeClr val="bg1"/>
        </a:solidFill>
      </dgm:spPr>
      <dgm:t>
        <a:bodyPr/>
        <a:lstStyle/>
        <a:p>
          <a:r>
            <a:rPr lang="en-US" sz="2800" dirty="0">
              <a:solidFill>
                <a:schemeClr val="tx1"/>
              </a:solidFill>
            </a:rPr>
            <a:t>In this semester, the students will </a:t>
          </a:r>
          <a:endParaRPr lang="en-IN" sz="2800" dirty="0">
            <a:solidFill>
              <a:schemeClr val="tx1"/>
            </a:solidFill>
          </a:endParaRPr>
        </a:p>
      </dgm:t>
    </dgm:pt>
    <dgm:pt modelId="{1BCF16EB-8286-4D76-B156-7C9E1F338E83}" type="parTrans" cxnId="{B67221F2-07A7-4EC7-A28E-C8FA6BF50669}">
      <dgm:prSet/>
      <dgm:spPr/>
      <dgm:t>
        <a:bodyPr/>
        <a:lstStyle/>
        <a:p>
          <a:endParaRPr lang="en-IN" sz="2800"/>
        </a:p>
      </dgm:t>
    </dgm:pt>
    <dgm:pt modelId="{C609EA3A-F19F-4AAA-A417-1E1777A4EB5D}" type="sibTrans" cxnId="{B67221F2-07A7-4EC7-A28E-C8FA6BF50669}">
      <dgm:prSet/>
      <dgm:spPr/>
      <dgm:t>
        <a:bodyPr/>
        <a:lstStyle/>
        <a:p>
          <a:endParaRPr lang="en-IN" sz="2800"/>
        </a:p>
      </dgm:t>
    </dgm:pt>
    <dgm:pt modelId="{ECAF2DE4-29DE-45BE-A434-ACC5587D3C8F}" type="pres">
      <dgm:prSet presAssocID="{891EB5D2-4E2C-4D1D-A447-CE86542BC42D}" presName="linear" presStyleCnt="0">
        <dgm:presLayoutVars>
          <dgm:animLvl val="lvl"/>
          <dgm:resizeHandles val="exact"/>
        </dgm:presLayoutVars>
      </dgm:prSet>
      <dgm:spPr/>
    </dgm:pt>
    <dgm:pt modelId="{5018F1C8-632D-4593-8386-DC1BDD77A6F3}" type="pres">
      <dgm:prSet presAssocID="{12DD1199-91E2-4078-A2C6-82ED080F9D95}" presName="parentText" presStyleLbl="node1" presStyleIdx="0" presStyleCnt="1">
        <dgm:presLayoutVars>
          <dgm:chMax val="0"/>
          <dgm:bulletEnabled val="1"/>
        </dgm:presLayoutVars>
      </dgm:prSet>
      <dgm:spPr/>
    </dgm:pt>
  </dgm:ptLst>
  <dgm:cxnLst>
    <dgm:cxn modelId="{BB5D7B51-F01D-479D-912E-B1891F50CC59}" type="presOf" srcId="{891EB5D2-4E2C-4D1D-A447-CE86542BC42D}" destId="{ECAF2DE4-29DE-45BE-A434-ACC5587D3C8F}" srcOrd="0" destOrd="0" presId="urn:microsoft.com/office/officeart/2005/8/layout/vList2"/>
    <dgm:cxn modelId="{5E219689-FC35-489C-ACB4-2920C4B682D5}" type="presOf" srcId="{12DD1199-91E2-4078-A2C6-82ED080F9D95}" destId="{5018F1C8-632D-4593-8386-DC1BDD77A6F3}" srcOrd="0" destOrd="0" presId="urn:microsoft.com/office/officeart/2005/8/layout/vList2"/>
    <dgm:cxn modelId="{B67221F2-07A7-4EC7-A28E-C8FA6BF50669}" srcId="{891EB5D2-4E2C-4D1D-A447-CE86542BC42D}" destId="{12DD1199-91E2-4078-A2C6-82ED080F9D95}" srcOrd="0" destOrd="0" parTransId="{1BCF16EB-8286-4D76-B156-7C9E1F338E83}" sibTransId="{C609EA3A-F19F-4AAA-A417-1E1777A4EB5D}"/>
    <dgm:cxn modelId="{BFD82042-8229-4109-A8E4-298D18B9B416}" type="presParOf" srcId="{ECAF2DE4-29DE-45BE-A434-ACC5587D3C8F}" destId="{5018F1C8-632D-4593-8386-DC1BDD77A6F3}" srcOrd="0" destOrd="0" presId="urn:microsoft.com/office/officeart/2005/8/layout/vList2"/>
  </dgm:cxnLst>
  <dgm:bg>
    <a:solidFill>
      <a:schemeClr val="accent2">
        <a:lumMod val="60000"/>
        <a:lumOff val="4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rgbClr val="F5B9EA"/>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02C141FE-9ABF-48FD-9848-42A0EFA33222}">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IN" sz="2800" b="1" kern="1200" dirty="0">
              <a:latin typeface="+mj-lt"/>
            </a:rPr>
            <a:t>PO7 : </a:t>
          </a:r>
          <a:r>
            <a:rPr lang="en-US" sz="2800" kern="1200" dirty="0">
              <a:solidFill>
                <a:prstClr val="black"/>
              </a:solidFill>
              <a:latin typeface="Calibri" panose="020F0502020204030204"/>
              <a:ea typeface="+mn-ea"/>
              <a:cs typeface="+mn-cs"/>
            </a:rPr>
            <a:t>Environment</a:t>
          </a:r>
          <a:r>
            <a:rPr lang="en-US" sz="2800" b="1" kern="1200" dirty="0">
              <a:latin typeface="+mj-lt"/>
              <a:ea typeface="Calibri" panose="020F0502020204030204" pitchFamily="34" charset="0"/>
            </a:rPr>
            <a:t> and sustainability</a:t>
          </a:r>
          <a:endParaRPr lang="en-IN" sz="2800" kern="1200"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a:xfrm>
          <a:off x="0" y="135"/>
          <a:ext cx="7620000" cy="671580"/>
        </a:xfrm>
        <a:prstGeom prst="roundRect">
          <a:avLst/>
        </a:prstGeom>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7AAAF9E-D416-49AE-8611-65377A7DE939}">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US" sz="2800" b="1" kern="1200" dirty="0">
              <a:latin typeface="+mj-lt"/>
              <a:ea typeface="Times New Roman" panose="02020603050405020304" pitchFamily="18" charset="0"/>
              <a:cs typeface="Times New Roman" panose="02020603050405020304" pitchFamily="18" charset="0"/>
            </a:rPr>
            <a:t>PO8 : </a:t>
          </a:r>
          <a:r>
            <a:rPr lang="en-US" sz="2800" kern="1200" dirty="0">
              <a:solidFill>
                <a:prstClr val="black"/>
              </a:solidFill>
              <a:latin typeface="Calibri" panose="020F0502020204030204"/>
              <a:ea typeface="+mn-ea"/>
              <a:cs typeface="+mn-cs"/>
            </a:rPr>
            <a:t>Ethics</a:t>
          </a:r>
          <a:endParaRPr lang="en-IN" sz="2800" kern="1200" dirty="0">
            <a:solidFill>
              <a:prstClr val="black"/>
            </a:solidFill>
            <a:latin typeface="Calibri" panose="020F0502020204030204"/>
            <a:ea typeface="+mn-ea"/>
            <a:cs typeface="+mn-cs"/>
          </a:endParaRPr>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a:xfrm>
          <a:off x="0" y="135"/>
          <a:ext cx="7620000" cy="671580"/>
        </a:xfrm>
        <a:prstGeom prst="roundRect">
          <a:avLst/>
        </a:prstGeom>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CBD3793-394C-48FC-B28C-1D09533E7BA0}">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PO9 : Individual and teamwork</a:t>
          </a:r>
          <a:endParaRPr lang="en-IN" sz="2800" kern="1200" dirty="0">
            <a:solidFill>
              <a:prstClr val="black"/>
            </a:solidFill>
            <a:latin typeface="Calibri" panose="020F0502020204030204"/>
            <a:ea typeface="+mn-ea"/>
            <a:cs typeface="+mn-cs"/>
          </a:endParaRPr>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a:xfrm>
          <a:off x="0" y="135"/>
          <a:ext cx="7620000" cy="671580"/>
        </a:xfrm>
        <a:prstGeom prst="roundRect">
          <a:avLst/>
        </a:prstGeom>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2B2203F-2FAE-49B7-A1D5-9CD1B5127346}">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IN" sz="2800" b="1" kern="1200" dirty="0">
              <a:latin typeface="+mj-lt"/>
            </a:rPr>
            <a:t>PO10 : </a:t>
          </a:r>
          <a:r>
            <a:rPr lang="en-US" sz="2800" kern="1200" dirty="0">
              <a:solidFill>
                <a:prstClr val="black"/>
              </a:solidFill>
              <a:latin typeface="Calibri" panose="020F0502020204030204"/>
              <a:ea typeface="+mn-ea"/>
              <a:cs typeface="+mn-cs"/>
            </a:rPr>
            <a:t>Communication</a:t>
          </a:r>
          <a:endParaRPr lang="en-IN" sz="2800" kern="1200" dirty="0">
            <a:solidFill>
              <a:prstClr val="black"/>
            </a:solidFill>
            <a:latin typeface="Calibri" panose="020F0502020204030204"/>
            <a:ea typeface="+mn-ea"/>
            <a:cs typeface="+mn-cs"/>
          </a:endParaRPr>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a:xfrm>
          <a:off x="0" y="135"/>
          <a:ext cx="7619999" cy="671580"/>
        </a:xfrm>
        <a:prstGeom prst="roundRect">
          <a:avLst/>
        </a:prstGeom>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US" sz="2800" b="1" kern="1200" dirty="0">
              <a:latin typeface="+mj-lt"/>
              <a:ea typeface="Times New Roman" panose="02020603050405020304" pitchFamily="18" charset="0"/>
              <a:cs typeface="Times New Roman" panose="02020603050405020304" pitchFamily="18" charset="0"/>
            </a:rPr>
            <a:t>PO11 : Project </a:t>
          </a:r>
          <a:r>
            <a:rPr lang="en-US" sz="2800" kern="1200" dirty="0">
              <a:solidFill>
                <a:prstClr val="black"/>
              </a:solidFill>
              <a:latin typeface="Calibri" panose="020F0502020204030204"/>
              <a:ea typeface="+mn-ea"/>
              <a:cs typeface="+mn-cs"/>
            </a:rPr>
            <a:t>management</a:t>
          </a:r>
          <a:r>
            <a:rPr lang="en-US" sz="2800" b="1" kern="1200" dirty="0">
              <a:latin typeface="+mj-lt"/>
              <a:ea typeface="Times New Roman" panose="02020603050405020304" pitchFamily="18" charset="0"/>
              <a:cs typeface="Times New Roman" panose="02020603050405020304" pitchFamily="18" charset="0"/>
            </a:rPr>
            <a:t> and finance</a:t>
          </a:r>
          <a:endParaRPr lang="en-IN" sz="2800" kern="1200"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a:xfrm>
          <a:off x="0" y="270"/>
          <a:ext cx="7620000" cy="671580"/>
        </a:xfrm>
        <a:prstGeom prst="roundRect">
          <a:avLst/>
        </a:prstGeom>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EBCFF2A5-481F-4662-8A7E-7E8F303E314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BA19F7D-578A-464D-ADE6-D3D08AEFD9D5}">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US" sz="2800" b="1" kern="1200" dirty="0">
              <a:latin typeface="+mj-lt"/>
              <a:ea typeface="Times New Roman" panose="02020603050405020304" pitchFamily="18" charset="0"/>
              <a:cs typeface="Times New Roman" panose="02020603050405020304" pitchFamily="18" charset="0"/>
            </a:rPr>
            <a:t>PO12 : Life-long </a:t>
          </a:r>
          <a:r>
            <a:rPr lang="en-US" sz="2800" kern="1200" dirty="0">
              <a:solidFill>
                <a:prstClr val="black"/>
              </a:solidFill>
              <a:latin typeface="Calibri" panose="020F0502020204030204"/>
              <a:ea typeface="+mn-ea"/>
              <a:cs typeface="+mn-cs"/>
            </a:rPr>
            <a:t>learning</a:t>
          </a:r>
          <a:endParaRPr lang="en-IN" sz="2800" kern="1200" dirty="0">
            <a:solidFill>
              <a:prstClr val="black"/>
            </a:solidFill>
            <a:latin typeface="Calibri" panose="020F0502020204030204"/>
            <a:ea typeface="+mn-ea"/>
            <a:cs typeface="+mn-cs"/>
          </a:endParaRPr>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X="-19492" custLinFactNeighborY="-87110">
        <dgm:presLayoutVars>
          <dgm:chMax val="0"/>
          <dgm:bulletEnabled val="1"/>
        </dgm:presLayoutVars>
      </dgm:prSet>
      <dgm:spPr>
        <a:xfrm>
          <a:off x="0" y="0"/>
          <a:ext cx="7620000" cy="671194"/>
        </a:xfrm>
        <a:prstGeom prst="roundRect">
          <a:avLst/>
        </a:prstGeom>
      </dgm:spPr>
    </dgm:pt>
  </dgm:ptLst>
  <dgm:cxnLst>
    <dgm:cxn modelId="{DC6D4D03-1B24-4621-A516-7B7A15180002}" type="presOf" srcId="{EBCFF2A5-481F-4662-8A7E-7E8F303E314D}" destId="{52F828C4-77A4-4B43-9441-70FA5F9DF12E}" srcOrd="0" destOrd="0" presId="urn:microsoft.com/office/officeart/2005/8/layout/vList2"/>
    <dgm:cxn modelId="{FA46BF76-4540-42EF-9418-14DBEB706874}" type="presOf" srcId="{FBA19F7D-578A-464D-ADE6-D3D08AEFD9D5}" destId="{6CC17462-A62E-4245-BFD1-F10DCB528333}" srcOrd="0" destOrd="0" presId="urn:microsoft.com/office/officeart/2005/8/layout/vList2"/>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087D5B-D783-472D-88B5-FF8830383D40}"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7BEAC6C9-E9EE-4C88-9286-99D02ED2B8F0}">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US" sz="2800" kern="1200" dirty="0">
              <a:solidFill>
                <a:prstClr val="black"/>
              </a:solidFill>
              <a:latin typeface="Calibri" panose="020F0502020204030204"/>
              <a:ea typeface="+mn-ea"/>
              <a:cs typeface="+mn-cs"/>
            </a:rPr>
            <a:t>Study </a:t>
          </a:r>
          <a:r>
            <a:rPr lang="en-US" sz="2400" kern="1200" dirty="0"/>
            <a:t>how to </a:t>
          </a:r>
          <a:r>
            <a:rPr lang="en-US" sz="2400" b="0" i="0" kern="1200" dirty="0"/>
            <a:t>show relationships and interactions between classes or objects.</a:t>
          </a:r>
          <a:endParaRPr lang="en-IN" sz="2800" kern="1200" dirty="0"/>
        </a:p>
      </dgm:t>
    </dgm:pt>
    <dgm:pt modelId="{36912537-CFD6-44DE-AC31-6C215446DC60}" type="parTrans" cxnId="{AFC9E875-0A1B-4B46-B0D7-A4EBDAB1B21C}">
      <dgm:prSet/>
      <dgm:spPr/>
      <dgm:t>
        <a:bodyPr/>
        <a:lstStyle/>
        <a:p>
          <a:endParaRPr lang="en-IN" sz="2800"/>
        </a:p>
      </dgm:t>
    </dgm:pt>
    <dgm:pt modelId="{04E7EFA9-E153-4008-9F81-FFAA41B6F97F}" type="sibTrans" cxnId="{AFC9E875-0A1B-4B46-B0D7-A4EBDAB1B21C}">
      <dgm:prSet/>
      <dgm:spPr/>
      <dgm:t>
        <a:bodyPr/>
        <a:lstStyle/>
        <a:p>
          <a:endParaRPr lang="en-IN" sz="2800"/>
        </a:p>
      </dgm:t>
    </dgm:pt>
    <dgm:pt modelId="{BAC330DF-63D6-4D05-B05B-326D87078E16}" type="pres">
      <dgm:prSet presAssocID="{62087D5B-D783-472D-88B5-FF8830383D40}" presName="linear" presStyleCnt="0">
        <dgm:presLayoutVars>
          <dgm:animLvl val="lvl"/>
          <dgm:resizeHandles val="exact"/>
        </dgm:presLayoutVars>
      </dgm:prSet>
      <dgm:spPr/>
    </dgm:pt>
    <dgm:pt modelId="{80E7BA34-FA84-45EB-89F5-AA12E2797A41}" type="pres">
      <dgm:prSet presAssocID="{7BEAC6C9-E9EE-4C88-9286-99D02ED2B8F0}" presName="parentText" presStyleLbl="node1" presStyleIdx="0" presStyleCnt="1" custScaleY="103878">
        <dgm:presLayoutVars>
          <dgm:chMax val="0"/>
          <dgm:bulletEnabled val="1"/>
        </dgm:presLayoutVars>
      </dgm:prSet>
      <dgm:spPr>
        <a:xfrm>
          <a:off x="0" y="594"/>
          <a:ext cx="10134600" cy="881459"/>
        </a:xfrm>
        <a:prstGeom prst="roundRect">
          <a:avLst/>
        </a:prstGeom>
      </dgm:spPr>
    </dgm:pt>
  </dgm:ptLst>
  <dgm:cxnLst>
    <dgm:cxn modelId="{A4759718-D329-48FB-9AC0-AB5B23FB3BCA}" type="presOf" srcId="{62087D5B-D783-472D-88B5-FF8830383D40}" destId="{BAC330DF-63D6-4D05-B05B-326D87078E16}" srcOrd="0" destOrd="0" presId="urn:microsoft.com/office/officeart/2005/8/layout/vList2"/>
    <dgm:cxn modelId="{AFC9E875-0A1B-4B46-B0D7-A4EBDAB1B21C}" srcId="{62087D5B-D783-472D-88B5-FF8830383D40}" destId="{7BEAC6C9-E9EE-4C88-9286-99D02ED2B8F0}" srcOrd="0" destOrd="0" parTransId="{36912537-CFD6-44DE-AC31-6C215446DC60}" sibTransId="{04E7EFA9-E153-4008-9F81-FFAA41B6F97F}"/>
    <dgm:cxn modelId="{5E4E6286-FB9E-4E88-966B-BA00AAAC53F0}" type="presOf" srcId="{7BEAC6C9-E9EE-4C88-9286-99D02ED2B8F0}" destId="{80E7BA34-FA84-45EB-89F5-AA12E2797A41}" srcOrd="0" destOrd="0" presId="urn:microsoft.com/office/officeart/2005/8/layout/vList2"/>
    <dgm:cxn modelId="{5B626400-7C3F-4782-84D2-3C27A1C69694}" type="presParOf" srcId="{BAC330DF-63D6-4D05-B05B-326D87078E16}" destId="{80E7BA34-FA84-45EB-89F5-AA12E2797A41}"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4877D1-03B1-4454-BEC3-DD4BDE35EAFA}"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0478CAB5-7AE2-456C-89C3-072C47566E3A}">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Study to speed up the development process by providing well-tested, proven development/design paradigms. </a:t>
          </a:r>
          <a:endParaRPr lang="en-IN" sz="2800" kern="1200" dirty="0">
            <a:solidFill>
              <a:prstClr val="black"/>
            </a:solidFill>
            <a:latin typeface="Calibri" panose="020F0502020204030204"/>
            <a:ea typeface="+mn-ea"/>
            <a:cs typeface="+mn-cs"/>
          </a:endParaRPr>
        </a:p>
      </dgm:t>
    </dgm:pt>
    <dgm:pt modelId="{1E3B58B6-4386-4901-96BE-D5C27759E34E}" type="parTrans" cxnId="{0C91DF1C-CA80-463E-BE1F-628A0FD22D27}">
      <dgm:prSet/>
      <dgm:spPr/>
      <dgm:t>
        <a:bodyPr/>
        <a:lstStyle/>
        <a:p>
          <a:endParaRPr lang="en-IN"/>
        </a:p>
      </dgm:t>
    </dgm:pt>
    <dgm:pt modelId="{D159A1AF-39FA-45F3-9BA9-70283FB52E2F}" type="sibTrans" cxnId="{0C91DF1C-CA80-463E-BE1F-628A0FD22D27}">
      <dgm:prSet/>
      <dgm:spPr/>
      <dgm:t>
        <a:bodyPr/>
        <a:lstStyle/>
        <a:p>
          <a:endParaRPr lang="en-IN"/>
        </a:p>
      </dgm:t>
    </dgm:pt>
    <dgm:pt modelId="{A8CAAB2E-DFF4-4B46-AFF4-DC7FC380F713}" type="pres">
      <dgm:prSet presAssocID="{C04877D1-03B1-4454-BEC3-DD4BDE35EAFA}" presName="linear" presStyleCnt="0">
        <dgm:presLayoutVars>
          <dgm:animLvl val="lvl"/>
          <dgm:resizeHandles val="exact"/>
        </dgm:presLayoutVars>
      </dgm:prSet>
      <dgm:spPr/>
    </dgm:pt>
    <dgm:pt modelId="{1A3ADADF-1651-46C2-846B-A7F79BFA24CF}" type="pres">
      <dgm:prSet presAssocID="{0478CAB5-7AE2-456C-89C3-072C47566E3A}" presName="parentText" presStyleLbl="node1" presStyleIdx="0" presStyleCnt="1" custLinFactNeighborY="3199">
        <dgm:presLayoutVars>
          <dgm:chMax val="0"/>
          <dgm:bulletEnabled val="1"/>
        </dgm:presLayoutVars>
      </dgm:prSet>
      <dgm:spPr>
        <a:xfrm>
          <a:off x="0" y="922"/>
          <a:ext cx="10134600" cy="953184"/>
        </a:xfrm>
        <a:prstGeom prst="roundRect">
          <a:avLst/>
        </a:prstGeom>
      </dgm:spPr>
    </dgm:pt>
  </dgm:ptLst>
  <dgm:cxnLst>
    <dgm:cxn modelId="{0C91DF1C-CA80-463E-BE1F-628A0FD22D27}" srcId="{C04877D1-03B1-4454-BEC3-DD4BDE35EAFA}" destId="{0478CAB5-7AE2-456C-89C3-072C47566E3A}" srcOrd="0" destOrd="0" parTransId="{1E3B58B6-4386-4901-96BE-D5C27759E34E}" sibTransId="{D159A1AF-39FA-45F3-9BA9-70283FB52E2F}"/>
    <dgm:cxn modelId="{45CE6C6F-EC96-488F-BAB2-5A0128F022AB}" type="presOf" srcId="{0478CAB5-7AE2-456C-89C3-072C47566E3A}" destId="{1A3ADADF-1651-46C2-846B-A7F79BFA24CF}" srcOrd="0" destOrd="0" presId="urn:microsoft.com/office/officeart/2005/8/layout/vList2"/>
    <dgm:cxn modelId="{AF4CFE83-9E2D-4B66-97C8-AF93CEB80A1B}" type="presOf" srcId="{C04877D1-03B1-4454-BEC3-DD4BDE35EAFA}" destId="{A8CAAB2E-DFF4-4B46-AFF4-DC7FC380F713}" srcOrd="0" destOrd="0" presId="urn:microsoft.com/office/officeart/2005/8/layout/vList2"/>
    <dgm:cxn modelId="{AB585AB2-D712-4C1F-B186-7B3C1234D6CB}" type="presParOf" srcId="{A8CAAB2E-DFF4-4B46-AFF4-DC7FC380F713}" destId="{1A3ADADF-1651-46C2-846B-A7F79BFA24CF}"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35442EA-3D11-4D44-8E73-F6D5E0819A3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A101FA42-0C28-44AC-8614-BCD10EA95182}">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Select a specific design pattern for the solution of a given design problem.</a:t>
          </a:r>
          <a:endParaRPr lang="en-IN" sz="2800" kern="1200" dirty="0">
            <a:solidFill>
              <a:prstClr val="black"/>
            </a:solidFill>
            <a:latin typeface="Calibri" panose="020F0502020204030204"/>
            <a:ea typeface="+mn-ea"/>
            <a:cs typeface="+mn-cs"/>
          </a:endParaRPr>
        </a:p>
      </dgm:t>
    </dgm:pt>
    <dgm:pt modelId="{14676A68-57E3-475B-BC3C-39D366346645}" type="parTrans" cxnId="{6B6826E0-451C-41AA-A7B5-E9D2019FE3A9}">
      <dgm:prSet/>
      <dgm:spPr/>
      <dgm:t>
        <a:bodyPr/>
        <a:lstStyle/>
        <a:p>
          <a:endParaRPr lang="en-IN"/>
        </a:p>
      </dgm:t>
    </dgm:pt>
    <dgm:pt modelId="{B36A5CC8-CB01-4968-98FA-7A48EC0D37AE}" type="sibTrans" cxnId="{6B6826E0-451C-41AA-A7B5-E9D2019FE3A9}">
      <dgm:prSet/>
      <dgm:spPr/>
      <dgm:t>
        <a:bodyPr/>
        <a:lstStyle/>
        <a:p>
          <a:endParaRPr lang="en-IN"/>
        </a:p>
      </dgm:t>
    </dgm:pt>
    <dgm:pt modelId="{1582B9EB-B4CE-4A6A-916D-2795B4AC0216}" type="pres">
      <dgm:prSet presAssocID="{935442EA-3D11-4D44-8E73-F6D5E0819A38}" presName="linear" presStyleCnt="0">
        <dgm:presLayoutVars>
          <dgm:animLvl val="lvl"/>
          <dgm:resizeHandles val="exact"/>
        </dgm:presLayoutVars>
      </dgm:prSet>
      <dgm:spPr/>
    </dgm:pt>
    <dgm:pt modelId="{94DF58AF-4B5A-40D5-876B-C773221F443C}" type="pres">
      <dgm:prSet presAssocID="{A101FA42-0C28-44AC-8614-BCD10EA95182}" presName="parentText" presStyleLbl="node1" presStyleIdx="0" presStyleCnt="1" custScaleY="60044" custLinFactNeighborX="300" custLinFactNeighborY="8735">
        <dgm:presLayoutVars>
          <dgm:chMax val="0"/>
          <dgm:bulletEnabled val="1"/>
        </dgm:presLayoutVars>
      </dgm:prSet>
      <dgm:spPr>
        <a:xfrm>
          <a:off x="0" y="513513"/>
          <a:ext cx="10165080" cy="730615"/>
        </a:xfrm>
        <a:prstGeom prst="roundRect">
          <a:avLst/>
        </a:prstGeom>
      </dgm:spPr>
    </dgm:pt>
  </dgm:ptLst>
  <dgm:cxnLst>
    <dgm:cxn modelId="{3583BF19-DB75-44AD-A9E8-ABF5BE2F95EB}" type="presOf" srcId="{935442EA-3D11-4D44-8E73-F6D5E0819A38}" destId="{1582B9EB-B4CE-4A6A-916D-2795B4AC0216}" srcOrd="0" destOrd="0" presId="urn:microsoft.com/office/officeart/2005/8/layout/vList2"/>
    <dgm:cxn modelId="{F4F5262D-7F4C-492A-9885-91530C6CE254}" type="presOf" srcId="{A101FA42-0C28-44AC-8614-BCD10EA95182}" destId="{94DF58AF-4B5A-40D5-876B-C773221F443C}" srcOrd="0" destOrd="0" presId="urn:microsoft.com/office/officeart/2005/8/layout/vList2"/>
    <dgm:cxn modelId="{6B6826E0-451C-41AA-A7B5-E9D2019FE3A9}" srcId="{935442EA-3D11-4D44-8E73-F6D5E0819A38}" destId="{A101FA42-0C28-44AC-8614-BCD10EA95182}" srcOrd="0" destOrd="0" parTransId="{14676A68-57E3-475B-BC3C-39D366346645}" sibTransId="{B36A5CC8-CB01-4968-98FA-7A48EC0D37AE}"/>
    <dgm:cxn modelId="{12752157-EC82-4C99-86D1-E72A548D6E4E}" type="presParOf" srcId="{1582B9EB-B4CE-4A6A-916D-2795B4AC0216}" destId="{94DF58AF-4B5A-40D5-876B-C773221F443C}"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D8AF22B-6E01-4F33-9B54-590076F38756}"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6C9149EB-4966-4FC9-84A5-2B265D92C4EA}">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Create a catalog entry for a simple design pattern whose purpose and application are understood.</a:t>
          </a:r>
          <a:endParaRPr lang="en-IN" sz="2800" kern="1200" dirty="0">
            <a:solidFill>
              <a:prstClr val="black"/>
            </a:solidFill>
            <a:latin typeface="Calibri" panose="020F0502020204030204"/>
            <a:ea typeface="+mn-ea"/>
            <a:cs typeface="+mn-cs"/>
          </a:endParaRPr>
        </a:p>
      </dgm:t>
    </dgm:pt>
    <dgm:pt modelId="{BCB043BE-38B4-451D-A3CA-5544958EA9E9}" type="parTrans" cxnId="{6D4048F6-3B5B-4F0D-B3C9-074D7F87A84B}">
      <dgm:prSet/>
      <dgm:spPr/>
      <dgm:t>
        <a:bodyPr/>
        <a:lstStyle/>
        <a:p>
          <a:endParaRPr lang="en-IN"/>
        </a:p>
      </dgm:t>
    </dgm:pt>
    <dgm:pt modelId="{7B1251F8-3BFD-43BE-B6B4-60C98597D653}" type="sibTrans" cxnId="{6D4048F6-3B5B-4F0D-B3C9-074D7F87A84B}">
      <dgm:prSet/>
      <dgm:spPr/>
      <dgm:t>
        <a:bodyPr/>
        <a:lstStyle/>
        <a:p>
          <a:endParaRPr lang="en-IN"/>
        </a:p>
      </dgm:t>
    </dgm:pt>
    <dgm:pt modelId="{6B117771-AD3E-410E-8C2D-70661DFBA6BA}" type="pres">
      <dgm:prSet presAssocID="{1D8AF22B-6E01-4F33-9B54-590076F38756}" presName="linear" presStyleCnt="0">
        <dgm:presLayoutVars>
          <dgm:animLvl val="lvl"/>
          <dgm:resizeHandles val="exact"/>
        </dgm:presLayoutVars>
      </dgm:prSet>
      <dgm:spPr/>
    </dgm:pt>
    <dgm:pt modelId="{516B7FBA-CAF3-4274-AEB4-00729BD1494C}" type="pres">
      <dgm:prSet presAssocID="{6C9149EB-4966-4FC9-84A5-2B265D92C4EA}" presName="parentText" presStyleLbl="node1" presStyleIdx="0" presStyleCnt="1" custScaleY="416917">
        <dgm:presLayoutVars>
          <dgm:chMax val="0"/>
          <dgm:bulletEnabled val="1"/>
        </dgm:presLayoutVars>
      </dgm:prSet>
      <dgm:spPr>
        <a:xfrm>
          <a:off x="0" y="578"/>
          <a:ext cx="10165080" cy="1183822"/>
        </a:xfrm>
        <a:prstGeom prst="roundRect">
          <a:avLst/>
        </a:prstGeom>
      </dgm:spPr>
    </dgm:pt>
  </dgm:ptLst>
  <dgm:cxnLst>
    <dgm:cxn modelId="{F01C1A4D-2D88-46FC-AA1C-174B089A1D23}" type="presOf" srcId="{1D8AF22B-6E01-4F33-9B54-590076F38756}" destId="{6B117771-AD3E-410E-8C2D-70661DFBA6BA}" srcOrd="0" destOrd="0" presId="urn:microsoft.com/office/officeart/2005/8/layout/vList2"/>
    <dgm:cxn modelId="{CF4B0ED1-F244-4FCD-A238-694B98A49368}" type="presOf" srcId="{6C9149EB-4966-4FC9-84A5-2B265D92C4EA}" destId="{516B7FBA-CAF3-4274-AEB4-00729BD1494C}" srcOrd="0" destOrd="0" presId="urn:microsoft.com/office/officeart/2005/8/layout/vList2"/>
    <dgm:cxn modelId="{6D4048F6-3B5B-4F0D-B3C9-074D7F87A84B}" srcId="{1D8AF22B-6E01-4F33-9B54-590076F38756}" destId="{6C9149EB-4966-4FC9-84A5-2B265D92C4EA}" srcOrd="0" destOrd="0" parTransId="{BCB043BE-38B4-451D-A3CA-5544958EA9E9}" sibTransId="{7B1251F8-3BFD-43BE-B6B4-60C98597D653}"/>
    <dgm:cxn modelId="{25E3078B-7A81-41B7-AAB3-6FEA8B425B2F}" type="presParOf" srcId="{6B117771-AD3E-410E-8C2D-70661DFBA6BA}" destId="{516B7FBA-CAF3-4274-AEB4-00729BD1494C}"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At the end of course, the student  will be able to:</a:t>
          </a:r>
          <a:endParaRPr lang="en-IN" sz="2800" kern="1200" dirty="0">
            <a:solidFill>
              <a:prstClr val="black"/>
            </a:solidFill>
            <a:latin typeface="Calibri" panose="020F0502020204030204"/>
            <a:ea typeface="+mn-ea"/>
            <a:cs typeface="+mn-cs"/>
          </a:endParaRPr>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179592">
        <dgm:presLayoutVars>
          <dgm:chMax val="0"/>
          <dgm:bulletEnabled val="1"/>
        </dgm:presLayoutVars>
      </dgm:prSet>
      <dgm:spPr>
        <a:xfrm>
          <a:off x="0" y="59510"/>
          <a:ext cx="9601200" cy="566777"/>
        </a:xfrm>
        <a:prstGeom prst="roundRect">
          <a:avLst/>
        </a:prstGeom>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3d1" qsCatId="3D" csTypeId="urn:microsoft.com/office/officeart/2005/8/colors/colorful2" csCatId="colorful" phldr="1"/>
      <dgm:spPr/>
      <dgm:t>
        <a:bodyPr/>
        <a:lstStyle/>
        <a:p>
          <a:endParaRPr lang="en-IN"/>
        </a:p>
      </dgm:t>
    </dgm:pt>
    <dgm:pt modelId="{02C141FE-9ABF-48FD-9848-42A0EFA33222}">
      <dgm:prSet custT="1"/>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IN" sz="2800" kern="1200" dirty="0">
              <a:solidFill>
                <a:prstClr val="black"/>
              </a:solidFill>
              <a:latin typeface="Calibri" panose="020F0502020204030204"/>
              <a:ea typeface="+mn-ea"/>
              <a:cs typeface="+mn-cs"/>
            </a:rPr>
            <a:t>CO1</a:t>
          </a:r>
          <a:r>
            <a:rPr lang="en-IN" sz="2800" b="1" kern="1200" dirty="0">
              <a:solidFill>
                <a:schemeClr val="tx1"/>
              </a:solidFill>
            </a:rPr>
            <a:t> : Construct a design consisting of collection of modules.</a:t>
          </a:r>
          <a:endParaRPr lang="en-IN" sz="2800" kern="1200" dirty="0">
            <a:solidFill>
              <a:schemeClr val="tx1"/>
            </a:solidFill>
          </a:endParaRPr>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a:xfrm>
          <a:off x="0" y="135"/>
          <a:ext cx="9601200" cy="671580"/>
        </a:xfrm>
        <a:prstGeom prst="roundRect">
          <a:avLst/>
        </a:prstGeom>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7AAAF9E-D416-49AE-8611-65377A7DE939}">
      <dgm:prSet/>
      <dgm:spPr>
        <a:solidFill>
          <a:schemeClr val="bg1"/>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US" b="1" dirty="0"/>
            <a:t>CO2 : Exploit well known design pattern such as Factory, visitor etc.</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a:xfrm>
          <a:off x="0" y="24120"/>
          <a:ext cx="9601200" cy="623610"/>
        </a:xfrm>
        <a:prstGeom prst="roundRect">
          <a:avLst/>
        </a:prstGeom>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162EE7-FABA-4866-9EA3-FF4FDE080AED}">
      <dsp:nvSpPr>
        <dsp:cNvPr id="0" name=""/>
        <dsp:cNvSpPr/>
      </dsp:nvSpPr>
      <dsp:spPr>
        <a:xfrm>
          <a:off x="0" y="309551"/>
          <a:ext cx="9982200" cy="1869660"/>
        </a:xfrm>
        <a:prstGeom prst="roundRect">
          <a:avLst/>
        </a:prstGeom>
        <a:solidFill>
          <a:schemeClr val="accent2">
            <a:lumMod val="20000"/>
            <a:lumOff val="8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Behavioral Patterns Part: III, State, Strategy, Template Method, Visitor, What to Expect from Design Patterns. A case Study: Designing a document Editor. </a:t>
          </a:r>
        </a:p>
      </dsp:txBody>
      <dsp:txXfrm>
        <a:off x="91269" y="400820"/>
        <a:ext cx="9799662" cy="168712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36"/>
          <a:ext cx="9601200" cy="671310"/>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155700">
            <a:lnSpc>
              <a:spcPct val="90000"/>
            </a:lnSpc>
            <a:spcBef>
              <a:spcPct val="0"/>
            </a:spcBef>
            <a:spcAft>
              <a:spcPct val="35000"/>
            </a:spcAft>
            <a:buNone/>
          </a:pPr>
          <a:r>
            <a:rPr lang="en-IN" sz="2600" b="1" kern="1200" dirty="0"/>
            <a:t>CO3 : </a:t>
          </a:r>
          <a:r>
            <a:rPr lang="en-IN" sz="2800" kern="1200" dirty="0">
              <a:solidFill>
                <a:prstClr val="black"/>
              </a:solidFill>
              <a:latin typeface="Calibri" panose="020F0502020204030204"/>
              <a:ea typeface="+mn-ea"/>
              <a:cs typeface="+mn-cs"/>
            </a:rPr>
            <a:t>Distinguish</a:t>
          </a:r>
          <a:r>
            <a:rPr lang="en-IN" sz="2600" b="1" kern="1200" dirty="0"/>
            <a:t> between different categories of design patterns.</a:t>
          </a:r>
          <a:endParaRPr lang="en-IN" sz="2600" kern="1200" dirty="0"/>
        </a:p>
      </dsp:txBody>
      <dsp:txXfrm>
        <a:off x="32771" y="32907"/>
        <a:ext cx="9535658" cy="60576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270"/>
          <a:ext cx="9601201" cy="671310"/>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111250">
            <a:lnSpc>
              <a:spcPct val="90000"/>
            </a:lnSpc>
            <a:spcBef>
              <a:spcPct val="0"/>
            </a:spcBef>
            <a:spcAft>
              <a:spcPct val="35000"/>
            </a:spcAft>
            <a:buNone/>
          </a:pPr>
          <a:r>
            <a:rPr lang="en-US" sz="2500" b="1" kern="1200" dirty="0"/>
            <a:t>CO4 : </a:t>
          </a:r>
          <a:r>
            <a:rPr lang="en-US" sz="2800" kern="1200" dirty="0">
              <a:solidFill>
                <a:prstClr val="black"/>
              </a:solidFill>
              <a:latin typeface="Calibri" panose="020F0502020204030204"/>
              <a:ea typeface="+mn-ea"/>
              <a:cs typeface="+mn-cs"/>
            </a:rPr>
            <a:t>Ability</a:t>
          </a:r>
          <a:r>
            <a:rPr lang="en-US" sz="2500" b="1" kern="1200" dirty="0"/>
            <a:t> to common design pattern for incremental development.</a:t>
          </a:r>
          <a:endParaRPr lang="en-IN" sz="2500" kern="1200" dirty="0"/>
        </a:p>
      </dsp:txBody>
      <dsp:txXfrm>
        <a:off x="32771" y="33041"/>
        <a:ext cx="9535659" cy="60576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191967"/>
          <a:ext cx="9601200" cy="1217286"/>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111250">
            <a:lnSpc>
              <a:spcPct val="90000"/>
            </a:lnSpc>
            <a:spcBef>
              <a:spcPct val="0"/>
            </a:spcBef>
            <a:spcAft>
              <a:spcPct val="35000"/>
            </a:spcAft>
            <a:buNone/>
          </a:pPr>
          <a:r>
            <a:rPr lang="en-IN" sz="2500" b="1" kern="1200" dirty="0"/>
            <a:t>CO5 : </a:t>
          </a:r>
          <a:r>
            <a:rPr lang="en-IN" sz="2800" kern="1200" dirty="0">
              <a:solidFill>
                <a:prstClr val="black"/>
              </a:solidFill>
              <a:latin typeface="Calibri" panose="020F0502020204030204"/>
              <a:ea typeface="+mn-ea"/>
              <a:cs typeface="+mn-cs"/>
            </a:rPr>
            <a:t>Identify</a:t>
          </a:r>
          <a:r>
            <a:rPr lang="en-IN" sz="2500" b="1" kern="1200" dirty="0"/>
            <a:t> appropriate design pattern for a given problem and design the software using pattern oriented architecture.</a:t>
          </a:r>
          <a:endParaRPr lang="en-IN" sz="2500" kern="1200" dirty="0"/>
        </a:p>
      </dsp:txBody>
      <dsp:txXfrm>
        <a:off x="59423" y="251390"/>
        <a:ext cx="9482354" cy="109844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34"/>
          <a:ext cx="7620000" cy="685128"/>
        </a:xfrm>
        <a:prstGeom prst="roundRect">
          <a:avLst/>
        </a:prstGeom>
        <a:solidFill>
          <a:schemeClr val="accent2"/>
        </a:solidFill>
        <a:ln>
          <a:noFill/>
        </a:ln>
        <a:effectLst/>
        <a:scene3d>
          <a:camera prst="orthographicFront"/>
          <a:lightRig rig="chilly" dir="t"/>
        </a:scene3d>
        <a:sp3d prstMaterial="translucentPowder">
          <a:bevelT w="127000" h="25400" prst="softRound"/>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Engineering</a:t>
          </a:r>
          <a:r>
            <a:rPr lang="en-US" sz="2800" b="1" kern="1200" dirty="0"/>
            <a:t> Graduates will be able to</a:t>
          </a:r>
          <a:r>
            <a:rPr lang="en-US" sz="2800" kern="1200" dirty="0"/>
            <a:t>:</a:t>
          </a:r>
          <a:endParaRPr lang="en-IN" sz="2800" kern="1200" dirty="0"/>
        </a:p>
      </dsp:txBody>
      <dsp:txXfrm>
        <a:off x="33445" y="33779"/>
        <a:ext cx="7553110" cy="61823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270"/>
          <a:ext cx="7620000" cy="671310"/>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PO1 : </a:t>
          </a:r>
          <a:r>
            <a:rPr lang="en-US" sz="2800" kern="1200" dirty="0">
              <a:solidFill>
                <a:prstClr val="black"/>
              </a:solidFill>
              <a:latin typeface="Calibri" panose="020F0502020204030204"/>
              <a:ea typeface="+mn-ea"/>
              <a:cs typeface="+mn-cs"/>
            </a:rPr>
            <a:t>Engineering</a:t>
          </a:r>
          <a:r>
            <a:rPr lang="en-US" sz="2800" b="1" kern="1200" dirty="0"/>
            <a:t> Knowledge</a:t>
          </a:r>
          <a:endParaRPr lang="en-IN" sz="2800" kern="1200" dirty="0"/>
        </a:p>
      </dsp:txBody>
      <dsp:txXfrm>
        <a:off x="32771" y="33041"/>
        <a:ext cx="7554458" cy="60576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270"/>
          <a:ext cx="7620000" cy="671310"/>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PO2 : Problem Analysis</a:t>
          </a:r>
          <a:endParaRPr lang="en-IN" sz="2800" kern="1200" dirty="0">
            <a:solidFill>
              <a:prstClr val="black"/>
            </a:solidFill>
            <a:latin typeface="Calibri" panose="020F0502020204030204"/>
            <a:ea typeface="+mn-ea"/>
            <a:cs typeface="+mn-cs"/>
          </a:endParaRPr>
        </a:p>
      </dsp:txBody>
      <dsp:txXfrm>
        <a:off x="32771" y="33041"/>
        <a:ext cx="7554458" cy="60576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35"/>
          <a:ext cx="7620000" cy="671580"/>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PO3 : </a:t>
          </a:r>
          <a:r>
            <a:rPr lang="en-US" sz="2800" b="1" kern="1200" dirty="0"/>
            <a:t>Design/Development of solutions</a:t>
          </a:r>
          <a:endParaRPr lang="en-IN" sz="2800" kern="1200" dirty="0"/>
        </a:p>
      </dsp:txBody>
      <dsp:txXfrm>
        <a:off x="32784" y="32919"/>
        <a:ext cx="7554432" cy="60601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4230"/>
          <a:ext cx="7619999" cy="663389"/>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00150">
            <a:lnSpc>
              <a:spcPct val="90000"/>
            </a:lnSpc>
            <a:spcBef>
              <a:spcPct val="0"/>
            </a:spcBef>
            <a:spcAft>
              <a:spcPct val="35000"/>
            </a:spcAft>
            <a:buNone/>
          </a:pPr>
          <a:r>
            <a:rPr lang="en-US" sz="2700" b="1" kern="1200" dirty="0"/>
            <a:t>PO4 : Conduct Investigations of complex problems</a:t>
          </a:r>
          <a:endParaRPr lang="en-IN" sz="2700" kern="1200" dirty="0"/>
        </a:p>
      </dsp:txBody>
      <dsp:txXfrm>
        <a:off x="32384" y="36614"/>
        <a:ext cx="7555231" cy="59862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540"/>
          <a:ext cx="7620000" cy="671310"/>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PO5 : </a:t>
          </a:r>
          <a:r>
            <a:rPr lang="en-US" sz="2800" kern="1200" dirty="0">
              <a:solidFill>
                <a:prstClr val="black"/>
              </a:solidFill>
              <a:latin typeface="Calibri" panose="020F0502020204030204"/>
              <a:ea typeface="+mn-ea"/>
              <a:cs typeface="+mn-cs"/>
            </a:rPr>
            <a:t>Modern</a:t>
          </a:r>
          <a:r>
            <a:rPr lang="en-US" sz="2800" b="1" kern="1200" dirty="0"/>
            <a:t> tool usage</a:t>
          </a:r>
          <a:endParaRPr lang="en-IN" sz="2800" kern="1200" dirty="0"/>
        </a:p>
      </dsp:txBody>
      <dsp:txXfrm>
        <a:off x="32771" y="33311"/>
        <a:ext cx="7554458" cy="60576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656"/>
          <a:ext cx="7620000" cy="671194"/>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PO6 : The engineer and society</a:t>
          </a:r>
          <a:endParaRPr lang="en-IN" sz="2800" kern="1200" dirty="0"/>
        </a:p>
      </dsp:txBody>
      <dsp:txXfrm>
        <a:off x="32765" y="33421"/>
        <a:ext cx="7554470" cy="6056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8F1C8-632D-4593-8386-DC1BDD77A6F3}">
      <dsp:nvSpPr>
        <dsp:cNvPr id="0" name=""/>
        <dsp:cNvSpPr/>
      </dsp:nvSpPr>
      <dsp:spPr>
        <a:xfrm>
          <a:off x="0" y="176"/>
          <a:ext cx="6172199" cy="522866"/>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tx1"/>
              </a:solidFill>
            </a:rPr>
            <a:t>In this semester, the students will </a:t>
          </a:r>
          <a:endParaRPr lang="en-IN" sz="2800" kern="1200" dirty="0">
            <a:solidFill>
              <a:schemeClr val="tx1"/>
            </a:solidFill>
          </a:endParaRPr>
        </a:p>
      </dsp:txBody>
      <dsp:txXfrm>
        <a:off x="25524" y="25700"/>
        <a:ext cx="6121151" cy="47181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34"/>
          <a:ext cx="7620000" cy="685128"/>
        </a:xfrm>
        <a:prstGeom prst="roundRect">
          <a:avLst/>
        </a:prstGeom>
        <a:solidFill>
          <a:srgbClr val="F5B9EA"/>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445" y="33779"/>
        <a:ext cx="7553110" cy="61823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270"/>
          <a:ext cx="7620000" cy="671310"/>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latin typeface="+mj-lt"/>
            </a:rPr>
            <a:t>PO7 : </a:t>
          </a:r>
          <a:r>
            <a:rPr lang="en-US" sz="2800" kern="1200" dirty="0">
              <a:solidFill>
                <a:prstClr val="black"/>
              </a:solidFill>
              <a:latin typeface="Calibri" panose="020F0502020204030204"/>
              <a:ea typeface="+mn-ea"/>
              <a:cs typeface="+mn-cs"/>
            </a:rPr>
            <a:t>Environment</a:t>
          </a:r>
          <a:r>
            <a:rPr lang="en-US" sz="2800" b="1" kern="1200" dirty="0">
              <a:latin typeface="+mj-lt"/>
              <a:ea typeface="Calibri" panose="020F0502020204030204" pitchFamily="34" charset="0"/>
            </a:rPr>
            <a:t> and sustainability</a:t>
          </a:r>
          <a:endParaRPr lang="en-IN" sz="2800" kern="1200" dirty="0"/>
        </a:p>
      </dsp:txBody>
      <dsp:txXfrm>
        <a:off x="32771" y="33041"/>
        <a:ext cx="7554458" cy="60576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270"/>
          <a:ext cx="7620000" cy="671310"/>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PO8 : </a:t>
          </a:r>
          <a:r>
            <a:rPr lang="en-US" sz="2800" kern="1200" dirty="0">
              <a:solidFill>
                <a:prstClr val="black"/>
              </a:solidFill>
              <a:latin typeface="Calibri" panose="020F0502020204030204"/>
              <a:ea typeface="+mn-ea"/>
              <a:cs typeface="+mn-cs"/>
            </a:rPr>
            <a:t>Ethics</a:t>
          </a:r>
          <a:endParaRPr lang="en-IN" sz="2800" kern="1200" dirty="0">
            <a:solidFill>
              <a:prstClr val="black"/>
            </a:solidFill>
            <a:latin typeface="Calibri" panose="020F0502020204030204"/>
            <a:ea typeface="+mn-ea"/>
            <a:cs typeface="+mn-cs"/>
          </a:endParaRPr>
        </a:p>
      </dsp:txBody>
      <dsp:txXfrm>
        <a:off x="32771" y="33041"/>
        <a:ext cx="7554458" cy="605768"/>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270"/>
          <a:ext cx="7620000" cy="671310"/>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PO9 : Individual and teamwork</a:t>
          </a:r>
          <a:endParaRPr lang="en-IN" sz="2800" kern="1200" dirty="0">
            <a:solidFill>
              <a:prstClr val="black"/>
            </a:solidFill>
            <a:latin typeface="Calibri" panose="020F0502020204030204"/>
            <a:ea typeface="+mn-ea"/>
            <a:cs typeface="+mn-cs"/>
          </a:endParaRPr>
        </a:p>
      </dsp:txBody>
      <dsp:txXfrm>
        <a:off x="32771" y="33041"/>
        <a:ext cx="7554458" cy="605768"/>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270"/>
          <a:ext cx="7619999" cy="671310"/>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latin typeface="+mj-lt"/>
            </a:rPr>
            <a:t>PO10 : </a:t>
          </a:r>
          <a:r>
            <a:rPr lang="en-US" sz="2800" kern="1200" dirty="0">
              <a:solidFill>
                <a:prstClr val="black"/>
              </a:solidFill>
              <a:latin typeface="Calibri" panose="020F0502020204030204"/>
              <a:ea typeface="+mn-ea"/>
              <a:cs typeface="+mn-cs"/>
            </a:rPr>
            <a:t>Communication</a:t>
          </a:r>
          <a:endParaRPr lang="en-IN" sz="2800" kern="1200" dirty="0">
            <a:solidFill>
              <a:prstClr val="black"/>
            </a:solidFill>
            <a:latin typeface="Calibri" panose="020F0502020204030204"/>
            <a:ea typeface="+mn-ea"/>
            <a:cs typeface="+mn-cs"/>
          </a:endParaRPr>
        </a:p>
      </dsp:txBody>
      <dsp:txXfrm>
        <a:off x="32771" y="33041"/>
        <a:ext cx="7554457" cy="60576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540"/>
          <a:ext cx="7620000" cy="671310"/>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PO11 : Project </a:t>
          </a:r>
          <a:r>
            <a:rPr lang="en-US" sz="2800" kern="1200" dirty="0">
              <a:solidFill>
                <a:prstClr val="black"/>
              </a:solidFill>
              <a:latin typeface="Calibri" panose="020F0502020204030204"/>
              <a:ea typeface="+mn-ea"/>
              <a:cs typeface="+mn-cs"/>
            </a:rPr>
            <a:t>management</a:t>
          </a:r>
          <a:r>
            <a:rPr lang="en-US" sz="2800" b="1" kern="1200" dirty="0">
              <a:latin typeface="+mj-lt"/>
              <a:ea typeface="Times New Roman" panose="02020603050405020304" pitchFamily="18" charset="0"/>
              <a:cs typeface="Times New Roman" panose="02020603050405020304" pitchFamily="18" charset="0"/>
            </a:rPr>
            <a:t> and finance</a:t>
          </a:r>
          <a:endParaRPr lang="en-IN" sz="2800" kern="1200" dirty="0"/>
        </a:p>
      </dsp:txBody>
      <dsp:txXfrm>
        <a:off x="32771" y="33311"/>
        <a:ext cx="7554458" cy="605768"/>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0"/>
          <a:ext cx="7620000" cy="671194"/>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PO12 : Life-long </a:t>
          </a:r>
          <a:r>
            <a:rPr lang="en-US" sz="2800" kern="1200" dirty="0">
              <a:solidFill>
                <a:prstClr val="black"/>
              </a:solidFill>
              <a:latin typeface="Calibri" panose="020F0502020204030204"/>
              <a:ea typeface="+mn-ea"/>
              <a:cs typeface="+mn-cs"/>
            </a:rPr>
            <a:t>learning</a:t>
          </a:r>
          <a:endParaRPr lang="en-IN" sz="2800" kern="1200" dirty="0">
            <a:solidFill>
              <a:prstClr val="black"/>
            </a:solidFill>
            <a:latin typeface="Calibri" panose="020F0502020204030204"/>
            <a:ea typeface="+mn-ea"/>
            <a:cs typeface="+mn-cs"/>
          </a:endParaRPr>
        </a:p>
      </dsp:txBody>
      <dsp:txXfrm>
        <a:off x="32765" y="32765"/>
        <a:ext cx="7554470" cy="6056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7BA34-FA84-45EB-89F5-AA12E2797A41}">
      <dsp:nvSpPr>
        <dsp:cNvPr id="0" name=""/>
        <dsp:cNvSpPr/>
      </dsp:nvSpPr>
      <dsp:spPr>
        <a:xfrm>
          <a:off x="0" y="594"/>
          <a:ext cx="10134600" cy="881459"/>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Study </a:t>
          </a:r>
          <a:r>
            <a:rPr lang="en-US" sz="2400" kern="1200" dirty="0"/>
            <a:t>how to </a:t>
          </a:r>
          <a:r>
            <a:rPr lang="en-US" sz="2400" b="0" i="0" kern="1200" dirty="0"/>
            <a:t>show relationships and interactions between classes or objects.</a:t>
          </a:r>
          <a:endParaRPr lang="en-IN" sz="2800" kern="1200" dirty="0"/>
        </a:p>
      </dsp:txBody>
      <dsp:txXfrm>
        <a:off x="43029" y="43623"/>
        <a:ext cx="10048542" cy="7954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ADADF-1651-46C2-846B-A7F79BFA24CF}">
      <dsp:nvSpPr>
        <dsp:cNvPr id="0" name=""/>
        <dsp:cNvSpPr/>
      </dsp:nvSpPr>
      <dsp:spPr>
        <a:xfrm>
          <a:off x="0" y="922"/>
          <a:ext cx="10134600" cy="953184"/>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Study to speed up the development process by providing well-tested, proven development/design paradigms. </a:t>
          </a:r>
          <a:endParaRPr lang="en-IN" sz="2800" kern="1200" dirty="0">
            <a:solidFill>
              <a:prstClr val="black"/>
            </a:solidFill>
            <a:latin typeface="Calibri" panose="020F0502020204030204"/>
            <a:ea typeface="+mn-ea"/>
            <a:cs typeface="+mn-cs"/>
          </a:endParaRPr>
        </a:p>
      </dsp:txBody>
      <dsp:txXfrm>
        <a:off x="46531" y="47453"/>
        <a:ext cx="10041538" cy="8601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DF58AF-4B5A-40D5-876B-C773221F443C}">
      <dsp:nvSpPr>
        <dsp:cNvPr id="0" name=""/>
        <dsp:cNvSpPr/>
      </dsp:nvSpPr>
      <dsp:spPr>
        <a:xfrm>
          <a:off x="0" y="508201"/>
          <a:ext cx="10165080" cy="719375"/>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Select a specific design pattern for the solution of a given design problem.</a:t>
          </a:r>
          <a:endParaRPr lang="en-IN" sz="2800" kern="1200" dirty="0">
            <a:solidFill>
              <a:prstClr val="black"/>
            </a:solidFill>
            <a:latin typeface="Calibri" panose="020F0502020204030204"/>
            <a:ea typeface="+mn-ea"/>
            <a:cs typeface="+mn-cs"/>
          </a:endParaRPr>
        </a:p>
      </dsp:txBody>
      <dsp:txXfrm>
        <a:off x="35117" y="543318"/>
        <a:ext cx="10094846" cy="64914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6B7FBA-CAF3-4274-AEB4-00729BD1494C}">
      <dsp:nvSpPr>
        <dsp:cNvPr id="0" name=""/>
        <dsp:cNvSpPr/>
      </dsp:nvSpPr>
      <dsp:spPr>
        <a:xfrm>
          <a:off x="0" y="578"/>
          <a:ext cx="10165080" cy="1183822"/>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Create a catalog entry for a simple design pattern whose purpose and application are understood.</a:t>
          </a:r>
          <a:endParaRPr lang="en-IN" sz="2800" kern="1200" dirty="0">
            <a:solidFill>
              <a:prstClr val="black"/>
            </a:solidFill>
            <a:latin typeface="Calibri" panose="020F0502020204030204"/>
            <a:ea typeface="+mn-ea"/>
            <a:cs typeface="+mn-cs"/>
          </a:endParaRPr>
        </a:p>
      </dsp:txBody>
      <dsp:txXfrm>
        <a:off x="57789" y="58367"/>
        <a:ext cx="10049502" cy="10682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59510"/>
          <a:ext cx="9601200" cy="566777"/>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At the end of course, the student  will be able to:</a:t>
          </a:r>
          <a:endParaRPr lang="en-IN" sz="2800" kern="1200" dirty="0">
            <a:solidFill>
              <a:prstClr val="black"/>
            </a:solidFill>
            <a:latin typeface="Calibri" panose="020F0502020204030204"/>
            <a:ea typeface="+mn-ea"/>
            <a:cs typeface="+mn-cs"/>
          </a:endParaRPr>
        </a:p>
      </dsp:txBody>
      <dsp:txXfrm>
        <a:off x="27668" y="87178"/>
        <a:ext cx="9545864" cy="51144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270"/>
          <a:ext cx="9601200" cy="671310"/>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solidFill>
                <a:prstClr val="black"/>
              </a:solidFill>
              <a:latin typeface="Calibri" panose="020F0502020204030204"/>
              <a:ea typeface="+mn-ea"/>
              <a:cs typeface="+mn-cs"/>
            </a:rPr>
            <a:t>CO1</a:t>
          </a:r>
          <a:r>
            <a:rPr lang="en-IN" sz="2800" b="1" kern="1200" dirty="0">
              <a:solidFill>
                <a:schemeClr val="tx1"/>
              </a:solidFill>
            </a:rPr>
            <a:t> : Construct a design consisting of collection of modules.</a:t>
          </a:r>
          <a:endParaRPr lang="en-IN" sz="2800" kern="1200" dirty="0">
            <a:solidFill>
              <a:schemeClr val="tx1"/>
            </a:solidFill>
          </a:endParaRPr>
        </a:p>
      </dsp:txBody>
      <dsp:txXfrm>
        <a:off x="32771" y="33041"/>
        <a:ext cx="9535658" cy="60576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16515"/>
          <a:ext cx="9601200" cy="638820"/>
        </a:xfrm>
        <a:prstGeom prst="roundRect">
          <a:avLst/>
        </a:prstGeom>
        <a:solidFill>
          <a:schemeClr val="bg1"/>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155700">
            <a:lnSpc>
              <a:spcPct val="90000"/>
            </a:lnSpc>
            <a:spcBef>
              <a:spcPct val="0"/>
            </a:spcBef>
            <a:spcAft>
              <a:spcPct val="35000"/>
            </a:spcAft>
            <a:buNone/>
          </a:pPr>
          <a:r>
            <a:rPr lang="en-US" sz="2600" b="1" kern="1200" dirty="0"/>
            <a:t>CO2 : Exploit well known design pattern such as Factory, visitor etc.</a:t>
          </a:r>
          <a:endParaRPr lang="en-IN" sz="2600" kern="1200" dirty="0"/>
        </a:p>
      </dsp:txBody>
      <dsp:txXfrm>
        <a:off x="31185" y="47700"/>
        <a:ext cx="9538830" cy="5764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770BA8-F2A7-4144-9FC8-3BC9866D8187}" type="datetimeFigureOut">
              <a:rPr lang="en-IN" smtClean="0"/>
              <a:t>29-06-2024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FAC18-5705-4CC6-9CEC-5C8FFDA54FC2}" type="slidenum">
              <a:rPr lang="en-IN" smtClean="0"/>
              <a:t>‹#›</a:t>
            </a:fld>
            <a:endParaRPr lang="en-IN"/>
          </a:p>
        </p:txBody>
      </p:sp>
    </p:spTree>
    <p:extLst>
      <p:ext uri="{BB962C8B-B14F-4D97-AF65-F5344CB8AC3E}">
        <p14:creationId xmlns:p14="http://schemas.microsoft.com/office/powerpoint/2010/main" val="2344997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a:t>
            </a:fld>
            <a:endParaRPr lang="en-US"/>
          </a:p>
        </p:txBody>
      </p:sp>
    </p:spTree>
    <p:extLst>
      <p:ext uri="{BB962C8B-B14F-4D97-AF65-F5344CB8AC3E}">
        <p14:creationId xmlns:p14="http://schemas.microsoft.com/office/powerpoint/2010/main" val="309145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30</a:t>
            </a:fld>
            <a:endParaRPr lang="en-US" dirty="0"/>
          </a:p>
        </p:txBody>
      </p:sp>
    </p:spTree>
    <p:extLst>
      <p:ext uri="{BB962C8B-B14F-4D97-AF65-F5344CB8AC3E}">
        <p14:creationId xmlns:p14="http://schemas.microsoft.com/office/powerpoint/2010/main" val="1712257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20EA2-9C23-0220-8EAA-E146FD636D08}"/>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0F3567-E3B4-C50A-F922-A777841CB0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4CC6A3F-EFCE-298D-E7F2-3CC70CD8A98B}"/>
              </a:ext>
            </a:extLst>
          </p:cNvPr>
          <p:cNvSpPr>
            <a:spLocks noGrp="1"/>
          </p:cNvSpPr>
          <p:nvPr>
            <p:ph type="dt" sz="half" idx="10"/>
          </p:nvPr>
        </p:nvSpPr>
        <p:spPr/>
        <p:txBody>
          <a:bodyPr/>
          <a:lstStyle/>
          <a:p>
            <a:fld id="{DDDE7EC4-40D5-44B0-9714-8CA98FAE1FDE}" type="datetime1">
              <a:rPr lang="en-US" smtClean="0"/>
              <a:t>6/29/2024</a:t>
            </a:fld>
            <a:endParaRPr lang="en-IN"/>
          </a:p>
        </p:txBody>
      </p:sp>
      <p:sp>
        <p:nvSpPr>
          <p:cNvPr id="5" name="Footer Placeholder 4">
            <a:extLst>
              <a:ext uri="{FF2B5EF4-FFF2-40B4-BE49-F238E27FC236}">
                <a16:creationId xmlns:a16="http://schemas.microsoft.com/office/drawing/2014/main" id="{5AC1C644-651C-FECF-6688-15E41524F625}"/>
              </a:ext>
            </a:extLst>
          </p:cNvPr>
          <p:cNvSpPr>
            <a:spLocks noGrp="1"/>
          </p:cNvSpPr>
          <p:nvPr>
            <p:ph type="ftr" sz="quarter" idx="11"/>
          </p:nvPr>
        </p:nvSpPr>
        <p:spPr/>
        <p:txBody>
          <a:bodyPr/>
          <a:lstStyle/>
          <a:p>
            <a:r>
              <a:rPr lang="en-IN"/>
              <a:t>Renu   Panwar          ACSE0514                   Design  Pattern          Unit-5</a:t>
            </a:r>
          </a:p>
        </p:txBody>
      </p:sp>
      <p:sp>
        <p:nvSpPr>
          <p:cNvPr id="6" name="Slide Number Placeholder 5">
            <a:extLst>
              <a:ext uri="{FF2B5EF4-FFF2-40B4-BE49-F238E27FC236}">
                <a16:creationId xmlns:a16="http://schemas.microsoft.com/office/drawing/2014/main" id="{4D6D8F36-52E2-83C8-B884-951329CACF9F}"/>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4141179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8028-CD4A-C286-06E8-EA3534A6759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C62D76-1A82-E25B-8F6D-461C3E1A21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B1BEE4-DB72-7FDD-D62F-98BC2320C289}"/>
              </a:ext>
            </a:extLst>
          </p:cNvPr>
          <p:cNvSpPr>
            <a:spLocks noGrp="1"/>
          </p:cNvSpPr>
          <p:nvPr>
            <p:ph type="dt" sz="half" idx="10"/>
          </p:nvPr>
        </p:nvSpPr>
        <p:spPr/>
        <p:txBody>
          <a:bodyPr/>
          <a:lstStyle/>
          <a:p>
            <a:fld id="{248496AF-1AC2-40D6-BA9E-5B7BBCA5B057}" type="datetime1">
              <a:rPr lang="en-US" smtClean="0"/>
              <a:t>6/29/2024</a:t>
            </a:fld>
            <a:endParaRPr lang="en-IN"/>
          </a:p>
        </p:txBody>
      </p:sp>
      <p:sp>
        <p:nvSpPr>
          <p:cNvPr id="5" name="Footer Placeholder 4">
            <a:extLst>
              <a:ext uri="{FF2B5EF4-FFF2-40B4-BE49-F238E27FC236}">
                <a16:creationId xmlns:a16="http://schemas.microsoft.com/office/drawing/2014/main" id="{16A7053B-8F27-2480-649D-CA15E40E3F49}"/>
              </a:ext>
            </a:extLst>
          </p:cNvPr>
          <p:cNvSpPr>
            <a:spLocks noGrp="1"/>
          </p:cNvSpPr>
          <p:nvPr>
            <p:ph type="ftr" sz="quarter" idx="11"/>
          </p:nvPr>
        </p:nvSpPr>
        <p:spPr/>
        <p:txBody>
          <a:bodyPr/>
          <a:lstStyle/>
          <a:p>
            <a:r>
              <a:rPr lang="en-IN"/>
              <a:t>Renu   Panwar          ACSE0514                   Design  Pattern          Unit-5</a:t>
            </a:r>
          </a:p>
        </p:txBody>
      </p:sp>
      <p:sp>
        <p:nvSpPr>
          <p:cNvPr id="6" name="Slide Number Placeholder 5">
            <a:extLst>
              <a:ext uri="{FF2B5EF4-FFF2-40B4-BE49-F238E27FC236}">
                <a16:creationId xmlns:a16="http://schemas.microsoft.com/office/drawing/2014/main" id="{89192D65-9EFA-E051-C073-BB93E0129361}"/>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950518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9525B9-7601-06B2-3D29-1501B2937C66}"/>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21B5A9-C8E9-FD46-8DCE-E039782902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390C45-135F-563E-374E-1699147847BA}"/>
              </a:ext>
            </a:extLst>
          </p:cNvPr>
          <p:cNvSpPr>
            <a:spLocks noGrp="1"/>
          </p:cNvSpPr>
          <p:nvPr>
            <p:ph type="dt" sz="half" idx="10"/>
          </p:nvPr>
        </p:nvSpPr>
        <p:spPr/>
        <p:txBody>
          <a:bodyPr/>
          <a:lstStyle/>
          <a:p>
            <a:fld id="{FA62F669-3A7B-44A1-A2F0-E06A54ED5DBC}" type="datetime1">
              <a:rPr lang="en-US" smtClean="0"/>
              <a:t>6/29/2024</a:t>
            </a:fld>
            <a:endParaRPr lang="en-IN"/>
          </a:p>
        </p:txBody>
      </p:sp>
      <p:sp>
        <p:nvSpPr>
          <p:cNvPr id="5" name="Footer Placeholder 4">
            <a:extLst>
              <a:ext uri="{FF2B5EF4-FFF2-40B4-BE49-F238E27FC236}">
                <a16:creationId xmlns:a16="http://schemas.microsoft.com/office/drawing/2014/main" id="{AAC7DC0C-B3CA-B743-9BCB-18DEFC68A377}"/>
              </a:ext>
            </a:extLst>
          </p:cNvPr>
          <p:cNvSpPr>
            <a:spLocks noGrp="1"/>
          </p:cNvSpPr>
          <p:nvPr>
            <p:ph type="ftr" sz="quarter" idx="11"/>
          </p:nvPr>
        </p:nvSpPr>
        <p:spPr/>
        <p:txBody>
          <a:bodyPr/>
          <a:lstStyle/>
          <a:p>
            <a:r>
              <a:rPr lang="en-IN"/>
              <a:t>Renu   Panwar          ACSE0514                   Design  Pattern          Unit-5</a:t>
            </a:r>
          </a:p>
        </p:txBody>
      </p:sp>
      <p:sp>
        <p:nvSpPr>
          <p:cNvPr id="6" name="Slide Number Placeholder 5">
            <a:extLst>
              <a:ext uri="{FF2B5EF4-FFF2-40B4-BE49-F238E27FC236}">
                <a16:creationId xmlns:a16="http://schemas.microsoft.com/office/drawing/2014/main" id="{C33DAC65-A7F2-DE7F-A618-1028623E3E29}"/>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2416447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26236-3C6E-C142-BDF7-CC6BFF57251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24C662-F8E4-1C91-F26A-CDDA685B19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DFEFFD-694F-542B-B035-A06B8985A330}"/>
              </a:ext>
            </a:extLst>
          </p:cNvPr>
          <p:cNvSpPr>
            <a:spLocks noGrp="1"/>
          </p:cNvSpPr>
          <p:nvPr>
            <p:ph type="dt" sz="half" idx="10"/>
          </p:nvPr>
        </p:nvSpPr>
        <p:spPr/>
        <p:txBody>
          <a:bodyPr/>
          <a:lstStyle/>
          <a:p>
            <a:fld id="{D26192AE-F955-47E2-93D2-1FE3B0AAD7FE}" type="datetime1">
              <a:rPr lang="en-US" smtClean="0"/>
              <a:t>6/29/2024</a:t>
            </a:fld>
            <a:endParaRPr lang="en-IN"/>
          </a:p>
        </p:txBody>
      </p:sp>
      <p:sp>
        <p:nvSpPr>
          <p:cNvPr id="5" name="Footer Placeholder 4">
            <a:extLst>
              <a:ext uri="{FF2B5EF4-FFF2-40B4-BE49-F238E27FC236}">
                <a16:creationId xmlns:a16="http://schemas.microsoft.com/office/drawing/2014/main" id="{D3AFC543-1381-358C-B41C-C5C9DA6A9C47}"/>
              </a:ext>
            </a:extLst>
          </p:cNvPr>
          <p:cNvSpPr>
            <a:spLocks noGrp="1"/>
          </p:cNvSpPr>
          <p:nvPr>
            <p:ph type="ftr" sz="quarter" idx="11"/>
          </p:nvPr>
        </p:nvSpPr>
        <p:spPr/>
        <p:txBody>
          <a:bodyPr/>
          <a:lstStyle/>
          <a:p>
            <a:r>
              <a:rPr lang="en-IN"/>
              <a:t>Renu   Panwar          ACSE0514                   Design  Pattern          Unit-5</a:t>
            </a:r>
          </a:p>
        </p:txBody>
      </p:sp>
      <p:sp>
        <p:nvSpPr>
          <p:cNvPr id="6" name="Slide Number Placeholder 5">
            <a:extLst>
              <a:ext uri="{FF2B5EF4-FFF2-40B4-BE49-F238E27FC236}">
                <a16:creationId xmlns:a16="http://schemas.microsoft.com/office/drawing/2014/main" id="{355F7CC2-BD79-8DC3-04C6-4F6D7DAA5901}"/>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290192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DF21F-00CB-9BCE-3472-704394CCFCD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6809A5-8CB2-C495-A5BF-F4FC3AA5CA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1C7312-E80F-29DE-3590-4036A630742E}"/>
              </a:ext>
            </a:extLst>
          </p:cNvPr>
          <p:cNvSpPr>
            <a:spLocks noGrp="1"/>
          </p:cNvSpPr>
          <p:nvPr>
            <p:ph type="dt" sz="half" idx="10"/>
          </p:nvPr>
        </p:nvSpPr>
        <p:spPr/>
        <p:txBody>
          <a:bodyPr/>
          <a:lstStyle/>
          <a:p>
            <a:fld id="{CD758827-63AC-4275-9388-AD7EAA232248}" type="datetime1">
              <a:rPr lang="en-US" smtClean="0"/>
              <a:t>6/29/2024</a:t>
            </a:fld>
            <a:endParaRPr lang="en-IN"/>
          </a:p>
        </p:txBody>
      </p:sp>
      <p:sp>
        <p:nvSpPr>
          <p:cNvPr id="5" name="Footer Placeholder 4">
            <a:extLst>
              <a:ext uri="{FF2B5EF4-FFF2-40B4-BE49-F238E27FC236}">
                <a16:creationId xmlns:a16="http://schemas.microsoft.com/office/drawing/2014/main" id="{1FF19720-E1B4-D817-4D9A-F6B7DE1A43A6}"/>
              </a:ext>
            </a:extLst>
          </p:cNvPr>
          <p:cNvSpPr>
            <a:spLocks noGrp="1"/>
          </p:cNvSpPr>
          <p:nvPr>
            <p:ph type="ftr" sz="quarter" idx="11"/>
          </p:nvPr>
        </p:nvSpPr>
        <p:spPr/>
        <p:txBody>
          <a:bodyPr/>
          <a:lstStyle/>
          <a:p>
            <a:r>
              <a:rPr lang="en-IN"/>
              <a:t>Renu   Panwar          ACSE0514                   Design  Pattern          Unit-5</a:t>
            </a:r>
          </a:p>
        </p:txBody>
      </p:sp>
      <p:sp>
        <p:nvSpPr>
          <p:cNvPr id="6" name="Slide Number Placeholder 5">
            <a:extLst>
              <a:ext uri="{FF2B5EF4-FFF2-40B4-BE49-F238E27FC236}">
                <a16:creationId xmlns:a16="http://schemas.microsoft.com/office/drawing/2014/main" id="{221C970B-3549-ECB4-09B1-3747364A0BBC}"/>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1295011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23665-1945-3A0C-0DD7-15D28352FFA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C3F5C2-5253-AF1E-A259-E9A8D228CC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39652D-F3DF-134C-A21E-B71AEC5FF8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DF806A-7F34-57F5-7D05-CB6DF55740FD}"/>
              </a:ext>
            </a:extLst>
          </p:cNvPr>
          <p:cNvSpPr>
            <a:spLocks noGrp="1"/>
          </p:cNvSpPr>
          <p:nvPr>
            <p:ph type="dt" sz="half" idx="10"/>
          </p:nvPr>
        </p:nvSpPr>
        <p:spPr/>
        <p:txBody>
          <a:bodyPr/>
          <a:lstStyle/>
          <a:p>
            <a:fld id="{6E532D69-6DE4-447D-B801-48DE0A392F8B}" type="datetime1">
              <a:rPr lang="en-US" smtClean="0"/>
              <a:t>6/29/2024</a:t>
            </a:fld>
            <a:endParaRPr lang="en-IN"/>
          </a:p>
        </p:txBody>
      </p:sp>
      <p:sp>
        <p:nvSpPr>
          <p:cNvPr id="6" name="Footer Placeholder 5">
            <a:extLst>
              <a:ext uri="{FF2B5EF4-FFF2-40B4-BE49-F238E27FC236}">
                <a16:creationId xmlns:a16="http://schemas.microsoft.com/office/drawing/2014/main" id="{6AEB1495-C0D0-8E82-2A93-4EC8624CAEF6}"/>
              </a:ext>
            </a:extLst>
          </p:cNvPr>
          <p:cNvSpPr>
            <a:spLocks noGrp="1"/>
          </p:cNvSpPr>
          <p:nvPr>
            <p:ph type="ftr" sz="quarter" idx="11"/>
          </p:nvPr>
        </p:nvSpPr>
        <p:spPr/>
        <p:txBody>
          <a:bodyPr/>
          <a:lstStyle/>
          <a:p>
            <a:r>
              <a:rPr lang="en-IN"/>
              <a:t>Renu   Panwar          ACSE0514                   Design  Pattern          Unit-5</a:t>
            </a:r>
          </a:p>
        </p:txBody>
      </p:sp>
      <p:sp>
        <p:nvSpPr>
          <p:cNvPr id="7" name="Slide Number Placeholder 6">
            <a:extLst>
              <a:ext uri="{FF2B5EF4-FFF2-40B4-BE49-F238E27FC236}">
                <a16:creationId xmlns:a16="http://schemas.microsoft.com/office/drawing/2014/main" id="{9E43CFD3-322B-640A-10C3-8151DA22F40B}"/>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3906660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42259-FEAF-49BE-6B5E-FB8FF5D1F84F}"/>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8A2A30-CC47-E4BB-9FF3-F6C0BF8207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967493-1A93-7B64-C7B9-BCAEF91F1C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2362BC-CF70-8199-6502-F726E6FC25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C4541E-CF68-B1FC-BF40-60F1B6F8C5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CAC1C3D-2CB8-0051-009C-9A2E9302DC40}"/>
              </a:ext>
            </a:extLst>
          </p:cNvPr>
          <p:cNvSpPr>
            <a:spLocks noGrp="1"/>
          </p:cNvSpPr>
          <p:nvPr>
            <p:ph type="dt" sz="half" idx="10"/>
          </p:nvPr>
        </p:nvSpPr>
        <p:spPr/>
        <p:txBody>
          <a:bodyPr/>
          <a:lstStyle/>
          <a:p>
            <a:fld id="{94C1110B-7DFC-47ED-9250-2A57BD2376D0}" type="datetime1">
              <a:rPr lang="en-US" smtClean="0"/>
              <a:t>6/29/2024</a:t>
            </a:fld>
            <a:endParaRPr lang="en-IN"/>
          </a:p>
        </p:txBody>
      </p:sp>
      <p:sp>
        <p:nvSpPr>
          <p:cNvPr id="8" name="Footer Placeholder 7">
            <a:extLst>
              <a:ext uri="{FF2B5EF4-FFF2-40B4-BE49-F238E27FC236}">
                <a16:creationId xmlns:a16="http://schemas.microsoft.com/office/drawing/2014/main" id="{89A5AF3E-0265-B759-A0E7-DE3F3E1196C9}"/>
              </a:ext>
            </a:extLst>
          </p:cNvPr>
          <p:cNvSpPr>
            <a:spLocks noGrp="1"/>
          </p:cNvSpPr>
          <p:nvPr>
            <p:ph type="ftr" sz="quarter" idx="11"/>
          </p:nvPr>
        </p:nvSpPr>
        <p:spPr/>
        <p:txBody>
          <a:bodyPr/>
          <a:lstStyle/>
          <a:p>
            <a:r>
              <a:rPr lang="en-IN"/>
              <a:t>Renu   Panwar          ACSE0514                   Design  Pattern          Unit-5</a:t>
            </a:r>
          </a:p>
        </p:txBody>
      </p:sp>
      <p:sp>
        <p:nvSpPr>
          <p:cNvPr id="9" name="Slide Number Placeholder 8">
            <a:extLst>
              <a:ext uri="{FF2B5EF4-FFF2-40B4-BE49-F238E27FC236}">
                <a16:creationId xmlns:a16="http://schemas.microsoft.com/office/drawing/2014/main" id="{BF301FDA-7822-45E4-92C3-7E6B3EADA76F}"/>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1644096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ACA50-4134-2AFE-DB5F-40867D1EA12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3F3DAF-1AF1-A5C0-55F3-CD4100E8A8F2}"/>
              </a:ext>
            </a:extLst>
          </p:cNvPr>
          <p:cNvSpPr>
            <a:spLocks noGrp="1"/>
          </p:cNvSpPr>
          <p:nvPr>
            <p:ph type="dt" sz="half" idx="10"/>
          </p:nvPr>
        </p:nvSpPr>
        <p:spPr/>
        <p:txBody>
          <a:bodyPr/>
          <a:lstStyle/>
          <a:p>
            <a:fld id="{49785A48-1236-4EB8-9FA4-B11E09359E5F}" type="datetime1">
              <a:rPr lang="en-US" smtClean="0"/>
              <a:t>6/29/2024</a:t>
            </a:fld>
            <a:endParaRPr lang="en-IN"/>
          </a:p>
        </p:txBody>
      </p:sp>
      <p:sp>
        <p:nvSpPr>
          <p:cNvPr id="4" name="Footer Placeholder 3">
            <a:extLst>
              <a:ext uri="{FF2B5EF4-FFF2-40B4-BE49-F238E27FC236}">
                <a16:creationId xmlns:a16="http://schemas.microsoft.com/office/drawing/2014/main" id="{C7B18070-4D9C-3BFA-E089-8FA78C1B0859}"/>
              </a:ext>
            </a:extLst>
          </p:cNvPr>
          <p:cNvSpPr>
            <a:spLocks noGrp="1"/>
          </p:cNvSpPr>
          <p:nvPr>
            <p:ph type="ftr" sz="quarter" idx="11"/>
          </p:nvPr>
        </p:nvSpPr>
        <p:spPr/>
        <p:txBody>
          <a:bodyPr/>
          <a:lstStyle/>
          <a:p>
            <a:r>
              <a:rPr lang="en-IN"/>
              <a:t>Renu   Panwar          ACSE0514                   Design  Pattern          Unit-5</a:t>
            </a:r>
          </a:p>
        </p:txBody>
      </p:sp>
      <p:sp>
        <p:nvSpPr>
          <p:cNvPr id="5" name="Slide Number Placeholder 4">
            <a:extLst>
              <a:ext uri="{FF2B5EF4-FFF2-40B4-BE49-F238E27FC236}">
                <a16:creationId xmlns:a16="http://schemas.microsoft.com/office/drawing/2014/main" id="{894FED35-5B27-6E71-427E-E614B1547372}"/>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1321643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C47EEE-68BF-F16D-A642-DC5D97AD9DA5}"/>
              </a:ext>
            </a:extLst>
          </p:cNvPr>
          <p:cNvSpPr>
            <a:spLocks noGrp="1"/>
          </p:cNvSpPr>
          <p:nvPr>
            <p:ph type="dt" sz="half" idx="10"/>
          </p:nvPr>
        </p:nvSpPr>
        <p:spPr/>
        <p:txBody>
          <a:bodyPr/>
          <a:lstStyle/>
          <a:p>
            <a:fld id="{279AC878-4FC8-4DDC-A3B4-90F0E8DFBD21}" type="datetime1">
              <a:rPr lang="en-US" smtClean="0"/>
              <a:t>6/29/2024</a:t>
            </a:fld>
            <a:endParaRPr lang="en-IN"/>
          </a:p>
        </p:txBody>
      </p:sp>
      <p:sp>
        <p:nvSpPr>
          <p:cNvPr id="3" name="Footer Placeholder 2">
            <a:extLst>
              <a:ext uri="{FF2B5EF4-FFF2-40B4-BE49-F238E27FC236}">
                <a16:creationId xmlns:a16="http://schemas.microsoft.com/office/drawing/2014/main" id="{0CBB5DA0-46E4-A594-549C-1EA2173F4CB5}"/>
              </a:ext>
            </a:extLst>
          </p:cNvPr>
          <p:cNvSpPr>
            <a:spLocks noGrp="1"/>
          </p:cNvSpPr>
          <p:nvPr>
            <p:ph type="ftr" sz="quarter" idx="11"/>
          </p:nvPr>
        </p:nvSpPr>
        <p:spPr/>
        <p:txBody>
          <a:bodyPr/>
          <a:lstStyle/>
          <a:p>
            <a:r>
              <a:rPr lang="en-IN"/>
              <a:t>Renu   Panwar          ACSE0514                   Design  Pattern          Unit-5</a:t>
            </a:r>
          </a:p>
        </p:txBody>
      </p:sp>
      <p:sp>
        <p:nvSpPr>
          <p:cNvPr id="4" name="Slide Number Placeholder 3">
            <a:extLst>
              <a:ext uri="{FF2B5EF4-FFF2-40B4-BE49-F238E27FC236}">
                <a16:creationId xmlns:a16="http://schemas.microsoft.com/office/drawing/2014/main" id="{622F1D94-51FA-47ED-07D1-7D086A229E48}"/>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696587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38D04-0833-3D51-19EA-7922717549D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844941-E959-51EE-F288-B536BD304C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2FA8C8-78B6-414B-363E-725D0FA20A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7EB706-35D4-DC38-81A3-92E6748671B9}"/>
              </a:ext>
            </a:extLst>
          </p:cNvPr>
          <p:cNvSpPr>
            <a:spLocks noGrp="1"/>
          </p:cNvSpPr>
          <p:nvPr>
            <p:ph type="dt" sz="half" idx="10"/>
          </p:nvPr>
        </p:nvSpPr>
        <p:spPr/>
        <p:txBody>
          <a:bodyPr/>
          <a:lstStyle/>
          <a:p>
            <a:fld id="{373BF9E7-E572-446A-8950-C8B24873918B}" type="datetime1">
              <a:rPr lang="en-US" smtClean="0"/>
              <a:t>6/29/2024</a:t>
            </a:fld>
            <a:endParaRPr lang="en-IN"/>
          </a:p>
        </p:txBody>
      </p:sp>
      <p:sp>
        <p:nvSpPr>
          <p:cNvPr id="6" name="Footer Placeholder 5">
            <a:extLst>
              <a:ext uri="{FF2B5EF4-FFF2-40B4-BE49-F238E27FC236}">
                <a16:creationId xmlns:a16="http://schemas.microsoft.com/office/drawing/2014/main" id="{E5138C0B-1A32-20D9-EEB9-A6C627358EEA}"/>
              </a:ext>
            </a:extLst>
          </p:cNvPr>
          <p:cNvSpPr>
            <a:spLocks noGrp="1"/>
          </p:cNvSpPr>
          <p:nvPr>
            <p:ph type="ftr" sz="quarter" idx="11"/>
          </p:nvPr>
        </p:nvSpPr>
        <p:spPr/>
        <p:txBody>
          <a:bodyPr/>
          <a:lstStyle/>
          <a:p>
            <a:r>
              <a:rPr lang="en-IN"/>
              <a:t>Renu   Panwar          ACSE0514                   Design  Pattern          Unit-5</a:t>
            </a:r>
          </a:p>
        </p:txBody>
      </p:sp>
      <p:sp>
        <p:nvSpPr>
          <p:cNvPr id="7" name="Slide Number Placeholder 6">
            <a:extLst>
              <a:ext uri="{FF2B5EF4-FFF2-40B4-BE49-F238E27FC236}">
                <a16:creationId xmlns:a16="http://schemas.microsoft.com/office/drawing/2014/main" id="{8FF53098-6668-D3F8-E546-90933C89DC5D}"/>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2764951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C286-60E7-A2DD-05F3-46BBA547962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3ADC73C-8B77-FB4C-E986-B8EC937D4C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517BA25-0B26-B2A9-D6E6-1466CA278C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FA9E29-657E-61C8-3151-10631BE39F50}"/>
              </a:ext>
            </a:extLst>
          </p:cNvPr>
          <p:cNvSpPr>
            <a:spLocks noGrp="1"/>
          </p:cNvSpPr>
          <p:nvPr>
            <p:ph type="dt" sz="half" idx="10"/>
          </p:nvPr>
        </p:nvSpPr>
        <p:spPr/>
        <p:txBody>
          <a:bodyPr/>
          <a:lstStyle/>
          <a:p>
            <a:fld id="{19C0F161-FE17-4016-A209-29A6028F6B78}" type="datetime1">
              <a:rPr lang="en-US" smtClean="0"/>
              <a:t>6/29/2024</a:t>
            </a:fld>
            <a:endParaRPr lang="en-IN"/>
          </a:p>
        </p:txBody>
      </p:sp>
      <p:sp>
        <p:nvSpPr>
          <p:cNvPr id="6" name="Footer Placeholder 5">
            <a:extLst>
              <a:ext uri="{FF2B5EF4-FFF2-40B4-BE49-F238E27FC236}">
                <a16:creationId xmlns:a16="http://schemas.microsoft.com/office/drawing/2014/main" id="{90731CB1-2773-EDB6-7C10-887E08F78238}"/>
              </a:ext>
            </a:extLst>
          </p:cNvPr>
          <p:cNvSpPr>
            <a:spLocks noGrp="1"/>
          </p:cNvSpPr>
          <p:nvPr>
            <p:ph type="ftr" sz="quarter" idx="11"/>
          </p:nvPr>
        </p:nvSpPr>
        <p:spPr/>
        <p:txBody>
          <a:bodyPr/>
          <a:lstStyle/>
          <a:p>
            <a:r>
              <a:rPr lang="en-IN"/>
              <a:t>Renu   Panwar          ACSE0514                   Design  Pattern          Unit-5</a:t>
            </a:r>
          </a:p>
        </p:txBody>
      </p:sp>
      <p:sp>
        <p:nvSpPr>
          <p:cNvPr id="7" name="Slide Number Placeholder 6">
            <a:extLst>
              <a:ext uri="{FF2B5EF4-FFF2-40B4-BE49-F238E27FC236}">
                <a16:creationId xmlns:a16="http://schemas.microsoft.com/office/drawing/2014/main" id="{A717EDBB-262D-CD7B-338B-882EC16C51F4}"/>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2537505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64DACC5-E80B-88C7-86B1-B8742F4FDB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857BF6-D948-4632-1F54-1EA34A2B13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A13ED1-3ACF-45DF-8EC9-D577A3C78226}" type="datetime1">
              <a:rPr lang="en-US" smtClean="0"/>
              <a:t>6/29/2024</a:t>
            </a:fld>
            <a:endParaRPr lang="en-IN"/>
          </a:p>
        </p:txBody>
      </p:sp>
      <p:sp>
        <p:nvSpPr>
          <p:cNvPr id="5" name="Footer Placeholder 4">
            <a:extLst>
              <a:ext uri="{FF2B5EF4-FFF2-40B4-BE49-F238E27FC236}">
                <a16:creationId xmlns:a16="http://schemas.microsoft.com/office/drawing/2014/main" id="{4D7C5CEC-A4BC-1FE4-39D4-E83C548D9E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Renu   Panwar          ACSE0514                   Design  Pattern          Unit-5</a:t>
            </a:r>
          </a:p>
        </p:txBody>
      </p:sp>
      <p:sp>
        <p:nvSpPr>
          <p:cNvPr id="6" name="Slide Number Placeholder 5">
            <a:extLst>
              <a:ext uri="{FF2B5EF4-FFF2-40B4-BE49-F238E27FC236}">
                <a16:creationId xmlns:a16="http://schemas.microsoft.com/office/drawing/2014/main" id="{BB1C94CD-2826-662B-4F8E-319236F8FF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AC43BF-6EE8-4137-B6AC-14832BEEB3CF}" type="slidenum">
              <a:rPr lang="en-IN" smtClean="0"/>
              <a:t>‹#›</a:t>
            </a:fld>
            <a:endParaRPr lang="en-IN"/>
          </a:p>
        </p:txBody>
      </p:sp>
      <p:pic>
        <p:nvPicPr>
          <p:cNvPr id="8" name="Picture 7">
            <a:extLst>
              <a:ext uri="{FF2B5EF4-FFF2-40B4-BE49-F238E27FC236}">
                <a16:creationId xmlns:a16="http://schemas.microsoft.com/office/drawing/2014/main" id="{A20669CB-E62D-3C7D-DB52-B02C5D2BCA0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4961" y="1"/>
            <a:ext cx="1272021" cy="1108364"/>
          </a:xfrm>
          <a:prstGeom prst="rect">
            <a:avLst/>
          </a:prstGeom>
        </p:spPr>
      </p:pic>
      <p:sp>
        <p:nvSpPr>
          <p:cNvPr id="9" name="Title 1">
            <a:extLst>
              <a:ext uri="{FF2B5EF4-FFF2-40B4-BE49-F238E27FC236}">
                <a16:creationId xmlns:a16="http://schemas.microsoft.com/office/drawing/2014/main" id="{9EAAD6F2-EC7F-5C10-7E20-FA83A302C9CD}"/>
              </a:ext>
            </a:extLst>
          </p:cNvPr>
          <p:cNvSpPr txBox="1">
            <a:spLocks/>
          </p:cNvSpPr>
          <p:nvPr userDrawn="1"/>
        </p:nvSpPr>
        <p:spPr>
          <a:xfrm>
            <a:off x="1366982" y="0"/>
            <a:ext cx="10730057"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endParaRPr lang="en-US" sz="2800" dirty="0"/>
          </a:p>
        </p:txBody>
      </p:sp>
    </p:spTree>
    <p:extLst>
      <p:ext uri="{BB962C8B-B14F-4D97-AF65-F5344CB8AC3E}">
        <p14:creationId xmlns:p14="http://schemas.microsoft.com/office/powerpoint/2010/main" val="3323164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w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18" Type="http://schemas.openxmlformats.org/officeDocument/2006/relationships/diagramLayout" Target="../diagrams/layout5.xml"/><Relationship Id="rId26" Type="http://schemas.microsoft.com/office/2007/relationships/diagramDrawing" Target="../diagrams/drawing6.xml"/><Relationship Id="rId3" Type="http://schemas.openxmlformats.org/officeDocument/2006/relationships/diagramLayout" Target="../diagrams/layout2.xml"/><Relationship Id="rId21" Type="http://schemas.microsoft.com/office/2007/relationships/diagramDrawing" Target="../diagrams/drawing5.xml"/><Relationship Id="rId7" Type="http://schemas.openxmlformats.org/officeDocument/2006/relationships/diagramData" Target="../diagrams/data3.xml"/><Relationship Id="rId12" Type="http://schemas.openxmlformats.org/officeDocument/2006/relationships/diagramData" Target="../diagrams/data4.xml"/><Relationship Id="rId17" Type="http://schemas.openxmlformats.org/officeDocument/2006/relationships/diagramData" Target="../diagrams/data5.xml"/><Relationship Id="rId25" Type="http://schemas.openxmlformats.org/officeDocument/2006/relationships/diagramColors" Target="../diagrams/colors6.xml"/><Relationship Id="rId2" Type="http://schemas.openxmlformats.org/officeDocument/2006/relationships/diagramData" Target="../diagrams/data2.xml"/><Relationship Id="rId16" Type="http://schemas.microsoft.com/office/2007/relationships/diagramDrawing" Target="../diagrams/drawing4.xml"/><Relationship Id="rId20" Type="http://schemas.openxmlformats.org/officeDocument/2006/relationships/diagramColors" Target="../diagrams/colors5.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24" Type="http://schemas.openxmlformats.org/officeDocument/2006/relationships/diagramQuickStyle" Target="../diagrams/quickStyle6.xml"/><Relationship Id="rId5" Type="http://schemas.openxmlformats.org/officeDocument/2006/relationships/diagramColors" Target="../diagrams/colors2.xml"/><Relationship Id="rId15" Type="http://schemas.openxmlformats.org/officeDocument/2006/relationships/diagramColors" Target="../diagrams/colors4.xml"/><Relationship Id="rId23" Type="http://schemas.openxmlformats.org/officeDocument/2006/relationships/diagramLayout" Target="../diagrams/layout6.xml"/><Relationship Id="rId10" Type="http://schemas.openxmlformats.org/officeDocument/2006/relationships/diagramColors" Target="../diagrams/colors3.xml"/><Relationship Id="rId19" Type="http://schemas.openxmlformats.org/officeDocument/2006/relationships/diagramQuickStyle" Target="../diagrams/quickStyle5.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 Id="rId22" Type="http://schemas.openxmlformats.org/officeDocument/2006/relationships/diagramData" Target="../diagrams/data6.xml"/></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8.xml"/><Relationship Id="rId13" Type="http://schemas.openxmlformats.org/officeDocument/2006/relationships/diagramLayout" Target="../diagrams/layout9.xml"/><Relationship Id="rId18" Type="http://schemas.openxmlformats.org/officeDocument/2006/relationships/diagramLayout" Target="../diagrams/layout10.xml"/><Relationship Id="rId26" Type="http://schemas.microsoft.com/office/2007/relationships/diagramDrawing" Target="../diagrams/drawing11.xml"/><Relationship Id="rId3" Type="http://schemas.openxmlformats.org/officeDocument/2006/relationships/diagramLayout" Target="../diagrams/layout7.xml"/><Relationship Id="rId21" Type="http://schemas.microsoft.com/office/2007/relationships/diagramDrawing" Target="../diagrams/drawing10.xml"/><Relationship Id="rId7" Type="http://schemas.openxmlformats.org/officeDocument/2006/relationships/diagramData" Target="../diagrams/data8.xml"/><Relationship Id="rId12" Type="http://schemas.openxmlformats.org/officeDocument/2006/relationships/diagramData" Target="../diagrams/data9.xml"/><Relationship Id="rId17" Type="http://schemas.openxmlformats.org/officeDocument/2006/relationships/diagramData" Target="../diagrams/data10.xml"/><Relationship Id="rId25" Type="http://schemas.openxmlformats.org/officeDocument/2006/relationships/diagramColors" Target="../diagrams/colors11.xml"/><Relationship Id="rId2" Type="http://schemas.openxmlformats.org/officeDocument/2006/relationships/diagramData" Target="../diagrams/data7.xml"/><Relationship Id="rId16" Type="http://schemas.microsoft.com/office/2007/relationships/diagramDrawing" Target="../diagrams/drawing9.xml"/><Relationship Id="rId20" Type="http://schemas.openxmlformats.org/officeDocument/2006/relationships/diagramColors" Target="../diagrams/colors10.xml"/><Relationship Id="rId29" Type="http://schemas.openxmlformats.org/officeDocument/2006/relationships/diagramQuickStyle" Target="../diagrams/quickStyle12.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24" Type="http://schemas.openxmlformats.org/officeDocument/2006/relationships/diagramQuickStyle" Target="../diagrams/quickStyle11.xml"/><Relationship Id="rId5" Type="http://schemas.openxmlformats.org/officeDocument/2006/relationships/diagramColors" Target="../diagrams/colors7.xml"/><Relationship Id="rId15" Type="http://schemas.openxmlformats.org/officeDocument/2006/relationships/diagramColors" Target="../diagrams/colors9.xml"/><Relationship Id="rId23" Type="http://schemas.openxmlformats.org/officeDocument/2006/relationships/diagramLayout" Target="../diagrams/layout11.xml"/><Relationship Id="rId28" Type="http://schemas.openxmlformats.org/officeDocument/2006/relationships/diagramLayout" Target="../diagrams/layout12.xml"/><Relationship Id="rId10" Type="http://schemas.openxmlformats.org/officeDocument/2006/relationships/diagramColors" Target="../diagrams/colors8.xml"/><Relationship Id="rId19" Type="http://schemas.openxmlformats.org/officeDocument/2006/relationships/diagramQuickStyle" Target="../diagrams/quickStyle10.xml"/><Relationship Id="rId31" Type="http://schemas.microsoft.com/office/2007/relationships/diagramDrawing" Target="../diagrams/drawing12.xml"/><Relationship Id="rId4" Type="http://schemas.openxmlformats.org/officeDocument/2006/relationships/diagramQuickStyle" Target="../diagrams/quickStyle7.xml"/><Relationship Id="rId9" Type="http://schemas.openxmlformats.org/officeDocument/2006/relationships/diagramQuickStyle" Target="../diagrams/quickStyle8.xml"/><Relationship Id="rId14" Type="http://schemas.openxmlformats.org/officeDocument/2006/relationships/diagramQuickStyle" Target="../diagrams/quickStyle9.xml"/><Relationship Id="rId22" Type="http://schemas.openxmlformats.org/officeDocument/2006/relationships/diagramData" Target="../diagrams/data11.xml"/><Relationship Id="rId27" Type="http://schemas.openxmlformats.org/officeDocument/2006/relationships/diagramData" Target="../diagrams/data12.xml"/><Relationship Id="rId30" Type="http://schemas.openxmlformats.org/officeDocument/2006/relationships/diagramColors" Target="../diagrams/colors12.xml"/></Relationships>
</file>

<file path=ppt/slides/_rels/slide7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4.xml"/><Relationship Id="rId13" Type="http://schemas.openxmlformats.org/officeDocument/2006/relationships/diagramLayout" Target="../diagrams/layout15.xml"/><Relationship Id="rId18" Type="http://schemas.openxmlformats.org/officeDocument/2006/relationships/diagramLayout" Target="../diagrams/layout16.xml"/><Relationship Id="rId26" Type="http://schemas.microsoft.com/office/2007/relationships/diagramDrawing" Target="../diagrams/drawing17.xml"/><Relationship Id="rId3" Type="http://schemas.openxmlformats.org/officeDocument/2006/relationships/diagramLayout" Target="../diagrams/layout13.xml"/><Relationship Id="rId21" Type="http://schemas.microsoft.com/office/2007/relationships/diagramDrawing" Target="../diagrams/drawing16.xml"/><Relationship Id="rId34" Type="http://schemas.openxmlformats.org/officeDocument/2006/relationships/diagramQuickStyle" Target="../diagrams/quickStyle19.xml"/><Relationship Id="rId7" Type="http://schemas.openxmlformats.org/officeDocument/2006/relationships/diagramData" Target="../diagrams/data14.xml"/><Relationship Id="rId12" Type="http://schemas.openxmlformats.org/officeDocument/2006/relationships/diagramData" Target="../diagrams/data15.xml"/><Relationship Id="rId17" Type="http://schemas.openxmlformats.org/officeDocument/2006/relationships/diagramData" Target="../diagrams/data16.xml"/><Relationship Id="rId25" Type="http://schemas.openxmlformats.org/officeDocument/2006/relationships/diagramColors" Target="../diagrams/colors17.xml"/><Relationship Id="rId33" Type="http://schemas.openxmlformats.org/officeDocument/2006/relationships/diagramLayout" Target="../diagrams/layout19.xml"/><Relationship Id="rId2" Type="http://schemas.openxmlformats.org/officeDocument/2006/relationships/diagramData" Target="../diagrams/data13.xml"/><Relationship Id="rId16" Type="http://schemas.microsoft.com/office/2007/relationships/diagramDrawing" Target="../diagrams/drawing15.xml"/><Relationship Id="rId20" Type="http://schemas.openxmlformats.org/officeDocument/2006/relationships/diagramColors" Target="../diagrams/colors16.xml"/><Relationship Id="rId29" Type="http://schemas.openxmlformats.org/officeDocument/2006/relationships/diagramQuickStyle" Target="../diagrams/quickStyle18.xml"/><Relationship Id="rId1" Type="http://schemas.openxmlformats.org/officeDocument/2006/relationships/slideLayout" Target="../slideLayouts/slideLayout2.xml"/><Relationship Id="rId6" Type="http://schemas.microsoft.com/office/2007/relationships/diagramDrawing" Target="../diagrams/drawing13.xml"/><Relationship Id="rId11" Type="http://schemas.microsoft.com/office/2007/relationships/diagramDrawing" Target="../diagrams/drawing14.xml"/><Relationship Id="rId24" Type="http://schemas.openxmlformats.org/officeDocument/2006/relationships/diagramQuickStyle" Target="../diagrams/quickStyle17.xml"/><Relationship Id="rId32" Type="http://schemas.openxmlformats.org/officeDocument/2006/relationships/diagramData" Target="../diagrams/data19.xml"/><Relationship Id="rId5" Type="http://schemas.openxmlformats.org/officeDocument/2006/relationships/diagramColors" Target="../diagrams/colors13.xml"/><Relationship Id="rId15" Type="http://schemas.openxmlformats.org/officeDocument/2006/relationships/diagramColors" Target="../diagrams/colors15.xml"/><Relationship Id="rId23" Type="http://schemas.openxmlformats.org/officeDocument/2006/relationships/diagramLayout" Target="../diagrams/layout17.xml"/><Relationship Id="rId28" Type="http://schemas.openxmlformats.org/officeDocument/2006/relationships/diagramLayout" Target="../diagrams/layout18.xml"/><Relationship Id="rId36" Type="http://schemas.microsoft.com/office/2007/relationships/diagramDrawing" Target="../diagrams/drawing19.xml"/><Relationship Id="rId10" Type="http://schemas.openxmlformats.org/officeDocument/2006/relationships/diagramColors" Target="../diagrams/colors14.xml"/><Relationship Id="rId19" Type="http://schemas.openxmlformats.org/officeDocument/2006/relationships/diagramQuickStyle" Target="../diagrams/quickStyle16.xml"/><Relationship Id="rId31" Type="http://schemas.microsoft.com/office/2007/relationships/diagramDrawing" Target="../diagrams/drawing18.xml"/><Relationship Id="rId4" Type="http://schemas.openxmlformats.org/officeDocument/2006/relationships/diagramQuickStyle" Target="../diagrams/quickStyle13.xml"/><Relationship Id="rId9" Type="http://schemas.openxmlformats.org/officeDocument/2006/relationships/diagramQuickStyle" Target="../diagrams/quickStyle14.xml"/><Relationship Id="rId14" Type="http://schemas.openxmlformats.org/officeDocument/2006/relationships/diagramQuickStyle" Target="../diagrams/quickStyle15.xml"/><Relationship Id="rId22" Type="http://schemas.openxmlformats.org/officeDocument/2006/relationships/diagramData" Target="../diagrams/data17.xml"/><Relationship Id="rId27" Type="http://schemas.openxmlformats.org/officeDocument/2006/relationships/diagramData" Target="../diagrams/data18.xml"/><Relationship Id="rId30" Type="http://schemas.openxmlformats.org/officeDocument/2006/relationships/diagramColors" Target="../diagrams/colors18.xml"/><Relationship Id="rId35" Type="http://schemas.openxmlformats.org/officeDocument/2006/relationships/diagramColors" Target="../diagrams/colors1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21.xml"/><Relationship Id="rId13" Type="http://schemas.openxmlformats.org/officeDocument/2006/relationships/diagramLayout" Target="../diagrams/layout22.xml"/><Relationship Id="rId18" Type="http://schemas.openxmlformats.org/officeDocument/2006/relationships/diagramLayout" Target="../diagrams/layout23.xml"/><Relationship Id="rId26" Type="http://schemas.microsoft.com/office/2007/relationships/diagramDrawing" Target="../diagrams/drawing24.xml"/><Relationship Id="rId3" Type="http://schemas.openxmlformats.org/officeDocument/2006/relationships/diagramLayout" Target="../diagrams/layout20.xml"/><Relationship Id="rId21" Type="http://schemas.microsoft.com/office/2007/relationships/diagramDrawing" Target="../diagrams/drawing23.xml"/><Relationship Id="rId34" Type="http://schemas.openxmlformats.org/officeDocument/2006/relationships/diagramQuickStyle" Target="../diagrams/quickStyle26.xml"/><Relationship Id="rId7" Type="http://schemas.openxmlformats.org/officeDocument/2006/relationships/diagramData" Target="../diagrams/data21.xml"/><Relationship Id="rId12" Type="http://schemas.openxmlformats.org/officeDocument/2006/relationships/diagramData" Target="../diagrams/data22.xml"/><Relationship Id="rId17" Type="http://schemas.openxmlformats.org/officeDocument/2006/relationships/diagramData" Target="../diagrams/data23.xml"/><Relationship Id="rId25" Type="http://schemas.openxmlformats.org/officeDocument/2006/relationships/diagramColors" Target="../diagrams/colors24.xml"/><Relationship Id="rId33" Type="http://schemas.openxmlformats.org/officeDocument/2006/relationships/diagramLayout" Target="../diagrams/layout26.xml"/><Relationship Id="rId2" Type="http://schemas.openxmlformats.org/officeDocument/2006/relationships/diagramData" Target="../diagrams/data20.xml"/><Relationship Id="rId16" Type="http://schemas.microsoft.com/office/2007/relationships/diagramDrawing" Target="../diagrams/drawing22.xml"/><Relationship Id="rId20" Type="http://schemas.openxmlformats.org/officeDocument/2006/relationships/diagramColors" Target="../diagrams/colors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microsoft.com/office/2007/relationships/diagramDrawing" Target="../diagrams/drawing20.xml"/><Relationship Id="rId11" Type="http://schemas.microsoft.com/office/2007/relationships/diagramDrawing" Target="../diagrams/drawing21.xml"/><Relationship Id="rId24" Type="http://schemas.openxmlformats.org/officeDocument/2006/relationships/diagramQuickStyle" Target="../diagrams/quickStyle24.xml"/><Relationship Id="rId32" Type="http://schemas.openxmlformats.org/officeDocument/2006/relationships/diagramData" Target="../diagrams/data26.xml"/><Relationship Id="rId5" Type="http://schemas.openxmlformats.org/officeDocument/2006/relationships/diagramColors" Target="../diagrams/colors20.xml"/><Relationship Id="rId15" Type="http://schemas.openxmlformats.org/officeDocument/2006/relationships/diagramColors" Target="../diagrams/colors22.xml"/><Relationship Id="rId23" Type="http://schemas.openxmlformats.org/officeDocument/2006/relationships/diagramLayout" Target="../diagrams/layout24.xml"/><Relationship Id="rId28" Type="http://schemas.openxmlformats.org/officeDocument/2006/relationships/diagramLayout" Target="../diagrams/layout25.xml"/><Relationship Id="rId36" Type="http://schemas.microsoft.com/office/2007/relationships/diagramDrawing" Target="../diagrams/drawing26.xml"/><Relationship Id="rId10" Type="http://schemas.openxmlformats.org/officeDocument/2006/relationships/diagramColors" Target="../diagrams/colors21.xml"/><Relationship Id="rId19" Type="http://schemas.openxmlformats.org/officeDocument/2006/relationships/diagramQuickStyle" Target="../diagrams/quickStyle23.xml"/><Relationship Id="rId31" Type="http://schemas.microsoft.com/office/2007/relationships/diagramDrawing" Target="../diagrams/drawing25.xml"/><Relationship Id="rId4" Type="http://schemas.openxmlformats.org/officeDocument/2006/relationships/diagramQuickStyle" Target="../diagrams/quickStyle20.xml"/><Relationship Id="rId9" Type="http://schemas.openxmlformats.org/officeDocument/2006/relationships/diagramQuickStyle" Target="../diagrams/quickStyle21.xml"/><Relationship Id="rId14" Type="http://schemas.openxmlformats.org/officeDocument/2006/relationships/diagramQuickStyle" Target="../diagrams/quickStyle22.xml"/><Relationship Id="rId22" Type="http://schemas.openxmlformats.org/officeDocument/2006/relationships/diagramData" Target="../diagrams/data24.xml"/><Relationship Id="rId27" Type="http://schemas.openxmlformats.org/officeDocument/2006/relationships/diagramData" Target="../diagrams/data25.xml"/><Relationship Id="rId30" Type="http://schemas.openxmlformats.org/officeDocument/2006/relationships/diagramColors" Target="../diagrams/colors25.xml"/><Relationship Id="rId35" Type="http://schemas.openxmlformats.org/officeDocument/2006/relationships/diagramColors" Target="../diagrams/colors2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a:t>Noida Institute of Engineering and Technology, Greater Noida</a:t>
            </a:r>
          </a:p>
        </p:txBody>
      </p:sp>
      <p:sp>
        <p:nvSpPr>
          <p:cNvPr id="3" name="Subtitle 2"/>
          <p:cNvSpPr>
            <a:spLocks noGrp="1"/>
          </p:cNvSpPr>
          <p:nvPr>
            <p:ph type="subTitle" idx="1"/>
          </p:nvPr>
        </p:nvSpPr>
        <p:spPr>
          <a:xfrm>
            <a:off x="1828800" y="1213837"/>
            <a:ext cx="9448800" cy="767363"/>
          </a:xfrm>
          <a:ln>
            <a:solidFill>
              <a:schemeClr val="accent2"/>
            </a:solidFill>
          </a:ln>
        </p:spPr>
        <p:style>
          <a:lnRef idx="2">
            <a:schemeClr val="accent5"/>
          </a:lnRef>
          <a:fillRef idx="1">
            <a:schemeClr val="lt1"/>
          </a:fillRef>
          <a:effectRef idx="0">
            <a:schemeClr val="accent5"/>
          </a:effectRef>
          <a:fontRef idx="minor">
            <a:schemeClr val="dk1"/>
          </a:fontRef>
        </p:style>
        <p:txBody>
          <a:bodyPr>
            <a:normAutofit/>
          </a:bodyPr>
          <a:lstStyle/>
          <a:p>
            <a:r>
              <a:rPr lang="en-US" sz="2400" dirty="0">
                <a:solidFill>
                  <a:schemeClr val="tx1"/>
                </a:solidFill>
              </a:rPr>
              <a:t>Behavioral Design Pattern - II</a:t>
            </a:r>
            <a:endParaRPr lang="en-US" sz="2500" dirty="0">
              <a:solidFill>
                <a:schemeClr val="tx1"/>
              </a:solidFill>
            </a:endParaRPr>
          </a:p>
        </p:txBody>
      </p:sp>
      <p:sp>
        <p:nvSpPr>
          <p:cNvPr id="6" name="Subtitle 2"/>
          <p:cNvSpPr txBox="1">
            <a:spLocks/>
          </p:cNvSpPr>
          <p:nvPr/>
        </p:nvSpPr>
        <p:spPr>
          <a:xfrm>
            <a:off x="8991600" y="4222750"/>
            <a:ext cx="3048000" cy="17526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400" dirty="0">
                <a:solidFill>
                  <a:schemeClr val="tx1"/>
                </a:solidFill>
              </a:rPr>
              <a:t>Renu   Panwar</a:t>
            </a:r>
          </a:p>
          <a:p>
            <a:pPr algn="ctr">
              <a:spcBef>
                <a:spcPct val="20000"/>
              </a:spcBef>
              <a:defRPr/>
            </a:pPr>
            <a:r>
              <a:rPr lang="en-US" sz="2400" dirty="0">
                <a:solidFill>
                  <a:schemeClr val="tx1"/>
                </a:solidFill>
              </a:rPr>
              <a:t>Assistant Professor</a:t>
            </a:r>
          </a:p>
          <a:p>
            <a:pPr algn="ctr">
              <a:spcBef>
                <a:spcPct val="20000"/>
              </a:spcBef>
              <a:defRPr/>
            </a:pPr>
            <a:r>
              <a:rPr lang="en-US" sz="2400" dirty="0">
                <a:solidFill>
                  <a:schemeClr val="tx1"/>
                </a:solidFill>
              </a:rPr>
              <a:t>CSE(AIML)</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905000" y="5943600"/>
            <a:ext cx="533400" cy="533400"/>
          </a:xfrm>
          <a:prstGeom prst="rect">
            <a:avLst/>
          </a:prstGeom>
          <a:noFill/>
        </p:spPr>
      </p:pic>
      <p:sp>
        <p:nvSpPr>
          <p:cNvPr id="9" name="Date Placeholder 8"/>
          <p:cNvSpPr>
            <a:spLocks noGrp="1"/>
          </p:cNvSpPr>
          <p:nvPr>
            <p:ph type="dt" sz="half" idx="10"/>
          </p:nvPr>
        </p:nvSpPr>
        <p:spPr>
          <a:xfrm>
            <a:off x="1905000" y="6492876"/>
            <a:ext cx="2133600" cy="365125"/>
          </a:xfrm>
        </p:spPr>
        <p:txBody>
          <a:bodyPr/>
          <a:lstStyle/>
          <a:p>
            <a:fld id="{B037EB41-8E44-4231-AAE9-DE7A2AB0A9D6}" type="datetime1">
              <a:rPr lang="en-US" smtClean="0"/>
              <a:t>6/29/2024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9677400" y="2508250"/>
            <a:ext cx="1524000" cy="1524000"/>
          </a:xfrm>
          <a:prstGeom prst="rect">
            <a:avLst/>
          </a:prstGeom>
          <a:noFill/>
        </p:spPr>
      </p:pic>
      <p:sp>
        <p:nvSpPr>
          <p:cNvPr id="12" name="Subtitle 2"/>
          <p:cNvSpPr txBox="1">
            <a:spLocks/>
          </p:cNvSpPr>
          <p:nvPr/>
        </p:nvSpPr>
        <p:spPr>
          <a:xfrm>
            <a:off x="381000" y="2895600"/>
            <a:ext cx="2057400" cy="5334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rPr>
              <a:t>Unit: 5</a:t>
            </a:r>
          </a:p>
        </p:txBody>
      </p:sp>
      <p:sp>
        <p:nvSpPr>
          <p:cNvPr id="13" name="Footer Placeholder 12"/>
          <p:cNvSpPr>
            <a:spLocks noGrp="1"/>
          </p:cNvSpPr>
          <p:nvPr>
            <p:ph type="ftr" sz="quarter" idx="11"/>
          </p:nvPr>
        </p:nvSpPr>
        <p:spPr>
          <a:xfrm>
            <a:off x="3810000" y="6248401"/>
            <a:ext cx="5029200" cy="365125"/>
          </a:xfrm>
        </p:spPr>
        <p:txBody>
          <a:bodyPr/>
          <a:lstStyle/>
          <a:p>
            <a:r>
              <a:rPr lang="en-US" dirty="0"/>
              <a:t>Renu   Panwar          ACSE0514                   Design  Pattern          Unit-5</a:t>
            </a:r>
          </a:p>
        </p:txBody>
      </p:sp>
      <p:sp>
        <p:nvSpPr>
          <p:cNvPr id="14" name="Subtitle 2"/>
          <p:cNvSpPr txBox="1">
            <a:spLocks/>
          </p:cNvSpPr>
          <p:nvPr/>
        </p:nvSpPr>
        <p:spPr>
          <a:xfrm>
            <a:off x="341671" y="3749675"/>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rPr>
              <a:t>Design Pattern(ACSE0514)</a:t>
            </a:r>
          </a:p>
          <a:p>
            <a:pPr algn="ctr">
              <a:spcBef>
                <a:spcPct val="20000"/>
              </a:spcBef>
              <a:defRPr/>
            </a:pPr>
            <a:r>
              <a:rPr lang="en-US" sz="2000" dirty="0">
                <a:solidFill>
                  <a:schemeClr val="tx1"/>
                </a:solidFill>
              </a:rPr>
              <a:t>Behavioral Design Pattern - II</a:t>
            </a:r>
          </a:p>
        </p:txBody>
      </p:sp>
      <p:sp>
        <p:nvSpPr>
          <p:cNvPr id="15" name="Subtitle 2"/>
          <p:cNvSpPr txBox="1">
            <a:spLocks/>
          </p:cNvSpPr>
          <p:nvPr/>
        </p:nvSpPr>
        <p:spPr>
          <a:xfrm>
            <a:off x="341671" y="4908550"/>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rPr>
              <a:t>Course Details</a:t>
            </a:r>
            <a:br>
              <a:rPr lang="en-US" sz="2000" dirty="0">
                <a:solidFill>
                  <a:schemeClr val="tx1"/>
                </a:solidFill>
              </a:rPr>
            </a:br>
            <a:r>
              <a:rPr lang="en-US" sz="2000" dirty="0">
                <a:solidFill>
                  <a:schemeClr val="tx1"/>
                </a:solidFill>
              </a:rPr>
              <a:t>(B Tech 5</a:t>
            </a:r>
            <a:r>
              <a:rPr lang="en-US" sz="2000" baseline="30000" dirty="0">
                <a:solidFill>
                  <a:schemeClr val="tx1"/>
                </a:solidFill>
              </a:rPr>
              <a:t>th</a:t>
            </a:r>
            <a:r>
              <a:rPr lang="en-US" sz="2000" dirty="0">
                <a:solidFill>
                  <a:schemeClr val="tx1"/>
                </a:solidFill>
              </a:rPr>
              <a:t> Sem)</a:t>
            </a: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00" y="-5923"/>
            <a:ext cx="2209800" cy="947268"/>
          </a:xfrm>
          <a:prstGeom prst="rect">
            <a:avLst/>
          </a:prstGeom>
        </p:spPr>
      </p:pic>
      <p:pic>
        <p:nvPicPr>
          <p:cNvPr id="5" name="Picture 4">
            <a:extLst>
              <a:ext uri="{FF2B5EF4-FFF2-40B4-BE49-F238E27FC236}">
                <a16:creationId xmlns:a16="http://schemas.microsoft.com/office/drawing/2014/main" id="{88D511DE-0574-47BE-B847-CFBBDD84C5E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86899" y="1981199"/>
            <a:ext cx="2057401" cy="213360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92D269-46FF-4CD2-8F92-8C10601341CC}" type="datetime1">
              <a:rPr lang="en-US" smtClean="0"/>
              <a:t>6/29/2024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Renu   Panwar          ACSE0514                   Design  Pattern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graphicFrame>
        <p:nvGraphicFramePr>
          <p:cNvPr id="11" name="Table 10">
            <a:extLst>
              <a:ext uri="{FF2B5EF4-FFF2-40B4-BE49-F238E27FC236}">
                <a16:creationId xmlns:a16="http://schemas.microsoft.com/office/drawing/2014/main" id="{37BF15CC-9306-4F59-866F-B4B4CD6EC448}"/>
              </a:ext>
            </a:extLst>
          </p:cNvPr>
          <p:cNvGraphicFramePr>
            <a:graphicFrameLocks noGrp="1"/>
          </p:cNvGraphicFramePr>
          <p:nvPr>
            <p:extLst>
              <p:ext uri="{D42A27DB-BD31-4B8C-83A1-F6EECF244321}">
                <p14:modId xmlns:p14="http://schemas.microsoft.com/office/powerpoint/2010/main" val="2848749039"/>
              </p:ext>
            </p:extLst>
          </p:nvPr>
        </p:nvGraphicFramePr>
        <p:xfrm>
          <a:off x="745588" y="1139482"/>
          <a:ext cx="11065422" cy="4804118"/>
        </p:xfrm>
        <a:graphic>
          <a:graphicData uri="http://schemas.openxmlformats.org/drawingml/2006/table">
            <a:tbl>
              <a:tblPr>
                <a:effectLst>
                  <a:outerShdw blurRad="50800" dist="38100" algn="l" rotWithShape="0">
                    <a:prstClr val="black">
                      <a:alpha val="40000"/>
                    </a:prstClr>
                  </a:outerShdw>
                </a:effectLst>
                <a:tableStyleId>{35758FB7-9AC5-4552-8A53-C91805E547FA}</a:tableStyleId>
              </a:tblPr>
              <a:tblGrid>
                <a:gridCol w="1237890">
                  <a:extLst>
                    <a:ext uri="{9D8B030D-6E8A-4147-A177-3AD203B41FA5}">
                      <a16:colId xmlns:a16="http://schemas.microsoft.com/office/drawing/2014/main" val="795970929"/>
                    </a:ext>
                  </a:extLst>
                </a:gridCol>
                <a:gridCol w="818961">
                  <a:extLst>
                    <a:ext uri="{9D8B030D-6E8A-4147-A177-3AD203B41FA5}">
                      <a16:colId xmlns:a16="http://schemas.microsoft.com/office/drawing/2014/main" val="937651517"/>
                    </a:ext>
                  </a:extLst>
                </a:gridCol>
                <a:gridCol w="818961">
                  <a:extLst>
                    <a:ext uri="{9D8B030D-6E8A-4147-A177-3AD203B41FA5}">
                      <a16:colId xmlns:a16="http://schemas.microsoft.com/office/drawing/2014/main" val="2579388657"/>
                    </a:ext>
                  </a:extLst>
                </a:gridCol>
                <a:gridCol w="818961">
                  <a:extLst>
                    <a:ext uri="{9D8B030D-6E8A-4147-A177-3AD203B41FA5}">
                      <a16:colId xmlns:a16="http://schemas.microsoft.com/office/drawing/2014/main" val="4274486272"/>
                    </a:ext>
                  </a:extLst>
                </a:gridCol>
                <a:gridCol w="818961">
                  <a:extLst>
                    <a:ext uri="{9D8B030D-6E8A-4147-A177-3AD203B41FA5}">
                      <a16:colId xmlns:a16="http://schemas.microsoft.com/office/drawing/2014/main" val="117179822"/>
                    </a:ext>
                  </a:extLst>
                </a:gridCol>
                <a:gridCol w="818961">
                  <a:extLst>
                    <a:ext uri="{9D8B030D-6E8A-4147-A177-3AD203B41FA5}">
                      <a16:colId xmlns:a16="http://schemas.microsoft.com/office/drawing/2014/main" val="1944862725"/>
                    </a:ext>
                  </a:extLst>
                </a:gridCol>
                <a:gridCol w="818961">
                  <a:extLst>
                    <a:ext uri="{9D8B030D-6E8A-4147-A177-3AD203B41FA5}">
                      <a16:colId xmlns:a16="http://schemas.microsoft.com/office/drawing/2014/main" val="3301730808"/>
                    </a:ext>
                  </a:extLst>
                </a:gridCol>
                <a:gridCol w="818961">
                  <a:extLst>
                    <a:ext uri="{9D8B030D-6E8A-4147-A177-3AD203B41FA5}">
                      <a16:colId xmlns:a16="http://schemas.microsoft.com/office/drawing/2014/main" val="1019184723"/>
                    </a:ext>
                  </a:extLst>
                </a:gridCol>
                <a:gridCol w="818961">
                  <a:extLst>
                    <a:ext uri="{9D8B030D-6E8A-4147-A177-3AD203B41FA5}">
                      <a16:colId xmlns:a16="http://schemas.microsoft.com/office/drawing/2014/main" val="152610545"/>
                    </a:ext>
                  </a:extLst>
                </a:gridCol>
                <a:gridCol w="818961">
                  <a:extLst>
                    <a:ext uri="{9D8B030D-6E8A-4147-A177-3AD203B41FA5}">
                      <a16:colId xmlns:a16="http://schemas.microsoft.com/office/drawing/2014/main" val="906752748"/>
                    </a:ext>
                  </a:extLst>
                </a:gridCol>
                <a:gridCol w="818961">
                  <a:extLst>
                    <a:ext uri="{9D8B030D-6E8A-4147-A177-3AD203B41FA5}">
                      <a16:colId xmlns:a16="http://schemas.microsoft.com/office/drawing/2014/main" val="1596455435"/>
                    </a:ext>
                  </a:extLst>
                </a:gridCol>
                <a:gridCol w="818961">
                  <a:extLst>
                    <a:ext uri="{9D8B030D-6E8A-4147-A177-3AD203B41FA5}">
                      <a16:colId xmlns:a16="http://schemas.microsoft.com/office/drawing/2014/main" val="2096782459"/>
                    </a:ext>
                  </a:extLst>
                </a:gridCol>
                <a:gridCol w="818961">
                  <a:extLst>
                    <a:ext uri="{9D8B030D-6E8A-4147-A177-3AD203B41FA5}">
                      <a16:colId xmlns:a16="http://schemas.microsoft.com/office/drawing/2014/main" val="590504669"/>
                    </a:ext>
                  </a:extLst>
                </a:gridCol>
              </a:tblGrid>
              <a:tr h="737094">
                <a:tc>
                  <a:txBody>
                    <a:bodyPr/>
                    <a:lstStyle/>
                    <a:p>
                      <a:pPr algn="ctr" fontAlgn="ctr"/>
                      <a:r>
                        <a:rPr lang="en-US" sz="2100" b="1" u="none" strike="noStrike" dirty="0">
                          <a:effectLst/>
                        </a:rPr>
                        <a:t> CO.K</a:t>
                      </a:r>
                      <a:endParaRPr lang="en-US" sz="2100" b="1" i="0" u="none" strike="noStrike" dirty="0">
                        <a:solidFill>
                          <a:srgbClr val="000000"/>
                        </a:solidFill>
                        <a:effectLst/>
                        <a:latin typeface="Arial" panose="020B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1" u="none" strike="noStrike" dirty="0">
                          <a:effectLst/>
                        </a:rPr>
                        <a:t>PO1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1" u="none" strike="noStrike" dirty="0">
                          <a:effectLst/>
                        </a:rPr>
                        <a:t>PO2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1" u="none" strike="noStrike" dirty="0">
                          <a:effectLst/>
                        </a:rPr>
                        <a:t>PO3</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1" u="none" strike="noStrike" dirty="0">
                          <a:effectLst/>
                        </a:rPr>
                        <a:t>PO4</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1" u="none" strike="noStrike" dirty="0">
                          <a:effectLst/>
                        </a:rPr>
                        <a:t>PO5</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1" u="none" strike="noStrike" dirty="0">
                          <a:effectLst/>
                        </a:rPr>
                        <a:t>PO6</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1" u="none" strike="noStrike" dirty="0">
                          <a:effectLst/>
                        </a:rPr>
                        <a:t>PO7</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1" u="none" strike="noStrike" dirty="0">
                          <a:effectLst/>
                        </a:rPr>
                        <a:t>PO8</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1" u="none" strike="noStrike" dirty="0">
                          <a:effectLst/>
                        </a:rPr>
                        <a:t>PO9</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1" u="none" strike="noStrike" dirty="0">
                          <a:effectLst/>
                        </a:rPr>
                        <a:t>PO10</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1" u="none" strike="noStrike" dirty="0">
                          <a:effectLst/>
                        </a:rPr>
                        <a:t>PO11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1" u="none" strike="noStrike" dirty="0">
                          <a:effectLst/>
                        </a:rPr>
                        <a:t>PO12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extLst>
                  <a:ext uri="{0D108BD9-81ED-4DB2-BD59-A6C34878D82A}">
                    <a16:rowId xmlns:a16="http://schemas.microsoft.com/office/drawing/2014/main" val="3199435395"/>
                  </a:ext>
                </a:extLst>
              </a:tr>
              <a:tr h="745765">
                <a:tc>
                  <a:txBody>
                    <a:bodyPr/>
                    <a:lstStyle/>
                    <a:p>
                      <a:pPr algn="ctr" rtl="0" fontAlgn="ctr"/>
                      <a:r>
                        <a:rPr lang="en-US" sz="2100" b="1" u="none" strike="noStrike" dirty="0">
                          <a:effectLst/>
                        </a:rPr>
                        <a:t>CO1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extLst>
                  <a:ext uri="{0D108BD9-81ED-4DB2-BD59-A6C34878D82A}">
                    <a16:rowId xmlns:a16="http://schemas.microsoft.com/office/drawing/2014/main" val="3079903705"/>
                  </a:ext>
                </a:extLst>
              </a:tr>
              <a:tr h="737094">
                <a:tc>
                  <a:txBody>
                    <a:bodyPr/>
                    <a:lstStyle/>
                    <a:p>
                      <a:pPr algn="ctr" rtl="0" fontAlgn="ctr"/>
                      <a:r>
                        <a:rPr lang="en-US" sz="2100" b="1" u="none" strike="noStrike" dirty="0">
                          <a:effectLst/>
                        </a:rPr>
                        <a:t>CO2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extLst>
                  <a:ext uri="{0D108BD9-81ED-4DB2-BD59-A6C34878D82A}">
                    <a16:rowId xmlns:a16="http://schemas.microsoft.com/office/drawing/2014/main" val="3041487185"/>
                  </a:ext>
                </a:extLst>
              </a:tr>
              <a:tr h="737094">
                <a:tc>
                  <a:txBody>
                    <a:bodyPr/>
                    <a:lstStyle/>
                    <a:p>
                      <a:pPr algn="ctr" rtl="0" fontAlgn="ctr"/>
                      <a:r>
                        <a:rPr lang="en-US" sz="2100" b="1" u="none" strike="noStrike" dirty="0">
                          <a:effectLst/>
                        </a:rPr>
                        <a:t>CO3</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 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extLst>
                  <a:ext uri="{0D108BD9-81ED-4DB2-BD59-A6C34878D82A}">
                    <a16:rowId xmlns:a16="http://schemas.microsoft.com/office/drawing/2014/main" val="3230989355"/>
                  </a:ext>
                </a:extLst>
              </a:tr>
              <a:tr h="737094">
                <a:tc>
                  <a:txBody>
                    <a:bodyPr/>
                    <a:lstStyle/>
                    <a:p>
                      <a:pPr algn="ctr" rtl="0" fontAlgn="ctr"/>
                      <a:r>
                        <a:rPr lang="en-US" sz="2100" b="1" u="none" strike="noStrike" dirty="0">
                          <a:effectLst/>
                        </a:rPr>
                        <a:t>CO4</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extLst>
                  <a:ext uri="{0D108BD9-81ED-4DB2-BD59-A6C34878D82A}">
                    <a16:rowId xmlns:a16="http://schemas.microsoft.com/office/drawing/2014/main" val="4294284923"/>
                  </a:ext>
                </a:extLst>
              </a:tr>
              <a:tr h="737094">
                <a:tc>
                  <a:txBody>
                    <a:bodyPr/>
                    <a:lstStyle/>
                    <a:p>
                      <a:pPr algn="ctr" rtl="0" fontAlgn="ctr"/>
                      <a:r>
                        <a:rPr lang="en-US" sz="2100" b="1" u="none" strike="noStrike" dirty="0">
                          <a:effectLst/>
                        </a:rPr>
                        <a:t>CO5</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extLst>
                  <a:ext uri="{0D108BD9-81ED-4DB2-BD59-A6C34878D82A}">
                    <a16:rowId xmlns:a16="http://schemas.microsoft.com/office/drawing/2014/main" val="1022190676"/>
                  </a:ext>
                </a:extLst>
              </a:tr>
              <a:tr h="372883">
                <a:tc>
                  <a:txBody>
                    <a:bodyPr/>
                    <a:lstStyle/>
                    <a:p>
                      <a:pPr algn="ctr" fontAlgn="ctr"/>
                      <a:r>
                        <a:rPr lang="en-US" sz="2100" b="1" u="none" strike="noStrike" dirty="0">
                          <a:effectLst/>
                        </a:rPr>
                        <a:t>AVG </a:t>
                      </a:r>
                      <a:endParaRPr lang="en-US" sz="2100" b="1" i="0" u="none" strike="noStrike" dirty="0">
                        <a:solidFill>
                          <a:srgbClr val="000000"/>
                        </a:solidFill>
                        <a:effectLst/>
                        <a:latin typeface="Arial" panose="020B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2.8</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2.0</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2.8</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2.4</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3.0</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bg1"/>
                    </a:solidFill>
                  </a:tcPr>
                </a:tc>
                <a:extLst>
                  <a:ext uri="{0D108BD9-81ED-4DB2-BD59-A6C34878D82A}">
                    <a16:rowId xmlns:a16="http://schemas.microsoft.com/office/drawing/2014/main" val="1419157533"/>
                  </a:ext>
                </a:extLst>
              </a:tr>
            </a:tbl>
          </a:graphicData>
        </a:graphic>
      </p:graphicFrame>
      <p:sp>
        <p:nvSpPr>
          <p:cNvPr id="3" name="TextBox 2">
            <a:extLst>
              <a:ext uri="{FF2B5EF4-FFF2-40B4-BE49-F238E27FC236}">
                <a16:creationId xmlns:a16="http://schemas.microsoft.com/office/drawing/2014/main" id="{F89485D1-C48C-386E-B808-A6152ED60F22}"/>
              </a:ext>
            </a:extLst>
          </p:cNvPr>
          <p:cNvSpPr txBox="1"/>
          <p:nvPr/>
        </p:nvSpPr>
        <p:spPr>
          <a:xfrm>
            <a:off x="3126658" y="284714"/>
            <a:ext cx="6096000" cy="646331"/>
          </a:xfrm>
          <a:prstGeom prst="rect">
            <a:avLst/>
          </a:prstGeom>
          <a:noFill/>
        </p:spPr>
        <p:txBody>
          <a:bodyPr wrap="square">
            <a:spAutoFit/>
          </a:bodyPr>
          <a:lstStyle/>
          <a:p>
            <a:pPr algn="ctr">
              <a:spcBef>
                <a:spcPct val="0"/>
              </a:spcBef>
              <a:defRPr/>
            </a:pPr>
            <a:r>
              <a:rPr lang="en-US" sz="3600" b="1" dirty="0"/>
              <a:t>COs - POs  Mapping</a:t>
            </a:r>
          </a:p>
        </p:txBody>
      </p:sp>
    </p:spTree>
    <p:extLst>
      <p:ext uri="{BB962C8B-B14F-4D97-AF65-F5344CB8AC3E}">
        <p14:creationId xmlns:p14="http://schemas.microsoft.com/office/powerpoint/2010/main" val="2509371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859162-FCF7-472E-A056-433D4F26BCE9}" type="datetime1">
              <a:rPr lang="en-US" smtClean="0"/>
              <a:t>6/29/2024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Renu   Panwar          ACSE0514                   Design  Pattern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665753840"/>
              </p:ext>
            </p:extLst>
          </p:nvPr>
        </p:nvGraphicFramePr>
        <p:xfrm>
          <a:off x="599768" y="815932"/>
          <a:ext cx="11513574" cy="5766310"/>
        </p:xfrm>
        <a:graphic>
          <a:graphicData uri="http://schemas.openxmlformats.org/drawingml/2006/table">
            <a:tbl>
              <a:tblPr firstRow="1" bandRow="1">
                <a:tableStyleId>{5C22544A-7EE6-4342-B048-85BDC9FD1C3A}</a:tableStyleId>
              </a:tblPr>
              <a:tblGrid>
                <a:gridCol w="2017956">
                  <a:extLst>
                    <a:ext uri="{9D8B030D-6E8A-4147-A177-3AD203B41FA5}">
                      <a16:colId xmlns:a16="http://schemas.microsoft.com/office/drawing/2014/main" val="20000"/>
                    </a:ext>
                  </a:extLst>
                </a:gridCol>
                <a:gridCol w="3211755">
                  <a:extLst>
                    <a:ext uri="{9D8B030D-6E8A-4147-A177-3AD203B41FA5}">
                      <a16:colId xmlns:a16="http://schemas.microsoft.com/office/drawing/2014/main" val="20001"/>
                    </a:ext>
                  </a:extLst>
                </a:gridCol>
                <a:gridCol w="6283863">
                  <a:extLst>
                    <a:ext uri="{9D8B030D-6E8A-4147-A177-3AD203B41FA5}">
                      <a16:colId xmlns:a16="http://schemas.microsoft.com/office/drawing/2014/main" val="20002"/>
                    </a:ext>
                  </a:extLst>
                </a:gridCol>
              </a:tblGrid>
              <a:tr h="634509">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S. No</a:t>
                      </a:r>
                      <a:r>
                        <a:rPr lang="en-IN" sz="2000" b="0" dirty="0">
                          <a:solidFill>
                            <a:schemeClr val="accent4">
                              <a:lumMod val="50000"/>
                            </a:schemeClr>
                          </a:solidFill>
                          <a:latin typeface="Times New Roman"/>
                          <a:ea typeface="Times New Roman"/>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Program Specific</a:t>
                      </a:r>
                    </a:p>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Outcomes (PSO)</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077618">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l">
                        <a:lnSpc>
                          <a:spcPts val="1235"/>
                        </a:lnSpc>
                        <a:spcBef>
                          <a:spcPts val="0"/>
                        </a:spcBef>
                        <a:spcAft>
                          <a:spcPts val="0"/>
                        </a:spcAft>
                      </a:pPr>
                      <a:endParaRPr lang="en-US" sz="2000" b="0" dirty="0">
                        <a:solidFill>
                          <a:schemeClr val="accent4">
                            <a:lumMod val="50000"/>
                          </a:schemeClr>
                        </a:solidFill>
                        <a:latin typeface="+mn-lt"/>
                        <a:ea typeface="Times New Roman"/>
                      </a:endParaRPr>
                    </a:p>
                    <a:p>
                      <a:pPr marL="68580" marR="0" algn="l">
                        <a:lnSpc>
                          <a:spcPct val="100000"/>
                        </a:lnSpc>
                        <a:spcBef>
                          <a:spcPts val="0"/>
                        </a:spcBef>
                        <a:spcAft>
                          <a:spcPts val="0"/>
                        </a:spcAft>
                      </a:pPr>
                      <a:endParaRPr lang="en-US" sz="2000" b="0" dirty="0">
                        <a:solidFill>
                          <a:schemeClr val="accent4">
                            <a:lumMod val="50000"/>
                          </a:schemeClr>
                        </a:solidFill>
                        <a:latin typeface="+mn-lt"/>
                        <a:ea typeface="Times New Roman"/>
                      </a:endParaRPr>
                    </a:p>
                    <a:p>
                      <a:pPr marL="68580" marR="0" algn="l">
                        <a:lnSpc>
                          <a:spcPct val="100000"/>
                        </a:lnSpc>
                        <a:spcBef>
                          <a:spcPts val="0"/>
                        </a:spcBef>
                        <a:spcAft>
                          <a:spcPts val="0"/>
                        </a:spcAft>
                      </a:pPr>
                      <a:r>
                        <a:rPr lang="en-US" sz="2000" b="0" dirty="0">
                          <a:solidFill>
                            <a:schemeClr val="accent4">
                              <a:lumMod val="50000"/>
                            </a:schemeClr>
                          </a:solidFill>
                          <a:latin typeface="+mn-lt"/>
                          <a:ea typeface="Times New Roman"/>
                        </a:rPr>
                        <a:t>Understand  to shows relationships and interactions</a:t>
                      </a:r>
                      <a:r>
                        <a:rPr lang="en-US" sz="2000" b="0" baseline="0" dirty="0">
                          <a:solidFill>
                            <a:schemeClr val="accent4">
                              <a:lumMod val="50000"/>
                            </a:schemeClr>
                          </a:solidFill>
                          <a:latin typeface="+mn-lt"/>
                          <a:ea typeface="Times New Roman"/>
                        </a:rPr>
                        <a:t> </a:t>
                      </a:r>
                      <a:r>
                        <a:rPr lang="en-US" sz="2000" b="0" dirty="0">
                          <a:solidFill>
                            <a:schemeClr val="accent4">
                              <a:lumMod val="50000"/>
                            </a:schemeClr>
                          </a:solidFill>
                          <a:latin typeface="+mn-lt"/>
                          <a:ea typeface="Times New Roman"/>
                        </a:rPr>
                        <a:t>between classes or objects</a:t>
                      </a:r>
                      <a:r>
                        <a:rPr lang="en-US" sz="2000" b="0" baseline="0" dirty="0">
                          <a:solidFill>
                            <a:schemeClr val="accent4">
                              <a:lumMod val="50000"/>
                            </a:schemeClr>
                          </a:solidFill>
                          <a:latin typeface="+mn-lt"/>
                          <a:ea typeface="Times New Roman"/>
                        </a:rPr>
                        <a:t> of a pattern.</a:t>
                      </a:r>
                      <a:endParaRPr lang="en-US" sz="2000" b="0" dirty="0">
                        <a:solidFill>
                          <a:schemeClr val="accent4">
                            <a:lumMod val="50000"/>
                          </a:schemeClr>
                        </a:solidFill>
                        <a:latin typeface="+mn-lt"/>
                        <a:ea typeface="Times New Roman"/>
                      </a:endParaRPr>
                    </a:p>
                    <a:p>
                      <a:pPr marL="68580" marR="0" algn="l">
                        <a:lnSpc>
                          <a:spcPct val="100000"/>
                        </a:lnSpc>
                        <a:spcBef>
                          <a:spcPts val="0"/>
                        </a:spcBef>
                        <a:spcAft>
                          <a:spcPts val="0"/>
                        </a:spcAft>
                      </a:pPr>
                      <a:r>
                        <a:rPr lang="en-US" sz="2000" b="0" dirty="0">
                          <a:solidFill>
                            <a:schemeClr val="accent4">
                              <a:lumMod val="50000"/>
                            </a:schemeClr>
                          </a:solidFill>
                          <a:latin typeface="+mn-lt"/>
                          <a:ea typeface="Times New Roman"/>
                        </a:rPr>
                        <a:t> </a:t>
                      </a:r>
                      <a:endParaRPr lang="en-US" sz="2000" b="0" baseline="0" dirty="0">
                        <a:solidFill>
                          <a:schemeClr val="accent4">
                            <a:lumMod val="50000"/>
                          </a:schemeClr>
                        </a:solidFill>
                        <a:latin typeface="+mn-lt"/>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95585">
                <a:tc>
                  <a:txBody>
                    <a:bodyPr/>
                    <a:lstStyle/>
                    <a:p>
                      <a:pPr marL="0" marR="0" algn="ctr">
                        <a:lnSpc>
                          <a:spcPct val="115000"/>
                        </a:lnSpc>
                        <a:spcBef>
                          <a:spcPts val="0"/>
                        </a:spcBef>
                        <a:spcAft>
                          <a:spcPts val="0"/>
                        </a:spcAft>
                      </a:pPr>
                      <a:r>
                        <a:rPr lang="en-US" sz="2000" b="0">
                          <a:solidFill>
                            <a:schemeClr val="accent4">
                              <a:lumMod val="50000"/>
                            </a:schemeClr>
                          </a:solidFill>
                          <a:latin typeface="Times New Roman"/>
                          <a:ea typeface="Times New Roman"/>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l">
                        <a:lnSpc>
                          <a:spcPct val="100000"/>
                        </a:lnSpc>
                        <a:spcBef>
                          <a:spcPts val="0"/>
                        </a:spcBef>
                        <a:spcAft>
                          <a:spcPts val="0"/>
                        </a:spcAft>
                      </a:pPr>
                      <a:endParaRPr lang="en-US" sz="2000" b="0" dirty="0">
                        <a:solidFill>
                          <a:schemeClr val="accent4">
                            <a:lumMod val="50000"/>
                          </a:schemeClr>
                        </a:solidFill>
                        <a:latin typeface="Times New Roman"/>
                        <a:ea typeface="Times New Roman"/>
                      </a:endParaRPr>
                    </a:p>
                    <a:p>
                      <a:pPr marL="68580" marR="0" algn="l">
                        <a:lnSpc>
                          <a:spcPct val="100000"/>
                        </a:lnSpc>
                        <a:spcBef>
                          <a:spcPts val="0"/>
                        </a:spcBef>
                        <a:spcAft>
                          <a:spcPts val="0"/>
                        </a:spcAft>
                      </a:pPr>
                      <a:r>
                        <a:rPr lang="en-US" sz="2000" b="0" dirty="0">
                          <a:solidFill>
                            <a:schemeClr val="accent4">
                              <a:lumMod val="50000"/>
                            </a:schemeClr>
                          </a:solidFill>
                          <a:latin typeface="Times New Roman"/>
                          <a:ea typeface="Times New Roman"/>
                        </a:rPr>
                        <a:t>Study to speed up the development process by providing well-tested, proven development</a:t>
                      </a:r>
                    </a:p>
                    <a:p>
                      <a:pPr marL="68580"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313505">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p>
                      <a:pPr marL="68580" marR="0" algn="just">
                        <a:lnSpc>
                          <a:spcPct val="100000"/>
                        </a:lnSpc>
                        <a:spcBef>
                          <a:spcPts val="0"/>
                        </a:spcBef>
                        <a:spcAft>
                          <a:spcPts val="0"/>
                        </a:spcAft>
                      </a:pPr>
                      <a:endParaRPr lang="en-US" sz="2000" b="0" dirty="0">
                        <a:solidFill>
                          <a:schemeClr val="accent4">
                            <a:lumMod val="50000"/>
                          </a:schemeClr>
                        </a:solidFill>
                        <a:latin typeface="Times New Roman"/>
                        <a:ea typeface="Times New Roman"/>
                      </a:endParaRPr>
                    </a:p>
                    <a:p>
                      <a:pPr marL="68580" marR="0" algn="l">
                        <a:lnSpc>
                          <a:spcPct val="100000"/>
                        </a:lnSpc>
                        <a:spcBef>
                          <a:spcPts val="0"/>
                        </a:spcBef>
                        <a:spcAft>
                          <a:spcPts val="0"/>
                        </a:spcAft>
                      </a:pPr>
                      <a:r>
                        <a:rPr lang="en-US" sz="2000" b="0" baseline="0" dirty="0">
                          <a:solidFill>
                            <a:schemeClr val="accent4">
                              <a:lumMod val="50000"/>
                            </a:schemeClr>
                          </a:solidFill>
                          <a:latin typeface="+mn-lt"/>
                          <a:ea typeface="Times New Roman"/>
                        </a:rPr>
                        <a:t>Select a specific design pattern for the solution of a given design problem</a:t>
                      </a:r>
                    </a:p>
                    <a:p>
                      <a:pPr marL="68580" marR="0" algn="l">
                        <a:lnSpc>
                          <a:spcPts val="1235"/>
                        </a:lnSpc>
                        <a:spcBef>
                          <a:spcPts val="0"/>
                        </a:spcBef>
                        <a:spcAft>
                          <a:spcPts val="0"/>
                        </a:spcAft>
                      </a:pPr>
                      <a:endParaRPr lang="en-US" sz="2000" b="0" dirty="0">
                        <a:solidFill>
                          <a:schemeClr val="accent4">
                            <a:lumMod val="50000"/>
                          </a:schemeClr>
                        </a:solidFill>
                        <a:latin typeface="+mn-lt"/>
                        <a:ea typeface="Times New Roman"/>
                      </a:endParaRPr>
                    </a:p>
                    <a:p>
                      <a:pPr marL="68580"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16980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7945"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p>
                      <a:pPr marL="67945"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p>
                      <a:pPr marL="67945" marR="0" algn="l">
                        <a:lnSpc>
                          <a:spcPct val="100000"/>
                        </a:lnSpc>
                        <a:spcBef>
                          <a:spcPts val="0"/>
                        </a:spcBef>
                        <a:spcAft>
                          <a:spcPts val="0"/>
                        </a:spcAft>
                      </a:pPr>
                      <a:r>
                        <a:rPr lang="en-US" sz="2000" b="0" dirty="0">
                          <a:solidFill>
                            <a:schemeClr val="accent4">
                              <a:lumMod val="50000"/>
                            </a:schemeClr>
                          </a:solidFill>
                          <a:latin typeface="+mn-lt"/>
                          <a:ea typeface="Times New Roman"/>
                        </a:rPr>
                        <a:t>Create a catalogue entry for a simple design pattern whose purpose and application is understood.</a:t>
                      </a:r>
                    </a:p>
                    <a:p>
                      <a:pPr marL="67945" marR="0" algn="l">
                        <a:lnSpc>
                          <a:spcPts val="1235"/>
                        </a:lnSpc>
                        <a:spcBef>
                          <a:spcPts val="0"/>
                        </a:spcBef>
                        <a:spcAft>
                          <a:spcPts val="0"/>
                        </a:spcAft>
                      </a:pPr>
                      <a:endParaRPr lang="en-US" sz="2000" b="0" dirty="0">
                        <a:solidFill>
                          <a:schemeClr val="accent4">
                            <a:lumMod val="50000"/>
                          </a:schemeClr>
                        </a:solidFill>
                        <a:latin typeface="+mn-lt"/>
                        <a:ea typeface="Times New Roman"/>
                      </a:endParaRPr>
                    </a:p>
                    <a:p>
                      <a:pPr marL="67945"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 name="TextBox 2">
            <a:extLst>
              <a:ext uri="{FF2B5EF4-FFF2-40B4-BE49-F238E27FC236}">
                <a16:creationId xmlns:a16="http://schemas.microsoft.com/office/drawing/2014/main" id="{6FF8D258-0646-FC6C-23FA-C1CB15053BA7}"/>
              </a:ext>
            </a:extLst>
          </p:cNvPr>
          <p:cNvSpPr txBox="1"/>
          <p:nvPr/>
        </p:nvSpPr>
        <p:spPr>
          <a:xfrm>
            <a:off x="3323303" y="231157"/>
            <a:ext cx="6096000" cy="584775"/>
          </a:xfrm>
          <a:prstGeom prst="rect">
            <a:avLst/>
          </a:prstGeom>
          <a:noFill/>
        </p:spPr>
        <p:txBody>
          <a:bodyPr wrap="square">
            <a:spAutoFit/>
          </a:bodyPr>
          <a:lstStyle/>
          <a:p>
            <a:pPr algn="ctr">
              <a:spcBef>
                <a:spcPct val="0"/>
              </a:spcBef>
              <a:defRPr/>
            </a:pPr>
            <a:r>
              <a:rPr lang="en-US" sz="3200" b="1" dirty="0"/>
              <a:t>Program Specific Outcomes(PSOs)</a:t>
            </a:r>
          </a:p>
        </p:txBody>
      </p:sp>
    </p:spTree>
    <p:extLst>
      <p:ext uri="{BB962C8B-B14F-4D97-AF65-F5344CB8AC3E}">
        <p14:creationId xmlns:p14="http://schemas.microsoft.com/office/powerpoint/2010/main" val="352981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A0B8153-C326-47EA-A5BC-F8237E05FFEC}" type="datetime1">
              <a:rPr lang="en-US" smtClean="0"/>
              <a:t>6/29/2024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Renu   Panwar          ACSE0514                   Design  Pattern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431417358"/>
              </p:ext>
            </p:extLst>
          </p:nvPr>
        </p:nvGraphicFramePr>
        <p:xfrm>
          <a:off x="1392702" y="1223889"/>
          <a:ext cx="9656301" cy="4906671"/>
        </p:xfrm>
        <a:graphic>
          <a:graphicData uri="http://schemas.openxmlformats.org/drawingml/2006/table">
            <a:tbl>
              <a:tblPr firstRow="1" bandRow="1">
                <a:tableStyleId>{5C22544A-7EE6-4342-B048-85BDC9FD1C3A}</a:tableStyleId>
              </a:tblPr>
              <a:tblGrid>
                <a:gridCol w="1649956">
                  <a:extLst>
                    <a:ext uri="{9D8B030D-6E8A-4147-A177-3AD203B41FA5}">
                      <a16:colId xmlns:a16="http://schemas.microsoft.com/office/drawing/2014/main" val="20000"/>
                    </a:ext>
                  </a:extLst>
                </a:gridCol>
                <a:gridCol w="2069207">
                  <a:extLst>
                    <a:ext uri="{9D8B030D-6E8A-4147-A177-3AD203B41FA5}">
                      <a16:colId xmlns:a16="http://schemas.microsoft.com/office/drawing/2014/main" val="20001"/>
                    </a:ext>
                  </a:extLst>
                </a:gridCol>
                <a:gridCol w="2069207">
                  <a:extLst>
                    <a:ext uri="{9D8B030D-6E8A-4147-A177-3AD203B41FA5}">
                      <a16:colId xmlns:a16="http://schemas.microsoft.com/office/drawing/2014/main" val="20002"/>
                    </a:ext>
                  </a:extLst>
                </a:gridCol>
                <a:gridCol w="1992569">
                  <a:extLst>
                    <a:ext uri="{9D8B030D-6E8A-4147-A177-3AD203B41FA5}">
                      <a16:colId xmlns:a16="http://schemas.microsoft.com/office/drawing/2014/main" val="306484564"/>
                    </a:ext>
                  </a:extLst>
                </a:gridCol>
                <a:gridCol w="1875362">
                  <a:extLst>
                    <a:ext uri="{9D8B030D-6E8A-4147-A177-3AD203B41FA5}">
                      <a16:colId xmlns:a16="http://schemas.microsoft.com/office/drawing/2014/main" val="2204462268"/>
                    </a:ext>
                  </a:extLst>
                </a:gridCol>
              </a:tblGrid>
              <a:tr h="811785">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CO.K</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808776">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827156">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687068">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88594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88594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0596025"/>
                  </a:ext>
                </a:extLst>
              </a:tr>
            </a:tbl>
          </a:graphicData>
        </a:graphic>
      </p:graphicFrame>
      <p:sp>
        <p:nvSpPr>
          <p:cNvPr id="3" name="TextBox 2">
            <a:extLst>
              <a:ext uri="{FF2B5EF4-FFF2-40B4-BE49-F238E27FC236}">
                <a16:creationId xmlns:a16="http://schemas.microsoft.com/office/drawing/2014/main" id="{51A7DA04-7869-FB49-58B4-B35EA2BABC05}"/>
              </a:ext>
            </a:extLst>
          </p:cNvPr>
          <p:cNvSpPr txBox="1"/>
          <p:nvPr/>
        </p:nvSpPr>
        <p:spPr>
          <a:xfrm>
            <a:off x="3505200" y="267618"/>
            <a:ext cx="6096000" cy="646331"/>
          </a:xfrm>
          <a:prstGeom prst="rect">
            <a:avLst/>
          </a:prstGeom>
          <a:noFill/>
        </p:spPr>
        <p:txBody>
          <a:bodyPr wrap="square">
            <a:spAutoFit/>
          </a:bodyPr>
          <a:lstStyle/>
          <a:p>
            <a:pPr algn="ctr">
              <a:spcBef>
                <a:spcPct val="0"/>
              </a:spcBef>
              <a:defRPr/>
            </a:pPr>
            <a:r>
              <a:rPr lang="en-US" sz="3600" b="1" dirty="0"/>
              <a:t>COs - PSOs  Mapping</a:t>
            </a:r>
          </a:p>
        </p:txBody>
      </p:sp>
    </p:spTree>
    <p:extLst>
      <p:ext uri="{BB962C8B-B14F-4D97-AF65-F5344CB8AC3E}">
        <p14:creationId xmlns:p14="http://schemas.microsoft.com/office/powerpoint/2010/main" val="52185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96BD4A-9171-400C-B65F-5137629E0218}" type="datetime1">
              <a:rPr lang="en-US" smtClean="0"/>
              <a:t>6/29/2024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Renu   Panwar          ACSE0514                   Design  Pattern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703052232"/>
              </p:ext>
            </p:extLst>
          </p:nvPr>
        </p:nvGraphicFramePr>
        <p:xfrm>
          <a:off x="928468" y="1280160"/>
          <a:ext cx="10882532" cy="4338938"/>
        </p:xfrm>
        <a:graphic>
          <a:graphicData uri="http://schemas.openxmlformats.org/drawingml/2006/table">
            <a:tbl>
              <a:tblPr firstRow="1" bandRow="1">
                <a:tableStyleId>{5C22544A-7EE6-4342-B048-85BDC9FD1C3A}</a:tableStyleId>
              </a:tblPr>
              <a:tblGrid>
                <a:gridCol w="2803077">
                  <a:extLst>
                    <a:ext uri="{9D8B030D-6E8A-4147-A177-3AD203B41FA5}">
                      <a16:colId xmlns:a16="http://schemas.microsoft.com/office/drawing/2014/main" val="20001"/>
                    </a:ext>
                  </a:extLst>
                </a:gridCol>
                <a:gridCol w="8079455">
                  <a:extLst>
                    <a:ext uri="{9D8B030D-6E8A-4147-A177-3AD203B41FA5}">
                      <a16:colId xmlns:a16="http://schemas.microsoft.com/office/drawing/2014/main" val="20002"/>
                    </a:ext>
                  </a:extLst>
                </a:gridCol>
              </a:tblGrid>
              <a:tr h="85618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Program Educational</a:t>
                      </a:r>
                      <a:r>
                        <a:rPr lang="en-US" sz="2000" b="0" baseline="0" dirty="0">
                          <a:solidFill>
                            <a:schemeClr val="accent4">
                              <a:lumMod val="50000"/>
                            </a:schemeClr>
                          </a:solidFill>
                          <a:latin typeface="Times New Roman"/>
                          <a:ea typeface="Times New Roman"/>
                        </a:rPr>
                        <a:t> Objectives</a:t>
                      </a:r>
                      <a:r>
                        <a:rPr lang="en-US" sz="2000" b="0" dirty="0">
                          <a:solidFill>
                            <a:schemeClr val="accent4">
                              <a:lumMod val="50000"/>
                            </a:schemeClr>
                          </a:solidFill>
                          <a:latin typeface="Times New Roman"/>
                          <a:ea typeface="Times New Roman"/>
                        </a:rPr>
                        <a:t> (PEOs)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853007">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l">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an excellent scientific and engineering breadth so as to comprehend, analyze, design and provide sustainable solutions for real-life problems using state-of-the-art technologies.</a:t>
                      </a:r>
                      <a:endParaRPr lang="en-US" sz="36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87239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 successful career in industries, to pursue higher studies or to support entrepreneurial endeavors and to face the global challenges.</a:t>
                      </a:r>
                      <a:endParaRPr lang="en-US" sz="20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811528">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an effective communication skills, professional attitude, ethical values and a desire to learn specific knowledge in emerging trends, technologies for research, innovation and product    development and contribution to society.</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934396">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7945"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life-long learning for up-skilling and re-skilling for successful professional career as engineer, scientist, entrepreneur and bureaucrat for betterment of society</a:t>
                      </a:r>
                      <a:r>
                        <a:rPr lang="en-US" sz="1800" b="0" i="0" kern="1200" dirty="0">
                          <a:solidFill>
                            <a:schemeClr val="dk1"/>
                          </a:solidFill>
                          <a:effectLst/>
                          <a:latin typeface="+mn-lt"/>
                          <a:ea typeface="+mn-ea"/>
                          <a:cs typeface="+mn-cs"/>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 name="TextBox 2">
            <a:extLst>
              <a:ext uri="{FF2B5EF4-FFF2-40B4-BE49-F238E27FC236}">
                <a16:creationId xmlns:a16="http://schemas.microsoft.com/office/drawing/2014/main" id="{689376DE-CF4D-31F8-32B9-E6CF52B094F7}"/>
              </a:ext>
            </a:extLst>
          </p:cNvPr>
          <p:cNvSpPr txBox="1"/>
          <p:nvPr/>
        </p:nvSpPr>
        <p:spPr>
          <a:xfrm>
            <a:off x="2084436" y="177689"/>
            <a:ext cx="8045245" cy="584775"/>
          </a:xfrm>
          <a:prstGeom prst="rect">
            <a:avLst/>
          </a:prstGeom>
          <a:noFill/>
        </p:spPr>
        <p:txBody>
          <a:bodyPr wrap="square">
            <a:spAutoFit/>
          </a:bodyPr>
          <a:lstStyle/>
          <a:p>
            <a:pPr algn="ctr">
              <a:spcBef>
                <a:spcPct val="0"/>
              </a:spcBef>
              <a:defRPr/>
            </a:pPr>
            <a:r>
              <a:rPr lang="en-US" sz="3200" b="1" dirty="0"/>
              <a:t>Program Educational Objectives (PEOs)</a:t>
            </a:r>
          </a:p>
        </p:txBody>
      </p:sp>
    </p:spTree>
    <p:extLst>
      <p:ext uri="{BB962C8B-B14F-4D97-AF65-F5344CB8AC3E}">
        <p14:creationId xmlns:p14="http://schemas.microsoft.com/office/powerpoint/2010/main" val="181495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4169C2-0E66-47D5-96B4-E140AA7E0ED0}" type="datetime1">
              <a:rPr lang="en-US" smtClean="0"/>
              <a:t>6/29/2024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Renu   Panwar          ACSE0514                   Design  Pattern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462092387"/>
              </p:ext>
            </p:extLst>
          </p:nvPr>
        </p:nvGraphicFramePr>
        <p:xfrm>
          <a:off x="1153551" y="1280160"/>
          <a:ext cx="10581249" cy="1672306"/>
        </p:xfrm>
        <a:graphic>
          <a:graphicData uri="http://schemas.openxmlformats.org/drawingml/2006/table">
            <a:tbl>
              <a:tblPr firstRow="1" bandRow="1">
                <a:tableStyleId>{5C22544A-7EE6-4342-B048-85BDC9FD1C3A}</a:tableStyleId>
              </a:tblPr>
              <a:tblGrid>
                <a:gridCol w="2214019">
                  <a:extLst>
                    <a:ext uri="{9D8B030D-6E8A-4147-A177-3AD203B41FA5}">
                      <a16:colId xmlns:a16="http://schemas.microsoft.com/office/drawing/2014/main" val="20001"/>
                    </a:ext>
                  </a:extLst>
                </a:gridCol>
                <a:gridCol w="2295214">
                  <a:extLst>
                    <a:ext uri="{9D8B030D-6E8A-4147-A177-3AD203B41FA5}">
                      <a16:colId xmlns:a16="http://schemas.microsoft.com/office/drawing/2014/main" val="133495037"/>
                    </a:ext>
                  </a:extLst>
                </a:gridCol>
                <a:gridCol w="6072016">
                  <a:extLst>
                    <a:ext uri="{9D8B030D-6E8A-4147-A177-3AD203B41FA5}">
                      <a16:colId xmlns:a16="http://schemas.microsoft.com/office/drawing/2014/main" val="20002"/>
                    </a:ext>
                  </a:extLst>
                </a:gridCol>
              </a:tblGrid>
              <a:tr h="837706">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Name</a:t>
                      </a:r>
                      <a:r>
                        <a:rPr lang="en-US" sz="2000" b="0" baseline="0" dirty="0">
                          <a:solidFill>
                            <a:schemeClr val="accent4">
                              <a:lumMod val="50000"/>
                            </a:schemeClr>
                          </a:solidFill>
                          <a:latin typeface="Times New Roman"/>
                          <a:ea typeface="Times New Roman"/>
                        </a:rPr>
                        <a:t> of the faculty </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Subject code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Result</a:t>
                      </a:r>
                      <a:r>
                        <a:rPr lang="en-US" sz="2000" b="0" baseline="0" dirty="0">
                          <a:solidFill>
                            <a:schemeClr val="accent4">
                              <a:lumMod val="50000"/>
                            </a:schemeClr>
                          </a:solidFill>
                          <a:latin typeface="Times New Roman"/>
                          <a:ea typeface="Times New Roman"/>
                        </a:rPr>
                        <a:t> % of clear passed</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834600">
                <a:tc>
                  <a:txBody>
                    <a:bodyPr/>
                    <a:lstStyle/>
                    <a:p>
                      <a:pPr marL="0" marR="0" algn="ctr">
                        <a:lnSpc>
                          <a:spcPct val="115000"/>
                        </a:lnSpc>
                        <a:spcBef>
                          <a:spcPts val="0"/>
                        </a:spcBef>
                        <a:spcAft>
                          <a:spcPts val="0"/>
                        </a:spcAft>
                      </a:pPr>
                      <a:r>
                        <a:rPr lang="en-US" sz="2000" b="0" dirty="0" err="1">
                          <a:solidFill>
                            <a:schemeClr val="accent4">
                              <a:lumMod val="50000"/>
                            </a:schemeClr>
                          </a:solidFill>
                          <a:latin typeface="Times New Roman"/>
                          <a:ea typeface="Times New Roman"/>
                        </a:rPr>
                        <a:t>Ms.Renu</a:t>
                      </a:r>
                      <a:r>
                        <a:rPr lang="en-US" sz="2000" b="0" dirty="0">
                          <a:solidFill>
                            <a:schemeClr val="accent4">
                              <a:lumMod val="50000"/>
                            </a:schemeClr>
                          </a:solidFill>
                          <a:latin typeface="Times New Roman"/>
                          <a:ea typeface="Times New Roman"/>
                        </a:rPr>
                        <a:t>   Panwar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ACSE0514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8580" marR="0" algn="ctr">
                        <a:lnSpc>
                          <a:spcPct val="100000"/>
                        </a:lnSpc>
                        <a:spcBef>
                          <a:spcPts val="0"/>
                        </a:spcBef>
                        <a:spcAft>
                          <a:spcPts val="0"/>
                        </a:spcAft>
                      </a:pPr>
                      <a:r>
                        <a:rPr lang="en-US" sz="36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rPr>
                        <a:t>99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3" name="TextBox 2">
            <a:extLst>
              <a:ext uri="{FF2B5EF4-FFF2-40B4-BE49-F238E27FC236}">
                <a16:creationId xmlns:a16="http://schemas.microsoft.com/office/drawing/2014/main" id="{223F38D7-684B-F866-E658-77E2B89120FE}"/>
              </a:ext>
            </a:extLst>
          </p:cNvPr>
          <p:cNvSpPr txBox="1"/>
          <p:nvPr/>
        </p:nvSpPr>
        <p:spPr>
          <a:xfrm>
            <a:off x="1474839" y="-64932"/>
            <a:ext cx="10432026" cy="954107"/>
          </a:xfrm>
          <a:prstGeom prst="rect">
            <a:avLst/>
          </a:prstGeom>
          <a:noFill/>
        </p:spPr>
        <p:txBody>
          <a:bodyPr wrap="square">
            <a:spAutoFit/>
          </a:bodyPr>
          <a:lstStyle/>
          <a:p>
            <a:pPr algn="ctr">
              <a:spcBef>
                <a:spcPct val="0"/>
              </a:spcBef>
              <a:defRPr/>
            </a:pPr>
            <a:r>
              <a:rPr lang="en-US" sz="2800" b="1" dirty="0"/>
              <a:t>Result Analysis(Department Result &amp; Subject Result &amp; Individual result</a:t>
            </a:r>
          </a:p>
        </p:txBody>
      </p:sp>
    </p:spTree>
    <p:extLst>
      <p:ext uri="{BB962C8B-B14F-4D97-AF65-F5344CB8AC3E}">
        <p14:creationId xmlns:p14="http://schemas.microsoft.com/office/powerpoint/2010/main" val="429307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B926F2F-D45A-41F4-A8BC-72A6F38AFF4F}" type="datetime1">
              <a:rPr lang="en-US" smtClean="0"/>
              <a:t>6/29/2024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Renu   Panwar          ACSE0514                   Design  Pattern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pic>
        <p:nvPicPr>
          <p:cNvPr id="8" name="Picture 7">
            <a:extLst>
              <a:ext uri="{FF2B5EF4-FFF2-40B4-BE49-F238E27FC236}">
                <a16:creationId xmlns:a16="http://schemas.microsoft.com/office/drawing/2014/main" id="{0B77B11B-9C15-4679-A934-EBBF86AE34F6}"/>
              </a:ext>
            </a:extLst>
          </p:cNvPr>
          <p:cNvPicPr>
            <a:picLocks noChangeAspect="1"/>
          </p:cNvPicPr>
          <p:nvPr/>
        </p:nvPicPr>
        <p:blipFill>
          <a:blip r:embed="rId2"/>
          <a:stretch>
            <a:fillRect/>
          </a:stretch>
        </p:blipFill>
        <p:spPr>
          <a:xfrm>
            <a:off x="1181100" y="924232"/>
            <a:ext cx="10744200" cy="5363415"/>
          </a:xfrm>
          <a:prstGeom prst="rect">
            <a:avLst/>
          </a:prstGeom>
        </p:spPr>
      </p:pic>
      <p:sp>
        <p:nvSpPr>
          <p:cNvPr id="3" name="TextBox 2">
            <a:extLst>
              <a:ext uri="{FF2B5EF4-FFF2-40B4-BE49-F238E27FC236}">
                <a16:creationId xmlns:a16="http://schemas.microsoft.com/office/drawing/2014/main" id="{24657531-B866-CCCB-859E-9486FFBBBA77}"/>
              </a:ext>
            </a:extLst>
          </p:cNvPr>
          <p:cNvSpPr txBox="1"/>
          <p:nvPr/>
        </p:nvSpPr>
        <p:spPr>
          <a:xfrm>
            <a:off x="1425677" y="136519"/>
            <a:ext cx="10589341" cy="584775"/>
          </a:xfrm>
          <a:prstGeom prst="rect">
            <a:avLst/>
          </a:prstGeom>
          <a:noFill/>
        </p:spPr>
        <p:txBody>
          <a:bodyPr wrap="square">
            <a:spAutoFit/>
          </a:bodyPr>
          <a:lstStyle/>
          <a:p>
            <a:pPr algn="ctr">
              <a:spcBef>
                <a:spcPct val="0"/>
              </a:spcBef>
              <a:defRPr/>
            </a:pPr>
            <a:r>
              <a:rPr lang="en-US" sz="3200" b="1" dirty="0"/>
              <a:t>Pattern of Online External Exam Question Paper (100 marks)</a:t>
            </a:r>
          </a:p>
        </p:txBody>
      </p:sp>
    </p:spTree>
    <p:extLst>
      <p:ext uri="{BB962C8B-B14F-4D97-AF65-F5344CB8AC3E}">
        <p14:creationId xmlns:p14="http://schemas.microsoft.com/office/powerpoint/2010/main" val="3043179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C3EBE3F-6562-47AD-BD69-2472C7C7E84A}" type="datetime1">
              <a:rPr lang="en-US" smtClean="0"/>
              <a:t>6/29/2024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Renu   Panwar          ACSE0514                   Design  Pattern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pic>
        <p:nvPicPr>
          <p:cNvPr id="9" name="Picture 8">
            <a:extLst>
              <a:ext uri="{FF2B5EF4-FFF2-40B4-BE49-F238E27FC236}">
                <a16:creationId xmlns:a16="http://schemas.microsoft.com/office/drawing/2014/main" id="{F82AF081-83E9-40E3-85C9-062E3E753D2B}"/>
              </a:ext>
            </a:extLst>
          </p:cNvPr>
          <p:cNvPicPr>
            <a:picLocks noChangeAspect="1"/>
          </p:cNvPicPr>
          <p:nvPr/>
        </p:nvPicPr>
        <p:blipFill>
          <a:blip r:embed="rId2"/>
          <a:stretch>
            <a:fillRect/>
          </a:stretch>
        </p:blipFill>
        <p:spPr>
          <a:xfrm>
            <a:off x="1028700" y="793756"/>
            <a:ext cx="11049000" cy="5454649"/>
          </a:xfrm>
          <a:prstGeom prst="rect">
            <a:avLst/>
          </a:prstGeom>
        </p:spPr>
      </p:pic>
      <p:sp>
        <p:nvSpPr>
          <p:cNvPr id="2" name="TextBox 1">
            <a:extLst>
              <a:ext uri="{FF2B5EF4-FFF2-40B4-BE49-F238E27FC236}">
                <a16:creationId xmlns:a16="http://schemas.microsoft.com/office/drawing/2014/main" id="{E68112F6-452B-F4FE-9FD4-FE8B86DC9C36}"/>
              </a:ext>
            </a:extLst>
          </p:cNvPr>
          <p:cNvSpPr txBox="1"/>
          <p:nvPr/>
        </p:nvSpPr>
        <p:spPr>
          <a:xfrm>
            <a:off x="1425677" y="136519"/>
            <a:ext cx="10589341" cy="584775"/>
          </a:xfrm>
          <a:prstGeom prst="rect">
            <a:avLst/>
          </a:prstGeom>
          <a:noFill/>
        </p:spPr>
        <p:txBody>
          <a:bodyPr wrap="square">
            <a:spAutoFit/>
          </a:bodyPr>
          <a:lstStyle/>
          <a:p>
            <a:pPr algn="ctr">
              <a:spcBef>
                <a:spcPct val="0"/>
              </a:spcBef>
              <a:defRPr/>
            </a:pPr>
            <a:r>
              <a:rPr lang="en-US" sz="3200" b="1" dirty="0"/>
              <a:t>Pattern of Online External Exam Question Paper (100 marks)</a:t>
            </a:r>
          </a:p>
        </p:txBody>
      </p:sp>
    </p:spTree>
    <p:extLst>
      <p:ext uri="{BB962C8B-B14F-4D97-AF65-F5344CB8AC3E}">
        <p14:creationId xmlns:p14="http://schemas.microsoft.com/office/powerpoint/2010/main" val="2011547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FA022D1-A6E3-410D-B2E2-62499F2F66B0}" type="datetime1">
              <a:rPr lang="en-US" smtClean="0"/>
              <a:t>6/29/2024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Renu   Panwar          ACSE0514                   Design  Pattern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pic>
        <p:nvPicPr>
          <p:cNvPr id="8" name="Picture 7">
            <a:extLst>
              <a:ext uri="{FF2B5EF4-FFF2-40B4-BE49-F238E27FC236}">
                <a16:creationId xmlns:a16="http://schemas.microsoft.com/office/drawing/2014/main" id="{D6AD0FEF-91AB-4622-BD71-AF17C265451A}"/>
              </a:ext>
            </a:extLst>
          </p:cNvPr>
          <p:cNvPicPr>
            <a:picLocks noChangeAspect="1"/>
          </p:cNvPicPr>
          <p:nvPr/>
        </p:nvPicPr>
        <p:blipFill>
          <a:blip r:embed="rId2"/>
          <a:stretch>
            <a:fillRect/>
          </a:stretch>
        </p:blipFill>
        <p:spPr>
          <a:xfrm>
            <a:off x="623047" y="811873"/>
            <a:ext cx="11506200" cy="5346697"/>
          </a:xfrm>
          <a:prstGeom prst="rect">
            <a:avLst/>
          </a:prstGeom>
        </p:spPr>
      </p:pic>
      <p:sp>
        <p:nvSpPr>
          <p:cNvPr id="2" name="TextBox 1">
            <a:extLst>
              <a:ext uri="{FF2B5EF4-FFF2-40B4-BE49-F238E27FC236}">
                <a16:creationId xmlns:a16="http://schemas.microsoft.com/office/drawing/2014/main" id="{A0A1E6F5-EEC1-EDB4-1265-4A02076AAD65}"/>
              </a:ext>
            </a:extLst>
          </p:cNvPr>
          <p:cNvSpPr txBox="1"/>
          <p:nvPr/>
        </p:nvSpPr>
        <p:spPr>
          <a:xfrm>
            <a:off x="1425677" y="136519"/>
            <a:ext cx="10589341" cy="584775"/>
          </a:xfrm>
          <a:prstGeom prst="rect">
            <a:avLst/>
          </a:prstGeom>
          <a:noFill/>
        </p:spPr>
        <p:txBody>
          <a:bodyPr wrap="square">
            <a:spAutoFit/>
          </a:bodyPr>
          <a:lstStyle/>
          <a:p>
            <a:pPr algn="ctr">
              <a:spcBef>
                <a:spcPct val="0"/>
              </a:spcBef>
              <a:defRPr/>
            </a:pPr>
            <a:r>
              <a:rPr lang="en-US" sz="3200" b="1" dirty="0"/>
              <a:t>Pattern of Online External Exam Question Paper (100 marks)</a:t>
            </a:r>
          </a:p>
        </p:txBody>
      </p:sp>
    </p:spTree>
    <p:extLst>
      <p:ext uri="{BB962C8B-B14F-4D97-AF65-F5344CB8AC3E}">
        <p14:creationId xmlns:p14="http://schemas.microsoft.com/office/powerpoint/2010/main" val="2917749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6DE24B0-3A75-40AD-9A8E-165970B65318}" type="datetime1">
              <a:rPr lang="en-US" smtClean="0"/>
              <a:t>6/29/2024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Renu   Panwar          ACSE0514                   Design  Pattern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pic>
        <p:nvPicPr>
          <p:cNvPr id="9" name="Picture 8">
            <a:extLst>
              <a:ext uri="{FF2B5EF4-FFF2-40B4-BE49-F238E27FC236}">
                <a16:creationId xmlns:a16="http://schemas.microsoft.com/office/drawing/2014/main" id="{8C7C6038-4342-4904-B836-C5BF3F62F169}"/>
              </a:ext>
            </a:extLst>
          </p:cNvPr>
          <p:cNvPicPr>
            <a:picLocks noChangeAspect="1"/>
          </p:cNvPicPr>
          <p:nvPr/>
        </p:nvPicPr>
        <p:blipFill>
          <a:blip r:embed="rId2"/>
          <a:stretch>
            <a:fillRect/>
          </a:stretch>
        </p:blipFill>
        <p:spPr>
          <a:xfrm>
            <a:off x="838200" y="849315"/>
            <a:ext cx="11353800" cy="5343531"/>
          </a:xfrm>
          <a:prstGeom prst="rect">
            <a:avLst/>
          </a:prstGeom>
        </p:spPr>
      </p:pic>
      <p:sp>
        <p:nvSpPr>
          <p:cNvPr id="2" name="TextBox 1">
            <a:extLst>
              <a:ext uri="{FF2B5EF4-FFF2-40B4-BE49-F238E27FC236}">
                <a16:creationId xmlns:a16="http://schemas.microsoft.com/office/drawing/2014/main" id="{A3AD7298-CC20-6BF7-8A92-B64CD3201171}"/>
              </a:ext>
            </a:extLst>
          </p:cNvPr>
          <p:cNvSpPr txBox="1"/>
          <p:nvPr/>
        </p:nvSpPr>
        <p:spPr>
          <a:xfrm>
            <a:off x="1425677" y="136519"/>
            <a:ext cx="10589341" cy="584775"/>
          </a:xfrm>
          <a:prstGeom prst="rect">
            <a:avLst/>
          </a:prstGeom>
          <a:noFill/>
        </p:spPr>
        <p:txBody>
          <a:bodyPr wrap="square">
            <a:spAutoFit/>
          </a:bodyPr>
          <a:lstStyle/>
          <a:p>
            <a:pPr algn="ctr">
              <a:spcBef>
                <a:spcPct val="0"/>
              </a:spcBef>
              <a:defRPr/>
            </a:pPr>
            <a:r>
              <a:rPr lang="en-US" sz="3200" b="1" dirty="0"/>
              <a:t>Pattern of Online External Exam Question Paper (100 marks)</a:t>
            </a:r>
          </a:p>
        </p:txBody>
      </p:sp>
    </p:spTree>
    <p:extLst>
      <p:ext uri="{BB962C8B-B14F-4D97-AF65-F5344CB8AC3E}">
        <p14:creationId xmlns:p14="http://schemas.microsoft.com/office/powerpoint/2010/main" val="3054875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1315284-33D2-4CF9-9673-7DB5E1BF4256}" type="datetime1">
              <a:rPr lang="en-US" smtClean="0"/>
              <a:t>6/29/2024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Renu   Panwar          ACSE0514                   Design  Pattern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pic>
        <p:nvPicPr>
          <p:cNvPr id="8" name="Picture 7">
            <a:extLst>
              <a:ext uri="{FF2B5EF4-FFF2-40B4-BE49-F238E27FC236}">
                <a16:creationId xmlns:a16="http://schemas.microsoft.com/office/drawing/2014/main" id="{CF080F34-6289-4751-AE3C-849A673B260C}"/>
              </a:ext>
            </a:extLst>
          </p:cNvPr>
          <p:cNvPicPr>
            <a:picLocks noChangeAspect="1"/>
          </p:cNvPicPr>
          <p:nvPr/>
        </p:nvPicPr>
        <p:blipFill>
          <a:blip r:embed="rId2"/>
          <a:stretch>
            <a:fillRect/>
          </a:stretch>
        </p:blipFill>
        <p:spPr>
          <a:xfrm>
            <a:off x="952500" y="757897"/>
            <a:ext cx="11201400" cy="5454649"/>
          </a:xfrm>
          <a:prstGeom prst="rect">
            <a:avLst/>
          </a:prstGeom>
        </p:spPr>
      </p:pic>
      <p:sp>
        <p:nvSpPr>
          <p:cNvPr id="2" name="TextBox 1">
            <a:extLst>
              <a:ext uri="{FF2B5EF4-FFF2-40B4-BE49-F238E27FC236}">
                <a16:creationId xmlns:a16="http://schemas.microsoft.com/office/drawing/2014/main" id="{5C692C67-3E1D-589F-5B8D-FBB12540F8C5}"/>
              </a:ext>
            </a:extLst>
          </p:cNvPr>
          <p:cNvSpPr txBox="1"/>
          <p:nvPr/>
        </p:nvSpPr>
        <p:spPr>
          <a:xfrm>
            <a:off x="1425677" y="136519"/>
            <a:ext cx="10589341" cy="584775"/>
          </a:xfrm>
          <a:prstGeom prst="rect">
            <a:avLst/>
          </a:prstGeom>
          <a:noFill/>
        </p:spPr>
        <p:txBody>
          <a:bodyPr wrap="square">
            <a:spAutoFit/>
          </a:bodyPr>
          <a:lstStyle/>
          <a:p>
            <a:pPr algn="ctr">
              <a:spcBef>
                <a:spcPct val="0"/>
              </a:spcBef>
              <a:defRPr/>
            </a:pPr>
            <a:r>
              <a:rPr lang="en-US" sz="3200" b="1" dirty="0"/>
              <a:t>Pattern of Online External Exam Question Paper (100 marks)</a:t>
            </a:r>
          </a:p>
        </p:txBody>
      </p:sp>
    </p:spTree>
    <p:extLst>
      <p:ext uri="{BB962C8B-B14F-4D97-AF65-F5344CB8AC3E}">
        <p14:creationId xmlns:p14="http://schemas.microsoft.com/office/powerpoint/2010/main" val="2794003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6F5E005-B6BF-3D04-1CEF-32C9D63B176F}"/>
              </a:ext>
            </a:extLst>
          </p:cNvPr>
          <p:cNvSpPr>
            <a:spLocks noGrp="1"/>
          </p:cNvSpPr>
          <p:nvPr>
            <p:ph type="dt" sz="half" idx="10"/>
          </p:nvPr>
        </p:nvSpPr>
        <p:spPr/>
        <p:txBody>
          <a:bodyPr/>
          <a:lstStyle/>
          <a:p>
            <a:fld id="{841B3C91-941C-48CC-ADEB-838274305F46}" type="datetime1">
              <a:rPr lang="en-US" smtClean="0"/>
              <a:t>6/29/2024</a:t>
            </a:fld>
            <a:endParaRPr lang="en-IN"/>
          </a:p>
        </p:txBody>
      </p:sp>
      <p:sp>
        <p:nvSpPr>
          <p:cNvPr id="5" name="Footer Placeholder 4">
            <a:extLst>
              <a:ext uri="{FF2B5EF4-FFF2-40B4-BE49-F238E27FC236}">
                <a16:creationId xmlns:a16="http://schemas.microsoft.com/office/drawing/2014/main" id="{23EDDD69-9478-5B6A-67C5-E8A6B57569DA}"/>
              </a:ext>
            </a:extLst>
          </p:cNvPr>
          <p:cNvSpPr>
            <a:spLocks noGrp="1"/>
          </p:cNvSpPr>
          <p:nvPr>
            <p:ph type="ftr" sz="quarter" idx="11"/>
          </p:nvPr>
        </p:nvSpPr>
        <p:spPr/>
        <p:txBody>
          <a:bodyPr/>
          <a:lstStyle/>
          <a:p>
            <a:r>
              <a:rPr lang="en-IN"/>
              <a:t>Renu   Panwar          ACSE0514                   Design  Pattern          Unit-5</a:t>
            </a:r>
          </a:p>
        </p:txBody>
      </p:sp>
      <p:sp>
        <p:nvSpPr>
          <p:cNvPr id="6" name="Slide Number Placeholder 5">
            <a:extLst>
              <a:ext uri="{FF2B5EF4-FFF2-40B4-BE49-F238E27FC236}">
                <a16:creationId xmlns:a16="http://schemas.microsoft.com/office/drawing/2014/main" id="{C590A776-899F-41B6-AC6F-4C521EFDBC21}"/>
              </a:ext>
            </a:extLst>
          </p:cNvPr>
          <p:cNvSpPr>
            <a:spLocks noGrp="1"/>
          </p:cNvSpPr>
          <p:nvPr>
            <p:ph type="sldNum" sz="quarter" idx="12"/>
          </p:nvPr>
        </p:nvSpPr>
        <p:spPr/>
        <p:txBody>
          <a:bodyPr/>
          <a:lstStyle/>
          <a:p>
            <a:fld id="{D4AC43BF-6EE8-4137-B6AC-14832BEEB3CF}" type="slidenum">
              <a:rPr lang="en-IN" smtClean="0"/>
              <a:t>2</a:t>
            </a:fld>
            <a:endParaRPr lang="en-IN"/>
          </a:p>
        </p:txBody>
      </p:sp>
      <p:sp>
        <p:nvSpPr>
          <p:cNvPr id="8" name="TextBox 7">
            <a:extLst>
              <a:ext uri="{FF2B5EF4-FFF2-40B4-BE49-F238E27FC236}">
                <a16:creationId xmlns:a16="http://schemas.microsoft.com/office/drawing/2014/main" id="{1C50E4DD-003C-9E58-8E62-90EE1F55A436}"/>
              </a:ext>
            </a:extLst>
          </p:cNvPr>
          <p:cNvSpPr txBox="1"/>
          <p:nvPr/>
        </p:nvSpPr>
        <p:spPr>
          <a:xfrm>
            <a:off x="3048000" y="159465"/>
            <a:ext cx="6096000" cy="707886"/>
          </a:xfrm>
          <a:prstGeom prst="rect">
            <a:avLst/>
          </a:prstGeom>
          <a:noFill/>
        </p:spPr>
        <p:txBody>
          <a:bodyPr wrap="square">
            <a:spAutoFit/>
          </a:bodyPr>
          <a:lstStyle/>
          <a:p>
            <a:pPr algn="ctr">
              <a:spcBef>
                <a:spcPct val="0"/>
              </a:spcBef>
              <a:defRPr/>
            </a:pPr>
            <a:r>
              <a:rPr lang="en-US" sz="4000" dirty="0"/>
              <a:t>Faculty     Introduction</a:t>
            </a:r>
          </a:p>
        </p:txBody>
      </p:sp>
      <p:graphicFrame>
        <p:nvGraphicFramePr>
          <p:cNvPr id="9" name="Table 10">
            <a:extLst>
              <a:ext uri="{FF2B5EF4-FFF2-40B4-BE49-F238E27FC236}">
                <a16:creationId xmlns:a16="http://schemas.microsoft.com/office/drawing/2014/main" id="{0D2886FD-CB5D-71BF-DFBC-CDCFE2DC2785}"/>
              </a:ext>
            </a:extLst>
          </p:cNvPr>
          <p:cNvGraphicFramePr>
            <a:graphicFrameLocks noGrp="1"/>
          </p:cNvGraphicFramePr>
          <p:nvPr>
            <p:extLst>
              <p:ext uri="{D42A27DB-BD31-4B8C-83A1-F6EECF244321}">
                <p14:modId xmlns:p14="http://schemas.microsoft.com/office/powerpoint/2010/main" val="1337580406"/>
              </p:ext>
            </p:extLst>
          </p:nvPr>
        </p:nvGraphicFramePr>
        <p:xfrm>
          <a:off x="609600" y="1143000"/>
          <a:ext cx="11201400" cy="4592524"/>
        </p:xfrm>
        <a:graphic>
          <a:graphicData uri="http://schemas.openxmlformats.org/drawingml/2006/table">
            <a:tbl>
              <a:tblPr firstRow="1" bandRow="1">
                <a:tableStyleId>{E8B1032C-EA38-4F05-BA0D-38AFFFC7BED3}</a:tableStyleId>
              </a:tblPr>
              <a:tblGrid>
                <a:gridCol w="2419503">
                  <a:extLst>
                    <a:ext uri="{9D8B030D-6E8A-4147-A177-3AD203B41FA5}">
                      <a16:colId xmlns:a16="http://schemas.microsoft.com/office/drawing/2014/main" val="1285292769"/>
                    </a:ext>
                  </a:extLst>
                </a:gridCol>
                <a:gridCol w="8781897">
                  <a:extLst>
                    <a:ext uri="{9D8B030D-6E8A-4147-A177-3AD203B41FA5}">
                      <a16:colId xmlns:a16="http://schemas.microsoft.com/office/drawing/2014/main" val="3500576395"/>
                    </a:ext>
                  </a:extLst>
                </a:gridCol>
              </a:tblGrid>
              <a:tr h="471650">
                <a:tc>
                  <a:txBody>
                    <a:bodyPr/>
                    <a:lstStyle/>
                    <a:p>
                      <a:r>
                        <a:rPr lang="en-US" sz="2600" dirty="0"/>
                        <a:t>Name</a:t>
                      </a:r>
                      <a:endParaRPr lang="en-IN" sz="2600" dirty="0"/>
                    </a:p>
                  </a:txBody>
                  <a:tcPr/>
                </a:tc>
                <a:tc>
                  <a:txBody>
                    <a:bodyPr/>
                    <a:lstStyle/>
                    <a:p>
                      <a:r>
                        <a:rPr lang="en-US" sz="2600" dirty="0"/>
                        <a:t>Renu    Panwar</a:t>
                      </a:r>
                      <a:endParaRPr lang="en-IN" sz="2600" dirty="0"/>
                    </a:p>
                  </a:txBody>
                  <a:tcPr/>
                </a:tc>
                <a:extLst>
                  <a:ext uri="{0D108BD9-81ED-4DB2-BD59-A6C34878D82A}">
                    <a16:rowId xmlns:a16="http://schemas.microsoft.com/office/drawing/2014/main" val="3537992421"/>
                  </a:ext>
                </a:extLst>
              </a:tr>
              <a:tr h="471650">
                <a:tc>
                  <a:txBody>
                    <a:bodyPr/>
                    <a:lstStyle/>
                    <a:p>
                      <a:r>
                        <a:rPr lang="en-US" sz="2600" dirty="0"/>
                        <a:t>Qualification</a:t>
                      </a:r>
                      <a:endParaRPr lang="en-IN" sz="2600" dirty="0"/>
                    </a:p>
                  </a:txBody>
                  <a:tcPr>
                    <a:solidFill>
                      <a:schemeClr val="accent2">
                        <a:lumMod val="60000"/>
                        <a:lumOff val="40000"/>
                        <a:alpha val="20000"/>
                      </a:schemeClr>
                    </a:solidFill>
                  </a:tcPr>
                </a:tc>
                <a:tc>
                  <a:txBody>
                    <a:bodyPr/>
                    <a:lstStyle/>
                    <a:p>
                      <a:r>
                        <a:rPr lang="en-US" sz="2600" dirty="0"/>
                        <a:t>M. Tech. (CSE),</a:t>
                      </a:r>
                      <a:r>
                        <a:rPr lang="en-US" sz="2600" dirty="0" err="1"/>
                        <a:t>B.Tech</a:t>
                      </a:r>
                      <a:r>
                        <a:rPr lang="en-US" sz="2600" dirty="0"/>
                        <a:t>  (CSE)</a:t>
                      </a:r>
                      <a:endParaRPr lang="en-IN" sz="2600" dirty="0"/>
                    </a:p>
                  </a:txBody>
                  <a:tcPr>
                    <a:solidFill>
                      <a:schemeClr val="accent2">
                        <a:lumMod val="60000"/>
                        <a:lumOff val="40000"/>
                        <a:alpha val="20000"/>
                      </a:schemeClr>
                    </a:solidFill>
                  </a:tcPr>
                </a:tc>
                <a:extLst>
                  <a:ext uri="{0D108BD9-81ED-4DB2-BD59-A6C34878D82A}">
                    <a16:rowId xmlns:a16="http://schemas.microsoft.com/office/drawing/2014/main" val="941352289"/>
                  </a:ext>
                </a:extLst>
              </a:tr>
              <a:tr h="532610">
                <a:tc>
                  <a:txBody>
                    <a:bodyPr/>
                    <a:lstStyle/>
                    <a:p>
                      <a:r>
                        <a:rPr lang="en-US" sz="2600" dirty="0"/>
                        <a:t>Designation</a:t>
                      </a:r>
                      <a:endParaRPr lang="en-IN" sz="2600" dirty="0"/>
                    </a:p>
                  </a:txBody>
                  <a:tcPr/>
                </a:tc>
                <a:tc>
                  <a:txBody>
                    <a:bodyPr/>
                    <a:lstStyle/>
                    <a:p>
                      <a:r>
                        <a:rPr lang="en-US" sz="2600" dirty="0"/>
                        <a:t>Assistant Professor</a:t>
                      </a:r>
                      <a:endParaRPr lang="en-IN" sz="2600" dirty="0"/>
                    </a:p>
                  </a:txBody>
                  <a:tcPr/>
                </a:tc>
                <a:extLst>
                  <a:ext uri="{0D108BD9-81ED-4DB2-BD59-A6C34878D82A}">
                    <a16:rowId xmlns:a16="http://schemas.microsoft.com/office/drawing/2014/main" val="1234951365"/>
                  </a:ext>
                </a:extLst>
              </a:tr>
              <a:tr h="579966">
                <a:tc>
                  <a:txBody>
                    <a:bodyPr/>
                    <a:lstStyle/>
                    <a:p>
                      <a:r>
                        <a:rPr lang="en-US" sz="2600" dirty="0"/>
                        <a:t>Department</a:t>
                      </a:r>
                      <a:endParaRPr lang="en-IN" sz="2600" dirty="0"/>
                    </a:p>
                  </a:txBody>
                  <a:tcPr>
                    <a:solidFill>
                      <a:schemeClr val="accent2">
                        <a:lumMod val="60000"/>
                        <a:lumOff val="40000"/>
                        <a:alpha val="20000"/>
                      </a:schemeClr>
                    </a:solidFill>
                  </a:tcPr>
                </a:tc>
                <a:tc>
                  <a:txBody>
                    <a:bodyPr/>
                    <a:lstStyle/>
                    <a:p>
                      <a:r>
                        <a:rPr lang="en-IN" sz="2600" dirty="0"/>
                        <a:t>Computer</a:t>
                      </a:r>
                      <a:r>
                        <a:rPr lang="en-IN" sz="2600" baseline="0" dirty="0"/>
                        <a:t> Science &amp; Engineering-AIML</a:t>
                      </a:r>
                      <a:endParaRPr lang="en-IN" sz="2600" dirty="0"/>
                    </a:p>
                  </a:txBody>
                  <a:tcPr>
                    <a:solidFill>
                      <a:schemeClr val="accent2">
                        <a:lumMod val="60000"/>
                        <a:lumOff val="40000"/>
                        <a:alpha val="20000"/>
                      </a:schemeClr>
                    </a:solidFill>
                  </a:tcPr>
                </a:tc>
                <a:extLst>
                  <a:ext uri="{0D108BD9-81ED-4DB2-BD59-A6C34878D82A}">
                    <a16:rowId xmlns:a16="http://schemas.microsoft.com/office/drawing/2014/main" val="532301991"/>
                  </a:ext>
                </a:extLst>
              </a:tr>
              <a:tr h="496110">
                <a:tc>
                  <a:txBody>
                    <a:bodyPr/>
                    <a:lstStyle/>
                    <a:p>
                      <a:r>
                        <a:rPr lang="en-US" sz="2600" dirty="0"/>
                        <a:t>Total Experience</a:t>
                      </a:r>
                      <a:endParaRPr lang="en-IN" sz="2600" dirty="0"/>
                    </a:p>
                  </a:txBody>
                  <a:tcPr/>
                </a:tc>
                <a:tc>
                  <a:txBody>
                    <a:bodyPr/>
                    <a:lstStyle/>
                    <a:p>
                      <a:r>
                        <a:rPr lang="en-US" sz="2600" dirty="0"/>
                        <a:t>12 years</a:t>
                      </a:r>
                      <a:endParaRPr lang="en-IN" sz="2600" dirty="0"/>
                    </a:p>
                  </a:txBody>
                  <a:tcPr/>
                </a:tc>
                <a:extLst>
                  <a:ext uri="{0D108BD9-81ED-4DB2-BD59-A6C34878D82A}">
                    <a16:rowId xmlns:a16="http://schemas.microsoft.com/office/drawing/2014/main" val="1606619483"/>
                  </a:ext>
                </a:extLst>
              </a:tr>
              <a:tr h="472243">
                <a:tc>
                  <a:txBody>
                    <a:bodyPr/>
                    <a:lstStyle/>
                    <a:p>
                      <a:r>
                        <a:rPr lang="en-US" sz="2600" dirty="0"/>
                        <a:t>NIET Experience</a:t>
                      </a:r>
                      <a:endParaRPr lang="en-IN" sz="2600" dirty="0"/>
                    </a:p>
                  </a:txBody>
                  <a:tcPr>
                    <a:solidFill>
                      <a:schemeClr val="accent2">
                        <a:lumMod val="60000"/>
                        <a:lumOff val="40000"/>
                        <a:alpha val="2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600" dirty="0"/>
                        <a:t>5.5  years</a:t>
                      </a:r>
                    </a:p>
                  </a:txBody>
                  <a:tcPr>
                    <a:solidFill>
                      <a:schemeClr val="accent2">
                        <a:lumMod val="60000"/>
                        <a:lumOff val="40000"/>
                        <a:alpha val="20000"/>
                      </a:schemeClr>
                    </a:solidFill>
                  </a:tcPr>
                </a:tc>
                <a:extLst>
                  <a:ext uri="{0D108BD9-81ED-4DB2-BD59-A6C34878D82A}">
                    <a16:rowId xmlns:a16="http://schemas.microsoft.com/office/drawing/2014/main" val="1848610466"/>
                  </a:ext>
                </a:extLst>
              </a:tr>
              <a:tr h="1520798">
                <a:tc>
                  <a:txBody>
                    <a:bodyPr/>
                    <a:lstStyle/>
                    <a:p>
                      <a:r>
                        <a:rPr lang="en-US" sz="2600" dirty="0"/>
                        <a:t>Subject Taught</a:t>
                      </a:r>
                      <a:endParaRPr lang="en-IN" sz="2600" dirty="0"/>
                    </a:p>
                  </a:txBody>
                  <a:tcPr/>
                </a:tc>
                <a:tc>
                  <a:txBody>
                    <a:bodyPr/>
                    <a:lstStyle/>
                    <a:p>
                      <a:pPr algn="just"/>
                      <a:r>
                        <a:rPr lang="en-US" sz="2600" dirty="0"/>
                        <a:t>Core Java and Advance Java</a:t>
                      </a:r>
                      <a:r>
                        <a:rPr lang="en-US" sz="2600" baseline="0" dirty="0"/>
                        <a:t>,</a:t>
                      </a:r>
                      <a:r>
                        <a:rPr lang="en-US" sz="2600" dirty="0"/>
                        <a:t> Artificial Intelligence, Soft Computing, C Programming, Web </a:t>
                      </a:r>
                      <a:r>
                        <a:rPr lang="en-US" sz="2600" dirty="0" err="1"/>
                        <a:t>Technology,Operating</a:t>
                      </a:r>
                      <a:r>
                        <a:rPr lang="en-US" sz="2600" dirty="0"/>
                        <a:t> </a:t>
                      </a:r>
                      <a:r>
                        <a:rPr lang="en-US" sz="2600" dirty="0" err="1"/>
                        <a:t>System,OOPs</a:t>
                      </a:r>
                      <a:r>
                        <a:rPr lang="en-US" sz="2600" dirty="0"/>
                        <a:t> ,C++,Machine  </a:t>
                      </a:r>
                      <a:r>
                        <a:rPr lang="en-US" sz="2600" dirty="0" err="1"/>
                        <a:t>Learning,Deep</a:t>
                      </a:r>
                      <a:r>
                        <a:rPr lang="en-US" sz="2600" dirty="0"/>
                        <a:t>   Learning.</a:t>
                      </a:r>
                      <a:endParaRPr lang="en-IN" sz="2600" dirty="0"/>
                    </a:p>
                  </a:txBody>
                  <a:tcPr/>
                </a:tc>
                <a:extLst>
                  <a:ext uri="{0D108BD9-81ED-4DB2-BD59-A6C34878D82A}">
                    <a16:rowId xmlns:a16="http://schemas.microsoft.com/office/drawing/2014/main" val="3013650449"/>
                  </a:ext>
                </a:extLst>
              </a:tr>
            </a:tbl>
          </a:graphicData>
        </a:graphic>
      </p:graphicFrame>
    </p:spTree>
    <p:extLst>
      <p:ext uri="{BB962C8B-B14F-4D97-AF65-F5344CB8AC3E}">
        <p14:creationId xmlns:p14="http://schemas.microsoft.com/office/powerpoint/2010/main" val="3342309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7682D-CA0B-4FFB-80F0-88472C8B5C7B}"/>
              </a:ext>
            </a:extLst>
          </p:cNvPr>
          <p:cNvSpPr>
            <a:spLocks noGrp="1"/>
          </p:cNvSpPr>
          <p:nvPr>
            <p:ph type="title"/>
          </p:nvPr>
        </p:nvSpPr>
        <p:spPr/>
        <p:txBody>
          <a:bodyPr/>
          <a:lstStyle/>
          <a:p>
            <a:r>
              <a:rPr lang="en-US" dirty="0"/>
              <a:t>    </a:t>
            </a:r>
            <a:r>
              <a:rPr lang="en-US" sz="3200" dirty="0">
                <a:latin typeface="Times New Roman" panose="02020603050405020304" pitchFamily="18" charset="0"/>
                <a:cs typeface="Times New Roman" panose="02020603050405020304" pitchFamily="18" charset="0"/>
              </a:rPr>
              <a:t>Design  Pattern  Previous  Year  Question  Paper..</a:t>
            </a:r>
          </a:p>
        </p:txBody>
      </p:sp>
      <p:pic>
        <p:nvPicPr>
          <p:cNvPr id="9" name="Content Placeholder 8">
            <a:extLst>
              <a:ext uri="{FF2B5EF4-FFF2-40B4-BE49-F238E27FC236}">
                <a16:creationId xmlns:a16="http://schemas.microsoft.com/office/drawing/2014/main" id="{C60D7653-0AD8-43C4-887C-E0341DE1541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85173" y="1364566"/>
            <a:ext cx="7095257" cy="4991783"/>
          </a:xfrm>
        </p:spPr>
      </p:pic>
      <p:sp>
        <p:nvSpPr>
          <p:cNvPr id="4" name="Date Placeholder 3">
            <a:extLst>
              <a:ext uri="{FF2B5EF4-FFF2-40B4-BE49-F238E27FC236}">
                <a16:creationId xmlns:a16="http://schemas.microsoft.com/office/drawing/2014/main" id="{6E694E70-7F10-4E3E-B12B-58CB7916AF63}"/>
              </a:ext>
            </a:extLst>
          </p:cNvPr>
          <p:cNvSpPr>
            <a:spLocks noGrp="1"/>
          </p:cNvSpPr>
          <p:nvPr>
            <p:ph type="dt" sz="half" idx="10"/>
          </p:nvPr>
        </p:nvSpPr>
        <p:spPr/>
        <p:txBody>
          <a:bodyPr/>
          <a:lstStyle/>
          <a:p>
            <a:fld id="{F81DD2E6-7240-4FFD-A615-3660C3DA7611}" type="datetime1">
              <a:rPr lang="en-US" smtClean="0"/>
              <a:t>6/29/2024</a:t>
            </a:fld>
            <a:endParaRPr lang="en-IN"/>
          </a:p>
        </p:txBody>
      </p:sp>
      <p:sp>
        <p:nvSpPr>
          <p:cNvPr id="5" name="Footer Placeholder 4">
            <a:extLst>
              <a:ext uri="{FF2B5EF4-FFF2-40B4-BE49-F238E27FC236}">
                <a16:creationId xmlns:a16="http://schemas.microsoft.com/office/drawing/2014/main" id="{E896B38F-B6B7-46EB-96A3-F955FCE63492}"/>
              </a:ext>
            </a:extLst>
          </p:cNvPr>
          <p:cNvSpPr>
            <a:spLocks noGrp="1"/>
          </p:cNvSpPr>
          <p:nvPr>
            <p:ph type="ftr" sz="quarter" idx="11"/>
          </p:nvPr>
        </p:nvSpPr>
        <p:spPr/>
        <p:txBody>
          <a:bodyPr/>
          <a:lstStyle/>
          <a:p>
            <a:r>
              <a:rPr lang="en-IN"/>
              <a:t>Renu  Panwar           ACSE0514    Design  Pattern               Unit-3</a:t>
            </a:r>
          </a:p>
        </p:txBody>
      </p:sp>
      <p:sp>
        <p:nvSpPr>
          <p:cNvPr id="6" name="Slide Number Placeholder 5">
            <a:extLst>
              <a:ext uri="{FF2B5EF4-FFF2-40B4-BE49-F238E27FC236}">
                <a16:creationId xmlns:a16="http://schemas.microsoft.com/office/drawing/2014/main" id="{29D5D592-FB48-411A-850D-FAC1AC4347C2}"/>
              </a:ext>
            </a:extLst>
          </p:cNvPr>
          <p:cNvSpPr>
            <a:spLocks noGrp="1"/>
          </p:cNvSpPr>
          <p:nvPr>
            <p:ph type="sldNum" sz="quarter" idx="12"/>
          </p:nvPr>
        </p:nvSpPr>
        <p:spPr/>
        <p:txBody>
          <a:bodyPr/>
          <a:lstStyle/>
          <a:p>
            <a:fld id="{D4AC43BF-6EE8-4137-B6AC-14832BEEB3CF}" type="slidenum">
              <a:rPr lang="en-IN" smtClean="0"/>
              <a:t>20</a:t>
            </a:fld>
            <a:endParaRPr lang="en-IN"/>
          </a:p>
        </p:txBody>
      </p:sp>
      <p:graphicFrame>
        <p:nvGraphicFramePr>
          <p:cNvPr id="7" name="Object 6">
            <a:extLst>
              <a:ext uri="{FF2B5EF4-FFF2-40B4-BE49-F238E27FC236}">
                <a16:creationId xmlns:a16="http://schemas.microsoft.com/office/drawing/2014/main" id="{FBCD3835-5972-43F8-B181-4FFD6927076C}"/>
              </a:ext>
            </a:extLst>
          </p:cNvPr>
          <p:cNvGraphicFramePr>
            <a:graphicFrameLocks noChangeAspect="1"/>
          </p:cNvGraphicFramePr>
          <p:nvPr/>
        </p:nvGraphicFramePr>
        <p:xfrm>
          <a:off x="92075" y="92075"/>
          <a:ext cx="2060575" cy="438150"/>
        </p:xfrm>
        <a:graphic>
          <a:graphicData uri="http://schemas.openxmlformats.org/presentationml/2006/ole">
            <mc:AlternateContent xmlns:mc="http://schemas.openxmlformats.org/markup-compatibility/2006">
              <mc:Choice xmlns:v="urn:schemas-microsoft-com:vml" Requires="v">
                <p:oleObj spid="_x0000_s1046" name="Packager Shell Object" showAsIcon="1" r:id="rId4" imgW="2060280" imgH="437760" progId="Package">
                  <p:embed/>
                </p:oleObj>
              </mc:Choice>
              <mc:Fallback>
                <p:oleObj name="Packager Shell Object" showAsIcon="1" r:id="rId4" imgW="2060280" imgH="437760" progId="Package">
                  <p:embed/>
                  <p:pic>
                    <p:nvPicPr>
                      <p:cNvPr id="7" name="Object 6">
                        <a:extLst>
                          <a:ext uri="{FF2B5EF4-FFF2-40B4-BE49-F238E27FC236}">
                            <a16:creationId xmlns:a16="http://schemas.microsoft.com/office/drawing/2014/main" id="{FBCD3835-5972-43F8-B181-4FFD6927076C}"/>
                          </a:ext>
                        </a:extLst>
                      </p:cNvPr>
                      <p:cNvPicPr/>
                      <p:nvPr/>
                    </p:nvPicPr>
                    <p:blipFill>
                      <a:blip r:embed="rId5"/>
                      <a:stretch>
                        <a:fillRect/>
                      </a:stretch>
                    </p:blipFill>
                    <p:spPr>
                      <a:xfrm>
                        <a:off x="92075" y="92075"/>
                        <a:ext cx="2060575" cy="438150"/>
                      </a:xfrm>
                      <a:prstGeom prst="rect">
                        <a:avLst/>
                      </a:prstGeom>
                    </p:spPr>
                  </p:pic>
                </p:oleObj>
              </mc:Fallback>
            </mc:AlternateContent>
          </a:graphicData>
        </a:graphic>
      </p:graphicFrame>
    </p:spTree>
    <p:extLst>
      <p:ext uri="{BB962C8B-B14F-4D97-AF65-F5344CB8AC3E}">
        <p14:creationId xmlns:p14="http://schemas.microsoft.com/office/powerpoint/2010/main" val="2349027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BA84F-47F5-4634-8079-552AC485FC78}"/>
              </a:ext>
            </a:extLst>
          </p:cNvPr>
          <p:cNvSpPr>
            <a:spLocks noGrp="1"/>
          </p:cNvSpPr>
          <p:nvPr>
            <p:ph type="title"/>
          </p:nvPr>
        </p:nvSpPr>
        <p:spPr/>
        <p:txBody>
          <a:bodyPr/>
          <a:lstStyle/>
          <a:p>
            <a:r>
              <a:rPr lang="en-US" dirty="0"/>
              <a:t>   </a:t>
            </a:r>
            <a:r>
              <a:rPr lang="en-US" sz="3200" dirty="0">
                <a:latin typeface="Times New Roman" panose="02020603050405020304" pitchFamily="18" charset="0"/>
                <a:cs typeface="Times New Roman" panose="02020603050405020304" pitchFamily="18" charset="0"/>
              </a:rPr>
              <a:t>Design  Pattern  Previous  Year  Question  Paper..</a:t>
            </a:r>
          </a:p>
        </p:txBody>
      </p:sp>
      <p:pic>
        <p:nvPicPr>
          <p:cNvPr id="8" name="Content Placeholder 7">
            <a:extLst>
              <a:ext uri="{FF2B5EF4-FFF2-40B4-BE49-F238E27FC236}">
                <a16:creationId xmlns:a16="http://schemas.microsoft.com/office/drawing/2014/main" id="{FCFDE0A5-4249-4C39-82EF-8FB1EEF0B3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5286" y="1825625"/>
            <a:ext cx="5761427" cy="4351338"/>
          </a:xfrm>
        </p:spPr>
      </p:pic>
      <p:sp>
        <p:nvSpPr>
          <p:cNvPr id="4" name="Date Placeholder 3">
            <a:extLst>
              <a:ext uri="{FF2B5EF4-FFF2-40B4-BE49-F238E27FC236}">
                <a16:creationId xmlns:a16="http://schemas.microsoft.com/office/drawing/2014/main" id="{37E70319-95C0-42EF-9742-AC33A0E9875F}"/>
              </a:ext>
            </a:extLst>
          </p:cNvPr>
          <p:cNvSpPr>
            <a:spLocks noGrp="1"/>
          </p:cNvSpPr>
          <p:nvPr>
            <p:ph type="dt" sz="half" idx="10"/>
          </p:nvPr>
        </p:nvSpPr>
        <p:spPr/>
        <p:txBody>
          <a:bodyPr/>
          <a:lstStyle/>
          <a:p>
            <a:fld id="{F81DD2E6-7240-4FFD-A615-3660C3DA7611}" type="datetime1">
              <a:rPr lang="en-US" smtClean="0"/>
              <a:t>6/29/2024</a:t>
            </a:fld>
            <a:endParaRPr lang="en-IN"/>
          </a:p>
        </p:txBody>
      </p:sp>
      <p:sp>
        <p:nvSpPr>
          <p:cNvPr id="5" name="Footer Placeholder 4">
            <a:extLst>
              <a:ext uri="{FF2B5EF4-FFF2-40B4-BE49-F238E27FC236}">
                <a16:creationId xmlns:a16="http://schemas.microsoft.com/office/drawing/2014/main" id="{9E2764C4-DD3D-4BD8-AF7C-B2563A74C35B}"/>
              </a:ext>
            </a:extLst>
          </p:cNvPr>
          <p:cNvSpPr>
            <a:spLocks noGrp="1"/>
          </p:cNvSpPr>
          <p:nvPr>
            <p:ph type="ftr" sz="quarter" idx="11"/>
          </p:nvPr>
        </p:nvSpPr>
        <p:spPr/>
        <p:txBody>
          <a:bodyPr/>
          <a:lstStyle/>
          <a:p>
            <a:r>
              <a:rPr lang="en-IN"/>
              <a:t>Renu  Panwar           ACSE0514    Design  Pattern               Unit-3</a:t>
            </a:r>
          </a:p>
        </p:txBody>
      </p:sp>
      <p:sp>
        <p:nvSpPr>
          <p:cNvPr id="6" name="Slide Number Placeholder 5">
            <a:extLst>
              <a:ext uri="{FF2B5EF4-FFF2-40B4-BE49-F238E27FC236}">
                <a16:creationId xmlns:a16="http://schemas.microsoft.com/office/drawing/2014/main" id="{8E902E27-F41B-408E-9569-E1B45152FC33}"/>
              </a:ext>
            </a:extLst>
          </p:cNvPr>
          <p:cNvSpPr>
            <a:spLocks noGrp="1"/>
          </p:cNvSpPr>
          <p:nvPr>
            <p:ph type="sldNum" sz="quarter" idx="12"/>
          </p:nvPr>
        </p:nvSpPr>
        <p:spPr/>
        <p:txBody>
          <a:bodyPr/>
          <a:lstStyle/>
          <a:p>
            <a:fld id="{D4AC43BF-6EE8-4137-B6AC-14832BEEB3CF}" type="slidenum">
              <a:rPr lang="en-IN" smtClean="0"/>
              <a:t>21</a:t>
            </a:fld>
            <a:endParaRPr lang="en-IN"/>
          </a:p>
        </p:txBody>
      </p:sp>
    </p:spTree>
    <p:extLst>
      <p:ext uri="{BB962C8B-B14F-4D97-AF65-F5344CB8AC3E}">
        <p14:creationId xmlns:p14="http://schemas.microsoft.com/office/powerpoint/2010/main" val="1665224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82A2E-3394-4D7D-A471-C6F5B0E36408}"/>
              </a:ext>
            </a:extLst>
          </p:cNvPr>
          <p:cNvSpPr>
            <a:spLocks noGrp="1"/>
          </p:cNvSpPr>
          <p:nvPr>
            <p:ph type="title"/>
          </p:nvPr>
        </p:nvSpPr>
        <p:spPr/>
        <p:txBody>
          <a:bodyPr/>
          <a:lstStyle/>
          <a:p>
            <a:r>
              <a:rPr lang="en-US" dirty="0"/>
              <a:t>   </a:t>
            </a:r>
            <a:r>
              <a:rPr lang="en-US" sz="3200" dirty="0">
                <a:latin typeface="Times New Roman" panose="02020603050405020304" pitchFamily="18" charset="0"/>
                <a:cs typeface="Times New Roman" panose="02020603050405020304" pitchFamily="18" charset="0"/>
              </a:rPr>
              <a:t>Design  Pattern  Previous  Year  Question  Paper..</a:t>
            </a:r>
          </a:p>
        </p:txBody>
      </p:sp>
      <p:pic>
        <p:nvPicPr>
          <p:cNvPr id="8" name="Content Placeholder 7">
            <a:extLst>
              <a:ext uri="{FF2B5EF4-FFF2-40B4-BE49-F238E27FC236}">
                <a16:creationId xmlns:a16="http://schemas.microsoft.com/office/drawing/2014/main" id="{E6CF3653-055C-4286-991C-FD52DB8380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8068" y="1825625"/>
            <a:ext cx="5295864" cy="4351338"/>
          </a:xfrm>
        </p:spPr>
      </p:pic>
      <p:sp>
        <p:nvSpPr>
          <p:cNvPr id="4" name="Date Placeholder 3">
            <a:extLst>
              <a:ext uri="{FF2B5EF4-FFF2-40B4-BE49-F238E27FC236}">
                <a16:creationId xmlns:a16="http://schemas.microsoft.com/office/drawing/2014/main" id="{BED90B8C-5066-43D7-881E-EF28CBB3C9AD}"/>
              </a:ext>
            </a:extLst>
          </p:cNvPr>
          <p:cNvSpPr>
            <a:spLocks noGrp="1"/>
          </p:cNvSpPr>
          <p:nvPr>
            <p:ph type="dt" sz="half" idx="10"/>
          </p:nvPr>
        </p:nvSpPr>
        <p:spPr/>
        <p:txBody>
          <a:bodyPr/>
          <a:lstStyle/>
          <a:p>
            <a:fld id="{F81DD2E6-7240-4FFD-A615-3660C3DA7611}" type="datetime1">
              <a:rPr lang="en-US" smtClean="0"/>
              <a:t>6/29/2024</a:t>
            </a:fld>
            <a:endParaRPr lang="en-IN"/>
          </a:p>
        </p:txBody>
      </p:sp>
      <p:sp>
        <p:nvSpPr>
          <p:cNvPr id="5" name="Footer Placeholder 4">
            <a:extLst>
              <a:ext uri="{FF2B5EF4-FFF2-40B4-BE49-F238E27FC236}">
                <a16:creationId xmlns:a16="http://schemas.microsoft.com/office/drawing/2014/main" id="{B6A4CB89-AE5C-4F8D-A9BA-850D2AB128DE}"/>
              </a:ext>
            </a:extLst>
          </p:cNvPr>
          <p:cNvSpPr>
            <a:spLocks noGrp="1"/>
          </p:cNvSpPr>
          <p:nvPr>
            <p:ph type="ftr" sz="quarter" idx="11"/>
          </p:nvPr>
        </p:nvSpPr>
        <p:spPr/>
        <p:txBody>
          <a:bodyPr/>
          <a:lstStyle/>
          <a:p>
            <a:r>
              <a:rPr lang="en-IN"/>
              <a:t>Renu  Panwar           ACSE0514    Design  Pattern               Unit-3</a:t>
            </a:r>
          </a:p>
        </p:txBody>
      </p:sp>
      <p:sp>
        <p:nvSpPr>
          <p:cNvPr id="6" name="Slide Number Placeholder 5">
            <a:extLst>
              <a:ext uri="{FF2B5EF4-FFF2-40B4-BE49-F238E27FC236}">
                <a16:creationId xmlns:a16="http://schemas.microsoft.com/office/drawing/2014/main" id="{65B8518A-125F-47F8-9AFC-77908BD25195}"/>
              </a:ext>
            </a:extLst>
          </p:cNvPr>
          <p:cNvSpPr>
            <a:spLocks noGrp="1"/>
          </p:cNvSpPr>
          <p:nvPr>
            <p:ph type="sldNum" sz="quarter" idx="12"/>
          </p:nvPr>
        </p:nvSpPr>
        <p:spPr/>
        <p:txBody>
          <a:bodyPr/>
          <a:lstStyle/>
          <a:p>
            <a:fld id="{D4AC43BF-6EE8-4137-B6AC-14832BEEB3CF}" type="slidenum">
              <a:rPr lang="en-IN" smtClean="0"/>
              <a:t>22</a:t>
            </a:fld>
            <a:endParaRPr lang="en-IN"/>
          </a:p>
        </p:txBody>
      </p:sp>
    </p:spTree>
    <p:extLst>
      <p:ext uri="{BB962C8B-B14F-4D97-AF65-F5344CB8AC3E}">
        <p14:creationId xmlns:p14="http://schemas.microsoft.com/office/powerpoint/2010/main" val="2145541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C4E6-60B5-4262-87FE-D7F7B92E3D50}"/>
              </a:ext>
            </a:extLst>
          </p:cNvPr>
          <p:cNvSpPr>
            <a:spLocks noGrp="1"/>
          </p:cNvSpPr>
          <p:nvPr>
            <p:ph type="title"/>
          </p:nvPr>
        </p:nvSpPr>
        <p:spPr/>
        <p:txBody>
          <a:bodyPr/>
          <a:lstStyle/>
          <a:p>
            <a:r>
              <a:rPr lang="en-US" dirty="0"/>
              <a:t>      </a:t>
            </a:r>
            <a:r>
              <a:rPr lang="en-US" sz="3200" dirty="0">
                <a:latin typeface="Times New Roman" panose="02020603050405020304" pitchFamily="18" charset="0"/>
                <a:cs typeface="Times New Roman" panose="02020603050405020304" pitchFamily="18" charset="0"/>
              </a:rPr>
              <a:t>Design  Pattern  Previous  Year  Question  Paper..</a:t>
            </a:r>
          </a:p>
        </p:txBody>
      </p:sp>
      <p:pic>
        <p:nvPicPr>
          <p:cNvPr id="8" name="Content Placeholder 7">
            <a:extLst>
              <a:ext uri="{FF2B5EF4-FFF2-40B4-BE49-F238E27FC236}">
                <a16:creationId xmlns:a16="http://schemas.microsoft.com/office/drawing/2014/main" id="{F2F2ED70-002D-4F55-8B28-5502F5FA25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0604" y="1825625"/>
            <a:ext cx="5430791" cy="4351338"/>
          </a:xfrm>
        </p:spPr>
      </p:pic>
      <p:sp>
        <p:nvSpPr>
          <p:cNvPr id="4" name="Date Placeholder 3">
            <a:extLst>
              <a:ext uri="{FF2B5EF4-FFF2-40B4-BE49-F238E27FC236}">
                <a16:creationId xmlns:a16="http://schemas.microsoft.com/office/drawing/2014/main" id="{5E87CACF-0E0E-491C-B125-F7504BC49337}"/>
              </a:ext>
            </a:extLst>
          </p:cNvPr>
          <p:cNvSpPr>
            <a:spLocks noGrp="1"/>
          </p:cNvSpPr>
          <p:nvPr>
            <p:ph type="dt" sz="half" idx="10"/>
          </p:nvPr>
        </p:nvSpPr>
        <p:spPr/>
        <p:txBody>
          <a:bodyPr/>
          <a:lstStyle/>
          <a:p>
            <a:fld id="{F81DD2E6-7240-4FFD-A615-3660C3DA7611}" type="datetime1">
              <a:rPr lang="en-US" smtClean="0"/>
              <a:t>6/29/2024</a:t>
            </a:fld>
            <a:endParaRPr lang="en-IN"/>
          </a:p>
        </p:txBody>
      </p:sp>
      <p:sp>
        <p:nvSpPr>
          <p:cNvPr id="5" name="Footer Placeholder 4">
            <a:extLst>
              <a:ext uri="{FF2B5EF4-FFF2-40B4-BE49-F238E27FC236}">
                <a16:creationId xmlns:a16="http://schemas.microsoft.com/office/drawing/2014/main" id="{ACC424F2-7464-4418-895F-9C16B9267079}"/>
              </a:ext>
            </a:extLst>
          </p:cNvPr>
          <p:cNvSpPr>
            <a:spLocks noGrp="1"/>
          </p:cNvSpPr>
          <p:nvPr>
            <p:ph type="ftr" sz="quarter" idx="11"/>
          </p:nvPr>
        </p:nvSpPr>
        <p:spPr/>
        <p:txBody>
          <a:bodyPr/>
          <a:lstStyle/>
          <a:p>
            <a:r>
              <a:rPr lang="en-IN"/>
              <a:t>Renu  Panwar           ACSE0514    Design  Pattern               Unit-3</a:t>
            </a:r>
          </a:p>
        </p:txBody>
      </p:sp>
      <p:sp>
        <p:nvSpPr>
          <p:cNvPr id="6" name="Slide Number Placeholder 5">
            <a:extLst>
              <a:ext uri="{FF2B5EF4-FFF2-40B4-BE49-F238E27FC236}">
                <a16:creationId xmlns:a16="http://schemas.microsoft.com/office/drawing/2014/main" id="{B41B15DC-F7B4-4BC1-BDF1-4214CB638A49}"/>
              </a:ext>
            </a:extLst>
          </p:cNvPr>
          <p:cNvSpPr>
            <a:spLocks noGrp="1"/>
          </p:cNvSpPr>
          <p:nvPr>
            <p:ph type="sldNum" sz="quarter" idx="12"/>
          </p:nvPr>
        </p:nvSpPr>
        <p:spPr/>
        <p:txBody>
          <a:bodyPr/>
          <a:lstStyle/>
          <a:p>
            <a:fld id="{D4AC43BF-6EE8-4137-B6AC-14832BEEB3CF}" type="slidenum">
              <a:rPr lang="en-IN" smtClean="0"/>
              <a:t>23</a:t>
            </a:fld>
            <a:endParaRPr lang="en-IN"/>
          </a:p>
        </p:txBody>
      </p:sp>
    </p:spTree>
    <p:extLst>
      <p:ext uri="{BB962C8B-B14F-4D97-AF65-F5344CB8AC3E}">
        <p14:creationId xmlns:p14="http://schemas.microsoft.com/office/powerpoint/2010/main" val="2333803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DD486-0EBB-4BCC-9BC1-DC5A72605877}"/>
              </a:ext>
            </a:extLst>
          </p:cNvPr>
          <p:cNvSpPr>
            <a:spLocks noGrp="1"/>
          </p:cNvSpPr>
          <p:nvPr>
            <p:ph type="title"/>
          </p:nvPr>
        </p:nvSpPr>
        <p:spPr/>
        <p:txBody>
          <a:bodyPr/>
          <a:lstStyle/>
          <a:p>
            <a:r>
              <a:rPr lang="en-US" dirty="0"/>
              <a:t>   </a:t>
            </a:r>
            <a:r>
              <a:rPr lang="en-US" sz="3200" dirty="0"/>
              <a:t>Design  Pattern  Previous  Year  Question  Paper..</a:t>
            </a:r>
            <a:br>
              <a:rPr lang="en-US" dirty="0"/>
            </a:br>
            <a:endParaRPr lang="en-US" dirty="0"/>
          </a:p>
        </p:txBody>
      </p:sp>
      <p:pic>
        <p:nvPicPr>
          <p:cNvPr id="8" name="Content Placeholder 7">
            <a:extLst>
              <a:ext uri="{FF2B5EF4-FFF2-40B4-BE49-F238E27FC236}">
                <a16:creationId xmlns:a16="http://schemas.microsoft.com/office/drawing/2014/main" id="{B3FCE33A-39A4-4190-9F08-052AA5CDBA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4732" y="1097280"/>
            <a:ext cx="7863840" cy="5079683"/>
          </a:xfrm>
        </p:spPr>
      </p:pic>
      <p:sp>
        <p:nvSpPr>
          <p:cNvPr id="4" name="Date Placeholder 3">
            <a:extLst>
              <a:ext uri="{FF2B5EF4-FFF2-40B4-BE49-F238E27FC236}">
                <a16:creationId xmlns:a16="http://schemas.microsoft.com/office/drawing/2014/main" id="{6CE06F62-E81D-4124-8E88-EFB031218639}"/>
              </a:ext>
            </a:extLst>
          </p:cNvPr>
          <p:cNvSpPr>
            <a:spLocks noGrp="1"/>
          </p:cNvSpPr>
          <p:nvPr>
            <p:ph type="dt" sz="half" idx="10"/>
          </p:nvPr>
        </p:nvSpPr>
        <p:spPr/>
        <p:txBody>
          <a:bodyPr/>
          <a:lstStyle/>
          <a:p>
            <a:fld id="{F81DD2E6-7240-4FFD-A615-3660C3DA7611}" type="datetime1">
              <a:rPr lang="en-US" smtClean="0"/>
              <a:t>6/29/2024</a:t>
            </a:fld>
            <a:endParaRPr lang="en-IN"/>
          </a:p>
        </p:txBody>
      </p:sp>
      <p:sp>
        <p:nvSpPr>
          <p:cNvPr id="5" name="Footer Placeholder 4">
            <a:extLst>
              <a:ext uri="{FF2B5EF4-FFF2-40B4-BE49-F238E27FC236}">
                <a16:creationId xmlns:a16="http://schemas.microsoft.com/office/drawing/2014/main" id="{8DA9BCB2-F699-4AFC-9501-9587CF2BE957}"/>
              </a:ext>
            </a:extLst>
          </p:cNvPr>
          <p:cNvSpPr>
            <a:spLocks noGrp="1"/>
          </p:cNvSpPr>
          <p:nvPr>
            <p:ph type="ftr" sz="quarter" idx="11"/>
          </p:nvPr>
        </p:nvSpPr>
        <p:spPr/>
        <p:txBody>
          <a:bodyPr/>
          <a:lstStyle/>
          <a:p>
            <a:r>
              <a:rPr lang="en-IN"/>
              <a:t>Renu  Panwar           ACSE0514    Design  Pattern               Unit-3</a:t>
            </a:r>
          </a:p>
        </p:txBody>
      </p:sp>
      <p:sp>
        <p:nvSpPr>
          <p:cNvPr id="6" name="Slide Number Placeholder 5">
            <a:extLst>
              <a:ext uri="{FF2B5EF4-FFF2-40B4-BE49-F238E27FC236}">
                <a16:creationId xmlns:a16="http://schemas.microsoft.com/office/drawing/2014/main" id="{07F1F6C8-2775-4282-9422-248B202B79BC}"/>
              </a:ext>
            </a:extLst>
          </p:cNvPr>
          <p:cNvSpPr>
            <a:spLocks noGrp="1"/>
          </p:cNvSpPr>
          <p:nvPr>
            <p:ph type="sldNum" sz="quarter" idx="12"/>
          </p:nvPr>
        </p:nvSpPr>
        <p:spPr/>
        <p:txBody>
          <a:bodyPr/>
          <a:lstStyle/>
          <a:p>
            <a:fld id="{D4AC43BF-6EE8-4137-B6AC-14832BEEB3CF}" type="slidenum">
              <a:rPr lang="en-IN" smtClean="0"/>
              <a:t>24</a:t>
            </a:fld>
            <a:endParaRPr lang="en-IN"/>
          </a:p>
        </p:txBody>
      </p:sp>
    </p:spTree>
    <p:extLst>
      <p:ext uri="{BB962C8B-B14F-4D97-AF65-F5344CB8AC3E}">
        <p14:creationId xmlns:p14="http://schemas.microsoft.com/office/powerpoint/2010/main" val="660863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A6356-8B60-4A29-AB7D-AEE68E16B9E9}"/>
              </a:ext>
            </a:extLst>
          </p:cNvPr>
          <p:cNvSpPr>
            <a:spLocks noGrp="1"/>
          </p:cNvSpPr>
          <p:nvPr>
            <p:ph type="title"/>
          </p:nvPr>
        </p:nvSpPr>
        <p:spPr/>
        <p:txBody>
          <a:bodyPr/>
          <a:lstStyle/>
          <a:p>
            <a:r>
              <a:rPr lang="en-US" dirty="0"/>
              <a:t>     </a:t>
            </a:r>
            <a:r>
              <a:rPr lang="en-US" sz="3600" dirty="0">
                <a:latin typeface="Times New Roman" panose="02020603050405020304" pitchFamily="18" charset="0"/>
                <a:cs typeface="Times New Roman" panose="02020603050405020304" pitchFamily="18" charset="0"/>
              </a:rPr>
              <a:t>Design  Pattern  Previous  Year  Question  Paper..</a:t>
            </a:r>
          </a:p>
        </p:txBody>
      </p:sp>
      <p:pic>
        <p:nvPicPr>
          <p:cNvPr id="8" name="Content Placeholder 7">
            <a:extLst>
              <a:ext uri="{FF2B5EF4-FFF2-40B4-BE49-F238E27FC236}">
                <a16:creationId xmlns:a16="http://schemas.microsoft.com/office/drawing/2014/main" id="{65882DA9-3E80-473D-A5DF-CE1B66A034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5613" y="1825625"/>
            <a:ext cx="5020774" cy="4351338"/>
          </a:xfrm>
        </p:spPr>
      </p:pic>
      <p:sp>
        <p:nvSpPr>
          <p:cNvPr id="4" name="Date Placeholder 3">
            <a:extLst>
              <a:ext uri="{FF2B5EF4-FFF2-40B4-BE49-F238E27FC236}">
                <a16:creationId xmlns:a16="http://schemas.microsoft.com/office/drawing/2014/main" id="{BE7E8532-F286-4CD1-8C08-CCBB72CD02C2}"/>
              </a:ext>
            </a:extLst>
          </p:cNvPr>
          <p:cNvSpPr>
            <a:spLocks noGrp="1"/>
          </p:cNvSpPr>
          <p:nvPr>
            <p:ph type="dt" sz="half" idx="10"/>
          </p:nvPr>
        </p:nvSpPr>
        <p:spPr/>
        <p:txBody>
          <a:bodyPr/>
          <a:lstStyle/>
          <a:p>
            <a:fld id="{F81DD2E6-7240-4FFD-A615-3660C3DA7611}" type="datetime1">
              <a:rPr lang="en-US" smtClean="0"/>
              <a:t>6/29/2024</a:t>
            </a:fld>
            <a:endParaRPr lang="en-IN"/>
          </a:p>
        </p:txBody>
      </p:sp>
      <p:sp>
        <p:nvSpPr>
          <p:cNvPr id="5" name="Footer Placeholder 4">
            <a:extLst>
              <a:ext uri="{FF2B5EF4-FFF2-40B4-BE49-F238E27FC236}">
                <a16:creationId xmlns:a16="http://schemas.microsoft.com/office/drawing/2014/main" id="{F5E3C361-8F75-49C2-B516-E9EAEDCEA942}"/>
              </a:ext>
            </a:extLst>
          </p:cNvPr>
          <p:cNvSpPr>
            <a:spLocks noGrp="1"/>
          </p:cNvSpPr>
          <p:nvPr>
            <p:ph type="ftr" sz="quarter" idx="11"/>
          </p:nvPr>
        </p:nvSpPr>
        <p:spPr/>
        <p:txBody>
          <a:bodyPr/>
          <a:lstStyle/>
          <a:p>
            <a:r>
              <a:rPr lang="en-IN"/>
              <a:t>Renu  Panwar           ACSE0514    Design  Pattern               Unit-3</a:t>
            </a:r>
          </a:p>
        </p:txBody>
      </p:sp>
      <p:sp>
        <p:nvSpPr>
          <p:cNvPr id="6" name="Slide Number Placeholder 5">
            <a:extLst>
              <a:ext uri="{FF2B5EF4-FFF2-40B4-BE49-F238E27FC236}">
                <a16:creationId xmlns:a16="http://schemas.microsoft.com/office/drawing/2014/main" id="{989CE828-D85C-46DC-B78E-E5E9AC71D0C3}"/>
              </a:ext>
            </a:extLst>
          </p:cNvPr>
          <p:cNvSpPr>
            <a:spLocks noGrp="1"/>
          </p:cNvSpPr>
          <p:nvPr>
            <p:ph type="sldNum" sz="quarter" idx="12"/>
          </p:nvPr>
        </p:nvSpPr>
        <p:spPr/>
        <p:txBody>
          <a:bodyPr/>
          <a:lstStyle/>
          <a:p>
            <a:fld id="{D4AC43BF-6EE8-4137-B6AC-14832BEEB3CF}" type="slidenum">
              <a:rPr lang="en-IN" smtClean="0"/>
              <a:t>25</a:t>
            </a:fld>
            <a:endParaRPr lang="en-IN"/>
          </a:p>
        </p:txBody>
      </p:sp>
    </p:spTree>
    <p:extLst>
      <p:ext uri="{BB962C8B-B14F-4D97-AF65-F5344CB8AC3E}">
        <p14:creationId xmlns:p14="http://schemas.microsoft.com/office/powerpoint/2010/main" val="458029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C18CD-F651-46FD-B749-5193445EC72E}"/>
              </a:ext>
            </a:extLst>
          </p:cNvPr>
          <p:cNvSpPr>
            <a:spLocks noGrp="1"/>
          </p:cNvSpPr>
          <p:nvPr>
            <p:ph type="title"/>
          </p:nvPr>
        </p:nvSpPr>
        <p:spPr/>
        <p:txBody>
          <a:bodyPr/>
          <a:lstStyle/>
          <a:p>
            <a:r>
              <a:rPr lang="en-US" dirty="0"/>
              <a:t>    </a:t>
            </a:r>
            <a:r>
              <a:rPr lang="en-US" sz="3200" dirty="0">
                <a:latin typeface="Times New Roman" panose="02020603050405020304" pitchFamily="18" charset="0"/>
                <a:cs typeface="Times New Roman" panose="02020603050405020304" pitchFamily="18" charset="0"/>
              </a:rPr>
              <a:t>Design  Pattern  Previous  Year  Question  Paper..</a:t>
            </a:r>
          </a:p>
        </p:txBody>
      </p:sp>
      <p:pic>
        <p:nvPicPr>
          <p:cNvPr id="8" name="Content Placeholder 7">
            <a:extLst>
              <a:ext uri="{FF2B5EF4-FFF2-40B4-BE49-F238E27FC236}">
                <a16:creationId xmlns:a16="http://schemas.microsoft.com/office/drawing/2014/main" id="{A756D7DE-3250-4C1D-8AB8-F7E3C6507B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3502" y="1825625"/>
            <a:ext cx="4824995" cy="4351338"/>
          </a:xfrm>
        </p:spPr>
      </p:pic>
      <p:sp>
        <p:nvSpPr>
          <p:cNvPr id="4" name="Date Placeholder 3">
            <a:extLst>
              <a:ext uri="{FF2B5EF4-FFF2-40B4-BE49-F238E27FC236}">
                <a16:creationId xmlns:a16="http://schemas.microsoft.com/office/drawing/2014/main" id="{A61B27B9-8941-4C8E-BC42-0C517081F48F}"/>
              </a:ext>
            </a:extLst>
          </p:cNvPr>
          <p:cNvSpPr>
            <a:spLocks noGrp="1"/>
          </p:cNvSpPr>
          <p:nvPr>
            <p:ph type="dt" sz="half" idx="10"/>
          </p:nvPr>
        </p:nvSpPr>
        <p:spPr/>
        <p:txBody>
          <a:bodyPr/>
          <a:lstStyle/>
          <a:p>
            <a:fld id="{F81DD2E6-7240-4FFD-A615-3660C3DA7611}" type="datetime1">
              <a:rPr lang="en-US" smtClean="0"/>
              <a:t>6/29/2024</a:t>
            </a:fld>
            <a:endParaRPr lang="en-IN"/>
          </a:p>
        </p:txBody>
      </p:sp>
      <p:sp>
        <p:nvSpPr>
          <p:cNvPr id="5" name="Footer Placeholder 4">
            <a:extLst>
              <a:ext uri="{FF2B5EF4-FFF2-40B4-BE49-F238E27FC236}">
                <a16:creationId xmlns:a16="http://schemas.microsoft.com/office/drawing/2014/main" id="{3D0D334B-0DE8-4A6B-9AFE-E783B670E3B2}"/>
              </a:ext>
            </a:extLst>
          </p:cNvPr>
          <p:cNvSpPr>
            <a:spLocks noGrp="1"/>
          </p:cNvSpPr>
          <p:nvPr>
            <p:ph type="ftr" sz="quarter" idx="11"/>
          </p:nvPr>
        </p:nvSpPr>
        <p:spPr/>
        <p:txBody>
          <a:bodyPr/>
          <a:lstStyle/>
          <a:p>
            <a:r>
              <a:rPr lang="en-IN"/>
              <a:t>Renu  Panwar           ACSE0514    Design  Pattern               Unit-3</a:t>
            </a:r>
          </a:p>
        </p:txBody>
      </p:sp>
      <p:sp>
        <p:nvSpPr>
          <p:cNvPr id="6" name="Slide Number Placeholder 5">
            <a:extLst>
              <a:ext uri="{FF2B5EF4-FFF2-40B4-BE49-F238E27FC236}">
                <a16:creationId xmlns:a16="http://schemas.microsoft.com/office/drawing/2014/main" id="{0350C7C5-761A-4BC4-B178-B86E67ADB1C4}"/>
              </a:ext>
            </a:extLst>
          </p:cNvPr>
          <p:cNvSpPr>
            <a:spLocks noGrp="1"/>
          </p:cNvSpPr>
          <p:nvPr>
            <p:ph type="sldNum" sz="quarter" idx="12"/>
          </p:nvPr>
        </p:nvSpPr>
        <p:spPr/>
        <p:txBody>
          <a:bodyPr/>
          <a:lstStyle/>
          <a:p>
            <a:fld id="{D4AC43BF-6EE8-4137-B6AC-14832BEEB3CF}" type="slidenum">
              <a:rPr lang="en-IN" smtClean="0"/>
              <a:t>26</a:t>
            </a:fld>
            <a:endParaRPr lang="en-IN"/>
          </a:p>
        </p:txBody>
      </p:sp>
    </p:spTree>
    <p:extLst>
      <p:ext uri="{BB962C8B-B14F-4D97-AF65-F5344CB8AC3E}">
        <p14:creationId xmlns:p14="http://schemas.microsoft.com/office/powerpoint/2010/main" val="3983480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9A1-BBD7-4AF1-8408-3E10905EA429}"/>
              </a:ext>
            </a:extLst>
          </p:cNvPr>
          <p:cNvSpPr>
            <a:spLocks noGrp="1"/>
          </p:cNvSpPr>
          <p:nvPr>
            <p:ph type="title"/>
          </p:nvPr>
        </p:nvSpPr>
        <p:spPr/>
        <p:txBody>
          <a:bodyPr/>
          <a:lstStyle/>
          <a:p>
            <a:r>
              <a:rPr lang="en-US" dirty="0"/>
              <a:t>     </a:t>
            </a:r>
            <a:r>
              <a:rPr lang="en-US" sz="3200" dirty="0">
                <a:latin typeface="Times New Roman" panose="02020603050405020304" pitchFamily="18" charset="0"/>
                <a:cs typeface="Times New Roman" panose="02020603050405020304" pitchFamily="18" charset="0"/>
              </a:rPr>
              <a:t>Design  Pattern  Previous  Year  Question  Paper..</a:t>
            </a:r>
          </a:p>
        </p:txBody>
      </p:sp>
      <p:pic>
        <p:nvPicPr>
          <p:cNvPr id="8" name="Content Placeholder 7">
            <a:extLst>
              <a:ext uri="{FF2B5EF4-FFF2-40B4-BE49-F238E27FC236}">
                <a16:creationId xmlns:a16="http://schemas.microsoft.com/office/drawing/2014/main" id="{36BF4194-73EF-4385-9386-34B6D0CC11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0001" y="1825625"/>
            <a:ext cx="7071997" cy="4351338"/>
          </a:xfrm>
        </p:spPr>
      </p:pic>
      <p:sp>
        <p:nvSpPr>
          <p:cNvPr id="4" name="Date Placeholder 3">
            <a:extLst>
              <a:ext uri="{FF2B5EF4-FFF2-40B4-BE49-F238E27FC236}">
                <a16:creationId xmlns:a16="http://schemas.microsoft.com/office/drawing/2014/main" id="{78BDDDCD-E2CD-4782-86D7-62DCABA91CE7}"/>
              </a:ext>
            </a:extLst>
          </p:cNvPr>
          <p:cNvSpPr>
            <a:spLocks noGrp="1"/>
          </p:cNvSpPr>
          <p:nvPr>
            <p:ph type="dt" sz="half" idx="10"/>
          </p:nvPr>
        </p:nvSpPr>
        <p:spPr/>
        <p:txBody>
          <a:bodyPr/>
          <a:lstStyle/>
          <a:p>
            <a:fld id="{F81DD2E6-7240-4FFD-A615-3660C3DA7611}" type="datetime1">
              <a:rPr lang="en-US" smtClean="0"/>
              <a:t>6/29/2024</a:t>
            </a:fld>
            <a:endParaRPr lang="en-IN"/>
          </a:p>
        </p:txBody>
      </p:sp>
      <p:sp>
        <p:nvSpPr>
          <p:cNvPr id="5" name="Footer Placeholder 4">
            <a:extLst>
              <a:ext uri="{FF2B5EF4-FFF2-40B4-BE49-F238E27FC236}">
                <a16:creationId xmlns:a16="http://schemas.microsoft.com/office/drawing/2014/main" id="{5B639864-B868-4EDB-938F-BF5356663A32}"/>
              </a:ext>
            </a:extLst>
          </p:cNvPr>
          <p:cNvSpPr>
            <a:spLocks noGrp="1"/>
          </p:cNvSpPr>
          <p:nvPr>
            <p:ph type="ftr" sz="quarter" idx="11"/>
          </p:nvPr>
        </p:nvSpPr>
        <p:spPr/>
        <p:txBody>
          <a:bodyPr/>
          <a:lstStyle/>
          <a:p>
            <a:r>
              <a:rPr lang="en-IN"/>
              <a:t>Renu  Panwar           ACSE0514    Design  Pattern               Unit-3</a:t>
            </a:r>
          </a:p>
        </p:txBody>
      </p:sp>
      <p:sp>
        <p:nvSpPr>
          <p:cNvPr id="6" name="Slide Number Placeholder 5">
            <a:extLst>
              <a:ext uri="{FF2B5EF4-FFF2-40B4-BE49-F238E27FC236}">
                <a16:creationId xmlns:a16="http://schemas.microsoft.com/office/drawing/2014/main" id="{2682942D-1497-47DA-BC6D-3FFDD8751874}"/>
              </a:ext>
            </a:extLst>
          </p:cNvPr>
          <p:cNvSpPr>
            <a:spLocks noGrp="1"/>
          </p:cNvSpPr>
          <p:nvPr>
            <p:ph type="sldNum" sz="quarter" idx="12"/>
          </p:nvPr>
        </p:nvSpPr>
        <p:spPr/>
        <p:txBody>
          <a:bodyPr/>
          <a:lstStyle/>
          <a:p>
            <a:fld id="{D4AC43BF-6EE8-4137-B6AC-14832BEEB3CF}" type="slidenum">
              <a:rPr lang="en-IN" smtClean="0"/>
              <a:t>27</a:t>
            </a:fld>
            <a:endParaRPr lang="en-IN"/>
          </a:p>
        </p:txBody>
      </p:sp>
    </p:spTree>
    <p:extLst>
      <p:ext uri="{BB962C8B-B14F-4D97-AF65-F5344CB8AC3E}">
        <p14:creationId xmlns:p14="http://schemas.microsoft.com/office/powerpoint/2010/main" val="700767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EBBF13A-5931-4F9A-B5BC-B301E97D08A3}" type="datetime1">
              <a:rPr lang="en-US" smtClean="0"/>
              <a:t>6/29/2024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Renu   Panwar          ACSE0514                   Design  Pattern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9" name="Content Placeholder 2"/>
          <p:cNvSpPr>
            <a:spLocks noGrp="1"/>
          </p:cNvSpPr>
          <p:nvPr>
            <p:ph idx="1"/>
          </p:nvPr>
        </p:nvSpPr>
        <p:spPr>
          <a:xfrm>
            <a:off x="914400" y="1066800"/>
            <a:ext cx="11049000" cy="4525963"/>
          </a:xfrm>
          <a:solidFill>
            <a:schemeClr val="bg1"/>
          </a:solidFill>
          <a:ln w="19050">
            <a:solidFill>
              <a:schemeClr val="tx1"/>
            </a:solidFill>
          </a:ln>
        </p:spPr>
        <p:txBody>
          <a:bodyPr>
            <a:normAutofit/>
          </a:bodyPr>
          <a:lstStyle/>
          <a:p>
            <a:pPr algn="just">
              <a:lnSpc>
                <a:spcPct val="200000"/>
              </a:lnSpc>
            </a:pPr>
            <a:r>
              <a:rPr lang="en-US" sz="2800" dirty="0"/>
              <a:t> Students should know object-oriented analysis and design.</a:t>
            </a:r>
          </a:p>
          <a:p>
            <a:pPr algn="just">
              <a:lnSpc>
                <a:spcPct val="200000"/>
              </a:lnSpc>
            </a:pPr>
            <a:r>
              <a:rPr lang="en-US" sz="2800" dirty="0"/>
              <a:t>Knowledge of Data structure and algorithm.</a:t>
            </a:r>
          </a:p>
          <a:p>
            <a:pPr algn="just">
              <a:lnSpc>
                <a:spcPct val="200000"/>
              </a:lnSpc>
            </a:pPr>
            <a:r>
              <a:rPr lang="en-US" sz="2800" dirty="0"/>
              <a:t>knowledge of Programming languages such as C/C++ etc. </a:t>
            </a:r>
          </a:p>
          <a:p>
            <a:pPr algn="just">
              <a:lnSpc>
                <a:spcPct val="200000"/>
              </a:lnSpc>
            </a:pPr>
            <a:r>
              <a:rPr lang="en-US" sz="2800" dirty="0"/>
              <a:t>Good problem-solving Skills.</a:t>
            </a:r>
          </a:p>
          <a:p>
            <a:pPr marL="0" indent="0" algn="just">
              <a:buNone/>
            </a:pPr>
            <a:endParaRPr lang="en-US" sz="2800" dirty="0"/>
          </a:p>
          <a:p>
            <a:pPr>
              <a:buNone/>
            </a:pPr>
            <a:endParaRPr lang="en-US" dirty="0"/>
          </a:p>
        </p:txBody>
      </p:sp>
      <p:sp>
        <p:nvSpPr>
          <p:cNvPr id="3" name="TextBox 2">
            <a:extLst>
              <a:ext uri="{FF2B5EF4-FFF2-40B4-BE49-F238E27FC236}">
                <a16:creationId xmlns:a16="http://schemas.microsoft.com/office/drawing/2014/main" id="{3E2DA7DB-F2BD-F0E4-AEB0-FFCD6288465D}"/>
              </a:ext>
            </a:extLst>
          </p:cNvPr>
          <p:cNvSpPr txBox="1"/>
          <p:nvPr/>
        </p:nvSpPr>
        <p:spPr>
          <a:xfrm>
            <a:off x="3205316" y="228289"/>
            <a:ext cx="6096000" cy="646331"/>
          </a:xfrm>
          <a:prstGeom prst="rect">
            <a:avLst/>
          </a:prstGeom>
          <a:noFill/>
        </p:spPr>
        <p:txBody>
          <a:bodyPr wrap="square">
            <a:spAutoFit/>
          </a:bodyPr>
          <a:lstStyle/>
          <a:p>
            <a:pPr algn="ctr">
              <a:spcBef>
                <a:spcPct val="0"/>
              </a:spcBef>
              <a:defRPr/>
            </a:pPr>
            <a:r>
              <a:rPr lang="en-US" sz="3600" b="1" dirty="0"/>
              <a:t>Prerequisite / Recap</a:t>
            </a:r>
          </a:p>
        </p:txBody>
      </p:sp>
    </p:spTree>
    <p:extLst>
      <p:ext uri="{BB962C8B-B14F-4D97-AF65-F5344CB8AC3E}">
        <p14:creationId xmlns:p14="http://schemas.microsoft.com/office/powerpoint/2010/main" val="4051111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285FC3-ED68-4512-9627-31C6C7154E68}" type="datetime1">
              <a:rPr lang="en-US" smtClean="0"/>
              <a:t>6/29/2024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Renu   Panwar          ACSE0514                   Design  Pattern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a:p>
          <a:p>
            <a:pPr>
              <a:buNone/>
            </a:pPr>
            <a:endParaRPr lang="en-US" dirty="0"/>
          </a:p>
        </p:txBody>
      </p:sp>
      <p:sp>
        <p:nvSpPr>
          <p:cNvPr id="8" name="Content Placeholder 2"/>
          <p:cNvSpPr txBox="1">
            <a:spLocks/>
          </p:cNvSpPr>
          <p:nvPr/>
        </p:nvSpPr>
        <p:spPr>
          <a:xfrm>
            <a:off x="239486" y="1062445"/>
            <a:ext cx="11734800" cy="4525963"/>
          </a:xfrm>
          <a:prstGeom prst="rect">
            <a:avLst/>
          </a:prstGeom>
          <a:solidFill>
            <a:schemeClr val="bg1"/>
          </a:solidFill>
          <a:ln w="19050">
            <a:solidFill>
              <a:schemeClr val="tx1"/>
            </a:solidFill>
          </a:ln>
        </p:spPr>
        <p:txBody>
          <a:bodyPr vert="horz" lIns="91440" tIns="45720" rIns="91440" bIns="45720" rtlCol="0">
            <a:norm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a:t>YouTube  /other  Video Links</a:t>
            </a:r>
          </a:p>
          <a:p>
            <a:pPr>
              <a:lnSpc>
                <a:spcPct val="200000"/>
              </a:lnSpc>
            </a:pPr>
            <a:r>
              <a:rPr lang="en-IN" sz="2800" dirty="0">
                <a:solidFill>
                  <a:schemeClr val="tx2"/>
                </a:solidFill>
              </a:rPr>
              <a:t>https://youtu.be/rI4kdGLaUiQ?list=PL6n9fhu94yhUbctIoxoVTrklN3LMwTCmd</a:t>
            </a:r>
          </a:p>
          <a:p>
            <a:pPr>
              <a:lnSpc>
                <a:spcPct val="200000"/>
              </a:lnSpc>
            </a:pPr>
            <a:r>
              <a:rPr lang="en-IN" sz="2800" dirty="0">
                <a:solidFill>
                  <a:schemeClr val="tx2"/>
                </a:solidFill>
              </a:rPr>
              <a:t>https://youtu.be/v9ejT8FO-7I?list=PLrhzvIcii6GNjpARdnO4ueTUAVR9eMBpc</a:t>
            </a:r>
          </a:p>
          <a:p>
            <a:pPr>
              <a:lnSpc>
                <a:spcPct val="200000"/>
              </a:lnSpc>
            </a:pPr>
            <a:r>
              <a:rPr lang="en-IN" sz="2800" dirty="0">
                <a:solidFill>
                  <a:schemeClr val="tx2"/>
                </a:solidFill>
              </a:rPr>
              <a:t>https://youtu.be/VGLjQuEQgkI?list=PLt4nG7RVVk1h9lxOYSOGI9pcP3I5oblbx</a:t>
            </a:r>
          </a:p>
        </p:txBody>
      </p:sp>
      <p:sp>
        <p:nvSpPr>
          <p:cNvPr id="3" name="TextBox 2">
            <a:extLst>
              <a:ext uri="{FF2B5EF4-FFF2-40B4-BE49-F238E27FC236}">
                <a16:creationId xmlns:a16="http://schemas.microsoft.com/office/drawing/2014/main" id="{3EE536DB-7DFC-A74E-88A0-64BE9129FAB5}"/>
              </a:ext>
            </a:extLst>
          </p:cNvPr>
          <p:cNvSpPr txBox="1"/>
          <p:nvPr/>
        </p:nvSpPr>
        <p:spPr>
          <a:xfrm>
            <a:off x="1573161" y="294503"/>
            <a:ext cx="9901084" cy="646331"/>
          </a:xfrm>
          <a:prstGeom prst="rect">
            <a:avLst/>
          </a:prstGeom>
          <a:noFill/>
        </p:spPr>
        <p:txBody>
          <a:bodyPr wrap="square">
            <a:spAutoFit/>
          </a:bodyPr>
          <a:lstStyle/>
          <a:p>
            <a:r>
              <a:rPr lang="en-US" sz="3600" b="1" dirty="0"/>
              <a:t>Brief Introduction about the Subject with video</a:t>
            </a:r>
            <a:endParaRPr lang="en-IN" sz="3600" b="1" dirty="0"/>
          </a:p>
        </p:txBody>
      </p:sp>
    </p:spTree>
    <p:extLst>
      <p:ext uri="{BB962C8B-B14F-4D97-AF65-F5344CB8AC3E}">
        <p14:creationId xmlns:p14="http://schemas.microsoft.com/office/powerpoint/2010/main" val="79967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06072B-4140-4835-9690-1F4C8F59C58D}" type="datetime1">
              <a:rPr lang="en-US" smtClean="0"/>
              <a:t>6/29/2024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Renu   Panwar          ACSE0514                   Design  Pattern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9" name="TextBox 8"/>
          <p:cNvSpPr txBox="1"/>
          <p:nvPr/>
        </p:nvSpPr>
        <p:spPr>
          <a:xfrm>
            <a:off x="2514600" y="4114800"/>
            <a:ext cx="3276600" cy="461665"/>
          </a:xfrm>
          <a:prstGeom prst="rect">
            <a:avLst/>
          </a:prstGeom>
          <a:solidFill>
            <a:srgbClr val="FFFF00"/>
          </a:solidFill>
          <a:ln>
            <a:solidFill>
              <a:schemeClr val="bg1"/>
            </a:solidFill>
          </a:ln>
        </p:spPr>
        <p:txBody>
          <a:bodyPr wrap="square" rtlCol="0">
            <a:spAutoFit/>
          </a:bodyPr>
          <a:lstStyle/>
          <a:p>
            <a:r>
              <a:rPr lang="en-US" sz="1200" dirty="0"/>
              <a:t>Python Web development with Django (Elective I)</a:t>
            </a:r>
          </a:p>
          <a:p>
            <a:r>
              <a:rPr lang="en-US" sz="1200" dirty="0"/>
              <a:t>Design Pattern (Elective II)</a:t>
            </a:r>
          </a:p>
        </p:txBody>
      </p:sp>
      <p:pic>
        <p:nvPicPr>
          <p:cNvPr id="8" name="Picture 7"/>
          <p:cNvPicPr>
            <a:picLocks noChangeAspect="1"/>
          </p:cNvPicPr>
          <p:nvPr/>
        </p:nvPicPr>
        <p:blipFill>
          <a:blip r:embed="rId2"/>
          <a:stretch>
            <a:fillRect/>
          </a:stretch>
        </p:blipFill>
        <p:spPr>
          <a:xfrm>
            <a:off x="838200" y="1002942"/>
            <a:ext cx="10820400" cy="5214271"/>
          </a:xfrm>
          <a:prstGeom prst="rect">
            <a:avLst/>
          </a:prstGeom>
        </p:spPr>
      </p:pic>
      <p:sp>
        <p:nvSpPr>
          <p:cNvPr id="3" name="TextBox 2">
            <a:extLst>
              <a:ext uri="{FF2B5EF4-FFF2-40B4-BE49-F238E27FC236}">
                <a16:creationId xmlns:a16="http://schemas.microsoft.com/office/drawing/2014/main" id="{92DEF285-1457-32E8-282D-509524C0E7EE}"/>
              </a:ext>
            </a:extLst>
          </p:cNvPr>
          <p:cNvSpPr txBox="1"/>
          <p:nvPr/>
        </p:nvSpPr>
        <p:spPr>
          <a:xfrm>
            <a:off x="2971800" y="271455"/>
            <a:ext cx="6096000" cy="646331"/>
          </a:xfrm>
          <a:prstGeom prst="rect">
            <a:avLst/>
          </a:prstGeom>
          <a:noFill/>
        </p:spPr>
        <p:txBody>
          <a:bodyPr wrap="square">
            <a:spAutoFit/>
          </a:bodyPr>
          <a:lstStyle/>
          <a:p>
            <a:pPr algn="ctr">
              <a:spcBef>
                <a:spcPct val="0"/>
              </a:spcBef>
              <a:defRPr/>
            </a:pPr>
            <a:r>
              <a:rPr lang="en-US" sz="3600" b="1" dirty="0"/>
              <a:t>Evaluation Scheme</a:t>
            </a:r>
          </a:p>
        </p:txBody>
      </p:sp>
    </p:spTree>
    <p:extLst>
      <p:ext uri="{BB962C8B-B14F-4D97-AF65-F5344CB8AC3E}">
        <p14:creationId xmlns:p14="http://schemas.microsoft.com/office/powerpoint/2010/main" val="1270560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842867" y="1083212"/>
            <a:ext cx="8918917" cy="4937760"/>
          </a:xfrm>
          <a:solidFill>
            <a:schemeClr val="bg1"/>
          </a:solidFill>
          <a:ln w="19050">
            <a:solidFill>
              <a:schemeClr val="tx1"/>
            </a:solidFill>
          </a:ln>
        </p:spPr>
        <p:txBody>
          <a:bodyPr>
            <a:normAutofit/>
          </a:bodyPr>
          <a:lstStyle/>
          <a:p>
            <a:pPr>
              <a:lnSpc>
                <a:spcPct val="120000"/>
              </a:lnSpc>
            </a:pPr>
            <a:r>
              <a:rPr lang="en-US" dirty="0">
                <a:solidFill>
                  <a:srgbClr val="00B050"/>
                </a:solidFill>
              </a:rPr>
              <a:t>Behavioral Design Patterns Part-III :</a:t>
            </a:r>
          </a:p>
          <a:p>
            <a:pPr>
              <a:lnSpc>
                <a:spcPct val="120000"/>
              </a:lnSpc>
            </a:pPr>
            <a:r>
              <a:rPr lang="en-US" dirty="0">
                <a:solidFill>
                  <a:srgbClr val="00B050"/>
                </a:solidFill>
              </a:rPr>
              <a:t>State Pattern.</a:t>
            </a:r>
          </a:p>
          <a:p>
            <a:pPr>
              <a:lnSpc>
                <a:spcPct val="120000"/>
              </a:lnSpc>
            </a:pPr>
            <a:r>
              <a:rPr lang="en-US" dirty="0">
                <a:solidFill>
                  <a:srgbClr val="00B050"/>
                </a:solidFill>
              </a:rPr>
              <a:t>Strategy Pattern.</a:t>
            </a:r>
          </a:p>
          <a:p>
            <a:pPr>
              <a:lnSpc>
                <a:spcPct val="120000"/>
              </a:lnSpc>
            </a:pPr>
            <a:r>
              <a:rPr lang="en-US" dirty="0">
                <a:solidFill>
                  <a:srgbClr val="00B050"/>
                </a:solidFill>
              </a:rPr>
              <a:t>Template Pattern.</a:t>
            </a:r>
          </a:p>
          <a:p>
            <a:pPr>
              <a:lnSpc>
                <a:spcPct val="120000"/>
              </a:lnSpc>
            </a:pPr>
            <a:r>
              <a:rPr lang="en-US" dirty="0">
                <a:solidFill>
                  <a:srgbClr val="00B050"/>
                </a:solidFill>
              </a:rPr>
              <a:t>Visitor Pattern. </a:t>
            </a:r>
          </a:p>
          <a:p>
            <a:pPr>
              <a:lnSpc>
                <a:spcPct val="120000"/>
              </a:lnSpc>
            </a:pPr>
            <a:r>
              <a:rPr lang="en-US" dirty="0">
                <a:solidFill>
                  <a:srgbClr val="00B050"/>
                </a:solidFill>
              </a:rPr>
              <a:t>Expectation from Design Pattern.</a:t>
            </a:r>
          </a:p>
          <a:p>
            <a:pPr>
              <a:lnSpc>
                <a:spcPct val="120000"/>
              </a:lnSpc>
            </a:pPr>
            <a:r>
              <a:rPr lang="en-US" dirty="0">
                <a:solidFill>
                  <a:srgbClr val="00B050"/>
                </a:solidFill>
              </a:rPr>
              <a:t>A Case Study: Designing a Document Editor.</a:t>
            </a:r>
          </a:p>
          <a:p>
            <a:pPr>
              <a:lnSpc>
                <a:spcPct val="120000"/>
              </a:lnSpc>
            </a:pPr>
            <a:endParaRPr lang="en-US" dirty="0">
              <a:solidFill>
                <a:srgbClr val="00B050"/>
              </a:solidFill>
            </a:endParaRPr>
          </a:p>
          <a:p>
            <a:pPr>
              <a:lnSpc>
                <a:spcPct val="120000"/>
              </a:lnSpc>
            </a:pPr>
            <a:endParaRPr lang="en-US" sz="400" dirty="0">
              <a:solidFill>
                <a:srgbClr val="00B050"/>
              </a:solidFill>
            </a:endParaRPr>
          </a:p>
          <a:p>
            <a:pPr marL="0" indent="0">
              <a:lnSpc>
                <a:spcPct val="120000"/>
              </a:lnSpc>
              <a:buNone/>
            </a:pPr>
            <a:endParaRPr lang="en-US" sz="400" dirty="0"/>
          </a:p>
        </p:txBody>
      </p:sp>
      <p:sp>
        <p:nvSpPr>
          <p:cNvPr id="6" name="Date Placeholder 5"/>
          <p:cNvSpPr>
            <a:spLocks noGrp="1"/>
          </p:cNvSpPr>
          <p:nvPr>
            <p:ph type="dt" sz="half" idx="10"/>
          </p:nvPr>
        </p:nvSpPr>
        <p:spPr/>
        <p:txBody>
          <a:bodyPr/>
          <a:lstStyle/>
          <a:p>
            <a:fld id="{26BE00FD-8A3B-40C2-8742-724B77C8FADA}" type="datetime1">
              <a:rPr lang="en-US" smtClean="0"/>
              <a:t>6/29/2024</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30</a:t>
            </a:fld>
            <a:endParaRPr lang="en-US" dirty="0"/>
          </a:p>
        </p:txBody>
      </p:sp>
      <p:sp>
        <p:nvSpPr>
          <p:cNvPr id="9" name="Footer Placeholder 4"/>
          <p:cNvSpPr>
            <a:spLocks noGrp="1"/>
          </p:cNvSpPr>
          <p:nvPr>
            <p:ph type="ftr" sz="quarter" idx="11"/>
          </p:nvPr>
        </p:nvSpPr>
        <p:spPr>
          <a:xfrm>
            <a:off x="3733800" y="6356356"/>
            <a:ext cx="5562600" cy="365125"/>
          </a:xfrm>
        </p:spPr>
        <p:txBody>
          <a:bodyPr/>
          <a:lstStyle/>
          <a:p>
            <a:r>
              <a:rPr lang="de-DE"/>
              <a:t>Renu   Panwar                        Design Pattern                         Unit V</a:t>
            </a:r>
            <a:endParaRPr lang="en-US" dirty="0"/>
          </a:p>
        </p:txBody>
      </p:sp>
      <p:sp>
        <p:nvSpPr>
          <p:cNvPr id="10" name="TextBox 9">
            <a:extLst>
              <a:ext uri="{FF2B5EF4-FFF2-40B4-BE49-F238E27FC236}">
                <a16:creationId xmlns:a16="http://schemas.microsoft.com/office/drawing/2014/main" id="{670FBCB0-A90D-4C46-9088-E85F33450C3C}"/>
              </a:ext>
            </a:extLst>
          </p:cNvPr>
          <p:cNvSpPr txBox="1"/>
          <p:nvPr/>
        </p:nvSpPr>
        <p:spPr>
          <a:xfrm>
            <a:off x="2209800" y="361522"/>
            <a:ext cx="6098344" cy="584775"/>
          </a:xfrm>
          <a:prstGeom prst="rect">
            <a:avLst/>
          </a:prstGeom>
          <a:noFill/>
        </p:spPr>
        <p:txBody>
          <a:bodyPr wrap="square">
            <a:spAutoFit/>
          </a:bodyPr>
          <a:lstStyle/>
          <a:p>
            <a:pPr algn="ctr">
              <a:spcBef>
                <a:spcPct val="0"/>
              </a:spcBef>
              <a:defRPr/>
            </a:pPr>
            <a:r>
              <a:rPr lang="en-US" sz="3200" dirty="0">
                <a:latin typeface="Times New Roman" panose="02020603050405020304" pitchFamily="18" charset="0"/>
                <a:cs typeface="Times New Roman" panose="02020603050405020304" pitchFamily="18" charset="0"/>
              </a:rPr>
              <a:t>Unit V Content</a:t>
            </a:r>
          </a:p>
        </p:txBody>
      </p:sp>
    </p:spTree>
    <p:extLst>
      <p:ext uri="{BB962C8B-B14F-4D97-AF65-F5344CB8AC3E}">
        <p14:creationId xmlns:p14="http://schemas.microsoft.com/office/powerpoint/2010/main" val="2255360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219200"/>
            <a:ext cx="10134600" cy="3733799"/>
          </a:xfrm>
          <a:solidFill>
            <a:schemeClr val="bg1"/>
          </a:solidFill>
          <a:ln w="12700">
            <a:solidFill>
              <a:schemeClr val="tx1"/>
            </a:solidFill>
          </a:ln>
        </p:spPr>
        <p:txBody>
          <a:bodyPr>
            <a:normAutofit/>
          </a:bodyPr>
          <a:lstStyle/>
          <a:p>
            <a:pPr marL="0" indent="0" algn="just">
              <a:buNone/>
            </a:pPr>
            <a:r>
              <a:rPr lang="en-US" sz="2800" dirty="0"/>
              <a:t>In Unit V, the students will be able to find</a:t>
            </a:r>
          </a:p>
          <a:p>
            <a:pPr algn="just"/>
            <a:r>
              <a:rPr lang="en-US" sz="2800" dirty="0"/>
              <a:t>Definitions of terms and concepts.</a:t>
            </a:r>
          </a:p>
          <a:p>
            <a:pPr algn="just"/>
            <a:r>
              <a:rPr lang="en-US" sz="2800" dirty="0"/>
              <a:t>The idea of a pattern</a:t>
            </a:r>
            <a:r>
              <a:rPr lang="en-IN" sz="2800" dirty="0"/>
              <a:t>.</a:t>
            </a:r>
            <a:endParaRPr lang="en-US" sz="2800" dirty="0"/>
          </a:p>
          <a:p>
            <a:pPr algn="just"/>
            <a:r>
              <a:rPr lang="en-US" sz="2800" dirty="0"/>
              <a:t>The origins of  all design patterns.</a:t>
            </a:r>
          </a:p>
          <a:p>
            <a:pPr algn="just"/>
            <a:r>
              <a:rPr lang="en-US" sz="2800" dirty="0"/>
              <a:t>How Patterns Work in software design.</a:t>
            </a:r>
          </a:p>
          <a:p>
            <a:pPr algn="just"/>
            <a:r>
              <a:rPr lang="en-US" sz="2800" dirty="0"/>
              <a:t>Scope of development activity: applications, toolkits, frameworks</a:t>
            </a:r>
            <a:r>
              <a:rPr lang="en-IN" sz="2800" dirty="0"/>
              <a:t>.</a:t>
            </a:r>
          </a:p>
          <a:p>
            <a:r>
              <a:rPr lang="en-IN" sz="2800" dirty="0"/>
              <a:t>All Behavioral Pattern and their need.</a:t>
            </a:r>
          </a:p>
          <a:p>
            <a:pPr marL="0" indent="0">
              <a:buNone/>
            </a:pPr>
            <a:endParaRPr lang="en-IN" sz="2800" dirty="0"/>
          </a:p>
          <a:p>
            <a:pPr marL="0" indent="0" algn="just">
              <a:buNone/>
            </a:pPr>
            <a:endParaRPr lang="en-US" sz="2800" dirty="0"/>
          </a:p>
        </p:txBody>
      </p:sp>
      <p:sp>
        <p:nvSpPr>
          <p:cNvPr id="4" name="Date Placeholder 3"/>
          <p:cNvSpPr>
            <a:spLocks noGrp="1"/>
          </p:cNvSpPr>
          <p:nvPr>
            <p:ph type="dt" sz="half" idx="10"/>
          </p:nvPr>
        </p:nvSpPr>
        <p:spPr/>
        <p:txBody>
          <a:bodyPr/>
          <a:lstStyle/>
          <a:p>
            <a:fld id="{517DAFB8-9EF6-4529-9745-7556C4297C7F}"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sp>
        <p:nvSpPr>
          <p:cNvPr id="8" name="Footer Placeholder 4"/>
          <p:cNvSpPr>
            <a:spLocks noGrp="1"/>
          </p:cNvSpPr>
          <p:nvPr>
            <p:ph type="ftr" sz="quarter" idx="11"/>
          </p:nvPr>
        </p:nvSpPr>
        <p:spPr>
          <a:xfrm>
            <a:off x="4038600" y="6356356"/>
            <a:ext cx="5029200" cy="365125"/>
          </a:xfrm>
        </p:spPr>
        <p:txBody>
          <a:bodyPr/>
          <a:lstStyle/>
          <a:p>
            <a:r>
              <a:rPr lang="de-DE"/>
              <a:t>Renu   Panwar                        Design Pattern                         Unit V</a:t>
            </a:r>
            <a:endParaRPr lang="en-US" dirty="0"/>
          </a:p>
        </p:txBody>
      </p:sp>
      <p:sp>
        <p:nvSpPr>
          <p:cNvPr id="9" name="TextBox 8">
            <a:extLst>
              <a:ext uri="{FF2B5EF4-FFF2-40B4-BE49-F238E27FC236}">
                <a16:creationId xmlns:a16="http://schemas.microsoft.com/office/drawing/2014/main" id="{68A34A18-D969-42CD-B022-E952A10617E0}"/>
              </a:ext>
            </a:extLst>
          </p:cNvPr>
          <p:cNvSpPr txBox="1"/>
          <p:nvPr/>
        </p:nvSpPr>
        <p:spPr>
          <a:xfrm>
            <a:off x="2387991" y="332856"/>
            <a:ext cx="6098344" cy="584775"/>
          </a:xfrm>
          <a:prstGeom prst="rect">
            <a:avLst/>
          </a:prstGeom>
          <a:noFill/>
        </p:spPr>
        <p:txBody>
          <a:bodyPr wrap="square">
            <a:spAutoFit/>
          </a:bodyPr>
          <a:lstStyle/>
          <a:p>
            <a:pPr algn="ctr">
              <a:spcBef>
                <a:spcPct val="0"/>
              </a:spcBef>
              <a:defRPr/>
            </a:pPr>
            <a:r>
              <a:rPr lang="en-US" sz="3200" dirty="0">
                <a:latin typeface="Times New Roman" panose="02020603050405020304" pitchFamily="18" charset="0"/>
                <a:cs typeface="Times New Roman" panose="02020603050405020304" pitchFamily="18" charset="0"/>
              </a:rPr>
              <a:t>Unit   V    Objective</a:t>
            </a:r>
          </a:p>
        </p:txBody>
      </p:sp>
    </p:spTree>
    <p:extLst>
      <p:ext uri="{BB962C8B-B14F-4D97-AF65-F5344CB8AC3E}">
        <p14:creationId xmlns:p14="http://schemas.microsoft.com/office/powerpoint/2010/main" val="689666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591800" cy="3657600"/>
          </a:xfrm>
          <a:solidFill>
            <a:schemeClr val="bg1"/>
          </a:solidFill>
          <a:ln w="19050">
            <a:solidFill>
              <a:schemeClr val="tx1"/>
            </a:solidFill>
          </a:ln>
        </p:spPr>
        <p:txBody>
          <a:bodyPr>
            <a:normAutofit/>
          </a:bodyPr>
          <a:lstStyle/>
          <a:p>
            <a:pPr marL="0" indent="0" algn="just">
              <a:buNone/>
            </a:pPr>
            <a:r>
              <a:rPr lang="en-US" sz="2800" dirty="0"/>
              <a:t>Topic : State Pattern.</a:t>
            </a:r>
          </a:p>
          <a:p>
            <a:pPr marL="0" indent="0" algn="just">
              <a:buNone/>
            </a:pPr>
            <a:endParaRPr lang="en-US" sz="2800" dirty="0"/>
          </a:p>
          <a:p>
            <a:pPr algn="just"/>
            <a:r>
              <a:rPr lang="en-US" sz="2800" dirty="0"/>
              <a:t>In this topic, the students will gain , The idea of a </a:t>
            </a:r>
            <a:r>
              <a:rPr lang="en-IN" sz="2800" dirty="0"/>
              <a:t>Behavioral</a:t>
            </a:r>
            <a:r>
              <a:rPr lang="en-US" sz="2800" dirty="0"/>
              <a:t> design pattern, In these design patterns A State Pattern says that "the class behavior changes based on its state". In State Pattern, we create objects which represent various states and a context object whose behavior varies as its state object changes.</a:t>
            </a:r>
          </a:p>
        </p:txBody>
      </p:sp>
      <p:sp>
        <p:nvSpPr>
          <p:cNvPr id="4" name="Date Placeholder 3"/>
          <p:cNvSpPr>
            <a:spLocks noGrp="1"/>
          </p:cNvSpPr>
          <p:nvPr>
            <p:ph type="dt" sz="half" idx="10"/>
          </p:nvPr>
        </p:nvSpPr>
        <p:spPr/>
        <p:txBody>
          <a:bodyPr/>
          <a:lstStyle/>
          <a:p>
            <a:fld id="{D72FDBD2-E936-4590-8594-31E9CA4F7714}"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sp>
        <p:nvSpPr>
          <p:cNvPr id="8" name="Footer Placeholder 4"/>
          <p:cNvSpPr>
            <a:spLocks noGrp="1"/>
          </p:cNvSpPr>
          <p:nvPr>
            <p:ph type="ftr" sz="quarter" idx="11"/>
          </p:nvPr>
        </p:nvSpPr>
        <p:spPr>
          <a:xfrm>
            <a:off x="4038600" y="6356356"/>
            <a:ext cx="5029200" cy="365125"/>
          </a:xfrm>
        </p:spPr>
        <p:txBody>
          <a:bodyPr/>
          <a:lstStyle/>
          <a:p>
            <a:r>
              <a:rPr lang="de-DE"/>
              <a:t>Renu   Panwar                        Design Pattern                         Unit V</a:t>
            </a:r>
            <a:endParaRPr lang="en-US" dirty="0"/>
          </a:p>
        </p:txBody>
      </p:sp>
      <p:sp>
        <p:nvSpPr>
          <p:cNvPr id="9" name="TextBox 8">
            <a:extLst>
              <a:ext uri="{FF2B5EF4-FFF2-40B4-BE49-F238E27FC236}">
                <a16:creationId xmlns:a16="http://schemas.microsoft.com/office/drawing/2014/main" id="{4C79D661-B420-4472-81A0-67712A4E28FC}"/>
              </a:ext>
            </a:extLst>
          </p:cNvPr>
          <p:cNvSpPr txBox="1"/>
          <p:nvPr/>
        </p:nvSpPr>
        <p:spPr>
          <a:xfrm>
            <a:off x="1881553" y="224390"/>
            <a:ext cx="6098344" cy="584775"/>
          </a:xfrm>
          <a:prstGeom prst="rect">
            <a:avLst/>
          </a:prstGeom>
          <a:noFill/>
        </p:spPr>
        <p:txBody>
          <a:bodyPr wrap="square">
            <a:spAutoFit/>
          </a:bodyPr>
          <a:lstStyle/>
          <a:p>
            <a:pPr algn="ctr">
              <a:spcBef>
                <a:spcPct val="0"/>
              </a:spcBef>
              <a:defRPr/>
            </a:pPr>
            <a:r>
              <a:rPr lang="en-US" sz="3200" dirty="0">
                <a:latin typeface="Times New Roman" panose="02020603050405020304" pitchFamily="18" charset="0"/>
                <a:cs typeface="Times New Roman" panose="02020603050405020304" pitchFamily="18" charset="0"/>
              </a:rPr>
              <a:t>Topic     Objective</a:t>
            </a:r>
          </a:p>
        </p:txBody>
      </p:sp>
    </p:spTree>
    <p:extLst>
      <p:ext uri="{BB962C8B-B14F-4D97-AF65-F5344CB8AC3E}">
        <p14:creationId xmlns:p14="http://schemas.microsoft.com/office/powerpoint/2010/main" val="1529131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B91D53F-0EDC-4851-913E-EE21E7839BA4}"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83474" y="845053"/>
            <a:ext cx="11506200" cy="5693866"/>
          </a:xfrm>
          <a:prstGeom prst="rect">
            <a:avLst/>
          </a:prstGeom>
          <a:solidFill>
            <a:schemeClr val="bg1"/>
          </a:solidFill>
          <a:ln w="28575">
            <a:solidFill>
              <a:schemeClr val="tx1"/>
            </a:solidFill>
          </a:ln>
        </p:spPr>
        <p:txBody>
          <a:bodyPr wrap="square">
            <a:spAutoFit/>
          </a:bodyPr>
          <a:lstStyle/>
          <a:p>
            <a:pPr algn="just"/>
            <a:r>
              <a:rPr lang="en-US" sz="2800" b="1" u="sng" dirty="0">
                <a:latin typeface="+mj-lt"/>
              </a:rPr>
              <a:t> State Pattern:-</a:t>
            </a:r>
          </a:p>
          <a:p>
            <a:pPr marL="457200" indent="-457200" algn="just">
              <a:buFont typeface="Wingdings" panose="05000000000000000000" pitchFamily="2" charset="2"/>
              <a:buChar char="Ø"/>
            </a:pPr>
            <a:r>
              <a:rPr lang="en-US" sz="2800" dirty="0">
                <a:latin typeface="+mj-lt"/>
              </a:rPr>
              <a:t>A State Pattern says that "the class behavior changes based on its state". In State Pattern, we create objects which represent various states and a context object whose behavior varies as its state object changes.</a:t>
            </a:r>
          </a:p>
          <a:p>
            <a:pPr marL="457200" indent="-457200" algn="just">
              <a:buFont typeface="Wingdings" panose="05000000000000000000" pitchFamily="2" charset="2"/>
              <a:buChar char="Ø"/>
            </a:pPr>
            <a:endParaRPr lang="en-US" sz="2800" dirty="0">
              <a:latin typeface="+mj-lt"/>
            </a:endParaRPr>
          </a:p>
          <a:p>
            <a:pPr marL="457200" indent="-457200" algn="just">
              <a:buFont typeface="Wingdings" panose="05000000000000000000" pitchFamily="2" charset="2"/>
              <a:buChar char="Ø"/>
            </a:pPr>
            <a:r>
              <a:rPr lang="en-US" sz="2800" dirty="0">
                <a:latin typeface="+mj-lt"/>
              </a:rPr>
              <a:t>The State Pattern is also known as Objects for States. It keeps the state-specific </a:t>
            </a:r>
            <a:r>
              <a:rPr lang="en-US" sz="2800" dirty="0" err="1">
                <a:latin typeface="+mj-lt"/>
              </a:rPr>
              <a:t>behaviour</a:t>
            </a:r>
            <a:r>
              <a:rPr lang="en-US" sz="2800" dirty="0">
                <a:latin typeface="+mj-lt"/>
              </a:rPr>
              <a:t>. It makes any state transitions explicit.</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When the behavior of object depends on its state and it must be able to change its behavior at runtime according to the new state.</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It is used when the operations have large, multipart conditional statements that depend on the state of an object.</a:t>
            </a:r>
          </a:p>
        </p:txBody>
      </p:sp>
      <p:sp>
        <p:nvSpPr>
          <p:cNvPr id="5" name="Footer Placeholder 4"/>
          <p:cNvSpPr>
            <a:spLocks noGrp="1"/>
          </p:cNvSpPr>
          <p:nvPr>
            <p:ph type="ftr" sz="quarter" idx="11"/>
          </p:nvPr>
        </p:nvSpPr>
        <p:spPr/>
        <p:txBody>
          <a:bodyPr/>
          <a:lstStyle/>
          <a:p>
            <a:r>
              <a:rPr lang="de-DE"/>
              <a:t>Renu   Panwar                        Design Pattern                         Unit V</a:t>
            </a:r>
            <a:endParaRPr lang="en-US" dirty="0"/>
          </a:p>
        </p:txBody>
      </p:sp>
      <p:sp>
        <p:nvSpPr>
          <p:cNvPr id="9" name="TextBox 8">
            <a:extLst>
              <a:ext uri="{FF2B5EF4-FFF2-40B4-BE49-F238E27FC236}">
                <a16:creationId xmlns:a16="http://schemas.microsoft.com/office/drawing/2014/main" id="{409E100B-3EF4-42D3-9FDB-AF84B47C6DBB}"/>
              </a:ext>
            </a:extLst>
          </p:cNvPr>
          <p:cNvSpPr txBox="1"/>
          <p:nvPr/>
        </p:nvSpPr>
        <p:spPr>
          <a:xfrm>
            <a:off x="1617785" y="293165"/>
            <a:ext cx="6105378" cy="584775"/>
          </a:xfrm>
          <a:prstGeom prst="rect">
            <a:avLst/>
          </a:prstGeom>
          <a:noFill/>
        </p:spPr>
        <p:txBody>
          <a:bodyPr wrap="square">
            <a:spAutoFit/>
          </a:bodyPr>
          <a:lstStyle/>
          <a:p>
            <a:pPr algn="ctr">
              <a:spcBef>
                <a:spcPct val="0"/>
              </a:spcBef>
              <a:defRPr/>
            </a:pPr>
            <a:r>
              <a:rPr lang="en-US" sz="3200" dirty="0">
                <a:latin typeface="Times New Roman" panose="02020603050405020304" pitchFamily="18" charset="0"/>
                <a:cs typeface="Times New Roman" panose="02020603050405020304" pitchFamily="18" charset="0"/>
              </a:rPr>
              <a:t>State     Pattern</a:t>
            </a:r>
          </a:p>
        </p:txBody>
      </p:sp>
    </p:spTree>
    <p:extLst>
      <p:ext uri="{BB962C8B-B14F-4D97-AF65-F5344CB8AC3E}">
        <p14:creationId xmlns:p14="http://schemas.microsoft.com/office/powerpoint/2010/main" val="33540982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DFE9148-14C1-4FFA-BCD9-EC8D5D34FE3E}"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285750" y="903973"/>
            <a:ext cx="11620500" cy="5262979"/>
          </a:xfrm>
          <a:prstGeom prst="rect">
            <a:avLst/>
          </a:prstGeom>
          <a:solidFill>
            <a:schemeClr val="bg1"/>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800" dirty="0">
                <a:latin typeface="+mj-lt"/>
              </a:rPr>
              <a:t>We are going to create a State interface defining an action and concrete state classes implementing the State interface. Context is a class which carries a State.</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State Pattern  Demo, our demo class, will use Context and state objects to demonstrate change in Context behavior based on type of state it is in.</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In State pattern a class behavior changes based on its state. This type of design pattern comes under behavior pattern.</a:t>
            </a:r>
          </a:p>
          <a:p>
            <a:pPr marL="457200" indent="-457200" algn="just">
              <a:buFont typeface="Wingdings" panose="05000000000000000000" pitchFamily="2" charset="2"/>
              <a:buChar char="Ø"/>
            </a:pPr>
            <a:endParaRPr lang="en-US" sz="2800" dirty="0">
              <a:latin typeface="+mj-lt"/>
            </a:endParaRPr>
          </a:p>
          <a:p>
            <a:pPr marL="457200" indent="-457200" algn="just">
              <a:buFont typeface="Wingdings" panose="05000000000000000000" pitchFamily="2" charset="2"/>
              <a:buChar char="Ø"/>
            </a:pPr>
            <a:r>
              <a:rPr lang="en-US" sz="2800" dirty="0">
                <a:latin typeface="+mj-lt"/>
              </a:rPr>
              <a:t>In State pattern, we create objects which represent various states and a context object whose behavior varies as its state object changes.</a:t>
            </a:r>
          </a:p>
        </p:txBody>
      </p:sp>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V</a:t>
            </a:r>
            <a:endParaRPr lang="en-US" dirty="0"/>
          </a:p>
        </p:txBody>
      </p:sp>
      <p:sp>
        <p:nvSpPr>
          <p:cNvPr id="9" name="TextBox 8">
            <a:extLst>
              <a:ext uri="{FF2B5EF4-FFF2-40B4-BE49-F238E27FC236}">
                <a16:creationId xmlns:a16="http://schemas.microsoft.com/office/drawing/2014/main" id="{1E06B6B4-F14E-4B4B-83B1-D92FFCF10069}"/>
              </a:ext>
            </a:extLst>
          </p:cNvPr>
          <p:cNvSpPr txBox="1"/>
          <p:nvPr/>
        </p:nvSpPr>
        <p:spPr>
          <a:xfrm>
            <a:off x="1769012" y="345237"/>
            <a:ext cx="6098344" cy="584775"/>
          </a:xfrm>
          <a:prstGeom prst="rect">
            <a:avLst/>
          </a:prstGeom>
          <a:noFill/>
        </p:spPr>
        <p:txBody>
          <a:bodyPr wrap="square">
            <a:spAutoFit/>
          </a:bodyPr>
          <a:lstStyle/>
          <a:p>
            <a:pPr algn="ctr">
              <a:spcBef>
                <a:spcPct val="0"/>
              </a:spcBef>
              <a:defRPr/>
            </a:pPr>
            <a:r>
              <a:rPr lang="en-US" sz="3200" dirty="0">
                <a:latin typeface="Times New Roman" panose="02020603050405020304" pitchFamily="18" charset="0"/>
                <a:cs typeface="Times New Roman" panose="02020603050405020304" pitchFamily="18" charset="0"/>
              </a:rPr>
              <a:t>Implementation  of   (State Pattern) </a:t>
            </a:r>
          </a:p>
        </p:txBody>
      </p:sp>
    </p:spTree>
    <p:extLst>
      <p:ext uri="{BB962C8B-B14F-4D97-AF65-F5344CB8AC3E}">
        <p14:creationId xmlns:p14="http://schemas.microsoft.com/office/powerpoint/2010/main" val="27185686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FC8581-D35D-4D7C-BE9F-946439EEE9A4}"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1968849" y="914400"/>
            <a:ext cx="8409013" cy="5659353"/>
          </a:xfrm>
          <a:prstGeom prst="rect">
            <a:avLst/>
          </a:prstGeom>
          <a:ln w="12700">
            <a:solidFill>
              <a:schemeClr val="tx1"/>
            </a:solidFill>
          </a:ln>
        </p:spPr>
      </p:pic>
      <p:sp>
        <p:nvSpPr>
          <p:cNvPr id="3" name="Footer Placeholder 2"/>
          <p:cNvSpPr>
            <a:spLocks noGrp="1"/>
          </p:cNvSpPr>
          <p:nvPr>
            <p:ph type="ftr" sz="quarter" idx="11"/>
          </p:nvPr>
        </p:nvSpPr>
        <p:spPr/>
        <p:txBody>
          <a:bodyPr/>
          <a:lstStyle/>
          <a:p>
            <a:r>
              <a:rPr lang="de-DE"/>
              <a:t>Renu   Panwar                        Design Pattern                         Unit V</a:t>
            </a:r>
            <a:endParaRPr lang="en-US" dirty="0"/>
          </a:p>
        </p:txBody>
      </p:sp>
      <p:sp>
        <p:nvSpPr>
          <p:cNvPr id="9" name="TextBox 8">
            <a:extLst>
              <a:ext uri="{FF2B5EF4-FFF2-40B4-BE49-F238E27FC236}">
                <a16:creationId xmlns:a16="http://schemas.microsoft.com/office/drawing/2014/main" id="{1AFF7263-C571-4032-AF3E-D2CA10AD80E6}"/>
              </a:ext>
            </a:extLst>
          </p:cNvPr>
          <p:cNvSpPr txBox="1"/>
          <p:nvPr/>
        </p:nvSpPr>
        <p:spPr>
          <a:xfrm>
            <a:off x="2055056" y="308866"/>
            <a:ext cx="6098344" cy="584775"/>
          </a:xfrm>
          <a:prstGeom prst="rect">
            <a:avLst/>
          </a:prstGeom>
          <a:noFill/>
        </p:spPr>
        <p:txBody>
          <a:bodyPr wrap="square">
            <a:spAutoFit/>
          </a:bodyPr>
          <a:lstStyle/>
          <a:p>
            <a:pPr algn="ctr">
              <a:spcBef>
                <a:spcPct val="0"/>
              </a:spcBef>
              <a:defRPr/>
            </a:pPr>
            <a:r>
              <a:rPr lang="en-US" sz="3200" dirty="0">
                <a:latin typeface="Times New Roman" panose="02020603050405020304" pitchFamily="18" charset="0"/>
                <a:cs typeface="Times New Roman" panose="02020603050405020304" pitchFamily="18" charset="0"/>
              </a:rPr>
              <a:t>UML\Structure for State Pattern </a:t>
            </a:r>
          </a:p>
        </p:txBody>
      </p:sp>
    </p:spTree>
    <p:extLst>
      <p:ext uri="{BB962C8B-B14F-4D97-AF65-F5344CB8AC3E}">
        <p14:creationId xmlns:p14="http://schemas.microsoft.com/office/powerpoint/2010/main" val="1319122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0A326C3-AAF6-462E-BD40-2EECAD131E8D}"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066800" y="1455637"/>
            <a:ext cx="10301292" cy="4130888"/>
          </a:xfrm>
          <a:prstGeom prst="rect">
            <a:avLst/>
          </a:prstGeom>
          <a:solidFill>
            <a:srgbClr val="FFE1FB"/>
          </a:solidFill>
          <a:ln w="12700">
            <a:solidFill>
              <a:schemeClr val="tx1"/>
            </a:solidFill>
          </a:ln>
        </p:spPr>
      </p:pic>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V</a:t>
            </a:r>
            <a:endParaRPr lang="en-US" dirty="0"/>
          </a:p>
        </p:txBody>
      </p:sp>
      <p:sp>
        <p:nvSpPr>
          <p:cNvPr id="11" name="TextBox 10">
            <a:extLst>
              <a:ext uri="{FF2B5EF4-FFF2-40B4-BE49-F238E27FC236}">
                <a16:creationId xmlns:a16="http://schemas.microsoft.com/office/drawing/2014/main" id="{E3806312-3B33-4C91-B646-80569A55F455}"/>
              </a:ext>
            </a:extLst>
          </p:cNvPr>
          <p:cNvSpPr txBox="1"/>
          <p:nvPr/>
        </p:nvSpPr>
        <p:spPr>
          <a:xfrm>
            <a:off x="1867486" y="316474"/>
            <a:ext cx="6098344" cy="584775"/>
          </a:xfrm>
          <a:prstGeom prst="rect">
            <a:avLst/>
          </a:prstGeom>
          <a:noFill/>
        </p:spPr>
        <p:txBody>
          <a:bodyPr wrap="square">
            <a:spAutoFit/>
          </a:bodyPr>
          <a:lstStyle/>
          <a:p>
            <a:pPr algn="ctr">
              <a:spcBef>
                <a:spcPct val="0"/>
              </a:spcBef>
              <a:defRPr/>
            </a:pPr>
            <a:r>
              <a:rPr lang="en-US" sz="3200" dirty="0">
                <a:latin typeface="Times New Roman" panose="02020603050405020304" pitchFamily="18" charset="0"/>
                <a:cs typeface="Times New Roman" panose="02020603050405020304" pitchFamily="18" charset="0"/>
              </a:rPr>
              <a:t>Implementation of (State Pattern) </a:t>
            </a:r>
          </a:p>
        </p:txBody>
      </p:sp>
    </p:spTree>
    <p:extLst>
      <p:ext uri="{BB962C8B-B14F-4D97-AF65-F5344CB8AC3E}">
        <p14:creationId xmlns:p14="http://schemas.microsoft.com/office/powerpoint/2010/main" val="25198977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6C07BC-C8C1-4297-A23F-1AE4075205FE}"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1752600" y="990283"/>
            <a:ext cx="8937445" cy="5700719"/>
          </a:xfrm>
          <a:prstGeom prst="rect">
            <a:avLst/>
          </a:prstGeom>
          <a:ln w="12700">
            <a:solidFill>
              <a:schemeClr val="tx1"/>
            </a:solidFill>
          </a:ln>
        </p:spPr>
      </p:pic>
      <p:sp>
        <p:nvSpPr>
          <p:cNvPr id="3" name="Footer Placeholder 2"/>
          <p:cNvSpPr>
            <a:spLocks noGrp="1"/>
          </p:cNvSpPr>
          <p:nvPr>
            <p:ph type="ftr" sz="quarter" idx="11"/>
          </p:nvPr>
        </p:nvSpPr>
        <p:spPr/>
        <p:txBody>
          <a:bodyPr/>
          <a:lstStyle/>
          <a:p>
            <a:r>
              <a:rPr lang="de-DE"/>
              <a:t>Renu   Panwar                        Design Pattern                         Unit V</a:t>
            </a:r>
            <a:endParaRPr lang="en-US" dirty="0"/>
          </a:p>
        </p:txBody>
      </p:sp>
      <p:sp>
        <p:nvSpPr>
          <p:cNvPr id="9" name="TextBox 8">
            <a:extLst>
              <a:ext uri="{FF2B5EF4-FFF2-40B4-BE49-F238E27FC236}">
                <a16:creationId xmlns:a16="http://schemas.microsoft.com/office/drawing/2014/main" id="{05837075-9610-47A7-B374-88B34B476E4D}"/>
              </a:ext>
            </a:extLst>
          </p:cNvPr>
          <p:cNvSpPr txBox="1"/>
          <p:nvPr/>
        </p:nvSpPr>
        <p:spPr>
          <a:xfrm>
            <a:off x="2402058" y="261547"/>
            <a:ext cx="6098344" cy="584775"/>
          </a:xfrm>
          <a:prstGeom prst="rect">
            <a:avLst/>
          </a:prstGeom>
          <a:noFill/>
        </p:spPr>
        <p:txBody>
          <a:bodyPr wrap="square">
            <a:spAutoFit/>
          </a:bodyPr>
          <a:lstStyle/>
          <a:p>
            <a:pPr algn="ctr">
              <a:spcBef>
                <a:spcPct val="0"/>
              </a:spcBef>
              <a:defRPr/>
            </a:pPr>
            <a:r>
              <a:rPr lang="en-US" sz="3200" dirty="0">
                <a:latin typeface="Times New Roman" panose="02020603050405020304" pitchFamily="18" charset="0"/>
                <a:cs typeface="Times New Roman" panose="02020603050405020304" pitchFamily="18" charset="0"/>
              </a:rPr>
              <a:t>Implementation of (State Pattern) </a:t>
            </a:r>
          </a:p>
        </p:txBody>
      </p:sp>
    </p:spTree>
    <p:extLst>
      <p:ext uri="{BB962C8B-B14F-4D97-AF65-F5344CB8AC3E}">
        <p14:creationId xmlns:p14="http://schemas.microsoft.com/office/powerpoint/2010/main" val="32530200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137CBAD-9BC8-406B-9B43-8E59F4A93319}"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sp>
        <p:nvSpPr>
          <p:cNvPr id="2" name="Rectangle 1"/>
          <p:cNvSpPr/>
          <p:nvPr/>
        </p:nvSpPr>
        <p:spPr>
          <a:xfrm>
            <a:off x="609600" y="144307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2976960" y="1386805"/>
            <a:ext cx="8605440" cy="4956490"/>
          </a:xfrm>
          <a:prstGeom prst="rect">
            <a:avLst/>
          </a:prstGeom>
          <a:ln w="9525">
            <a:solidFill>
              <a:schemeClr val="tx1"/>
            </a:solidFill>
          </a:ln>
        </p:spPr>
      </p:pic>
      <p:sp>
        <p:nvSpPr>
          <p:cNvPr id="8" name="TextBox 7"/>
          <p:cNvSpPr txBox="1"/>
          <p:nvPr/>
        </p:nvSpPr>
        <p:spPr>
          <a:xfrm>
            <a:off x="152400" y="925139"/>
            <a:ext cx="2412492" cy="461665"/>
          </a:xfrm>
          <a:prstGeom prst="rect">
            <a:avLst/>
          </a:prstGeom>
          <a:noFill/>
          <a:ln w="12700">
            <a:solidFill>
              <a:schemeClr val="tx1"/>
            </a:solidFill>
          </a:ln>
        </p:spPr>
        <p:txBody>
          <a:bodyPr wrap="square" rtlCol="0">
            <a:spAutoFit/>
          </a:bodyPr>
          <a:lstStyle/>
          <a:p>
            <a:r>
              <a:rPr lang="en-US" sz="2400" dirty="0"/>
              <a:t>Step -2 Cont.……..</a:t>
            </a:r>
          </a:p>
        </p:txBody>
      </p:sp>
      <p:sp>
        <p:nvSpPr>
          <p:cNvPr id="9" name="Footer Placeholder 4"/>
          <p:cNvSpPr>
            <a:spLocks noGrp="1"/>
          </p:cNvSpPr>
          <p:nvPr>
            <p:ph type="ftr" sz="quarter" idx="11"/>
          </p:nvPr>
        </p:nvSpPr>
        <p:spPr>
          <a:xfrm>
            <a:off x="3454400" y="6416098"/>
            <a:ext cx="5562600" cy="365125"/>
          </a:xfrm>
        </p:spPr>
        <p:txBody>
          <a:bodyPr/>
          <a:lstStyle/>
          <a:p>
            <a:r>
              <a:rPr lang="de-DE"/>
              <a:t>Renu   Panwar                        Design Pattern                         Unit V</a:t>
            </a:r>
            <a:endParaRPr lang="en-US" dirty="0"/>
          </a:p>
        </p:txBody>
      </p:sp>
      <p:sp>
        <p:nvSpPr>
          <p:cNvPr id="10" name="TextBox 9">
            <a:extLst>
              <a:ext uri="{FF2B5EF4-FFF2-40B4-BE49-F238E27FC236}">
                <a16:creationId xmlns:a16="http://schemas.microsoft.com/office/drawing/2014/main" id="{E2DD16E6-C0D7-4263-8C72-701CC37B0D68}"/>
              </a:ext>
            </a:extLst>
          </p:cNvPr>
          <p:cNvSpPr txBox="1"/>
          <p:nvPr/>
        </p:nvSpPr>
        <p:spPr>
          <a:xfrm>
            <a:off x="2209800" y="330039"/>
            <a:ext cx="6098344" cy="584775"/>
          </a:xfrm>
          <a:prstGeom prst="rect">
            <a:avLst/>
          </a:prstGeom>
          <a:noFill/>
        </p:spPr>
        <p:txBody>
          <a:bodyPr wrap="square">
            <a:spAutoFit/>
          </a:bodyPr>
          <a:lstStyle/>
          <a:p>
            <a:pPr algn="ctr">
              <a:spcBef>
                <a:spcPct val="0"/>
              </a:spcBef>
              <a:defRPr/>
            </a:pPr>
            <a:r>
              <a:rPr lang="en-US" sz="3200" dirty="0">
                <a:latin typeface="Times New Roman" panose="02020603050405020304" pitchFamily="18" charset="0"/>
                <a:cs typeface="Times New Roman" panose="02020603050405020304" pitchFamily="18" charset="0"/>
              </a:rPr>
              <a:t>Implementation of (State Pattern) </a:t>
            </a:r>
          </a:p>
        </p:txBody>
      </p:sp>
    </p:spTree>
    <p:extLst>
      <p:ext uri="{BB962C8B-B14F-4D97-AF65-F5344CB8AC3E}">
        <p14:creationId xmlns:p14="http://schemas.microsoft.com/office/powerpoint/2010/main" val="5104453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0CBB19C-8E40-446D-A6C1-367B959D6A20}"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3134109" y="838963"/>
            <a:ext cx="5962971" cy="5889050"/>
          </a:xfrm>
          <a:prstGeom prst="rect">
            <a:avLst/>
          </a:prstGeom>
          <a:ln w="12700">
            <a:solidFill>
              <a:schemeClr val="tx1"/>
            </a:solidFill>
          </a:ln>
        </p:spPr>
      </p:pic>
      <p:sp>
        <p:nvSpPr>
          <p:cNvPr id="5" name="Footer Placeholder 4"/>
          <p:cNvSpPr>
            <a:spLocks noGrp="1"/>
          </p:cNvSpPr>
          <p:nvPr>
            <p:ph type="ftr" sz="quarter" idx="11"/>
          </p:nvPr>
        </p:nvSpPr>
        <p:spPr/>
        <p:txBody>
          <a:bodyPr/>
          <a:lstStyle/>
          <a:p>
            <a:r>
              <a:rPr lang="de-DE"/>
              <a:t>Renu   Panwar                        Design Pattern                         Unit V</a:t>
            </a:r>
            <a:endParaRPr lang="en-US" dirty="0"/>
          </a:p>
        </p:txBody>
      </p:sp>
      <p:sp>
        <p:nvSpPr>
          <p:cNvPr id="9" name="TextBox 8">
            <a:extLst>
              <a:ext uri="{FF2B5EF4-FFF2-40B4-BE49-F238E27FC236}">
                <a16:creationId xmlns:a16="http://schemas.microsoft.com/office/drawing/2014/main" id="{D70A5391-1C47-43BD-8BA1-42262FFB3230}"/>
              </a:ext>
            </a:extLst>
          </p:cNvPr>
          <p:cNvSpPr txBox="1"/>
          <p:nvPr/>
        </p:nvSpPr>
        <p:spPr>
          <a:xfrm>
            <a:off x="1800665" y="1"/>
            <a:ext cx="6151097" cy="584775"/>
          </a:xfrm>
          <a:prstGeom prst="rect">
            <a:avLst/>
          </a:prstGeom>
          <a:noFill/>
        </p:spPr>
        <p:txBody>
          <a:bodyPr wrap="square">
            <a:spAutoFit/>
          </a:bodyPr>
          <a:lstStyle/>
          <a:p>
            <a:pPr algn="ctr">
              <a:spcBef>
                <a:spcPct val="0"/>
              </a:spcBef>
              <a:defRPr/>
            </a:pPr>
            <a:r>
              <a:rPr lang="en-US" sz="3200" dirty="0">
                <a:latin typeface="Times New Roman" panose="02020603050405020304" pitchFamily="18" charset="0"/>
                <a:cs typeface="Times New Roman" panose="02020603050405020304" pitchFamily="18" charset="0"/>
              </a:rPr>
              <a:t>Implementation of (State Pattern) </a:t>
            </a:r>
          </a:p>
        </p:txBody>
      </p:sp>
    </p:spTree>
    <p:extLst>
      <p:ext uri="{BB962C8B-B14F-4D97-AF65-F5344CB8AC3E}">
        <p14:creationId xmlns:p14="http://schemas.microsoft.com/office/powerpoint/2010/main" val="67063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DD4348D-58E9-46F1-84CA-0C5745396CF7}" type="datetime1">
              <a:rPr lang="en-US" smtClean="0"/>
              <a:t>6/29/2024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Renu   Panwar          ACSE0514                   Design  Pattern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10" name="TextBox 9">
            <a:extLst>
              <a:ext uri="{FF2B5EF4-FFF2-40B4-BE49-F238E27FC236}">
                <a16:creationId xmlns:a16="http://schemas.microsoft.com/office/drawing/2014/main" id="{067567D3-B65B-4752-8952-9BA2BB96D648}"/>
              </a:ext>
            </a:extLst>
          </p:cNvPr>
          <p:cNvSpPr txBox="1"/>
          <p:nvPr/>
        </p:nvSpPr>
        <p:spPr>
          <a:xfrm>
            <a:off x="1447800" y="1213828"/>
            <a:ext cx="6553200" cy="523220"/>
          </a:xfrm>
          <a:prstGeom prst="rect">
            <a:avLst/>
          </a:prstGeom>
          <a:solidFill>
            <a:schemeClr val="accent2">
              <a:lumMod val="20000"/>
              <a:lumOff val="80000"/>
            </a:schemeClr>
          </a:soli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solidFill>
                  <a:schemeClr val="tx1"/>
                </a:solidFill>
              </a:rPr>
              <a:t>UNIT-V: </a:t>
            </a:r>
            <a:r>
              <a:rPr lang="en-US" sz="2800" b="1" dirty="0">
                <a:solidFill>
                  <a:schemeClr val="tx1"/>
                </a:solidFill>
              </a:rPr>
              <a:t>Behavioral Design Patterns Part: II</a:t>
            </a:r>
            <a:r>
              <a:rPr lang="en-IN" sz="2800" b="1" dirty="0">
                <a:solidFill>
                  <a:schemeClr val="tx1"/>
                </a:solidFill>
              </a:rPr>
              <a:t> </a:t>
            </a:r>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2507568501"/>
              </p:ext>
            </p:extLst>
          </p:nvPr>
        </p:nvGraphicFramePr>
        <p:xfrm>
          <a:off x="1447800" y="2118769"/>
          <a:ext cx="9982200" cy="2179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44261AB4-31A3-05E5-57A7-DDEE454EF668}"/>
              </a:ext>
            </a:extLst>
          </p:cNvPr>
          <p:cNvSpPr txBox="1"/>
          <p:nvPr/>
        </p:nvSpPr>
        <p:spPr>
          <a:xfrm>
            <a:off x="3055376" y="22907"/>
            <a:ext cx="6096000" cy="707886"/>
          </a:xfrm>
          <a:prstGeom prst="rect">
            <a:avLst/>
          </a:prstGeom>
          <a:noFill/>
        </p:spPr>
        <p:txBody>
          <a:bodyPr wrap="square">
            <a:spAutoFit/>
          </a:bodyPr>
          <a:lstStyle/>
          <a:p>
            <a:pPr algn="ctr">
              <a:spcBef>
                <a:spcPct val="0"/>
              </a:spcBef>
              <a:defRPr/>
            </a:pPr>
            <a:r>
              <a:rPr lang="en-US" sz="4000" b="1" dirty="0"/>
              <a:t>Syllabus</a:t>
            </a:r>
          </a:p>
        </p:txBody>
      </p:sp>
    </p:spTree>
    <p:extLst>
      <p:ext uri="{BB962C8B-B14F-4D97-AF65-F5344CB8AC3E}">
        <p14:creationId xmlns:p14="http://schemas.microsoft.com/office/powerpoint/2010/main" val="472850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86090CD-67C0-460C-90FA-270CD60E7958}"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2784462" y="914401"/>
            <a:ext cx="6954160" cy="5807082"/>
          </a:xfrm>
          <a:prstGeom prst="rect">
            <a:avLst/>
          </a:prstGeom>
          <a:ln w="9525">
            <a:solidFill>
              <a:schemeClr val="tx1"/>
            </a:solidFill>
          </a:ln>
        </p:spPr>
      </p:pic>
      <p:sp>
        <p:nvSpPr>
          <p:cNvPr id="5" name="Footer Placeholder 4"/>
          <p:cNvSpPr>
            <a:spLocks noGrp="1"/>
          </p:cNvSpPr>
          <p:nvPr>
            <p:ph type="ftr" sz="quarter" idx="11"/>
          </p:nvPr>
        </p:nvSpPr>
        <p:spPr/>
        <p:txBody>
          <a:bodyPr/>
          <a:lstStyle/>
          <a:p>
            <a:r>
              <a:rPr lang="de-DE"/>
              <a:t>Renu   Panwar                        Design Pattern                         Unit V</a:t>
            </a:r>
            <a:endParaRPr lang="en-US" dirty="0"/>
          </a:p>
        </p:txBody>
      </p:sp>
      <p:sp>
        <p:nvSpPr>
          <p:cNvPr id="9" name="TextBox 8">
            <a:extLst>
              <a:ext uri="{FF2B5EF4-FFF2-40B4-BE49-F238E27FC236}">
                <a16:creationId xmlns:a16="http://schemas.microsoft.com/office/drawing/2014/main" id="{A46CA0CA-8548-49E8-B666-C01BF1016CE6}"/>
              </a:ext>
            </a:extLst>
          </p:cNvPr>
          <p:cNvSpPr txBox="1"/>
          <p:nvPr/>
        </p:nvSpPr>
        <p:spPr>
          <a:xfrm>
            <a:off x="1951892" y="308868"/>
            <a:ext cx="6098344" cy="523220"/>
          </a:xfrm>
          <a:prstGeom prst="rect">
            <a:avLst/>
          </a:prstGeom>
          <a:noFill/>
        </p:spPr>
        <p:txBody>
          <a:bodyPr wrap="square">
            <a:spAutoFit/>
          </a:bodyPr>
          <a:lstStyle/>
          <a:p>
            <a:pPr algn="ctr">
              <a:spcBef>
                <a:spcPct val="0"/>
              </a:spcBef>
              <a:defRPr/>
            </a:pPr>
            <a:r>
              <a:rPr lang="en-US" sz="2800" dirty="0">
                <a:latin typeface="Times New Roman" panose="02020603050405020304" pitchFamily="18" charset="0"/>
                <a:cs typeface="Times New Roman" panose="02020603050405020304" pitchFamily="18" charset="0"/>
              </a:rPr>
              <a:t>Implementation of (State Pattern) </a:t>
            </a:r>
          </a:p>
        </p:txBody>
      </p:sp>
    </p:spTree>
    <p:extLst>
      <p:ext uri="{BB962C8B-B14F-4D97-AF65-F5344CB8AC3E}">
        <p14:creationId xmlns:p14="http://schemas.microsoft.com/office/powerpoint/2010/main" val="19779071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0931B8A-A930-4572-B6F2-BF43C4A52B8A}"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1600200" y="1981200"/>
            <a:ext cx="8805551" cy="3538680"/>
          </a:xfrm>
          <a:prstGeom prst="rect">
            <a:avLst/>
          </a:prstGeom>
          <a:ln w="6350">
            <a:solidFill>
              <a:schemeClr val="tx1"/>
            </a:solidFill>
          </a:ln>
        </p:spPr>
      </p:pic>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V</a:t>
            </a:r>
            <a:endParaRPr lang="en-US" dirty="0"/>
          </a:p>
        </p:txBody>
      </p:sp>
      <p:sp>
        <p:nvSpPr>
          <p:cNvPr id="9" name="TextBox 8">
            <a:extLst>
              <a:ext uri="{FF2B5EF4-FFF2-40B4-BE49-F238E27FC236}">
                <a16:creationId xmlns:a16="http://schemas.microsoft.com/office/drawing/2014/main" id="{736A0CA7-5769-47A8-B786-68EFDA7A9928}"/>
              </a:ext>
            </a:extLst>
          </p:cNvPr>
          <p:cNvSpPr txBox="1"/>
          <p:nvPr/>
        </p:nvSpPr>
        <p:spPr>
          <a:xfrm>
            <a:off x="1304778" y="180996"/>
            <a:ext cx="6098344" cy="584775"/>
          </a:xfrm>
          <a:prstGeom prst="rect">
            <a:avLst/>
          </a:prstGeom>
          <a:noFill/>
        </p:spPr>
        <p:txBody>
          <a:bodyPr wrap="square">
            <a:spAutoFit/>
          </a:bodyPr>
          <a:lstStyle/>
          <a:p>
            <a:pPr algn="ctr">
              <a:spcBef>
                <a:spcPct val="0"/>
              </a:spcBef>
              <a:defRPr/>
            </a:pPr>
            <a:r>
              <a:rPr lang="en-US" sz="3200" dirty="0">
                <a:latin typeface="Times New Roman" panose="02020603050405020304" pitchFamily="18" charset="0"/>
                <a:cs typeface="Times New Roman" panose="02020603050405020304" pitchFamily="18" charset="0"/>
              </a:rPr>
              <a:t>Implementation of (State Pattern) </a:t>
            </a:r>
          </a:p>
        </p:txBody>
      </p:sp>
    </p:spTree>
    <p:extLst>
      <p:ext uri="{BB962C8B-B14F-4D97-AF65-F5344CB8AC3E}">
        <p14:creationId xmlns:p14="http://schemas.microsoft.com/office/powerpoint/2010/main" val="21357538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591800" cy="3657600"/>
          </a:xfrm>
          <a:solidFill>
            <a:schemeClr val="bg1"/>
          </a:solidFill>
          <a:ln w="19050">
            <a:solidFill>
              <a:schemeClr val="tx1"/>
            </a:solidFill>
          </a:ln>
        </p:spPr>
        <p:txBody>
          <a:bodyPr>
            <a:normAutofit/>
          </a:bodyPr>
          <a:lstStyle/>
          <a:p>
            <a:pPr marL="0" indent="0" algn="just">
              <a:buNone/>
            </a:pPr>
            <a:r>
              <a:rPr lang="en-US" sz="2800" dirty="0"/>
              <a:t>Topic : Strategy Pattern.</a:t>
            </a:r>
          </a:p>
          <a:p>
            <a:pPr marL="0" indent="0" algn="just">
              <a:buNone/>
            </a:pPr>
            <a:endParaRPr lang="en-US" sz="2800" dirty="0"/>
          </a:p>
          <a:p>
            <a:pPr algn="just"/>
            <a:r>
              <a:rPr lang="en-US" sz="2800" dirty="0"/>
              <a:t>In this topic, the students will gain , The idea of a </a:t>
            </a:r>
            <a:r>
              <a:rPr lang="en-IN" sz="2800" dirty="0"/>
              <a:t>Behavioral</a:t>
            </a:r>
            <a:r>
              <a:rPr lang="en-US" sz="2800" dirty="0"/>
              <a:t> design pattern, In these design patterns </a:t>
            </a:r>
            <a:r>
              <a:rPr lang="en-US" sz="2800" dirty="0" err="1"/>
              <a:t>i.e</a:t>
            </a:r>
            <a:r>
              <a:rPr lang="en-US" sz="2800" dirty="0"/>
              <a:t> Strategy pattern, a class behavior or its algorithm can be changed at run time. This type of design pattern comes under behavior pattern.</a:t>
            </a:r>
          </a:p>
        </p:txBody>
      </p:sp>
      <p:sp>
        <p:nvSpPr>
          <p:cNvPr id="4" name="Date Placeholder 3"/>
          <p:cNvSpPr>
            <a:spLocks noGrp="1"/>
          </p:cNvSpPr>
          <p:nvPr>
            <p:ph type="dt" sz="half" idx="10"/>
          </p:nvPr>
        </p:nvSpPr>
        <p:spPr/>
        <p:txBody>
          <a:bodyPr/>
          <a:lstStyle/>
          <a:p>
            <a:fld id="{D7EB9FB5-9CF0-4721-BBFA-9FF7C6BAC63B}"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sp>
        <p:nvSpPr>
          <p:cNvPr id="8" name="Footer Placeholder 4"/>
          <p:cNvSpPr>
            <a:spLocks noGrp="1"/>
          </p:cNvSpPr>
          <p:nvPr>
            <p:ph type="ftr" sz="quarter" idx="11"/>
          </p:nvPr>
        </p:nvSpPr>
        <p:spPr>
          <a:xfrm>
            <a:off x="4038600" y="6356356"/>
            <a:ext cx="5029200" cy="365125"/>
          </a:xfrm>
        </p:spPr>
        <p:txBody>
          <a:bodyPr/>
          <a:lstStyle/>
          <a:p>
            <a:r>
              <a:rPr lang="de-DE"/>
              <a:t>Renu   Panwar                        Design Pattern                         Unit V</a:t>
            </a:r>
            <a:endParaRPr lang="en-US" dirty="0"/>
          </a:p>
        </p:txBody>
      </p:sp>
      <p:sp>
        <p:nvSpPr>
          <p:cNvPr id="9" name="TextBox 8">
            <a:extLst>
              <a:ext uri="{FF2B5EF4-FFF2-40B4-BE49-F238E27FC236}">
                <a16:creationId xmlns:a16="http://schemas.microsoft.com/office/drawing/2014/main" id="{1E8ADF7E-069C-490D-ABDA-BE738E74AAB7}"/>
              </a:ext>
            </a:extLst>
          </p:cNvPr>
          <p:cNvSpPr txBox="1"/>
          <p:nvPr/>
        </p:nvSpPr>
        <p:spPr>
          <a:xfrm>
            <a:off x="2036298" y="409056"/>
            <a:ext cx="6098344" cy="584775"/>
          </a:xfrm>
          <a:prstGeom prst="rect">
            <a:avLst/>
          </a:prstGeom>
          <a:noFill/>
        </p:spPr>
        <p:txBody>
          <a:bodyPr wrap="square">
            <a:spAutoFit/>
          </a:bodyPr>
          <a:lstStyle/>
          <a:p>
            <a:pPr algn="ctr">
              <a:spcBef>
                <a:spcPct val="0"/>
              </a:spcBef>
              <a:defRPr/>
            </a:pPr>
            <a:r>
              <a:rPr lang="en-US" sz="3200" dirty="0">
                <a:latin typeface="Times New Roman" panose="02020603050405020304" pitchFamily="18" charset="0"/>
                <a:cs typeface="Times New Roman" panose="02020603050405020304" pitchFamily="18" charset="0"/>
              </a:rPr>
              <a:t>Topic    Objective</a:t>
            </a:r>
          </a:p>
        </p:txBody>
      </p:sp>
    </p:spTree>
    <p:extLst>
      <p:ext uri="{BB962C8B-B14F-4D97-AF65-F5344CB8AC3E}">
        <p14:creationId xmlns:p14="http://schemas.microsoft.com/office/powerpoint/2010/main" val="33827560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3FE2EAC-B21A-420F-B490-570F74B0BE46}"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42900" y="845053"/>
            <a:ext cx="11506200" cy="5693866"/>
          </a:xfrm>
          <a:prstGeom prst="rect">
            <a:avLst/>
          </a:prstGeom>
          <a:solidFill>
            <a:schemeClr val="bg1"/>
          </a:solidFill>
          <a:ln w="28575">
            <a:solidFill>
              <a:schemeClr val="tx1"/>
            </a:solidFill>
          </a:ln>
        </p:spPr>
        <p:txBody>
          <a:bodyPr wrap="square">
            <a:spAutoFit/>
          </a:bodyPr>
          <a:lstStyle/>
          <a:p>
            <a:pPr algn="just"/>
            <a:r>
              <a:rPr lang="en-US" sz="2800" b="1" u="sng" dirty="0">
                <a:latin typeface="+mj-lt"/>
              </a:rPr>
              <a:t> Strategy Pattern:-</a:t>
            </a:r>
          </a:p>
          <a:p>
            <a:pPr marL="457200" indent="-457200" algn="just">
              <a:buFont typeface="Wingdings" panose="05000000000000000000" pitchFamily="2" charset="2"/>
              <a:buChar char="Ø"/>
            </a:pPr>
            <a:r>
              <a:rPr lang="en-US" sz="2800" dirty="0">
                <a:latin typeface="+mj-lt"/>
              </a:rPr>
              <a:t>In Strategy pattern, we create objects which represent various strategies and a context object whose behavior varies as per its strategy object. The strategy object changes the executing algorithm of the context object.</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In Strategy pattern, a class behavior or its algorithm can be changed at run time. This type of design pattern comes under behavior pattern.</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A Strategy Pattern says that "defines a family of functionality, encapsulate each one, and make them interchangeable". The Strategy Pattern is also known as Policy.</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It provides a substitute to sub classing.</a:t>
            </a:r>
          </a:p>
        </p:txBody>
      </p:sp>
      <p:sp>
        <p:nvSpPr>
          <p:cNvPr id="5" name="Footer Placeholder 4"/>
          <p:cNvSpPr>
            <a:spLocks noGrp="1"/>
          </p:cNvSpPr>
          <p:nvPr>
            <p:ph type="ftr" sz="quarter" idx="11"/>
          </p:nvPr>
        </p:nvSpPr>
        <p:spPr/>
        <p:txBody>
          <a:bodyPr/>
          <a:lstStyle/>
          <a:p>
            <a:r>
              <a:rPr lang="de-DE"/>
              <a:t>Renu   Panwar                        Design Pattern                         Unit V</a:t>
            </a:r>
            <a:endParaRPr lang="en-US" dirty="0"/>
          </a:p>
        </p:txBody>
      </p:sp>
      <p:sp>
        <p:nvSpPr>
          <p:cNvPr id="9" name="TextBox 8">
            <a:extLst>
              <a:ext uri="{FF2B5EF4-FFF2-40B4-BE49-F238E27FC236}">
                <a16:creationId xmlns:a16="http://schemas.microsoft.com/office/drawing/2014/main" id="{6E9EBB00-FE34-4341-8577-F995EE6A837B}"/>
              </a:ext>
            </a:extLst>
          </p:cNvPr>
          <p:cNvSpPr txBox="1"/>
          <p:nvPr/>
        </p:nvSpPr>
        <p:spPr>
          <a:xfrm>
            <a:off x="1164101" y="136525"/>
            <a:ext cx="6098344" cy="584775"/>
          </a:xfrm>
          <a:prstGeom prst="rect">
            <a:avLst/>
          </a:prstGeom>
          <a:noFill/>
        </p:spPr>
        <p:txBody>
          <a:bodyPr wrap="square">
            <a:spAutoFit/>
          </a:bodyPr>
          <a:lstStyle/>
          <a:p>
            <a:pPr algn="ctr">
              <a:spcBef>
                <a:spcPct val="0"/>
              </a:spcBef>
              <a:defRPr/>
            </a:pPr>
            <a:r>
              <a:rPr lang="en-US" sz="3200" dirty="0">
                <a:latin typeface="Times New Roman" panose="02020603050405020304" pitchFamily="18" charset="0"/>
                <a:cs typeface="Times New Roman" panose="02020603050405020304" pitchFamily="18" charset="0"/>
              </a:rPr>
              <a:t>Strategy     Pattern</a:t>
            </a:r>
          </a:p>
        </p:txBody>
      </p:sp>
    </p:spTree>
    <p:extLst>
      <p:ext uri="{BB962C8B-B14F-4D97-AF65-F5344CB8AC3E}">
        <p14:creationId xmlns:p14="http://schemas.microsoft.com/office/powerpoint/2010/main" val="11398089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0550C3-4CA0-4E52-921E-B42AE273ACED}"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285750" y="903973"/>
            <a:ext cx="11620500" cy="5262979"/>
          </a:xfrm>
          <a:prstGeom prst="rect">
            <a:avLst/>
          </a:prstGeom>
          <a:solidFill>
            <a:schemeClr val="bg1"/>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800" dirty="0">
                <a:latin typeface="+mj-lt"/>
              </a:rPr>
              <a:t>We are going to create a Strategy interface defining an action and concrete strategy classes implementing the Strategy interface. Context is a class which uses a Strategy.</a:t>
            </a:r>
          </a:p>
          <a:p>
            <a:pPr marL="457200" indent="-457200" algn="just">
              <a:buFont typeface="Wingdings" panose="05000000000000000000" pitchFamily="2" charset="2"/>
              <a:buChar char="Ø"/>
            </a:pPr>
            <a:endParaRPr lang="en-US" sz="2800" dirty="0">
              <a:latin typeface="+mj-lt"/>
            </a:endParaRPr>
          </a:p>
          <a:p>
            <a:pPr marL="457200" indent="-457200" algn="just">
              <a:buFont typeface="Wingdings" panose="05000000000000000000" pitchFamily="2" charset="2"/>
              <a:buChar char="Ø"/>
            </a:pPr>
            <a:r>
              <a:rPr lang="en-US" sz="2800" dirty="0" err="1">
                <a:latin typeface="+mj-lt"/>
              </a:rPr>
              <a:t>StrategyPatternDemo</a:t>
            </a:r>
            <a:r>
              <a:rPr lang="en-US" sz="2800" dirty="0">
                <a:latin typeface="+mj-lt"/>
              </a:rPr>
              <a:t>, our demo class, will use Context and strategy objects to demonstrate change in Context </a:t>
            </a:r>
            <a:r>
              <a:rPr lang="en-US" sz="2800" dirty="0" err="1">
                <a:latin typeface="+mj-lt"/>
              </a:rPr>
              <a:t>behaviour</a:t>
            </a:r>
            <a:r>
              <a:rPr lang="en-US" sz="2800" dirty="0">
                <a:latin typeface="+mj-lt"/>
              </a:rPr>
              <a:t> based on strategy it deploys or uses.</a:t>
            </a:r>
          </a:p>
          <a:p>
            <a:pPr marL="457200" indent="-457200" algn="just">
              <a:buFont typeface="Wingdings" panose="05000000000000000000" pitchFamily="2" charset="2"/>
              <a:buChar char="Ø"/>
            </a:pPr>
            <a:r>
              <a:rPr lang="en-US" sz="2800" dirty="0">
                <a:latin typeface="+mj-lt"/>
              </a:rPr>
              <a:t>When the multiple classes differ only in their behaviors. e.g. Servlet </a:t>
            </a:r>
            <a:r>
              <a:rPr lang="en-US" sz="2800" dirty="0" err="1">
                <a:latin typeface="+mj-lt"/>
              </a:rPr>
              <a:t>API.It</a:t>
            </a:r>
            <a:r>
              <a:rPr lang="en-US" sz="2800" dirty="0">
                <a:latin typeface="+mj-lt"/>
              </a:rPr>
              <a:t> is used when you need different variations of an algorithm.</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It makes it easier to extend and incorporate new behavior without changing the application.</a:t>
            </a:r>
          </a:p>
        </p:txBody>
      </p:sp>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V</a:t>
            </a:r>
            <a:endParaRPr lang="en-US" dirty="0"/>
          </a:p>
        </p:txBody>
      </p:sp>
      <p:sp>
        <p:nvSpPr>
          <p:cNvPr id="9" name="TextBox 8">
            <a:extLst>
              <a:ext uri="{FF2B5EF4-FFF2-40B4-BE49-F238E27FC236}">
                <a16:creationId xmlns:a16="http://schemas.microsoft.com/office/drawing/2014/main" id="{8529E43C-CAAF-4533-B900-D4BADEA39E1D}"/>
              </a:ext>
            </a:extLst>
          </p:cNvPr>
          <p:cNvSpPr txBox="1"/>
          <p:nvPr/>
        </p:nvSpPr>
        <p:spPr>
          <a:xfrm>
            <a:off x="1505243" y="252868"/>
            <a:ext cx="6802901" cy="584775"/>
          </a:xfrm>
          <a:prstGeom prst="rect">
            <a:avLst/>
          </a:prstGeom>
          <a:noFill/>
        </p:spPr>
        <p:txBody>
          <a:bodyPr wrap="square">
            <a:spAutoFit/>
          </a:bodyPr>
          <a:lstStyle/>
          <a:p>
            <a:pPr algn="ctr">
              <a:spcBef>
                <a:spcPct val="0"/>
              </a:spcBef>
              <a:defRPr/>
            </a:pPr>
            <a:r>
              <a:rPr lang="en-US" sz="3200" dirty="0">
                <a:latin typeface="Times New Roman" panose="02020603050405020304" pitchFamily="18" charset="0"/>
                <a:cs typeface="Times New Roman" panose="02020603050405020304" pitchFamily="18" charset="0"/>
              </a:rPr>
              <a:t>Implementation   of    (Strategy Pattern) </a:t>
            </a:r>
          </a:p>
        </p:txBody>
      </p:sp>
    </p:spTree>
    <p:extLst>
      <p:ext uri="{BB962C8B-B14F-4D97-AF65-F5344CB8AC3E}">
        <p14:creationId xmlns:p14="http://schemas.microsoft.com/office/powerpoint/2010/main" val="28021772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A7B6F48-CEE1-4AEE-95F1-5FD62D50561E}"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238198" y="1143000"/>
            <a:ext cx="9388113" cy="5198117"/>
          </a:xfrm>
          <a:prstGeom prst="rect">
            <a:avLst/>
          </a:prstGeom>
          <a:solidFill>
            <a:srgbClr val="FFE1FB"/>
          </a:solidFill>
          <a:ln w="12700">
            <a:solidFill>
              <a:schemeClr val="tx1"/>
            </a:solidFill>
          </a:ln>
        </p:spPr>
      </p:pic>
      <p:sp>
        <p:nvSpPr>
          <p:cNvPr id="8" name="Footer Placeholder 4"/>
          <p:cNvSpPr>
            <a:spLocks noGrp="1"/>
          </p:cNvSpPr>
          <p:nvPr>
            <p:ph type="ftr" sz="quarter" idx="11"/>
          </p:nvPr>
        </p:nvSpPr>
        <p:spPr>
          <a:xfrm>
            <a:off x="3657600" y="6433186"/>
            <a:ext cx="5562600" cy="365125"/>
          </a:xfrm>
        </p:spPr>
        <p:txBody>
          <a:bodyPr/>
          <a:lstStyle/>
          <a:p>
            <a:r>
              <a:rPr lang="de-DE"/>
              <a:t>Renu   Panwar                        Design Pattern                         Unit V</a:t>
            </a:r>
            <a:endParaRPr lang="en-US" dirty="0"/>
          </a:p>
        </p:txBody>
      </p:sp>
      <p:sp>
        <p:nvSpPr>
          <p:cNvPr id="9" name="TextBox 8">
            <a:extLst>
              <a:ext uri="{FF2B5EF4-FFF2-40B4-BE49-F238E27FC236}">
                <a16:creationId xmlns:a16="http://schemas.microsoft.com/office/drawing/2014/main" id="{6B88A0B3-F242-49B4-BCBC-D587190B6A13}"/>
              </a:ext>
            </a:extLst>
          </p:cNvPr>
          <p:cNvSpPr txBox="1"/>
          <p:nvPr/>
        </p:nvSpPr>
        <p:spPr>
          <a:xfrm>
            <a:off x="1614267" y="147551"/>
            <a:ext cx="6098344" cy="584775"/>
          </a:xfrm>
          <a:prstGeom prst="rect">
            <a:avLst/>
          </a:prstGeom>
          <a:noFill/>
        </p:spPr>
        <p:txBody>
          <a:bodyPr wrap="square">
            <a:spAutoFit/>
          </a:bodyPr>
          <a:lstStyle/>
          <a:p>
            <a:pPr algn="ctr">
              <a:spcBef>
                <a:spcPct val="0"/>
              </a:spcBef>
              <a:defRPr/>
            </a:pPr>
            <a:r>
              <a:rPr lang="en-US" sz="3200" dirty="0">
                <a:latin typeface="Times New Roman" panose="02020603050405020304" pitchFamily="18" charset="0"/>
                <a:cs typeface="Times New Roman" panose="02020603050405020304" pitchFamily="18" charset="0"/>
              </a:rPr>
              <a:t>UML\Structure for Strategy Pattern </a:t>
            </a:r>
          </a:p>
        </p:txBody>
      </p:sp>
    </p:spTree>
    <p:extLst>
      <p:ext uri="{BB962C8B-B14F-4D97-AF65-F5344CB8AC3E}">
        <p14:creationId xmlns:p14="http://schemas.microsoft.com/office/powerpoint/2010/main" val="26575975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B54C21D-B850-4E81-81E5-2CC9272E89A3}"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1661707" y="1648414"/>
            <a:ext cx="8868586" cy="4005167"/>
          </a:xfrm>
          <a:prstGeom prst="rect">
            <a:avLst/>
          </a:prstGeom>
          <a:solidFill>
            <a:srgbClr val="FFE1FB"/>
          </a:solidFill>
          <a:ln w="12700">
            <a:solidFill>
              <a:schemeClr val="tx1"/>
            </a:solidFill>
          </a:ln>
        </p:spPr>
      </p:pic>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V</a:t>
            </a:r>
            <a:endParaRPr lang="en-US" dirty="0"/>
          </a:p>
        </p:txBody>
      </p:sp>
      <p:sp>
        <p:nvSpPr>
          <p:cNvPr id="9" name="TextBox 8">
            <a:extLst>
              <a:ext uri="{FF2B5EF4-FFF2-40B4-BE49-F238E27FC236}">
                <a16:creationId xmlns:a16="http://schemas.microsoft.com/office/drawing/2014/main" id="{2D382942-160C-4C8D-8980-DCD6F8BD7C13}"/>
              </a:ext>
            </a:extLst>
          </p:cNvPr>
          <p:cNvSpPr txBox="1"/>
          <p:nvPr/>
        </p:nvSpPr>
        <p:spPr>
          <a:xfrm>
            <a:off x="1304779" y="0"/>
            <a:ext cx="6098344" cy="954107"/>
          </a:xfrm>
          <a:prstGeom prst="rect">
            <a:avLst/>
          </a:prstGeom>
          <a:noFill/>
        </p:spPr>
        <p:txBody>
          <a:bodyPr wrap="square">
            <a:spAutoFit/>
          </a:bodyPr>
          <a:lstStyle/>
          <a:p>
            <a:pPr algn="ctr">
              <a:spcBef>
                <a:spcPct val="0"/>
              </a:spcBef>
              <a:defRPr/>
            </a:pPr>
            <a:endParaRPr lang="en-US" sz="2800" dirty="0">
              <a:solidFill>
                <a:srgbClr val="FF0000"/>
              </a:solidFill>
              <a:latin typeface="Times New Roman" panose="02020603050405020304" pitchFamily="18" charset="0"/>
              <a:cs typeface="Times New Roman" panose="02020603050405020304" pitchFamily="18" charset="0"/>
            </a:endParaRPr>
          </a:p>
          <a:p>
            <a:pPr algn="ctr">
              <a:spcBef>
                <a:spcPct val="0"/>
              </a:spcBef>
              <a:defRPr/>
            </a:pPr>
            <a:r>
              <a:rPr lang="en-US" sz="2800" dirty="0">
                <a:latin typeface="Times New Roman" panose="02020603050405020304" pitchFamily="18" charset="0"/>
                <a:cs typeface="Times New Roman" panose="02020603050405020304" pitchFamily="18" charset="0"/>
              </a:rPr>
              <a:t>Implementation of (Strategy Pattern) </a:t>
            </a:r>
          </a:p>
        </p:txBody>
      </p:sp>
    </p:spTree>
    <p:extLst>
      <p:ext uri="{BB962C8B-B14F-4D97-AF65-F5344CB8AC3E}">
        <p14:creationId xmlns:p14="http://schemas.microsoft.com/office/powerpoint/2010/main" val="42748741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86777FE-4B53-48DA-BA5E-9615C36209F9}"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2667000" y="868368"/>
            <a:ext cx="6365863" cy="5881767"/>
          </a:xfrm>
          <a:prstGeom prst="rect">
            <a:avLst/>
          </a:prstGeom>
          <a:ln w="12700">
            <a:solidFill>
              <a:schemeClr val="tx1"/>
            </a:solidFill>
          </a:ln>
        </p:spPr>
      </p:pic>
      <p:sp>
        <p:nvSpPr>
          <p:cNvPr id="5" name="Footer Placeholder 4"/>
          <p:cNvSpPr>
            <a:spLocks noGrp="1"/>
          </p:cNvSpPr>
          <p:nvPr>
            <p:ph type="ftr" sz="quarter" idx="11"/>
          </p:nvPr>
        </p:nvSpPr>
        <p:spPr/>
        <p:txBody>
          <a:bodyPr/>
          <a:lstStyle/>
          <a:p>
            <a:r>
              <a:rPr lang="de-DE"/>
              <a:t>Renu   Panwar                        Design Pattern                         Unit V</a:t>
            </a:r>
            <a:endParaRPr lang="en-US" dirty="0"/>
          </a:p>
        </p:txBody>
      </p:sp>
      <p:sp>
        <p:nvSpPr>
          <p:cNvPr id="10" name="TextBox 9">
            <a:extLst>
              <a:ext uri="{FF2B5EF4-FFF2-40B4-BE49-F238E27FC236}">
                <a16:creationId xmlns:a16="http://schemas.microsoft.com/office/drawing/2014/main" id="{63A23B2B-C407-468A-B087-07E021A6D409}"/>
              </a:ext>
            </a:extLst>
          </p:cNvPr>
          <p:cNvSpPr txBox="1"/>
          <p:nvPr/>
        </p:nvSpPr>
        <p:spPr>
          <a:xfrm>
            <a:off x="1318846" y="239818"/>
            <a:ext cx="6098344" cy="523220"/>
          </a:xfrm>
          <a:prstGeom prst="rect">
            <a:avLst/>
          </a:prstGeom>
          <a:noFill/>
        </p:spPr>
        <p:txBody>
          <a:bodyPr wrap="square">
            <a:spAutoFit/>
          </a:bodyPr>
          <a:lstStyle/>
          <a:p>
            <a:pPr algn="ctr">
              <a:spcBef>
                <a:spcPct val="0"/>
              </a:spcBef>
              <a:defRPr/>
            </a:pPr>
            <a:r>
              <a:rPr lang="en-US" sz="2800" dirty="0">
                <a:latin typeface="Times New Roman" panose="02020603050405020304" pitchFamily="18" charset="0"/>
                <a:cs typeface="Times New Roman" panose="02020603050405020304" pitchFamily="18" charset="0"/>
              </a:rPr>
              <a:t>Implementation of (Strategy Pattern) </a:t>
            </a:r>
          </a:p>
        </p:txBody>
      </p:sp>
    </p:spTree>
    <p:extLst>
      <p:ext uri="{BB962C8B-B14F-4D97-AF65-F5344CB8AC3E}">
        <p14:creationId xmlns:p14="http://schemas.microsoft.com/office/powerpoint/2010/main" val="40522818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51C941-F9C1-4CE4-8A27-E95745849670}"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TextBox 7"/>
          <p:cNvSpPr txBox="1"/>
          <p:nvPr/>
        </p:nvSpPr>
        <p:spPr>
          <a:xfrm>
            <a:off x="152400" y="925139"/>
            <a:ext cx="2412492" cy="461665"/>
          </a:xfrm>
          <a:prstGeom prst="rect">
            <a:avLst/>
          </a:prstGeom>
          <a:noFill/>
          <a:ln w="12700">
            <a:solidFill>
              <a:schemeClr val="tx1"/>
            </a:solidFill>
          </a:ln>
        </p:spPr>
        <p:txBody>
          <a:bodyPr wrap="square" rtlCol="0">
            <a:spAutoFit/>
          </a:bodyPr>
          <a:lstStyle/>
          <a:p>
            <a:r>
              <a:rPr lang="en-US" sz="2400" dirty="0"/>
              <a:t>Step -2 Cont.……..</a:t>
            </a:r>
          </a:p>
        </p:txBody>
      </p:sp>
      <p:pic>
        <p:nvPicPr>
          <p:cNvPr id="5" name="Picture 4"/>
          <p:cNvPicPr>
            <a:picLocks noChangeAspect="1"/>
          </p:cNvPicPr>
          <p:nvPr/>
        </p:nvPicPr>
        <p:blipFill>
          <a:blip r:embed="rId2"/>
          <a:stretch>
            <a:fillRect/>
          </a:stretch>
        </p:blipFill>
        <p:spPr>
          <a:xfrm>
            <a:off x="633549" y="1929028"/>
            <a:ext cx="10594107" cy="3885105"/>
          </a:xfrm>
          <a:prstGeom prst="rect">
            <a:avLst/>
          </a:prstGeom>
          <a:ln w="12700">
            <a:solidFill>
              <a:schemeClr val="tx1"/>
            </a:solidFill>
          </a:ln>
        </p:spPr>
      </p:pic>
      <p:sp>
        <p:nvSpPr>
          <p:cNvPr id="9" name="Footer Placeholder 4"/>
          <p:cNvSpPr>
            <a:spLocks noGrp="1"/>
          </p:cNvSpPr>
          <p:nvPr>
            <p:ph type="ftr" sz="quarter" idx="11"/>
          </p:nvPr>
        </p:nvSpPr>
        <p:spPr>
          <a:xfrm>
            <a:off x="3733800" y="6356356"/>
            <a:ext cx="5562600" cy="365125"/>
          </a:xfrm>
        </p:spPr>
        <p:txBody>
          <a:bodyPr/>
          <a:lstStyle/>
          <a:p>
            <a:r>
              <a:rPr lang="de-DE"/>
              <a:t>Renu   Panwar                        Design Pattern                         Unit V</a:t>
            </a:r>
            <a:endParaRPr lang="en-US" dirty="0"/>
          </a:p>
        </p:txBody>
      </p:sp>
      <p:sp>
        <p:nvSpPr>
          <p:cNvPr id="10" name="TextBox 9">
            <a:extLst>
              <a:ext uri="{FF2B5EF4-FFF2-40B4-BE49-F238E27FC236}">
                <a16:creationId xmlns:a16="http://schemas.microsoft.com/office/drawing/2014/main" id="{FBFD5145-4C9F-4076-83EC-5E5C3AAFB356}"/>
              </a:ext>
            </a:extLst>
          </p:cNvPr>
          <p:cNvSpPr txBox="1"/>
          <p:nvPr/>
        </p:nvSpPr>
        <p:spPr>
          <a:xfrm>
            <a:off x="2402057" y="217253"/>
            <a:ext cx="8050237" cy="584775"/>
          </a:xfrm>
          <a:prstGeom prst="rect">
            <a:avLst/>
          </a:prstGeom>
          <a:noFill/>
        </p:spPr>
        <p:txBody>
          <a:bodyPr wrap="square">
            <a:spAutoFit/>
          </a:bodyPr>
          <a:lstStyle/>
          <a:p>
            <a:pPr algn="ctr">
              <a:spcBef>
                <a:spcPct val="0"/>
              </a:spcBef>
              <a:defRPr/>
            </a:pPr>
            <a:r>
              <a:rPr lang="en-US" sz="3200" dirty="0">
                <a:latin typeface="Times New Roman" panose="02020603050405020304" pitchFamily="18" charset="0"/>
                <a:cs typeface="Times New Roman" panose="02020603050405020304" pitchFamily="18" charset="0"/>
              </a:rPr>
              <a:t>Implementation of (Strategy Pattern) </a:t>
            </a:r>
          </a:p>
        </p:txBody>
      </p:sp>
    </p:spTree>
    <p:extLst>
      <p:ext uri="{BB962C8B-B14F-4D97-AF65-F5344CB8AC3E}">
        <p14:creationId xmlns:p14="http://schemas.microsoft.com/office/powerpoint/2010/main" val="23402325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167436-8631-4C6A-86C7-1B539F48A3F3}"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2320624" y="990600"/>
            <a:ext cx="7360862" cy="5548319"/>
          </a:xfrm>
          <a:prstGeom prst="rect">
            <a:avLst/>
          </a:prstGeom>
          <a:ln w="12700">
            <a:solidFill>
              <a:schemeClr val="tx1"/>
            </a:solidFill>
          </a:ln>
        </p:spPr>
      </p:pic>
      <p:sp>
        <p:nvSpPr>
          <p:cNvPr id="3" name="Footer Placeholder 2"/>
          <p:cNvSpPr>
            <a:spLocks noGrp="1"/>
          </p:cNvSpPr>
          <p:nvPr>
            <p:ph type="ftr" sz="quarter" idx="11"/>
          </p:nvPr>
        </p:nvSpPr>
        <p:spPr/>
        <p:txBody>
          <a:bodyPr/>
          <a:lstStyle/>
          <a:p>
            <a:r>
              <a:rPr lang="de-DE"/>
              <a:t>Renu   Panwar                        Design Pattern                         Unit V</a:t>
            </a:r>
            <a:endParaRPr lang="en-US" dirty="0"/>
          </a:p>
        </p:txBody>
      </p:sp>
      <p:sp>
        <p:nvSpPr>
          <p:cNvPr id="9" name="TextBox 8">
            <a:extLst>
              <a:ext uri="{FF2B5EF4-FFF2-40B4-BE49-F238E27FC236}">
                <a16:creationId xmlns:a16="http://schemas.microsoft.com/office/drawing/2014/main" id="{AAE911DA-07C4-436B-8240-98D7D7A9E048}"/>
              </a:ext>
            </a:extLst>
          </p:cNvPr>
          <p:cNvSpPr txBox="1"/>
          <p:nvPr/>
        </p:nvSpPr>
        <p:spPr>
          <a:xfrm>
            <a:off x="1572065" y="233887"/>
            <a:ext cx="7360862" cy="523220"/>
          </a:xfrm>
          <a:prstGeom prst="rect">
            <a:avLst/>
          </a:prstGeom>
          <a:noFill/>
        </p:spPr>
        <p:txBody>
          <a:bodyPr wrap="square">
            <a:spAutoFit/>
          </a:bodyPr>
          <a:lstStyle/>
          <a:p>
            <a:pPr algn="ctr">
              <a:spcBef>
                <a:spcPct val="0"/>
              </a:spcBef>
              <a:defRPr/>
            </a:pPr>
            <a:r>
              <a:rPr lang="en-US" sz="2800" dirty="0">
                <a:latin typeface="Times New Roman" panose="02020603050405020304" pitchFamily="18" charset="0"/>
                <a:cs typeface="Times New Roman" panose="02020603050405020304" pitchFamily="18" charset="0"/>
              </a:rPr>
              <a:t>Implementation of (Strategy Pattern) </a:t>
            </a:r>
          </a:p>
        </p:txBody>
      </p:sp>
    </p:spTree>
    <p:extLst>
      <p:ext uri="{BB962C8B-B14F-4D97-AF65-F5344CB8AC3E}">
        <p14:creationId xmlns:p14="http://schemas.microsoft.com/office/powerpoint/2010/main" val="799252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ACA99C-B9B9-4DEC-B762-AE79DDD293D0}" type="datetime1">
              <a:rPr lang="en-US" smtClean="0"/>
              <a:t>6/29/2024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Renu   Panwar          ACSE0514                   Design  Pattern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278560331"/>
              </p:ext>
            </p:extLst>
          </p:nvPr>
        </p:nvGraphicFramePr>
        <p:xfrm>
          <a:off x="1143000" y="1317623"/>
          <a:ext cx="10134600" cy="4703637"/>
        </p:xfrm>
        <a:graphic>
          <a:graphicData uri="http://schemas.openxmlformats.org/drawingml/2006/table">
            <a:tbl>
              <a:tblPr firstRow="1" bandRow="1">
                <a:tableStyleId>{5C22544A-7EE6-4342-B048-85BDC9FD1C3A}</a:tableStyleId>
              </a:tblPr>
              <a:tblGrid>
                <a:gridCol w="10134600">
                  <a:extLst>
                    <a:ext uri="{9D8B030D-6E8A-4147-A177-3AD203B41FA5}">
                      <a16:colId xmlns:a16="http://schemas.microsoft.com/office/drawing/2014/main" val="3381697907"/>
                    </a:ext>
                  </a:extLst>
                </a:gridCol>
              </a:tblGrid>
              <a:tr h="370840">
                <a:tc>
                  <a:txBody>
                    <a:bodyPr/>
                    <a:lstStyle/>
                    <a:p>
                      <a:r>
                        <a:rPr lang="en-US" sz="2400" b="0" dirty="0">
                          <a:solidFill>
                            <a:schemeClr val="tx1"/>
                          </a:solidFill>
                        </a:rPr>
                        <a:t>1. Real-time web analytics</a:t>
                      </a:r>
                    </a:p>
                  </a:txBody>
                  <a:tcPr>
                    <a:solidFill>
                      <a:schemeClr val="accent2">
                        <a:lumMod val="20000"/>
                        <a:lumOff val="80000"/>
                      </a:schemeClr>
                    </a:solidFill>
                  </a:tcPr>
                </a:tc>
                <a:extLst>
                  <a:ext uri="{0D108BD9-81ED-4DB2-BD59-A6C34878D82A}">
                    <a16:rowId xmlns:a16="http://schemas.microsoft.com/office/drawing/2014/main" val="2041522289"/>
                  </a:ext>
                </a:extLst>
              </a:tr>
              <a:tr h="370840">
                <a:tc>
                  <a:txBody>
                    <a:bodyPr/>
                    <a:lstStyle/>
                    <a:p>
                      <a:pPr marL="0" indent="0">
                        <a:lnSpc>
                          <a:spcPct val="120000"/>
                        </a:lnSpc>
                        <a:buNone/>
                      </a:pPr>
                      <a:r>
                        <a:rPr lang="en-US" sz="2400" b="0" dirty="0">
                          <a:solidFill>
                            <a:schemeClr val="tx1"/>
                          </a:solidFill>
                        </a:rPr>
                        <a:t>2. Digital Advertising</a:t>
                      </a:r>
                    </a:p>
                  </a:txBody>
                  <a:tcPr>
                    <a:solidFill>
                      <a:schemeClr val="accent2">
                        <a:lumMod val="20000"/>
                        <a:lumOff val="80000"/>
                      </a:schemeClr>
                    </a:solidFill>
                  </a:tcPr>
                </a:tc>
                <a:extLst>
                  <a:ext uri="{0D108BD9-81ED-4DB2-BD59-A6C34878D82A}">
                    <a16:rowId xmlns:a16="http://schemas.microsoft.com/office/drawing/2014/main" val="4237819354"/>
                  </a:ext>
                </a:extLst>
              </a:tr>
              <a:tr h="370840">
                <a:tc>
                  <a:txBody>
                    <a:bodyPr/>
                    <a:lstStyle/>
                    <a:p>
                      <a:r>
                        <a:rPr lang="en-US" sz="2400" b="0" dirty="0">
                          <a:solidFill>
                            <a:schemeClr val="tx1"/>
                          </a:solidFill>
                        </a:rPr>
                        <a:t>3. E-Commerce</a:t>
                      </a:r>
                    </a:p>
                  </a:txBody>
                  <a:tcPr>
                    <a:solidFill>
                      <a:schemeClr val="accent2">
                        <a:lumMod val="20000"/>
                        <a:lumOff val="80000"/>
                      </a:schemeClr>
                    </a:solidFill>
                  </a:tcPr>
                </a:tc>
                <a:extLst>
                  <a:ext uri="{0D108BD9-81ED-4DB2-BD59-A6C34878D82A}">
                    <a16:rowId xmlns:a16="http://schemas.microsoft.com/office/drawing/2014/main" val="3364231830"/>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4. Publishing</a:t>
                      </a:r>
                    </a:p>
                  </a:txBody>
                  <a:tcPr>
                    <a:solidFill>
                      <a:schemeClr val="accent2">
                        <a:lumMod val="20000"/>
                        <a:lumOff val="80000"/>
                      </a:schemeClr>
                    </a:solidFill>
                  </a:tcPr>
                </a:tc>
                <a:extLst>
                  <a:ext uri="{0D108BD9-81ED-4DB2-BD59-A6C34878D82A}">
                    <a16:rowId xmlns:a16="http://schemas.microsoft.com/office/drawing/2014/main" val="859735425"/>
                  </a:ext>
                </a:extLst>
              </a:tr>
              <a:tr h="370840">
                <a:tc>
                  <a:txBody>
                    <a:bodyPr/>
                    <a:lstStyle/>
                    <a:p>
                      <a:pPr marL="0" indent="0">
                        <a:lnSpc>
                          <a:spcPct val="120000"/>
                        </a:lnSpc>
                        <a:buNone/>
                      </a:pPr>
                      <a:r>
                        <a:rPr lang="en-US" sz="2400" b="0" dirty="0">
                          <a:solidFill>
                            <a:schemeClr val="tx1"/>
                          </a:solidFill>
                        </a:rPr>
                        <a:t>5. Massively Multiplayer Online Games</a:t>
                      </a:r>
                    </a:p>
                  </a:txBody>
                  <a:tcPr>
                    <a:solidFill>
                      <a:schemeClr val="accent2">
                        <a:lumMod val="20000"/>
                        <a:lumOff val="80000"/>
                      </a:schemeClr>
                    </a:solidFill>
                  </a:tcPr>
                </a:tc>
                <a:extLst>
                  <a:ext uri="{0D108BD9-81ED-4DB2-BD59-A6C34878D82A}">
                    <a16:rowId xmlns:a16="http://schemas.microsoft.com/office/drawing/2014/main" val="3838202114"/>
                  </a:ext>
                </a:extLst>
              </a:tr>
              <a:tr h="370840">
                <a:tc>
                  <a:txBody>
                    <a:bodyPr/>
                    <a:lstStyle/>
                    <a:p>
                      <a:r>
                        <a:rPr lang="en-US" sz="2400" b="0" dirty="0">
                          <a:solidFill>
                            <a:schemeClr val="tx1"/>
                          </a:solidFill>
                        </a:rPr>
                        <a:t>6. Backend Services and Messaging</a:t>
                      </a:r>
                    </a:p>
                  </a:txBody>
                  <a:tcPr>
                    <a:solidFill>
                      <a:schemeClr val="accent2">
                        <a:lumMod val="20000"/>
                        <a:lumOff val="80000"/>
                      </a:schemeClr>
                    </a:solidFill>
                  </a:tcPr>
                </a:tc>
                <a:extLst>
                  <a:ext uri="{0D108BD9-81ED-4DB2-BD59-A6C34878D82A}">
                    <a16:rowId xmlns:a16="http://schemas.microsoft.com/office/drawing/2014/main" val="2179510869"/>
                  </a:ext>
                </a:extLst>
              </a:tr>
              <a:tr h="370840">
                <a:tc>
                  <a:txBody>
                    <a:bodyPr/>
                    <a:lstStyle/>
                    <a:p>
                      <a:r>
                        <a:rPr lang="en-US" sz="2400" b="0" dirty="0">
                          <a:solidFill>
                            <a:schemeClr val="tx1"/>
                          </a:solidFill>
                        </a:rPr>
                        <a:t>7. Project Management &amp; Collaboration</a:t>
                      </a:r>
                    </a:p>
                  </a:txBody>
                  <a:tcPr>
                    <a:solidFill>
                      <a:schemeClr val="accent2">
                        <a:lumMod val="20000"/>
                        <a:lumOff val="80000"/>
                      </a:schemeClr>
                    </a:solidFill>
                  </a:tcPr>
                </a:tc>
                <a:extLst>
                  <a:ext uri="{0D108BD9-81ED-4DB2-BD59-A6C34878D82A}">
                    <a16:rowId xmlns:a16="http://schemas.microsoft.com/office/drawing/2014/main" val="4231919225"/>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8. Real time Monitoring Services</a:t>
                      </a:r>
                    </a:p>
                  </a:txBody>
                  <a:tcPr>
                    <a:solidFill>
                      <a:schemeClr val="accent2">
                        <a:lumMod val="20000"/>
                        <a:lumOff val="80000"/>
                      </a:schemeClr>
                    </a:solidFill>
                  </a:tcPr>
                </a:tc>
                <a:extLst>
                  <a:ext uri="{0D108BD9-81ED-4DB2-BD59-A6C34878D82A}">
                    <a16:rowId xmlns:a16="http://schemas.microsoft.com/office/drawing/2014/main" val="2668177381"/>
                  </a:ext>
                </a:extLst>
              </a:tr>
              <a:tr h="370840">
                <a:tc>
                  <a:txBody>
                    <a:bodyPr/>
                    <a:lstStyle/>
                    <a:p>
                      <a:r>
                        <a:rPr lang="en-US" sz="2400" b="0" dirty="0">
                          <a:solidFill>
                            <a:schemeClr val="tx1"/>
                          </a:solidFill>
                        </a:rPr>
                        <a:t>9.Live Charting and Graphing</a:t>
                      </a:r>
                    </a:p>
                  </a:txBody>
                  <a:tcPr>
                    <a:solidFill>
                      <a:schemeClr val="accent2">
                        <a:lumMod val="20000"/>
                        <a:lumOff val="80000"/>
                      </a:schemeClr>
                    </a:solidFill>
                  </a:tcPr>
                </a:tc>
                <a:extLst>
                  <a:ext uri="{0D108BD9-81ED-4DB2-BD59-A6C34878D82A}">
                    <a16:rowId xmlns:a16="http://schemas.microsoft.com/office/drawing/2014/main" val="3851611393"/>
                  </a:ext>
                </a:extLst>
              </a:tr>
              <a:tr h="370840">
                <a:tc>
                  <a:txBody>
                    <a:bodyPr/>
                    <a:lstStyle/>
                    <a:p>
                      <a:pPr marL="0" indent="0">
                        <a:lnSpc>
                          <a:spcPct val="120000"/>
                        </a:lnSpc>
                        <a:buNone/>
                      </a:pPr>
                      <a:r>
                        <a:rPr lang="en-US" sz="2400" b="0" dirty="0">
                          <a:solidFill>
                            <a:schemeClr val="tx1"/>
                          </a:solidFill>
                        </a:rPr>
                        <a:t>10. Group and Private Chat</a:t>
                      </a:r>
                    </a:p>
                  </a:txBody>
                  <a:tcPr>
                    <a:solidFill>
                      <a:schemeClr val="accent2">
                        <a:lumMod val="20000"/>
                        <a:lumOff val="80000"/>
                      </a:schemeClr>
                    </a:solidFill>
                  </a:tcPr>
                </a:tc>
                <a:extLst>
                  <a:ext uri="{0D108BD9-81ED-4DB2-BD59-A6C34878D82A}">
                    <a16:rowId xmlns:a16="http://schemas.microsoft.com/office/drawing/2014/main" val="3340821400"/>
                  </a:ext>
                </a:extLst>
              </a:tr>
            </a:tbl>
          </a:graphicData>
        </a:graphic>
      </p:graphicFrame>
      <p:sp>
        <p:nvSpPr>
          <p:cNvPr id="3" name="TextBox 2">
            <a:extLst>
              <a:ext uri="{FF2B5EF4-FFF2-40B4-BE49-F238E27FC236}">
                <a16:creationId xmlns:a16="http://schemas.microsoft.com/office/drawing/2014/main" id="{07EDAECE-F1A2-4825-A638-E1CFABC16E4B}"/>
              </a:ext>
            </a:extLst>
          </p:cNvPr>
          <p:cNvSpPr txBox="1"/>
          <p:nvPr/>
        </p:nvSpPr>
        <p:spPr>
          <a:xfrm>
            <a:off x="3048000" y="346276"/>
            <a:ext cx="6096000" cy="584775"/>
          </a:xfrm>
          <a:prstGeom prst="rect">
            <a:avLst/>
          </a:prstGeom>
          <a:noFill/>
        </p:spPr>
        <p:txBody>
          <a:bodyPr wrap="square">
            <a:spAutoFit/>
          </a:bodyPr>
          <a:lstStyle/>
          <a:p>
            <a:pPr algn="ctr">
              <a:spcBef>
                <a:spcPct val="0"/>
              </a:spcBef>
              <a:defRPr/>
            </a:pPr>
            <a:r>
              <a:rPr lang="en-IN" sz="3200" b="1" dirty="0"/>
              <a:t>Design  Pattern  Applications</a:t>
            </a:r>
            <a:endParaRPr lang="en-IN" sz="3200" dirty="0"/>
          </a:p>
        </p:txBody>
      </p:sp>
    </p:spTree>
    <p:extLst>
      <p:ext uri="{BB962C8B-B14F-4D97-AF65-F5344CB8AC3E}">
        <p14:creationId xmlns:p14="http://schemas.microsoft.com/office/powerpoint/2010/main" val="25791245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A62B5BD-5368-4967-A97B-890E1F9895D2}"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1828800" y="1001169"/>
            <a:ext cx="8709670" cy="5685479"/>
          </a:xfrm>
          <a:prstGeom prst="rect">
            <a:avLst/>
          </a:prstGeom>
          <a:ln w="12700">
            <a:solidFill>
              <a:schemeClr val="tx1"/>
            </a:solidFill>
          </a:ln>
        </p:spPr>
      </p:pic>
      <p:sp>
        <p:nvSpPr>
          <p:cNvPr id="3" name="Footer Placeholder 2"/>
          <p:cNvSpPr>
            <a:spLocks noGrp="1"/>
          </p:cNvSpPr>
          <p:nvPr>
            <p:ph type="ftr" sz="quarter" idx="11"/>
          </p:nvPr>
        </p:nvSpPr>
        <p:spPr/>
        <p:txBody>
          <a:bodyPr/>
          <a:lstStyle/>
          <a:p>
            <a:r>
              <a:rPr lang="de-DE"/>
              <a:t>Renu   Panwar                        Design Pattern                         Unit V</a:t>
            </a:r>
            <a:endParaRPr lang="en-US" dirty="0"/>
          </a:p>
        </p:txBody>
      </p:sp>
      <p:sp>
        <p:nvSpPr>
          <p:cNvPr id="9" name="TextBox 8">
            <a:extLst>
              <a:ext uri="{FF2B5EF4-FFF2-40B4-BE49-F238E27FC236}">
                <a16:creationId xmlns:a16="http://schemas.microsoft.com/office/drawing/2014/main" id="{17131940-8CC3-4753-ACE4-02E53E735B4D}"/>
              </a:ext>
            </a:extLst>
          </p:cNvPr>
          <p:cNvSpPr txBox="1"/>
          <p:nvPr/>
        </p:nvSpPr>
        <p:spPr>
          <a:xfrm>
            <a:off x="838200" y="171352"/>
            <a:ext cx="6098344" cy="523220"/>
          </a:xfrm>
          <a:prstGeom prst="rect">
            <a:avLst/>
          </a:prstGeom>
          <a:noFill/>
        </p:spPr>
        <p:txBody>
          <a:bodyPr wrap="square">
            <a:spAutoFit/>
          </a:bodyPr>
          <a:lstStyle/>
          <a:p>
            <a:pPr algn="ctr">
              <a:spcBef>
                <a:spcPct val="0"/>
              </a:spcBef>
              <a:defRPr/>
            </a:pPr>
            <a:r>
              <a:rPr lang="en-US" sz="2800" dirty="0">
                <a:latin typeface="Times New Roman" panose="02020603050405020304" pitchFamily="18" charset="0"/>
                <a:cs typeface="Times New Roman" panose="02020603050405020304" pitchFamily="18" charset="0"/>
              </a:rPr>
              <a:t>    Implementation of (Strategy Pattern</a:t>
            </a:r>
            <a:r>
              <a:rPr lang="en-US" sz="1800" dirty="0"/>
              <a:t>) </a:t>
            </a:r>
          </a:p>
        </p:txBody>
      </p:sp>
    </p:spTree>
    <p:extLst>
      <p:ext uri="{BB962C8B-B14F-4D97-AF65-F5344CB8AC3E}">
        <p14:creationId xmlns:p14="http://schemas.microsoft.com/office/powerpoint/2010/main" val="9947626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99834A9-0C47-4CD3-8E27-9684D1A24C24}"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dirty="0"/>
          </a:p>
        </p:txBody>
      </p:sp>
      <p:pic>
        <p:nvPicPr>
          <p:cNvPr id="3" name="Picture 2"/>
          <p:cNvPicPr>
            <a:picLocks noChangeAspect="1"/>
          </p:cNvPicPr>
          <p:nvPr/>
        </p:nvPicPr>
        <p:blipFill>
          <a:blip r:embed="rId2"/>
          <a:stretch>
            <a:fillRect/>
          </a:stretch>
        </p:blipFill>
        <p:spPr>
          <a:xfrm>
            <a:off x="1428206" y="2158330"/>
            <a:ext cx="9291043" cy="2738564"/>
          </a:xfrm>
          <a:prstGeom prst="rect">
            <a:avLst/>
          </a:prstGeom>
          <a:ln w="12700">
            <a:solidFill>
              <a:schemeClr val="tx1"/>
            </a:solidFill>
          </a:ln>
        </p:spPr>
      </p:pic>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V</a:t>
            </a:r>
            <a:endParaRPr lang="en-US" dirty="0"/>
          </a:p>
        </p:txBody>
      </p:sp>
      <p:sp>
        <p:nvSpPr>
          <p:cNvPr id="9" name="TextBox 8">
            <a:extLst>
              <a:ext uri="{FF2B5EF4-FFF2-40B4-BE49-F238E27FC236}">
                <a16:creationId xmlns:a16="http://schemas.microsoft.com/office/drawing/2014/main" id="{E6B99A89-71ED-4738-8CC8-CDB9185E12C8}"/>
              </a:ext>
            </a:extLst>
          </p:cNvPr>
          <p:cNvSpPr txBox="1"/>
          <p:nvPr/>
        </p:nvSpPr>
        <p:spPr>
          <a:xfrm>
            <a:off x="1839350" y="329536"/>
            <a:ext cx="6098344" cy="523220"/>
          </a:xfrm>
          <a:prstGeom prst="rect">
            <a:avLst/>
          </a:prstGeom>
          <a:noFill/>
        </p:spPr>
        <p:txBody>
          <a:bodyPr wrap="square">
            <a:spAutoFit/>
          </a:bodyPr>
          <a:lstStyle/>
          <a:p>
            <a:pPr algn="ctr">
              <a:spcBef>
                <a:spcPct val="0"/>
              </a:spcBef>
              <a:defRPr/>
            </a:pPr>
            <a:r>
              <a:rPr lang="en-US" sz="2800" dirty="0">
                <a:latin typeface="Times New Roman" panose="02020603050405020304" pitchFamily="18" charset="0"/>
                <a:cs typeface="Times New Roman" panose="02020603050405020304" pitchFamily="18" charset="0"/>
              </a:rPr>
              <a:t>Implementation of (Strategy Pattern) </a:t>
            </a:r>
          </a:p>
        </p:txBody>
      </p:sp>
    </p:spTree>
    <p:extLst>
      <p:ext uri="{BB962C8B-B14F-4D97-AF65-F5344CB8AC3E}">
        <p14:creationId xmlns:p14="http://schemas.microsoft.com/office/powerpoint/2010/main" val="1030628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591800" cy="3657600"/>
          </a:xfrm>
          <a:solidFill>
            <a:schemeClr val="bg1"/>
          </a:solidFill>
          <a:ln w="19050">
            <a:solidFill>
              <a:schemeClr val="tx1"/>
            </a:solidFill>
          </a:ln>
        </p:spPr>
        <p:txBody>
          <a:bodyPr>
            <a:normAutofit/>
          </a:bodyPr>
          <a:lstStyle/>
          <a:p>
            <a:pPr marL="0" indent="0" algn="just">
              <a:buNone/>
            </a:pPr>
            <a:r>
              <a:rPr lang="en-US" sz="2800" dirty="0"/>
              <a:t>Topic : Template Pattern.</a:t>
            </a:r>
          </a:p>
          <a:p>
            <a:pPr marL="0" indent="0" algn="just">
              <a:buNone/>
            </a:pPr>
            <a:endParaRPr lang="en-US" sz="2800" dirty="0"/>
          </a:p>
          <a:p>
            <a:pPr algn="just"/>
            <a:r>
              <a:rPr lang="en-US" sz="2800" dirty="0"/>
              <a:t>In this topic, the students will gain , The idea of a </a:t>
            </a:r>
            <a:r>
              <a:rPr lang="en-IN" sz="2800" dirty="0"/>
              <a:t>Behavioral</a:t>
            </a:r>
            <a:r>
              <a:rPr lang="en-US" sz="2800" dirty="0"/>
              <a:t> design pattern, In these design patterns </a:t>
            </a:r>
            <a:r>
              <a:rPr lang="en-US" sz="2800" dirty="0" err="1"/>
              <a:t>i.e</a:t>
            </a:r>
            <a:r>
              <a:rPr lang="en-US" sz="2800" dirty="0"/>
              <a:t> </a:t>
            </a:r>
            <a:r>
              <a:rPr lang="en-US" dirty="0"/>
              <a:t>In Template pattern, an abstract class exposes defined way(s)/template(s) to execute its methods</a:t>
            </a:r>
            <a:endParaRPr lang="en-US" sz="2800" dirty="0"/>
          </a:p>
        </p:txBody>
      </p:sp>
      <p:sp>
        <p:nvSpPr>
          <p:cNvPr id="4" name="Date Placeholder 3"/>
          <p:cNvSpPr>
            <a:spLocks noGrp="1"/>
          </p:cNvSpPr>
          <p:nvPr>
            <p:ph type="dt" sz="half" idx="10"/>
          </p:nvPr>
        </p:nvSpPr>
        <p:spPr/>
        <p:txBody>
          <a:bodyPr/>
          <a:lstStyle/>
          <a:p>
            <a:fld id="{5D89B9A2-80FF-4C88-B26F-3C71AC0AF1EB}"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dirty="0"/>
          </a:p>
        </p:txBody>
      </p:sp>
      <p:sp>
        <p:nvSpPr>
          <p:cNvPr id="8" name="Footer Placeholder 4"/>
          <p:cNvSpPr>
            <a:spLocks noGrp="1"/>
          </p:cNvSpPr>
          <p:nvPr>
            <p:ph type="ftr" sz="quarter" idx="11"/>
          </p:nvPr>
        </p:nvSpPr>
        <p:spPr>
          <a:xfrm>
            <a:off x="4000500" y="6403354"/>
            <a:ext cx="5029200" cy="365125"/>
          </a:xfrm>
        </p:spPr>
        <p:txBody>
          <a:bodyPr/>
          <a:lstStyle/>
          <a:p>
            <a:r>
              <a:rPr lang="de-DE"/>
              <a:t>Renu   Panwar                        Design Pattern                         Unit V</a:t>
            </a:r>
            <a:endParaRPr lang="en-US" dirty="0"/>
          </a:p>
        </p:txBody>
      </p:sp>
      <p:sp>
        <p:nvSpPr>
          <p:cNvPr id="9" name="TextBox 8">
            <a:extLst>
              <a:ext uri="{FF2B5EF4-FFF2-40B4-BE49-F238E27FC236}">
                <a16:creationId xmlns:a16="http://schemas.microsoft.com/office/drawing/2014/main" id="{410CC09D-4224-4763-B09C-995F1AFD1855}"/>
              </a:ext>
            </a:extLst>
          </p:cNvPr>
          <p:cNvSpPr txBox="1"/>
          <p:nvPr/>
        </p:nvSpPr>
        <p:spPr>
          <a:xfrm>
            <a:off x="951328" y="409059"/>
            <a:ext cx="6098344" cy="523220"/>
          </a:xfrm>
          <a:prstGeom prst="rect">
            <a:avLst/>
          </a:prstGeom>
          <a:noFill/>
        </p:spPr>
        <p:txBody>
          <a:bodyPr wrap="square">
            <a:spAutoFit/>
          </a:bodyPr>
          <a:lstStyle/>
          <a:p>
            <a:pPr algn="ctr">
              <a:spcBef>
                <a:spcPct val="0"/>
              </a:spcBef>
              <a:defRPr/>
            </a:pPr>
            <a:r>
              <a:rPr lang="en-US" sz="2800" dirty="0">
                <a:latin typeface="Times New Roman" panose="02020603050405020304" pitchFamily="18" charset="0"/>
                <a:cs typeface="Times New Roman" panose="02020603050405020304" pitchFamily="18" charset="0"/>
              </a:rPr>
              <a:t>Topic    Objective</a:t>
            </a:r>
          </a:p>
        </p:txBody>
      </p:sp>
    </p:spTree>
    <p:extLst>
      <p:ext uri="{BB962C8B-B14F-4D97-AF65-F5344CB8AC3E}">
        <p14:creationId xmlns:p14="http://schemas.microsoft.com/office/powerpoint/2010/main" val="48545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4992BC7-6495-45BB-A049-2168BBDDB8EB}"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42900" y="1093378"/>
            <a:ext cx="11506200" cy="5262979"/>
          </a:xfrm>
          <a:prstGeom prst="rect">
            <a:avLst/>
          </a:prstGeom>
          <a:solidFill>
            <a:schemeClr val="bg1"/>
          </a:solidFill>
          <a:ln w="28575">
            <a:solidFill>
              <a:schemeClr val="tx1"/>
            </a:solidFill>
          </a:ln>
        </p:spPr>
        <p:txBody>
          <a:bodyPr wrap="square">
            <a:spAutoFit/>
          </a:bodyPr>
          <a:lstStyle/>
          <a:p>
            <a:pPr algn="just"/>
            <a:r>
              <a:rPr lang="en-US" sz="2800" b="1" u="sng" dirty="0">
                <a:latin typeface="+mj-lt"/>
              </a:rPr>
              <a:t>Template Pattern:-</a:t>
            </a:r>
          </a:p>
          <a:p>
            <a:pPr marL="457200" indent="-457200" algn="just">
              <a:buFont typeface="Wingdings" panose="05000000000000000000" pitchFamily="2" charset="2"/>
              <a:buChar char="Ø"/>
            </a:pPr>
            <a:r>
              <a:rPr lang="en-US" sz="2800" dirty="0">
                <a:latin typeface="+mj-lt"/>
              </a:rPr>
              <a:t>In Template pattern, an abstract class exposes defined way(s)/template(s) to execute its methods. Its subclasses can override the method implementation as per need but the invocation is to be in the same way as defined by an abstract class. This pattern comes under behavior pattern category.</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A Template Pattern says that "just define the skeleton of a function in an operation, deferring some steps to its subclasses".</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It is used when the common behavior among sub-classes should be moved to a single common class by avoiding the duplication.</a:t>
            </a:r>
          </a:p>
        </p:txBody>
      </p:sp>
      <p:sp>
        <p:nvSpPr>
          <p:cNvPr id="8" name="Footer Placeholder 4"/>
          <p:cNvSpPr>
            <a:spLocks noGrp="1"/>
          </p:cNvSpPr>
          <p:nvPr>
            <p:ph type="ftr" sz="quarter" idx="11"/>
          </p:nvPr>
        </p:nvSpPr>
        <p:spPr>
          <a:xfrm>
            <a:off x="3721100" y="6448432"/>
            <a:ext cx="5562600" cy="365125"/>
          </a:xfrm>
        </p:spPr>
        <p:txBody>
          <a:bodyPr/>
          <a:lstStyle/>
          <a:p>
            <a:r>
              <a:rPr lang="de-DE"/>
              <a:t>Renu   Panwar                        Design Pattern                         Unit V</a:t>
            </a:r>
            <a:endParaRPr lang="en-US" dirty="0"/>
          </a:p>
        </p:txBody>
      </p:sp>
      <p:sp>
        <p:nvSpPr>
          <p:cNvPr id="9" name="TextBox 8">
            <a:extLst>
              <a:ext uri="{FF2B5EF4-FFF2-40B4-BE49-F238E27FC236}">
                <a16:creationId xmlns:a16="http://schemas.microsoft.com/office/drawing/2014/main" id="{9302D15B-0CAF-4FE9-AE2B-87F7A0F23264}"/>
              </a:ext>
            </a:extLst>
          </p:cNvPr>
          <p:cNvSpPr txBox="1"/>
          <p:nvPr/>
        </p:nvSpPr>
        <p:spPr>
          <a:xfrm>
            <a:off x="2402058" y="392667"/>
            <a:ext cx="6098344" cy="584775"/>
          </a:xfrm>
          <a:prstGeom prst="rect">
            <a:avLst/>
          </a:prstGeom>
          <a:noFill/>
        </p:spPr>
        <p:txBody>
          <a:bodyPr wrap="square">
            <a:spAutoFit/>
          </a:bodyPr>
          <a:lstStyle/>
          <a:p>
            <a:pPr algn="ctr">
              <a:spcBef>
                <a:spcPct val="0"/>
              </a:spcBef>
              <a:defRPr/>
            </a:pPr>
            <a:r>
              <a:rPr lang="en-US" sz="3200" dirty="0">
                <a:latin typeface="Times New Roman" panose="02020603050405020304" pitchFamily="18" charset="0"/>
                <a:cs typeface="Times New Roman" panose="02020603050405020304" pitchFamily="18" charset="0"/>
              </a:rPr>
              <a:t>Template    Pattern</a:t>
            </a:r>
          </a:p>
        </p:txBody>
      </p:sp>
    </p:spTree>
    <p:extLst>
      <p:ext uri="{BB962C8B-B14F-4D97-AF65-F5344CB8AC3E}">
        <p14:creationId xmlns:p14="http://schemas.microsoft.com/office/powerpoint/2010/main" val="10546199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ED93F7-071D-40F7-A4CE-6C900F629614}"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285750" y="903973"/>
            <a:ext cx="11620500" cy="5262979"/>
          </a:xfrm>
          <a:prstGeom prst="rect">
            <a:avLst/>
          </a:prstGeom>
          <a:solidFill>
            <a:schemeClr val="bg1"/>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800" dirty="0">
                <a:latin typeface="+mj-lt"/>
              </a:rPr>
              <a:t>We are going to create a Game abstract class defining operations with a template method set to be final so that it cannot be overridden. Cricket and Football are concrete classes that extend Game and override its methods.</a:t>
            </a:r>
          </a:p>
          <a:p>
            <a:pPr marL="457200" indent="-457200" algn="just">
              <a:buFont typeface="Wingdings" panose="05000000000000000000" pitchFamily="2" charset="2"/>
              <a:buChar char="Ø"/>
            </a:pPr>
            <a:endParaRPr lang="en-US" sz="2800" dirty="0">
              <a:latin typeface="+mj-lt"/>
            </a:endParaRPr>
          </a:p>
          <a:p>
            <a:pPr marL="457200" indent="-457200" algn="just">
              <a:buFont typeface="Wingdings" panose="05000000000000000000" pitchFamily="2" charset="2"/>
              <a:buChar char="Ø"/>
            </a:pPr>
            <a:r>
              <a:rPr lang="en-US" sz="2800" dirty="0" err="1">
                <a:latin typeface="+mj-lt"/>
              </a:rPr>
              <a:t>TemplatePatternDemo</a:t>
            </a:r>
            <a:r>
              <a:rPr lang="en-US" sz="2800" dirty="0">
                <a:latin typeface="+mj-lt"/>
              </a:rPr>
              <a:t>, our demo class, will use Game to demonstrate use of template pattern.</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In Template pattern, an abstract class exposes defined way(s)/template(s) to execute its methods. Its subclasses can override the method implementation as per need but the invocation is to be in the same way as defined by an abstract class. This pattern comes under behavior pattern category.</a:t>
            </a:r>
          </a:p>
        </p:txBody>
      </p:sp>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V</a:t>
            </a:r>
            <a:endParaRPr lang="en-US" dirty="0"/>
          </a:p>
        </p:txBody>
      </p:sp>
      <p:sp>
        <p:nvSpPr>
          <p:cNvPr id="9" name="TextBox 8">
            <a:extLst>
              <a:ext uri="{FF2B5EF4-FFF2-40B4-BE49-F238E27FC236}">
                <a16:creationId xmlns:a16="http://schemas.microsoft.com/office/drawing/2014/main" id="{2C9B4275-BBBB-4E08-B18B-0F85940501C4}"/>
              </a:ext>
            </a:extLst>
          </p:cNvPr>
          <p:cNvSpPr txBox="1"/>
          <p:nvPr/>
        </p:nvSpPr>
        <p:spPr>
          <a:xfrm>
            <a:off x="1065627" y="293226"/>
            <a:ext cx="7923628" cy="584775"/>
          </a:xfrm>
          <a:prstGeom prst="rect">
            <a:avLst/>
          </a:prstGeom>
          <a:noFill/>
        </p:spPr>
        <p:txBody>
          <a:bodyPr wrap="square">
            <a:spAutoFit/>
          </a:bodyPr>
          <a:lstStyle/>
          <a:p>
            <a:pPr algn="ctr">
              <a:spcBef>
                <a:spcPct val="0"/>
              </a:spcBef>
              <a:defRPr/>
            </a:pPr>
            <a:r>
              <a:rPr lang="en-US" sz="3200" dirty="0">
                <a:latin typeface="Times New Roman" panose="02020603050405020304" pitchFamily="18" charset="0"/>
                <a:cs typeface="Times New Roman" panose="02020603050405020304" pitchFamily="18" charset="0"/>
              </a:rPr>
              <a:t>Implementation of (Template Pattern) </a:t>
            </a:r>
          </a:p>
        </p:txBody>
      </p:sp>
    </p:spTree>
    <p:extLst>
      <p:ext uri="{BB962C8B-B14F-4D97-AF65-F5344CB8AC3E}">
        <p14:creationId xmlns:p14="http://schemas.microsoft.com/office/powerpoint/2010/main" val="7668158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D77264D-A6DF-49C3-B404-EE7FE163E55D}"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1645027" y="840694"/>
            <a:ext cx="9181347" cy="5550814"/>
          </a:xfrm>
          <a:prstGeom prst="rect">
            <a:avLst/>
          </a:prstGeom>
          <a:ln w="12700">
            <a:solidFill>
              <a:schemeClr val="tx1"/>
            </a:solidFill>
          </a:ln>
        </p:spPr>
      </p:pic>
      <p:sp>
        <p:nvSpPr>
          <p:cNvPr id="8" name="Footer Placeholder 4"/>
          <p:cNvSpPr>
            <a:spLocks noGrp="1"/>
          </p:cNvSpPr>
          <p:nvPr>
            <p:ph type="ftr" sz="quarter" idx="11"/>
          </p:nvPr>
        </p:nvSpPr>
        <p:spPr>
          <a:xfrm>
            <a:off x="3733800" y="6438187"/>
            <a:ext cx="5562600" cy="365125"/>
          </a:xfrm>
        </p:spPr>
        <p:txBody>
          <a:bodyPr/>
          <a:lstStyle/>
          <a:p>
            <a:r>
              <a:rPr lang="de-DE"/>
              <a:t>Renu   Panwar                        Design Pattern                         Unit V</a:t>
            </a:r>
            <a:endParaRPr lang="en-US" dirty="0"/>
          </a:p>
        </p:txBody>
      </p:sp>
      <p:sp>
        <p:nvSpPr>
          <p:cNvPr id="9" name="TextBox 8">
            <a:extLst>
              <a:ext uri="{FF2B5EF4-FFF2-40B4-BE49-F238E27FC236}">
                <a16:creationId xmlns:a16="http://schemas.microsoft.com/office/drawing/2014/main" id="{6939325E-A2D7-450F-BC4B-003EDB3DD589}"/>
              </a:ext>
            </a:extLst>
          </p:cNvPr>
          <p:cNvSpPr txBox="1"/>
          <p:nvPr/>
        </p:nvSpPr>
        <p:spPr>
          <a:xfrm>
            <a:off x="1107831" y="244676"/>
            <a:ext cx="6544994" cy="523220"/>
          </a:xfrm>
          <a:prstGeom prst="rect">
            <a:avLst/>
          </a:prstGeom>
          <a:noFill/>
        </p:spPr>
        <p:txBody>
          <a:bodyPr wrap="square">
            <a:spAutoFit/>
          </a:bodyPr>
          <a:lstStyle/>
          <a:p>
            <a:pPr algn="ctr">
              <a:spcBef>
                <a:spcPct val="0"/>
              </a:spcBef>
              <a:defRPr/>
            </a:pPr>
            <a:r>
              <a:rPr lang="en-US" sz="2800" dirty="0">
                <a:latin typeface="Times New Roman" panose="02020603050405020304" pitchFamily="18" charset="0"/>
                <a:cs typeface="Times New Roman" panose="02020603050405020304" pitchFamily="18" charset="0"/>
              </a:rPr>
              <a:t>UML\Structure for Template Pattern </a:t>
            </a:r>
          </a:p>
        </p:txBody>
      </p:sp>
    </p:spTree>
    <p:extLst>
      <p:ext uri="{BB962C8B-B14F-4D97-AF65-F5344CB8AC3E}">
        <p14:creationId xmlns:p14="http://schemas.microsoft.com/office/powerpoint/2010/main" val="37772291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2F3B973-EBEF-4329-B502-414E8FA57873}"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3800890" y="838200"/>
            <a:ext cx="6326453" cy="5898522"/>
          </a:xfrm>
          <a:prstGeom prst="rect">
            <a:avLst/>
          </a:prstGeom>
          <a:solidFill>
            <a:srgbClr val="FFE1FB"/>
          </a:solidFill>
          <a:ln w="12700">
            <a:solidFill>
              <a:schemeClr val="tx1"/>
            </a:solidFill>
          </a:ln>
        </p:spPr>
      </p:pic>
      <p:pic>
        <p:nvPicPr>
          <p:cNvPr id="8" name="Picture 7"/>
          <p:cNvPicPr>
            <a:picLocks noChangeAspect="1"/>
          </p:cNvPicPr>
          <p:nvPr/>
        </p:nvPicPr>
        <p:blipFill>
          <a:blip r:embed="rId3"/>
          <a:stretch>
            <a:fillRect/>
          </a:stretch>
        </p:blipFill>
        <p:spPr>
          <a:xfrm>
            <a:off x="1673576" y="1910024"/>
            <a:ext cx="1907824" cy="809926"/>
          </a:xfrm>
          <a:prstGeom prst="rect">
            <a:avLst/>
          </a:prstGeom>
        </p:spPr>
      </p:pic>
      <p:sp>
        <p:nvSpPr>
          <p:cNvPr id="5" name="Footer Placeholder 4"/>
          <p:cNvSpPr>
            <a:spLocks noGrp="1"/>
          </p:cNvSpPr>
          <p:nvPr>
            <p:ph type="ftr" sz="quarter" idx="11"/>
          </p:nvPr>
        </p:nvSpPr>
        <p:spPr/>
        <p:txBody>
          <a:bodyPr/>
          <a:lstStyle/>
          <a:p>
            <a:r>
              <a:rPr lang="de-DE"/>
              <a:t>Renu   Panwar                        Design Pattern                         Unit V</a:t>
            </a:r>
            <a:endParaRPr lang="en-US" dirty="0"/>
          </a:p>
        </p:txBody>
      </p:sp>
      <p:sp>
        <p:nvSpPr>
          <p:cNvPr id="10" name="TextBox 9">
            <a:extLst>
              <a:ext uri="{FF2B5EF4-FFF2-40B4-BE49-F238E27FC236}">
                <a16:creationId xmlns:a16="http://schemas.microsoft.com/office/drawing/2014/main" id="{F1BC5CF0-A82F-49E8-84D9-099D9987E1E7}"/>
              </a:ext>
            </a:extLst>
          </p:cNvPr>
          <p:cNvSpPr txBox="1"/>
          <p:nvPr/>
        </p:nvSpPr>
        <p:spPr>
          <a:xfrm>
            <a:off x="1819421" y="113880"/>
            <a:ext cx="6098344" cy="523220"/>
          </a:xfrm>
          <a:prstGeom prst="rect">
            <a:avLst/>
          </a:prstGeom>
          <a:noFill/>
        </p:spPr>
        <p:txBody>
          <a:bodyPr wrap="square">
            <a:spAutoFit/>
          </a:bodyPr>
          <a:lstStyle/>
          <a:p>
            <a:pPr algn="ctr">
              <a:spcBef>
                <a:spcPct val="0"/>
              </a:spcBef>
              <a:defRPr/>
            </a:pPr>
            <a:r>
              <a:rPr lang="en-US" sz="2800" dirty="0">
                <a:latin typeface="Times New Roman" panose="02020603050405020304" pitchFamily="18" charset="0"/>
                <a:cs typeface="Times New Roman" panose="02020603050405020304" pitchFamily="18" charset="0"/>
              </a:rPr>
              <a:t>Implementation of (Template Pattern) </a:t>
            </a:r>
          </a:p>
        </p:txBody>
      </p:sp>
    </p:spTree>
    <p:extLst>
      <p:ext uri="{BB962C8B-B14F-4D97-AF65-F5344CB8AC3E}">
        <p14:creationId xmlns:p14="http://schemas.microsoft.com/office/powerpoint/2010/main" val="14988137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C59CAB5-1F6D-45A9-907D-13510118A0AC}"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2366116" y="838200"/>
            <a:ext cx="7129840" cy="5883282"/>
          </a:xfrm>
          <a:prstGeom prst="rect">
            <a:avLst/>
          </a:prstGeom>
          <a:solidFill>
            <a:srgbClr val="FFE1FB"/>
          </a:solidFill>
          <a:ln w="12700">
            <a:solidFill>
              <a:schemeClr val="tx1"/>
            </a:solidFill>
          </a:ln>
        </p:spPr>
      </p:pic>
      <p:sp>
        <p:nvSpPr>
          <p:cNvPr id="3" name="Footer Placeholder 2"/>
          <p:cNvSpPr>
            <a:spLocks noGrp="1"/>
          </p:cNvSpPr>
          <p:nvPr>
            <p:ph type="ftr" sz="quarter" idx="11"/>
          </p:nvPr>
        </p:nvSpPr>
        <p:spPr/>
        <p:txBody>
          <a:bodyPr/>
          <a:lstStyle/>
          <a:p>
            <a:r>
              <a:rPr lang="de-DE"/>
              <a:t>Renu   Panwar                        Design Pattern                         Unit V</a:t>
            </a:r>
            <a:endParaRPr lang="en-US" dirty="0"/>
          </a:p>
        </p:txBody>
      </p:sp>
      <p:sp>
        <p:nvSpPr>
          <p:cNvPr id="9" name="TextBox 8">
            <a:extLst>
              <a:ext uri="{FF2B5EF4-FFF2-40B4-BE49-F238E27FC236}">
                <a16:creationId xmlns:a16="http://schemas.microsoft.com/office/drawing/2014/main" id="{BE123794-4D79-44C9-9E12-896468301301}"/>
              </a:ext>
            </a:extLst>
          </p:cNvPr>
          <p:cNvSpPr txBox="1"/>
          <p:nvPr/>
        </p:nvSpPr>
        <p:spPr>
          <a:xfrm>
            <a:off x="838200" y="197477"/>
            <a:ext cx="8987684" cy="584775"/>
          </a:xfrm>
          <a:prstGeom prst="rect">
            <a:avLst/>
          </a:prstGeom>
          <a:noFill/>
        </p:spPr>
        <p:txBody>
          <a:bodyPr wrap="square">
            <a:spAutoFit/>
          </a:bodyPr>
          <a:lstStyle/>
          <a:p>
            <a:pPr algn="ctr">
              <a:spcBef>
                <a:spcPct val="0"/>
              </a:spcBef>
              <a:defRPr/>
            </a:pPr>
            <a:r>
              <a:rPr lang="en-US" sz="3200" dirty="0">
                <a:latin typeface="Times New Roman" panose="02020603050405020304" pitchFamily="18" charset="0"/>
                <a:cs typeface="Times New Roman" panose="02020603050405020304" pitchFamily="18" charset="0"/>
              </a:rPr>
              <a:t>Implementation of (Template Pattern) </a:t>
            </a:r>
          </a:p>
        </p:txBody>
      </p:sp>
    </p:spTree>
    <p:extLst>
      <p:ext uri="{BB962C8B-B14F-4D97-AF65-F5344CB8AC3E}">
        <p14:creationId xmlns:p14="http://schemas.microsoft.com/office/powerpoint/2010/main" val="27233383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07202A-6D4E-46FF-A263-A09421F5502E}"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TextBox 7"/>
          <p:cNvSpPr txBox="1"/>
          <p:nvPr/>
        </p:nvSpPr>
        <p:spPr>
          <a:xfrm>
            <a:off x="152400" y="925139"/>
            <a:ext cx="2412492" cy="461665"/>
          </a:xfrm>
          <a:prstGeom prst="rect">
            <a:avLst/>
          </a:prstGeom>
          <a:noFill/>
          <a:ln w="12700">
            <a:solidFill>
              <a:schemeClr val="tx1"/>
            </a:solidFill>
          </a:ln>
        </p:spPr>
        <p:txBody>
          <a:bodyPr wrap="square" rtlCol="0">
            <a:spAutoFit/>
          </a:bodyPr>
          <a:lstStyle/>
          <a:p>
            <a:r>
              <a:rPr lang="en-US" sz="2400" dirty="0"/>
              <a:t>Step -2 Cont.……..</a:t>
            </a:r>
          </a:p>
        </p:txBody>
      </p:sp>
      <p:pic>
        <p:nvPicPr>
          <p:cNvPr id="3" name="Picture 2"/>
          <p:cNvPicPr>
            <a:picLocks noChangeAspect="1"/>
          </p:cNvPicPr>
          <p:nvPr/>
        </p:nvPicPr>
        <p:blipFill>
          <a:blip r:embed="rId2"/>
          <a:stretch>
            <a:fillRect/>
          </a:stretch>
        </p:blipFill>
        <p:spPr>
          <a:xfrm>
            <a:off x="3474091" y="925139"/>
            <a:ext cx="8119195" cy="5831177"/>
          </a:xfrm>
          <a:prstGeom prst="rect">
            <a:avLst/>
          </a:prstGeom>
          <a:ln w="9525">
            <a:solidFill>
              <a:schemeClr val="tx1"/>
            </a:solidFill>
          </a:ln>
        </p:spPr>
      </p:pic>
      <p:sp>
        <p:nvSpPr>
          <p:cNvPr id="5" name="Footer Placeholder 4"/>
          <p:cNvSpPr>
            <a:spLocks noGrp="1"/>
          </p:cNvSpPr>
          <p:nvPr>
            <p:ph type="ftr" sz="quarter" idx="11"/>
          </p:nvPr>
        </p:nvSpPr>
        <p:spPr/>
        <p:txBody>
          <a:bodyPr/>
          <a:lstStyle/>
          <a:p>
            <a:r>
              <a:rPr lang="de-DE"/>
              <a:t>Renu   Panwar                        Design Pattern                         Unit V</a:t>
            </a:r>
            <a:endParaRPr lang="en-US" dirty="0"/>
          </a:p>
        </p:txBody>
      </p:sp>
      <p:sp>
        <p:nvSpPr>
          <p:cNvPr id="10" name="TextBox 9">
            <a:extLst>
              <a:ext uri="{FF2B5EF4-FFF2-40B4-BE49-F238E27FC236}">
                <a16:creationId xmlns:a16="http://schemas.microsoft.com/office/drawing/2014/main" id="{BD868CD8-8843-423A-8A62-1A83AFF55892}"/>
              </a:ext>
            </a:extLst>
          </p:cNvPr>
          <p:cNvSpPr txBox="1"/>
          <p:nvPr/>
        </p:nvSpPr>
        <p:spPr>
          <a:xfrm>
            <a:off x="1516232" y="217253"/>
            <a:ext cx="6098344" cy="523220"/>
          </a:xfrm>
          <a:prstGeom prst="rect">
            <a:avLst/>
          </a:prstGeom>
          <a:noFill/>
        </p:spPr>
        <p:txBody>
          <a:bodyPr wrap="square">
            <a:spAutoFit/>
          </a:bodyPr>
          <a:lstStyle/>
          <a:p>
            <a:pPr algn="ctr">
              <a:spcBef>
                <a:spcPct val="0"/>
              </a:spcBef>
              <a:defRPr/>
            </a:pPr>
            <a:r>
              <a:rPr lang="en-US" sz="2800" dirty="0">
                <a:latin typeface="Times New Roman" panose="02020603050405020304" pitchFamily="18" charset="0"/>
                <a:cs typeface="Times New Roman" panose="02020603050405020304" pitchFamily="18" charset="0"/>
              </a:rPr>
              <a:t>Implementation of (Template Pattern) </a:t>
            </a:r>
          </a:p>
        </p:txBody>
      </p:sp>
    </p:spTree>
    <p:extLst>
      <p:ext uri="{BB962C8B-B14F-4D97-AF65-F5344CB8AC3E}">
        <p14:creationId xmlns:p14="http://schemas.microsoft.com/office/powerpoint/2010/main" val="15151305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7C3113C-9B80-4CD0-AC9C-876B42FC88F9}"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419664" y="1132831"/>
            <a:ext cx="9717007" cy="5531220"/>
          </a:xfrm>
          <a:prstGeom prst="rect">
            <a:avLst/>
          </a:prstGeom>
          <a:ln w="12700">
            <a:solidFill>
              <a:schemeClr val="tx1"/>
            </a:solidFill>
          </a:ln>
        </p:spPr>
      </p:pic>
      <p:sp>
        <p:nvSpPr>
          <p:cNvPr id="8" name="Footer Placeholder 4"/>
          <p:cNvSpPr>
            <a:spLocks noGrp="1"/>
          </p:cNvSpPr>
          <p:nvPr>
            <p:ph type="ftr" sz="quarter" idx="11"/>
          </p:nvPr>
        </p:nvSpPr>
        <p:spPr>
          <a:xfrm>
            <a:off x="3657600" y="6377228"/>
            <a:ext cx="5562600" cy="365125"/>
          </a:xfrm>
        </p:spPr>
        <p:txBody>
          <a:bodyPr/>
          <a:lstStyle/>
          <a:p>
            <a:r>
              <a:rPr lang="de-DE"/>
              <a:t>Renu   Panwar                        Design Pattern                         Unit V</a:t>
            </a:r>
            <a:endParaRPr lang="en-US" dirty="0"/>
          </a:p>
        </p:txBody>
      </p:sp>
      <p:sp>
        <p:nvSpPr>
          <p:cNvPr id="9" name="TextBox 8">
            <a:extLst>
              <a:ext uri="{FF2B5EF4-FFF2-40B4-BE49-F238E27FC236}">
                <a16:creationId xmlns:a16="http://schemas.microsoft.com/office/drawing/2014/main" id="{916A0C86-6E4C-45F1-B940-9F4AAFCABDDE}"/>
              </a:ext>
            </a:extLst>
          </p:cNvPr>
          <p:cNvSpPr txBox="1"/>
          <p:nvPr/>
        </p:nvSpPr>
        <p:spPr>
          <a:xfrm>
            <a:off x="1079695" y="193949"/>
            <a:ext cx="8852096" cy="584775"/>
          </a:xfrm>
          <a:prstGeom prst="rect">
            <a:avLst/>
          </a:prstGeom>
          <a:noFill/>
        </p:spPr>
        <p:txBody>
          <a:bodyPr wrap="square">
            <a:spAutoFit/>
          </a:bodyPr>
          <a:lstStyle/>
          <a:p>
            <a:pPr algn="ctr">
              <a:spcBef>
                <a:spcPct val="0"/>
              </a:spcBef>
              <a:defRPr/>
            </a:pPr>
            <a:r>
              <a:rPr lang="en-US" sz="3200" dirty="0">
                <a:latin typeface="Times New Roman" panose="02020603050405020304" pitchFamily="18" charset="0"/>
                <a:cs typeface="Times New Roman" panose="02020603050405020304" pitchFamily="18" charset="0"/>
              </a:rPr>
              <a:t>Implementation of (Template Pattern) </a:t>
            </a:r>
          </a:p>
        </p:txBody>
      </p:sp>
    </p:spTree>
    <p:extLst>
      <p:ext uri="{BB962C8B-B14F-4D97-AF65-F5344CB8AC3E}">
        <p14:creationId xmlns:p14="http://schemas.microsoft.com/office/powerpoint/2010/main" val="381327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78696A8-8319-481C-AD1F-A80069DC801F}" type="datetime1">
              <a:rPr lang="en-US" smtClean="0"/>
              <a:t>6/29/2024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Renu   Panwar          ACSE0514                   Design  Pattern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grpSp>
        <p:nvGrpSpPr>
          <p:cNvPr id="8" name="Group 7">
            <a:extLst>
              <a:ext uri="{FF2B5EF4-FFF2-40B4-BE49-F238E27FC236}">
                <a16:creationId xmlns:a16="http://schemas.microsoft.com/office/drawing/2014/main" id="{963909B7-1828-98B7-B271-1B5CF0A5D968}"/>
              </a:ext>
            </a:extLst>
          </p:cNvPr>
          <p:cNvGrpSpPr/>
          <p:nvPr/>
        </p:nvGrpSpPr>
        <p:grpSpPr>
          <a:xfrm>
            <a:off x="1011283" y="990600"/>
            <a:ext cx="10169434" cy="4884512"/>
            <a:chOff x="1417320" y="990600"/>
            <a:chExt cx="10169434" cy="4884512"/>
          </a:xfrm>
          <a:solidFill>
            <a:schemeClr val="bg1"/>
          </a:solidFill>
        </p:grpSpPr>
        <p:graphicFrame>
          <p:nvGraphicFramePr>
            <p:cNvPr id="18" name="Diagram 17">
              <a:extLst>
                <a:ext uri="{FF2B5EF4-FFF2-40B4-BE49-F238E27FC236}">
                  <a16:creationId xmlns:a16="http://schemas.microsoft.com/office/drawing/2014/main" id="{9543BB0E-4B34-41A6-8377-ED0BEFF27559}"/>
                </a:ext>
              </a:extLst>
            </p:cNvPr>
            <p:cNvGraphicFramePr/>
            <p:nvPr>
              <p:extLst>
                <p:ext uri="{D42A27DB-BD31-4B8C-83A1-F6EECF244321}">
                  <p14:modId xmlns:p14="http://schemas.microsoft.com/office/powerpoint/2010/main" val="332125680"/>
                </p:ext>
              </p:extLst>
            </p:nvPr>
          </p:nvGraphicFramePr>
          <p:xfrm>
            <a:off x="1447800" y="990600"/>
            <a:ext cx="6172200" cy="523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Diagram 16">
              <a:extLst>
                <a:ext uri="{FF2B5EF4-FFF2-40B4-BE49-F238E27FC236}">
                  <a16:creationId xmlns:a16="http://schemas.microsoft.com/office/drawing/2014/main" id="{DE6980AE-8C03-45D0-8DE7-A5C1FF65544F}"/>
                </a:ext>
              </a:extLst>
            </p:cNvPr>
            <p:cNvGraphicFramePr/>
            <p:nvPr>
              <p:extLst>
                <p:ext uri="{D42A27DB-BD31-4B8C-83A1-F6EECF244321}">
                  <p14:modId xmlns:p14="http://schemas.microsoft.com/office/powerpoint/2010/main" val="1689323012"/>
                </p:ext>
              </p:extLst>
            </p:nvPr>
          </p:nvGraphicFramePr>
          <p:xfrm>
            <a:off x="1452154" y="1621771"/>
            <a:ext cx="10134600" cy="8826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1" name="Diagram 20">
              <a:extLst>
                <a:ext uri="{FF2B5EF4-FFF2-40B4-BE49-F238E27FC236}">
                  <a16:creationId xmlns:a16="http://schemas.microsoft.com/office/drawing/2014/main" id="{9B70875F-83EC-41AC-90E2-352EB6BEB0EE}"/>
                </a:ext>
              </a:extLst>
            </p:cNvPr>
            <p:cNvGraphicFramePr/>
            <p:nvPr>
              <p:extLst>
                <p:ext uri="{D42A27DB-BD31-4B8C-83A1-F6EECF244321}">
                  <p14:modId xmlns:p14="http://schemas.microsoft.com/office/powerpoint/2010/main" val="1016314227"/>
                </p:ext>
              </p:extLst>
            </p:nvPr>
          </p:nvGraphicFramePr>
          <p:xfrm>
            <a:off x="1447800" y="2667000"/>
            <a:ext cx="10134600" cy="95410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4" name="Diagram 23">
              <a:extLst>
                <a:ext uri="{FF2B5EF4-FFF2-40B4-BE49-F238E27FC236}">
                  <a16:creationId xmlns:a16="http://schemas.microsoft.com/office/drawing/2014/main" id="{48C4ED4A-4AA9-4E26-97D5-1E626AAFF23D}"/>
                </a:ext>
              </a:extLst>
            </p:cNvPr>
            <p:cNvGraphicFramePr/>
            <p:nvPr>
              <p:extLst>
                <p:ext uri="{D42A27DB-BD31-4B8C-83A1-F6EECF244321}">
                  <p14:modId xmlns:p14="http://schemas.microsoft.com/office/powerpoint/2010/main" val="1027703640"/>
                </p:ext>
              </p:extLst>
            </p:nvPr>
          </p:nvGraphicFramePr>
          <p:xfrm>
            <a:off x="1417320" y="3287731"/>
            <a:ext cx="10165080" cy="152647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72B28E27-B03F-4901-8614-B7F4E6B51B27}"/>
                </a:ext>
              </a:extLst>
            </p:cNvPr>
            <p:cNvGraphicFramePr/>
            <p:nvPr>
              <p:extLst>
                <p:ext uri="{D42A27DB-BD31-4B8C-83A1-F6EECF244321}">
                  <p14:modId xmlns:p14="http://schemas.microsoft.com/office/powerpoint/2010/main" val="3064613017"/>
                </p:ext>
              </p:extLst>
            </p:nvPr>
          </p:nvGraphicFramePr>
          <p:xfrm>
            <a:off x="1417320" y="4690132"/>
            <a:ext cx="10165080" cy="118498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pSp>
      <p:sp>
        <p:nvSpPr>
          <p:cNvPr id="3" name="TextBox 2">
            <a:extLst>
              <a:ext uri="{FF2B5EF4-FFF2-40B4-BE49-F238E27FC236}">
                <a16:creationId xmlns:a16="http://schemas.microsoft.com/office/drawing/2014/main" id="{DE3E1ACB-890D-665D-7634-58AE5A7C1818}"/>
              </a:ext>
            </a:extLst>
          </p:cNvPr>
          <p:cNvSpPr txBox="1"/>
          <p:nvPr/>
        </p:nvSpPr>
        <p:spPr>
          <a:xfrm>
            <a:off x="3048000" y="186196"/>
            <a:ext cx="6096000" cy="646331"/>
          </a:xfrm>
          <a:prstGeom prst="rect">
            <a:avLst/>
          </a:prstGeom>
          <a:noFill/>
        </p:spPr>
        <p:txBody>
          <a:bodyPr wrap="square">
            <a:spAutoFit/>
          </a:bodyPr>
          <a:lstStyle/>
          <a:p>
            <a:pPr algn="ctr">
              <a:spcBef>
                <a:spcPct val="0"/>
              </a:spcBef>
              <a:defRPr/>
            </a:pPr>
            <a:r>
              <a:rPr lang="en-US" sz="3600" b="1" dirty="0"/>
              <a:t>Course Objective</a:t>
            </a:r>
          </a:p>
        </p:txBody>
      </p:sp>
    </p:spTree>
    <p:extLst>
      <p:ext uri="{BB962C8B-B14F-4D97-AF65-F5344CB8AC3E}">
        <p14:creationId xmlns:p14="http://schemas.microsoft.com/office/powerpoint/2010/main" val="14341724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D480A7-D040-42B3-9A12-19EDDA19FE73}"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219200" y="1334184"/>
            <a:ext cx="9299908" cy="4373794"/>
          </a:xfrm>
          <a:prstGeom prst="rect">
            <a:avLst/>
          </a:prstGeom>
          <a:ln w="9525">
            <a:solidFill>
              <a:schemeClr val="tx1"/>
            </a:solidFill>
          </a:ln>
        </p:spPr>
      </p:pic>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V</a:t>
            </a:r>
            <a:endParaRPr lang="en-US" dirty="0"/>
          </a:p>
        </p:txBody>
      </p:sp>
      <p:sp>
        <p:nvSpPr>
          <p:cNvPr id="9" name="TextBox 8">
            <a:extLst>
              <a:ext uri="{FF2B5EF4-FFF2-40B4-BE49-F238E27FC236}">
                <a16:creationId xmlns:a16="http://schemas.microsoft.com/office/drawing/2014/main" id="{2D4084DC-5738-40F5-9EBE-AB6AC7BA8E78}"/>
              </a:ext>
            </a:extLst>
          </p:cNvPr>
          <p:cNvSpPr txBox="1"/>
          <p:nvPr/>
        </p:nvSpPr>
        <p:spPr>
          <a:xfrm>
            <a:off x="1839350" y="316474"/>
            <a:ext cx="6098344"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Implementation of (Template Pattern</a:t>
            </a:r>
          </a:p>
        </p:txBody>
      </p:sp>
    </p:spTree>
    <p:extLst>
      <p:ext uri="{BB962C8B-B14F-4D97-AF65-F5344CB8AC3E}">
        <p14:creationId xmlns:p14="http://schemas.microsoft.com/office/powerpoint/2010/main" val="29442695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591800" cy="3657600"/>
          </a:xfrm>
          <a:solidFill>
            <a:schemeClr val="bg1"/>
          </a:solidFill>
          <a:ln w="19050">
            <a:solidFill>
              <a:schemeClr val="tx1"/>
            </a:solidFill>
          </a:ln>
        </p:spPr>
        <p:txBody>
          <a:bodyPr>
            <a:normAutofit/>
          </a:bodyPr>
          <a:lstStyle/>
          <a:p>
            <a:pPr marL="0" indent="0" algn="just">
              <a:buNone/>
            </a:pPr>
            <a:r>
              <a:rPr lang="en-US" sz="2800" dirty="0"/>
              <a:t>Topic : Visitor Pattern.</a:t>
            </a:r>
          </a:p>
          <a:p>
            <a:pPr marL="0" indent="0" algn="just">
              <a:buNone/>
            </a:pPr>
            <a:endParaRPr lang="en-US" sz="2800" dirty="0"/>
          </a:p>
          <a:p>
            <a:pPr algn="just"/>
            <a:r>
              <a:rPr lang="en-US" sz="2800" dirty="0"/>
              <a:t>In this topic, the students will gain , The idea of a </a:t>
            </a:r>
            <a:r>
              <a:rPr lang="en-IN" sz="2800" dirty="0"/>
              <a:t>Behavioral</a:t>
            </a:r>
            <a:r>
              <a:rPr lang="en-US" sz="2800" dirty="0"/>
              <a:t> design pattern, In these design patterns This pattern comes under behavior pattern category. As per the pattern, element object has to accept the visitor object so that visitor object handles the operation on the element object.</a:t>
            </a:r>
          </a:p>
        </p:txBody>
      </p:sp>
      <p:sp>
        <p:nvSpPr>
          <p:cNvPr id="4" name="Date Placeholder 3"/>
          <p:cNvSpPr>
            <a:spLocks noGrp="1"/>
          </p:cNvSpPr>
          <p:nvPr>
            <p:ph type="dt" sz="half" idx="10"/>
          </p:nvPr>
        </p:nvSpPr>
        <p:spPr/>
        <p:txBody>
          <a:bodyPr/>
          <a:lstStyle/>
          <a:p>
            <a:fld id="{AD8A4145-2EBF-406C-86A8-66FBD84D8D8C}"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dirty="0"/>
          </a:p>
        </p:txBody>
      </p:sp>
      <p:sp>
        <p:nvSpPr>
          <p:cNvPr id="8" name="Footer Placeholder 4"/>
          <p:cNvSpPr>
            <a:spLocks noGrp="1"/>
          </p:cNvSpPr>
          <p:nvPr>
            <p:ph type="ftr" sz="quarter" idx="11"/>
          </p:nvPr>
        </p:nvSpPr>
        <p:spPr>
          <a:xfrm>
            <a:off x="4038600" y="6356356"/>
            <a:ext cx="5029200" cy="365125"/>
          </a:xfrm>
        </p:spPr>
        <p:txBody>
          <a:bodyPr/>
          <a:lstStyle/>
          <a:p>
            <a:r>
              <a:rPr lang="de-DE"/>
              <a:t>Renu   Panwar                        Design Pattern                         Unit V</a:t>
            </a:r>
            <a:endParaRPr lang="en-US" dirty="0"/>
          </a:p>
        </p:txBody>
      </p:sp>
      <p:sp>
        <p:nvSpPr>
          <p:cNvPr id="9" name="TextBox 8">
            <a:extLst>
              <a:ext uri="{FF2B5EF4-FFF2-40B4-BE49-F238E27FC236}">
                <a16:creationId xmlns:a16="http://schemas.microsoft.com/office/drawing/2014/main" id="{F33A48B5-ECC2-4A93-A6FE-279655D0A759}"/>
              </a:ext>
            </a:extLst>
          </p:cNvPr>
          <p:cNvSpPr txBox="1"/>
          <p:nvPr/>
        </p:nvSpPr>
        <p:spPr>
          <a:xfrm>
            <a:off x="532228" y="224390"/>
            <a:ext cx="6098344" cy="584775"/>
          </a:xfrm>
          <a:prstGeom prst="rect">
            <a:avLst/>
          </a:prstGeom>
          <a:noFill/>
        </p:spPr>
        <p:txBody>
          <a:bodyPr wrap="square">
            <a:spAutoFit/>
          </a:bodyPr>
          <a:lstStyle/>
          <a:p>
            <a:pPr algn="ctr">
              <a:spcBef>
                <a:spcPct val="0"/>
              </a:spcBef>
              <a:defRPr/>
            </a:pPr>
            <a:r>
              <a:rPr lang="en-US" sz="3200" dirty="0">
                <a:latin typeface="Times New Roman" panose="02020603050405020304" pitchFamily="18" charset="0"/>
                <a:cs typeface="Times New Roman" panose="02020603050405020304" pitchFamily="18" charset="0"/>
              </a:rPr>
              <a:t>Topic      Objective</a:t>
            </a:r>
          </a:p>
        </p:txBody>
      </p:sp>
    </p:spTree>
    <p:extLst>
      <p:ext uri="{BB962C8B-B14F-4D97-AF65-F5344CB8AC3E}">
        <p14:creationId xmlns:p14="http://schemas.microsoft.com/office/powerpoint/2010/main" val="23594480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B8C594-810D-4E6A-92D0-EF11EB2D58DF}"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42900" y="955776"/>
            <a:ext cx="11506200" cy="5693866"/>
          </a:xfrm>
          <a:prstGeom prst="rect">
            <a:avLst/>
          </a:prstGeom>
          <a:solidFill>
            <a:schemeClr val="bg1"/>
          </a:solidFill>
          <a:ln w="28575">
            <a:solidFill>
              <a:schemeClr val="tx1"/>
            </a:solidFill>
          </a:ln>
        </p:spPr>
        <p:txBody>
          <a:bodyPr wrap="square">
            <a:spAutoFit/>
          </a:bodyPr>
          <a:lstStyle/>
          <a:p>
            <a:pPr algn="just"/>
            <a:r>
              <a:rPr lang="en-US" sz="2800" b="1" u="sng" dirty="0">
                <a:latin typeface="+mj-lt"/>
              </a:rPr>
              <a:t> Visitor Pattern:-</a:t>
            </a:r>
          </a:p>
          <a:p>
            <a:pPr marL="457200" indent="-457200" algn="just">
              <a:buFont typeface="Wingdings" panose="05000000000000000000" pitchFamily="2" charset="2"/>
              <a:buChar char="Ø"/>
            </a:pPr>
            <a:r>
              <a:rPr lang="en-US" sz="2800" dirty="0">
                <a:latin typeface="+mj-lt"/>
              </a:rPr>
              <a:t>In Visitor pattern, we use a visitor class which changes the executing algorithm of an element class. By this way, execution algorithm of element can vary as and when visitor varies. </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 pattern comes under behavior pattern category. As per the pattern, element object has to accept the visitor object so that visitor object handles the operation on the element object.</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In object-oriented programming , the visitor design pattern is a way of separating an algorithm from an object structure on which it operates. A practical result of this separation is the ability to add new operations to existing object structures without modifying the structures.</a:t>
            </a:r>
          </a:p>
        </p:txBody>
      </p:sp>
      <p:sp>
        <p:nvSpPr>
          <p:cNvPr id="5" name="Footer Placeholder 4"/>
          <p:cNvSpPr>
            <a:spLocks noGrp="1"/>
          </p:cNvSpPr>
          <p:nvPr>
            <p:ph type="ftr" sz="quarter" idx="11"/>
          </p:nvPr>
        </p:nvSpPr>
        <p:spPr/>
        <p:txBody>
          <a:bodyPr/>
          <a:lstStyle/>
          <a:p>
            <a:r>
              <a:rPr lang="de-DE"/>
              <a:t>Renu   Panwar                        Design Pattern                         Unit V</a:t>
            </a:r>
            <a:endParaRPr lang="en-US" dirty="0"/>
          </a:p>
        </p:txBody>
      </p:sp>
      <p:sp>
        <p:nvSpPr>
          <p:cNvPr id="9" name="TextBox 8">
            <a:extLst>
              <a:ext uri="{FF2B5EF4-FFF2-40B4-BE49-F238E27FC236}">
                <a16:creationId xmlns:a16="http://schemas.microsoft.com/office/drawing/2014/main" id="{FBABE331-5D79-437A-8313-E83A14CDB16A}"/>
              </a:ext>
            </a:extLst>
          </p:cNvPr>
          <p:cNvSpPr txBox="1"/>
          <p:nvPr/>
        </p:nvSpPr>
        <p:spPr>
          <a:xfrm>
            <a:off x="1178169" y="370930"/>
            <a:ext cx="6098344" cy="584775"/>
          </a:xfrm>
          <a:prstGeom prst="rect">
            <a:avLst/>
          </a:prstGeom>
          <a:noFill/>
        </p:spPr>
        <p:txBody>
          <a:bodyPr wrap="square">
            <a:spAutoFit/>
          </a:bodyPr>
          <a:lstStyle/>
          <a:p>
            <a:pPr algn="ctr">
              <a:spcBef>
                <a:spcPct val="0"/>
              </a:spcBef>
              <a:defRPr/>
            </a:pPr>
            <a:r>
              <a:rPr lang="en-US" sz="3200" dirty="0">
                <a:latin typeface="Times New Roman" panose="02020603050405020304" pitchFamily="18" charset="0"/>
                <a:cs typeface="Times New Roman" panose="02020603050405020304" pitchFamily="18" charset="0"/>
              </a:rPr>
              <a:t>Visitor     Pattern</a:t>
            </a:r>
          </a:p>
        </p:txBody>
      </p:sp>
    </p:spTree>
    <p:extLst>
      <p:ext uri="{BB962C8B-B14F-4D97-AF65-F5344CB8AC3E}">
        <p14:creationId xmlns:p14="http://schemas.microsoft.com/office/powerpoint/2010/main" val="37956841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43BE02-30E8-457D-BFC2-8123A820F1EA}"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285750" y="1295400"/>
            <a:ext cx="11620500" cy="4832092"/>
          </a:xfrm>
          <a:prstGeom prst="rect">
            <a:avLst/>
          </a:prstGeom>
          <a:solidFill>
            <a:schemeClr val="bg1"/>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800" dirty="0">
                <a:latin typeface="+mj-lt"/>
              </a:rPr>
              <a:t>We are going to create a </a:t>
            </a:r>
            <a:r>
              <a:rPr lang="en-US" sz="2800" dirty="0" err="1">
                <a:latin typeface="+mj-lt"/>
              </a:rPr>
              <a:t>ComputerPart</a:t>
            </a:r>
            <a:r>
              <a:rPr lang="en-US" sz="2800" dirty="0">
                <a:latin typeface="+mj-lt"/>
              </a:rPr>
              <a:t> interface defining accept </a:t>
            </a:r>
            <a:r>
              <a:rPr lang="en-US" sz="2800" dirty="0" err="1">
                <a:latin typeface="+mj-lt"/>
              </a:rPr>
              <a:t>opearation.Keyboard</a:t>
            </a:r>
            <a:r>
              <a:rPr lang="en-US" sz="2800" dirty="0">
                <a:latin typeface="+mj-lt"/>
              </a:rPr>
              <a:t>, Mouse, Monitor and Computer are concrete classes implementing </a:t>
            </a:r>
            <a:r>
              <a:rPr lang="en-US" sz="2800" dirty="0" err="1">
                <a:latin typeface="+mj-lt"/>
              </a:rPr>
              <a:t>ComputerPart</a:t>
            </a:r>
            <a:r>
              <a:rPr lang="en-US" sz="2800" dirty="0">
                <a:latin typeface="+mj-lt"/>
              </a:rPr>
              <a:t> interface. </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We will define another interface </a:t>
            </a:r>
            <a:r>
              <a:rPr lang="en-US" sz="2800" dirty="0" err="1">
                <a:latin typeface="+mj-lt"/>
              </a:rPr>
              <a:t>ComputerPartVisitor</a:t>
            </a:r>
            <a:r>
              <a:rPr lang="en-US" sz="2800" dirty="0">
                <a:latin typeface="+mj-lt"/>
              </a:rPr>
              <a:t> which will define a visitor class operations. Computer uses concrete visitor to do corresponding action.</a:t>
            </a:r>
          </a:p>
          <a:p>
            <a:pPr marL="457200" indent="-457200" algn="just">
              <a:buFont typeface="Wingdings" panose="05000000000000000000" pitchFamily="2" charset="2"/>
              <a:buChar char="Ø"/>
            </a:pPr>
            <a:endParaRPr lang="en-US" sz="2800" dirty="0">
              <a:latin typeface="+mj-lt"/>
            </a:endParaRPr>
          </a:p>
          <a:p>
            <a:pPr marL="457200" indent="-457200" algn="just">
              <a:buFont typeface="Wingdings" panose="05000000000000000000" pitchFamily="2" charset="2"/>
              <a:buChar char="Ø"/>
            </a:pPr>
            <a:r>
              <a:rPr lang="en-US" sz="2800" dirty="0" err="1">
                <a:latin typeface="+mj-lt"/>
              </a:rPr>
              <a:t>VisitorPatternDemo</a:t>
            </a:r>
            <a:r>
              <a:rPr lang="en-US" sz="2800" dirty="0">
                <a:latin typeface="+mj-lt"/>
              </a:rPr>
              <a:t>, our demo class, will use Computer and </a:t>
            </a:r>
            <a:r>
              <a:rPr lang="en-US" sz="2800" dirty="0" err="1">
                <a:latin typeface="+mj-lt"/>
              </a:rPr>
              <a:t>ComputerPartVisitor</a:t>
            </a:r>
            <a:r>
              <a:rPr lang="en-US" sz="2800" dirty="0">
                <a:latin typeface="+mj-lt"/>
              </a:rPr>
              <a:t> classes to demonstrate use of visitor pattern.</a:t>
            </a:r>
          </a:p>
          <a:p>
            <a:pPr marL="457200" indent="-457200" algn="just">
              <a:buFont typeface="Wingdings" panose="05000000000000000000" pitchFamily="2" charset="2"/>
              <a:buChar char="Ø"/>
            </a:pPr>
            <a:endParaRPr lang="en-US" sz="2800" dirty="0">
              <a:latin typeface="+mj-lt"/>
            </a:endParaRPr>
          </a:p>
        </p:txBody>
      </p:sp>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V</a:t>
            </a:r>
            <a:endParaRPr lang="en-US" dirty="0"/>
          </a:p>
        </p:txBody>
      </p:sp>
      <p:sp>
        <p:nvSpPr>
          <p:cNvPr id="9" name="TextBox 8">
            <a:extLst>
              <a:ext uri="{FF2B5EF4-FFF2-40B4-BE49-F238E27FC236}">
                <a16:creationId xmlns:a16="http://schemas.microsoft.com/office/drawing/2014/main" id="{A819FE0C-9EB5-499B-9BA2-117E7D08607C}"/>
              </a:ext>
            </a:extLst>
          </p:cNvPr>
          <p:cNvSpPr txBox="1"/>
          <p:nvPr/>
        </p:nvSpPr>
        <p:spPr>
          <a:xfrm>
            <a:off x="1839351" y="304905"/>
            <a:ext cx="6098344"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Implementation  of    (Visitor Pattern)</a:t>
            </a:r>
          </a:p>
        </p:txBody>
      </p:sp>
    </p:spTree>
    <p:extLst>
      <p:ext uri="{BB962C8B-B14F-4D97-AF65-F5344CB8AC3E}">
        <p14:creationId xmlns:p14="http://schemas.microsoft.com/office/powerpoint/2010/main" val="29399086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53096CD-2950-4C3D-8C1E-7A25309174B1}"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847033" y="944556"/>
            <a:ext cx="8497933" cy="5776919"/>
          </a:xfrm>
          <a:prstGeom prst="rect">
            <a:avLst/>
          </a:prstGeom>
          <a:ln w="12700">
            <a:solidFill>
              <a:schemeClr val="tx1"/>
            </a:solidFill>
          </a:ln>
        </p:spPr>
      </p:pic>
      <p:sp>
        <p:nvSpPr>
          <p:cNvPr id="5" name="Footer Placeholder 4"/>
          <p:cNvSpPr>
            <a:spLocks noGrp="1"/>
          </p:cNvSpPr>
          <p:nvPr>
            <p:ph type="ftr" sz="quarter" idx="11"/>
          </p:nvPr>
        </p:nvSpPr>
        <p:spPr/>
        <p:txBody>
          <a:bodyPr/>
          <a:lstStyle/>
          <a:p>
            <a:r>
              <a:rPr lang="de-DE"/>
              <a:t>Renu   Panwar                        Design Pattern                         Unit V</a:t>
            </a:r>
            <a:endParaRPr lang="en-US" dirty="0"/>
          </a:p>
        </p:txBody>
      </p:sp>
      <p:sp>
        <p:nvSpPr>
          <p:cNvPr id="9" name="TextBox 8">
            <a:extLst>
              <a:ext uri="{FF2B5EF4-FFF2-40B4-BE49-F238E27FC236}">
                <a16:creationId xmlns:a16="http://schemas.microsoft.com/office/drawing/2014/main" id="{B84A3BC9-405A-415C-911C-FD508DF30883}"/>
              </a:ext>
            </a:extLst>
          </p:cNvPr>
          <p:cNvSpPr txBox="1"/>
          <p:nvPr/>
        </p:nvSpPr>
        <p:spPr>
          <a:xfrm>
            <a:off x="1515793" y="354100"/>
            <a:ext cx="6098344" cy="584775"/>
          </a:xfrm>
          <a:prstGeom prst="rect">
            <a:avLst/>
          </a:prstGeom>
          <a:noFill/>
        </p:spPr>
        <p:txBody>
          <a:bodyPr wrap="square">
            <a:spAutoFit/>
          </a:bodyPr>
          <a:lstStyle/>
          <a:p>
            <a:pPr algn="ctr">
              <a:spcBef>
                <a:spcPct val="0"/>
              </a:spcBef>
              <a:defRPr/>
            </a:pPr>
            <a:r>
              <a:rPr lang="en-US" sz="3200" dirty="0">
                <a:latin typeface="Times New Roman" panose="02020603050405020304" pitchFamily="18" charset="0"/>
                <a:cs typeface="Times New Roman" panose="02020603050405020304" pitchFamily="18" charset="0"/>
              </a:rPr>
              <a:t>UML\Structure for Visitor Pattern </a:t>
            </a:r>
          </a:p>
        </p:txBody>
      </p:sp>
    </p:spTree>
    <p:extLst>
      <p:ext uri="{BB962C8B-B14F-4D97-AF65-F5344CB8AC3E}">
        <p14:creationId xmlns:p14="http://schemas.microsoft.com/office/powerpoint/2010/main" val="7702712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90865B7-13A7-40BD-8F2C-2229357C9514}"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1012577" y="1910024"/>
            <a:ext cx="10166845" cy="3695593"/>
          </a:xfrm>
          <a:prstGeom prst="rect">
            <a:avLst/>
          </a:prstGeom>
          <a:ln w="12700">
            <a:solidFill>
              <a:schemeClr val="tx1"/>
            </a:solidFill>
          </a:ln>
        </p:spPr>
      </p:pic>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V</a:t>
            </a:r>
            <a:endParaRPr lang="en-US" dirty="0"/>
          </a:p>
        </p:txBody>
      </p:sp>
      <p:sp>
        <p:nvSpPr>
          <p:cNvPr id="9" name="TextBox 8">
            <a:extLst>
              <a:ext uri="{FF2B5EF4-FFF2-40B4-BE49-F238E27FC236}">
                <a16:creationId xmlns:a16="http://schemas.microsoft.com/office/drawing/2014/main" id="{942C4484-A0A3-44EB-B3FF-D193E08E5C26}"/>
              </a:ext>
            </a:extLst>
          </p:cNvPr>
          <p:cNvSpPr txBox="1"/>
          <p:nvPr/>
        </p:nvSpPr>
        <p:spPr>
          <a:xfrm>
            <a:off x="2271932" y="266733"/>
            <a:ext cx="6098344" cy="584775"/>
          </a:xfrm>
          <a:prstGeom prst="rect">
            <a:avLst/>
          </a:prstGeom>
          <a:noFill/>
        </p:spPr>
        <p:txBody>
          <a:bodyPr wrap="square">
            <a:spAutoFit/>
          </a:bodyPr>
          <a:lstStyle/>
          <a:p>
            <a:pPr algn="ctr">
              <a:spcBef>
                <a:spcPct val="0"/>
              </a:spcBef>
              <a:defRPr/>
            </a:pPr>
            <a:r>
              <a:rPr lang="en-US" sz="3200" dirty="0">
                <a:latin typeface="Times New Roman" panose="02020603050405020304" pitchFamily="18" charset="0"/>
                <a:cs typeface="Times New Roman" panose="02020603050405020304" pitchFamily="18" charset="0"/>
              </a:rPr>
              <a:t>Implementation of (Visitor Pattern) </a:t>
            </a:r>
          </a:p>
        </p:txBody>
      </p:sp>
    </p:spTree>
    <p:extLst>
      <p:ext uri="{BB962C8B-B14F-4D97-AF65-F5344CB8AC3E}">
        <p14:creationId xmlns:p14="http://schemas.microsoft.com/office/powerpoint/2010/main" val="1643248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18207F-7AA6-4D6E-8314-5DCE554989FC}"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2913487" y="974718"/>
            <a:ext cx="6601590" cy="5883282"/>
          </a:xfrm>
          <a:prstGeom prst="rect">
            <a:avLst/>
          </a:prstGeom>
          <a:ln w="12700">
            <a:solidFill>
              <a:schemeClr val="tx1"/>
            </a:solidFill>
          </a:ln>
        </p:spPr>
      </p:pic>
      <p:sp>
        <p:nvSpPr>
          <p:cNvPr id="5" name="Footer Placeholder 4"/>
          <p:cNvSpPr>
            <a:spLocks noGrp="1"/>
          </p:cNvSpPr>
          <p:nvPr>
            <p:ph type="ftr" sz="quarter" idx="11"/>
          </p:nvPr>
        </p:nvSpPr>
        <p:spPr/>
        <p:txBody>
          <a:bodyPr/>
          <a:lstStyle/>
          <a:p>
            <a:r>
              <a:rPr lang="de-DE"/>
              <a:t>Renu   Panwar                        Design Pattern                         Unit V</a:t>
            </a:r>
            <a:endParaRPr lang="en-US" dirty="0"/>
          </a:p>
        </p:txBody>
      </p:sp>
      <p:sp>
        <p:nvSpPr>
          <p:cNvPr id="9" name="TextBox 8">
            <a:extLst>
              <a:ext uri="{FF2B5EF4-FFF2-40B4-BE49-F238E27FC236}">
                <a16:creationId xmlns:a16="http://schemas.microsoft.com/office/drawing/2014/main" id="{0C9C2D0B-E32B-448D-8558-50396FC41B4A}"/>
              </a:ext>
            </a:extLst>
          </p:cNvPr>
          <p:cNvSpPr txBox="1"/>
          <p:nvPr/>
        </p:nvSpPr>
        <p:spPr>
          <a:xfrm>
            <a:off x="2512256" y="214677"/>
            <a:ext cx="6098344" cy="584775"/>
          </a:xfrm>
          <a:prstGeom prst="rect">
            <a:avLst/>
          </a:prstGeom>
          <a:noFill/>
        </p:spPr>
        <p:txBody>
          <a:bodyPr wrap="square">
            <a:spAutoFit/>
          </a:bodyPr>
          <a:lstStyle/>
          <a:p>
            <a:pPr algn="ctr">
              <a:spcBef>
                <a:spcPct val="0"/>
              </a:spcBef>
              <a:defRPr/>
            </a:pPr>
            <a:r>
              <a:rPr lang="en-US" sz="3200" dirty="0">
                <a:latin typeface="Times New Roman" panose="02020603050405020304" pitchFamily="18" charset="0"/>
                <a:cs typeface="Times New Roman" panose="02020603050405020304" pitchFamily="18" charset="0"/>
              </a:rPr>
              <a:t>Implementation of (Visitor Pattern) </a:t>
            </a:r>
          </a:p>
        </p:txBody>
      </p:sp>
    </p:spTree>
    <p:extLst>
      <p:ext uri="{BB962C8B-B14F-4D97-AF65-F5344CB8AC3E}">
        <p14:creationId xmlns:p14="http://schemas.microsoft.com/office/powerpoint/2010/main" val="22723029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9F4A6C-2D86-485A-B778-33FC05FB9344}"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TextBox 7"/>
          <p:cNvSpPr txBox="1"/>
          <p:nvPr/>
        </p:nvSpPr>
        <p:spPr>
          <a:xfrm>
            <a:off x="152400" y="925139"/>
            <a:ext cx="2412492" cy="461665"/>
          </a:xfrm>
          <a:prstGeom prst="rect">
            <a:avLst/>
          </a:prstGeom>
          <a:noFill/>
          <a:ln w="12700">
            <a:solidFill>
              <a:schemeClr val="tx1"/>
            </a:solidFill>
          </a:ln>
        </p:spPr>
        <p:txBody>
          <a:bodyPr wrap="square" rtlCol="0">
            <a:spAutoFit/>
          </a:bodyPr>
          <a:lstStyle/>
          <a:p>
            <a:r>
              <a:rPr lang="en-US" sz="2400" dirty="0"/>
              <a:t>Step -2 Cont.……..</a:t>
            </a:r>
          </a:p>
        </p:txBody>
      </p:sp>
      <p:pic>
        <p:nvPicPr>
          <p:cNvPr id="5" name="Picture 4"/>
          <p:cNvPicPr>
            <a:picLocks noChangeAspect="1"/>
          </p:cNvPicPr>
          <p:nvPr/>
        </p:nvPicPr>
        <p:blipFill>
          <a:blip r:embed="rId2"/>
          <a:stretch>
            <a:fillRect/>
          </a:stretch>
        </p:blipFill>
        <p:spPr>
          <a:xfrm>
            <a:off x="856870" y="1969587"/>
            <a:ext cx="10478259" cy="4171596"/>
          </a:xfrm>
          <a:prstGeom prst="rect">
            <a:avLst/>
          </a:prstGeom>
          <a:ln w="9525">
            <a:solidFill>
              <a:schemeClr val="tx1"/>
            </a:solidFill>
          </a:ln>
        </p:spPr>
      </p:pic>
      <p:sp>
        <p:nvSpPr>
          <p:cNvPr id="9" name="Footer Placeholder 4"/>
          <p:cNvSpPr>
            <a:spLocks noGrp="1"/>
          </p:cNvSpPr>
          <p:nvPr>
            <p:ph type="ftr" sz="quarter" idx="11"/>
          </p:nvPr>
        </p:nvSpPr>
        <p:spPr>
          <a:xfrm>
            <a:off x="3733800" y="6356356"/>
            <a:ext cx="5562600" cy="365125"/>
          </a:xfrm>
        </p:spPr>
        <p:txBody>
          <a:bodyPr/>
          <a:lstStyle/>
          <a:p>
            <a:r>
              <a:rPr lang="de-DE"/>
              <a:t>Renu   Panwar                        Design Pattern                         Unit V</a:t>
            </a:r>
            <a:endParaRPr lang="en-US" dirty="0"/>
          </a:p>
        </p:txBody>
      </p:sp>
      <p:sp>
        <p:nvSpPr>
          <p:cNvPr id="10" name="TextBox 9">
            <a:extLst>
              <a:ext uri="{FF2B5EF4-FFF2-40B4-BE49-F238E27FC236}">
                <a16:creationId xmlns:a16="http://schemas.microsoft.com/office/drawing/2014/main" id="{AFB7D2C1-B49E-4462-AD52-224973AECC2C}"/>
              </a:ext>
            </a:extLst>
          </p:cNvPr>
          <p:cNvSpPr txBox="1"/>
          <p:nvPr/>
        </p:nvSpPr>
        <p:spPr>
          <a:xfrm>
            <a:off x="981221" y="324975"/>
            <a:ext cx="8936502" cy="584775"/>
          </a:xfrm>
          <a:prstGeom prst="rect">
            <a:avLst/>
          </a:prstGeom>
          <a:noFill/>
        </p:spPr>
        <p:txBody>
          <a:bodyPr wrap="square">
            <a:spAutoFit/>
          </a:bodyPr>
          <a:lstStyle/>
          <a:p>
            <a:pPr algn="ctr">
              <a:spcBef>
                <a:spcPct val="0"/>
              </a:spcBef>
              <a:defRPr/>
            </a:pPr>
            <a:r>
              <a:rPr lang="en-US" sz="3200" dirty="0">
                <a:latin typeface="Times New Roman" panose="02020603050405020304" pitchFamily="18" charset="0"/>
                <a:cs typeface="Times New Roman" panose="02020603050405020304" pitchFamily="18" charset="0"/>
              </a:rPr>
              <a:t>    Implementation of (Visitor Pattern) </a:t>
            </a:r>
          </a:p>
        </p:txBody>
      </p:sp>
    </p:spTree>
    <p:extLst>
      <p:ext uri="{BB962C8B-B14F-4D97-AF65-F5344CB8AC3E}">
        <p14:creationId xmlns:p14="http://schemas.microsoft.com/office/powerpoint/2010/main" val="42302111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064A500-DAA9-4A52-9018-9C44E62C2AE2}"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TextBox 7"/>
          <p:cNvSpPr txBox="1"/>
          <p:nvPr/>
        </p:nvSpPr>
        <p:spPr>
          <a:xfrm>
            <a:off x="152400" y="925139"/>
            <a:ext cx="2412492" cy="461665"/>
          </a:xfrm>
          <a:prstGeom prst="rect">
            <a:avLst/>
          </a:prstGeom>
          <a:noFill/>
          <a:ln w="12700">
            <a:solidFill>
              <a:schemeClr val="tx1"/>
            </a:solidFill>
          </a:ln>
        </p:spPr>
        <p:txBody>
          <a:bodyPr wrap="square" rtlCol="0">
            <a:spAutoFit/>
          </a:bodyPr>
          <a:lstStyle/>
          <a:p>
            <a:r>
              <a:rPr lang="en-US" sz="2400" dirty="0"/>
              <a:t>Step -2 Cont.……..</a:t>
            </a:r>
          </a:p>
        </p:txBody>
      </p:sp>
      <p:pic>
        <p:nvPicPr>
          <p:cNvPr id="3" name="Picture 2"/>
          <p:cNvPicPr>
            <a:picLocks noChangeAspect="1"/>
          </p:cNvPicPr>
          <p:nvPr/>
        </p:nvPicPr>
        <p:blipFill>
          <a:blip r:embed="rId2"/>
          <a:stretch>
            <a:fillRect/>
          </a:stretch>
        </p:blipFill>
        <p:spPr>
          <a:xfrm>
            <a:off x="3246633" y="925139"/>
            <a:ext cx="8388415" cy="5796343"/>
          </a:xfrm>
          <a:prstGeom prst="rect">
            <a:avLst/>
          </a:prstGeom>
          <a:ln w="12700">
            <a:solidFill>
              <a:schemeClr val="tx1"/>
            </a:solidFill>
          </a:ln>
        </p:spPr>
      </p:pic>
      <p:sp>
        <p:nvSpPr>
          <p:cNvPr id="5" name="Footer Placeholder 4"/>
          <p:cNvSpPr>
            <a:spLocks noGrp="1"/>
          </p:cNvSpPr>
          <p:nvPr>
            <p:ph type="ftr" sz="quarter" idx="11"/>
          </p:nvPr>
        </p:nvSpPr>
        <p:spPr/>
        <p:txBody>
          <a:bodyPr/>
          <a:lstStyle/>
          <a:p>
            <a:r>
              <a:rPr lang="de-DE"/>
              <a:t>Renu   Panwar                        Design Pattern                         Unit V</a:t>
            </a:r>
            <a:endParaRPr lang="en-US" dirty="0"/>
          </a:p>
        </p:txBody>
      </p:sp>
      <p:sp>
        <p:nvSpPr>
          <p:cNvPr id="10" name="TextBox 9">
            <a:extLst>
              <a:ext uri="{FF2B5EF4-FFF2-40B4-BE49-F238E27FC236}">
                <a16:creationId xmlns:a16="http://schemas.microsoft.com/office/drawing/2014/main" id="{9650B805-7BFD-4D9A-8D53-E51017FEF24E}"/>
              </a:ext>
            </a:extLst>
          </p:cNvPr>
          <p:cNvSpPr txBox="1"/>
          <p:nvPr/>
        </p:nvSpPr>
        <p:spPr>
          <a:xfrm>
            <a:off x="1769012" y="324975"/>
            <a:ext cx="6098344" cy="584775"/>
          </a:xfrm>
          <a:prstGeom prst="rect">
            <a:avLst/>
          </a:prstGeom>
          <a:noFill/>
        </p:spPr>
        <p:txBody>
          <a:bodyPr wrap="square">
            <a:spAutoFit/>
          </a:bodyPr>
          <a:lstStyle/>
          <a:p>
            <a:pPr algn="ctr">
              <a:spcBef>
                <a:spcPct val="0"/>
              </a:spcBef>
              <a:defRPr/>
            </a:pPr>
            <a:r>
              <a:rPr lang="en-US" sz="3200" dirty="0">
                <a:latin typeface="Times New Roman" panose="02020603050405020304" pitchFamily="18" charset="0"/>
                <a:cs typeface="Times New Roman" panose="02020603050405020304" pitchFamily="18" charset="0"/>
              </a:rPr>
              <a:t>Implementation of (Visitor Pattern) </a:t>
            </a:r>
          </a:p>
        </p:txBody>
      </p:sp>
    </p:spTree>
    <p:extLst>
      <p:ext uri="{BB962C8B-B14F-4D97-AF65-F5344CB8AC3E}">
        <p14:creationId xmlns:p14="http://schemas.microsoft.com/office/powerpoint/2010/main" val="41301086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106509-3AED-447F-B665-EE22E961617B}"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1219200" y="1524000"/>
            <a:ext cx="9943331" cy="4646719"/>
          </a:xfrm>
          <a:prstGeom prst="rect">
            <a:avLst/>
          </a:prstGeom>
          <a:ln w="12700">
            <a:solidFill>
              <a:schemeClr val="tx1"/>
            </a:solidFill>
          </a:ln>
        </p:spPr>
      </p:pic>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V</a:t>
            </a:r>
            <a:endParaRPr lang="en-US" dirty="0"/>
          </a:p>
        </p:txBody>
      </p:sp>
      <p:sp>
        <p:nvSpPr>
          <p:cNvPr id="9" name="TextBox 8">
            <a:extLst>
              <a:ext uri="{FF2B5EF4-FFF2-40B4-BE49-F238E27FC236}">
                <a16:creationId xmlns:a16="http://schemas.microsoft.com/office/drawing/2014/main" id="{F1D53C69-3E51-4EA0-809C-CE2F201BCFF2}"/>
              </a:ext>
            </a:extLst>
          </p:cNvPr>
          <p:cNvSpPr txBox="1"/>
          <p:nvPr/>
        </p:nvSpPr>
        <p:spPr>
          <a:xfrm>
            <a:off x="1937824" y="136519"/>
            <a:ext cx="6098344" cy="584775"/>
          </a:xfrm>
          <a:prstGeom prst="rect">
            <a:avLst/>
          </a:prstGeom>
          <a:noFill/>
        </p:spPr>
        <p:txBody>
          <a:bodyPr wrap="square">
            <a:spAutoFit/>
          </a:bodyPr>
          <a:lstStyle/>
          <a:p>
            <a:pPr algn="ctr">
              <a:spcBef>
                <a:spcPct val="0"/>
              </a:spcBef>
              <a:defRPr/>
            </a:pPr>
            <a:r>
              <a:rPr lang="en-US" sz="3200" dirty="0">
                <a:latin typeface="Times New Roman" panose="02020603050405020304" pitchFamily="18" charset="0"/>
                <a:cs typeface="Times New Roman" panose="02020603050405020304" pitchFamily="18" charset="0"/>
              </a:rPr>
              <a:t>Implementation of (Visitor Pattern) </a:t>
            </a:r>
          </a:p>
        </p:txBody>
      </p:sp>
    </p:spTree>
    <p:extLst>
      <p:ext uri="{BB962C8B-B14F-4D97-AF65-F5344CB8AC3E}">
        <p14:creationId xmlns:p14="http://schemas.microsoft.com/office/powerpoint/2010/main" val="501400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CC0A543-2581-49B1-842A-D79DCABF057B}" type="datetime1">
              <a:rPr lang="en-US" smtClean="0"/>
              <a:t>6/29/2024</a:t>
            </a:fld>
            <a:endParaRPr lang="en-US" dirty="0"/>
          </a:p>
        </p:txBody>
      </p:sp>
      <p:sp>
        <p:nvSpPr>
          <p:cNvPr id="5" name="Footer Placeholder 4"/>
          <p:cNvSpPr>
            <a:spLocks noGrp="1"/>
          </p:cNvSpPr>
          <p:nvPr>
            <p:ph type="ftr" sz="quarter" idx="11"/>
          </p:nvPr>
        </p:nvSpPr>
        <p:spPr/>
        <p:txBody>
          <a:bodyPr/>
          <a:lstStyle/>
          <a:p>
            <a:r>
              <a:rPr lang="en-US"/>
              <a:t>Renu   Panwar          ACSE0514                   Design  Pattern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graphicFrame>
        <p:nvGraphicFramePr>
          <p:cNvPr id="3" name="Diagram 2">
            <a:extLst>
              <a:ext uri="{FF2B5EF4-FFF2-40B4-BE49-F238E27FC236}">
                <a16:creationId xmlns:a16="http://schemas.microsoft.com/office/drawing/2014/main" id="{9639769C-859C-4B3D-A306-7CB7BFEFB437}"/>
              </a:ext>
            </a:extLst>
          </p:cNvPr>
          <p:cNvGraphicFramePr/>
          <p:nvPr>
            <p:extLst>
              <p:ext uri="{D42A27DB-BD31-4B8C-83A1-F6EECF244321}">
                <p14:modId xmlns:p14="http://schemas.microsoft.com/office/powerpoint/2010/main" val="2196205397"/>
              </p:ext>
            </p:extLst>
          </p:nvPr>
        </p:nvGraphicFramePr>
        <p:xfrm>
          <a:off x="1447800" y="915993"/>
          <a:ext cx="96012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extLst>
              <p:ext uri="{D42A27DB-BD31-4B8C-83A1-F6EECF244321}">
                <p14:modId xmlns:p14="http://schemas.microsoft.com/office/powerpoint/2010/main" val="1116610418"/>
              </p:ext>
            </p:extLst>
          </p:nvPr>
        </p:nvGraphicFramePr>
        <p:xfrm>
          <a:off x="1447800" y="1676400"/>
          <a:ext cx="96012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extLst>
              <p:ext uri="{D42A27DB-BD31-4B8C-83A1-F6EECF244321}">
                <p14:modId xmlns:p14="http://schemas.microsoft.com/office/powerpoint/2010/main" val="646336260"/>
              </p:ext>
            </p:extLst>
          </p:nvPr>
        </p:nvGraphicFramePr>
        <p:xfrm>
          <a:off x="1447800" y="2485503"/>
          <a:ext cx="96012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extLst>
              <p:ext uri="{D42A27DB-BD31-4B8C-83A1-F6EECF244321}">
                <p14:modId xmlns:p14="http://schemas.microsoft.com/office/powerpoint/2010/main" val="2658841413"/>
              </p:ext>
            </p:extLst>
          </p:nvPr>
        </p:nvGraphicFramePr>
        <p:xfrm>
          <a:off x="1447800" y="3255316"/>
          <a:ext cx="96012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extLst>
              <p:ext uri="{D42A27DB-BD31-4B8C-83A1-F6EECF244321}">
                <p14:modId xmlns:p14="http://schemas.microsoft.com/office/powerpoint/2010/main" val="2158438828"/>
              </p:ext>
            </p:extLst>
          </p:nvPr>
        </p:nvGraphicFramePr>
        <p:xfrm>
          <a:off x="1447799" y="4043442"/>
          <a:ext cx="9601201"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extLst>
              <p:ext uri="{D42A27DB-BD31-4B8C-83A1-F6EECF244321}">
                <p14:modId xmlns:p14="http://schemas.microsoft.com/office/powerpoint/2010/main" val="2087810267"/>
              </p:ext>
            </p:extLst>
          </p:nvPr>
        </p:nvGraphicFramePr>
        <p:xfrm>
          <a:off x="1447800" y="4644732"/>
          <a:ext cx="9601200" cy="1537949"/>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
        <p:nvSpPr>
          <p:cNvPr id="10" name="TextBox 9">
            <a:extLst>
              <a:ext uri="{FF2B5EF4-FFF2-40B4-BE49-F238E27FC236}">
                <a16:creationId xmlns:a16="http://schemas.microsoft.com/office/drawing/2014/main" id="{E309C1CF-CBF7-4D41-56AC-6E9A07A11D33}"/>
              </a:ext>
            </a:extLst>
          </p:cNvPr>
          <p:cNvSpPr txBox="1"/>
          <p:nvPr/>
        </p:nvSpPr>
        <p:spPr>
          <a:xfrm>
            <a:off x="2910349" y="209012"/>
            <a:ext cx="6096000" cy="646331"/>
          </a:xfrm>
          <a:prstGeom prst="rect">
            <a:avLst/>
          </a:prstGeom>
          <a:noFill/>
        </p:spPr>
        <p:txBody>
          <a:bodyPr wrap="square">
            <a:spAutoFit/>
          </a:bodyPr>
          <a:lstStyle/>
          <a:p>
            <a:pPr algn="ctr">
              <a:spcBef>
                <a:spcPct val="0"/>
              </a:spcBef>
              <a:defRPr/>
            </a:pPr>
            <a:r>
              <a:rPr lang="en-US" sz="3600" b="1" dirty="0"/>
              <a:t>Course  Outcomes (COs)</a:t>
            </a:r>
          </a:p>
        </p:txBody>
      </p:sp>
    </p:spTree>
    <p:extLst>
      <p:ext uri="{BB962C8B-B14F-4D97-AF65-F5344CB8AC3E}">
        <p14:creationId xmlns:p14="http://schemas.microsoft.com/office/powerpoint/2010/main" val="14393684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665637-F740-4953-8B74-E29002FAD369}"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4876800" y="825137"/>
            <a:ext cx="7221232" cy="5896345"/>
          </a:xfrm>
          <a:prstGeom prst="rect">
            <a:avLst/>
          </a:prstGeom>
          <a:ln w="9525">
            <a:solidFill>
              <a:schemeClr val="tx1"/>
            </a:solidFill>
          </a:ln>
        </p:spPr>
      </p:pic>
      <p:pic>
        <p:nvPicPr>
          <p:cNvPr id="8" name="Picture 7"/>
          <p:cNvPicPr>
            <a:picLocks noChangeAspect="1"/>
          </p:cNvPicPr>
          <p:nvPr/>
        </p:nvPicPr>
        <p:blipFill>
          <a:blip r:embed="rId3"/>
          <a:stretch>
            <a:fillRect/>
          </a:stretch>
        </p:blipFill>
        <p:spPr>
          <a:xfrm>
            <a:off x="32657" y="840377"/>
            <a:ext cx="4715660" cy="1196868"/>
          </a:xfrm>
          <a:prstGeom prst="rect">
            <a:avLst/>
          </a:prstGeom>
          <a:ln w="12700">
            <a:solidFill>
              <a:schemeClr val="tx1"/>
            </a:solidFill>
          </a:ln>
        </p:spPr>
      </p:pic>
      <p:sp>
        <p:nvSpPr>
          <p:cNvPr id="3" name="Footer Placeholder 2"/>
          <p:cNvSpPr>
            <a:spLocks noGrp="1"/>
          </p:cNvSpPr>
          <p:nvPr>
            <p:ph type="ftr" sz="quarter" idx="11"/>
          </p:nvPr>
        </p:nvSpPr>
        <p:spPr/>
        <p:txBody>
          <a:bodyPr/>
          <a:lstStyle/>
          <a:p>
            <a:r>
              <a:rPr lang="de-DE"/>
              <a:t>Renu   Panwar                        Design Pattern                         Unit V</a:t>
            </a:r>
            <a:endParaRPr lang="en-US" dirty="0"/>
          </a:p>
        </p:txBody>
      </p:sp>
      <p:sp>
        <p:nvSpPr>
          <p:cNvPr id="10" name="TextBox 9">
            <a:extLst>
              <a:ext uri="{FF2B5EF4-FFF2-40B4-BE49-F238E27FC236}">
                <a16:creationId xmlns:a16="http://schemas.microsoft.com/office/drawing/2014/main" id="{D56D146F-B4FA-4E4D-902F-50DEE54383E6}"/>
              </a:ext>
            </a:extLst>
          </p:cNvPr>
          <p:cNvSpPr txBox="1"/>
          <p:nvPr/>
        </p:nvSpPr>
        <p:spPr>
          <a:xfrm>
            <a:off x="1515794" y="323971"/>
            <a:ext cx="6098344" cy="584775"/>
          </a:xfrm>
          <a:prstGeom prst="rect">
            <a:avLst/>
          </a:prstGeom>
          <a:noFill/>
        </p:spPr>
        <p:txBody>
          <a:bodyPr wrap="square">
            <a:spAutoFit/>
          </a:bodyPr>
          <a:lstStyle/>
          <a:p>
            <a:pPr algn="ctr">
              <a:spcBef>
                <a:spcPct val="0"/>
              </a:spcBef>
              <a:defRPr/>
            </a:pPr>
            <a:r>
              <a:rPr lang="en-US" sz="3200" dirty="0">
                <a:latin typeface="Times New Roman" panose="02020603050405020304" pitchFamily="18" charset="0"/>
                <a:cs typeface="Times New Roman" panose="02020603050405020304" pitchFamily="18" charset="0"/>
              </a:rPr>
              <a:t>Implementation of (Visitor Pattern) </a:t>
            </a:r>
          </a:p>
        </p:txBody>
      </p:sp>
    </p:spTree>
    <p:extLst>
      <p:ext uri="{BB962C8B-B14F-4D97-AF65-F5344CB8AC3E}">
        <p14:creationId xmlns:p14="http://schemas.microsoft.com/office/powerpoint/2010/main" val="38300713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4E922A-F061-4714-A139-0878CDD24F04}"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2518117" y="1050135"/>
            <a:ext cx="6484987" cy="5938633"/>
          </a:xfrm>
          <a:prstGeom prst="rect">
            <a:avLst/>
          </a:prstGeom>
          <a:ln w="12700">
            <a:solidFill>
              <a:schemeClr val="tx1"/>
            </a:solidFill>
          </a:ln>
        </p:spPr>
      </p:pic>
      <p:sp>
        <p:nvSpPr>
          <p:cNvPr id="5" name="Footer Placeholder 4"/>
          <p:cNvSpPr>
            <a:spLocks noGrp="1"/>
          </p:cNvSpPr>
          <p:nvPr>
            <p:ph type="ftr" sz="quarter" idx="11"/>
          </p:nvPr>
        </p:nvSpPr>
        <p:spPr/>
        <p:txBody>
          <a:bodyPr/>
          <a:lstStyle/>
          <a:p>
            <a:r>
              <a:rPr lang="de-DE"/>
              <a:t>Renu   Panwar                        Design Pattern                         Unit V</a:t>
            </a:r>
            <a:endParaRPr lang="en-US" dirty="0"/>
          </a:p>
        </p:txBody>
      </p:sp>
      <p:sp>
        <p:nvSpPr>
          <p:cNvPr id="9" name="TextBox 8">
            <a:extLst>
              <a:ext uri="{FF2B5EF4-FFF2-40B4-BE49-F238E27FC236}">
                <a16:creationId xmlns:a16="http://schemas.microsoft.com/office/drawing/2014/main" id="{89B211E7-002C-47DA-A2E9-306524C7922F}"/>
              </a:ext>
            </a:extLst>
          </p:cNvPr>
          <p:cNvSpPr txBox="1"/>
          <p:nvPr/>
        </p:nvSpPr>
        <p:spPr>
          <a:xfrm>
            <a:off x="2194560" y="136525"/>
            <a:ext cx="7849772" cy="584775"/>
          </a:xfrm>
          <a:prstGeom prst="rect">
            <a:avLst/>
          </a:prstGeom>
          <a:noFill/>
        </p:spPr>
        <p:txBody>
          <a:bodyPr wrap="square">
            <a:spAutoFit/>
          </a:bodyPr>
          <a:lstStyle/>
          <a:p>
            <a:pPr algn="ctr">
              <a:spcBef>
                <a:spcPct val="0"/>
              </a:spcBef>
              <a:defRPr/>
            </a:pPr>
            <a:r>
              <a:rPr lang="en-US" sz="3200" dirty="0">
                <a:latin typeface="Times New Roman" panose="02020603050405020304" pitchFamily="18" charset="0"/>
                <a:cs typeface="Times New Roman" panose="02020603050405020304" pitchFamily="18" charset="0"/>
              </a:rPr>
              <a:t>Implementation of (Visitor Pattern) </a:t>
            </a:r>
          </a:p>
        </p:txBody>
      </p:sp>
    </p:spTree>
    <p:extLst>
      <p:ext uri="{BB962C8B-B14F-4D97-AF65-F5344CB8AC3E}">
        <p14:creationId xmlns:p14="http://schemas.microsoft.com/office/powerpoint/2010/main" val="20953939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914400"/>
            <a:ext cx="10820400" cy="3429000"/>
          </a:xfrm>
          <a:solidFill>
            <a:schemeClr val="bg1"/>
          </a:solidFill>
          <a:ln w="19050">
            <a:solidFill>
              <a:schemeClr val="tx1"/>
            </a:solidFill>
          </a:ln>
        </p:spPr>
        <p:txBody>
          <a:bodyPr>
            <a:normAutofit/>
          </a:bodyPr>
          <a:lstStyle/>
          <a:p>
            <a:pPr marL="0" indent="0" algn="just">
              <a:buNone/>
            </a:pPr>
            <a:r>
              <a:rPr lang="en-US" sz="2800" dirty="0"/>
              <a:t>Topic :</a:t>
            </a:r>
            <a:r>
              <a:rPr lang="en-US" sz="2800" dirty="0">
                <a:solidFill>
                  <a:srgbClr val="FF0000"/>
                </a:solidFill>
              </a:rPr>
              <a:t> </a:t>
            </a:r>
            <a:r>
              <a:rPr lang="en-US" sz="2800" dirty="0"/>
              <a:t>A Case Study - Designing a Document Editor</a:t>
            </a:r>
          </a:p>
          <a:p>
            <a:pPr marL="0" indent="0" algn="just">
              <a:buNone/>
            </a:pPr>
            <a:endParaRPr lang="en-US" sz="2600" dirty="0"/>
          </a:p>
          <a:p>
            <a:pPr algn="just">
              <a:buFont typeface="Wingdings" panose="05000000000000000000" pitchFamily="2" charset="2"/>
              <a:buChar char="ü"/>
            </a:pPr>
            <a:r>
              <a:rPr lang="en-US" sz="2600" dirty="0"/>
              <a:t>This chapter presents a case study in the design of a “What-You-See-Is-What-You-Get” (or “WYSIWYG”) document editor called Lexi. We’ll see how design patterns capture solutions to design problems in Lexi and applications like it. By the end of this chapter you will have gained experience with eight patterns, learning them by example.</a:t>
            </a:r>
          </a:p>
          <a:p>
            <a:pPr marL="0" indent="0" algn="just">
              <a:buNone/>
            </a:pPr>
            <a:endParaRPr lang="en-US" sz="3000" dirty="0"/>
          </a:p>
        </p:txBody>
      </p:sp>
      <p:sp>
        <p:nvSpPr>
          <p:cNvPr id="4" name="Date Placeholder 3"/>
          <p:cNvSpPr>
            <a:spLocks noGrp="1"/>
          </p:cNvSpPr>
          <p:nvPr>
            <p:ph type="dt" sz="half" idx="10"/>
          </p:nvPr>
        </p:nvSpPr>
        <p:spPr/>
        <p:txBody>
          <a:bodyPr/>
          <a:lstStyle/>
          <a:p>
            <a:fld id="{BDD11962-701C-4F64-86C5-DBE5A11CE0A9}"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dirty="0"/>
          </a:p>
        </p:txBody>
      </p:sp>
      <p:sp>
        <p:nvSpPr>
          <p:cNvPr id="9" name="Footer Placeholder 4"/>
          <p:cNvSpPr>
            <a:spLocks noGrp="1"/>
          </p:cNvSpPr>
          <p:nvPr>
            <p:ph type="ftr" sz="quarter" idx="11"/>
          </p:nvPr>
        </p:nvSpPr>
        <p:spPr>
          <a:xfrm>
            <a:off x="3733800" y="6356356"/>
            <a:ext cx="5562600" cy="365125"/>
          </a:xfrm>
        </p:spPr>
        <p:txBody>
          <a:bodyPr/>
          <a:lstStyle/>
          <a:p>
            <a:r>
              <a:rPr lang="de-DE"/>
              <a:t>Renu   Panwar                        Design Pattern                         Unit V</a:t>
            </a:r>
            <a:endParaRPr lang="en-US" dirty="0"/>
          </a:p>
        </p:txBody>
      </p:sp>
      <p:sp>
        <p:nvSpPr>
          <p:cNvPr id="8" name="TextBox 7">
            <a:extLst>
              <a:ext uri="{FF2B5EF4-FFF2-40B4-BE49-F238E27FC236}">
                <a16:creationId xmlns:a16="http://schemas.microsoft.com/office/drawing/2014/main" id="{DBC3BD98-9851-458A-8019-4FC741183989}"/>
              </a:ext>
            </a:extLst>
          </p:cNvPr>
          <p:cNvSpPr txBox="1"/>
          <p:nvPr/>
        </p:nvSpPr>
        <p:spPr>
          <a:xfrm>
            <a:off x="2209800" y="360399"/>
            <a:ext cx="6098344" cy="584775"/>
          </a:xfrm>
          <a:prstGeom prst="rect">
            <a:avLst/>
          </a:prstGeom>
          <a:noFill/>
        </p:spPr>
        <p:txBody>
          <a:bodyPr wrap="square">
            <a:spAutoFit/>
          </a:bodyPr>
          <a:lstStyle/>
          <a:p>
            <a:pPr marL="0" indent="0" algn="just">
              <a:buNone/>
            </a:pPr>
            <a:r>
              <a:rPr lang="en-US" sz="3200" dirty="0">
                <a:latin typeface="Times New Roman" panose="02020603050405020304" pitchFamily="18" charset="0"/>
                <a:cs typeface="Times New Roman" panose="02020603050405020304" pitchFamily="18" charset="0"/>
              </a:rPr>
              <a:t>Topic    Objective</a:t>
            </a:r>
          </a:p>
        </p:txBody>
      </p:sp>
    </p:spTree>
    <p:extLst>
      <p:ext uri="{BB962C8B-B14F-4D97-AF65-F5344CB8AC3E}">
        <p14:creationId xmlns:p14="http://schemas.microsoft.com/office/powerpoint/2010/main" val="20876908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094A36C-2578-4E39-A964-253342BE5912}"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4385816"/>
          </a:xfrm>
          <a:prstGeom prst="rect">
            <a:avLst/>
          </a:prstGeom>
          <a:solidFill>
            <a:schemeClr val="bg1"/>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800" dirty="0"/>
              <a:t> A WYSIWYG representation of the document occupies the large rectangular area in the center.</a:t>
            </a:r>
          </a:p>
          <a:p>
            <a:pPr algn="just"/>
            <a:endParaRPr lang="en-US" sz="2800" dirty="0"/>
          </a:p>
          <a:p>
            <a:pPr marL="457200" indent="-457200" algn="just">
              <a:buFont typeface="Wingdings" panose="05000000000000000000" pitchFamily="2" charset="2"/>
              <a:buChar char="Ø"/>
            </a:pPr>
            <a:r>
              <a:rPr lang="en-US" sz="2800" dirty="0"/>
              <a:t>The document can mix text and graphics freely in a variety of formatting styles.</a:t>
            </a:r>
          </a:p>
          <a:p>
            <a:pPr algn="just"/>
            <a:endParaRPr lang="en-US" sz="2800" dirty="0"/>
          </a:p>
          <a:p>
            <a:pPr marL="457200" indent="-457200" algn="just">
              <a:buFont typeface="Wingdings" panose="05000000000000000000" pitchFamily="2" charset="2"/>
              <a:buChar char="Ø"/>
            </a:pPr>
            <a:r>
              <a:rPr lang="en-US" sz="2800" dirty="0"/>
              <a:t>Surrounding the document are the usual pull-down menus and scroll bars, and a collection of page icons for jumping to a particular page in the document.</a:t>
            </a:r>
          </a:p>
          <a:p>
            <a:pPr algn="just"/>
            <a:endParaRPr lang="en-US" sz="2700" dirty="0">
              <a:latin typeface="+mj-lt"/>
            </a:endParaRPr>
          </a:p>
        </p:txBody>
      </p:sp>
      <p:sp>
        <p:nvSpPr>
          <p:cNvPr id="9" name="Footer Placeholder 4"/>
          <p:cNvSpPr>
            <a:spLocks noGrp="1"/>
          </p:cNvSpPr>
          <p:nvPr>
            <p:ph type="ftr" sz="quarter" idx="11"/>
          </p:nvPr>
        </p:nvSpPr>
        <p:spPr>
          <a:xfrm>
            <a:off x="3733800" y="6356356"/>
            <a:ext cx="5562600" cy="365125"/>
          </a:xfrm>
        </p:spPr>
        <p:txBody>
          <a:bodyPr/>
          <a:lstStyle/>
          <a:p>
            <a:r>
              <a:rPr lang="de-DE"/>
              <a:t>Renu   Panwar                        Design Pattern                         Unit V</a:t>
            </a:r>
            <a:endParaRPr lang="en-US" dirty="0"/>
          </a:p>
        </p:txBody>
      </p:sp>
      <p:sp>
        <p:nvSpPr>
          <p:cNvPr id="10" name="TextBox 9">
            <a:extLst>
              <a:ext uri="{FF2B5EF4-FFF2-40B4-BE49-F238E27FC236}">
                <a16:creationId xmlns:a16="http://schemas.microsoft.com/office/drawing/2014/main" id="{31700839-53FF-4EB0-BE43-F0CE13CB0847}"/>
              </a:ext>
            </a:extLst>
          </p:cNvPr>
          <p:cNvSpPr txBox="1"/>
          <p:nvPr/>
        </p:nvSpPr>
        <p:spPr>
          <a:xfrm>
            <a:off x="1642402" y="193667"/>
            <a:ext cx="8683283" cy="523220"/>
          </a:xfrm>
          <a:prstGeom prst="rect">
            <a:avLst/>
          </a:prstGeom>
          <a:noFill/>
        </p:spPr>
        <p:txBody>
          <a:bodyPr wrap="square">
            <a:spAutoFit/>
          </a:bodyPr>
          <a:lstStyle/>
          <a:p>
            <a:pPr algn="just"/>
            <a:r>
              <a:rPr lang="en-US" sz="2800"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 Case Study - Designing a Document Editor</a:t>
            </a:r>
          </a:p>
        </p:txBody>
      </p:sp>
    </p:spTree>
    <p:extLst>
      <p:ext uri="{BB962C8B-B14F-4D97-AF65-F5344CB8AC3E}">
        <p14:creationId xmlns:p14="http://schemas.microsoft.com/office/powerpoint/2010/main" val="2657885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85932F9-0234-4957-9DF1-A65D2C124032}" type="datetime1">
              <a:rPr lang="en-US" smtClean="0"/>
              <a:t>6/29/2024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de-DE"/>
              <a:t>Renu   Panwar                        Design Pattern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731520" y="1026942"/>
            <a:ext cx="10622280" cy="6755696"/>
          </a:xfrm>
          <a:prstGeom prst="rect">
            <a:avLst/>
          </a:prstGeom>
          <a:solidFill>
            <a:schemeClr val="bg1"/>
          </a:solidFill>
          <a:ln w="28575">
            <a:solidFill>
              <a:schemeClr val="tx1"/>
            </a:solidFill>
          </a:ln>
        </p:spPr>
        <p:txBody>
          <a:bodyPr wrap="square">
            <a:spAutoFit/>
          </a:bodyPr>
          <a:lstStyle/>
          <a:p>
            <a:pPr algn="ctr"/>
            <a:r>
              <a:rPr lang="en-US" sz="2800" u="sng" dirty="0"/>
              <a:t> </a:t>
            </a:r>
            <a:r>
              <a:rPr lang="en-US" sz="2800" b="1" u="sng" dirty="0"/>
              <a:t>Design Problems</a:t>
            </a:r>
          </a:p>
          <a:p>
            <a:r>
              <a:rPr lang="en-US" sz="2700" dirty="0">
                <a:latin typeface="+mj-lt"/>
              </a:rPr>
              <a:t>Seven problems in Lexis's design:-</a:t>
            </a:r>
          </a:p>
          <a:p>
            <a:pPr marL="514350" indent="-514350">
              <a:buFont typeface="+mj-lt"/>
              <a:buAutoNum type="arabicPeriod"/>
            </a:pPr>
            <a:r>
              <a:rPr lang="en-US" sz="2700" b="1" u="sng" dirty="0">
                <a:solidFill>
                  <a:schemeClr val="accent6">
                    <a:lumMod val="75000"/>
                  </a:schemeClr>
                </a:solidFill>
                <a:latin typeface="+mj-lt"/>
              </a:rPr>
              <a:t>Document Structure:</a:t>
            </a:r>
          </a:p>
          <a:p>
            <a:pPr marL="457200" indent="-457200">
              <a:buFont typeface="Arial" panose="020B0604020202020204" pitchFamily="34" charset="0"/>
              <a:buChar char="•"/>
            </a:pPr>
            <a:r>
              <a:rPr lang="en-US" sz="2700" dirty="0">
                <a:latin typeface="+mj-lt"/>
              </a:rPr>
              <a:t>The choice of internal representation for the document affects nearly every aspect of Lexis's design. </a:t>
            </a:r>
          </a:p>
          <a:p>
            <a:pPr marL="457200" indent="-457200">
              <a:buFont typeface="Arial" panose="020B0604020202020204" pitchFamily="34" charset="0"/>
              <a:buChar char="•"/>
            </a:pPr>
            <a:r>
              <a:rPr lang="en-US" sz="2700" dirty="0">
                <a:latin typeface="+mj-lt"/>
              </a:rPr>
              <a:t>All editing, formatting, displaying, and textual analysis will require traversing the representation. </a:t>
            </a:r>
          </a:p>
          <a:p>
            <a:pPr marL="457200" indent="-457200">
              <a:buFont typeface="Arial" panose="020B0604020202020204" pitchFamily="34" charset="0"/>
              <a:buChar char="•"/>
            </a:pPr>
            <a:r>
              <a:rPr lang="en-US" sz="2700" dirty="0">
                <a:latin typeface="+mj-lt"/>
              </a:rPr>
              <a:t>The way we organize those impacts design information.</a:t>
            </a:r>
          </a:p>
          <a:p>
            <a:endParaRPr lang="en-US" sz="2700" dirty="0">
              <a:latin typeface="+mj-lt"/>
            </a:endParaRPr>
          </a:p>
          <a:p>
            <a:r>
              <a:rPr lang="en-US" sz="2700" b="1" dirty="0">
                <a:solidFill>
                  <a:schemeClr val="accent6">
                    <a:lumMod val="75000"/>
                  </a:schemeClr>
                </a:solidFill>
                <a:latin typeface="+mj-lt"/>
              </a:rPr>
              <a:t>2.   </a:t>
            </a:r>
            <a:r>
              <a:rPr lang="en-US" sz="2700" b="1" u="sng" dirty="0">
                <a:solidFill>
                  <a:schemeClr val="accent6">
                    <a:lumMod val="75000"/>
                  </a:schemeClr>
                </a:solidFill>
                <a:latin typeface="+mj-lt"/>
              </a:rPr>
              <a:t>Formatting:</a:t>
            </a:r>
          </a:p>
          <a:p>
            <a:pPr marL="457200" indent="-457200">
              <a:buFont typeface="Arial" panose="020B0604020202020204" pitchFamily="34" charset="0"/>
              <a:buChar char="•"/>
            </a:pPr>
            <a:r>
              <a:rPr lang="en-US" sz="2700" dirty="0">
                <a:latin typeface="+mj-lt"/>
              </a:rPr>
              <a:t>   How does Lexi actually arrange text and graphics into lines and columns?</a:t>
            </a:r>
          </a:p>
          <a:p>
            <a:pPr marL="457200" indent="-457200">
              <a:buFont typeface="Arial" panose="020B0604020202020204" pitchFamily="34" charset="0"/>
              <a:buChar char="•"/>
            </a:pPr>
            <a:r>
              <a:rPr lang="en-US" sz="2700" dirty="0">
                <a:latin typeface="+mj-lt"/>
              </a:rPr>
              <a:t>   What objects are responsible for carrying out different formatting policies?</a:t>
            </a:r>
          </a:p>
          <a:p>
            <a:pPr marL="457200" indent="-457200">
              <a:buFont typeface="Arial" panose="020B0604020202020204" pitchFamily="34" charset="0"/>
              <a:buChar char="•"/>
            </a:pPr>
            <a:r>
              <a:rPr lang="en-US" sz="2700" dirty="0">
                <a:latin typeface="+mj-lt"/>
              </a:rPr>
              <a:t>   How do these policies interact with the document’s internal representation?</a:t>
            </a:r>
          </a:p>
        </p:txBody>
      </p:sp>
      <p:sp>
        <p:nvSpPr>
          <p:cNvPr id="9" name="TextBox 8">
            <a:extLst>
              <a:ext uri="{FF2B5EF4-FFF2-40B4-BE49-F238E27FC236}">
                <a16:creationId xmlns:a16="http://schemas.microsoft.com/office/drawing/2014/main" id="{0E56A944-E8DD-4BD8-A1CA-EA88A8661895}"/>
              </a:ext>
            </a:extLst>
          </p:cNvPr>
          <p:cNvSpPr txBox="1"/>
          <p:nvPr/>
        </p:nvSpPr>
        <p:spPr>
          <a:xfrm>
            <a:off x="1445455" y="281366"/>
            <a:ext cx="8486336"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A Case Study - Designing a Document Editor</a:t>
            </a:r>
          </a:p>
        </p:txBody>
      </p:sp>
    </p:spTree>
    <p:extLst>
      <p:ext uri="{BB962C8B-B14F-4D97-AF65-F5344CB8AC3E}">
        <p14:creationId xmlns:p14="http://schemas.microsoft.com/office/powerpoint/2010/main" val="1428120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C75DB95-C404-49EA-8DA3-BA98702F7335}" type="datetime1">
              <a:rPr lang="en-US" smtClean="0"/>
              <a:t>6/29/2024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de-DE"/>
              <a:t>Renu   Panwar                        Design Pattern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09489" y="1083212"/>
            <a:ext cx="11677315" cy="5924699"/>
          </a:xfrm>
          <a:prstGeom prst="rect">
            <a:avLst/>
          </a:prstGeom>
          <a:solidFill>
            <a:schemeClr val="bg1"/>
          </a:solidFill>
          <a:ln w="28575">
            <a:solidFill>
              <a:schemeClr val="tx1"/>
            </a:solidFill>
          </a:ln>
        </p:spPr>
        <p:txBody>
          <a:bodyPr wrap="square">
            <a:spAutoFit/>
          </a:bodyPr>
          <a:lstStyle/>
          <a:p>
            <a:pPr algn="ctr"/>
            <a:r>
              <a:rPr lang="en-US" sz="2800" u="sng" dirty="0"/>
              <a:t> </a:t>
            </a:r>
            <a:r>
              <a:rPr lang="en-US" sz="2800" b="1" u="sng" dirty="0"/>
              <a:t>Design Problems</a:t>
            </a:r>
          </a:p>
          <a:p>
            <a:r>
              <a:rPr lang="en-US" sz="2700" b="1" dirty="0">
                <a:solidFill>
                  <a:schemeClr val="accent6">
                    <a:lumMod val="75000"/>
                  </a:schemeClr>
                </a:solidFill>
                <a:latin typeface="+mj-lt"/>
              </a:rPr>
              <a:t>3.   </a:t>
            </a:r>
            <a:r>
              <a:rPr lang="en-US" sz="2700" b="1" u="sng" dirty="0">
                <a:solidFill>
                  <a:schemeClr val="accent6">
                    <a:lumMod val="75000"/>
                  </a:schemeClr>
                </a:solidFill>
                <a:latin typeface="+mj-lt"/>
              </a:rPr>
              <a:t>Embellishing the user interface:</a:t>
            </a:r>
          </a:p>
          <a:p>
            <a:pPr marL="457200" indent="-457200">
              <a:buFont typeface="Arial" panose="020B0604020202020204" pitchFamily="34" charset="0"/>
              <a:buChar char="•"/>
            </a:pPr>
            <a:r>
              <a:rPr lang="en-US" sz="2700" dirty="0">
                <a:latin typeface="+mj-lt"/>
              </a:rPr>
              <a:t>Lexis user interface include scroll bar, borders and drop shadows that decorate the WYSIWYG document interface. Such trimmings are likely to change as Lexis user interface evolves.</a:t>
            </a:r>
          </a:p>
          <a:p>
            <a:endParaRPr lang="en-US" sz="2700" dirty="0">
              <a:latin typeface="+mj-lt"/>
            </a:endParaRPr>
          </a:p>
          <a:p>
            <a:r>
              <a:rPr lang="en-US" sz="2700" b="1" dirty="0">
                <a:solidFill>
                  <a:schemeClr val="accent6">
                    <a:lumMod val="75000"/>
                  </a:schemeClr>
                </a:solidFill>
                <a:latin typeface="+mj-lt"/>
              </a:rPr>
              <a:t>4.   </a:t>
            </a:r>
            <a:r>
              <a:rPr lang="en-US" sz="2700" b="1" u="sng" dirty="0">
                <a:solidFill>
                  <a:schemeClr val="accent6">
                    <a:lumMod val="75000"/>
                  </a:schemeClr>
                </a:solidFill>
                <a:latin typeface="+mj-lt"/>
              </a:rPr>
              <a:t>Supporting multiple look-and-feel standards:</a:t>
            </a:r>
          </a:p>
          <a:p>
            <a:pPr marL="457200" indent="-457200">
              <a:buFont typeface="Arial" panose="020B0604020202020204" pitchFamily="34" charset="0"/>
              <a:buChar char="•"/>
            </a:pPr>
            <a:r>
              <a:rPr lang="en-US" sz="2700" dirty="0">
                <a:latin typeface="+mj-lt"/>
              </a:rPr>
              <a:t>Lexi should adapt easily to different look-and-feel standards such as Modify and Presentation Manager (PM) without major modification.</a:t>
            </a:r>
          </a:p>
          <a:p>
            <a:endParaRPr lang="en-US" sz="2700" dirty="0">
              <a:latin typeface="+mj-lt"/>
            </a:endParaRPr>
          </a:p>
          <a:p>
            <a:r>
              <a:rPr lang="en-US" sz="2700" b="1" dirty="0">
                <a:solidFill>
                  <a:schemeClr val="accent6">
                    <a:lumMod val="75000"/>
                  </a:schemeClr>
                </a:solidFill>
                <a:latin typeface="+mj-lt"/>
              </a:rPr>
              <a:t>5.   </a:t>
            </a:r>
            <a:r>
              <a:rPr lang="en-US" sz="2700" b="1" u="sng" dirty="0">
                <a:solidFill>
                  <a:schemeClr val="accent6">
                    <a:lumMod val="75000"/>
                  </a:schemeClr>
                </a:solidFill>
                <a:latin typeface="+mj-lt"/>
              </a:rPr>
              <a:t>Supporting multiple window systems:</a:t>
            </a:r>
          </a:p>
          <a:p>
            <a:pPr marL="457200" indent="-457200">
              <a:buFont typeface="Arial" panose="020B0604020202020204" pitchFamily="34" charset="0"/>
              <a:buChar char="•"/>
            </a:pPr>
            <a:r>
              <a:rPr lang="en-US" sz="2700" dirty="0">
                <a:latin typeface="+mj-lt"/>
              </a:rPr>
              <a:t>Different look-and-feel standards are usually implemented on different window system.</a:t>
            </a:r>
          </a:p>
          <a:p>
            <a:pPr marL="457200" indent="-457200">
              <a:buFont typeface="Arial" panose="020B0604020202020204" pitchFamily="34" charset="0"/>
              <a:buChar char="•"/>
            </a:pPr>
            <a:r>
              <a:rPr lang="en-US" sz="2700" dirty="0">
                <a:latin typeface="+mj-lt"/>
              </a:rPr>
              <a:t>Lexi’s design should be independent of the window system as possible.</a:t>
            </a:r>
          </a:p>
        </p:txBody>
      </p:sp>
      <p:sp>
        <p:nvSpPr>
          <p:cNvPr id="9" name="TextBox 8">
            <a:extLst>
              <a:ext uri="{FF2B5EF4-FFF2-40B4-BE49-F238E27FC236}">
                <a16:creationId xmlns:a16="http://schemas.microsoft.com/office/drawing/2014/main" id="{F1C351F3-7F16-40C6-9E79-67F687283BC0}"/>
              </a:ext>
            </a:extLst>
          </p:cNvPr>
          <p:cNvSpPr txBox="1"/>
          <p:nvPr/>
        </p:nvSpPr>
        <p:spPr>
          <a:xfrm>
            <a:off x="2359854" y="400940"/>
            <a:ext cx="9222545" cy="584775"/>
          </a:xfrm>
          <a:prstGeom prst="rect">
            <a:avLst/>
          </a:prstGeom>
          <a:noFill/>
        </p:spPr>
        <p:txBody>
          <a:bodyPr wrap="square">
            <a:spAutoFit/>
          </a:bodyPr>
          <a:lstStyle/>
          <a:p>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 Case Study - Designing a Document Editor</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18312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ED59399-1F46-4CB2-803C-E35FB9935897}" type="datetime1">
              <a:rPr lang="en-US" smtClean="0"/>
              <a:t>6/29/2024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de-DE"/>
              <a:t>Renu   Panwar                        Design Pattern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1298" y="733246"/>
            <a:ext cx="12089403" cy="6124754"/>
          </a:xfrm>
          <a:prstGeom prst="rect">
            <a:avLst/>
          </a:prstGeom>
          <a:solidFill>
            <a:schemeClr val="bg1"/>
          </a:solidFill>
          <a:ln w="28575">
            <a:solidFill>
              <a:schemeClr val="tx1"/>
            </a:solidFill>
          </a:ln>
        </p:spPr>
        <p:txBody>
          <a:bodyPr wrap="square">
            <a:spAutoFit/>
          </a:bodyPr>
          <a:lstStyle/>
          <a:p>
            <a:pPr algn="ctr"/>
            <a:r>
              <a:rPr lang="en-US" sz="2800" b="1" u="sng" dirty="0"/>
              <a:t>Document Structure</a:t>
            </a:r>
          </a:p>
          <a:p>
            <a:pPr marL="514350" indent="-514350">
              <a:buFont typeface="Courier New" panose="02070309020205020404" pitchFamily="49" charset="0"/>
              <a:buChar char="o"/>
            </a:pPr>
            <a:r>
              <a:rPr lang="en-US" sz="2800" dirty="0"/>
              <a:t>An arrangement of graphical elements (characters, lines, polygon, other shapes) and structural elements (lines, columns, figures, tables, and other substructures).</a:t>
            </a:r>
          </a:p>
          <a:p>
            <a:pPr marL="514350" indent="-514350">
              <a:buFont typeface="Courier New" panose="02070309020205020404" pitchFamily="49" charset="0"/>
              <a:buChar char="o"/>
            </a:pPr>
            <a:r>
              <a:rPr lang="en-US" sz="2800" dirty="0"/>
              <a:t>Lexi's user interface should let users manipulate these substructures directly. That helps make the interface simple.</a:t>
            </a:r>
          </a:p>
          <a:p>
            <a:pPr marL="514350" indent="-514350">
              <a:buFont typeface="Courier New" panose="02070309020205020404" pitchFamily="49" charset="0"/>
              <a:buChar char="o"/>
            </a:pPr>
            <a:r>
              <a:rPr lang="en-US" sz="2800" dirty="0"/>
              <a:t> For example, a user should be able to treat a diagram as a unit rather than as a collection of individual graphical primitives.</a:t>
            </a:r>
          </a:p>
          <a:p>
            <a:pPr algn="ctr"/>
            <a:r>
              <a:rPr lang="en-US" sz="2800" dirty="0"/>
              <a:t> </a:t>
            </a:r>
            <a:r>
              <a:rPr lang="en-US" sz="2800" b="1" u="sng" dirty="0"/>
              <a:t>Goals</a:t>
            </a:r>
          </a:p>
          <a:p>
            <a:pPr marL="457200" lvl="0" indent="-457200" eaLnBrk="0" fontAlgn="base" hangingPunct="0">
              <a:spcBef>
                <a:spcPct val="0"/>
              </a:spcBef>
              <a:spcAft>
                <a:spcPct val="0"/>
              </a:spcAft>
              <a:buFont typeface="Courier New" panose="02070309020205020404" pitchFamily="49" charset="0"/>
              <a:buChar char="o"/>
            </a:pPr>
            <a:r>
              <a:rPr lang="en-US" altLang="en-US" sz="2800" dirty="0">
                <a:cs typeface="Times New Roman" panose="02020603050405020304" pitchFamily="18" charset="0"/>
              </a:rPr>
              <a:t>The internal representation should support:</a:t>
            </a:r>
            <a:endParaRPr lang="en-US" altLang="en-US" sz="2800" b="1" dirty="0">
              <a:cs typeface="Times New Roman" panose="02020603050405020304" pitchFamily="18" charset="0"/>
            </a:endParaRPr>
          </a:p>
          <a:p>
            <a:pPr marL="171450" lvl="0" indent="-171450" eaLnBrk="0" fontAlgn="base" hangingPunct="0">
              <a:spcBef>
                <a:spcPct val="0"/>
              </a:spcBef>
              <a:spcAft>
                <a:spcPct val="0"/>
              </a:spcAft>
              <a:buFont typeface="Courier New" panose="02070309020205020404" pitchFamily="49" charset="0"/>
              <a:buChar char="o"/>
            </a:pPr>
            <a:r>
              <a:rPr lang="en-US" altLang="en-US" sz="2800" dirty="0">
                <a:cs typeface="Times New Roman" panose="02020603050405020304" pitchFamily="18" charset="0"/>
              </a:rPr>
              <a:t>   Maintaining the document’s physical structure.</a:t>
            </a:r>
            <a:endParaRPr lang="en-US" altLang="en-US" sz="2800" b="1" dirty="0">
              <a:cs typeface="Times New Roman" panose="02020603050405020304" pitchFamily="18" charset="0"/>
            </a:endParaRPr>
          </a:p>
          <a:p>
            <a:pPr marL="171450" lvl="0" indent="-171450" eaLnBrk="0" fontAlgn="base" hangingPunct="0">
              <a:spcBef>
                <a:spcPct val="0"/>
              </a:spcBef>
              <a:spcAft>
                <a:spcPct val="0"/>
              </a:spcAft>
              <a:buFont typeface="Courier New" panose="02070309020205020404" pitchFamily="49" charset="0"/>
              <a:buChar char="o"/>
            </a:pPr>
            <a:r>
              <a:rPr lang="en-US" altLang="en-US" sz="2800" dirty="0">
                <a:cs typeface="Times New Roman" panose="02020603050405020304" pitchFamily="18" charset="0"/>
              </a:rPr>
              <a:t>   Generating and presenting the document’s visual aspects.</a:t>
            </a:r>
          </a:p>
          <a:p>
            <a:pPr marL="171450" lvl="0" indent="-171450" eaLnBrk="0" fontAlgn="base" hangingPunct="0">
              <a:spcBef>
                <a:spcPct val="0"/>
              </a:spcBef>
              <a:spcAft>
                <a:spcPct val="0"/>
              </a:spcAft>
              <a:buFont typeface="Courier New" panose="02070309020205020404" pitchFamily="49" charset="0"/>
              <a:buChar char="o"/>
            </a:pPr>
            <a:r>
              <a:rPr lang="en-US" altLang="en-US" sz="2800" dirty="0">
                <a:cs typeface="Times New Roman" panose="02020603050405020304" pitchFamily="18" charset="0"/>
              </a:rPr>
              <a:t>   Mapping positions on the display to elements in the internal representations   </a:t>
            </a:r>
            <a:br>
              <a:rPr lang="en-US" altLang="en-US" sz="2800" dirty="0">
                <a:cs typeface="Times New Roman" panose="02020603050405020304" pitchFamily="18" charset="0"/>
              </a:rPr>
            </a:br>
            <a:r>
              <a:rPr lang="en-US" altLang="en-US" sz="2800" dirty="0">
                <a:cs typeface="Times New Roman" panose="02020603050405020304" pitchFamily="18" charset="0"/>
              </a:rPr>
              <a:t>    (drawing, hit detection, alignment, </a:t>
            </a:r>
            <a:r>
              <a:rPr lang="en-US" altLang="en-US" sz="2800" dirty="0" err="1">
                <a:cs typeface="Times New Roman" panose="02020603050405020304" pitchFamily="18" charset="0"/>
              </a:rPr>
              <a:t>etc</a:t>
            </a:r>
            <a:r>
              <a:rPr lang="en-US" altLang="en-US" sz="2800" dirty="0">
                <a:cs typeface="Times New Roman" panose="02020603050405020304" pitchFamily="18" charset="0"/>
              </a:rPr>
              <a:t>).</a:t>
            </a:r>
          </a:p>
        </p:txBody>
      </p:sp>
      <p:sp>
        <p:nvSpPr>
          <p:cNvPr id="9" name="TextBox 8">
            <a:extLst>
              <a:ext uri="{FF2B5EF4-FFF2-40B4-BE49-F238E27FC236}">
                <a16:creationId xmlns:a16="http://schemas.microsoft.com/office/drawing/2014/main" id="{82AEB123-A2E4-48C9-B451-5866B77181DF}"/>
              </a:ext>
            </a:extLst>
          </p:cNvPr>
          <p:cNvSpPr txBox="1"/>
          <p:nvPr/>
        </p:nvSpPr>
        <p:spPr>
          <a:xfrm>
            <a:off x="1276644" y="221801"/>
            <a:ext cx="6133512" cy="954107"/>
          </a:xfrm>
          <a:prstGeom prst="rect">
            <a:avLst/>
          </a:prstGeom>
          <a:noFill/>
        </p:spPr>
        <p:txBody>
          <a:bodyPr wrap="square">
            <a:spAutoFit/>
          </a:bodyPr>
          <a:lstStyle/>
          <a:p>
            <a:pPr algn="ctr">
              <a:spcBef>
                <a:spcPct val="0"/>
              </a:spcBef>
              <a:defRPr/>
            </a:pPr>
            <a:r>
              <a:rPr lang="en-US" sz="2800"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 Case Study - Designing a Document Editor</a:t>
            </a:r>
          </a:p>
        </p:txBody>
      </p:sp>
    </p:spTree>
    <p:extLst>
      <p:ext uri="{BB962C8B-B14F-4D97-AF65-F5344CB8AC3E}">
        <p14:creationId xmlns:p14="http://schemas.microsoft.com/office/powerpoint/2010/main" val="7688210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36F4C35-6253-4C18-B369-55E8B552DB89}" type="datetime1">
              <a:rPr lang="en-US" smtClean="0"/>
              <a:t>6/29/2024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de-DE"/>
              <a:t>Renu   Panwar                        Design Pattern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205195" y="685806"/>
            <a:ext cx="11986805" cy="6124754"/>
          </a:xfrm>
          <a:prstGeom prst="rect">
            <a:avLst/>
          </a:prstGeom>
          <a:solidFill>
            <a:schemeClr val="bg1"/>
          </a:solidFill>
          <a:ln w="28575">
            <a:solidFill>
              <a:schemeClr val="tx1"/>
            </a:solidFill>
          </a:ln>
        </p:spPr>
        <p:txBody>
          <a:bodyPr wrap="square">
            <a:spAutoFit/>
          </a:bodyPr>
          <a:lstStyle/>
          <a:p>
            <a:pPr algn="ctr"/>
            <a:r>
              <a:rPr lang="en-US" sz="2800" u="sng" dirty="0"/>
              <a:t> </a:t>
            </a:r>
            <a:r>
              <a:rPr lang="en-US" sz="2800" b="1" u="sng" dirty="0"/>
              <a:t>Design Problems</a:t>
            </a:r>
          </a:p>
          <a:p>
            <a:pPr marL="514350" indent="-514350">
              <a:buAutoNum type="arabicPeriod" startAt="6"/>
            </a:pPr>
            <a:r>
              <a:rPr lang="en-US" sz="2800" b="1" u="sng" dirty="0">
                <a:solidFill>
                  <a:schemeClr val="accent6">
                    <a:lumMod val="75000"/>
                  </a:schemeClr>
                </a:solidFill>
              </a:rPr>
              <a:t>User Operations:</a:t>
            </a:r>
          </a:p>
          <a:p>
            <a:endParaRPr lang="en-US" sz="2800" b="1" u="sng" dirty="0">
              <a:solidFill>
                <a:schemeClr val="accent6">
                  <a:lumMod val="75000"/>
                </a:schemeClr>
              </a:solidFill>
            </a:endParaRPr>
          </a:p>
          <a:p>
            <a:pPr marL="457200" indent="-457200">
              <a:buFont typeface="Arial" panose="020B0604020202020204" pitchFamily="34" charset="0"/>
              <a:buChar char="•"/>
            </a:pPr>
            <a:r>
              <a:rPr lang="en-US" sz="2800" dirty="0"/>
              <a:t>User control Lexi through various interfaces, including buttons and pull-down menus.</a:t>
            </a:r>
          </a:p>
          <a:p>
            <a:pPr marL="457200" indent="-457200">
              <a:buFont typeface="Arial" panose="020B0604020202020204" pitchFamily="34" charset="0"/>
              <a:buChar char="•"/>
            </a:pPr>
            <a:r>
              <a:rPr lang="en-US" sz="2800" dirty="0"/>
              <a:t>The functionality beyond these interfaces is scattered throughout the objects in the application.</a:t>
            </a:r>
          </a:p>
          <a:p>
            <a:endParaRPr lang="en-US" sz="2800" dirty="0"/>
          </a:p>
          <a:p>
            <a:pPr marL="514350" indent="-514350">
              <a:buAutoNum type="arabicPeriod" startAt="7"/>
            </a:pPr>
            <a:r>
              <a:rPr lang="en-US" sz="2800" b="1" u="sng" dirty="0">
                <a:solidFill>
                  <a:schemeClr val="accent6">
                    <a:lumMod val="75000"/>
                  </a:schemeClr>
                </a:solidFill>
              </a:rPr>
              <a:t>Spelling checking and Hyphenation (automated process of breaking words):</a:t>
            </a:r>
          </a:p>
          <a:p>
            <a:endParaRPr lang="en-US" sz="2800" b="1" u="sng" dirty="0">
              <a:solidFill>
                <a:schemeClr val="accent6">
                  <a:lumMod val="75000"/>
                </a:schemeClr>
              </a:solidFill>
            </a:endParaRPr>
          </a:p>
          <a:p>
            <a:pPr marL="457200" indent="-457200">
              <a:buFont typeface="Arial" panose="020B0604020202020204" pitchFamily="34" charset="0"/>
              <a:buChar char="•"/>
            </a:pPr>
            <a:r>
              <a:rPr lang="en-US" sz="2800" dirty="0"/>
              <a:t>How does Lexi support analytical operations checking for misspelled words and determining hyphenation points?</a:t>
            </a:r>
          </a:p>
          <a:p>
            <a:pPr marL="457200" indent="-457200">
              <a:buFont typeface="Arial" panose="020B0604020202020204" pitchFamily="34" charset="0"/>
              <a:buChar char="•"/>
            </a:pPr>
            <a:r>
              <a:rPr lang="en-US" sz="2800" dirty="0"/>
              <a:t>How can we minimize the number of classes we have to modify to add a new analytical operation?</a:t>
            </a:r>
          </a:p>
        </p:txBody>
      </p:sp>
      <p:sp>
        <p:nvSpPr>
          <p:cNvPr id="9" name="TextBox 8">
            <a:extLst>
              <a:ext uri="{FF2B5EF4-FFF2-40B4-BE49-F238E27FC236}">
                <a16:creationId xmlns:a16="http://schemas.microsoft.com/office/drawing/2014/main" id="{BD1AED71-8621-48AD-9A33-742EDD609502}"/>
              </a:ext>
            </a:extLst>
          </p:cNvPr>
          <p:cNvSpPr txBox="1"/>
          <p:nvPr/>
        </p:nvSpPr>
        <p:spPr>
          <a:xfrm>
            <a:off x="1871003" y="150641"/>
            <a:ext cx="8496886" cy="523220"/>
          </a:xfrm>
          <a:prstGeom prst="rect">
            <a:avLst/>
          </a:prstGeom>
          <a:noFill/>
        </p:spPr>
        <p:txBody>
          <a:bodyPr wrap="square">
            <a:spAutoFit/>
          </a:bodyPr>
          <a:lstStyle/>
          <a:p>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 Case Study - Designing a Document Editor</a:t>
            </a:r>
          </a:p>
        </p:txBody>
      </p:sp>
    </p:spTree>
    <p:extLst>
      <p:ext uri="{BB962C8B-B14F-4D97-AF65-F5344CB8AC3E}">
        <p14:creationId xmlns:p14="http://schemas.microsoft.com/office/powerpoint/2010/main" val="24314234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52B791-3452-44C8-A6D1-91FB426EEE17}"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285750" y="1047664"/>
            <a:ext cx="11620500" cy="5632311"/>
          </a:xfrm>
          <a:prstGeom prst="rect">
            <a:avLst/>
          </a:prstGeom>
          <a:solidFill>
            <a:schemeClr val="bg1"/>
          </a:solidFill>
          <a:ln w="28575">
            <a:solidFill>
              <a:schemeClr val="tx1"/>
            </a:solidFill>
          </a:ln>
        </p:spPr>
        <p:txBody>
          <a:bodyPr wrap="square">
            <a:spAutoFit/>
          </a:bodyPr>
          <a:lstStyle/>
          <a:p>
            <a:pPr algn="just"/>
            <a:r>
              <a:rPr lang="en-US" sz="2400" b="1" dirty="0">
                <a:latin typeface="+mj-lt"/>
              </a:rPr>
              <a:t>Which one pattern creating duplicate object? </a:t>
            </a:r>
          </a:p>
          <a:p>
            <a:pPr marL="457200" indent="-457200" algn="just">
              <a:buFont typeface="+mj-lt"/>
              <a:buAutoNum type="alphaUcPeriod"/>
            </a:pPr>
            <a:r>
              <a:rPr lang="en-US" sz="2400" b="1" dirty="0">
                <a:latin typeface="+mj-lt"/>
              </a:rPr>
              <a:t> </a:t>
            </a:r>
            <a:r>
              <a:rPr lang="en-US" sz="2400" dirty="0">
                <a:latin typeface="+mj-lt"/>
              </a:rPr>
              <a:t>Filter Pattern</a:t>
            </a:r>
          </a:p>
          <a:p>
            <a:pPr marL="457200" indent="-457200" algn="just">
              <a:buFont typeface="+mj-lt"/>
              <a:buAutoNum type="alphaUcPeriod"/>
            </a:pPr>
            <a:r>
              <a:rPr lang="en-US" sz="2400" dirty="0">
                <a:latin typeface="+mj-lt"/>
              </a:rPr>
              <a:t> Prototype Pattern</a:t>
            </a:r>
          </a:p>
          <a:p>
            <a:pPr marL="457200" indent="-457200" algn="just">
              <a:buFont typeface="+mj-lt"/>
              <a:buAutoNum type="alphaUcPeriod"/>
            </a:pPr>
            <a:r>
              <a:rPr lang="en-US" sz="2400" dirty="0">
                <a:latin typeface="+mj-lt"/>
              </a:rPr>
              <a:t> Bridge Pattern</a:t>
            </a:r>
          </a:p>
          <a:p>
            <a:pPr marL="457200" indent="-457200" algn="just">
              <a:buFont typeface="+mj-lt"/>
              <a:buAutoNum type="alphaUcPeriod"/>
            </a:pPr>
            <a:r>
              <a:rPr lang="en-US" sz="2400" dirty="0">
                <a:latin typeface="+mj-lt"/>
              </a:rPr>
              <a:t> Builder Pattern</a:t>
            </a:r>
            <a:endParaRPr lang="en-US" sz="2400" dirty="0"/>
          </a:p>
          <a:p>
            <a:pPr marL="457200" indent="-457200" algn="just">
              <a:buFont typeface="+mj-lt"/>
              <a:buAutoNum type="alphaUcPeriod"/>
            </a:pPr>
            <a:endParaRPr lang="en-US" sz="2400" dirty="0">
              <a:latin typeface="+mj-lt"/>
            </a:endParaRPr>
          </a:p>
          <a:p>
            <a:pPr algn="just"/>
            <a:endParaRPr lang="en-US" sz="2400" dirty="0">
              <a:latin typeface="+mj-lt"/>
            </a:endParaRPr>
          </a:p>
          <a:p>
            <a:pPr algn="just"/>
            <a:r>
              <a:rPr lang="en-US" sz="2400" b="1" dirty="0">
                <a:latin typeface="+mj-lt"/>
              </a:rPr>
              <a:t>Which of the following describes the Builder pattern correctly? </a:t>
            </a:r>
          </a:p>
          <a:p>
            <a:pPr algn="just"/>
            <a:endParaRPr lang="en-US" sz="2400" b="1" dirty="0">
              <a:latin typeface="+mj-lt"/>
            </a:endParaRPr>
          </a:p>
          <a:p>
            <a:pPr marL="457200" indent="-457200" algn="just">
              <a:buFont typeface="+mj-lt"/>
              <a:buAutoNum type="alphaUcPeriod"/>
            </a:pPr>
            <a:r>
              <a:rPr lang="en-US" sz="2400" b="1" dirty="0">
                <a:latin typeface="+mj-lt"/>
              </a:rPr>
              <a:t> </a:t>
            </a:r>
            <a:r>
              <a:rPr lang="en-US" sz="2400" dirty="0">
                <a:latin typeface="+mj-lt"/>
              </a:rPr>
              <a:t>This pattern builds a complex object using simple objects and using a step by step approach.</a:t>
            </a:r>
          </a:p>
          <a:p>
            <a:pPr marL="457200" indent="-457200" algn="just">
              <a:buFont typeface="+mj-lt"/>
              <a:buAutoNum type="alphaUcPeriod"/>
            </a:pPr>
            <a:r>
              <a:rPr lang="en-US" sz="2400" dirty="0">
                <a:latin typeface="+mj-lt"/>
              </a:rPr>
              <a:t> This pattern refers to creating duplicate object while keeping performance in mind.</a:t>
            </a:r>
          </a:p>
          <a:p>
            <a:pPr marL="457200" indent="-457200" algn="just">
              <a:buFont typeface="+mj-lt"/>
              <a:buAutoNum type="alphaUcPeriod"/>
            </a:pPr>
            <a:r>
              <a:rPr lang="en-US" sz="2400" dirty="0">
                <a:latin typeface="+mj-lt"/>
              </a:rPr>
              <a:t> This pattern is used when creation of object directly is costly.</a:t>
            </a:r>
          </a:p>
          <a:p>
            <a:pPr marL="457200" indent="-457200" algn="just">
              <a:buFont typeface="+mj-lt"/>
              <a:buAutoNum type="alphaUcPeriod"/>
            </a:pPr>
            <a:r>
              <a:rPr lang="en-US" sz="2400" dirty="0">
                <a:latin typeface="+mj-lt"/>
              </a:rPr>
              <a:t> This pattern is used when we need to decouple an abstraction from its implementation so that the two can vary independently.</a:t>
            </a:r>
          </a:p>
        </p:txBody>
      </p:sp>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V</a:t>
            </a:r>
            <a:endParaRPr lang="en-US" dirty="0"/>
          </a:p>
        </p:txBody>
      </p:sp>
      <p:sp>
        <p:nvSpPr>
          <p:cNvPr id="5" name="TextBox 4">
            <a:extLst>
              <a:ext uri="{FF2B5EF4-FFF2-40B4-BE49-F238E27FC236}">
                <a16:creationId xmlns:a16="http://schemas.microsoft.com/office/drawing/2014/main" id="{E1B3AE28-EC5D-4770-B755-259FFA2E0857}"/>
              </a:ext>
            </a:extLst>
          </p:cNvPr>
          <p:cNvSpPr txBox="1"/>
          <p:nvPr/>
        </p:nvSpPr>
        <p:spPr>
          <a:xfrm flipH="1">
            <a:off x="4195688" y="324096"/>
            <a:ext cx="250639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Daily  Quiz</a:t>
            </a:r>
          </a:p>
        </p:txBody>
      </p:sp>
    </p:spTree>
    <p:extLst>
      <p:ext uri="{BB962C8B-B14F-4D97-AF65-F5344CB8AC3E}">
        <p14:creationId xmlns:p14="http://schemas.microsoft.com/office/powerpoint/2010/main" val="1511470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8C1AAAD-03FE-44D3-9012-58ACF705B723}"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457200" y="1086853"/>
            <a:ext cx="11620500" cy="5262979"/>
          </a:xfrm>
          <a:prstGeom prst="rect">
            <a:avLst/>
          </a:prstGeom>
          <a:solidFill>
            <a:schemeClr val="bg1"/>
          </a:solidFill>
          <a:ln w="28575">
            <a:solidFill>
              <a:schemeClr val="tx1"/>
            </a:solidFill>
          </a:ln>
        </p:spPr>
        <p:txBody>
          <a:bodyPr wrap="square">
            <a:spAutoFit/>
          </a:bodyPr>
          <a:lstStyle/>
          <a:p>
            <a:pPr algn="just"/>
            <a:r>
              <a:rPr lang="en-US" sz="2400" b="1" dirty="0">
                <a:latin typeface="+mj-lt"/>
              </a:rPr>
              <a:t>In which of the following pattern a class represents functionality of another class? </a:t>
            </a:r>
          </a:p>
          <a:p>
            <a:pPr algn="just"/>
            <a:endParaRPr lang="en-US" sz="2400" b="1" dirty="0">
              <a:latin typeface="+mj-lt"/>
            </a:endParaRPr>
          </a:p>
          <a:p>
            <a:pPr marL="457200" indent="-457200" algn="just">
              <a:buFont typeface="+mj-lt"/>
              <a:buAutoNum type="alphaUcPeriod"/>
            </a:pPr>
            <a:r>
              <a:rPr lang="en-US" sz="2400" dirty="0">
                <a:latin typeface="+mj-lt"/>
              </a:rPr>
              <a:t>Proxy Pattern</a:t>
            </a:r>
          </a:p>
          <a:p>
            <a:pPr marL="457200" indent="-457200" algn="just">
              <a:buFont typeface="+mj-lt"/>
              <a:buAutoNum type="alphaUcPeriod"/>
            </a:pPr>
            <a:r>
              <a:rPr lang="en-US" sz="2400" dirty="0">
                <a:latin typeface="+mj-lt"/>
              </a:rPr>
              <a:t> Chain of Responsibility Pattern</a:t>
            </a:r>
          </a:p>
          <a:p>
            <a:pPr marL="457200" indent="-457200" algn="just">
              <a:buFont typeface="+mj-lt"/>
              <a:buAutoNum type="alphaUcPeriod"/>
            </a:pPr>
            <a:r>
              <a:rPr lang="en-US" sz="2400" dirty="0">
                <a:latin typeface="+mj-lt"/>
              </a:rPr>
              <a:t> Command Pattern</a:t>
            </a:r>
          </a:p>
          <a:p>
            <a:pPr marL="457200" indent="-457200" algn="just">
              <a:buAutoNum type="alphaUcPeriod" startAt="4"/>
            </a:pPr>
            <a:r>
              <a:rPr lang="en-US" sz="2400" dirty="0">
                <a:latin typeface="+mj-lt"/>
              </a:rPr>
              <a:t>Interpreter Pattern</a:t>
            </a:r>
          </a:p>
          <a:p>
            <a:pPr algn="just"/>
            <a:endParaRPr lang="en-US" sz="2400" dirty="0">
              <a:latin typeface="+mj-lt"/>
            </a:endParaRPr>
          </a:p>
          <a:p>
            <a:pPr algn="just"/>
            <a:r>
              <a:rPr lang="en-US" sz="2400" b="1" dirty="0">
                <a:latin typeface="+mj-lt"/>
              </a:rPr>
              <a:t>Which of the following describes the MVC pattern correctly? </a:t>
            </a:r>
          </a:p>
          <a:p>
            <a:pPr algn="just"/>
            <a:endParaRPr lang="en-US" sz="2400" b="1" dirty="0">
              <a:latin typeface="+mj-lt"/>
            </a:endParaRPr>
          </a:p>
          <a:p>
            <a:pPr marL="457200" indent="-457200" algn="just">
              <a:buFont typeface="+mj-lt"/>
              <a:buAutoNum type="alphaUcPeriod"/>
            </a:pPr>
            <a:r>
              <a:rPr lang="en-US" sz="2400" dirty="0">
                <a:latin typeface="+mj-lt"/>
              </a:rPr>
              <a:t> In this pattern, a visitor class is used which changes the executing algorithm of an element class.</a:t>
            </a:r>
          </a:p>
          <a:p>
            <a:pPr marL="457200" indent="-457200" algn="just">
              <a:buFont typeface="+mj-lt"/>
              <a:buAutoNum type="alphaUcPeriod"/>
            </a:pPr>
            <a:r>
              <a:rPr lang="en-US" sz="2400" dirty="0">
                <a:latin typeface="+mj-lt"/>
              </a:rPr>
              <a:t> This pattern is used to separate application's concerns.</a:t>
            </a:r>
          </a:p>
          <a:p>
            <a:pPr marL="457200" indent="-457200" algn="just">
              <a:buFont typeface="+mj-lt"/>
              <a:buAutoNum type="alphaUcPeriod"/>
            </a:pPr>
            <a:r>
              <a:rPr lang="en-US" sz="2400" dirty="0">
                <a:latin typeface="+mj-lt"/>
              </a:rPr>
              <a:t> This pattern is used to decouple presentation tier and business tier.</a:t>
            </a:r>
          </a:p>
          <a:p>
            <a:pPr marL="457200" indent="-457200" algn="just">
              <a:buFont typeface="+mj-lt"/>
              <a:buAutoNum type="alphaUcPeriod"/>
            </a:pPr>
            <a:r>
              <a:rPr lang="en-US" sz="2400" dirty="0">
                <a:latin typeface="+mj-lt"/>
              </a:rPr>
              <a:t> This pattern is used in EJB persistence mechanism</a:t>
            </a:r>
          </a:p>
        </p:txBody>
      </p:sp>
      <p:sp>
        <p:nvSpPr>
          <p:cNvPr id="8" name="Footer Placeholder 4"/>
          <p:cNvSpPr>
            <a:spLocks noGrp="1"/>
          </p:cNvSpPr>
          <p:nvPr>
            <p:ph type="ftr" sz="quarter" idx="11"/>
          </p:nvPr>
        </p:nvSpPr>
        <p:spPr>
          <a:xfrm>
            <a:off x="3486150" y="6400100"/>
            <a:ext cx="5562600" cy="365125"/>
          </a:xfrm>
        </p:spPr>
        <p:txBody>
          <a:bodyPr/>
          <a:lstStyle/>
          <a:p>
            <a:r>
              <a:rPr lang="de-DE"/>
              <a:t>Renu   Panwar                        Design Pattern                         Unit V</a:t>
            </a:r>
            <a:endParaRPr lang="en-US" dirty="0"/>
          </a:p>
        </p:txBody>
      </p:sp>
      <p:sp>
        <p:nvSpPr>
          <p:cNvPr id="9" name="TextBox 8">
            <a:extLst>
              <a:ext uri="{FF2B5EF4-FFF2-40B4-BE49-F238E27FC236}">
                <a16:creationId xmlns:a16="http://schemas.microsoft.com/office/drawing/2014/main" id="{D4E6CC0C-79B1-441A-885C-348004F80129}"/>
              </a:ext>
            </a:extLst>
          </p:cNvPr>
          <p:cNvSpPr txBox="1"/>
          <p:nvPr/>
        </p:nvSpPr>
        <p:spPr>
          <a:xfrm>
            <a:off x="838200" y="323502"/>
            <a:ext cx="6098344" cy="584775"/>
          </a:xfrm>
          <a:prstGeom prst="rect">
            <a:avLst/>
          </a:prstGeom>
          <a:noFill/>
        </p:spPr>
        <p:txBody>
          <a:bodyPr wrap="square">
            <a:spAutoFit/>
          </a:bodyPr>
          <a:lstStyle/>
          <a:p>
            <a:pPr algn="ctr">
              <a:spcBef>
                <a:spcPct val="0"/>
              </a:spcBef>
              <a:defRPr/>
            </a:pPr>
            <a:r>
              <a:rPr lang="en-US" sz="3200" dirty="0">
                <a:latin typeface="Times New Roman" panose="02020603050405020304" pitchFamily="18" charset="0"/>
                <a:cs typeface="Times New Roman" panose="02020603050405020304" pitchFamily="18" charset="0"/>
              </a:rPr>
              <a:t>Daily     Quiz</a:t>
            </a:r>
          </a:p>
        </p:txBody>
      </p:sp>
    </p:spTree>
    <p:extLst>
      <p:ext uri="{BB962C8B-B14F-4D97-AF65-F5344CB8AC3E}">
        <p14:creationId xmlns:p14="http://schemas.microsoft.com/office/powerpoint/2010/main" val="1164017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87A53D0-88F7-45FE-A59F-F8D75B427CEC}" type="datetime1">
              <a:rPr lang="en-US" smtClean="0"/>
              <a:t>6/29/2024</a:t>
            </a:fld>
            <a:endParaRPr lang="en-US" dirty="0"/>
          </a:p>
        </p:txBody>
      </p:sp>
      <p:sp>
        <p:nvSpPr>
          <p:cNvPr id="5" name="Footer Placeholder 4"/>
          <p:cNvSpPr>
            <a:spLocks noGrp="1"/>
          </p:cNvSpPr>
          <p:nvPr>
            <p:ph type="ftr" sz="quarter" idx="11"/>
          </p:nvPr>
        </p:nvSpPr>
        <p:spPr/>
        <p:txBody>
          <a:bodyPr/>
          <a:lstStyle/>
          <a:p>
            <a:r>
              <a:rPr lang="en-US"/>
              <a:t>Renu   Panwar          ACSE0514                   Design  Pattern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graphicFrame>
        <p:nvGraphicFramePr>
          <p:cNvPr id="3" name="Diagram 2">
            <a:extLst>
              <a:ext uri="{FF2B5EF4-FFF2-40B4-BE49-F238E27FC236}">
                <a16:creationId xmlns:a16="http://schemas.microsoft.com/office/drawing/2014/main" id="{9639769C-859C-4B3D-A306-7CB7BFEFB437}"/>
              </a:ext>
            </a:extLst>
          </p:cNvPr>
          <p:cNvGraphicFramePr/>
          <p:nvPr>
            <p:extLst>
              <p:ext uri="{D42A27DB-BD31-4B8C-83A1-F6EECF244321}">
                <p14:modId xmlns:p14="http://schemas.microsoft.com/office/powerpoint/2010/main" val="257855144"/>
              </p:ext>
            </p:extLst>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extLst>
              <p:ext uri="{D42A27DB-BD31-4B8C-83A1-F6EECF244321}">
                <p14:modId xmlns:p14="http://schemas.microsoft.com/office/powerpoint/2010/main" val="3997362573"/>
              </p:ext>
            </p:extLst>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extLst>
              <p:ext uri="{D42A27DB-BD31-4B8C-83A1-F6EECF244321}">
                <p14:modId xmlns:p14="http://schemas.microsoft.com/office/powerpoint/2010/main" val="586087718"/>
              </p:ext>
            </p:extLst>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extLst>
              <p:ext uri="{D42A27DB-BD31-4B8C-83A1-F6EECF244321}">
                <p14:modId xmlns:p14="http://schemas.microsoft.com/office/powerpoint/2010/main" val="196278576"/>
              </p:ext>
            </p:extLst>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extLst>
              <p:ext uri="{D42A27DB-BD31-4B8C-83A1-F6EECF244321}">
                <p14:modId xmlns:p14="http://schemas.microsoft.com/office/powerpoint/2010/main" val="4175324733"/>
              </p:ext>
            </p:extLst>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extLst>
              <p:ext uri="{D42A27DB-BD31-4B8C-83A1-F6EECF244321}">
                <p14:modId xmlns:p14="http://schemas.microsoft.com/office/powerpoint/2010/main" val="176375738"/>
              </p:ext>
            </p:extLst>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a:extLst>
              <a:ext uri="{FF2B5EF4-FFF2-40B4-BE49-F238E27FC236}">
                <a16:creationId xmlns:a16="http://schemas.microsoft.com/office/drawing/2014/main" id="{584BFB67-A290-4345-B380-C21BA1F5C217}"/>
              </a:ext>
            </a:extLst>
          </p:cNvPr>
          <p:cNvGraphicFramePr/>
          <p:nvPr>
            <p:extLst>
              <p:ext uri="{D42A27DB-BD31-4B8C-83A1-F6EECF244321}">
                <p14:modId xmlns:p14="http://schemas.microsoft.com/office/powerpoint/2010/main" val="3459994929"/>
              </p:ext>
            </p:extLst>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
        <p:nvSpPr>
          <p:cNvPr id="8" name="TextBox 7">
            <a:extLst>
              <a:ext uri="{FF2B5EF4-FFF2-40B4-BE49-F238E27FC236}">
                <a16:creationId xmlns:a16="http://schemas.microsoft.com/office/drawing/2014/main" id="{A63EA5E3-0D96-EAC7-1027-F58455A74331}"/>
              </a:ext>
            </a:extLst>
          </p:cNvPr>
          <p:cNvSpPr txBox="1"/>
          <p:nvPr/>
        </p:nvSpPr>
        <p:spPr>
          <a:xfrm>
            <a:off x="2971798" y="134776"/>
            <a:ext cx="6096000" cy="646331"/>
          </a:xfrm>
          <a:prstGeom prst="rect">
            <a:avLst/>
          </a:prstGeom>
          <a:noFill/>
        </p:spPr>
        <p:txBody>
          <a:bodyPr wrap="square">
            <a:spAutoFit/>
          </a:bodyPr>
          <a:lstStyle/>
          <a:p>
            <a:pPr algn="ctr">
              <a:spcBef>
                <a:spcPct val="0"/>
              </a:spcBef>
              <a:defRPr/>
            </a:pPr>
            <a:r>
              <a:rPr lang="en-US" sz="3600" b="1" dirty="0"/>
              <a:t>Program Outcomes (POs)</a:t>
            </a:r>
          </a:p>
        </p:txBody>
      </p:sp>
    </p:spTree>
    <p:extLst>
      <p:ext uri="{BB962C8B-B14F-4D97-AF65-F5344CB8AC3E}">
        <p14:creationId xmlns:p14="http://schemas.microsoft.com/office/powerpoint/2010/main" val="269875915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224EE3-9E10-41B5-A4D4-4B5AA0B861B3}"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419100" y="1093378"/>
            <a:ext cx="11353800" cy="5262979"/>
          </a:xfrm>
          <a:prstGeom prst="rect">
            <a:avLst/>
          </a:prstGeom>
          <a:solidFill>
            <a:schemeClr val="bg1"/>
          </a:solidFill>
          <a:ln w="28575">
            <a:solidFill>
              <a:schemeClr val="tx1"/>
            </a:solidFill>
          </a:ln>
        </p:spPr>
        <p:txBody>
          <a:bodyPr wrap="square">
            <a:spAutoFit/>
          </a:bodyPr>
          <a:lstStyle/>
          <a:p>
            <a:pPr algn="just"/>
            <a:r>
              <a:rPr lang="en-US" sz="2400" b="1" dirty="0">
                <a:latin typeface="+mj-lt"/>
              </a:rPr>
              <a:t>The use of design patterns for the development of object-oriented software has important implications for </a:t>
            </a:r>
          </a:p>
          <a:p>
            <a:pPr marL="457200" indent="-457200" algn="just">
              <a:buFont typeface="+mj-lt"/>
              <a:buAutoNum type="alphaUcPeriod"/>
            </a:pPr>
            <a:r>
              <a:rPr lang="en-US" sz="2400" b="1" dirty="0">
                <a:latin typeface="+mj-lt"/>
              </a:rPr>
              <a:t> </a:t>
            </a:r>
            <a:r>
              <a:rPr lang="en-US" sz="2400" dirty="0">
                <a:latin typeface="+mj-lt"/>
              </a:rPr>
              <a:t>Component-based software engineering</a:t>
            </a:r>
          </a:p>
          <a:p>
            <a:pPr marL="457200" indent="-457200" algn="just">
              <a:buFont typeface="+mj-lt"/>
              <a:buAutoNum type="alphaUcPeriod"/>
            </a:pPr>
            <a:r>
              <a:rPr lang="en-US" sz="2400" dirty="0">
                <a:latin typeface="+mj-lt"/>
              </a:rPr>
              <a:t> Reusability in general</a:t>
            </a:r>
          </a:p>
          <a:p>
            <a:pPr marL="457200" indent="-457200" algn="just">
              <a:buFont typeface="+mj-lt"/>
              <a:buAutoNum type="alphaUcPeriod"/>
            </a:pPr>
            <a:r>
              <a:rPr lang="en-US" sz="2400" dirty="0">
                <a:latin typeface="+mj-lt"/>
              </a:rPr>
              <a:t> All of the above</a:t>
            </a:r>
          </a:p>
          <a:p>
            <a:pPr marL="457200" indent="-457200" algn="just">
              <a:buFont typeface="+mj-lt"/>
              <a:buAutoNum type="alphaUcPeriod"/>
            </a:pPr>
            <a:r>
              <a:rPr lang="en-US" sz="2400" dirty="0">
                <a:latin typeface="+mj-lt"/>
              </a:rPr>
              <a:t> None of the above</a:t>
            </a:r>
          </a:p>
          <a:p>
            <a:pPr algn="just"/>
            <a:endParaRPr lang="en-US" sz="2400" dirty="0">
              <a:latin typeface="+mj-lt"/>
            </a:endParaRPr>
          </a:p>
          <a:p>
            <a:pPr algn="just"/>
            <a:r>
              <a:rPr lang="en-US" sz="2400" b="1" dirty="0">
                <a:latin typeface="+mj-lt"/>
              </a:rPr>
              <a:t>Attach additional responsibilities to an object dynamically. It provides a flexible alternative to sub classing for extending functionality. </a:t>
            </a:r>
          </a:p>
          <a:p>
            <a:pPr algn="just"/>
            <a:endParaRPr lang="en-US" sz="2400" b="1" dirty="0">
              <a:latin typeface="+mj-lt"/>
            </a:endParaRPr>
          </a:p>
          <a:p>
            <a:pPr marL="457200" indent="-457200" algn="just">
              <a:buFont typeface="+mj-lt"/>
              <a:buAutoNum type="alphaUcPeriod"/>
            </a:pPr>
            <a:r>
              <a:rPr lang="en-US" sz="2400" b="1" dirty="0">
                <a:latin typeface="+mj-lt"/>
              </a:rPr>
              <a:t> </a:t>
            </a:r>
            <a:r>
              <a:rPr lang="en-US" sz="2400" dirty="0">
                <a:latin typeface="+mj-lt"/>
              </a:rPr>
              <a:t>Chain of responsibility</a:t>
            </a:r>
          </a:p>
          <a:p>
            <a:pPr marL="457200" indent="-457200" algn="just">
              <a:buFont typeface="+mj-lt"/>
              <a:buAutoNum type="alphaUcPeriod"/>
            </a:pPr>
            <a:r>
              <a:rPr lang="en-US" sz="2400" dirty="0">
                <a:latin typeface="+mj-lt"/>
              </a:rPr>
              <a:t> Adapter</a:t>
            </a:r>
          </a:p>
          <a:p>
            <a:pPr marL="457200" indent="-457200" algn="just">
              <a:buFont typeface="+mj-lt"/>
              <a:buAutoNum type="alphaUcPeriod"/>
            </a:pPr>
            <a:r>
              <a:rPr lang="en-US" sz="2400" dirty="0">
                <a:latin typeface="+mj-lt"/>
              </a:rPr>
              <a:t> Decorator</a:t>
            </a:r>
          </a:p>
          <a:p>
            <a:pPr marL="457200" indent="-457200" algn="just">
              <a:buFont typeface="+mj-lt"/>
              <a:buAutoNum type="alphaUcPeriod"/>
            </a:pPr>
            <a:r>
              <a:rPr lang="en-US" sz="2400" dirty="0">
                <a:latin typeface="+mj-lt"/>
              </a:rPr>
              <a:t> Composite</a:t>
            </a:r>
          </a:p>
        </p:txBody>
      </p:sp>
      <p:sp>
        <p:nvSpPr>
          <p:cNvPr id="8" name="Footer Placeholder 4"/>
          <p:cNvSpPr>
            <a:spLocks noGrp="1"/>
          </p:cNvSpPr>
          <p:nvPr>
            <p:ph type="ftr" sz="quarter" idx="11"/>
          </p:nvPr>
        </p:nvSpPr>
        <p:spPr>
          <a:xfrm>
            <a:off x="3620951" y="6487621"/>
            <a:ext cx="5562600" cy="365125"/>
          </a:xfrm>
        </p:spPr>
        <p:txBody>
          <a:bodyPr/>
          <a:lstStyle/>
          <a:p>
            <a:r>
              <a:rPr lang="de-DE"/>
              <a:t>Renu   Panwar                        Design Pattern                         Unit V</a:t>
            </a:r>
            <a:endParaRPr lang="en-US" dirty="0"/>
          </a:p>
        </p:txBody>
      </p:sp>
      <p:sp>
        <p:nvSpPr>
          <p:cNvPr id="9" name="TextBox 8">
            <a:extLst>
              <a:ext uri="{FF2B5EF4-FFF2-40B4-BE49-F238E27FC236}">
                <a16:creationId xmlns:a16="http://schemas.microsoft.com/office/drawing/2014/main" id="{6A674684-C793-4314-8DDA-51A262FB5727}"/>
              </a:ext>
            </a:extLst>
          </p:cNvPr>
          <p:cNvSpPr txBox="1"/>
          <p:nvPr/>
        </p:nvSpPr>
        <p:spPr>
          <a:xfrm>
            <a:off x="1093763" y="316977"/>
            <a:ext cx="6098344" cy="584775"/>
          </a:xfrm>
          <a:prstGeom prst="rect">
            <a:avLst/>
          </a:prstGeom>
          <a:noFill/>
        </p:spPr>
        <p:txBody>
          <a:bodyPr wrap="square">
            <a:spAutoFit/>
          </a:bodyPr>
          <a:lstStyle/>
          <a:p>
            <a:pPr algn="ctr">
              <a:spcBef>
                <a:spcPct val="0"/>
              </a:spcBef>
              <a:defRPr/>
            </a:pPr>
            <a:r>
              <a:rPr lang="en-US" sz="3200" dirty="0">
                <a:latin typeface="Times New Roman" panose="02020603050405020304" pitchFamily="18" charset="0"/>
                <a:cs typeface="Times New Roman" panose="02020603050405020304" pitchFamily="18" charset="0"/>
              </a:rPr>
              <a:t>Daily     Quiz</a:t>
            </a:r>
          </a:p>
        </p:txBody>
      </p:sp>
    </p:spTree>
    <p:extLst>
      <p:ext uri="{BB962C8B-B14F-4D97-AF65-F5344CB8AC3E}">
        <p14:creationId xmlns:p14="http://schemas.microsoft.com/office/powerpoint/2010/main" val="406052461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628B59F-013B-41B3-BC61-0A8740724EC4}"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3539430"/>
          </a:xfrm>
          <a:prstGeom prst="rect">
            <a:avLst/>
          </a:prstGeom>
          <a:solidFill>
            <a:schemeClr val="bg1"/>
          </a:solidFill>
          <a:ln w="28575">
            <a:solidFill>
              <a:schemeClr val="tx1"/>
            </a:solidFill>
          </a:ln>
        </p:spPr>
        <p:txBody>
          <a:bodyPr wrap="square">
            <a:spAutoFit/>
          </a:bodyPr>
          <a:lstStyle/>
          <a:p>
            <a:pPr marL="457200" indent="-457200">
              <a:buFont typeface="+mj-lt"/>
              <a:buAutoNum type="arabicPeriod"/>
            </a:pPr>
            <a:r>
              <a:rPr lang="en-US" sz="3200" dirty="0">
                <a:latin typeface="+mj-lt"/>
              </a:rPr>
              <a:t>Which design pattern is used to get a way to access the elements of a collection object in sequential manner?</a:t>
            </a:r>
          </a:p>
          <a:p>
            <a:pPr marL="457200" indent="-457200">
              <a:buFont typeface="+mj-lt"/>
              <a:buAutoNum type="arabicPeriod"/>
            </a:pPr>
            <a:r>
              <a:rPr lang="en-US" sz="3200" dirty="0"/>
              <a:t>When service locator pattern is used?</a:t>
            </a:r>
          </a:p>
          <a:p>
            <a:pPr marL="457200" indent="-457200">
              <a:buFont typeface="+mj-lt"/>
              <a:buAutoNum type="arabicPeriod"/>
            </a:pPr>
            <a:r>
              <a:rPr lang="en-US" sz="3200" dirty="0"/>
              <a:t>Mention in how many ways can you create singleton pattern?</a:t>
            </a:r>
          </a:p>
          <a:p>
            <a:pPr marL="457200" indent="-457200">
              <a:buFont typeface="+mj-lt"/>
              <a:buAutoNum type="arabicPeriod"/>
            </a:pPr>
            <a:r>
              <a:rPr lang="en-US" sz="3200" dirty="0"/>
              <a:t>Mention how one should describe a design pattern?</a:t>
            </a:r>
          </a:p>
          <a:p>
            <a:pPr marL="457200" indent="-457200">
              <a:buFont typeface="+mj-lt"/>
              <a:buAutoNum type="arabicPeriod"/>
            </a:pPr>
            <a:r>
              <a:rPr lang="en-US" sz="3200" dirty="0"/>
              <a:t>Explain why access to the non-static variable is not allowed from static method in Java?</a:t>
            </a:r>
          </a:p>
        </p:txBody>
      </p:sp>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V</a:t>
            </a:r>
            <a:endParaRPr lang="en-US" dirty="0"/>
          </a:p>
        </p:txBody>
      </p:sp>
      <p:sp>
        <p:nvSpPr>
          <p:cNvPr id="9" name="TextBox 8">
            <a:extLst>
              <a:ext uri="{FF2B5EF4-FFF2-40B4-BE49-F238E27FC236}">
                <a16:creationId xmlns:a16="http://schemas.microsoft.com/office/drawing/2014/main" id="{3C6EAA9F-C632-4B95-9B30-B93A8FC63DBA}"/>
              </a:ext>
            </a:extLst>
          </p:cNvPr>
          <p:cNvSpPr txBox="1"/>
          <p:nvPr/>
        </p:nvSpPr>
        <p:spPr>
          <a:xfrm>
            <a:off x="1346981" y="365175"/>
            <a:ext cx="6098344" cy="584775"/>
          </a:xfrm>
          <a:prstGeom prst="rect">
            <a:avLst/>
          </a:prstGeom>
          <a:noFill/>
        </p:spPr>
        <p:txBody>
          <a:bodyPr wrap="square">
            <a:spAutoFit/>
          </a:bodyPr>
          <a:lstStyle/>
          <a:p>
            <a:pPr algn="ctr">
              <a:spcBef>
                <a:spcPct val="0"/>
              </a:spcBef>
              <a:defRPr/>
            </a:pPr>
            <a:r>
              <a:rPr lang="en-US" sz="3200" dirty="0">
                <a:latin typeface="Times New Roman" panose="02020603050405020304" pitchFamily="18" charset="0"/>
                <a:cs typeface="Times New Roman" panose="02020603050405020304" pitchFamily="18" charset="0"/>
              </a:rPr>
              <a:t>Weekly    Assignment </a:t>
            </a:r>
          </a:p>
        </p:txBody>
      </p:sp>
    </p:spTree>
    <p:extLst>
      <p:ext uri="{BB962C8B-B14F-4D97-AF65-F5344CB8AC3E}">
        <p14:creationId xmlns:p14="http://schemas.microsoft.com/office/powerpoint/2010/main" val="18217135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38AA492-93DB-477E-B062-4A5F7DE5C573}" type="datetime1">
              <a:rPr lang="en-US" smtClean="0"/>
              <a:t>6/29/2024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de-DE"/>
              <a:t>Renu   Panwar                        Design Pattern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dirty="0"/>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a:p>
          <a:p>
            <a:pPr>
              <a:buNone/>
            </a:pPr>
            <a:endParaRPr lang="en-US" dirty="0"/>
          </a:p>
        </p:txBody>
      </p:sp>
      <p:sp>
        <p:nvSpPr>
          <p:cNvPr id="8" name="Content Placeholder 2"/>
          <p:cNvSpPr txBox="1">
            <a:spLocks/>
          </p:cNvSpPr>
          <p:nvPr/>
        </p:nvSpPr>
        <p:spPr>
          <a:xfrm>
            <a:off x="239486" y="1062445"/>
            <a:ext cx="11734800" cy="4525963"/>
          </a:xfrm>
          <a:prstGeom prst="rect">
            <a:avLst/>
          </a:prstGeom>
          <a:solidFill>
            <a:schemeClr val="bg1"/>
          </a:solidFill>
          <a:ln w="19050">
            <a:solidFill>
              <a:schemeClr val="tx1"/>
            </a:solidFill>
          </a:ln>
        </p:spPr>
        <p:txBody>
          <a:bodyPr vert="horz" lIns="91440" tIns="45720" rIns="91440" bIns="45720" rtlCol="0">
            <a:norm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a:t>YouTube  /other  Video Links</a:t>
            </a:r>
          </a:p>
          <a:p>
            <a:pPr>
              <a:lnSpc>
                <a:spcPct val="200000"/>
              </a:lnSpc>
            </a:pPr>
            <a:r>
              <a:rPr lang="en-IN" sz="2800" dirty="0">
                <a:solidFill>
                  <a:schemeClr val="tx2"/>
                </a:solidFill>
              </a:rPr>
              <a:t>https://youtu.be/rI4kdGLaUiQ?list=PL6n9fhu94yhUbctIoxoVTrklN3LMwTCmd</a:t>
            </a:r>
          </a:p>
          <a:p>
            <a:pPr>
              <a:lnSpc>
                <a:spcPct val="200000"/>
              </a:lnSpc>
            </a:pPr>
            <a:r>
              <a:rPr lang="en-IN" sz="2800" dirty="0">
                <a:solidFill>
                  <a:schemeClr val="tx2"/>
                </a:solidFill>
              </a:rPr>
              <a:t>https://youtu.be/v9ejT8FO-7I?list=PLrhzvIcii6GNjpARdnO4ueTUAVR9eMBpc</a:t>
            </a:r>
          </a:p>
          <a:p>
            <a:pPr>
              <a:lnSpc>
                <a:spcPct val="200000"/>
              </a:lnSpc>
            </a:pPr>
            <a:r>
              <a:rPr lang="en-IN" sz="2800" dirty="0">
                <a:solidFill>
                  <a:schemeClr val="tx2"/>
                </a:solidFill>
              </a:rPr>
              <a:t>https://youtu.be/VGLjQuEQgkI?list=PLt4nG7RVVk1h9lxOYSOGI9pcP3I5oblbx</a:t>
            </a:r>
          </a:p>
        </p:txBody>
      </p:sp>
      <p:sp>
        <p:nvSpPr>
          <p:cNvPr id="10" name="TextBox 9">
            <a:extLst>
              <a:ext uri="{FF2B5EF4-FFF2-40B4-BE49-F238E27FC236}">
                <a16:creationId xmlns:a16="http://schemas.microsoft.com/office/drawing/2014/main" id="{DC132EF4-8036-455F-9269-F05AC5C95F48}"/>
              </a:ext>
            </a:extLst>
          </p:cNvPr>
          <p:cNvSpPr txBox="1"/>
          <p:nvPr/>
        </p:nvSpPr>
        <p:spPr>
          <a:xfrm>
            <a:off x="1628334" y="0"/>
            <a:ext cx="8219050" cy="822789"/>
          </a:xfrm>
          <a:prstGeom prst="rect">
            <a:avLst/>
          </a:prstGeom>
          <a:noFill/>
        </p:spPr>
        <p:txBody>
          <a:bodyPr wrap="square">
            <a:spAutoFit/>
          </a:bodyPr>
          <a:lstStyle/>
          <a:p>
            <a:pPr marL="0" indent="0">
              <a:lnSpc>
                <a:spcPct val="200000"/>
              </a:lnSpc>
              <a:buNone/>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Topic Link ( YouTube &amp; NPTEL Video Links)</a:t>
            </a:r>
          </a:p>
        </p:txBody>
      </p:sp>
    </p:spTree>
    <p:extLst>
      <p:ext uri="{BB962C8B-B14F-4D97-AF65-F5344CB8AC3E}">
        <p14:creationId xmlns:p14="http://schemas.microsoft.com/office/powerpoint/2010/main" val="4812120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A07A454-2423-40BA-8F43-C7432CA9BFD4}"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94360" y="909186"/>
            <a:ext cx="11353800" cy="5262979"/>
          </a:xfrm>
          <a:prstGeom prst="rect">
            <a:avLst/>
          </a:prstGeom>
          <a:solidFill>
            <a:schemeClr val="bg1"/>
          </a:solidFill>
          <a:ln w="28575">
            <a:solidFill>
              <a:schemeClr val="tx1"/>
            </a:solidFill>
          </a:ln>
        </p:spPr>
        <p:txBody>
          <a:bodyPr wrap="square">
            <a:spAutoFit/>
          </a:bodyPr>
          <a:lstStyle/>
          <a:p>
            <a:r>
              <a:rPr lang="en-US" sz="2000" b="1" dirty="0"/>
              <a:t> </a:t>
            </a:r>
            <a:r>
              <a:rPr lang="en-US" sz="2400" b="1" dirty="0"/>
              <a:t>Which of the following pattern is primarily used to reduce the number of objects created and to decrease memory footprint and increase performance?</a:t>
            </a:r>
          </a:p>
          <a:p>
            <a:endParaRPr lang="en-US" sz="2400" b="1" dirty="0"/>
          </a:p>
          <a:p>
            <a:pPr marL="342900" indent="-342900">
              <a:buFont typeface="Wingdings" panose="05000000000000000000" pitchFamily="2" charset="2"/>
              <a:buChar char="q"/>
            </a:pPr>
            <a:r>
              <a:rPr lang="en-US" sz="2400" dirty="0"/>
              <a:t> Composite Pattern </a:t>
            </a:r>
          </a:p>
          <a:p>
            <a:pPr marL="342900" indent="-342900">
              <a:buFont typeface="Wingdings" panose="05000000000000000000" pitchFamily="2" charset="2"/>
              <a:buChar char="q"/>
            </a:pPr>
            <a:r>
              <a:rPr lang="en-US" sz="2400" dirty="0"/>
              <a:t> Facade Pattern</a:t>
            </a:r>
          </a:p>
          <a:p>
            <a:pPr marL="342900" indent="-342900">
              <a:buFont typeface="Wingdings" panose="05000000000000000000" pitchFamily="2" charset="2"/>
              <a:buChar char="q"/>
            </a:pPr>
            <a:r>
              <a:rPr lang="en-US" sz="2400" dirty="0"/>
              <a:t> Flyweight Pattern</a:t>
            </a:r>
          </a:p>
          <a:p>
            <a:pPr marL="342900" indent="-342900">
              <a:buFont typeface="Wingdings" panose="05000000000000000000" pitchFamily="2" charset="2"/>
              <a:buChar char="q"/>
            </a:pPr>
            <a:r>
              <a:rPr lang="en-US" sz="2400" dirty="0"/>
              <a:t> Decorator Pattern</a:t>
            </a:r>
          </a:p>
          <a:p>
            <a:endParaRPr lang="en-US" sz="2400" dirty="0">
              <a:latin typeface="+mj-lt"/>
            </a:endParaRPr>
          </a:p>
          <a:p>
            <a:pPr algn="just"/>
            <a:r>
              <a:rPr lang="en-US" sz="2400" b="1" dirty="0">
                <a:latin typeface="+mj-lt"/>
              </a:rPr>
              <a:t>In which of the following pattern, a class behavior changes based on its state?</a:t>
            </a:r>
          </a:p>
          <a:p>
            <a:pPr algn="just"/>
            <a:endParaRPr lang="en-US" sz="2400" b="1" dirty="0">
              <a:latin typeface="+mj-lt"/>
            </a:endParaRPr>
          </a:p>
          <a:p>
            <a:pPr marL="342900" indent="-342900" algn="just">
              <a:buFont typeface="Wingdings" panose="05000000000000000000" pitchFamily="2" charset="2"/>
              <a:buChar char="q"/>
            </a:pPr>
            <a:r>
              <a:rPr lang="en-US" sz="2400" dirty="0">
                <a:latin typeface="+mj-lt"/>
              </a:rPr>
              <a:t> State Pattern</a:t>
            </a:r>
          </a:p>
          <a:p>
            <a:pPr marL="342900" indent="-342900" algn="just">
              <a:buFont typeface="Wingdings" panose="05000000000000000000" pitchFamily="2" charset="2"/>
              <a:buChar char="q"/>
            </a:pPr>
            <a:r>
              <a:rPr lang="en-US" sz="2400" dirty="0">
                <a:latin typeface="+mj-lt"/>
              </a:rPr>
              <a:t>Null Object Pattern</a:t>
            </a:r>
          </a:p>
          <a:p>
            <a:pPr marL="342900" indent="-342900" algn="just">
              <a:buFont typeface="Wingdings" panose="05000000000000000000" pitchFamily="2" charset="2"/>
              <a:buChar char="q"/>
            </a:pPr>
            <a:r>
              <a:rPr lang="en-US" sz="2400" dirty="0">
                <a:latin typeface="+mj-lt"/>
              </a:rPr>
              <a:t>Strategy Pattern</a:t>
            </a:r>
          </a:p>
          <a:p>
            <a:pPr marL="342900" indent="-342900" algn="just">
              <a:buFont typeface="Wingdings" panose="05000000000000000000" pitchFamily="2" charset="2"/>
              <a:buChar char="q"/>
            </a:pPr>
            <a:r>
              <a:rPr lang="en-US" sz="2400" dirty="0">
                <a:latin typeface="+mj-lt"/>
              </a:rPr>
              <a:t>Template Pattern</a:t>
            </a:r>
          </a:p>
        </p:txBody>
      </p:sp>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V</a:t>
            </a:r>
            <a:endParaRPr lang="en-US" dirty="0"/>
          </a:p>
        </p:txBody>
      </p:sp>
      <p:sp>
        <p:nvSpPr>
          <p:cNvPr id="9" name="TextBox 8">
            <a:extLst>
              <a:ext uri="{FF2B5EF4-FFF2-40B4-BE49-F238E27FC236}">
                <a16:creationId xmlns:a16="http://schemas.microsoft.com/office/drawing/2014/main" id="{382E25F1-3227-4AA1-B7AA-9F89E588A5F0}"/>
              </a:ext>
            </a:extLst>
          </p:cNvPr>
          <p:cNvSpPr txBox="1"/>
          <p:nvPr/>
        </p:nvSpPr>
        <p:spPr>
          <a:xfrm>
            <a:off x="1881554" y="301045"/>
            <a:ext cx="6098344" cy="584775"/>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MCQ</a:t>
            </a:r>
          </a:p>
        </p:txBody>
      </p:sp>
    </p:spTree>
    <p:extLst>
      <p:ext uri="{BB962C8B-B14F-4D97-AF65-F5344CB8AC3E}">
        <p14:creationId xmlns:p14="http://schemas.microsoft.com/office/powerpoint/2010/main" val="10859378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E051BF8-CD33-400F-BF89-C0A426F08BDB}"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781394"/>
            <a:ext cx="11353800" cy="5940088"/>
          </a:xfrm>
          <a:prstGeom prst="rect">
            <a:avLst/>
          </a:prstGeom>
          <a:solidFill>
            <a:schemeClr val="bg1"/>
          </a:solidFill>
          <a:ln w="28575">
            <a:solidFill>
              <a:schemeClr val="tx1"/>
            </a:solidFill>
          </a:ln>
        </p:spPr>
        <p:txBody>
          <a:bodyPr wrap="square">
            <a:spAutoFit/>
          </a:bodyPr>
          <a:lstStyle/>
          <a:p>
            <a:pPr algn="just"/>
            <a:r>
              <a:rPr lang="en-US" sz="2000" b="1" dirty="0">
                <a:latin typeface="+mj-lt"/>
              </a:rPr>
              <a:t> 3</a:t>
            </a:r>
            <a:r>
              <a:rPr lang="en-US" sz="2400" b="1" dirty="0">
                <a:latin typeface="+mj-lt"/>
              </a:rPr>
              <a:t>. </a:t>
            </a:r>
            <a:r>
              <a:rPr lang="en-US" sz="2400" b="1" dirty="0"/>
              <a:t>Which design pattern provides a single class which provides simplified methods required by client and  delegates call to those methods? </a:t>
            </a:r>
          </a:p>
          <a:p>
            <a:pPr algn="just"/>
            <a:endParaRPr lang="en-US" sz="2400" b="1" dirty="0"/>
          </a:p>
          <a:p>
            <a:pPr marL="342900" indent="-342900" algn="just">
              <a:buFont typeface="Wingdings" panose="05000000000000000000" pitchFamily="2" charset="2"/>
              <a:buChar char="q"/>
            </a:pPr>
            <a:r>
              <a:rPr lang="en-US" sz="2400" b="1" dirty="0">
                <a:latin typeface="+mj-lt"/>
              </a:rPr>
              <a:t> </a:t>
            </a:r>
            <a:r>
              <a:rPr lang="en-US" sz="2400" dirty="0">
                <a:latin typeface="+mj-lt"/>
              </a:rPr>
              <a:t>Adapter pattern</a:t>
            </a:r>
            <a:r>
              <a:rPr lang="en-US" sz="2400" dirty="0"/>
              <a:t> </a:t>
            </a:r>
            <a:endParaRPr lang="en-US" sz="2400" dirty="0">
              <a:latin typeface="+mj-lt"/>
            </a:endParaRPr>
          </a:p>
          <a:p>
            <a:pPr marL="342900" indent="-342900" algn="just">
              <a:buFont typeface="Wingdings" panose="05000000000000000000" pitchFamily="2" charset="2"/>
              <a:buChar char="q"/>
            </a:pPr>
            <a:r>
              <a:rPr lang="en-US" sz="2400" dirty="0">
                <a:latin typeface="+mj-lt"/>
              </a:rPr>
              <a:t> Builder pattern</a:t>
            </a:r>
          </a:p>
          <a:p>
            <a:pPr marL="342900" indent="-342900" algn="just">
              <a:buFont typeface="Wingdings" panose="05000000000000000000" pitchFamily="2" charset="2"/>
              <a:buChar char="q"/>
            </a:pPr>
            <a:r>
              <a:rPr lang="en-US" sz="2400" dirty="0">
                <a:latin typeface="+mj-lt"/>
              </a:rPr>
              <a:t> Facade pattern</a:t>
            </a:r>
          </a:p>
          <a:p>
            <a:pPr marL="342900" indent="-342900" algn="just">
              <a:buFont typeface="Wingdings" panose="05000000000000000000" pitchFamily="2" charset="2"/>
              <a:buChar char="q"/>
            </a:pPr>
            <a:r>
              <a:rPr lang="en-US" sz="2400" dirty="0">
                <a:latin typeface="+mj-lt"/>
              </a:rPr>
              <a:t> Prototype pattern</a:t>
            </a:r>
          </a:p>
          <a:p>
            <a:pPr marL="342900" indent="-342900" algn="just">
              <a:buFont typeface="Wingdings" panose="05000000000000000000" pitchFamily="2" charset="2"/>
              <a:buChar char="q"/>
            </a:pPr>
            <a:endParaRPr lang="en-US" sz="2400" dirty="0">
              <a:latin typeface="+mj-lt"/>
            </a:endParaRPr>
          </a:p>
          <a:p>
            <a:pPr algn="just"/>
            <a:r>
              <a:rPr lang="en-US" sz="2400" b="1" dirty="0">
                <a:latin typeface="+mj-lt"/>
              </a:rPr>
              <a:t>4. Which design pattern suggests multiple classes through which request is passed and multiple but only relevant classes carry out operations on the request? </a:t>
            </a:r>
          </a:p>
          <a:p>
            <a:pPr algn="just"/>
            <a:endParaRPr lang="en-US" sz="2400" b="1" dirty="0">
              <a:latin typeface="+mj-lt"/>
            </a:endParaRPr>
          </a:p>
          <a:p>
            <a:pPr marL="342900" indent="-342900" algn="just">
              <a:buFont typeface="Wingdings" panose="05000000000000000000" pitchFamily="2" charset="2"/>
              <a:buChar char="q"/>
            </a:pPr>
            <a:r>
              <a:rPr lang="en-US" sz="2400" dirty="0">
                <a:latin typeface="+mj-lt"/>
              </a:rPr>
              <a:t> Singleton pattern</a:t>
            </a:r>
          </a:p>
          <a:p>
            <a:pPr marL="342900" indent="-342900" algn="just">
              <a:buFont typeface="Wingdings" panose="05000000000000000000" pitchFamily="2" charset="2"/>
              <a:buChar char="q"/>
            </a:pPr>
            <a:r>
              <a:rPr lang="en-US" sz="2400" dirty="0">
                <a:latin typeface="+mj-lt"/>
              </a:rPr>
              <a:t> Chain of responsibility pattern</a:t>
            </a:r>
          </a:p>
          <a:p>
            <a:pPr marL="342900" indent="-342900" algn="just">
              <a:buFont typeface="Wingdings" panose="05000000000000000000" pitchFamily="2" charset="2"/>
              <a:buChar char="q"/>
            </a:pPr>
            <a:r>
              <a:rPr lang="en-US" sz="2400" dirty="0">
                <a:latin typeface="+mj-lt"/>
              </a:rPr>
              <a:t> State pattern</a:t>
            </a:r>
          </a:p>
          <a:p>
            <a:pPr marL="342900" indent="-342900" algn="just">
              <a:buFont typeface="Wingdings" panose="05000000000000000000" pitchFamily="2" charset="2"/>
              <a:buChar char="q"/>
            </a:pPr>
            <a:r>
              <a:rPr lang="en-US" sz="2400" dirty="0">
                <a:latin typeface="+mj-lt"/>
              </a:rPr>
              <a:t> Bridge pattern</a:t>
            </a:r>
          </a:p>
          <a:p>
            <a:pPr algn="just"/>
            <a:endParaRPr lang="en-US" sz="2000" dirty="0">
              <a:latin typeface="+mj-lt"/>
            </a:endParaRPr>
          </a:p>
        </p:txBody>
      </p:sp>
      <p:sp>
        <p:nvSpPr>
          <p:cNvPr id="5" name="Footer Placeholder 4"/>
          <p:cNvSpPr>
            <a:spLocks noGrp="1"/>
          </p:cNvSpPr>
          <p:nvPr>
            <p:ph type="ftr" sz="quarter" idx="11"/>
          </p:nvPr>
        </p:nvSpPr>
        <p:spPr/>
        <p:txBody>
          <a:bodyPr/>
          <a:lstStyle/>
          <a:p>
            <a:r>
              <a:rPr lang="de-DE"/>
              <a:t>Renu   Panwar                        Design Pattern                         Unit V</a:t>
            </a:r>
            <a:endParaRPr lang="en-US" dirty="0"/>
          </a:p>
        </p:txBody>
      </p:sp>
      <p:sp>
        <p:nvSpPr>
          <p:cNvPr id="9" name="TextBox 8">
            <a:extLst>
              <a:ext uri="{FF2B5EF4-FFF2-40B4-BE49-F238E27FC236}">
                <a16:creationId xmlns:a16="http://schemas.microsoft.com/office/drawing/2014/main" id="{8F954087-F78C-4B48-A6AE-7F862146AF6F}"/>
              </a:ext>
            </a:extLst>
          </p:cNvPr>
          <p:cNvSpPr txBox="1"/>
          <p:nvPr/>
        </p:nvSpPr>
        <p:spPr>
          <a:xfrm>
            <a:off x="1744394" y="0"/>
            <a:ext cx="6179233" cy="584775"/>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MCQ</a:t>
            </a:r>
          </a:p>
        </p:txBody>
      </p:sp>
    </p:spTree>
    <p:extLst>
      <p:ext uri="{BB962C8B-B14F-4D97-AF65-F5344CB8AC3E}">
        <p14:creationId xmlns:p14="http://schemas.microsoft.com/office/powerpoint/2010/main" val="16643820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AF06070-34A5-4C15-8815-E8EC8D5C93EB}"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81000" y="1066800"/>
            <a:ext cx="11620500" cy="5570756"/>
          </a:xfrm>
          <a:prstGeom prst="rect">
            <a:avLst/>
          </a:prstGeom>
          <a:solidFill>
            <a:schemeClr val="bg1"/>
          </a:solidFill>
          <a:ln w="28575">
            <a:solidFill>
              <a:schemeClr val="tx1"/>
            </a:solidFill>
          </a:ln>
        </p:spPr>
        <p:txBody>
          <a:bodyPr wrap="square">
            <a:spAutoFit/>
          </a:bodyPr>
          <a:lstStyle/>
          <a:p>
            <a:pPr algn="ctr"/>
            <a:r>
              <a:rPr lang="en-US" sz="2400" b="1" u="sng" dirty="0">
                <a:latin typeface="+mj-lt"/>
              </a:rPr>
              <a:t>Top 10 design pattern interview questions </a:t>
            </a:r>
          </a:p>
          <a:p>
            <a:pPr algn="ctr"/>
            <a:endParaRPr lang="en-US" sz="2400" b="1" u="sng" dirty="0">
              <a:latin typeface="+mj-lt"/>
            </a:endParaRPr>
          </a:p>
          <a:p>
            <a:pPr marL="342900" indent="-342900">
              <a:buFont typeface="+mj-lt"/>
              <a:buAutoNum type="arabicPeriod"/>
            </a:pPr>
            <a:r>
              <a:rPr lang="en-US" sz="2800" dirty="0"/>
              <a:t>Explain Data Access Object (DAO) pattern?</a:t>
            </a:r>
          </a:p>
          <a:p>
            <a:pPr marL="342900" indent="-342900">
              <a:buFont typeface="+mj-lt"/>
              <a:buAutoNum type="arabicPeriod"/>
            </a:pPr>
            <a:r>
              <a:rPr lang="en-US" sz="2800" dirty="0"/>
              <a:t>Mention what is the difference between VO and JDO?</a:t>
            </a:r>
          </a:p>
          <a:p>
            <a:pPr marL="342900" indent="-342900">
              <a:buFont typeface="+mj-lt"/>
              <a:buAutoNum type="arabicPeriod"/>
            </a:pPr>
            <a:r>
              <a:rPr lang="en-US" sz="2800" dirty="0"/>
              <a:t>Explain the benefits of design patterns in Java.</a:t>
            </a:r>
          </a:p>
          <a:p>
            <a:pPr marL="342900" indent="-342900">
              <a:buFont typeface="+mj-lt"/>
              <a:buAutoNum type="arabicPeriod"/>
            </a:pPr>
            <a:r>
              <a:rPr lang="en-US" sz="2800" dirty="0"/>
              <a:t>Describe the proxy  pattern.</a:t>
            </a:r>
          </a:p>
          <a:p>
            <a:pPr marL="342900" indent="-342900">
              <a:buFont typeface="+mj-lt"/>
              <a:buAutoNum type="arabicPeriod"/>
            </a:pPr>
            <a:r>
              <a:rPr lang="en-US" sz="2800" dirty="0"/>
              <a:t>Differentiate ordinary and abstract factory design patterns.</a:t>
            </a:r>
          </a:p>
          <a:p>
            <a:pPr marL="342900" indent="-342900">
              <a:buFont typeface="+mj-lt"/>
              <a:buAutoNum type="arabicPeriod"/>
            </a:pPr>
            <a:r>
              <a:rPr lang="en-US" sz="2800" dirty="0"/>
              <a:t> What do you think are the advantages of builder design patterns?</a:t>
            </a:r>
          </a:p>
          <a:p>
            <a:pPr marL="342900" indent="-342900">
              <a:buFont typeface="+mj-lt"/>
              <a:buAutoNum type="arabicPeriod"/>
            </a:pPr>
            <a:r>
              <a:rPr lang="en-US" sz="2800" dirty="0"/>
              <a:t>How is the bridge pattern different from the adapter pattern?</a:t>
            </a:r>
          </a:p>
          <a:p>
            <a:pPr marL="342900" indent="-342900">
              <a:buFont typeface="+mj-lt"/>
              <a:buAutoNum type="arabicPeriod"/>
            </a:pPr>
            <a:r>
              <a:rPr lang="en-US" sz="2800" dirty="0"/>
              <a:t>What is a command pattern?</a:t>
            </a:r>
          </a:p>
          <a:p>
            <a:pPr marL="342900" indent="-342900">
              <a:buFont typeface="+mj-lt"/>
              <a:buAutoNum type="arabicPeriod"/>
            </a:pPr>
            <a:r>
              <a:rPr lang="en-US" sz="2800" dirty="0"/>
              <a:t>Describe the singleton pattern along with its advantages and disadvantages.</a:t>
            </a:r>
          </a:p>
          <a:p>
            <a:pPr marL="342900" indent="-342900">
              <a:buFont typeface="+mj-lt"/>
              <a:buAutoNum type="arabicPeriod"/>
            </a:pPr>
            <a:r>
              <a:rPr lang="en-US" sz="2800" dirty="0"/>
              <a:t>What are anti patterns?</a:t>
            </a:r>
          </a:p>
          <a:p>
            <a:endParaRPr lang="en-US" sz="2800" dirty="0"/>
          </a:p>
        </p:txBody>
      </p:sp>
      <p:sp>
        <p:nvSpPr>
          <p:cNvPr id="5" name="Footer Placeholder 4"/>
          <p:cNvSpPr>
            <a:spLocks noGrp="1"/>
          </p:cNvSpPr>
          <p:nvPr>
            <p:ph type="ftr" sz="quarter" idx="11"/>
          </p:nvPr>
        </p:nvSpPr>
        <p:spPr/>
        <p:txBody>
          <a:bodyPr/>
          <a:lstStyle/>
          <a:p>
            <a:r>
              <a:rPr lang="de-DE"/>
              <a:t>Renu   Panwar                        Design Pattern                         Unit V</a:t>
            </a:r>
            <a:endParaRPr lang="en-US" dirty="0"/>
          </a:p>
        </p:txBody>
      </p:sp>
      <p:sp>
        <p:nvSpPr>
          <p:cNvPr id="9" name="TextBox 8">
            <a:extLst>
              <a:ext uri="{FF2B5EF4-FFF2-40B4-BE49-F238E27FC236}">
                <a16:creationId xmlns:a16="http://schemas.microsoft.com/office/drawing/2014/main" id="{9ECB938F-1784-478D-83C8-09B24E4FFAB3}"/>
              </a:ext>
            </a:extLst>
          </p:cNvPr>
          <p:cNvSpPr txBox="1"/>
          <p:nvPr/>
        </p:nvSpPr>
        <p:spPr>
          <a:xfrm>
            <a:off x="1684606" y="376322"/>
            <a:ext cx="6098344" cy="584775"/>
          </a:xfrm>
          <a:prstGeom prst="rect">
            <a:avLst/>
          </a:prstGeom>
          <a:noFill/>
        </p:spPr>
        <p:txBody>
          <a:bodyPr wrap="square">
            <a:spAutoFit/>
          </a:bodyPr>
          <a:lstStyle/>
          <a:p>
            <a:pPr algn="ctr">
              <a:spcBef>
                <a:spcPct val="0"/>
              </a:spcBef>
              <a:defRPr/>
            </a:pPr>
            <a:r>
              <a:rPr lang="en-US" sz="3200" dirty="0">
                <a:latin typeface="Times New Roman" panose="02020603050405020304" pitchFamily="18" charset="0"/>
                <a:cs typeface="Times New Roman" panose="02020603050405020304" pitchFamily="18" charset="0"/>
              </a:rPr>
              <a:t>Glossary    Questions</a:t>
            </a:r>
          </a:p>
        </p:txBody>
      </p:sp>
    </p:spTree>
    <p:extLst>
      <p:ext uri="{BB962C8B-B14F-4D97-AF65-F5344CB8AC3E}">
        <p14:creationId xmlns:p14="http://schemas.microsoft.com/office/powerpoint/2010/main" val="14700502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419C5C-E482-4A4F-9CD0-72D1D42A1F8A}"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81000" y="1066800"/>
            <a:ext cx="11620500" cy="5201424"/>
          </a:xfrm>
          <a:prstGeom prst="rect">
            <a:avLst/>
          </a:prstGeom>
          <a:solidFill>
            <a:schemeClr val="bg1"/>
          </a:solidFill>
          <a:ln w="28575">
            <a:solidFill>
              <a:schemeClr val="tx1"/>
            </a:solidFill>
          </a:ln>
        </p:spPr>
        <p:txBody>
          <a:bodyPr wrap="square">
            <a:spAutoFit/>
          </a:bodyPr>
          <a:lstStyle/>
          <a:p>
            <a:pPr marL="342900" indent="-342900" algn="ctr">
              <a:buFont typeface="Arial" panose="020B0604020202020204" pitchFamily="34" charset="0"/>
              <a:buChar char="•"/>
            </a:pPr>
            <a:endParaRPr lang="en-US" sz="2400" b="1" u="sng" dirty="0">
              <a:latin typeface="+mj-lt"/>
            </a:endParaRPr>
          </a:p>
          <a:p>
            <a:pPr marL="457200" indent="-457200">
              <a:buFont typeface="Arial" panose="020B0604020202020204" pitchFamily="34" charset="0"/>
              <a:buChar char="•"/>
            </a:pPr>
            <a:r>
              <a:rPr lang="en-US" sz="2800" dirty="0"/>
              <a:t>What Is Abstract Factory Pattern?</a:t>
            </a:r>
          </a:p>
          <a:p>
            <a:pPr marL="457200" indent="-457200">
              <a:buFont typeface="Arial" panose="020B0604020202020204" pitchFamily="34" charset="0"/>
              <a:buChar char="•"/>
            </a:pPr>
            <a:r>
              <a:rPr lang="en-US" sz="2800" dirty="0"/>
              <a:t>How are design patterns categorized?</a:t>
            </a:r>
          </a:p>
          <a:p>
            <a:pPr marL="457200" indent="-457200">
              <a:buFont typeface="Arial" panose="020B0604020202020204" pitchFamily="34" charset="0"/>
              <a:buChar char="•"/>
            </a:pPr>
            <a:r>
              <a:rPr lang="en-US" sz="2800" dirty="0"/>
              <a:t>Explain the benefits of design patterns in Java.</a:t>
            </a:r>
          </a:p>
          <a:p>
            <a:pPr marL="457200" indent="-457200">
              <a:buFont typeface="Arial" panose="020B0604020202020204" pitchFamily="34" charset="0"/>
              <a:buChar char="•"/>
            </a:pPr>
            <a:r>
              <a:rPr lang="en-US" sz="2800" dirty="0"/>
              <a:t>Describe the factory pattern.</a:t>
            </a:r>
          </a:p>
          <a:p>
            <a:pPr marL="457200" indent="-457200">
              <a:buFont typeface="Arial" panose="020B0604020202020204" pitchFamily="34" charset="0"/>
              <a:buChar char="•"/>
            </a:pPr>
            <a:r>
              <a:rPr lang="en-US" sz="2800" dirty="0"/>
              <a:t>Differentiate ordinary and abstract factory design patterns.</a:t>
            </a:r>
          </a:p>
          <a:p>
            <a:pPr marL="457200" indent="-457200">
              <a:buFont typeface="Arial" panose="020B0604020202020204" pitchFamily="34" charset="0"/>
              <a:buChar char="•"/>
            </a:pPr>
            <a:r>
              <a:rPr lang="en-US" sz="2800" dirty="0"/>
              <a:t> What do you think are the advantages of builder design patterns?</a:t>
            </a:r>
          </a:p>
          <a:p>
            <a:pPr marL="457200" indent="-457200">
              <a:buFont typeface="Arial" panose="020B0604020202020204" pitchFamily="34" charset="0"/>
              <a:buChar char="•"/>
            </a:pPr>
            <a:r>
              <a:rPr lang="en-US" sz="2800" dirty="0"/>
              <a:t>How is the bridge pattern different from the adapter pattern?</a:t>
            </a:r>
          </a:p>
          <a:p>
            <a:pPr marL="457200" indent="-457200">
              <a:buFont typeface="Arial" panose="020B0604020202020204" pitchFamily="34" charset="0"/>
              <a:buChar char="•"/>
            </a:pPr>
            <a:r>
              <a:rPr lang="en-US" sz="2800" dirty="0"/>
              <a:t>What is a command pattern?</a:t>
            </a:r>
          </a:p>
          <a:p>
            <a:pPr marL="457200" indent="-457200">
              <a:buFont typeface="Arial" panose="020B0604020202020204" pitchFamily="34" charset="0"/>
              <a:buChar char="•"/>
            </a:pPr>
            <a:r>
              <a:rPr lang="en-US" sz="2800" dirty="0"/>
              <a:t>Describe the singleton pattern along with its advantages and disadvantages.</a:t>
            </a:r>
          </a:p>
          <a:p>
            <a:pPr marL="457200" indent="-457200">
              <a:buFont typeface="Arial" panose="020B0604020202020204" pitchFamily="34" charset="0"/>
              <a:buChar char="•"/>
            </a:pPr>
            <a:r>
              <a:rPr lang="en-US" sz="2800" dirty="0"/>
              <a:t>What are anti patterns?</a:t>
            </a:r>
          </a:p>
          <a:p>
            <a:endParaRPr lang="en-US" sz="2800" dirty="0"/>
          </a:p>
        </p:txBody>
      </p:sp>
      <p:sp>
        <p:nvSpPr>
          <p:cNvPr id="8" name="Footer Placeholder 4"/>
          <p:cNvSpPr>
            <a:spLocks noGrp="1"/>
          </p:cNvSpPr>
          <p:nvPr>
            <p:ph type="ftr" sz="quarter" idx="11"/>
          </p:nvPr>
        </p:nvSpPr>
        <p:spPr>
          <a:xfrm>
            <a:off x="3733800" y="6356356"/>
            <a:ext cx="5562600" cy="365125"/>
          </a:xfrm>
        </p:spPr>
        <p:txBody>
          <a:bodyPr/>
          <a:lstStyle/>
          <a:p>
            <a:r>
              <a:rPr lang="de-DE"/>
              <a:t>Renu   Panwar                        Design Pattern                         Unit V</a:t>
            </a:r>
            <a:endParaRPr lang="en-US" dirty="0"/>
          </a:p>
        </p:txBody>
      </p:sp>
      <p:sp>
        <p:nvSpPr>
          <p:cNvPr id="9" name="TextBox 8">
            <a:extLst>
              <a:ext uri="{FF2B5EF4-FFF2-40B4-BE49-F238E27FC236}">
                <a16:creationId xmlns:a16="http://schemas.microsoft.com/office/drawing/2014/main" id="{E2320FE1-F20E-4A32-8E71-F8248175C779}"/>
              </a:ext>
            </a:extLst>
          </p:cNvPr>
          <p:cNvSpPr txBox="1"/>
          <p:nvPr/>
        </p:nvSpPr>
        <p:spPr>
          <a:xfrm>
            <a:off x="2064432" y="220444"/>
            <a:ext cx="8275321" cy="584775"/>
          </a:xfrm>
          <a:prstGeom prst="rect">
            <a:avLst/>
          </a:prstGeom>
          <a:noFill/>
        </p:spPr>
        <p:txBody>
          <a:bodyPr wrap="square">
            <a:spAutoFit/>
          </a:bodyPr>
          <a:lstStyle/>
          <a:p>
            <a:pPr>
              <a:spcBef>
                <a:spcPct val="0"/>
              </a:spcBef>
              <a:defRPr/>
            </a:pPr>
            <a:r>
              <a:rPr lang="en-US" sz="3200" dirty="0">
                <a:latin typeface="Times New Roman" panose="02020603050405020304" pitchFamily="18" charset="0"/>
                <a:cs typeface="Times New Roman" panose="02020603050405020304" pitchFamily="18" charset="0"/>
              </a:rPr>
              <a:t>Expected Questions for University Exam </a:t>
            </a:r>
          </a:p>
        </p:txBody>
      </p:sp>
    </p:spTree>
    <p:extLst>
      <p:ext uri="{BB962C8B-B14F-4D97-AF65-F5344CB8AC3E}">
        <p14:creationId xmlns:p14="http://schemas.microsoft.com/office/powerpoint/2010/main" val="231057628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FED4C3C-2C74-4A86-8B3D-8C375BCC7B83}"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132261" y="1273837"/>
            <a:ext cx="11927477" cy="5447645"/>
          </a:xfrm>
          <a:prstGeom prst="rect">
            <a:avLst/>
          </a:prstGeom>
          <a:solidFill>
            <a:schemeClr val="bg1"/>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900" b="1" dirty="0"/>
              <a:t>Till Now we understand</a:t>
            </a:r>
            <a:r>
              <a:rPr lang="en-US" sz="2900" b="1" dirty="0">
                <a:solidFill>
                  <a:schemeClr val="accent6">
                    <a:lumMod val="75000"/>
                  </a:schemeClr>
                </a:solidFill>
              </a:rPr>
              <a:t>,</a:t>
            </a:r>
            <a:r>
              <a:rPr lang="en-US" sz="2900" dirty="0">
                <a:solidFill>
                  <a:schemeClr val="accent6">
                    <a:lumMod val="75000"/>
                  </a:schemeClr>
                </a:solidFill>
              </a:rPr>
              <a:t> Behavioral design </a:t>
            </a:r>
            <a:r>
              <a:rPr lang="en-US" sz="2900" dirty="0"/>
              <a:t>patterns are concerned with the interaction and responsibility of </a:t>
            </a:r>
            <a:r>
              <a:rPr lang="en-US" sz="2900" dirty="0">
                <a:solidFill>
                  <a:schemeClr val="accent6">
                    <a:lumMod val="75000"/>
                  </a:schemeClr>
                </a:solidFill>
              </a:rPr>
              <a:t>objects.</a:t>
            </a:r>
          </a:p>
          <a:p>
            <a:pPr marL="457200" indent="-457200" algn="just">
              <a:buFont typeface="Wingdings" panose="05000000000000000000" pitchFamily="2" charset="2"/>
              <a:buChar char="Ø"/>
            </a:pPr>
            <a:r>
              <a:rPr lang="en-US" sz="2900" dirty="0">
                <a:solidFill>
                  <a:schemeClr val="accent6">
                    <a:lumMod val="75000"/>
                  </a:schemeClr>
                </a:solidFill>
              </a:rPr>
              <a:t> A State Pattern </a:t>
            </a:r>
            <a:r>
              <a:rPr lang="en-US" sz="2900" dirty="0"/>
              <a:t>says that "the class behavior changes based on its state. </a:t>
            </a:r>
            <a:r>
              <a:rPr lang="en-US" sz="2900" dirty="0" err="1"/>
              <a:t>i.e</a:t>
            </a:r>
            <a:r>
              <a:rPr lang="en-US" sz="2900" dirty="0"/>
              <a:t> </a:t>
            </a:r>
            <a:r>
              <a:rPr lang="en-US" sz="2900" dirty="0">
                <a:solidFill>
                  <a:schemeClr val="accent6">
                    <a:lumMod val="75000"/>
                  </a:schemeClr>
                </a:solidFill>
              </a:rPr>
              <a:t>Strategy pattern, a class behavior or its algorithm can be changed at run time. This type of design pattern </a:t>
            </a:r>
            <a:r>
              <a:rPr lang="en-US" sz="2900" dirty="0"/>
              <a:t>comes under behavior pattern.</a:t>
            </a:r>
          </a:p>
          <a:p>
            <a:pPr marL="457200" indent="-457200" algn="just">
              <a:buFont typeface="Wingdings" panose="05000000000000000000" pitchFamily="2" charset="2"/>
              <a:buChar char="Ø"/>
            </a:pPr>
            <a:r>
              <a:rPr lang="en-US" sz="2900" dirty="0"/>
              <a:t> The idea of a Behavioral design pattern, In these design patterns </a:t>
            </a:r>
            <a:r>
              <a:rPr lang="en-US" sz="2900" dirty="0" err="1"/>
              <a:t>i.e</a:t>
            </a:r>
            <a:r>
              <a:rPr lang="en-US" sz="2900" dirty="0"/>
              <a:t> In Template pattern, an abstract class exposes defined way(s)/template(s) to execute its methods.</a:t>
            </a:r>
          </a:p>
          <a:p>
            <a:pPr marL="457200" indent="-457200" algn="just">
              <a:buFont typeface="Wingdings" panose="05000000000000000000" pitchFamily="2" charset="2"/>
              <a:buChar char="Ø"/>
            </a:pPr>
            <a:r>
              <a:rPr lang="en-US" sz="2900" dirty="0"/>
              <a:t>In Visitor pattern, we use a visitor class which changes the executing algorithm of an element class. By this way, execution algorithm of element can vary as and when visitor varies. </a:t>
            </a:r>
          </a:p>
          <a:p>
            <a:pPr marL="457200" indent="-457200" algn="just">
              <a:buFont typeface="Wingdings" panose="05000000000000000000" pitchFamily="2" charset="2"/>
              <a:buChar char="Ø"/>
            </a:pPr>
            <a:endParaRPr lang="en-US" sz="2900" dirty="0"/>
          </a:p>
        </p:txBody>
      </p:sp>
      <p:sp>
        <p:nvSpPr>
          <p:cNvPr id="5" name="Footer Placeholder 4"/>
          <p:cNvSpPr>
            <a:spLocks noGrp="1"/>
          </p:cNvSpPr>
          <p:nvPr>
            <p:ph type="ftr" sz="quarter" idx="11"/>
          </p:nvPr>
        </p:nvSpPr>
        <p:spPr/>
        <p:txBody>
          <a:bodyPr/>
          <a:lstStyle/>
          <a:p>
            <a:r>
              <a:rPr lang="de-DE"/>
              <a:t>Renu   Panwar                        Design Pattern                         Unit V</a:t>
            </a:r>
            <a:endParaRPr lang="en-US" dirty="0"/>
          </a:p>
        </p:txBody>
      </p:sp>
      <p:sp>
        <p:nvSpPr>
          <p:cNvPr id="9" name="TextBox 8">
            <a:extLst>
              <a:ext uri="{FF2B5EF4-FFF2-40B4-BE49-F238E27FC236}">
                <a16:creationId xmlns:a16="http://schemas.microsoft.com/office/drawing/2014/main" id="{EA19DA08-D25D-4211-BB66-DCCE7FC7A36B}"/>
              </a:ext>
            </a:extLst>
          </p:cNvPr>
          <p:cNvSpPr txBox="1"/>
          <p:nvPr/>
        </p:nvSpPr>
        <p:spPr>
          <a:xfrm>
            <a:off x="2209800" y="0"/>
            <a:ext cx="6098344" cy="584775"/>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Summary</a:t>
            </a:r>
          </a:p>
        </p:txBody>
      </p:sp>
    </p:spTree>
    <p:extLst>
      <p:ext uri="{BB962C8B-B14F-4D97-AF65-F5344CB8AC3E}">
        <p14:creationId xmlns:p14="http://schemas.microsoft.com/office/powerpoint/2010/main" val="32086986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58FF2C-F3F4-4F5D-9204-11B2CC1D7CAD}" type="datetime1">
              <a:rPr lang="en-US" smtClean="0"/>
              <a:t>6/29/2024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TextBox 7"/>
          <p:cNvSpPr txBox="1"/>
          <p:nvPr/>
        </p:nvSpPr>
        <p:spPr>
          <a:xfrm>
            <a:off x="609600" y="685806"/>
            <a:ext cx="11449050" cy="5909310"/>
          </a:xfrm>
          <a:prstGeom prst="rect">
            <a:avLst/>
          </a:prstGeom>
          <a:noFill/>
        </p:spPr>
        <p:txBody>
          <a:bodyPr wrap="square" rtlCol="0">
            <a:spAutoFit/>
          </a:bodyPr>
          <a:lstStyle/>
          <a:p>
            <a:pPr marL="971550" lvl="1" indent="-514350" algn="just">
              <a:lnSpc>
                <a:spcPct val="150000"/>
              </a:lnSpc>
              <a:buFont typeface="+mj-lt"/>
              <a:buAutoNum type="arabicPeriod"/>
            </a:pPr>
            <a:r>
              <a:rPr lang="en-US" sz="2800" dirty="0"/>
              <a:t>Eric Freeman, Elisabeth Freeman, Kathy Sierra, Bert Bates Head First Design Patterns, 2004, O'Reilly.</a:t>
            </a:r>
          </a:p>
          <a:p>
            <a:pPr marL="971550" lvl="1" indent="-514350" algn="just">
              <a:lnSpc>
                <a:spcPct val="150000"/>
              </a:lnSpc>
              <a:buFont typeface="+mj-lt"/>
              <a:buAutoNum type="arabicPeriod"/>
            </a:pPr>
            <a:r>
              <a:rPr lang="en-US" sz="2800" dirty="0"/>
              <a:t>Erich Gamma, Richard Helm, Ralph Johnson, John Vlissides Design Patterns: Elements of Reusable Object-oriented Software Addison-Wesley, 1995.</a:t>
            </a:r>
          </a:p>
          <a:p>
            <a:pPr marL="971550" lvl="1" indent="-514350" algn="just">
              <a:lnSpc>
                <a:spcPct val="150000"/>
              </a:lnSpc>
              <a:buFont typeface="+mj-lt"/>
              <a:buAutoNum type="arabicPeriod"/>
            </a:pPr>
            <a:r>
              <a:rPr lang="en-US" sz="2800" dirty="0"/>
              <a:t>Design Pattern s By Erich Gamma , Pearson Education, 2001.</a:t>
            </a:r>
          </a:p>
          <a:p>
            <a:pPr marL="971550" lvl="1" indent="-514350" algn="just">
              <a:lnSpc>
                <a:spcPct val="150000"/>
              </a:lnSpc>
              <a:buFont typeface="+mj-lt"/>
              <a:buAutoNum type="arabicPeriod"/>
            </a:pPr>
            <a:r>
              <a:rPr lang="en-US" sz="2800" dirty="0"/>
              <a:t>Patterns in JAVA Volume -I By Mark Grand, Wiley Dream.2002.</a:t>
            </a:r>
          </a:p>
          <a:p>
            <a:pPr marL="971550" lvl="1" indent="-514350" algn="just">
              <a:lnSpc>
                <a:spcPct val="150000"/>
              </a:lnSpc>
              <a:buFont typeface="+mj-lt"/>
              <a:buAutoNum type="arabicPeriod"/>
            </a:pPr>
            <a:r>
              <a:rPr lang="en-US" sz="2800" dirty="0"/>
              <a:t>Patterns of Enterprise Application Architecture , Pearson Education India, 2002.</a:t>
            </a:r>
          </a:p>
        </p:txBody>
      </p:sp>
      <p:sp>
        <p:nvSpPr>
          <p:cNvPr id="3" name="Footer Placeholder 2"/>
          <p:cNvSpPr>
            <a:spLocks noGrp="1"/>
          </p:cNvSpPr>
          <p:nvPr>
            <p:ph type="ftr" sz="quarter" idx="11"/>
          </p:nvPr>
        </p:nvSpPr>
        <p:spPr/>
        <p:txBody>
          <a:bodyPr/>
          <a:lstStyle/>
          <a:p>
            <a:r>
              <a:rPr lang="de-DE"/>
              <a:t>Renu   Panwar                        Design Pattern                         Unit V</a:t>
            </a:r>
            <a:endParaRPr lang="en-US" dirty="0"/>
          </a:p>
        </p:txBody>
      </p:sp>
      <p:sp>
        <p:nvSpPr>
          <p:cNvPr id="9" name="TextBox 8">
            <a:extLst>
              <a:ext uri="{FF2B5EF4-FFF2-40B4-BE49-F238E27FC236}">
                <a16:creationId xmlns:a16="http://schemas.microsoft.com/office/drawing/2014/main" id="{F771E8DB-82DD-49A0-9DFB-977D192C0FF6}"/>
              </a:ext>
            </a:extLst>
          </p:cNvPr>
          <p:cNvSpPr txBox="1"/>
          <p:nvPr/>
        </p:nvSpPr>
        <p:spPr>
          <a:xfrm>
            <a:off x="1543929" y="382200"/>
            <a:ext cx="6098344" cy="584775"/>
          </a:xfrm>
          <a:prstGeom prst="rect">
            <a:avLst/>
          </a:prstGeom>
          <a:noFill/>
        </p:spPr>
        <p:txBody>
          <a:bodyPr wrap="square">
            <a:spAutoFit/>
          </a:bodyPr>
          <a:lstStyle/>
          <a:p>
            <a:pPr>
              <a:spcBef>
                <a:spcPct val="0"/>
              </a:spcBef>
              <a:defRPr/>
            </a:pPr>
            <a:r>
              <a:rPr lang="en-US" sz="32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90961061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687E12B-251E-4274-8CE5-06DAD01757CD}"/>
              </a:ext>
            </a:extLst>
          </p:cNvPr>
          <p:cNvSpPr>
            <a:spLocks noGrp="1"/>
          </p:cNvSpPr>
          <p:nvPr>
            <p:ph type="dt" sz="half" idx="10"/>
          </p:nvPr>
        </p:nvSpPr>
        <p:spPr/>
        <p:txBody>
          <a:bodyPr/>
          <a:lstStyle/>
          <a:p>
            <a:fld id="{D26192AE-F955-47E2-93D2-1FE3B0AAD7FE}" type="datetime1">
              <a:rPr lang="en-US" smtClean="0"/>
              <a:t>6/29/2024</a:t>
            </a:fld>
            <a:endParaRPr lang="en-IN"/>
          </a:p>
        </p:txBody>
      </p:sp>
      <p:sp>
        <p:nvSpPr>
          <p:cNvPr id="5" name="Footer Placeholder 4">
            <a:extLst>
              <a:ext uri="{FF2B5EF4-FFF2-40B4-BE49-F238E27FC236}">
                <a16:creationId xmlns:a16="http://schemas.microsoft.com/office/drawing/2014/main" id="{2D3B5B8D-4E78-4F08-BA62-FFDD3E38C9FD}"/>
              </a:ext>
            </a:extLst>
          </p:cNvPr>
          <p:cNvSpPr>
            <a:spLocks noGrp="1"/>
          </p:cNvSpPr>
          <p:nvPr>
            <p:ph type="ftr" sz="quarter" idx="11"/>
          </p:nvPr>
        </p:nvSpPr>
        <p:spPr/>
        <p:txBody>
          <a:bodyPr/>
          <a:lstStyle/>
          <a:p>
            <a:r>
              <a:rPr lang="en-IN"/>
              <a:t>Renu   Panwar          ACSE0514                   Design  Pattern          Unit-5</a:t>
            </a:r>
          </a:p>
        </p:txBody>
      </p:sp>
      <p:sp>
        <p:nvSpPr>
          <p:cNvPr id="6" name="Slide Number Placeholder 5">
            <a:extLst>
              <a:ext uri="{FF2B5EF4-FFF2-40B4-BE49-F238E27FC236}">
                <a16:creationId xmlns:a16="http://schemas.microsoft.com/office/drawing/2014/main" id="{CF0DC3C4-9830-4D0F-BB35-0EE56817743C}"/>
              </a:ext>
            </a:extLst>
          </p:cNvPr>
          <p:cNvSpPr>
            <a:spLocks noGrp="1"/>
          </p:cNvSpPr>
          <p:nvPr>
            <p:ph type="sldNum" sz="quarter" idx="12"/>
          </p:nvPr>
        </p:nvSpPr>
        <p:spPr/>
        <p:txBody>
          <a:bodyPr/>
          <a:lstStyle/>
          <a:p>
            <a:fld id="{D4AC43BF-6EE8-4137-B6AC-14832BEEB3CF}" type="slidenum">
              <a:rPr lang="en-IN" smtClean="0"/>
              <a:t>89</a:t>
            </a:fld>
            <a:endParaRPr lang="en-IN"/>
          </a:p>
        </p:txBody>
      </p:sp>
      <p:sp>
        <p:nvSpPr>
          <p:cNvPr id="7" name="Content Placeholder 6">
            <a:extLst>
              <a:ext uri="{FF2B5EF4-FFF2-40B4-BE49-F238E27FC236}">
                <a16:creationId xmlns:a16="http://schemas.microsoft.com/office/drawing/2014/main" id="{7C48349B-1516-48B9-822F-E9DD94648896}"/>
              </a:ext>
            </a:extLst>
          </p:cNvPr>
          <p:cNvSpPr>
            <a:spLocks noGrp="1"/>
          </p:cNvSpPr>
          <p:nvPr>
            <p:ph idx="1"/>
          </p:nvPr>
        </p:nvSpPr>
        <p:spPr>
          <a:xfrm>
            <a:off x="838200" y="1825625"/>
            <a:ext cx="10515600" cy="2214965"/>
          </a:xfrm>
          <a:prstGeom prst="rect">
            <a:avLst/>
          </a:prstGeom>
          <a:noFill/>
        </p:spPr>
        <p:txBody>
          <a:bodyPr wrap="square" lIns="91440" tIns="45720" rIns="91440" bIns="45720">
            <a:spAutoFit/>
          </a:bodyPr>
          <a:lstStyle/>
          <a:p>
            <a:pPr marL="0" indent="0" algn="ctr">
              <a:buNone/>
            </a:pPr>
            <a:endParaRPr lang="en-US" sz="7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marL="0" indent="0" algn="ctr">
              <a:buNone/>
            </a:pPr>
            <a:r>
              <a:rPr lang="en-US" sz="7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1652315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BA78B7-1383-4351-A528-F24A604714DA}" type="datetime1">
              <a:rPr lang="en-US" smtClean="0"/>
              <a:t>6/29/2024</a:t>
            </a:fld>
            <a:endParaRPr lang="en-US" dirty="0"/>
          </a:p>
        </p:txBody>
      </p:sp>
      <p:sp>
        <p:nvSpPr>
          <p:cNvPr id="5" name="Footer Placeholder 4"/>
          <p:cNvSpPr>
            <a:spLocks noGrp="1"/>
          </p:cNvSpPr>
          <p:nvPr>
            <p:ph type="ftr" sz="quarter" idx="11"/>
          </p:nvPr>
        </p:nvSpPr>
        <p:spPr/>
        <p:txBody>
          <a:bodyPr/>
          <a:lstStyle/>
          <a:p>
            <a:r>
              <a:rPr lang="en-US"/>
              <a:t>Renu   Panwar          ACSE0514                   Design  Pattern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graphicFrame>
        <p:nvGraphicFramePr>
          <p:cNvPr id="3" name="Diagram 2">
            <a:extLst>
              <a:ext uri="{FF2B5EF4-FFF2-40B4-BE49-F238E27FC236}">
                <a16:creationId xmlns:a16="http://schemas.microsoft.com/office/drawing/2014/main" id="{9639769C-859C-4B3D-A306-7CB7BFEFB437}"/>
              </a:ext>
            </a:extLst>
          </p:cNvPr>
          <p:cNvGraphicFramePr/>
          <p:nvPr>
            <p:extLst>
              <p:ext uri="{D42A27DB-BD31-4B8C-83A1-F6EECF244321}">
                <p14:modId xmlns:p14="http://schemas.microsoft.com/office/powerpoint/2010/main" val="1630677352"/>
              </p:ext>
            </p:extLst>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extLst>
              <p:ext uri="{D42A27DB-BD31-4B8C-83A1-F6EECF244321}">
                <p14:modId xmlns:p14="http://schemas.microsoft.com/office/powerpoint/2010/main" val="3181864439"/>
              </p:ext>
            </p:extLst>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extLst>
              <p:ext uri="{D42A27DB-BD31-4B8C-83A1-F6EECF244321}">
                <p14:modId xmlns:p14="http://schemas.microsoft.com/office/powerpoint/2010/main" val="1102655664"/>
              </p:ext>
            </p:extLst>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extLst>
              <p:ext uri="{D42A27DB-BD31-4B8C-83A1-F6EECF244321}">
                <p14:modId xmlns:p14="http://schemas.microsoft.com/office/powerpoint/2010/main" val="4073034233"/>
              </p:ext>
            </p:extLst>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extLst>
              <p:ext uri="{D42A27DB-BD31-4B8C-83A1-F6EECF244321}">
                <p14:modId xmlns:p14="http://schemas.microsoft.com/office/powerpoint/2010/main" val="3444405378"/>
              </p:ext>
            </p:extLst>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extLst>
              <p:ext uri="{D42A27DB-BD31-4B8C-83A1-F6EECF244321}">
                <p14:modId xmlns:p14="http://schemas.microsoft.com/office/powerpoint/2010/main" val="2553590552"/>
              </p:ext>
            </p:extLst>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a:extLst>
              <a:ext uri="{FF2B5EF4-FFF2-40B4-BE49-F238E27FC236}">
                <a16:creationId xmlns:a16="http://schemas.microsoft.com/office/drawing/2014/main" id="{584BFB67-A290-4345-B380-C21BA1F5C217}"/>
              </a:ext>
            </a:extLst>
          </p:cNvPr>
          <p:cNvGraphicFramePr/>
          <p:nvPr>
            <p:extLst>
              <p:ext uri="{D42A27DB-BD31-4B8C-83A1-F6EECF244321}">
                <p14:modId xmlns:p14="http://schemas.microsoft.com/office/powerpoint/2010/main" val="391905342"/>
              </p:ext>
            </p:extLst>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
        <p:nvSpPr>
          <p:cNvPr id="2" name="TextBox 1">
            <a:extLst>
              <a:ext uri="{FF2B5EF4-FFF2-40B4-BE49-F238E27FC236}">
                <a16:creationId xmlns:a16="http://schemas.microsoft.com/office/drawing/2014/main" id="{E0DC416A-DF3A-EE76-916C-0D422527B6E8}"/>
              </a:ext>
            </a:extLst>
          </p:cNvPr>
          <p:cNvSpPr txBox="1"/>
          <p:nvPr/>
        </p:nvSpPr>
        <p:spPr>
          <a:xfrm>
            <a:off x="2971798" y="134776"/>
            <a:ext cx="6096000" cy="646331"/>
          </a:xfrm>
          <a:prstGeom prst="rect">
            <a:avLst/>
          </a:prstGeom>
          <a:noFill/>
        </p:spPr>
        <p:txBody>
          <a:bodyPr wrap="square">
            <a:spAutoFit/>
          </a:bodyPr>
          <a:lstStyle/>
          <a:p>
            <a:pPr algn="ctr">
              <a:spcBef>
                <a:spcPct val="0"/>
              </a:spcBef>
              <a:defRPr/>
            </a:pPr>
            <a:r>
              <a:rPr lang="en-US" sz="3600" b="1" dirty="0"/>
              <a:t>Program Outcomes (POs)</a:t>
            </a:r>
          </a:p>
        </p:txBody>
      </p:sp>
    </p:spTree>
    <p:extLst>
      <p:ext uri="{BB962C8B-B14F-4D97-AF65-F5344CB8AC3E}">
        <p14:creationId xmlns:p14="http://schemas.microsoft.com/office/powerpoint/2010/main" val="2197808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222</TotalTime>
  <Words>4616</Words>
  <Application>Microsoft Office PowerPoint</Application>
  <PresentationFormat>Widescreen</PresentationFormat>
  <Paragraphs>827</Paragraphs>
  <Slides>89</Slides>
  <Notes>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89</vt:i4>
      </vt:variant>
    </vt:vector>
  </HeadingPairs>
  <TitlesOfParts>
    <vt:vector size="97" baseType="lpstr">
      <vt:lpstr>Arial</vt:lpstr>
      <vt:lpstr>Calibri</vt:lpstr>
      <vt:lpstr>Calibri Light</vt:lpstr>
      <vt:lpstr>Courier New</vt:lpstr>
      <vt:lpstr>Times New Roman</vt:lpstr>
      <vt:lpstr>Wingdings</vt:lpstr>
      <vt:lpstr>Office Theme</vt:lpstr>
      <vt:lpstr>Packager Shell Object</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Design  Pattern  Previous  Year  Question  Paper..</vt:lpstr>
      <vt:lpstr>   Design  Pattern  Previous  Year  Question  Paper..</vt:lpstr>
      <vt:lpstr>   Design  Pattern  Previous  Year  Question  Paper..</vt:lpstr>
      <vt:lpstr>      Design  Pattern  Previous  Year  Question  Paper..</vt:lpstr>
      <vt:lpstr>   Design  Pattern  Previous  Year  Question  Paper.. </vt:lpstr>
      <vt:lpstr>     Design  Pattern  Previous  Year  Question  Paper..</vt:lpstr>
      <vt:lpstr>    Design  Pattern  Previous  Year  Question  Paper..</vt:lpstr>
      <vt:lpstr>     Design  Pattern  Previous  Year  Question  Paper..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and Technology, Greater Noida</dc:title>
  <dc:creator>shwetasingh2123@outlook.com</dc:creator>
  <cp:lastModifiedBy>Renu Devi</cp:lastModifiedBy>
  <cp:revision>23</cp:revision>
  <dcterms:created xsi:type="dcterms:W3CDTF">2024-06-15T16:16:39Z</dcterms:created>
  <dcterms:modified xsi:type="dcterms:W3CDTF">2024-06-29T09:59:29Z</dcterms:modified>
</cp:coreProperties>
</file>