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5"/>
  </p:notesMasterIdLst>
  <p:handoutMasterIdLst>
    <p:handoutMasterId r:id="rId106"/>
  </p:handoutMasterIdLst>
  <p:sldIdLst>
    <p:sldId id="256" r:id="rId3"/>
    <p:sldId id="257" r:id="rId4"/>
    <p:sldId id="296" r:id="rId5"/>
    <p:sldId id="297" r:id="rId6"/>
    <p:sldId id="298" r:id="rId7"/>
    <p:sldId id="300" r:id="rId8"/>
    <p:sldId id="288" r:id="rId9"/>
    <p:sldId id="299" r:id="rId10"/>
    <p:sldId id="301" r:id="rId11"/>
    <p:sldId id="302" r:id="rId12"/>
    <p:sldId id="303" r:id="rId13"/>
    <p:sldId id="304" r:id="rId14"/>
    <p:sldId id="305" r:id="rId15"/>
    <p:sldId id="306" r:id="rId16"/>
    <p:sldId id="307" r:id="rId17"/>
    <p:sldId id="308" r:id="rId18"/>
    <p:sldId id="310" r:id="rId19"/>
    <p:sldId id="309" r:id="rId20"/>
    <p:sldId id="311" r:id="rId21"/>
    <p:sldId id="312" r:id="rId22"/>
    <p:sldId id="313" r:id="rId23"/>
    <p:sldId id="314" r:id="rId24"/>
    <p:sldId id="315" r:id="rId25"/>
    <p:sldId id="316" r:id="rId26"/>
    <p:sldId id="317" r:id="rId27"/>
    <p:sldId id="318" r:id="rId28"/>
    <p:sldId id="283" r:id="rId29"/>
    <p:sldId id="284" r:id="rId30"/>
    <p:sldId id="319" r:id="rId31"/>
    <p:sldId id="320" r:id="rId32"/>
    <p:sldId id="321" r:id="rId33"/>
    <p:sldId id="331" r:id="rId34"/>
    <p:sldId id="332" r:id="rId35"/>
    <p:sldId id="334" r:id="rId36"/>
    <p:sldId id="335" r:id="rId37"/>
    <p:sldId id="336" r:id="rId38"/>
    <p:sldId id="337" r:id="rId39"/>
    <p:sldId id="338" r:id="rId40"/>
    <p:sldId id="339" r:id="rId41"/>
    <p:sldId id="340" r:id="rId42"/>
    <p:sldId id="341" r:id="rId43"/>
    <p:sldId id="342" r:id="rId44"/>
    <p:sldId id="343" r:id="rId45"/>
    <p:sldId id="344" r:id="rId46"/>
    <p:sldId id="333" r:id="rId47"/>
    <p:sldId id="345" r:id="rId48"/>
    <p:sldId id="346" r:id="rId49"/>
    <p:sldId id="347" r:id="rId50"/>
    <p:sldId id="348" r:id="rId51"/>
    <p:sldId id="349" r:id="rId52"/>
    <p:sldId id="350" r:id="rId53"/>
    <p:sldId id="351" r:id="rId54"/>
    <p:sldId id="352" r:id="rId55"/>
    <p:sldId id="353" r:id="rId56"/>
    <p:sldId id="354" r:id="rId57"/>
    <p:sldId id="356" r:id="rId58"/>
    <p:sldId id="357" r:id="rId59"/>
    <p:sldId id="358" r:id="rId60"/>
    <p:sldId id="359" r:id="rId61"/>
    <p:sldId id="360" r:id="rId62"/>
    <p:sldId id="361" r:id="rId63"/>
    <p:sldId id="362" r:id="rId64"/>
    <p:sldId id="363" r:id="rId65"/>
    <p:sldId id="364" r:id="rId66"/>
    <p:sldId id="365" r:id="rId67"/>
    <p:sldId id="355" r:id="rId68"/>
    <p:sldId id="366" r:id="rId69"/>
    <p:sldId id="367" r:id="rId70"/>
    <p:sldId id="368" r:id="rId71"/>
    <p:sldId id="369" r:id="rId72"/>
    <p:sldId id="370" r:id="rId73"/>
    <p:sldId id="371" r:id="rId74"/>
    <p:sldId id="373" r:id="rId75"/>
    <p:sldId id="374" r:id="rId76"/>
    <p:sldId id="375" r:id="rId77"/>
    <p:sldId id="376" r:id="rId78"/>
    <p:sldId id="372" r:id="rId79"/>
    <p:sldId id="378" r:id="rId80"/>
    <p:sldId id="379" r:id="rId81"/>
    <p:sldId id="380" r:id="rId82"/>
    <p:sldId id="381" r:id="rId83"/>
    <p:sldId id="382" r:id="rId84"/>
    <p:sldId id="383" r:id="rId85"/>
    <p:sldId id="384" r:id="rId86"/>
    <p:sldId id="385" r:id="rId87"/>
    <p:sldId id="386" r:id="rId88"/>
    <p:sldId id="387" r:id="rId89"/>
    <p:sldId id="377" r:id="rId90"/>
    <p:sldId id="388" r:id="rId91"/>
    <p:sldId id="389" r:id="rId92"/>
    <p:sldId id="390" r:id="rId93"/>
    <p:sldId id="391" r:id="rId94"/>
    <p:sldId id="392" r:id="rId95"/>
    <p:sldId id="393" r:id="rId96"/>
    <p:sldId id="394" r:id="rId97"/>
    <p:sldId id="395" r:id="rId98"/>
    <p:sldId id="396" r:id="rId99"/>
    <p:sldId id="398" r:id="rId100"/>
    <p:sldId id="399" r:id="rId101"/>
    <p:sldId id="397" r:id="rId102"/>
    <p:sldId id="400" r:id="rId103"/>
    <p:sldId id="401"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showGuides="1">
      <p:cViewPr varScale="1">
        <p:scale>
          <a:sx n="78" d="100"/>
          <a:sy n="78" d="100"/>
        </p:scale>
        <p:origin x="854" y="62"/>
      </p:cViewPr>
      <p:guideLst>
        <p:guide orient="horz" pos="2160"/>
        <p:guide pos="3832"/>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6/28/2024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6/28/2024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t>6/28/2024</a:t>
            </a:fld>
            <a:endParaRPr lang="en-US"/>
          </a:p>
        </p:txBody>
      </p:sp>
      <p:sp>
        <p:nvSpPr>
          <p:cNvPr id="8" name="Footer Placeholder 7"/>
          <p:cNvSpPr>
            <a:spLocks noGrp="1"/>
          </p:cNvSpPr>
          <p:nvPr>
            <p:ph type="ftr" sz="quarter" idx="11"/>
          </p:nvPr>
        </p:nvSpPr>
        <p:spPr/>
        <p:txBody>
          <a:bodyPr/>
          <a:lstStyle/>
          <a:p>
            <a:r>
              <a:rPr lang="en-US"/>
              <a:t>Vaishali Mishra             WT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t>6/28/2024</a:t>
            </a:fld>
            <a:endParaRPr lang="en-US"/>
          </a:p>
        </p:txBody>
      </p:sp>
      <p:sp>
        <p:nvSpPr>
          <p:cNvPr id="4" name="Footer Placeholder 3"/>
          <p:cNvSpPr>
            <a:spLocks noGrp="1"/>
          </p:cNvSpPr>
          <p:nvPr>
            <p:ph type="ftr" sz="quarter" idx="11"/>
          </p:nvPr>
        </p:nvSpPr>
        <p:spPr/>
        <p:txBody>
          <a:bodyPr/>
          <a:lstStyle/>
          <a:p>
            <a:r>
              <a:rPr lang="en-US"/>
              <a:t>Vaishali Mishra             WT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t>6/28/2024</a:t>
            </a:fld>
            <a:endParaRPr lang="en-US"/>
          </a:p>
        </p:txBody>
      </p:sp>
      <p:sp>
        <p:nvSpPr>
          <p:cNvPr id="3" name="Footer Placeholder 2"/>
          <p:cNvSpPr>
            <a:spLocks noGrp="1"/>
          </p:cNvSpPr>
          <p:nvPr>
            <p:ph type="ftr" sz="quarter" idx="11"/>
          </p:nvPr>
        </p:nvSpPr>
        <p:spPr/>
        <p:txBody>
          <a:bodyPr/>
          <a:lstStyle/>
          <a:p>
            <a:r>
              <a:rPr lang="en-US"/>
              <a:t>Vaishali Mishra             WT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t>6/28/2024</a:t>
            </a:fld>
            <a:endParaRPr lang="en-US"/>
          </a:p>
        </p:txBody>
      </p:sp>
      <p:sp>
        <p:nvSpPr>
          <p:cNvPr id="8" name="Footer Placeholder 7"/>
          <p:cNvSpPr>
            <a:spLocks noGrp="1"/>
          </p:cNvSpPr>
          <p:nvPr>
            <p:ph type="ftr" sz="quarter" idx="11"/>
          </p:nvPr>
        </p:nvSpPr>
        <p:spPr/>
        <p:txBody>
          <a:bodyPr/>
          <a:lstStyle/>
          <a:p>
            <a:r>
              <a:rPr lang="en-US"/>
              <a:t>Vaishali Mishra             WT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t>6/28/2024</a:t>
            </a:fld>
            <a:endParaRPr lang="en-US"/>
          </a:p>
        </p:txBody>
      </p:sp>
      <p:sp>
        <p:nvSpPr>
          <p:cNvPr id="4" name="Footer Placeholder 3"/>
          <p:cNvSpPr>
            <a:spLocks noGrp="1"/>
          </p:cNvSpPr>
          <p:nvPr>
            <p:ph type="ftr" sz="quarter" idx="11"/>
          </p:nvPr>
        </p:nvSpPr>
        <p:spPr/>
        <p:txBody>
          <a:bodyPr/>
          <a:lstStyle/>
          <a:p>
            <a:r>
              <a:rPr lang="en-US"/>
              <a:t>Vaishali Mishra             WT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t>6/28/2024</a:t>
            </a:fld>
            <a:endParaRPr lang="en-US"/>
          </a:p>
        </p:txBody>
      </p:sp>
      <p:sp>
        <p:nvSpPr>
          <p:cNvPr id="3" name="Footer Placeholder 2"/>
          <p:cNvSpPr>
            <a:spLocks noGrp="1"/>
          </p:cNvSpPr>
          <p:nvPr>
            <p:ph type="ftr" sz="quarter" idx="11"/>
          </p:nvPr>
        </p:nvSpPr>
        <p:spPr/>
        <p:txBody>
          <a:bodyPr/>
          <a:lstStyle/>
          <a:p>
            <a:r>
              <a:rPr lang="en-US"/>
              <a:t>Vaishali Mishra             WT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t>6/28/2024</a:t>
            </a:fld>
            <a:endParaRPr lang="en-US"/>
          </a:p>
        </p:txBody>
      </p:sp>
      <p:sp>
        <p:nvSpPr>
          <p:cNvPr id="6" name="Footer Placeholder 5"/>
          <p:cNvSpPr>
            <a:spLocks noGrp="1"/>
          </p:cNvSpPr>
          <p:nvPr>
            <p:ph type="ftr" sz="quarter" idx="11"/>
          </p:nvPr>
        </p:nvSpPr>
        <p:spPr/>
        <p:txBody>
          <a:bodyPr/>
          <a:lstStyle/>
          <a:p>
            <a:r>
              <a:rPr lang="en-US"/>
              <a:t>Vaishali Mishra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t>6/28/2024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Vaishali Mishra             WT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t>6/28/2024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Vaishali Mishra             WT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jpeg"/><Relationship Id="rId5" Type="http://schemas.openxmlformats.org/officeDocument/2006/relationships/slideLayout" Target="../slideLayouts/slideLayout15.xml"/><Relationship Id="rId4"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jpeg"/><Relationship Id="rId4"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xfinity.com/hub/internet/internet-speed"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7.png"/><Relationship Id="rId4" Type="http://schemas.openxmlformats.org/officeDocument/2006/relationships/image" Target="../media/image3.jpeg"/></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8.xml.rels><?xml version="1.0" encoding="UTF-8" standalone="yes"?>
<Relationships xmlns="http://schemas.openxmlformats.org/package/2006/relationships"><Relationship Id="rId3" Type="http://schemas.openxmlformats.org/officeDocument/2006/relationships/hyperlink" Target="https://www.usability.gov/how-to-and-tools/methods/running-usability-test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usability.gov/how-to-and-tools/methods/reporting-usability-test-results.html" TargetMode="External"/><Relationship Id="rId5" Type="http://schemas.openxmlformats.org/officeDocument/2006/relationships/hyperlink" Target="https://www.usability.gov/how-to-and-tools/methods/recruiting-usability-test-participants.html" TargetMode="External"/><Relationship Id="rId4" Type="http://schemas.openxmlformats.org/officeDocument/2006/relationships/hyperlink" Target="https://www.usability.gov/how-to-and-tools/methods/planning-usability-testing.html"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3.jpeg"/></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1.png"/></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3.png"/></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4120"/>
            <a:ext cx="9448800" cy="941070"/>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pPr marL="0" indent="0" eaLnBrk="1" hangingPunct="1">
              <a:spcBef>
                <a:spcPct val="0"/>
              </a:spcBef>
              <a:spcAft>
                <a:spcPct val="0"/>
              </a:spcAft>
              <a:buClr>
                <a:srgbClr val="000000"/>
              </a:buClr>
            </a:pPr>
            <a:endParaRPr sz="2500" dirty="0">
              <a:solidFill>
                <a:srgbClr val="000000"/>
              </a:solidFill>
              <a:latin typeface="Calibri" panose="020F0502020204030204" charset="0"/>
              <a:ea typeface="Arial" panose="020B0604020202020204"/>
              <a:cs typeface="Calibri" panose="020F0502020204030204" charset="0"/>
              <a:sym typeface="Calibri" panose="020F0502020204030204" charset="0"/>
            </a:endParaRPr>
          </a:p>
          <a:p>
            <a:pPr marL="0" indent="0" eaLnBrk="1" hangingPunct="1">
              <a:spcBef>
                <a:spcPct val="0"/>
              </a:spcBef>
              <a:spcAft>
                <a:spcPct val="0"/>
              </a:spcAft>
              <a:buClr>
                <a:srgbClr val="000000"/>
              </a:buClr>
            </a:pP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I</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ntroduction</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T</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o</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Web Technology A</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nd</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W</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eb</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H</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osting</a:t>
            </a:r>
            <a:endParaRPr lang="en-US" sz="2500" dirty="0">
              <a:solidFill>
                <a:schemeClr val="tx1"/>
              </a:solidFill>
            </a:endParaRPr>
          </a:p>
        </p:txBody>
      </p:sp>
      <p:sp>
        <p:nvSpPr>
          <p:cNvPr id="6" name="Subtitle 2"/>
          <p:cNvSpPr txBox="1"/>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Vaishali Mishra</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 Deptt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t>6/28/2024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en-US" dirty="0"/>
              <a:t>Vaishali Mishra             WT                 UNIT 1</a:t>
            </a:r>
          </a:p>
        </p:txBody>
      </p:sp>
      <p:sp>
        <p:nvSpPr>
          <p:cNvPr id="14" name="Subtitle 2"/>
          <p:cNvSpPr txBox="1"/>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Subject Web Technology ACSC0505</a:t>
            </a:r>
          </a:p>
        </p:txBody>
      </p:sp>
      <p:sp>
        <p:nvSpPr>
          <p:cNvPr id="15" name="Subtitle 2"/>
          <p:cNvSpPr txBox="1"/>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R="0" algn="ctr" defTabSz="914400" eaLnBrk="1" fontAlgn="auto" hangingPunct="1">
              <a:spcBef>
                <a:spcPct val="20000"/>
              </a:spcBef>
              <a:spcAft>
                <a:spcPts val="0"/>
              </a:spcAft>
              <a:buClrTx/>
              <a:buSzTx/>
              <a:buFont typeface="Arial" panose="020B0604020202020204" pitchFamily="34" charset="0"/>
              <a:buNone/>
              <a:defRPr/>
            </a:pPr>
            <a:r>
              <a:rPr lang="en-US" sz="2000" noProof="0" dirty="0">
                <a:solidFill>
                  <a:srgbClr val="000000"/>
                </a:solidFill>
                <a:latin typeface="Calibri" panose="020F0502020204030204" charset="0"/>
                <a:cs typeface="Calibri" panose="020F0502020204030204" charset="0"/>
                <a:sym typeface="Arial" panose="020B0604020202020204" pitchFamily="34" charset="0"/>
              </a:rPr>
              <a:t>Course Details</a:t>
            </a:r>
            <a:br>
              <a:rPr lang="en-US" sz="2000" noProof="0" dirty="0">
                <a:solidFill>
                  <a:srgbClr val="000000"/>
                </a:solidFill>
                <a:latin typeface="Calibri" panose="020F0502020204030204" charset="0"/>
                <a:cs typeface="Calibri" panose="020F0502020204030204" charset="0"/>
                <a:sym typeface="Arial" panose="020B0604020202020204" pitchFamily="34" charset="0"/>
              </a:rPr>
            </a:br>
            <a:r>
              <a:rPr lang="en-US" sz="2000" noProof="0" dirty="0">
                <a:solidFill>
                  <a:srgbClr val="000000"/>
                </a:solidFill>
                <a:latin typeface="Calibri" panose="020F0502020204030204" charset="0"/>
                <a:cs typeface="Calibri" panose="020F0502020204030204" charset="0"/>
                <a:sym typeface="Arial" panose="020B0604020202020204" pitchFamily="34" charset="0"/>
              </a:rPr>
              <a:t>(B Tech. 5</a:t>
            </a:r>
            <a:r>
              <a:rPr lang="en-US" sz="2000" baseline="30000" noProof="0" dirty="0">
                <a:solidFill>
                  <a:srgbClr val="000000"/>
                </a:solidFill>
                <a:latin typeface="Calibri" panose="020F0502020204030204" charset="0"/>
                <a:cs typeface="Calibri" panose="020F0502020204030204" charset="0"/>
                <a:sym typeface="Arial" panose="020B0604020202020204" pitchFamily="34" charset="0"/>
              </a:rPr>
              <a:t>th</a:t>
            </a:r>
            <a:r>
              <a:rPr lang="en-US" sz="2000" noProof="0" dirty="0">
                <a:solidFill>
                  <a:srgbClr val="000000"/>
                </a:solidFill>
                <a:latin typeface="Calibri" panose="020F0502020204030204" charset="0"/>
                <a:cs typeface="Calibri" panose="020F0502020204030204" charset="0"/>
                <a:sym typeface="Arial" panose="020B0604020202020204" pitchFamily="34" charset="0"/>
              </a:rPr>
              <a:t> Sem)</a:t>
            </a:r>
            <a:endParaRPr lang="en-US" sz="2000" dirty="0">
              <a:solidFill>
                <a:schemeClr val="tx1"/>
              </a:solidFill>
            </a:endParaRPr>
          </a:p>
        </p:txBody>
      </p:sp>
      <p:pic>
        <p:nvPicPr>
          <p:cNvPr id="7" name="Picture 6"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5" name="Picture 4">
            <a:extLst>
              <a:ext uri="{FF2B5EF4-FFF2-40B4-BE49-F238E27FC236}">
                <a16:creationId xmlns:a16="http://schemas.microsoft.com/office/drawing/2014/main" id="{49365923-4D35-2D16-4F08-6ABB0CF991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3103" y="2416175"/>
            <a:ext cx="19050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- 5</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58165" y="1246505"/>
            <a:ext cx="10914380" cy="436435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Working with files and directories: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Session &amp; Cookies: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Session Control, Session Functionality What is a Cookie, Setting Cookies with PHP. Using Cookies with Sessions, Deleting Cookies, Registering Session variables, Destroying the variables and Session.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References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8305" y="1228725"/>
            <a:ext cx="10998200" cy="445706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Burdman, Jessica, “Collaborative Web Development” Addison Wesley</a:t>
            </a:r>
          </a:p>
          <a:p>
            <a:pPr>
              <a:spcBef>
                <a:spcPts val="365"/>
              </a:spcBef>
              <a:spcAft>
                <a:spcPct val="0"/>
              </a:spcAft>
              <a:buClr>
                <a:srgbClr val="000000"/>
              </a:buClr>
              <a:buFont typeface="Arial" panose="020B0604020202020204" pitchFamily="34" charset="0"/>
              <a:buNone/>
            </a:pPr>
            <a:endParaRPr sz="22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Xavier, C, “ Web Technology and Design” , New Age International</a:t>
            </a:r>
          </a:p>
          <a:p>
            <a:pPr>
              <a:spcBef>
                <a:spcPts val="365"/>
              </a:spcBef>
              <a:spcAft>
                <a:spcPct val="0"/>
              </a:spcAft>
              <a:buClr>
                <a:srgbClr val="000000"/>
              </a:buClr>
              <a:buFont typeface="Arial" panose="020B0604020202020204" pitchFamily="34" charset="0"/>
              <a:buNone/>
            </a:pPr>
            <a:endParaRPr sz="22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
            </a:pPr>
            <a:r>
              <a:rPr sz="2200" dirty="0">
                <a:latin typeface="Arial" panose="020B0604020202020204"/>
                <a:ea typeface="Arial" panose="020B0604020202020204"/>
                <a:cs typeface="Arial" panose="020B0604020202020204"/>
                <a:sym typeface="Arial" panose="020B0604020202020204" pitchFamily="34" charset="0"/>
              </a:rPr>
              <a:t>Ivan Bayross,” HTML, DHTML, Java Script, Perl &amp; CGI”, BPB Publication</a:t>
            </a:r>
            <a:endParaRPr lang="en-US" sz="22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Recap of Unit 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63015"/>
            <a:ext cx="11155045" cy="4395470"/>
          </a:xfrm>
          <a:prstGeom prst="rect">
            <a:avLst/>
          </a:prstGeom>
          <a:noFill/>
        </p:spPr>
        <p:txBody>
          <a:bodyPr wrap="square" rtlCol="0" anchor="t">
            <a:noAutofit/>
          </a:bodyPr>
          <a:lstStyle/>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the history of web development strategies and protocols governing web with various types of internet services and tools.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types server with the help of client server computing concepts.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the various type of hosting packages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protocols governing web</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102</a:t>
            </a:fld>
            <a:endParaRPr lang="en-US"/>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54400" y="2372995"/>
            <a:ext cx="6683375" cy="1427480"/>
          </a:xfrm>
          <a:prstGeom prst="rect">
            <a:avLst/>
          </a:prstGeom>
          <a:noFill/>
        </p:spPr>
        <p:txBody>
          <a:bodyPr wrap="square" rtlCol="0" anchor="t">
            <a:noAutofit/>
          </a:bodyPr>
          <a:lstStyle/>
          <a:p>
            <a:r>
              <a:rPr lang="en-US" sz="6600" b="1" kern="0" noProof="0" dirty="0">
                <a:ln w="22225">
                  <a:solidFill>
                    <a:schemeClr val="accent2"/>
                  </a:solidFill>
                  <a:prstDash val="solid"/>
                </a:ln>
                <a:solidFill>
                  <a:schemeClr val="accent2">
                    <a:lumMod val="40000"/>
                    <a:lumOff val="60000"/>
                  </a:schemeClr>
                </a:solidFill>
                <a:effectLst/>
                <a:uLnTx/>
                <a:uFillTx/>
                <a:latin typeface="Arial" panose="020B0604020202020204"/>
                <a:ea typeface="Arial" panose="020B0604020202020204"/>
                <a:cs typeface="Arial" panose="020B0604020202020204"/>
                <a:sym typeface="Arial" panose="020B0604020202020204" pitchFamily="34"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Text Books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17525" y="1523365"/>
            <a:ext cx="11052175" cy="3093085"/>
          </a:xfrm>
          <a:prstGeom prst="rect">
            <a:avLst/>
          </a:prstGeom>
          <a:noFill/>
        </p:spPr>
        <p:txBody>
          <a:bodyPr wrap="square" rtlCol="0" anchor="t">
            <a:noAutofit/>
          </a:bodyPr>
          <a:lstStyle/>
          <a:p>
            <a:pPr marL="0" lvl="0" indent="0">
              <a:buClrTx/>
              <a:buFontTx/>
              <a:buNone/>
            </a:pPr>
            <a:r>
              <a:rPr lang="en-US" altLang="en-US" sz="2000" b="1" dirty="0">
                <a:latin typeface="Times New Roman" panose="02020603050405020304" pitchFamily="18" charset="0"/>
                <a:cs typeface="Times New Roman" panose="02020603050405020304" pitchFamily="18" charset="0"/>
                <a:sym typeface="+mn-ea"/>
              </a:rPr>
              <a:t>Text books:</a:t>
            </a:r>
            <a:endParaRPr lang="en-US" altLang="en-US" sz="2000" b="1" dirty="0">
              <a:latin typeface="Times New Roman" panose="02020603050405020304" pitchFamily="18" charset="0"/>
              <a:cs typeface="Times New Roman" panose="02020603050405020304" pitchFamily="18" charset="0"/>
            </a:endParaRPr>
          </a:p>
          <a:p>
            <a:pPr marL="0" lvl="0" indent="0">
              <a:buClrTx/>
              <a:buFontTx/>
              <a:buNone/>
            </a:pPr>
            <a:endParaRPr lang="en-US" altLang="en-US" sz="1800" b="1" dirty="0">
              <a:latin typeface="Times New Roman" panose="02020603050405020304" pitchFamily="18" charset="0"/>
              <a:cs typeface="Times New Roman" panose="02020603050405020304" pitchFamily="18" charset="0"/>
            </a:endParaRPr>
          </a:p>
          <a:p>
            <a:pPr marL="0" lvl="0" indent="0" algn="just">
              <a:buClrTx/>
              <a:buFontTx/>
              <a:buNone/>
            </a:pPr>
            <a:r>
              <a:rPr lang="en-US" altLang="en-US"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1. </a:t>
            </a:r>
            <a:r>
              <a:rPr lang="en-IN" altLang="en-US" sz="2000" dirty="0">
                <a:latin typeface="Times New Roman" panose="02020603050405020304" pitchFamily="18" charset="0"/>
                <a:cs typeface="Times New Roman" panose="02020603050405020304" pitchFamily="18" charset="0"/>
                <a:sym typeface="+mn-ea"/>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r>
              <a:rPr lang="en-US" altLang="en-US" sz="2000" dirty="0">
                <a:latin typeface="Times New Roman" panose="02020603050405020304" pitchFamily="18" charset="0"/>
                <a:cs typeface="Times New Roman" panose="02020603050405020304" pitchFamily="18" charset="0"/>
                <a:sym typeface="+mn-ea"/>
              </a:rPr>
              <a:t>  2. </a:t>
            </a:r>
            <a:r>
              <a:rPr lang="en-IN" altLang="en-US" sz="2000" dirty="0">
                <a:latin typeface="Times New Roman" panose="02020603050405020304" pitchFamily="18" charset="0"/>
                <a:cs typeface="Times New Roman" panose="02020603050405020304" pitchFamily="18" charset="0"/>
                <a:sym typeface="+mn-ea"/>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b="1" noProof="0" dirty="0">
                <a:ln>
                  <a:noFill/>
                </a:ln>
                <a:effectLst/>
                <a:uLnTx/>
                <a:uFillTx/>
                <a:sym typeface="Arial" panose="020B0604020202020204" pitchFamily="34" charset="0"/>
              </a:rPr>
              <a:t>Branch Wise Applications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46430" y="1308735"/>
            <a:ext cx="10862945" cy="4141470"/>
          </a:xfrm>
          <a:prstGeom prst="rect">
            <a:avLst/>
          </a:prstGeom>
          <a:noFill/>
        </p:spPr>
        <p:txBody>
          <a:bodyPr wrap="square" rtlCol="0" anchor="t">
            <a:noAutofit/>
          </a:bodyPr>
          <a:lstStyle/>
          <a:p>
            <a:pPr>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Sample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Software Tools</a:t>
            </a:r>
          </a:p>
          <a:p>
            <a:pPr>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Course Objective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6900" y="1557020"/>
            <a:ext cx="10809605" cy="2470150"/>
          </a:xfrm>
          <a:prstGeom prst="rect">
            <a:avLst/>
          </a:prstGeom>
          <a:noFill/>
        </p:spPr>
        <p:txBody>
          <a:bodyPr wrap="square" rtlCol="0" anchor="t">
            <a:spAutoFit/>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The general objectives of this course are to</a:t>
            </a:r>
            <a:r>
              <a:rPr lang="en-IN" altLang="en-US" sz="2400" b="1" dirty="0">
                <a:latin typeface="Calibri" panose="020F0502020204030204" charset="0"/>
                <a:ea typeface="Arial" panose="020B0604020202020204"/>
                <a:cs typeface="Calibri" panose="020F0502020204030204" charset="0"/>
                <a:sym typeface="Arial" panose="020B0604020202020204" pitchFamily="34" charset="0"/>
              </a:rPr>
              <a:t> provide </a:t>
            </a: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Students will be able to build a proper responsive website.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Course Outcome</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5605" name="Rectangle 1"/>
          <p:cNvSpPr/>
          <p:nvPr>
            <p:custDataLst>
              <p:tags r:id="rId1"/>
            </p:custDataLst>
          </p:nvPr>
        </p:nvSpPr>
        <p:spPr>
          <a:xfrm>
            <a:off x="457200" y="747713"/>
            <a:ext cx="8686800" cy="400050"/>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000" dirty="0">
                <a:solidFill>
                  <a:schemeClr val="tx1"/>
                </a:solidFill>
                <a:cs typeface="Calibri" panose="020F0502020204030204" charset="0"/>
              </a:rPr>
              <a:t>At the end of the semester, student will be able to:</a:t>
            </a:r>
            <a:endParaRPr lang="en-US" altLang="en-US" sz="2000" dirty="0">
              <a:solidFill>
                <a:schemeClr val="tx1"/>
              </a:solidFill>
              <a:ea typeface="Calibri" panose="020F0502020204030204" charset="0"/>
            </a:endParaRPr>
          </a:p>
        </p:txBody>
      </p:sp>
      <p:graphicFrame>
        <p:nvGraphicFramePr>
          <p:cNvPr id="25606" name="Content Placeholder 25605"/>
          <p:cNvGraphicFramePr>
            <a:graphicFrameLocks noGrp="1"/>
          </p:cNvGraphicFramePr>
          <p:nvPr>
            <p:ph idx="1"/>
            <p:custDataLst>
              <p:tags r:id="rId2"/>
            </p:custDataLst>
          </p:nvPr>
        </p:nvGraphicFramePr>
        <p:xfrm>
          <a:off x="609600" y="1284605"/>
          <a:ext cx="10972800" cy="5074920"/>
        </p:xfrm>
        <a:graphic>
          <a:graphicData uri="http://schemas.openxmlformats.org/drawingml/2006/table">
            <a:tbl>
              <a:tblPr/>
              <a:tblGrid>
                <a:gridCol w="1509395">
                  <a:extLst>
                    <a:ext uri="{9D8B030D-6E8A-4147-A177-3AD203B41FA5}">
                      <a16:colId xmlns:a16="http://schemas.microsoft.com/office/drawing/2014/main" val="20000"/>
                    </a:ext>
                  </a:extLst>
                </a:gridCol>
                <a:gridCol w="7538085">
                  <a:extLst>
                    <a:ext uri="{9D8B030D-6E8A-4147-A177-3AD203B41FA5}">
                      <a16:colId xmlns:a16="http://schemas.microsoft.com/office/drawing/2014/main" val="20001"/>
                    </a:ext>
                  </a:extLst>
                </a:gridCol>
                <a:gridCol w="1925320">
                  <a:extLst>
                    <a:ext uri="{9D8B030D-6E8A-4147-A177-3AD203B41FA5}">
                      <a16:colId xmlns:a16="http://schemas.microsoft.com/office/drawing/2014/main" val="20002"/>
                    </a:ext>
                  </a:extLst>
                </a:gridCol>
              </a:tblGrid>
              <a:tr h="94488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Course Outcomes (CO)</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 Description</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Blooms’ Taxonomy</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58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CO1</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Recalling the basic facts and explaining the basic ideas of Web technology and web hosting.</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K1, K2</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8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CO2</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Applying and creating various HTML5 semantic elements and application with working on HTML forms for user input.</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K3,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992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CO3</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Understanding and applying the concepts of Creating Style Sheet (CSS)3 and bootstrap.</a:t>
                      </a:r>
                      <a:endParaRPr 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K2, K3</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45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CO4</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Analysing and implementing  concept of Java Script and its applications.</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K4,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CO5</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Creating and evaluating dynamic web pages using the concept of PHP</a:t>
                      </a:r>
                      <a:endParaRPr lang="en-US" alt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K5,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Outcome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80135" y="861060"/>
            <a:ext cx="10455910" cy="5313045"/>
          </a:xfrm>
          <a:prstGeom prst="rect">
            <a:avLst/>
          </a:prstGeom>
          <a:noFill/>
        </p:spPr>
        <p:txBody>
          <a:bodyPr wrap="square" rtlCol="0" anchor="t">
            <a:noAutofit/>
          </a:bodyPr>
          <a:lstStyle/>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 Engineering knowledge: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2. Problem analysis: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3. Design/development of solutions: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4. Conduct investigations of complex problems: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5. Modern tool usage:</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6. The engineer and society:</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7. Environment and sustainability: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8. Ethics:</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9. Individual and team work: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10. Communication: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11. Project management and finance: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12. Life-long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CO-PO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8677" name="Google Shape;142;p17"/>
          <p:cNvSpPr txBox="1"/>
          <p:nvPr>
            <p:custDataLst>
              <p:tags r:id="rId1"/>
            </p:custDataLst>
          </p:nvPr>
        </p:nvSpPr>
        <p:spPr>
          <a:xfrm>
            <a:off x="1092200" y="790575"/>
            <a:ext cx="7348538" cy="817563"/>
          </a:xfrm>
          <a:prstGeom prst="rect">
            <a:avLst/>
          </a:prstGeom>
          <a:noFill/>
          <a:ln w="9525">
            <a:noFill/>
          </a:ln>
        </p:spPr>
        <p:txBody>
          <a:bodyPr lIns="91425" tIns="91425" rIns="91425" bIns="91425"/>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ctr" eaLnBrk="1" hangingPunct="1">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marL="0" lvl="0" indent="0" eaLnBrk="1" hangingPunct="1">
              <a:spcBef>
                <a:spcPts val="1200"/>
              </a:spcBef>
              <a:buNone/>
            </a:pPr>
            <a:endParaRPr lang="en-US" altLang="en-US" dirty="0">
              <a:latin typeface="Calibri" panose="020F0502020204030204" charset="0"/>
              <a:ea typeface="Times New Roman" panose="02020603050405020304" pitchFamily="18" charset="0"/>
              <a:sym typeface="Calibri" panose="020F0502020204030204" charset="0"/>
            </a:endParaRPr>
          </a:p>
        </p:txBody>
      </p:sp>
      <p:graphicFrame>
        <p:nvGraphicFramePr>
          <p:cNvPr id="12" name="Google Shape;143;p17"/>
          <p:cNvGraphicFramePr>
            <a:graphicFrameLocks noGrp="1"/>
          </p:cNvGraphicFramePr>
          <p:nvPr>
            <p:ph idx="1"/>
            <p:custDataLst>
              <p:tags r:id="rId2"/>
            </p:custDataLst>
          </p:nvPr>
        </p:nvGraphicFramePr>
        <p:xfrm>
          <a:off x="609600" y="1600201"/>
          <a:ext cx="10972800" cy="4819650"/>
        </p:xfrm>
        <a:graphic>
          <a:graphicData uri="http://schemas.openxmlformats.org/drawingml/2006/table">
            <a:tbl>
              <a:tblPr/>
              <a:tblGrid>
                <a:gridCol w="998855">
                  <a:extLst>
                    <a:ext uri="{9D8B030D-6E8A-4147-A177-3AD203B41FA5}">
                      <a16:colId xmlns:a16="http://schemas.microsoft.com/office/drawing/2014/main" val="20000"/>
                    </a:ext>
                  </a:extLst>
                </a:gridCol>
                <a:gridCol w="756285">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772795">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805180">
                  <a:extLst>
                    <a:ext uri="{9D8B030D-6E8A-4147-A177-3AD203B41FA5}">
                      <a16:colId xmlns:a16="http://schemas.microsoft.com/office/drawing/2014/main" val="20007"/>
                    </a:ext>
                  </a:extLst>
                </a:gridCol>
                <a:gridCol w="803910">
                  <a:extLst>
                    <a:ext uri="{9D8B030D-6E8A-4147-A177-3AD203B41FA5}">
                      <a16:colId xmlns:a16="http://schemas.microsoft.com/office/drawing/2014/main" val="20008"/>
                    </a:ext>
                  </a:extLst>
                </a:gridCol>
                <a:gridCol w="804545">
                  <a:extLst>
                    <a:ext uri="{9D8B030D-6E8A-4147-A177-3AD203B41FA5}">
                      <a16:colId xmlns:a16="http://schemas.microsoft.com/office/drawing/2014/main" val="20009"/>
                    </a:ext>
                  </a:extLst>
                </a:gridCol>
                <a:gridCol w="992505">
                  <a:extLst>
                    <a:ext uri="{9D8B030D-6E8A-4147-A177-3AD203B41FA5}">
                      <a16:colId xmlns:a16="http://schemas.microsoft.com/office/drawing/2014/main" val="20010"/>
                    </a:ext>
                  </a:extLst>
                </a:gridCol>
                <a:gridCol w="916940">
                  <a:extLst>
                    <a:ext uri="{9D8B030D-6E8A-4147-A177-3AD203B41FA5}">
                      <a16:colId xmlns:a16="http://schemas.microsoft.com/office/drawing/2014/main" val="20011"/>
                    </a:ext>
                  </a:extLst>
                </a:gridCol>
                <a:gridCol w="935355">
                  <a:extLst>
                    <a:ext uri="{9D8B030D-6E8A-4147-A177-3AD203B41FA5}">
                      <a16:colId xmlns:a16="http://schemas.microsoft.com/office/drawing/2014/main" val="20012"/>
                    </a:ext>
                  </a:extLst>
                </a:gridCol>
              </a:tblGrid>
              <a:tr h="8413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Not Assigned</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82310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Calibri" panose="020F0502020204030204" charset="0"/>
                <a:ea typeface="Calibri" panose="020F0502020204030204" charset="0"/>
                <a:cs typeface="Mangal" panose="02040503050203030202" pitchFamily="18" charset="0"/>
                <a:sym typeface="Arial" panose="020B0604020202020204" pitchFamily="34" charset="0"/>
              </a:rPr>
              <a:t>Program Specific Outcomes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09600" y="1043940"/>
            <a:ext cx="10873740" cy="448754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PSO1</a:t>
            </a:r>
            <a:r>
              <a:rPr sz="2200" dirty="0">
                <a:latin typeface="Arial" panose="020B0604020202020204"/>
                <a:ea typeface="Arial" panose="020B0604020202020204"/>
                <a:cs typeface="Arial" panose="020B0604020202020204"/>
                <a:sym typeface="Arial" panose="020B0604020202020204" pitchFamily="34" charset="0"/>
              </a:rPr>
              <a:t>: Work as a software developer, database administrator, tester or networking engineer for providing solutions to the real world and industrial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PSO2:</a:t>
            </a:r>
            <a:r>
              <a:rPr sz="2200" dirty="0">
                <a:latin typeface="Arial" panose="020B0604020202020204"/>
                <a:ea typeface="Arial" panose="020B0604020202020204"/>
                <a:cs typeface="Arial" panose="020B0604020202020204"/>
                <a:sym typeface="Arial" panose="020B0604020202020204" pitchFamily="34" charset="0"/>
              </a:rPr>
              <a:t>Apply core subjects of information technology related to data structure and algorithm, software engineering, web technology, operating system, database and networking to solve complex IT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PSO3:</a:t>
            </a:r>
            <a:r>
              <a:rPr sz="2200" dirty="0">
                <a:latin typeface="Arial" panose="020B0604020202020204"/>
                <a:ea typeface="Arial" panose="020B0604020202020204"/>
                <a:cs typeface="Arial" panose="020B0604020202020204"/>
                <a:sym typeface="Arial" panose="020B0604020202020204" pitchFamily="34" charset="0"/>
              </a:rPr>
              <a:t>Practice multi-disciplinary and modern computing techniques by lifelong learning to establish innovative career.</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PSO4:</a:t>
            </a:r>
            <a:r>
              <a:rPr sz="2200" dirty="0">
                <a:latin typeface="Arial" panose="020B0604020202020204"/>
                <a:ea typeface="Arial" panose="020B0604020202020204"/>
                <a:cs typeface="Arial" panose="020B0604020202020204"/>
                <a:sym typeface="Arial" panose="020B0604020202020204" pitchFamily="34" charset="0"/>
              </a:rPr>
              <a:t> Work in a team or individual to manage projects with ethical concern to be a successful employee or employer in IT industry. 	</a:t>
            </a:r>
          </a:p>
          <a:p>
            <a:pPr algn="just">
              <a:spcBef>
                <a:spcPts val="365"/>
              </a:spcBef>
              <a:spcAft>
                <a:spcPct val="0"/>
              </a:spcAft>
              <a:buClr>
                <a:srgbClr val="000000"/>
              </a:buClr>
              <a:buFont typeface="Wingdings" panose="05000000000000000000" pitchFamily="2" charset="2"/>
              <a:buChar char="§"/>
            </a:pPr>
            <a:endParaRPr lang="en-US" sz="22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a:buClrTx/>
              <a:buSzTx/>
              <a:buFontTx/>
              <a:buNone/>
              <a:defRPr/>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COs and PSOs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803" name="TextBox 10"/>
          <p:cNvSpPr txBox="1"/>
          <p:nvPr>
            <p:custDataLst>
              <p:tags r:id="rId1"/>
            </p:custDataLst>
          </p:nvPr>
        </p:nvSpPr>
        <p:spPr>
          <a:xfrm>
            <a:off x="787400" y="957263"/>
            <a:ext cx="8370888" cy="830262"/>
          </a:xfrm>
          <a:prstGeom prst="rect">
            <a:avLst/>
          </a:prstGeom>
          <a:noFill/>
          <a:ln w="9525">
            <a:noFill/>
          </a:ln>
        </p:spPr>
        <p:txBody>
          <a:bodyPr>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400" dirty="0">
                <a:latin typeface="Times New Roman" panose="02020603050405020304" pitchFamily="18" charset="0"/>
                <a:cs typeface="Times New Roman" panose="02020603050405020304" pitchFamily="18" charset="0"/>
              </a:rPr>
              <a:t>Mapping of Program Specific Outcomes and Course Outcomes:</a:t>
            </a:r>
          </a:p>
          <a:p>
            <a:pPr marL="0" lvl="0" indent="0" eaLnBrk="1" hangingPunct="1">
              <a:buClrTx/>
              <a:buFontTx/>
              <a:buNone/>
            </a:pPr>
            <a:endParaRPr lang="en-US" altLang="en-US" sz="2400" dirty="0">
              <a:ea typeface="Times New Roman" panose="02020603050405020304" pitchFamily="18" charset="0"/>
            </a:endParaRPr>
          </a:p>
        </p:txBody>
      </p:sp>
      <p:graphicFrame>
        <p:nvGraphicFramePr>
          <p:cNvPr id="31751" name="Content Placeholder 31750"/>
          <p:cNvGraphicFramePr>
            <a:graphicFrameLocks noGrp="1"/>
          </p:cNvGraphicFramePr>
          <p:nvPr>
            <p:ph idx="1"/>
            <p:custDataLst>
              <p:tags r:id="rId2"/>
            </p:custDataLst>
          </p:nvPr>
        </p:nvGraphicFramePr>
        <p:xfrm>
          <a:off x="609600" y="1600201"/>
          <a:ext cx="10972800" cy="4168775"/>
        </p:xfrm>
        <a:graphic>
          <a:graphicData uri="http://schemas.openxmlformats.org/drawingml/2006/table">
            <a:tbl>
              <a:tblPr/>
              <a:tblGrid>
                <a:gridCol w="3430905">
                  <a:extLst>
                    <a:ext uri="{9D8B030D-6E8A-4147-A177-3AD203B41FA5}">
                      <a16:colId xmlns:a16="http://schemas.microsoft.com/office/drawing/2014/main" val="20000"/>
                    </a:ext>
                  </a:extLst>
                </a:gridCol>
                <a:gridCol w="1856740">
                  <a:extLst>
                    <a:ext uri="{9D8B030D-6E8A-4147-A177-3AD203B41FA5}">
                      <a16:colId xmlns:a16="http://schemas.microsoft.com/office/drawing/2014/main" val="20001"/>
                    </a:ext>
                  </a:extLst>
                </a:gridCol>
                <a:gridCol w="2047240">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931670">
                  <a:extLst>
                    <a:ext uri="{9D8B030D-6E8A-4147-A177-3AD203B41FA5}">
                      <a16:colId xmlns:a16="http://schemas.microsoft.com/office/drawing/2014/main" val="20004"/>
                    </a:ext>
                  </a:extLst>
                </a:gridCol>
              </a:tblGrid>
              <a:tr h="500063">
                <a:tc rowSpan="2">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Course Outcomes</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4">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Program Specific Outcomes</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98475">
                <a:tc vMerge="1">
                  <a:txBody>
                    <a:bodyPr/>
                    <a:lstStyle/>
                    <a:p>
                      <a:endParaRPr 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PSO1</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PSO2</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PSO3</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PSO4</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extLst>
                  <a:ext uri="{0D108BD9-81ED-4DB2-BD59-A6C34878D82A}">
                    <a16:rowId xmlns:a16="http://schemas.microsoft.com/office/drawing/2014/main" val="10002"/>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7">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4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Arial" panose="020B0604020202020204" pitchFamily="34" charset="0"/>
                        </a:rPr>
                        <a:t>AVG</a:t>
                      </a: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2.6</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.4</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Educational Objectives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869315" y="1030605"/>
            <a:ext cx="10563860" cy="4722495"/>
          </a:xfrm>
          <a:prstGeom prst="rect">
            <a:avLst/>
          </a:prstGeom>
          <a:noFill/>
        </p:spPr>
        <p:txBody>
          <a:bodyPr wrap="square" rtlCol="0" anchor="t">
            <a:noAutofit/>
          </a:bodyPr>
          <a:lstStyle/>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PEO1: </a:t>
            </a:r>
            <a:r>
              <a:rPr lang="en-US" altLang="en-US" sz="2400" dirty="0">
                <a:latin typeface="Arial" panose="020B0604020202020204"/>
                <a:ea typeface="Arial" panose="020B0604020202020204"/>
                <a:cs typeface="Arial" panose="020B0604020202020204"/>
                <a:sym typeface="Arial" panose="020B0604020202020204" pitchFamily="34" charset="0"/>
              </a:rPr>
              <a:t>able to apply sound knowledge in the field of information technology to fulfill the needs of IT industry.</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PEO2:a</a:t>
            </a:r>
            <a:r>
              <a:rPr lang="en-US" altLang="en-US" sz="2400" dirty="0">
                <a:latin typeface="Arial" panose="020B0604020202020204"/>
                <a:ea typeface="Arial" panose="020B0604020202020204"/>
                <a:cs typeface="Arial" panose="020B0604020202020204"/>
                <a:sym typeface="Arial" panose="020B0604020202020204" pitchFamily="34" charset="0"/>
              </a:rPr>
              <a:t>ble to design innovative and interdisciplinary systems through latest digital technologies.</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PEO3: </a:t>
            </a:r>
            <a:r>
              <a:rPr lang="en-US" altLang="en-US" sz="2400" dirty="0">
                <a:latin typeface="Arial" panose="020B0604020202020204"/>
                <a:ea typeface="Arial" panose="020B0604020202020204"/>
                <a:cs typeface="Arial" panose="020B0604020202020204"/>
                <a:sym typeface="Arial" panose="020B0604020202020204" pitchFamily="34"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PEO4:</a:t>
            </a:r>
            <a:r>
              <a:rPr lang="en-US" altLang="en-US" sz="2400" dirty="0">
                <a:latin typeface="Arial" panose="020B0604020202020204"/>
                <a:ea typeface="Arial" panose="020B0604020202020204"/>
                <a:cs typeface="Arial" panose="020B0604020202020204"/>
                <a:sym typeface="Arial" panose="020B0604020202020204" pitchFamily="34" charset="0"/>
              </a:rPr>
              <a:t> able to inculcate lifelong learning in the field of computing for successful career in organizations and R&amp;D sectors.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891905" cy="4526280"/>
          </a:xfrm>
        </p:spPr>
        <p:txBody>
          <a:bodyPr>
            <a:normAutofit/>
          </a:bodyPr>
          <a:lstStyle/>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Name of Subject with code, Course and Subject Teacher</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of Faculty member with Photograph</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Evaluation Scheme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Subject Syllabus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Branch wise Applications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Objective (Point wise)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Outcomes (COs)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Outcomes only heading (POs)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POs Mapping</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Specific Outcomes (PSOs)</a:t>
            </a:r>
            <a:endParaRPr lang="en-US" sz="2400" dirty="0"/>
          </a:p>
        </p:txBody>
      </p:sp>
      <p:sp>
        <p:nvSpPr>
          <p:cNvPr id="6" name="Date Placeholder 5"/>
          <p:cNvSpPr>
            <a:spLocks noGrp="1"/>
          </p:cNvSpPr>
          <p:nvPr>
            <p:ph type="dt" sz="half" idx="10"/>
          </p:nvPr>
        </p:nvSpPr>
        <p:spPr/>
        <p:txBody>
          <a:bodyPr/>
          <a:lstStyle/>
          <a:p>
            <a:fld id="{14B705BA-44BE-4E4D-8011-0D7C387D63D6}" type="datetime1">
              <a:rPr lang="en-US" smtClean="0"/>
              <a:t>6/28/2024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a:t>
            </a:fld>
            <a:endParaRPr lang="en-US"/>
          </a:p>
        </p:txBody>
      </p:sp>
      <p:sp>
        <p:nvSpPr>
          <p:cNvPr id="8"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dirty="0"/>
              <a:t>Vaishali Mishra             WT                 UNIT 1</a:t>
            </a:r>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base" latinLnBrk="0" hangingPunct="0">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Result Analysis </a:t>
            </a:r>
            <a:endParaRPr kumimoji="0" lang="en-US" b="0"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857885" y="1465580"/>
            <a:ext cx="9876790" cy="2562860"/>
          </a:xfrm>
          <a:prstGeom prst="rect">
            <a:avLst/>
          </a:prstGeom>
          <a:noFill/>
        </p:spPr>
        <p:txBody>
          <a:bodyPr wrap="square" rtlCol="0" anchor="t">
            <a:noAutofit/>
          </a:bodyPr>
          <a:lstStyle/>
          <a:p>
            <a:pPr marL="457200" lvl="0" indent="-457200" eaLnBrk="1" hangingPunct="1">
              <a:buClrTx/>
            </a:pPr>
            <a:r>
              <a:rPr lang="en-US" altLang="en-US" sz="2400" dirty="0">
                <a:cs typeface="Times New Roman" panose="02020603050405020304" pitchFamily="18" charset="0"/>
                <a:sym typeface="+mn-ea"/>
              </a:rPr>
              <a:t>Web Technology Result of 2022-23: 98.97%</a:t>
            </a:r>
            <a:endParaRPr lang="en-US" altLang="en-US" sz="2400" dirty="0">
              <a:cs typeface="Times New Roman" panose="02020603050405020304" pitchFamily="18" charset="0"/>
            </a:endParaRPr>
          </a:p>
          <a:p>
            <a:pPr marL="457200" lvl="0" indent="-457200" eaLnBrk="1" hangingPunct="1">
              <a:buClrTx/>
              <a:buFontTx/>
              <a:buNone/>
            </a:pPr>
            <a:endParaRPr lang="en-US" altLang="en-US" sz="2400" dirty="0">
              <a:cs typeface="Times New Roman" panose="02020603050405020304" pitchFamily="18" charset="0"/>
            </a:endParaRPr>
          </a:p>
          <a:p>
            <a:pPr marL="457200" lvl="0" indent="-457200" eaLnBrk="1" hangingPunct="1">
              <a:buClrTx/>
            </a:pPr>
            <a:r>
              <a:rPr lang="en-US" altLang="en-US" sz="2400" dirty="0">
                <a:cs typeface="Times New Roman" panose="02020603050405020304" pitchFamily="18" charset="0"/>
                <a:sym typeface="+mn-ea"/>
              </a:rPr>
              <a:t>Average Marks: 53.33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Content Placeholder 1"/>
          <p:cNvSpPr>
            <a:spLocks noGrp="1"/>
          </p:cNvSpPr>
          <p:nvPr>
            <p:ph sz="half" idx="2"/>
            <p:custDataLst>
              <p:tags r:id="rId1"/>
            </p:custDataLst>
          </p:nvPr>
        </p:nvSpPr>
        <p:spPr>
          <a:xfrm>
            <a:off x="613410" y="1158240"/>
            <a:ext cx="10968990" cy="3169285"/>
          </a:xfrm>
        </p:spPr>
        <p:txBody>
          <a:bodyPr spcFirstLastPara="1" vert="horz" wrap="square" lIns="91425" tIns="45700" rIns="91425" bIns="45700" numCol="1" anchor="t" anchorCtr="0" compatLnSpc="1">
            <a:noAutofit/>
          </a:bodyPr>
          <a:lstStyle/>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B TECH </a:t>
            </a:r>
          </a:p>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(SEM-V) THEORY EXAMINATION 20__-20__</a:t>
            </a:r>
          </a:p>
          <a:p>
            <a:pPr marL="0" indent="0">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Time: 3 Hours                                                                                    Total Marks: 100 </a:t>
            </a:r>
          </a:p>
          <a:p>
            <a:pPr marL="0" indent="0" algn="just">
              <a:spcBef>
                <a:spcPts val="365"/>
              </a:spcBef>
              <a:spcAft>
                <a:spcPct val="0"/>
              </a:spcAft>
              <a:buClr>
                <a:srgbClr val="000000"/>
              </a:buClr>
              <a:buFont typeface="Arial" panose="020B0604020202020204" pitchFamily="34" charset="0"/>
              <a:buNone/>
            </a:pPr>
            <a:r>
              <a:rPr lang="en-IN" altLang="x-none" sz="2000" b="1"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Note: 1. Attempt all Sections. If require any missing data; then choose suitably.</a:t>
            </a:r>
          </a:p>
          <a:p>
            <a:pPr marL="0" indent="0" algn="ctr">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SECTION A </a:t>
            </a:r>
          </a:p>
          <a:p>
            <a:pPr marL="0" indent="0">
              <a:spcBef>
                <a:spcPts val="365"/>
              </a:spcBef>
              <a:spcAft>
                <a:spcPct val="0"/>
              </a:spcAft>
              <a:buClr>
                <a:srgbClr val="000000"/>
              </a:buClr>
              <a:buFont typeface="Arial" panose="020B0604020202020204" pitchFamily="34" charset="0"/>
              <a:buAutoNum type="arabicPeriod"/>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Attempt all questions in brief.                                                        </a:t>
            </a:r>
            <a:r>
              <a:rPr lang="en-IN" altLang="x-none" sz="2000" b="1" dirty="0">
                <a:latin typeface="Arial" panose="020B0604020202020204"/>
                <a:ea typeface="Arial" panose="020B0604020202020204"/>
                <a:cs typeface="Arial" panose="020B0604020202020204"/>
                <a:sym typeface="Arial" panose="020B0604020202020204" pitchFamily="34" charset="0"/>
              </a:rPr>
              <a:t>1 x 10 = 10</a:t>
            </a:r>
          </a:p>
          <a:p>
            <a:pPr marL="0" indent="0">
              <a:spcBef>
                <a:spcPts val="365"/>
              </a:spcBef>
              <a:spcAft>
                <a:spcPct val="0"/>
              </a:spcAft>
              <a:buClr>
                <a:srgbClr val="000000"/>
              </a:buClr>
              <a:buFont typeface="Arial" panose="020B0604020202020204" pitchFamily="34" charset="0"/>
              <a:buNone/>
            </a:pPr>
            <a:endParaRPr lang="en-IN" altLang="x-none"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5" name="Content Placeholder 14"/>
          <p:cNvGraphicFramePr>
            <a:graphicFrameLocks noGrp="1"/>
          </p:cNvGraphicFramePr>
          <p:nvPr>
            <p:ph sz="half" idx="1"/>
            <p:custDataLst>
              <p:tags r:id="rId2"/>
            </p:custDataLst>
          </p:nvPr>
        </p:nvGraphicFramePr>
        <p:xfrm>
          <a:off x="883920" y="3611245"/>
          <a:ext cx="10278110" cy="2073275"/>
        </p:xfrm>
        <a:graphic>
          <a:graphicData uri="http://schemas.openxmlformats.org/drawingml/2006/table">
            <a:tbl>
              <a:tblPr firstRow="1" bandRow="1">
                <a:tableStyleId>{5C22544A-7EE6-4342-B048-85BDC9FD1C3A}</a:tableStyleId>
              </a:tblPr>
              <a:tblGrid>
                <a:gridCol w="1185545">
                  <a:extLst>
                    <a:ext uri="{9D8B030D-6E8A-4147-A177-3AD203B41FA5}">
                      <a16:colId xmlns:a16="http://schemas.microsoft.com/office/drawing/2014/main" val="20000"/>
                    </a:ext>
                  </a:extLst>
                </a:gridCol>
                <a:gridCol w="6918325">
                  <a:extLst>
                    <a:ext uri="{9D8B030D-6E8A-4147-A177-3AD203B41FA5}">
                      <a16:colId xmlns:a16="http://schemas.microsoft.com/office/drawing/2014/main" val="20001"/>
                    </a:ext>
                  </a:extLst>
                </a:gridCol>
                <a:gridCol w="1087120">
                  <a:extLst>
                    <a:ext uri="{9D8B030D-6E8A-4147-A177-3AD203B41FA5}">
                      <a16:colId xmlns:a16="http://schemas.microsoft.com/office/drawing/2014/main" val="20002"/>
                    </a:ext>
                  </a:extLst>
                </a:gridCol>
                <a:gridCol w="1087120">
                  <a:extLst>
                    <a:ext uri="{9D8B030D-6E8A-4147-A177-3AD203B41FA5}">
                      <a16:colId xmlns:a16="http://schemas.microsoft.com/office/drawing/2014/main" val="20003"/>
                    </a:ext>
                  </a:extLst>
                </a:gridCol>
              </a:tblGrid>
              <a:tr h="610235">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12190" y="1064260"/>
            <a:ext cx="10569575" cy="3674745"/>
          </a:xfrm>
          <a:prstGeom prst="rect">
            <a:avLst/>
          </a:prstGeom>
          <a:noFill/>
        </p:spPr>
        <p:txBody>
          <a:bodyPr wrap="square" rtlCol="0" anchor="t">
            <a:noAutofit/>
          </a:bodyPr>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2. Attempt of the following:                                            5 x 2 = 20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lgn="ctr">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SECTION B</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3. Attempt any five part of the following:                          5 x 6 = 30  </a:t>
            </a:r>
          </a:p>
        </p:txBody>
      </p:sp>
      <p:graphicFrame>
        <p:nvGraphicFramePr>
          <p:cNvPr id="8" name="Content Placeholder 7"/>
          <p:cNvGraphicFramePr>
            <a:graphicFrameLocks noGrp="1"/>
          </p:cNvGraphicFramePr>
          <p:nvPr>
            <p:ph sz="half" idx="1"/>
            <p:custDataLst>
              <p:tags r:id="rId1"/>
            </p:custDataLst>
          </p:nvPr>
        </p:nvGraphicFramePr>
        <p:xfrm>
          <a:off x="1066800" y="1605915"/>
          <a:ext cx="10070465" cy="1972945"/>
        </p:xfrm>
        <a:graphic>
          <a:graphicData uri="http://schemas.openxmlformats.org/drawingml/2006/table">
            <a:tbl>
              <a:tblPr firstRow="1" bandRow="1">
                <a:tableStyleId>{5C22544A-7EE6-4342-B048-85BDC9FD1C3A}</a:tableStyleId>
              </a:tblPr>
              <a:tblGrid>
                <a:gridCol w="1161415">
                  <a:extLst>
                    <a:ext uri="{9D8B030D-6E8A-4147-A177-3AD203B41FA5}">
                      <a16:colId xmlns:a16="http://schemas.microsoft.com/office/drawing/2014/main" val="20000"/>
                    </a:ext>
                  </a:extLst>
                </a:gridCol>
                <a:gridCol w="6779260">
                  <a:extLst>
                    <a:ext uri="{9D8B030D-6E8A-4147-A177-3AD203B41FA5}">
                      <a16:colId xmlns:a16="http://schemas.microsoft.com/office/drawing/2014/main" val="20001"/>
                    </a:ext>
                  </a:extLst>
                </a:gridCol>
                <a:gridCol w="106489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523875">
                <a:tc>
                  <a:txBody>
                    <a:bodyPr/>
                    <a:lstStyle/>
                    <a:p>
                      <a:r>
                        <a:rPr lang="en-IN" sz="1400" dirty="0" err="1">
                          <a:solidFill>
                            <a:schemeClr val="tx1"/>
                          </a:solidFill>
                        </a:rPr>
                        <a:t>Q.No</a:t>
                      </a:r>
                      <a:r>
                        <a:rPr lang="en-IN" sz="1400" dirty="0">
                          <a:solidFill>
                            <a:schemeClr val="tx1"/>
                          </a:solidFill>
                        </a:rPr>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7975">
                <a:tc>
                  <a:txBody>
                    <a:bodyPr/>
                    <a:lstStyle/>
                    <a:p>
                      <a:r>
                        <a:rPr lang="en-IN" sz="1400" dirty="0"/>
                        <a:t>1</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9245">
                <a:tc>
                  <a:txBody>
                    <a:bodyPr/>
                    <a:lstStyle/>
                    <a:p>
                      <a:r>
                        <a:rPr lang="en-IN" sz="1400" dirty="0"/>
                        <a:t>2</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3240">
                <a:tc>
                  <a:txBody>
                    <a:bodyPr/>
                    <a:lstStyle/>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8610">
                <a:tc>
                  <a:txBody>
                    <a:bodyPr/>
                    <a:lstStyle/>
                    <a:p>
                      <a:r>
                        <a:rPr lang="en-IN" sz="1400" dirty="0"/>
                        <a:t>5</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Content Placeholder 9"/>
          <p:cNvGraphicFramePr>
            <a:graphicFrameLocks noGrp="1"/>
          </p:cNvGraphicFramePr>
          <p:nvPr>
            <p:ph sz="half" idx="2"/>
            <p:custDataLst>
              <p:tags r:id="rId2"/>
            </p:custDataLst>
          </p:nvPr>
        </p:nvGraphicFramePr>
        <p:xfrm>
          <a:off x="1143000" y="4785360"/>
          <a:ext cx="10077450" cy="1765300"/>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0000"/>
                    </a:ext>
                  </a:extLst>
                </a:gridCol>
                <a:gridCol w="6783705">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tblGrid>
              <a:tr h="645160">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4015">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745">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3380">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7892" name="Content Placeholder 1"/>
          <p:cNvSpPr>
            <a:spLocks noGrp="1"/>
          </p:cNvSpPr>
          <p:nvPr>
            <p:ph sz="half" idx="2"/>
            <p:custDataLst>
              <p:tags r:id="rId1"/>
            </p:custDataLst>
          </p:nvPr>
        </p:nvSpPr>
        <p:spPr>
          <a:xfrm>
            <a:off x="766445" y="909955"/>
            <a:ext cx="10815955" cy="521652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4.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5.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6. Attempt any one part of the following:                        1 x 10 = 10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1218565" y="1371600"/>
          <a:ext cx="9970770" cy="1304925"/>
        </p:xfrm>
        <a:graphic>
          <a:graphicData uri="http://schemas.openxmlformats.org/drawingml/2006/table">
            <a:tbl>
              <a:tblPr firstRow="1" bandRow="1">
                <a:tableStyleId>{5C22544A-7EE6-4342-B048-85BDC9FD1C3A}</a:tableStyleId>
              </a:tblPr>
              <a:tblGrid>
                <a:gridCol w="1149985">
                  <a:extLst>
                    <a:ext uri="{9D8B030D-6E8A-4147-A177-3AD203B41FA5}">
                      <a16:colId xmlns:a16="http://schemas.microsoft.com/office/drawing/2014/main" val="20000"/>
                    </a:ext>
                  </a:extLst>
                </a:gridCol>
                <a:gridCol w="6711315">
                  <a:extLst>
                    <a:ext uri="{9D8B030D-6E8A-4147-A177-3AD203B41FA5}">
                      <a16:colId xmlns:a16="http://schemas.microsoft.com/office/drawing/2014/main" val="20001"/>
                    </a:ext>
                  </a:extLst>
                </a:gridCol>
                <a:gridCol w="1054735">
                  <a:extLst>
                    <a:ext uri="{9D8B030D-6E8A-4147-A177-3AD203B41FA5}">
                      <a16:colId xmlns:a16="http://schemas.microsoft.com/office/drawing/2014/main" val="20002"/>
                    </a:ext>
                  </a:extLst>
                </a:gridCol>
                <a:gridCol w="1054735">
                  <a:extLst>
                    <a:ext uri="{9D8B030D-6E8A-4147-A177-3AD203B41FA5}">
                      <a16:colId xmlns:a16="http://schemas.microsoft.com/office/drawing/2014/main" val="20003"/>
                    </a:ext>
                  </a:extLst>
                </a:gridCol>
              </a:tblGrid>
              <a:tr h="57340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1180465" y="3505200"/>
          <a:ext cx="10074910" cy="109728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116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custDataLst>
              <p:tags r:id="rId4"/>
            </p:custDataLst>
          </p:nvPr>
        </p:nvGraphicFramePr>
        <p:xfrm>
          <a:off x="1218565" y="5067300"/>
          <a:ext cx="10037445" cy="109728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675513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dirty="0"/>
          </a:p>
        </p:txBody>
      </p:sp>
      <p:pic>
        <p:nvPicPr>
          <p:cNvPr id="3" name="Picture 2"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8916" name="Content Placeholder 1"/>
          <p:cNvSpPr>
            <a:spLocks noGrp="1"/>
          </p:cNvSpPr>
          <p:nvPr>
            <p:ph sz="half" idx="2"/>
            <p:custDataLst>
              <p:tags r:id="rId1"/>
            </p:custDataLst>
          </p:nvPr>
        </p:nvSpPr>
        <p:spPr>
          <a:xfrm>
            <a:off x="610235" y="1614805"/>
            <a:ext cx="10972165" cy="451167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7.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8.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692150" y="1981200"/>
          <a:ext cx="10840720" cy="1209675"/>
        </p:xfrm>
        <a:graphic>
          <a:graphicData uri="http://schemas.openxmlformats.org/drawingml/2006/table">
            <a:tbl>
              <a:tblPr firstRow="1" bandRow="1">
                <a:tableStyleId>{5C22544A-7EE6-4342-B048-85BDC9FD1C3A}</a:tableStyleId>
              </a:tblPr>
              <a:tblGrid>
                <a:gridCol w="1250315">
                  <a:extLst>
                    <a:ext uri="{9D8B030D-6E8A-4147-A177-3AD203B41FA5}">
                      <a16:colId xmlns:a16="http://schemas.microsoft.com/office/drawing/2014/main" val="20000"/>
                    </a:ext>
                  </a:extLst>
                </a:gridCol>
                <a:gridCol w="7296785">
                  <a:extLst>
                    <a:ext uri="{9D8B030D-6E8A-4147-A177-3AD203B41FA5}">
                      <a16:colId xmlns:a16="http://schemas.microsoft.com/office/drawing/2014/main" val="20001"/>
                    </a:ext>
                  </a:extLst>
                </a:gridCol>
                <a:gridCol w="1146810">
                  <a:extLst>
                    <a:ext uri="{9D8B030D-6E8A-4147-A177-3AD203B41FA5}">
                      <a16:colId xmlns:a16="http://schemas.microsoft.com/office/drawing/2014/main" val="20002"/>
                    </a:ext>
                  </a:extLst>
                </a:gridCol>
                <a:gridCol w="1146810">
                  <a:extLst>
                    <a:ext uri="{9D8B030D-6E8A-4147-A177-3AD203B41FA5}">
                      <a16:colId xmlns:a16="http://schemas.microsoft.com/office/drawing/2014/main" val="20003"/>
                    </a:ext>
                  </a:extLst>
                </a:gridCol>
              </a:tblGrid>
              <a:tr h="47815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685800" y="4124325"/>
          <a:ext cx="10895965" cy="1240155"/>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7333615">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13385">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3385">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3385">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Prerequisite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4360" y="1198880"/>
            <a:ext cx="10987405" cy="461835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Basic Knowledge of any programming language like C/C++/Python/Java. </a:t>
            </a:r>
          </a:p>
          <a:p>
            <a:pPr>
              <a:spcBef>
                <a:spcPts val="365"/>
              </a:spcBef>
              <a:spcAft>
                <a:spcPct val="0"/>
              </a:spcAft>
              <a:buClr>
                <a:srgbClr val="000000"/>
              </a:buClr>
              <a:buFont typeface="Wingdings" panose="05000000000000000000" pitchFamily="2" charset="2"/>
              <a:buChar char="Ø"/>
            </a:pPr>
            <a:endParaRPr lang="en-IN" altLang="x-none"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Familiarity with basic concepts of Internet.</a:t>
            </a:r>
            <a:endParaRPr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26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Brief Introduction About The Subject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62305" y="947420"/>
            <a:ext cx="10847705" cy="505523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Arial" panose="020B0604020202020204"/>
                <a:ea typeface="Arial" panose="020B0604020202020204"/>
                <a:cs typeface="Arial" panose="020B0604020202020204"/>
                <a:sym typeface="Arial" panose="020B0604020202020204" pitchFamily="34" charset="0"/>
              </a:rPr>
              <a:t>https://www.youtube.com/results?search_query=Web+Technonogies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058023-1515-4529-8153-69358BC4018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2895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158875"/>
            <a:ext cx="10873105" cy="5111750"/>
          </a:xfrm>
          <a:prstGeom prst="rect">
            <a:avLst/>
          </a:prstGeom>
          <a:noFill/>
        </p:spPr>
        <p:txBody>
          <a:bodyPr wrap="square" rtlCol="0" anchor="t">
            <a:noAutofit/>
          </a:bodyPr>
          <a:lstStyle/>
          <a:p>
            <a:pPr>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Introduction: </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Technology</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History of Web and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Connecting to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Internet services and tools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Client-Server Computing, Protocols Governing Web</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Basic principles involved in developing a web site</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Planning process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Websites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Standards and W3C recommendations,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1143000"/>
            <a:ext cx="10740390" cy="4800600"/>
          </a:xfrm>
        </p:spPr>
        <p:txBody>
          <a:bodyPr>
            <a:normAutofit/>
          </a:bodyPr>
          <a:lstStyle/>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Hosting Basics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Hosting Packages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Functional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Usability &amp; Visual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Performance &amp; Load Testing</a:t>
            </a:r>
          </a:p>
          <a:p>
            <a:pPr lvl="1">
              <a:spcBef>
                <a:spcPts val="365"/>
              </a:spcBef>
              <a:spcAft>
                <a:spcPct val="0"/>
              </a:spcAft>
              <a:buClr>
                <a:srgbClr val="000000"/>
              </a:buClr>
              <a:buFont typeface="Arial" panose="020B0604020202020204" pitchFamily="34" charset="0"/>
              <a:buNone/>
            </a:pPr>
            <a:endParaRPr lang="en-US" altLang="en-US" sz="1600" dirty="0">
              <a:latin typeface="Arial" panose="020B0604020202020204"/>
              <a:ea typeface="Arial" panose="020B0604020202020204"/>
              <a:cs typeface="Arial" panose="020B0604020202020204"/>
              <a:sym typeface="Arial" panose="020B0604020202020204" pitchFamily="34" charset="0"/>
            </a:endParaRPr>
          </a:p>
          <a:p>
            <a:pPr>
              <a:buNone/>
            </a:pPr>
            <a:endParaRPr lang="en-US" sz="1600" dirty="0"/>
          </a:p>
        </p:txBody>
      </p:sp>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Unit Objective</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050290"/>
            <a:ext cx="10812780" cy="468503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Unit 1:</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learn about web development strategies with protocols governing web and internet services and tools.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understand the basic concepts to develop the website as per web standards and W3C recommendations.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web hosting and web hosting packages.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to register a domain and maintain web servers.</a:t>
            </a:r>
          </a:p>
          <a:p>
            <a:pPr lvl="1" algn="just" eaLnBrk="1" hangingPunct="1">
              <a:spcBef>
                <a:spcPts val="365"/>
              </a:spcBef>
              <a:spcAft>
                <a:spcPct val="0"/>
              </a:spcAft>
              <a:buClr>
                <a:srgbClr val="000000"/>
              </a:buClr>
              <a:buFont typeface="Arial" panose="020B0604020202020204" pitchFamily="34" charset="0"/>
              <a:buChar char="•"/>
            </a:pPr>
            <a:endPar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5DF74-0636-4B7E-B688-C92430C532AB}"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a:p>
        </p:txBody>
      </p:sp>
      <p:sp>
        <p:nvSpPr>
          <p:cNvPr id="7" name="Text Box 6"/>
          <p:cNvSpPr txBox="1"/>
          <p:nvPr/>
        </p:nvSpPr>
        <p:spPr>
          <a:xfrm>
            <a:off x="669925" y="1143000"/>
            <a:ext cx="10001885" cy="4668520"/>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PSOs Mapping</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Educational Objectives (PEOs)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Result Analysis (Department Result, Subject Result and Individual Faculty Result)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End Semester Question Paper Templates (Offline Pattern/Online Pattern)</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Perquisite/ Recap </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about the Subject with videos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Content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Objective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Objective/Topic Outcome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Lecture related to topic</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Daily Quiz</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Weekly Assignment</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Conti.....</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Introduction to Web Technology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7375" y="1258570"/>
            <a:ext cx="10833100" cy="422656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Technology refers to the various tools and techniques that are utilized in the process of communication between different types of devices over the internet. </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A web browser is used to access web pages.</a:t>
            </a:r>
          </a:p>
          <a:p>
            <a:pPr algn="just">
              <a:spcBef>
                <a:spcPts val="365"/>
              </a:spcBef>
              <a:spcAft>
                <a:spcPct val="0"/>
              </a:spcAft>
              <a:buClr>
                <a:srgbClr val="000000"/>
              </a:buClr>
              <a:buFont typeface="Arial" panose="020B0604020202020204" pitchFamily="34" charset="0"/>
              <a:buNone/>
            </a:pPr>
            <a:r>
              <a:rPr lang="en-US" altLang="en-US" sz="2400" dirty="0">
                <a:latin typeface="Arial" panose="020B0604020202020204"/>
                <a:ea typeface="Arial" panose="020B0604020202020204"/>
                <a:cs typeface="Arial" panose="020B0604020202020204"/>
                <a:sym typeface="Arial" panose="020B0604020202020204" pitchFamily="34" charset="0"/>
              </a:rPr>
              <a:t> </a:t>
            </a: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browsers can be defined as programs that display text, data, pictures, animation, and video on the Internet.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Classification of Web technology</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247140"/>
            <a:ext cx="10570845" cy="454787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World Wide Web (WWW)</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Server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Pages</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Development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2895600" y="9525"/>
            <a:ext cx="7772400" cy="676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History of Web development and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1506" name="Google Shape;126;p16"/>
          <p:cNvSpPr txBox="1">
            <a:spLocks noGrp="1"/>
          </p:cNvSpPr>
          <p:nvPr>
            <p:ph type="body" idx="1"/>
            <p:custDataLst>
              <p:tags r:id="rId1"/>
            </p:custDataLst>
          </p:nvPr>
        </p:nvSpPr>
        <p:spPr>
          <a:xfrm>
            <a:off x="629920" y="1271905"/>
            <a:ext cx="10866755" cy="5085080"/>
          </a:xfrm>
        </p:spPr>
        <p:txBody>
          <a:bodyPr spcFirstLastPara="1" vert="horz" wrap="square" lIns="91425" tIns="45700" rIns="91425" bIns="45700" numCol="1" anchor="t" anchorCtr="0" compatLnSpc="1">
            <a:noAutofit/>
          </a:bodyPr>
          <a:lstStyle/>
          <a:p>
            <a:pPr marL="9525" indent="0" algn="just">
              <a:lnSpc>
                <a:spcPct val="90000"/>
              </a:lnSpc>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World Wide Web</a:t>
            </a:r>
          </a:p>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ct val="90000"/>
              </a:lnSpc>
              <a:spcBef>
                <a:spcPts val="36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World Wide Web is a system of interlinked hypertext  documents accessed via the Internet. Web is a huge collection  of pages of information linked to each other around the globe.</a:t>
            </a:r>
          </a:p>
          <a:p>
            <a:pPr marL="809625" lvl="1" algn="just">
              <a:lnSpc>
                <a:spcPct val="90000"/>
              </a:lnSpc>
              <a:spcBef>
                <a:spcPts val="365"/>
              </a:spcBef>
              <a:spcAft>
                <a:spcPct val="0"/>
              </a:spcAft>
              <a:buClr>
                <a:srgbClr val="000000"/>
              </a:buClr>
              <a:buFont typeface="Wingdings" panose="05000000000000000000" pitchFamily="2" charset="2"/>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290"/>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WWW:</a:t>
            </a:r>
          </a:p>
          <a:p>
            <a:pPr marL="9525" indent="0" algn="just">
              <a:spcBef>
                <a:spcPts val="29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590"/>
              </a:lnSpc>
              <a:spcBef>
                <a:spcPts val="62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WWW is created by Sir Tim Berners Lee in 1989 at CERN in  Geneva.</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1990, the first text only browsers were setup and CERN scientist.</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  transfer HTML document   to remote sites a new protocol was devised called  HTTP (Hyper Text Transfer Protocol).</a:t>
            </a:r>
          </a:p>
          <a:p>
            <a:pPr marL="809625" lvl="1" algn="just">
              <a:lnSpc>
                <a:spcPts val="2740"/>
              </a:lnSpc>
              <a:spcBef>
                <a:spcPts val="250"/>
              </a:spcBef>
              <a:spcAft>
                <a:spcPct val="0"/>
              </a:spcAft>
              <a:buClr>
                <a:srgbClr val="000000"/>
              </a:buClr>
              <a:buFont typeface="Wingdings" panose="05000000000000000000" pitchFamily="2" charset="2"/>
              <a:buChar char="§"/>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anim calcmode="lin" valueType="num">
                                      <p:cBhvr additive="base">
                                        <p:cTn id="11"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anim calcmode="lin" valueType="num">
                                      <p:cBhvr additive="base">
                                        <p:cTn id="17"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6">
                                            <p:txEl>
                                              <p:pRg st="6" end="6"/>
                                            </p:txEl>
                                          </p:spTgt>
                                        </p:tgtEl>
                                        <p:attrNameLst>
                                          <p:attrName>style.visibility</p:attrName>
                                        </p:attrNameLst>
                                      </p:cBhvr>
                                      <p:to>
                                        <p:strVal val="visible"/>
                                      </p:to>
                                    </p:set>
                                    <p:anim calcmode="lin" valueType="num">
                                      <p:cBhvr additive="base">
                                        <p:cTn id="21"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6">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6">
                                            <p:txEl>
                                              <p:pRg st="7" end="7"/>
                                            </p:txEl>
                                          </p:spTgt>
                                        </p:tgtEl>
                                        <p:attrNameLst>
                                          <p:attrName>style.visibility</p:attrName>
                                        </p:attrNameLst>
                                      </p:cBhvr>
                                      <p:to>
                                        <p:strVal val="visible"/>
                                      </p:to>
                                    </p:set>
                                    <p:anim calcmode="lin" valueType="num">
                                      <p:cBhvr additive="base">
                                        <p:cTn id="25"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6">
                                            <p:txEl>
                                              <p:pRg st="8" end="8"/>
                                            </p:txEl>
                                          </p:spTgt>
                                        </p:tgtEl>
                                        <p:attrNameLst>
                                          <p:attrName>style.visibility</p:attrName>
                                        </p:attrNameLst>
                                      </p:cBhvr>
                                      <p:to>
                                        <p:strVal val="visible"/>
                                      </p:to>
                                    </p:set>
                                    <p:anim calcmode="lin" valueType="num">
                                      <p:cBhvr additive="base">
                                        <p:cTn id="29"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err="1">
                <a:latin typeface="Times New Roman" panose="02020603050405020304" pitchFamily="18" charset="0"/>
                <a:cs typeface="Times New Roman" panose="02020603050405020304" pitchFamily="18" charset="0"/>
                <a:sym typeface="Arial" panose="020B0604020202020204" pitchFamily="34" charset="0"/>
              </a:rPr>
              <a:t>Contd</a:t>
            </a:r>
            <a:r>
              <a:rPr lang="en-US" noProof="0" dirty="0">
                <a:latin typeface="Times New Roman" panose="02020603050405020304" pitchFamily="18" charset="0"/>
                <a:cs typeface="Times New Roman" panose="02020603050405020304" pitchFamily="18" charset="0"/>
                <a:sym typeface="Arial" panose="020B0604020202020204" pitchFamily="34" charset="0"/>
              </a:rPr>
              <a: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7855" y="1146175"/>
            <a:ext cx="10801985" cy="4654550"/>
          </a:xfrm>
          <a:prstGeom prst="rect">
            <a:avLst/>
          </a:prstGeom>
          <a:noFill/>
        </p:spPr>
        <p:txBody>
          <a:bodyPr wrap="square" rtlCol="0" anchor="t">
            <a:noAutofit/>
          </a:bodyPr>
          <a:lstStyle/>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the fall of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1991</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conference goes around the world  started hearing about </a:t>
            </a:r>
          </a:p>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the promise but sparks still  were not flying.</a:t>
            </a:r>
          </a:p>
          <a:p>
            <a:pPr marL="355600" algn="just" defTabSz="914400">
              <a:spcBef>
                <a:spcPts val="11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1993, there are only about 50 websites world  wide.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browser that allowed user to take advantage  of the web’s graphical </a:t>
            </a: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capabilities was developed at  the National center for Super Computing application (NCSA).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NCSA called the browser  Mosaic.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721995" y="1131570"/>
            <a:ext cx="10711815" cy="4900295"/>
          </a:xfrm>
          <a:prstGeom prst="rect">
            <a:avLst/>
          </a:prstGeom>
          <a:noFill/>
        </p:spPr>
        <p:txBody>
          <a:bodyPr wrap="square" rtlCol="0" anchor="t">
            <a:noAutofit/>
          </a:bodyPr>
          <a:lstStyle/>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When determining which type of Internet speed</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hlinkClick r:id="rId3"/>
              </a:rPr>
              <a:t> </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Internet connection type is right for you or your family, it's important to understand the distinction between each connection. </a:t>
            </a:r>
          </a:p>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today's age, there are numerous ways to connect laptops, desktops, mobile phones, gaming consoles, e-readers and tablets to the Internet. </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WIFI HOTSPOTS</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DIAL-UP</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BROADBAND</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DSL(DIGITAL SUBSCRIBER LINE)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kumimoji="0" lang="en-US" kern="1200" cap="none" spc="0" normalizeH="0" baseline="0" noProof="0" dirty="0">
              <a:solidFill>
                <a:srgbClr val="000000"/>
              </a:solidFill>
              <a:latin typeface="Arial" panose="020B0604020202020204" pitchFamily="34" charset="0"/>
              <a:ea typeface="+mn-ea"/>
              <a:cs typeface="Arial" panose="020B0604020202020204" pitchFamily="34"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95400"/>
            <a:ext cx="10929620" cy="842010"/>
          </a:xfrm>
          <a:prstGeom prst="rect">
            <a:avLst/>
          </a:prstGeom>
          <a:noFill/>
        </p:spPr>
        <p:txBody>
          <a:bodyPr wrap="square" rtlCol="0" anchor="t">
            <a:noAutofit/>
          </a:bodyPr>
          <a:lstStyle/>
          <a:p>
            <a:pPr>
              <a:spcBef>
                <a:spcPts val="365"/>
              </a:spcBef>
              <a:spcAft>
                <a:spcPct val="0"/>
              </a:spcAft>
              <a:buClr>
                <a:srgbClr val="000000"/>
              </a:buClr>
            </a:pPr>
            <a:r>
              <a:rPr lang="en-US" altLang="en-US" b="1" dirty="0">
                <a:latin typeface="Arial" panose="020B0604020202020204"/>
                <a:ea typeface="Arial" panose="020B0604020202020204"/>
                <a:cs typeface="Arial" panose="020B0604020202020204"/>
                <a:sym typeface="Arial" panose="020B0604020202020204" pitchFamily="34" charset="0"/>
              </a:rPr>
              <a:t>Internet Services</a:t>
            </a:r>
            <a:r>
              <a:rPr lang="en-US" altLang="en-US" dirty="0">
                <a:latin typeface="Arial" panose="020B0604020202020204"/>
                <a:ea typeface="Arial" panose="020B0604020202020204"/>
                <a:cs typeface="Arial" panose="020B0604020202020204"/>
                <a:sym typeface="Arial" panose="020B0604020202020204" pitchFamily="34" charset="0"/>
              </a:rPr>
              <a:t> allows us to access huge amount of information such as text, graphics, sound and software over the internet. </a:t>
            </a:r>
          </a:p>
        </p:txBody>
      </p:sp>
      <p:pic>
        <p:nvPicPr>
          <p:cNvPr id="55302" name="Picture 2" descr="internet_technologies_tutorial"/>
          <p:cNvPicPr>
            <a:picLocks noGrp="1" noChangeAspect="1"/>
          </p:cNvPicPr>
          <p:nvPr>
            <p:ph idx="1"/>
            <p:custDataLst>
              <p:tags r:id="rId1"/>
            </p:custDataLst>
          </p:nvPr>
        </p:nvPicPr>
        <p:blipFill>
          <a:blip r:embed="rId4"/>
          <a:stretch>
            <a:fillRect/>
          </a:stretch>
        </p:blipFill>
        <p:spPr>
          <a:xfrm>
            <a:off x="855345" y="2206625"/>
            <a:ext cx="10321290" cy="358711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264285"/>
            <a:ext cx="10671175" cy="4631055"/>
          </a:xfrm>
          <a:prstGeom prst="rect">
            <a:avLst/>
          </a:prstGeom>
          <a:noFill/>
        </p:spPr>
        <p:txBody>
          <a:bodyPr wrap="square" rtlCol="0" anchor="t">
            <a:noAutofit/>
          </a:bodyPr>
          <a:lstStyle/>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a set of rules to communicate applications 	to each other.</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the interface required for communicating the  different applications</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indent="0" algn="just"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Protocols</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p>
          <a:p>
            <a:pPr marL="1727200" lvl="3" indent="-344170" defTabSz="914400">
              <a:spcBef>
                <a:spcPct val="0"/>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116205" y="1167130"/>
            <a:ext cx="11419205" cy="5586730"/>
          </a:xfrm>
          <a:prstGeom prst="rect">
            <a:avLst/>
          </a:prstGeom>
          <a:noFill/>
        </p:spPr>
        <p:txBody>
          <a:bodyPr wrap="square" rtlCol="0" anchor="t">
            <a:noAutofit/>
          </a:bodyPr>
          <a:lstStyle/>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Protocol</a:t>
            </a:r>
          </a:p>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defTabSz="914400">
              <a:lnSpc>
                <a:spcPts val="2400"/>
              </a:lnSpc>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is the primary protocol used to distribute  information on the web</a:t>
            </a:r>
          </a:p>
          <a:p>
            <a:pPr marL="9525" indent="0" defTabSz="914400">
              <a:spcBef>
                <a:spcPts val="100"/>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Initial HTTP 0.9 does not allow for content typing and  does not have provisions for supplying  meta-  information.</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Content Typing is to  identify the type of data being transferred.</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Meta Information is supplemental data, such as  environment variables that identify the client’s  computer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9698" name="Google Shape;126;p16"/>
          <p:cNvSpPr txBox="1">
            <a:spLocks noGrp="1"/>
          </p:cNvSpPr>
          <p:nvPr>
            <p:ph type="body" idx="1"/>
            <p:custDataLst>
              <p:tags r:id="rId1"/>
            </p:custDataLst>
          </p:nvPr>
        </p:nvSpPr>
        <p:spPr>
          <a:xfrm>
            <a:off x="576580" y="1227455"/>
            <a:ext cx="11005185" cy="5216525"/>
          </a:xfrm>
        </p:spPr>
        <p:txBody>
          <a:bodyPr spcFirstLastPara="1" vert="horz" wrap="square" lIns="91425" tIns="45700" rIns="91425" bIns="45700" numCol="1" anchor="t" anchorCtr="0" compatLnSpc="1">
            <a:noAutofit/>
          </a:bodyPr>
          <a:lstStyle/>
          <a:p>
            <a:pPr marL="12700" indent="0" algn="just" defTabSz="914400">
              <a:spcBef>
                <a:spcPts val="90"/>
              </a:spcBef>
              <a:spcAft>
                <a:spcPct val="0"/>
              </a:spcAft>
              <a:buClr>
                <a:srgbClr val="000000"/>
              </a:buClr>
              <a:buFont typeface="Arial" panose="020B0604020202020204" pitchFamily="34" charset="0"/>
              <a:buNone/>
              <a:tabLst>
                <a:tab pos="357505"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90"/>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 set of rules that an application  can use to package its information for sending  across the networks of networks.</a:t>
            </a:r>
          </a:p>
          <a:p>
            <a:pPr marL="12700" indent="0" algn="just" defTabSz="914400">
              <a:spcBef>
                <a:spcPts val="775"/>
              </a:spcBef>
              <a:spcAft>
                <a:spcPct val="0"/>
              </a:spcAft>
              <a:buClr>
                <a:srgbClr val="000000"/>
              </a:buClr>
              <a:tabLst>
                <a:tab pos="357505" algn="l"/>
              </a:tabLst>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775"/>
              </a:spcBef>
              <a:spcAft>
                <a:spcPct val="0"/>
              </a:spcAft>
              <a:buClr>
                <a:srgbClr val="000000"/>
              </a:buClr>
              <a:buFont typeface="Arial" panose="020B0604020202020204" pitchFamily="34" charset="0"/>
              <a:buNone/>
              <a:tabLst>
                <a:tab pos="357505"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 uses TCP to create a virtual connection  for control information and then creates a  separate TCP   connection for data transfers.  </a:t>
            </a:r>
          </a:p>
          <a:p>
            <a:pPr marL="812800" lvl="1" algn="just" defTabSz="914400">
              <a:spcBef>
                <a:spcPts val="77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used to transfer the files over  networks.</a:t>
            </a: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anim calcmode="lin" valueType="num">
                                      <p:cBhvr additive="base">
                                        <p:cTn id="11"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anim calcmode="lin" valueType="num">
                                      <p:cBhvr additive="base">
                                        <p:cTn id="17"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pRg st="4" end="4"/>
                                            </p:txEl>
                                          </p:spTgt>
                                        </p:tgtEl>
                                        <p:attrNameLst>
                                          <p:attrName>style.visibility</p:attrName>
                                        </p:attrNameLst>
                                      </p:cBhvr>
                                      <p:to>
                                        <p:strVal val="visible"/>
                                      </p:to>
                                    </p:set>
                                    <p:anim calcmode="lin" valueType="num">
                                      <p:cBhvr additive="base">
                                        <p:cTn id="21"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pRg st="6" end="6"/>
                                            </p:txEl>
                                          </p:spTgt>
                                        </p:tgtEl>
                                        <p:attrNameLst>
                                          <p:attrName>style.visibility</p:attrName>
                                        </p:attrNameLst>
                                      </p:cBhvr>
                                      <p:to>
                                        <p:strVal val="visible"/>
                                      </p:to>
                                    </p:set>
                                    <p:anim calcmode="lin" valueType="num">
                                      <p:cBhvr additive="base">
                                        <p:cTn id="25" dur="500" fill="hold"/>
                                        <p:tgtEl>
                                          <p:spTgt spid="2969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60705" y="1100455"/>
            <a:ext cx="10872470" cy="4752975"/>
          </a:xfrm>
          <a:prstGeom prst="rect">
            <a:avLst/>
          </a:prstGeom>
          <a:noFill/>
        </p:spPr>
        <p:txBody>
          <a:bodyPr wrap="square" rtlCol="0" anchor="t">
            <a:noAutofit/>
          </a:bodyPr>
          <a:lstStyle/>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an Internet standard for electronic mail (e-  mail) transmission across Internet  Protocol (IP) networks.</a:t>
            </a: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protocol used to remotely login into another system .</a:t>
            </a: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is used to browse file and directories on the remote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5DF74-0636-4B7E-B688-C92430C532AB}"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a:p>
        </p:txBody>
      </p:sp>
      <p:sp>
        <p:nvSpPr>
          <p:cNvPr id="7" name="Text Box 6"/>
          <p:cNvSpPr txBox="1"/>
          <p:nvPr/>
        </p:nvSpPr>
        <p:spPr>
          <a:xfrm>
            <a:off x="669925" y="1143000"/>
            <a:ext cx="10001885" cy="2911475"/>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Links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MCQ (End of Unit)</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Glossary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Old Question Papers (Sessional + University)</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Expected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Recap of Unit</a:t>
            </a:r>
          </a:p>
          <a:p>
            <a:pPr indent="0">
              <a:lnSpc>
                <a:spcPct val="150000"/>
              </a:lnSpc>
              <a:spcBef>
                <a:spcPts val="365"/>
              </a:spcBef>
              <a:spcAft>
                <a:spcPct val="0"/>
              </a:spcAft>
              <a:buClr>
                <a:srgbClr val="000000"/>
              </a:buClr>
              <a:buFont typeface="Arial" panose="020B0604020202020204" pitchFamily="34" charset="0"/>
              <a:buNone/>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028065"/>
            <a:ext cx="10734040" cy="4987290"/>
          </a:xfrm>
          <a:prstGeom prst="rect">
            <a:avLst/>
          </a:prstGeom>
          <a:noFill/>
        </p:spPr>
        <p:txBody>
          <a:bodyPr wrap="square" rtlCol="0" anchor="t">
            <a:noAutofit/>
          </a:bodyPr>
          <a:lstStyle/>
          <a:p>
            <a:pPr marL="927100" lvl="2" algn="just">
              <a:spcBef>
                <a:spcPts val="77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1.) The HTML and HTTP standard are defined by __</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(A) Web client</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(B) Internet association</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(C) WWW consortium</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(D) WWW</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2.) The ____ passes the information given by the user to a specified program.</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User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Programmer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Web server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Browser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3.) Which language is used for creating Web Pages?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PASCAL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C</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HTML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BASIC</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2290" y="1150620"/>
            <a:ext cx="10851515" cy="451675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4.) What is the abbreviation of HTTP?</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Hypertext tag path</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Hyper Text Transfer Protocol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Hypertext transfer path</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None</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5.) The entire web document is contained within ____</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Comments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Tags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Web page</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HTML element</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Types Of Websites</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249680"/>
            <a:ext cx="10865485" cy="4460240"/>
          </a:xfrm>
          <a:prstGeom prst="rect">
            <a:avLst/>
          </a:prstGeom>
          <a:noFill/>
        </p:spPr>
        <p:txBody>
          <a:bodyPr wrap="square" rtlCol="0" anchor="t">
            <a:noAutofit/>
          </a:bodyPr>
          <a:lstStyle/>
          <a:p>
            <a:pPr marL="9525" indent="0">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Website: </a:t>
            </a:r>
          </a:p>
          <a:p>
            <a:pPr marL="9525" indent="0">
              <a:spcBef>
                <a:spcPts val="90"/>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website is simply a collection of interlinked  web pages</a:t>
            </a:r>
            <a:r>
              <a:rPr lang="en-US" altLang="en-US" sz="2200" dirty="0">
                <a:latin typeface="Arial" panose="020B0604020202020204"/>
                <a:ea typeface="Arial" panose="020B0604020202020204"/>
                <a:cs typeface="Arial" panose="020B0604020202020204"/>
                <a:sym typeface="Arial" panose="020B0604020202020204" pitchFamily="34" charset="0"/>
              </a:rPr>
              <a:t>.</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Website</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812800" lvl="1" indent="-344170">
              <a:spcBef>
                <a:spcPts val="775"/>
              </a:spcBef>
              <a:spcAft>
                <a:spcPct val="0"/>
              </a:spcAft>
              <a:buClr>
                <a:srgbClr val="000000"/>
              </a:buClr>
              <a:buFont typeface="Arial" panose="020B0604020202020204" pitchFamily="34" charset="0"/>
              <a:buNone/>
            </a:pPr>
            <a:endParaRPr lang="en-US" altLang="en-US" sz="2200"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19735" y="959485"/>
            <a:ext cx="11052810" cy="5006975"/>
          </a:xfrm>
          <a:prstGeom prst="rect">
            <a:avLst/>
          </a:prstGeom>
          <a:noFill/>
        </p:spPr>
        <p:txBody>
          <a:bodyPr wrap="square" rtlCol="0" anchor="t">
            <a:noAutofit/>
          </a:bodyPr>
          <a:lstStyle/>
          <a:p>
            <a:pPr marL="9525" indent="0">
              <a:spcBef>
                <a:spcPts val="77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9525" indent="0">
              <a:spcBef>
                <a:spcPts val="77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10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there is certain no. of persons, who  develop their website for a particular organization.</a:t>
            </a:r>
          </a:p>
          <a:p>
            <a:pPr marL="812800" lvl="1" indent="-344170"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corporate website are formed when group of  people have common interest and objective.</a:t>
            </a:r>
          </a:p>
          <a:p>
            <a:pPr marL="812800" lvl="1" indent="-344170" algn="just">
              <a:spcBef>
                <a:spcPts val="6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purpose of this website  is  to convey the  information of organization to all over the world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13055" y="938530"/>
            <a:ext cx="11233150" cy="4890770"/>
          </a:xfrm>
          <a:prstGeom prst="rect">
            <a:avLst/>
          </a:prstGeom>
          <a:noFill/>
        </p:spPr>
        <p:txBody>
          <a:bodyPr wrap="square" rtlCol="0" anchor="t">
            <a:noAutofit/>
          </a:bodyPr>
          <a:lstStyle/>
          <a:p>
            <a:pPr marL="9525" indent="0" algn="just">
              <a:spcBef>
                <a:spcPts val="69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a:p>
            <a:pPr marL="9525" indent="0" algn="just">
              <a:spcBef>
                <a:spcPts val="690"/>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Personal web pages are world wide web pages created by an individual to contain content of a personal nature rather than content pertaining to a company, organization or institution.</a:t>
            </a:r>
          </a:p>
          <a:p>
            <a:pPr marL="812800" lvl="1" indent="-344170" algn="just">
              <a:spcBef>
                <a:spcPts val="690"/>
              </a:spcBef>
              <a:spcAft>
                <a:spcPct val="0"/>
              </a:spcAft>
              <a:buClr>
                <a:srgbClr val="000000"/>
              </a:buClr>
              <a:buFont typeface="Arial" panose="020B0604020202020204" pitchFamily="34" charset="0"/>
              <a:buChar cha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just like profile management system. </a:t>
            </a:r>
          </a:p>
          <a:p>
            <a:pPr marL="812800" lvl="1" indent="-344170" algn="just">
              <a:spcBef>
                <a:spcPts val="69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type of  website an individual wants to develop website for </a:t>
            </a:r>
          </a:p>
          <a:p>
            <a:pPr marL="812800" lvl="1" indent="-344170" algn="just">
              <a:spcBef>
                <a:spcPts val="69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hi-projection, career growth etc.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9420" y="1074420"/>
            <a:ext cx="11142345" cy="4911090"/>
          </a:xfrm>
          <a:prstGeom prst="rect">
            <a:avLst/>
          </a:prstGeom>
          <a:noFill/>
        </p:spPr>
        <p:txBody>
          <a:bodyPr wrap="square" rtlCol="0" anchor="t">
            <a:noAutofit/>
          </a:bodyPr>
          <a:lstStyle/>
          <a:p>
            <a:pPr marL="355600" indent="-344170" algn="just">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 is a kind of application that  can be through the web browser over the  internet.</a:t>
            </a:r>
          </a:p>
          <a:p>
            <a:pPr marL="355600" indent="-344170" algn="just">
              <a:spcBef>
                <a:spcPts val="9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may include simple office  software word processors, Google docs,  project management, computer-aided design,  online spreadsheets, and presentation tools.</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Some common scripting languages are used to  create web applications such as JSP, ASP  and  PHP.     </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interact with program  variables ,spreadsheets and databases using  user input for creating the dynamic web  content.</a:t>
            </a:r>
          </a:p>
          <a:p>
            <a:pPr marL="812800"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3565" y="1194435"/>
            <a:ext cx="10850245" cy="4820920"/>
          </a:xfrm>
          <a:prstGeom prst="rect">
            <a:avLst/>
          </a:prstGeom>
          <a:noFill/>
        </p:spPr>
        <p:txBody>
          <a:bodyPr wrap="square" rtlCol="0" anchor="t">
            <a:noAutofit/>
          </a:bodyPr>
          <a:lstStyle/>
          <a:p>
            <a:pPr marL="355600" indent="-344170" algn="just">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Examples of Web Application</a:t>
            </a:r>
          </a:p>
          <a:p>
            <a:pPr marL="984250" lvl="1" indent="-514350">
              <a:spcBef>
                <a:spcPts val="77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Airline Reservation System.</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Message Boards.</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Shopping Cart.</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Net-banking.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55930" y="1022350"/>
            <a:ext cx="11017250" cy="4895850"/>
          </a:xfrm>
          <a:prstGeom prst="rect">
            <a:avLst/>
          </a:prstGeom>
          <a:noFill/>
        </p:spPr>
        <p:txBody>
          <a:bodyPr wrap="square" rtlCol="0" anchor="t">
            <a:noAutofit/>
          </a:bodyPr>
          <a:lstStyle/>
          <a:p>
            <a:pPr marL="9525" indent="0" algn="just">
              <a:lnSpc>
                <a:spcPct val="90000"/>
              </a:lnSpc>
              <a:spcBef>
                <a:spcPts val="44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Objective of above Topic:</a:t>
            </a:r>
          </a:p>
          <a:p>
            <a:pPr marL="9525" indent="0" algn="just">
              <a:lnSpc>
                <a:spcPct val="90000"/>
              </a:lnSpc>
              <a:spcBef>
                <a:spcPts val="44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To developed web project and understand the concepts of web project development differs from traditional web  projects</a:t>
            </a:r>
          </a:p>
          <a:p>
            <a:pPr marL="9525" indent="0" algn="just">
              <a:lnSpc>
                <a:spcPct val="90000"/>
              </a:lnSpc>
              <a:spcBef>
                <a:spcPts val="440"/>
              </a:spcBef>
              <a:spcAft>
                <a:spcPct val="0"/>
              </a:spcAft>
              <a:buClr>
                <a:srgbClr val="000000"/>
              </a:buClr>
              <a:buFont typeface="Arial" panose="020B0604020202020204" pitchFamily="34" charset="0"/>
              <a:buNone/>
            </a:pPr>
            <a:endParaRPr lang="en-US" altLang="en-US" sz="1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a project mission statement</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841500" lvl="4"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the specific mission statement that you want to do.</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Objectives</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Specific</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Measurable</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Attainable</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Realistic</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Time limited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68630" y="1061720"/>
            <a:ext cx="11113770" cy="493649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527050" indent="-514350" algn="just">
              <a:spcBef>
                <a:spcPts val="315"/>
              </a:spcBef>
              <a:spcAft>
                <a:spcPct val="0"/>
              </a:spcAft>
              <a:buClr>
                <a:srgbClr val="000000"/>
              </a:buClr>
              <a:buFont typeface="Arial" panose="020B0604020202020204" pitchFamily="34" charset="0"/>
              <a:buNone/>
            </a:pPr>
            <a:endParaRPr lang="en-US" altLang="en-US" sz="1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1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your target users</a:t>
            </a:r>
          </a:p>
          <a:p>
            <a:pPr marL="927100" lvl="2" algn="just">
              <a:spcBef>
                <a:spcPts val="315"/>
              </a:spcBef>
              <a:spcAft>
                <a:spcPct val="0"/>
              </a:spcAft>
              <a:buClr>
                <a:srgbClr val="000000"/>
              </a:buClr>
            </a:pPr>
            <a:endPar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384300" lvl="3" algn="just">
              <a:spcBef>
                <a:spcPts val="1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matter of a website will be determined by the  users whom you want to visit the site. This is totally  depend upon</a:t>
            </a:r>
          </a:p>
          <a:p>
            <a:pPr marL="2413000" lvl="4" indent="-571500" algn="just">
              <a:spcBef>
                <a:spcPts val="75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Market research</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Focus group</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the audiences</a:t>
            </a:r>
          </a:p>
          <a:p>
            <a:pPr marL="2413000" lvl="4" indent="-571500" algn="just">
              <a:spcBef>
                <a:spcPts val="775"/>
              </a:spcBef>
              <a:spcAft>
                <a:spcPct val="0"/>
              </a:spcAft>
              <a:buClr>
                <a:srgbClr val="000000"/>
              </a:buClr>
              <a:buFont typeface="Arial" panose="020B0604020202020204" pitchFamily="34" charset="0"/>
              <a:buAutoNum type="romanLcPeriod"/>
            </a:pPr>
            <a:endParaRPr lang="en-US" altLang="en-US" sz="6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77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the scope</a:t>
            </a:r>
          </a:p>
          <a:p>
            <a:pPr marL="2413000" lvl="4" indent="-571500" algn="just">
              <a:spcBef>
                <a:spcPts val="77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By supporting documents  and client’s approval.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2971800" y="4445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74040" y="1062990"/>
            <a:ext cx="10961370" cy="472440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957580" lvl="1" indent="-487680" algn="just">
              <a:spcBef>
                <a:spcPts val="490"/>
              </a:spcBef>
              <a:spcAft>
                <a:spcPct val="0"/>
              </a:spcAft>
              <a:buClr>
                <a:srgbClr val="000000"/>
              </a:buClr>
              <a:buFont typeface="Arial" panose="020B0604020202020204" pitchFamily="34" charset="0"/>
              <a:buChar cha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Assumption for budgets.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categories.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hidden costs and tools.</a:t>
            </a: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Planning issues:</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 client’s existing information system.</a:t>
            </a: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Project team and developing infrastructure.</a:t>
            </a:r>
          </a:p>
          <a:p>
            <a:pPr marL="927100" lvl="2"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Where the website will 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5DF74-0636-4B7E-B688-C92430C532AB}" type="datetime1">
              <a:rPr lang="en-US" smtClean="0"/>
              <a:t>6/28/2024</a:t>
            </a:fld>
            <a:endParaRPr lang="en-US"/>
          </a:p>
        </p:txBody>
      </p:sp>
      <p:sp>
        <p:nvSpPr>
          <p:cNvPr id="5" name="Footer Placeholder 4"/>
          <p:cNvSpPr>
            <a:spLocks noGrp="1"/>
          </p:cNvSpPr>
          <p:nvPr>
            <p:ph type="ftr" sz="quarter" idx="11"/>
          </p:nvPr>
        </p:nvSpPr>
        <p:spPr/>
        <p:txBody>
          <a:bodyPr/>
          <a:lstStyle/>
          <a:p>
            <a:r>
              <a:rPr lang="en-US"/>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Evaluation Scheme</a:t>
            </a:r>
            <a:endParaRPr lang="en-US" dirty="0"/>
          </a:p>
        </p:txBody>
      </p:sp>
      <p:pic>
        <p:nvPicPr>
          <p:cNvPr id="11" name="Picture 10" descr="A black and red logo&#10;&#10;Description automatically generated"/>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9221" name="Picture 6"/>
          <p:cNvPicPr>
            <a:picLocks noGrp="1" noChangeAspect="1"/>
          </p:cNvPicPr>
          <p:nvPr>
            <p:ph sz="half" idx="2"/>
            <p:custDataLst>
              <p:tags r:id="rId3"/>
            </p:custDataLst>
          </p:nvPr>
        </p:nvPicPr>
        <p:blipFill>
          <a:blip r:embed="rId6"/>
          <a:srcRect l="23059" t="21875" r="20718" b="12500"/>
          <a:stretch>
            <a:fillRect/>
          </a:stretch>
        </p:blipFill>
        <p:spPr>
          <a:xfrm>
            <a:off x="574675" y="882015"/>
            <a:ext cx="11191875" cy="525907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5620" y="1064260"/>
            <a:ext cx="11066780" cy="493395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a:t>
            </a: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Telephone is a device that converts voice communication into electrical signals that can be transferred to other telephones and heard.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Telephones enable people to communicate with other people all over the world and is widely credited as being first invented by Alexandra Graham Bell in 1876.</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There are three basic phones in use today. The classic corded telephone, which could be rotary dial like or have buttons, the cordless or wireless phone, and the cell phone</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7525" y="1013460"/>
            <a:ext cx="10989310" cy="487870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marL="114300" indent="0">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one or more wires covered in a plastic covering that connects a computer to a power source or other device. </a:t>
            </a:r>
          </a:p>
          <a:p>
            <a:pPr marL="114300" indent="0">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Two Types of computer cables</a:t>
            </a: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data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 cable that provides communication between devices. </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For example, the data cable that connects your monitor to your computer and allows your computer to display a picture on the monitor such as SATA and USB etc.</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power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any cable that powers the device.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909955"/>
            <a:ext cx="10899775" cy="515048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Cables:</a:t>
            </a: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early keyboard.</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Used with hard drives and disc drives.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CAT5</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network cards.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Coaxial </a:t>
            </a:r>
            <a:r>
              <a:rPr lang="en-US" altLang="en-US" sz="2200" b="1" dirty="0">
                <a:solidFill>
                  <a:srgbClr val="7F7F7F"/>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with </a:t>
            </a:r>
            <a:r>
              <a:rPr lang="en-US" altLang="en-US" sz="2200" dirty="0">
                <a:solidFill>
                  <a:srgbClr val="595959"/>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TV</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and Projectors.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DVI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Monitors Projectors, and other display</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E-SATA</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external drives.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89585" y="1294765"/>
            <a:ext cx="10993755" cy="44538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a:t>
            </a:r>
          </a:p>
          <a:p>
            <a:pPr marL="114300" indent="0" algn="just">
              <a:spcBef>
                <a:spcPts val="365"/>
              </a:spcBef>
              <a:spcAft>
                <a:spcPct val="0"/>
              </a:spcAft>
              <a:buClr>
                <a:srgbClr val="000000"/>
              </a:buClr>
              <a:buFont typeface="Arial" panose="020B0604020202020204" pitchFamily="34" charset="0"/>
              <a:buNone/>
            </a:pP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MDI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musical keyboards and other equipment.</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Mini Plug</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headphone, microphone and speakers.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Molex</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Power cable used inside your computer.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30860" y="1288415"/>
            <a:ext cx="11094085" cy="457454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uses broadband but does not require cable or phone lines.</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connects to the Internet through satellites orbiting the Earth.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can be used almost anywhere in the world, but the connection may be affected by weather patterns.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9580" y="1165860"/>
            <a:ext cx="11109325" cy="45389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also relays data on a delay, so it is not the best option for people who use real-time applications, like gaming or video conferencing.</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Internet connection is an arrangement in which the upstream (outgoing) and the downstream (incoming) data are sent from, and arrive at, a computer through a satellite.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6080" y="1116965"/>
            <a:ext cx="11249660" cy="503936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1.) A program that is used to view websites is called a</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Browser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Web viewer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Spreadsheet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Word processor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Which of the following is not a type of broadband internet connection?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Satellite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DSL</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Dial up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Cable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3.) Servers are computers that provide resources to other computers connected to a</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Mainframe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Supercomputer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Network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977900"/>
            <a:ext cx="11320145" cy="508508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4.) Sending an E-mail is similar to</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Sending a package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Talking on the phone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Writing a letter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Drawing a picture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ARPANET stands for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Advanced Rehearse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Advanced Research Projects Agency Newark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Advanced Research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None of these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6.) The process of connecting to the internet account is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Sing 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Sing out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Login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Logout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1106170"/>
            <a:ext cx="11320145" cy="464629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p>
          <a:p>
            <a:pPr marL="114300" indent="0" algn="just">
              <a:spcBef>
                <a:spcPts val="365"/>
              </a:spcBef>
              <a:spcAft>
                <a:spcPct val="0"/>
              </a:spcAft>
              <a:buClr>
                <a:srgbClr val="000000"/>
              </a:buClr>
              <a:buFont typeface="Arial" panose="020B0604020202020204" pitchFamily="34" charset="0"/>
              <a:buNone/>
            </a:pPr>
            <a:endParaRPr lang="en-GB" altLang="en-US" sz="2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Common Protocol Used To Provide Internet Services</a:t>
            </a: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File Transfer Protocol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standard network protocol used to transfer computer files from one host to another host over a TCP-based network, such as the Internet</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network protocol used on the Internet or local area networks to provide a bidirectional interactive text-oriented communication facility using a virtual terminal connection.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97840" y="934720"/>
            <a:ext cx="10948035" cy="487680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RSH</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Shell allows you to send single commands to the remote server. </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RCP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Copy provides the capability to copy files to and from the remote server without the need to resort to FTP or NFS (Network File System, the UNIX form of folder sharing</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NNTP(Network News)-</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and posting USENET news)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- 1</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77595" y="1544955"/>
            <a:ext cx="10203180" cy="316547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Web and Internet, connecting to Internet, Introduction to Internet services and tools, Client-Server Computing, Protocols Governing Web, Basic principles involved in developing a web site, Planning process, Types of Websites, Web Standards and W3C recommendations, Web Hosting Basics, Types of Hosting Packages, Introduction to Web testing, Functional Testing, Usability &amp; Visual Testing, Performance &amp; Load Testing</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62585" y="1158875"/>
            <a:ext cx="11146790" cy="496951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HTTP(Hypertext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Transferring documents on the Web)</a:t>
            </a:r>
          </a:p>
          <a:p>
            <a:pPr marL="114300" indent="0" algn="just">
              <a:spcBef>
                <a:spcPts val="365"/>
              </a:spcBef>
              <a:spcAft>
                <a:spcPct val="0"/>
              </a:spcAft>
              <a:buClr>
                <a:srgbClr val="000000"/>
              </a:buClr>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SMTP(Simple Mail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(Sending mail)</a:t>
            </a:r>
          </a:p>
          <a:p>
            <a:pPr marL="114300"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POP3(Post Office Protocol)</a:t>
            </a:r>
            <a:r>
              <a:rPr lang="en-US" altLang="en-US" sz="22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Mail) </a:t>
            </a:r>
          </a:p>
          <a:p>
            <a:pPr marL="114300" indent="0" algn="just">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Post Office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400" dirty="0">
                <a:latin typeface="Arial" panose="020B0604020202020204"/>
                <a:ea typeface="Arial" panose="020B0604020202020204"/>
                <a:cs typeface="Arial" panose="020B0604020202020204"/>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 used by local e-mail clients to retrieve e-mail from a remote server over a TCP/IP connection</a:t>
            </a:r>
            <a:r>
              <a:rPr lang="en-US" altLang="en-US" sz="24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74675" y="1076960"/>
            <a:ext cx="10871200" cy="4815205"/>
          </a:xfrm>
          <a:prstGeom prst="rect">
            <a:avLst/>
          </a:prstGeom>
          <a:noFill/>
        </p:spPr>
        <p:txBody>
          <a:bodyPr wrap="square" rtlCol="0" anchor="t">
            <a:noAutofit/>
          </a:bodyPr>
          <a:lstStyle/>
          <a:p>
            <a:pPr marL="571500" lvl="1"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rebuchet MS" panose="020B0603020202020204" pitchFamily="34" charset="0"/>
                <a:sym typeface="Arial" panose="020B0604020202020204" pitchFamily="34" charset="0"/>
              </a:rPr>
              <a:t>Client/Server Definition</a:t>
            </a:r>
          </a:p>
          <a:p>
            <a:pPr lvl="2" algn="just">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“server software accepts requests for data  from client software and returns the  results to the client”</a:t>
            </a:r>
          </a:p>
          <a:p>
            <a:pPr lvl="2" algn="just">
              <a:spcBef>
                <a:spcPts val="365"/>
              </a:spcBef>
              <a:spcAft>
                <a:spcPct val="0"/>
              </a:spcAft>
              <a:buClr>
                <a:srgbClr val="000000"/>
              </a:buClr>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71500" lvl="1" indent="0" algn="just">
              <a:spcBef>
                <a:spcPts val="365"/>
              </a:spcBef>
              <a:spcAft>
                <a:spcPct val="0"/>
              </a:spcAft>
              <a:buClr>
                <a:srgbClr val="000000"/>
              </a:buClr>
              <a:buFont typeface="Arial" panose="020B0604020202020204" pitchFamily="34" charset="0"/>
              <a:buNone/>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Elements of C-S Computing</a:t>
            </a: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Server</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a network</a:t>
            </a:r>
          </a:p>
          <a:p>
            <a:pPr lvl="4" algn="just">
              <a:spcBef>
                <a:spcPts val="365"/>
              </a:spcBef>
              <a:spcAft>
                <a:spcPct val="0"/>
              </a:spcAft>
              <a:buClr>
                <a:srgbClr val="000000"/>
              </a:buClr>
              <a:buFont typeface="Arial" panose="020B0604020202020204" pitchFamily="34" charset="0"/>
              <a:buChar char="•"/>
            </a:pPr>
            <a:endParaRPr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major focus is on SOFTWARE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78856" name="Picture 8" descr="File:Client-server-model.svg - Wikimedia Commons"/>
          <p:cNvPicPr>
            <a:picLocks noGrp="1" noChangeAspect="1"/>
          </p:cNvPicPr>
          <p:nvPr>
            <p:ph type="pic" idx="1"/>
            <p:custDataLst>
              <p:tags r:id="rId1"/>
            </p:custDataLst>
          </p:nvPr>
        </p:nvPicPr>
        <p:blipFill>
          <a:blip r:embed="rId5"/>
          <a:stretch>
            <a:fillRect/>
          </a:stretch>
        </p:blipFill>
        <p:spPr>
          <a:xfrm>
            <a:off x="1219200" y="1935480"/>
            <a:ext cx="8917940" cy="4237355"/>
          </a:xfrm>
          <a:prstGeom prst="rect">
            <a:avLst/>
          </a:prstGeom>
          <a:noFill/>
          <a:ln w="9525">
            <a:noFill/>
          </a:ln>
        </p:spPr>
      </p:pic>
      <p:sp>
        <p:nvSpPr>
          <p:cNvPr id="9" name="Google Shape;126;p16"/>
          <p:cNvSpPr>
            <a:spLocks noGrp="1"/>
          </p:cNvSpPr>
          <p:nvPr>
            <p:ph type="body" sz="half" idx="2"/>
            <p:custDataLst>
              <p:tags r:id="rId2"/>
            </p:custDataLst>
          </p:nvPr>
        </p:nvSpPr>
        <p:spPr>
          <a:xfrm>
            <a:off x="1752812" y="990283"/>
            <a:ext cx="7315200" cy="804862"/>
          </a:xfrm>
        </p:spPr>
        <p:txBody>
          <a:bodyPr vert="horz" wrap="square" lIns="91425" tIns="45700" rIns="91425" bIns="45700" anchor="t" anchorCtr="0"/>
          <a:lstStyle/>
          <a:p>
            <a:pPr lvl="3"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Client/Server Computing</a:t>
            </a:r>
            <a:endParaRPr lang="en-US" altLang="en-US" sz="2800" b="1"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6"/>
                                        </p:tgtEl>
                                        <p:attrNameLst>
                                          <p:attrName>style.visibility</p:attrName>
                                        </p:attrNameLst>
                                      </p:cBhvr>
                                      <p:to>
                                        <p:strVal val="visible"/>
                                      </p:to>
                                    </p:set>
                                    <p:anim calcmode="lin" valueType="num">
                                      <p:cBhvr additive="base">
                                        <p:cTn id="7" dur="500" fill="hold"/>
                                        <p:tgtEl>
                                          <p:spTgt spid="78856"/>
                                        </p:tgtEl>
                                        <p:attrNameLst>
                                          <p:attrName>ppt_x</p:attrName>
                                        </p:attrNameLst>
                                      </p:cBhvr>
                                      <p:tavLst>
                                        <p:tav tm="0">
                                          <p:val>
                                            <p:strVal val="#ppt_x"/>
                                          </p:val>
                                        </p:tav>
                                        <p:tav tm="100000">
                                          <p:val>
                                            <p:strVal val="#ppt_x"/>
                                          </p:val>
                                        </p:tav>
                                      </p:tavLst>
                                    </p:anim>
                                    <p:anim calcmode="lin" valueType="num">
                                      <p:cBhvr additive="base">
                                        <p:cTn id="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609600" y="1139825"/>
            <a:ext cx="10873105" cy="495935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p>
          <a:p>
            <a:pPr lvl="2"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 </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Servers manage a work group’s  application and data files, so that they may  be shared by the group.</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 Server</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used only for data storage and management</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Compute Server</a:t>
            </a:r>
            <a:endPar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44195" y="1129665"/>
            <a:ext cx="10888980" cy="4808220"/>
          </a:xfrm>
          <a:prstGeom prst="rect">
            <a:avLst/>
          </a:prstGeom>
          <a:noFill/>
        </p:spPr>
        <p:txBody>
          <a:bodyPr wrap="square" rtlCol="0" anchor="t">
            <a:noAutofit/>
          </a:bodyPr>
          <a:lstStyle/>
          <a:p>
            <a:pPr marL="1028700" lvl="2"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ct val="90000"/>
              </a:lnSpc>
              <a:spcBef>
                <a:spcPts val="475"/>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Database Server</a:t>
            </a:r>
          </a:p>
          <a:p>
            <a:pPr marL="295275" indent="-282575"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Accepts requests for data, retrieves the data  from its database</a:t>
            </a:r>
          </a:p>
          <a:p>
            <a:pPr marL="1028700" lvl="2" indent="0" algn="just">
              <a:lnSpc>
                <a:spcPts val="3025"/>
              </a:lnSpc>
              <a:spcBef>
                <a:spcPts val="650"/>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ts val="3025"/>
              </a:lnSpc>
              <a:spcBef>
                <a:spcPts val="650"/>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Communication Server</a:t>
            </a:r>
          </a:p>
          <a:p>
            <a:pPr marL="295275" indent="-282575" algn="just">
              <a:lnSpc>
                <a:spcPts val="3025"/>
              </a:lnSpc>
              <a:spcBef>
                <a:spcPts val="650"/>
              </a:spcBef>
              <a:spcAft>
                <a:spcPct val="0"/>
              </a:spcAft>
              <a:buClr>
                <a:srgbClr val="000000"/>
              </a:buClr>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Provides gateway to other LANs, networks &amp; Computers</a:t>
            </a:r>
          </a:p>
          <a:p>
            <a:pPr marL="752475" lvl="1" indent="-282575" algn="just">
              <a:lnSpc>
                <a:spcPct val="90000"/>
              </a:lnSpc>
              <a:spcBef>
                <a:spcPts val="475"/>
              </a:spcBef>
              <a:spcAft>
                <a:spcPct val="0"/>
              </a:spcAft>
              <a:buClr>
                <a:srgbClr val="000000"/>
              </a:buClr>
              <a:buFont typeface="Arial" panose="020B0604020202020204" pitchFamily="34" charset="0"/>
              <a:buChar cha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1086485"/>
            <a:ext cx="11165205" cy="537083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1.)----- is whatever you’re using to interact with the internet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The-------is about communication between web clients and web servers.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3.) Communication between client computers and web servers is done by sending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and receiving-------</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22605" y="977900"/>
            <a:ext cx="10910570" cy="4901565"/>
          </a:xfrm>
          <a:prstGeom prst="rect">
            <a:avLst/>
          </a:prstGeom>
          <a:noFill/>
        </p:spPr>
        <p:txBody>
          <a:bodyPr wrap="square" rtlCol="0" anchor="t">
            <a:sp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4.) A client (a browser) sends an---------to the web</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The-------request to the server for any information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6.) </a:t>
            </a:r>
            <a:r>
              <a:rPr lang="en-US" altLang="en-US" dirty="0">
                <a:latin typeface="Arial" panose="020B0604020202020204"/>
                <a:ea typeface="Arial" panose="020B0604020202020204"/>
                <a:cs typeface="Arial" panose="020B0604020202020204"/>
                <a:sym typeface="Arial" panose="020B0604020202020204" pitchFamily="34" charset="0"/>
              </a:rPr>
              <a:t>The--------provide the information to the client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27990" y="1075055"/>
            <a:ext cx="11194415" cy="481393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Protocols governing web, and internet services and tools that connect to the internet.</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buFont typeface="Arial" panose="020B0604020202020204" pitchFamily="34" charset="0"/>
              <a:buNone/>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history of web.</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We had also discuss Cyber Laws  and Website and its classification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38455" y="972185"/>
            <a:ext cx="11297285" cy="463804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The above topic was focused on the Web Application with its examples and phases.</a:t>
            </a:r>
          </a:p>
          <a:p>
            <a:pPr marL="114300" indent="0" algn="just" eaLnBrk="1" hangingPunct="1">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connection of Internet through:-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Telephone</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Cables and its types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Satellite Connection.</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We have also discussed about the client server computing and Categories of Server.</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How to write the web project in the previous topic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2895600" y="0"/>
            <a:ext cx="7772400" cy="118173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Topic Objective/Outcome</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 Topics: </a:t>
            </a:r>
            <a:r>
              <a:rPr lang="en-US" sz="1800" b="1" noProof="0" dirty="0">
                <a:ln>
                  <a:noFill/>
                </a:ln>
                <a:effectLst/>
                <a:uLnTx/>
                <a:uFillTx/>
                <a:sym typeface="Arial" panose="020B0604020202020204" pitchFamily="34" charset="0"/>
              </a:rPr>
              <a:t>Web Hosting Basics, Types of Hosting Packages, </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Introduction to Web testing, Functional Testing,</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Usability &amp; Visual Testing, Performance &amp; Load Testing</a:t>
            </a:r>
            <a:r>
              <a:rPr lang="en-IN" sz="1800" noProof="0" dirty="0">
                <a:ln>
                  <a:noFill/>
                </a:ln>
                <a:effectLst/>
                <a:uLnTx/>
                <a:uFillTx/>
                <a:sym typeface="Arial" panose="020B0604020202020204" pitchFamily="34" charset="0"/>
              </a:rPr>
              <a:t>.  </a:t>
            </a:r>
            <a:r>
              <a:rPr lang="en-US" sz="1800" b="1"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(CO1 )</a:t>
            </a:r>
            <a:endParaRPr lang="en-US" sz="1800"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4355" y="1496060"/>
            <a:ext cx="10902315" cy="437832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the above topics:</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know the basics of web hosting and hosting packages.</a:t>
            </a:r>
          </a:p>
          <a:p>
            <a:pPr marL="571500" lvl="1"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get the knowledge about Web Testing.</a:t>
            </a:r>
          </a:p>
          <a:p>
            <a:pPr marL="571500" lvl="1" indent="0" algn="just" eaLnBrk="1" hangingPunct="1">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learn how testing is used in a web server and how to test a website?</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- 2</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ext Box 9"/>
          <p:cNvSpPr txBox="1"/>
          <p:nvPr/>
        </p:nvSpPr>
        <p:spPr>
          <a:xfrm>
            <a:off x="654050" y="1181735"/>
            <a:ext cx="10430510" cy="36626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XML: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Tree, Syntax, Elements, Attributes, Namespaces, Display, HTTP request, Parser, DOM, XPath, XSLT, XQuerry, XLink, Validator, DTD, Schema, Server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Web Hosting Basics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175" y="1159510"/>
            <a:ext cx="11048365" cy="4651375"/>
          </a:xfrm>
          <a:prstGeom prst="rect">
            <a:avLst/>
          </a:prstGeom>
          <a:noFill/>
        </p:spPr>
        <p:txBody>
          <a:bodyPr wrap="square" rtlCol="0" anchor="t">
            <a:noAutofit/>
          </a:bodyPr>
          <a:lstStyle/>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When a hosting provider allocates space on a web server for a website to store its files, they are hosting a website.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makes the files that comprise a website (code, images, etc.) available for viewing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is the process of renting or buying space to house a website on the World Wide Web.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Website content such as HTML, CSS, and images has to be housed on a server to be viewable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service providers have the servers, connectivity, and associated services to host websites.</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Choosing the right hosting plan will mean having access to the right allocation of resources to keep your website loading quickly and reliably for your visitors.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0984230" cy="519747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There are the six types of web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Shared hosting</a:t>
            </a:r>
          </a:p>
          <a:p>
            <a:pPr marL="114300" indent="0">
              <a:spcBef>
                <a:spcPts val="365"/>
              </a:spcBef>
              <a:spcAft>
                <a:spcPct val="0"/>
              </a:spcAft>
              <a:buClr>
                <a:srgbClr val="000000"/>
              </a:buClr>
            </a:pPr>
            <a:r>
              <a:rPr lang="nb-NO" altLang="x-none" sz="1600" dirty="0">
                <a:latin typeface="Arial" panose="020B0604020202020204"/>
                <a:ea typeface="Arial" panose="020B0604020202020204"/>
                <a:cs typeface="Arial" panose="020B0604020202020204"/>
                <a:sym typeface="Arial" panose="020B0604020202020204" pitchFamily="34" charset="0"/>
              </a:rPr>
              <a:t>Virtual private server (VPS)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Dedicated server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Cloud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pPr>
            <a:endParaRPr sz="16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Shared hosting</a:t>
            </a: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allows multiple websites to utilize a single server. Usually, you’ll have no idea who or what websites you’re sharing the resources of a server with. Each customer will usually have a limit on the total amount of server resources they can use, but this will be defined by your hosting package.</a:t>
            </a:r>
          </a:p>
          <a:p>
            <a:pPr lvl="1">
              <a:spcBef>
                <a:spcPts val="365"/>
              </a:spcBef>
              <a:spcAft>
                <a:spcPct val="0"/>
              </a:spcAft>
              <a:buClr>
                <a:srgbClr val="000000"/>
              </a:buClr>
              <a:buFont typeface="Wingdings" panose="05000000000000000000" pitchFamily="2" charset="2"/>
              <a:buChar char="Ø"/>
            </a:pPr>
            <a:endParaRPr sz="1600" dirty="0">
              <a:latin typeface="Arial" panose="020B0604020202020204"/>
              <a:ea typeface="Arial" panose="020B0604020202020204"/>
              <a:cs typeface="Arial" panose="020B0604020202020204"/>
              <a:sym typeface="Arial" panose="020B0604020202020204" pitchFamily="34" charset="0"/>
            </a:endParaRP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is easily the cheapest and most economical option for your needs. However, the cheap price comes with limitations, which we’ll get to below. Since most hosting companies will offer the same amount of space and storage it’s important to choose a company you can trust.</a:t>
            </a:r>
            <a:endParaRPr lang="en-US" sz="16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0690" y="1188720"/>
            <a:ext cx="11217910" cy="478790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nb-NO" altLang="x-none" b="1" dirty="0">
                <a:latin typeface="Arial" panose="020B0604020202020204"/>
                <a:ea typeface="Arial" panose="020B0604020202020204"/>
                <a:cs typeface="Arial" panose="020B0604020202020204"/>
                <a:sym typeface="Arial" panose="020B0604020202020204" pitchFamily="34" charset="0"/>
              </a:rPr>
              <a:t>Virtual private server (VPS) hosting</a:t>
            </a:r>
            <a:endParaRPr lang="nb-NO" altLang="x-none"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VPS hosting plan is the ultimate middle ground between a shared server and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ideal for website owners that need more control, but don’t necessarily need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provides website owners with more customization and storage space, but  still they are not able to handle incredibly high traffic levels or spikes in usage meaning that the site performance can still be affected by other sites on the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is used by website owners who want dedicated hosting but don’t have the technical knowledge needed.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offers the cost benefits of shared hosting with the control of dedicated hosting.</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91160" y="947420"/>
            <a:ext cx="11366500" cy="531241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Dedicated server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hosting gives website owners the most control over the server that their website is  stored on.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Customer has full root and admin access, so he can control everything from security to operating system that you run.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servers cost are one of the most expensive web hosting options.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Used by website owners with high levels of website traffic, and those who are in need of complete control of their servers.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high level of technical expertise is required for the installation and ongoing management of the server.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Cloud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a hosting solution that works via a network and enables companies to consume the computing resource like a utility.</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This allows users to employ as many resources as they need without having to build and maintain their own computing infrastructure. </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Cloud-based hosting is scalable, meaning your site can grow over time, using as many resources as it requires and while the website owner only pays for what they need.</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1163300" cy="528256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Hosting companies provide technical services such as hardware and software setup and configuration, maintenance, hardware replacement, technical support, patching, updating and monitoring.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With managed hosting, the provider looks after the day-to-day management of the hardware, operating systems and standardized applications.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Instead of keeping servers in-house or at a private data center, you may choose to ”‘co-locate” your equipment by renting space in a colocation center.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he center will provide the power, bandwidth, IP address and cooling systems that your server requires. Space is rented out in racks and cabinets.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Colocation gives access to higher levels of bandwidth than a normal office server room at a much lower cost.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You’re left to your own devices (literally) and will be expected to take care of everything including the hardware, software and services.</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Introduction to Web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0685" y="1091565"/>
            <a:ext cx="11284585" cy="4914900"/>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endParaRPr lang="en-US" altLang="en-US" sz="1800" b="1" dirty="0">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at its core, is simply checking your web application or your website for problems before you make that web application or website live. Web testing is designed to check all aspects of the web application’s functionality, including looking for bugs with usability, compatibility, security, and general performance. </a:t>
            </a:r>
            <a:endParaRPr lang="en-US" altLang="en-US" sz="2400" dirty="0">
              <a:solidFill>
                <a:srgbClr val="282828"/>
              </a:solidFill>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is a crucial part of assembling any web application or website, as you don’t want to invest the many resources in time and money you’ve spent developing this web application and then have it run into immediate problems upon release. We have seen that happen before, and it isn’t pretty.  </a:t>
            </a:r>
            <a:endParaRPr lang="en-US" altLang="en-US" sz="2400" dirty="0">
              <a:solidFill>
                <a:srgbClr val="282828"/>
              </a:solidFill>
              <a:latin typeface="+mn-lt"/>
              <a:ea typeface="Arial" panose="020B0604020202020204"/>
              <a:cs typeface="+mn-lt"/>
              <a:sym typeface="Arial" panose="020B0604020202020204" pitchFamily="34" charset="0"/>
            </a:endParaRPr>
          </a:p>
          <a:p>
            <a:pPr algn="just">
              <a:spcBef>
                <a:spcPts val="365"/>
              </a:spcBef>
              <a:spcAft>
                <a:spcPct val="0"/>
              </a:spcAft>
              <a:buClr>
                <a:srgbClr val="000000"/>
              </a:buClr>
            </a:pPr>
            <a:endParaRPr lang="en-US" altLang="en-US" sz="2400" dirty="0">
              <a:solidFill>
                <a:srgbClr val="282828"/>
              </a:solidFill>
              <a:latin typeface="+mn-lt"/>
              <a:ea typeface="Arial" panose="020B0604020202020204"/>
              <a:cs typeface="+mn-lt"/>
              <a:sym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01650" y="1120775"/>
            <a:ext cx="11007725" cy="457771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Functional testing is a stage in the software delivery lifecycle (also referred to as a ‘process’) in which quality engineers verify whether the application under test’s features behaves as per their requirements.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Here are some typical examples of functional testing:</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Do appropriate error messages appear when users input the incorrect information (e.g. invalid email address, card number)?</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request to change their credentials (e.g. user name, passwords, etc.,...)?</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log in with the new credentials?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endParaRPr lang="en-US" altLang="en-US" sz="18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 Vs Non Functional Testing</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custDataLst>
              <p:tags r:id="rId1"/>
            </p:custDataLst>
          </p:nvPr>
        </p:nvGraphicFramePr>
        <p:xfrm>
          <a:off x="609600" y="1360170"/>
          <a:ext cx="10972800" cy="476567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79425">
                <a:tc>
                  <a:txBody>
                    <a:bodyPr/>
                    <a:lstStyle/>
                    <a:p>
                      <a:r>
                        <a:rPr lang="en-IN" sz="1200">
                          <a:effectLst/>
                        </a:rPr>
                        <a:t> </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Non-functional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6215">
                <a:tc>
                  <a:txBody>
                    <a:bodyPr/>
                    <a:lstStyle/>
                    <a:p>
                      <a:r>
                        <a:rPr lang="en-IN" sz="1200" b="1">
                          <a:effectLst/>
                          <a:latin typeface="Arial" panose="020B0604020202020204" pitchFamily="34" charset="0"/>
                        </a:rPr>
                        <a:t>Method</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Normally performed under the black-box method. In which the testers only validate with inputs and outputs instead of the internal structure of the system.</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dirty="0">
                          <a:effectLst/>
                          <a:latin typeface="Arial" panose="020B0604020202020204" pitchFamily="34" charset="0"/>
                        </a:rPr>
                        <a:t>Normally performed under the white-box method. In which the tester is made aware of the system’s internal design to generate test cases accordingly.</a:t>
                      </a:r>
                      <a:endParaRPr lang="en-US"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1880">
                <a:tc>
                  <a:txBody>
                    <a:bodyPr/>
                    <a:lstStyle/>
                    <a:p>
                      <a:r>
                        <a:rPr lang="en-IN" sz="1200" b="1">
                          <a:effectLst/>
                          <a:latin typeface="Arial" panose="020B0604020202020204" pitchFamily="34" charset="0"/>
                        </a:rPr>
                        <a:t>Areas of concern</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Whether or not the system’s outputs satisfy the specification or requirements given</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The system’s performance, stability, security, usability, etc.</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6910">
                <a:tc>
                  <a:txBody>
                    <a:bodyPr/>
                    <a:lstStyle/>
                    <a:p>
                      <a:r>
                        <a:rPr lang="en-IN" sz="1200" b="1">
                          <a:effectLst/>
                          <a:latin typeface="Arial" panose="020B0604020202020204" pitchFamily="34" charset="0"/>
                        </a:rPr>
                        <a:t>Inputs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dirty="0">
                          <a:effectLst/>
                          <a:latin typeface="Arial" panose="020B0604020202020204" pitchFamily="34" charset="0"/>
                        </a:rPr>
                        <a:t>Business requirements, client’s specifications</a:t>
                      </a:r>
                      <a:endParaRPr lang="en-IN"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a:effectLst/>
                          <a:latin typeface="Arial" panose="020B0604020202020204" pitchFamily="34" charset="0"/>
                        </a:rPr>
                        <a:t>Speed, throughput, scalability, etc.</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71245">
                <a:tc>
                  <a:txBody>
                    <a:bodyPr/>
                    <a:lstStyle/>
                    <a:p>
                      <a:r>
                        <a:rPr lang="en-IN" sz="1200" b="1">
                          <a:effectLst/>
                          <a:latin typeface="Arial" panose="020B0604020202020204" pitchFamily="34" charset="0"/>
                        </a:rPr>
                        <a:t>Examples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Unit testing</a:t>
                      </a:r>
                    </a:p>
                    <a:p>
                      <a:r>
                        <a:rPr lang="en-US" sz="1200" b="0" i="0" dirty="0">
                          <a:solidFill>
                            <a:srgbClr val="282828"/>
                          </a:solidFill>
                          <a:effectLst/>
                          <a:latin typeface="Arial" panose="020B0604020202020204" pitchFamily="34" charset="0"/>
                          <a:cs typeface="Arial" panose="020B0604020202020204" pitchFamily="34" charset="0"/>
                        </a:rPr>
                        <a:t>API testing </a:t>
                      </a:r>
                    </a:p>
                    <a:p>
                      <a:r>
                        <a:rPr lang="en-US" sz="1200" b="0" i="0" dirty="0">
                          <a:solidFill>
                            <a:srgbClr val="282828"/>
                          </a:solidFill>
                          <a:effectLst/>
                          <a:latin typeface="Arial" panose="020B0604020202020204" pitchFamily="34" charset="0"/>
                          <a:cs typeface="Arial" panose="020B0604020202020204" pitchFamily="34" charset="0"/>
                        </a:rPr>
                        <a:t>Regression testing (can be both functional and non-functional)</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Security testing</a:t>
                      </a:r>
                    </a:p>
                    <a:p>
                      <a:r>
                        <a:rPr lang="en-US" sz="1200" b="0" i="0" dirty="0">
                          <a:solidFill>
                            <a:srgbClr val="282828"/>
                          </a:solidFill>
                          <a:effectLst/>
                          <a:latin typeface="Arial" panose="020B0604020202020204" pitchFamily="34" charset="0"/>
                          <a:cs typeface="Arial" panose="020B0604020202020204" pitchFamily="34" charset="0"/>
                        </a:rPr>
                        <a:t>Performance testing</a:t>
                      </a:r>
                    </a:p>
                    <a:p>
                      <a:r>
                        <a:rPr lang="en-US" sz="1200" b="0" i="0" dirty="0">
                          <a:solidFill>
                            <a:srgbClr val="282828"/>
                          </a:solidFill>
                          <a:effectLst/>
                          <a:latin typeface="Arial" panose="020B0604020202020204" pitchFamily="34" charset="0"/>
                          <a:cs typeface="Arial" panose="020B0604020202020204" pitchFamily="34" charset="0"/>
                        </a:rPr>
                        <a:t>Load testing</a:t>
                      </a:r>
                    </a:p>
                    <a:p>
                      <a:r>
                        <a:rPr lang="en-US" sz="1200" b="0" i="0" dirty="0">
                          <a:solidFill>
                            <a:srgbClr val="282828"/>
                          </a:solidFill>
                          <a:effectLst/>
                          <a:latin typeface="Arial" panose="020B0604020202020204" pitchFamily="34" charset="0"/>
                          <a:cs typeface="Arial" panose="020B0604020202020204" pitchFamily="34" charset="0"/>
                        </a:rPr>
                        <a:t>Stress testing</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Usability &amp; 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23240" y="1255395"/>
            <a:ext cx="11125200" cy="4285615"/>
          </a:xfrm>
          <a:prstGeom prst="rect">
            <a:avLst/>
          </a:prstGeom>
          <a:noFill/>
        </p:spPr>
        <p:txBody>
          <a:bodyPr wrap="square" rtlCol="0" anchor="t">
            <a:noAutofit/>
          </a:bodyPr>
          <a:lstStyle/>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To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3"/>
              </a:rPr>
              <a:t>run an effective usability test</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you need to develop a solid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4"/>
              </a:rPr>
              <a:t>test plan</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5"/>
              </a:rPr>
              <a:t>recruit participants</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and then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6"/>
              </a:rPr>
              <a:t>analyze and report your findings</a:t>
            </a:r>
            <a:r>
              <a:rPr sz="2800" dirty="0">
                <a:solidFill>
                  <a:srgbClr val="333333"/>
                </a:solidFill>
                <a:latin typeface="Helvetica" pitchFamily="34" charset="0"/>
                <a:ea typeface="Arial" panose="020B0604020202020204"/>
                <a:cs typeface="Arial" panose="020B0604020202020204"/>
                <a:sym typeface="Arial" panose="020B0604020202020204" pitchFamily="34" charset="0"/>
              </a:rPr>
              <a:t>.</a:t>
            </a:r>
            <a:endParaRPr lang="en-US" sz="2800" dirty="0">
              <a:solidFill>
                <a:srgbClr val="333333"/>
              </a:solidFill>
              <a:latin typeface="Helvetica" pitchFamily="34" charset="0"/>
              <a:ea typeface="Arial" panose="020B0604020202020204"/>
              <a:cs typeface="Arial" panose="020B0604020202020204"/>
              <a:sym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6895" y="1154430"/>
            <a:ext cx="11092180" cy="4961890"/>
          </a:xfrm>
          <a:prstGeom prst="rect">
            <a:avLst/>
          </a:prstGeom>
          <a:noFill/>
        </p:spPr>
        <p:txBody>
          <a:bodyPr wrap="square" rtlCol="0" anchor="t">
            <a:noAutofit/>
          </a:bodyPr>
          <a:lstStyle/>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is a software testing technique that evaluates the visual appearance and behavior of a software application’s user interface (UI) or graphical user interface (GUI). Visual testing aims to verify that the application’s visual elements like colors, images, fonts, and layouts, are displayed correctly and consistently across different devices, operating systems, and browsers.​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ensures that the user interface (UI) of the developed product appears as intended for users. It accomplishes this through several key benefits, including:</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Identifying defects or issues in the UI interface.</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Detecting variations in the UI that do not match the baseline snapshots.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Creating specialized visual test cases that cover functional points.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 visual bugs on different browsers</a:t>
            </a:r>
            <a:r>
              <a:rPr lang="en-US" altLang="en-US" sz="20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- 3</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69595" y="1153795"/>
            <a:ext cx="10777220" cy="44665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Concept of CSS 3: </a:t>
            </a:r>
            <a:r>
              <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Creating Style Sheet, CSS Properties,CSS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spcBef>
                <a:spcPts val="365"/>
              </a:spcBef>
              <a:spcAft>
                <a:spcPct val="0"/>
              </a:spcAft>
              <a:buClr>
                <a:srgbClr val="000000"/>
              </a:buClr>
              <a:buFont typeface="Arial" panose="020B0604020202020204" pitchFamily="34" charset="0"/>
              <a:buNone/>
            </a:pP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Bootstrap: </a:t>
            </a:r>
            <a:r>
              <a:rPr lang="en-IN" altLang="x-none"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Bootstrap grid system, Bootstrap Components.</a:t>
            </a: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955675"/>
            <a:ext cx="11308080" cy="521906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a type of testing that is performed for verifying the performance of a system and to monitor the behavior of the system under stress. It tells about the reliability, stability, response time, and scalability of a system. On the other hand, load testing is primarily aimed for identifying the behavior of a system under the expected load</a:t>
            </a:r>
            <a:r>
              <a:rPr lang="en-US" altLang="en-US" sz="2000" b="1" dirty="0">
                <a:latin typeface="Arial" panose="020B0604020202020204"/>
                <a:ea typeface="Arial" panose="020B0604020202020204"/>
                <a:cs typeface="Arial" panose="020B0604020202020204"/>
                <a:sym typeface="Arial" panose="020B0604020202020204" pitchFamily="34" charset="0"/>
              </a:rPr>
              <a:t>.</a:t>
            </a:r>
          </a:p>
          <a:p>
            <a:pPr marL="114300" indent="0">
              <a:spcBef>
                <a:spcPts val="365"/>
              </a:spcBef>
              <a:spcAft>
                <a:spcPct val="0"/>
              </a:spcAft>
              <a:buClr>
                <a:srgbClr val="000000"/>
              </a:buClr>
              <a:buFont typeface="Arial" panose="020B0604020202020204" pitchFamily="34" charset="0"/>
              <a:buNone/>
            </a:pPr>
            <a:endParaRPr lang="en-US" altLang="en-US" sz="20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000" b="1" dirty="0">
                <a:latin typeface="Arial" panose="020B0604020202020204"/>
                <a:ea typeface="Arial" panose="020B0604020202020204"/>
                <a:cs typeface="Arial" panose="020B0604020202020204"/>
                <a:sym typeface="Arial" panose="020B0604020202020204" pitchFamily="34" charset="0"/>
              </a:rPr>
              <a:t>What is Performance Testing?</a:t>
            </a:r>
          </a:p>
          <a:p>
            <a:pPr marL="114300" indent="0">
              <a:spcBef>
                <a:spcPts val="365"/>
              </a:spcBef>
              <a:spcAft>
                <a:spcPct val="0"/>
              </a:spcAft>
              <a:buClr>
                <a:srgbClr val="000000"/>
              </a:buClr>
              <a:buFont typeface="Arial" panose="020B0604020202020204" pitchFamily="34" charset="0"/>
              <a:buNone/>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performed over the software to test its performance under a particular workload for its sensitivity, reaction time and its stability. Performance testing is basically a superset of stress testing.</a:t>
            </a: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The primary goal of performing performance testing is to set the standards and benchmarks for the product. Performance testing indicates how the product behaves under regular parameters. Checking for concurrent users and response time is an example of performance testing.</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67055" y="1143000"/>
            <a:ext cx="11015980" cy="4573270"/>
          </a:xfrm>
          <a:prstGeom prst="rect">
            <a:avLst/>
          </a:prstGeom>
          <a:noFill/>
        </p:spPr>
        <p:txBody>
          <a:bodyPr wrap="square" rtlCol="0" anchor="t">
            <a:noAutofit/>
          </a:bodyPr>
          <a:lstStyle/>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checks the performance of a software to check its performance under real life-based loads. In other words, load testing is a type of testing that checks the behavior of a system under the expected load. To perform the load testing of a system, we first need to know the expected load on the application in real life.</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collects all the data about response time, reliability, and stability of the system, and then analyzes the data to find the inconsistencies. Basically, the load test is performed to ensure the stable operation of a system under an expected load.</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The greatest advantage of load testing is that it helps in understanding the expected load that a system can handle so that we can reduce the risk of a failure.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33162" name="Rectangle 9"/>
          <p:cNvSpPr/>
          <p:nvPr>
            <p:custDataLst>
              <p:tags r:id="rId1"/>
            </p:custDataLst>
          </p:nvPr>
        </p:nvSpPr>
        <p:spPr>
          <a:xfrm>
            <a:off x="209550" y="1277938"/>
            <a:ext cx="11922125" cy="277812"/>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just">
              <a:buClrTx/>
              <a:buFontTx/>
              <a:buNone/>
            </a:pPr>
            <a:r>
              <a:rPr lang="en-US" altLang="en-US" sz="1200" dirty="0">
                <a:latin typeface="Arial Black" panose="020B0A04020102020204" pitchFamily="34" charset="0"/>
              </a:rPr>
              <a:t>The following are some of the important differences between Performance Testing and Load Testing </a:t>
            </a:r>
            <a:r>
              <a:rPr lang="en-US" altLang="en-US" sz="1200" dirty="0">
                <a:latin typeface="Nunito" pitchFamily="2" charset="0"/>
              </a:rPr>
              <a:t>−</a:t>
            </a:r>
            <a:endParaRPr lang="en-US" altLang="en-US" dirty="0"/>
          </a:p>
        </p:txBody>
      </p:sp>
      <p:graphicFrame>
        <p:nvGraphicFramePr>
          <p:cNvPr id="3" name="Content Placeholder 2"/>
          <p:cNvGraphicFramePr>
            <a:graphicFrameLocks noGrp="1"/>
          </p:cNvGraphicFramePr>
          <p:nvPr>
            <p:ph idx="1"/>
            <p:custDataLst>
              <p:tags r:id="rId2"/>
            </p:custDataLst>
          </p:nvPr>
        </p:nvGraphicFramePr>
        <p:xfrm>
          <a:off x="609600" y="1600201"/>
          <a:ext cx="10972800" cy="4888230"/>
        </p:xfrm>
        <a:graphic>
          <a:graphicData uri="http://schemas.openxmlformats.org/drawingml/2006/table">
            <a:tbl>
              <a:tblPr/>
              <a:tblGrid>
                <a:gridCol w="3642360">
                  <a:extLst>
                    <a:ext uri="{9D8B030D-6E8A-4147-A177-3AD203B41FA5}">
                      <a16:colId xmlns:a16="http://schemas.microsoft.com/office/drawing/2014/main" val="20000"/>
                    </a:ext>
                  </a:extLst>
                </a:gridCol>
                <a:gridCol w="3664585">
                  <a:extLst>
                    <a:ext uri="{9D8B030D-6E8A-4147-A177-3AD203B41FA5}">
                      <a16:colId xmlns:a16="http://schemas.microsoft.com/office/drawing/2014/main" val="20001"/>
                    </a:ext>
                  </a:extLst>
                </a:gridCol>
                <a:gridCol w="3665855">
                  <a:extLst>
                    <a:ext uri="{9D8B030D-6E8A-4147-A177-3AD203B41FA5}">
                      <a16:colId xmlns:a16="http://schemas.microsoft.com/office/drawing/2014/main" val="20002"/>
                    </a:ext>
                  </a:extLst>
                </a:gridCol>
              </a:tblGrid>
              <a:tr h="332740">
                <a:tc>
                  <a:txBody>
                    <a:bodyPr/>
                    <a:lstStyle/>
                    <a:p>
                      <a:pPr algn="ctr" fontAlgn="ctr"/>
                      <a:r>
                        <a:rPr lang="en-IN" sz="1600" b="1" dirty="0">
                          <a:solidFill>
                            <a:srgbClr val="000000"/>
                          </a:solidFill>
                          <a:effectLst/>
                        </a:rPr>
                        <a:t>Key</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Performance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Load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927329">
                <a:tc>
                  <a:txBody>
                    <a:bodyPr/>
                    <a:lstStyle/>
                    <a:p>
                      <a:pPr algn="just" fontAlgn="ctr"/>
                      <a:r>
                        <a:rPr lang="en-IN" sz="1400" b="1" dirty="0">
                          <a:solidFill>
                            <a:srgbClr val="000000"/>
                          </a:solidFill>
                          <a:effectLst/>
                        </a:rPr>
                        <a:t>Purpose</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tests the system performance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tests the system performance for multiple users using the application at the same time.</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3970">
                <a:tc>
                  <a:txBody>
                    <a:bodyPr/>
                    <a:lstStyle/>
                    <a:p>
                      <a:pPr algn="l" fontAlgn="ctr"/>
                      <a:r>
                        <a:rPr lang="en-IN" sz="1400" b="1" dirty="0">
                          <a:solidFill>
                            <a:srgbClr val="000000"/>
                          </a:solidFill>
                          <a:effectLst/>
                        </a:rPr>
                        <a:t>Threshold</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is conducted at below and above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is conducted at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790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ensures that the system is performing perfectly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ensures that the system can handle how many users at a time without performance degradation.</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39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performance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operational capacity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0611">
                <a:tc>
                  <a:txBody>
                    <a:bodyPr/>
                    <a:lstStyle/>
                    <a:p>
                      <a:pPr algn="l" fontAlgn="ctr"/>
                      <a:r>
                        <a:rPr lang="en-IN" sz="1400" b="1">
                          <a:solidFill>
                            <a:srgbClr val="000000"/>
                          </a:solidFill>
                          <a:effectLst/>
                        </a:rPr>
                        <a:t>Cost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tools are not much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tools are very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0448">
                <a:tc>
                  <a:txBody>
                    <a:bodyPr/>
                    <a:lstStyle/>
                    <a:p>
                      <a:pPr algn="l" fontAlgn="ctr"/>
                      <a:r>
                        <a:rPr lang="en-IN" sz="1400" b="1">
                          <a:solidFill>
                            <a:srgbClr val="000000"/>
                          </a:solidFill>
                          <a:effectLst/>
                        </a:rPr>
                        <a:t>Targets</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reliability, scalability, and speed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sustainability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810" y="963930"/>
            <a:ext cx="11099800" cy="5035550"/>
          </a:xfrm>
          <a:prstGeom prst="rect">
            <a:avLst/>
          </a:prstGeom>
          <a:noFill/>
        </p:spPr>
        <p:txBody>
          <a:bodyPr wrap="square" rtlCol="0" anchor="t">
            <a:noAutofit/>
          </a:bodyPr>
          <a:lstStyle/>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are shared on the Internet and are called as Web pages?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Programs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Cables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Hypertext documents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None</a:t>
            </a:r>
          </a:p>
          <a:p>
            <a:pPr>
              <a:spcBef>
                <a:spcPts val="365"/>
              </a:spcBef>
              <a:spcAft>
                <a:spcPct val="0"/>
              </a:spcAft>
              <a:buClr>
                <a:srgbClr val="000000"/>
              </a:buClr>
              <a:buFont typeface="Arial" panose="020B0604020202020204" pitchFamily="34" charset="0"/>
              <a:buNone/>
            </a:pPr>
            <a:endParaRPr sz="20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r>
              <a:rPr lang="en-US" altLang="en-US" sz="2000" dirty="0">
                <a:latin typeface="Arial" panose="020B0604020202020204"/>
                <a:ea typeface="Arial" panose="020B0604020202020204"/>
                <a:cs typeface="Tahoma" panose="020B0604030504040204" pitchFamily="34" charset="0"/>
                <a:sym typeface="Arial" panose="020B0604020202020204" pitchFamily="34" charset="0"/>
              </a:rPr>
              <a:t> </a:t>
            </a: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the name of the location address of the hypertext documents?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Uniform Resource Locator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File</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address</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9430" y="990600"/>
            <a:ext cx="11085195" cy="5108575"/>
          </a:xfrm>
          <a:prstGeom prst="rect">
            <a:avLst/>
          </a:prstGeom>
          <a:noFill/>
        </p:spPr>
        <p:txBody>
          <a:bodyPr wrap="square" rtlCol="0" anchor="t">
            <a:noAutofit/>
          </a:bodyPr>
          <a:lstStyle/>
          <a:p>
            <a:pPr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of the following is true about public access modifier?</a:t>
            </a: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 lying in same package.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in the superclass can be accessed only by its child class.</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None of the above.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program is used by web clients to view the web pages?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Protocol</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Search Engine</a:t>
            </a:r>
          </a:p>
          <a:p>
            <a:pPr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ahoma" panose="020B0604030504040204" pitchFamily="34" charset="0"/>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kern="0" noProof="0" dirty="0">
                <a:ln>
                  <a:noFill/>
                </a:ln>
                <a:effectLst/>
                <a:uLnTx/>
                <a:uFillTx/>
                <a:latin typeface="Times New Roman" panose="02020603050405020304" pitchFamily="18" charset="0"/>
                <a:cs typeface="Times New Roman" panose="02020603050405020304" pitchFamily="18" charset="0"/>
                <a:sym typeface="Arial" panose="020B0604020202020204"/>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9250" y="984885"/>
            <a:ext cx="11352530" cy="5228590"/>
          </a:xfrm>
          <a:prstGeom prst="rect">
            <a:avLst/>
          </a:prstGeom>
          <a:noFill/>
        </p:spPr>
        <p:txBody>
          <a:bodyPr wrap="square" rtlCol="0" anchor="t">
            <a:noAutofit/>
          </a:bodyPr>
          <a:lstStyle/>
          <a:p>
            <a:pPr marL="457200" marR="0" indent="-457200" algn="just" defTabSz="914400" fontAlgn="auto">
              <a:spcBef>
                <a:spcPts val="0"/>
              </a:spcBef>
              <a:spcAft>
                <a:spcPts val="0"/>
              </a:spcAft>
              <a:buClr>
                <a:srgbClr val="000000"/>
              </a:buClr>
              <a:buSzTx/>
              <a:buFont typeface="Arial" panose="020B0604020202020204"/>
              <a:buAutoNum type="alphaLcParenBoth"/>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following “Things to consider” while planning a website: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Purpose of website 		(ii) Target audience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Website </a:t>
            </a:r>
            <a:r>
              <a:rPr lang="en-US" sz="2200" kern="0" noProof="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contents 		(</a:t>
            </a: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iv) All of these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(b) The initial stage of planning your website is to:</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Identify the target audience    (ii) Identity the Purpose of the Site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Budgeting                             (iv) Prepare Blue Print</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 Which of following are the are web site design consideration and principles?</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Easy to read                            (ii)Easy to navigate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Quick download 		(iv) All of these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Weekly Assignment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6710" y="912495"/>
            <a:ext cx="11415395" cy="5396230"/>
          </a:xfrm>
          <a:prstGeom prst="rect">
            <a:avLst/>
          </a:prstGeom>
          <a:noFill/>
        </p:spPr>
        <p:txBody>
          <a:bodyPr wrap="square" rtlCol="0" anchor="t">
            <a:noAutofit/>
          </a:bodyPr>
          <a:lstStyle/>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following: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 </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URL</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space </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server</a:t>
            </a: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term protocol. List all the commonly used web protocols.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role of web server on the internet.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working of web with proper diagram.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Give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examples</a:t>
            </a: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of each: static and dynamic website.</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domain name space and domain name server.</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all the steps of web site hosting.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Hypertext and Hypermedia.</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What do you understand by a markup language? List all the types of markup languages.</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HTML with basic structure of an HTML document.</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5455" y="991870"/>
            <a:ext cx="11093450" cy="5323205"/>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making web standards</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Netscape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Microsoft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WWWC</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Range of Heading tags in HTML</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&lt;h3&gt;</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&lt;h8&gt;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&lt;h1&gt; to &lt;h6&gt;</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&lt;h9&gt;</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What does HTML stand for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Hyperlinks and Text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Tool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Hyper Text Markup Language </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Text Markup Language </a:t>
            </a:r>
            <a:endParaRPr 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7360" y="947420"/>
            <a:ext cx="11167745" cy="5405120"/>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Web is a huge collection of </a:t>
            </a:r>
            <a:r>
              <a:rPr sz="2200" dirty="0">
                <a:latin typeface="Times New Roman" panose="02020603050405020304" pitchFamily="18" charset="0"/>
                <a:ea typeface="Calibri" panose="020F0502020204030204" charset="0"/>
                <a:cs typeface="Arial" panose="020B0604020202020204"/>
                <a:sym typeface="Calibri" panose="020F0502020204030204" charset="0"/>
              </a:rPr>
              <a:t>………</a:t>
            </a:r>
            <a:r>
              <a:rPr sz="2200" dirty="0">
                <a:latin typeface="Times New Roman" panose="02020603050405020304" pitchFamily="18" charset="0"/>
                <a:ea typeface="Arial" panose="020B0604020202020204"/>
                <a:cs typeface="Calibri" panose="020F0502020204030204" charset="0"/>
                <a:sym typeface="Calibri" panose="020F0502020204030204" charset="0"/>
              </a:rPr>
              <a:t>..of information linked to each other around the globe.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Pages</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Website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HTML </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Father of WWW</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J.T. Thomson</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Dennis Ritchie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Tim Berners-Lee</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responsible for creating the look and feel of a site?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Creative Lead</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Programmer</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Analyst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Designer</a:t>
            </a:r>
            <a:endParaRPr lang="en-US" sz="2200" b="1"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6880" y="1167130"/>
            <a:ext cx="11224895" cy="483997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Which of the following are information retrieval services on the internet?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i) World Wide Web  ii) File Transfer Protocol  iii) Telnet  iv) Email</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i, 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B) ii, iii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C) i, ii and iii only</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All i, ii, iii and iv</a:t>
            </a:r>
            <a:br>
              <a:rPr lang="en-US" altLang="en-US" dirty="0">
                <a:latin typeface="Arial" panose="020B0604020202020204"/>
                <a:ea typeface="Arial" panose="020B0604020202020204"/>
                <a:cs typeface="Arial" panose="020B0604020202020204"/>
                <a:sym typeface="Arial" panose="020B0604020202020204" pitchFamily="34" charset="0"/>
              </a:rPr>
            </a:b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 ………….. allows remote accessing to the files which contain programs, technical handouts, reports etc. </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Remote Desktop</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B) FTP </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C) Telnet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Chat</a:t>
            </a:r>
            <a:br>
              <a:rPr lang="en-US" altLang="en-US" dirty="0">
                <a:latin typeface="Arial" panose="020B0604020202020204"/>
                <a:ea typeface="Arial" panose="020B0604020202020204"/>
                <a:cs typeface="Arial" panose="020B0604020202020204"/>
                <a:sym typeface="Arial" panose="020B0604020202020204" pitchFamily="34" charset="0"/>
              </a:rPr>
            </a:br>
            <a:endParaRPr lang="en-US" alt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- 4</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768985" y="1105535"/>
            <a:ext cx="10651490" cy="4229100"/>
          </a:xfrm>
          <a:prstGeom prst="rect">
            <a:avLst/>
          </a:prstGeom>
          <a:noFill/>
        </p:spPr>
        <p:txBody>
          <a:bodyPr wrap="square" rtlCol="0" anchor="t">
            <a:noAutofit/>
          </a:bodyPr>
          <a:lstStyle/>
          <a:p>
            <a:pPr marL="812800" lvl="1" indent="-344170" algn="just">
              <a:lnSpc>
                <a:spcPts val="2740"/>
              </a:lnSpc>
              <a:spcBef>
                <a:spcPts val="250"/>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JavaScript Essentials</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Introduction to Java Script , Javascript Types , Var, Let and Const Keywords, Operators in JS , Conditions Statements , Java Script Loops, JS Popup Boxes , JS</a:t>
            </a:r>
          </a:p>
          <a:p>
            <a:pPr marL="812800" lvl="1" indent="-344170" algn="just">
              <a:lnSpc>
                <a:spcPts val="2740"/>
              </a:lnSpc>
              <a:spcBef>
                <a:spcPts val="25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Difference == &amp; ===, Asynchronous Programming in ES6, Promise Constructor, Promise with Chain, Promise Race.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Glossary Questions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60680" y="1014095"/>
            <a:ext cx="11224895" cy="5007610"/>
          </a:xfrm>
          <a:prstGeom prst="rect">
            <a:avLst/>
          </a:prstGeom>
          <a:noFill/>
        </p:spPr>
        <p:txBody>
          <a:bodyPr wrap="square" rtlCol="0" anchor="t">
            <a:noAutofit/>
          </a:bodyPr>
          <a:lstStyle/>
          <a:p>
            <a:pPr marL="0" lvl="0" indent="0">
              <a:buClrTx/>
              <a:buFontTx/>
              <a:buNone/>
            </a:pPr>
            <a:r>
              <a:rPr lang="en-US" altLang="en-US" dirty="0">
                <a:sym typeface="+mn-ea"/>
              </a:rPr>
              <a:t>………….. allows remote accessing to the files which contain programs, technical handouts, reports etc. </a:t>
            </a:r>
            <a:br>
              <a:rPr lang="en-US" altLang="en-US" dirty="0">
                <a:sym typeface="+mn-ea"/>
              </a:rPr>
            </a:br>
            <a:r>
              <a:rPr lang="en-US" altLang="en-US" dirty="0">
                <a:sym typeface="+mn-ea"/>
              </a:rPr>
              <a:t>A) Remote Desktop</a:t>
            </a:r>
            <a:br>
              <a:rPr lang="en-US" altLang="en-US" dirty="0">
                <a:sym typeface="+mn-ea"/>
              </a:rPr>
            </a:br>
            <a:r>
              <a:rPr lang="en-US" altLang="en-US" dirty="0">
                <a:sym typeface="+mn-ea"/>
              </a:rPr>
              <a:t>B) FTP </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br>
              <a:rPr lang="en-US" altLang="en-US" dirty="0">
                <a:sym typeface="+mn-ea"/>
              </a:rPr>
            </a:br>
            <a:r>
              <a:rPr lang="en-US" altLang="en-US" dirty="0">
                <a:sym typeface="+mn-ea"/>
              </a:rPr>
              <a:t> ……………. is a global hypertext system that was initially developed in 1989 by Tim Berners Lee. </a:t>
            </a:r>
            <a:br>
              <a:rPr lang="en-US" altLang="en-US" dirty="0">
                <a:sym typeface="+mn-ea"/>
              </a:rPr>
            </a:br>
            <a:r>
              <a:rPr lang="en-US" altLang="en-US" dirty="0">
                <a:sym typeface="+mn-ea"/>
              </a:rPr>
              <a:t>A) FTP</a:t>
            </a:r>
            <a:br>
              <a:rPr lang="en-US" altLang="en-US" dirty="0">
                <a:sym typeface="+mn-ea"/>
              </a:rPr>
            </a:br>
            <a:r>
              <a:rPr lang="en-US" altLang="en-US" dirty="0">
                <a:sym typeface="+mn-ea"/>
              </a:rPr>
              <a:t>B) Telnet</a:t>
            </a:r>
            <a:br>
              <a:rPr lang="en-US" altLang="en-US" dirty="0">
                <a:sym typeface="+mn-ea"/>
              </a:rPr>
            </a:br>
            <a:r>
              <a:rPr lang="en-US" altLang="en-US" dirty="0">
                <a:sym typeface="+mn-ea"/>
              </a:rPr>
              <a:t>C) www</a:t>
            </a:r>
            <a:br>
              <a:rPr lang="en-US" altLang="en-US" dirty="0">
                <a:sym typeface="+mn-ea"/>
              </a:rPr>
            </a:br>
            <a:r>
              <a:rPr lang="en-US" altLang="en-US" dirty="0">
                <a:sym typeface="+mn-ea"/>
              </a:rPr>
              <a:t>D) email </a:t>
            </a:r>
            <a:endParaRPr lang="en-US" altLang="en-US" sz="1800" dirty="0"/>
          </a:p>
          <a:p>
            <a:pPr marL="0" lvl="0" indent="0">
              <a:buClrTx/>
              <a:buFontTx/>
              <a:buNone/>
            </a:pPr>
            <a:r>
              <a:rPr lang="en-US" altLang="en-US" dirty="0">
                <a:sym typeface="+mn-ea"/>
              </a:rPr>
              <a:t>The ……………. application is built with a protocol interpreter, a data transfer, process and user interface.</a:t>
            </a:r>
            <a:br>
              <a:rPr lang="en-US" altLang="en-US" dirty="0">
                <a:sym typeface="+mn-ea"/>
              </a:rPr>
            </a:br>
            <a:r>
              <a:rPr lang="en-US" altLang="en-US" dirty="0">
                <a:sym typeface="+mn-ea"/>
              </a:rPr>
              <a:t>A) TCP</a:t>
            </a:r>
            <a:br>
              <a:rPr lang="en-US" altLang="en-US" dirty="0">
                <a:sym typeface="+mn-ea"/>
              </a:rPr>
            </a:br>
            <a:r>
              <a:rPr lang="en-US" altLang="en-US" dirty="0">
                <a:sym typeface="+mn-ea"/>
              </a:rPr>
              <a:t>B) FTP</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Glossary Questions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4655" y="1045210"/>
            <a:ext cx="11287125" cy="5047615"/>
          </a:xfrm>
          <a:prstGeom prst="rect">
            <a:avLst/>
          </a:prstGeom>
          <a:noFill/>
        </p:spPr>
        <p:txBody>
          <a:bodyPr wrap="square" rtlCol="0" anchor="t">
            <a:noAutofit/>
          </a:bodyPr>
          <a:lstStyle/>
          <a:p>
            <a:pPr marL="0" lvl="0" indent="0">
              <a:buClrTx/>
              <a:buFontTx/>
              <a:buNone/>
            </a:pPr>
            <a:r>
              <a:rPr lang="en-US" altLang="en-US" dirty="0">
                <a:sym typeface="+mn-ea"/>
              </a:rPr>
              <a:t>ARPANET used the concept of packet switching network consisting of subnet and …………… computers. </a:t>
            </a:r>
            <a:br>
              <a:rPr lang="en-US" altLang="en-US" dirty="0">
                <a:sym typeface="+mn-ea"/>
              </a:rPr>
            </a:br>
            <a:r>
              <a:rPr lang="en-US" altLang="en-US" dirty="0">
                <a:sym typeface="+mn-ea"/>
              </a:rPr>
              <a:t>A) local</a:t>
            </a:r>
            <a:br>
              <a:rPr lang="en-US" altLang="en-US" dirty="0">
                <a:sym typeface="+mn-ea"/>
              </a:rPr>
            </a:br>
            <a:r>
              <a:rPr lang="en-US" altLang="en-US" dirty="0">
                <a:sym typeface="+mn-ea"/>
              </a:rPr>
              <a:t>B) remote</a:t>
            </a:r>
            <a:br>
              <a:rPr lang="en-US" altLang="en-US" dirty="0">
                <a:sym typeface="+mn-ea"/>
              </a:rPr>
            </a:br>
            <a:r>
              <a:rPr lang="en-US" altLang="en-US" dirty="0">
                <a:sym typeface="+mn-ea"/>
              </a:rPr>
              <a:t>C) </a:t>
            </a:r>
            <a:r>
              <a:rPr lang="en-US" altLang="en-US" b="1" dirty="0">
                <a:sym typeface="+mn-ea"/>
              </a:rPr>
              <a:t>host</a:t>
            </a:r>
            <a:br>
              <a:rPr lang="en-US" altLang="en-US" dirty="0">
                <a:sym typeface="+mn-ea"/>
              </a:rPr>
            </a:br>
            <a:r>
              <a:rPr lang="en-US" altLang="en-US" dirty="0">
                <a:sym typeface="+mn-ea"/>
              </a:rPr>
              <a:t>D) network</a:t>
            </a:r>
            <a:endParaRPr lang="en-US" altLang="en-US" sz="1800" dirty="0"/>
          </a:p>
          <a:p>
            <a:pPr marL="0" lvl="0" indent="0">
              <a:buClrTx/>
              <a:buFontTx/>
              <a:buNone/>
            </a:pPr>
            <a:endParaRPr lang="en-US" altLang="en-US" sz="1800" dirty="0"/>
          </a:p>
          <a:p>
            <a:pPr marL="0" lvl="0" indent="0">
              <a:buClrTx/>
              <a:buFontTx/>
              <a:buNone/>
            </a:pPr>
            <a:r>
              <a:rPr lang="en-US" altLang="en-US" dirty="0">
                <a:sym typeface="+mn-ea"/>
              </a:rPr>
              <a:t>Internet was possible because of the use of the TCP/IP reference model and ……………… protocol stack.</a:t>
            </a:r>
            <a:br>
              <a:rPr lang="en-US" altLang="en-US" dirty="0">
                <a:sym typeface="+mn-ea"/>
              </a:rPr>
            </a:br>
            <a:r>
              <a:rPr lang="en-US" altLang="en-US" dirty="0">
                <a:sym typeface="+mn-ea"/>
              </a:rPr>
              <a:t>A) FTP</a:t>
            </a:r>
            <a:br>
              <a:rPr lang="en-US" altLang="en-US" dirty="0">
                <a:sym typeface="+mn-ea"/>
              </a:rPr>
            </a:br>
            <a:r>
              <a:rPr lang="en-US" altLang="en-US" dirty="0">
                <a:sym typeface="+mn-ea"/>
              </a:rPr>
              <a:t>B) </a:t>
            </a:r>
            <a:r>
              <a:rPr lang="en-US" altLang="en-US" b="1" dirty="0">
                <a:sym typeface="+mn-ea"/>
              </a:rPr>
              <a:t>TCP/IP</a:t>
            </a:r>
            <a:br>
              <a:rPr lang="en-US" altLang="en-US" dirty="0">
                <a:sym typeface="+mn-ea"/>
              </a:rPr>
            </a:br>
            <a:r>
              <a:rPr lang="en-US" altLang="en-US" dirty="0">
                <a:sym typeface="+mn-ea"/>
              </a:rPr>
              <a:t>C) DHCP</a:t>
            </a:r>
            <a:br>
              <a:rPr lang="en-US" altLang="en-US" dirty="0">
                <a:sym typeface="+mn-ea"/>
              </a:rPr>
            </a:br>
            <a:r>
              <a:rPr lang="en-US" altLang="en-US" dirty="0">
                <a:sym typeface="+mn-ea"/>
              </a:rPr>
              <a:t>D) UDP</a:t>
            </a:r>
            <a:endParaRPr lang="en-US" altLang="en-US" sz="1800" dirty="0"/>
          </a:p>
          <a:p>
            <a:pPr marL="0" lvl="0" indent="0">
              <a:buClrTx/>
              <a:buFontTx/>
              <a:buNone/>
            </a:pPr>
            <a:r>
              <a:rPr lang="en-US" altLang="en-US" dirty="0">
                <a:sym typeface="+mn-ea"/>
              </a:rPr>
              <a:t>………………. was created for organizing machines into domains and map hostname onto IP address. </a:t>
            </a:r>
            <a:br>
              <a:rPr lang="en-US" altLang="en-US" dirty="0">
                <a:sym typeface="+mn-ea"/>
              </a:rPr>
            </a:br>
            <a:r>
              <a:rPr lang="en-US" altLang="en-US" dirty="0">
                <a:sym typeface="+mn-ea"/>
              </a:rPr>
              <a:t>A) Domain Addressing System</a:t>
            </a:r>
            <a:br>
              <a:rPr lang="en-US" altLang="en-US" dirty="0">
                <a:sym typeface="+mn-ea"/>
              </a:rPr>
            </a:br>
            <a:r>
              <a:rPr lang="en-US" altLang="en-US" dirty="0">
                <a:sym typeface="+mn-ea"/>
              </a:rPr>
              <a:t>B) </a:t>
            </a:r>
            <a:r>
              <a:rPr lang="en-US" altLang="en-US" b="1" dirty="0">
                <a:sym typeface="+mn-ea"/>
              </a:rPr>
              <a:t>Domain Naming System</a:t>
            </a:r>
            <a:br>
              <a:rPr lang="en-US" altLang="en-US" dirty="0">
                <a:sym typeface="+mn-ea"/>
              </a:rPr>
            </a:br>
            <a:r>
              <a:rPr lang="en-US" altLang="en-US" dirty="0">
                <a:sym typeface="+mn-ea"/>
              </a:rPr>
              <a:t>C) Host Naming System</a:t>
            </a:r>
            <a:br>
              <a:rPr lang="en-US" altLang="en-US" dirty="0">
                <a:sym typeface="+mn-ea"/>
              </a:rPr>
            </a:br>
            <a:r>
              <a:rPr lang="en-US" altLang="en-US" dirty="0">
                <a:sym typeface="+mn-ea"/>
              </a:rPr>
              <a:t>D) Domain Mapping System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3367" name="Picture 1"/>
          <p:cNvPicPr>
            <a:picLocks noGrp="1" noChangeAspect="1"/>
          </p:cNvPicPr>
          <p:nvPr>
            <p:ph idx="1"/>
            <p:custDataLst>
              <p:tags r:id="rId1"/>
            </p:custDataLst>
          </p:nvPr>
        </p:nvPicPr>
        <p:blipFill>
          <a:blip r:embed="rId4"/>
          <a:stretch>
            <a:fillRect/>
          </a:stretch>
        </p:blipFill>
        <p:spPr>
          <a:xfrm>
            <a:off x="685800" y="1095375"/>
            <a:ext cx="10896600" cy="5031105"/>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5415" name="Picture 2"/>
          <p:cNvPicPr>
            <a:picLocks noGrp="1" noChangeAspect="1"/>
          </p:cNvPicPr>
          <p:nvPr>
            <p:ph idx="1"/>
            <p:custDataLst>
              <p:tags r:id="rId1"/>
            </p:custDataLst>
          </p:nvPr>
        </p:nvPicPr>
        <p:blipFill>
          <a:blip r:embed="rId4"/>
          <a:stretch>
            <a:fillRect/>
          </a:stretch>
        </p:blipFill>
        <p:spPr>
          <a:xfrm>
            <a:off x="486410" y="1162050"/>
            <a:ext cx="11329035" cy="4952365"/>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7462" name="Picture 1"/>
          <p:cNvPicPr>
            <a:picLocks noGrp="1" noChangeAspect="1"/>
          </p:cNvPicPr>
          <p:nvPr>
            <p:ph idx="1"/>
            <p:custDataLst>
              <p:tags r:id="rId1"/>
            </p:custDataLst>
          </p:nvPr>
        </p:nvPicPr>
        <p:blipFill>
          <a:blip r:embed="rId4"/>
          <a:stretch>
            <a:fillRect/>
          </a:stretch>
        </p:blipFill>
        <p:spPr>
          <a:xfrm>
            <a:off x="689610" y="1053465"/>
            <a:ext cx="10797540" cy="5196205"/>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Sessional Papers</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49510" name="Picture 2"/>
          <p:cNvPicPr>
            <a:picLocks noGrp="1" noChangeAspect="1"/>
          </p:cNvPicPr>
          <p:nvPr>
            <p:ph idx="1"/>
            <p:custDataLst>
              <p:tags r:id="rId1"/>
            </p:custDataLst>
          </p:nvPr>
        </p:nvPicPr>
        <p:blipFill>
          <a:blip r:embed="rId4"/>
          <a:stretch>
            <a:fillRect/>
          </a:stretch>
        </p:blipFill>
        <p:spPr>
          <a:xfrm>
            <a:off x="928370" y="1301115"/>
            <a:ext cx="10626725" cy="4721225"/>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1557" name="Picture 10"/>
          <p:cNvPicPr>
            <a:picLocks noGrp="1" noChangeAspect="1"/>
          </p:cNvPicPr>
          <p:nvPr>
            <p:ph idx="1"/>
            <p:custDataLst>
              <p:tags r:id="rId1"/>
            </p:custDataLst>
          </p:nvPr>
        </p:nvPicPr>
        <p:blipFill>
          <a:blip r:embed="rId4"/>
          <a:stretch>
            <a:fillRect/>
          </a:stretch>
        </p:blipFill>
        <p:spPr>
          <a:xfrm>
            <a:off x="770255" y="1131570"/>
            <a:ext cx="10664190" cy="4994910"/>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Paper(cont..)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3605" name="Picture 2"/>
          <p:cNvPicPr>
            <a:picLocks noGrp="1" noChangeAspect="1"/>
          </p:cNvPicPr>
          <p:nvPr>
            <p:ph idx="1"/>
            <p:custDataLst>
              <p:tags r:id="rId1"/>
            </p:custDataLst>
          </p:nvPr>
        </p:nvPicPr>
        <p:blipFill>
          <a:blip r:embed="rId4"/>
          <a:stretch>
            <a:fillRect/>
          </a:stretch>
        </p:blipFill>
        <p:spPr>
          <a:xfrm>
            <a:off x="571500" y="1278890"/>
            <a:ext cx="11165205" cy="4789170"/>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Old Question Paper(cont..) </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55653" name="Picture 2"/>
          <p:cNvPicPr>
            <a:picLocks noGrp="1" noChangeAspect="1"/>
          </p:cNvPicPr>
          <p:nvPr>
            <p:ph idx="1"/>
            <p:custDataLst>
              <p:tags r:id="rId1"/>
            </p:custDataLst>
          </p:nvPr>
        </p:nvPicPr>
        <p:blipFill>
          <a:blip r:embed="rId4"/>
          <a:stretch>
            <a:fillRect/>
          </a:stretch>
        </p:blipFill>
        <p:spPr>
          <a:xfrm>
            <a:off x="387350" y="1172845"/>
            <a:ext cx="11015345" cy="495363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E1CD5-B77C-4297-B253-FC7E83FBE415}" type="datetime1">
              <a:rPr lang="en-US" smtClean="0"/>
              <a:t>6/28/2024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Vaishali Mishra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Expected Questions for University Exam</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30860" y="1161415"/>
            <a:ext cx="11220450" cy="4347845"/>
          </a:xfrm>
          <a:prstGeom prst="rect">
            <a:avLst/>
          </a:prstGeom>
          <a:noFill/>
        </p:spPr>
        <p:txBody>
          <a:bodyPr wrap="square" rtlCol="0" anchor="t">
            <a:noAutofit/>
          </a:bodyPr>
          <a:lstStyle/>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Discuss the various protocols  in details that are governing web</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Explain various types of tools available to design a website</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Discuss the process involve in web hosting with help of example</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Explain the various types server involve in client/server model</a:t>
            </a:r>
          </a:p>
          <a:p>
            <a:pPr algn="just">
              <a:spcBef>
                <a:spcPts val="365"/>
              </a:spcBef>
              <a:spcAft>
                <a:spcPct val="0"/>
              </a:spcAft>
              <a:buClr>
                <a:srgbClr val="000000"/>
              </a:buClr>
            </a:pPr>
            <a:endParaRPr lang="en-US"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IN" altLang="en-US" sz="2200" dirty="0">
                <a:latin typeface="Arial" panose="020B0604020202020204"/>
                <a:ea typeface="Arial" panose="020B0604020202020204"/>
                <a:cs typeface="Arial" panose="020B0604020202020204"/>
                <a:sym typeface="Arial" panose="020B0604020202020204" pitchFamily="34" charset="0"/>
              </a:rPr>
              <a:t>Elaborate the complete process for creating Emails in Cpanel.</a:t>
            </a:r>
          </a:p>
          <a:p>
            <a:pPr algn="just">
              <a:spcBef>
                <a:spcPts val="365"/>
              </a:spcBef>
              <a:spcAft>
                <a:spcPct val="0"/>
              </a:spcAft>
              <a:buClr>
                <a:srgbClr val="000000"/>
              </a:buClr>
            </a:pPr>
            <a:endParaRPr lang="en-IN" altLang="en-US" sz="2200" dirty="0">
              <a:latin typeface="Arial" panose="020B0604020202020204"/>
              <a:ea typeface="Arial" panose="020B0604020202020204"/>
              <a:cs typeface="Arial" panose="020B0604020202020204"/>
              <a:sym typeface="Arial" panose="020B0604020202020204" pitchFamily="34" charset="0"/>
            </a:endParaRPr>
          </a:p>
          <a:p>
            <a:pPr marL="342900" indent="-342900" algn="just">
              <a:spcBef>
                <a:spcPts val="365"/>
              </a:spcBef>
              <a:spcAft>
                <a:spcPct val="0"/>
              </a:spcAft>
              <a:buClr>
                <a:srgbClr val="000000"/>
              </a:buClr>
              <a:buFont typeface="Arial" panose="020B0604020202020204" pitchFamily="34" charset="0"/>
              <a:buChar char="•"/>
            </a:pPr>
            <a:r>
              <a:rPr lang="en-IN" altLang="en-US" sz="2200" dirty="0">
                <a:latin typeface="Arial" panose="020B0604020202020204"/>
                <a:ea typeface="Arial" panose="020B0604020202020204"/>
                <a:cs typeface="Arial" panose="020B0604020202020204"/>
                <a:sym typeface="Arial" panose="020B0604020202020204" pitchFamily="34" charset="0"/>
              </a:rPr>
              <a:t>Discuss various types of hosting packages for registering domains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64*398"/>
  <p:tag name="TABLE_ENDDRAG_RECT" val="48*101*864*398"/>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09*157"/>
  <p:tag name="TABLE_ENDDRAG_RECT" val="69*289*809*157"/>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2*155"/>
  <p:tag name="TABLE_ENDDRAG_RECT" val="84*126*792*15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139"/>
  <p:tag name="TABLE_ENDDRAG_RECT" val="90*376*793*13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85*97"/>
  <p:tag name="TABLE_ENDDRAG_RECT" val="96*162*785*97"/>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83"/>
  <p:tag name="TABLE_ENDDRAG_RECT" val="96*285*793*8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0*83"/>
  <p:tag name="TABLE_ENDDRAG_RECT" val="95*401*790*8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3*108"/>
  <p:tag name="TABLE_ENDDRAG_RECT" val="54*156*853*1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7*97"/>
  <p:tag name="TABLE_ENDDRAG_RECT" val="54*324*857*97"/>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8061</Words>
  <Application>Microsoft Office PowerPoint</Application>
  <PresentationFormat>Widescreen</PresentationFormat>
  <Paragraphs>1383</Paragraphs>
  <Slides>102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102</vt:i4>
      </vt:variant>
    </vt:vector>
  </HeadingPairs>
  <TitlesOfParts>
    <vt:vector size="113" baseType="lpstr">
      <vt:lpstr>Arial</vt:lpstr>
      <vt:lpstr>Arial Black</vt:lpstr>
      <vt:lpstr>Calibri</vt:lpstr>
      <vt:lpstr>Helvetica</vt:lpstr>
      <vt:lpstr>Nunito</vt:lpstr>
      <vt:lpstr>Roboto</vt:lpstr>
      <vt:lpstr>Times New Roman</vt:lpstr>
      <vt:lpstr>Wingdings</vt:lpstr>
      <vt:lpstr>Wingdings 2</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vaishali Mishra</cp:lastModifiedBy>
  <cp:revision>151</cp:revision>
  <dcterms:created xsi:type="dcterms:W3CDTF">2006-08-16T00:00:00Z</dcterms:created>
  <dcterms:modified xsi:type="dcterms:W3CDTF">2024-06-28T09:53:45Z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F5FBAFB6E6474EC4963784C64F376704_13</vt:lpwstr>
  </property>
  <property fmtid="{D5CDD505-2E9C-101B-9397-08002B2CF9AE}" pid="3" name="KSOProductBuildVer">
    <vt:lpwstr>1033-12.2.0.17119</vt:lpwstr>
  </property>
</Properties>
</file>