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8"/>
  </p:notesMasterIdLst>
  <p:handoutMasterIdLst>
    <p:handoutMasterId r:id="rId119"/>
  </p:handoutMasterIdLst>
  <p:sldIdLst>
    <p:sldId id="256" r:id="rId3"/>
    <p:sldId id="748" r:id="rId4"/>
    <p:sldId id="749" r:id="rId5"/>
    <p:sldId id="750" r:id="rId6"/>
    <p:sldId id="751" r:id="rId7"/>
    <p:sldId id="752" r:id="rId8"/>
    <p:sldId id="753" r:id="rId9"/>
    <p:sldId id="754" r:id="rId10"/>
    <p:sldId id="755" r:id="rId11"/>
    <p:sldId id="756" r:id="rId12"/>
    <p:sldId id="757" r:id="rId13"/>
    <p:sldId id="758" r:id="rId14"/>
    <p:sldId id="759" r:id="rId15"/>
    <p:sldId id="760" r:id="rId16"/>
    <p:sldId id="761" r:id="rId17"/>
    <p:sldId id="762" r:id="rId18"/>
    <p:sldId id="763" r:id="rId19"/>
    <p:sldId id="764" r:id="rId20"/>
    <p:sldId id="765" r:id="rId21"/>
    <p:sldId id="766" r:id="rId22"/>
    <p:sldId id="767" r:id="rId23"/>
    <p:sldId id="768" r:id="rId24"/>
    <p:sldId id="309" r:id="rId25"/>
    <p:sldId id="742" r:id="rId26"/>
    <p:sldId id="376" r:id="rId27"/>
    <p:sldId id="377" r:id="rId28"/>
    <p:sldId id="305" r:id="rId29"/>
    <p:sldId id="314" r:id="rId30"/>
    <p:sldId id="315" r:id="rId31"/>
    <p:sldId id="327" r:id="rId32"/>
    <p:sldId id="316" r:id="rId33"/>
    <p:sldId id="317" r:id="rId34"/>
    <p:sldId id="318" r:id="rId35"/>
    <p:sldId id="319" r:id="rId36"/>
    <p:sldId id="320" r:id="rId37"/>
    <p:sldId id="321" r:id="rId38"/>
    <p:sldId id="322" r:id="rId39"/>
    <p:sldId id="323" r:id="rId40"/>
    <p:sldId id="324" r:id="rId41"/>
    <p:sldId id="325" r:id="rId42"/>
    <p:sldId id="326" r:id="rId43"/>
    <p:sldId id="746" r:id="rId44"/>
    <p:sldId id="745" r:id="rId45"/>
    <p:sldId id="367" r:id="rId46"/>
    <p:sldId id="378" r:id="rId47"/>
    <p:sldId id="386" r:id="rId48"/>
    <p:sldId id="387" r:id="rId49"/>
    <p:sldId id="273" r:id="rId50"/>
    <p:sldId id="370" r:id="rId51"/>
    <p:sldId id="380" r:id="rId52"/>
    <p:sldId id="381" r:id="rId53"/>
    <p:sldId id="328" r:id="rId54"/>
    <p:sldId id="329" r:id="rId55"/>
    <p:sldId id="330" r:id="rId56"/>
    <p:sldId id="331" r:id="rId57"/>
    <p:sldId id="332" r:id="rId58"/>
    <p:sldId id="333" r:id="rId59"/>
    <p:sldId id="334" r:id="rId60"/>
    <p:sldId id="335" r:id="rId61"/>
    <p:sldId id="336" r:id="rId62"/>
    <p:sldId id="337" r:id="rId63"/>
    <p:sldId id="338" r:id="rId64"/>
    <p:sldId id="747" r:id="rId65"/>
    <p:sldId id="373" r:id="rId66"/>
    <p:sldId id="270" r:id="rId67"/>
    <p:sldId id="389" r:id="rId68"/>
    <p:sldId id="390" r:id="rId69"/>
    <p:sldId id="379" r:id="rId70"/>
    <p:sldId id="372" r:id="rId71"/>
    <p:sldId id="384" r:id="rId72"/>
    <p:sldId id="385"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355" r:id="rId89"/>
    <p:sldId id="356" r:id="rId90"/>
    <p:sldId id="357" r:id="rId91"/>
    <p:sldId id="358" r:id="rId92"/>
    <p:sldId id="359" r:id="rId93"/>
    <p:sldId id="360" r:id="rId94"/>
    <p:sldId id="361" r:id="rId95"/>
    <p:sldId id="362" r:id="rId96"/>
    <p:sldId id="363" r:id="rId97"/>
    <p:sldId id="364" r:id="rId98"/>
    <p:sldId id="365" r:id="rId99"/>
    <p:sldId id="366" r:id="rId100"/>
    <p:sldId id="375" r:id="rId101"/>
    <p:sldId id="382" r:id="rId102"/>
    <p:sldId id="392" r:id="rId103"/>
    <p:sldId id="393" r:id="rId104"/>
    <p:sldId id="383" r:id="rId105"/>
    <p:sldId id="732" r:id="rId106"/>
    <p:sldId id="275" r:id="rId107"/>
    <p:sldId id="391" r:id="rId108"/>
    <p:sldId id="264" r:id="rId109"/>
    <p:sldId id="388" r:id="rId110"/>
    <p:sldId id="394" r:id="rId111"/>
    <p:sldId id="733" r:id="rId112"/>
    <p:sldId id="743" r:id="rId113"/>
    <p:sldId id="744" r:id="rId114"/>
    <p:sldId id="267" r:id="rId115"/>
    <p:sldId id="313" r:id="rId116"/>
    <p:sldId id="283"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3842" autoAdjust="0"/>
  </p:normalViewPr>
  <p:slideViewPr>
    <p:cSldViewPr>
      <p:cViewPr varScale="1">
        <p:scale>
          <a:sx n="81" d="100"/>
          <a:sy n="81" d="100"/>
        </p:scale>
        <p:origin x="1507" y="77"/>
      </p:cViewPr>
      <p:guideLst>
        <p:guide orient="horz" pos="2160"/>
        <p:guide pos="2880"/>
      </p:guideLst>
    </p:cSldViewPr>
  </p:slideViewPr>
  <p:outlineViewPr>
    <p:cViewPr>
      <p:scale>
        <a:sx n="33" d="100"/>
        <a:sy n="33" d="100"/>
      </p:scale>
      <p:origin x="0" y="-33820"/>
    </p:cViewPr>
  </p:outlineViewPr>
  <p:notesTextViewPr>
    <p:cViewPr>
      <p:scale>
        <a:sx n="100" d="100"/>
        <a:sy n="100" d="100"/>
      </p:scale>
      <p:origin x="0" y="0"/>
    </p:cViewPr>
  </p:notesTextViewPr>
  <p:sorterViewPr>
    <p:cViewPr>
      <p:scale>
        <a:sx n="100" d="100"/>
        <a:sy n="100" d="100"/>
      </p:scale>
      <p:origin x="0" y="-830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handoutMaster" Target="handoutMasters/handoutMaster1.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706295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50305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6392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82156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8FCC5143-596B-4DFB-AF6E-72437D1585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B7D1F709-5FEA-4CB6-AAC1-63B3863AFA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D7708B18-178E-4469-857D-8F6D026B6A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8DEA1AF-8CC1-464F-8E0C-E2280E074F2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37736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3CA4FED-49AC-40D0-8C18-B4224C7364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B834C44F-7DC8-4B42-A878-2642B30C32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20B36D8D-90DB-458A-AEC9-7AA3A7A2FF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3FEE9E-27FF-4153-8A63-67E2A65D90D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852833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118619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4735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2301622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20573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A89B061-FDA6-47BD-9BC4-F4A3387E4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1C8D2AA0-DA8C-4E8B-9C9C-C74394734F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210575B1-D226-475A-8298-9813A61520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83D00D-9A77-40CE-8B1A-0AE75226FD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2C168F8D-57C4-4B64-BEDB-3648654BA09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28BC6A58-AED4-4450-A823-7DD4D92F2E5E}"/>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B6CDC-46F5-4FB7-A8BC-79A5DEF50F3D}"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6906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225179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66168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2577462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val="3718657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1211566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2269925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val="3318561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56</a:t>
            </a:fld>
            <a:endParaRPr lang="en-US"/>
          </a:p>
        </p:txBody>
      </p:sp>
    </p:spTree>
    <p:extLst>
      <p:ext uri="{BB962C8B-B14F-4D97-AF65-F5344CB8AC3E}">
        <p14:creationId xmlns:p14="http://schemas.microsoft.com/office/powerpoint/2010/main" val="346735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val="1823270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val="389853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854D915-481B-46E6-AC9C-328518E9B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1469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59</a:t>
            </a:fld>
            <a:endParaRPr lang="en-US"/>
          </a:p>
        </p:txBody>
      </p:sp>
    </p:spTree>
    <p:extLst>
      <p:ext uri="{BB962C8B-B14F-4D97-AF65-F5344CB8AC3E}">
        <p14:creationId xmlns:p14="http://schemas.microsoft.com/office/powerpoint/2010/main" val="3389761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val="303522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val="339017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17256819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val="2449535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72</a:t>
            </a:fld>
            <a:endParaRPr lang="en-US"/>
          </a:p>
        </p:txBody>
      </p:sp>
    </p:spTree>
    <p:extLst>
      <p:ext uri="{BB962C8B-B14F-4D97-AF65-F5344CB8AC3E}">
        <p14:creationId xmlns:p14="http://schemas.microsoft.com/office/powerpoint/2010/main" val="812607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val="2872522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74</a:t>
            </a:fld>
            <a:endParaRPr lang="en-US"/>
          </a:p>
        </p:txBody>
      </p:sp>
    </p:spTree>
    <p:extLst>
      <p:ext uri="{BB962C8B-B14F-4D97-AF65-F5344CB8AC3E}">
        <p14:creationId xmlns:p14="http://schemas.microsoft.com/office/powerpoint/2010/main" val="794178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val="708597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76</a:t>
            </a:fld>
            <a:endParaRPr lang="en-US"/>
          </a:p>
        </p:txBody>
      </p:sp>
    </p:spTree>
    <p:extLst>
      <p:ext uri="{BB962C8B-B14F-4D97-AF65-F5344CB8AC3E}">
        <p14:creationId xmlns:p14="http://schemas.microsoft.com/office/powerpoint/2010/main" val="325104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3854D915-481B-46E6-AC9C-328518E9B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 January 2025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1904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77</a:t>
            </a:fld>
            <a:endParaRPr lang="en-US"/>
          </a:p>
        </p:txBody>
      </p:sp>
    </p:spTree>
    <p:extLst>
      <p:ext uri="{BB962C8B-B14F-4D97-AF65-F5344CB8AC3E}">
        <p14:creationId xmlns:p14="http://schemas.microsoft.com/office/powerpoint/2010/main" val="18658922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78</a:t>
            </a:fld>
            <a:endParaRPr lang="en-US"/>
          </a:p>
        </p:txBody>
      </p:sp>
    </p:spTree>
    <p:extLst>
      <p:ext uri="{BB962C8B-B14F-4D97-AF65-F5344CB8AC3E}">
        <p14:creationId xmlns:p14="http://schemas.microsoft.com/office/powerpoint/2010/main" val="2550256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79</a:t>
            </a:fld>
            <a:endParaRPr lang="en-US"/>
          </a:p>
        </p:txBody>
      </p:sp>
    </p:spTree>
    <p:extLst>
      <p:ext uri="{BB962C8B-B14F-4D97-AF65-F5344CB8AC3E}">
        <p14:creationId xmlns:p14="http://schemas.microsoft.com/office/powerpoint/2010/main" val="812600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80</a:t>
            </a:fld>
            <a:endParaRPr lang="en-US"/>
          </a:p>
        </p:txBody>
      </p:sp>
    </p:spTree>
    <p:extLst>
      <p:ext uri="{BB962C8B-B14F-4D97-AF65-F5344CB8AC3E}">
        <p14:creationId xmlns:p14="http://schemas.microsoft.com/office/powerpoint/2010/main" val="1727164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81</a:t>
            </a:fld>
            <a:endParaRPr lang="en-US"/>
          </a:p>
        </p:txBody>
      </p:sp>
    </p:spTree>
    <p:extLst>
      <p:ext uri="{BB962C8B-B14F-4D97-AF65-F5344CB8AC3E}">
        <p14:creationId xmlns:p14="http://schemas.microsoft.com/office/powerpoint/2010/main" val="1604869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82</a:t>
            </a:fld>
            <a:endParaRPr lang="en-US"/>
          </a:p>
        </p:txBody>
      </p:sp>
    </p:spTree>
    <p:extLst>
      <p:ext uri="{BB962C8B-B14F-4D97-AF65-F5344CB8AC3E}">
        <p14:creationId xmlns:p14="http://schemas.microsoft.com/office/powerpoint/2010/main" val="24049682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83</a:t>
            </a:fld>
            <a:endParaRPr lang="en-US"/>
          </a:p>
        </p:txBody>
      </p:sp>
    </p:spTree>
    <p:extLst>
      <p:ext uri="{BB962C8B-B14F-4D97-AF65-F5344CB8AC3E}">
        <p14:creationId xmlns:p14="http://schemas.microsoft.com/office/powerpoint/2010/main" val="27075644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84</a:t>
            </a:fld>
            <a:endParaRPr lang="en-US"/>
          </a:p>
        </p:txBody>
      </p:sp>
    </p:spTree>
    <p:extLst>
      <p:ext uri="{BB962C8B-B14F-4D97-AF65-F5344CB8AC3E}">
        <p14:creationId xmlns:p14="http://schemas.microsoft.com/office/powerpoint/2010/main" val="2583505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85</a:t>
            </a:fld>
            <a:endParaRPr lang="en-US"/>
          </a:p>
        </p:txBody>
      </p:sp>
    </p:spTree>
    <p:extLst>
      <p:ext uri="{BB962C8B-B14F-4D97-AF65-F5344CB8AC3E}">
        <p14:creationId xmlns:p14="http://schemas.microsoft.com/office/powerpoint/2010/main" val="5471899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86</a:t>
            </a:fld>
            <a:endParaRPr lang="en-US"/>
          </a:p>
        </p:txBody>
      </p:sp>
    </p:spTree>
    <p:extLst>
      <p:ext uri="{BB962C8B-B14F-4D97-AF65-F5344CB8AC3E}">
        <p14:creationId xmlns:p14="http://schemas.microsoft.com/office/powerpoint/2010/main" val="247003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229D0868-5E21-402F-B963-2B9D2C94DE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3C636D4D-3E67-4352-AB38-6250475E4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54EFCCEA-8623-40DA-9205-53F9C6BC05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3557DB-1886-422B-9D40-1ED782055B2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987155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87</a:t>
            </a:fld>
            <a:endParaRPr lang="en-US"/>
          </a:p>
        </p:txBody>
      </p:sp>
    </p:spTree>
    <p:extLst>
      <p:ext uri="{BB962C8B-B14F-4D97-AF65-F5344CB8AC3E}">
        <p14:creationId xmlns:p14="http://schemas.microsoft.com/office/powerpoint/2010/main" val="36941509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88</a:t>
            </a:fld>
            <a:endParaRPr lang="en-US"/>
          </a:p>
        </p:txBody>
      </p:sp>
    </p:spTree>
    <p:extLst>
      <p:ext uri="{BB962C8B-B14F-4D97-AF65-F5344CB8AC3E}">
        <p14:creationId xmlns:p14="http://schemas.microsoft.com/office/powerpoint/2010/main" val="36866497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89</a:t>
            </a:fld>
            <a:endParaRPr lang="en-US"/>
          </a:p>
        </p:txBody>
      </p:sp>
    </p:spTree>
    <p:extLst>
      <p:ext uri="{BB962C8B-B14F-4D97-AF65-F5344CB8AC3E}">
        <p14:creationId xmlns:p14="http://schemas.microsoft.com/office/powerpoint/2010/main" val="31217705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90</a:t>
            </a:fld>
            <a:endParaRPr lang="en-US"/>
          </a:p>
        </p:txBody>
      </p:sp>
    </p:spTree>
    <p:extLst>
      <p:ext uri="{BB962C8B-B14F-4D97-AF65-F5344CB8AC3E}">
        <p14:creationId xmlns:p14="http://schemas.microsoft.com/office/powerpoint/2010/main" val="31245106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91</a:t>
            </a:fld>
            <a:endParaRPr lang="en-US"/>
          </a:p>
        </p:txBody>
      </p:sp>
    </p:spTree>
    <p:extLst>
      <p:ext uri="{BB962C8B-B14F-4D97-AF65-F5344CB8AC3E}">
        <p14:creationId xmlns:p14="http://schemas.microsoft.com/office/powerpoint/2010/main" val="4361180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92</a:t>
            </a:fld>
            <a:endParaRPr lang="en-US"/>
          </a:p>
        </p:txBody>
      </p:sp>
    </p:spTree>
    <p:extLst>
      <p:ext uri="{BB962C8B-B14F-4D97-AF65-F5344CB8AC3E}">
        <p14:creationId xmlns:p14="http://schemas.microsoft.com/office/powerpoint/2010/main" val="42379760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93</a:t>
            </a:fld>
            <a:endParaRPr lang="en-US"/>
          </a:p>
        </p:txBody>
      </p:sp>
    </p:spTree>
    <p:extLst>
      <p:ext uri="{BB962C8B-B14F-4D97-AF65-F5344CB8AC3E}">
        <p14:creationId xmlns:p14="http://schemas.microsoft.com/office/powerpoint/2010/main" val="27023457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94</a:t>
            </a:fld>
            <a:endParaRPr lang="en-US"/>
          </a:p>
        </p:txBody>
      </p:sp>
    </p:spTree>
    <p:extLst>
      <p:ext uri="{BB962C8B-B14F-4D97-AF65-F5344CB8AC3E}">
        <p14:creationId xmlns:p14="http://schemas.microsoft.com/office/powerpoint/2010/main" val="20795968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95</a:t>
            </a:fld>
            <a:endParaRPr lang="en-US"/>
          </a:p>
        </p:txBody>
      </p:sp>
    </p:spTree>
    <p:extLst>
      <p:ext uri="{BB962C8B-B14F-4D97-AF65-F5344CB8AC3E}">
        <p14:creationId xmlns:p14="http://schemas.microsoft.com/office/powerpoint/2010/main" val="40209735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96</a:t>
            </a:fld>
            <a:endParaRPr lang="en-US"/>
          </a:p>
        </p:txBody>
      </p:sp>
    </p:spTree>
    <p:extLst>
      <p:ext uri="{BB962C8B-B14F-4D97-AF65-F5344CB8AC3E}">
        <p14:creationId xmlns:p14="http://schemas.microsoft.com/office/powerpoint/2010/main" val="4282010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378976C-42B0-4EC3-9B62-62FF4D49C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B85005D-8B09-464D-9985-FE9A309DFB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id="{807C3B4B-C270-408A-8F42-BE5F10D6EA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CF1010-48E5-479B-9F46-8AD8083ED7B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6107777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97</a:t>
            </a:fld>
            <a:endParaRPr lang="en-US"/>
          </a:p>
        </p:txBody>
      </p:sp>
    </p:spTree>
    <p:extLst>
      <p:ext uri="{BB962C8B-B14F-4D97-AF65-F5344CB8AC3E}">
        <p14:creationId xmlns:p14="http://schemas.microsoft.com/office/powerpoint/2010/main" val="28791992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98</a:t>
            </a:fld>
            <a:endParaRPr lang="en-US"/>
          </a:p>
        </p:txBody>
      </p:sp>
    </p:spTree>
    <p:extLst>
      <p:ext uri="{BB962C8B-B14F-4D97-AF65-F5344CB8AC3E}">
        <p14:creationId xmlns:p14="http://schemas.microsoft.com/office/powerpoint/2010/main" val="25976780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54C79611-52A3-4B0E-A2B1-6B5B3624E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C2208902-B7DE-4510-B7CF-134B8CFC26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8462A78B-5DED-47DF-8ED5-0072C8549C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AA4B77-DFFE-41EB-84D0-40C3730977F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0071DF51-9E07-48D5-BD36-3E29912D0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2A34760-16C1-4F3D-BE9D-6CBD3216EE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E6176677-89C5-411B-84C3-D7D087357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2AB42A-61F1-4B52-AD49-9504C524623D}"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787201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3D111B5-E73C-431B-ADB6-CACBFC8831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F4F3039-67E2-4094-899D-E3AF70945A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B7162767-7B58-4D6A-8858-5976D4E63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087D40-5396-4385-8D52-80A188FE403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933776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4598482-16F9-4BD3-9453-448D261151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91033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910151-4043-4DE2-B30C-950D46593E09}"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170562-6F1C-46CD-8207-5705585B78D5}"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284938-738F-4188-90F5-2B3DD7BE38E9}"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1820F4C-67F1-45DF-AD16-402C24CFD1A5}"/>
              </a:ext>
            </a:extLst>
          </p:cNvPr>
          <p:cNvSpPr>
            <a:spLocks noGrp="1"/>
          </p:cNvSpPr>
          <p:nvPr>
            <p:ph type="dt" sz="half" idx="10"/>
          </p:nvPr>
        </p:nvSpPr>
        <p:spPr/>
        <p:txBody>
          <a:bodyPr/>
          <a:lstStyle>
            <a:lvl1pPr>
              <a:defRPr/>
            </a:lvl1pPr>
          </a:lstStyle>
          <a:p>
            <a:pPr>
              <a:defRPr/>
            </a:pPr>
            <a:fld id="{8707C90A-ADDC-424E-B040-688F649C6155}" type="datetime1">
              <a:rPr lang="en-US" smtClean="0"/>
              <a:t>1/27/2025</a:t>
            </a:fld>
            <a:endParaRPr lang="en-US"/>
          </a:p>
        </p:txBody>
      </p:sp>
      <p:sp>
        <p:nvSpPr>
          <p:cNvPr id="5" name="Footer Placeholder 4">
            <a:extLst>
              <a:ext uri="{FF2B5EF4-FFF2-40B4-BE49-F238E27FC236}">
                <a16:creationId xmlns:a16="http://schemas.microsoft.com/office/drawing/2014/main" id="{99367A20-576C-4643-B768-87CE49D6A433}"/>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6" name="Slide Number Placeholder 5">
            <a:extLst>
              <a:ext uri="{FF2B5EF4-FFF2-40B4-BE49-F238E27FC236}">
                <a16:creationId xmlns:a16="http://schemas.microsoft.com/office/drawing/2014/main" id="{CB362E5F-3D50-4697-9AB9-99A3D8A0DE6D}"/>
              </a:ext>
            </a:extLst>
          </p:cNvPr>
          <p:cNvSpPr>
            <a:spLocks noGrp="1"/>
          </p:cNvSpPr>
          <p:nvPr>
            <p:ph type="sldNum" sz="quarter" idx="12"/>
          </p:nvPr>
        </p:nvSpPr>
        <p:spPr/>
        <p:txBody>
          <a:bodyPr/>
          <a:lstStyle>
            <a:lvl1pPr>
              <a:defRPr/>
            </a:lvl1pPr>
          </a:lstStyle>
          <a:p>
            <a:pPr>
              <a:defRPr/>
            </a:pPr>
            <a:fld id="{911A7AC1-CF5B-4EBF-953A-92151C8B7CD8}" type="slidenum">
              <a:rPr lang="en-US" altLang="en-US"/>
              <a:pPr>
                <a:defRPr/>
              </a:pPr>
              <a:t>‹#›</a:t>
            </a:fld>
            <a:endParaRPr lang="en-US" altLang="en-US"/>
          </a:p>
        </p:txBody>
      </p:sp>
    </p:spTree>
    <p:extLst>
      <p:ext uri="{BB962C8B-B14F-4D97-AF65-F5344CB8AC3E}">
        <p14:creationId xmlns:p14="http://schemas.microsoft.com/office/powerpoint/2010/main" val="129156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8CE46-2F13-443A-9273-2E1ECB51C0C8}"/>
              </a:ext>
            </a:extLst>
          </p:cNvPr>
          <p:cNvSpPr>
            <a:spLocks noGrp="1"/>
          </p:cNvSpPr>
          <p:nvPr>
            <p:ph type="dt" sz="half" idx="10"/>
          </p:nvPr>
        </p:nvSpPr>
        <p:spPr/>
        <p:txBody>
          <a:bodyPr/>
          <a:lstStyle>
            <a:lvl1pPr>
              <a:defRPr/>
            </a:lvl1pPr>
          </a:lstStyle>
          <a:p>
            <a:pPr>
              <a:defRPr/>
            </a:pPr>
            <a:fld id="{40886A5F-06C9-47AC-984F-ABF73EEAC760}" type="datetime1">
              <a:rPr lang="en-US" smtClean="0"/>
              <a:t>1/27/2025</a:t>
            </a:fld>
            <a:endParaRPr lang="en-US"/>
          </a:p>
        </p:txBody>
      </p:sp>
      <p:sp>
        <p:nvSpPr>
          <p:cNvPr id="5" name="Footer Placeholder 4">
            <a:extLst>
              <a:ext uri="{FF2B5EF4-FFF2-40B4-BE49-F238E27FC236}">
                <a16:creationId xmlns:a16="http://schemas.microsoft.com/office/drawing/2014/main" id="{4B17FDB5-C59B-4A9D-855D-B10025A42D8A}"/>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6" name="Slide Number Placeholder 5">
            <a:extLst>
              <a:ext uri="{FF2B5EF4-FFF2-40B4-BE49-F238E27FC236}">
                <a16:creationId xmlns:a16="http://schemas.microsoft.com/office/drawing/2014/main" id="{F8CA6EEB-86B6-41A5-92BA-44BD96A42713}"/>
              </a:ext>
            </a:extLst>
          </p:cNvPr>
          <p:cNvSpPr>
            <a:spLocks noGrp="1"/>
          </p:cNvSpPr>
          <p:nvPr>
            <p:ph type="sldNum" sz="quarter" idx="12"/>
          </p:nvPr>
        </p:nvSpPr>
        <p:spPr/>
        <p:txBody>
          <a:bodyPr/>
          <a:lstStyle>
            <a:lvl1pPr>
              <a:defRPr/>
            </a:lvl1pPr>
          </a:lstStyle>
          <a:p>
            <a:pPr>
              <a:defRPr/>
            </a:pPr>
            <a:fld id="{05197976-8316-4117-A0E7-3241EDD864EA}" type="slidenum">
              <a:rPr lang="en-US" altLang="en-US"/>
              <a:pPr>
                <a:defRPr/>
              </a:pPr>
              <a:t>‹#›</a:t>
            </a:fld>
            <a:endParaRPr lang="en-US" altLang="en-US"/>
          </a:p>
        </p:txBody>
      </p:sp>
    </p:spTree>
    <p:extLst>
      <p:ext uri="{BB962C8B-B14F-4D97-AF65-F5344CB8AC3E}">
        <p14:creationId xmlns:p14="http://schemas.microsoft.com/office/powerpoint/2010/main" val="924306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85A6B-4E81-4E7D-B3AD-2E3CE22434E7}"/>
              </a:ext>
            </a:extLst>
          </p:cNvPr>
          <p:cNvSpPr>
            <a:spLocks noGrp="1"/>
          </p:cNvSpPr>
          <p:nvPr>
            <p:ph type="dt" sz="half" idx="10"/>
          </p:nvPr>
        </p:nvSpPr>
        <p:spPr/>
        <p:txBody>
          <a:bodyPr/>
          <a:lstStyle>
            <a:lvl1pPr>
              <a:defRPr/>
            </a:lvl1pPr>
          </a:lstStyle>
          <a:p>
            <a:pPr>
              <a:defRPr/>
            </a:pPr>
            <a:fld id="{FE237CA7-1479-44EE-B8B2-CDE8BE6BE08F}" type="datetime1">
              <a:rPr lang="en-US" smtClean="0"/>
              <a:t>1/27/2025</a:t>
            </a:fld>
            <a:endParaRPr lang="en-US"/>
          </a:p>
        </p:txBody>
      </p:sp>
      <p:sp>
        <p:nvSpPr>
          <p:cNvPr id="5" name="Footer Placeholder 4">
            <a:extLst>
              <a:ext uri="{FF2B5EF4-FFF2-40B4-BE49-F238E27FC236}">
                <a16:creationId xmlns:a16="http://schemas.microsoft.com/office/drawing/2014/main" id="{4CBDF3CA-25C7-44B5-B91A-908FDBC9B6DC}"/>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6" name="Slide Number Placeholder 5">
            <a:extLst>
              <a:ext uri="{FF2B5EF4-FFF2-40B4-BE49-F238E27FC236}">
                <a16:creationId xmlns:a16="http://schemas.microsoft.com/office/drawing/2014/main" id="{797BF5E2-94DA-459C-852B-BBD435BD82D6}"/>
              </a:ext>
            </a:extLst>
          </p:cNvPr>
          <p:cNvSpPr>
            <a:spLocks noGrp="1"/>
          </p:cNvSpPr>
          <p:nvPr>
            <p:ph type="sldNum" sz="quarter" idx="12"/>
          </p:nvPr>
        </p:nvSpPr>
        <p:spPr/>
        <p:txBody>
          <a:bodyPr/>
          <a:lstStyle>
            <a:lvl1pPr>
              <a:defRPr/>
            </a:lvl1pPr>
          </a:lstStyle>
          <a:p>
            <a:pPr>
              <a:defRPr/>
            </a:pPr>
            <a:fld id="{CD0D35C9-EC6B-44B2-8C18-35C2D06C7313}" type="slidenum">
              <a:rPr lang="en-US" altLang="en-US"/>
              <a:pPr>
                <a:defRPr/>
              </a:pPr>
              <a:t>‹#›</a:t>
            </a:fld>
            <a:endParaRPr lang="en-US" altLang="en-US"/>
          </a:p>
        </p:txBody>
      </p:sp>
    </p:spTree>
    <p:extLst>
      <p:ext uri="{BB962C8B-B14F-4D97-AF65-F5344CB8AC3E}">
        <p14:creationId xmlns:p14="http://schemas.microsoft.com/office/powerpoint/2010/main" val="291149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37B8CB9-EAD4-4A42-AFA1-861C544D9234}"/>
              </a:ext>
            </a:extLst>
          </p:cNvPr>
          <p:cNvSpPr>
            <a:spLocks noGrp="1"/>
          </p:cNvSpPr>
          <p:nvPr>
            <p:ph type="dt" sz="half" idx="10"/>
          </p:nvPr>
        </p:nvSpPr>
        <p:spPr/>
        <p:txBody>
          <a:bodyPr/>
          <a:lstStyle>
            <a:lvl1pPr>
              <a:defRPr/>
            </a:lvl1pPr>
          </a:lstStyle>
          <a:p>
            <a:pPr>
              <a:defRPr/>
            </a:pPr>
            <a:fld id="{4D5F3F68-253A-4122-874C-2BA2D9752713}" type="datetime1">
              <a:rPr lang="en-US" smtClean="0"/>
              <a:t>1/27/2025</a:t>
            </a:fld>
            <a:endParaRPr lang="en-US"/>
          </a:p>
        </p:txBody>
      </p:sp>
      <p:sp>
        <p:nvSpPr>
          <p:cNvPr id="6" name="Footer Placeholder 4">
            <a:extLst>
              <a:ext uri="{FF2B5EF4-FFF2-40B4-BE49-F238E27FC236}">
                <a16:creationId xmlns:a16="http://schemas.microsoft.com/office/drawing/2014/main" id="{3DB211E8-D118-48CC-A8EB-C79D2746A29D}"/>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7" name="Slide Number Placeholder 5">
            <a:extLst>
              <a:ext uri="{FF2B5EF4-FFF2-40B4-BE49-F238E27FC236}">
                <a16:creationId xmlns:a16="http://schemas.microsoft.com/office/drawing/2014/main" id="{63C9ACF3-088B-4B41-99EF-6B9328DF223C}"/>
              </a:ext>
            </a:extLst>
          </p:cNvPr>
          <p:cNvSpPr>
            <a:spLocks noGrp="1"/>
          </p:cNvSpPr>
          <p:nvPr>
            <p:ph type="sldNum" sz="quarter" idx="12"/>
          </p:nvPr>
        </p:nvSpPr>
        <p:spPr/>
        <p:txBody>
          <a:bodyPr/>
          <a:lstStyle>
            <a:lvl1pPr>
              <a:defRPr/>
            </a:lvl1pPr>
          </a:lstStyle>
          <a:p>
            <a:pPr>
              <a:defRPr/>
            </a:pPr>
            <a:fld id="{54E4B58A-EFE1-47B1-8628-F1B5CBC708AF}" type="slidenum">
              <a:rPr lang="en-US" altLang="en-US"/>
              <a:pPr>
                <a:defRPr/>
              </a:pPr>
              <a:t>‹#›</a:t>
            </a:fld>
            <a:endParaRPr lang="en-US" altLang="en-US"/>
          </a:p>
        </p:txBody>
      </p:sp>
    </p:spTree>
    <p:extLst>
      <p:ext uri="{BB962C8B-B14F-4D97-AF65-F5344CB8AC3E}">
        <p14:creationId xmlns:p14="http://schemas.microsoft.com/office/powerpoint/2010/main" val="307368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ABAC26D-A6ED-446B-8119-1B8699533492}"/>
              </a:ext>
            </a:extLst>
          </p:cNvPr>
          <p:cNvSpPr>
            <a:spLocks noGrp="1"/>
          </p:cNvSpPr>
          <p:nvPr>
            <p:ph type="dt" sz="half" idx="10"/>
          </p:nvPr>
        </p:nvSpPr>
        <p:spPr/>
        <p:txBody>
          <a:bodyPr/>
          <a:lstStyle>
            <a:lvl1pPr>
              <a:defRPr/>
            </a:lvl1pPr>
          </a:lstStyle>
          <a:p>
            <a:pPr>
              <a:defRPr/>
            </a:pPr>
            <a:fld id="{134DAF80-07E0-4FC7-90D0-BEED0318EC68}" type="datetime1">
              <a:rPr lang="en-US" smtClean="0"/>
              <a:t>1/27/2025</a:t>
            </a:fld>
            <a:endParaRPr lang="en-US"/>
          </a:p>
        </p:txBody>
      </p:sp>
      <p:sp>
        <p:nvSpPr>
          <p:cNvPr id="8" name="Footer Placeholder 4">
            <a:extLst>
              <a:ext uri="{FF2B5EF4-FFF2-40B4-BE49-F238E27FC236}">
                <a16:creationId xmlns:a16="http://schemas.microsoft.com/office/drawing/2014/main" id="{9CF69347-C8A5-47AA-954F-97D95180773D}"/>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9" name="Slide Number Placeholder 5">
            <a:extLst>
              <a:ext uri="{FF2B5EF4-FFF2-40B4-BE49-F238E27FC236}">
                <a16:creationId xmlns:a16="http://schemas.microsoft.com/office/drawing/2014/main" id="{7B965AE1-130E-43CC-884B-FA76CCCF43B6}"/>
              </a:ext>
            </a:extLst>
          </p:cNvPr>
          <p:cNvSpPr>
            <a:spLocks noGrp="1"/>
          </p:cNvSpPr>
          <p:nvPr>
            <p:ph type="sldNum" sz="quarter" idx="12"/>
          </p:nvPr>
        </p:nvSpPr>
        <p:spPr/>
        <p:txBody>
          <a:bodyPr/>
          <a:lstStyle>
            <a:lvl1pPr>
              <a:defRPr/>
            </a:lvl1pPr>
          </a:lstStyle>
          <a:p>
            <a:pPr>
              <a:defRPr/>
            </a:pPr>
            <a:fld id="{5DFD6CD8-6400-4BEC-B6FA-F64EB2399A7A}" type="slidenum">
              <a:rPr lang="en-US" altLang="en-US"/>
              <a:pPr>
                <a:defRPr/>
              </a:pPr>
              <a:t>‹#›</a:t>
            </a:fld>
            <a:endParaRPr lang="en-US" altLang="en-US"/>
          </a:p>
        </p:txBody>
      </p:sp>
    </p:spTree>
    <p:extLst>
      <p:ext uri="{BB962C8B-B14F-4D97-AF65-F5344CB8AC3E}">
        <p14:creationId xmlns:p14="http://schemas.microsoft.com/office/powerpoint/2010/main" val="138672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D515906-AC86-4CCE-8ED7-97DF9598800A}"/>
              </a:ext>
            </a:extLst>
          </p:cNvPr>
          <p:cNvSpPr>
            <a:spLocks noGrp="1"/>
          </p:cNvSpPr>
          <p:nvPr>
            <p:ph type="dt" sz="half" idx="10"/>
          </p:nvPr>
        </p:nvSpPr>
        <p:spPr/>
        <p:txBody>
          <a:bodyPr/>
          <a:lstStyle>
            <a:lvl1pPr>
              <a:defRPr/>
            </a:lvl1pPr>
          </a:lstStyle>
          <a:p>
            <a:pPr>
              <a:defRPr/>
            </a:pPr>
            <a:fld id="{861914F2-424A-43EE-9D34-00F7BEEB30FF}" type="datetime1">
              <a:rPr lang="en-US" smtClean="0"/>
              <a:t>1/27/2025</a:t>
            </a:fld>
            <a:endParaRPr lang="en-US"/>
          </a:p>
        </p:txBody>
      </p:sp>
      <p:sp>
        <p:nvSpPr>
          <p:cNvPr id="4" name="Footer Placeholder 4">
            <a:extLst>
              <a:ext uri="{FF2B5EF4-FFF2-40B4-BE49-F238E27FC236}">
                <a16:creationId xmlns:a16="http://schemas.microsoft.com/office/drawing/2014/main" id="{38DEF39C-50EC-49D8-B9D4-BC7320401223}"/>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5" name="Slide Number Placeholder 5">
            <a:extLst>
              <a:ext uri="{FF2B5EF4-FFF2-40B4-BE49-F238E27FC236}">
                <a16:creationId xmlns:a16="http://schemas.microsoft.com/office/drawing/2014/main" id="{D21B48B2-20E6-4456-BD10-3F0AA485973B}"/>
              </a:ext>
            </a:extLst>
          </p:cNvPr>
          <p:cNvSpPr>
            <a:spLocks noGrp="1"/>
          </p:cNvSpPr>
          <p:nvPr>
            <p:ph type="sldNum" sz="quarter" idx="12"/>
          </p:nvPr>
        </p:nvSpPr>
        <p:spPr/>
        <p:txBody>
          <a:bodyPr/>
          <a:lstStyle>
            <a:lvl1pPr>
              <a:defRPr/>
            </a:lvl1pPr>
          </a:lstStyle>
          <a:p>
            <a:pPr>
              <a:defRPr/>
            </a:pPr>
            <a:fld id="{7A232A56-DEF2-4837-B5F0-C02385D9AFB6}" type="slidenum">
              <a:rPr lang="en-US" altLang="en-US"/>
              <a:pPr>
                <a:defRPr/>
              </a:pPr>
              <a:t>‹#›</a:t>
            </a:fld>
            <a:endParaRPr lang="en-US" altLang="en-US"/>
          </a:p>
        </p:txBody>
      </p:sp>
    </p:spTree>
    <p:extLst>
      <p:ext uri="{BB962C8B-B14F-4D97-AF65-F5344CB8AC3E}">
        <p14:creationId xmlns:p14="http://schemas.microsoft.com/office/powerpoint/2010/main" val="2570057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A5DEE1B-7689-4783-8E89-5BEDEAB36C58}"/>
              </a:ext>
            </a:extLst>
          </p:cNvPr>
          <p:cNvSpPr>
            <a:spLocks noGrp="1"/>
          </p:cNvSpPr>
          <p:nvPr>
            <p:ph type="dt" sz="half" idx="10"/>
          </p:nvPr>
        </p:nvSpPr>
        <p:spPr/>
        <p:txBody>
          <a:bodyPr/>
          <a:lstStyle>
            <a:lvl1pPr>
              <a:defRPr/>
            </a:lvl1pPr>
          </a:lstStyle>
          <a:p>
            <a:pPr>
              <a:defRPr/>
            </a:pPr>
            <a:fld id="{144868DE-C4B6-4315-A373-8FE106C504CE}" type="datetime1">
              <a:rPr lang="en-US" smtClean="0"/>
              <a:t>1/27/2025</a:t>
            </a:fld>
            <a:endParaRPr lang="en-US"/>
          </a:p>
        </p:txBody>
      </p:sp>
      <p:sp>
        <p:nvSpPr>
          <p:cNvPr id="3" name="Footer Placeholder 4">
            <a:extLst>
              <a:ext uri="{FF2B5EF4-FFF2-40B4-BE49-F238E27FC236}">
                <a16:creationId xmlns:a16="http://schemas.microsoft.com/office/drawing/2014/main" id="{9A78B609-2119-418B-950B-7ECBB2F5A4F0}"/>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4" name="Slide Number Placeholder 5">
            <a:extLst>
              <a:ext uri="{FF2B5EF4-FFF2-40B4-BE49-F238E27FC236}">
                <a16:creationId xmlns:a16="http://schemas.microsoft.com/office/drawing/2014/main" id="{97E7E9EB-0867-4FAD-8C18-F036F7384F97}"/>
              </a:ext>
            </a:extLst>
          </p:cNvPr>
          <p:cNvSpPr>
            <a:spLocks noGrp="1"/>
          </p:cNvSpPr>
          <p:nvPr>
            <p:ph type="sldNum" sz="quarter" idx="12"/>
          </p:nvPr>
        </p:nvSpPr>
        <p:spPr/>
        <p:txBody>
          <a:bodyPr/>
          <a:lstStyle>
            <a:lvl1pPr>
              <a:defRPr/>
            </a:lvl1pPr>
          </a:lstStyle>
          <a:p>
            <a:pPr>
              <a:defRPr/>
            </a:pPr>
            <a:fld id="{FF2336B9-C88F-48EA-8E81-7294E1C98BD6}" type="slidenum">
              <a:rPr lang="en-US" altLang="en-US"/>
              <a:pPr>
                <a:defRPr/>
              </a:pPr>
              <a:t>‹#›</a:t>
            </a:fld>
            <a:endParaRPr lang="en-US" altLang="en-US"/>
          </a:p>
        </p:txBody>
      </p:sp>
    </p:spTree>
    <p:extLst>
      <p:ext uri="{BB962C8B-B14F-4D97-AF65-F5344CB8AC3E}">
        <p14:creationId xmlns:p14="http://schemas.microsoft.com/office/powerpoint/2010/main" val="2767357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4E80416-48FF-440C-B39F-EDA8BB24A7E3}"/>
              </a:ext>
            </a:extLst>
          </p:cNvPr>
          <p:cNvSpPr>
            <a:spLocks noGrp="1"/>
          </p:cNvSpPr>
          <p:nvPr>
            <p:ph type="dt" sz="half" idx="10"/>
          </p:nvPr>
        </p:nvSpPr>
        <p:spPr/>
        <p:txBody>
          <a:bodyPr/>
          <a:lstStyle>
            <a:lvl1pPr>
              <a:defRPr/>
            </a:lvl1pPr>
          </a:lstStyle>
          <a:p>
            <a:pPr>
              <a:defRPr/>
            </a:pPr>
            <a:fld id="{0A7940ED-3C3A-4132-A0FF-0534277D1F68}" type="datetime1">
              <a:rPr lang="en-US" smtClean="0"/>
              <a:t>1/27/2025</a:t>
            </a:fld>
            <a:endParaRPr lang="en-US"/>
          </a:p>
        </p:txBody>
      </p:sp>
      <p:sp>
        <p:nvSpPr>
          <p:cNvPr id="6" name="Footer Placeholder 4">
            <a:extLst>
              <a:ext uri="{FF2B5EF4-FFF2-40B4-BE49-F238E27FC236}">
                <a16:creationId xmlns:a16="http://schemas.microsoft.com/office/drawing/2014/main" id="{15E4857E-A4A8-4C2E-BD6D-8FA9599A09F4}"/>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7" name="Slide Number Placeholder 5">
            <a:extLst>
              <a:ext uri="{FF2B5EF4-FFF2-40B4-BE49-F238E27FC236}">
                <a16:creationId xmlns:a16="http://schemas.microsoft.com/office/drawing/2014/main" id="{46C4B5EA-624C-4D9F-8E03-8ACD37F87B3C}"/>
              </a:ext>
            </a:extLst>
          </p:cNvPr>
          <p:cNvSpPr>
            <a:spLocks noGrp="1"/>
          </p:cNvSpPr>
          <p:nvPr>
            <p:ph type="sldNum" sz="quarter" idx="12"/>
          </p:nvPr>
        </p:nvSpPr>
        <p:spPr/>
        <p:txBody>
          <a:bodyPr/>
          <a:lstStyle>
            <a:lvl1pPr>
              <a:defRPr/>
            </a:lvl1pPr>
          </a:lstStyle>
          <a:p>
            <a:pPr>
              <a:defRPr/>
            </a:pPr>
            <a:fld id="{46180358-A890-4CDF-9067-22437EE94D96}" type="slidenum">
              <a:rPr lang="en-US" altLang="en-US"/>
              <a:pPr>
                <a:defRPr/>
              </a:pPr>
              <a:t>‹#›</a:t>
            </a:fld>
            <a:endParaRPr lang="en-US" altLang="en-US"/>
          </a:p>
        </p:txBody>
      </p:sp>
    </p:spTree>
    <p:extLst>
      <p:ext uri="{BB962C8B-B14F-4D97-AF65-F5344CB8AC3E}">
        <p14:creationId xmlns:p14="http://schemas.microsoft.com/office/powerpoint/2010/main" val="201556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480398-BC17-4F40-8171-F19E7E7D160B}"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A9AFBF6-E6FD-4AF1-AF8E-A09683C41B41}"/>
              </a:ext>
            </a:extLst>
          </p:cNvPr>
          <p:cNvSpPr>
            <a:spLocks noGrp="1"/>
          </p:cNvSpPr>
          <p:nvPr>
            <p:ph type="dt" sz="half" idx="10"/>
          </p:nvPr>
        </p:nvSpPr>
        <p:spPr/>
        <p:txBody>
          <a:bodyPr/>
          <a:lstStyle>
            <a:lvl1pPr>
              <a:defRPr/>
            </a:lvl1pPr>
          </a:lstStyle>
          <a:p>
            <a:pPr>
              <a:defRPr/>
            </a:pPr>
            <a:fld id="{3F2563F1-2FDC-4385-96B2-BD06541A95A8}" type="datetime1">
              <a:rPr lang="en-US" smtClean="0"/>
              <a:t>1/27/2025</a:t>
            </a:fld>
            <a:endParaRPr lang="en-US"/>
          </a:p>
        </p:txBody>
      </p:sp>
      <p:sp>
        <p:nvSpPr>
          <p:cNvPr id="6" name="Footer Placeholder 4">
            <a:extLst>
              <a:ext uri="{FF2B5EF4-FFF2-40B4-BE49-F238E27FC236}">
                <a16:creationId xmlns:a16="http://schemas.microsoft.com/office/drawing/2014/main" id="{491E638A-9957-4D8A-8318-8086B1565D02}"/>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7" name="Slide Number Placeholder 5">
            <a:extLst>
              <a:ext uri="{FF2B5EF4-FFF2-40B4-BE49-F238E27FC236}">
                <a16:creationId xmlns:a16="http://schemas.microsoft.com/office/drawing/2014/main" id="{2F30D159-9B09-442F-B2A5-9DFBA3742249}"/>
              </a:ext>
            </a:extLst>
          </p:cNvPr>
          <p:cNvSpPr>
            <a:spLocks noGrp="1"/>
          </p:cNvSpPr>
          <p:nvPr>
            <p:ph type="sldNum" sz="quarter" idx="12"/>
          </p:nvPr>
        </p:nvSpPr>
        <p:spPr/>
        <p:txBody>
          <a:bodyPr/>
          <a:lstStyle>
            <a:lvl1pPr>
              <a:defRPr/>
            </a:lvl1pPr>
          </a:lstStyle>
          <a:p>
            <a:pPr>
              <a:defRPr/>
            </a:pPr>
            <a:fld id="{2727EF90-B55B-4A9F-BFE6-050D273EEB3A}" type="slidenum">
              <a:rPr lang="en-US" altLang="en-US"/>
              <a:pPr>
                <a:defRPr/>
              </a:pPr>
              <a:t>‹#›</a:t>
            </a:fld>
            <a:endParaRPr lang="en-US" altLang="en-US"/>
          </a:p>
        </p:txBody>
      </p:sp>
    </p:spTree>
    <p:extLst>
      <p:ext uri="{BB962C8B-B14F-4D97-AF65-F5344CB8AC3E}">
        <p14:creationId xmlns:p14="http://schemas.microsoft.com/office/powerpoint/2010/main" val="3450785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532ED-6B13-4329-B690-D9EC1BD26451}"/>
              </a:ext>
            </a:extLst>
          </p:cNvPr>
          <p:cNvSpPr>
            <a:spLocks noGrp="1"/>
          </p:cNvSpPr>
          <p:nvPr>
            <p:ph type="dt" sz="half" idx="10"/>
          </p:nvPr>
        </p:nvSpPr>
        <p:spPr/>
        <p:txBody>
          <a:bodyPr/>
          <a:lstStyle>
            <a:lvl1pPr>
              <a:defRPr/>
            </a:lvl1pPr>
          </a:lstStyle>
          <a:p>
            <a:pPr>
              <a:defRPr/>
            </a:pPr>
            <a:fld id="{FB116620-4473-4CE2-A03A-DF3E012BABF7}" type="datetime1">
              <a:rPr lang="en-US" smtClean="0"/>
              <a:t>1/27/2025</a:t>
            </a:fld>
            <a:endParaRPr lang="en-US"/>
          </a:p>
        </p:txBody>
      </p:sp>
      <p:sp>
        <p:nvSpPr>
          <p:cNvPr id="5" name="Footer Placeholder 4">
            <a:extLst>
              <a:ext uri="{FF2B5EF4-FFF2-40B4-BE49-F238E27FC236}">
                <a16:creationId xmlns:a16="http://schemas.microsoft.com/office/drawing/2014/main" id="{685AF675-E5B9-42E8-A213-588EFB698159}"/>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6" name="Slide Number Placeholder 5">
            <a:extLst>
              <a:ext uri="{FF2B5EF4-FFF2-40B4-BE49-F238E27FC236}">
                <a16:creationId xmlns:a16="http://schemas.microsoft.com/office/drawing/2014/main" id="{5803CC56-E304-44A0-A780-1E832A724D06}"/>
              </a:ext>
            </a:extLst>
          </p:cNvPr>
          <p:cNvSpPr>
            <a:spLocks noGrp="1"/>
          </p:cNvSpPr>
          <p:nvPr>
            <p:ph type="sldNum" sz="quarter" idx="12"/>
          </p:nvPr>
        </p:nvSpPr>
        <p:spPr/>
        <p:txBody>
          <a:bodyPr/>
          <a:lstStyle>
            <a:lvl1pPr>
              <a:defRPr/>
            </a:lvl1pPr>
          </a:lstStyle>
          <a:p>
            <a:pPr>
              <a:defRPr/>
            </a:pPr>
            <a:fld id="{67C7493E-CFA2-409A-A538-704D0D39B39D}" type="slidenum">
              <a:rPr lang="en-US" altLang="en-US"/>
              <a:pPr>
                <a:defRPr/>
              </a:pPr>
              <a:t>‹#›</a:t>
            </a:fld>
            <a:endParaRPr lang="en-US" altLang="en-US"/>
          </a:p>
        </p:txBody>
      </p:sp>
    </p:spTree>
    <p:extLst>
      <p:ext uri="{BB962C8B-B14F-4D97-AF65-F5344CB8AC3E}">
        <p14:creationId xmlns:p14="http://schemas.microsoft.com/office/powerpoint/2010/main" val="1231046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51405-74F6-4F08-BA2E-80C9AEC4003E}"/>
              </a:ext>
            </a:extLst>
          </p:cNvPr>
          <p:cNvSpPr>
            <a:spLocks noGrp="1"/>
          </p:cNvSpPr>
          <p:nvPr>
            <p:ph type="dt" sz="half" idx="10"/>
          </p:nvPr>
        </p:nvSpPr>
        <p:spPr/>
        <p:txBody>
          <a:bodyPr/>
          <a:lstStyle>
            <a:lvl1pPr>
              <a:defRPr/>
            </a:lvl1pPr>
          </a:lstStyle>
          <a:p>
            <a:pPr>
              <a:defRPr/>
            </a:pPr>
            <a:fld id="{1BB6222F-B4C5-4564-905A-C2E78D5A151C}" type="datetime1">
              <a:rPr lang="en-US" smtClean="0"/>
              <a:t>1/27/2025</a:t>
            </a:fld>
            <a:endParaRPr lang="en-US"/>
          </a:p>
        </p:txBody>
      </p:sp>
      <p:sp>
        <p:nvSpPr>
          <p:cNvPr id="5" name="Footer Placeholder 4">
            <a:extLst>
              <a:ext uri="{FF2B5EF4-FFF2-40B4-BE49-F238E27FC236}">
                <a16:creationId xmlns:a16="http://schemas.microsoft.com/office/drawing/2014/main" id="{E1BBF154-A171-4BA0-8A74-3F0F1BEA98DC}"/>
              </a:ext>
            </a:extLst>
          </p:cNvPr>
          <p:cNvSpPr>
            <a:spLocks noGrp="1"/>
          </p:cNvSpPr>
          <p:nvPr>
            <p:ph type="ftr" sz="quarter" idx="11"/>
          </p:nvPr>
        </p:nvSpPr>
        <p:spPr/>
        <p:txBody>
          <a:bodyPr/>
          <a:lstStyle>
            <a:lvl1pPr>
              <a:defRPr/>
            </a:lvl1pPr>
          </a:lstStyle>
          <a:p>
            <a:pPr>
              <a:defRPr/>
            </a:pPr>
            <a:r>
              <a:rPr lang="en-US" dirty="0" err="1" smtClean="0"/>
              <a:t>Ms.Neha</a:t>
            </a:r>
            <a:r>
              <a:rPr lang="en-US" dirty="0" smtClean="0"/>
              <a:t> Singh            ESSENCE OF INDIAN TRADITIONAL KNOWLEDGE              Unit III</a:t>
            </a:r>
            <a:endParaRPr lang="en-US" dirty="0"/>
          </a:p>
        </p:txBody>
      </p:sp>
      <p:sp>
        <p:nvSpPr>
          <p:cNvPr id="6" name="Slide Number Placeholder 5">
            <a:extLst>
              <a:ext uri="{FF2B5EF4-FFF2-40B4-BE49-F238E27FC236}">
                <a16:creationId xmlns:a16="http://schemas.microsoft.com/office/drawing/2014/main" id="{27F544F9-5863-4CCD-970E-C960956386D0}"/>
              </a:ext>
            </a:extLst>
          </p:cNvPr>
          <p:cNvSpPr>
            <a:spLocks noGrp="1"/>
          </p:cNvSpPr>
          <p:nvPr>
            <p:ph type="sldNum" sz="quarter" idx="12"/>
          </p:nvPr>
        </p:nvSpPr>
        <p:spPr/>
        <p:txBody>
          <a:bodyPr/>
          <a:lstStyle>
            <a:lvl1pPr>
              <a:defRPr/>
            </a:lvl1pPr>
          </a:lstStyle>
          <a:p>
            <a:pPr>
              <a:defRPr/>
            </a:pPr>
            <a:fld id="{2EC660EE-E6FC-4660-8048-975304C5E9C6}" type="slidenum">
              <a:rPr lang="en-US" altLang="en-US"/>
              <a:pPr>
                <a:defRPr/>
              </a:pPr>
              <a:t>‹#›</a:t>
            </a:fld>
            <a:endParaRPr lang="en-US" altLang="en-US"/>
          </a:p>
        </p:txBody>
      </p:sp>
    </p:spTree>
    <p:extLst>
      <p:ext uri="{BB962C8B-B14F-4D97-AF65-F5344CB8AC3E}">
        <p14:creationId xmlns:p14="http://schemas.microsoft.com/office/powerpoint/2010/main" val="285009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B368F-C9B7-47E4-8D46-82E5FAA335F4}" type="datetime1">
              <a:rPr lang="en-US" smtClean="0"/>
              <a:t>1/27/2025</a:t>
            </a:fld>
            <a:endParaRPr lang="en-US"/>
          </a:p>
        </p:txBody>
      </p:sp>
      <p:sp>
        <p:nvSpPr>
          <p:cNvPr id="5" name="Footer Placeholder 4"/>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5E2FF8-BE25-4E92-9D18-DE0CB1E5CC14}" type="datetime1">
              <a:rPr lang="en-US" smtClean="0"/>
              <a:t>1/27/2025</a:t>
            </a:fld>
            <a:endParaRPr lang="en-US"/>
          </a:p>
        </p:txBody>
      </p:sp>
      <p:sp>
        <p:nvSpPr>
          <p:cNvPr id="6" name="Footer Placeholder 5"/>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38DBAA-3173-482C-B7BD-863CD381CB6C}" type="datetime1">
              <a:rPr lang="en-US" smtClean="0"/>
              <a:t>1/27/2025</a:t>
            </a:fld>
            <a:endParaRPr lang="en-US"/>
          </a:p>
        </p:txBody>
      </p:sp>
      <p:sp>
        <p:nvSpPr>
          <p:cNvPr id="8" name="Footer Placeholder 7"/>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E3F131-F842-46C5-BD5B-EC774F72D9CF}" type="datetime1">
              <a:rPr lang="en-US" smtClean="0"/>
              <a:t>1/27/2025</a:t>
            </a:fld>
            <a:endParaRPr lang="en-US"/>
          </a:p>
        </p:txBody>
      </p:sp>
      <p:sp>
        <p:nvSpPr>
          <p:cNvPr id="4" name="Footer Placeholder 3"/>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F7C48-0B3A-4438-B166-0AA6F40906C6}" type="datetime1">
              <a:rPr lang="en-US" smtClean="0"/>
              <a:t>1/27/2025</a:t>
            </a:fld>
            <a:endParaRPr lang="en-US"/>
          </a:p>
        </p:txBody>
      </p:sp>
      <p:sp>
        <p:nvSpPr>
          <p:cNvPr id="3" name="Footer Placeholder 2"/>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D94A2-2107-4A19-92F6-0077D1A9803F}" type="datetime1">
              <a:rPr lang="en-US" smtClean="0"/>
              <a:t>1/27/2025</a:t>
            </a:fld>
            <a:endParaRPr lang="en-US"/>
          </a:p>
        </p:txBody>
      </p:sp>
      <p:sp>
        <p:nvSpPr>
          <p:cNvPr id="6" name="Footer Placeholder 5"/>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1C24B9-7AE7-4F9B-9F4C-2669A0DF8278}" type="datetime1">
              <a:rPr lang="en-US" smtClean="0"/>
              <a:t>1/27/2025</a:t>
            </a:fld>
            <a:endParaRPr lang="en-US"/>
          </a:p>
        </p:txBody>
      </p:sp>
      <p:sp>
        <p:nvSpPr>
          <p:cNvPr id="6" name="Footer Placeholder 5"/>
          <p:cNvSpPr>
            <a:spLocks noGrp="1"/>
          </p:cNvSpPr>
          <p:nvPr>
            <p:ph type="ftr" sz="quarter" idx="11"/>
          </p:nvPr>
        </p:nvSpPr>
        <p:spPr/>
        <p:txBody>
          <a:bodyPr/>
          <a:lstStyle/>
          <a:p>
            <a:r>
              <a:rPr lang="en-US" dirty="0" err="1" smtClean="0"/>
              <a:t>Ms.Neha</a:t>
            </a:r>
            <a:r>
              <a:rPr lang="en-US" dirty="0" smtClean="0"/>
              <a:t> Singh            ESSENCE OF INDIAN TRADITIONAL KNOWLEDGE              Unit III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34874-6A10-4502-A58C-DA7EC6B9E79D}" type="datetime1">
              <a:rPr lang="en-US" smtClean="0"/>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3E79F29-22E9-4448-99A4-346DAD2DA40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6BA33CD-6FFA-4598-862A-F084E75EA7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18013F8-6839-456F-9C37-CAC78A39AB4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CC07AAEA-E58B-41AE-A37F-21F54339668C}" type="datetime1">
              <a:rPr lang="en-US" smtClean="0"/>
              <a:t>1/27/2025</a:t>
            </a:fld>
            <a:endParaRPr lang="en-US"/>
          </a:p>
        </p:txBody>
      </p:sp>
      <p:sp>
        <p:nvSpPr>
          <p:cNvPr id="5" name="Footer Placeholder 4">
            <a:extLst>
              <a:ext uri="{FF2B5EF4-FFF2-40B4-BE49-F238E27FC236}">
                <a16:creationId xmlns:a16="http://schemas.microsoft.com/office/drawing/2014/main" id="{7CF141B9-9CC2-46C6-BD3B-3012EBF8C5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dirty="0" err="1" smtClean="0"/>
              <a:t>Ms.Neha</a:t>
            </a:r>
            <a:r>
              <a:rPr lang="en-US" dirty="0" smtClean="0"/>
              <a:t> Singh            ESSENCE OF INDIAN TRADITIONAL KNOWLEDGE              Unit III</a:t>
            </a:r>
            <a:endParaRPr lang="en-US" dirty="0"/>
          </a:p>
        </p:txBody>
      </p:sp>
      <p:sp>
        <p:nvSpPr>
          <p:cNvPr id="6" name="Slide Number Placeholder 5">
            <a:extLst>
              <a:ext uri="{FF2B5EF4-FFF2-40B4-BE49-F238E27FC236}">
                <a16:creationId xmlns:a16="http://schemas.microsoft.com/office/drawing/2014/main" id="{AC4EE47D-C3C2-424A-AC4F-11DD236AA75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B01A63E-60F3-4A4A-BF0B-6A456048A27B}" type="slidenum">
              <a:rPr lang="en-US" altLang="en-US"/>
              <a:pPr>
                <a:defRPr/>
              </a:pPr>
              <a:t>‹#›</a:t>
            </a:fld>
            <a:endParaRPr lang="en-US" altLang="en-US"/>
          </a:p>
        </p:txBody>
      </p:sp>
    </p:spTree>
    <p:extLst>
      <p:ext uri="{BB962C8B-B14F-4D97-AF65-F5344CB8AC3E}">
        <p14:creationId xmlns:p14="http://schemas.microsoft.com/office/powerpoint/2010/main" val="2884876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youtube.com/watch?v=wjepzXnEqYo" TargetMode="External"/><Relationship Id="rId2" Type="http://schemas.openxmlformats.org/officeDocument/2006/relationships/image" Target="../media/image18.gif"/><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3" Type="http://schemas.openxmlformats.org/officeDocument/2006/relationships/hyperlink" Target="https://www.youtube.com/watch?v=qejQVizxcuU" TargetMode="External"/><Relationship Id="rId7" Type="http://schemas.openxmlformats.org/officeDocument/2006/relationships/image" Target="../media/image2.png"/><Relationship Id="rId2" Type="http://schemas.openxmlformats.org/officeDocument/2006/relationships/hyperlink" Target="https://www.youtube.com/watch?v=wjepzXnEqYo" TargetMode="External"/><Relationship Id="rId1" Type="http://schemas.openxmlformats.org/officeDocument/2006/relationships/slideLayout" Target="../slideLayouts/slideLayout2.xml"/><Relationship Id="rId6" Type="http://schemas.openxmlformats.org/officeDocument/2006/relationships/hyperlink" Target="https://www.youtube.com/watch?v=F2tqV9u9vzY" TargetMode="External"/><Relationship Id="rId5" Type="http://schemas.openxmlformats.org/officeDocument/2006/relationships/hyperlink" Target="https://www.youtube.com/watch?v=OJ3Ei4Bdz7g" TargetMode="External"/><Relationship Id="rId4" Type="http://schemas.openxmlformats.org/officeDocument/2006/relationships/hyperlink" Target="https://www.youtube.com/watch?v=a9ffLxZr8LA" TargetMode="Externa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knowindia.gov.in/culture-and-heritage/medieval-history/bhakti-movement.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jgQlf3DM_GU&amp;t=625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Noida Institute of Engineering and Technology, Greater Noida</a:t>
            </a:r>
          </a:p>
        </p:txBody>
      </p:sp>
      <p:sp>
        <p:nvSpPr>
          <p:cNvPr id="3" name="Subtitle 2"/>
          <p:cNvSpPr>
            <a:spLocks noGrp="1"/>
          </p:cNvSpPr>
          <p:nvPr>
            <p:ph type="subTitle" idx="1"/>
          </p:nvPr>
        </p:nvSpPr>
        <p:spPr>
          <a:xfrm>
            <a:off x="1752600" y="906463"/>
            <a:ext cx="693420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rPr>
              <a:t>Indian Religion, Philosophy, and Practices</a:t>
            </a:r>
          </a:p>
          <a:p>
            <a:r>
              <a:rPr lang="en-US" sz="2500" b="1" dirty="0">
                <a:solidFill>
                  <a:schemeClr val="tx1"/>
                </a:solidFill>
              </a:rPr>
              <a:t>(UNIT-III)</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Mr. Anshu Kumar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Electronics &amp; Communication Engineering</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AFEEBD7-D458-4B1D-AEF6-3DC6F43FF609}" type="datetime1">
              <a:rPr lang="en-US" smtClean="0"/>
              <a:t>1/27/2025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37160" y="2535239"/>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500" noProof="0" dirty="0">
                <a:solidFill>
                  <a:schemeClr val="tx1"/>
                </a:solidFill>
              </a:rPr>
              <a:t>UNIT</a:t>
            </a:r>
            <a:r>
              <a:rPr kumimoji="0" lang="en-US" sz="2500" b="0" i="0" u="none" strike="noStrike" kern="1200" cap="none" spc="0" normalizeH="0" baseline="0" noProof="0" dirty="0">
                <a:ln>
                  <a:noFill/>
                </a:ln>
                <a:solidFill>
                  <a:schemeClr val="tx1"/>
                </a:solidFill>
                <a:effectLst/>
                <a:uLnTx/>
                <a:uFillTx/>
                <a:latin typeface="+mn-lt"/>
                <a:ea typeface="+mn-ea"/>
                <a:cs typeface="+mn-cs"/>
              </a:rPr>
              <a:t>:</a:t>
            </a:r>
            <a:r>
              <a:rPr kumimoji="0" lang="en-US" sz="2500" b="0" i="0" u="none" strike="noStrike" kern="1200" cap="none" spc="0" normalizeH="0" noProof="0" dirty="0">
                <a:ln>
                  <a:noFill/>
                </a:ln>
                <a:solidFill>
                  <a:schemeClr val="tx1"/>
                </a:solidFill>
                <a:effectLst/>
                <a:uLnTx/>
                <a:uFillTx/>
                <a:latin typeface="+mn-lt"/>
                <a:ea typeface="+mn-ea"/>
                <a:cs typeface="+mn-cs"/>
              </a:rPr>
              <a:t> 3</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295400" y="6005513"/>
            <a:ext cx="7010400" cy="715962"/>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14" name="Subtitle 2"/>
          <p:cNvSpPr txBox="1">
            <a:spLocks/>
          </p:cNvSpPr>
          <p:nvPr/>
        </p:nvSpPr>
        <p:spPr>
          <a:xfrm>
            <a:off x="157480" y="3284537"/>
            <a:ext cx="5143500" cy="133667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t>Essence of Indian Traditional Knowledge</a:t>
            </a:r>
          </a:p>
          <a:p>
            <a:pPr lvl="0" algn="ctr">
              <a:spcBef>
                <a:spcPct val="20000"/>
              </a:spcBef>
              <a:defRPr/>
            </a:pPr>
            <a:r>
              <a:rPr lang="en-US" sz="2400" smtClean="0">
                <a:solidFill>
                  <a:schemeClr val="tx1"/>
                </a:solidFill>
                <a:latin typeface="Times New Roman" panose="02020603050405020304" pitchFamily="18" charset="0"/>
                <a:cs typeface="Times New Roman" panose="02020603050405020304" pitchFamily="18" charset="0"/>
              </a:rPr>
              <a:t>(</a:t>
            </a:r>
            <a:r>
              <a:rPr lang="en-IN" sz="2400" smtClean="0"/>
              <a:t>AMICANC0502 </a:t>
            </a:r>
            <a:r>
              <a:rPr lang="en-US" sz="2400" b="1" dirty="0" smtClean="0">
                <a:solidFill>
                  <a:schemeClr val="tx1"/>
                </a:solidFill>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52400" y="4876800"/>
            <a:ext cx="51054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B.Tech ECE VI semester</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CO4: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CO5: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3A7B8F-279B-4F14-8EE9-B79F40EA3E52}"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 (Continue…)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32349358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2650"/>
            <a:ext cx="8229600" cy="5365750"/>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Queen Jhali of Chittor was the disciple of _____? </a:t>
            </a:r>
          </a:p>
          <a:p>
            <a:pPr marL="0" indent="0" algn="just">
              <a:buNone/>
            </a:pPr>
            <a:r>
              <a:rPr lang="en-US" sz="2200" dirty="0">
                <a:latin typeface="Times New Roman" panose="02020603050405020304" pitchFamily="18" charset="0"/>
                <a:cs typeface="Times New Roman" panose="02020603050405020304" pitchFamily="18" charset="0"/>
              </a:rPr>
              <a:t>          A. Ramananda</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Ravidas</a:t>
            </a:r>
          </a:p>
          <a:p>
            <a:pPr marL="0" indent="0" algn="just">
              <a:buNone/>
            </a:pPr>
            <a:r>
              <a:rPr lang="en-US" sz="2200" dirty="0">
                <a:latin typeface="Times New Roman" panose="02020603050405020304" pitchFamily="18" charset="0"/>
                <a:cs typeface="Times New Roman" panose="02020603050405020304" pitchFamily="18" charset="0"/>
              </a:rPr>
              <a:t>          C. Kabir</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Guru Nanak</a:t>
            </a:r>
            <a:endParaRPr lang="en-US" sz="2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 was the founder of ARYA MAHILA SAMAJ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Swami Dayanand Saraswati</a:t>
            </a:r>
          </a:p>
          <a:p>
            <a:pPr marL="0" indent="0" algn="just">
              <a:buNone/>
            </a:pPr>
            <a:r>
              <a:rPr lang="en-US" sz="2200" dirty="0">
                <a:latin typeface="Times New Roman" panose="02020603050405020304" pitchFamily="18" charset="0"/>
                <a:cs typeface="Times New Roman" panose="02020603050405020304" pitchFamily="18" charset="0"/>
              </a:rPr>
              <a:t>        C.  Ramabai</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ultimate goal of Sufism is Union with God.</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C1EE92C-067F-42E9-8752-C6BA70CF5D39}"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100</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5985265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2650"/>
            <a:ext cx="8229600" cy="5365750"/>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DEOBANDI Movement started by _______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Rashid Ahmad Gangohi</a:t>
            </a:r>
          </a:p>
          <a:p>
            <a:pPr marL="0" indent="0" algn="just">
              <a:buNone/>
            </a:pPr>
            <a:r>
              <a:rPr lang="en-US" sz="2200" dirty="0">
                <a:latin typeface="Times New Roman" panose="02020603050405020304" pitchFamily="18" charset="0"/>
                <a:cs typeface="Times New Roman" panose="02020603050405020304" pitchFamily="18" charset="0"/>
              </a:rPr>
              <a:t>        C.  Raja Ram Mohan Roy</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 was the founder of BRAHMO SAMAJ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Swami Dayanand Saraswati</a:t>
            </a:r>
          </a:p>
          <a:p>
            <a:pPr marL="0" indent="0" algn="just">
              <a:buNone/>
            </a:pPr>
            <a:r>
              <a:rPr lang="en-US" sz="2200" dirty="0">
                <a:latin typeface="Times New Roman" panose="02020603050405020304" pitchFamily="18" charset="0"/>
                <a:cs typeface="Times New Roman" panose="02020603050405020304" pitchFamily="18" charset="0"/>
              </a:rPr>
              <a:t>        C.  Raja Ram Mohan Roy</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ZOROASTRIANISM are a monotheistic religion.</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911A353A-ADEA-4BDD-96A7-1BC654E419E4}"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6157013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2650"/>
            <a:ext cx="8229600" cy="5365750"/>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religious book of Judaism is known as ____.</a:t>
            </a:r>
          </a:p>
          <a:p>
            <a:pPr marL="0" indent="0" algn="just">
              <a:buNone/>
            </a:pPr>
            <a:r>
              <a:rPr lang="en-US" sz="2200" dirty="0">
                <a:latin typeface="Times New Roman" panose="02020603050405020304" pitchFamily="18" charset="0"/>
                <a:cs typeface="Times New Roman" panose="02020603050405020304" pitchFamily="18" charset="0"/>
              </a:rPr>
              <a:t>        A. Bhagavat Gita</a:t>
            </a:r>
          </a:p>
          <a:p>
            <a:pPr marL="0" indent="0" algn="just">
              <a:buNone/>
            </a:pPr>
            <a:r>
              <a:rPr lang="en-US" sz="2200" dirty="0">
                <a:latin typeface="Times New Roman" panose="02020603050405020304" pitchFamily="18" charset="0"/>
                <a:cs typeface="Times New Roman" panose="02020603050405020304" pitchFamily="18" charset="0"/>
              </a:rPr>
              <a:t>        B. Zend Avesta </a:t>
            </a:r>
          </a:p>
          <a:p>
            <a:pPr marL="0" indent="0" algn="just">
              <a:buNone/>
            </a:pPr>
            <a:r>
              <a:rPr lang="en-US" sz="2200" dirty="0">
                <a:latin typeface="Times New Roman" panose="02020603050405020304" pitchFamily="18" charset="0"/>
                <a:cs typeface="Times New Roman" panose="02020603050405020304" pitchFamily="18" charset="0"/>
              </a:rPr>
              <a:t>        C. Torah</a:t>
            </a:r>
          </a:p>
          <a:p>
            <a:pPr marL="0" indent="0" algn="just">
              <a:buNone/>
            </a:pPr>
            <a:r>
              <a:rPr lang="en-US" sz="2200" dirty="0">
                <a:latin typeface="Times New Roman" panose="02020603050405020304" pitchFamily="18" charset="0"/>
                <a:cs typeface="Times New Roman" panose="02020603050405020304" pitchFamily="18" charset="0"/>
              </a:rPr>
              <a:t>        D. Bible</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religious book of Zoroastrianism is known as ____.</a:t>
            </a:r>
          </a:p>
          <a:p>
            <a:pPr marL="0" indent="0" algn="just">
              <a:buNone/>
            </a:pPr>
            <a:r>
              <a:rPr lang="en-US" sz="2200" dirty="0">
                <a:latin typeface="Times New Roman" panose="02020603050405020304" pitchFamily="18" charset="0"/>
                <a:cs typeface="Times New Roman" panose="02020603050405020304" pitchFamily="18" charset="0"/>
              </a:rPr>
              <a:t>        A. Bhagavat Gita</a:t>
            </a:r>
          </a:p>
          <a:p>
            <a:pPr marL="0" indent="0" algn="just">
              <a:buNone/>
            </a:pPr>
            <a:r>
              <a:rPr lang="en-US" sz="2200" dirty="0">
                <a:latin typeface="Times New Roman" panose="02020603050405020304" pitchFamily="18" charset="0"/>
                <a:cs typeface="Times New Roman" panose="02020603050405020304" pitchFamily="18" charset="0"/>
              </a:rPr>
              <a:t>        B. Zend Avesta </a:t>
            </a:r>
          </a:p>
          <a:p>
            <a:pPr marL="0" indent="0" algn="just">
              <a:buNone/>
            </a:pPr>
            <a:r>
              <a:rPr lang="en-US" sz="2200" dirty="0">
                <a:latin typeface="Times New Roman" panose="02020603050405020304" pitchFamily="18" charset="0"/>
                <a:cs typeface="Times New Roman" panose="02020603050405020304" pitchFamily="18" charset="0"/>
              </a:rPr>
              <a:t>        C. Torah</a:t>
            </a:r>
          </a:p>
          <a:p>
            <a:pPr marL="0" indent="0" algn="just">
              <a:buNone/>
            </a:pPr>
            <a:r>
              <a:rPr lang="en-US" sz="2200" dirty="0">
                <a:latin typeface="Times New Roman" panose="02020603050405020304" pitchFamily="18" charset="0"/>
                <a:cs typeface="Times New Roman" panose="02020603050405020304" pitchFamily="18" charset="0"/>
              </a:rPr>
              <a:t>        D. Bible</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Zoroastrianism are a monotheistic religion.</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80731D0B-2EC1-4EA4-8DE2-12E913BD4491}"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102</a:t>
            </a:fld>
            <a:endParaRPr lang="en-US" dirty="0"/>
          </a:p>
        </p:txBody>
      </p:sp>
      <p:sp>
        <p:nvSpPr>
          <p:cNvPr id="7" name="Title 1"/>
          <p:cNvSpPr txBox="1">
            <a:spLocks/>
          </p:cNvSpPr>
          <p:nvPr/>
        </p:nvSpPr>
        <p:spPr>
          <a:xfrm>
            <a:off x="1401452" y="-13355"/>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5287023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292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social reform movement started during19</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a:t>
            </a:r>
          </a:p>
          <a:p>
            <a:pPr algn="just">
              <a:lnSpc>
                <a:spcPct val="150000"/>
              </a:lnSpc>
            </a:pPr>
            <a:r>
              <a:rPr lang="en-US" sz="2200" dirty="0">
                <a:latin typeface="Times New Roman" panose="02020603050405020304" pitchFamily="18" charset="0"/>
                <a:cs typeface="Times New Roman" panose="02020603050405020304" pitchFamily="18" charset="0"/>
              </a:rPr>
              <a:t>Explain Bhakti and Sufi movement in detail.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AB086D3-1928-4006-90E8-38307813EF6C}"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103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669440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8" descr="C:\Users\DHANANJAY\Downloads\100b_0251.gif">
            <a:extLst>
              <a:ext uri="{FF2B5EF4-FFF2-40B4-BE49-F238E27FC236}">
                <a16:creationId xmlns:a16="http://schemas.microsoft.com/office/drawing/2014/main" id="{10F9A78A-C56F-4F53-95C0-647A5C19176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1006C90F-2443-4312-8375-11E912570B1E}"/>
              </a:ext>
            </a:extLst>
          </p:cNvPr>
          <p:cNvSpPr txBox="1">
            <a:spLocks/>
          </p:cNvSpPr>
          <p:nvPr/>
        </p:nvSpPr>
        <p:spPr>
          <a:xfrm>
            <a:off x="0" y="0"/>
            <a:ext cx="9144000"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endParaRPr lang="en-US" dirty="0"/>
          </a:p>
          <a:p>
            <a:r>
              <a:rPr lang="en-US" dirty="0"/>
              <a:t>Video Link </a:t>
            </a:r>
          </a:p>
          <a:p>
            <a:r>
              <a:rPr lang="en-US" altLang="zh-TW" dirty="0"/>
              <a:t>(Art and Culture</a:t>
            </a:r>
            <a:r>
              <a:rPr lang="en-US" dirty="0"/>
              <a:t>) </a:t>
            </a:r>
            <a:br>
              <a:rPr lang="en-US" dirty="0"/>
            </a:br>
            <a:endParaRPr lang="en-US" dirty="0"/>
          </a:p>
        </p:txBody>
      </p:sp>
      <p:sp>
        <p:nvSpPr>
          <p:cNvPr id="120837" name="TextBox 9">
            <a:extLst>
              <a:ext uri="{FF2B5EF4-FFF2-40B4-BE49-F238E27FC236}">
                <a16:creationId xmlns:a16="http://schemas.microsoft.com/office/drawing/2014/main" id="{CCCA3DCE-9AC8-40B1-847B-BF059DC83070}"/>
              </a:ext>
            </a:extLst>
          </p:cNvPr>
          <p:cNvSpPr txBox="1">
            <a:spLocks noChangeArrowheads="1"/>
          </p:cNvSpPr>
          <p:nvPr/>
        </p:nvSpPr>
        <p:spPr bwMode="auto">
          <a:xfrm>
            <a:off x="1828800" y="4953000"/>
            <a:ext cx="6324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r>
              <a:rPr lang="en-US" sz="1800" dirty="0">
                <a:latin typeface="Times New Roman" panose="02020603050405020304" pitchFamily="18" charset="0"/>
                <a:cs typeface="Times New Roman" panose="02020603050405020304" pitchFamily="18" charset="0"/>
                <a:hlinkClick r:id="rId3"/>
              </a:rPr>
              <a:t>https://www.youtube.com/watch?v=wjepzXnEqYo</a:t>
            </a: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9E66148-A79E-415F-8026-ADF15BCE728F}"/>
              </a:ext>
            </a:extLst>
          </p:cNvPr>
          <p:cNvSpPr>
            <a:spLocks noGrp="1"/>
          </p:cNvSpPr>
          <p:nvPr>
            <p:ph type="ftr" sz="quarter" idx="11"/>
          </p:nvPr>
        </p:nvSpPr>
        <p:spPr>
          <a:xfrm>
            <a:off x="1905000" y="6356350"/>
            <a:ext cx="6096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KNOWLEDGE              Unit III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0839" name="Slide Number Placeholder 4">
            <a:extLst>
              <a:ext uri="{FF2B5EF4-FFF2-40B4-BE49-F238E27FC236}">
                <a16:creationId xmlns:a16="http://schemas.microsoft.com/office/drawing/2014/main" id="{FBFA8580-41D1-4002-BB73-3A7B11915AEC}"/>
              </a:ext>
            </a:extLst>
          </p:cNvPr>
          <p:cNvSpPr>
            <a:spLocks noGrp="1" noChangeArrowheads="1"/>
          </p:cNvSpPr>
          <p:nvPr>
            <p:ph type="sldNum" sz="quarter" idx="12"/>
          </p:nvPr>
        </p:nvSpPr>
        <p:spPr bwMode="auto">
          <a:xfrm>
            <a:off x="8001000" y="6356350"/>
            <a:ext cx="685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5C432-E184-4967-BB9F-4F05D532490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id="{457B9921-447B-461F-9C57-DEB2B37D684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5F63EF-945C-48D5-A594-E76B457380E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lnSpcReduction="10000"/>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YouTube/other  Video Links</a:t>
            </a:r>
          </a:p>
          <a:p>
            <a:pPr marL="0" indent="0">
              <a:buNone/>
            </a:pP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hlinkClick r:id="rId2"/>
              </a:rPr>
              <a:t>https://www.youtube.com/watch?v=wjepzXnEqYo</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hlinkClick r:id="rId3"/>
              </a:rPr>
              <a:t>https://www.youtube.com/watch?v=qejQVizxcuU</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hlinkClick r:id="rId4"/>
              </a:rPr>
              <a:t>https://www.youtube.com/watch?v=a9ffLxZr8LA</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hlinkClick r:id="rId5"/>
              </a:rPr>
              <a:t>https://www.youtube.com/watch?v=OJ3Ei4Bdz7g</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hlinkClick r:id="rId6"/>
              </a:rPr>
              <a:t>https://www.youtube.com/watch?v=F2tqV9u9vzY</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5BDDCD8-FE95-4AB8-B3DA-EBE979F3CF91}" type="datetime1">
              <a:rPr lang="en-US" smtClean="0"/>
              <a:t>1/27/2025</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B6F15528-21DE-4FAA-801E-634DDDAF4B2B}" type="slidenum">
              <a:rPr lang="en-US" smtClean="0"/>
              <a:pPr/>
              <a:t>105</a:t>
            </a:fld>
            <a:endParaRPr lang="en-US" dirty="0"/>
          </a:p>
        </p:txBody>
      </p:sp>
      <p:sp>
        <p:nvSpPr>
          <p:cNvPr id="7" name="Title 1"/>
          <p:cNvSpPr txBox="1">
            <a:spLocks/>
          </p:cNvSpPr>
          <p:nvPr/>
        </p:nvSpPr>
        <p:spPr>
          <a:xfrm>
            <a:off x="1371600" y="0"/>
            <a:ext cx="77724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Faculty Video Links, YouTube &amp; NPTEL Video Links and Online Courses Details  </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Vaisheshika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Samkhya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Yoga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251AE00D-347B-495E-BC8E-2E2D77A54C35}"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106</a:t>
            </a:fld>
            <a:endParaRPr lang="en-US" dirty="0"/>
          </a:p>
        </p:txBody>
      </p:sp>
      <p:sp>
        <p:nvSpPr>
          <p:cNvPr id="7" name="Title 1"/>
          <p:cNvSpPr txBox="1">
            <a:spLocks/>
          </p:cNvSpPr>
          <p:nvPr/>
        </p:nvSpPr>
        <p:spPr>
          <a:xfrm>
            <a:off x="1295400" y="625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8935475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2999"/>
            <a:ext cx="8229600" cy="5081987"/>
          </a:xfrm>
        </p:spPr>
        <p:txBody>
          <a:bodyPr>
            <a:normAutofit/>
          </a:bodyPr>
          <a:lstStyle/>
          <a:p>
            <a:pPr algn="just"/>
            <a:r>
              <a:rPr lang="en-US" sz="2200" dirty="0">
                <a:latin typeface="Times New Roman" panose="02020603050405020304" pitchFamily="18" charset="0"/>
                <a:cs typeface="Times New Roman" panose="02020603050405020304" pitchFamily="18" charset="0"/>
              </a:rPr>
              <a:t>In which one of the following matters does Jainism differ from Buddhism?</a:t>
            </a:r>
          </a:p>
          <a:p>
            <a:pPr marL="0" indent="0" algn="just">
              <a:buNone/>
            </a:pPr>
            <a:r>
              <a:rPr lang="en-US" sz="2200" dirty="0">
                <a:latin typeface="Times New Roman" panose="02020603050405020304" pitchFamily="18" charset="0"/>
                <a:cs typeface="Times New Roman" panose="02020603050405020304" pitchFamily="18" charset="0"/>
              </a:rPr>
              <a:t>      A. Acceptance of the doctrine of Karma </a:t>
            </a:r>
          </a:p>
          <a:p>
            <a:pPr marL="0" indent="0" algn="just">
              <a:buNone/>
            </a:pPr>
            <a:r>
              <a:rPr lang="en-US" sz="2200" dirty="0">
                <a:latin typeface="Times New Roman" panose="02020603050405020304" pitchFamily="18" charset="0"/>
                <a:cs typeface="Times New Roman" panose="02020603050405020304" pitchFamily="18" charset="0"/>
              </a:rPr>
              <a:t>      B. Rejection of the authority of the Vedas as spiritual guides</a:t>
            </a:r>
          </a:p>
          <a:p>
            <a:pPr marL="0" indent="0" algn="just">
              <a:buNone/>
            </a:pPr>
            <a:r>
              <a:rPr lang="en-US" sz="2200" dirty="0">
                <a:latin typeface="Times New Roman" panose="02020603050405020304" pitchFamily="18" charset="0"/>
                <a:cs typeface="Times New Roman" panose="02020603050405020304" pitchFamily="18" charset="0"/>
              </a:rPr>
              <a:t>      C. Emphasizing ethical rules of life</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 Attachment to severe asceticism </a:t>
            </a:r>
          </a:p>
          <a:p>
            <a:pPr marL="0" indent="0" algn="just">
              <a:buNone/>
            </a:pPr>
            <a:endParaRPr lang="en-US" sz="2200" b="1"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Who was the teacher of Adi Shankara? </a:t>
            </a:r>
          </a:p>
          <a:p>
            <a:pPr marL="0" indent="0" algn="just">
              <a:buNone/>
            </a:pPr>
            <a:r>
              <a:rPr lang="en-US" sz="2200" dirty="0">
                <a:latin typeface="Times New Roman" panose="02020603050405020304" pitchFamily="18" charset="0"/>
                <a:cs typeface="Times New Roman" panose="02020603050405020304" pitchFamily="18" charset="0"/>
              </a:rPr>
              <a:t>        A. Patanjali</a:t>
            </a:r>
          </a:p>
          <a:p>
            <a:pPr marL="0" indent="0" algn="just">
              <a:buNone/>
            </a:pPr>
            <a:r>
              <a:rPr lang="en-US" sz="2200" dirty="0">
                <a:latin typeface="Times New Roman" panose="02020603050405020304" pitchFamily="18" charset="0"/>
                <a:cs typeface="Times New Roman" panose="02020603050405020304" pitchFamily="18" charset="0"/>
              </a:rPr>
              <a:t>        B. Ramanujam</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 Govinda Bhargavatpada</a:t>
            </a:r>
          </a:p>
          <a:p>
            <a:pPr marL="0" indent="0" algn="just">
              <a:buNone/>
            </a:pPr>
            <a:r>
              <a:rPr lang="en-US" sz="2200" dirty="0">
                <a:latin typeface="Times New Roman" panose="02020603050405020304" pitchFamily="18" charset="0"/>
                <a:cs typeface="Times New Roman" panose="02020603050405020304" pitchFamily="18" charset="0"/>
              </a:rPr>
              <a:t>        D. Kapila Muni</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8909C43-D115-4694-AA80-19242A61F6E1}" type="datetime1">
              <a:rPr lang="en-US" smtClean="0"/>
              <a:t>1/27/2025</a:t>
            </a:fld>
            <a:endParaRPr lang="en-US"/>
          </a:p>
        </p:txBody>
      </p:sp>
      <p:sp>
        <p:nvSpPr>
          <p:cNvPr id="5" name="Footer Placeholder 4"/>
          <p:cNvSpPr>
            <a:spLocks noGrp="1"/>
          </p:cNvSpPr>
          <p:nvPr>
            <p:ph type="ftr" sz="quarter" idx="11"/>
          </p:nvPr>
        </p:nvSpPr>
        <p:spPr>
          <a:xfrm>
            <a:off x="1524000" y="6324601"/>
            <a:ext cx="6477000" cy="396874"/>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96874"/>
          </a:xfrm>
        </p:spPr>
        <p:txBody>
          <a:bodyPr/>
          <a:lstStyle/>
          <a:p>
            <a:fld id="{B6F15528-21DE-4FAA-801E-634DDDAF4B2B}" type="slidenum">
              <a:rPr lang="en-US" smtClean="0"/>
              <a:pPr/>
              <a:t>107</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801290"/>
            <a:ext cx="8382001" cy="555506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male deity during Pre-Vedic times is known as_____. </a:t>
            </a:r>
          </a:p>
          <a:p>
            <a:pPr marL="0" indent="0" algn="just">
              <a:buNone/>
            </a:pPr>
            <a:r>
              <a:rPr lang="en-US" sz="2000" dirty="0">
                <a:latin typeface="Times New Roman" panose="02020603050405020304" pitchFamily="18" charset="0"/>
                <a:cs typeface="Times New Roman" panose="02020603050405020304" pitchFamily="18" charset="0"/>
              </a:rPr>
              <a:t>          A. Mother Goddess</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Pashupati Shiva</a:t>
            </a:r>
          </a:p>
          <a:p>
            <a:pPr marL="0" indent="0" algn="just">
              <a:buNone/>
            </a:pPr>
            <a:r>
              <a:rPr lang="en-US" sz="2000" dirty="0">
                <a:latin typeface="Times New Roman" panose="02020603050405020304" pitchFamily="18" charset="0"/>
                <a:cs typeface="Times New Roman" panose="02020603050405020304" pitchFamily="18" charset="0"/>
              </a:rPr>
              <a:t>          C. Bull</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Pipal</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not the Celestial Deities during Vedic times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Surya, </a:t>
            </a:r>
          </a:p>
          <a:p>
            <a:pPr marL="0" indent="0" algn="just">
              <a:buNone/>
            </a:pPr>
            <a:r>
              <a:rPr lang="en-US" sz="2000" dirty="0">
                <a:latin typeface="Times New Roman" panose="02020603050405020304" pitchFamily="18" charset="0"/>
                <a:cs typeface="Times New Roman" panose="02020603050405020304" pitchFamily="18" charset="0"/>
              </a:rPr>
              <a:t>        B. Marut</a:t>
            </a:r>
          </a:p>
          <a:p>
            <a:pPr marL="0" indent="0" algn="just">
              <a:buNone/>
            </a:pPr>
            <a:r>
              <a:rPr lang="en-US" sz="2000" dirty="0">
                <a:latin typeface="Times New Roman" panose="02020603050405020304" pitchFamily="18" charset="0"/>
                <a:cs typeface="Times New Roman" panose="02020603050405020304" pitchFamily="18" charset="0"/>
              </a:rPr>
              <a:t>        C. Varuna, </a:t>
            </a:r>
          </a:p>
          <a:p>
            <a:pPr marL="0" indent="0" algn="just">
              <a:buNone/>
            </a:pPr>
            <a:r>
              <a:rPr lang="en-US" sz="2000" dirty="0">
                <a:latin typeface="Times New Roman" panose="02020603050405020304" pitchFamily="18" charset="0"/>
                <a:cs typeface="Times New Roman" panose="02020603050405020304" pitchFamily="18" charset="0"/>
              </a:rPr>
              <a:t>        D. Usha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the Atmospheric Deities during Vedic times ?</a:t>
            </a:r>
          </a:p>
          <a:p>
            <a:pPr marL="0" indent="0" algn="just">
              <a:buNone/>
            </a:pPr>
            <a:r>
              <a:rPr lang="en-US" sz="2000" dirty="0">
                <a:latin typeface="Times New Roman" panose="02020603050405020304" pitchFamily="18" charset="0"/>
                <a:cs typeface="Times New Roman" panose="02020603050405020304" pitchFamily="18" charset="0"/>
              </a:rPr>
              <a:t>        A. Agni, </a:t>
            </a:r>
          </a:p>
          <a:p>
            <a:pPr marL="0" indent="0" algn="just">
              <a:buNone/>
            </a:pPr>
            <a:r>
              <a:rPr lang="en-US" sz="2000" dirty="0">
                <a:latin typeface="Times New Roman" panose="02020603050405020304" pitchFamily="18" charset="0"/>
                <a:cs typeface="Times New Roman" panose="02020603050405020304" pitchFamily="18" charset="0"/>
              </a:rPr>
              <a:t>        B. Rudra</a:t>
            </a:r>
          </a:p>
          <a:p>
            <a:pPr marL="0" indent="0" algn="just">
              <a:buNone/>
            </a:pPr>
            <a:r>
              <a:rPr lang="en-US" sz="2000" dirty="0">
                <a:latin typeface="Times New Roman" panose="02020603050405020304" pitchFamily="18" charset="0"/>
                <a:cs typeface="Times New Roman" panose="02020603050405020304" pitchFamily="18" charset="0"/>
              </a:rPr>
              <a:t>        C. Soma, </a:t>
            </a:r>
          </a:p>
          <a:p>
            <a:pPr marL="0" indent="0" algn="just">
              <a:buNone/>
            </a:pPr>
            <a:r>
              <a:rPr lang="en-US" sz="2000" dirty="0">
                <a:latin typeface="Times New Roman" panose="02020603050405020304" pitchFamily="18" charset="0"/>
                <a:cs typeface="Times New Roman" panose="02020603050405020304" pitchFamily="18" charset="0"/>
              </a:rPr>
              <a:t>        D. Prithvi </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4F229423-9095-4C9F-ACA7-E78444549921}"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5942791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82650"/>
            <a:ext cx="8229600" cy="5365750"/>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DEOBANDI Movement started by _______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Rashid Ahmad Gangohi</a:t>
            </a:r>
          </a:p>
          <a:p>
            <a:pPr marL="0" indent="0" algn="just">
              <a:buNone/>
            </a:pPr>
            <a:r>
              <a:rPr lang="en-US" sz="2200" dirty="0">
                <a:latin typeface="Times New Roman" panose="02020603050405020304" pitchFamily="18" charset="0"/>
                <a:cs typeface="Times New Roman" panose="02020603050405020304" pitchFamily="18" charset="0"/>
              </a:rPr>
              <a:t>        C.  Raja Ram Mohan Roy</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 was the founder of BRAHMO SAMAJ .</a:t>
            </a:r>
          </a:p>
          <a:p>
            <a:pPr marL="0" indent="0" algn="just">
              <a:buNone/>
            </a:pPr>
            <a:r>
              <a:rPr lang="en-US" sz="2200" dirty="0">
                <a:latin typeface="Times New Roman" panose="02020603050405020304" pitchFamily="18" charset="0"/>
                <a:cs typeface="Times New Roman" panose="02020603050405020304" pitchFamily="18" charset="0"/>
              </a:rPr>
              <a:t>        A. Sarala Devi Chaudhurani </a:t>
            </a:r>
          </a:p>
          <a:p>
            <a:pPr marL="0" indent="0" algn="just">
              <a:buNone/>
            </a:pPr>
            <a:r>
              <a:rPr lang="en-US" sz="2200" dirty="0">
                <a:latin typeface="Times New Roman" panose="02020603050405020304" pitchFamily="18" charset="0"/>
                <a:cs typeface="Times New Roman" panose="02020603050405020304" pitchFamily="18" charset="0"/>
              </a:rPr>
              <a:t>        B.  Swami Dayanand Saraswati</a:t>
            </a:r>
          </a:p>
          <a:p>
            <a:pPr marL="0" indent="0" algn="just">
              <a:buNone/>
            </a:pPr>
            <a:r>
              <a:rPr lang="en-US" sz="2200" dirty="0">
                <a:latin typeface="Times New Roman" panose="02020603050405020304" pitchFamily="18" charset="0"/>
                <a:cs typeface="Times New Roman" panose="02020603050405020304" pitchFamily="18" charset="0"/>
              </a:rPr>
              <a:t>        C.  Raja Ram Mohan Roy</a:t>
            </a:r>
          </a:p>
          <a:p>
            <a:pPr marL="0" indent="0" algn="just">
              <a:buNone/>
            </a:pPr>
            <a:r>
              <a:rPr lang="en-US" sz="22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ZOROASTRIANISM are a monotheistic religion.</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pPr>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EACC6BB1-6ACC-47AF-A263-E9D28B65AF94}"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109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MCQs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0739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707C-00AC-4CB9-8B5A-7931D1DB0809}"/>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eaLnBrk="1" hangingPunct="1"/>
            <a:r>
              <a:rPr lang="en-US" sz="2800" dirty="0"/>
              <a:t>Program Outcomes</a:t>
            </a:r>
          </a:p>
        </p:txBody>
      </p:sp>
      <p:sp>
        <p:nvSpPr>
          <p:cNvPr id="23556" name="Rectangle 11">
            <a:extLst>
              <a:ext uri="{FF2B5EF4-FFF2-40B4-BE49-F238E27FC236}">
                <a16:creationId xmlns:a16="http://schemas.microsoft.com/office/drawing/2014/main" id="{0EF3D63A-985D-48A9-9B33-5A0A06ECBFB0}"/>
              </a:ext>
            </a:extLst>
          </p:cNvPr>
          <p:cNvSpPr>
            <a:spLocks noChangeArrowheads="1"/>
          </p:cNvSpPr>
          <p:nvPr/>
        </p:nvSpPr>
        <p:spPr bwMode="auto">
          <a:xfrm>
            <a:off x="0" y="685800"/>
            <a:ext cx="91440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Outcomes</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are narrow statements that describe what the students are expected to know and would be able to do upon the graduation. </a:t>
            </a:r>
          </a:p>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These relate to the skills, knowledge, and behavior that students acquire through the programmed.</a:t>
            </a:r>
          </a:p>
        </p:txBody>
      </p:sp>
      <p:sp>
        <p:nvSpPr>
          <p:cNvPr id="23557" name="Rectangle 10">
            <a:extLst>
              <a:ext uri="{FF2B5EF4-FFF2-40B4-BE49-F238E27FC236}">
                <a16:creationId xmlns:a16="http://schemas.microsoft.com/office/drawing/2014/main" id="{853BA3EC-3910-426D-849F-CFB343374A82}"/>
              </a:ext>
            </a:extLst>
          </p:cNvPr>
          <p:cNvSpPr>
            <a:spLocks noChangeArrowheads="1"/>
          </p:cNvSpPr>
          <p:nvPr/>
        </p:nvSpPr>
        <p:spPr bwMode="auto">
          <a:xfrm>
            <a:off x="304800" y="2587625"/>
            <a:ext cx="8534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Engineering knowledge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Problem analysis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Design/development of solutions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Conduct investigations of complex problems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Modern tool usage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The engineer and society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Environment and sustainability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Ethics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Individual and team work</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Communication</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Project management and finance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Life-long learning</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id="{52119CDD-DF6A-4B3B-AE9B-E3EE11A39A24}"/>
              </a:ext>
            </a:extLst>
          </p:cNvPr>
          <p:cNvSpPr>
            <a:spLocks noGrp="1"/>
          </p:cNvSpPr>
          <p:nvPr>
            <p:ph type="ftr" sz="quarter" idx="11"/>
          </p:nvPr>
        </p:nvSpPr>
        <p:spPr>
          <a:xfrm>
            <a:off x="2057400" y="6356350"/>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23559" name="Slide Number Placeholder 3">
            <a:extLst>
              <a:ext uri="{FF2B5EF4-FFF2-40B4-BE49-F238E27FC236}">
                <a16:creationId xmlns:a16="http://schemas.microsoft.com/office/drawing/2014/main" id="{C263F602-98FC-4806-B6A3-637B4CC861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BAC264-2D32-447A-922B-34D3E2B36B8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C8B1F6FF-AC98-4F17-A441-A4E62DB84C2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ED161B-8EC9-4007-97E0-C9D7A806971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38977163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D053-C45D-409A-8C51-12FF2E8EF27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Glossary Questions</a:t>
            </a:r>
          </a:p>
        </p:txBody>
      </p:sp>
      <p:sp>
        <p:nvSpPr>
          <p:cNvPr id="128004" name="Rectangle 10">
            <a:extLst>
              <a:ext uri="{FF2B5EF4-FFF2-40B4-BE49-F238E27FC236}">
                <a16:creationId xmlns:a16="http://schemas.microsoft.com/office/drawing/2014/main" id="{2EBC3B8D-47E8-4FEE-9309-740D2DE9CB72}"/>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8005" name="Text Box 3">
            <a:extLst>
              <a:ext uri="{FF2B5EF4-FFF2-40B4-BE49-F238E27FC236}">
                <a16:creationId xmlns:a16="http://schemas.microsoft.com/office/drawing/2014/main" id="{67EF2FA4-9BD1-4E71-BE8C-A499959825B1}"/>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8006" name="Text Box 2">
            <a:extLst>
              <a:ext uri="{FF2B5EF4-FFF2-40B4-BE49-F238E27FC236}">
                <a16:creationId xmlns:a16="http://schemas.microsoft.com/office/drawing/2014/main" id="{634C78A7-1449-4E84-9E4C-6062AE338F4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Footer Placeholder 2">
            <a:extLst>
              <a:ext uri="{FF2B5EF4-FFF2-40B4-BE49-F238E27FC236}">
                <a16:creationId xmlns:a16="http://schemas.microsoft.com/office/drawing/2014/main" id="{D56C7E4B-41CF-456A-ABA2-6BBA08729372}"/>
              </a:ext>
            </a:extLst>
          </p:cNvPr>
          <p:cNvSpPr>
            <a:spLocks noGrp="1"/>
          </p:cNvSpPr>
          <p:nvPr>
            <p:ph type="ftr" sz="quarter" idx="11"/>
          </p:nvPr>
        </p:nvSpPr>
        <p:spPr>
          <a:xfrm>
            <a:off x="1905000" y="6356350"/>
            <a:ext cx="6172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KNOWLEDGE              Unit III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8008" name="Slide Number Placeholder 3">
            <a:extLst>
              <a:ext uri="{FF2B5EF4-FFF2-40B4-BE49-F238E27FC236}">
                <a16:creationId xmlns:a16="http://schemas.microsoft.com/office/drawing/2014/main" id="{23671232-6244-42AC-A018-4F9A75FF7D18}"/>
              </a:ext>
            </a:extLst>
          </p:cNvPr>
          <p:cNvSpPr>
            <a:spLocks noGrp="1" noChangeArrowheads="1"/>
          </p:cNvSpPr>
          <p:nvPr>
            <p:ph type="sldNum" sz="quarter" idx="12"/>
          </p:nvPr>
        </p:nvSpPr>
        <p:spPr bwMode="auto">
          <a:xfrm>
            <a:off x="8153400" y="6356350"/>
            <a:ext cx="533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632403-6559-4609-83B3-D7BE3E3B564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110</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A12AE8B0-A472-43A8-8B98-10EEDA0C046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B057AE-1ED4-4907-8564-01CC12F6747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F4021099-108A-44D9-AD07-76FCBE6FA745}"/>
              </a:ext>
            </a:extLst>
          </p:cNvPr>
          <p:cNvSpPr txBox="1"/>
          <p:nvPr/>
        </p:nvSpPr>
        <p:spPr>
          <a:xfrm>
            <a:off x="228601" y="1306513"/>
            <a:ext cx="8762999" cy="3078535"/>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Pick the correct answer from given Glossary</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Uluka Kanada     Patanjali            </a:t>
            </a:r>
            <a:r>
              <a:rPr lang="en-US" sz="2200" dirty="0">
                <a:latin typeface="Times New Roman" panose="02020603050405020304" pitchFamily="18" charset="0"/>
                <a:cs typeface="Times New Roman" panose="02020603050405020304" pitchFamily="18" charset="0"/>
              </a:rPr>
              <a:t>Govinda Bhargavatpada</a:t>
            </a:r>
            <a:r>
              <a:rPr kumimoji="0" lang="en-US" sz="2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Kapil Muni</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______ was the teacher of Adi Shankara</a:t>
            </a:r>
            <a:r>
              <a:rPr lang="en-US" sz="2200" dirty="0">
                <a:solidFill>
                  <a:prstClr val="black"/>
                </a:solidFill>
                <a:latin typeface="Times New Roman" panose="02020603050405020304" pitchFamily="18" charset="0"/>
                <a:cs typeface="Times New Roman" panose="02020603050405020304" pitchFamily="18" charset="0"/>
              </a:rPr>
              <a:t>.</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______ was the founder of Vaisheshika School of Philosophy.</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 was the founder of Samkhya School of Philosophy.</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 was the founder of Yoga School of Philosophy.</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A431E7A-1977-4E4F-A7E3-CEE5619FD3DF}"/>
              </a:ext>
            </a:extLst>
          </p:cNvPr>
          <p:cNvPicPr>
            <a:picLocks noGrp="1" noChangeAspect="1"/>
          </p:cNvPicPr>
          <p:nvPr>
            <p:ph idx="1"/>
          </p:nvPr>
        </p:nvPicPr>
        <p:blipFill>
          <a:blip r:embed="rId2"/>
          <a:stretch>
            <a:fillRect/>
          </a:stretch>
        </p:blipFill>
        <p:spPr>
          <a:xfrm>
            <a:off x="228600" y="1022350"/>
            <a:ext cx="8610600" cy="5302250"/>
          </a:xfr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C0FF0C1-E196-4C31-BFBB-01F5639682D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4601"/>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KNOWLEDGE              Unit III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7924800" y="6356351"/>
            <a:ext cx="7620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Old Question Papers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C4759E-9E09-44D5-858B-E1814E49F5D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1426"/>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KNOWLEDGE              Unit III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Old Question Papers</a:t>
            </a:r>
          </a:p>
        </p:txBody>
      </p:sp>
      <p:pic>
        <p:nvPicPr>
          <p:cNvPr id="11" name="Content Placeholder 10">
            <a:extLst>
              <a:ext uri="{FF2B5EF4-FFF2-40B4-BE49-F238E27FC236}">
                <a16:creationId xmlns:a16="http://schemas.microsoft.com/office/drawing/2014/main" id="{DF829BAB-8C8E-4979-8BF6-CAD6D7A16580}"/>
              </a:ext>
            </a:extLst>
          </p:cNvPr>
          <p:cNvPicPr>
            <a:picLocks noGrp="1" noChangeAspect="1"/>
          </p:cNvPicPr>
          <p:nvPr>
            <p:ph idx="1"/>
          </p:nvPr>
        </p:nvPicPr>
        <p:blipFill>
          <a:blip r:embed="rId2"/>
          <a:stretch>
            <a:fillRect/>
          </a:stretch>
        </p:blipFill>
        <p:spPr>
          <a:xfrm>
            <a:off x="457201" y="838200"/>
            <a:ext cx="8458200" cy="542607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9209571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55040"/>
            <a:ext cx="8229600" cy="540131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philosophy of Shankaracharya and also explain Shanmata Sthapanacharya.</a:t>
            </a:r>
          </a:p>
          <a:p>
            <a:pPr algn="just">
              <a:lnSpc>
                <a:spcPct val="150000"/>
              </a:lnSpc>
            </a:pPr>
            <a:r>
              <a:rPr lang="en-US" sz="2200" dirty="0">
                <a:latin typeface="Times New Roman" panose="02020603050405020304" pitchFamily="18" charset="0"/>
                <a:cs typeface="Times New Roman" panose="02020603050405020304" pitchFamily="18" charset="0"/>
              </a:rPr>
              <a:t>Enlist the different philosophical doctrines and write the difference between Shankaracharya’s philosophy &amp; Ramanujacharya's philosophy.</a:t>
            </a:r>
          </a:p>
          <a:p>
            <a:pPr algn="just">
              <a:lnSpc>
                <a:spcPct val="150000"/>
              </a:lnSpc>
            </a:pPr>
            <a:r>
              <a:rPr lang="en-US" sz="2200" dirty="0">
                <a:latin typeface="Times New Roman" panose="02020603050405020304" pitchFamily="18" charset="0"/>
                <a:cs typeface="Times New Roman" panose="02020603050405020304" pitchFamily="18" charset="0"/>
              </a:rPr>
              <a:t>Discuss the four stages of a human life as indicated in Upanishads.</a:t>
            </a:r>
          </a:p>
          <a:p>
            <a:pPr algn="just">
              <a:lnSpc>
                <a:spcPct val="150000"/>
              </a:lnSpc>
            </a:pPr>
            <a:r>
              <a:rPr lang="en-US" sz="2200" dirty="0">
                <a:latin typeface="Times New Roman" panose="02020603050405020304" pitchFamily="18" charset="0"/>
                <a:cs typeface="Times New Roman" panose="02020603050405020304" pitchFamily="18" charset="0"/>
              </a:rPr>
              <a:t>Explain the social religious institutions during 19th century.</a:t>
            </a:r>
          </a:p>
          <a:p>
            <a:pPr algn="just">
              <a:lnSpc>
                <a:spcPct val="150000"/>
              </a:lnSpc>
            </a:pPr>
            <a:r>
              <a:rPr lang="en-US" sz="2200" dirty="0">
                <a:latin typeface="Times New Roman" panose="02020603050405020304" pitchFamily="18" charset="0"/>
                <a:cs typeface="Times New Roman" panose="02020603050405020304" pitchFamily="18" charset="0"/>
              </a:rPr>
              <a:t>Explain Bhakti and Sufi movement in detail.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A6C86C3-C795-4CD8-9777-D2B81769BF35}" type="datetime1">
              <a:rPr lang="en-US" smtClean="0"/>
              <a:t>1/27/2025</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772400" y="6356351"/>
            <a:ext cx="914400" cy="304800"/>
          </a:xfrm>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Expected Questions for University Exam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8006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Pre-Vedic and Vedic Religion.</a:t>
            </a:r>
          </a:p>
          <a:p>
            <a:pPr algn="just">
              <a:lnSpc>
                <a:spcPct val="150000"/>
              </a:lnSpc>
            </a:pPr>
            <a:r>
              <a:rPr lang="en-US" sz="2200" dirty="0">
                <a:latin typeface="Times New Roman" panose="02020603050405020304" pitchFamily="18" charset="0"/>
                <a:cs typeface="Times New Roman" panose="02020603050405020304" pitchFamily="18" charset="0"/>
              </a:rPr>
              <a:t>We also studied, Buddhism, Jainism, Six System Indian Philosophy, Shankaracharya, Various Philosophical Doctrines.</a:t>
            </a:r>
          </a:p>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Other Heterodox Sects, Bhakti Movement, Sufi movement.</a:t>
            </a:r>
          </a:p>
          <a:p>
            <a:pPr algn="just">
              <a:lnSpc>
                <a:spcPct val="150000"/>
              </a:lnSpc>
            </a:pPr>
            <a:r>
              <a:rPr lang="en-US" sz="2200" dirty="0">
                <a:latin typeface="Times New Roman" panose="02020603050405020304" pitchFamily="18" charset="0"/>
                <a:cs typeface="Times New Roman" panose="02020603050405020304" pitchFamily="18" charset="0"/>
              </a:rPr>
              <a:t>We also studied, Socio religious reform movement of 19th century, Modern religious practices.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E58225-41AF-4902-8679-4F649A528766}" type="datetime1">
              <a:rPr lang="en-US" smtClean="0"/>
              <a:t>1/27/2025</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114</a:t>
            </a:fld>
            <a:endParaRPr lang="en-US" dirty="0"/>
          </a:p>
        </p:txBody>
      </p:sp>
      <p:sp>
        <p:nvSpPr>
          <p:cNvPr id="7" name="Title 1"/>
          <p:cNvSpPr txBox="1">
            <a:spLocks/>
          </p:cNvSpPr>
          <p:nvPr/>
        </p:nvSpPr>
        <p:spPr>
          <a:xfrm>
            <a:off x="1371600" y="1"/>
            <a:ext cx="7696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Recap of unit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8855863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2397" y="6356350"/>
            <a:ext cx="2133600" cy="365125"/>
          </a:xfrm>
        </p:spPr>
        <p:txBody>
          <a:bodyPr/>
          <a:lstStyle/>
          <a:p>
            <a:fld id="{8B43D29E-E87E-41C0-80AD-4419FEE54F10}" type="datetime1">
              <a:rPr lang="en-US" smtClean="0"/>
              <a:t>1/27/2025</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References</a:t>
            </a:r>
          </a:p>
        </p:txBody>
      </p:sp>
      <p:sp>
        <p:nvSpPr>
          <p:cNvPr id="2" name="Rectangle 1">
            <a:extLst>
              <a:ext uri="{FF2B5EF4-FFF2-40B4-BE49-F238E27FC236}">
                <a16:creationId xmlns:a16="http://schemas.microsoft.com/office/drawing/2014/main" id="{4DA8B504-CBB8-4E66-A03A-778AF17E92C6}"/>
              </a:ext>
            </a:extLst>
          </p:cNvPr>
          <p:cNvSpPr/>
          <p:nvPr/>
        </p:nvSpPr>
        <p:spPr>
          <a:xfrm>
            <a:off x="1295399" y="3126858"/>
            <a:ext cx="6058005" cy="1107996"/>
          </a:xfrm>
          <a:prstGeom prst="rect">
            <a:avLst/>
          </a:prstGeom>
        </p:spPr>
        <p:txBody>
          <a:bodyPr wrap="square">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3" name="Content Placeholder 2">
            <a:extLst>
              <a:ext uri="{FF2B5EF4-FFF2-40B4-BE49-F238E27FC236}">
                <a16:creationId xmlns:a16="http://schemas.microsoft.com/office/drawing/2014/main" id="{0944005D-7802-4A60-9386-B9DAA7CABC0D}"/>
              </a:ext>
            </a:extLst>
          </p:cNvPr>
          <p:cNvSpPr>
            <a:spLocks noGrp="1"/>
          </p:cNvSpPr>
          <p:nvPr>
            <p:ph idx="1"/>
          </p:nvPr>
        </p:nvSpPr>
        <p:spPr>
          <a:xfrm>
            <a:off x="477520" y="762000"/>
            <a:ext cx="8229600" cy="5486400"/>
          </a:xfrm>
        </p:spPr>
        <p:txBody>
          <a:bodyPr>
            <a:normAutofit fontScale="92500"/>
          </a:bodyPr>
          <a:lstStyle/>
          <a:p>
            <a:pPr algn="just">
              <a:lnSpc>
                <a:spcPct val="150000"/>
              </a:lnSpc>
            </a:pPr>
            <a:r>
              <a:rPr lang="en-IN" sz="2200" dirty="0">
                <a:latin typeface="Times New Roman" panose="02020603050405020304" pitchFamily="18" charset="0"/>
                <a:cs typeface="Times New Roman" panose="02020603050405020304" pitchFamily="18" charset="0"/>
              </a:rPr>
              <a:t>V. Sivaramakrishna (Ed.), Cultural Heritage of India-Course Material, Bharatiya Vidya Bhavan, Mumbai, 5th Edition, 2014</a:t>
            </a:r>
          </a:p>
          <a:p>
            <a:pPr algn="just">
              <a:lnSpc>
                <a:spcPct val="150000"/>
              </a:lnSpc>
            </a:pPr>
            <a:r>
              <a:rPr lang="en-IN" sz="2200" dirty="0">
                <a:latin typeface="Times New Roman" panose="02020603050405020304" pitchFamily="18" charset="0"/>
                <a:cs typeface="Times New Roman" panose="02020603050405020304" pitchFamily="18" charset="0"/>
              </a:rPr>
              <a:t>S. Baliyan, Indian Art and Culture, Oxford University Press, India</a:t>
            </a:r>
          </a:p>
          <a:p>
            <a:pPr algn="just">
              <a:lnSpc>
                <a:spcPct val="150000"/>
              </a:lnSpc>
            </a:pPr>
            <a:r>
              <a:rPr lang="en-IN" sz="2200" dirty="0">
                <a:latin typeface="Times New Roman" panose="02020603050405020304" pitchFamily="18" charset="0"/>
                <a:cs typeface="Times New Roman" panose="02020603050405020304" pitchFamily="18" charset="0"/>
              </a:rPr>
              <a:t>Romila Thapar, Readings In Early Indian History Oxford University Press , India</a:t>
            </a:r>
          </a:p>
          <a:p>
            <a:pPr algn="just">
              <a:lnSpc>
                <a:spcPct val="150000"/>
              </a:lnSpc>
            </a:pPr>
            <a:r>
              <a:rPr lang="en-IN" sz="2200" dirty="0">
                <a:latin typeface="Times New Roman" panose="02020603050405020304" pitchFamily="18" charset="0"/>
                <a:cs typeface="Times New Roman" panose="02020603050405020304" pitchFamily="18" charset="0"/>
                <a:hlinkClick r:id="rId2"/>
              </a:rPr>
              <a:t>https://knowindia.gov.in/culture-and-heritage/medieval-history/bhakti-movement.php</a:t>
            </a: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Basham, A.L., The Wonder that was India (34th impression), New Delhi, Rupa &amp; co.</a:t>
            </a:r>
          </a:p>
          <a:p>
            <a:pPr algn="just">
              <a:lnSpc>
                <a:spcPct val="150000"/>
              </a:lnSpc>
            </a:pPr>
            <a:r>
              <a:rPr lang="en-IN" sz="2200" dirty="0">
                <a:latin typeface="Times New Roman" panose="02020603050405020304" pitchFamily="18" charset="0"/>
                <a:cs typeface="Times New Roman" panose="02020603050405020304" pitchFamily="18" charset="0"/>
              </a:rPr>
              <a:t>Sharma, R.S., Aspects of Political Ideas and Institutions in Ancient India(fourth edition), Delhi, Motilal Banarsidass.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55522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2073-25D8-4B3E-A40F-67C8A99DA56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Program Specific Outcomes</a:t>
            </a:r>
          </a:p>
        </p:txBody>
      </p:sp>
      <p:sp>
        <p:nvSpPr>
          <p:cNvPr id="25604" name="Rectangle 11">
            <a:extLst>
              <a:ext uri="{FF2B5EF4-FFF2-40B4-BE49-F238E27FC236}">
                <a16:creationId xmlns:a16="http://schemas.microsoft.com/office/drawing/2014/main" id="{58316569-59D5-4AC0-A595-7F5254E78724}"/>
              </a:ext>
            </a:extLst>
          </p:cNvPr>
          <p:cNvSpPr>
            <a:spLocks noChangeArrowheads="1"/>
          </p:cNvSpPr>
          <p:nvPr/>
        </p:nvSpPr>
        <p:spPr bwMode="auto">
          <a:xfrm>
            <a:off x="0" y="828675"/>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Specific Outcomes (PSOs)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a16="http://schemas.microsoft.com/office/drawing/2014/main" id="{C3632E4D-4F91-438F-930B-1FEE5618061E}"/>
              </a:ext>
            </a:extLst>
          </p:cNvPr>
          <p:cNvSpPr>
            <a:spLocks noChangeArrowheads="1"/>
          </p:cNvSpPr>
          <p:nvPr/>
        </p:nvSpPr>
        <p:spPr bwMode="auto">
          <a:xfrm>
            <a:off x="0" y="1676400"/>
            <a:ext cx="9144000" cy="4746625"/>
          </a:xfrm>
          <a:prstGeom prst="rect">
            <a:avLst/>
          </a:prstGeom>
          <a:noFill/>
          <a:ln w="9525">
            <a:noFill/>
            <a:miter lim="800000"/>
            <a:headEnd/>
            <a:tailEnd/>
          </a:ln>
        </p:spPr>
        <p:txBody>
          <a:bodyPr anchor="ctr">
            <a:spAutoFit/>
          </a:bodyPr>
          <a:lstStyle/>
          <a:p>
            <a:pPr marL="341313" marR="0" lvl="0" indent="-341313"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 successful completion of B. Tech. (EC) Program, the Electronics and Communication engineering graduates will be able to:</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a:ea typeface="Times New Roman"/>
                <a:cs typeface="Times New Roman"/>
              </a:rPr>
              <a:t>PSO1</a:t>
            </a: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PSO2: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PSO3: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Footer Placeholder 2">
            <a:extLst>
              <a:ext uri="{FF2B5EF4-FFF2-40B4-BE49-F238E27FC236}">
                <a16:creationId xmlns:a16="http://schemas.microsoft.com/office/drawing/2014/main" id="{5ABDA359-EE99-4AD6-90D1-59B163338513}"/>
              </a:ext>
            </a:extLst>
          </p:cNvPr>
          <p:cNvSpPr>
            <a:spLocks noGrp="1"/>
          </p:cNvSpPr>
          <p:nvPr>
            <p:ph type="ftr" sz="quarter" idx="11"/>
          </p:nvPr>
        </p:nvSpPr>
        <p:spPr>
          <a:xfrm>
            <a:off x="2133600" y="6389688"/>
            <a:ext cx="6019800" cy="331787"/>
          </a:xfrm>
        </p:spPr>
        <p:txBody>
          <a:bodyPr/>
          <a:lstStyle/>
          <a:p>
            <a:pPr lvl="0">
              <a:spcBef>
                <a:spcPct val="20000"/>
              </a:spcBef>
              <a:defRPr/>
            </a:pPr>
            <a:r>
              <a:rPr lang="en-US" dirty="0" smtClean="0"/>
              <a:t>Ms. Neha Singh    Essence of Indian Traditional Knowledge              Unit </a:t>
            </a:r>
            <a:r>
              <a:rPr lang="en-US" dirty="0"/>
              <a:t>I</a:t>
            </a:r>
          </a:p>
        </p:txBody>
      </p:sp>
      <p:sp>
        <p:nvSpPr>
          <p:cNvPr id="25607" name="Slide Number Placeholder 3">
            <a:extLst>
              <a:ext uri="{FF2B5EF4-FFF2-40B4-BE49-F238E27FC236}">
                <a16:creationId xmlns:a16="http://schemas.microsoft.com/office/drawing/2014/main" id="{1DF96689-4ADD-439D-9E43-A70F2D66E1B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56FD38-3074-4085-BD8A-0522BBEDB0A9}"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1E5F2723-2ECF-4FFC-B392-E73A36C76D8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9C3EB9-FAC3-4996-B704-79D9FDDED27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327467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599"/>
            <a:ext cx="8839200" cy="521335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F2152A-0353-4722-838A-115D5AC7C0B3}"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fontAlgn="base">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CO-PO and PSO Mapping</a:t>
            </a:r>
          </a:p>
        </p:txBody>
      </p:sp>
      <p:graphicFrame>
        <p:nvGraphicFramePr>
          <p:cNvPr id="9" name="Table 10">
            <a:extLst>
              <a:ext uri="{FF2B5EF4-FFF2-40B4-BE49-F238E27FC236}">
                <a16:creationId xmlns:a16="http://schemas.microsoft.com/office/drawing/2014/main" id="{1273027D-A865-48CE-9AD7-31BB6E670B47}"/>
              </a:ext>
            </a:extLst>
          </p:cNvPr>
          <p:cNvGraphicFramePr>
            <a:graphicFrameLocks noGrp="1"/>
          </p:cNvGraphicFramePr>
          <p:nvPr>
            <p:extLst/>
          </p:nvPr>
        </p:nvGraphicFramePr>
        <p:xfrm>
          <a:off x="152400" y="838198"/>
          <a:ext cx="8915408" cy="5029206"/>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665712973"/>
                    </a:ext>
                  </a:extLst>
                </a:gridCol>
                <a:gridCol w="533400">
                  <a:extLst>
                    <a:ext uri="{9D8B030D-6E8A-4147-A177-3AD203B41FA5}">
                      <a16:colId xmlns:a16="http://schemas.microsoft.com/office/drawing/2014/main" val="2465218116"/>
                    </a:ext>
                  </a:extLst>
                </a:gridCol>
                <a:gridCol w="452439">
                  <a:extLst>
                    <a:ext uri="{9D8B030D-6E8A-4147-A177-3AD203B41FA5}">
                      <a16:colId xmlns:a16="http://schemas.microsoft.com/office/drawing/2014/main" val="3349052424"/>
                    </a:ext>
                  </a:extLst>
                </a:gridCol>
                <a:gridCol w="557213">
                  <a:extLst>
                    <a:ext uri="{9D8B030D-6E8A-4147-A177-3AD203B41FA5}">
                      <a16:colId xmlns:a16="http://schemas.microsoft.com/office/drawing/2014/main" val="1340706506"/>
                    </a:ext>
                  </a:extLst>
                </a:gridCol>
                <a:gridCol w="557213">
                  <a:extLst>
                    <a:ext uri="{9D8B030D-6E8A-4147-A177-3AD203B41FA5}">
                      <a16:colId xmlns:a16="http://schemas.microsoft.com/office/drawing/2014/main" val="927654168"/>
                    </a:ext>
                  </a:extLst>
                </a:gridCol>
                <a:gridCol w="557213">
                  <a:extLst>
                    <a:ext uri="{9D8B030D-6E8A-4147-A177-3AD203B41FA5}">
                      <a16:colId xmlns:a16="http://schemas.microsoft.com/office/drawing/2014/main" val="2524515247"/>
                    </a:ext>
                  </a:extLst>
                </a:gridCol>
                <a:gridCol w="557213">
                  <a:extLst>
                    <a:ext uri="{9D8B030D-6E8A-4147-A177-3AD203B41FA5}">
                      <a16:colId xmlns:a16="http://schemas.microsoft.com/office/drawing/2014/main" val="2520562605"/>
                    </a:ext>
                  </a:extLst>
                </a:gridCol>
                <a:gridCol w="557213">
                  <a:extLst>
                    <a:ext uri="{9D8B030D-6E8A-4147-A177-3AD203B41FA5}">
                      <a16:colId xmlns:a16="http://schemas.microsoft.com/office/drawing/2014/main" val="3163797862"/>
                    </a:ext>
                  </a:extLst>
                </a:gridCol>
                <a:gridCol w="557213">
                  <a:extLst>
                    <a:ext uri="{9D8B030D-6E8A-4147-A177-3AD203B41FA5}">
                      <a16:colId xmlns:a16="http://schemas.microsoft.com/office/drawing/2014/main" val="1322149081"/>
                    </a:ext>
                  </a:extLst>
                </a:gridCol>
                <a:gridCol w="557213">
                  <a:extLst>
                    <a:ext uri="{9D8B030D-6E8A-4147-A177-3AD203B41FA5}">
                      <a16:colId xmlns:a16="http://schemas.microsoft.com/office/drawing/2014/main" val="3353345378"/>
                    </a:ext>
                  </a:extLst>
                </a:gridCol>
                <a:gridCol w="557213">
                  <a:extLst>
                    <a:ext uri="{9D8B030D-6E8A-4147-A177-3AD203B41FA5}">
                      <a16:colId xmlns:a16="http://schemas.microsoft.com/office/drawing/2014/main" val="3905528410"/>
                    </a:ext>
                  </a:extLst>
                </a:gridCol>
                <a:gridCol w="557213">
                  <a:extLst>
                    <a:ext uri="{9D8B030D-6E8A-4147-A177-3AD203B41FA5}">
                      <a16:colId xmlns:a16="http://schemas.microsoft.com/office/drawing/2014/main" val="239952836"/>
                    </a:ext>
                  </a:extLst>
                </a:gridCol>
                <a:gridCol w="557213">
                  <a:extLst>
                    <a:ext uri="{9D8B030D-6E8A-4147-A177-3AD203B41FA5}">
                      <a16:colId xmlns:a16="http://schemas.microsoft.com/office/drawing/2014/main" val="4270521459"/>
                    </a:ext>
                  </a:extLst>
                </a:gridCol>
                <a:gridCol w="528631">
                  <a:extLst>
                    <a:ext uri="{9D8B030D-6E8A-4147-A177-3AD203B41FA5}">
                      <a16:colId xmlns:a16="http://schemas.microsoft.com/office/drawing/2014/main" val="1646610865"/>
                    </a:ext>
                  </a:extLst>
                </a:gridCol>
                <a:gridCol w="585795">
                  <a:extLst>
                    <a:ext uri="{9D8B030D-6E8A-4147-A177-3AD203B41FA5}">
                      <a16:colId xmlns:a16="http://schemas.microsoft.com/office/drawing/2014/main" val="2070743230"/>
                    </a:ext>
                  </a:extLst>
                </a:gridCol>
                <a:gridCol w="557213">
                  <a:extLst>
                    <a:ext uri="{9D8B030D-6E8A-4147-A177-3AD203B41FA5}">
                      <a16:colId xmlns:a16="http://schemas.microsoft.com/office/drawing/2014/main" val="98800318"/>
                    </a:ext>
                  </a:extLst>
                </a:gridCol>
              </a:tblGrid>
              <a:tr h="718458">
                <a:tc>
                  <a:txBody>
                    <a:bodyPr/>
                    <a:lstStyle/>
                    <a:p>
                      <a:pPr algn="ctr"/>
                      <a:r>
                        <a:rPr lang="en-IN" dirty="0">
                          <a:latin typeface="Times New Roman" panose="02020603050405020304" pitchFamily="18" charset="0"/>
                          <a:cs typeface="Times New Roman" panose="02020603050405020304" pitchFamily="18" charset="0"/>
                        </a:rPr>
                        <a:t>CO</a:t>
                      </a:r>
                    </a:p>
                  </a:txBody>
                  <a:tcPr/>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800" dirty="0">
                          <a:latin typeface="Times New Roman" panose="02020603050405020304" pitchFamily="18" charset="0"/>
                          <a:cs typeface="Times New Roman" panose="02020603050405020304" pitchFamily="18" charset="0"/>
                        </a:rPr>
                        <a:t>PSO1</a:t>
                      </a:r>
                    </a:p>
                  </a:txBody>
                  <a:tcPr/>
                </a:tc>
                <a:tc>
                  <a:txBody>
                    <a:bodyPr/>
                    <a:lstStyle/>
                    <a:p>
                      <a:pPr algn="ctr"/>
                      <a:r>
                        <a:rPr lang="en-IN" sz="1800" dirty="0">
                          <a:latin typeface="Times New Roman" panose="02020603050405020304" pitchFamily="18" charset="0"/>
                          <a:cs typeface="Times New Roman" panose="02020603050405020304" pitchFamily="18" charset="0"/>
                        </a:rPr>
                        <a:t>PSO2</a:t>
                      </a:r>
                    </a:p>
                  </a:txBody>
                  <a:tcPr/>
                </a:tc>
                <a:tc>
                  <a:txBody>
                    <a:bodyPr/>
                    <a:lstStyle/>
                    <a:p>
                      <a:pPr algn="ctr"/>
                      <a:r>
                        <a:rPr lang="en-IN" sz="1800" dirty="0">
                          <a:latin typeface="Times New Roman" panose="02020603050405020304" pitchFamily="18" charset="0"/>
                          <a:cs typeface="Times New Roman" panose="02020603050405020304" pitchFamily="18" charset="0"/>
                        </a:rPr>
                        <a:t>PSO3</a:t>
                      </a:r>
                    </a:p>
                  </a:txBody>
                  <a:tcPr/>
                </a:tc>
                <a:extLst>
                  <a:ext uri="{0D108BD9-81ED-4DB2-BD59-A6C34878D82A}">
                    <a16:rowId xmlns:a16="http://schemas.microsoft.com/office/drawing/2014/main" val="1722387804"/>
                  </a:ext>
                </a:extLst>
              </a:tr>
              <a:tr h="718458">
                <a:tc>
                  <a:txBody>
                    <a:bodyPr/>
                    <a:lstStyle/>
                    <a:p>
                      <a:r>
                        <a:rPr lang="en-IN" b="1" dirty="0">
                          <a:latin typeface="Times New Roman" panose="02020603050405020304" pitchFamily="18" charset="0"/>
                          <a:cs typeface="Times New Roman" panose="02020603050405020304" pitchFamily="18" charset="0"/>
                        </a:rPr>
                        <a:t>CO1</a:t>
                      </a:r>
                    </a:p>
                  </a:txBody>
                  <a:tcPr/>
                </a:tc>
                <a:tc>
                  <a:txBody>
                    <a:bodyPr/>
                    <a:lstStyle/>
                    <a:p>
                      <a:pPr algn="ctr"/>
                      <a:r>
                        <a:rPr lang="en-IN" b="1"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1655966544"/>
                  </a:ext>
                </a:extLst>
              </a:tr>
              <a:tr h="718458">
                <a:tc>
                  <a:txBody>
                    <a:bodyPr/>
                    <a:lstStyle/>
                    <a:p>
                      <a:r>
                        <a:rPr lang="en-IN" dirty="0">
                          <a:latin typeface="Times New Roman" panose="02020603050405020304" pitchFamily="18" charset="0"/>
                          <a:cs typeface="Times New Roman" panose="02020603050405020304" pitchFamily="18" charset="0"/>
                        </a:rPr>
                        <a:t>CO2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80436057"/>
                  </a:ext>
                </a:extLst>
              </a:tr>
              <a:tr h="718458">
                <a:tc>
                  <a:txBody>
                    <a:bodyPr/>
                    <a:lstStyle/>
                    <a:p>
                      <a:r>
                        <a:rPr lang="en-IN" b="0" dirty="0">
                          <a:latin typeface="Times New Roman" panose="02020603050405020304" pitchFamily="18" charset="0"/>
                          <a:cs typeface="Times New Roman" panose="02020603050405020304" pitchFamily="18" charset="0"/>
                        </a:rPr>
                        <a:t>CO3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322738777"/>
                  </a:ext>
                </a:extLst>
              </a:tr>
              <a:tr h="718458">
                <a:tc>
                  <a:txBody>
                    <a:bodyPr/>
                    <a:lstStyle/>
                    <a:p>
                      <a:r>
                        <a:rPr lang="en-IN" dirty="0">
                          <a:latin typeface="Times New Roman" panose="02020603050405020304" pitchFamily="18" charset="0"/>
                          <a:cs typeface="Times New Roman" panose="02020603050405020304" pitchFamily="18" charset="0"/>
                        </a:rPr>
                        <a:t>CO4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108231131"/>
                  </a:ext>
                </a:extLst>
              </a:tr>
              <a:tr h="718458">
                <a:tc>
                  <a:txBody>
                    <a:bodyPr/>
                    <a:lstStyle/>
                    <a:p>
                      <a:r>
                        <a:rPr lang="en-IN" dirty="0">
                          <a:latin typeface="Times New Roman" panose="02020603050405020304" pitchFamily="18" charset="0"/>
                          <a:cs typeface="Times New Roman" panose="02020603050405020304" pitchFamily="18" charset="0"/>
                        </a:rPr>
                        <a:t>CO5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3682435"/>
                  </a:ext>
                </a:extLst>
              </a:tr>
              <a:tr h="718458">
                <a:tc>
                  <a:txBody>
                    <a:bodyPr/>
                    <a:lstStyle/>
                    <a:p>
                      <a:r>
                        <a:rPr lang="en-IN" dirty="0">
                          <a:latin typeface="Times New Roman" panose="02020603050405020304" pitchFamily="18" charset="0"/>
                          <a:cs typeface="Times New Roman" panose="02020603050405020304" pitchFamily="18" charset="0"/>
                        </a:rPr>
                        <a:t>Avg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2831735392"/>
                  </a:ext>
                </a:extLst>
              </a:tr>
            </a:tbl>
          </a:graphicData>
        </a:graphic>
      </p:graphicFrame>
      <p:sp>
        <p:nvSpPr>
          <p:cNvPr id="12" name="Rectangle 11">
            <a:extLst>
              <a:ext uri="{FF2B5EF4-FFF2-40B4-BE49-F238E27FC236}">
                <a16:creationId xmlns:a16="http://schemas.microsoft.com/office/drawing/2014/main" id="{7405178E-98F6-4EDA-A26F-A7E9E7483D45}"/>
              </a:ext>
            </a:extLst>
          </p:cNvPr>
          <p:cNvSpPr/>
          <p:nvPr/>
        </p:nvSpPr>
        <p:spPr>
          <a:xfrm>
            <a:off x="1828800" y="5991224"/>
            <a:ext cx="5715000"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*3= High 	*2= Medium              *1=Low</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860527"/>
          </a:xfrm>
          <a:prstGeom prst="rect">
            <a:avLst/>
          </a:prstGeom>
        </p:spPr>
      </p:pic>
    </p:spTree>
    <p:extLst>
      <p:ext uri="{BB962C8B-B14F-4D97-AF65-F5344CB8AC3E}">
        <p14:creationId xmlns:p14="http://schemas.microsoft.com/office/powerpoint/2010/main" val="197468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36D8-660E-4088-890E-9E0867C27422}"/>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Program Educational Objectives</a:t>
            </a:r>
          </a:p>
        </p:txBody>
      </p:sp>
      <p:sp>
        <p:nvSpPr>
          <p:cNvPr id="5" name="Date Placeholder 4">
            <a:extLst>
              <a:ext uri="{FF2B5EF4-FFF2-40B4-BE49-F238E27FC236}">
                <a16:creationId xmlns:a16="http://schemas.microsoft.com/office/drawing/2014/main" id="{CA1A721D-3784-4FC3-91D5-5CA76E0E7A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F2C5517-23A6-43C1-A8FD-9409D48E237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A0253DE9-2655-4201-A4D3-C7A087A0808E}"/>
              </a:ext>
            </a:extLst>
          </p:cNvPr>
          <p:cNvSpPr>
            <a:spLocks noGrp="1"/>
          </p:cNvSpPr>
          <p:nvPr>
            <p:ph type="ftr" sz="quarter" idx="11"/>
          </p:nvPr>
        </p:nvSpPr>
        <p:spPr>
          <a:xfrm>
            <a:off x="2057400" y="6356350"/>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29703" name="Slide Number Placeholder 3">
            <a:extLst>
              <a:ext uri="{FF2B5EF4-FFF2-40B4-BE49-F238E27FC236}">
                <a16:creationId xmlns:a16="http://schemas.microsoft.com/office/drawing/2014/main" id="{D58D3BA9-5384-44FE-B89D-6C1BE02E66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8C3586-C62E-4C9E-9A60-D8E05A0C5B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29700" name="Rectangle 3">
            <a:extLst>
              <a:ext uri="{FF2B5EF4-FFF2-40B4-BE49-F238E27FC236}">
                <a16:creationId xmlns:a16="http://schemas.microsoft.com/office/drawing/2014/main" id="{7C7EF55B-2601-418E-91A2-D34FA78AB794}"/>
              </a:ext>
            </a:extLst>
          </p:cNvPr>
          <p:cNvSpPr>
            <a:spLocks noChangeArrowheads="1"/>
          </p:cNvSpPr>
          <p:nvPr/>
        </p:nvSpPr>
        <p:spPr bwMode="auto">
          <a:xfrm>
            <a:off x="0" y="10668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Educational Objectives (PEOs)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9701" name="Rectangle 10">
            <a:extLst>
              <a:ext uri="{FF2B5EF4-FFF2-40B4-BE49-F238E27FC236}">
                <a16:creationId xmlns:a16="http://schemas.microsoft.com/office/drawing/2014/main" id="{AF209972-4EBD-4769-98B0-CF7A8BAFD4AA}"/>
              </a:ext>
            </a:extLst>
          </p:cNvPr>
          <p:cNvSpPr>
            <a:spLocks noChangeArrowheads="1"/>
          </p:cNvSpPr>
          <p:nvPr/>
        </p:nvSpPr>
        <p:spPr bwMode="auto">
          <a:xfrm>
            <a:off x="0" y="2590800"/>
            <a:ext cx="91440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PEO1:</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have an excellent scientific and engineering breadth so as to comprehend, analyze, design and solve real-life problems using state-of-the-art technology.</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PEO2:</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lead a successful career in industries or to pursue higher studies or to understand entrepreneurial endeavours.</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PEO3:</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effectively bridge the gap between industry and academics through effective communication skill, professional attitude and a desire to learn.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831948"/>
          </a:xfrm>
          <a:prstGeom prst="rect">
            <a:avLst/>
          </a:prstGeom>
        </p:spPr>
      </p:pic>
    </p:spTree>
    <p:extLst>
      <p:ext uri="{BB962C8B-B14F-4D97-AF65-F5344CB8AC3E}">
        <p14:creationId xmlns:p14="http://schemas.microsoft.com/office/powerpoint/2010/main" val="271344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E021-78D9-4498-8E0C-A52179D1A073}"/>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Result Analysis</a:t>
            </a:r>
          </a:p>
        </p:txBody>
      </p:sp>
      <p:sp>
        <p:nvSpPr>
          <p:cNvPr id="3" name="Footer Placeholder 2">
            <a:extLst>
              <a:ext uri="{FF2B5EF4-FFF2-40B4-BE49-F238E27FC236}">
                <a16:creationId xmlns:a16="http://schemas.microsoft.com/office/drawing/2014/main" id="{A5C6F778-4A0D-49AA-B9CD-ED4A7A4F85F8}"/>
              </a:ext>
            </a:extLst>
          </p:cNvPr>
          <p:cNvSpPr>
            <a:spLocks noGrp="1"/>
          </p:cNvSpPr>
          <p:nvPr>
            <p:ph type="ftr" sz="quarter" idx="11"/>
          </p:nvPr>
        </p:nvSpPr>
        <p:spPr>
          <a:xfrm>
            <a:off x="1828800" y="6356350"/>
            <a:ext cx="62484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1749" name="Slide Number Placeholder 3">
            <a:extLst>
              <a:ext uri="{FF2B5EF4-FFF2-40B4-BE49-F238E27FC236}">
                <a16:creationId xmlns:a16="http://schemas.microsoft.com/office/drawing/2014/main" id="{6932427C-7BE7-4380-BED9-6565233D4A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90357A-9D99-4C58-933C-D8E02DE1A8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F7A4B2C1-B5BC-4D52-A0FE-725F5B5DFDA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6D6542-23E2-4460-A570-5B3814170A0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1751" name="Picture 6">
            <a:extLst>
              <a:ext uri="{FF2B5EF4-FFF2-40B4-BE49-F238E27FC236}">
                <a16:creationId xmlns:a16="http://schemas.microsoft.com/office/drawing/2014/main" id="{4A4C2398-D53C-492F-8014-9B17D7123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849312"/>
            <a:ext cx="4511675"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5">
            <a:extLst>
              <a:ext uri="{FF2B5EF4-FFF2-40B4-BE49-F238E27FC236}">
                <a16:creationId xmlns:a16="http://schemas.microsoft.com/office/drawing/2014/main" id="{5B7D20CC-7453-4B44-AA47-FD8A1E676BED}"/>
              </a:ext>
            </a:extLst>
          </p:cNvPr>
          <p:cNvGraphicFramePr>
            <a:graphicFrameLocks noGrp="1"/>
          </p:cNvGraphicFramePr>
          <p:nvPr>
            <p:extLst/>
          </p:nvPr>
        </p:nvGraphicFramePr>
        <p:xfrm>
          <a:off x="1219200" y="4592638"/>
          <a:ext cx="6858000" cy="15557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640597">
                <a:tc>
                  <a:txBody>
                    <a:bodyPr/>
                    <a:lstStyle/>
                    <a:p>
                      <a:r>
                        <a:rPr lang="en-IN" sz="1800" dirty="0"/>
                        <a:t>Faculty Name</a:t>
                      </a:r>
                    </a:p>
                  </a:txBody>
                  <a:tcPr marT="45742" marB="45742"/>
                </a:tc>
                <a:tc>
                  <a:txBody>
                    <a:bodyPr/>
                    <a:lstStyle/>
                    <a:p>
                      <a:r>
                        <a:rPr lang="en-IN" sz="1800" dirty="0"/>
                        <a:t>Subject Code</a:t>
                      </a:r>
                    </a:p>
                  </a:txBody>
                  <a:tcPr marT="45742" marB="45742"/>
                </a:tc>
                <a:tc>
                  <a:txBody>
                    <a:bodyPr/>
                    <a:lstStyle/>
                    <a:p>
                      <a:r>
                        <a:rPr lang="en-US" sz="1800" dirty="0"/>
                        <a:t>Section A </a:t>
                      </a:r>
                      <a:endParaRPr lang="en-IN" sz="1800" dirty="0"/>
                    </a:p>
                  </a:txBody>
                  <a:tcPr marT="45742" marB="45742"/>
                </a:tc>
                <a:tc>
                  <a:txBody>
                    <a:bodyPr/>
                    <a:lstStyle/>
                    <a:p>
                      <a:r>
                        <a:rPr lang="en-US" sz="1800" dirty="0"/>
                        <a:t>Section B</a:t>
                      </a:r>
                      <a:endParaRPr lang="en-IN" sz="1800" dirty="0"/>
                    </a:p>
                  </a:txBody>
                  <a:tcPr marT="45742" marB="45742"/>
                </a:tc>
                <a:tc>
                  <a:txBody>
                    <a:bodyPr/>
                    <a:lstStyle/>
                    <a:p>
                      <a:endParaRPr lang="en-IN" sz="1800" dirty="0"/>
                    </a:p>
                  </a:txBody>
                  <a:tcPr marT="45742" marB="45742"/>
                </a:tc>
                <a:tc>
                  <a:txBody>
                    <a:bodyPr/>
                    <a:lstStyle/>
                    <a:p>
                      <a:endParaRPr lang="en-IN" sz="1800" dirty="0"/>
                    </a:p>
                  </a:txBody>
                  <a:tcPr marT="45742" marB="45742"/>
                </a:tc>
                <a:extLst>
                  <a:ext uri="{0D108BD9-81ED-4DB2-BD59-A6C34878D82A}">
                    <a16:rowId xmlns:a16="http://schemas.microsoft.com/office/drawing/2014/main" val="10000"/>
                  </a:ext>
                </a:extLst>
              </a:tr>
              <a:tr h="915153">
                <a:tc>
                  <a:txBody>
                    <a:bodyPr/>
                    <a:lstStyle/>
                    <a:p>
                      <a:r>
                        <a:rPr lang="en-US" sz="1800" dirty="0"/>
                        <a:t>Mr. Anshu Kumar</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ANC 0602</a:t>
                      </a:r>
                    </a:p>
                    <a:p>
                      <a:endParaRPr lang="en-IN" sz="1800" dirty="0"/>
                    </a:p>
                  </a:txBody>
                  <a:tcPr marT="45742" marB="45742"/>
                </a:tc>
                <a:tc>
                  <a:txBody>
                    <a:bodyPr/>
                    <a:lstStyle/>
                    <a:p>
                      <a:r>
                        <a:rPr lang="en-US" sz="1800" dirty="0"/>
                        <a:t>100 %</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extLst>
                  <a:ext uri="{0D108BD9-81ED-4DB2-BD59-A6C34878D82A}">
                    <a16:rowId xmlns:a16="http://schemas.microsoft.com/office/drawing/2014/main" val="10001"/>
                  </a:ext>
                </a:extLst>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843060"/>
          </a:xfrm>
          <a:prstGeom prst="rect">
            <a:avLst/>
          </a:prstGeom>
        </p:spPr>
      </p:pic>
    </p:spTree>
    <p:extLst>
      <p:ext uri="{BB962C8B-B14F-4D97-AF65-F5344CB8AC3E}">
        <p14:creationId xmlns:p14="http://schemas.microsoft.com/office/powerpoint/2010/main" val="82644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07312B-442E-41F1-B36F-5FAE2323167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4BAFB975-EFC9-49BE-BD7F-AA44D77A95DC}"/>
              </a:ext>
            </a:extLst>
          </p:cNvPr>
          <p:cNvPicPr>
            <a:picLocks noChangeAspect="1"/>
          </p:cNvPicPr>
          <p:nvPr/>
        </p:nvPicPr>
        <p:blipFill>
          <a:blip r:embed="rId3"/>
          <a:stretch>
            <a:fillRect/>
          </a:stretch>
        </p:blipFill>
        <p:spPr>
          <a:xfrm>
            <a:off x="80962" y="762000"/>
            <a:ext cx="8834437" cy="55943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214750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F576E2D6-B435-4444-9A32-40C2C3ECB198}"/>
              </a:ext>
            </a:extLst>
          </p:cNvPr>
          <p:cNvPicPr>
            <a:picLocks noChangeAspect="1"/>
          </p:cNvPicPr>
          <p:nvPr/>
        </p:nvPicPr>
        <p:blipFill>
          <a:blip r:embed="rId3"/>
          <a:stretch>
            <a:fillRect/>
          </a:stretch>
        </p:blipFill>
        <p:spPr>
          <a:xfrm>
            <a:off x="152400" y="838200"/>
            <a:ext cx="8961455" cy="56388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2706815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B7352262-67AB-4C1D-9AD0-856538873496}"/>
              </a:ext>
            </a:extLst>
          </p:cNvPr>
          <p:cNvPicPr>
            <a:picLocks noChangeAspect="1"/>
          </p:cNvPicPr>
          <p:nvPr/>
        </p:nvPicPr>
        <p:blipFill>
          <a:blip r:embed="rId3"/>
          <a:stretch>
            <a:fillRect/>
          </a:stretch>
        </p:blipFill>
        <p:spPr>
          <a:xfrm>
            <a:off x="152400" y="685799"/>
            <a:ext cx="8686800" cy="567054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3961509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9A910D5D-5306-4ADF-8323-657BA41623C4}"/>
              </a:ext>
            </a:extLst>
          </p:cNvPr>
          <p:cNvPicPr>
            <a:picLocks noChangeAspect="1"/>
          </p:cNvPicPr>
          <p:nvPr/>
        </p:nvPicPr>
        <p:blipFill>
          <a:blip r:embed="rId3"/>
          <a:stretch>
            <a:fillRect/>
          </a:stretch>
        </p:blipFill>
        <p:spPr>
          <a:xfrm>
            <a:off x="152400" y="762000"/>
            <a:ext cx="8839200" cy="559434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3"/>
            <a:ext cx="1295400" cy="679548"/>
          </a:xfrm>
          <a:prstGeom prst="rect">
            <a:avLst/>
          </a:prstGeom>
        </p:spPr>
      </p:pic>
    </p:spTree>
    <p:extLst>
      <p:ext uri="{BB962C8B-B14F-4D97-AF65-F5344CB8AC3E}">
        <p14:creationId xmlns:p14="http://schemas.microsoft.com/office/powerpoint/2010/main" val="406569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F694-36FD-44BD-9B17-2A5B665D1932}"/>
              </a:ext>
            </a:extLst>
          </p:cNvPr>
          <p:cNvSpPr>
            <a:spLocks noGrp="1"/>
          </p:cNvSpPr>
          <p:nvPr>
            <p:ph type="ctrTitle"/>
          </p:nvPr>
        </p:nvSpPr>
        <p:spPr>
          <a:xfrm>
            <a:off x="0" y="-10160"/>
            <a:ext cx="9144000" cy="9144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Evaluation Scheme (EC-6th Semester)</a:t>
            </a:r>
          </a:p>
        </p:txBody>
      </p:sp>
      <p:sp>
        <p:nvSpPr>
          <p:cNvPr id="3" name="Footer Placeholder 2">
            <a:extLst>
              <a:ext uri="{FF2B5EF4-FFF2-40B4-BE49-F238E27FC236}">
                <a16:creationId xmlns:a16="http://schemas.microsoft.com/office/drawing/2014/main" id="{D36371D4-B2BA-4F69-98E0-CAF862844B20}"/>
              </a:ext>
            </a:extLst>
          </p:cNvPr>
          <p:cNvSpPr>
            <a:spLocks noGrp="1"/>
          </p:cNvSpPr>
          <p:nvPr>
            <p:ph type="ftr" sz="quarter" idx="11"/>
          </p:nvPr>
        </p:nvSpPr>
        <p:spPr>
          <a:xfrm>
            <a:off x="17526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4342" name="Slide Number Placeholder 3">
            <a:extLst>
              <a:ext uri="{FF2B5EF4-FFF2-40B4-BE49-F238E27FC236}">
                <a16:creationId xmlns:a16="http://schemas.microsoft.com/office/drawing/2014/main" id="{1D1F1DEE-35F4-4D1D-8C94-7E4F89ADD9F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DB773D-15DE-405E-873B-35ECD3AC9B96}"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C30CA4A5-3A06-4327-84D8-D5CB6B888EA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AF5C1D4-EFC5-45E0-B18E-C67BB70EF6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a:blip r:embed="rId3"/>
          <a:stretch>
            <a:fillRect/>
          </a:stretch>
        </p:blipFill>
        <p:spPr>
          <a:xfrm>
            <a:off x="152399" y="990601"/>
            <a:ext cx="8915401" cy="5486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3887652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2404-1C2D-438E-9901-C64F597E0AEB}"/>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Question Paper Template (Cont……)</a:t>
            </a:r>
          </a:p>
        </p:txBody>
      </p:sp>
      <p:sp>
        <p:nvSpPr>
          <p:cNvPr id="3" name="Footer Placeholder 2">
            <a:extLst>
              <a:ext uri="{FF2B5EF4-FFF2-40B4-BE49-F238E27FC236}">
                <a16:creationId xmlns:a16="http://schemas.microsoft.com/office/drawing/2014/main" id="{1C5CF59B-8D11-41BF-B83F-87AA845278D2}"/>
              </a:ext>
            </a:extLst>
          </p:cNvPr>
          <p:cNvSpPr>
            <a:spLocks noGrp="1"/>
          </p:cNvSpPr>
          <p:nvPr>
            <p:ph type="ftr" sz="quarter" idx="11"/>
          </p:nvPr>
        </p:nvSpPr>
        <p:spPr>
          <a:xfrm>
            <a:off x="1828800" y="6356349"/>
            <a:ext cx="6096000" cy="365125"/>
          </a:xfrm>
        </p:spPr>
        <p:txBody>
          <a:bodyPr/>
          <a:lstStyle/>
          <a:p>
            <a:pPr lvl="0">
              <a:spcBef>
                <a:spcPct val="20000"/>
              </a:spcBef>
              <a:defRPr/>
            </a:pPr>
            <a:r>
              <a:rPr lang="en-US" dirty="0" smtClean="0"/>
              <a:t>Ms. Neha Singh    Essence of Indian Traditional Knowledge              Unit </a:t>
            </a:r>
            <a:r>
              <a:rPr lang="en-US" dirty="0"/>
              <a:t>I</a:t>
            </a:r>
          </a:p>
        </p:txBody>
      </p:sp>
      <p:sp>
        <p:nvSpPr>
          <p:cNvPr id="33798" name="Slide Number Placeholder 3">
            <a:extLst>
              <a:ext uri="{FF2B5EF4-FFF2-40B4-BE49-F238E27FC236}">
                <a16:creationId xmlns:a16="http://schemas.microsoft.com/office/drawing/2014/main" id="{A5DDDD1E-F9E2-4160-B301-5F01045668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B9211-FCEA-4B28-AB5D-E75A462B5B3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71D36603-70C1-4A6A-93A5-A57B464FB87E}"/>
              </a:ext>
            </a:extLst>
          </p:cNvPr>
          <p:cNvPicPr>
            <a:picLocks noChangeAspect="1"/>
          </p:cNvPicPr>
          <p:nvPr/>
        </p:nvPicPr>
        <p:blipFill>
          <a:blip r:embed="rId3"/>
          <a:stretch>
            <a:fillRect/>
          </a:stretch>
        </p:blipFill>
        <p:spPr>
          <a:xfrm>
            <a:off x="152400" y="762000"/>
            <a:ext cx="8839200" cy="559434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761"/>
            <a:ext cx="1295400" cy="994508"/>
          </a:xfrm>
          <a:prstGeom prst="rect">
            <a:avLst/>
          </a:prstGeom>
        </p:spPr>
      </p:pic>
    </p:spTree>
    <p:extLst>
      <p:ext uri="{BB962C8B-B14F-4D97-AF65-F5344CB8AC3E}">
        <p14:creationId xmlns:p14="http://schemas.microsoft.com/office/powerpoint/2010/main" val="2173086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75EE-D3CC-471F-AE79-1C249C32F9D9}"/>
              </a:ext>
            </a:extLst>
          </p:cNvPr>
          <p:cNvSpPr>
            <a:spLocks noGrp="1"/>
          </p:cNvSpPr>
          <p:nvPr>
            <p:ph type="ctrTitle"/>
          </p:nvPr>
        </p:nvSpPr>
        <p:spPr>
          <a:xfrm>
            <a:off x="0" y="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Prerequisite and Recap</a:t>
            </a:r>
          </a:p>
        </p:txBody>
      </p:sp>
      <p:sp>
        <p:nvSpPr>
          <p:cNvPr id="39940" name="Rectangle 10">
            <a:extLst>
              <a:ext uri="{FF2B5EF4-FFF2-40B4-BE49-F238E27FC236}">
                <a16:creationId xmlns:a16="http://schemas.microsoft.com/office/drawing/2014/main" id="{ECF465C9-D4E7-4654-B729-D59973FB5160}"/>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9941" name="Text Box 3">
            <a:extLst>
              <a:ext uri="{FF2B5EF4-FFF2-40B4-BE49-F238E27FC236}">
                <a16:creationId xmlns:a16="http://schemas.microsoft.com/office/drawing/2014/main" id="{96F19061-0702-4EE0-AE8E-44E930B4BDBA}"/>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942" name="Text Box 2">
            <a:extLst>
              <a:ext uri="{FF2B5EF4-FFF2-40B4-BE49-F238E27FC236}">
                <a16:creationId xmlns:a16="http://schemas.microsoft.com/office/drawing/2014/main" id="{4C5B2FCF-5B24-4B92-B298-344E825B72C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9943" name="Content Placeholder 2">
            <a:extLst>
              <a:ext uri="{FF2B5EF4-FFF2-40B4-BE49-F238E27FC236}">
                <a16:creationId xmlns:a16="http://schemas.microsoft.com/office/drawing/2014/main" id="{16BA0716-AC29-4759-B409-B35F0DD6CEA7}"/>
              </a:ext>
            </a:extLst>
          </p:cNvPr>
          <p:cNvSpPr txBox="1">
            <a:spLocks/>
          </p:cNvSpPr>
          <p:nvPr/>
        </p:nvSpPr>
        <p:spPr bwMode="auto">
          <a:xfrm>
            <a:off x="457200" y="16764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200000"/>
              </a:lnSpc>
            </a:pPr>
            <a:r>
              <a:rPr lang="en-US" sz="2000" dirty="0">
                <a:latin typeface="Times New Roman" panose="02020603050405020304" pitchFamily="18" charset="0"/>
                <a:cs typeface="Times New Roman" panose="02020603050405020304" pitchFamily="18" charset="0"/>
              </a:rPr>
              <a:t> Basic knowledge of Indian traditions, culture &amp; society.</a:t>
            </a:r>
          </a:p>
        </p:txBody>
      </p:sp>
      <p:sp>
        <p:nvSpPr>
          <p:cNvPr id="3" name="Footer Placeholder 2">
            <a:extLst>
              <a:ext uri="{FF2B5EF4-FFF2-40B4-BE49-F238E27FC236}">
                <a16:creationId xmlns:a16="http://schemas.microsoft.com/office/drawing/2014/main" id="{3D6A1253-72DF-47F8-A968-3B641DD1C9B5}"/>
              </a:ext>
            </a:extLst>
          </p:cNvPr>
          <p:cNvSpPr>
            <a:spLocks noGrp="1"/>
          </p:cNvSpPr>
          <p:nvPr>
            <p:ph type="ftr" sz="quarter" idx="11"/>
          </p:nvPr>
        </p:nvSpPr>
        <p:spPr>
          <a:xfrm>
            <a:off x="2133600" y="6356351"/>
            <a:ext cx="6019800" cy="365124"/>
          </a:xfrm>
        </p:spPr>
        <p:txBody>
          <a:bodyPr/>
          <a:lstStyle/>
          <a:p>
            <a:pPr lvl="0">
              <a:spcBef>
                <a:spcPct val="20000"/>
              </a:spcBef>
              <a:defRPr/>
            </a:pPr>
            <a:r>
              <a:rPr lang="en-US" dirty="0" smtClean="0"/>
              <a:t>Ms. Neha Singh    Essence of Indian Traditional Knowledge              Unit </a:t>
            </a:r>
            <a:r>
              <a:rPr lang="en-US" dirty="0"/>
              <a:t>I</a:t>
            </a:r>
          </a:p>
        </p:txBody>
      </p:sp>
      <p:sp>
        <p:nvSpPr>
          <p:cNvPr id="39945" name="Slide Number Placeholder 3">
            <a:extLst>
              <a:ext uri="{FF2B5EF4-FFF2-40B4-BE49-F238E27FC236}">
                <a16:creationId xmlns:a16="http://schemas.microsoft.com/office/drawing/2014/main" id="{754C2FD6-4AEC-4348-AC29-435E2F82A1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015F6D-D49A-403E-B3A4-D22A65A66C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F2D70332-AAA2-4C44-BEC2-330684C1E6E4}"/>
              </a:ext>
            </a:extLst>
          </p:cNvPr>
          <p:cNvSpPr>
            <a:spLocks noGrp="1"/>
          </p:cNvSpPr>
          <p:nvPr>
            <p:ph type="dt" sz="quarter" idx="10"/>
          </p:nvPr>
        </p:nvSpPr>
        <p:spPr>
          <a:xfrm>
            <a:off x="457200" y="6356351"/>
            <a:ext cx="14478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315373-7CF4-4529-A859-C6818927404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3"/>
            <a:ext cx="1295400" cy="755748"/>
          </a:xfrm>
          <a:prstGeom prst="rect">
            <a:avLst/>
          </a:prstGeom>
        </p:spPr>
      </p:pic>
    </p:spTree>
    <p:extLst>
      <p:ext uri="{BB962C8B-B14F-4D97-AF65-F5344CB8AC3E}">
        <p14:creationId xmlns:p14="http://schemas.microsoft.com/office/powerpoint/2010/main" val="2099449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F910-0009-4124-A1FB-64C1E84864D1}"/>
              </a:ext>
            </a:extLst>
          </p:cNvPr>
          <p:cNvSpPr>
            <a:spLocks noGrp="1"/>
          </p:cNvSpPr>
          <p:nvPr>
            <p:ph type="ctrTitle"/>
          </p:nvPr>
        </p:nvSpPr>
        <p:spPr>
          <a:xfrm>
            <a:off x="0" y="7598"/>
            <a:ext cx="9144000" cy="1630362"/>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pPr eaLnBrk="1" hangingPunct="1"/>
            <a:r>
              <a:rPr lang="en-US" sz="2800" dirty="0"/>
              <a:t>Brief Introduction about the subject with Video</a:t>
            </a:r>
          </a:p>
        </p:txBody>
      </p:sp>
      <p:sp>
        <p:nvSpPr>
          <p:cNvPr id="41988" name="Rectangle 10">
            <a:extLst>
              <a:ext uri="{FF2B5EF4-FFF2-40B4-BE49-F238E27FC236}">
                <a16:creationId xmlns:a16="http://schemas.microsoft.com/office/drawing/2014/main" id="{230C2FD3-F89F-4804-94A3-AA9F51D5F4F7}"/>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1989" name="Text Box 3">
            <a:extLst>
              <a:ext uri="{FF2B5EF4-FFF2-40B4-BE49-F238E27FC236}">
                <a16:creationId xmlns:a16="http://schemas.microsoft.com/office/drawing/2014/main" id="{CA9A71F3-30DF-4CC2-9A99-7991CDBE73F0}"/>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0" name="Text Box 2">
            <a:extLst>
              <a:ext uri="{FF2B5EF4-FFF2-40B4-BE49-F238E27FC236}">
                <a16:creationId xmlns:a16="http://schemas.microsoft.com/office/drawing/2014/main" id="{8EEE266E-450A-4BED-B1D0-0223C8727224}"/>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1" name="Content Placeholder 2">
            <a:extLst>
              <a:ext uri="{FF2B5EF4-FFF2-40B4-BE49-F238E27FC236}">
                <a16:creationId xmlns:a16="http://schemas.microsoft.com/office/drawing/2014/main" id="{ABC15D51-91CF-4676-9F07-CFE0B5303BBC}"/>
              </a:ext>
            </a:extLst>
          </p:cNvPr>
          <p:cNvSpPr txBox="1">
            <a:spLocks/>
          </p:cNvSpPr>
          <p:nvPr/>
        </p:nvSpPr>
        <p:spPr bwMode="auto">
          <a:xfrm>
            <a:off x="301625" y="1676400"/>
            <a:ext cx="86899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course aims at imparting basic principles of thought process, reasoning and inference &amp; to identify the roots and details of some of the contemporary issues faced by our nation and try to locate possible solutions to these challenges by digging deep into our past. To enable the students to understand the importance of our surroundings and encourage the students to contribute towards sustainable development. To sensitize students towards issues related to ‘Indian’ culture, tradition and its composite character. </a:t>
            </a: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3"/>
              </a:rPr>
              <a:t>https://www.youtube.com/watch?v=jgQlf3DM_GU&amp;t=625s</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id="{0BAD668A-5D8F-4B86-B48B-C5A1358909A5}"/>
              </a:ext>
            </a:extLst>
          </p:cNvPr>
          <p:cNvSpPr>
            <a:spLocks noGrp="1"/>
          </p:cNvSpPr>
          <p:nvPr>
            <p:ph type="ftr" sz="quarter" idx="11"/>
          </p:nvPr>
        </p:nvSpPr>
        <p:spPr>
          <a:xfrm>
            <a:off x="1905000" y="6356350"/>
            <a:ext cx="6172200" cy="455612"/>
          </a:xfrm>
        </p:spPr>
        <p:txBody>
          <a:bodyPr/>
          <a:lstStyle/>
          <a:p>
            <a:pPr lvl="0">
              <a:spcBef>
                <a:spcPct val="20000"/>
              </a:spcBef>
              <a:defRPr/>
            </a:pPr>
            <a:r>
              <a:rPr lang="en-US" dirty="0" smtClean="0"/>
              <a:t>Ms. Neha Singh    Essence of Indian Traditional Knowledge              Unit </a:t>
            </a:r>
            <a:r>
              <a:rPr lang="en-US" dirty="0"/>
              <a:t>I</a:t>
            </a:r>
          </a:p>
        </p:txBody>
      </p:sp>
      <p:sp>
        <p:nvSpPr>
          <p:cNvPr id="41993" name="Slide Number Placeholder 3">
            <a:extLst>
              <a:ext uri="{FF2B5EF4-FFF2-40B4-BE49-F238E27FC236}">
                <a16:creationId xmlns:a16="http://schemas.microsoft.com/office/drawing/2014/main" id="{A326C058-4944-45CB-B261-2FA2F3BAC4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28BEB2-4E08-43E2-92EE-57D20BD6839A}"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id="{90A2030F-2367-48B0-AEC1-F6DACA262A3A}"/>
              </a:ext>
            </a:extLst>
          </p:cNvPr>
          <p:cNvSpPr>
            <a:spLocks noGrp="1"/>
          </p:cNvSpPr>
          <p:nvPr>
            <p:ph type="dt" sz="quarter" idx="10"/>
          </p:nvPr>
        </p:nvSpPr>
        <p:spPr>
          <a:xfrm>
            <a:off x="457200" y="6356351"/>
            <a:ext cx="16764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11CE61-04A3-4971-859F-C19C9A9E07B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024986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48913"/>
            <a:ext cx="8458200" cy="5323288"/>
          </a:xfrm>
        </p:spPr>
        <p:txBody>
          <a:bodyPr>
            <a:normAutofit fontScale="92500" lnSpcReduction="20000"/>
          </a:bodyPr>
          <a:lstStyle/>
          <a:p>
            <a:pPr algn="just">
              <a:lnSpc>
                <a:spcPct val="160000"/>
              </a:lnSpc>
            </a:pPr>
            <a:r>
              <a:rPr lang="en-IN" sz="2200" dirty="0">
                <a:latin typeface="Times New Roman" panose="02020603050405020304" pitchFamily="18" charset="0"/>
                <a:cs typeface="Times New Roman" panose="02020603050405020304" pitchFamily="18" charset="0"/>
              </a:rPr>
              <a:t>Pre-Vedic and Vedic Religion,</a:t>
            </a:r>
          </a:p>
          <a:p>
            <a:pPr algn="just">
              <a:lnSpc>
                <a:spcPct val="160000"/>
              </a:lnSpc>
            </a:pPr>
            <a:r>
              <a:rPr lang="en-IN" sz="2200" dirty="0">
                <a:latin typeface="Times New Roman" panose="02020603050405020304" pitchFamily="18" charset="0"/>
                <a:cs typeface="Times New Roman" panose="02020603050405020304" pitchFamily="18" charset="0"/>
              </a:rPr>
              <a:t>Buddhism, </a:t>
            </a:r>
          </a:p>
          <a:p>
            <a:pPr algn="just">
              <a:lnSpc>
                <a:spcPct val="160000"/>
              </a:lnSpc>
            </a:pPr>
            <a:r>
              <a:rPr lang="en-IN" sz="2200" dirty="0">
                <a:latin typeface="Times New Roman" panose="02020603050405020304" pitchFamily="18" charset="0"/>
                <a:cs typeface="Times New Roman" panose="02020603050405020304" pitchFamily="18" charset="0"/>
              </a:rPr>
              <a:t>Jainism, </a:t>
            </a:r>
          </a:p>
          <a:p>
            <a:pPr algn="just">
              <a:lnSpc>
                <a:spcPct val="160000"/>
              </a:lnSpc>
            </a:pPr>
            <a:r>
              <a:rPr lang="en-IN" sz="2200" dirty="0">
                <a:latin typeface="Times New Roman" panose="02020603050405020304" pitchFamily="18" charset="0"/>
                <a:cs typeface="Times New Roman" panose="02020603050405020304" pitchFamily="18" charset="0"/>
              </a:rPr>
              <a:t>Six System Indian Philosophy,</a:t>
            </a:r>
          </a:p>
          <a:p>
            <a:pPr algn="just">
              <a:lnSpc>
                <a:spcPct val="160000"/>
              </a:lnSpc>
            </a:pPr>
            <a:r>
              <a:rPr lang="en-IN" sz="2200" dirty="0">
                <a:latin typeface="Times New Roman" panose="02020603050405020304" pitchFamily="18" charset="0"/>
                <a:cs typeface="Times New Roman" panose="02020603050405020304" pitchFamily="18" charset="0"/>
              </a:rPr>
              <a:t>Shankaracharya, </a:t>
            </a:r>
          </a:p>
          <a:p>
            <a:pPr algn="just">
              <a:lnSpc>
                <a:spcPct val="150000"/>
              </a:lnSpc>
            </a:pPr>
            <a:r>
              <a:rPr lang="en-US" sz="2200" dirty="0">
                <a:latin typeface="Times New Roman" panose="02020603050405020304" pitchFamily="18" charset="0"/>
                <a:cs typeface="Times New Roman" panose="02020603050405020304" pitchFamily="18" charset="0"/>
              </a:rPr>
              <a:t>Various Philosophical Doctrines , </a:t>
            </a:r>
          </a:p>
          <a:p>
            <a:pPr algn="just">
              <a:lnSpc>
                <a:spcPct val="150000"/>
              </a:lnSpc>
            </a:pPr>
            <a:r>
              <a:rPr lang="en-US" sz="2200" dirty="0">
                <a:latin typeface="Times New Roman" panose="02020603050405020304" pitchFamily="18" charset="0"/>
                <a:cs typeface="Times New Roman" panose="02020603050405020304" pitchFamily="18" charset="0"/>
              </a:rPr>
              <a:t>Other Heterodox Sects, </a:t>
            </a:r>
          </a:p>
          <a:p>
            <a:pPr algn="just">
              <a:lnSpc>
                <a:spcPct val="150000"/>
              </a:lnSpc>
            </a:pPr>
            <a:r>
              <a:rPr lang="en-US" sz="2200" dirty="0">
                <a:latin typeface="Times New Roman" panose="02020603050405020304" pitchFamily="18" charset="0"/>
                <a:cs typeface="Times New Roman" panose="02020603050405020304" pitchFamily="18" charset="0"/>
              </a:rPr>
              <a:t>Bhakti Movement,</a:t>
            </a:r>
          </a:p>
          <a:p>
            <a:pPr algn="just">
              <a:lnSpc>
                <a:spcPct val="150000"/>
              </a:lnSpc>
            </a:pPr>
            <a:r>
              <a:rPr lang="en-US" sz="2200" dirty="0">
                <a:latin typeface="Times New Roman" panose="02020603050405020304" pitchFamily="18" charset="0"/>
                <a:cs typeface="Times New Roman" panose="02020603050405020304" pitchFamily="18" charset="0"/>
              </a:rPr>
              <a:t>Sufi movement,</a:t>
            </a:r>
          </a:p>
          <a:p>
            <a:pPr algn="just">
              <a:lnSpc>
                <a:spcPct val="150000"/>
              </a:lnSpc>
            </a:pPr>
            <a:r>
              <a:rPr lang="en-US" sz="2200" dirty="0">
                <a:latin typeface="Times New Roman" panose="02020603050405020304" pitchFamily="18" charset="0"/>
                <a:cs typeface="Times New Roman" panose="02020603050405020304" pitchFamily="18" charset="0"/>
              </a:rPr>
              <a:t>Socio religious reform movement of 19th century,</a:t>
            </a:r>
          </a:p>
          <a:p>
            <a:pPr algn="just">
              <a:lnSpc>
                <a:spcPct val="150000"/>
              </a:lnSpc>
            </a:pPr>
            <a:r>
              <a:rPr lang="en-US" sz="2200" dirty="0">
                <a:latin typeface="Times New Roman" panose="02020603050405020304" pitchFamily="18" charset="0"/>
                <a:cs typeface="Times New Roman" panose="02020603050405020304" pitchFamily="18" charset="0"/>
              </a:rPr>
              <a:t>Modern religious practices. </a:t>
            </a:r>
          </a:p>
        </p:txBody>
      </p:sp>
      <p:sp>
        <p:nvSpPr>
          <p:cNvPr id="6" name="Date Placeholder 5"/>
          <p:cNvSpPr>
            <a:spLocks noGrp="1"/>
          </p:cNvSpPr>
          <p:nvPr>
            <p:ph type="dt" sz="half" idx="10"/>
          </p:nvPr>
        </p:nvSpPr>
        <p:spPr/>
        <p:txBody>
          <a:bodyPr/>
          <a:lstStyle/>
          <a:p>
            <a:fld id="{8E09366E-9FDA-4FF3-AD0B-91F5519E1077}" type="datetime1">
              <a:rPr lang="en-US" smtClean="0"/>
              <a:t>1/27/2025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2828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1676400" y="6248400"/>
            <a:ext cx="6400800" cy="473075"/>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71711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93751"/>
            <a:ext cx="8458200" cy="5378450"/>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marL="0" indent="0" algn="just">
              <a:lnSpc>
                <a:spcPct val="160000"/>
              </a:lnSpc>
              <a:buNone/>
            </a:pPr>
            <a:endParaRPr lang="en-IN" sz="2200" dirty="0">
              <a:latin typeface="Times New Roman" panose="02020603050405020304" pitchFamily="18" charset="0"/>
              <a:cs typeface="Times New Roman" panose="02020603050405020304" pitchFamily="18" charset="0"/>
            </a:endParaRPr>
          </a:p>
          <a:p>
            <a:pPr algn="just">
              <a:lnSpc>
                <a:spcPct val="160000"/>
              </a:lnSpc>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C53E54-F9BC-483D-92CA-4410648B9CA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295400" y="-28280"/>
            <a:ext cx="78486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Module 3  Objective</a:t>
            </a:r>
          </a:p>
        </p:txBody>
      </p:sp>
      <p:sp>
        <p:nvSpPr>
          <p:cNvPr id="10" name="Footer Placeholder 9"/>
          <p:cNvSpPr>
            <a:spLocks noGrp="1"/>
          </p:cNvSpPr>
          <p:nvPr>
            <p:ph type="ftr" sz="quarter" idx="11"/>
          </p:nvPr>
        </p:nvSpPr>
        <p:spPr>
          <a:xfrm>
            <a:off x="1676400" y="6248400"/>
            <a:ext cx="6400800" cy="47307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dirty="0" err="1" smtClean="0">
                <a:ln>
                  <a:noFill/>
                </a:ln>
                <a:solidFill>
                  <a:prstClr val="black">
                    <a:tint val="75000"/>
                  </a:prstClr>
                </a:solidFill>
                <a:effectLst/>
                <a:uLnTx/>
                <a:uFillTx/>
                <a:latin typeface="Calibri"/>
                <a:ea typeface="+mn-ea"/>
                <a:cs typeface="+mn-cs"/>
              </a:rPr>
              <a:t>Ms.Neha</a:t>
            </a:r>
            <a:r>
              <a:rPr kumimoji="0" lang="en-US" sz="1200" b="0" i="0" u="none" strike="noStrike" kern="1200" cap="none" spc="0" normalizeH="0" baseline="0" noProof="0" dirty="0" smtClean="0">
                <a:ln>
                  <a:noFill/>
                </a:ln>
                <a:solidFill>
                  <a:prstClr val="black">
                    <a:tint val="75000"/>
                  </a:prstClr>
                </a:solidFill>
                <a:effectLst/>
                <a:uLnTx/>
                <a:uFillTx/>
                <a:latin typeface="Calibri"/>
                <a:ea typeface="+mn-ea"/>
                <a:cs typeface="+mn-cs"/>
              </a:rPr>
              <a:t> Singh            ESSENCE OF INDIAN TRADITIONAL KNOWLEDGE              Unit III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65408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6BEB311-D53B-4F42-8E6C-289776694DE6}"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46200" y="-28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2" name="Table 7">
            <a:extLst>
              <a:ext uri="{FF2B5EF4-FFF2-40B4-BE49-F238E27FC236}">
                <a16:creationId xmlns:a16="http://schemas.microsoft.com/office/drawing/2014/main" id="{25EE481E-55A1-4D6E-8D5E-933F5044C044}"/>
              </a:ext>
            </a:extLst>
          </p:cNvPr>
          <p:cNvGraphicFramePr>
            <a:graphicFrameLocks noGrp="1"/>
          </p:cNvGraphicFramePr>
          <p:nvPr>
            <p:extLst>
              <p:ext uri="{D42A27DB-BD31-4B8C-83A1-F6EECF244321}">
                <p14:modId xmlns:p14="http://schemas.microsoft.com/office/powerpoint/2010/main" val="2500191476"/>
              </p:ext>
            </p:extLst>
          </p:nvPr>
        </p:nvGraphicFramePr>
        <p:xfrm>
          <a:off x="304800" y="838199"/>
          <a:ext cx="8458200" cy="2096420"/>
        </p:xfrm>
        <a:graphic>
          <a:graphicData uri="http://schemas.openxmlformats.org/drawingml/2006/table">
            <a:tbl>
              <a:tblPr firstRow="1" bandRow="1">
                <a:tableStyleId>{5C22544A-7EE6-4342-B048-85BDC9FD1C3A}</a:tableStyleId>
              </a:tblPr>
              <a:tblGrid>
                <a:gridCol w="1018117">
                  <a:extLst>
                    <a:ext uri="{9D8B030D-6E8A-4147-A177-3AD203B41FA5}">
                      <a16:colId xmlns:a16="http://schemas.microsoft.com/office/drawing/2014/main" val="3875486724"/>
                    </a:ext>
                  </a:extLst>
                </a:gridCol>
                <a:gridCol w="7440083">
                  <a:extLst>
                    <a:ext uri="{9D8B030D-6E8A-4147-A177-3AD203B41FA5}">
                      <a16:colId xmlns:a16="http://schemas.microsoft.com/office/drawing/2014/main"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To study the Pre-Vedic and Vedic Religion</a:t>
                      </a:r>
                    </a:p>
                  </a:txBody>
                  <a:tcPr/>
                </a:tc>
                <a:extLst>
                  <a:ext uri="{0D108BD9-81ED-4DB2-BD59-A6C34878D82A}">
                    <a16:rowId xmlns:a16="http://schemas.microsoft.com/office/drawing/2014/main"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Buddhism and Jainism</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1312867"/>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851208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D57F34E-B2DF-4D07-80F8-A63590AC9193}"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2" name="Table 7">
            <a:extLst>
              <a:ext uri="{FF2B5EF4-FFF2-40B4-BE49-F238E27FC236}">
                <a16:creationId xmlns:a16="http://schemas.microsoft.com/office/drawing/2014/main" id="{E8BFBA89-7AC0-4603-BF0A-E7CB0DDD6AD3}"/>
              </a:ext>
            </a:extLst>
          </p:cNvPr>
          <p:cNvGraphicFramePr>
            <a:graphicFrameLocks noGrp="1"/>
          </p:cNvGraphicFramePr>
          <p:nvPr>
            <p:extLst>
              <p:ext uri="{D42A27DB-BD31-4B8C-83A1-F6EECF244321}">
                <p14:modId xmlns:p14="http://schemas.microsoft.com/office/powerpoint/2010/main" val="4264627720"/>
              </p:ext>
            </p:extLst>
          </p:nvPr>
        </p:nvGraphicFramePr>
        <p:xfrm>
          <a:off x="838200" y="912016"/>
          <a:ext cx="7924800" cy="1983584"/>
        </p:xfrm>
        <a:graphic>
          <a:graphicData uri="http://schemas.openxmlformats.org/drawingml/2006/table">
            <a:tbl>
              <a:tblPr firstRow="1" bandRow="1">
                <a:tableStyleId>{5C22544A-7EE6-4342-B048-85BDC9FD1C3A}</a:tableStyleId>
              </a:tblPr>
              <a:tblGrid>
                <a:gridCol w="834190">
                  <a:extLst>
                    <a:ext uri="{9D8B030D-6E8A-4147-A177-3AD203B41FA5}">
                      <a16:colId xmlns:a16="http://schemas.microsoft.com/office/drawing/2014/main" val="1525107829"/>
                    </a:ext>
                  </a:extLst>
                </a:gridCol>
                <a:gridCol w="5144168">
                  <a:extLst>
                    <a:ext uri="{9D8B030D-6E8A-4147-A177-3AD203B41FA5}">
                      <a16:colId xmlns:a16="http://schemas.microsoft.com/office/drawing/2014/main" val="108046506"/>
                    </a:ext>
                  </a:extLst>
                </a:gridCol>
                <a:gridCol w="1946442">
                  <a:extLst>
                    <a:ext uri="{9D8B030D-6E8A-4147-A177-3AD203B41FA5}">
                      <a16:colId xmlns:a16="http://schemas.microsoft.com/office/drawing/2014/main"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Pre-Vedic and Vedic Religion</a:t>
                      </a:r>
                    </a:p>
                  </a:txBody>
                  <a:tcPr/>
                </a:tc>
                <a:tc>
                  <a:txBody>
                    <a:bodyPr/>
                    <a:lstStyle/>
                    <a:p>
                      <a:pPr algn="ctr"/>
                      <a:r>
                        <a:rPr lang="en-IN" sz="2200" dirty="0">
                          <a:latin typeface="Times New Roman" panose="02020603050405020304" pitchFamily="18" charset="0"/>
                          <a:cs typeface="Times New Roman" panose="02020603050405020304" pitchFamily="18" charset="0"/>
                        </a:rPr>
                        <a:t>CO3</a:t>
                      </a:r>
                    </a:p>
                  </a:txBody>
                  <a:tcPr/>
                </a:tc>
                <a:extLst>
                  <a:ext uri="{0D108BD9-81ED-4DB2-BD59-A6C34878D82A}">
                    <a16:rowId xmlns:a16="http://schemas.microsoft.com/office/drawing/2014/main" val="2050221934"/>
                  </a:ext>
                </a:extLst>
              </a:tr>
              <a:tr h="587961">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Buddhism &amp; Jainism, </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CO3</a:t>
                      </a:r>
                    </a:p>
                  </a:txBody>
                  <a:tcPr/>
                </a:tc>
                <a:extLst>
                  <a:ext uri="{0D108BD9-81ED-4DB2-BD59-A6C34878D82A}">
                    <a16:rowId xmlns:a16="http://schemas.microsoft.com/office/drawing/2014/main" val="251658213"/>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963975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6572"/>
            <a:ext cx="8534400" cy="5448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Religion has been an essential element of human life since the earliest of times. </a:t>
            </a:r>
          </a:p>
          <a:p>
            <a:pPr algn="just">
              <a:lnSpc>
                <a:spcPct val="150000"/>
              </a:lnSpc>
            </a:pPr>
            <a:r>
              <a:rPr lang="en-US" sz="2200" dirty="0">
                <a:latin typeface="Times New Roman" panose="02020603050405020304" pitchFamily="18" charset="0"/>
                <a:cs typeface="Times New Roman" panose="02020603050405020304" pitchFamily="18" charset="0"/>
              </a:rPr>
              <a:t>When the process of evolution of mankind commenced around 2 million years ago ,humans started encountering various complex terrestrial and extra-terrestrial developments.</a:t>
            </a:r>
          </a:p>
          <a:p>
            <a:pPr algn="just">
              <a:lnSpc>
                <a:spcPct val="150000"/>
              </a:lnSpc>
            </a:pPr>
            <a:r>
              <a:rPr lang="en-US" sz="2200" dirty="0">
                <a:latin typeface="Times New Roman" panose="02020603050405020304" pitchFamily="18" charset="0"/>
                <a:cs typeface="Times New Roman" panose="02020603050405020304" pitchFamily="18" charset="0"/>
              </a:rPr>
              <a:t>Unable to comprehend the actual causes behind these phenomena, man started  treating them divine and this led to the origin of religious and philosophical ideas. </a:t>
            </a:r>
          </a:p>
          <a:p>
            <a:pPr algn="just">
              <a:lnSpc>
                <a:spcPct val="150000"/>
              </a:lnSpc>
            </a:pPr>
            <a:r>
              <a:rPr lang="en-US" sz="2200" dirty="0">
                <a:latin typeface="Times New Roman" panose="02020603050405020304" pitchFamily="18" charset="0"/>
                <a:cs typeface="Times New Roman" panose="02020603050405020304" pitchFamily="18" charset="0"/>
              </a:rPr>
              <a:t>Graves provide the earliest evidence about religious life of human beings. </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143000" cy="365125"/>
          </a:xfrm>
        </p:spPr>
        <p:txBody>
          <a:bodyPr/>
          <a:lstStyle/>
          <a:p>
            <a:fld id="{72325886-B5FF-4663-87E6-CCE86073FDFA}"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27</a:t>
            </a:fld>
            <a:endParaRPr lang="en-US" dirty="0"/>
          </a:p>
        </p:txBody>
      </p:sp>
      <p:sp>
        <p:nvSpPr>
          <p:cNvPr id="7" name="Title 1"/>
          <p:cNvSpPr txBox="1">
            <a:spLocks/>
          </p:cNvSpPr>
          <p:nvPr/>
        </p:nvSpPr>
        <p:spPr>
          <a:xfrm>
            <a:off x="1346202" y="65681"/>
            <a:ext cx="7721598"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Pre-Vedic Religion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647303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106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Religious life was well developed in India during  the days of Harappan civilization. </a:t>
            </a:r>
          </a:p>
          <a:p>
            <a:pPr algn="just">
              <a:lnSpc>
                <a:spcPct val="150000"/>
              </a:lnSpc>
            </a:pPr>
            <a:r>
              <a:rPr lang="en-US" sz="2200" dirty="0">
                <a:latin typeface="Times New Roman" panose="02020603050405020304" pitchFamily="18" charset="0"/>
                <a:cs typeface="Times New Roman" panose="02020603050405020304" pitchFamily="18" charset="0"/>
              </a:rPr>
              <a:t>The archaeological evidences provide exhaustive knowledge about religious beliefs and practices of this great civilization.</a:t>
            </a:r>
          </a:p>
          <a:p>
            <a:pPr algn="just">
              <a:lnSpc>
                <a:spcPct val="150000"/>
              </a:lnSpc>
            </a:pPr>
            <a:r>
              <a:rPr lang="en-US" sz="2200" dirty="0">
                <a:latin typeface="Times New Roman" panose="02020603050405020304" pitchFamily="18" charset="0"/>
                <a:cs typeface="Times New Roman" panose="02020603050405020304" pitchFamily="18" charset="0"/>
              </a:rPr>
              <a:t>The Vedas provide detailed information about religious ideas, beliefs and practices of Vedic Aryans.</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Mother Goddess </a:t>
            </a:r>
            <a:r>
              <a:rPr lang="en-US" sz="2200" dirty="0">
                <a:latin typeface="Times New Roman" panose="02020603050405020304" pitchFamily="18" charset="0"/>
                <a:cs typeface="Times New Roman" panose="02020603050405020304" pitchFamily="18" charset="0"/>
              </a:rPr>
              <a:t>:- Mother goddess was the chief deity of Harappan people as revealed by discovery of large number of female figurines (small images) from Harappan settlements.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DE3A496-A9C0-4AE3-8DCF-D968AA758D80}"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28</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Pre-Vedic Religion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523969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5198386"/>
          </a:xfrm>
        </p:spPr>
        <p:txBody>
          <a:bodyPr>
            <a:noAutofit/>
          </a:bodyPr>
          <a:lstStyle/>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Pashupati Shiva </a:t>
            </a:r>
            <a:r>
              <a:rPr lang="en-US" sz="2200" dirty="0">
                <a:latin typeface="Times New Roman" panose="02020603050405020304" pitchFamily="18" charset="0"/>
                <a:cs typeface="Times New Roman" panose="02020603050405020304" pitchFamily="18" charset="0"/>
              </a:rPr>
              <a:t>:- A male deity termed as Pashupati Shiva was also worshipped by the people of Harappan Civilization. This was revealed by the famous Pashupati Mahadev seal found at Mohenjo-Daro.</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Animal worship </a:t>
            </a:r>
            <a:r>
              <a:rPr lang="en-US" sz="2200" dirty="0">
                <a:latin typeface="Times New Roman" panose="02020603050405020304" pitchFamily="18" charset="0"/>
                <a:cs typeface="Times New Roman" panose="02020603050405020304" pitchFamily="18" charset="0"/>
              </a:rPr>
              <a:t>was practised. </a:t>
            </a:r>
            <a:r>
              <a:rPr lang="en-US" sz="2200" b="1" dirty="0">
                <a:latin typeface="Times New Roman" panose="02020603050405020304" pitchFamily="18" charset="0"/>
                <a:cs typeface="Times New Roman" panose="02020603050405020304" pitchFamily="18" charset="0"/>
              </a:rPr>
              <a:t>Bull</a:t>
            </a:r>
            <a:r>
              <a:rPr lang="en-US" sz="2200" dirty="0">
                <a:latin typeface="Times New Roman" panose="02020603050405020304" pitchFamily="18" charset="0"/>
                <a:cs typeface="Times New Roman" panose="02020603050405020304" pitchFamily="18" charset="0"/>
              </a:rPr>
              <a:t> was held sacred by people of Harappan civilization. </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Pipal tree </a:t>
            </a:r>
            <a:r>
              <a:rPr lang="en-US" sz="2200" dirty="0">
                <a:latin typeface="Times New Roman" panose="02020603050405020304" pitchFamily="18" charset="0"/>
                <a:cs typeface="Times New Roman" panose="02020603050405020304" pitchFamily="18" charset="0"/>
              </a:rPr>
              <a:t>depicted on some Harappan seals indicate that tree worship was also practised.</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i="1" dirty="0">
                <a:latin typeface="Times New Roman" panose="02020603050405020304" pitchFamily="18" charset="0"/>
                <a:cs typeface="Times New Roman" panose="02020603050405020304" pitchFamily="18" charset="0"/>
              </a:rPr>
              <a:t>Great Bath </a:t>
            </a:r>
            <a:r>
              <a:rPr lang="en-US" sz="2200" dirty="0">
                <a:latin typeface="Times New Roman" panose="02020603050405020304" pitchFamily="18" charset="0"/>
                <a:cs typeface="Times New Roman" panose="02020603050405020304" pitchFamily="18" charset="0"/>
              </a:rPr>
              <a:t>found at Mohenjodaro indicates that water worship was also common.</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DC22F2A-96B1-42B1-BD4F-B77004ED060D}"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Pre-Vedic Religion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1060547"/>
          </a:xfrm>
          <a:prstGeom prst="rect">
            <a:avLst/>
          </a:prstGeom>
        </p:spPr>
      </p:pic>
    </p:spTree>
    <p:extLst>
      <p:ext uri="{BB962C8B-B14F-4D97-AF65-F5344CB8AC3E}">
        <p14:creationId xmlns:p14="http://schemas.microsoft.com/office/powerpoint/2010/main" val="51321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0A07-05F5-4DAD-A9D1-23EC6892B945}"/>
              </a:ext>
            </a:extLst>
          </p:cNvPr>
          <p:cNvSpPr>
            <a:spLocks noGrp="1"/>
          </p:cNvSpPr>
          <p:nvPr>
            <p:ph type="ctrTitle"/>
          </p:nvPr>
        </p:nvSpPr>
        <p:spPr>
          <a:xfrm>
            <a:off x="0" y="-10160"/>
            <a:ext cx="91440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Syllabus</a:t>
            </a:r>
          </a:p>
        </p:txBody>
      </p:sp>
      <p:sp>
        <p:nvSpPr>
          <p:cNvPr id="5" name="Date Placeholder 4">
            <a:extLst>
              <a:ext uri="{FF2B5EF4-FFF2-40B4-BE49-F238E27FC236}">
                <a16:creationId xmlns:a16="http://schemas.microsoft.com/office/drawing/2014/main" id="{2049A542-4D39-4060-858A-AD38E78AAF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B752F24-DBF1-40C3-9F47-5381DFFC6FD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6390" name="Slide Number Placeholder 3">
            <a:extLst>
              <a:ext uri="{FF2B5EF4-FFF2-40B4-BE49-F238E27FC236}">
                <a16:creationId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381000" y="685800"/>
            <a:ext cx="8382000" cy="57467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811"/>
            <a:ext cx="1158240" cy="695422"/>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pic>
    </p:spTree>
    <p:extLst>
      <p:ext uri="{BB962C8B-B14F-4D97-AF65-F5344CB8AC3E}">
        <p14:creationId xmlns:p14="http://schemas.microsoft.com/office/powerpoint/2010/main" val="2201439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7F31ABD-D398-46CC-98A2-B068DDC8AF0D}"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30</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Pre-Vedic Religion</a:t>
            </a:r>
          </a:p>
        </p:txBody>
      </p:sp>
      <p:pic>
        <p:nvPicPr>
          <p:cNvPr id="8" name="Picture 7">
            <a:extLst>
              <a:ext uri="{FF2B5EF4-FFF2-40B4-BE49-F238E27FC236}">
                <a16:creationId xmlns:a16="http://schemas.microsoft.com/office/drawing/2014/main" id="{A97F1156-575F-4FF0-9049-29721AF8A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80" y="1051560"/>
            <a:ext cx="4734560" cy="4419600"/>
          </a:xfrm>
          <a:prstGeom prst="rect">
            <a:avLst/>
          </a:prstGeom>
        </p:spPr>
      </p:pic>
      <p:pic>
        <p:nvPicPr>
          <p:cNvPr id="11" name="Picture 10">
            <a:extLst>
              <a:ext uri="{FF2B5EF4-FFF2-40B4-BE49-F238E27FC236}">
                <a16:creationId xmlns:a16="http://schemas.microsoft.com/office/drawing/2014/main" id="{CA97F16A-F382-43A4-99C9-34C9041F7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080" y="1051560"/>
            <a:ext cx="4028440" cy="4419600"/>
          </a:xfrm>
          <a:prstGeom prst="rect">
            <a:avLst/>
          </a:prstGeom>
        </p:spPr>
      </p:pic>
      <p:sp>
        <p:nvSpPr>
          <p:cNvPr id="12" name="Rectangle 11">
            <a:extLst>
              <a:ext uri="{FF2B5EF4-FFF2-40B4-BE49-F238E27FC236}">
                <a16:creationId xmlns:a16="http://schemas.microsoft.com/office/drawing/2014/main" id="{4314F007-59B7-40DC-A92F-0AC71878B7CD}"/>
              </a:ext>
            </a:extLst>
          </p:cNvPr>
          <p:cNvSpPr/>
          <p:nvPr/>
        </p:nvSpPr>
        <p:spPr>
          <a:xfrm>
            <a:off x="457200" y="5715000"/>
            <a:ext cx="4419600" cy="580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Fig:- Great bath of Mohanjodaro</a:t>
            </a:r>
          </a:p>
        </p:txBody>
      </p:sp>
      <p:sp>
        <p:nvSpPr>
          <p:cNvPr id="13" name="Rectangle 12">
            <a:extLst>
              <a:ext uri="{FF2B5EF4-FFF2-40B4-BE49-F238E27FC236}">
                <a16:creationId xmlns:a16="http://schemas.microsoft.com/office/drawing/2014/main" id="{3F1771BC-3C7F-467F-8B91-780D8A30284C}"/>
              </a:ext>
            </a:extLst>
          </p:cNvPr>
          <p:cNvSpPr/>
          <p:nvPr/>
        </p:nvSpPr>
        <p:spPr>
          <a:xfrm>
            <a:off x="5334000" y="5714999"/>
            <a:ext cx="3505200" cy="550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Fig:- Pashupati seal </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157612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Vedic religion was primarily characterized by personification of the forces of nature. It followed naturalistic polytheism.</a:t>
            </a:r>
          </a:p>
          <a:p>
            <a:pPr algn="just">
              <a:lnSpc>
                <a:spcPct val="150000"/>
              </a:lnSpc>
            </a:pPr>
            <a:r>
              <a:rPr lang="en-US" sz="2200" dirty="0">
                <a:latin typeface="Times New Roman" panose="02020603050405020304" pitchFamily="18" charset="0"/>
                <a:cs typeface="Times New Roman" panose="02020603050405020304" pitchFamily="18" charset="0"/>
              </a:rPr>
              <a:t>The Vedic gods were divided into three categories: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Terrestrial Deities </a:t>
            </a:r>
            <a:r>
              <a:rPr lang="en-US" sz="2200" dirty="0">
                <a:latin typeface="Times New Roman" panose="02020603050405020304" pitchFamily="18" charset="0"/>
                <a:cs typeface="Times New Roman" panose="02020603050405020304" pitchFamily="18" charset="0"/>
              </a:rPr>
              <a:t>: Agni, Soma, Prithvi </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Atmospheric Deities </a:t>
            </a:r>
            <a:r>
              <a:rPr lang="en-US" sz="2200" dirty="0">
                <a:latin typeface="Times New Roman" panose="02020603050405020304" pitchFamily="18" charset="0"/>
                <a:cs typeface="Times New Roman" panose="02020603050405020304" pitchFamily="18" charset="0"/>
              </a:rPr>
              <a:t>: Indra, Rudra, Marut, Parjanya, Vayu</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Celestial  Deities </a:t>
            </a:r>
            <a:r>
              <a:rPr lang="en-US" sz="2200" dirty="0">
                <a:latin typeface="Times New Roman" panose="02020603050405020304" pitchFamily="18" charset="0"/>
                <a:cs typeface="Times New Roman" panose="02020603050405020304" pitchFamily="18" charset="0"/>
              </a:rPr>
              <a:t>: Surya, Varuna, Usha, Vishnu, Asvins, Mitra, Savitr,</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Dyaus, Pushan</a:t>
            </a:r>
          </a:p>
          <a:p>
            <a:pPr algn="just">
              <a:lnSpc>
                <a:spcPct val="150000"/>
              </a:lnSpc>
            </a:pPr>
            <a:r>
              <a:rPr lang="en-US" sz="2200" dirty="0">
                <a:latin typeface="Times New Roman" panose="02020603050405020304" pitchFamily="18" charset="0"/>
                <a:cs typeface="Times New Roman" panose="02020603050405020304" pitchFamily="18" charset="0"/>
              </a:rPr>
              <a:t>During the last phase of  later Vedic age, a new dimension became visible in religious life which has been described in Upanishads.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7B8F571-A38C-4C4C-859F-B748B327D06E}"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31</a:t>
            </a:fld>
            <a:endParaRPr lang="en-US" dirty="0"/>
          </a:p>
        </p:txBody>
      </p:sp>
      <p:sp>
        <p:nvSpPr>
          <p:cNvPr id="7" name="Title 1"/>
          <p:cNvSpPr txBox="1">
            <a:spLocks/>
          </p:cNvSpPr>
          <p:nvPr/>
        </p:nvSpPr>
        <p:spPr>
          <a:xfrm>
            <a:off x="1346202" y="65681"/>
            <a:ext cx="7721598" cy="6963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Vedic Religion (CO3)</a:t>
            </a:r>
          </a:p>
        </p:txBody>
      </p:sp>
      <p:sp>
        <p:nvSpPr>
          <p:cNvPr id="8"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Pre-Vedic Religion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69383"/>
          </a:xfrm>
          <a:prstGeom prst="rect">
            <a:avLst/>
          </a:prstGeom>
        </p:spPr>
      </p:pic>
    </p:spTree>
    <p:extLst>
      <p:ext uri="{BB962C8B-B14F-4D97-AF65-F5344CB8AC3E}">
        <p14:creationId xmlns:p14="http://schemas.microsoft.com/office/powerpoint/2010/main" val="4016709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It is one of the major religions of the world that originated from the Indian sub-continent and has now spread to large parts of South-east Asia. </a:t>
            </a:r>
          </a:p>
          <a:p>
            <a:pPr algn="just">
              <a:lnSpc>
                <a:spcPct val="150000"/>
              </a:lnSpc>
            </a:pPr>
            <a:r>
              <a:rPr lang="en-US" sz="2200" dirty="0">
                <a:latin typeface="Times New Roman" panose="02020603050405020304" pitchFamily="18" charset="0"/>
                <a:cs typeface="Times New Roman" panose="02020603050405020304" pitchFamily="18" charset="0"/>
              </a:rPr>
              <a:t>The origin of Buddhism is attached to the story of Siddhartha who came to be known as Buddha. </a:t>
            </a:r>
          </a:p>
          <a:p>
            <a:pPr algn="just">
              <a:lnSpc>
                <a:spcPct val="150000"/>
              </a:lnSpc>
            </a:pPr>
            <a:r>
              <a:rPr lang="en-US" sz="2200" dirty="0">
                <a:latin typeface="Times New Roman" panose="02020603050405020304" pitchFamily="18" charset="0"/>
                <a:cs typeface="Times New Roman" panose="02020603050405020304" pitchFamily="18" charset="0"/>
              </a:rPr>
              <a:t>The traditions, beliefs and practices in Buddhism are attributed to Buddha. </a:t>
            </a:r>
          </a:p>
          <a:p>
            <a:pPr algn="just">
              <a:lnSpc>
                <a:spcPct val="150000"/>
              </a:lnSpc>
            </a:pPr>
            <a:r>
              <a:rPr lang="en-US" sz="2200" dirty="0">
                <a:latin typeface="Times New Roman" panose="02020603050405020304" pitchFamily="18" charset="0"/>
                <a:cs typeface="Times New Roman" panose="02020603050405020304" pitchFamily="18" charset="0"/>
              </a:rPr>
              <a:t>It is the world’s fourth largest religion after Christianity, Islam and Hinduism.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B8CA1E2-2CCF-43E0-9976-0931A3F67AD1}"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32</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Buddhism (CO3)</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284667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At the age of 35 on the same day of his birth, he attained enlightenment (Nirvana) under that pipal tree and became Buddha, the Enlightened One.</a:t>
            </a:r>
          </a:p>
          <a:p>
            <a:pPr algn="just">
              <a:lnSpc>
                <a:spcPct val="150000"/>
              </a:lnSpc>
            </a:pPr>
            <a:r>
              <a:rPr lang="en-US" sz="2200" dirty="0">
                <a:latin typeface="Times New Roman" panose="02020603050405020304" pitchFamily="18" charset="0"/>
                <a:cs typeface="Times New Roman" panose="02020603050405020304" pitchFamily="18" charset="0"/>
              </a:rPr>
              <a:t>After attaining Nirvana in Bodh Gaya, he gave his first sermon to his five companions at the Deer Park in Sarnath near Varanasi. </a:t>
            </a:r>
          </a:p>
          <a:p>
            <a:pPr algn="just">
              <a:lnSpc>
                <a:spcPct val="150000"/>
              </a:lnSpc>
            </a:pPr>
            <a:r>
              <a:rPr lang="en-US" sz="2200" dirty="0">
                <a:latin typeface="Times New Roman" panose="02020603050405020304" pitchFamily="18" charset="0"/>
                <a:cs typeface="Times New Roman" panose="02020603050405020304" pitchFamily="18" charset="0"/>
              </a:rPr>
              <a:t>This event was called Dharma-chakra-</a:t>
            </a:r>
            <a:r>
              <a:rPr lang="en-US" sz="2200" dirty="0" err="1">
                <a:latin typeface="Times New Roman" panose="02020603050405020304" pitchFamily="18" charset="0"/>
                <a:cs typeface="Times New Roman" panose="02020603050405020304" pitchFamily="18" charset="0"/>
              </a:rPr>
              <a:t>pravartana</a:t>
            </a:r>
            <a:r>
              <a:rPr lang="en-US" sz="2200" dirty="0">
                <a:latin typeface="Times New Roman" panose="02020603050405020304" pitchFamily="18" charset="0"/>
                <a:cs typeface="Times New Roman" panose="02020603050405020304" pitchFamily="18" charset="0"/>
              </a:rPr>
              <a:t> (Turning the Wheel of Law).</a:t>
            </a:r>
          </a:p>
          <a:p>
            <a:pPr algn="just">
              <a:lnSpc>
                <a:spcPct val="150000"/>
              </a:lnSpc>
            </a:pPr>
            <a:r>
              <a:rPr lang="en-US" sz="2200" dirty="0">
                <a:latin typeface="Times New Roman" panose="02020603050405020304" pitchFamily="18" charset="0"/>
                <a:cs typeface="Times New Roman" panose="02020603050405020304" pitchFamily="18" charset="0"/>
              </a:rPr>
              <a:t>First five disciples/companions of Buddha (at Sarnath)</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Kaudinya 2. Bhadrika 3. Vashpa 4. Mahanaman 5. Ashvajit</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B067765-BA16-4934-8F47-9A578FFCA5F7}"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Buddhism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1060547"/>
          </a:xfrm>
          <a:prstGeom prst="rect">
            <a:avLst/>
          </a:prstGeom>
        </p:spPr>
      </p:pic>
    </p:spTree>
    <p:extLst>
      <p:ext uri="{BB962C8B-B14F-4D97-AF65-F5344CB8AC3E}">
        <p14:creationId xmlns:p14="http://schemas.microsoft.com/office/powerpoint/2010/main" val="1078871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three Jewels (triratna) embraced under Buddhism are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Buddha </a:t>
            </a:r>
            <a:r>
              <a:rPr lang="en-US" sz="2200" dirty="0">
                <a:latin typeface="Times New Roman" panose="02020603050405020304" pitchFamily="18" charset="0"/>
                <a:cs typeface="Times New Roman" panose="02020603050405020304" pitchFamily="18" charset="0"/>
              </a:rPr>
              <a:t>:- The Enlightened One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Dhamma</a:t>
            </a:r>
            <a:r>
              <a:rPr lang="en-US" sz="2200" dirty="0">
                <a:latin typeface="Times New Roman" panose="02020603050405020304" pitchFamily="18" charset="0"/>
                <a:cs typeface="Times New Roman" panose="02020603050405020304" pitchFamily="18" charset="0"/>
              </a:rPr>
              <a:t> :- Teachings of Buddha (doctrine)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Sangha</a:t>
            </a:r>
            <a:r>
              <a:rPr lang="en-US" sz="2200" dirty="0">
                <a:latin typeface="Times New Roman" panose="02020603050405020304" pitchFamily="18" charset="0"/>
                <a:cs typeface="Times New Roman" panose="02020603050405020304" pitchFamily="18" charset="0"/>
              </a:rPr>
              <a:t> :- The Monastic Order </a:t>
            </a:r>
          </a:p>
          <a:p>
            <a:pPr algn="just">
              <a:lnSpc>
                <a:spcPct val="150000"/>
              </a:lnSpc>
            </a:pPr>
            <a:r>
              <a:rPr lang="en-US" sz="2200" dirty="0">
                <a:latin typeface="Times New Roman" panose="02020603050405020304" pitchFamily="18" charset="0"/>
                <a:cs typeface="Times New Roman" panose="02020603050405020304" pitchFamily="18" charset="0"/>
              </a:rPr>
              <a:t>Out of the three jewels or triratnas, the concept of Sangha (the Order) was initiated by Buddha at the time of giving first sermon at Sarnath.</a:t>
            </a:r>
          </a:p>
          <a:p>
            <a:pPr algn="just">
              <a:lnSpc>
                <a:spcPct val="150000"/>
              </a:lnSpc>
            </a:pPr>
            <a:r>
              <a:rPr lang="en-US" sz="2200" dirty="0">
                <a:latin typeface="Times New Roman" panose="02020603050405020304" pitchFamily="18" charset="0"/>
                <a:cs typeface="Times New Roman" panose="02020603050405020304" pitchFamily="18" charset="0"/>
              </a:rPr>
              <a:t>These five companions along with Buddha became a Sangha (a group).</a:t>
            </a:r>
          </a:p>
          <a:p>
            <a:pPr algn="just">
              <a:lnSpc>
                <a:spcPct val="150000"/>
              </a:lnSpc>
            </a:pPr>
            <a:r>
              <a:rPr lang="en-US" sz="2200" dirty="0">
                <a:latin typeface="Times New Roman" panose="02020603050405020304" pitchFamily="18" charset="0"/>
                <a:cs typeface="Times New Roman" panose="02020603050405020304" pitchFamily="18" charset="0"/>
              </a:rPr>
              <a:t>Buddha attained Mahaparinirvana at Kushinagar (Malla Mahajanapada) in Uttar Pradesh at the age of 80 in probably 483 BC.</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8C3C576-A245-4689-B478-64EB546FB373}"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Buddhism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1060547"/>
          </a:xfrm>
          <a:prstGeom prst="rect">
            <a:avLst/>
          </a:prstGeom>
        </p:spPr>
      </p:pic>
    </p:spTree>
    <p:extLst>
      <p:ext uri="{BB962C8B-B14F-4D97-AF65-F5344CB8AC3E}">
        <p14:creationId xmlns:p14="http://schemas.microsoft.com/office/powerpoint/2010/main" val="2085129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198386"/>
          </a:xfrm>
        </p:spPr>
        <p:txBody>
          <a:bodyPr>
            <a:no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Four Noble truths. They are: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The truth of suffering (Dukkha)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The truth of the origin of suffering (Samudaya)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The truth of the cessation of suffering (Nirodha)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4. The truth of the path to the cessation of suffering (Marga) </a:t>
            </a:r>
          </a:p>
          <a:p>
            <a:pPr algn="just">
              <a:lnSpc>
                <a:spcPct val="150000"/>
              </a:lnSpc>
            </a:pPr>
            <a:r>
              <a:rPr lang="en-US" sz="2200" b="1" dirty="0">
                <a:latin typeface="Times New Roman" panose="02020603050405020304" pitchFamily="18" charset="0"/>
                <a:cs typeface="Times New Roman" panose="02020603050405020304" pitchFamily="18" charset="0"/>
              </a:rPr>
              <a:t>Noble Eightfold Path’</a:t>
            </a:r>
            <a:r>
              <a:rPr lang="en-US" sz="2200" dirty="0">
                <a:latin typeface="Times New Roman" panose="02020603050405020304" pitchFamily="18" charset="0"/>
                <a:cs typeface="Times New Roman" panose="02020603050405020304" pitchFamily="18" charset="0"/>
              </a:rPr>
              <a:t>. They include: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Kind, truthful and Right speech</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Honest, peaceful and Right action</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To find the right livelihood which does not harm any being</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4A79A83-807A-444D-8CA3-54805A8B9198}"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35</a:t>
            </a:fld>
            <a:endParaRPr lang="en-US" dirty="0"/>
          </a:p>
        </p:txBody>
      </p:sp>
      <p:sp>
        <p:nvSpPr>
          <p:cNvPr id="7" name="Title 1"/>
          <p:cNvSpPr txBox="1">
            <a:spLocks/>
          </p:cNvSpPr>
          <p:nvPr/>
        </p:nvSpPr>
        <p:spPr>
          <a:xfrm>
            <a:off x="1346202" y="3740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Buddhism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1136748"/>
          </a:xfrm>
          <a:prstGeom prst="rect">
            <a:avLst/>
          </a:prstGeom>
        </p:spPr>
      </p:pic>
    </p:spTree>
    <p:extLst>
      <p:ext uri="{BB962C8B-B14F-4D97-AF65-F5344CB8AC3E}">
        <p14:creationId xmlns:p14="http://schemas.microsoft.com/office/powerpoint/2010/main" val="1784355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289549"/>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4. Right effort and cultivating self-control</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5. Right mindfulness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6. Right meditation and concentrating on the meaning of life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7. The worth of the sincere and intelligent man is through right thoughts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8. Avoid superstition and cultivate right understanding</a:t>
            </a:r>
          </a:p>
          <a:p>
            <a:pPr algn="just">
              <a:lnSpc>
                <a:spcPct val="150000"/>
              </a:lnSpc>
            </a:pPr>
            <a:r>
              <a:rPr lang="en-US" sz="2200" dirty="0">
                <a:latin typeface="Times New Roman" panose="02020603050405020304" pitchFamily="18" charset="0"/>
                <a:cs typeface="Times New Roman" panose="02020603050405020304" pitchFamily="18" charset="0"/>
              </a:rPr>
              <a:t>After the death of buddha, a need to compile his teachings, and hence four Buddhist Councils were held in a span of next 500 years to collate this material into Pitakas. The result was writing of three major pitakas- </a:t>
            </a:r>
            <a:r>
              <a:rPr lang="en-US" sz="2200" b="1" i="1" dirty="0">
                <a:latin typeface="Times New Roman" panose="02020603050405020304" pitchFamily="18" charset="0"/>
                <a:cs typeface="Times New Roman" panose="02020603050405020304" pitchFamily="18" charset="0"/>
              </a:rPr>
              <a:t>Vinaya</a:t>
            </a:r>
            <a:r>
              <a:rPr lang="en-US" sz="2200"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Sutta</a:t>
            </a:r>
            <a:r>
              <a:rPr lang="en-US" sz="2200" dirty="0">
                <a:latin typeface="Times New Roman" panose="02020603050405020304" pitchFamily="18" charset="0"/>
                <a:cs typeface="Times New Roman" panose="02020603050405020304" pitchFamily="18" charset="0"/>
              </a:rPr>
              <a:t> and </a:t>
            </a:r>
            <a:r>
              <a:rPr lang="en-US" sz="2200" b="1" i="1" dirty="0">
                <a:latin typeface="Times New Roman" panose="02020603050405020304" pitchFamily="18" charset="0"/>
                <a:cs typeface="Times New Roman" panose="02020603050405020304" pitchFamily="18" charset="0"/>
              </a:rPr>
              <a:t>Abhidhamma</a:t>
            </a:r>
            <a:r>
              <a:rPr lang="en-US" sz="2200" dirty="0">
                <a:latin typeface="Times New Roman" panose="02020603050405020304" pitchFamily="18" charset="0"/>
                <a:cs typeface="Times New Roman" panose="02020603050405020304" pitchFamily="18" charset="0"/>
              </a:rPr>
              <a:t>, that when combined were called Tripitaka.</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14CF264-AB64-4746-8B8C-74DAE48996AB}"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36</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Buddhism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84348"/>
          </a:xfrm>
          <a:prstGeom prst="rect">
            <a:avLst/>
          </a:prstGeom>
        </p:spPr>
      </p:pic>
    </p:spTree>
    <p:extLst>
      <p:ext uri="{BB962C8B-B14F-4D97-AF65-F5344CB8AC3E}">
        <p14:creationId xmlns:p14="http://schemas.microsoft.com/office/powerpoint/2010/main" val="673692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458200" cy="5289549"/>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 The word ‘Jain’ is derived from jina or jaina which means the ‘Conqueror’. </a:t>
            </a:r>
          </a:p>
          <a:p>
            <a:pPr algn="just">
              <a:lnSpc>
                <a:spcPct val="150000"/>
              </a:lnSpc>
            </a:pPr>
            <a:r>
              <a:rPr lang="en-US" sz="2200" dirty="0">
                <a:latin typeface="Times New Roman" panose="02020603050405020304" pitchFamily="18" charset="0"/>
                <a:cs typeface="Times New Roman" panose="02020603050405020304" pitchFamily="18" charset="0"/>
              </a:rPr>
              <a:t>They believe that their religion is comprised of people who have managed to control and conquer their desires. Jainism does not have a single founder, instead believes that the truth comes to the world in difficult and different times by a teacher who shows the way or a Tirthankara. </a:t>
            </a:r>
          </a:p>
          <a:p>
            <a:pPr algn="just">
              <a:lnSpc>
                <a:spcPct val="150000"/>
              </a:lnSpc>
            </a:pPr>
            <a:r>
              <a:rPr lang="en-US" sz="2200" dirty="0">
                <a:latin typeface="Times New Roman" panose="02020603050405020304" pitchFamily="18" charset="0"/>
                <a:cs typeface="Times New Roman" panose="02020603050405020304" pitchFamily="18" charset="0"/>
              </a:rPr>
              <a:t>There were 23 Tirthankaras or great-learned men in Jain religion before Mahavira. </a:t>
            </a:r>
            <a:r>
              <a:rPr lang="en-US" sz="2200" b="1" dirty="0">
                <a:latin typeface="Times New Roman" panose="02020603050405020304" pitchFamily="18" charset="0"/>
                <a:cs typeface="Times New Roman" panose="02020603050405020304" pitchFamily="18" charset="0"/>
              </a:rPr>
              <a:t>It is commonly mistaken that Mahavira was the founder of Jainism, instead he was the last and 24th tirthankara.</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C711776-8E2E-472A-9924-837F78C19B5E}"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37</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Jainism (CO3)</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84348"/>
          </a:xfrm>
          <a:prstGeom prst="rect">
            <a:avLst/>
          </a:prstGeom>
        </p:spPr>
      </p:pic>
    </p:spTree>
    <p:extLst>
      <p:ext uri="{BB962C8B-B14F-4D97-AF65-F5344CB8AC3E}">
        <p14:creationId xmlns:p14="http://schemas.microsoft.com/office/powerpoint/2010/main" val="1533217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289549"/>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Jainism, unlike Buddhism, it believes in the existence of soul (atman).</a:t>
            </a:r>
          </a:p>
          <a:p>
            <a:pPr algn="just">
              <a:lnSpc>
                <a:spcPct val="150000"/>
              </a:lnSpc>
            </a:pPr>
            <a:r>
              <a:rPr lang="en-US" sz="2200" dirty="0">
                <a:latin typeface="Times New Roman" panose="02020603050405020304" pitchFamily="18" charset="0"/>
                <a:cs typeface="Times New Roman" panose="02020603050405020304" pitchFamily="18" charset="0"/>
              </a:rPr>
              <a:t>Soul is the core and the fundamental focus of the Jain philosophy. </a:t>
            </a:r>
          </a:p>
          <a:p>
            <a:pPr algn="just">
              <a:lnSpc>
                <a:spcPct val="150000"/>
              </a:lnSpc>
            </a:pPr>
            <a:r>
              <a:rPr lang="en-US" sz="2200" dirty="0">
                <a:latin typeface="Times New Roman" panose="02020603050405020304" pitchFamily="18" charset="0"/>
                <a:cs typeface="Times New Roman" panose="02020603050405020304" pitchFamily="18" charset="0"/>
              </a:rPr>
              <a:t>It is the soul that experiences existence and gains knowledge, not mind nor body as both are believed to be a heap of matter.</a:t>
            </a:r>
          </a:p>
          <a:p>
            <a:pPr algn="just">
              <a:lnSpc>
                <a:spcPct val="150000"/>
              </a:lnSpc>
            </a:pPr>
            <a:r>
              <a:rPr lang="en-US" sz="2200" dirty="0">
                <a:latin typeface="Times New Roman" panose="02020603050405020304" pitchFamily="18" charset="0"/>
                <a:cs typeface="Times New Roman" panose="02020603050405020304" pitchFamily="18" charset="0"/>
              </a:rPr>
              <a:t>The 24 tirthankaras under Jainism are:</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Rishabhanatha or Adinatha</a:t>
            </a:r>
            <a:r>
              <a:rPr lang="en-US" sz="2200" dirty="0">
                <a:latin typeface="Times New Roman" panose="02020603050405020304" pitchFamily="18" charset="0"/>
                <a:cs typeface="Times New Roman" panose="02020603050405020304" pitchFamily="18" charset="0"/>
              </a:rPr>
              <a:t>, Ajita, Sambhava, Abhinandana, Sumati, Padmaprabha, Suparshva, Chandraprabha, Suvidhi, Shital, Shreyansanath, Vasupujya, Vimala, Ananta, Dharma, Shanti, Kunthu, Ara, Malli, Muni Suvrata, Nami, Nemi, Parshvanatha and </a:t>
            </a:r>
            <a:r>
              <a:rPr lang="en-US" sz="2200" b="1" dirty="0">
                <a:latin typeface="Times New Roman" panose="02020603050405020304" pitchFamily="18" charset="0"/>
                <a:cs typeface="Times New Roman" panose="02020603050405020304" pitchFamily="18" charset="0"/>
              </a:rPr>
              <a:t>Mahavira</a:t>
            </a:r>
            <a:r>
              <a:rPr lang="en-US" sz="22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86C88FB5-E83C-4E0B-BBBE-38742F38A6E6}"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38</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Jainism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906265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610600" cy="5289549"/>
          </a:xfrm>
        </p:spPr>
        <p:txBody>
          <a:bodyPr>
            <a:noAutofit/>
          </a:bodyPr>
          <a:lstStyle/>
          <a:p>
            <a:pPr algn="just">
              <a:lnSpc>
                <a:spcPct val="150000"/>
              </a:lnSpc>
            </a:pPr>
            <a:r>
              <a:rPr lang="en-US" sz="2200" b="1" i="1" dirty="0">
                <a:latin typeface="Times New Roman" panose="02020603050405020304" pitchFamily="18" charset="0"/>
                <a:cs typeface="Times New Roman" panose="02020603050405020304" pitchFamily="18" charset="0"/>
              </a:rPr>
              <a:t>Anekantavada</a:t>
            </a:r>
            <a:r>
              <a:rPr lang="en-US" sz="2200" dirty="0">
                <a:latin typeface="Times New Roman" panose="02020603050405020304" pitchFamily="18" charset="0"/>
                <a:cs typeface="Times New Roman" panose="02020603050405020304" pitchFamily="18" charset="0"/>
              </a:rPr>
              <a:t> is the fundamental doctrine of Jainism emphasises that the ultimate truth and reality is complex and has multiple-aspects. Hence, there exists non-absolutism, that means no single, specific statement can describe the nature of existence and the absolute truth.</a:t>
            </a:r>
          </a:p>
          <a:p>
            <a:pPr algn="just">
              <a:lnSpc>
                <a:spcPct val="150000"/>
              </a:lnSpc>
            </a:pPr>
            <a:r>
              <a:rPr lang="en-US" sz="2200" dirty="0">
                <a:latin typeface="Times New Roman" panose="02020603050405020304" pitchFamily="18" charset="0"/>
                <a:cs typeface="Times New Roman" panose="02020603050405020304" pitchFamily="18" charset="0"/>
              </a:rPr>
              <a:t>They believe that through three-jewel (fold) path of: right belief (</a:t>
            </a:r>
            <a:r>
              <a:rPr lang="en-US" sz="2200" b="1" dirty="0">
                <a:latin typeface="Times New Roman" panose="02020603050405020304" pitchFamily="18" charset="0"/>
                <a:cs typeface="Times New Roman" panose="02020603050405020304" pitchFamily="18" charset="0"/>
              </a:rPr>
              <a:t>Samyak darshana</a:t>
            </a:r>
            <a:r>
              <a:rPr lang="en-US" sz="2200" dirty="0">
                <a:latin typeface="Times New Roman" panose="02020603050405020304" pitchFamily="18" charset="0"/>
                <a:cs typeface="Times New Roman" panose="02020603050405020304" pitchFamily="18" charset="0"/>
              </a:rPr>
              <a:t>), right knowledge (</a:t>
            </a:r>
            <a:r>
              <a:rPr lang="en-US" sz="2200" b="1" dirty="0">
                <a:latin typeface="Times New Roman" panose="02020603050405020304" pitchFamily="18" charset="0"/>
                <a:cs typeface="Times New Roman" panose="02020603050405020304" pitchFamily="18" charset="0"/>
              </a:rPr>
              <a:t>Samyak gyana</a:t>
            </a:r>
            <a:r>
              <a:rPr lang="en-US" sz="2200" dirty="0">
                <a:latin typeface="Times New Roman" panose="02020603050405020304" pitchFamily="18" charset="0"/>
                <a:cs typeface="Times New Roman" panose="02020603050405020304" pitchFamily="18" charset="0"/>
              </a:rPr>
              <a:t>) and right conduct (</a:t>
            </a:r>
            <a:r>
              <a:rPr lang="en-US" sz="2200" b="1" dirty="0">
                <a:latin typeface="Times New Roman" panose="02020603050405020304" pitchFamily="18" charset="0"/>
                <a:cs typeface="Times New Roman" panose="02020603050405020304" pitchFamily="18" charset="0"/>
              </a:rPr>
              <a:t>Samyak charitra</a:t>
            </a:r>
            <a:r>
              <a:rPr lang="en-US" sz="2200" dirty="0">
                <a:latin typeface="Times New Roman" panose="02020603050405020304" pitchFamily="18" charset="0"/>
                <a:cs typeface="Times New Roman" panose="02020603050405020304" pitchFamily="18" charset="0"/>
              </a:rPr>
              <a:t>), one can get rid of the bad karma and also pull themselves out of the cycle of rebirth and achieve salvation. These three jewels or gems of Jainism are called Ratnatraya.</a:t>
            </a:r>
          </a:p>
        </p:txBody>
      </p:sp>
      <p:sp>
        <p:nvSpPr>
          <p:cNvPr id="4" name="Date Placeholder 3"/>
          <p:cNvSpPr>
            <a:spLocks noGrp="1"/>
          </p:cNvSpPr>
          <p:nvPr>
            <p:ph type="dt" sz="half" idx="10"/>
          </p:nvPr>
        </p:nvSpPr>
        <p:spPr/>
        <p:txBody>
          <a:bodyPr/>
          <a:lstStyle/>
          <a:p>
            <a:fld id="{AA6A6495-E8BC-4F69-AF50-179AE9B41009}"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39</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Jainism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84348"/>
          </a:xfrm>
          <a:prstGeom prst="rect">
            <a:avLst/>
          </a:prstGeom>
        </p:spPr>
      </p:pic>
    </p:spTree>
    <p:extLst>
      <p:ext uri="{BB962C8B-B14F-4D97-AF65-F5344CB8AC3E}">
        <p14:creationId xmlns:p14="http://schemas.microsoft.com/office/powerpoint/2010/main" val="359014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0A07-05F5-4DAD-A9D1-23EC6892B945}"/>
              </a:ext>
            </a:extLst>
          </p:cNvPr>
          <p:cNvSpPr>
            <a:spLocks noGrp="1"/>
          </p:cNvSpPr>
          <p:nvPr>
            <p:ph type="ctrTitle"/>
          </p:nvPr>
        </p:nvSpPr>
        <p:spPr>
          <a:xfrm>
            <a:off x="0" y="-10160"/>
            <a:ext cx="9144000" cy="9144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p>
            <a:r>
              <a:rPr lang="en-US" sz="2800" dirty="0"/>
              <a:t>             Syllabus(Continue….)</a:t>
            </a:r>
          </a:p>
        </p:txBody>
      </p:sp>
      <p:sp>
        <p:nvSpPr>
          <p:cNvPr id="5" name="Date Placeholder 4">
            <a:extLst>
              <a:ext uri="{FF2B5EF4-FFF2-40B4-BE49-F238E27FC236}">
                <a16:creationId xmlns:a16="http://schemas.microsoft.com/office/drawing/2014/main" id="{2049A542-4D39-4060-858A-AD38E78AAF4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A8A53D-D947-40D9-BDBD-71B65845D6A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dirty="0" smtClean="0"/>
              <a:t>Ms. Neha Singh    Essence of Indian Traditional Knowledge              Unit </a:t>
            </a:r>
            <a:r>
              <a:rPr lang="en-US" dirty="0"/>
              <a:t>I</a:t>
            </a:r>
          </a:p>
        </p:txBody>
      </p:sp>
      <p:sp>
        <p:nvSpPr>
          <p:cNvPr id="16390" name="Slide Number Placeholder 3">
            <a:extLst>
              <a:ext uri="{FF2B5EF4-FFF2-40B4-BE49-F238E27FC236}">
                <a16:creationId xmlns:a16="http://schemas.microsoft.com/office/drawing/2014/main"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52400" y="990600"/>
            <a:ext cx="8839200" cy="53657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2338223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610600" cy="4495801"/>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Jains need to follow these five constraints in life: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a:t>
            </a:r>
            <a:r>
              <a:rPr lang="en-US" sz="2200" b="1" dirty="0">
                <a:latin typeface="Times New Roman" panose="02020603050405020304" pitchFamily="18" charset="0"/>
                <a:cs typeface="Times New Roman" panose="02020603050405020304" pitchFamily="18" charset="0"/>
              </a:rPr>
              <a:t>Ahimsa (non-violence</a:t>
            </a:r>
            <a:r>
              <a:rPr lang="en-US" sz="22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a:t>
            </a:r>
            <a:r>
              <a:rPr lang="en-US" sz="2200" b="1" dirty="0">
                <a:latin typeface="Times New Roman" panose="02020603050405020304" pitchFamily="18" charset="0"/>
                <a:cs typeface="Times New Roman" panose="02020603050405020304" pitchFamily="18" charset="0"/>
              </a:rPr>
              <a:t>Satya (truthfulness);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a:t>
            </a:r>
            <a:r>
              <a:rPr lang="en-US" sz="2200" b="1" dirty="0">
                <a:latin typeface="Times New Roman" panose="02020603050405020304" pitchFamily="18" charset="0"/>
                <a:cs typeface="Times New Roman" panose="02020603050405020304" pitchFamily="18" charset="0"/>
              </a:rPr>
              <a:t>Asteya (not stealing);</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4. </a:t>
            </a:r>
            <a:r>
              <a:rPr lang="en-US" sz="2200" b="1" dirty="0">
                <a:latin typeface="Times New Roman" panose="02020603050405020304" pitchFamily="18" charset="0"/>
                <a:cs typeface="Times New Roman" panose="02020603050405020304" pitchFamily="18" charset="0"/>
              </a:rPr>
              <a:t>Aparigraha (non-acquisition) and</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5. </a:t>
            </a:r>
            <a:r>
              <a:rPr lang="en-US" sz="2200" b="1" dirty="0">
                <a:latin typeface="Times New Roman" panose="02020603050405020304" pitchFamily="18" charset="0"/>
                <a:cs typeface="Times New Roman" panose="02020603050405020304" pitchFamily="18" charset="0"/>
              </a:rPr>
              <a:t>Brahmacharya (chaste living).</a:t>
            </a:r>
          </a:p>
          <a:p>
            <a:pPr marL="0" indent="0" algn="just">
              <a:lnSpc>
                <a:spcPct val="150000"/>
              </a:lnSpc>
              <a:buNone/>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256DB39A-7719-4924-9531-31960C483715}"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40</a:t>
            </a:fld>
            <a:endParaRPr lang="en-US" dirty="0"/>
          </a:p>
        </p:txBody>
      </p:sp>
      <p:sp>
        <p:nvSpPr>
          <p:cNvPr id="7" name="Title 1"/>
          <p:cNvSpPr txBox="1">
            <a:spLocks/>
          </p:cNvSpPr>
          <p:nvPr/>
        </p:nvSpPr>
        <p:spPr>
          <a:xfrm>
            <a:off x="1397002" y="65681"/>
            <a:ext cx="7721598" cy="874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Jainism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740620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0292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Jainism has two major ancient sub traditions:</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1. </a:t>
            </a:r>
            <a:r>
              <a:rPr lang="en-US" sz="2200" b="1" dirty="0" err="1">
                <a:latin typeface="Times New Roman" panose="02020603050405020304" pitchFamily="18" charset="0"/>
                <a:cs typeface="Times New Roman" panose="02020603050405020304" pitchFamily="18" charset="0"/>
              </a:rPr>
              <a:t>Digambaras</a:t>
            </a:r>
            <a:r>
              <a:rPr lang="en-US" sz="2200" dirty="0">
                <a:latin typeface="Times New Roman" panose="02020603050405020304" pitchFamily="18" charset="0"/>
                <a:cs typeface="Times New Roman" panose="02020603050405020304" pitchFamily="18" charset="0"/>
              </a:rPr>
              <a:t> [Sub-sects include Mula Sangh (original community) and Terapanthi, Taranpathi and Bispanthi (these three are modern communities)]</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2. </a:t>
            </a:r>
            <a:r>
              <a:rPr lang="en-US" sz="2200" b="1" dirty="0">
                <a:latin typeface="Times New Roman" panose="02020603050405020304" pitchFamily="18" charset="0"/>
                <a:cs typeface="Times New Roman" panose="02020603050405020304" pitchFamily="18" charset="0"/>
              </a:rPr>
              <a:t>Svetambaras</a:t>
            </a:r>
            <a:r>
              <a:rPr lang="en-US" sz="2200" dirty="0">
                <a:latin typeface="Times New Roman" panose="02020603050405020304" pitchFamily="18" charset="0"/>
                <a:cs typeface="Times New Roman" panose="02020603050405020304" pitchFamily="18" charset="0"/>
              </a:rPr>
              <a:t> (Sub-sects include Sthanakavasi and Murtipujaka)</a:t>
            </a:r>
          </a:p>
          <a:p>
            <a:pPr algn="just">
              <a:lnSpc>
                <a:spcPct val="150000"/>
              </a:lnSpc>
            </a:pPr>
            <a:r>
              <a:rPr lang="en-US" sz="2200" dirty="0">
                <a:latin typeface="Times New Roman" panose="02020603050405020304" pitchFamily="18" charset="0"/>
                <a:cs typeface="Times New Roman" panose="02020603050405020304" pitchFamily="18" charset="0"/>
              </a:rPr>
              <a:t>Digambara Terapanthis worship the idols with ashta-dravya just like the Bispanthis, but replace flowers and fruits with dry substitutes.</a:t>
            </a:r>
          </a:p>
          <a:p>
            <a:pPr algn="just">
              <a:lnSpc>
                <a:spcPct val="150000"/>
              </a:lnSpc>
            </a:pPr>
            <a:r>
              <a:rPr lang="en-US" sz="2200" dirty="0">
                <a:latin typeface="Times New Roman" panose="02020603050405020304" pitchFamily="18" charset="0"/>
                <a:cs typeface="Times New Roman" panose="02020603050405020304" pitchFamily="18" charset="0"/>
              </a:rPr>
              <a:t>The Bispanthis worship tirthankaras as well as Yaksha and Yakshini like Bhairava and Kshetrapala.</a:t>
            </a:r>
          </a:p>
        </p:txBody>
      </p:sp>
      <p:sp>
        <p:nvSpPr>
          <p:cNvPr id="4" name="Date Placeholder 3"/>
          <p:cNvSpPr>
            <a:spLocks noGrp="1"/>
          </p:cNvSpPr>
          <p:nvPr>
            <p:ph type="dt" sz="half" idx="10"/>
          </p:nvPr>
        </p:nvSpPr>
        <p:spPr>
          <a:xfrm>
            <a:off x="462280" y="6356350"/>
            <a:ext cx="2133600" cy="365125"/>
          </a:xfrm>
        </p:spPr>
        <p:txBody>
          <a:bodyPr/>
          <a:lstStyle/>
          <a:p>
            <a:fld id="{BD199110-9C8D-47E5-8025-A7C52FF1E9B7}"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41</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Jainism</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846614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2280" y="6356350"/>
            <a:ext cx="2133600" cy="365125"/>
          </a:xfrm>
        </p:spPr>
        <p:txBody>
          <a:bodyPr/>
          <a:lstStyle/>
          <a:p>
            <a:fld id="{113CB117-2AED-4A4F-9EB9-E65E45CBD5C9}"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42</a:t>
            </a:fld>
            <a:endParaRPr lang="en-US" dirty="0"/>
          </a:p>
        </p:txBody>
      </p:sp>
      <p:sp>
        <p:nvSpPr>
          <p:cNvPr id="7" name="Title 1"/>
          <p:cNvSpPr txBox="1">
            <a:spLocks/>
          </p:cNvSpPr>
          <p:nvPr/>
        </p:nvSpPr>
        <p:spPr>
          <a:xfrm>
            <a:off x="1397002" y="65681"/>
            <a:ext cx="7721598"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Similarities</a:t>
            </a:r>
          </a:p>
        </p:txBody>
      </p:sp>
      <p:pic>
        <p:nvPicPr>
          <p:cNvPr id="11" name="Content Placeholder 10" descr="Graphical user interface, text, application, email&#10;&#10;Description automatically generated">
            <a:extLst>
              <a:ext uri="{FF2B5EF4-FFF2-40B4-BE49-F238E27FC236}">
                <a16:creationId xmlns:a16="http://schemas.microsoft.com/office/drawing/2014/main" id="{F543A712-7C12-420C-961D-B6B184A56A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914400"/>
            <a:ext cx="8229600" cy="5371106"/>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82862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a16="http://schemas.microsoft.com/office/drawing/2014/main" id="{19D670A1-D39F-4092-8671-FC17DF3EE8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693936"/>
            <a:ext cx="8077200" cy="5670550"/>
          </a:xfrm>
        </p:spPr>
      </p:pic>
      <p:sp>
        <p:nvSpPr>
          <p:cNvPr id="4" name="Date Placeholder 3"/>
          <p:cNvSpPr>
            <a:spLocks noGrp="1"/>
          </p:cNvSpPr>
          <p:nvPr>
            <p:ph type="dt" sz="half" idx="10"/>
          </p:nvPr>
        </p:nvSpPr>
        <p:spPr>
          <a:xfrm>
            <a:off x="462280" y="6356350"/>
            <a:ext cx="2133600" cy="365125"/>
          </a:xfrm>
        </p:spPr>
        <p:txBody>
          <a:bodyPr/>
          <a:lstStyle/>
          <a:p>
            <a:fld id="{01107565-C31C-4F55-AFBD-94FA77D86E81}"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43</a:t>
            </a:fld>
            <a:endParaRPr lang="en-US" dirty="0"/>
          </a:p>
        </p:txBody>
      </p:sp>
      <p:sp>
        <p:nvSpPr>
          <p:cNvPr id="7" name="Title 1"/>
          <p:cNvSpPr txBox="1">
            <a:spLocks/>
          </p:cNvSpPr>
          <p:nvPr/>
        </p:nvSpPr>
        <p:spPr>
          <a:xfrm>
            <a:off x="1397002" y="65681"/>
            <a:ext cx="7721598"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Buddhism Vs Jainism</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355515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2667000"/>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In this In this topic, We learned about the Pre-Vedic and Vedic Religion.</a:t>
            </a:r>
          </a:p>
          <a:p>
            <a:pPr algn="just">
              <a:lnSpc>
                <a:spcPct val="150000"/>
              </a:lnSpc>
            </a:pPr>
            <a:r>
              <a:rPr lang="en-US" sz="2200" dirty="0">
                <a:latin typeface="Times New Roman" panose="02020603050405020304" pitchFamily="18" charset="0"/>
                <a:cs typeface="Times New Roman" panose="02020603050405020304" pitchFamily="18" charset="0"/>
              </a:rPr>
              <a:t>We also learned Jainism  and Buddhism.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9ABD851-1E72-4273-971F-98C048D0BE6E}"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84348"/>
          </a:xfrm>
          <a:prstGeom prst="rect">
            <a:avLst/>
          </a:prstGeom>
        </p:spPr>
      </p:pic>
    </p:spTree>
    <p:extLst>
      <p:ext uri="{BB962C8B-B14F-4D97-AF65-F5344CB8AC3E}">
        <p14:creationId xmlns:p14="http://schemas.microsoft.com/office/powerpoint/2010/main" val="3870906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01290"/>
            <a:ext cx="8534400" cy="555506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is not the part of Four Noble truths of Buddhism ? </a:t>
            </a:r>
          </a:p>
          <a:p>
            <a:pPr marL="0" indent="0" algn="just">
              <a:buNone/>
            </a:pPr>
            <a:r>
              <a:rPr lang="en-US" sz="2000" dirty="0">
                <a:latin typeface="Times New Roman" panose="02020603050405020304" pitchFamily="18" charset="0"/>
                <a:cs typeface="Times New Roman" panose="02020603050405020304" pitchFamily="18" charset="0"/>
              </a:rPr>
              <a:t>          A. Dukkha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Sukkah</a:t>
            </a:r>
          </a:p>
          <a:p>
            <a:pPr marL="0" indent="0" algn="just">
              <a:buNone/>
            </a:pPr>
            <a:r>
              <a:rPr lang="en-US" sz="2000" dirty="0">
                <a:latin typeface="Times New Roman" panose="02020603050405020304" pitchFamily="18" charset="0"/>
                <a:cs typeface="Times New Roman" panose="02020603050405020304" pitchFamily="18" charset="0"/>
              </a:rPr>
              <a:t>          C. Samudaya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Marga</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Vedic religion which of the following is not the Atmospheric Deity ?</a:t>
            </a:r>
          </a:p>
          <a:p>
            <a:pPr marL="0" indent="0" algn="just">
              <a:buNone/>
            </a:pPr>
            <a:r>
              <a:rPr lang="en-US" sz="2000" dirty="0">
                <a:latin typeface="Times New Roman" panose="02020603050405020304" pitchFamily="18" charset="0"/>
                <a:cs typeface="Times New Roman" panose="02020603050405020304" pitchFamily="18" charset="0"/>
              </a:rPr>
              <a:t>        A. Indra, </a:t>
            </a:r>
          </a:p>
          <a:p>
            <a:pPr marL="0" indent="0" algn="just">
              <a:buNone/>
            </a:pPr>
            <a:r>
              <a:rPr lang="en-US" sz="2000" dirty="0">
                <a:latin typeface="Times New Roman" panose="02020603050405020304" pitchFamily="18" charset="0"/>
                <a:cs typeface="Times New Roman" panose="02020603050405020304" pitchFamily="18" charset="0"/>
              </a:rPr>
              <a:t>        B. Rudra, </a:t>
            </a:r>
          </a:p>
          <a:p>
            <a:pPr marL="0" indent="0" algn="just">
              <a:buNone/>
            </a:pPr>
            <a:r>
              <a:rPr lang="en-US" sz="2000" dirty="0">
                <a:latin typeface="Times New Roman" panose="02020603050405020304" pitchFamily="18" charset="0"/>
                <a:cs typeface="Times New Roman" panose="02020603050405020304" pitchFamily="18" charset="0"/>
              </a:rPr>
              <a:t>        C. Soma</a:t>
            </a:r>
          </a:p>
          <a:p>
            <a:pPr marL="0" indent="0" algn="just">
              <a:buNone/>
            </a:pPr>
            <a:r>
              <a:rPr lang="en-US" sz="2000" dirty="0">
                <a:latin typeface="Times New Roman" panose="02020603050405020304" pitchFamily="18" charset="0"/>
                <a:cs typeface="Times New Roman" panose="02020603050405020304" pitchFamily="18" charset="0"/>
              </a:rPr>
              <a:t>        D. Marut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not the part of Jains constraints in life? </a:t>
            </a:r>
          </a:p>
          <a:p>
            <a:pPr marL="0" indent="0" algn="just">
              <a:buNone/>
            </a:pPr>
            <a:r>
              <a:rPr lang="en-US" sz="2000" dirty="0">
                <a:latin typeface="Times New Roman" panose="02020603050405020304" pitchFamily="18" charset="0"/>
                <a:cs typeface="Times New Roman" panose="02020603050405020304" pitchFamily="18" charset="0"/>
              </a:rPr>
              <a:t>        A. Violence </a:t>
            </a:r>
          </a:p>
          <a:p>
            <a:pPr marL="0" indent="0" algn="just">
              <a:buNone/>
            </a:pPr>
            <a:r>
              <a:rPr lang="en-US" sz="2000" dirty="0">
                <a:latin typeface="Times New Roman" panose="02020603050405020304" pitchFamily="18" charset="0"/>
                <a:cs typeface="Times New Roman" panose="02020603050405020304" pitchFamily="18" charset="0"/>
              </a:rPr>
              <a:t>        B. Truthfulness </a:t>
            </a:r>
          </a:p>
          <a:p>
            <a:pPr marL="0" indent="0" algn="just">
              <a:buNone/>
            </a:pPr>
            <a:r>
              <a:rPr lang="en-US" sz="2000" dirty="0">
                <a:latin typeface="Times New Roman" panose="02020603050405020304" pitchFamily="18" charset="0"/>
                <a:cs typeface="Times New Roman" panose="02020603050405020304" pitchFamily="18" charset="0"/>
              </a:rPr>
              <a:t>        C. Chaste living </a:t>
            </a:r>
          </a:p>
          <a:p>
            <a:pPr marL="0" indent="0" algn="just">
              <a:buNone/>
            </a:pPr>
            <a:r>
              <a:rPr lang="en-US" sz="2000" dirty="0">
                <a:latin typeface="Times New Roman" panose="02020603050405020304" pitchFamily="18" charset="0"/>
                <a:cs typeface="Times New Roman" panose="02020603050405020304" pitchFamily="18" charset="0"/>
              </a:rPr>
              <a:t>        D. Non-acquisition</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A2ACB598-2221-4359-8835-E2AA6D9B703F}"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4177500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01290"/>
            <a:ext cx="8534400" cy="555506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many Noble Path mentioned in Buddhism? </a:t>
            </a:r>
          </a:p>
          <a:p>
            <a:pPr marL="0" indent="0" algn="just">
              <a:buNone/>
            </a:pPr>
            <a:r>
              <a:rPr lang="en-US" sz="2000" dirty="0">
                <a:latin typeface="Times New Roman" panose="02020603050405020304" pitchFamily="18" charset="0"/>
                <a:cs typeface="Times New Roman" panose="02020603050405020304" pitchFamily="18" charset="0"/>
              </a:rPr>
              <a:t>          A. Seven</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Six</a:t>
            </a:r>
          </a:p>
          <a:p>
            <a:pPr marL="0" indent="0" algn="just">
              <a:buNone/>
            </a:pPr>
            <a:r>
              <a:rPr lang="en-US" sz="2000" dirty="0">
                <a:latin typeface="Times New Roman" panose="02020603050405020304" pitchFamily="18" charset="0"/>
                <a:cs typeface="Times New Roman" panose="02020603050405020304" pitchFamily="18" charset="0"/>
              </a:rPr>
              <a:t>          C. Eight</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Five</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many Noble Truth mentioned in Buddhism? </a:t>
            </a:r>
          </a:p>
          <a:p>
            <a:pPr marL="0" indent="0" algn="just">
              <a:buNone/>
            </a:pPr>
            <a:r>
              <a:rPr lang="en-US" sz="2000" dirty="0">
                <a:latin typeface="Times New Roman" panose="02020603050405020304" pitchFamily="18" charset="0"/>
                <a:cs typeface="Times New Roman" panose="02020603050405020304" pitchFamily="18" charset="0"/>
              </a:rPr>
              <a:t>        A. Six </a:t>
            </a:r>
          </a:p>
          <a:p>
            <a:pPr marL="0" indent="0" algn="just">
              <a:buNone/>
            </a:pPr>
            <a:r>
              <a:rPr lang="en-US" sz="2000" dirty="0">
                <a:latin typeface="Times New Roman" panose="02020603050405020304" pitchFamily="18" charset="0"/>
                <a:cs typeface="Times New Roman" panose="02020603050405020304" pitchFamily="18" charset="0"/>
              </a:rPr>
              <a:t>        B. Five </a:t>
            </a:r>
          </a:p>
          <a:p>
            <a:pPr marL="0" indent="0" algn="just">
              <a:buNone/>
            </a:pPr>
            <a:r>
              <a:rPr lang="en-US" sz="2000" dirty="0">
                <a:latin typeface="Times New Roman" panose="02020603050405020304" pitchFamily="18" charset="0"/>
                <a:cs typeface="Times New Roman" panose="02020603050405020304" pitchFamily="18" charset="0"/>
              </a:rPr>
              <a:t>        C. Four</a:t>
            </a:r>
          </a:p>
          <a:p>
            <a:pPr marL="0" indent="0" algn="just">
              <a:buNone/>
            </a:pPr>
            <a:r>
              <a:rPr lang="en-US" sz="2000" dirty="0">
                <a:latin typeface="Times New Roman" panose="02020603050405020304" pitchFamily="18" charset="0"/>
                <a:cs typeface="Times New Roman" panose="02020603050405020304" pitchFamily="18" charset="0"/>
              </a:rPr>
              <a:t>        D. Three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many  Jewels are mentioned in Buddhism?</a:t>
            </a:r>
          </a:p>
          <a:p>
            <a:pPr marL="0" indent="0" algn="just">
              <a:buNone/>
            </a:pPr>
            <a:r>
              <a:rPr lang="en-US" sz="2000" dirty="0">
                <a:latin typeface="Times New Roman" panose="02020603050405020304" pitchFamily="18" charset="0"/>
                <a:cs typeface="Times New Roman" panose="02020603050405020304" pitchFamily="18" charset="0"/>
              </a:rPr>
              <a:t>        A. Six </a:t>
            </a:r>
          </a:p>
          <a:p>
            <a:pPr marL="0" indent="0" algn="just">
              <a:buNone/>
            </a:pPr>
            <a:r>
              <a:rPr lang="en-US" sz="2000" dirty="0">
                <a:latin typeface="Times New Roman" panose="02020603050405020304" pitchFamily="18" charset="0"/>
                <a:cs typeface="Times New Roman" panose="02020603050405020304" pitchFamily="18" charset="0"/>
              </a:rPr>
              <a:t>        B. Five </a:t>
            </a:r>
          </a:p>
          <a:p>
            <a:pPr marL="0" indent="0" algn="just">
              <a:buNone/>
            </a:pPr>
            <a:r>
              <a:rPr lang="en-US" sz="2000" dirty="0">
                <a:latin typeface="Times New Roman" panose="02020603050405020304" pitchFamily="18" charset="0"/>
                <a:cs typeface="Times New Roman" panose="02020603050405020304" pitchFamily="18" charset="0"/>
              </a:rPr>
              <a:t>        C. Four</a:t>
            </a:r>
          </a:p>
          <a:p>
            <a:pPr marL="0" indent="0" algn="just">
              <a:buNone/>
            </a:pPr>
            <a:r>
              <a:rPr lang="en-US" sz="2000" dirty="0">
                <a:latin typeface="Times New Roman" panose="02020603050405020304" pitchFamily="18" charset="0"/>
                <a:cs typeface="Times New Roman" panose="02020603050405020304" pitchFamily="18" charset="0"/>
              </a:rPr>
              <a:t>        D. Three</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8BEEFCFE-3C8D-40B7-A5C1-CCCB8C6E97E4}"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963378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801290"/>
            <a:ext cx="8382001" cy="555506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male deity during Pre-Vedic times is known as_____. </a:t>
            </a:r>
          </a:p>
          <a:p>
            <a:pPr marL="0" indent="0" algn="just">
              <a:buNone/>
            </a:pPr>
            <a:r>
              <a:rPr lang="en-US" sz="2000" dirty="0">
                <a:latin typeface="Times New Roman" panose="02020603050405020304" pitchFamily="18" charset="0"/>
                <a:cs typeface="Times New Roman" panose="02020603050405020304" pitchFamily="18" charset="0"/>
              </a:rPr>
              <a:t>          A. Mother Goddess</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Pashupati Shiva</a:t>
            </a:r>
          </a:p>
          <a:p>
            <a:pPr marL="0" indent="0" algn="just">
              <a:buNone/>
            </a:pPr>
            <a:r>
              <a:rPr lang="en-US" sz="2000" dirty="0">
                <a:latin typeface="Times New Roman" panose="02020603050405020304" pitchFamily="18" charset="0"/>
                <a:cs typeface="Times New Roman" panose="02020603050405020304" pitchFamily="18" charset="0"/>
              </a:rPr>
              <a:t>          C. Bull</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Pipal</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not the Celestial Deities during Vedic times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Surya, </a:t>
            </a:r>
          </a:p>
          <a:p>
            <a:pPr marL="0" indent="0" algn="just">
              <a:buNone/>
            </a:pPr>
            <a:r>
              <a:rPr lang="en-US" sz="2000" dirty="0">
                <a:latin typeface="Times New Roman" panose="02020603050405020304" pitchFamily="18" charset="0"/>
                <a:cs typeface="Times New Roman" panose="02020603050405020304" pitchFamily="18" charset="0"/>
              </a:rPr>
              <a:t>        B. Marut</a:t>
            </a:r>
          </a:p>
          <a:p>
            <a:pPr marL="0" indent="0" algn="just">
              <a:buNone/>
            </a:pPr>
            <a:r>
              <a:rPr lang="en-US" sz="2000" dirty="0">
                <a:latin typeface="Times New Roman" panose="02020603050405020304" pitchFamily="18" charset="0"/>
                <a:cs typeface="Times New Roman" panose="02020603050405020304" pitchFamily="18" charset="0"/>
              </a:rPr>
              <a:t>        C. Varuna, </a:t>
            </a:r>
          </a:p>
          <a:p>
            <a:pPr marL="0" indent="0" algn="just">
              <a:buNone/>
            </a:pPr>
            <a:r>
              <a:rPr lang="en-US" sz="2000" dirty="0">
                <a:latin typeface="Times New Roman" panose="02020603050405020304" pitchFamily="18" charset="0"/>
                <a:cs typeface="Times New Roman" panose="02020603050405020304" pitchFamily="18" charset="0"/>
              </a:rPr>
              <a:t>        D. Usha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the Atmospheric Deities during Vedic times ?</a:t>
            </a:r>
          </a:p>
          <a:p>
            <a:pPr marL="0" indent="0" algn="just">
              <a:buNone/>
            </a:pPr>
            <a:r>
              <a:rPr lang="en-US" sz="2000" dirty="0">
                <a:latin typeface="Times New Roman" panose="02020603050405020304" pitchFamily="18" charset="0"/>
                <a:cs typeface="Times New Roman" panose="02020603050405020304" pitchFamily="18" charset="0"/>
              </a:rPr>
              <a:t>        A. Agni, </a:t>
            </a:r>
          </a:p>
          <a:p>
            <a:pPr marL="0" indent="0" algn="just">
              <a:buNone/>
            </a:pPr>
            <a:r>
              <a:rPr lang="en-US" sz="2000" dirty="0">
                <a:latin typeface="Times New Roman" panose="02020603050405020304" pitchFamily="18" charset="0"/>
                <a:cs typeface="Times New Roman" panose="02020603050405020304" pitchFamily="18" charset="0"/>
              </a:rPr>
              <a:t>        B. Rudra</a:t>
            </a:r>
          </a:p>
          <a:p>
            <a:pPr marL="0" indent="0" algn="just">
              <a:buNone/>
            </a:pPr>
            <a:r>
              <a:rPr lang="en-US" sz="2000" dirty="0">
                <a:latin typeface="Times New Roman" panose="02020603050405020304" pitchFamily="18" charset="0"/>
                <a:cs typeface="Times New Roman" panose="02020603050405020304" pitchFamily="18" charset="0"/>
              </a:rPr>
              <a:t>        C. Soma, </a:t>
            </a:r>
          </a:p>
          <a:p>
            <a:pPr marL="0" indent="0" algn="just">
              <a:buNone/>
            </a:pPr>
            <a:r>
              <a:rPr lang="en-US" sz="2000" dirty="0">
                <a:latin typeface="Times New Roman" panose="02020603050405020304" pitchFamily="18" charset="0"/>
                <a:cs typeface="Times New Roman" panose="02020603050405020304" pitchFamily="18" charset="0"/>
              </a:rPr>
              <a:t>        D. Prithvi </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4F176147-33AF-4604-BE19-BF25BE8C5273}"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385739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3058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Vedic religion and pre Vedic religion.</a:t>
            </a:r>
          </a:p>
          <a:p>
            <a:pPr algn="just">
              <a:lnSpc>
                <a:spcPct val="150000"/>
              </a:lnSpc>
            </a:pPr>
            <a:r>
              <a:rPr lang="en-US" sz="2200" dirty="0">
                <a:latin typeface="Times New Roman" panose="02020603050405020304" pitchFamily="18" charset="0"/>
                <a:cs typeface="Times New Roman" panose="02020603050405020304" pitchFamily="18" charset="0"/>
              </a:rPr>
              <a:t>Explain Four Noble truths of Buddhism.</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E6F809C-1304-499F-AB2C-46AFEA0EFAE5}"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365750"/>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Religion</a:t>
            </a:r>
          </a:p>
          <a:p>
            <a:pPr algn="just">
              <a:lnSpc>
                <a:spcPct val="150000"/>
              </a:lnSpc>
            </a:pPr>
            <a:r>
              <a:rPr lang="en-US" sz="2200" dirty="0">
                <a:latin typeface="Times New Roman" panose="02020603050405020304" pitchFamily="18" charset="0"/>
                <a:cs typeface="Times New Roman" panose="02020603050405020304" pitchFamily="18" charset="0"/>
              </a:rPr>
              <a:t>Ancient History after Vedic era.</a:t>
            </a:r>
          </a:p>
          <a:p>
            <a:pPr algn="just">
              <a:lnSpc>
                <a:spcPct val="150000"/>
              </a:lnSpc>
            </a:pPr>
            <a:r>
              <a:rPr lang="en-US" sz="2200" dirty="0">
                <a:latin typeface="Times New Roman" panose="02020603050405020304" pitchFamily="18" charset="0"/>
                <a:cs typeface="Times New Roman" panose="02020603050405020304" pitchFamily="18" charset="0"/>
              </a:rPr>
              <a:t>Basic knowledge of  Philosophy.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20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39CBE468-7198-4972-97DD-53EC72189F48}" type="datetime1">
              <a:rPr lang="en-US" smtClean="0"/>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Prerequisite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72838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F65A74-A58F-4B66-A573-2FB20320F315}" type="datetime1">
              <a:rPr lang="en-US" smtClean="0"/>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3716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eaLnBrk="0" fontAlgn="base" hangingPunct="0">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Text Books</a:t>
            </a:r>
          </a:p>
        </p:txBody>
      </p:sp>
      <p:pic>
        <p:nvPicPr>
          <p:cNvPr id="11" name="Content Placeholder 10">
            <a:extLst>
              <a:ext uri="{FF2B5EF4-FFF2-40B4-BE49-F238E27FC236}">
                <a16:creationId xmlns:a16="http://schemas.microsoft.com/office/drawing/2014/main" id="{AC0DF7E1-1261-4E46-A28D-245A2CAC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364" y="822325"/>
            <a:ext cx="7924800" cy="538162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336166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2132031-0C72-4342-9D5F-B8EB6B4E4259}"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2" name="Table 7">
            <a:extLst>
              <a:ext uri="{FF2B5EF4-FFF2-40B4-BE49-F238E27FC236}">
                <a16:creationId xmlns:a16="http://schemas.microsoft.com/office/drawing/2014/main" id="{25EE481E-55A1-4D6E-8D5E-933F5044C044}"/>
              </a:ext>
            </a:extLst>
          </p:cNvPr>
          <p:cNvGraphicFramePr>
            <a:graphicFrameLocks noGrp="1"/>
          </p:cNvGraphicFramePr>
          <p:nvPr>
            <p:extLst>
              <p:ext uri="{D42A27DB-BD31-4B8C-83A1-F6EECF244321}">
                <p14:modId xmlns:p14="http://schemas.microsoft.com/office/powerpoint/2010/main" val="3947921572"/>
              </p:ext>
            </p:extLst>
          </p:nvPr>
        </p:nvGraphicFramePr>
        <p:xfrm>
          <a:off x="304800" y="838199"/>
          <a:ext cx="8458200" cy="2096420"/>
        </p:xfrm>
        <a:graphic>
          <a:graphicData uri="http://schemas.openxmlformats.org/drawingml/2006/table">
            <a:tbl>
              <a:tblPr firstRow="1" bandRow="1">
                <a:tableStyleId>{5C22544A-7EE6-4342-B048-85BDC9FD1C3A}</a:tableStyleId>
              </a:tblPr>
              <a:tblGrid>
                <a:gridCol w="1018117">
                  <a:extLst>
                    <a:ext uri="{9D8B030D-6E8A-4147-A177-3AD203B41FA5}">
                      <a16:colId xmlns:a16="http://schemas.microsoft.com/office/drawing/2014/main" val="3875486724"/>
                    </a:ext>
                  </a:extLst>
                </a:gridCol>
                <a:gridCol w="7440083">
                  <a:extLst>
                    <a:ext uri="{9D8B030D-6E8A-4147-A177-3AD203B41FA5}">
                      <a16:colId xmlns:a16="http://schemas.microsoft.com/office/drawing/2014/main"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lang="en-IN" sz="2200" dirty="0">
                          <a:latin typeface="Times New Roman" panose="02020603050405020304" pitchFamily="18" charset="0"/>
                          <a:cs typeface="Times New Roman" panose="02020603050405020304" pitchFamily="18" charset="0"/>
                        </a:rPr>
                        <a:t>understand the </a:t>
                      </a:r>
                      <a:r>
                        <a:rPr lang="en-US" sz="2200" dirty="0">
                          <a:latin typeface="Times New Roman" panose="02020603050405020304" pitchFamily="18" charset="0"/>
                          <a:cs typeface="Times New Roman" panose="02020603050405020304" pitchFamily="18" charset="0"/>
                        </a:rPr>
                        <a:t>Six System Indian Philosophy</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Shankaracharya &amp; Various Philosophical Doctrines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1312867"/>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0550290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82544DC-BD7C-4510-8498-B93756813AE1}"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2" name="Table 7">
            <a:extLst>
              <a:ext uri="{FF2B5EF4-FFF2-40B4-BE49-F238E27FC236}">
                <a16:creationId xmlns:a16="http://schemas.microsoft.com/office/drawing/2014/main" id="{E8BFBA89-7AC0-4603-BF0A-E7CB0DDD6AD3}"/>
              </a:ext>
            </a:extLst>
          </p:cNvPr>
          <p:cNvGraphicFramePr>
            <a:graphicFrameLocks noGrp="1"/>
          </p:cNvGraphicFramePr>
          <p:nvPr>
            <p:extLst>
              <p:ext uri="{D42A27DB-BD31-4B8C-83A1-F6EECF244321}">
                <p14:modId xmlns:p14="http://schemas.microsoft.com/office/powerpoint/2010/main" val="4250062145"/>
              </p:ext>
            </p:extLst>
          </p:nvPr>
        </p:nvGraphicFramePr>
        <p:xfrm>
          <a:off x="228600" y="912016"/>
          <a:ext cx="8686800" cy="2029246"/>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525107829"/>
                    </a:ext>
                  </a:extLst>
                </a:gridCol>
                <a:gridCol w="6019800">
                  <a:extLst>
                    <a:ext uri="{9D8B030D-6E8A-4147-A177-3AD203B41FA5}">
                      <a16:colId xmlns:a16="http://schemas.microsoft.com/office/drawing/2014/main" val="108046506"/>
                    </a:ext>
                  </a:extLst>
                </a:gridCol>
                <a:gridCol w="1752600">
                  <a:extLst>
                    <a:ext uri="{9D8B030D-6E8A-4147-A177-3AD203B41FA5}">
                      <a16:colId xmlns:a16="http://schemas.microsoft.com/office/drawing/2014/main"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Six System Indian Philosophy</a:t>
                      </a:r>
                    </a:p>
                  </a:txBody>
                  <a:tcPr/>
                </a:tc>
                <a:tc>
                  <a:txBody>
                    <a:bodyPr/>
                    <a:lstStyle/>
                    <a:p>
                      <a:pPr algn="ctr"/>
                      <a:r>
                        <a:rPr lang="en-IN" sz="2200" dirty="0">
                          <a:latin typeface="Times New Roman" panose="02020603050405020304" pitchFamily="18" charset="0"/>
                          <a:cs typeface="Times New Roman" panose="02020603050405020304" pitchFamily="18" charset="0"/>
                        </a:rPr>
                        <a:t>CO1&amp; CO3</a:t>
                      </a:r>
                    </a:p>
                  </a:txBody>
                  <a:tcPr/>
                </a:tc>
                <a:extLst>
                  <a:ext uri="{0D108BD9-81ED-4DB2-BD59-A6C34878D82A}">
                    <a16:rowId xmlns:a16="http://schemas.microsoft.com/office/drawing/2014/main"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IN" sz="2200" dirty="0">
                          <a:latin typeface="Times New Roman" panose="02020603050405020304" pitchFamily="18" charset="0"/>
                          <a:cs typeface="Times New Roman" panose="02020603050405020304" pitchFamily="18" charset="0"/>
                        </a:rPr>
                        <a:t>Shankaracharya, Various Philosophical Doctrines</a:t>
                      </a:r>
                    </a:p>
                  </a:txBody>
                  <a:tcPr/>
                </a:tc>
                <a:tc>
                  <a:txBody>
                    <a:bodyPr/>
                    <a:lstStyle/>
                    <a:p>
                      <a:pPr algn="ctr"/>
                      <a:r>
                        <a:rPr lang="en-IN" sz="2200" dirty="0">
                          <a:latin typeface="Times New Roman" panose="02020603050405020304" pitchFamily="18" charset="0"/>
                          <a:cs typeface="Times New Roman" panose="02020603050405020304" pitchFamily="18" charset="0"/>
                        </a:rPr>
                        <a:t>CO1&amp; CO3</a:t>
                      </a:r>
                    </a:p>
                  </a:txBody>
                  <a:tcPr/>
                </a:tc>
                <a:extLst>
                  <a:ext uri="{0D108BD9-81ED-4DB2-BD59-A6C34878D82A}">
                    <a16:rowId xmlns:a16="http://schemas.microsoft.com/office/drawing/2014/main" val="251658213"/>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0628453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79120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Orthodox School </a:t>
            </a:r>
            <a:r>
              <a:rPr lang="en-US" sz="2200" dirty="0">
                <a:latin typeface="Times New Roman" panose="02020603050405020304" pitchFamily="18" charset="0"/>
                <a:cs typeface="Times New Roman" panose="02020603050405020304" pitchFamily="18" charset="0"/>
              </a:rPr>
              <a:t>:- This school believed that Vedas were the supreme revealed scriptures that hold the secrets to salvation. They did not question the authenticity of the Vedas. They had six sub schools that were called the Shada Darshana: Samkhya, Yoga, Nyaya, Veisheshika, Mimamsa and Vedanta.</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Heterodox School :- </a:t>
            </a:r>
            <a:r>
              <a:rPr lang="en-US" sz="2200" dirty="0">
                <a:latin typeface="Times New Roman" panose="02020603050405020304" pitchFamily="18" charset="0"/>
                <a:cs typeface="Times New Roman" panose="02020603050405020304" pitchFamily="18" charset="0"/>
              </a:rPr>
              <a:t>They do not believe in the originality of the Vedas and questioned the existence of God. They are divided into three major sub schools: </a:t>
            </a:r>
            <a:r>
              <a:rPr lang="en-US" sz="2200" b="1" dirty="0">
                <a:latin typeface="Times New Roman" panose="02020603050405020304" pitchFamily="18" charset="0"/>
                <a:cs typeface="Times New Roman" panose="02020603050405020304" pitchFamily="18" charset="0"/>
              </a:rPr>
              <a:t>Buddhism,</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Jainism</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Lokayata</a:t>
            </a:r>
            <a:r>
              <a:rPr lang="en-US" sz="2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Astika:</a:t>
            </a:r>
            <a:r>
              <a:rPr lang="en-US" sz="2200" dirty="0">
                <a:latin typeface="Times New Roman" panose="02020603050405020304" pitchFamily="18" charset="0"/>
                <a:cs typeface="Times New Roman" panose="02020603050405020304" pitchFamily="18" charset="0"/>
              </a:rPr>
              <a:t> The system of thought which admit the validity of the Vedas are called Astika.</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Nastika: </a:t>
            </a:r>
            <a:r>
              <a:rPr lang="en-US" sz="2200" dirty="0">
                <a:latin typeface="Times New Roman" panose="02020603050405020304" pitchFamily="18" charset="0"/>
                <a:cs typeface="Times New Roman" panose="02020603050405020304" pitchFamily="18" charset="0"/>
              </a:rPr>
              <a:t>The system of thought which repudiate the validity of the Vedas are called Nastika. </a:t>
            </a:r>
            <a:endParaRPr lang="en-US" sz="2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949AD0D3-8CA9-49D5-A6F3-71E201D6307B}"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52</a:t>
            </a:fld>
            <a:endParaRPr lang="en-US" dirty="0"/>
          </a:p>
        </p:txBody>
      </p:sp>
      <p:sp>
        <p:nvSpPr>
          <p:cNvPr id="7" name="Title 1"/>
          <p:cNvSpPr txBox="1">
            <a:spLocks/>
          </p:cNvSpPr>
          <p:nvPr/>
        </p:nvSpPr>
        <p:spPr>
          <a:xfrm>
            <a:off x="1346200" y="65681"/>
            <a:ext cx="7772400"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Indian Philosophy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143709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2920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Samkhya School of Philosophy :- </a:t>
            </a:r>
          </a:p>
          <a:p>
            <a:pPr algn="just">
              <a:lnSpc>
                <a:spcPct val="150000"/>
              </a:lnSpc>
            </a:pPr>
            <a:r>
              <a:rPr lang="en-US" sz="2200" dirty="0">
                <a:latin typeface="Times New Roman" panose="02020603050405020304" pitchFamily="18" charset="0"/>
                <a:cs typeface="Times New Roman" panose="02020603050405020304" pitchFamily="18" charset="0"/>
              </a:rPr>
              <a:t>This is the oldest school of philosophy and was founded by Kapil Muni who is supposed to have written the Samkhya Sutra.</a:t>
            </a:r>
          </a:p>
          <a:p>
            <a:pPr algn="just">
              <a:lnSpc>
                <a:spcPct val="150000"/>
              </a:lnSpc>
            </a:pPr>
            <a:r>
              <a:rPr lang="en-US" sz="2200" dirty="0">
                <a:latin typeface="Times New Roman" panose="02020603050405020304" pitchFamily="18" charset="0"/>
                <a:cs typeface="Times New Roman" panose="02020603050405020304" pitchFamily="18" charset="0"/>
              </a:rPr>
              <a:t>The word ‘Samkhya’ or ‘Sankhya’ literally means ‘count’.</a:t>
            </a:r>
          </a:p>
          <a:p>
            <a:pPr algn="just">
              <a:lnSpc>
                <a:spcPct val="150000"/>
              </a:lnSpc>
            </a:pPr>
            <a:r>
              <a:rPr lang="en-US" sz="2200" dirty="0">
                <a:latin typeface="Times New Roman" panose="02020603050405020304" pitchFamily="18" charset="0"/>
                <a:cs typeface="Times New Roman" panose="02020603050405020304" pitchFamily="18" charset="0"/>
              </a:rPr>
              <a:t>Shashti-tantra written by Kapila Muni 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Samkhya philosophy emphasizes that the world was not created by some divine agency. Nature or </a:t>
            </a:r>
            <a:r>
              <a:rPr lang="en-US" sz="2200" b="1" i="1" dirty="0">
                <a:latin typeface="Times New Roman" panose="02020603050405020304" pitchFamily="18" charset="0"/>
                <a:cs typeface="Times New Roman" panose="02020603050405020304" pitchFamily="18" charset="0"/>
              </a:rPr>
              <a:t>Prakriti</a:t>
            </a:r>
            <a:r>
              <a:rPr lang="en-US" sz="2200" dirty="0">
                <a:latin typeface="Times New Roman" panose="02020603050405020304" pitchFamily="18" charset="0"/>
                <a:cs typeface="Times New Roman" panose="02020603050405020304" pitchFamily="18" charset="0"/>
              </a:rPr>
              <a:t> created this world. </a:t>
            </a:r>
          </a:p>
          <a:p>
            <a:pPr algn="just">
              <a:lnSpc>
                <a:spcPct val="150000"/>
              </a:lnSpc>
            </a:pPr>
            <a:r>
              <a:rPr lang="en-US" sz="2200" dirty="0">
                <a:latin typeface="Times New Roman" panose="02020603050405020304" pitchFamily="18" charset="0"/>
                <a:cs typeface="Times New Roman" panose="02020603050405020304" pitchFamily="18" charset="0"/>
              </a:rPr>
              <a:t>This school believed in dualism or dvaitavada, i.e. the soul and the matter are separate entities.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C5205656-1D01-4CD4-BB28-44AF5C274ADA}"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53</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Six System Indian Philosophy</a:t>
            </a:r>
          </a:p>
          <a:p>
            <a:r>
              <a:rPr lang="en-US" dirty="0"/>
              <a:t>(Shada darshana)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1136747"/>
          </a:xfrm>
          <a:prstGeom prst="rect">
            <a:avLst/>
          </a:prstGeom>
        </p:spPr>
      </p:pic>
    </p:spTree>
    <p:extLst>
      <p:ext uri="{BB962C8B-B14F-4D97-AF65-F5344CB8AC3E}">
        <p14:creationId xmlns:p14="http://schemas.microsoft.com/office/powerpoint/2010/main" val="281108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2999"/>
            <a:ext cx="8686800" cy="5213349"/>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This school has been famous for their scientific system of inquiry. The final philosophy argued that Prakriti and Purusha are the basis of reality and they are absolute and independent. </a:t>
            </a:r>
          </a:p>
          <a:p>
            <a:pPr algn="just">
              <a:lnSpc>
                <a:spcPct val="150000"/>
              </a:lnSpc>
            </a:pPr>
            <a:r>
              <a:rPr lang="en-US" sz="2200" dirty="0">
                <a:latin typeface="Times New Roman" panose="02020603050405020304" pitchFamily="18" charset="0"/>
                <a:cs typeface="Times New Roman" panose="02020603050405020304" pitchFamily="18" charset="0"/>
              </a:rPr>
              <a:t>Prakriti consists of three major attributes: thought, movement and transformation. </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Vaisheshika School of Philosophy :- </a:t>
            </a:r>
          </a:p>
          <a:p>
            <a:pPr algn="just">
              <a:lnSpc>
                <a:spcPct val="150000"/>
              </a:lnSpc>
            </a:pPr>
            <a:r>
              <a:rPr lang="en-US" sz="2200" dirty="0">
                <a:latin typeface="Times New Roman" panose="02020603050405020304" pitchFamily="18" charset="0"/>
                <a:cs typeface="Times New Roman" panose="02020603050405020304" pitchFamily="18" charset="0"/>
              </a:rPr>
              <a:t>Uluka Kanada was its founder. He was also known as Kashyapa &amp; Kanubhuk.</a:t>
            </a:r>
          </a:p>
          <a:p>
            <a:pPr algn="just">
              <a:lnSpc>
                <a:spcPct val="150000"/>
              </a:lnSpc>
            </a:pPr>
            <a:r>
              <a:rPr lang="en-US" sz="2200" dirty="0">
                <a:latin typeface="Times New Roman" panose="02020603050405020304" pitchFamily="18" charset="0"/>
                <a:cs typeface="Times New Roman" panose="02020603050405020304" pitchFamily="18" charset="0"/>
              </a:rPr>
              <a:t>Kanada Sutras is the principal test of this school.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1F046CAA-F006-4F66-A493-BC7C6D1FF2F1}"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54</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Six System Indian Philosophy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030587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34719"/>
            <a:ext cx="8686800" cy="5421629"/>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It believes that Universe is made up of 5 fundamental atomic elements and each of these element has special characteristics(Vishesta).That is why ,this school is known as Vaisheshika. These five fundamental atomic elements are  elements: </a:t>
            </a:r>
            <a:r>
              <a:rPr lang="en-US" sz="2200" b="1" dirty="0">
                <a:latin typeface="Times New Roman" panose="02020603050405020304" pitchFamily="18" charset="0"/>
                <a:cs typeface="Times New Roman" panose="02020603050405020304" pitchFamily="18" charset="0"/>
              </a:rPr>
              <a:t>Fire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Air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Water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Earth</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ether </a:t>
            </a:r>
            <a:r>
              <a:rPr lang="en-US" sz="2200" dirty="0">
                <a:latin typeface="Times New Roman" panose="02020603050405020304" pitchFamily="18" charset="0"/>
                <a:cs typeface="Times New Roman" panose="02020603050405020304" pitchFamily="18" charset="0"/>
              </a:rPr>
              <a:t>(sky).</a:t>
            </a:r>
          </a:p>
          <a:p>
            <a:pPr algn="just">
              <a:lnSpc>
                <a:spcPct val="150000"/>
              </a:lnSpc>
            </a:pPr>
            <a:r>
              <a:rPr lang="en-US" sz="2200" dirty="0">
                <a:latin typeface="Times New Roman" panose="02020603050405020304" pitchFamily="18" charset="0"/>
                <a:cs typeface="Times New Roman" panose="02020603050405020304" pitchFamily="18" charset="0"/>
              </a:rPr>
              <a:t>It also recognizes existence of four fundamental non-atomic elements. These are : Time, Space, Soul &amp; Mind.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NYAYA School of Philosophy :-</a:t>
            </a:r>
          </a:p>
          <a:p>
            <a:pPr algn="just">
              <a:lnSpc>
                <a:spcPct val="150000"/>
              </a:lnSpc>
            </a:pPr>
            <a:r>
              <a:rPr lang="en-US" sz="2200" dirty="0">
                <a:latin typeface="Times New Roman" panose="02020603050405020304" pitchFamily="18" charset="0"/>
                <a:cs typeface="Times New Roman" panose="02020603050405020304" pitchFamily="18" charset="0"/>
              </a:rPr>
              <a:t>As the name of the school suggests, they believe in the technique of logical thinking to achieve salvation. </a:t>
            </a:r>
          </a:p>
          <a:p>
            <a:pPr algn="just">
              <a:lnSpc>
                <a:spcPct val="150000"/>
              </a:lnSpc>
            </a:pPr>
            <a:r>
              <a:rPr lang="en-US" sz="2200" dirty="0">
                <a:latin typeface="Times New Roman" panose="02020603050405020304" pitchFamily="18" charset="0"/>
                <a:cs typeface="Times New Roman" panose="02020603050405020304" pitchFamily="18" charset="0"/>
              </a:rPr>
              <a:t>This is also know as the school of logic and analysis. </a:t>
            </a: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A353B2DF-032F-4DB7-BC3F-DBF4850075D0}"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55</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Six System Indian Philosophy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40441467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Akshapada Gautama was the founder of this school.</a:t>
            </a:r>
          </a:p>
          <a:p>
            <a:pPr algn="just">
              <a:lnSpc>
                <a:spcPct val="150000"/>
              </a:lnSpc>
            </a:pPr>
            <a:r>
              <a:rPr lang="en-US" sz="2200" b="1" i="1" dirty="0">
                <a:latin typeface="Times New Roman" panose="02020603050405020304" pitchFamily="18" charset="0"/>
                <a:cs typeface="Times New Roman" panose="02020603050405020304" pitchFamily="18" charset="0"/>
              </a:rPr>
              <a:t>Nyaya Sutras </a:t>
            </a:r>
            <a:r>
              <a:rPr lang="en-US" sz="2200" dirty="0">
                <a:latin typeface="Times New Roman" panose="02020603050405020304" pitchFamily="18" charset="0"/>
                <a:cs typeface="Times New Roman" panose="02020603050405020304" pitchFamily="18" charset="0"/>
              </a:rPr>
              <a:t>composed by Gautama 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It recognizes 4 fundamental sources of knowledge. These are </a:t>
            </a:r>
          </a:p>
          <a:p>
            <a:pPr algn="just">
              <a:lnSpc>
                <a:spcPct val="150000"/>
              </a:lnSpc>
            </a:pPr>
            <a:r>
              <a:rPr lang="en-US" sz="2200" b="1" i="1" dirty="0">
                <a:latin typeface="Times New Roman" panose="02020603050405020304" pitchFamily="18" charset="0"/>
                <a:cs typeface="Times New Roman" panose="02020603050405020304" pitchFamily="18" charset="0"/>
              </a:rPr>
              <a:t>Pratyaksha</a:t>
            </a:r>
            <a:r>
              <a:rPr lang="en-US" sz="2200" dirty="0">
                <a:latin typeface="Times New Roman" panose="02020603050405020304" pitchFamily="18" charset="0"/>
                <a:cs typeface="Times New Roman" panose="02020603050405020304" pitchFamily="18" charset="0"/>
              </a:rPr>
              <a:t> (Perception), </a:t>
            </a:r>
            <a:r>
              <a:rPr lang="en-US" sz="2200" b="1" i="1" dirty="0">
                <a:latin typeface="Times New Roman" panose="02020603050405020304" pitchFamily="18" charset="0"/>
                <a:cs typeface="Times New Roman" panose="02020603050405020304" pitchFamily="18" charset="0"/>
              </a:rPr>
              <a:t>Anumana</a:t>
            </a:r>
            <a:r>
              <a:rPr lang="en-US" sz="2200" dirty="0">
                <a:latin typeface="Times New Roman" panose="02020603050405020304" pitchFamily="18" charset="0"/>
                <a:cs typeface="Times New Roman" panose="02020603050405020304" pitchFamily="18" charset="0"/>
              </a:rPr>
              <a:t>(Inference),</a:t>
            </a:r>
            <a:r>
              <a:rPr lang="en-US" sz="2200" b="1" i="1" dirty="0">
                <a:latin typeface="Times New Roman" panose="02020603050405020304" pitchFamily="18" charset="0"/>
                <a:cs typeface="Times New Roman" panose="02020603050405020304" pitchFamily="18" charset="0"/>
              </a:rPr>
              <a:t>Upamana</a:t>
            </a:r>
            <a:r>
              <a:rPr lang="en-US" sz="2200" dirty="0">
                <a:latin typeface="Times New Roman" panose="02020603050405020304" pitchFamily="18" charset="0"/>
                <a:cs typeface="Times New Roman" panose="02020603050405020304" pitchFamily="18" charset="0"/>
              </a:rPr>
              <a:t>(Comparision) &amp; </a:t>
            </a:r>
            <a:r>
              <a:rPr lang="en-US" sz="2200" b="1" i="1" dirty="0">
                <a:latin typeface="Times New Roman" panose="02020603050405020304" pitchFamily="18" charset="0"/>
                <a:cs typeface="Times New Roman" panose="02020603050405020304" pitchFamily="18" charset="0"/>
              </a:rPr>
              <a:t>Shabda</a:t>
            </a:r>
            <a:r>
              <a:rPr lang="en-US" sz="2200" dirty="0">
                <a:latin typeface="Times New Roman" panose="02020603050405020304" pitchFamily="18" charset="0"/>
                <a:cs typeface="Times New Roman" panose="02020603050405020304" pitchFamily="18" charset="0"/>
              </a:rPr>
              <a:t> (Verbal testimony). </a:t>
            </a:r>
          </a:p>
          <a:p>
            <a:pPr algn="just">
              <a:lnSpc>
                <a:spcPct val="150000"/>
              </a:lnSpc>
            </a:pPr>
            <a:r>
              <a:rPr lang="en-US" sz="2200" dirty="0">
                <a:latin typeface="Times New Roman" panose="02020603050405020304" pitchFamily="18" charset="0"/>
                <a:cs typeface="Times New Roman" panose="02020603050405020304" pitchFamily="18" charset="0"/>
              </a:rPr>
              <a:t>The school argues that by using logical tools like inference, hearing and analogy; a human being could verify the truth of a proposition or statement.</a:t>
            </a:r>
          </a:p>
          <a:p>
            <a:pPr algn="just">
              <a:lnSpc>
                <a:spcPct val="150000"/>
              </a:lnSpc>
            </a:pPr>
            <a:r>
              <a:rPr lang="en-US" sz="2200" dirty="0">
                <a:latin typeface="Times New Roman" panose="02020603050405020304" pitchFamily="18" charset="0"/>
                <a:cs typeface="Times New Roman" panose="02020603050405020304" pitchFamily="18" charset="0"/>
              </a:rPr>
              <a:t>Clear thinking and logical arguments are considered essential to attain salvation.</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1AE15A3F-BBF9-49CE-BEA1-BBB79D3CC9A0}"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56</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Six System Indian Philosophy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507596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YOGA School of Philosophy:</a:t>
            </a:r>
          </a:p>
          <a:p>
            <a:pPr algn="just">
              <a:lnSpc>
                <a:spcPct val="150000"/>
              </a:lnSpc>
            </a:pPr>
            <a:r>
              <a:rPr lang="en-US" sz="2200" dirty="0">
                <a:latin typeface="Times New Roman" panose="02020603050405020304" pitchFamily="18" charset="0"/>
                <a:cs typeface="Times New Roman" panose="02020603050405020304" pitchFamily="18" charset="0"/>
              </a:rPr>
              <a:t>Patanjali was the founder of this school.</a:t>
            </a:r>
          </a:p>
          <a:p>
            <a:pPr algn="just">
              <a:lnSpc>
                <a:spcPct val="150000"/>
              </a:lnSpc>
            </a:pPr>
            <a:r>
              <a:rPr lang="en-US" sz="2200" dirty="0">
                <a:latin typeface="Times New Roman" panose="02020603050405020304" pitchFamily="18" charset="0"/>
                <a:cs typeface="Times New Roman" panose="02020603050405020304" pitchFamily="18" charset="0"/>
              </a:rPr>
              <a:t>Patanjali’s Yoga sutras 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Practice of control over bodily organs, pleasure and senses is central to the philosophy of this system.</a:t>
            </a:r>
          </a:p>
          <a:p>
            <a:pPr algn="just">
              <a:lnSpc>
                <a:spcPct val="150000"/>
              </a:lnSpc>
            </a:pPr>
            <a:r>
              <a:rPr lang="en-US" sz="2200" dirty="0">
                <a:latin typeface="Times New Roman" panose="02020603050405020304" pitchFamily="18" charset="0"/>
                <a:cs typeface="Times New Roman" panose="02020603050405020304" pitchFamily="18" charset="0"/>
              </a:rPr>
              <a:t>The Yoga school literally means the union of two major entities. They argue that human being can achieve salvation by combining meditation and physical training(</a:t>
            </a:r>
            <a:r>
              <a:rPr lang="en-US" sz="2200" b="1" dirty="0">
                <a:latin typeface="Times New Roman" panose="02020603050405020304" pitchFamily="18" charset="0"/>
                <a:cs typeface="Times New Roman" panose="02020603050405020304" pitchFamily="18" charset="0"/>
              </a:rPr>
              <a:t>asana</a:t>
            </a:r>
            <a:r>
              <a:rPr lang="en-US" sz="2200" dirty="0">
                <a:latin typeface="Times New Roman" panose="02020603050405020304" pitchFamily="18" charset="0"/>
                <a:cs typeface="Times New Roman" panose="02020603050405020304" pitchFamily="18" charset="0"/>
              </a:rPr>
              <a:t>) of yogic techniques.</a:t>
            </a:r>
          </a:p>
          <a:p>
            <a:pPr algn="just">
              <a:lnSpc>
                <a:spcPct val="150000"/>
              </a:lnSpc>
            </a:pPr>
            <a:r>
              <a:rPr lang="en-US" sz="2200" dirty="0">
                <a:latin typeface="Times New Roman" panose="02020603050405020304" pitchFamily="18" charset="0"/>
                <a:cs typeface="Times New Roman" panose="02020603050405020304" pitchFamily="18" charset="0"/>
              </a:rPr>
              <a:t>‘Om’ is considered as a scared symbol.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58B39746-4302-4BE3-B160-6A3CDC0AB388}"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57</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Six System Indian Philosophy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254076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MIMAMSA School of Philosophy:</a:t>
            </a:r>
          </a:p>
          <a:p>
            <a:pPr algn="just">
              <a:lnSpc>
                <a:spcPct val="150000"/>
              </a:lnSpc>
            </a:pPr>
            <a:r>
              <a:rPr lang="en-US" sz="2200" dirty="0">
                <a:latin typeface="Times New Roman" panose="02020603050405020304" pitchFamily="18" charset="0"/>
                <a:cs typeface="Times New Roman" panose="02020603050405020304" pitchFamily="18" charset="0"/>
              </a:rPr>
              <a:t>Maharishi Jaimini was the founder of this school.</a:t>
            </a:r>
          </a:p>
          <a:p>
            <a:pPr algn="just">
              <a:lnSpc>
                <a:spcPct val="150000"/>
              </a:lnSpc>
            </a:pPr>
            <a:r>
              <a:rPr lang="en-US" sz="2200" dirty="0">
                <a:latin typeface="Times New Roman" panose="02020603050405020304" pitchFamily="18" charset="0"/>
                <a:cs typeface="Times New Roman" panose="02020603050405020304" pitchFamily="18" charset="0"/>
              </a:rPr>
              <a:t>Jaimini sutras (also known as Upadesha sutras) 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The word ‘Mimamsa’ literally means the art of reasoning, interpretation and application. This school focuses on the analysis of the texts of Samhita and Brahmana that are portions of the Vedas.</a:t>
            </a:r>
          </a:p>
          <a:p>
            <a:pPr algn="just">
              <a:lnSpc>
                <a:spcPct val="150000"/>
              </a:lnSpc>
            </a:pPr>
            <a:r>
              <a:rPr lang="en-US" sz="2200" dirty="0">
                <a:latin typeface="Times New Roman" panose="02020603050405020304" pitchFamily="18" charset="0"/>
                <a:cs typeface="Times New Roman" panose="02020603050405020304" pitchFamily="18" charset="0"/>
              </a:rPr>
              <a:t>Attaining salvation and reaching heaven is the main object of the philosophy of this school.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FEC3731A-E428-43A5-8DBC-FBC9F23CBE07}"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58</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Six System Indian Philosophy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84345"/>
          </a:xfrm>
          <a:prstGeom prst="rect">
            <a:avLst/>
          </a:prstGeom>
        </p:spPr>
      </p:pic>
    </p:spTree>
    <p:extLst>
      <p:ext uri="{BB962C8B-B14F-4D97-AF65-F5344CB8AC3E}">
        <p14:creationId xmlns:p14="http://schemas.microsoft.com/office/powerpoint/2010/main" val="30704641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VEDANTA  School of Philosophy:</a:t>
            </a:r>
          </a:p>
          <a:p>
            <a:pPr algn="just">
              <a:lnSpc>
                <a:spcPct val="150000"/>
              </a:lnSpc>
            </a:pPr>
            <a:r>
              <a:rPr lang="en-US" sz="2200" dirty="0">
                <a:latin typeface="Times New Roman" panose="02020603050405020304" pitchFamily="18" charset="0"/>
                <a:cs typeface="Times New Roman" panose="02020603050405020304" pitchFamily="18" charset="0"/>
              </a:rPr>
              <a:t>Badarayana was the founder of this school.</a:t>
            </a:r>
          </a:p>
          <a:p>
            <a:pPr algn="just">
              <a:lnSpc>
                <a:spcPct val="150000"/>
              </a:lnSpc>
            </a:pPr>
            <a:r>
              <a:rPr lang="en-US" sz="2200" dirty="0">
                <a:latin typeface="Times New Roman" panose="02020603050405020304" pitchFamily="18" charset="0"/>
                <a:cs typeface="Times New Roman" panose="02020603050405020304" pitchFamily="18" charset="0"/>
              </a:rPr>
              <a:t>Badarayana’s </a:t>
            </a:r>
            <a:r>
              <a:rPr lang="en-US" sz="2200" b="1" i="1" dirty="0">
                <a:latin typeface="Times New Roman" panose="02020603050405020304" pitchFamily="18" charset="0"/>
                <a:cs typeface="Times New Roman" panose="02020603050405020304" pitchFamily="18" charset="0"/>
              </a:rPr>
              <a:t>Brahma sutra </a:t>
            </a:r>
            <a:r>
              <a:rPr lang="en-US" sz="2200" dirty="0">
                <a:latin typeface="Times New Roman" panose="02020603050405020304" pitchFamily="18" charset="0"/>
                <a:cs typeface="Times New Roman" panose="02020603050405020304" pitchFamily="18" charset="0"/>
              </a:rPr>
              <a:t>is the principal text of this school.</a:t>
            </a:r>
          </a:p>
          <a:p>
            <a:pPr algn="just">
              <a:lnSpc>
                <a:spcPct val="150000"/>
              </a:lnSpc>
            </a:pPr>
            <a:r>
              <a:rPr lang="en-US" sz="2200" dirty="0">
                <a:latin typeface="Times New Roman" panose="02020603050405020304" pitchFamily="18" charset="0"/>
                <a:cs typeface="Times New Roman" panose="02020603050405020304" pitchFamily="18" charset="0"/>
              </a:rPr>
              <a:t>Vedanta is made of two words- ‘Veda’ and ‘ant’, i.e. the end of the Vedas. This school upholds the philosophies of life as elaborated in the Upanishads. It is also known as ‘ Uttar Mimamsa’ or ‘Jnana Mimamsa’.</a:t>
            </a:r>
          </a:p>
          <a:p>
            <a:pPr algn="just">
              <a:lnSpc>
                <a:spcPct val="150000"/>
              </a:lnSpc>
            </a:pPr>
            <a:r>
              <a:rPr lang="en-US" sz="2200" dirty="0">
                <a:latin typeface="Times New Roman" panose="02020603050405020304" pitchFamily="18" charset="0"/>
                <a:cs typeface="Times New Roman" panose="02020603050405020304" pitchFamily="18" charset="0"/>
              </a:rPr>
              <a:t>But this philosophy evolved in 9th century AD through the philosophical intervention of Shankaracharya who wrote commentaries on the Upanishads and the Bhagavad Gita. His changes led to the development of Advaita Vedanta. Ramanujam was another philosopher of this school.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30B3065A-6566-47A3-B4FC-FF9C08D1E794}"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59</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Six System Indian Philosophy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42105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id="{6C43C166-9AF0-49B5-A79C-4BC8293C357B}"/>
              </a:ext>
            </a:extLst>
          </p:cNvPr>
          <p:cNvSpPr>
            <a:spLocks noChangeArrowheads="1"/>
          </p:cNvSpPr>
          <p:nvPr/>
        </p:nvSpPr>
        <p:spPr bwMode="auto">
          <a:xfrm>
            <a:off x="152400" y="1554163"/>
            <a:ext cx="87630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Can apply the old designing concept with blend of new trends in building construction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Learn the ancient living style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Indian Traditional knowledge modern scientific perspective</a:t>
            </a: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Apply the ancient advanced architectural wonders in current trends</a:t>
            </a: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itle 1">
            <a:extLst>
              <a:ext uri="{FF2B5EF4-FFF2-40B4-BE49-F238E27FC236}">
                <a16:creationId xmlns:a16="http://schemas.microsoft.com/office/drawing/2014/main" id="{B0EA7BBD-922B-43E1-9505-F70F9BD12CC0}"/>
              </a:ext>
            </a:extLst>
          </p:cNvPr>
          <p:cNvSpPr txBox="1">
            <a:spLocks/>
          </p:cNvSpPr>
          <p:nvPr/>
        </p:nvSpPr>
        <p:spPr bwMode="auto">
          <a:xfrm>
            <a:off x="0" y="0"/>
            <a:ext cx="9144000" cy="9906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eaLnBrk="0" fontAlgn="base" hangingPunct="0">
              <a:spcBef>
                <a:spcPct val="0"/>
              </a:spcBef>
              <a:spcAft>
                <a:spcPct val="0"/>
              </a:spcAft>
              <a:defRPr sz="2800"/>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r>
              <a:rPr lang="en-US" dirty="0"/>
              <a:t>             Applications of Essence of Indian Traditional Knowledge</a:t>
            </a:r>
          </a:p>
        </p:txBody>
      </p:sp>
      <p:sp>
        <p:nvSpPr>
          <p:cNvPr id="6" name="Date Placeholder 5">
            <a:extLst>
              <a:ext uri="{FF2B5EF4-FFF2-40B4-BE49-F238E27FC236}">
                <a16:creationId xmlns:a16="http://schemas.microsoft.com/office/drawing/2014/main" id="{D9598B75-C714-4FFA-9D33-85345C262A9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C32FC36-ED7A-4A70-A742-E98241C11DD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1/27/2025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a:extLst>
              <a:ext uri="{FF2B5EF4-FFF2-40B4-BE49-F238E27FC236}">
                <a16:creationId xmlns:a16="http://schemas.microsoft.com/office/drawing/2014/main" id="{34124F37-1A4C-4570-BFED-11784F7A0608}"/>
              </a:ext>
            </a:extLst>
          </p:cNvPr>
          <p:cNvSpPr>
            <a:spLocks noGrp="1"/>
          </p:cNvSpPr>
          <p:nvPr>
            <p:ph type="ftr" sz="quarter" idx="11"/>
          </p:nvPr>
        </p:nvSpPr>
        <p:spPr>
          <a:xfrm>
            <a:off x="1981200" y="6356350"/>
            <a:ext cx="6019800" cy="501650"/>
          </a:xfrm>
        </p:spPr>
        <p:txBody>
          <a:bodyPr/>
          <a:lstStyle/>
          <a:p>
            <a:pPr lvl="0">
              <a:spcBef>
                <a:spcPct val="20000"/>
              </a:spcBef>
              <a:defRPr/>
            </a:pPr>
            <a:r>
              <a:rPr lang="en-US" dirty="0" smtClean="0"/>
              <a:t>Ms. Neha Singh    Essence of Indian Traditional Knowledge              Unit </a:t>
            </a:r>
            <a:r>
              <a:rPr lang="en-US" dirty="0"/>
              <a:t>I</a:t>
            </a:r>
          </a:p>
        </p:txBody>
      </p:sp>
      <p:sp>
        <p:nvSpPr>
          <p:cNvPr id="18438" name="Slide Number Placeholder 4">
            <a:extLst>
              <a:ext uri="{FF2B5EF4-FFF2-40B4-BE49-F238E27FC236}">
                <a16:creationId xmlns:a16="http://schemas.microsoft.com/office/drawing/2014/main" id="{148E5614-2AD7-41C1-B00D-6DA4CBA8A5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FEBA2D-7EE5-418C-B21C-C6864313D2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1060548"/>
          </a:xfrm>
          <a:prstGeom prst="rect">
            <a:avLst/>
          </a:prstGeom>
        </p:spPr>
      </p:pic>
    </p:spTree>
    <p:extLst>
      <p:ext uri="{BB962C8B-B14F-4D97-AF65-F5344CB8AC3E}">
        <p14:creationId xmlns:p14="http://schemas.microsoft.com/office/powerpoint/2010/main" val="18346507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word Shankaracharya, is composed of two parts, ‘Shankara’ and ‘Acharya’. Acharya is a Sanskrit word meaning "teacher", so Shankaracharya means "teacher of the way of Shankara“.</a:t>
            </a:r>
          </a:p>
          <a:p>
            <a:pPr algn="just">
              <a:lnSpc>
                <a:spcPct val="150000"/>
              </a:lnSpc>
            </a:pPr>
            <a:r>
              <a:rPr lang="en-US" sz="2200" dirty="0">
                <a:latin typeface="Times New Roman" panose="02020603050405020304" pitchFamily="18" charset="0"/>
                <a:cs typeface="Times New Roman" panose="02020603050405020304" pitchFamily="18" charset="0"/>
              </a:rPr>
              <a:t>Shankaracharya’s philosophy is called </a:t>
            </a:r>
            <a:r>
              <a:rPr lang="en-US" sz="2200" b="1" i="1" dirty="0">
                <a:latin typeface="Times New Roman" panose="02020603050405020304" pitchFamily="18" charset="0"/>
                <a:cs typeface="Times New Roman" panose="02020603050405020304" pitchFamily="18" charset="0"/>
              </a:rPr>
              <a:t>Advaita</a:t>
            </a:r>
            <a:r>
              <a:rPr lang="en-US" sz="2200" dirty="0">
                <a:latin typeface="Times New Roman" panose="02020603050405020304" pitchFamily="18" charset="0"/>
                <a:cs typeface="Times New Roman" panose="02020603050405020304" pitchFamily="18" charset="0"/>
              </a:rPr>
              <a:t> (monism).</a:t>
            </a:r>
          </a:p>
          <a:p>
            <a:pPr algn="just">
              <a:lnSpc>
                <a:spcPct val="150000"/>
              </a:lnSpc>
            </a:pPr>
            <a:r>
              <a:rPr lang="en-US" sz="2200" dirty="0">
                <a:latin typeface="Times New Roman" panose="02020603050405020304" pitchFamily="18" charset="0"/>
                <a:cs typeface="Times New Roman" panose="02020603050405020304" pitchFamily="18" charset="0"/>
              </a:rPr>
              <a:t>According to this philosophy Brahma is the realty. Only Brahma exists. It can be summed up in his own words ‘ </a:t>
            </a:r>
            <a:r>
              <a:rPr lang="en-US" sz="2200" b="1" i="1" dirty="0">
                <a:latin typeface="Times New Roman" panose="02020603050405020304" pitchFamily="18" charset="0"/>
                <a:cs typeface="Times New Roman" panose="02020603050405020304" pitchFamily="18" charset="0"/>
              </a:rPr>
              <a:t>Brahma Satya, Jagat Mithya</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Shankara considered Brahma to be without any attributes(i.e Nirguna).</a:t>
            </a:r>
          </a:p>
          <a:p>
            <a:pPr algn="just">
              <a:lnSpc>
                <a:spcPct val="150000"/>
              </a:lnSpc>
            </a:pPr>
            <a:r>
              <a:rPr lang="en-US" sz="2200" dirty="0">
                <a:latin typeface="Times New Roman" panose="02020603050405020304" pitchFamily="18" charset="0"/>
                <a:cs typeface="Times New Roman" panose="02020603050405020304" pitchFamily="18" charset="0"/>
              </a:rPr>
              <a:t>Shankara Wrote commentaries on 11 main Upanishads.</a:t>
            </a:r>
          </a:p>
          <a:p>
            <a:pPr algn="just">
              <a:lnSpc>
                <a:spcPct val="150000"/>
              </a:lnSpc>
            </a:pPr>
            <a:r>
              <a:rPr lang="en-US" sz="2200" dirty="0">
                <a:latin typeface="Times New Roman" panose="02020603050405020304" pitchFamily="18" charset="0"/>
                <a:cs typeface="Times New Roman" panose="02020603050405020304" pitchFamily="18" charset="0"/>
              </a:rPr>
              <a:t>Shankara started Panchayatana system in which 5 deities are worshipped together.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F1ABBAE6-8218-4378-978E-3AED2019174B}"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60</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Shankaracharya (CO1&amp; CO3)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9018233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These deities are </a:t>
            </a:r>
            <a:r>
              <a:rPr lang="en-US" sz="2200" b="1" dirty="0">
                <a:latin typeface="Times New Roman" panose="02020603050405020304" pitchFamily="18" charset="0"/>
                <a:cs typeface="Times New Roman" panose="02020603050405020304" pitchFamily="18" charset="0"/>
              </a:rPr>
              <a:t>Shiva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Parvati</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Ganesha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Vishnu</a:t>
            </a:r>
            <a:r>
              <a:rPr lang="en-US" sz="2200" dirty="0">
                <a:latin typeface="Times New Roman" panose="02020603050405020304" pitchFamily="18" charset="0"/>
                <a:cs typeface="Times New Roman" panose="02020603050405020304" pitchFamily="18" charset="0"/>
              </a:rPr>
              <a:t> &amp; </a:t>
            </a:r>
            <a:r>
              <a:rPr lang="en-US" sz="2200" b="1" dirty="0">
                <a:latin typeface="Times New Roman" panose="02020603050405020304" pitchFamily="18" charset="0"/>
                <a:cs typeface="Times New Roman" panose="02020603050405020304" pitchFamily="18" charset="0"/>
              </a:rPr>
              <a:t>Surya</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This helps in integration of different religious groups of India. Because of this he is referred as Shanmata Sthapanacharya.</a:t>
            </a:r>
          </a:p>
          <a:p>
            <a:pPr algn="just">
              <a:lnSpc>
                <a:spcPct val="150000"/>
              </a:lnSpc>
            </a:pPr>
            <a:r>
              <a:rPr lang="en-US" sz="2200" dirty="0">
                <a:latin typeface="Times New Roman" panose="02020603050405020304" pitchFamily="18" charset="0"/>
                <a:cs typeface="Times New Roman" panose="02020603050405020304" pitchFamily="18" charset="0"/>
              </a:rPr>
              <a:t>Shankara established 4 monasteries in different corners of India. These were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a:t>
            </a:r>
            <a:r>
              <a:rPr lang="en-US" sz="2200" b="1" dirty="0">
                <a:latin typeface="Times New Roman" panose="02020603050405020304" pitchFamily="18" charset="0"/>
                <a:cs typeface="Times New Roman" panose="02020603050405020304" pitchFamily="18" charset="0"/>
              </a:rPr>
              <a:t>Kalikapeeta</a:t>
            </a:r>
            <a:r>
              <a:rPr lang="en-US" sz="2200" dirty="0">
                <a:latin typeface="Times New Roman" panose="02020603050405020304" pitchFamily="18" charset="0"/>
                <a:cs typeface="Times New Roman" panose="02020603050405020304" pitchFamily="18" charset="0"/>
              </a:rPr>
              <a:t> at Dwarka in West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2. </a:t>
            </a:r>
            <a:r>
              <a:rPr lang="en-US" sz="2200" b="1" dirty="0">
                <a:latin typeface="Times New Roman" panose="02020603050405020304" pitchFamily="18" charset="0"/>
                <a:cs typeface="Times New Roman" panose="02020603050405020304" pitchFamily="18" charset="0"/>
              </a:rPr>
              <a:t>Jyotirmatha</a:t>
            </a:r>
            <a:r>
              <a:rPr lang="en-US" sz="2200" dirty="0">
                <a:latin typeface="Times New Roman" panose="02020603050405020304" pitchFamily="18" charset="0"/>
                <a:cs typeface="Times New Roman" panose="02020603050405020304" pitchFamily="18" charset="0"/>
              </a:rPr>
              <a:t> at Badrinath in North</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3. </a:t>
            </a:r>
            <a:r>
              <a:rPr lang="en-US" sz="2200" b="1" dirty="0">
                <a:latin typeface="Times New Roman" panose="02020603050405020304" pitchFamily="18" charset="0"/>
                <a:cs typeface="Times New Roman" panose="02020603050405020304" pitchFamily="18" charset="0"/>
              </a:rPr>
              <a:t>Govardhanapeeta</a:t>
            </a:r>
            <a:r>
              <a:rPr lang="en-US" sz="2200" dirty="0">
                <a:latin typeface="Times New Roman" panose="02020603050405020304" pitchFamily="18" charset="0"/>
                <a:cs typeface="Times New Roman" panose="02020603050405020304" pitchFamily="18" charset="0"/>
              </a:rPr>
              <a:t> at Jagannath Puri in East</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4. </a:t>
            </a:r>
            <a:r>
              <a:rPr lang="en-US" sz="2200" b="1" dirty="0">
                <a:latin typeface="Times New Roman" panose="02020603050405020304" pitchFamily="18" charset="0"/>
                <a:cs typeface="Times New Roman" panose="02020603050405020304" pitchFamily="18" charset="0"/>
              </a:rPr>
              <a:t>Sharadhapeeta</a:t>
            </a:r>
            <a:r>
              <a:rPr lang="en-US" sz="2200" dirty="0">
                <a:latin typeface="Times New Roman" panose="02020603050405020304" pitchFamily="18" charset="0"/>
                <a:cs typeface="Times New Roman" panose="02020603050405020304" pitchFamily="18" charset="0"/>
              </a:rPr>
              <a:t> at Sringeri (Chikkamagaluru, Karnataka) in South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6057B24D-4BD8-46A8-A715-1EE16939D3D3}"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61</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Shankaracharya</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286409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5C15BD77-4552-404E-ABDD-136FC9D4A2DF}"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62</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Various Philosophical Doctrines </a:t>
            </a:r>
          </a:p>
          <a:p>
            <a:r>
              <a:rPr lang="en-US" dirty="0"/>
              <a:t>(CO3)</a:t>
            </a:r>
          </a:p>
        </p:txBody>
      </p:sp>
      <p:graphicFrame>
        <p:nvGraphicFramePr>
          <p:cNvPr id="2" name="Table 7">
            <a:extLst>
              <a:ext uri="{FF2B5EF4-FFF2-40B4-BE49-F238E27FC236}">
                <a16:creationId xmlns:a16="http://schemas.microsoft.com/office/drawing/2014/main" id="{262616DF-DC82-4F1E-802F-60DA37CA9C3C}"/>
              </a:ext>
            </a:extLst>
          </p:cNvPr>
          <p:cNvGraphicFramePr>
            <a:graphicFrameLocks noGrp="1"/>
          </p:cNvGraphicFramePr>
          <p:nvPr>
            <p:extLst>
              <p:ext uri="{D42A27DB-BD31-4B8C-83A1-F6EECF244321}">
                <p14:modId xmlns:p14="http://schemas.microsoft.com/office/powerpoint/2010/main" val="1333909987"/>
              </p:ext>
            </p:extLst>
          </p:nvPr>
        </p:nvGraphicFramePr>
        <p:xfrm>
          <a:off x="609600" y="1133474"/>
          <a:ext cx="8305800" cy="512064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3821914167"/>
                    </a:ext>
                  </a:extLst>
                </a:gridCol>
                <a:gridCol w="5410200">
                  <a:extLst>
                    <a:ext uri="{9D8B030D-6E8A-4147-A177-3AD203B41FA5}">
                      <a16:colId xmlns:a16="http://schemas.microsoft.com/office/drawing/2014/main" val="944532858"/>
                    </a:ext>
                  </a:extLst>
                </a:gridCol>
              </a:tblGrid>
              <a:tr h="392007">
                <a:tc>
                  <a:txBody>
                    <a:bodyPr/>
                    <a:lstStyle/>
                    <a:p>
                      <a:r>
                        <a:rPr lang="en-IN" sz="2200" dirty="0">
                          <a:latin typeface="Times New Roman" panose="02020603050405020304" pitchFamily="18" charset="0"/>
                          <a:cs typeface="Times New Roman" panose="02020603050405020304" pitchFamily="18" charset="0"/>
                        </a:rPr>
                        <a:t>       Propounder </a:t>
                      </a:r>
                    </a:p>
                  </a:txBody>
                  <a:tcPr/>
                </a:tc>
                <a:tc>
                  <a:txBody>
                    <a:bodyPr/>
                    <a:lstStyle/>
                    <a:p>
                      <a:pPr algn="just"/>
                      <a:r>
                        <a:rPr lang="en-IN" sz="2200" dirty="0">
                          <a:latin typeface="Times New Roman" panose="02020603050405020304" pitchFamily="18" charset="0"/>
                          <a:cs typeface="Times New Roman" panose="02020603050405020304" pitchFamily="18" charset="0"/>
                        </a:rPr>
                        <a:t>                         Doctrine </a:t>
                      </a:r>
                    </a:p>
                  </a:txBody>
                  <a:tcPr/>
                </a:tc>
                <a:extLst>
                  <a:ext uri="{0D108BD9-81ED-4DB2-BD59-A6C34878D82A}">
                    <a16:rowId xmlns:a16="http://schemas.microsoft.com/office/drawing/2014/main" val="607909543"/>
                  </a:ext>
                </a:extLst>
              </a:tr>
              <a:tr h="392007">
                <a:tc>
                  <a:txBody>
                    <a:bodyPr/>
                    <a:lstStyle/>
                    <a:p>
                      <a:pPr algn="just"/>
                      <a:r>
                        <a:rPr lang="en-IN" sz="2200" b="1" dirty="0">
                          <a:latin typeface="Times New Roman" panose="02020603050405020304" pitchFamily="18" charset="0"/>
                          <a:cs typeface="Times New Roman" panose="02020603050405020304" pitchFamily="18" charset="0"/>
                        </a:rPr>
                        <a:t>Shankaracharya</a:t>
                      </a:r>
                    </a:p>
                  </a:txBody>
                  <a:tcPr/>
                </a:tc>
                <a:tc>
                  <a:txBody>
                    <a:bodyPr/>
                    <a:lstStyle/>
                    <a:p>
                      <a:r>
                        <a:rPr lang="en-IN" sz="2200" dirty="0">
                          <a:latin typeface="Times New Roman" panose="02020603050405020304" pitchFamily="18" charset="0"/>
                          <a:cs typeface="Times New Roman" panose="02020603050405020304" pitchFamily="18" charset="0"/>
                        </a:rPr>
                        <a:t>Advaitavada (Monism)</a:t>
                      </a:r>
                    </a:p>
                  </a:txBody>
                  <a:tcPr/>
                </a:tc>
                <a:extLst>
                  <a:ext uri="{0D108BD9-81ED-4DB2-BD59-A6C34878D82A}">
                    <a16:rowId xmlns:a16="http://schemas.microsoft.com/office/drawing/2014/main" val="644909704"/>
                  </a:ext>
                </a:extLst>
              </a:tr>
              <a:tr h="392007">
                <a:tc>
                  <a:txBody>
                    <a:bodyPr/>
                    <a:lstStyle/>
                    <a:p>
                      <a:pPr algn="just"/>
                      <a:r>
                        <a:rPr lang="en-IN" sz="2200" b="1" dirty="0">
                          <a:latin typeface="Times New Roman" panose="02020603050405020304" pitchFamily="18" charset="0"/>
                          <a:cs typeface="Times New Roman" panose="02020603050405020304" pitchFamily="18" charset="0"/>
                        </a:rPr>
                        <a:t>Ramanujacharya</a:t>
                      </a:r>
                    </a:p>
                  </a:txBody>
                  <a:tcPr/>
                </a:tc>
                <a:tc>
                  <a:txBody>
                    <a:bodyPr/>
                    <a:lstStyle/>
                    <a:p>
                      <a:r>
                        <a:rPr lang="en-IN" sz="2200" dirty="0">
                          <a:latin typeface="Times New Roman" panose="02020603050405020304" pitchFamily="18" charset="0"/>
                          <a:cs typeface="Times New Roman" panose="02020603050405020304" pitchFamily="18" charset="0"/>
                        </a:rPr>
                        <a:t>Vishishta Advaitavada(Qualified Monism)</a:t>
                      </a:r>
                    </a:p>
                  </a:txBody>
                  <a:tcPr/>
                </a:tc>
                <a:extLst>
                  <a:ext uri="{0D108BD9-81ED-4DB2-BD59-A6C34878D82A}">
                    <a16:rowId xmlns:a16="http://schemas.microsoft.com/office/drawing/2014/main" val="721359114"/>
                  </a:ext>
                </a:extLst>
              </a:tr>
              <a:tr h="392007">
                <a:tc>
                  <a:txBody>
                    <a:bodyPr/>
                    <a:lstStyle/>
                    <a:p>
                      <a:pPr algn="just"/>
                      <a:r>
                        <a:rPr lang="en-IN" sz="2200" b="1" dirty="0">
                          <a:latin typeface="Times New Roman" panose="02020603050405020304" pitchFamily="18" charset="0"/>
                          <a:cs typeface="Times New Roman" panose="02020603050405020304" pitchFamily="18" charset="0"/>
                        </a:rPr>
                        <a:t>Madhavacharya</a:t>
                      </a:r>
                    </a:p>
                  </a:txBody>
                  <a:tcPr/>
                </a:tc>
                <a:tc>
                  <a:txBody>
                    <a:bodyPr/>
                    <a:lstStyle/>
                    <a:p>
                      <a:r>
                        <a:rPr lang="en-IN" sz="2200" dirty="0">
                          <a:latin typeface="Times New Roman" panose="02020603050405020304" pitchFamily="18" charset="0"/>
                          <a:cs typeface="Times New Roman" panose="02020603050405020304" pitchFamily="18" charset="0"/>
                        </a:rPr>
                        <a:t>Dwaitvada</a:t>
                      </a:r>
                    </a:p>
                  </a:txBody>
                  <a:tcPr/>
                </a:tc>
                <a:extLst>
                  <a:ext uri="{0D108BD9-81ED-4DB2-BD59-A6C34878D82A}">
                    <a16:rowId xmlns:a16="http://schemas.microsoft.com/office/drawing/2014/main" val="1894853012"/>
                  </a:ext>
                </a:extLst>
              </a:tr>
              <a:tr h="392007">
                <a:tc>
                  <a:txBody>
                    <a:bodyPr/>
                    <a:lstStyle/>
                    <a:p>
                      <a:pPr algn="just"/>
                      <a:r>
                        <a:rPr lang="en-IN" sz="2200" b="1" dirty="0">
                          <a:latin typeface="Times New Roman" panose="02020603050405020304" pitchFamily="18" charset="0"/>
                          <a:cs typeface="Times New Roman" panose="02020603050405020304" pitchFamily="18" charset="0"/>
                        </a:rPr>
                        <a:t>Vallabhacharya</a:t>
                      </a:r>
                    </a:p>
                  </a:txBody>
                  <a:tcPr/>
                </a:tc>
                <a:tc>
                  <a:txBody>
                    <a:bodyPr/>
                    <a:lstStyle/>
                    <a:p>
                      <a:r>
                        <a:rPr lang="en-IN" sz="2200" dirty="0">
                          <a:latin typeface="Times New Roman" panose="02020603050405020304" pitchFamily="18" charset="0"/>
                          <a:cs typeface="Times New Roman" panose="02020603050405020304" pitchFamily="18" charset="0"/>
                        </a:rPr>
                        <a:t>Shuddh-Advaitavada (Pure Monism)</a:t>
                      </a:r>
                    </a:p>
                  </a:txBody>
                  <a:tcPr/>
                </a:tc>
                <a:extLst>
                  <a:ext uri="{0D108BD9-81ED-4DB2-BD59-A6C34878D82A}">
                    <a16:rowId xmlns:a16="http://schemas.microsoft.com/office/drawing/2014/main" val="2625237471"/>
                  </a:ext>
                </a:extLst>
              </a:tr>
              <a:tr h="392007">
                <a:tc>
                  <a:txBody>
                    <a:bodyPr/>
                    <a:lstStyle/>
                    <a:p>
                      <a:pPr algn="just"/>
                      <a:r>
                        <a:rPr lang="en-IN" sz="2200" b="1" dirty="0">
                          <a:latin typeface="Times New Roman" panose="02020603050405020304" pitchFamily="18" charset="0"/>
                          <a:cs typeface="Times New Roman" panose="02020603050405020304" pitchFamily="18" charset="0"/>
                        </a:rPr>
                        <a:t>Nimbarkacharya</a:t>
                      </a:r>
                    </a:p>
                  </a:txBody>
                  <a:tcPr/>
                </a:tc>
                <a:tc>
                  <a:txBody>
                    <a:bodyPr/>
                    <a:lstStyle/>
                    <a:p>
                      <a:r>
                        <a:rPr lang="en-IN" sz="2200" dirty="0">
                          <a:latin typeface="Times New Roman" panose="02020603050405020304" pitchFamily="18" charset="0"/>
                          <a:cs typeface="Times New Roman" panose="02020603050405020304" pitchFamily="18" charset="0"/>
                        </a:rPr>
                        <a:t>Vishishta Advaitavada</a:t>
                      </a:r>
                    </a:p>
                  </a:txBody>
                  <a:tcPr/>
                </a:tc>
                <a:extLst>
                  <a:ext uri="{0D108BD9-81ED-4DB2-BD59-A6C34878D82A}">
                    <a16:rowId xmlns:a16="http://schemas.microsoft.com/office/drawing/2014/main" val="4021087945"/>
                  </a:ext>
                </a:extLst>
              </a:tr>
              <a:tr h="392007">
                <a:tc>
                  <a:txBody>
                    <a:bodyPr/>
                    <a:lstStyle/>
                    <a:p>
                      <a:pPr algn="just"/>
                      <a:r>
                        <a:rPr lang="en-IN" sz="2200" b="1" dirty="0">
                          <a:latin typeface="Times New Roman" panose="02020603050405020304" pitchFamily="18" charset="0"/>
                          <a:cs typeface="Times New Roman" panose="02020603050405020304" pitchFamily="18" charset="0"/>
                        </a:rPr>
                        <a:t>Bhaskaracharya</a:t>
                      </a:r>
                    </a:p>
                  </a:txBody>
                  <a:tcPr/>
                </a:tc>
                <a:tc>
                  <a:txBody>
                    <a:bodyPr/>
                    <a:lstStyle/>
                    <a:p>
                      <a:r>
                        <a:rPr lang="en-IN" sz="2200" dirty="0">
                          <a:latin typeface="Times New Roman" panose="02020603050405020304" pitchFamily="18" charset="0"/>
                          <a:cs typeface="Times New Roman" panose="02020603050405020304" pitchFamily="18" charset="0"/>
                        </a:rPr>
                        <a:t>Bheda-bhedavada</a:t>
                      </a:r>
                    </a:p>
                  </a:txBody>
                  <a:tcPr/>
                </a:tc>
                <a:extLst>
                  <a:ext uri="{0D108BD9-81ED-4DB2-BD59-A6C34878D82A}">
                    <a16:rowId xmlns:a16="http://schemas.microsoft.com/office/drawing/2014/main" val="2676116837"/>
                  </a:ext>
                </a:extLst>
              </a:tr>
              <a:tr h="392007">
                <a:tc>
                  <a:txBody>
                    <a:bodyPr/>
                    <a:lstStyle/>
                    <a:p>
                      <a:pPr algn="just"/>
                      <a:r>
                        <a:rPr lang="en-IN" sz="2200" b="1" dirty="0">
                          <a:latin typeface="Times New Roman" panose="02020603050405020304" pitchFamily="18" charset="0"/>
                          <a:cs typeface="Times New Roman" panose="02020603050405020304" pitchFamily="18" charset="0"/>
                        </a:rPr>
                        <a:t>Chaitanya</a:t>
                      </a:r>
                    </a:p>
                  </a:txBody>
                  <a:tcPr/>
                </a:tc>
                <a:tc>
                  <a:txBody>
                    <a:bodyPr/>
                    <a:lstStyle/>
                    <a:p>
                      <a:r>
                        <a:rPr lang="en-IN" sz="2200" dirty="0">
                          <a:latin typeface="Times New Roman" panose="02020603050405020304" pitchFamily="18" charset="0"/>
                          <a:cs typeface="Times New Roman" panose="02020603050405020304" pitchFamily="18" charset="0"/>
                        </a:rPr>
                        <a:t>Achintya-Bhedabhedavada</a:t>
                      </a:r>
                    </a:p>
                  </a:txBody>
                  <a:tcPr/>
                </a:tc>
                <a:extLst>
                  <a:ext uri="{0D108BD9-81ED-4DB2-BD59-A6C34878D82A}">
                    <a16:rowId xmlns:a16="http://schemas.microsoft.com/office/drawing/2014/main" val="3486802351"/>
                  </a:ext>
                </a:extLst>
              </a:tr>
              <a:tr h="392007">
                <a:tc>
                  <a:txBody>
                    <a:bodyPr/>
                    <a:lstStyle/>
                    <a:p>
                      <a:pPr algn="just"/>
                      <a:r>
                        <a:rPr lang="en-IN" sz="2200" b="1" dirty="0">
                          <a:latin typeface="Times New Roman" panose="02020603050405020304" pitchFamily="18" charset="0"/>
                          <a:cs typeface="Times New Roman" panose="02020603050405020304" pitchFamily="18" charset="0"/>
                        </a:rPr>
                        <a:t>Vijnanabhikshu</a:t>
                      </a:r>
                    </a:p>
                  </a:txBody>
                  <a:tcPr/>
                </a:tc>
                <a:tc>
                  <a:txBody>
                    <a:bodyPr/>
                    <a:lstStyle/>
                    <a:p>
                      <a:r>
                        <a:rPr lang="en-IN" sz="2200" dirty="0">
                          <a:latin typeface="Times New Roman" panose="02020603050405020304" pitchFamily="18" charset="0"/>
                          <a:cs typeface="Times New Roman" panose="02020603050405020304" pitchFamily="18" charset="0"/>
                        </a:rPr>
                        <a:t>Avibhagadvaita</a:t>
                      </a:r>
                    </a:p>
                  </a:txBody>
                  <a:tcPr/>
                </a:tc>
                <a:extLst>
                  <a:ext uri="{0D108BD9-81ED-4DB2-BD59-A6C34878D82A}">
                    <a16:rowId xmlns:a16="http://schemas.microsoft.com/office/drawing/2014/main" val="2833505635"/>
                  </a:ext>
                </a:extLst>
              </a:tr>
              <a:tr h="392007">
                <a:tc>
                  <a:txBody>
                    <a:bodyPr/>
                    <a:lstStyle/>
                    <a:p>
                      <a:pPr algn="just"/>
                      <a:r>
                        <a:rPr lang="en-IN" sz="2200" b="1" dirty="0">
                          <a:latin typeface="Times New Roman" panose="02020603050405020304" pitchFamily="18" charset="0"/>
                          <a:cs typeface="Times New Roman" panose="02020603050405020304" pitchFamily="18" charset="0"/>
                        </a:rPr>
                        <a:t>Sripati</a:t>
                      </a:r>
                    </a:p>
                  </a:txBody>
                  <a:tcPr/>
                </a:tc>
                <a:tc>
                  <a:txBody>
                    <a:bodyPr/>
                    <a:lstStyle/>
                    <a:p>
                      <a:r>
                        <a:rPr lang="en-IN" sz="2200" dirty="0">
                          <a:latin typeface="Times New Roman" panose="02020603050405020304" pitchFamily="18" charset="0"/>
                          <a:cs typeface="Times New Roman" panose="02020603050405020304" pitchFamily="18" charset="0"/>
                        </a:rPr>
                        <a:t>Vir Shiva Vishishtadvaitavada</a:t>
                      </a:r>
                    </a:p>
                  </a:txBody>
                  <a:tcPr/>
                </a:tc>
                <a:extLst>
                  <a:ext uri="{0D108BD9-81ED-4DB2-BD59-A6C34878D82A}">
                    <a16:rowId xmlns:a16="http://schemas.microsoft.com/office/drawing/2014/main" val="3606102067"/>
                  </a:ext>
                </a:extLst>
              </a:tr>
              <a:tr h="392007">
                <a:tc>
                  <a:txBody>
                    <a:bodyPr/>
                    <a:lstStyle/>
                    <a:p>
                      <a:pPr algn="just"/>
                      <a:r>
                        <a:rPr lang="en-IN" sz="2200" b="1" dirty="0">
                          <a:latin typeface="Times New Roman" panose="02020603050405020304" pitchFamily="18" charset="0"/>
                          <a:cs typeface="Times New Roman" panose="02020603050405020304" pitchFamily="18" charset="0"/>
                        </a:rPr>
                        <a:t>Srikantha</a:t>
                      </a:r>
                    </a:p>
                  </a:txBody>
                  <a:tcPr/>
                </a:tc>
                <a:tc>
                  <a:txBody>
                    <a:bodyPr/>
                    <a:lstStyle/>
                    <a:p>
                      <a:r>
                        <a:rPr lang="en-IN" sz="2200" dirty="0">
                          <a:latin typeface="Times New Roman" panose="02020603050405020304" pitchFamily="18" charset="0"/>
                          <a:cs typeface="Times New Roman" panose="02020603050405020304" pitchFamily="18" charset="0"/>
                        </a:rPr>
                        <a:t> Shaiva Vishishtadvaitavada</a:t>
                      </a:r>
                    </a:p>
                  </a:txBody>
                  <a:tcPr/>
                </a:tc>
                <a:extLst>
                  <a:ext uri="{0D108BD9-81ED-4DB2-BD59-A6C34878D82A}">
                    <a16:rowId xmlns:a16="http://schemas.microsoft.com/office/drawing/2014/main" val="1436304987"/>
                  </a:ext>
                </a:extLst>
              </a:tr>
              <a:tr h="392007">
                <a:tc>
                  <a:txBody>
                    <a:bodyPr/>
                    <a:lstStyle/>
                    <a:p>
                      <a:pPr algn="just"/>
                      <a:r>
                        <a:rPr lang="en-IN" sz="2200" b="1" dirty="0">
                          <a:latin typeface="Times New Roman" panose="02020603050405020304" pitchFamily="18" charset="0"/>
                          <a:cs typeface="Times New Roman" panose="02020603050405020304" pitchFamily="18" charset="0"/>
                        </a:rPr>
                        <a:t>Basava</a:t>
                      </a:r>
                    </a:p>
                  </a:txBody>
                  <a:tcPr/>
                </a:tc>
                <a:tc>
                  <a:txBody>
                    <a:bodyPr/>
                    <a:lstStyle/>
                    <a:p>
                      <a:pPr algn="just"/>
                      <a:r>
                        <a:rPr lang="en-IN" sz="2200" dirty="0">
                          <a:latin typeface="Times New Roman" panose="02020603050405020304" pitchFamily="18" charset="0"/>
                          <a:cs typeface="Times New Roman" panose="02020603050405020304" pitchFamily="18" charset="0"/>
                        </a:rPr>
                        <a:t> Shakti-Vishishtadvaitavada </a:t>
                      </a:r>
                    </a:p>
                  </a:txBody>
                  <a:tcPr/>
                </a:tc>
                <a:extLst>
                  <a:ext uri="{0D108BD9-81ED-4DB2-BD59-A6C34878D82A}">
                    <a16:rowId xmlns:a16="http://schemas.microsoft.com/office/drawing/2014/main" val="1968309971"/>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7455007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62363EBC-A8B1-4539-B14E-F403852B1A86}"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63</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Various Philosophical Doctrines </a:t>
            </a:r>
          </a:p>
        </p:txBody>
      </p:sp>
      <p:pic>
        <p:nvPicPr>
          <p:cNvPr id="12" name="Picture 11" descr="Graphical user interface, text, application, email&#10;&#10;Description automatically generated">
            <a:extLst>
              <a:ext uri="{FF2B5EF4-FFF2-40B4-BE49-F238E27FC236}">
                <a16:creationId xmlns:a16="http://schemas.microsoft.com/office/drawing/2014/main" id="{5EB5F584-A189-498F-AC2F-881F33A26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752600"/>
            <a:ext cx="8839200" cy="3810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160962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335280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In this topic, We learned the Shankaracharya &amp; Various Philosophical Doctrines.</a:t>
            </a:r>
          </a:p>
          <a:p>
            <a:pPr algn="just">
              <a:lnSpc>
                <a:spcPct val="150000"/>
              </a:lnSpc>
            </a:pPr>
            <a:r>
              <a:rPr lang="en-US" sz="2200" dirty="0">
                <a:latin typeface="Times New Roman" panose="02020603050405020304" pitchFamily="18" charset="0"/>
                <a:cs typeface="Times New Roman" panose="02020603050405020304" pitchFamily="18" charset="0"/>
              </a:rPr>
              <a:t>We have also learned about Six System Indian Philosophy.</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600B266-72C7-422B-A0BA-162683B0CE55}"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64</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465189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was the </a:t>
            </a:r>
            <a:r>
              <a:rPr lang="en-IN" sz="2000" dirty="0">
                <a:latin typeface="Times New Roman" panose="02020603050405020304" pitchFamily="18" charset="0"/>
                <a:cs typeface="Times New Roman" panose="02020603050405020304" pitchFamily="18" charset="0"/>
              </a:rPr>
              <a:t>Propounder</a:t>
            </a:r>
            <a:r>
              <a:rPr lang="en-US" sz="2000" dirty="0">
                <a:latin typeface="Times New Roman" panose="02020603050405020304" pitchFamily="18" charset="0"/>
                <a:cs typeface="Times New Roman" panose="02020603050405020304" pitchFamily="18" charset="0"/>
              </a:rPr>
              <a:t> of Advaitavada (Monism)? </a:t>
            </a:r>
          </a:p>
          <a:p>
            <a:pPr marL="0" indent="0" algn="just">
              <a:buNone/>
            </a:pPr>
            <a:r>
              <a:rPr lang="en-US" sz="2000" dirty="0">
                <a:latin typeface="Times New Roman" panose="02020603050405020304" pitchFamily="18" charset="0"/>
                <a:cs typeface="Times New Roman" panose="02020603050405020304" pitchFamily="18" charset="0"/>
              </a:rPr>
              <a:t>          A. </a:t>
            </a:r>
            <a:r>
              <a:rPr lang="en-IN" sz="2000" dirty="0">
                <a:latin typeface="Times New Roman" panose="02020603050405020304" pitchFamily="18" charset="0"/>
                <a:cs typeface="Times New Roman" panose="02020603050405020304" pitchFamily="18" charset="0"/>
              </a:rPr>
              <a:t>Ramanujacharya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Shankaracharya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IN" sz="2000" dirty="0">
                <a:latin typeface="Times New Roman" panose="02020603050405020304" pitchFamily="18" charset="0"/>
                <a:cs typeface="Times New Roman" panose="02020603050405020304" pitchFamily="18" charset="0"/>
              </a:rPr>
              <a:t>Chaitanya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Vallabhacharya</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Nyaya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Akshapada Gautama</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not the part of Panchayatana system?</a:t>
            </a:r>
          </a:p>
          <a:p>
            <a:pPr marL="0" indent="0" algn="just">
              <a:buNone/>
            </a:pPr>
            <a:r>
              <a:rPr lang="en-US" sz="2000" dirty="0">
                <a:latin typeface="Times New Roman" panose="02020603050405020304" pitchFamily="18" charset="0"/>
                <a:cs typeface="Times New Roman" panose="02020603050405020304" pitchFamily="18" charset="0"/>
              </a:rPr>
              <a:t>        A. Shiva, </a:t>
            </a:r>
          </a:p>
          <a:p>
            <a:pPr marL="0" indent="0" algn="just">
              <a:buNone/>
            </a:pPr>
            <a:r>
              <a:rPr lang="en-US" sz="2000" dirty="0">
                <a:latin typeface="Times New Roman" panose="02020603050405020304" pitchFamily="18" charset="0"/>
                <a:cs typeface="Times New Roman" panose="02020603050405020304" pitchFamily="18" charset="0"/>
              </a:rPr>
              <a:t>        B. Parvati</a:t>
            </a:r>
          </a:p>
          <a:p>
            <a:pPr marL="0" indent="0" algn="just">
              <a:buNone/>
            </a:pPr>
            <a:r>
              <a:rPr lang="en-US" sz="2000" dirty="0">
                <a:latin typeface="Times New Roman" panose="02020603050405020304" pitchFamily="18" charset="0"/>
                <a:cs typeface="Times New Roman" panose="02020603050405020304" pitchFamily="18" charset="0"/>
              </a:rPr>
              <a:t>        C. Ganesha</a:t>
            </a:r>
          </a:p>
          <a:p>
            <a:pPr marL="0" indent="0" algn="just">
              <a:buNone/>
            </a:pPr>
            <a:r>
              <a:rPr lang="en-US" sz="2000" dirty="0">
                <a:latin typeface="Times New Roman" panose="02020603050405020304" pitchFamily="18" charset="0"/>
                <a:cs typeface="Times New Roman" panose="02020603050405020304" pitchFamily="18" charset="0"/>
              </a:rPr>
              <a:t>        D. Jamini </a:t>
            </a: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C0980158-F393-48A0-8981-3E81D5945DD8}"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Vaisheshika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Samkhya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_____ was the founder of Yoga School of Philosophy.</a:t>
            </a:r>
          </a:p>
          <a:p>
            <a:pPr marL="0" indent="0" algn="just">
              <a:buNone/>
            </a:pPr>
            <a:r>
              <a:rPr lang="en-US" sz="2000" dirty="0">
                <a:latin typeface="Times New Roman" panose="02020603050405020304" pitchFamily="18" charset="0"/>
                <a:cs typeface="Times New Roman" panose="02020603050405020304" pitchFamily="18" charset="0"/>
              </a:rPr>
              <a:t>        A.  Uluka Kanada</a:t>
            </a:r>
          </a:p>
          <a:p>
            <a:pPr marL="0" indent="0" algn="just">
              <a:buNone/>
            </a:pPr>
            <a:r>
              <a:rPr lang="en-US" sz="2000" dirty="0">
                <a:latin typeface="Times New Roman" panose="02020603050405020304" pitchFamily="18" charset="0"/>
                <a:cs typeface="Times New Roman" panose="02020603050405020304" pitchFamily="18" charset="0"/>
              </a:rPr>
              <a:t>        B.  Patanjali </a:t>
            </a:r>
          </a:p>
          <a:p>
            <a:pPr marL="0" indent="0" algn="just">
              <a:buNone/>
            </a:pPr>
            <a:r>
              <a:rPr lang="en-US" sz="2000" dirty="0">
                <a:latin typeface="Times New Roman" panose="02020603050405020304" pitchFamily="18" charset="0"/>
                <a:cs typeface="Times New Roman" panose="02020603050405020304" pitchFamily="18" charset="0"/>
              </a:rPr>
              <a:t>        C.  Kapil Muni </a:t>
            </a:r>
          </a:p>
          <a:p>
            <a:pPr marL="0" indent="0" algn="just">
              <a:buNone/>
            </a:pPr>
            <a:r>
              <a:rPr lang="en-US" sz="2000" dirty="0">
                <a:latin typeface="Times New Roman" panose="02020603050405020304" pitchFamily="18" charset="0"/>
                <a:cs typeface="Times New Roman" panose="02020603050405020304" pitchFamily="18" charset="0"/>
              </a:rPr>
              <a:t>        D.  Maharishi Jamini </a:t>
            </a: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81722045-3815-446D-BD6A-3E09CBBE85F5}"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4097816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59616"/>
            <a:ext cx="8229600" cy="5596734"/>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was the </a:t>
            </a:r>
            <a:r>
              <a:rPr lang="en-IN" sz="2000" dirty="0">
                <a:latin typeface="Times New Roman" panose="02020603050405020304" pitchFamily="18" charset="0"/>
                <a:cs typeface="Times New Roman" panose="02020603050405020304" pitchFamily="18" charset="0"/>
              </a:rPr>
              <a:t>Propounder</a:t>
            </a:r>
            <a:r>
              <a:rPr lang="en-US" sz="2000" dirty="0">
                <a:latin typeface="Times New Roman" panose="02020603050405020304" pitchFamily="18" charset="0"/>
                <a:cs typeface="Times New Roman" panose="02020603050405020304" pitchFamily="18" charset="0"/>
              </a:rPr>
              <a:t> of </a:t>
            </a:r>
            <a:r>
              <a:rPr lang="en-IN" sz="2000" dirty="0">
                <a:latin typeface="Times New Roman" panose="02020603050405020304" pitchFamily="18" charset="0"/>
                <a:cs typeface="Times New Roman" panose="02020603050405020304" pitchFamily="18" charset="0"/>
              </a:rPr>
              <a:t>Achintya-Bhedabhedavada?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a:t>
            </a:r>
            <a:r>
              <a:rPr lang="en-IN" sz="2000" dirty="0">
                <a:latin typeface="Times New Roman" panose="02020603050405020304" pitchFamily="18" charset="0"/>
                <a:cs typeface="Times New Roman" panose="02020603050405020304" pitchFamily="18" charset="0"/>
              </a:rPr>
              <a:t>Ramanujacharya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Shankaracharya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IN" sz="2000" dirty="0">
                <a:latin typeface="Times New Roman" panose="02020603050405020304" pitchFamily="18" charset="0"/>
                <a:cs typeface="Times New Roman" panose="02020603050405020304" pitchFamily="18" charset="0"/>
              </a:rPr>
              <a:t>Chaitanya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Vallabhacharya</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Who was the </a:t>
            </a:r>
            <a:r>
              <a:rPr lang="en-IN" sz="2000" dirty="0">
                <a:latin typeface="Times New Roman" panose="02020603050405020304" pitchFamily="18" charset="0"/>
                <a:cs typeface="Times New Roman" panose="02020603050405020304" pitchFamily="18" charset="0"/>
              </a:rPr>
              <a:t>Propounder</a:t>
            </a:r>
            <a:r>
              <a:rPr lang="en-US" sz="2000" dirty="0">
                <a:latin typeface="Times New Roman" panose="02020603050405020304" pitchFamily="18" charset="0"/>
                <a:cs typeface="Times New Roman" panose="02020603050405020304" pitchFamily="18" charset="0"/>
              </a:rPr>
              <a:t> of </a:t>
            </a:r>
            <a:r>
              <a:rPr lang="en-IN" sz="2000" dirty="0">
                <a:latin typeface="Times New Roman" panose="02020603050405020304" pitchFamily="18" charset="0"/>
                <a:cs typeface="Times New Roman" panose="02020603050405020304" pitchFamily="18" charset="0"/>
              </a:rPr>
              <a:t>Vir Shiva Vishishtadvaitavada?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 </a:t>
            </a:r>
            <a:r>
              <a:rPr lang="en-IN" sz="2000" dirty="0">
                <a:latin typeface="Times New Roman" panose="02020603050405020304" pitchFamily="18" charset="0"/>
                <a:cs typeface="Times New Roman" panose="02020603050405020304" pitchFamily="18" charset="0"/>
              </a:rPr>
              <a:t>Ramanujacharya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a:t>
            </a:r>
            <a:r>
              <a:rPr lang="en-IN" sz="2000" dirty="0">
                <a:latin typeface="Times New Roman" panose="02020603050405020304" pitchFamily="18" charset="0"/>
                <a:cs typeface="Times New Roman" panose="02020603050405020304" pitchFamily="18" charset="0"/>
              </a:rPr>
              <a:t>Shankaracharya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IN" sz="2000" dirty="0">
                <a:latin typeface="Times New Roman" panose="02020603050405020304" pitchFamily="18" charset="0"/>
                <a:cs typeface="Times New Roman" panose="02020603050405020304" pitchFamily="18" charset="0"/>
              </a:rPr>
              <a:t>Chaitanya</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Sripati</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Buddhism are the part of Heterodox school of philosophy.</a:t>
            </a:r>
          </a:p>
          <a:p>
            <a:pPr marL="0" indent="0" algn="just">
              <a:buNone/>
            </a:pPr>
            <a:r>
              <a:rPr lang="en-US" sz="2000" dirty="0">
                <a:latin typeface="Times New Roman" panose="02020603050405020304" pitchFamily="18" charset="0"/>
                <a:cs typeface="Times New Roman" panose="02020603050405020304" pitchFamily="18" charset="0"/>
              </a:rPr>
              <a:t>        B.  True </a:t>
            </a:r>
          </a:p>
          <a:p>
            <a:pPr marL="0" indent="0" algn="just">
              <a:buNone/>
            </a:pPr>
            <a:r>
              <a:rPr lang="en-US" sz="2000" dirty="0">
                <a:latin typeface="Times New Roman" panose="02020603050405020304" pitchFamily="18" charset="0"/>
                <a:cs typeface="Times New Roman" panose="02020603050405020304" pitchFamily="18" charset="0"/>
              </a:rPr>
              <a:t>        C.  False</a:t>
            </a: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C8025593-2E4E-43A4-AE33-5BACAB213D25}" type="datetime1">
              <a:rPr lang="en-US" smtClean="0"/>
              <a:t>1/27/2025</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875244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50292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orthodox school of philosophy of Ancient India in detail.</a:t>
            </a:r>
          </a:p>
          <a:p>
            <a:pPr algn="just">
              <a:lnSpc>
                <a:spcPct val="150000"/>
              </a:lnSpc>
            </a:pPr>
            <a:r>
              <a:rPr lang="en-US" sz="2200" dirty="0">
                <a:latin typeface="Times New Roman" panose="02020603050405020304" pitchFamily="18" charset="0"/>
                <a:cs typeface="Times New Roman" panose="02020603050405020304" pitchFamily="18" charset="0"/>
              </a:rPr>
              <a:t>What are the differences between orthodox school of philosophy and Heterodox school of philosophy?</a:t>
            </a:r>
          </a:p>
          <a:p>
            <a:pPr algn="just">
              <a:lnSpc>
                <a:spcPct val="150000"/>
              </a:lnSpc>
            </a:pPr>
            <a:r>
              <a:rPr lang="en-US" sz="2200" dirty="0">
                <a:latin typeface="Times New Roman" panose="02020603050405020304" pitchFamily="18" charset="0"/>
                <a:cs typeface="Times New Roman" panose="02020603050405020304" pitchFamily="18" charset="0"/>
              </a:rPr>
              <a:t>Explain the philosophy of Shankaracharya and also explain Shanmata Sthapanacharya.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24EE3D6-AF17-45FB-9970-8B94BB3F9E8F}" type="datetime1">
              <a:rPr lang="en-US" smtClean="0"/>
              <a:t>1/27/2025</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Weekly Assignment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7627262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traditions, culture &amp; Religion.</a:t>
            </a:r>
          </a:p>
          <a:p>
            <a:pPr algn="just">
              <a:lnSpc>
                <a:spcPct val="150000"/>
              </a:lnSpc>
            </a:pPr>
            <a:r>
              <a:rPr lang="en-US" sz="2200" dirty="0">
                <a:latin typeface="Times New Roman" panose="02020603050405020304" pitchFamily="18" charset="0"/>
                <a:cs typeface="Times New Roman" panose="02020603050405020304" pitchFamily="18" charset="0"/>
              </a:rPr>
              <a:t>Basic knowledge of  reform movement</a:t>
            </a:r>
          </a:p>
          <a:p>
            <a:pPr algn="just">
              <a:lnSpc>
                <a:spcPct val="20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6F55A2BC-80BC-42DB-8F1C-442231A232AE}" type="datetime1">
              <a:rPr lang="en-US" smtClean="0"/>
              <a:t>1/27/2025</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Prerequisite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9370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9741"/>
            <a:ext cx="8686800" cy="5385245"/>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Course Objectives: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The student will try to learn about:</a:t>
            </a:r>
          </a:p>
          <a:p>
            <a:pPr algn="just">
              <a:lnSpc>
                <a:spcPct val="150000"/>
              </a:lnSpc>
            </a:pPr>
            <a:r>
              <a:rPr lang="en-US" sz="2200" dirty="0">
                <a:latin typeface="Times New Roman" panose="02020603050405020304" pitchFamily="18" charset="0"/>
                <a:cs typeface="Times New Roman" panose="02020603050405020304" pitchFamily="18" charset="0"/>
              </a:rPr>
              <a:t>To imparting the basic principles of thought process, reasoning and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24600"/>
            <a:ext cx="1295400" cy="420290"/>
          </a:xfrm>
        </p:spPr>
        <p:txBody>
          <a:bodyPr/>
          <a:lstStyle/>
          <a:p>
            <a:fld id="{6CF44539-5D24-41A3-A0C0-E9BD35FA9FEC}" type="datetime1">
              <a:rPr lang="en-US" smtClean="0"/>
              <a:t>1/27/2025</a:t>
            </a:fld>
            <a:endParaRPr lang="en-US" dirty="0"/>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a:xfrm>
            <a:off x="8229600" y="6248401"/>
            <a:ext cx="533400" cy="473074"/>
          </a:xfrm>
        </p:spPr>
        <p:txBody>
          <a:bodyPr/>
          <a:lstStyle/>
          <a:p>
            <a:fld id="{B6F15528-21DE-4FAA-801E-634DDDAF4B2B}" type="slidenum">
              <a:rPr lang="en-US" smtClean="0"/>
              <a:pPr/>
              <a:t>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
        <p:nvSpPr>
          <p:cNvPr id="9" name="Title 1"/>
          <p:cNvSpPr txBox="1">
            <a:spLocks/>
          </p:cNvSpPr>
          <p:nvPr/>
        </p:nvSpPr>
        <p:spPr>
          <a:xfrm>
            <a:off x="1371600" y="-1015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smtClean="0"/>
              <a:t>Course Objective</a:t>
            </a:r>
            <a:endParaRPr lang="en-US" sz="2800" dirty="0"/>
          </a:p>
        </p:txBody>
      </p:sp>
    </p:spTree>
    <p:extLst>
      <p:ext uri="{BB962C8B-B14F-4D97-AF65-F5344CB8AC3E}">
        <p14:creationId xmlns:p14="http://schemas.microsoft.com/office/powerpoint/2010/main" val="24363691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5BD20A2-8E4A-45D3-A216-A42BA347F892}"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Objective </a:t>
            </a:r>
          </a:p>
        </p:txBody>
      </p:sp>
      <p:graphicFrame>
        <p:nvGraphicFramePr>
          <p:cNvPr id="2" name="Table 7">
            <a:extLst>
              <a:ext uri="{FF2B5EF4-FFF2-40B4-BE49-F238E27FC236}">
                <a16:creationId xmlns:a16="http://schemas.microsoft.com/office/drawing/2014/main" id="{25EE481E-55A1-4D6E-8D5E-933F5044C044}"/>
              </a:ext>
            </a:extLst>
          </p:cNvPr>
          <p:cNvGraphicFramePr>
            <a:graphicFrameLocks noGrp="1"/>
          </p:cNvGraphicFramePr>
          <p:nvPr>
            <p:extLst>
              <p:ext uri="{D42A27DB-BD31-4B8C-83A1-F6EECF244321}">
                <p14:modId xmlns:p14="http://schemas.microsoft.com/office/powerpoint/2010/main" val="3342830111"/>
              </p:ext>
            </p:extLst>
          </p:nvPr>
        </p:nvGraphicFramePr>
        <p:xfrm>
          <a:off x="304800" y="838199"/>
          <a:ext cx="8458200" cy="2840081"/>
        </p:xfrm>
        <a:graphic>
          <a:graphicData uri="http://schemas.openxmlformats.org/drawingml/2006/table">
            <a:tbl>
              <a:tblPr firstRow="1" bandRow="1">
                <a:tableStyleId>{5C22544A-7EE6-4342-B048-85BDC9FD1C3A}</a:tableStyleId>
              </a:tblPr>
              <a:tblGrid>
                <a:gridCol w="1018117">
                  <a:extLst>
                    <a:ext uri="{9D8B030D-6E8A-4147-A177-3AD203B41FA5}">
                      <a16:colId xmlns:a16="http://schemas.microsoft.com/office/drawing/2014/main" val="3875486724"/>
                    </a:ext>
                  </a:extLst>
                </a:gridCol>
                <a:gridCol w="7440083">
                  <a:extLst>
                    <a:ext uri="{9D8B030D-6E8A-4147-A177-3AD203B41FA5}">
                      <a16:colId xmlns:a16="http://schemas.microsoft.com/office/drawing/2014/main" val="1804308435"/>
                    </a:ext>
                  </a:extLst>
                </a:gridCol>
              </a:tblGrid>
              <a:tr h="766180">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val="360334132"/>
                  </a:ext>
                </a:extLst>
              </a:tr>
              <a:tr h="665120">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Other Heterodox Sects, Bhakti Movement &amp; Sufi movement</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4091597"/>
                  </a:ext>
                </a:extLst>
              </a:tr>
              <a:tr h="665120">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Socio religious reform movement of 19th century</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1312867"/>
                  </a:ext>
                </a:extLst>
              </a:tr>
              <a:tr h="646781">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algn="just"/>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a:t>
                      </a:r>
                      <a:r>
                        <a:rPr kumimoji="0" lang="sv-SE"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Modern religious practices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8793002"/>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7566353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90D5CBB-28A7-427F-9AE2-C65E0FAA37A8}"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462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Topic Mapping </a:t>
            </a:r>
          </a:p>
        </p:txBody>
      </p:sp>
      <p:graphicFrame>
        <p:nvGraphicFramePr>
          <p:cNvPr id="2" name="Table 7">
            <a:extLst>
              <a:ext uri="{FF2B5EF4-FFF2-40B4-BE49-F238E27FC236}">
                <a16:creationId xmlns:a16="http://schemas.microsoft.com/office/drawing/2014/main" id="{E8BFBA89-7AC0-4603-BF0A-E7CB0DDD6AD3}"/>
              </a:ext>
            </a:extLst>
          </p:cNvPr>
          <p:cNvGraphicFramePr>
            <a:graphicFrameLocks noGrp="1"/>
          </p:cNvGraphicFramePr>
          <p:nvPr>
            <p:extLst>
              <p:ext uri="{D42A27DB-BD31-4B8C-83A1-F6EECF244321}">
                <p14:modId xmlns:p14="http://schemas.microsoft.com/office/powerpoint/2010/main" val="3393330080"/>
              </p:ext>
            </p:extLst>
          </p:nvPr>
        </p:nvGraphicFramePr>
        <p:xfrm>
          <a:off x="228600" y="912016"/>
          <a:ext cx="8686800" cy="2791246"/>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1525107829"/>
                    </a:ext>
                  </a:extLst>
                </a:gridCol>
                <a:gridCol w="6096000">
                  <a:extLst>
                    <a:ext uri="{9D8B030D-6E8A-4147-A177-3AD203B41FA5}">
                      <a16:colId xmlns:a16="http://schemas.microsoft.com/office/drawing/2014/main" val="108046506"/>
                    </a:ext>
                  </a:extLst>
                </a:gridCol>
                <a:gridCol w="1752600">
                  <a:extLst>
                    <a:ext uri="{9D8B030D-6E8A-4147-A177-3AD203B41FA5}">
                      <a16:colId xmlns:a16="http://schemas.microsoft.com/office/drawing/2014/main" val="3182013371"/>
                    </a:ext>
                  </a:extLst>
                </a:gridCol>
              </a:tblGrid>
              <a:tr h="745097">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val="922062227"/>
                  </a:ext>
                </a:extLst>
              </a:tr>
              <a:tr h="633623">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Other Heterodox Sects, Bhakti Movement &amp; Sufi movement</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CO1&amp; CO3</a:t>
                      </a:r>
                    </a:p>
                  </a:txBody>
                  <a:tcPr/>
                </a:tc>
                <a:extLst>
                  <a:ext uri="{0D108BD9-81ED-4DB2-BD59-A6C34878D82A}">
                    <a16:rowId xmlns:a16="http://schemas.microsoft.com/office/drawing/2014/main" val="2050221934"/>
                  </a:ext>
                </a:extLst>
              </a:tr>
              <a:tr h="633623">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Socio religious reform movement of 19th century</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CO1&amp; CO3</a:t>
                      </a:r>
                      <a:endPar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51658213"/>
                  </a:ext>
                </a:extLst>
              </a:tr>
              <a:tr h="633623">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algn="just"/>
                      <a:r>
                        <a:rPr lang="en-IN" sz="2200" dirty="0">
                          <a:latin typeface="Times New Roman" panose="02020603050405020304" pitchFamily="18" charset="0"/>
                          <a:cs typeface="Times New Roman" panose="02020603050405020304" pitchFamily="18" charset="0"/>
                        </a:rPr>
                        <a:t>Modern religious practices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CO1&amp; CO3</a:t>
                      </a:r>
                    </a:p>
                  </a:txBody>
                  <a:tcPr/>
                </a:tc>
                <a:extLst>
                  <a:ext uri="{0D108BD9-81ED-4DB2-BD59-A6C34878D82A}">
                    <a16:rowId xmlns:a16="http://schemas.microsoft.com/office/drawing/2014/main" val="3767838698"/>
                  </a:ext>
                </a:extLst>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575397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UCHCHEDAVADA (ANNIHILATIONISM) :-</a:t>
            </a:r>
          </a:p>
          <a:p>
            <a:pPr algn="just">
              <a:lnSpc>
                <a:spcPct val="150000"/>
              </a:lnSpc>
            </a:pPr>
            <a:r>
              <a:rPr lang="en-US" sz="2200" dirty="0">
                <a:latin typeface="Times New Roman" panose="02020603050405020304" pitchFamily="18" charset="0"/>
                <a:cs typeface="Times New Roman" panose="02020603050405020304" pitchFamily="18" charset="0"/>
              </a:rPr>
              <a:t>It was founded by Ajita Kesakambalin. </a:t>
            </a:r>
          </a:p>
          <a:p>
            <a:pPr algn="just">
              <a:lnSpc>
                <a:spcPct val="150000"/>
              </a:lnSpc>
            </a:pPr>
            <a:r>
              <a:rPr lang="en-US" sz="2200" dirty="0">
                <a:latin typeface="Times New Roman" panose="02020603050405020304" pitchFamily="18" charset="0"/>
                <a:cs typeface="Times New Roman" panose="02020603050405020304" pitchFamily="18" charset="0"/>
              </a:rPr>
              <a:t>He was a contemporary of Mahatma Buddha.</a:t>
            </a:r>
          </a:p>
          <a:p>
            <a:pPr algn="just">
              <a:lnSpc>
                <a:spcPct val="150000"/>
              </a:lnSpc>
            </a:pPr>
            <a:r>
              <a:rPr lang="en-US" sz="2200" dirty="0">
                <a:latin typeface="Times New Roman" panose="02020603050405020304" pitchFamily="18" charset="0"/>
                <a:cs typeface="Times New Roman" panose="02020603050405020304" pitchFamily="18" charset="0"/>
              </a:rPr>
              <a:t>This Sects believed in materialistic philosophy.</a:t>
            </a:r>
          </a:p>
          <a:p>
            <a:pPr algn="just">
              <a:lnSpc>
                <a:spcPct val="150000"/>
              </a:lnSpc>
            </a:pPr>
            <a:r>
              <a:rPr lang="en-US" sz="2200" dirty="0">
                <a:latin typeface="Times New Roman" panose="02020603050405020304" pitchFamily="18" charset="0"/>
                <a:cs typeface="Times New Roman" panose="02020603050405020304" pitchFamily="18" charset="0"/>
              </a:rPr>
              <a:t>He was of the opinion that everything ends with death.</a:t>
            </a:r>
          </a:p>
          <a:p>
            <a:pPr algn="just">
              <a:lnSpc>
                <a:spcPct val="150000"/>
              </a:lnSpc>
            </a:pPr>
            <a:r>
              <a:rPr lang="en-US" sz="2200" dirty="0">
                <a:latin typeface="Times New Roman" panose="02020603050405020304" pitchFamily="18" charset="0"/>
                <a:cs typeface="Times New Roman" panose="02020603050405020304" pitchFamily="18" charset="0"/>
              </a:rPr>
              <a:t>He did not believe in idea of sin. He said that there was no sin and a person could do anything.</a:t>
            </a:r>
          </a:p>
          <a:p>
            <a:pPr algn="just">
              <a:lnSpc>
                <a:spcPct val="150000"/>
              </a:lnSpc>
            </a:pPr>
            <a:r>
              <a:rPr lang="en-US" sz="2200" dirty="0">
                <a:latin typeface="Times New Roman" panose="02020603050405020304" pitchFamily="18" charset="0"/>
                <a:cs typeface="Times New Roman" panose="02020603050405020304" pitchFamily="18" charset="0"/>
              </a:rPr>
              <a:t>He asked his follower to enjoy the pleasure of this world.</a:t>
            </a:r>
          </a:p>
          <a:p>
            <a:pPr algn="just">
              <a:lnSpc>
                <a:spcPct val="150000"/>
              </a:lnSpc>
            </a:pPr>
            <a:r>
              <a:rPr lang="en-US" sz="2200" dirty="0">
                <a:latin typeface="Times New Roman" panose="02020603050405020304" pitchFamily="18" charset="0"/>
                <a:cs typeface="Times New Roman" panose="02020603050405020304" pitchFamily="18" charset="0"/>
              </a:rPr>
              <a:t>Charvaka or </a:t>
            </a:r>
            <a:r>
              <a:rPr lang="en-US" sz="2200" dirty="0" err="1">
                <a:latin typeface="Times New Roman" panose="02020603050405020304" pitchFamily="18" charset="0"/>
                <a:cs typeface="Times New Roman" panose="02020603050405020304" pitchFamily="18" charset="0"/>
              </a:rPr>
              <a:t>lokayata</a:t>
            </a:r>
            <a:r>
              <a:rPr lang="en-US" sz="2200" dirty="0">
                <a:latin typeface="Times New Roman" panose="02020603050405020304" pitchFamily="18" charset="0"/>
                <a:cs typeface="Times New Roman" panose="02020603050405020304" pitchFamily="18" charset="0"/>
              </a:rPr>
              <a:t> school emerged out of it.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897EE44F-C667-400C-B474-D4AF74F12FAD}"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72</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Other Heterodox Sects (CO1&amp; CO3)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7554289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NIYATIVADA OR AJIVIKAS :-</a:t>
            </a:r>
          </a:p>
          <a:p>
            <a:pPr algn="just">
              <a:lnSpc>
                <a:spcPct val="150000"/>
              </a:lnSpc>
            </a:pPr>
            <a:r>
              <a:rPr lang="en-US" sz="2200" dirty="0">
                <a:latin typeface="Times New Roman" panose="02020603050405020304" pitchFamily="18" charset="0"/>
                <a:cs typeface="Times New Roman" panose="02020603050405020304" pitchFamily="18" charset="0"/>
              </a:rPr>
              <a:t>It was established by Nanda Vachcha.</a:t>
            </a:r>
          </a:p>
          <a:p>
            <a:pPr algn="just">
              <a:lnSpc>
                <a:spcPct val="150000"/>
              </a:lnSpc>
            </a:pPr>
            <a:r>
              <a:rPr lang="en-US" sz="2200" dirty="0">
                <a:latin typeface="Times New Roman" panose="02020603050405020304" pitchFamily="18" charset="0"/>
                <a:cs typeface="Times New Roman" panose="02020603050405020304" pitchFamily="18" charset="0"/>
              </a:rPr>
              <a:t>Makkhaliputta Gosala popularized it.</a:t>
            </a:r>
          </a:p>
          <a:p>
            <a:pPr algn="just">
              <a:lnSpc>
                <a:spcPct val="150000"/>
              </a:lnSpc>
            </a:pPr>
            <a:r>
              <a:rPr lang="en-US" sz="2200" dirty="0">
                <a:latin typeface="Times New Roman" panose="02020603050405020304" pitchFamily="18" charset="0"/>
                <a:cs typeface="Times New Roman" panose="02020603050405020304" pitchFamily="18" charset="0"/>
              </a:rPr>
              <a:t>Its philosophy was based on Niyati (Destiny).</a:t>
            </a:r>
          </a:p>
          <a:p>
            <a:pPr algn="just">
              <a:lnSpc>
                <a:spcPct val="150000"/>
              </a:lnSpc>
            </a:pPr>
            <a:r>
              <a:rPr lang="en-US" sz="2200" dirty="0">
                <a:latin typeface="Times New Roman" panose="02020603050405020304" pitchFamily="18" charset="0"/>
                <a:cs typeface="Times New Roman" panose="02020603050405020304" pitchFamily="18" charset="0"/>
              </a:rPr>
              <a:t>It rejects the theory of Karma.</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MATERIALISM/CHARVAKAS/LOKAYATAS :-</a:t>
            </a:r>
          </a:p>
          <a:p>
            <a:pPr algn="just">
              <a:lnSpc>
                <a:spcPct val="150000"/>
              </a:lnSpc>
            </a:pPr>
            <a:r>
              <a:rPr lang="en-US" sz="2200" dirty="0">
                <a:latin typeface="Times New Roman" panose="02020603050405020304" pitchFamily="18" charset="0"/>
                <a:cs typeface="Times New Roman" panose="02020603050405020304" pitchFamily="18" charset="0"/>
              </a:rPr>
              <a:t>It was also known as </a:t>
            </a:r>
            <a:r>
              <a:rPr lang="en-US" sz="2200" b="1" i="1" dirty="0">
                <a:latin typeface="Times New Roman" panose="02020603050405020304" pitchFamily="18" charset="0"/>
                <a:cs typeface="Times New Roman" panose="02020603050405020304" pitchFamily="18" charset="0"/>
              </a:rPr>
              <a:t>Barhaspatya</a:t>
            </a:r>
            <a:r>
              <a:rPr lang="en-US" sz="2200" dirty="0">
                <a:latin typeface="Times New Roman" panose="02020603050405020304" pitchFamily="18" charset="0"/>
                <a:cs typeface="Times New Roman" panose="02020603050405020304" pitchFamily="18" charset="0"/>
              </a:rPr>
              <a:t>. Its followers were known as Charvakas or Lokayatas.</a:t>
            </a:r>
          </a:p>
          <a:p>
            <a:pPr algn="just">
              <a:lnSpc>
                <a:spcPct val="150000"/>
              </a:lnSpc>
            </a:pPr>
            <a:r>
              <a:rPr lang="en-US" sz="2200" b="1" i="1" dirty="0">
                <a:latin typeface="Times New Roman" panose="02020603050405020304" pitchFamily="18" charset="0"/>
                <a:cs typeface="Times New Roman" panose="02020603050405020304" pitchFamily="18" charset="0"/>
              </a:rPr>
              <a:t>Barhaspatya sutras </a:t>
            </a:r>
            <a:r>
              <a:rPr lang="en-US" sz="2200" dirty="0">
                <a:latin typeface="Times New Roman" panose="02020603050405020304" pitchFamily="18" charset="0"/>
                <a:cs typeface="Times New Roman" panose="02020603050405020304" pitchFamily="18" charset="0"/>
              </a:rPr>
              <a:t>is the primary literature of Charvakas.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3E7BD9C2-62C3-4E75-9405-61D0BAC93A27}"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73</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Other Heterodox Sects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4807469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3657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‘Live well as long as you live. Live well even by borrowing because once cremated there is no return’ – This was the fundamental belief of this sect.</a:t>
            </a:r>
          </a:p>
          <a:p>
            <a:pPr algn="just">
              <a:lnSpc>
                <a:spcPct val="150000"/>
              </a:lnSpc>
            </a:pPr>
            <a:r>
              <a:rPr lang="en-US" sz="2200" dirty="0">
                <a:latin typeface="Times New Roman" panose="02020603050405020304" pitchFamily="18" charset="0"/>
                <a:cs typeface="Times New Roman" panose="02020603050405020304" pitchFamily="18" charset="0"/>
              </a:rPr>
              <a:t>The monks of this sect were also known as Nastika Shiromani.</a:t>
            </a:r>
            <a:endParaRPr lang="en-US" sz="22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AKRIYAVADA/ANTINOMIANISM :-</a:t>
            </a:r>
          </a:p>
          <a:p>
            <a:pPr algn="just">
              <a:lnSpc>
                <a:spcPct val="150000"/>
              </a:lnSpc>
            </a:pPr>
            <a:r>
              <a:rPr lang="en-US" sz="2200" dirty="0">
                <a:latin typeface="Times New Roman" panose="02020603050405020304" pitchFamily="18" charset="0"/>
                <a:cs typeface="Times New Roman" panose="02020603050405020304" pitchFamily="18" charset="0"/>
              </a:rPr>
              <a:t>Purana Kasyapa was its founder. </a:t>
            </a:r>
          </a:p>
          <a:p>
            <a:pPr algn="just">
              <a:lnSpc>
                <a:spcPct val="150000"/>
              </a:lnSpc>
            </a:pPr>
            <a:r>
              <a:rPr lang="en-US" sz="2200" dirty="0">
                <a:latin typeface="Times New Roman" panose="02020603050405020304" pitchFamily="18" charset="0"/>
                <a:cs typeface="Times New Roman" panose="02020603050405020304" pitchFamily="18" charset="0"/>
              </a:rPr>
              <a:t>It believed that soul was different from body. The soul remains unaffected by anything that happens to the body. It believed in the doctrine of non-action.</a:t>
            </a:r>
          </a:p>
          <a:p>
            <a:pPr algn="just">
              <a:lnSpc>
                <a:spcPct val="150000"/>
              </a:lnSpc>
            </a:pPr>
            <a:r>
              <a:rPr lang="en-US" sz="2200" dirty="0">
                <a:latin typeface="Times New Roman" panose="02020603050405020304" pitchFamily="18" charset="0"/>
                <a:cs typeface="Times New Roman" panose="02020603050405020304" pitchFamily="18" charset="0"/>
              </a:rPr>
              <a:t>It emphasized that action do not result in either merit or demerit.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5B869A77-A0DC-4DAB-A4A0-9D04838FE2B8}"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74</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Other Heterodox Sects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126319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4419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AKRITTAVADA/ASASVATAVADA :-</a:t>
            </a:r>
          </a:p>
          <a:p>
            <a:pPr algn="just">
              <a:lnSpc>
                <a:spcPct val="150000"/>
              </a:lnSpc>
            </a:pPr>
            <a:r>
              <a:rPr lang="en-US" sz="2200" b="1" i="1" dirty="0">
                <a:latin typeface="Times New Roman" panose="02020603050405020304" pitchFamily="18" charset="0"/>
                <a:cs typeface="Times New Roman" panose="02020603050405020304" pitchFamily="18" charset="0"/>
              </a:rPr>
              <a:t>Pakuda Katyayana </a:t>
            </a:r>
            <a:r>
              <a:rPr lang="en-US" sz="2200" dirty="0">
                <a:latin typeface="Times New Roman" panose="02020603050405020304" pitchFamily="18" charset="0"/>
                <a:cs typeface="Times New Roman" panose="02020603050405020304" pitchFamily="18" charset="0"/>
              </a:rPr>
              <a:t>was the founder of this sect.</a:t>
            </a:r>
          </a:p>
          <a:p>
            <a:pPr algn="just">
              <a:lnSpc>
                <a:spcPct val="150000"/>
              </a:lnSpc>
            </a:pPr>
            <a:r>
              <a:rPr lang="en-US" sz="2200" dirty="0">
                <a:latin typeface="Times New Roman" panose="02020603050405020304" pitchFamily="18" charset="0"/>
                <a:cs typeface="Times New Roman" panose="02020603050405020304" pitchFamily="18" charset="0"/>
              </a:rPr>
              <a:t>According to its philosophy,7 elements(Nikayas) constitute this universe. </a:t>
            </a:r>
          </a:p>
          <a:p>
            <a:pPr algn="just">
              <a:lnSpc>
                <a:spcPct val="150000"/>
              </a:lnSpc>
            </a:pPr>
            <a:r>
              <a:rPr lang="en-US" sz="2200" dirty="0">
                <a:latin typeface="Times New Roman" panose="02020603050405020304" pitchFamily="18" charset="0"/>
                <a:cs typeface="Times New Roman" panose="02020603050405020304" pitchFamily="18" charset="0"/>
              </a:rPr>
              <a:t>These are </a:t>
            </a:r>
            <a:r>
              <a:rPr lang="en-US" sz="2200" b="1" dirty="0">
                <a:latin typeface="Times New Roman" panose="02020603050405020304" pitchFamily="18" charset="0"/>
                <a:cs typeface="Times New Roman" panose="02020603050405020304" pitchFamily="18" charset="0"/>
              </a:rPr>
              <a:t>Light</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Sorrow</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Happiness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Earth</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Water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Air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Life.</a:t>
            </a:r>
          </a:p>
          <a:p>
            <a:pPr algn="just">
              <a:lnSpc>
                <a:spcPct val="150000"/>
              </a:lnSpc>
            </a:pPr>
            <a:r>
              <a:rPr lang="en-US" sz="2200" dirty="0">
                <a:latin typeface="Times New Roman" panose="02020603050405020304" pitchFamily="18" charset="0"/>
                <a:cs typeface="Times New Roman" panose="02020603050405020304" pitchFamily="18" charset="0"/>
              </a:rPr>
              <a:t>These elements are fundamental and they could neither be created nor destroyed.</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ANICHCHITVADA</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b="1" i="1" dirty="0">
                <a:latin typeface="Times New Roman" panose="02020603050405020304" pitchFamily="18" charset="0"/>
                <a:cs typeface="Times New Roman" panose="02020603050405020304" pitchFamily="18" charset="0"/>
              </a:rPr>
              <a:t>Sanjay vetiputta </a:t>
            </a:r>
            <a:r>
              <a:rPr lang="en-US" sz="2200" dirty="0">
                <a:latin typeface="Times New Roman" panose="02020603050405020304" pitchFamily="18" charset="0"/>
                <a:cs typeface="Times New Roman" panose="02020603050405020304" pitchFamily="18" charset="0"/>
              </a:rPr>
              <a:t>was the founder of this sects. The theory of uncertainty was put forward by it. The ‘ doctrine of non-denial and non –approval of existence of anything’ is associated with it.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1B30DA58-4CFB-4FCC-ACCE-31446F7D9379}"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75</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Other Heterodox Sects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575013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Bhakti movement originated in the Southern parts of India, especially Tamil Nadu between 6th and 10th century AD; it slowly percolated to the Northern belt by the end of 15th century.</a:t>
            </a:r>
          </a:p>
          <a:p>
            <a:pPr algn="just">
              <a:lnSpc>
                <a:spcPct val="150000"/>
              </a:lnSpc>
            </a:pPr>
            <a:r>
              <a:rPr lang="en-US" sz="2200" dirty="0">
                <a:latin typeface="Times New Roman" panose="02020603050405020304" pitchFamily="18" charset="0"/>
                <a:cs typeface="Times New Roman" panose="02020603050405020304" pitchFamily="18" charset="0"/>
              </a:rPr>
              <a:t>Bhakti means a way of connecting to god.</a:t>
            </a:r>
          </a:p>
          <a:p>
            <a:pPr algn="just">
              <a:lnSpc>
                <a:spcPct val="150000"/>
              </a:lnSpc>
            </a:pPr>
            <a:r>
              <a:rPr lang="en-US" sz="2200" dirty="0">
                <a:latin typeface="Times New Roman" panose="02020603050405020304" pitchFamily="18" charset="0"/>
                <a:cs typeface="Times New Roman" panose="02020603050405020304" pitchFamily="18" charset="0"/>
              </a:rPr>
              <a:t>Bhakti saints like Kabir, Guru Nanak and Ravidas targeted socio-religious evils prevailing in India during that time.</a:t>
            </a:r>
          </a:p>
          <a:p>
            <a:pPr algn="just">
              <a:lnSpc>
                <a:spcPct val="150000"/>
              </a:lnSpc>
            </a:pPr>
            <a:r>
              <a:rPr lang="en-US" sz="2200" dirty="0">
                <a:latin typeface="Times New Roman" panose="02020603050405020304" pitchFamily="18" charset="0"/>
                <a:cs typeface="Times New Roman" panose="02020603050405020304" pitchFamily="18" charset="0"/>
              </a:rPr>
              <a:t>The Bhakti movement was simple, liberal and progressive in nature.</a:t>
            </a:r>
          </a:p>
          <a:p>
            <a:pPr algn="just">
              <a:lnSpc>
                <a:spcPct val="150000"/>
              </a:lnSpc>
            </a:pPr>
            <a:r>
              <a:rPr lang="en-US" sz="2200" dirty="0">
                <a:latin typeface="Times New Roman" panose="02020603050405020304" pitchFamily="18" charset="0"/>
                <a:cs typeface="Times New Roman" panose="02020603050405020304" pitchFamily="18" charset="0"/>
              </a:rPr>
              <a:t>The idea of peaceful co-existence was propagated by Bhakti saints. They believe in oneness of god. They adopted positive elements from both Hinduism and Islam.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A64383E8-2616-4EE4-BC61-256330F8F6B5}"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76</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Bhakti Movement (CO1&amp; CO3)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0775222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Main Features of the Bhakti Movement</a:t>
            </a:r>
          </a:p>
          <a:p>
            <a:pPr algn="just">
              <a:lnSpc>
                <a:spcPct val="150000"/>
              </a:lnSpc>
            </a:pPr>
            <a:r>
              <a:rPr lang="en-US" sz="2200" dirty="0">
                <a:latin typeface="Times New Roman" panose="02020603050405020304" pitchFamily="18" charset="0"/>
                <a:cs typeface="Times New Roman" panose="02020603050405020304" pitchFamily="18" charset="0"/>
              </a:rPr>
              <a:t>Intense love and devotion as the means of salvation.</a:t>
            </a:r>
          </a:p>
          <a:p>
            <a:pPr algn="just">
              <a:lnSpc>
                <a:spcPct val="150000"/>
              </a:lnSpc>
            </a:pPr>
            <a:r>
              <a:rPr lang="en-US" sz="2200" dirty="0">
                <a:latin typeface="Times New Roman" panose="02020603050405020304" pitchFamily="18" charset="0"/>
                <a:cs typeface="Times New Roman" panose="02020603050405020304" pitchFamily="18" charset="0"/>
              </a:rPr>
              <a:t>Unity of God (Universalism) and repeating the one true name again and again</a:t>
            </a:r>
          </a:p>
          <a:p>
            <a:pPr algn="just">
              <a:lnSpc>
                <a:spcPct val="150000"/>
              </a:lnSpc>
            </a:pPr>
            <a:r>
              <a:rPr lang="en-US" sz="2200" dirty="0">
                <a:latin typeface="Times New Roman" panose="02020603050405020304" pitchFamily="18" charset="0"/>
                <a:cs typeface="Times New Roman" panose="02020603050405020304" pitchFamily="18" charset="0"/>
              </a:rPr>
              <a:t>Rejection of rituals and ceremonies</a:t>
            </a:r>
          </a:p>
          <a:p>
            <a:pPr algn="just">
              <a:lnSpc>
                <a:spcPct val="150000"/>
              </a:lnSpc>
            </a:pPr>
            <a:r>
              <a:rPr lang="en-US" sz="2200" dirty="0">
                <a:latin typeface="Times New Roman" panose="02020603050405020304" pitchFamily="18" charset="0"/>
                <a:cs typeface="Times New Roman" panose="02020603050405020304" pitchFamily="18" charset="0"/>
              </a:rPr>
              <a:t>No caste discrimination and keeping an open mind on religious and gender issues. They allowed both men and women to seek salvation. They even took their meals together from the common kitchen. They condemned woman infanticide and Sati practice.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9B296C8B-A999-4365-B53C-F9144240DF4D}"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77</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Bhakti Movement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70989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Main Features of the Bhakti Movement</a:t>
            </a:r>
          </a:p>
          <a:p>
            <a:pPr algn="just">
              <a:lnSpc>
                <a:spcPct val="150000"/>
              </a:lnSpc>
            </a:pPr>
            <a:r>
              <a:rPr lang="en-US" sz="2200" dirty="0">
                <a:latin typeface="Times New Roman" panose="02020603050405020304" pitchFamily="18" charset="0"/>
                <a:cs typeface="Times New Roman" panose="02020603050405020304" pitchFamily="18" charset="0"/>
              </a:rPr>
              <a:t>Using local and regional languages to spread their messages</a:t>
            </a:r>
          </a:p>
          <a:p>
            <a:pPr algn="just">
              <a:lnSpc>
                <a:spcPct val="150000"/>
              </a:lnSpc>
            </a:pPr>
            <a:r>
              <a:rPr lang="en-US" sz="2200" dirty="0">
                <a:latin typeface="Times New Roman" panose="02020603050405020304" pitchFamily="18" charset="0"/>
                <a:cs typeface="Times New Roman" panose="02020603050405020304" pitchFamily="18" charset="0"/>
              </a:rPr>
              <a:t>They stressed on the idea of a personal God</a:t>
            </a:r>
          </a:p>
          <a:p>
            <a:pPr algn="just">
              <a:lnSpc>
                <a:spcPct val="150000"/>
              </a:lnSpc>
            </a:pPr>
            <a:r>
              <a:rPr lang="en-US" sz="2200" dirty="0">
                <a:latin typeface="Times New Roman" panose="02020603050405020304" pitchFamily="18" charset="0"/>
                <a:cs typeface="Times New Roman" panose="02020603050405020304" pitchFamily="18" charset="0"/>
              </a:rPr>
              <a:t>Need of a true Guru (teacher)to realise God</a:t>
            </a:r>
          </a:p>
          <a:p>
            <a:pPr algn="just">
              <a:lnSpc>
                <a:spcPct val="150000"/>
              </a:lnSpc>
            </a:pPr>
            <a:r>
              <a:rPr lang="en-US" sz="2200" dirty="0">
                <a:latin typeface="Times New Roman" panose="02020603050405020304" pitchFamily="18" charset="0"/>
                <a:cs typeface="Times New Roman" panose="02020603050405020304" pitchFamily="18" charset="0"/>
              </a:rPr>
              <a:t>They propagated equality and spirit of brotherhood like the Sufis</a:t>
            </a:r>
          </a:p>
          <a:p>
            <a:pPr algn="just">
              <a:lnSpc>
                <a:spcPct val="150000"/>
              </a:lnSpc>
            </a:pPr>
            <a:r>
              <a:rPr lang="en-US" sz="2200" dirty="0">
                <a:latin typeface="Times New Roman" panose="02020603050405020304" pitchFamily="18" charset="0"/>
                <a:cs typeface="Times New Roman" panose="02020603050405020304" pitchFamily="18" charset="0"/>
              </a:rPr>
              <a:t>They despised priests who they thought were middlemen and instead focused on establishing a personal connection with God</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D7FEF8C3-0F44-44CF-8732-0A7B1F388672}"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78</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Bhakti Movement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583594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two Schools of Bhakti: Saguna School/Nirguna School</a:t>
            </a:r>
          </a:p>
          <a:p>
            <a:pPr algn="just">
              <a:lnSpc>
                <a:spcPct val="150000"/>
              </a:lnSpc>
            </a:pPr>
            <a:r>
              <a:rPr lang="en-US" sz="2200" dirty="0">
                <a:latin typeface="Times New Roman" panose="02020603050405020304" pitchFamily="18" charset="0"/>
                <a:cs typeface="Times New Roman" panose="02020603050405020304" pitchFamily="18" charset="0"/>
              </a:rPr>
              <a:t>The Bhakti saints were divided into two schools depending on the way they imagined God. </a:t>
            </a:r>
          </a:p>
          <a:p>
            <a:pPr algn="just">
              <a:lnSpc>
                <a:spcPct val="150000"/>
              </a:lnSpc>
            </a:pPr>
            <a:r>
              <a:rPr lang="en-US" sz="2200" dirty="0">
                <a:latin typeface="Times New Roman" panose="02020603050405020304" pitchFamily="18" charset="0"/>
                <a:cs typeface="Times New Roman" panose="02020603050405020304" pitchFamily="18" charset="0"/>
              </a:rPr>
              <a:t>One school of thought imagined God as formless with no attributes or quality. This school of thought is the Nirguna School. They are more focused on acquiring knowledge. </a:t>
            </a:r>
          </a:p>
          <a:p>
            <a:pPr algn="just">
              <a:lnSpc>
                <a:spcPct val="150000"/>
              </a:lnSpc>
            </a:pPr>
            <a:r>
              <a:rPr lang="en-US" sz="2200" dirty="0">
                <a:latin typeface="Times New Roman" panose="02020603050405020304" pitchFamily="18" charset="0"/>
                <a:cs typeface="Times New Roman" panose="02020603050405020304" pitchFamily="18" charset="0"/>
              </a:rPr>
              <a:t>They rejected the scriptures and condemned every form of idol worship. The prominent figures of this school of thought were Kabir, Guru Nanak and Dadu Dayal.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30526D27-25DB-4A15-9F26-B9C5FA3F3B61}"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79</a:t>
            </a:fld>
            <a:endParaRPr lang="en-US" dirty="0"/>
          </a:p>
        </p:txBody>
      </p:sp>
      <p:sp>
        <p:nvSpPr>
          <p:cNvPr id="7" name="Title 1"/>
          <p:cNvSpPr txBox="1">
            <a:spLocks/>
          </p:cNvSpPr>
          <p:nvPr/>
        </p:nvSpPr>
        <p:spPr>
          <a:xfrm>
            <a:off x="1295400" y="6252"/>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Bhakti Movement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299648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581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algn="just">
              <a:lnSpc>
                <a:spcPct val="15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5BABA97-5C6B-47BB-B261-5B80321FA91A}" type="datetime1">
              <a:rPr lang="en-US" smtClean="0"/>
              <a:t>1/27/2025</a:t>
            </a:fld>
            <a:endParaRPr lang="en-US"/>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015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Objective(Continue…)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29708531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two Schools of Bhakti: Saguna School/Nirguna School</a:t>
            </a:r>
          </a:p>
          <a:p>
            <a:pPr algn="just">
              <a:lnSpc>
                <a:spcPct val="150000"/>
              </a:lnSpc>
            </a:pPr>
            <a:r>
              <a:rPr lang="en-US" sz="2200" dirty="0">
                <a:latin typeface="Times New Roman" panose="02020603050405020304" pitchFamily="18" charset="0"/>
                <a:cs typeface="Times New Roman" panose="02020603050405020304" pitchFamily="18" charset="0"/>
              </a:rPr>
              <a:t>On the other hand, the Saguna School thought of God as having a definite form, quality and positive attributes and the god manifests himself in incarnations such as Rama and Krishna. </a:t>
            </a:r>
          </a:p>
          <a:p>
            <a:pPr algn="just">
              <a:lnSpc>
                <a:spcPct val="150000"/>
              </a:lnSpc>
            </a:pPr>
            <a:r>
              <a:rPr lang="en-US" sz="2200" dirty="0">
                <a:latin typeface="Times New Roman" panose="02020603050405020304" pitchFamily="18" charset="0"/>
                <a:cs typeface="Times New Roman" panose="02020603050405020304" pitchFamily="18" charset="0"/>
              </a:rPr>
              <a:t>His spirit is to be found in the idols and images worshipped at home and in temples. The Saguna School emphasises on love and devotion.</a:t>
            </a:r>
          </a:p>
          <a:p>
            <a:pPr algn="just">
              <a:lnSpc>
                <a:spcPct val="150000"/>
              </a:lnSpc>
            </a:pPr>
            <a:r>
              <a:rPr lang="en-US" sz="2200" dirty="0">
                <a:latin typeface="Times New Roman" panose="02020603050405020304" pitchFamily="18" charset="0"/>
                <a:cs typeface="Times New Roman" panose="02020603050405020304" pitchFamily="18" charset="0"/>
              </a:rPr>
              <a:t>They accept the spiritual authority of the Vedas and the need of a human Guru as mediator between God and his devotee. </a:t>
            </a:r>
          </a:p>
          <a:p>
            <a:pPr algn="just">
              <a:lnSpc>
                <a:spcPct val="150000"/>
              </a:lnSpc>
            </a:pPr>
            <a:r>
              <a:rPr lang="en-US" sz="2200" dirty="0">
                <a:latin typeface="Times New Roman" panose="02020603050405020304" pitchFamily="18" charset="0"/>
                <a:cs typeface="Times New Roman" panose="02020603050405020304" pitchFamily="18" charset="0"/>
              </a:rPr>
              <a:t>Ramanuja, Ramananda and Chaitanya Mahaprabhu belonged to this school of thought.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BFF3F9DC-F266-40B1-BB86-126AAC0DB42B}"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80</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Bhakti Movement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441707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Prominent Bhakti Saints</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637F8240-B11C-4C0F-8854-69DE284E8806}"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81</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Bhakti Movement</a:t>
            </a:r>
          </a:p>
        </p:txBody>
      </p:sp>
      <p:graphicFrame>
        <p:nvGraphicFramePr>
          <p:cNvPr id="2" name="Table 7">
            <a:extLst>
              <a:ext uri="{FF2B5EF4-FFF2-40B4-BE49-F238E27FC236}">
                <a16:creationId xmlns:a16="http://schemas.microsoft.com/office/drawing/2014/main" id="{7F60B097-E35A-4866-BBE8-8DFC58C5C42E}"/>
              </a:ext>
            </a:extLst>
          </p:cNvPr>
          <p:cNvGraphicFramePr>
            <a:graphicFrameLocks noGrp="1"/>
          </p:cNvGraphicFramePr>
          <p:nvPr>
            <p:extLst>
              <p:ext uri="{D42A27DB-BD31-4B8C-83A1-F6EECF244321}">
                <p14:modId xmlns:p14="http://schemas.microsoft.com/office/powerpoint/2010/main" val="2074029952"/>
              </p:ext>
            </p:extLst>
          </p:nvPr>
        </p:nvGraphicFramePr>
        <p:xfrm>
          <a:off x="421639" y="1548577"/>
          <a:ext cx="8453121" cy="4742009"/>
        </p:xfrm>
        <a:graphic>
          <a:graphicData uri="http://schemas.openxmlformats.org/drawingml/2006/table">
            <a:tbl>
              <a:tblPr firstRow="1" bandRow="1">
                <a:tableStyleId>{5C22544A-7EE6-4342-B048-85BDC9FD1C3A}</a:tableStyleId>
              </a:tblPr>
              <a:tblGrid>
                <a:gridCol w="1559561">
                  <a:extLst>
                    <a:ext uri="{9D8B030D-6E8A-4147-A177-3AD203B41FA5}">
                      <a16:colId xmlns:a16="http://schemas.microsoft.com/office/drawing/2014/main" val="4221855724"/>
                    </a:ext>
                  </a:extLst>
                </a:gridCol>
                <a:gridCol w="1371600">
                  <a:extLst>
                    <a:ext uri="{9D8B030D-6E8A-4147-A177-3AD203B41FA5}">
                      <a16:colId xmlns:a16="http://schemas.microsoft.com/office/drawing/2014/main" val="337783108"/>
                    </a:ext>
                  </a:extLst>
                </a:gridCol>
                <a:gridCol w="5521960">
                  <a:extLst>
                    <a:ext uri="{9D8B030D-6E8A-4147-A177-3AD203B41FA5}">
                      <a16:colId xmlns:a16="http://schemas.microsoft.com/office/drawing/2014/main" val="2056371469"/>
                    </a:ext>
                  </a:extLst>
                </a:gridCol>
              </a:tblGrid>
              <a:tr h="515790">
                <a:tc>
                  <a:txBody>
                    <a:bodyPr/>
                    <a:lstStyle/>
                    <a:p>
                      <a:pPr algn="ctr"/>
                      <a:r>
                        <a:rPr lang="en-IN" sz="2200" dirty="0">
                          <a:latin typeface="Times New Roman" panose="02020603050405020304" pitchFamily="18" charset="0"/>
                          <a:cs typeface="Times New Roman" panose="02020603050405020304" pitchFamily="18" charset="0"/>
                        </a:rPr>
                        <a:t>Name</a:t>
                      </a:r>
                    </a:p>
                  </a:txBody>
                  <a:tcPr/>
                </a:tc>
                <a:tc>
                  <a:txBody>
                    <a:bodyPr/>
                    <a:lstStyle/>
                    <a:p>
                      <a:pPr algn="ctr"/>
                      <a:r>
                        <a:rPr lang="en-IN" sz="2200" dirty="0">
                          <a:latin typeface="Times New Roman" panose="02020603050405020304" pitchFamily="18" charset="0"/>
                          <a:cs typeface="Times New Roman" panose="02020603050405020304" pitchFamily="18" charset="0"/>
                        </a:rPr>
                        <a:t>Year and Place</a:t>
                      </a:r>
                    </a:p>
                  </a:txBody>
                  <a:tcPr/>
                </a:tc>
                <a:tc>
                  <a:txBody>
                    <a:bodyPr/>
                    <a:lstStyle/>
                    <a:p>
                      <a:pPr algn="ctr"/>
                      <a:r>
                        <a:rPr lang="en-IN" sz="2200" dirty="0">
                          <a:latin typeface="Times New Roman" panose="02020603050405020304" pitchFamily="18" charset="0"/>
                          <a:cs typeface="Times New Roman" panose="02020603050405020304" pitchFamily="18" charset="0"/>
                        </a:rPr>
                        <a:t>Details</a:t>
                      </a:r>
                    </a:p>
                  </a:txBody>
                  <a:tcPr/>
                </a:tc>
                <a:extLst>
                  <a:ext uri="{0D108BD9-81ED-4DB2-BD59-A6C34878D82A}">
                    <a16:rowId xmlns:a16="http://schemas.microsoft.com/office/drawing/2014/main" val="4220110155"/>
                  </a:ext>
                </a:extLst>
              </a:tr>
              <a:tr h="2166204">
                <a:tc>
                  <a:txBody>
                    <a:bodyPr/>
                    <a:lstStyle/>
                    <a:p>
                      <a:r>
                        <a:rPr lang="en-IN" sz="2200" dirty="0">
                          <a:latin typeface="Times New Roman" panose="02020603050405020304" pitchFamily="18" charset="0"/>
                          <a:cs typeface="Times New Roman" panose="02020603050405020304" pitchFamily="18" charset="0"/>
                        </a:rPr>
                        <a:t>Ramananda</a:t>
                      </a:r>
                    </a:p>
                  </a:txBody>
                  <a:tcPr/>
                </a:tc>
                <a:tc>
                  <a:txBody>
                    <a:bodyPr/>
                    <a:lstStyle/>
                    <a:p>
                      <a:pPr algn="ctr"/>
                      <a:r>
                        <a:rPr lang="en-IN" sz="2200" dirty="0">
                          <a:latin typeface="Times New Roman" panose="02020603050405020304" pitchFamily="18" charset="0"/>
                          <a:cs typeface="Times New Roman" panose="02020603050405020304" pitchFamily="18" charset="0"/>
                        </a:rPr>
                        <a:t>1300-1380</a:t>
                      </a:r>
                    </a:p>
                    <a:p>
                      <a:pPr algn="ctr"/>
                      <a:r>
                        <a:rPr lang="en-IN" sz="2200" dirty="0">
                          <a:latin typeface="Times New Roman" panose="02020603050405020304" pitchFamily="18" charset="0"/>
                          <a:cs typeface="Times New Roman" panose="02020603050405020304" pitchFamily="18" charset="0"/>
                        </a:rPr>
                        <a:t>AD</a:t>
                      </a:r>
                    </a:p>
                    <a:p>
                      <a:pPr algn="ctr"/>
                      <a:r>
                        <a:rPr lang="en-IN" sz="2200" dirty="0">
                          <a:latin typeface="Times New Roman" panose="02020603050405020304" pitchFamily="18" charset="0"/>
                          <a:cs typeface="Times New Roman" panose="02020603050405020304" pitchFamily="18" charset="0"/>
                        </a:rPr>
                        <a:t>Uttar</a:t>
                      </a:r>
                    </a:p>
                    <a:p>
                      <a:pPr algn="ctr"/>
                      <a:r>
                        <a:rPr lang="en-IN" sz="2200" dirty="0">
                          <a:latin typeface="Times New Roman" panose="02020603050405020304" pitchFamily="18" charset="0"/>
                          <a:cs typeface="Times New Roman" panose="02020603050405020304" pitchFamily="18" charset="0"/>
                        </a:rPr>
                        <a:t>Pradesh</a:t>
                      </a:r>
                    </a:p>
                  </a:txBody>
                  <a:tcPr/>
                </a:tc>
                <a:tc>
                  <a:txBody>
                    <a:bodyPr/>
                    <a:lstStyle/>
                    <a:p>
                      <a:pPr algn="just"/>
                      <a:r>
                        <a:rPr lang="en-US" sz="2200" dirty="0">
                          <a:latin typeface="Times New Roman" panose="02020603050405020304" pitchFamily="18" charset="0"/>
                          <a:cs typeface="Times New Roman" panose="02020603050405020304" pitchFamily="18" charset="0"/>
                        </a:rPr>
                        <a:t>He was a Vaishnava saint and considered</a:t>
                      </a:r>
                    </a:p>
                    <a:p>
                      <a:pPr algn="just"/>
                      <a:r>
                        <a:rPr lang="en-US" sz="2200" dirty="0">
                          <a:latin typeface="Times New Roman" panose="02020603050405020304" pitchFamily="18" charset="0"/>
                          <a:cs typeface="Times New Roman" panose="02020603050405020304" pitchFamily="18" charset="0"/>
                        </a:rPr>
                        <a:t>to be the founder of Ramanand sampradaya which is the largest ascetic community in India. He was a devotee of Lord Rama. He made an attempt towards a synthesis between Advaita Vedanta and Vaishnava bhakti.</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244392"/>
                  </a:ext>
                </a:extLst>
              </a:tr>
              <a:tr h="1813805">
                <a:tc>
                  <a:txBody>
                    <a:bodyPr/>
                    <a:lstStyle/>
                    <a:p>
                      <a:r>
                        <a:rPr lang="en-IN" sz="2200" dirty="0">
                          <a:latin typeface="Times New Roman" panose="02020603050405020304" pitchFamily="18" charset="0"/>
                          <a:cs typeface="Times New Roman" panose="02020603050405020304" pitchFamily="18" charset="0"/>
                        </a:rPr>
                        <a:t>Kabir</a:t>
                      </a:r>
                    </a:p>
                  </a:txBody>
                  <a:tcPr/>
                </a:tc>
                <a:tc>
                  <a:txBody>
                    <a:bodyPr/>
                    <a:lstStyle/>
                    <a:p>
                      <a:pPr algn="ctr"/>
                      <a:r>
                        <a:rPr lang="en-US" sz="2200" dirty="0">
                          <a:latin typeface="Times New Roman" panose="02020603050405020304" pitchFamily="18" charset="0"/>
                          <a:cs typeface="Times New Roman" panose="02020603050405020304" pitchFamily="18" charset="0"/>
                        </a:rPr>
                        <a:t>1440AD-1510 AD</a:t>
                      </a:r>
                    </a:p>
                    <a:p>
                      <a:pPr algn="ctr"/>
                      <a:r>
                        <a:rPr lang="en-US" sz="2200" dirty="0">
                          <a:latin typeface="Times New Roman" panose="02020603050405020304" pitchFamily="18" charset="0"/>
                          <a:cs typeface="Times New Roman" panose="02020603050405020304" pitchFamily="18" charset="0"/>
                        </a:rPr>
                        <a:t>Uttar</a:t>
                      </a:r>
                    </a:p>
                    <a:p>
                      <a:pPr algn="ctr"/>
                      <a:r>
                        <a:rPr lang="en-US" sz="2200" dirty="0">
                          <a:latin typeface="Times New Roman" panose="02020603050405020304" pitchFamily="18" charset="0"/>
                          <a:cs typeface="Times New Roman" panose="02020603050405020304" pitchFamily="18" charset="0"/>
                        </a:rPr>
                        <a:t>Pradesh</a:t>
                      </a:r>
                      <a:endParaRPr lang="en-IN" sz="2200" dirty="0">
                        <a:latin typeface="Times New Roman" panose="02020603050405020304" pitchFamily="18" charset="0"/>
                        <a:cs typeface="Times New Roman" panose="02020603050405020304" pitchFamily="18" charset="0"/>
                      </a:endParaRPr>
                    </a:p>
                  </a:txBody>
                  <a:tcPr/>
                </a:tc>
                <a:tc>
                  <a:txBody>
                    <a:bodyPr/>
                    <a:lstStyle/>
                    <a:p>
                      <a:pPr algn="just"/>
                      <a:r>
                        <a:rPr lang="en-US" sz="2200" dirty="0">
                          <a:latin typeface="Times New Roman" panose="02020603050405020304" pitchFamily="18" charset="0"/>
                          <a:cs typeface="Times New Roman" panose="02020603050405020304" pitchFamily="18" charset="0"/>
                        </a:rPr>
                        <a:t>He believed in Vaishnavism and had a strong bent to monist Advaita philosophy signifying presence of God inside every person and everything. He was the disciple of Ramananda.</a:t>
                      </a:r>
                    </a:p>
                    <a:p>
                      <a:pPr algn="just"/>
                      <a:r>
                        <a:rPr lang="en-US" sz="2200" dirty="0">
                          <a:latin typeface="Times New Roman" panose="02020603050405020304" pitchFamily="18" charset="0"/>
                          <a:cs typeface="Times New Roman" panose="02020603050405020304" pitchFamily="18" charset="0"/>
                        </a:rPr>
                        <a:t>His followers are known as Kabir panthis.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1732343"/>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6529947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Prominent Bhakti Saints</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9DD25853-7C18-406C-B04C-A5CE6DC2636B}"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82</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Bhakti Movement</a:t>
            </a:r>
          </a:p>
        </p:txBody>
      </p:sp>
      <p:graphicFrame>
        <p:nvGraphicFramePr>
          <p:cNvPr id="2" name="Table 7">
            <a:extLst>
              <a:ext uri="{FF2B5EF4-FFF2-40B4-BE49-F238E27FC236}">
                <a16:creationId xmlns:a16="http://schemas.microsoft.com/office/drawing/2014/main" id="{7F60B097-E35A-4866-BBE8-8DFC58C5C42E}"/>
              </a:ext>
            </a:extLst>
          </p:cNvPr>
          <p:cNvGraphicFramePr>
            <a:graphicFrameLocks noGrp="1"/>
          </p:cNvGraphicFramePr>
          <p:nvPr>
            <p:extLst>
              <p:ext uri="{D42A27DB-BD31-4B8C-83A1-F6EECF244321}">
                <p14:modId xmlns:p14="http://schemas.microsoft.com/office/powerpoint/2010/main" val="1498409165"/>
              </p:ext>
            </p:extLst>
          </p:nvPr>
        </p:nvGraphicFramePr>
        <p:xfrm>
          <a:off x="421639" y="1548577"/>
          <a:ext cx="8453121" cy="4678925"/>
        </p:xfrm>
        <a:graphic>
          <a:graphicData uri="http://schemas.openxmlformats.org/drawingml/2006/table">
            <a:tbl>
              <a:tblPr firstRow="1" bandRow="1">
                <a:tableStyleId>{5C22544A-7EE6-4342-B048-85BDC9FD1C3A}</a:tableStyleId>
              </a:tblPr>
              <a:tblGrid>
                <a:gridCol w="1559561">
                  <a:extLst>
                    <a:ext uri="{9D8B030D-6E8A-4147-A177-3AD203B41FA5}">
                      <a16:colId xmlns:a16="http://schemas.microsoft.com/office/drawing/2014/main" val="4221855724"/>
                    </a:ext>
                  </a:extLst>
                </a:gridCol>
                <a:gridCol w="1371600">
                  <a:extLst>
                    <a:ext uri="{9D8B030D-6E8A-4147-A177-3AD203B41FA5}">
                      <a16:colId xmlns:a16="http://schemas.microsoft.com/office/drawing/2014/main" val="337783108"/>
                    </a:ext>
                  </a:extLst>
                </a:gridCol>
                <a:gridCol w="5521960">
                  <a:extLst>
                    <a:ext uri="{9D8B030D-6E8A-4147-A177-3AD203B41FA5}">
                      <a16:colId xmlns:a16="http://schemas.microsoft.com/office/drawing/2014/main" val="2056371469"/>
                    </a:ext>
                  </a:extLst>
                </a:gridCol>
              </a:tblGrid>
              <a:tr h="515790">
                <a:tc>
                  <a:txBody>
                    <a:bodyPr/>
                    <a:lstStyle/>
                    <a:p>
                      <a:pPr algn="ctr"/>
                      <a:r>
                        <a:rPr lang="en-IN" sz="2200" dirty="0">
                          <a:latin typeface="Times New Roman" panose="02020603050405020304" pitchFamily="18" charset="0"/>
                          <a:cs typeface="Times New Roman" panose="02020603050405020304" pitchFamily="18" charset="0"/>
                        </a:rPr>
                        <a:t>Name</a:t>
                      </a:r>
                    </a:p>
                  </a:txBody>
                  <a:tcPr/>
                </a:tc>
                <a:tc>
                  <a:txBody>
                    <a:bodyPr/>
                    <a:lstStyle/>
                    <a:p>
                      <a:pPr algn="ctr"/>
                      <a:r>
                        <a:rPr lang="en-IN" sz="2200" dirty="0">
                          <a:latin typeface="Times New Roman" panose="02020603050405020304" pitchFamily="18" charset="0"/>
                          <a:cs typeface="Times New Roman" panose="02020603050405020304" pitchFamily="18" charset="0"/>
                        </a:rPr>
                        <a:t>Year and Place</a:t>
                      </a:r>
                    </a:p>
                  </a:txBody>
                  <a:tcPr/>
                </a:tc>
                <a:tc>
                  <a:txBody>
                    <a:bodyPr/>
                    <a:lstStyle/>
                    <a:p>
                      <a:pPr algn="ctr"/>
                      <a:r>
                        <a:rPr lang="en-IN" sz="2200" dirty="0">
                          <a:latin typeface="Times New Roman" panose="02020603050405020304" pitchFamily="18" charset="0"/>
                          <a:cs typeface="Times New Roman" panose="02020603050405020304" pitchFamily="18" charset="0"/>
                        </a:rPr>
                        <a:t>Details</a:t>
                      </a:r>
                    </a:p>
                  </a:txBody>
                  <a:tcPr/>
                </a:tc>
                <a:extLst>
                  <a:ext uri="{0D108BD9-81ED-4DB2-BD59-A6C34878D82A}">
                    <a16:rowId xmlns:a16="http://schemas.microsoft.com/office/drawing/2014/main" val="4220110155"/>
                  </a:ext>
                </a:extLst>
              </a:tr>
              <a:tr h="1505326">
                <a:tc>
                  <a:txBody>
                    <a:bodyPr/>
                    <a:lstStyle/>
                    <a:p>
                      <a:r>
                        <a:rPr lang="en-IN" sz="2200" dirty="0">
                          <a:latin typeface="Times New Roman" panose="02020603050405020304" pitchFamily="18" charset="0"/>
                          <a:cs typeface="Times New Roman" panose="02020603050405020304" pitchFamily="18" charset="0"/>
                        </a:rPr>
                        <a:t>Ravidas/</a:t>
                      </a:r>
                    </a:p>
                    <a:p>
                      <a:r>
                        <a:rPr lang="en-IN" sz="2200" dirty="0">
                          <a:latin typeface="Times New Roman" panose="02020603050405020304" pitchFamily="18" charset="0"/>
                          <a:cs typeface="Times New Roman" panose="02020603050405020304" pitchFamily="18" charset="0"/>
                        </a:rPr>
                        <a:t>Raidas</a:t>
                      </a:r>
                    </a:p>
                  </a:txBody>
                  <a:tcPr/>
                </a:tc>
                <a:tc>
                  <a:txBody>
                    <a:bodyPr/>
                    <a:lstStyle/>
                    <a:p>
                      <a:pPr algn="ctr"/>
                      <a:r>
                        <a:rPr lang="en-IN" sz="2200" dirty="0">
                          <a:latin typeface="Times New Roman" panose="02020603050405020304" pitchFamily="18" charset="0"/>
                          <a:cs typeface="Times New Roman" panose="02020603050405020304" pitchFamily="18" charset="0"/>
                        </a:rPr>
                        <a:t>1398-1540</a:t>
                      </a:r>
                    </a:p>
                    <a:p>
                      <a:pPr algn="ctr"/>
                      <a:r>
                        <a:rPr lang="en-IN" sz="2200" dirty="0">
                          <a:latin typeface="Times New Roman" panose="02020603050405020304" pitchFamily="18" charset="0"/>
                          <a:cs typeface="Times New Roman" panose="02020603050405020304" pitchFamily="18" charset="0"/>
                        </a:rPr>
                        <a:t>AD</a:t>
                      </a:r>
                    </a:p>
                  </a:txBody>
                  <a:tcPr/>
                </a:tc>
                <a:tc>
                  <a:txBody>
                    <a:bodyPr/>
                    <a:lstStyle/>
                    <a:p>
                      <a:pPr algn="just"/>
                      <a:r>
                        <a:rPr lang="en-IN" sz="2200" dirty="0">
                          <a:latin typeface="Times New Roman" panose="02020603050405020304" pitchFamily="18" charset="0"/>
                          <a:cs typeface="Times New Roman" panose="02020603050405020304" pitchFamily="18" charset="0"/>
                        </a:rPr>
                        <a:t>He was the founder of Raidas Panth.</a:t>
                      </a:r>
                    </a:p>
                    <a:p>
                      <a:pPr algn="just"/>
                      <a:r>
                        <a:rPr lang="en-IN" sz="2200" dirty="0">
                          <a:latin typeface="Times New Roman" panose="02020603050405020304" pitchFamily="18" charset="0"/>
                          <a:cs typeface="Times New Roman" panose="02020603050405020304" pitchFamily="18" charset="0"/>
                        </a:rPr>
                        <a:t>He lived in Banaras.</a:t>
                      </a:r>
                    </a:p>
                    <a:p>
                      <a:pPr algn="just"/>
                      <a:r>
                        <a:rPr lang="en-IN" sz="2200" dirty="0">
                          <a:latin typeface="Times New Roman" panose="02020603050405020304" pitchFamily="18" charset="0"/>
                          <a:cs typeface="Times New Roman" panose="02020603050405020304" pitchFamily="18" charset="0"/>
                        </a:rPr>
                        <a:t>Over 30 hymns composed by him were collected in </a:t>
                      </a:r>
                      <a:r>
                        <a:rPr lang="en-IN" sz="2200" b="1" i="1" dirty="0">
                          <a:latin typeface="Times New Roman" panose="02020603050405020304" pitchFamily="18" charset="0"/>
                          <a:cs typeface="Times New Roman" panose="02020603050405020304" pitchFamily="18" charset="0"/>
                        </a:rPr>
                        <a:t>Guru Granth Sahib </a:t>
                      </a:r>
                      <a:r>
                        <a:rPr lang="en-IN" sz="2200" dirty="0">
                          <a:latin typeface="Times New Roman" panose="02020603050405020304" pitchFamily="18" charset="0"/>
                          <a:cs typeface="Times New Roman" panose="02020603050405020304" pitchFamily="18" charset="0"/>
                        </a:rPr>
                        <a:t>of the sikhs.</a:t>
                      </a:r>
                    </a:p>
                    <a:p>
                      <a:pPr algn="just"/>
                      <a:r>
                        <a:rPr lang="en-IN" sz="2200" dirty="0">
                          <a:latin typeface="Times New Roman" panose="02020603050405020304" pitchFamily="18" charset="0"/>
                          <a:cs typeface="Times New Roman" panose="02020603050405020304" pitchFamily="18" charset="0"/>
                        </a:rPr>
                        <a:t>Queen Jhali of Chittor was one of his disciples.</a:t>
                      </a:r>
                    </a:p>
                    <a:p>
                      <a:pPr algn="just"/>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244392"/>
                  </a:ext>
                </a:extLst>
              </a:tr>
              <a:tr h="1813805">
                <a:tc>
                  <a:txBody>
                    <a:bodyPr/>
                    <a:lstStyle/>
                    <a:p>
                      <a:r>
                        <a:rPr lang="en-IN" sz="2200" dirty="0">
                          <a:latin typeface="Times New Roman" panose="02020603050405020304" pitchFamily="18" charset="0"/>
                          <a:cs typeface="Times New Roman" panose="02020603050405020304" pitchFamily="18" charset="0"/>
                        </a:rPr>
                        <a:t>Guru Nanak</a:t>
                      </a:r>
                    </a:p>
                  </a:txBody>
                  <a:tcPr/>
                </a:tc>
                <a:tc>
                  <a:txBody>
                    <a:bodyPr/>
                    <a:lstStyle/>
                    <a:p>
                      <a:pPr algn="ctr"/>
                      <a:r>
                        <a:rPr lang="en-US" sz="2200" dirty="0">
                          <a:latin typeface="Times New Roman" panose="02020603050405020304" pitchFamily="18" charset="0"/>
                          <a:cs typeface="Times New Roman" panose="02020603050405020304" pitchFamily="18" charset="0"/>
                        </a:rPr>
                        <a:t>1469-1539</a:t>
                      </a:r>
                    </a:p>
                    <a:p>
                      <a:pPr algn="ctr"/>
                      <a:r>
                        <a:rPr lang="en-US" sz="2200" dirty="0">
                          <a:latin typeface="Times New Roman" panose="02020603050405020304" pitchFamily="18" charset="0"/>
                          <a:cs typeface="Times New Roman" panose="02020603050405020304" pitchFamily="18" charset="0"/>
                        </a:rPr>
                        <a:t>AD</a:t>
                      </a:r>
                    </a:p>
                    <a:p>
                      <a:pPr algn="ctr"/>
                      <a:r>
                        <a:rPr lang="en-US" sz="2200" dirty="0">
                          <a:latin typeface="Times New Roman" panose="02020603050405020304" pitchFamily="18" charset="0"/>
                          <a:cs typeface="Times New Roman" panose="02020603050405020304" pitchFamily="18" charset="0"/>
                        </a:rPr>
                        <a:t>Punjab</a:t>
                      </a:r>
                      <a:endParaRPr lang="en-IN" sz="2200" dirty="0">
                        <a:latin typeface="Times New Roman" panose="02020603050405020304" pitchFamily="18" charset="0"/>
                        <a:cs typeface="Times New Roman" panose="02020603050405020304" pitchFamily="18" charset="0"/>
                      </a:endParaRPr>
                    </a:p>
                  </a:txBody>
                  <a:tcPr/>
                </a:tc>
                <a:tc>
                  <a:txBody>
                    <a:bodyPr/>
                    <a:lstStyle/>
                    <a:p>
                      <a:pPr algn="just"/>
                      <a:r>
                        <a:rPr lang="en-US" sz="2200" dirty="0">
                          <a:latin typeface="Times New Roman" panose="02020603050405020304" pitchFamily="18" charset="0"/>
                          <a:cs typeface="Times New Roman" panose="02020603050405020304" pitchFamily="18" charset="0"/>
                        </a:rPr>
                        <a:t>He is said to have been inspired by Kabir and belonged to Nirguna school. </a:t>
                      </a:r>
                    </a:p>
                    <a:p>
                      <a:pPr algn="just"/>
                      <a:r>
                        <a:rPr lang="en-US" sz="2200" dirty="0">
                          <a:latin typeface="Times New Roman" panose="02020603050405020304" pitchFamily="18" charset="0"/>
                          <a:cs typeface="Times New Roman" panose="02020603050405020304" pitchFamily="18" charset="0"/>
                        </a:rPr>
                        <a:t>He was the first among the 10 Sikh gurus and is the founder of Sikhism.</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1732343"/>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41366922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Prominent Bhakti Saints</a:t>
            </a: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1"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0BA98D65-CA5E-4871-9FD2-A9B7F5B8A246}"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83</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Bhakti Movement</a:t>
            </a:r>
          </a:p>
        </p:txBody>
      </p:sp>
      <p:graphicFrame>
        <p:nvGraphicFramePr>
          <p:cNvPr id="2" name="Table 7">
            <a:extLst>
              <a:ext uri="{FF2B5EF4-FFF2-40B4-BE49-F238E27FC236}">
                <a16:creationId xmlns:a16="http://schemas.microsoft.com/office/drawing/2014/main" id="{7F60B097-E35A-4866-BBE8-8DFC58C5C42E}"/>
              </a:ext>
            </a:extLst>
          </p:cNvPr>
          <p:cNvGraphicFramePr>
            <a:graphicFrameLocks noGrp="1"/>
          </p:cNvGraphicFramePr>
          <p:nvPr>
            <p:extLst>
              <p:ext uri="{D42A27DB-BD31-4B8C-83A1-F6EECF244321}">
                <p14:modId xmlns:p14="http://schemas.microsoft.com/office/powerpoint/2010/main" val="2134030538"/>
              </p:ext>
            </p:extLst>
          </p:nvPr>
        </p:nvGraphicFramePr>
        <p:xfrm>
          <a:off x="421639" y="1548577"/>
          <a:ext cx="8453121" cy="4678925"/>
        </p:xfrm>
        <a:graphic>
          <a:graphicData uri="http://schemas.openxmlformats.org/drawingml/2006/table">
            <a:tbl>
              <a:tblPr firstRow="1" bandRow="1">
                <a:tableStyleId>{5C22544A-7EE6-4342-B048-85BDC9FD1C3A}</a:tableStyleId>
              </a:tblPr>
              <a:tblGrid>
                <a:gridCol w="1559561">
                  <a:extLst>
                    <a:ext uri="{9D8B030D-6E8A-4147-A177-3AD203B41FA5}">
                      <a16:colId xmlns:a16="http://schemas.microsoft.com/office/drawing/2014/main" val="4221855724"/>
                    </a:ext>
                  </a:extLst>
                </a:gridCol>
                <a:gridCol w="1371600">
                  <a:extLst>
                    <a:ext uri="{9D8B030D-6E8A-4147-A177-3AD203B41FA5}">
                      <a16:colId xmlns:a16="http://schemas.microsoft.com/office/drawing/2014/main" val="337783108"/>
                    </a:ext>
                  </a:extLst>
                </a:gridCol>
                <a:gridCol w="5521960">
                  <a:extLst>
                    <a:ext uri="{9D8B030D-6E8A-4147-A177-3AD203B41FA5}">
                      <a16:colId xmlns:a16="http://schemas.microsoft.com/office/drawing/2014/main" val="2056371469"/>
                    </a:ext>
                  </a:extLst>
                </a:gridCol>
              </a:tblGrid>
              <a:tr h="515790">
                <a:tc>
                  <a:txBody>
                    <a:bodyPr/>
                    <a:lstStyle/>
                    <a:p>
                      <a:pPr algn="ctr"/>
                      <a:r>
                        <a:rPr lang="en-IN" sz="2200" dirty="0">
                          <a:latin typeface="Times New Roman" panose="02020603050405020304" pitchFamily="18" charset="0"/>
                          <a:cs typeface="Times New Roman" panose="02020603050405020304" pitchFamily="18" charset="0"/>
                        </a:rPr>
                        <a:t>Name</a:t>
                      </a:r>
                    </a:p>
                  </a:txBody>
                  <a:tcPr/>
                </a:tc>
                <a:tc>
                  <a:txBody>
                    <a:bodyPr/>
                    <a:lstStyle/>
                    <a:p>
                      <a:pPr algn="ctr"/>
                      <a:r>
                        <a:rPr lang="en-IN" sz="2200" dirty="0">
                          <a:latin typeface="Times New Roman" panose="02020603050405020304" pitchFamily="18" charset="0"/>
                          <a:cs typeface="Times New Roman" panose="02020603050405020304" pitchFamily="18" charset="0"/>
                        </a:rPr>
                        <a:t>Year and Place</a:t>
                      </a:r>
                    </a:p>
                  </a:txBody>
                  <a:tcPr/>
                </a:tc>
                <a:tc>
                  <a:txBody>
                    <a:bodyPr/>
                    <a:lstStyle/>
                    <a:p>
                      <a:pPr algn="ctr"/>
                      <a:r>
                        <a:rPr lang="en-IN" sz="2200" dirty="0">
                          <a:latin typeface="Times New Roman" panose="02020603050405020304" pitchFamily="18" charset="0"/>
                          <a:cs typeface="Times New Roman" panose="02020603050405020304" pitchFamily="18" charset="0"/>
                        </a:rPr>
                        <a:t>Details</a:t>
                      </a:r>
                    </a:p>
                  </a:txBody>
                  <a:tcPr/>
                </a:tc>
                <a:extLst>
                  <a:ext uri="{0D108BD9-81ED-4DB2-BD59-A6C34878D82A}">
                    <a16:rowId xmlns:a16="http://schemas.microsoft.com/office/drawing/2014/main" val="4220110155"/>
                  </a:ext>
                </a:extLst>
              </a:tr>
              <a:tr h="1505326">
                <a:tc>
                  <a:txBody>
                    <a:bodyPr/>
                    <a:lstStyle/>
                    <a:p>
                      <a:r>
                        <a:rPr lang="en-IN" sz="2200" dirty="0">
                          <a:latin typeface="Times New Roman" panose="02020603050405020304" pitchFamily="18" charset="0"/>
                          <a:cs typeface="Times New Roman" panose="02020603050405020304" pitchFamily="18" charset="0"/>
                        </a:rPr>
                        <a:t>Ramanuja</a:t>
                      </a:r>
                    </a:p>
                  </a:txBody>
                  <a:tcPr/>
                </a:tc>
                <a:tc>
                  <a:txBody>
                    <a:bodyPr/>
                    <a:lstStyle/>
                    <a:p>
                      <a:pPr algn="ctr"/>
                      <a:r>
                        <a:rPr lang="en-IN" sz="2200" dirty="0">
                          <a:latin typeface="Times New Roman" panose="02020603050405020304" pitchFamily="18" charset="0"/>
                          <a:cs typeface="Times New Roman" panose="02020603050405020304" pitchFamily="18" charset="0"/>
                        </a:rPr>
                        <a:t>1017-1137</a:t>
                      </a:r>
                    </a:p>
                    <a:p>
                      <a:pPr algn="ctr"/>
                      <a:r>
                        <a:rPr lang="en-IN" sz="2200" dirty="0">
                          <a:latin typeface="Times New Roman" panose="02020603050405020304" pitchFamily="18" charset="0"/>
                          <a:cs typeface="Times New Roman" panose="02020603050405020304" pitchFamily="18" charset="0"/>
                        </a:rPr>
                        <a:t>AD</a:t>
                      </a:r>
                    </a:p>
                    <a:p>
                      <a:pPr algn="ctr"/>
                      <a:r>
                        <a:rPr lang="en-IN" sz="2200" dirty="0">
                          <a:latin typeface="Times New Roman" panose="02020603050405020304" pitchFamily="18" charset="0"/>
                          <a:cs typeface="Times New Roman" panose="02020603050405020304" pitchFamily="18" charset="0"/>
                        </a:rPr>
                        <a:t>Tamil Nadu</a:t>
                      </a:r>
                    </a:p>
                  </a:txBody>
                  <a:tcPr/>
                </a:tc>
                <a:tc>
                  <a:txBody>
                    <a:bodyPr/>
                    <a:lstStyle/>
                    <a:p>
                      <a:pPr algn="just"/>
                      <a:r>
                        <a:rPr lang="en-US" sz="2200" dirty="0">
                          <a:latin typeface="Times New Roman" panose="02020603050405020304" pitchFamily="18" charset="0"/>
                          <a:cs typeface="Times New Roman" panose="02020603050405020304" pitchFamily="18" charset="0"/>
                        </a:rPr>
                        <a:t>He was a major exponent of Sri Vaishnavism tradition and the chief proponent of the Vish-ishtadvaita sub school of Vedanta philosophy.</a:t>
                      </a:r>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Srirangam Ranganatha temple in Tamil Nadu is</a:t>
                      </a:r>
                    </a:p>
                    <a:p>
                      <a:pPr algn="just"/>
                      <a:r>
                        <a:rPr lang="en-US" sz="2200" dirty="0">
                          <a:latin typeface="Times New Roman" panose="02020603050405020304" pitchFamily="18" charset="0"/>
                          <a:cs typeface="Times New Roman" panose="02020603050405020304" pitchFamily="18" charset="0"/>
                        </a:rPr>
                        <a:t>associated with his tradition.</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244392"/>
                  </a:ext>
                </a:extLst>
              </a:tr>
              <a:tr h="1813805">
                <a:tc>
                  <a:txBody>
                    <a:bodyPr/>
                    <a:lstStyle/>
                    <a:p>
                      <a:pPr algn="l"/>
                      <a:r>
                        <a:rPr lang="en-IN" sz="2200" dirty="0" err="1">
                          <a:latin typeface="Times New Roman" panose="02020603050405020304" pitchFamily="18" charset="0"/>
                          <a:cs typeface="Times New Roman" panose="02020603050405020304" pitchFamily="18" charset="0"/>
                        </a:rPr>
                        <a:t>Madhvach-arya</a:t>
                      </a:r>
                      <a:endParaRPr lang="en-IN" sz="2200" dirty="0">
                        <a:latin typeface="Times New Roman" panose="02020603050405020304" pitchFamily="18" charset="0"/>
                        <a:cs typeface="Times New Roman" panose="02020603050405020304" pitchFamily="18" charset="0"/>
                      </a:endParaRPr>
                    </a:p>
                    <a:p>
                      <a:pPr algn="l"/>
                      <a:r>
                        <a:rPr lang="en-IN" sz="2200" dirty="0">
                          <a:latin typeface="Times New Roman" panose="02020603050405020304" pitchFamily="18" charset="0"/>
                          <a:cs typeface="Times New Roman" panose="02020603050405020304" pitchFamily="18" charset="0"/>
                        </a:rPr>
                        <a:t>(Kannada Saint)</a:t>
                      </a:r>
                    </a:p>
                  </a:txBody>
                  <a:tcPr/>
                </a:tc>
                <a:tc>
                  <a:txBody>
                    <a:bodyPr/>
                    <a:lstStyle/>
                    <a:p>
                      <a:pPr algn="ctr"/>
                      <a:r>
                        <a:rPr lang="en-US" sz="2200" dirty="0">
                          <a:latin typeface="Times New Roman" panose="02020603050405020304" pitchFamily="18" charset="0"/>
                          <a:cs typeface="Times New Roman" panose="02020603050405020304" pitchFamily="18" charset="0"/>
                        </a:rPr>
                        <a:t>1238-1317</a:t>
                      </a:r>
                    </a:p>
                    <a:p>
                      <a:pPr algn="ctr"/>
                      <a:r>
                        <a:rPr lang="en-US" sz="2200" dirty="0">
                          <a:latin typeface="Times New Roman" panose="02020603050405020304" pitchFamily="18" charset="0"/>
                          <a:cs typeface="Times New Roman" panose="02020603050405020304" pitchFamily="18" charset="0"/>
                        </a:rPr>
                        <a:t>AD</a:t>
                      </a:r>
                    </a:p>
                    <a:p>
                      <a:pPr algn="ctr"/>
                      <a:r>
                        <a:rPr lang="en-US" sz="2200" dirty="0">
                          <a:latin typeface="Times New Roman" panose="02020603050405020304" pitchFamily="18" charset="0"/>
                          <a:cs typeface="Times New Roman" panose="02020603050405020304" pitchFamily="18" charset="0"/>
                        </a:rPr>
                        <a:t>Karnataka</a:t>
                      </a:r>
                      <a:endParaRPr lang="en-IN" sz="2200" dirty="0">
                        <a:latin typeface="Times New Roman" panose="02020603050405020304" pitchFamily="18" charset="0"/>
                        <a:cs typeface="Times New Roman" panose="02020603050405020304" pitchFamily="18" charset="0"/>
                      </a:endParaRPr>
                    </a:p>
                  </a:txBody>
                  <a:tcPr/>
                </a:tc>
                <a:tc>
                  <a:txBody>
                    <a:bodyPr/>
                    <a:lstStyle/>
                    <a:p>
                      <a:pPr algn="just"/>
                      <a:r>
                        <a:rPr lang="en-US" sz="2200" dirty="0">
                          <a:latin typeface="Times New Roman" panose="02020603050405020304" pitchFamily="18" charset="0"/>
                          <a:cs typeface="Times New Roman" panose="02020603050405020304" pitchFamily="18" charset="0"/>
                        </a:rPr>
                        <a:t>He was the chief proponent of </a:t>
                      </a:r>
                      <a:r>
                        <a:rPr lang="en-US" sz="2200" dirty="0" err="1">
                          <a:latin typeface="Times New Roman" panose="02020603050405020304" pitchFamily="18" charset="0"/>
                          <a:cs typeface="Times New Roman" panose="02020603050405020304" pitchFamily="18" charset="0"/>
                        </a:rPr>
                        <a:t>Dvaita</a:t>
                      </a:r>
                      <a:r>
                        <a:rPr lang="en-US" sz="2200" dirty="0">
                          <a:latin typeface="Times New Roman" panose="02020603050405020304" pitchFamily="18" charset="0"/>
                          <a:cs typeface="Times New Roman" panose="02020603050405020304" pitchFamily="18" charset="0"/>
                        </a:rPr>
                        <a:t> (dualism) School of Vedanta philosophy. He named his philosophy as “Tatvavada”.</a:t>
                      </a:r>
                    </a:p>
                    <a:p>
                      <a:pPr algn="just"/>
                      <a:r>
                        <a:rPr lang="en-IN" sz="2200" dirty="0">
                          <a:latin typeface="Times New Roman" panose="02020603050405020304" pitchFamily="18" charset="0"/>
                          <a:cs typeface="Times New Roman" panose="02020603050405020304" pitchFamily="18" charset="0"/>
                        </a:rPr>
                        <a:t>He was a critic of Adi </a:t>
                      </a:r>
                      <a:r>
                        <a:rPr lang="en-IN" sz="2200" dirty="0" err="1">
                          <a:latin typeface="Times New Roman" panose="02020603050405020304" pitchFamily="18" charset="0"/>
                          <a:cs typeface="Times New Roman" panose="02020603050405020304" pitchFamily="18" charset="0"/>
                        </a:rPr>
                        <a:t>Shankara’s</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Advaita</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Vedanta &amp; Ramanuja’s </a:t>
                      </a:r>
                      <a:r>
                        <a:rPr lang="en-IN" sz="2200" dirty="0" err="1">
                          <a:latin typeface="Times New Roman" panose="02020603050405020304" pitchFamily="18" charset="0"/>
                          <a:cs typeface="Times New Roman" panose="02020603050405020304" pitchFamily="18" charset="0"/>
                        </a:rPr>
                        <a:t>VishishtadvaitaVedanta</a:t>
                      </a:r>
                      <a:r>
                        <a:rPr lang="en-IN" sz="22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711732343"/>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3578729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Origin</a:t>
            </a:r>
          </a:p>
          <a:p>
            <a:pPr algn="just">
              <a:lnSpc>
                <a:spcPct val="150000"/>
              </a:lnSpc>
            </a:pPr>
            <a:r>
              <a:rPr lang="en-US" sz="2200" dirty="0">
                <a:latin typeface="Times New Roman" panose="02020603050405020304" pitchFamily="18" charset="0"/>
                <a:cs typeface="Times New Roman" panose="02020603050405020304" pitchFamily="18" charset="0"/>
              </a:rPr>
              <a:t>Sufism is the mystical arm of Islam and is better known as </a:t>
            </a:r>
            <a:r>
              <a:rPr lang="en-US" sz="2200" b="1" dirty="0">
                <a:latin typeface="Times New Roman" panose="02020603050405020304" pitchFamily="18" charset="0"/>
                <a:cs typeface="Times New Roman" panose="02020603050405020304" pitchFamily="18" charset="0"/>
              </a:rPr>
              <a:t>tasawwuf</a:t>
            </a:r>
            <a:r>
              <a:rPr lang="en-US" sz="2200" dirty="0">
                <a:latin typeface="Times New Roman" panose="02020603050405020304" pitchFamily="18" charset="0"/>
                <a:cs typeface="Times New Roman" panose="02020603050405020304" pitchFamily="18" charset="0"/>
              </a:rPr>
              <a:t>. It stresses on self realisation, tolerance, righteousness and universal love for all.</a:t>
            </a:r>
          </a:p>
          <a:p>
            <a:pPr algn="just">
              <a:lnSpc>
                <a:spcPct val="150000"/>
              </a:lnSpc>
            </a:pPr>
            <a:r>
              <a:rPr lang="en-US" sz="2200" dirty="0">
                <a:latin typeface="Times New Roman" panose="02020603050405020304" pitchFamily="18" charset="0"/>
                <a:cs typeface="Times New Roman" panose="02020603050405020304" pitchFamily="18" charset="0"/>
              </a:rPr>
              <a:t>The word finds its roots in Arabic word for wool (suf), indicative of the garments of rough wool worn by the ascetics and even the prophets.</a:t>
            </a:r>
          </a:p>
          <a:p>
            <a:pPr algn="just">
              <a:lnSpc>
                <a:spcPct val="150000"/>
              </a:lnSpc>
            </a:pPr>
            <a:r>
              <a:rPr lang="en-US" sz="2200" dirty="0">
                <a:latin typeface="Times New Roman" panose="02020603050405020304" pitchFamily="18" charset="0"/>
                <a:cs typeface="Times New Roman" panose="02020603050405020304" pitchFamily="18" charset="0"/>
              </a:rPr>
              <a:t>The word Sufism is sometimes also traced to root word </a:t>
            </a:r>
            <a:r>
              <a:rPr lang="en-US" sz="2200" b="1" i="1" dirty="0">
                <a:latin typeface="Times New Roman" panose="02020603050405020304" pitchFamily="18" charset="0"/>
                <a:cs typeface="Times New Roman" panose="02020603050405020304" pitchFamily="18" charset="0"/>
              </a:rPr>
              <a:t>safa</a:t>
            </a:r>
            <a:r>
              <a:rPr lang="en-US" sz="2200" dirty="0">
                <a:latin typeface="Times New Roman" panose="02020603050405020304" pitchFamily="18" charset="0"/>
                <a:cs typeface="Times New Roman" panose="02020603050405020304" pitchFamily="18" charset="0"/>
              </a:rPr>
              <a:t> which in Arabic means purity.</a:t>
            </a:r>
          </a:p>
          <a:p>
            <a:pPr algn="just">
              <a:lnSpc>
                <a:spcPct val="150000"/>
              </a:lnSpc>
            </a:pPr>
            <a:r>
              <a:rPr lang="en-US" sz="2200" dirty="0">
                <a:latin typeface="Times New Roman" panose="02020603050405020304" pitchFamily="18" charset="0"/>
                <a:cs typeface="Times New Roman" panose="02020603050405020304" pitchFamily="18" charset="0"/>
              </a:rPr>
              <a:t>Sufis emphasized divine unity by arousing spiritual facilities.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635819F1-6297-4881-A161-12C7E695B838}"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84</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Sufi Movement (CO1&amp; CO3)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458515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Sufis tried to purify their inner self by rigid introspection and mental struggle so as to remove even the smallest sign of selfishness and attain ikhlas, (absolute purity of intention and act).</a:t>
            </a:r>
          </a:p>
          <a:p>
            <a:pPr algn="just">
              <a:lnSpc>
                <a:spcPct val="150000"/>
              </a:lnSpc>
            </a:pPr>
            <a:r>
              <a:rPr lang="en-US" sz="2200" dirty="0">
                <a:latin typeface="Times New Roman" panose="02020603050405020304" pitchFamily="18" charset="0"/>
                <a:cs typeface="Times New Roman" panose="02020603050405020304" pitchFamily="18" charset="0"/>
              </a:rPr>
              <a:t>The mystics realised that beyond the knowledge of outward sciences, intuitive knowledge was required in order to receive that illumination to which reason has no access.</a:t>
            </a:r>
          </a:p>
          <a:p>
            <a:pPr algn="just">
              <a:lnSpc>
                <a:spcPct val="150000"/>
              </a:lnSpc>
            </a:pPr>
            <a:r>
              <a:rPr lang="en-US" sz="2200" dirty="0">
                <a:latin typeface="Times New Roman" panose="02020603050405020304" pitchFamily="18" charset="0"/>
                <a:cs typeface="Times New Roman" panose="02020603050405020304" pitchFamily="18" charset="0"/>
              </a:rPr>
              <a:t>Sufism strictly follow the concept of pir-murshidie. (similar to Guru- Shisya tradition).</a:t>
            </a:r>
          </a:p>
          <a:p>
            <a:pPr algn="just">
              <a:lnSpc>
                <a:spcPct val="150000"/>
              </a:lnSpc>
            </a:pPr>
            <a:r>
              <a:rPr lang="en-US" sz="2200" dirty="0">
                <a:latin typeface="Times New Roman" panose="02020603050405020304" pitchFamily="18" charset="0"/>
                <a:cs typeface="Times New Roman" panose="02020603050405020304" pitchFamily="18" charset="0"/>
              </a:rPr>
              <a:t>The ultimate goal of Sufism is Union with God.</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533B3459-2EA2-4A13-A1E8-5A1CB052CB98}"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85</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Sufi Movement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8083472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According to Sufism, Love of God meant love towards humanity and they believe service to humanity equals service of God.</a:t>
            </a:r>
          </a:p>
          <a:p>
            <a:pPr algn="just">
              <a:lnSpc>
                <a:spcPct val="150000"/>
              </a:lnSpc>
            </a:pPr>
            <a:r>
              <a:rPr lang="en-US" sz="2200" dirty="0">
                <a:latin typeface="Times New Roman" panose="02020603050405020304" pitchFamily="18" charset="0"/>
                <a:cs typeface="Times New Roman" panose="02020603050405020304" pitchFamily="18" charset="0"/>
              </a:rPr>
              <a:t>Sufism inculcated a spirit of tolerance among its followers.</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essential characteristics of Sufism are:</a:t>
            </a:r>
          </a:p>
          <a:p>
            <a:pPr algn="just">
              <a:lnSpc>
                <a:spcPct val="150000"/>
              </a:lnSpc>
            </a:pPr>
            <a:r>
              <a:rPr lang="en-US" sz="2200" b="1" dirty="0">
                <a:latin typeface="Times New Roman" panose="02020603050405020304" pitchFamily="18" charset="0"/>
                <a:cs typeface="Times New Roman" panose="02020603050405020304" pitchFamily="18" charset="0"/>
              </a:rPr>
              <a:t>Fana</a:t>
            </a:r>
            <a:r>
              <a:rPr lang="en-US" sz="2200" dirty="0">
                <a:latin typeface="Times New Roman" panose="02020603050405020304" pitchFamily="18" charset="0"/>
                <a:cs typeface="Times New Roman" panose="02020603050405020304" pitchFamily="18" charset="0"/>
              </a:rPr>
              <a:t>: Spiritual merger of devotee with Allah</a:t>
            </a:r>
          </a:p>
          <a:p>
            <a:pPr algn="just">
              <a:lnSpc>
                <a:spcPct val="150000"/>
              </a:lnSpc>
            </a:pPr>
            <a:r>
              <a:rPr lang="en-US" sz="2200" b="1" dirty="0">
                <a:latin typeface="Times New Roman" panose="02020603050405020304" pitchFamily="18" charset="0"/>
                <a:cs typeface="Times New Roman" panose="02020603050405020304" pitchFamily="18" charset="0"/>
              </a:rPr>
              <a:t>Insan-e-</a:t>
            </a:r>
            <a:r>
              <a:rPr lang="en-US" sz="2200" b="1" dirty="0" err="1">
                <a:latin typeface="Times New Roman" panose="02020603050405020304" pitchFamily="18" charset="0"/>
                <a:cs typeface="Times New Roman" panose="02020603050405020304" pitchFamily="18" charset="0"/>
              </a:rPr>
              <a:t>kamil</a:t>
            </a:r>
            <a:r>
              <a:rPr lang="en-US" sz="2200" dirty="0">
                <a:latin typeface="Times New Roman" panose="02020603050405020304" pitchFamily="18" charset="0"/>
                <a:cs typeface="Times New Roman" panose="02020603050405020304" pitchFamily="18" charset="0"/>
              </a:rPr>
              <a:t>: Perfect human with all good virtues,</a:t>
            </a:r>
          </a:p>
          <a:p>
            <a:pPr algn="just">
              <a:lnSpc>
                <a:spcPct val="150000"/>
              </a:lnSpc>
            </a:pPr>
            <a:r>
              <a:rPr lang="en-US" sz="2200" b="1" dirty="0">
                <a:latin typeface="Times New Roman" panose="02020603050405020304" pitchFamily="18" charset="0"/>
                <a:cs typeface="Times New Roman" panose="02020603050405020304" pitchFamily="18" charset="0"/>
              </a:rPr>
              <a:t>Zikr-</a:t>
            </a:r>
            <a:r>
              <a:rPr lang="en-US" sz="2200" b="1" dirty="0" err="1">
                <a:latin typeface="Times New Roman" panose="02020603050405020304" pitchFamily="18" charset="0"/>
                <a:cs typeface="Times New Roman" panose="02020603050405020304" pitchFamily="18" charset="0"/>
              </a:rPr>
              <a:t>tauba</a:t>
            </a:r>
            <a:r>
              <a:rPr lang="en-US" sz="2200" dirty="0">
                <a:latin typeface="Times New Roman" panose="02020603050405020304" pitchFamily="18" charset="0"/>
                <a:cs typeface="Times New Roman" panose="02020603050405020304" pitchFamily="18" charset="0"/>
              </a:rPr>
              <a:t>: Remembrance of god all the time(zikr),</a:t>
            </a:r>
          </a:p>
          <a:p>
            <a:pPr algn="just">
              <a:lnSpc>
                <a:spcPct val="150000"/>
              </a:lnSpc>
            </a:pPr>
            <a:r>
              <a:rPr lang="en-US" sz="2200" dirty="0">
                <a:latin typeface="Times New Roman" panose="02020603050405020304" pitchFamily="18" charset="0"/>
                <a:cs typeface="Times New Roman" panose="02020603050405020304" pitchFamily="18" charset="0"/>
              </a:rPr>
              <a:t>Wahadat-ul-</a:t>
            </a:r>
            <a:r>
              <a:rPr lang="en-US" sz="2200" dirty="0" err="1">
                <a:latin typeface="Times New Roman" panose="02020603050405020304" pitchFamily="18" charset="0"/>
                <a:cs typeface="Times New Roman" panose="02020603050405020304" pitchFamily="18" charset="0"/>
              </a:rPr>
              <a:t>wajood</a:t>
            </a:r>
            <a:r>
              <a:rPr lang="en-US" sz="2200" dirty="0">
                <a:latin typeface="Times New Roman" panose="02020603050405020304" pitchFamily="18" charset="0"/>
                <a:cs typeface="Times New Roman" panose="02020603050405020304" pitchFamily="18" charset="0"/>
              </a:rPr>
              <a:t>: One god for entire universe; unity of god and being.</a:t>
            </a:r>
          </a:p>
          <a:p>
            <a:pPr algn="just">
              <a:lnSpc>
                <a:spcPct val="150000"/>
              </a:lnSpc>
            </a:pPr>
            <a:r>
              <a:rPr lang="en-US" sz="2200" b="1" dirty="0">
                <a:latin typeface="Times New Roman" panose="02020603050405020304" pitchFamily="18" charset="0"/>
                <a:cs typeface="Times New Roman" panose="02020603050405020304" pitchFamily="18" charset="0"/>
              </a:rPr>
              <a:t>Sama</a:t>
            </a:r>
            <a:r>
              <a:rPr lang="en-US" sz="2200" dirty="0">
                <a:latin typeface="Times New Roman" panose="02020603050405020304" pitchFamily="18" charset="0"/>
                <a:cs typeface="Times New Roman" panose="02020603050405020304" pitchFamily="18" charset="0"/>
              </a:rPr>
              <a:t>: Spiritual dance and music to promote their concepts. </a:t>
            </a:r>
          </a:p>
        </p:txBody>
      </p:sp>
      <p:sp>
        <p:nvSpPr>
          <p:cNvPr id="4" name="Date Placeholder 3"/>
          <p:cNvSpPr>
            <a:spLocks noGrp="1"/>
          </p:cNvSpPr>
          <p:nvPr>
            <p:ph type="dt" sz="half" idx="10"/>
          </p:nvPr>
        </p:nvSpPr>
        <p:spPr>
          <a:xfrm>
            <a:off x="462280" y="6356350"/>
            <a:ext cx="2133600" cy="365125"/>
          </a:xfrm>
        </p:spPr>
        <p:txBody>
          <a:bodyPr/>
          <a:lstStyle/>
          <a:p>
            <a:fld id="{0FA07EBF-AAE9-4165-821A-F09A4D5462C8}"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86</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Sufi Movement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7229840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They believed in the equality of all human beings and universal brotherhood of man.</a:t>
            </a:r>
          </a:p>
          <a:p>
            <a:pPr algn="just">
              <a:lnSpc>
                <a:spcPct val="150000"/>
              </a:lnSpc>
            </a:pPr>
            <a:r>
              <a:rPr lang="en-US" sz="2200" dirty="0">
                <a:latin typeface="Times New Roman" panose="02020603050405020304" pitchFamily="18" charset="0"/>
                <a:cs typeface="Times New Roman" panose="02020603050405020304" pitchFamily="18" charset="0"/>
              </a:rPr>
              <a:t>Most of the Sufis use the vocabulary of love and intimate affection while describing their experience with god. It was a badge of honor for the Sufi to be known as the lover of god or Sufi masters.</a:t>
            </a:r>
          </a:p>
          <a:p>
            <a:pPr algn="just">
              <a:lnSpc>
                <a:spcPct val="150000"/>
              </a:lnSpc>
            </a:pPr>
            <a:r>
              <a:rPr lang="en-US" sz="2200" dirty="0">
                <a:latin typeface="Times New Roman" panose="02020603050405020304" pitchFamily="18" charset="0"/>
                <a:cs typeface="Times New Roman" panose="02020603050405020304" pitchFamily="18" charset="0"/>
              </a:rPr>
              <a:t>The Sufis came to be organised into orders or ‘silsilas’. </a:t>
            </a:r>
          </a:p>
          <a:p>
            <a:pPr algn="just">
              <a:lnSpc>
                <a:spcPct val="150000"/>
              </a:lnSpc>
            </a:pPr>
            <a:r>
              <a:rPr lang="en-US" sz="2200" dirty="0">
                <a:latin typeface="Times New Roman" panose="02020603050405020304" pitchFamily="18" charset="0"/>
                <a:cs typeface="Times New Roman" panose="02020603050405020304" pitchFamily="18" charset="0"/>
              </a:rPr>
              <a:t>Ain-I –Akbari written by Abul Fazl mentions a dozen silsilahs.</a:t>
            </a:r>
          </a:p>
          <a:p>
            <a:pPr algn="just">
              <a:lnSpc>
                <a:spcPct val="150000"/>
              </a:lnSpc>
            </a:pPr>
            <a:r>
              <a:rPr lang="en-US" sz="2200" dirty="0">
                <a:latin typeface="Times New Roman" panose="02020603050405020304" pitchFamily="18" charset="0"/>
                <a:cs typeface="Times New Roman" panose="02020603050405020304" pitchFamily="18" charset="0"/>
              </a:rPr>
              <a:t>Prominent Silsilahs or Sufi orders were – Chishti, Suhrawardi, Firdausi, Qadariya, Naqshbandi, etc.</a:t>
            </a:r>
          </a:p>
        </p:txBody>
      </p:sp>
      <p:sp>
        <p:nvSpPr>
          <p:cNvPr id="4" name="Date Placeholder 3"/>
          <p:cNvSpPr>
            <a:spLocks noGrp="1"/>
          </p:cNvSpPr>
          <p:nvPr>
            <p:ph type="dt" sz="half" idx="10"/>
          </p:nvPr>
        </p:nvSpPr>
        <p:spPr>
          <a:xfrm>
            <a:off x="462280" y="6356350"/>
            <a:ext cx="2133600" cy="365125"/>
          </a:xfrm>
        </p:spPr>
        <p:txBody>
          <a:bodyPr/>
          <a:lstStyle/>
          <a:p>
            <a:fld id="{D773ECD3-8C89-4C61-A31F-192B18B79140}"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87</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Sufi Movement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5942329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BRAHMO SAMAJ :-  </a:t>
            </a:r>
          </a:p>
          <a:p>
            <a:pPr algn="just">
              <a:lnSpc>
                <a:spcPct val="150000"/>
              </a:lnSpc>
            </a:pPr>
            <a:r>
              <a:rPr lang="en-US" sz="2200" dirty="0">
                <a:latin typeface="Times New Roman" panose="02020603050405020304" pitchFamily="18" charset="0"/>
                <a:cs typeface="Times New Roman" panose="02020603050405020304" pitchFamily="18" charset="0"/>
              </a:rPr>
              <a:t>It was one of the earliest socio-religious reform movement in India in the 19</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It was started by Raja Ram Mohan Roy.</a:t>
            </a:r>
          </a:p>
          <a:p>
            <a:pPr algn="just">
              <a:lnSpc>
                <a:spcPct val="150000"/>
              </a:lnSpc>
            </a:pPr>
            <a:r>
              <a:rPr lang="en-US" sz="2200" dirty="0">
                <a:latin typeface="Times New Roman" panose="02020603050405020304" pitchFamily="18" charset="0"/>
                <a:cs typeface="Times New Roman" panose="02020603050405020304" pitchFamily="18" charset="0"/>
              </a:rPr>
              <a:t>This movement laid the foundations for emergence of modern India. </a:t>
            </a:r>
          </a:p>
          <a:p>
            <a:pPr algn="just">
              <a:lnSpc>
                <a:spcPct val="150000"/>
              </a:lnSpc>
            </a:pPr>
            <a:r>
              <a:rPr lang="en-US" sz="2200" dirty="0">
                <a:latin typeface="Times New Roman" panose="02020603050405020304" pitchFamily="18" charset="0"/>
                <a:cs typeface="Times New Roman" panose="02020603050405020304" pitchFamily="18" charset="0"/>
              </a:rPr>
              <a:t>It inspired generation of Indians to fight for revitalization of Indian culture and liberation of India from British colonial rule.</a:t>
            </a:r>
          </a:p>
          <a:p>
            <a:pPr algn="just">
              <a:lnSpc>
                <a:spcPct val="150000"/>
              </a:lnSpc>
            </a:pPr>
            <a:r>
              <a:rPr lang="en-US" sz="2200" dirty="0">
                <a:latin typeface="Times New Roman" panose="02020603050405020304" pitchFamily="18" charset="0"/>
                <a:cs typeface="Times New Roman" panose="02020603050405020304" pitchFamily="18" charset="0"/>
              </a:rPr>
              <a:t>Brahmo Samajists have no faith in any scripture as an authority.</a:t>
            </a:r>
          </a:p>
          <a:p>
            <a:pPr algn="just">
              <a:lnSpc>
                <a:spcPct val="150000"/>
              </a:lnSpc>
            </a:pPr>
            <a:r>
              <a:rPr lang="en-US" sz="2200" dirty="0">
                <a:latin typeface="Times New Roman" panose="02020603050405020304" pitchFamily="18" charset="0"/>
                <a:cs typeface="Times New Roman" panose="02020603050405020304" pitchFamily="18" charset="0"/>
              </a:rPr>
              <a:t>Brahmo Samajists have no faith in Avatars</a:t>
            </a:r>
          </a:p>
          <a:p>
            <a:pPr algn="just">
              <a:lnSpc>
                <a:spcPct val="150000"/>
              </a:lnSpc>
            </a:pPr>
            <a:r>
              <a:rPr lang="en-US" sz="2200" dirty="0">
                <a:latin typeface="Times New Roman" panose="02020603050405020304" pitchFamily="18" charset="0"/>
                <a:cs typeface="Times New Roman" panose="02020603050405020304" pitchFamily="18" charset="0"/>
              </a:rPr>
              <a:t>Brahmo Samajists denounce polytheism and idol-worship.</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31CA48AA-22D0-4743-B3F4-C03B5A6A1FE6}"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88</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Socio religious reform movement of 19th century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84348"/>
          </a:xfrm>
          <a:prstGeom prst="rect">
            <a:avLst/>
          </a:prstGeom>
        </p:spPr>
      </p:pic>
    </p:spTree>
    <p:extLst>
      <p:ext uri="{BB962C8B-B14F-4D97-AF65-F5344CB8AC3E}">
        <p14:creationId xmlns:p14="http://schemas.microsoft.com/office/powerpoint/2010/main" val="33803167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ARYA SAMAJ :-  </a:t>
            </a:r>
          </a:p>
          <a:p>
            <a:pPr algn="just">
              <a:lnSpc>
                <a:spcPct val="150000"/>
              </a:lnSpc>
            </a:pPr>
            <a:r>
              <a:rPr lang="en-US" sz="2200" dirty="0">
                <a:latin typeface="Times New Roman" panose="02020603050405020304" pitchFamily="18" charset="0"/>
                <a:cs typeface="Times New Roman" panose="02020603050405020304" pitchFamily="18" charset="0"/>
              </a:rPr>
              <a:t>Swami Dayanand Saraswati was the founder of it in 1875.</a:t>
            </a:r>
          </a:p>
          <a:p>
            <a:pPr algn="just">
              <a:lnSpc>
                <a:spcPct val="150000"/>
              </a:lnSpc>
            </a:pPr>
            <a:r>
              <a:rPr lang="en-US" sz="2200" dirty="0">
                <a:latin typeface="Times New Roman" panose="02020603050405020304" pitchFamily="18" charset="0"/>
                <a:cs typeface="Times New Roman" panose="02020603050405020304" pitchFamily="18" charset="0"/>
              </a:rPr>
              <a:t>Arya Samaj opposed socio-religious evils like untouchability, child marriage, caste discrimination, idolatry, polytheism, belief in charms, magic  and animal sacrifices.</a:t>
            </a:r>
          </a:p>
          <a:p>
            <a:pPr algn="just">
              <a:lnSpc>
                <a:spcPct val="150000"/>
              </a:lnSpc>
            </a:pPr>
            <a:r>
              <a:rPr lang="en-US" sz="2200" dirty="0">
                <a:latin typeface="Times New Roman" panose="02020603050405020304" pitchFamily="18" charset="0"/>
                <a:cs typeface="Times New Roman" panose="02020603050405020304" pitchFamily="18" charset="0"/>
              </a:rPr>
              <a:t>Between 1869 and 1873, Dayanand began his efforts to reform orthodox Hinduism in India. He established Gurukul (Vedic schools) which emphasised Vedic values, culture, Satya (virtue) and Sanatana Dharma (the essence of living). The schools gave separate educations to boys and girls based on ancient Vedic principles.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BA40F6FD-DED2-478F-A452-EA25D852D163}"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89</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Socio religious reform movement of 19th century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89958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1"/>
            <a:ext cx="8534400" cy="5441950"/>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At the end of this course students will able to: </a:t>
            </a:r>
          </a:p>
          <a:p>
            <a:pPr algn="just">
              <a:lnSpc>
                <a:spcPct val="150000"/>
              </a:lnSpc>
            </a:pPr>
            <a:r>
              <a:rPr lang="en-US" sz="2200" b="1" dirty="0">
                <a:latin typeface="Times New Roman" panose="02020603050405020304" pitchFamily="18" charset="0"/>
                <a:cs typeface="Times New Roman" panose="02020603050405020304" pitchFamily="18" charset="0"/>
              </a:rPr>
              <a:t>CO1: Understand the basic principles of thought process &amp;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CO2: Illustrate the importance of our surroundings and encourage the students to contribute towards sustainable development.</a:t>
            </a:r>
          </a:p>
          <a:p>
            <a:pPr algn="just">
              <a:lnSpc>
                <a:spcPct val="150000"/>
              </a:lnSpc>
            </a:pPr>
            <a:r>
              <a:rPr lang="en-US" sz="2200" dirty="0">
                <a:latin typeface="Times New Roman" panose="02020603050405020304" pitchFamily="18" charset="0"/>
                <a:cs typeface="Times New Roman" panose="02020603050405020304" pitchFamily="18" charset="0"/>
              </a:rPr>
              <a:t>CO3: Interpret the issues related to ‘Indian’ culture, tradition,  &amp; its composite character.</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860B989-B7CB-49FC-823C-6C1DFC17AD15}" type="datetime1">
              <a:rPr lang="en-US" smtClean="0"/>
              <a:t>1/27/2025</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dirty="0" smtClean="0"/>
              <a:t>Ms. Neha Singh    Essence of Indian Traditional Knowledge              Unit </a:t>
            </a:r>
            <a:r>
              <a:rPr lang="en-US" dirty="0"/>
              <a: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46200" y="-1016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908147"/>
          </a:xfrm>
          <a:prstGeom prst="rect">
            <a:avLst/>
          </a:prstGeom>
        </p:spPr>
      </p:pic>
    </p:spTree>
    <p:extLst>
      <p:ext uri="{BB962C8B-B14F-4D97-AF65-F5344CB8AC3E}">
        <p14:creationId xmlns:p14="http://schemas.microsoft.com/office/powerpoint/2010/main" val="8606460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RAMAKRISHNA MISSION :-  </a:t>
            </a:r>
          </a:p>
          <a:p>
            <a:pPr algn="just">
              <a:lnSpc>
                <a:spcPct val="150000"/>
              </a:lnSpc>
            </a:pPr>
            <a:r>
              <a:rPr lang="en-US" sz="2200" dirty="0">
                <a:latin typeface="Times New Roman" panose="02020603050405020304" pitchFamily="18" charset="0"/>
                <a:cs typeface="Times New Roman" panose="02020603050405020304" pitchFamily="18" charset="0"/>
              </a:rPr>
              <a:t>Ramakrishna mission was officially established in 1896 by Swami Vivekanand. Its headquarter was located at Belur near Calcutta.</a:t>
            </a:r>
          </a:p>
          <a:p>
            <a:pPr algn="just">
              <a:lnSpc>
                <a:spcPct val="150000"/>
              </a:lnSpc>
            </a:pPr>
            <a:r>
              <a:rPr lang="en-US" sz="2200" dirty="0">
                <a:latin typeface="Times New Roman" panose="02020603050405020304" pitchFamily="18" charset="0"/>
                <a:cs typeface="Times New Roman" panose="02020603050405020304" pitchFamily="18" charset="0"/>
              </a:rPr>
              <a:t>According to Ramakrishna, it was service to man and not mercy that should be regarded as god.</a:t>
            </a:r>
          </a:p>
          <a:p>
            <a:pPr algn="just">
              <a:lnSpc>
                <a:spcPct val="150000"/>
              </a:lnSpc>
            </a:pPr>
            <a:r>
              <a:rPr lang="en-US" sz="2200" dirty="0">
                <a:latin typeface="Times New Roman" panose="02020603050405020304" pitchFamily="18" charset="0"/>
                <a:cs typeface="Times New Roman" panose="02020603050405020304" pitchFamily="18" charset="0"/>
              </a:rPr>
              <a:t>The organization mainly propagates the philosophy of Vedanta–Advaita Vedanta and four yogic ideals–jnana, bhakti, karma, and raja yoga.</a:t>
            </a:r>
          </a:p>
          <a:p>
            <a:pPr algn="just">
              <a:lnSpc>
                <a:spcPct val="150000"/>
              </a:lnSpc>
            </a:pPr>
            <a:r>
              <a:rPr lang="en-US" sz="2200" dirty="0">
                <a:latin typeface="Times New Roman" panose="02020603050405020304" pitchFamily="18" charset="0"/>
                <a:cs typeface="Times New Roman" panose="02020603050405020304" pitchFamily="18" charset="0"/>
              </a:rPr>
              <a:t>The mission's activities cover the areas such as Education, Health care, Cultural activities, Rural uplift, Tribal welfare &amp; Youth movement etc.</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1481FE94-BF5E-44F0-B828-D62FCE1C76B6}"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90</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Socio religious reform movement of 19th century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1060545"/>
          </a:xfrm>
          <a:prstGeom prst="rect">
            <a:avLst/>
          </a:prstGeom>
        </p:spPr>
      </p:pic>
    </p:spTree>
    <p:extLst>
      <p:ext uri="{BB962C8B-B14F-4D97-AF65-F5344CB8AC3E}">
        <p14:creationId xmlns:p14="http://schemas.microsoft.com/office/powerpoint/2010/main" val="10293340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ALIGARH MOVEMENT :-  </a:t>
            </a:r>
          </a:p>
          <a:p>
            <a:pPr algn="just">
              <a:lnSpc>
                <a:spcPct val="150000"/>
              </a:lnSpc>
            </a:pPr>
            <a:r>
              <a:rPr lang="en-US" sz="2200" dirty="0">
                <a:latin typeface="Times New Roman" panose="02020603050405020304" pitchFamily="18" charset="0"/>
                <a:cs typeface="Times New Roman" panose="02020603050405020304" pitchFamily="18" charset="0"/>
              </a:rPr>
              <a:t>It was started by Sir Sayyid Ahmed Khan in 1864.</a:t>
            </a:r>
          </a:p>
          <a:p>
            <a:pPr algn="just">
              <a:lnSpc>
                <a:spcPct val="150000"/>
              </a:lnSpc>
            </a:pPr>
            <a:r>
              <a:rPr lang="en-US" sz="2200" dirty="0">
                <a:latin typeface="Times New Roman" panose="02020603050405020304" pitchFamily="18" charset="0"/>
                <a:cs typeface="Times New Roman" panose="02020603050405020304" pitchFamily="18" charset="0"/>
              </a:rPr>
              <a:t>This movement was guided by liberal interpretation of Quran.</a:t>
            </a:r>
          </a:p>
          <a:p>
            <a:pPr algn="just">
              <a:lnSpc>
                <a:spcPct val="150000"/>
              </a:lnSpc>
            </a:pPr>
            <a:r>
              <a:rPr lang="en-US" sz="2200" dirty="0">
                <a:latin typeface="Times New Roman" panose="02020603050405020304" pitchFamily="18" charset="0"/>
                <a:cs typeface="Times New Roman" panose="02020603050405020304" pitchFamily="18" charset="0"/>
              </a:rPr>
              <a:t>It propagated western scientific education among Muslim masses.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DEOBANDI MOVEMENT </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It was started by Rashid Ahmad Gangohi and Muhammad Qasim Nanautavi in 1867.</a:t>
            </a:r>
          </a:p>
          <a:p>
            <a:pPr algn="just">
              <a:lnSpc>
                <a:spcPct val="150000"/>
              </a:lnSpc>
            </a:pPr>
            <a:r>
              <a:rPr lang="en-US" sz="2200" dirty="0">
                <a:latin typeface="Times New Roman" panose="02020603050405020304" pitchFamily="18" charset="0"/>
                <a:cs typeface="Times New Roman" panose="02020603050405020304" pitchFamily="18" charset="0"/>
              </a:rPr>
              <a:t>It made educational efforts to uplift Muslims.</a:t>
            </a:r>
          </a:p>
          <a:p>
            <a:pPr algn="just">
              <a:lnSpc>
                <a:spcPct val="150000"/>
              </a:lnSpc>
            </a:pPr>
            <a:r>
              <a:rPr lang="en-US" sz="2200" dirty="0">
                <a:latin typeface="Times New Roman" panose="02020603050405020304" pitchFamily="18" charset="0"/>
                <a:cs typeface="Times New Roman" panose="02020603050405020304" pitchFamily="18" charset="0"/>
              </a:rPr>
              <a:t>It was an anti-British movement.</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1E75BEC8-6325-40C8-BF67-14E708572514}"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91</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Socio religious reform movement of 19th century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984348"/>
          </a:xfrm>
          <a:prstGeom prst="rect">
            <a:avLst/>
          </a:prstGeom>
        </p:spPr>
      </p:pic>
    </p:spTree>
    <p:extLst>
      <p:ext uri="{BB962C8B-B14F-4D97-AF65-F5344CB8AC3E}">
        <p14:creationId xmlns:p14="http://schemas.microsoft.com/office/powerpoint/2010/main" val="29050389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ARYA MAHILA SAMAJ :-  </a:t>
            </a:r>
          </a:p>
          <a:p>
            <a:pPr algn="just">
              <a:lnSpc>
                <a:spcPct val="150000"/>
              </a:lnSpc>
            </a:pPr>
            <a:r>
              <a:rPr lang="en-US" sz="2200" dirty="0">
                <a:latin typeface="Times New Roman" panose="02020603050405020304" pitchFamily="18" charset="0"/>
                <a:cs typeface="Times New Roman" panose="02020603050405020304" pitchFamily="18" charset="0"/>
              </a:rPr>
              <a:t>It was founded by Ramabai. </a:t>
            </a:r>
          </a:p>
          <a:p>
            <a:pPr algn="just">
              <a:lnSpc>
                <a:spcPct val="150000"/>
              </a:lnSpc>
            </a:pPr>
            <a:r>
              <a:rPr lang="en-US" sz="2200" dirty="0">
                <a:latin typeface="Times New Roman" panose="02020603050405020304" pitchFamily="18" charset="0"/>
                <a:cs typeface="Times New Roman" panose="02020603050405020304" pitchFamily="18" charset="0"/>
              </a:rPr>
              <a:t>Its aim was to create a support network for newly educated women.</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BHARAT STREE MAHAMANDAL </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It was founded at Allahabad in 1910.</a:t>
            </a:r>
          </a:p>
          <a:p>
            <a:pPr algn="just">
              <a:lnSpc>
                <a:spcPct val="150000"/>
              </a:lnSpc>
            </a:pPr>
            <a:r>
              <a:rPr lang="en-US" sz="2200" dirty="0">
                <a:latin typeface="Times New Roman" panose="02020603050405020304" pitchFamily="18" charset="0"/>
                <a:cs typeface="Times New Roman" panose="02020603050405020304" pitchFamily="18" charset="0"/>
              </a:rPr>
              <a:t>It was the first permanent association dedicated to the cause of Indian women.</a:t>
            </a:r>
          </a:p>
          <a:p>
            <a:pPr algn="just">
              <a:lnSpc>
                <a:spcPct val="150000"/>
              </a:lnSpc>
            </a:pPr>
            <a:r>
              <a:rPr lang="en-US" sz="2200" dirty="0">
                <a:latin typeface="Times New Roman" panose="02020603050405020304" pitchFamily="18" charset="0"/>
                <a:cs typeface="Times New Roman" panose="02020603050405020304" pitchFamily="18" charset="0"/>
              </a:rPr>
              <a:t>Sarala Devi Chaudhurani participated actively in Swadeshi Movement.</a:t>
            </a:r>
          </a:p>
          <a:p>
            <a:pPr algn="just">
              <a:lnSpc>
                <a:spcPct val="150000"/>
              </a:lnSpc>
            </a:pPr>
            <a:r>
              <a:rPr lang="en-US" sz="2200" dirty="0">
                <a:latin typeface="Times New Roman" panose="02020603050405020304" pitchFamily="18" charset="0"/>
                <a:cs typeface="Times New Roman" panose="02020603050405020304" pitchFamily="18" charset="0"/>
              </a:rPr>
              <a:t>She founded Laksmir Bhandar in 1904. Propagated hand –woven clothes.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93DD255B-68BD-4F56-BF30-8687EBC284DA}"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92</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Socio religious reform movement of 19th century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0394928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HINDUISM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Hinduism is one of the biggest religions in this country but has a variety of cults and sects within its purview. </a:t>
            </a:r>
          </a:p>
          <a:p>
            <a:pPr algn="just">
              <a:lnSpc>
                <a:spcPct val="150000"/>
              </a:lnSpc>
            </a:pPr>
            <a:r>
              <a:rPr lang="en-US" sz="2200" dirty="0">
                <a:latin typeface="Times New Roman" panose="02020603050405020304" pitchFamily="18" charset="0"/>
                <a:cs typeface="Times New Roman" panose="02020603050405020304" pitchFamily="18" charset="0"/>
              </a:rPr>
              <a:t>Hinduism is a word that is drawn from ‘Hindu’, which was meant as a term to connote people who lived in the geographical area around the river Indus. At the most basic level,</a:t>
            </a:r>
          </a:p>
          <a:p>
            <a:pPr algn="just">
              <a:lnSpc>
                <a:spcPct val="150000"/>
              </a:lnSpc>
            </a:pPr>
            <a:r>
              <a:rPr lang="en-US" sz="2200" dirty="0">
                <a:latin typeface="Times New Roman" panose="02020603050405020304" pitchFamily="18" charset="0"/>
                <a:cs typeface="Times New Roman" panose="02020603050405020304" pitchFamily="18" charset="0"/>
              </a:rPr>
              <a:t>Hinduism borrows its basic principles from pre-Vedic and Vedic religious philosophies.</a:t>
            </a:r>
          </a:p>
          <a:p>
            <a:pPr algn="just">
              <a:lnSpc>
                <a:spcPct val="150000"/>
              </a:lnSpc>
            </a:pPr>
            <a:r>
              <a:rPr lang="en-US" sz="2200" dirty="0">
                <a:latin typeface="Times New Roman" panose="02020603050405020304" pitchFamily="18" charset="0"/>
                <a:cs typeface="Times New Roman" panose="02020603050405020304" pitchFamily="18" charset="0"/>
              </a:rPr>
              <a:t>Veda, Upanishad, Puranas, Bhagavat Gita, Ramayana &amp; Mahabharata are the text of Hinduism.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EBED602D-A53D-4D4F-90A8-C1F2911F2541}"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93</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Modern religious practices (CO1&amp; CO3)</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2293763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ISLAM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Islam originated in the Arabian Peninsula in the 7th century AD and spread over the world through a large empire.</a:t>
            </a:r>
          </a:p>
          <a:p>
            <a:pPr algn="just">
              <a:lnSpc>
                <a:spcPct val="150000"/>
              </a:lnSpc>
            </a:pPr>
            <a:r>
              <a:rPr lang="en-US" sz="2200" dirty="0">
                <a:latin typeface="Times New Roman" panose="02020603050405020304" pitchFamily="18" charset="0"/>
                <a:cs typeface="Times New Roman" panose="02020603050405020304" pitchFamily="18" charset="0"/>
              </a:rPr>
              <a:t>The basic tenants of Islam are that there is only one Allah (manifestation of god) who sent his messenger to help the people on Earth and Prophet Muhammad was the last Prophet.</a:t>
            </a:r>
          </a:p>
          <a:p>
            <a:pPr algn="just">
              <a:lnSpc>
                <a:spcPct val="150000"/>
              </a:lnSpc>
            </a:pPr>
            <a:r>
              <a:rPr lang="en-US" sz="2200" dirty="0">
                <a:latin typeface="Times New Roman" panose="02020603050405020304" pitchFamily="18" charset="0"/>
                <a:cs typeface="Times New Roman" panose="02020603050405020304" pitchFamily="18" charset="0"/>
              </a:rPr>
              <a:t>Quran is the holy text in Islam.</a:t>
            </a:r>
          </a:p>
          <a:p>
            <a:pPr algn="just">
              <a:lnSpc>
                <a:spcPct val="150000"/>
              </a:lnSpc>
            </a:pPr>
            <a:r>
              <a:rPr lang="en-US" sz="2200" dirty="0">
                <a:latin typeface="Times New Roman" panose="02020603050405020304" pitchFamily="18" charset="0"/>
                <a:cs typeface="Times New Roman" panose="02020603050405020304" pitchFamily="18" charset="0"/>
              </a:rPr>
              <a:t>According to Prophet, one has to give a portion of their earnings to the needy and the poor and is called </a:t>
            </a:r>
            <a:r>
              <a:rPr lang="en-US" sz="2200" b="1" i="1" dirty="0">
                <a:latin typeface="Times New Roman" panose="02020603050405020304" pitchFamily="18" charset="0"/>
                <a:cs typeface="Times New Roman" panose="02020603050405020304" pitchFamily="18" charset="0"/>
              </a:rPr>
              <a:t>Zakat</a:t>
            </a:r>
            <a:r>
              <a:rPr lang="en-US" sz="2200" dirty="0">
                <a:latin typeface="Times New Roman" panose="02020603050405020304" pitchFamily="18" charset="0"/>
                <a:cs typeface="Times New Roman" panose="02020603050405020304" pitchFamily="18" charset="0"/>
              </a:rPr>
              <a:t> or charity.</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052C9709-1CAD-4AA3-AEAB-330838017193}"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94</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Modern religious practices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2520999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CHRISTIANITY</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The largest religion of the world, Christianity has a lot of followers in India.</a:t>
            </a:r>
          </a:p>
          <a:p>
            <a:pPr algn="just">
              <a:lnSpc>
                <a:spcPct val="150000"/>
              </a:lnSpc>
            </a:pPr>
            <a:r>
              <a:rPr lang="en-US" sz="2200" dirty="0">
                <a:latin typeface="Times New Roman" panose="02020603050405020304" pitchFamily="18" charset="0"/>
                <a:cs typeface="Times New Roman" panose="02020603050405020304" pitchFamily="18" charset="0"/>
              </a:rPr>
              <a:t>It was founded by Jesus Christ in Jerusalem and after his prosecution and resurrection after three days, it started to get more and more followers.</a:t>
            </a:r>
          </a:p>
          <a:p>
            <a:pPr algn="just">
              <a:lnSpc>
                <a:spcPct val="150000"/>
              </a:lnSpc>
            </a:pPr>
            <a:r>
              <a:rPr lang="en-US" sz="2200" dirty="0">
                <a:latin typeface="Times New Roman" panose="02020603050405020304" pitchFamily="18" charset="0"/>
                <a:cs typeface="Times New Roman" panose="02020603050405020304" pitchFamily="18" charset="0"/>
              </a:rPr>
              <a:t>The basis of the Roman Catholic Christianity became Vatican City.</a:t>
            </a:r>
          </a:p>
          <a:p>
            <a:pPr algn="just">
              <a:lnSpc>
                <a:spcPct val="150000"/>
              </a:lnSpc>
            </a:pPr>
            <a:r>
              <a:rPr lang="en-US" sz="2200" dirty="0">
                <a:latin typeface="Times New Roman" panose="02020603050405020304" pitchFamily="18" charset="0"/>
                <a:cs typeface="Times New Roman" panose="02020603050405020304" pitchFamily="18" charset="0"/>
              </a:rPr>
              <a:t>The basic philosophy of Christianity is the existence of one God who created the Universe.</a:t>
            </a:r>
          </a:p>
          <a:p>
            <a:pPr algn="just">
              <a:lnSpc>
                <a:spcPct val="150000"/>
              </a:lnSpc>
            </a:pPr>
            <a:r>
              <a:rPr lang="en-US" sz="2200" dirty="0">
                <a:latin typeface="Times New Roman" panose="02020603050405020304" pitchFamily="18" charset="0"/>
                <a:cs typeface="Times New Roman" panose="02020603050405020304" pitchFamily="18" charset="0"/>
              </a:rPr>
              <a:t>The sacred text of the Christians is Bible.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2149F7DD-8376-4477-BABD-14BAD3200475}"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95</a:t>
            </a:fld>
            <a:endParaRPr lang="en-US" dirty="0"/>
          </a:p>
        </p:txBody>
      </p:sp>
      <p:sp>
        <p:nvSpPr>
          <p:cNvPr id="7" name="Title 1"/>
          <p:cNvSpPr txBox="1">
            <a:spLocks/>
          </p:cNvSpPr>
          <p:nvPr/>
        </p:nvSpPr>
        <p:spPr>
          <a:xfrm>
            <a:off x="1397002" y="65681"/>
            <a:ext cx="7721598" cy="6963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Modern religious practices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27633490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SIKHISM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The history of Sikhism commences with the life, times and teachings of Guru Nanak (1469–1539). </a:t>
            </a:r>
          </a:p>
          <a:p>
            <a:pPr algn="just">
              <a:lnSpc>
                <a:spcPct val="150000"/>
              </a:lnSpc>
            </a:pPr>
            <a:r>
              <a:rPr lang="en-US" sz="2200" dirty="0">
                <a:latin typeface="Times New Roman" panose="02020603050405020304" pitchFamily="18" charset="0"/>
                <a:cs typeface="Times New Roman" panose="02020603050405020304" pitchFamily="18" charset="0"/>
              </a:rPr>
              <a:t>Guru Nanak did not merely denounce or condemn the existing social order but he gave an alternative to it.  For him, the supreme purpose of human existence was salvation which can be attained by getting relieved from the endless cycles of birth and rebirth.</a:t>
            </a:r>
          </a:p>
          <a:p>
            <a:pPr algn="just">
              <a:lnSpc>
                <a:spcPct val="150000"/>
              </a:lnSpc>
            </a:pPr>
            <a:r>
              <a:rPr lang="en-US" sz="2200" dirty="0">
                <a:latin typeface="Times New Roman" panose="02020603050405020304" pitchFamily="18" charset="0"/>
                <a:cs typeface="Times New Roman" panose="02020603050405020304" pitchFamily="18" charset="0"/>
              </a:rPr>
              <a:t>Guru Granth Sahib is the holy text in Sikhism which contain the bani of the Sikh saints.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F6CAF186-072D-4279-B42F-191875E4B992}"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96</a:t>
            </a:fld>
            <a:endParaRPr lang="en-US" dirty="0"/>
          </a:p>
        </p:txBody>
      </p:sp>
      <p:sp>
        <p:nvSpPr>
          <p:cNvPr id="7" name="Title 1"/>
          <p:cNvSpPr txBox="1">
            <a:spLocks/>
          </p:cNvSpPr>
          <p:nvPr/>
        </p:nvSpPr>
        <p:spPr>
          <a:xfrm>
            <a:off x="1397002" y="65681"/>
            <a:ext cx="7721598" cy="6201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Modern religious practices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14084932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2895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ZOROASTRIANISM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This religion has its origin in Persia by the prophet Zarathustra around 7</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BC. They are a monotheistic religion who believe in one eternal god whose name is Ahura Mazda who is the epitome of just behaviour and goodness.</a:t>
            </a:r>
          </a:p>
          <a:p>
            <a:pPr algn="just">
              <a:lnSpc>
                <a:spcPct val="150000"/>
              </a:lnSpc>
            </a:pPr>
            <a:r>
              <a:rPr lang="en-US" sz="2200" dirty="0">
                <a:latin typeface="Times New Roman" panose="02020603050405020304" pitchFamily="18" charset="0"/>
                <a:cs typeface="Times New Roman" panose="02020603050405020304" pitchFamily="18" charset="0"/>
              </a:rPr>
              <a:t>Their sacred text called Zend Avesta is written in Old Avestan and consists of 17 sacred songs (gathas) and the Athuna Vairyo (sacred chant), which was supposedly written by Zarathustra himself.</a:t>
            </a:r>
          </a:p>
          <a:p>
            <a:pPr algn="just">
              <a:lnSpc>
                <a:spcPct val="150000"/>
              </a:lnSpc>
            </a:pPr>
            <a:r>
              <a:rPr lang="en-US" sz="2200" dirty="0">
                <a:latin typeface="Times New Roman" panose="02020603050405020304" pitchFamily="18" charset="0"/>
                <a:cs typeface="Times New Roman" panose="02020603050405020304" pitchFamily="18" charset="0"/>
              </a:rPr>
              <a:t>The translations of these texts and compiled glossaries are called Zend.</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62280" y="6356350"/>
            <a:ext cx="2133600" cy="365125"/>
          </a:xfrm>
        </p:spPr>
        <p:txBody>
          <a:bodyPr/>
          <a:lstStyle/>
          <a:p>
            <a:fld id="{06AD9776-D5C0-4663-A143-25B6346D3E63}"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97</a:t>
            </a:fld>
            <a:endParaRPr lang="en-US" dirty="0"/>
          </a:p>
        </p:txBody>
      </p:sp>
      <p:sp>
        <p:nvSpPr>
          <p:cNvPr id="7" name="Title 1"/>
          <p:cNvSpPr txBox="1">
            <a:spLocks/>
          </p:cNvSpPr>
          <p:nvPr/>
        </p:nvSpPr>
        <p:spPr>
          <a:xfrm>
            <a:off x="1397002" y="65681"/>
            <a:ext cx="7721598" cy="7725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Modern religious practices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86706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441948"/>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JUDAISM</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It is one of the oldest religions and yet it has been prosecuted the most.</a:t>
            </a:r>
          </a:p>
          <a:p>
            <a:pPr algn="just">
              <a:lnSpc>
                <a:spcPct val="150000"/>
              </a:lnSpc>
            </a:pPr>
            <a:r>
              <a:rPr lang="en-US" sz="2200" dirty="0">
                <a:latin typeface="Times New Roman" panose="02020603050405020304" pitchFamily="18" charset="0"/>
                <a:cs typeface="Times New Roman" panose="02020603050405020304" pitchFamily="18" charset="0"/>
              </a:rPr>
              <a:t>The followers of Judaism are called Jews and several empires had targeted them.</a:t>
            </a:r>
          </a:p>
          <a:p>
            <a:pPr algn="just">
              <a:lnSpc>
                <a:spcPct val="150000"/>
              </a:lnSpc>
            </a:pPr>
            <a:r>
              <a:rPr lang="en-US" sz="2200" dirty="0">
                <a:latin typeface="Times New Roman" panose="02020603050405020304" pitchFamily="18" charset="0"/>
                <a:cs typeface="Times New Roman" panose="02020603050405020304" pitchFamily="18" charset="0"/>
              </a:rPr>
              <a:t>The Jews believe in Yahweh or the one true God who was instituted by Abraham.</a:t>
            </a:r>
          </a:p>
          <a:p>
            <a:pPr algn="just">
              <a:lnSpc>
                <a:spcPct val="150000"/>
              </a:lnSpc>
            </a:pPr>
            <a:r>
              <a:rPr lang="en-US" sz="2200" dirty="0">
                <a:latin typeface="Times New Roman" panose="02020603050405020304" pitchFamily="18" charset="0"/>
                <a:cs typeface="Times New Roman" panose="02020603050405020304" pitchFamily="18" charset="0"/>
              </a:rPr>
              <a:t>Their religious book is called the Torah, which is also the first five books of the larger text Tanakh.</a:t>
            </a:r>
          </a:p>
          <a:p>
            <a:pPr algn="just">
              <a:lnSpc>
                <a:spcPct val="150000"/>
              </a:lnSpc>
            </a:pPr>
            <a:r>
              <a:rPr lang="en-US" sz="2200" dirty="0">
                <a:latin typeface="Times New Roman" panose="02020603050405020304" pitchFamily="18" charset="0"/>
                <a:cs typeface="Times New Roman" panose="02020603050405020304" pitchFamily="18" charset="0"/>
              </a:rPr>
              <a:t>Abraham was the ancestor of all Jews and propounded that those who followed the injunctions of God would be blessed.</a:t>
            </a:r>
          </a:p>
        </p:txBody>
      </p:sp>
      <p:sp>
        <p:nvSpPr>
          <p:cNvPr id="4" name="Date Placeholder 3"/>
          <p:cNvSpPr>
            <a:spLocks noGrp="1"/>
          </p:cNvSpPr>
          <p:nvPr>
            <p:ph type="dt" sz="half" idx="10"/>
          </p:nvPr>
        </p:nvSpPr>
        <p:spPr>
          <a:xfrm>
            <a:off x="462280" y="6356350"/>
            <a:ext cx="2133600" cy="365125"/>
          </a:xfrm>
        </p:spPr>
        <p:txBody>
          <a:bodyPr/>
          <a:lstStyle/>
          <a:p>
            <a:fld id="{E7A90C7D-2704-4C6B-8DBC-5CBA5DB20BAC}" type="datetime1">
              <a:rPr lang="en-US" smtClean="0"/>
              <a:t>1/27/2025</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98</a:t>
            </a:fld>
            <a:endParaRPr lang="en-US" dirty="0"/>
          </a:p>
        </p:txBody>
      </p:sp>
      <p:sp>
        <p:nvSpPr>
          <p:cNvPr id="7" name="Title 1"/>
          <p:cNvSpPr txBox="1">
            <a:spLocks/>
          </p:cNvSpPr>
          <p:nvPr/>
        </p:nvSpPr>
        <p:spPr>
          <a:xfrm>
            <a:off x="13970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 Modern religious practices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4378068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610600" cy="3733800"/>
          </a:xfrm>
        </p:spPr>
        <p:txBody>
          <a:bodyPr>
            <a:noAutofit/>
          </a:bodyPr>
          <a:lstStyle/>
          <a:p>
            <a:pPr algn="just" fontAlgn="t">
              <a:lnSpc>
                <a:spcPct val="150000"/>
              </a:lnSpc>
              <a:spcBef>
                <a:spcPts val="0"/>
              </a:spcBef>
            </a:pPr>
            <a:r>
              <a:rPr lang="en-US" sz="2200" dirty="0">
                <a:latin typeface="Times New Roman" panose="02020603050405020304" pitchFamily="18" charset="0"/>
                <a:cs typeface="Times New Roman" panose="02020603050405020304" pitchFamily="18" charset="0"/>
              </a:rPr>
              <a:t>In this In this topic, We learned the </a:t>
            </a:r>
            <a:r>
              <a:rPr lang="en-US" sz="2200" dirty="0">
                <a:solidFill>
                  <a:srgbClr val="000000"/>
                </a:solidFill>
                <a:latin typeface="Times New Roman" panose="02020603050405020304" pitchFamily="18" charset="0"/>
                <a:cs typeface="Times New Roman" panose="02020603050405020304" pitchFamily="18" charset="0"/>
              </a:rPr>
              <a:t>Other Heterodox Sects, Bhakti</a:t>
            </a:r>
          </a:p>
          <a:p>
            <a:pPr marL="0" indent="0" algn="just" fontAlgn="t">
              <a:lnSpc>
                <a:spcPct val="150000"/>
              </a:lnSpc>
              <a:spcBef>
                <a:spcPts val="0"/>
              </a:spcBef>
              <a:buNone/>
            </a:pPr>
            <a:r>
              <a:rPr lang="en-US" sz="2200" dirty="0">
                <a:solidFill>
                  <a:srgbClr val="000000"/>
                </a:solidFill>
                <a:latin typeface="Times New Roman" panose="02020603050405020304" pitchFamily="18" charset="0"/>
                <a:cs typeface="Times New Roman" panose="02020603050405020304" pitchFamily="18" charset="0"/>
              </a:rPr>
              <a:t>     Movement &amp; Sufi movement</a:t>
            </a:r>
            <a:r>
              <a:rPr lang="en-IN" sz="1800" dirty="0">
                <a:latin typeface="Arial" panose="020B0604020202020204" pitchFamily="34" charset="0"/>
              </a:rPr>
              <a:t>  </a:t>
            </a:r>
            <a:r>
              <a:rPr lang="en-IN" sz="2200" dirty="0">
                <a:latin typeface="Times New Roman" panose="02020603050405020304" pitchFamily="18" charset="0"/>
                <a:cs typeface="Times New Roman" panose="02020603050405020304" pitchFamily="18" charset="0"/>
              </a:rPr>
              <a:t>and</a:t>
            </a:r>
            <a:r>
              <a:rPr lang="en-IN" sz="1800" dirty="0">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the Socio religious reform movement</a:t>
            </a:r>
          </a:p>
          <a:p>
            <a:pPr marL="0" indent="0" algn="just" fontAlgn="t">
              <a:lnSpc>
                <a:spcPct val="150000"/>
              </a:lnSpc>
              <a:spcBef>
                <a:spcPts val="0"/>
              </a:spcBef>
              <a:buNone/>
            </a:pPr>
            <a:r>
              <a:rPr lang="en-US" sz="2200" dirty="0">
                <a:solidFill>
                  <a:srgbClr val="000000"/>
                </a:solidFill>
                <a:latin typeface="Times New Roman" panose="02020603050405020304" pitchFamily="18" charset="0"/>
                <a:cs typeface="Times New Roman" panose="02020603050405020304" pitchFamily="18" charset="0"/>
              </a:rPr>
              <a:t>     of 19th century</a:t>
            </a:r>
            <a:endParaRPr lang="en-IN" sz="1800" dirty="0">
              <a:latin typeface="Arial" panose="020B0604020202020204" pitchFamily="34" charset="0"/>
            </a:endParaRPr>
          </a:p>
          <a:p>
            <a:pPr marL="0" algn="just" fontAlgn="t">
              <a:lnSpc>
                <a:spcPct val="150000"/>
              </a:lnSpc>
              <a:spcBef>
                <a:spcPts val="0"/>
              </a:spcBef>
            </a:pPr>
            <a:r>
              <a:rPr lang="en-US" sz="2200" dirty="0">
                <a:solidFill>
                  <a:srgbClr val="000000"/>
                </a:solidFill>
                <a:latin typeface="Times New Roman" panose="02020603050405020304" pitchFamily="18" charset="0"/>
                <a:cs typeface="Times New Roman" panose="02020603050405020304" pitchFamily="18" charset="0"/>
              </a:rPr>
              <a:t>We also learned about the </a:t>
            </a:r>
            <a:r>
              <a:rPr lang="en-IN" sz="2200" dirty="0">
                <a:solidFill>
                  <a:srgbClr val="000000"/>
                </a:solidFill>
                <a:latin typeface="Times New Roman" panose="02020603050405020304" pitchFamily="18" charset="0"/>
                <a:cs typeface="Times New Roman" panose="02020603050405020304" pitchFamily="18" charset="0"/>
              </a:rPr>
              <a:t>Modern religious practices.</a:t>
            </a:r>
            <a:endParaRPr lang="en-IN" sz="1800" dirty="0">
              <a:latin typeface="Arial" panose="020B0604020202020204" pitchFamily="34"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CC163B3-AC91-428E-A141-940443369E2E}" type="datetime1">
              <a:rPr lang="en-US" smtClean="0"/>
              <a:t>1/27/2025</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dirty="0" err="1" smtClean="0"/>
              <a:t>Ms.Neha</a:t>
            </a:r>
            <a:r>
              <a:rPr lang="en-US" dirty="0" smtClean="0"/>
              <a:t> Singh            ESSENCE OF INDIAN TRADITIONAL KNOWLEDGE              Unit III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99</a:t>
            </a:fld>
            <a:endParaRPr lang="en-US" dirty="0"/>
          </a:p>
        </p:txBody>
      </p:sp>
      <p:sp>
        <p:nvSpPr>
          <p:cNvPr id="7" name="Title 1"/>
          <p:cNvSpPr txBox="1">
            <a:spLocks/>
          </p:cNvSpPr>
          <p:nvPr/>
        </p:nvSpPr>
        <p:spPr>
          <a:xfrm>
            <a:off x="1346202" y="65681"/>
            <a:ext cx="7721598" cy="92491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defPPr>
              <a:defRPr lang="en-US"/>
            </a:defPPr>
            <a:lvl1pPr algn="ctr">
              <a:spcBef>
                <a:spcPct val="0"/>
              </a:spcBef>
              <a:buNone/>
              <a:defRPr sz="2800"/>
            </a:lvl1pPr>
          </a:lstStyle>
          <a:p>
            <a:r>
              <a:rPr lang="en-US" dirty="0"/>
              <a:t>Recap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52"/>
            <a:ext cx="1295400" cy="725587"/>
          </a:xfrm>
          <a:prstGeom prst="rect">
            <a:avLst/>
          </a:prstGeom>
        </p:spPr>
      </p:pic>
    </p:spTree>
    <p:extLst>
      <p:ext uri="{BB962C8B-B14F-4D97-AF65-F5344CB8AC3E}">
        <p14:creationId xmlns:p14="http://schemas.microsoft.com/office/powerpoint/2010/main" val="3965366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5236</TotalTime>
  <Words>9031</Words>
  <Application>Microsoft Office PowerPoint</Application>
  <PresentationFormat>On-screen Show (4:3)</PresentationFormat>
  <Paragraphs>1602</Paragraphs>
  <Slides>115</Slides>
  <Notes>62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115</vt:i4>
      </vt:variant>
    </vt:vector>
  </HeadingPairs>
  <TitlesOfParts>
    <vt:vector size="122" baseType="lpstr">
      <vt:lpstr>Arial</vt:lpstr>
      <vt:lpstr>Calibri</vt:lpstr>
      <vt:lpstr>新細明體</vt:lpstr>
      <vt:lpstr>Times New Roman</vt:lpstr>
      <vt:lpstr>Wingdings</vt:lpstr>
      <vt:lpstr>Office Theme</vt:lpstr>
      <vt:lpstr>1_Office Theme</vt:lpstr>
      <vt:lpstr>Noida Institute of Engineering and Technology, Greater Noida</vt:lpstr>
      <vt:lpstr>             Evaluation Scheme (EC-6th Semester)</vt:lpstr>
      <vt:lpstr>             Syllabus</vt:lpstr>
      <vt:lpstr>             Syllabus(Continue….)</vt:lpstr>
      <vt:lpstr>PowerPoint Presentation</vt:lpstr>
      <vt:lpstr>PowerPoint Presentation</vt:lpstr>
      <vt:lpstr>PowerPoint Presentation</vt:lpstr>
      <vt:lpstr>PowerPoint Presentation</vt:lpstr>
      <vt:lpstr>PowerPoint Presentation</vt:lpstr>
      <vt:lpstr>PowerPoint Presentation</vt:lpstr>
      <vt:lpstr>Program Outcomes</vt:lpstr>
      <vt:lpstr>Program Specific Outcomes</vt:lpstr>
      <vt:lpstr>PowerPoint Presentation</vt:lpstr>
      <vt:lpstr>Program Educational Objectives</vt:lpstr>
      <vt:lpstr>Result Analysis</vt:lpstr>
      <vt:lpstr>Question Paper Template</vt:lpstr>
      <vt:lpstr>Question Paper Template (Cont……)</vt:lpstr>
      <vt:lpstr>Question Paper Template (Cont……)</vt:lpstr>
      <vt:lpstr>Question Paper Template (Cont……)</vt:lpstr>
      <vt:lpstr>Question Paper Template (Cont……)</vt:lpstr>
      <vt:lpstr>Prerequisite and Recap</vt:lpstr>
      <vt:lpstr>Brief Introduction about the subject with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Glossary Questions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Neha Singh</cp:lastModifiedBy>
  <cp:revision>1268</cp:revision>
  <dcterms:created xsi:type="dcterms:W3CDTF">2006-08-16T00:00:00Z</dcterms:created>
  <dcterms:modified xsi:type="dcterms:W3CDTF">2025-01-27T09:07:40Z</dcterms:modified>
</cp:coreProperties>
</file>