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6"/>
  </p:notesMasterIdLst>
  <p:sldIdLst>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08"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NY BHARTI" userId="S::0211csai144@niet.co.in::0bc2f005-a372-4da9-8156-d497670ffee4" providerId="AD" clId="Web-{0E038215-D8C7-65B0-0074-056D797CB82E}"/>
    <pc:docChg chg="modSld">
      <pc:chgData name="MANNY BHARTI" userId="S::0211csai144@niet.co.in::0bc2f005-a372-4da9-8156-d497670ffee4" providerId="AD" clId="Web-{0E038215-D8C7-65B0-0074-056D797CB82E}" dt="2024-06-11T19:33:18.793" v="1" actId="1076"/>
      <pc:docMkLst>
        <pc:docMk/>
      </pc:docMkLst>
      <pc:sldChg chg="modSp">
        <pc:chgData name="MANNY BHARTI" userId="S::0211csai144@niet.co.in::0bc2f005-a372-4da9-8156-d497670ffee4" providerId="AD" clId="Web-{0E038215-D8C7-65B0-0074-056D797CB82E}" dt="2024-06-11T19:33:18.793" v="1" actId="1076"/>
        <pc:sldMkLst>
          <pc:docMk/>
          <pc:sldMk cId="2020969638" sldId="264"/>
        </pc:sldMkLst>
        <pc:graphicFrameChg chg="mod">
          <ac:chgData name="MANNY BHARTI" userId="S::0211csai144@niet.co.in::0bc2f005-a372-4da9-8156-d497670ffee4" providerId="AD" clId="Web-{0E038215-D8C7-65B0-0074-056D797CB82E}" dt="2024-06-11T19:33:18.793" v="1" actId="1076"/>
          <ac:graphicFrameMkLst>
            <pc:docMk/>
            <pc:sldMk cId="2020969638" sldId="264"/>
            <ac:graphicFrameMk id="23"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3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4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4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4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4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4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4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4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4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5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5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5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5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5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5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5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5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5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5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3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3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1" loCatId="list" qsTypeId="urn:microsoft.com/office/officeart/2005/8/quickstyle/simple3#26" qsCatId="simple" csTypeId="urn:microsoft.com/office/officeart/2005/8/colors/accent1_2#30" csCatId="accent1" phldr="1"/>
      <dgm:spPr/>
      <dgm:t>
        <a:bodyPr/>
        <a:lstStyle/>
        <a:p>
          <a:endParaRPr lang="en-IN"/>
        </a:p>
      </dgm:t>
    </dgm:pt>
    <dgm:pt modelId="{7D789064-E078-475E-909A-C5052F4BA196}">
      <dgm:prSet/>
      <dgm:spPr/>
      <dgm:t>
        <a:bodyPr/>
        <a:lstStyle/>
        <a:p>
          <a:r>
            <a:rPr lang="en-US" dirty="0"/>
            <a:t>Overview: Text and Sentiment Mining, Semantic Analysis Applications, Sentiment Analysis Process, Speech Analytics, Text Representation- tokenization, stemming, stop words, TF-IDF, Feature Vector Representation, NER, N-gram modelling, Text Clustering, Text Classification, Topic Modelling-LDA, HDP. Sentiment Classification, feature based opinion mining, comparative sentence, and relational mining, Opinion summarization, Opinion spam detection.</a:t>
          </a:r>
          <a:endParaRPr lang="en-IN" dirty="0"/>
        </a:p>
      </dgm:t>
    </dgm:pt>
    <dgm:pt modelId="{43FADFA5-83E2-443A-9574-B22D9019FFF7}" type="parTrans" cxnId="{C94402FE-8993-4B42-B9CD-BA81374B51D8}">
      <dgm:prSet/>
      <dgm:spPr/>
      <dgm:t>
        <a:bodyPr/>
        <a:lstStyle/>
        <a:p>
          <a:endParaRPr lang="en-US"/>
        </a:p>
      </dgm:t>
    </dgm:pt>
    <dgm:pt modelId="{61BF66FA-62DC-4B02-AA8D-961EEDC71AAA}" type="sibTrans" cxnId="{C94402FE-8993-4B42-B9CD-BA81374B51D8}">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A05CB4DD-1CA7-4E3D-AB3C-5D7A05BEB45B}" type="pres">
      <dgm:prSet presAssocID="{7D789064-E078-475E-909A-C5052F4BA196}" presName="parentText" presStyleLbl="node1" presStyleIdx="0" presStyleCnt="1">
        <dgm:presLayoutVars>
          <dgm:chMax val="0"/>
          <dgm:bulletEnabled val="1"/>
        </dgm:presLayoutVars>
      </dgm:prSet>
      <dgm:spPr/>
    </dgm:pt>
  </dgm:ptLst>
  <dgm:cxnLst>
    <dgm:cxn modelId="{091AA3A7-63C3-4607-80F4-20EA470E1057}" type="presOf" srcId="{18EA6042-2EA2-4065-81DF-7A18BEC42C1C}" destId="{5935E145-FD17-4F9E-B302-F21214F4A468}" srcOrd="0" destOrd="0" presId="urn:microsoft.com/office/officeart/2005/8/layout/vList2#31"/>
    <dgm:cxn modelId="{481C3FAE-345A-4BB6-81EC-75EB097C6CA4}" type="presOf" srcId="{7D789064-E078-475E-909A-C5052F4BA196}" destId="{A05CB4DD-1CA7-4E3D-AB3C-5D7A05BEB45B}" srcOrd="0" destOrd="0" presId="urn:microsoft.com/office/officeart/2005/8/layout/vList2#31"/>
    <dgm:cxn modelId="{C94402FE-8993-4B42-B9CD-BA81374B51D8}" srcId="{18EA6042-2EA2-4065-81DF-7A18BEC42C1C}" destId="{7D789064-E078-475E-909A-C5052F4BA196}" srcOrd="0" destOrd="0" parTransId="{43FADFA5-83E2-443A-9574-B22D9019FFF7}" sibTransId="{61BF66FA-62DC-4B02-AA8D-961EEDC71AAA}"/>
    <dgm:cxn modelId="{0294B94A-F3E5-4752-BED6-032093A77EB1}" type="presParOf" srcId="{5935E145-FD17-4F9E-B302-F21214F4A468}" destId="{A05CB4DD-1CA7-4E3D-AB3C-5D7A05BEB45B}" srcOrd="0" destOrd="0" presId="urn:microsoft.com/office/officeart/2005/8/layout/vList2#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41" loCatId="list" qsTypeId="urn:microsoft.com/office/officeart/2005/8/quickstyle/simple3#35" qsCatId="simple" csTypeId="urn:microsoft.com/office/officeart/2005/8/colors/accent1_2#40" csCatId="accent1" phldr="1"/>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Lst>
  <dgm:cxnLst>
    <dgm:cxn modelId="{6ECCF09A-8FBA-4C71-A5F1-D8C18C64BBDA}" type="presOf" srcId="{1D8AF22B-6E01-4F33-9B54-590076F38756}" destId="{6B117771-AD3E-410E-8C2D-70661DFBA6BA}" srcOrd="0" destOrd="0" presId="urn:microsoft.com/office/officeart/2005/8/layout/vList2#4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2" loCatId="list" qsTypeId="urn:microsoft.com/office/officeart/2005/8/quickstyle/3d1#5" qsCatId="3D" csTypeId="urn:microsoft.com/office/officeart/2005/8/colors/accent1_2#41"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91584" custLinFactY="-35625" custLinFactNeighborX="-1586" custLinFactNeighborY="-100000">
        <dgm:presLayoutVars>
          <dgm:chMax val="0"/>
          <dgm:bulletEnabled val="1"/>
        </dgm:presLayoutVars>
      </dgm:prSet>
      <dgm:spPr/>
    </dgm:pt>
  </dgm:ptLst>
  <dgm:cxnLst>
    <dgm:cxn modelId="{B048A809-CB6A-4592-A8D6-3FCFFDFA9564}" srcId="{09995D18-05F5-4A4B-8F9A-27E4833C6620}" destId="{90AED077-85C4-46EA-B5F8-30BF070D360B}" srcOrd="0" destOrd="0" parTransId="{1E0C8B89-16C6-4880-8B09-06C9D70EBF80}" sibTransId="{E50D95E2-F091-4315-B45F-5F68BA43AB8B}"/>
    <dgm:cxn modelId="{7D55359D-098E-466A-B996-08C4E151DCF2}" type="presOf" srcId="{09995D18-05F5-4A4B-8F9A-27E4833C6620}" destId="{F61E8516-DE3F-4AE9-AE50-9F42F39BFAD3}" srcOrd="0" destOrd="0" presId="urn:microsoft.com/office/officeart/2005/8/layout/vList2#42"/>
    <dgm:cxn modelId="{420769B1-5EAF-40FB-A090-1B4767F7C6D7}" type="presOf" srcId="{90AED077-85C4-46EA-B5F8-30BF070D360B}" destId="{B898B381-A99B-40FA-B837-D80DC4A60493}" srcOrd="0" destOrd="0" presId="urn:microsoft.com/office/officeart/2005/8/layout/vList2#42"/>
    <dgm:cxn modelId="{ED2FFCDA-24E2-49A1-B285-6CD3A981839D}" type="presParOf" srcId="{F61E8516-DE3F-4AE9-AE50-9F42F39BFAD3}" destId="{B898B381-A99B-40FA-B837-D80DC4A60493}" srcOrd="0" destOrd="0" presId="urn:microsoft.com/office/officeart/2005/8/layout/vList2#4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3" loCatId="list" qsTypeId="urn:microsoft.com/office/officeart/2005/8/quickstyle/3d1#6" qsCatId="3D" csTypeId="urn:microsoft.com/office/officeart/2005/8/colors/colorful2#2" csCatId="colorful" phldr="1"/>
      <dgm:spPr/>
      <dgm:t>
        <a:bodyPr/>
        <a:lstStyle/>
        <a:p>
          <a:endParaRPr lang="en-IN"/>
        </a:p>
      </dgm:t>
    </dgm:pt>
    <dgm:pt modelId="{02C141FE-9ABF-48FD-9848-42A0EFA33222}">
      <dgm:prSet custT="1"/>
      <dgm:spPr>
        <a:solidFill>
          <a:schemeClr val="tx2">
            <a:lumMod val="40000"/>
            <a:lumOff val="60000"/>
          </a:schemeClr>
        </a:solidFill>
        <a:ln>
          <a:solidFill>
            <a:schemeClr val="accent1">
              <a:lumMod val="40000"/>
              <a:lumOff val="60000"/>
            </a:schemeClr>
          </a:solidFill>
        </a:ln>
      </dgm:spPr>
      <dgm:t>
        <a:bodyPr/>
        <a:lstStyle/>
        <a:p>
          <a:r>
            <a:rPr lang="en-US" sz="1800" b="1" dirty="0">
              <a:solidFill>
                <a:schemeClr val="bg2">
                  <a:lumMod val="10000"/>
                </a:schemeClr>
              </a:solidFill>
            </a:rPr>
            <a:t> Design new solutions to opinion extraction, sentiment classification and data summarization problems.</a:t>
          </a:r>
          <a:endParaRPr lang="en-IN" sz="1800" b="1" dirty="0">
            <a:solidFill>
              <a:schemeClr val="bg2">
                <a:lumMod val="10000"/>
              </a:schemeClr>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310550" custLinFactNeighborY="24454">
        <dgm:presLayoutVars>
          <dgm:chMax val="0"/>
          <dgm:bulletEnabled val="1"/>
        </dgm:presLayoutVars>
      </dgm:prSet>
      <dgm:spPr/>
    </dgm:pt>
  </dgm:ptLst>
  <dgm:cxnLst>
    <dgm:cxn modelId="{2D3BA50C-0ABF-4455-BFF0-AEED3DD51738}" type="presOf" srcId="{9A6AA7B5-1491-47C8-85E4-E5E8FDD6D065}" destId="{685F4F69-7D82-4DED-A9A8-7071B724DF07}" srcOrd="0" destOrd="0" presId="urn:microsoft.com/office/officeart/2005/8/layout/vList2#43"/>
    <dgm:cxn modelId="{235FA966-C47A-4BCB-AAED-54A261FD7D2F}" srcId="{9A6AA7B5-1491-47C8-85E4-E5E8FDD6D065}" destId="{02C141FE-9ABF-48FD-9848-42A0EFA33222}" srcOrd="0" destOrd="0" parTransId="{293B506A-CB52-4629-804F-4EA81B2C3153}" sibTransId="{22F57173-271F-4897-B456-2A1AE73C488C}"/>
    <dgm:cxn modelId="{5F860278-2491-4EF2-89EE-9127D8923FA7}" type="presOf" srcId="{02C141FE-9ABF-48FD-9848-42A0EFA33222}" destId="{AEDD9097-4AFF-4D2E-9357-46583571353B}" srcOrd="0" destOrd="0" presId="urn:microsoft.com/office/officeart/2005/8/layout/vList2#43"/>
    <dgm:cxn modelId="{81C5EBD1-6A6F-4D3D-B08F-C67851968BB7}" type="presParOf" srcId="{685F4F69-7D82-4DED-A9A8-7071B724DF07}" destId="{AEDD9097-4AFF-4D2E-9357-46583571353B}" srcOrd="0" destOrd="0" presId="urn:microsoft.com/office/officeart/2005/8/layout/vList2#4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custT="1"/>
      <dgm:spPr>
        <a:ln>
          <a:solidFill>
            <a:schemeClr val="accent1">
              <a:lumMod val="40000"/>
              <a:lumOff val="60000"/>
            </a:schemeClr>
          </a:solidFill>
        </a:ln>
      </dgm:spPr>
      <dgm:t>
        <a:bodyPr/>
        <a:lstStyle/>
        <a:p>
          <a:r>
            <a:rPr lang="en-IN" sz="1800" b="1" dirty="0">
              <a:solidFill>
                <a:schemeClr val="bg2">
                  <a:lumMod val="10000"/>
                </a:schemeClr>
              </a:solidFill>
            </a:rPr>
            <a:t>Apply a wide range of classification ,clustering ,estimation and prediction algorithms on web data.</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pt>
  </dgm:ptLst>
  <dgm:cxnLst>
    <dgm:cxn modelId="{1B969E1F-D5E6-49B9-B5B4-BD9A9CECE44D}" type="presOf" srcId="{1B644E16-AACD-4612-92E0-D46EF4ECB879}" destId="{B22A3E1F-BDC2-4FC3-B056-77BC1F86A5BC}" srcOrd="0" destOrd="0" presId="urn:microsoft.com/office/officeart/2005/8/layout/vList2#44"/>
    <dgm:cxn modelId="{973C3027-525D-480B-A20F-FB905AE2B116}" type="presOf" srcId="{E7AAAF9E-D416-49AE-8611-65377A7DE939}" destId="{CD5036F8-A246-4E6A-8921-20C367BBB964}" srcOrd="0" destOrd="0" presId="urn:microsoft.com/office/officeart/2005/8/layout/vList2#44"/>
    <dgm:cxn modelId="{EADE17B7-FE92-4EA7-A469-F698C8E6940A}" srcId="{1B644E16-AACD-4612-92E0-D46EF4ECB879}" destId="{E7AAAF9E-D416-49AE-8611-65377A7DE939}" srcOrd="0" destOrd="0" parTransId="{5C719D1D-8A96-404E-AB5C-11562DFC1D30}" sibTransId="{AF8B5B03-720E-47F1-8D53-0E882540183D}"/>
    <dgm:cxn modelId="{216B6E89-ECA3-402D-9CFC-D5A0713B8822}" type="presParOf" srcId="{B22A3E1F-BDC2-4FC3-B056-77BC1F86A5BC}" destId="{CD5036F8-A246-4E6A-8921-20C367BBB964}" srcOrd="0" destOrd="0" presId="urn:microsoft.com/office/officeart/2005/8/layout/vList2#4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45" loCatId="list" qsTypeId="urn:microsoft.com/office/officeart/2005/8/quickstyle/simple3#37" qsCatId="simple" csTypeId="urn:microsoft.com/office/officeart/2005/8/colors/accent1_2#43" csCatId="accent1" phldr="1"/>
      <dgm:spPr/>
      <dgm:t>
        <a:bodyPr/>
        <a:lstStyle/>
        <a:p>
          <a:endParaRPr lang="en-IN"/>
        </a:p>
      </dgm:t>
    </dgm:pt>
    <dgm:pt modelId="{FCBD3793-394C-48FC-B28C-1D09533E7BA0}">
      <dgm:prSet custT="1"/>
      <dgm:spPr/>
      <dgm:t>
        <a:bodyPr/>
        <a:lstStyle/>
        <a:p>
          <a:r>
            <a:rPr lang="en-IN" sz="1600" b="1" dirty="0"/>
            <a:t>Perform social network analysis to identify important social actors, subgroups and network properties in social media sites.</a:t>
          </a: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ScaleY="269496"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B8319699-438E-4499-9045-BF7895FF2A58}" type="presOf" srcId="{FF45E94E-C528-4C21-A29D-573922B4ED68}" destId="{45C93CBB-046D-43CD-9356-3FC8771C32AF}" srcOrd="0" destOrd="0" presId="urn:microsoft.com/office/officeart/2005/8/layout/vList2#45"/>
    <dgm:cxn modelId="{665869D8-D592-499B-A046-E0756AA2337F}" type="presOf" srcId="{FCBD3793-394C-48FC-B28C-1D09533E7BA0}" destId="{8C029958-E145-4D8C-B815-F42AE9B5E6DF}" srcOrd="0" destOrd="0" presId="urn:microsoft.com/office/officeart/2005/8/layout/vList2#45"/>
    <dgm:cxn modelId="{AD526E82-5320-430F-8F96-D76878DB2495}" type="presParOf" srcId="{45C93CBB-046D-43CD-9356-3FC8771C32AF}" destId="{8C029958-E145-4D8C-B815-F42AE9B5E6DF}" srcOrd="0" destOrd="0" presId="urn:microsoft.com/office/officeart/2005/8/layout/vList2#4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46" loCatId="list" qsTypeId="urn:microsoft.com/office/officeart/2005/8/quickstyle/simple3#38" qsCatId="simple" csTypeId="urn:microsoft.com/office/officeart/2005/8/colors/accent1_2#44" csCatId="accent1" phldr="1"/>
      <dgm:spPr/>
      <dgm:t>
        <a:bodyPr/>
        <a:lstStyle/>
        <a:p>
          <a:endParaRPr lang="en-IN"/>
        </a:p>
      </dgm:t>
    </dgm:pt>
    <dgm:pt modelId="{F2B2203F-2FAE-49B7-A1D5-9CD1B5127346}">
      <dgm:prSet custT="1"/>
      <dgm:spPr/>
      <dgm:t>
        <a:bodyPr/>
        <a:lstStyle/>
        <a:p>
          <a:r>
            <a:rPr lang="en-IN" sz="1600" b="1" dirty="0"/>
            <a:t>Interpret the terminologies ,metaphors  of text summarization.</a:t>
          </a: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C19B5B16-6706-47B1-9748-FFF77E9A2A15}" srcId="{CA3BDE70-45F2-45D1-A9F8-5ADC9B616F85}" destId="{F2B2203F-2FAE-49B7-A1D5-9CD1B5127346}" srcOrd="0" destOrd="0" parTransId="{0C5F4077-1886-4CF9-AD59-B820AE05ADC7}" sibTransId="{470CA956-F82D-44F7-AFF1-5655BDBD69D3}"/>
    <dgm:cxn modelId="{1F9FC71E-341D-4C28-996D-22FF752DC6F8}" type="presOf" srcId="{F2B2203F-2FAE-49B7-A1D5-9CD1B5127346}" destId="{54692D58-280A-4A5B-8ABB-4AA8C3D0C486}" srcOrd="0" destOrd="0" presId="urn:microsoft.com/office/officeart/2005/8/layout/vList2#46"/>
    <dgm:cxn modelId="{50473C77-0D32-4AF6-90F0-BAE450B821FE}" type="presOf" srcId="{CA3BDE70-45F2-45D1-A9F8-5ADC9B616F85}" destId="{BAD57889-E122-4358-BE0C-A1CC3A735F9B}" srcOrd="0" destOrd="0" presId="urn:microsoft.com/office/officeart/2005/8/layout/vList2#46"/>
    <dgm:cxn modelId="{618EBE5F-4902-4891-B198-C60FC6E7B75B}" type="presParOf" srcId="{BAD57889-E122-4358-BE0C-A1CC3A735F9B}" destId="{54692D58-280A-4A5B-8ABB-4AA8C3D0C486}" srcOrd="0" destOrd="0" presId="urn:microsoft.com/office/officeart/2005/8/layout/vList2#46"/>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47" loCatId="list" qsTypeId="urn:microsoft.com/office/officeart/2005/8/quickstyle/simple3#39" qsCatId="simple" csTypeId="urn:microsoft.com/office/officeart/2005/8/colors/accent1_2#45" csCatId="accent1" phldr="1"/>
      <dgm:spPr/>
      <dgm:t>
        <a:bodyPr/>
        <a:lstStyle/>
        <a:p>
          <a:endParaRPr lang="en-IN"/>
        </a:p>
      </dgm:t>
    </dgm:pt>
    <dgm:pt modelId="{502B59D9-8C99-44C9-B85F-4596BFA6E16F}">
      <dgm:prSet custT="1"/>
      <dgm:spPr/>
      <dgm:t>
        <a:bodyPr/>
        <a:lstStyle/>
        <a:p>
          <a:r>
            <a:rPr lang="en-IN" sz="1700" b="1" dirty="0"/>
            <a:t>Apply state of the art mining tools and libraries on realistic data sets as a basic for business decisions and applications.</a:t>
          </a: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56667" custLinFactNeighborX="0" custLinFactNeighborY="-22117">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B93E7918-D174-48FE-BA35-8F8728F65805}" type="presOf" srcId="{502B59D9-8C99-44C9-B85F-4596BFA6E16F}" destId="{3EED7F0D-5C80-4479-905C-E79E88227593}" srcOrd="0" destOrd="0" presId="urn:microsoft.com/office/officeart/2005/8/layout/vList2#47"/>
    <dgm:cxn modelId="{2EFB08CB-E8B6-4BFE-8103-D985839773AD}" type="presOf" srcId="{0803BEA6-810A-46C8-899C-70229B268BB8}" destId="{E298B721-E1B9-4CD4-8B1A-4950CC157D9F}" srcOrd="0" destOrd="0" presId="urn:microsoft.com/office/officeart/2005/8/layout/vList2#47"/>
    <dgm:cxn modelId="{7A0C3B4A-96E3-4F9C-87E2-FB1EBCEB978E}" type="presParOf" srcId="{E298B721-E1B9-4CD4-8B1A-4950CC157D9F}" destId="{3EED7F0D-5C80-4479-905C-E79E88227593}" srcOrd="0" destOrd="0" presId="urn:microsoft.com/office/officeart/2005/8/layout/vList2#4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8" loCatId="list" qsTypeId="urn:microsoft.com/office/officeart/2005/8/quickstyle/3d1#7" qsCatId="3D" csTypeId="urn:microsoft.com/office/officeart/2005/8/colors/accent1_2#46"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518">
        <dgm:presLayoutVars>
          <dgm:chMax val="0"/>
          <dgm:bulletEnabled val="1"/>
        </dgm:presLayoutVars>
      </dgm:prSet>
      <dgm:spPr/>
    </dgm:pt>
  </dgm:ptLst>
  <dgm:cxnLst>
    <dgm:cxn modelId="{B048A809-CB6A-4592-A8D6-3FCFFDFA9564}" srcId="{09995D18-05F5-4A4B-8F9A-27E4833C6620}" destId="{90AED077-85C4-46EA-B5F8-30BF070D360B}" srcOrd="0" destOrd="0" parTransId="{1E0C8B89-16C6-4880-8B09-06C9D70EBF80}" sibTransId="{E50D95E2-F091-4315-B45F-5F68BA43AB8B}"/>
    <dgm:cxn modelId="{059926B3-2F7D-4DB3-A6FA-7EBA75027EFA}" type="presOf" srcId="{90AED077-85C4-46EA-B5F8-30BF070D360B}" destId="{B898B381-A99B-40FA-B837-D80DC4A60493}" srcOrd="0" destOrd="0" presId="urn:microsoft.com/office/officeart/2005/8/layout/vList2#48"/>
    <dgm:cxn modelId="{2ED36CF2-FB6C-49DF-8CCF-182BA5E938BC}" type="presOf" srcId="{09995D18-05F5-4A4B-8F9A-27E4833C6620}" destId="{F61E8516-DE3F-4AE9-AE50-9F42F39BFAD3}" srcOrd="0" destOrd="0" presId="urn:microsoft.com/office/officeart/2005/8/layout/vList2#48"/>
    <dgm:cxn modelId="{98361D6F-1DA0-4157-9744-59815BBD8B3C}" type="presParOf" srcId="{F61E8516-DE3F-4AE9-AE50-9F42F39BFAD3}" destId="{B898B381-A99B-40FA-B837-D80DC4A60493}" srcOrd="0" destOrd="0" presId="urn:microsoft.com/office/officeart/2005/8/layout/vList2#4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9" loCatId="list" qsTypeId="urn:microsoft.com/office/officeart/2005/8/quickstyle/simple3#40" qsCatId="simple" csTypeId="urn:microsoft.com/office/officeart/2005/8/colors/accent1_2#47" csCatId="accent1"/>
      <dgm:spPr/>
      <dgm:t>
        <a:bodyPr/>
        <a:lstStyle/>
        <a:p>
          <a:endParaRPr lang="en-IN"/>
        </a:p>
      </dgm:t>
    </dgm:pt>
    <dgm:pt modelId="{02C141FE-9ABF-48FD-9848-42A0EFA33222}">
      <dgm:prSet/>
      <dgm:spPr/>
      <dgm:t>
        <a:bodyPr/>
        <a:lstStyle/>
        <a:p>
          <a:r>
            <a:rPr lang="en-IN" b="1" dirty="0">
              <a:latin typeface="+mj-lt"/>
            </a:rPr>
            <a:t>PO1 : </a:t>
          </a:r>
          <a:r>
            <a:rPr lang="en-US" b="1" dirty="0">
              <a:latin typeface="+mj-lt"/>
            </a:rPr>
            <a:t>Engineering Knowledge</a:t>
          </a:r>
          <a:endParaRPr lang="en-IN" dirty="0">
            <a:latin typeface="+mj-lt"/>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2FF19512-D0E8-413D-8D10-3CD1196801D7}" type="presOf" srcId="{9A6AA7B5-1491-47C8-85E4-E5E8FDD6D065}" destId="{685F4F69-7D82-4DED-A9A8-7071B724DF07}" srcOrd="0" destOrd="0" presId="urn:microsoft.com/office/officeart/2005/8/layout/vList2#49"/>
    <dgm:cxn modelId="{235FA966-C47A-4BCB-AAED-54A261FD7D2F}" srcId="{9A6AA7B5-1491-47C8-85E4-E5E8FDD6D065}" destId="{02C141FE-9ABF-48FD-9848-42A0EFA33222}" srcOrd="0" destOrd="0" parTransId="{293B506A-CB52-4629-804F-4EA81B2C3153}" sibTransId="{22F57173-271F-4897-B456-2A1AE73C488C}"/>
    <dgm:cxn modelId="{269BE2CC-6FE6-494B-A6EF-90CA85B9BC09}" type="presOf" srcId="{02C141FE-9ABF-48FD-9848-42A0EFA33222}" destId="{AEDD9097-4AFF-4D2E-9357-46583571353B}" srcOrd="0" destOrd="0" presId="urn:microsoft.com/office/officeart/2005/8/layout/vList2#49"/>
    <dgm:cxn modelId="{A5E30E3E-250E-44FD-9580-4064F94A4309}" type="presParOf" srcId="{685F4F69-7D82-4DED-A9A8-7071B724DF07}" destId="{AEDD9097-4AFF-4D2E-9357-46583571353B}" srcOrd="0" destOrd="0" presId="urn:microsoft.com/office/officeart/2005/8/layout/vList2#4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0" loCatId="list" qsTypeId="urn:microsoft.com/office/officeart/2005/8/quickstyle/simple3#41" qsCatId="simple" csTypeId="urn:microsoft.com/office/officeart/2005/8/colors/accent1_2#48" csCatId="accent1"/>
      <dgm:spPr/>
      <dgm:t>
        <a:bodyPr/>
        <a:lstStyle/>
        <a:p>
          <a:endParaRPr lang="en-IN"/>
        </a:p>
      </dgm:t>
    </dgm:pt>
    <dgm:pt modelId="{E7AAAF9E-D416-49AE-8611-65377A7DE939}">
      <dgm:prSet/>
      <dgm:spPr/>
      <dgm:t>
        <a:bodyPr/>
        <a:lstStyle/>
        <a:p>
          <a:r>
            <a:rPr lang="en-US" b="1" dirty="0">
              <a:latin typeface="+mj-lt"/>
            </a:rPr>
            <a:t>PO2 : Problem Analysis</a:t>
          </a:r>
          <a:endParaRPr lang="en-IN" dirty="0">
            <a:latin typeface="+mj-lt"/>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LinFactNeighborX="-1667" custLinFactNeighborY="-59273">
        <dgm:presLayoutVars>
          <dgm:chMax val="0"/>
          <dgm:bulletEnabled val="1"/>
        </dgm:presLayoutVars>
      </dgm:prSet>
      <dgm:spPr/>
    </dgm:pt>
  </dgm:ptLst>
  <dgm:cxnLst>
    <dgm:cxn modelId="{04456257-7998-4F39-B435-75770E4D9091}" type="presOf" srcId="{E7AAAF9E-D416-49AE-8611-65377A7DE939}" destId="{CD5036F8-A246-4E6A-8921-20C367BBB964}" srcOrd="0" destOrd="0" presId="urn:microsoft.com/office/officeart/2005/8/layout/vList2#50"/>
    <dgm:cxn modelId="{EADE17B7-FE92-4EA7-A469-F698C8E6940A}" srcId="{1B644E16-AACD-4612-92E0-D46EF4ECB879}" destId="{E7AAAF9E-D416-49AE-8611-65377A7DE939}" srcOrd="0" destOrd="0" parTransId="{5C719D1D-8A96-404E-AB5C-11562DFC1D30}" sibTransId="{AF8B5B03-720E-47F1-8D53-0E882540183D}"/>
    <dgm:cxn modelId="{67F5EBCD-7B97-4FE0-AA5F-9FF6EFB94DE6}" type="presOf" srcId="{1B644E16-AACD-4612-92E0-D46EF4ECB879}" destId="{B22A3E1F-BDC2-4FC3-B056-77BC1F86A5BC}" srcOrd="0" destOrd="0" presId="urn:microsoft.com/office/officeart/2005/8/layout/vList2#50"/>
    <dgm:cxn modelId="{2986C7B0-A80E-4A1F-81C6-CE5358FBABDB}" type="presParOf" srcId="{B22A3E1F-BDC2-4FC3-B056-77BC1F86A5BC}" destId="{CD5036F8-A246-4E6A-8921-20C367BBB964}" srcOrd="0" destOrd="0" presId="urn:microsoft.com/office/officeart/2005/8/layout/vList2#5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2" loCatId="list" qsTypeId="urn:microsoft.com/office/officeart/2005/8/quickstyle/simple3#27" qsCatId="simple" csTypeId="urn:microsoft.com/office/officeart/2005/8/colors/accent1_2#31" csCatId="accent1" phldr="1"/>
      <dgm:spPr/>
      <dgm:t>
        <a:bodyPr/>
        <a:lstStyle/>
        <a:p>
          <a:endParaRPr lang="en-IN"/>
        </a:p>
      </dgm:t>
    </dgm:pt>
    <dgm:pt modelId="{8632B43A-A1FB-4963-84A0-F0A61C5BFA59}">
      <dgm:prSet custT="1"/>
      <dgm:spPr/>
      <dgm:t>
        <a:bodyPr/>
        <a:lstStyle/>
        <a:p>
          <a:r>
            <a:rPr lang="en-US" sz="2700" dirty="0"/>
            <a:t>Web Mining Overview, Web Structure Mining, Search Engine, Web Analytics, Machine Learning for extracting knowledge from the web, Inverted indices and Boolean queries. PLSI, Query optimization, SEO, page ranking, Social Graphs (Interaction, Latent and Following Graphs), Ethics of Scraping, Static data extraction and Web Scraping using Python</a:t>
          </a:r>
          <a:endParaRPr lang="en-US" sz="27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1" custScaleY="895413" custLinFactNeighborY="-25629">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CEF4207B-9A88-4C7F-9854-D8DC57B65472}" type="presOf" srcId="{8632B43A-A1FB-4963-84A0-F0A61C5BFA59}" destId="{6DCBBEC5-5B01-4132-A331-9D4D3453D65C}" srcOrd="0" destOrd="0" presId="urn:microsoft.com/office/officeart/2005/8/layout/vList2#32"/>
    <dgm:cxn modelId="{C0AD709E-320B-4381-8394-AF0D7542A2C1}" type="presOf" srcId="{18EA6042-2EA2-4065-81DF-7A18BEC42C1C}" destId="{5935E145-FD17-4F9E-B302-F21214F4A468}" srcOrd="0" destOrd="0" presId="urn:microsoft.com/office/officeart/2005/8/layout/vList2#32"/>
    <dgm:cxn modelId="{5C85BD0E-8CD5-40C0-95D0-5D2760F699F5}" type="presParOf" srcId="{5935E145-FD17-4F9E-B302-F21214F4A468}" destId="{6DCBBEC5-5B01-4132-A331-9D4D3453D65C}" srcOrd="0" destOrd="0" presId="urn:microsoft.com/office/officeart/2005/8/layout/vList2#3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1" loCatId="list" qsTypeId="urn:microsoft.com/office/officeart/2005/8/quickstyle/simple3#42" qsCatId="simple" csTypeId="urn:microsoft.com/office/officeart/2005/8/colors/accent1_2#49" csCatId="accent1"/>
      <dgm:spPr/>
      <dgm:t>
        <a:bodyPr/>
        <a:lstStyle/>
        <a:p>
          <a:endParaRPr lang="en-IN"/>
        </a:p>
      </dgm:t>
    </dgm:pt>
    <dgm:pt modelId="{FCBD3793-394C-48FC-B28C-1D09533E7BA0}">
      <dgm:prSet/>
      <dgm:spPr/>
      <dgm:t>
        <a:bodyPr/>
        <a:lstStyle/>
        <a:p>
          <a:r>
            <a:rPr lang="en-IN" b="1" dirty="0">
              <a:latin typeface="+mj-lt"/>
            </a:rPr>
            <a:t>PO3 : </a:t>
          </a:r>
          <a:r>
            <a:rPr lang="en-US" b="1" dirty="0">
              <a:latin typeface="+mj-lt"/>
            </a:rPr>
            <a:t>Design/Development of solutions</a:t>
          </a:r>
          <a:endParaRPr lang="en-IN" dirty="0">
            <a:latin typeface="+mj-lt"/>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6BDDA63F-7F7D-4C7E-86F8-021EF9A7EF93}" type="presOf" srcId="{FF45E94E-C528-4C21-A29D-573922B4ED68}" destId="{45C93CBB-046D-43CD-9356-3FC8771C32AF}" srcOrd="0" destOrd="0" presId="urn:microsoft.com/office/officeart/2005/8/layout/vList2#51"/>
    <dgm:cxn modelId="{F10783DD-B4F3-4A5E-BCC8-1533FE6AC331}" type="presOf" srcId="{FCBD3793-394C-48FC-B28C-1D09533E7BA0}" destId="{8C029958-E145-4D8C-B815-F42AE9B5E6DF}" srcOrd="0" destOrd="0" presId="urn:microsoft.com/office/officeart/2005/8/layout/vList2#51"/>
    <dgm:cxn modelId="{16C574CB-6FB1-4C28-BCDF-D2E4A6EDFC83}" type="presParOf" srcId="{45C93CBB-046D-43CD-9356-3FC8771C32AF}" destId="{8C029958-E145-4D8C-B815-F42AE9B5E6DF}" srcOrd="0" destOrd="0" presId="urn:microsoft.com/office/officeart/2005/8/layout/vList2#5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2" loCatId="list" qsTypeId="urn:microsoft.com/office/officeart/2005/8/quickstyle/simple3#43" qsCatId="simple" csTypeId="urn:microsoft.com/office/officeart/2005/8/colors/accent1_2#50" csCatId="accent1"/>
      <dgm:spPr/>
      <dgm:t>
        <a:bodyPr/>
        <a:lstStyle/>
        <a:p>
          <a:endParaRPr lang="en-IN"/>
        </a:p>
      </dgm:t>
    </dgm:pt>
    <dgm:pt modelId="{F2B2203F-2FAE-49B7-A1D5-9CD1B5127346}">
      <dgm:prSet/>
      <dgm:spPr/>
      <dgm:t>
        <a:bodyPr/>
        <a:lstStyle/>
        <a:p>
          <a:r>
            <a:rPr lang="en-US" b="1" dirty="0">
              <a:latin typeface="+mj-lt"/>
            </a:rPr>
            <a:t>PO4 : Conduct Investigations of complex problems</a:t>
          </a:r>
          <a:endParaRPr lang="en-IN" dirty="0">
            <a:latin typeface="+mj-lt"/>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C19B5B16-6706-47B1-9748-FFF77E9A2A15}" srcId="{CA3BDE70-45F2-45D1-A9F8-5ADC9B616F85}" destId="{F2B2203F-2FAE-49B7-A1D5-9CD1B5127346}" srcOrd="0" destOrd="0" parTransId="{0C5F4077-1886-4CF9-AD59-B820AE05ADC7}" sibTransId="{470CA956-F82D-44F7-AFF1-5655BDBD69D3}"/>
    <dgm:cxn modelId="{1909516C-BCE5-4353-B56A-21175CBC33B3}" type="presOf" srcId="{F2B2203F-2FAE-49B7-A1D5-9CD1B5127346}" destId="{54692D58-280A-4A5B-8ABB-4AA8C3D0C486}" srcOrd="0" destOrd="0" presId="urn:microsoft.com/office/officeart/2005/8/layout/vList2#52"/>
    <dgm:cxn modelId="{52F619F5-74D3-417A-8B58-DED1C6703DDA}" type="presOf" srcId="{CA3BDE70-45F2-45D1-A9F8-5ADC9B616F85}" destId="{BAD57889-E122-4358-BE0C-A1CC3A735F9B}" srcOrd="0" destOrd="0" presId="urn:microsoft.com/office/officeart/2005/8/layout/vList2#52"/>
    <dgm:cxn modelId="{8560336C-5FB9-4397-8FB0-FBD4594E7074}" type="presParOf" srcId="{BAD57889-E122-4358-BE0C-A1CC3A735F9B}" destId="{54692D58-280A-4A5B-8ABB-4AA8C3D0C486}" srcOrd="0" destOrd="0" presId="urn:microsoft.com/office/officeart/2005/8/layout/vList2#5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53" loCatId="list" qsTypeId="urn:microsoft.com/office/officeart/2005/8/quickstyle/simple3#44" qsCatId="simple" csTypeId="urn:microsoft.com/office/officeart/2005/8/colors/accent1_2#51" csCatId="accent1" phldr="1"/>
      <dgm:spPr/>
      <dgm:t>
        <a:bodyPr/>
        <a:lstStyle/>
        <a:p>
          <a:endParaRPr lang="en-IN"/>
        </a:p>
      </dgm:t>
    </dgm:pt>
    <dgm:pt modelId="{502B59D9-8C99-44C9-B85F-4596BFA6E16F}">
      <dgm:prSet/>
      <dgm:spPr/>
      <dgm:t>
        <a:bodyPr/>
        <a:lstStyle/>
        <a:p>
          <a:r>
            <a:rPr lang="en-IN" b="1" dirty="0">
              <a:latin typeface="+mj-lt"/>
            </a:rPr>
            <a:t>PO5 : </a:t>
          </a:r>
          <a:r>
            <a:rPr lang="en-US" b="1" dirty="0">
              <a:latin typeface="+mj-lt"/>
            </a:rPr>
            <a:t>Modern tool usage</a:t>
          </a:r>
          <a:endParaRPr lang="en-IN" dirty="0">
            <a:latin typeface="+mj-lt"/>
          </a:endParaRP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89B86702-CBFF-4C4A-87CB-6C7C7A24F0BB}" type="presOf" srcId="{0803BEA6-810A-46C8-899C-70229B268BB8}" destId="{E298B721-E1B9-4CD4-8B1A-4950CC157D9F}" srcOrd="0" destOrd="0" presId="urn:microsoft.com/office/officeart/2005/8/layout/vList2#53"/>
    <dgm:cxn modelId="{C0A7060B-E306-436C-82D8-E1BE2F57219E}" srcId="{0803BEA6-810A-46C8-899C-70229B268BB8}" destId="{502B59D9-8C99-44C9-B85F-4596BFA6E16F}" srcOrd="0" destOrd="0" parTransId="{9D2B8A0D-F6D2-4C03-871B-3A7AAE296648}" sibTransId="{1F2A8542-A15A-4424-AE39-080E22955215}"/>
    <dgm:cxn modelId="{79F52068-9168-49F4-ABEA-6EC918CAAC57}" type="presOf" srcId="{502B59D9-8C99-44C9-B85F-4596BFA6E16F}" destId="{3EED7F0D-5C80-4479-905C-E79E88227593}" srcOrd="0" destOrd="0" presId="urn:microsoft.com/office/officeart/2005/8/layout/vList2#53"/>
    <dgm:cxn modelId="{FC1085FD-3A66-4C5B-833A-74FF3D13A439}" type="presParOf" srcId="{E298B721-E1B9-4CD4-8B1A-4950CC157D9F}" destId="{3EED7F0D-5C80-4479-905C-E79E88227593}" srcOrd="0" destOrd="0" presId="urn:microsoft.com/office/officeart/2005/8/layout/vList2#5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54" loCatId="list" qsTypeId="urn:microsoft.com/office/officeart/2005/8/quickstyle/simple3#45" qsCatId="simple" csTypeId="urn:microsoft.com/office/officeart/2005/8/colors/accent1_2#52" csCatId="accent1" phldr="1"/>
      <dgm:spPr/>
      <dgm:t>
        <a:bodyPr/>
        <a:lstStyle/>
        <a:p>
          <a:endParaRPr lang="en-IN"/>
        </a:p>
      </dgm:t>
    </dgm:pt>
    <dgm:pt modelId="{FBA19F7D-578A-464D-ADE6-D3D08AEFD9D5}">
      <dgm:prSet custT="1"/>
      <dgm:spPr/>
      <dgm:t>
        <a:bodyPr/>
        <a:lstStyle/>
        <a:p>
          <a:r>
            <a:rPr lang="en-US" sz="2100" b="1" dirty="0">
              <a:latin typeface="+mj-lt"/>
            </a:rPr>
            <a:t>PO6 : The engineer and society</a:t>
          </a:r>
          <a:endParaRPr lang="en-IN" sz="2100" dirty="0">
            <a:latin typeface="+mj-lt"/>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0AB457E-09BC-4C4F-B283-9F37B0A4CA2F}" type="presOf" srcId="{FBA19F7D-578A-464D-ADE6-D3D08AEFD9D5}" destId="{6CC17462-A62E-4245-BFD1-F10DCB528333}" srcOrd="0" destOrd="0" presId="urn:microsoft.com/office/officeart/2005/8/layout/vList2#54"/>
    <dgm:cxn modelId="{CA989CB1-55E9-41C4-929C-8340165DAC8F}" srcId="{EBCFF2A5-481F-4662-8A7E-7E8F303E314D}" destId="{FBA19F7D-578A-464D-ADE6-D3D08AEFD9D5}" srcOrd="0" destOrd="0" parTransId="{3AF0BA7F-DD77-44E2-A6BF-C585D5079A71}" sibTransId="{C1BF92C5-17F2-4305-A1F3-8B3F1D8CBFFC}"/>
    <dgm:cxn modelId="{2D5C99BE-FD26-4B2A-BDE6-32613E7B9204}" type="presOf" srcId="{EBCFF2A5-481F-4662-8A7E-7E8F303E314D}" destId="{52F828C4-77A4-4B43-9441-70FA5F9DF12E}" srcOrd="0" destOrd="0" presId="urn:microsoft.com/office/officeart/2005/8/layout/vList2#54"/>
    <dgm:cxn modelId="{BAFD18D5-2549-4E60-97DD-99E339F7D5DA}" type="presParOf" srcId="{52F828C4-77A4-4B43-9441-70FA5F9DF12E}" destId="{6CC17462-A62E-4245-BFD1-F10DCB528333}" srcOrd="0" destOrd="0" presId="urn:microsoft.com/office/officeart/2005/8/layout/vList2#5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5" loCatId="list" qsTypeId="urn:microsoft.com/office/officeart/2005/8/quickstyle/3d1#8" qsCatId="3D" csTypeId="urn:microsoft.com/office/officeart/2005/8/colors/accent1_2#53"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B048A809-CB6A-4592-A8D6-3FCFFDFA9564}" srcId="{09995D18-05F5-4A4B-8F9A-27E4833C6620}" destId="{90AED077-85C4-46EA-B5F8-30BF070D360B}" srcOrd="0" destOrd="0" parTransId="{1E0C8B89-16C6-4880-8B09-06C9D70EBF80}" sibTransId="{E50D95E2-F091-4315-B45F-5F68BA43AB8B}"/>
    <dgm:cxn modelId="{67BFA85E-145F-44E8-B0AC-783DFCA75D52}" type="presOf" srcId="{90AED077-85C4-46EA-B5F8-30BF070D360B}" destId="{B898B381-A99B-40FA-B837-D80DC4A60493}" srcOrd="0" destOrd="0" presId="urn:microsoft.com/office/officeart/2005/8/layout/vList2#55"/>
    <dgm:cxn modelId="{13A338C2-6B4F-4E53-B067-783BB37DB4B8}" type="presOf" srcId="{09995D18-05F5-4A4B-8F9A-27E4833C6620}" destId="{F61E8516-DE3F-4AE9-AE50-9F42F39BFAD3}" srcOrd="0" destOrd="0" presId="urn:microsoft.com/office/officeart/2005/8/layout/vList2#55"/>
    <dgm:cxn modelId="{4AABD35C-5A70-42B4-952D-3571943D5CEB}" type="presParOf" srcId="{F61E8516-DE3F-4AE9-AE50-9F42F39BFAD3}" destId="{B898B381-A99B-40FA-B837-D80DC4A60493}" srcOrd="0" destOrd="0" presId="urn:microsoft.com/office/officeart/2005/8/layout/vList2#5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56" loCatId="list" qsTypeId="urn:microsoft.com/office/officeart/2005/8/quickstyle/simple3#46" qsCatId="simple" csTypeId="urn:microsoft.com/office/officeart/2005/8/colors/accent1_2#54"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235FA966-C47A-4BCB-AAED-54A261FD7D2F}" srcId="{9A6AA7B5-1491-47C8-85E4-E5E8FDD6D065}" destId="{02C141FE-9ABF-48FD-9848-42A0EFA33222}" srcOrd="0" destOrd="0" parTransId="{293B506A-CB52-4629-804F-4EA81B2C3153}" sibTransId="{22F57173-271F-4897-B456-2A1AE73C488C}"/>
    <dgm:cxn modelId="{D9DF646C-4716-4C8A-AFBB-C4F016B2810C}" type="presOf" srcId="{9A6AA7B5-1491-47C8-85E4-E5E8FDD6D065}" destId="{685F4F69-7D82-4DED-A9A8-7071B724DF07}" srcOrd="0" destOrd="0" presId="urn:microsoft.com/office/officeart/2005/8/layout/vList2#56"/>
    <dgm:cxn modelId="{B5D9AFD8-A761-464B-8E0A-673F85E1365D}" type="presOf" srcId="{02C141FE-9ABF-48FD-9848-42A0EFA33222}" destId="{AEDD9097-4AFF-4D2E-9357-46583571353B}" srcOrd="0" destOrd="0" presId="urn:microsoft.com/office/officeart/2005/8/layout/vList2#56"/>
    <dgm:cxn modelId="{4A6BE53A-6C8F-4792-B40E-76EA3D947950}" type="presParOf" srcId="{685F4F69-7D82-4DED-A9A8-7071B724DF07}" destId="{AEDD9097-4AFF-4D2E-9357-46583571353B}" srcOrd="0" destOrd="0" presId="urn:microsoft.com/office/officeart/2005/8/layout/vList2#5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7" loCatId="list" qsTypeId="urn:microsoft.com/office/officeart/2005/8/quickstyle/simple3#47" qsCatId="simple" csTypeId="urn:microsoft.com/office/officeart/2005/8/colors/accent1_2#55"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35F0A74C-EED2-45A7-A024-9DBEAD7DAF2B}" type="presOf" srcId="{E7AAAF9E-D416-49AE-8611-65377A7DE939}" destId="{CD5036F8-A246-4E6A-8921-20C367BBB964}" srcOrd="0" destOrd="0" presId="urn:microsoft.com/office/officeart/2005/8/layout/vList2#57"/>
    <dgm:cxn modelId="{EADE17B7-FE92-4EA7-A469-F698C8E6940A}" srcId="{1B644E16-AACD-4612-92E0-D46EF4ECB879}" destId="{E7AAAF9E-D416-49AE-8611-65377A7DE939}" srcOrd="0" destOrd="0" parTransId="{5C719D1D-8A96-404E-AB5C-11562DFC1D30}" sibTransId="{AF8B5B03-720E-47F1-8D53-0E882540183D}"/>
    <dgm:cxn modelId="{64D080F9-01AB-4381-92D6-30A1DCB91335}" type="presOf" srcId="{1B644E16-AACD-4612-92E0-D46EF4ECB879}" destId="{B22A3E1F-BDC2-4FC3-B056-77BC1F86A5BC}" srcOrd="0" destOrd="0" presId="urn:microsoft.com/office/officeart/2005/8/layout/vList2#57"/>
    <dgm:cxn modelId="{FD9BB8E1-4D35-4258-B3DB-D8F71B14D167}" type="presParOf" srcId="{B22A3E1F-BDC2-4FC3-B056-77BC1F86A5BC}" destId="{CD5036F8-A246-4E6A-8921-20C367BBB964}" srcOrd="0" destOrd="0" presId="urn:microsoft.com/office/officeart/2005/8/layout/vList2#5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8" loCatId="list" qsTypeId="urn:microsoft.com/office/officeart/2005/8/quickstyle/simple3#48" qsCatId="simple" csTypeId="urn:microsoft.com/office/officeart/2005/8/colors/accent1_2#56"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AB6B6506-5FAB-4B7C-9169-D7EAD2353449}" type="presOf" srcId="{FF45E94E-C528-4C21-A29D-573922B4ED68}" destId="{45C93CBB-046D-43CD-9356-3FC8771C32AF}" srcOrd="0" destOrd="0" presId="urn:microsoft.com/office/officeart/2005/8/layout/vList2#58"/>
    <dgm:cxn modelId="{98682F40-8CD8-4C09-9AF8-AB3348308CA9}" type="presOf" srcId="{FCBD3793-394C-48FC-B28C-1D09533E7BA0}" destId="{8C029958-E145-4D8C-B815-F42AE9B5E6DF}" srcOrd="0" destOrd="0" presId="urn:microsoft.com/office/officeart/2005/8/layout/vList2#58"/>
    <dgm:cxn modelId="{8D1571E3-5D04-4F81-95D3-8B0E9DF967CD}" type="presParOf" srcId="{45C93CBB-046D-43CD-9356-3FC8771C32AF}" destId="{8C029958-E145-4D8C-B815-F42AE9B5E6DF}" srcOrd="0" destOrd="0" presId="urn:microsoft.com/office/officeart/2005/8/layout/vList2#5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9" loCatId="list" qsTypeId="urn:microsoft.com/office/officeart/2005/8/quickstyle/simple3#49" qsCatId="simple" csTypeId="urn:microsoft.com/office/officeart/2005/8/colors/accent1_2#57"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C19B5B16-6706-47B1-9748-FFF77E9A2A15}" srcId="{CA3BDE70-45F2-45D1-A9F8-5ADC9B616F85}" destId="{F2B2203F-2FAE-49B7-A1D5-9CD1B5127346}" srcOrd="0" destOrd="0" parTransId="{0C5F4077-1886-4CF9-AD59-B820AE05ADC7}" sibTransId="{470CA956-F82D-44F7-AFF1-5655BDBD69D3}"/>
    <dgm:cxn modelId="{AE9E2A66-4596-4B64-A2F2-AFB39C6F1D5F}" type="presOf" srcId="{F2B2203F-2FAE-49B7-A1D5-9CD1B5127346}" destId="{54692D58-280A-4A5B-8ABB-4AA8C3D0C486}" srcOrd="0" destOrd="0" presId="urn:microsoft.com/office/officeart/2005/8/layout/vList2#59"/>
    <dgm:cxn modelId="{302C0250-4844-44E8-8E87-694A9CD9D190}" type="presOf" srcId="{CA3BDE70-45F2-45D1-A9F8-5ADC9B616F85}" destId="{BAD57889-E122-4358-BE0C-A1CC3A735F9B}" srcOrd="0" destOrd="0" presId="urn:microsoft.com/office/officeart/2005/8/layout/vList2#59"/>
    <dgm:cxn modelId="{6DD55BAC-89B5-406B-BB81-9036F2B71E2C}" type="presParOf" srcId="{BAD57889-E122-4358-BE0C-A1CC3A735F9B}" destId="{54692D58-280A-4A5B-8ABB-4AA8C3D0C486}" srcOrd="0" destOrd="0" presId="urn:microsoft.com/office/officeart/2005/8/layout/vList2#5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60" loCatId="list" qsTypeId="urn:microsoft.com/office/officeart/2005/8/quickstyle/simple3#50" qsCatId="simple" csTypeId="urn:microsoft.com/office/officeart/2005/8/colors/accent1_2#58"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14D39711-3E84-402E-B5E0-1372FC992FFD}" type="presOf" srcId="{0803BEA6-810A-46C8-899C-70229B268BB8}" destId="{E298B721-E1B9-4CD4-8B1A-4950CC157D9F}" srcOrd="0" destOrd="0" presId="urn:microsoft.com/office/officeart/2005/8/layout/vList2#60"/>
    <dgm:cxn modelId="{08781C5A-3335-4541-B26F-E94ACB891832}" type="presOf" srcId="{502B59D9-8C99-44C9-B85F-4596BFA6E16F}" destId="{3EED7F0D-5C80-4479-905C-E79E88227593}" srcOrd="0" destOrd="0" presId="urn:microsoft.com/office/officeart/2005/8/layout/vList2#60"/>
    <dgm:cxn modelId="{C9E089C8-EA44-42B6-A421-BC5E23A7437A}" type="presParOf" srcId="{E298B721-E1B9-4CD4-8B1A-4950CC157D9F}" destId="{3EED7F0D-5C80-4479-905C-E79E88227593}" srcOrd="0" destOrd="0" presId="urn:microsoft.com/office/officeart/2005/8/layout/vList2#6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dgm:t>
        <a:bodyPr/>
        <a:lstStyle/>
        <a:p>
          <a:r>
            <a:rPr lang="en-US" sz="2700" dirty="0"/>
            <a:t>Introduction to Social Media Mining, Challenges in Social Media Mining, Process of Social media Mining, Essentials of Social graphs and its types, Social Networks Measures, Network Models, Information Diffusion in social media, Behavioural Analytics, Influence and Homophily, Recommendation in social media.</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pt>
  </dgm:ptLst>
  <dgm:cxnLst>
    <dgm:cxn modelId="{BED4A246-4258-4DC0-AA05-1D705A3CA9E5}" type="presOf" srcId="{18EA6042-2EA2-4065-81DF-7A18BEC42C1C}" destId="{5935E145-FD17-4F9E-B302-F21214F4A468}" srcOrd="0" destOrd="0" presId="urn:microsoft.com/office/officeart/2005/8/layout/vList2#33"/>
    <dgm:cxn modelId="{A70C7D7A-7237-4035-A931-79FB00840655}" type="presOf" srcId="{18CE3E0E-3290-422E-BD32-E1AD8CB2C6E4}" destId="{5466BB5F-F99C-4092-B11E-435C2EC87E42}" srcOrd="0" destOrd="0" presId="urn:microsoft.com/office/officeart/2005/8/layout/vList2#33"/>
    <dgm:cxn modelId="{F61405CD-BF4D-4132-A8F6-94A55AFF2516}" srcId="{18EA6042-2EA2-4065-81DF-7A18BEC42C1C}" destId="{18CE3E0E-3290-422E-BD32-E1AD8CB2C6E4}" srcOrd="0" destOrd="0" parTransId="{317883E6-23F7-434D-A777-EB6C46138693}" sibTransId="{5A57522C-1C32-440C-9F64-9EF818720D9C}"/>
    <dgm:cxn modelId="{0BFA3B29-CDC5-415E-9D78-BDF5BD2542B4}" type="presParOf" srcId="{5935E145-FD17-4F9E-B302-F21214F4A468}" destId="{5466BB5F-F99C-4092-B11E-435C2EC87E42}" srcOrd="0" destOrd="0" presId="urn:microsoft.com/office/officeart/2005/8/layout/vList2#3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61" loCatId="list" qsTypeId="urn:microsoft.com/office/officeart/2005/8/quickstyle/simple3#51" qsCatId="simple" csTypeId="urn:microsoft.com/office/officeart/2005/8/colors/accent1_2#59" csCatId="accent1" phldr="1"/>
      <dgm:spPr/>
      <dgm:t>
        <a:bodyPr/>
        <a:lstStyle/>
        <a:p>
          <a:endParaRPr lang="en-IN"/>
        </a:p>
      </dgm:t>
    </dgm:pt>
    <dgm:pt modelId="{FBA19F7D-578A-464D-ADE6-D3D08AEFD9D5}">
      <dgm:prSet custT="1"/>
      <dgm:spPr/>
      <dgm:t>
        <a:bodyPr/>
        <a:lstStyle/>
        <a:p>
          <a:r>
            <a:rPr lang="en-US" sz="2100" b="1" dirty="0">
              <a:latin typeface="+mj-lt"/>
              <a:ea typeface="Times New Roman" panose="02020603050405020304" pitchFamily="18" charset="0"/>
              <a:cs typeface="Times New Roman" panose="02020603050405020304" pitchFamily="18" charset="0"/>
            </a:rPr>
            <a:t>PO12 : Life-long learning</a:t>
          </a:r>
          <a:endParaRPr lang="en-IN" sz="21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122368" custLinFactNeighborX="-19492" custLinFactNeighborY="-87110">
        <dgm:presLayoutVars>
          <dgm:chMax val="0"/>
          <dgm:bulletEnabled val="1"/>
        </dgm:presLayoutVars>
      </dgm:prSet>
      <dgm:spPr/>
    </dgm:pt>
  </dgm:ptLst>
  <dgm:cxnLst>
    <dgm:cxn modelId="{2A6A6335-5251-4CB3-8B1D-CEFFFAED9562}" type="presOf" srcId="{FBA19F7D-578A-464D-ADE6-D3D08AEFD9D5}" destId="{6CC17462-A62E-4245-BFD1-F10DCB528333}" srcOrd="0" destOrd="0" presId="urn:microsoft.com/office/officeart/2005/8/layout/vList2#61"/>
    <dgm:cxn modelId="{65D9D85F-486A-4A06-AD68-9C6AB2C4F4AD}" type="presOf" srcId="{EBCFF2A5-481F-4662-8A7E-7E8F303E314D}" destId="{52F828C4-77A4-4B43-9441-70FA5F9DF12E}" srcOrd="0" destOrd="0" presId="urn:microsoft.com/office/officeart/2005/8/layout/vList2#61"/>
    <dgm:cxn modelId="{CA989CB1-55E9-41C4-929C-8340165DAC8F}" srcId="{EBCFF2A5-481F-4662-8A7E-7E8F303E314D}" destId="{FBA19F7D-578A-464D-ADE6-D3D08AEFD9D5}" srcOrd="0" destOrd="0" parTransId="{3AF0BA7F-DD77-44E2-A6BF-C585D5079A71}" sibTransId="{C1BF92C5-17F2-4305-A1F3-8B3F1D8CBFFC}"/>
    <dgm:cxn modelId="{400CCC66-3303-461A-BAEA-75B31EA83383}" type="presParOf" srcId="{52F828C4-77A4-4B43-9441-70FA5F9DF12E}" destId="{6CC17462-A62E-4245-BFD1-F10DCB528333}" srcOrd="0" destOrd="0" presId="urn:microsoft.com/office/officeart/2005/8/layout/vList2#6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dgm:t>
        <a:bodyPr/>
        <a:lstStyle/>
        <a:p>
          <a:r>
            <a:rPr lang="en-US" sz="2700" dirty="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2700" dirty="0" err="1"/>
            <a:t>NumPy</a:t>
          </a:r>
          <a:r>
            <a:rPr lang="en-US" sz="2700" dirty="0"/>
            <a:t>, Pandas, NLTK, </a:t>
          </a:r>
          <a:r>
            <a:rPr lang="en-US" sz="2700" dirty="0" err="1"/>
            <a:t>Matplotlib</a:t>
          </a:r>
          <a:r>
            <a:rPr lang="en-US" sz="2700" dirty="0"/>
            <a:t>)</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pt>
  </dgm:ptLst>
  <dgm:cxnLst>
    <dgm:cxn modelId="{B9BC4634-8992-4638-B199-F5352F06AC3C}" type="presOf" srcId="{18EA6042-2EA2-4065-81DF-7A18BEC42C1C}" destId="{5935E145-FD17-4F9E-B302-F21214F4A468}" srcOrd="0" destOrd="0" presId="urn:microsoft.com/office/officeart/2005/8/layout/vList2#33"/>
    <dgm:cxn modelId="{8C571198-A20B-48EA-9E5C-42A300A40FFF}" type="presOf" srcId="{18CE3E0E-3290-422E-BD32-E1AD8CB2C6E4}" destId="{5466BB5F-F99C-4092-B11E-435C2EC87E42}" srcOrd="0" destOrd="0" presId="urn:microsoft.com/office/officeart/2005/8/layout/vList2#33"/>
    <dgm:cxn modelId="{F61405CD-BF4D-4132-A8F6-94A55AFF2516}" srcId="{18EA6042-2EA2-4065-81DF-7A18BEC42C1C}" destId="{18CE3E0E-3290-422E-BD32-E1AD8CB2C6E4}" srcOrd="0" destOrd="0" parTransId="{317883E6-23F7-434D-A777-EB6C46138693}" sibTransId="{5A57522C-1C32-440C-9F64-9EF818720D9C}"/>
    <dgm:cxn modelId="{ABBBE836-CA4A-4AD2-ACC7-3A24666709B6}" type="presParOf" srcId="{5935E145-FD17-4F9E-B302-F21214F4A468}" destId="{5466BB5F-F99C-4092-B11E-435C2EC87E42}" srcOrd="0" destOrd="0" presId="urn:microsoft.com/office/officeart/2005/8/layout/vList2#3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5" loCatId="list" qsTypeId="urn:microsoft.com/office/officeart/2005/8/quickstyle/simple3#30" qsCatId="simple" csTypeId="urn:microsoft.com/office/officeart/2005/8/colors/accent1_2#34" csCatId="accent1" phldr="1"/>
      <dgm:spPr/>
      <dgm:t>
        <a:bodyPr/>
        <a:lstStyle/>
        <a:p>
          <a:endParaRPr lang="en-IN"/>
        </a:p>
      </dgm:t>
    </dgm:pt>
    <dgm:pt modelId="{A8220DE5-2315-4CA5-8030-B84D86D15531}">
      <dgm:prSet/>
      <dgm:spPr/>
      <dgm:t>
        <a:bodyPr/>
        <a:lstStyle/>
        <a:p>
          <a:r>
            <a:rPr lang="en-US" dirty="0"/>
            <a:t>Trend Analysis, Types of trend analysis, Recent Trends in Text, Data Localization, Role of Web Mining in E-Commerce,  Social Media Analytics, Social Media Analytics tools.</a:t>
          </a:r>
        </a:p>
        <a:p>
          <a:r>
            <a:rPr lang="en-US" dirty="0"/>
            <a:t>Case Studies: Facebook Insights Using Python, Sentiment and Text Mining  of Twitter data and Google analytics.</a:t>
          </a:r>
          <a:endParaRPr lang="en-IN" dirty="0"/>
        </a:p>
      </dgm:t>
    </dgm:pt>
    <dgm:pt modelId="{3CEC6178-9746-4B94-BADA-DD5DF8BE00D3}" type="parTrans" cxnId="{5C1D5B02-37F2-4650-88D6-25270FF1138B}">
      <dgm:prSet/>
      <dgm:spPr/>
      <dgm:t>
        <a:bodyPr/>
        <a:lstStyle/>
        <a:p>
          <a:endParaRPr lang="en-US"/>
        </a:p>
      </dgm:t>
    </dgm:pt>
    <dgm:pt modelId="{43E67400-2CE1-4655-BE46-542900CA978B}" type="sibTrans" cxnId="{5C1D5B02-37F2-4650-88D6-25270FF1138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D0BCB3A4-5F35-4C8F-B7DE-FBB6D289F0CC}" type="pres">
      <dgm:prSet presAssocID="{A8220DE5-2315-4CA5-8030-B84D86D15531}" presName="parentText" presStyleLbl="node1" presStyleIdx="0" presStyleCnt="1">
        <dgm:presLayoutVars>
          <dgm:chMax val="0"/>
          <dgm:bulletEnabled val="1"/>
        </dgm:presLayoutVars>
      </dgm:prSet>
      <dgm:spPr/>
    </dgm:pt>
  </dgm:ptLst>
  <dgm:cxnLst>
    <dgm:cxn modelId="{5C1D5B02-37F2-4650-88D6-25270FF1138B}" srcId="{18EA6042-2EA2-4065-81DF-7A18BEC42C1C}" destId="{A8220DE5-2315-4CA5-8030-B84D86D15531}" srcOrd="0" destOrd="0" parTransId="{3CEC6178-9746-4B94-BADA-DD5DF8BE00D3}" sibTransId="{43E67400-2CE1-4655-BE46-542900CA978B}"/>
    <dgm:cxn modelId="{E7ABB183-CDD7-4FD4-87C4-CC2A005F288B}" type="presOf" srcId="{18EA6042-2EA2-4065-81DF-7A18BEC42C1C}" destId="{5935E145-FD17-4F9E-B302-F21214F4A468}" srcOrd="0" destOrd="0" presId="urn:microsoft.com/office/officeart/2005/8/layout/vList2#35"/>
    <dgm:cxn modelId="{586AEAA9-5D0F-40F0-B3D4-19AE19B0AB46}" type="presOf" srcId="{A8220DE5-2315-4CA5-8030-B84D86D15531}" destId="{D0BCB3A4-5F35-4C8F-B7DE-FBB6D289F0CC}" srcOrd="0" destOrd="0" presId="urn:microsoft.com/office/officeart/2005/8/layout/vList2#35"/>
    <dgm:cxn modelId="{7ACAEB1D-339E-443D-90CC-6F8BFE141F33}" type="presParOf" srcId="{5935E145-FD17-4F9E-B302-F21214F4A468}" destId="{D0BCB3A4-5F35-4C8F-B7DE-FBB6D289F0CC}" srcOrd="0" destOrd="0" presId="urn:microsoft.com/office/officeart/2005/8/layout/vList2#3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37" loCatId="list" qsTypeId="urn:microsoft.com/office/officeart/2005/8/quickstyle/3d4#2" qsCatId="3D" csTypeId="urn:microsoft.com/office/officeart/2005/8/colors/accent1_2#36" csCatId="accent1"/>
      <dgm:spPr/>
      <dgm:t>
        <a:bodyPr/>
        <a:lstStyle/>
        <a:p>
          <a:endParaRPr lang="en-IN"/>
        </a:p>
      </dgm:t>
    </dgm:pt>
    <dgm:pt modelId="{ECAF2DE4-29DE-45BE-A434-ACC5587D3C8F}" type="pres">
      <dgm:prSet presAssocID="{891EB5D2-4E2C-4D1D-A447-CE86542BC42D}" presName="linear" presStyleCnt="0">
        <dgm:presLayoutVars>
          <dgm:animLvl val="lvl"/>
          <dgm:resizeHandles val="exact"/>
        </dgm:presLayoutVars>
      </dgm:prSet>
      <dgm:spPr/>
    </dgm:pt>
  </dgm:ptLst>
  <dgm:cxnLst>
    <dgm:cxn modelId="{33F8A27F-41E1-43C0-831C-EEC1EA1B5012}" type="presOf" srcId="{891EB5D2-4E2C-4D1D-A447-CE86542BC42D}" destId="{ECAF2DE4-29DE-45BE-A434-ACC5587D3C8F}" srcOrd="0" destOrd="0" presId="urn:microsoft.com/office/officeart/2005/8/layout/vList2#3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38" loCatId="list" qsTypeId="urn:microsoft.com/office/officeart/2005/8/quickstyle/simple3#32" qsCatId="simple" csTypeId="urn:microsoft.com/office/officeart/2005/8/colors/accent1_2#37" csCatId="accent1" phldr="1"/>
      <dgm:spPr/>
      <dgm:t>
        <a:bodyPr/>
        <a:lstStyle/>
        <a:p>
          <a:endParaRPr lang="en-IN"/>
        </a:p>
      </dgm:t>
    </dgm:pt>
    <dgm:pt modelId="{7BB3BA43-7F32-4A76-9FC7-336C200C90EC}">
      <dgm:prSet/>
      <dgm:spPr/>
      <dgm:t>
        <a:bodyPr/>
        <a:lstStyle/>
        <a:p>
          <a:r>
            <a:rPr lang="en-US" dirty="0"/>
            <a:t>To understand text mining and social media data analytic activities and apply the complexities of processing text and network data from different data sources.</a:t>
          </a:r>
          <a:endParaRPr lang="en-IN" dirty="0"/>
        </a:p>
      </dgm:t>
    </dgm:pt>
    <dgm:pt modelId="{AA5648EF-AFAF-4B82-BF2F-0DAE6E96DE0A}" type="parTrans" cxnId="{1CBC9DDF-F422-49E2-8CDF-85D75632C8EC}">
      <dgm:prSet/>
      <dgm:spPr/>
      <dgm:t>
        <a:bodyPr/>
        <a:lstStyle/>
        <a:p>
          <a:endParaRPr lang="en-US"/>
        </a:p>
      </dgm:t>
    </dgm:pt>
    <dgm:pt modelId="{253A114A-494E-4573-9CA0-B5729483DE4A}" type="sibTrans" cxnId="{1CBC9DDF-F422-49E2-8CDF-85D75632C8EC}">
      <dgm:prSet/>
      <dgm:spPr/>
      <dgm:t>
        <a:bodyPr/>
        <a:lstStyle/>
        <a:p>
          <a:endParaRPr lang="en-US"/>
        </a:p>
      </dgm:t>
    </dgm:pt>
    <dgm:pt modelId="{BAC330DF-63D6-4D05-B05B-326D87078E16}" type="pres">
      <dgm:prSet presAssocID="{62087D5B-D783-472D-88B5-FF8830383D40}" presName="linear" presStyleCnt="0">
        <dgm:presLayoutVars>
          <dgm:animLvl val="lvl"/>
          <dgm:resizeHandles val="exact"/>
        </dgm:presLayoutVars>
      </dgm:prSet>
      <dgm:spPr/>
    </dgm:pt>
    <dgm:pt modelId="{EC3D586B-6568-48EA-AB47-21DBC0FD868F}" type="pres">
      <dgm:prSet presAssocID="{7BB3BA43-7F32-4A76-9FC7-336C200C90EC}" presName="parentText" presStyleLbl="node1" presStyleIdx="0" presStyleCnt="1">
        <dgm:presLayoutVars>
          <dgm:chMax val="0"/>
          <dgm:bulletEnabled val="1"/>
        </dgm:presLayoutVars>
      </dgm:prSet>
      <dgm:spPr/>
    </dgm:pt>
  </dgm:ptLst>
  <dgm:cxnLst>
    <dgm:cxn modelId="{13CE230F-603A-4C16-BB92-13703AF02CF8}" type="presOf" srcId="{7BB3BA43-7F32-4A76-9FC7-336C200C90EC}" destId="{EC3D586B-6568-48EA-AB47-21DBC0FD868F}" srcOrd="0" destOrd="0" presId="urn:microsoft.com/office/officeart/2005/8/layout/vList2#38"/>
    <dgm:cxn modelId="{A67B8C6A-305D-49D2-B356-C12054DD5A4A}" type="presOf" srcId="{62087D5B-D783-472D-88B5-FF8830383D40}" destId="{BAC330DF-63D6-4D05-B05B-326D87078E16}" srcOrd="0" destOrd="0" presId="urn:microsoft.com/office/officeart/2005/8/layout/vList2#38"/>
    <dgm:cxn modelId="{1CBC9DDF-F422-49E2-8CDF-85D75632C8EC}" srcId="{62087D5B-D783-472D-88B5-FF8830383D40}" destId="{7BB3BA43-7F32-4A76-9FC7-336C200C90EC}" srcOrd="0" destOrd="0" parTransId="{AA5648EF-AFAF-4B82-BF2F-0DAE6E96DE0A}" sibTransId="{253A114A-494E-4573-9CA0-B5729483DE4A}"/>
    <dgm:cxn modelId="{95E81476-7AC7-4E1D-BDBA-8543FD6250B6}" type="presParOf" srcId="{BAC330DF-63D6-4D05-B05B-326D87078E16}" destId="{EC3D586B-6568-48EA-AB47-21DBC0FD868F}" srcOrd="0" destOrd="0" presId="urn:microsoft.com/office/officeart/2005/8/layout/vList2#38"/>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9" loCatId="list" qsTypeId="urn:microsoft.com/office/officeart/2005/8/quickstyle/simple3#33" qsCatId="simple" csTypeId="urn:microsoft.com/office/officeart/2005/8/colors/accent1_2#38" csCatId="accent1" phldr="1"/>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Lst>
  <dgm:cxnLst>
    <dgm:cxn modelId="{A556751C-7C96-47C3-A721-149539473BF0}" type="presOf" srcId="{C04877D1-03B1-4454-BEC3-DD4BDE35EAFA}" destId="{A8CAAB2E-DFF4-4B46-AFF4-DC7FC380F713}" srcOrd="0" destOrd="0" presId="urn:microsoft.com/office/officeart/2005/8/layout/vList2#3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0" loCatId="list" qsTypeId="urn:microsoft.com/office/officeart/2005/8/quickstyle/simple3#34" qsCatId="simple" csTypeId="urn:microsoft.com/office/officeart/2005/8/colors/accent1_2#39" csCatId="accent1" phldr="1"/>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Lst>
  <dgm:cxnLst>
    <dgm:cxn modelId="{A34C4343-209E-4DEC-9786-C2BB53240CFD}" type="presOf" srcId="{935442EA-3D11-4D44-8E73-F6D5E0819A38}" destId="{1582B9EB-B4CE-4A6A-916D-2795B4AC0216}" srcOrd="0" destOrd="0" presId="urn:microsoft.com/office/officeart/2005/8/layout/vList2#40"/>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B4DD-1CA7-4E3D-AB3C-5D7A05BEB45B}">
      <dsp:nvSpPr>
        <dsp:cNvPr id="0" name=""/>
        <dsp:cNvSpPr/>
      </dsp:nvSpPr>
      <dsp:spPr>
        <a:xfrm>
          <a:off x="0" y="27752"/>
          <a:ext cx="7515225" cy="23400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Overview: Text and Sentiment Mining, Semantic Analysis Applications, Sentiment Analysis Process, Speech Analytics, Text Representation- tokenization, stemming, stop words, TF-IDF, Feature Vector Representation, NER, N-gram modelling, Text Clustering, Text Classification, Topic Modelling-LDA, HDP. Sentiment Classification, feature based opinion mining, comparative sentence, and relational mining, Opinion summarization, Opinion spam detection.</a:t>
          </a:r>
          <a:endParaRPr lang="en-IN" sz="2000" kern="1200" dirty="0"/>
        </a:p>
      </dsp:txBody>
      <dsp:txXfrm>
        <a:off x="114229" y="141981"/>
        <a:ext cx="7286767" cy="21115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0"/>
          <a:ext cx="7223438" cy="971337"/>
        </a:xfrm>
        <a:prstGeom prst="roundRect">
          <a:avLst/>
        </a:prstGeom>
        <a:solidFill>
          <a:schemeClr val="accent6">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47417" y="47417"/>
        <a:ext cx="7128604" cy="8765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606"/>
          <a:ext cx="7200900" cy="620925"/>
        </a:xfrm>
        <a:prstGeom prst="roundRect">
          <a:avLst/>
        </a:prstGeom>
        <a:solidFill>
          <a:schemeClr val="tx2">
            <a:lumMod val="40000"/>
            <a:lumOff val="60000"/>
          </a:schemeClr>
        </a:solidFill>
        <a:ln>
          <a:solidFill>
            <a:schemeClr val="accent1">
              <a:lumMod val="40000"/>
              <a:lumOff val="6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2">
                  <a:lumMod val="10000"/>
                </a:schemeClr>
              </a:solidFill>
            </a:rPr>
            <a:t> Design new solutions to opinion extraction, sentiment classification and data summarization problems.</a:t>
          </a:r>
          <a:endParaRPr lang="en-IN" sz="1800" b="1" kern="1200" dirty="0">
            <a:solidFill>
              <a:schemeClr val="bg2">
                <a:lumMod val="10000"/>
              </a:schemeClr>
            </a:solidFill>
          </a:endParaRPr>
        </a:p>
      </dsp:txBody>
      <dsp:txXfrm>
        <a:off x="30311" y="30917"/>
        <a:ext cx="7140278" cy="5603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81"/>
          <a:ext cx="7200900" cy="57679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solidFill>
            <a:schemeClr val="accent1">
              <a:lumMod val="40000"/>
              <a:lumOff val="60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bg2">
                  <a:lumMod val="10000"/>
                </a:schemeClr>
              </a:solidFill>
            </a:rPr>
            <a:t>Apply a wide range of classification ,clustering ,estimation and prediction algorithms on web data.</a:t>
          </a:r>
        </a:p>
      </dsp:txBody>
      <dsp:txXfrm>
        <a:off x="28157" y="28438"/>
        <a:ext cx="7144586" cy="52048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4126"/>
          <a:ext cx="7200900" cy="582754"/>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t>Perform social network analysis to identify important social actors, subgroups and network properties in social media sites.</a:t>
          </a:r>
        </a:p>
      </dsp:txBody>
      <dsp:txXfrm>
        <a:off x="28448" y="32574"/>
        <a:ext cx="7144004" cy="5258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583"/>
          <a:ext cx="7200901" cy="4867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t>Interpret the terminologies ,metaphors  of text summarization.</a:t>
          </a:r>
        </a:p>
      </dsp:txBody>
      <dsp:txXfrm>
        <a:off x="23760" y="32343"/>
        <a:ext cx="7153381" cy="4392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0"/>
          <a:ext cx="7200900" cy="689524"/>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t>Apply state of the art mining tools and libraries on realistic data sets as a basic for business decisions and applications.</a:t>
          </a:r>
        </a:p>
      </dsp:txBody>
      <dsp:txXfrm>
        <a:off x="33660" y="33660"/>
        <a:ext cx="7133580" cy="62220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19742"/>
          <a:ext cx="5810250" cy="686468"/>
        </a:xfrm>
        <a:prstGeom prst="roundRect">
          <a:avLst/>
        </a:prstGeom>
        <a:solidFill>
          <a:schemeClr val="accent6">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511" y="53253"/>
        <a:ext cx="5743228" cy="6194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01"/>
          <a:ext cx="5715000" cy="50368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PO1 : </a:t>
          </a:r>
          <a:r>
            <a:rPr lang="en-US" sz="2100" b="1" kern="1200" dirty="0">
              <a:latin typeface="+mj-lt"/>
            </a:rPr>
            <a:t>Engineering Knowledge</a:t>
          </a:r>
          <a:endParaRPr lang="en-IN" sz="2100" kern="1200" dirty="0">
            <a:latin typeface="+mj-lt"/>
          </a:endParaRPr>
        </a:p>
      </dsp:txBody>
      <dsp:txXfrm>
        <a:off x="24588" y="24689"/>
        <a:ext cx="5665824" cy="4545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0"/>
          <a:ext cx="5715000" cy="50368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rPr>
            <a:t>PO2 : Problem Analysis</a:t>
          </a:r>
          <a:endParaRPr lang="en-IN" sz="2100" kern="1200" dirty="0">
            <a:latin typeface="+mj-lt"/>
          </a:endParaRPr>
        </a:p>
      </dsp:txBody>
      <dsp:txXfrm>
        <a:off x="24588" y="24588"/>
        <a:ext cx="5665824"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8630165" cy="254524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Web Mining Overview, Web Structure Mining, Search Engine, Web Analytics, Machine Learning for extracting knowledge from the web, Inverted indices and Boolean queries. PLSI, Query optimization, SEO, page ranking, Social Graphs (Interaction, Latent and Following Graphs), Ethics of Scraping, Static data extraction and Web Scraping using Python</a:t>
          </a:r>
          <a:endParaRPr lang="en-US" sz="2700" b="0" kern="1200" dirty="0"/>
        </a:p>
      </dsp:txBody>
      <dsp:txXfrm>
        <a:off x="124249" y="124249"/>
        <a:ext cx="8381667" cy="22967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01"/>
          <a:ext cx="5715000" cy="50368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PO3 : </a:t>
          </a:r>
          <a:r>
            <a:rPr lang="en-US" sz="2100" b="1" kern="1200" dirty="0">
              <a:latin typeface="+mj-lt"/>
            </a:rPr>
            <a:t>Design/Development of solutions</a:t>
          </a:r>
          <a:endParaRPr lang="en-IN" sz="2100" kern="1200" dirty="0">
            <a:latin typeface="+mj-lt"/>
          </a:endParaRPr>
        </a:p>
      </dsp:txBody>
      <dsp:txXfrm>
        <a:off x="24588" y="24689"/>
        <a:ext cx="5665824" cy="45450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01"/>
          <a:ext cx="5714999" cy="50368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rPr>
            <a:t>PO4 : Conduct Investigations of complex problems</a:t>
          </a:r>
          <a:endParaRPr lang="en-IN" sz="2100" kern="1200" dirty="0">
            <a:latin typeface="+mj-lt"/>
          </a:endParaRPr>
        </a:p>
      </dsp:txBody>
      <dsp:txXfrm>
        <a:off x="24588" y="24689"/>
        <a:ext cx="5665823" cy="45450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03"/>
          <a:ext cx="5715000" cy="50368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PO5 : </a:t>
          </a:r>
          <a:r>
            <a:rPr lang="en-US" sz="2100" b="1" kern="1200" dirty="0">
              <a:latin typeface="+mj-lt"/>
            </a:rPr>
            <a:t>Modern tool usage</a:t>
          </a:r>
          <a:endParaRPr lang="en-IN" sz="2100" kern="1200" dirty="0">
            <a:latin typeface="+mj-lt"/>
          </a:endParaRPr>
        </a:p>
      </dsp:txBody>
      <dsp:txXfrm>
        <a:off x="24588" y="24791"/>
        <a:ext cx="5665824" cy="45450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492"/>
          <a:ext cx="5715000" cy="50339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rPr>
            <a:t>PO6 : The engineer and society</a:t>
          </a:r>
          <a:endParaRPr lang="en-IN" sz="2100" kern="1200" dirty="0">
            <a:latin typeface="+mj-lt"/>
          </a:endParaRPr>
        </a:p>
      </dsp:txBody>
      <dsp:txXfrm>
        <a:off x="24574" y="25066"/>
        <a:ext cx="5665852" cy="45424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73751"/>
          <a:ext cx="5715000" cy="685799"/>
        </a:xfrm>
        <a:prstGeom prst="roundRect">
          <a:avLst/>
        </a:prstGeom>
        <a:solidFill>
          <a:schemeClr val="accent6">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78" y="107229"/>
        <a:ext cx="5648044" cy="6188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01"/>
          <a:ext cx="5715000" cy="50368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PO7 : </a:t>
          </a:r>
          <a:r>
            <a:rPr lang="en-US" sz="2100" b="1" kern="1200" dirty="0">
              <a:latin typeface="+mj-lt"/>
              <a:ea typeface="Calibri" panose="020F0502020204030204" charset="0"/>
            </a:rPr>
            <a:t>Environment and sustainability</a:t>
          </a:r>
          <a:endParaRPr lang="en-IN" sz="2100" kern="1200" dirty="0"/>
        </a:p>
      </dsp:txBody>
      <dsp:txXfrm>
        <a:off x="24588" y="24689"/>
        <a:ext cx="5665824" cy="45450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01"/>
          <a:ext cx="5715000" cy="50368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PO8 : Ethics</a:t>
          </a:r>
          <a:endParaRPr lang="en-IN" sz="2100" kern="1200" dirty="0"/>
        </a:p>
      </dsp:txBody>
      <dsp:txXfrm>
        <a:off x="24588" y="24689"/>
        <a:ext cx="5665824" cy="45450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01"/>
          <a:ext cx="5715000" cy="50368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PO9 : Individual and teamwork</a:t>
          </a:r>
          <a:endParaRPr lang="en-IN" sz="2100" kern="1200" dirty="0"/>
        </a:p>
      </dsp:txBody>
      <dsp:txXfrm>
        <a:off x="24588" y="24689"/>
        <a:ext cx="5665824" cy="45450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01"/>
          <a:ext cx="5714999" cy="50368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PO10 : </a:t>
          </a:r>
          <a:r>
            <a:rPr lang="en-US" sz="2100" b="1" kern="1200" dirty="0">
              <a:latin typeface="+mj-lt"/>
              <a:ea typeface="Times New Roman" panose="02020603050405020304" pitchFamily="18" charset="0"/>
              <a:cs typeface="Times New Roman" panose="02020603050405020304" pitchFamily="18" charset="0"/>
            </a:rPr>
            <a:t>Communication</a:t>
          </a:r>
          <a:endParaRPr lang="en-IN" sz="2100" kern="1200" dirty="0"/>
        </a:p>
      </dsp:txBody>
      <dsp:txXfrm>
        <a:off x="24588" y="24689"/>
        <a:ext cx="5665823" cy="45450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03"/>
          <a:ext cx="5715000" cy="50368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PO11 : Project management and finance</a:t>
          </a:r>
          <a:endParaRPr lang="en-IN" sz="2100" kern="1200" dirty="0"/>
        </a:p>
      </dsp:txBody>
      <dsp:txXfrm>
        <a:off x="24588" y="24791"/>
        <a:ext cx="5665824"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8572500" cy="218210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Introduction to Social Media Mining, Challenges in Social Media Mining, Process of Social media Mining, Essentials of Social graphs and its types, Social Networks Measures, Network Models, Information Diffusion in social media, Behavioural Analytics, Influence and Homophily, Recommendation in social media.</a:t>
          </a:r>
          <a:endParaRPr lang="en-US" sz="2700" b="0" kern="1200" baseline="0" dirty="0"/>
        </a:p>
      </dsp:txBody>
      <dsp:txXfrm>
        <a:off x="106522" y="106522"/>
        <a:ext cx="8359456" cy="196906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5715000" cy="314667"/>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PO12 : Life-long learning</a:t>
          </a:r>
          <a:endParaRPr lang="en-IN" sz="2100" kern="1200" dirty="0"/>
        </a:p>
      </dsp:txBody>
      <dsp:txXfrm>
        <a:off x="15361" y="15361"/>
        <a:ext cx="5684278" cy="283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8708423" cy="2592383"/>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2700" kern="1200" dirty="0" err="1"/>
            <a:t>NumPy</a:t>
          </a:r>
          <a:r>
            <a:rPr lang="en-US" sz="2700" kern="1200" dirty="0"/>
            <a:t>, Pandas, NLTK, </a:t>
          </a:r>
          <a:r>
            <a:rPr lang="en-US" sz="2700" kern="1200" dirty="0" err="1"/>
            <a:t>Matplotlib</a:t>
          </a:r>
          <a:r>
            <a:rPr lang="en-US" sz="2700" kern="1200" dirty="0"/>
            <a:t>)</a:t>
          </a:r>
          <a:endParaRPr lang="en-US" sz="2700" b="0" kern="1200" baseline="0" dirty="0"/>
        </a:p>
      </dsp:txBody>
      <dsp:txXfrm>
        <a:off x="126550" y="126550"/>
        <a:ext cx="8455323" cy="23392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B3A4-5F35-4C8F-B7DE-FBB6D289F0CC}">
      <dsp:nvSpPr>
        <dsp:cNvPr id="0" name=""/>
        <dsp:cNvSpPr/>
      </dsp:nvSpPr>
      <dsp:spPr>
        <a:xfrm>
          <a:off x="0" y="72033"/>
          <a:ext cx="7486650" cy="21528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Trend Analysis, Types of trend analysis, Recent Trends in Text, Data Localization, Role of Web Mining in E-Commerce,  Social Media Analytics, Social Media Analytics tools.</a:t>
          </a:r>
        </a:p>
        <a:p>
          <a:pPr marL="0" lvl="0" indent="0" algn="l" defTabSz="1022350">
            <a:lnSpc>
              <a:spcPct val="90000"/>
            </a:lnSpc>
            <a:spcBef>
              <a:spcPct val="0"/>
            </a:spcBef>
            <a:spcAft>
              <a:spcPct val="35000"/>
            </a:spcAft>
            <a:buNone/>
          </a:pPr>
          <a:r>
            <a:rPr lang="en-US" sz="2300" kern="1200" dirty="0"/>
            <a:t>Case Studies: Facebook Insights Using Python, Sentiment and Text Mining  of Twitter data and Google analytics.</a:t>
          </a:r>
          <a:endParaRPr lang="en-IN" sz="2300" kern="1200" dirty="0"/>
        </a:p>
      </dsp:txBody>
      <dsp:txXfrm>
        <a:off x="105091" y="177124"/>
        <a:ext cx="7276468" cy="19426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D586B-6568-48EA-AB47-21DBC0FD868F}">
      <dsp:nvSpPr>
        <dsp:cNvPr id="0" name=""/>
        <dsp:cNvSpPr/>
      </dsp:nvSpPr>
      <dsp:spPr>
        <a:xfrm>
          <a:off x="0" y="12119"/>
          <a:ext cx="7600950" cy="115478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To understand text mining and social media data analytic activities and apply the complexities of processing text and network data from different data sources.</a:t>
          </a:r>
          <a:endParaRPr lang="en-IN" sz="2100" kern="1200" dirty="0"/>
        </a:p>
      </dsp:txBody>
      <dsp:txXfrm>
        <a:off x="56372" y="68491"/>
        <a:ext cx="7488206" cy="10420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3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4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4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4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4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4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4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4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4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5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5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5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5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5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5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5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5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5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5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6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6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3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3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3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4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2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5">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3d1#6">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3d1#7">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4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4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4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4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4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4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3d1#8">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4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4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4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4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5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5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3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4#2">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6BEC7-66CE-4966-BD0A-8863F886C3C4}" type="datetimeFigureOut">
              <a:rPr lang="en-US" smtClean="0"/>
              <a:pPr/>
              <a:t>3/8/2025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4FE1B-232B-41FD-943C-D59A5F0F6CF4}" type="slidenum">
              <a:rPr lang="en-US" smtClean="0"/>
              <a:pPr/>
              <a:t>‹#›</a:t>
            </a:fld>
            <a:endParaRPr lang="en-US"/>
          </a:p>
        </p:txBody>
      </p:sp>
    </p:spTree>
    <p:extLst>
      <p:ext uri="{BB962C8B-B14F-4D97-AF65-F5344CB8AC3E}">
        <p14:creationId xmlns:p14="http://schemas.microsoft.com/office/powerpoint/2010/main" val="243780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99992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85</a:t>
            </a:fld>
            <a:endParaRPr lang="en-US"/>
          </a:p>
        </p:txBody>
      </p:sp>
    </p:spTree>
    <p:extLst>
      <p:ext uri="{BB962C8B-B14F-4D97-AF65-F5344CB8AC3E}">
        <p14:creationId xmlns:p14="http://schemas.microsoft.com/office/powerpoint/2010/main" val="2599102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88</a:t>
            </a:fld>
            <a:endParaRPr lang="en-US"/>
          </a:p>
        </p:txBody>
      </p:sp>
    </p:spTree>
    <p:extLst>
      <p:ext uri="{BB962C8B-B14F-4D97-AF65-F5344CB8AC3E}">
        <p14:creationId xmlns:p14="http://schemas.microsoft.com/office/powerpoint/2010/main" val="372986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3165215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2448342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2875487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3632687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62192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883610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extLst>
      <p:ext uri="{BB962C8B-B14F-4D97-AF65-F5344CB8AC3E}">
        <p14:creationId xmlns:p14="http://schemas.microsoft.com/office/powerpoint/2010/main" val="3514341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val="378126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BC372C-878C-4910-AE8C-1719758551D6}"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p>
        </p:txBody>
      </p:sp>
      <p:sp>
        <p:nvSpPr>
          <p:cNvPr id="6" name="Slide Number Placeholder 5"/>
          <p:cNvSpPr>
            <a:spLocks noGrp="1"/>
          </p:cNvSpPr>
          <p:nvPr>
            <p:ph type="sldNum" sz="quarter" idx="12"/>
          </p:nvPr>
        </p:nvSpPr>
        <p:spPr/>
        <p:txBody>
          <a:bodyPr/>
          <a:lstStyle/>
          <a:p>
            <a:fld id="{01C7C596-D1D4-4647-BF24-844977DBAFF7}" type="slidenum">
              <a:rPr lang="en-US" smtClean="0"/>
              <a:pPr/>
              <a:t>‹#›</a:t>
            </a:fld>
            <a:endParaRPr lang="en-US"/>
          </a:p>
        </p:txBody>
      </p:sp>
    </p:spTree>
    <p:extLst>
      <p:ext uri="{BB962C8B-B14F-4D97-AF65-F5344CB8AC3E}">
        <p14:creationId xmlns:p14="http://schemas.microsoft.com/office/powerpoint/2010/main" val="247454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B393C7-ED84-422F-8225-7CDF93153376}"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p>
        </p:txBody>
      </p:sp>
      <p:sp>
        <p:nvSpPr>
          <p:cNvPr id="6" name="Slide Number Placeholder 5"/>
          <p:cNvSpPr>
            <a:spLocks noGrp="1"/>
          </p:cNvSpPr>
          <p:nvPr>
            <p:ph type="sldNum" sz="quarter" idx="12"/>
          </p:nvPr>
        </p:nvSpPr>
        <p:spPr/>
        <p:txBody>
          <a:bodyPr/>
          <a:lstStyle/>
          <a:p>
            <a:fld id="{01C7C596-D1D4-4647-BF24-844977DBAFF7}" type="slidenum">
              <a:rPr lang="en-US" smtClean="0"/>
              <a:pPr/>
              <a:t>‹#›</a:t>
            </a:fld>
            <a:endParaRPr lang="en-US"/>
          </a:p>
        </p:txBody>
      </p:sp>
    </p:spTree>
    <p:extLst>
      <p:ext uri="{BB962C8B-B14F-4D97-AF65-F5344CB8AC3E}">
        <p14:creationId xmlns:p14="http://schemas.microsoft.com/office/powerpoint/2010/main" val="134608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378FAA-7119-4D10-881C-5A73C711B671}"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p>
        </p:txBody>
      </p:sp>
      <p:sp>
        <p:nvSpPr>
          <p:cNvPr id="6" name="Slide Number Placeholder 5"/>
          <p:cNvSpPr>
            <a:spLocks noGrp="1"/>
          </p:cNvSpPr>
          <p:nvPr>
            <p:ph type="sldNum" sz="quarter" idx="12"/>
          </p:nvPr>
        </p:nvSpPr>
        <p:spPr/>
        <p:txBody>
          <a:bodyPr/>
          <a:lstStyle/>
          <a:p>
            <a:fld id="{01C7C596-D1D4-4647-BF24-844977DBAFF7}" type="slidenum">
              <a:rPr lang="en-US" smtClean="0"/>
              <a:pPr/>
              <a:t>‹#›</a:t>
            </a:fld>
            <a:endParaRPr lang="en-US"/>
          </a:p>
        </p:txBody>
      </p:sp>
    </p:spTree>
    <p:extLst>
      <p:ext uri="{BB962C8B-B14F-4D97-AF65-F5344CB8AC3E}">
        <p14:creationId xmlns:p14="http://schemas.microsoft.com/office/powerpoint/2010/main" val="18181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B7DFF3-8923-4365-ADD6-B47D3F635006}"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p>
        </p:txBody>
      </p:sp>
      <p:sp>
        <p:nvSpPr>
          <p:cNvPr id="6" name="Slide Number Placeholder 5"/>
          <p:cNvSpPr>
            <a:spLocks noGrp="1"/>
          </p:cNvSpPr>
          <p:nvPr>
            <p:ph type="sldNum" sz="quarter" idx="12"/>
          </p:nvPr>
        </p:nvSpPr>
        <p:spPr/>
        <p:txBody>
          <a:bodyPr/>
          <a:lstStyle/>
          <a:p>
            <a:fld id="{01C7C596-D1D4-4647-BF24-844977DBAFF7}" type="slidenum">
              <a:rPr lang="en-US" smtClean="0"/>
              <a:pPr/>
              <a:t>‹#›</a:t>
            </a:fld>
            <a:endParaRPr lang="en-US"/>
          </a:p>
        </p:txBody>
      </p:sp>
    </p:spTree>
    <p:extLst>
      <p:ext uri="{BB962C8B-B14F-4D97-AF65-F5344CB8AC3E}">
        <p14:creationId xmlns:p14="http://schemas.microsoft.com/office/powerpoint/2010/main" val="145821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DEAE6-2113-43DC-90F7-4F1D351393DD}"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p>
        </p:txBody>
      </p:sp>
      <p:sp>
        <p:nvSpPr>
          <p:cNvPr id="6" name="Slide Number Placeholder 5"/>
          <p:cNvSpPr>
            <a:spLocks noGrp="1"/>
          </p:cNvSpPr>
          <p:nvPr>
            <p:ph type="sldNum" sz="quarter" idx="12"/>
          </p:nvPr>
        </p:nvSpPr>
        <p:spPr/>
        <p:txBody>
          <a:bodyPr/>
          <a:lstStyle/>
          <a:p>
            <a:fld id="{01C7C596-D1D4-4647-BF24-844977DBAFF7}" type="slidenum">
              <a:rPr lang="en-US" smtClean="0"/>
              <a:pPr/>
              <a:t>‹#›</a:t>
            </a:fld>
            <a:endParaRPr lang="en-US"/>
          </a:p>
        </p:txBody>
      </p:sp>
    </p:spTree>
    <p:extLst>
      <p:ext uri="{BB962C8B-B14F-4D97-AF65-F5344CB8AC3E}">
        <p14:creationId xmlns:p14="http://schemas.microsoft.com/office/powerpoint/2010/main" val="61515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A4B2BB-78AA-49D9-9F45-42BEA30D1129}" type="datetime1">
              <a:rPr lang="en-US" smtClean="0"/>
              <a:t>3/8/2025</a:t>
            </a:fld>
            <a:endParaRPr lang="en-US"/>
          </a:p>
        </p:txBody>
      </p:sp>
      <p:sp>
        <p:nvSpPr>
          <p:cNvPr id="6" name="Footer Placeholder 5"/>
          <p:cNvSpPr>
            <a:spLocks noGrp="1"/>
          </p:cNvSpPr>
          <p:nvPr>
            <p:ph type="ftr" sz="quarter" idx="11"/>
          </p:nvPr>
        </p:nvSpPr>
        <p:spPr/>
        <p:txBody>
          <a:bodyPr/>
          <a:lstStyle/>
          <a:p>
            <a:r>
              <a:rPr lang="en-US"/>
              <a:t>Dr. Atul Pratap Singh   Social Media Analytics         Unit 2</a:t>
            </a:r>
          </a:p>
        </p:txBody>
      </p:sp>
      <p:sp>
        <p:nvSpPr>
          <p:cNvPr id="7" name="Slide Number Placeholder 6"/>
          <p:cNvSpPr>
            <a:spLocks noGrp="1"/>
          </p:cNvSpPr>
          <p:nvPr>
            <p:ph type="sldNum" sz="quarter" idx="12"/>
          </p:nvPr>
        </p:nvSpPr>
        <p:spPr/>
        <p:txBody>
          <a:bodyPr/>
          <a:lstStyle/>
          <a:p>
            <a:fld id="{01C7C596-D1D4-4647-BF24-844977DBAFF7}" type="slidenum">
              <a:rPr lang="en-US" smtClean="0"/>
              <a:pPr/>
              <a:t>‹#›</a:t>
            </a:fld>
            <a:endParaRPr lang="en-US"/>
          </a:p>
        </p:txBody>
      </p:sp>
    </p:spTree>
    <p:extLst>
      <p:ext uri="{BB962C8B-B14F-4D97-AF65-F5344CB8AC3E}">
        <p14:creationId xmlns:p14="http://schemas.microsoft.com/office/powerpoint/2010/main" val="329950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180B9B-2FFA-4159-B620-6F260CA41FB7}" type="datetime1">
              <a:rPr lang="en-US" smtClean="0"/>
              <a:t>3/8/2025</a:t>
            </a:fld>
            <a:endParaRPr lang="en-US"/>
          </a:p>
        </p:txBody>
      </p:sp>
      <p:sp>
        <p:nvSpPr>
          <p:cNvPr id="8" name="Footer Placeholder 7"/>
          <p:cNvSpPr>
            <a:spLocks noGrp="1"/>
          </p:cNvSpPr>
          <p:nvPr>
            <p:ph type="ftr" sz="quarter" idx="11"/>
          </p:nvPr>
        </p:nvSpPr>
        <p:spPr/>
        <p:txBody>
          <a:bodyPr/>
          <a:lstStyle/>
          <a:p>
            <a:r>
              <a:rPr lang="en-US"/>
              <a:t>Dr. Atul Pratap Singh   Social Media Analytics         Unit 2</a:t>
            </a:r>
          </a:p>
        </p:txBody>
      </p:sp>
      <p:sp>
        <p:nvSpPr>
          <p:cNvPr id="9" name="Slide Number Placeholder 8"/>
          <p:cNvSpPr>
            <a:spLocks noGrp="1"/>
          </p:cNvSpPr>
          <p:nvPr>
            <p:ph type="sldNum" sz="quarter" idx="12"/>
          </p:nvPr>
        </p:nvSpPr>
        <p:spPr/>
        <p:txBody>
          <a:bodyPr/>
          <a:lstStyle/>
          <a:p>
            <a:fld id="{01C7C596-D1D4-4647-BF24-844977DBAFF7}" type="slidenum">
              <a:rPr lang="en-US" smtClean="0"/>
              <a:pPr/>
              <a:t>‹#›</a:t>
            </a:fld>
            <a:endParaRPr lang="en-US"/>
          </a:p>
        </p:txBody>
      </p:sp>
    </p:spTree>
    <p:extLst>
      <p:ext uri="{BB962C8B-B14F-4D97-AF65-F5344CB8AC3E}">
        <p14:creationId xmlns:p14="http://schemas.microsoft.com/office/powerpoint/2010/main" val="68976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10CC7A-3C66-41BB-8365-6D7C4C844110}" type="datetime1">
              <a:rPr lang="en-US" smtClean="0"/>
              <a:t>3/8/2025</a:t>
            </a:fld>
            <a:endParaRPr lang="en-US"/>
          </a:p>
        </p:txBody>
      </p:sp>
      <p:sp>
        <p:nvSpPr>
          <p:cNvPr id="4" name="Footer Placeholder 3"/>
          <p:cNvSpPr>
            <a:spLocks noGrp="1"/>
          </p:cNvSpPr>
          <p:nvPr>
            <p:ph type="ftr" sz="quarter" idx="11"/>
          </p:nvPr>
        </p:nvSpPr>
        <p:spPr/>
        <p:txBody>
          <a:bodyPr/>
          <a:lstStyle/>
          <a:p>
            <a:r>
              <a:rPr lang="en-US"/>
              <a:t>Dr. Atul Pratap Singh   Social Media Analytics         Unit 2</a:t>
            </a:r>
          </a:p>
        </p:txBody>
      </p:sp>
      <p:sp>
        <p:nvSpPr>
          <p:cNvPr id="5" name="Slide Number Placeholder 4"/>
          <p:cNvSpPr>
            <a:spLocks noGrp="1"/>
          </p:cNvSpPr>
          <p:nvPr>
            <p:ph type="sldNum" sz="quarter" idx="12"/>
          </p:nvPr>
        </p:nvSpPr>
        <p:spPr/>
        <p:txBody>
          <a:bodyPr/>
          <a:lstStyle/>
          <a:p>
            <a:fld id="{01C7C596-D1D4-4647-BF24-844977DBAFF7}" type="slidenum">
              <a:rPr lang="en-US" smtClean="0"/>
              <a:pPr/>
              <a:t>‹#›</a:t>
            </a:fld>
            <a:endParaRPr lang="en-US"/>
          </a:p>
        </p:txBody>
      </p:sp>
    </p:spTree>
    <p:extLst>
      <p:ext uri="{BB962C8B-B14F-4D97-AF65-F5344CB8AC3E}">
        <p14:creationId xmlns:p14="http://schemas.microsoft.com/office/powerpoint/2010/main" val="138864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1C357-1157-444F-8B39-ACBECEFAA8C5}" type="datetime1">
              <a:rPr lang="en-US" smtClean="0"/>
              <a:t>3/8/2025</a:t>
            </a:fld>
            <a:endParaRPr lang="en-US"/>
          </a:p>
        </p:txBody>
      </p:sp>
      <p:sp>
        <p:nvSpPr>
          <p:cNvPr id="3" name="Footer Placeholder 2"/>
          <p:cNvSpPr>
            <a:spLocks noGrp="1"/>
          </p:cNvSpPr>
          <p:nvPr>
            <p:ph type="ftr" sz="quarter" idx="11"/>
          </p:nvPr>
        </p:nvSpPr>
        <p:spPr/>
        <p:txBody>
          <a:bodyPr/>
          <a:lstStyle/>
          <a:p>
            <a:r>
              <a:rPr lang="en-US"/>
              <a:t>Dr. Atul Pratap Singh   Social Media Analytics         Unit 2</a:t>
            </a:r>
          </a:p>
        </p:txBody>
      </p:sp>
      <p:sp>
        <p:nvSpPr>
          <p:cNvPr id="4" name="Slide Number Placeholder 3"/>
          <p:cNvSpPr>
            <a:spLocks noGrp="1"/>
          </p:cNvSpPr>
          <p:nvPr>
            <p:ph type="sldNum" sz="quarter" idx="12"/>
          </p:nvPr>
        </p:nvSpPr>
        <p:spPr/>
        <p:txBody>
          <a:bodyPr/>
          <a:lstStyle/>
          <a:p>
            <a:fld id="{01C7C596-D1D4-4647-BF24-844977DBAFF7}" type="slidenum">
              <a:rPr lang="en-US" smtClean="0"/>
              <a:pPr/>
              <a:t>‹#›</a:t>
            </a:fld>
            <a:endParaRPr lang="en-US"/>
          </a:p>
        </p:txBody>
      </p:sp>
    </p:spTree>
    <p:extLst>
      <p:ext uri="{BB962C8B-B14F-4D97-AF65-F5344CB8AC3E}">
        <p14:creationId xmlns:p14="http://schemas.microsoft.com/office/powerpoint/2010/main" val="164090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32EE54-4186-4C10-88F9-D0C421ABB5F3}" type="datetime1">
              <a:rPr lang="en-US" smtClean="0"/>
              <a:t>3/8/2025</a:t>
            </a:fld>
            <a:endParaRPr lang="en-US"/>
          </a:p>
        </p:txBody>
      </p:sp>
      <p:sp>
        <p:nvSpPr>
          <p:cNvPr id="6" name="Footer Placeholder 5"/>
          <p:cNvSpPr>
            <a:spLocks noGrp="1"/>
          </p:cNvSpPr>
          <p:nvPr>
            <p:ph type="ftr" sz="quarter" idx="11"/>
          </p:nvPr>
        </p:nvSpPr>
        <p:spPr/>
        <p:txBody>
          <a:bodyPr/>
          <a:lstStyle/>
          <a:p>
            <a:r>
              <a:rPr lang="en-US"/>
              <a:t>Dr. Atul Pratap Singh   Social Media Analytics         Unit 2</a:t>
            </a:r>
          </a:p>
        </p:txBody>
      </p:sp>
      <p:sp>
        <p:nvSpPr>
          <p:cNvPr id="7" name="Slide Number Placeholder 6"/>
          <p:cNvSpPr>
            <a:spLocks noGrp="1"/>
          </p:cNvSpPr>
          <p:nvPr>
            <p:ph type="sldNum" sz="quarter" idx="12"/>
          </p:nvPr>
        </p:nvSpPr>
        <p:spPr/>
        <p:txBody>
          <a:bodyPr/>
          <a:lstStyle/>
          <a:p>
            <a:fld id="{01C7C596-D1D4-4647-BF24-844977DBAFF7}" type="slidenum">
              <a:rPr lang="en-US" smtClean="0"/>
              <a:pPr/>
              <a:t>‹#›</a:t>
            </a:fld>
            <a:endParaRPr lang="en-US"/>
          </a:p>
        </p:txBody>
      </p:sp>
    </p:spTree>
    <p:extLst>
      <p:ext uri="{BB962C8B-B14F-4D97-AF65-F5344CB8AC3E}">
        <p14:creationId xmlns:p14="http://schemas.microsoft.com/office/powerpoint/2010/main" val="286056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D0718-14C5-4DB8-871B-7E28F5C922D2}" type="datetime1">
              <a:rPr lang="en-US" smtClean="0"/>
              <a:t>3/8/2025</a:t>
            </a:fld>
            <a:endParaRPr lang="en-US"/>
          </a:p>
        </p:txBody>
      </p:sp>
      <p:sp>
        <p:nvSpPr>
          <p:cNvPr id="6" name="Footer Placeholder 5"/>
          <p:cNvSpPr>
            <a:spLocks noGrp="1"/>
          </p:cNvSpPr>
          <p:nvPr>
            <p:ph type="ftr" sz="quarter" idx="11"/>
          </p:nvPr>
        </p:nvSpPr>
        <p:spPr/>
        <p:txBody>
          <a:bodyPr/>
          <a:lstStyle/>
          <a:p>
            <a:r>
              <a:rPr lang="en-US"/>
              <a:t>Dr. Atul Pratap Singh   Social Media Analytics         Unit 2</a:t>
            </a:r>
          </a:p>
        </p:txBody>
      </p:sp>
      <p:sp>
        <p:nvSpPr>
          <p:cNvPr id="7" name="Slide Number Placeholder 6"/>
          <p:cNvSpPr>
            <a:spLocks noGrp="1"/>
          </p:cNvSpPr>
          <p:nvPr>
            <p:ph type="sldNum" sz="quarter" idx="12"/>
          </p:nvPr>
        </p:nvSpPr>
        <p:spPr/>
        <p:txBody>
          <a:bodyPr/>
          <a:lstStyle/>
          <a:p>
            <a:fld id="{01C7C596-D1D4-4647-BF24-844977DBAFF7}" type="slidenum">
              <a:rPr lang="en-US" smtClean="0"/>
              <a:pPr/>
              <a:t>‹#›</a:t>
            </a:fld>
            <a:endParaRPr lang="en-US"/>
          </a:p>
        </p:txBody>
      </p:sp>
    </p:spTree>
    <p:extLst>
      <p:ext uri="{BB962C8B-B14F-4D97-AF65-F5344CB8AC3E}">
        <p14:creationId xmlns:p14="http://schemas.microsoft.com/office/powerpoint/2010/main" val="284940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36111-2A24-4E52-925E-7442FD696A84}" type="datetime1">
              <a:rPr lang="en-US" smtClean="0"/>
              <a:t>3/8/2025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Atul Pratap Singh   Social Media Analytics         Unit 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7C596-D1D4-4647-BF24-844977DBAFF7}" type="slidenum">
              <a:rPr lang="en-US" smtClean="0"/>
              <a:pPr/>
              <a:t>‹#›</a:t>
            </a:fld>
            <a:endParaRPr lang="en-US"/>
          </a:p>
        </p:txBody>
      </p:sp>
    </p:spTree>
    <p:extLst>
      <p:ext uri="{BB962C8B-B14F-4D97-AF65-F5344CB8AC3E}">
        <p14:creationId xmlns:p14="http://schemas.microsoft.com/office/powerpoint/2010/main" val="1602817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 Id="rId27"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image" Target="../media/image3.png"/><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37" Type="http://schemas.openxmlformats.org/officeDocument/2006/relationships/image" Target="../media/image3.png"/><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5.xml"/><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34" Type="http://schemas.openxmlformats.org/officeDocument/2006/relationships/diagramQuickStyle" Target="../diagrams/quickStyle30.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33" Type="http://schemas.openxmlformats.org/officeDocument/2006/relationships/diagramLayout" Target="../diagrams/layout30.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32" Type="http://schemas.openxmlformats.org/officeDocument/2006/relationships/diagramData" Target="../diagrams/data30.xml"/><Relationship Id="rId37" Type="http://schemas.openxmlformats.org/officeDocument/2006/relationships/image" Target="../media/image3.png"/><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36" Type="http://schemas.microsoft.com/office/2007/relationships/diagramDrawing" Target="../diagrams/drawing30.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 Id="rId35" Type="http://schemas.openxmlformats.org/officeDocument/2006/relationships/diagramColors" Target="../diagrams/colors3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tUNwSH7671Y&amp;t=2s" TargetMode="External"/><Relationship Id="rId2" Type="http://schemas.openxmlformats.org/officeDocument/2006/relationships/hyperlink" Target="http://www.youtube.com/watch?v=Uqs0GewlMkQ"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youtube.com/watch?v=ntOaoW0T604" TargetMode="External"/><Relationship Id="rId4" Type="http://schemas.openxmlformats.org/officeDocument/2006/relationships/hyperlink" Target="https://www.youtube.com/watch?v=KjWu1-dZn0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Web_search_query" TargetMode="External"/><Relationship Id="rId2" Type="http://schemas.openxmlformats.org/officeDocument/2006/relationships/hyperlink" Target="https://en.wikipedia.org/wiki/Software_syste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hatagraph.com/blog/articles/social-media-data-collec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mygreatlearning.com/academy/learn-for-free/courses/data-preprocess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en.wikipedia.org/wiki/Web_search_query" TargetMode="External"/><Relationship Id="rId2" Type="http://schemas.openxmlformats.org/officeDocument/2006/relationships/hyperlink" Target="https://en.wikipedia.org/wiki/Software_syste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0" y="976137"/>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a:solidFill>
                  <a:schemeClr val="tx1"/>
                </a:solidFill>
              </a:rPr>
              <a:t>WEB-MINING</a:t>
            </a:r>
          </a:p>
        </p:txBody>
      </p:sp>
      <p:sp>
        <p:nvSpPr>
          <p:cNvPr id="6" name="Subtitle 2"/>
          <p:cNvSpPr txBox="1"/>
          <p:nvPr/>
        </p:nvSpPr>
        <p:spPr>
          <a:xfrm>
            <a:off x="7315200" y="4441370"/>
            <a:ext cx="3048000" cy="1273629"/>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r>
              <a:rPr lang="en-US" sz="2400" dirty="0">
                <a:solidFill>
                  <a:schemeClr val="tx1"/>
                </a:solidFill>
              </a:rPr>
              <a:t>Dr. Atul Pratap Singh</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CSE[AI]</a:t>
            </a:r>
          </a:p>
        </p:txBody>
      </p:sp>
      <p:sp>
        <p:nvSpPr>
          <p:cNvPr id="9" name="Date Placeholder 8"/>
          <p:cNvSpPr>
            <a:spLocks noGrp="1"/>
          </p:cNvSpPr>
          <p:nvPr>
            <p:ph type="dt" sz="half" idx="10"/>
          </p:nvPr>
        </p:nvSpPr>
        <p:spPr>
          <a:xfrm>
            <a:off x="1276865" y="6120714"/>
            <a:ext cx="2761735" cy="600761"/>
          </a:xfrm>
        </p:spPr>
        <p:txBody>
          <a:bodyPr/>
          <a:lstStyle/>
          <a:p>
            <a:fld id="{917986AF-880C-448A-BCAA-617B7D0B3209}" type="datetime1">
              <a:rPr lang="en-US" smtClean="0"/>
              <a:t>3/8/2025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8001000" y="2590800"/>
            <a:ext cx="1524000" cy="1524000"/>
          </a:xfrm>
          <a:prstGeom prst="rect">
            <a:avLst/>
          </a:prstGeom>
          <a:noFill/>
        </p:spPr>
      </p:pic>
      <p:sp>
        <p:nvSpPr>
          <p:cNvPr id="12" name="Subtitle 2"/>
          <p:cNvSpPr txBox="1"/>
          <p:nvPr/>
        </p:nvSpPr>
        <p:spPr>
          <a:xfrm>
            <a:off x="1676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2</a:t>
            </a:r>
          </a:p>
        </p:txBody>
      </p:sp>
      <p:sp>
        <p:nvSpPr>
          <p:cNvPr id="13" name="Footer Placeholder 12"/>
          <p:cNvSpPr>
            <a:spLocks noGrp="1"/>
          </p:cNvSpPr>
          <p:nvPr>
            <p:ph type="ftr" sz="quarter" idx="11"/>
          </p:nvPr>
        </p:nvSpPr>
        <p:spPr>
          <a:xfrm>
            <a:off x="3809999" y="6248401"/>
            <a:ext cx="5902411" cy="365125"/>
          </a:xfrm>
        </p:spPr>
        <p:txBody>
          <a:bodyPr/>
          <a:lstStyle/>
          <a:p>
            <a:r>
              <a:rPr lang="en-US" dirty="0"/>
              <a:t>Dr. Atul Pratap Singh   Social Media Analytics         Unit 2</a:t>
            </a:r>
          </a:p>
        </p:txBody>
      </p:sp>
      <p:sp>
        <p:nvSpPr>
          <p:cNvPr id="14" name="Subtitle 2"/>
          <p:cNvSpPr txBox="1"/>
          <p:nvPr/>
        </p:nvSpPr>
        <p:spPr>
          <a:xfrm>
            <a:off x="1676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Social Media Analytics(ACSAI0622N) </a:t>
            </a:r>
          </a:p>
        </p:txBody>
      </p:sp>
      <p:sp>
        <p:nvSpPr>
          <p:cNvPr id="15" name="Subtitle 2"/>
          <p:cNvSpPr txBox="1"/>
          <p:nvPr/>
        </p:nvSpPr>
        <p:spPr>
          <a:xfrm>
            <a:off x="1676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br>
              <a:rPr lang="en-US" sz="2000" dirty="0">
                <a:solidFill>
                  <a:schemeClr val="tx1"/>
                </a:solidFill>
              </a:rPr>
            </a:br>
            <a:r>
              <a:rPr lang="en-US" sz="2000" dirty="0">
                <a:solidFill>
                  <a:schemeClr val="tx1"/>
                </a:solidFill>
              </a:rPr>
              <a:t> B Tech CSE[AI] 6</a:t>
            </a:r>
            <a:r>
              <a:rPr lang="en-US" sz="2000" baseline="30000" dirty="0">
                <a:solidFill>
                  <a:schemeClr val="tx1"/>
                </a:solidFill>
              </a:rPr>
              <a:t>th</a:t>
            </a:r>
            <a:r>
              <a:rPr lang="en-US" sz="2000" dirty="0">
                <a:solidFill>
                  <a:schemeClr val="tx1"/>
                </a:solidFill>
              </a:rPr>
              <a:t> Sem</a:t>
            </a:r>
          </a:p>
        </p:txBody>
      </p:sp>
      <p:pic>
        <p:nvPicPr>
          <p:cNvPr id="1026" name="Picture 2" descr="C:\Users\HIMANSHU\Desktop\MY PHOTO.jpg"/>
          <p:cNvPicPr>
            <a:picLocks noChangeAspect="1" noChangeArrowheads="1"/>
          </p:cNvPicPr>
          <p:nvPr/>
        </p:nvPicPr>
        <p:blipFill>
          <a:blip r:embed="rId4"/>
          <a:srcRect/>
          <a:stretch>
            <a:fillRect/>
          </a:stretch>
        </p:blipFill>
        <p:spPr bwMode="auto">
          <a:xfrm>
            <a:off x="7733237" y="2690949"/>
            <a:ext cx="2272937" cy="1606749"/>
          </a:xfrm>
          <a:prstGeom prst="rect">
            <a:avLst/>
          </a:prstGeom>
          <a:noFill/>
        </p:spPr>
      </p:pic>
      <p:sp>
        <p:nvSpPr>
          <p:cNvPr id="16" name="Title 1">
            <a:extLst>
              <a:ext uri="{FF2B5EF4-FFF2-40B4-BE49-F238E27FC236}">
                <a16:creationId xmlns:a16="http://schemas.microsoft.com/office/drawing/2014/main" id="{648D4F6E-7D28-6ED5-B340-22AE5AD9BACD}"/>
              </a:ext>
            </a:extLst>
          </p:cNvPr>
          <p:cNvSpPr txBox="1">
            <a:spLocks/>
          </p:cNvSpPr>
          <p:nvPr/>
        </p:nvSpPr>
        <p:spPr>
          <a:xfrm>
            <a:off x="1600200" y="7"/>
            <a:ext cx="105918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dirty="0"/>
              <a:t>Noida Institute of Engineering and Technology, Greater Noida</a:t>
            </a:r>
          </a:p>
        </p:txBody>
      </p:sp>
      <p:pic>
        <p:nvPicPr>
          <p:cNvPr id="17" name="Picture 16">
            <a:extLst>
              <a:ext uri="{FF2B5EF4-FFF2-40B4-BE49-F238E27FC236}">
                <a16:creationId xmlns:a16="http://schemas.microsoft.com/office/drawing/2014/main" id="{3DE31277-10A7-0F49-6B2F-266FE4EB8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61653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8541E6-7F65-4527-9E72-CE26868D99F9}" type="datetime1">
              <a:rPr lang="en-US" smtClean="0"/>
              <a:t>3/8/2025</a:t>
            </a:fld>
            <a:endParaRPr lang="en-US" dirty="0"/>
          </a:p>
        </p:txBody>
      </p:sp>
      <p:sp>
        <p:nvSpPr>
          <p:cNvPr id="5" name="Footer Placeholder 4"/>
          <p:cNvSpPr>
            <a:spLocks noGrp="1"/>
          </p:cNvSpPr>
          <p:nvPr>
            <p:ph type="ftr" sz="quarter" idx="11"/>
          </p:nvPr>
        </p:nvSpPr>
        <p:spPr>
          <a:xfrm>
            <a:off x="4781550" y="6356349"/>
            <a:ext cx="4057650" cy="365126"/>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p:nvPr/>
        </p:nvSpPr>
        <p:spPr>
          <a:xfrm>
            <a:off x="2586990" y="17586"/>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Course Objective</a:t>
            </a:r>
          </a:p>
        </p:txBody>
      </p:sp>
      <p:graphicFrame>
        <p:nvGraphicFramePr>
          <p:cNvPr id="18" name="Diagram 17"/>
          <p:cNvGraphicFramePr/>
          <p:nvPr/>
        </p:nvGraphicFramePr>
        <p:xfrm>
          <a:off x="2609850" y="1271812"/>
          <a:ext cx="4629150" cy="720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nvGraphicFramePr>
        <p:xfrm>
          <a:off x="2613116" y="1556539"/>
          <a:ext cx="7600950" cy="11790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2609850" y="2857501"/>
          <a:ext cx="7600950" cy="7155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p:cNvGraphicFramePr/>
          <p:nvPr/>
        </p:nvGraphicFramePr>
        <p:xfrm>
          <a:off x="2586990" y="3323048"/>
          <a:ext cx="7623810" cy="114485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2586990" y="4374849"/>
          <a:ext cx="7623810" cy="68053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3" name="Picture 2">
            <a:extLst>
              <a:ext uri="{FF2B5EF4-FFF2-40B4-BE49-F238E27FC236}">
                <a16:creationId xmlns:a16="http://schemas.microsoft.com/office/drawing/2014/main" id="{1A1E23A2-ED45-D841-E8F1-C1BD050E8841}"/>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19125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ABEBF4-DF19-4D74-BF63-0E2C5C0ECB3E}" type="datetime1">
              <a:rPr lang="en-US" smtClean="0"/>
              <a:t>3/8/2025</a:t>
            </a:fld>
            <a:endParaRPr lang="en-US" dirty="0"/>
          </a:p>
        </p:txBody>
      </p:sp>
      <p:sp>
        <p:nvSpPr>
          <p:cNvPr id="5" name="Footer Placeholder 4"/>
          <p:cNvSpPr>
            <a:spLocks noGrp="1"/>
          </p:cNvSpPr>
          <p:nvPr>
            <p:ph type="ftr" sz="quarter" idx="11"/>
          </p:nvPr>
        </p:nvSpPr>
        <p:spPr>
          <a:xfrm>
            <a:off x="4648200" y="6433094"/>
            <a:ext cx="4191000" cy="241126"/>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p:nvPr/>
        </p:nvSpPr>
        <p:spPr>
          <a:xfrm>
            <a:off x="2562694"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Course  Outcomes (COs)</a:t>
            </a:r>
          </a:p>
        </p:txBody>
      </p:sp>
      <p:graphicFrame>
        <p:nvGraphicFramePr>
          <p:cNvPr id="3" name="Diagram 2"/>
          <p:cNvGraphicFramePr/>
          <p:nvPr>
            <p:extLst>
              <p:ext uri="{D42A27DB-BD31-4B8C-83A1-F6EECF244321}">
                <p14:modId xmlns:p14="http://schemas.microsoft.com/office/powerpoint/2010/main" val="2564480463"/>
              </p:ext>
            </p:extLst>
          </p:nvPr>
        </p:nvGraphicFramePr>
        <p:xfrm>
          <a:off x="2587312" y="806702"/>
          <a:ext cx="7223438" cy="1043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2587312" y="2037501"/>
          <a:ext cx="7200900" cy="6215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2609850" y="2721379"/>
          <a:ext cx="7200900" cy="577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2609850" y="3298737"/>
          <a:ext cx="7200900" cy="59109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2609851" y="3889832"/>
          <a:ext cx="7200901"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2609850" y="4340799"/>
          <a:ext cx="7200900" cy="115346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pic>
        <p:nvPicPr>
          <p:cNvPr id="8" name="Picture 7">
            <a:extLst>
              <a:ext uri="{FF2B5EF4-FFF2-40B4-BE49-F238E27FC236}">
                <a16:creationId xmlns:a16="http://schemas.microsoft.com/office/drawing/2014/main" id="{17205014-266E-7993-34D6-A702F26EC99D}"/>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16491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C67F12-9543-433C-8D7F-979D9032D0E9}" type="datetime1">
              <a:rPr lang="en-US" smtClean="0"/>
              <a:t>3/8/2025</a:t>
            </a:fld>
            <a:endParaRPr lang="en-US" dirty="0"/>
          </a:p>
        </p:txBody>
      </p:sp>
      <p:sp>
        <p:nvSpPr>
          <p:cNvPr id="5" name="Footer Placeholder 4"/>
          <p:cNvSpPr>
            <a:spLocks noGrp="1"/>
          </p:cNvSpPr>
          <p:nvPr>
            <p:ph type="ftr" sz="quarter" idx="11"/>
          </p:nvPr>
        </p:nvSpPr>
        <p:spPr>
          <a:xfrm>
            <a:off x="4648200" y="6356350"/>
            <a:ext cx="4305300"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p:nvPr/>
        </p:nvSpPr>
        <p:spPr>
          <a:xfrm>
            <a:off x="2609850" y="16997"/>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Program Outcomes (POs)</a:t>
            </a:r>
          </a:p>
        </p:txBody>
      </p:sp>
      <p:graphicFrame>
        <p:nvGraphicFramePr>
          <p:cNvPr id="3" name="Diagram 2"/>
          <p:cNvGraphicFramePr/>
          <p:nvPr/>
        </p:nvGraphicFramePr>
        <p:xfrm>
          <a:off x="2514600" y="1170458"/>
          <a:ext cx="5810250" cy="725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3360244764"/>
              </p:ext>
            </p:extLst>
          </p:nvPr>
        </p:nvGraphicFramePr>
        <p:xfrm>
          <a:off x="2609850" y="2114551"/>
          <a:ext cx="5715000" cy="503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extLst>
              <p:ext uri="{D42A27DB-BD31-4B8C-83A1-F6EECF244321}">
                <p14:modId xmlns:p14="http://schemas.microsoft.com/office/powerpoint/2010/main" val="3118971068"/>
              </p:ext>
            </p:extLst>
          </p:nvPr>
        </p:nvGraphicFramePr>
        <p:xfrm>
          <a:off x="2609850" y="2686051"/>
          <a:ext cx="5715000" cy="503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extLst>
              <p:ext uri="{D42A27DB-BD31-4B8C-83A1-F6EECF244321}">
                <p14:modId xmlns:p14="http://schemas.microsoft.com/office/powerpoint/2010/main" val="1810439827"/>
              </p:ext>
            </p:extLst>
          </p:nvPr>
        </p:nvGraphicFramePr>
        <p:xfrm>
          <a:off x="2609850" y="3268012"/>
          <a:ext cx="5715000" cy="50388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extLst>
              <p:ext uri="{D42A27DB-BD31-4B8C-83A1-F6EECF244321}">
                <p14:modId xmlns:p14="http://schemas.microsoft.com/office/powerpoint/2010/main" val="653582825"/>
              </p:ext>
            </p:extLst>
          </p:nvPr>
        </p:nvGraphicFramePr>
        <p:xfrm>
          <a:off x="2609851" y="3839512"/>
          <a:ext cx="5714999"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extLst>
              <p:ext uri="{D42A27DB-BD31-4B8C-83A1-F6EECF244321}">
                <p14:modId xmlns:p14="http://schemas.microsoft.com/office/powerpoint/2010/main" val="437028295"/>
              </p:ext>
            </p:extLst>
          </p:nvPr>
        </p:nvGraphicFramePr>
        <p:xfrm>
          <a:off x="2609850" y="4411012"/>
          <a:ext cx="5715000" cy="50388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extLst>
              <p:ext uri="{D42A27DB-BD31-4B8C-83A1-F6EECF244321}">
                <p14:modId xmlns:p14="http://schemas.microsoft.com/office/powerpoint/2010/main" val="943196101"/>
              </p:ext>
            </p:extLst>
          </p:nvPr>
        </p:nvGraphicFramePr>
        <p:xfrm>
          <a:off x="2609850" y="4972051"/>
          <a:ext cx="5715000" cy="50388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8" name="Picture 7">
            <a:extLst>
              <a:ext uri="{FF2B5EF4-FFF2-40B4-BE49-F238E27FC236}">
                <a16:creationId xmlns:a16="http://schemas.microsoft.com/office/drawing/2014/main" id="{CFA3BC4C-6B97-9E25-0768-5256E39BE807}"/>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92890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F6A3AD-02BC-4473-8407-86EB19F19F3D}" type="datetime1">
              <a:rPr lang="en-US" smtClean="0"/>
              <a:t>3/8/2025</a:t>
            </a:fld>
            <a:endParaRPr lang="en-US" dirty="0"/>
          </a:p>
        </p:txBody>
      </p:sp>
      <p:sp>
        <p:nvSpPr>
          <p:cNvPr id="5" name="Footer Placeholder 4"/>
          <p:cNvSpPr>
            <a:spLocks noGrp="1"/>
          </p:cNvSpPr>
          <p:nvPr>
            <p:ph type="ftr" sz="quarter" idx="11"/>
          </p:nvPr>
        </p:nvSpPr>
        <p:spPr>
          <a:xfrm>
            <a:off x="4648200" y="6356350"/>
            <a:ext cx="4191000" cy="273050"/>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p:nvPr/>
        </p:nvSpPr>
        <p:spPr>
          <a:xfrm>
            <a:off x="2609850"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Program Outcomes (POs)</a:t>
            </a:r>
          </a:p>
        </p:txBody>
      </p:sp>
      <p:graphicFrame>
        <p:nvGraphicFramePr>
          <p:cNvPr id="3" name="Diagram 2"/>
          <p:cNvGraphicFramePr/>
          <p:nvPr/>
        </p:nvGraphicFramePr>
        <p:xfrm>
          <a:off x="2609850" y="972338"/>
          <a:ext cx="5715000" cy="833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2609850" y="2114551"/>
          <a:ext cx="5715000" cy="503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2609850" y="2686051"/>
          <a:ext cx="5715000" cy="503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2609850" y="3268012"/>
          <a:ext cx="5715000" cy="50388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2609851" y="3839512"/>
          <a:ext cx="5714999"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2609850" y="4411012"/>
          <a:ext cx="5715000" cy="50388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2609850" y="4972051"/>
          <a:ext cx="5715000" cy="50388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8" name="Picture 7">
            <a:extLst>
              <a:ext uri="{FF2B5EF4-FFF2-40B4-BE49-F238E27FC236}">
                <a16:creationId xmlns:a16="http://schemas.microsoft.com/office/drawing/2014/main" id="{3A644F59-8997-5B88-D211-41BF45CD081C}"/>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15479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DE2CB3-AEA5-4FFB-8A83-398F7251BAE5}" type="datetime1">
              <a:rPr lang="en-US" smtClean="0"/>
              <a:t>3/8/2025</a:t>
            </a:fld>
            <a:endParaRPr lang="en-US" dirty="0"/>
          </a:p>
        </p:txBody>
      </p:sp>
      <p:sp>
        <p:nvSpPr>
          <p:cNvPr id="5" name="Footer Placeholder 4"/>
          <p:cNvSpPr>
            <a:spLocks noGrp="1"/>
          </p:cNvSpPr>
          <p:nvPr>
            <p:ph type="ftr" sz="quarter" idx="11"/>
          </p:nvPr>
        </p:nvSpPr>
        <p:spPr>
          <a:xfrm>
            <a:off x="4552950" y="6440371"/>
            <a:ext cx="4057650" cy="263019"/>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p:nvPr/>
        </p:nvSpPr>
        <p:spPr>
          <a:xfrm>
            <a:off x="2609850" y="17586"/>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COs - POs  Mapping</a:t>
            </a:r>
          </a:p>
        </p:txBody>
      </p:sp>
      <p:graphicFrame>
        <p:nvGraphicFramePr>
          <p:cNvPr id="11" name="Table 10"/>
          <p:cNvGraphicFramePr>
            <a:graphicFrameLocks noGrp="1"/>
          </p:cNvGraphicFramePr>
          <p:nvPr/>
        </p:nvGraphicFramePr>
        <p:xfrm>
          <a:off x="2095501" y="1657350"/>
          <a:ext cx="8286761" cy="3657604"/>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927041">
                  <a:extLst>
                    <a:ext uri="{9D8B030D-6E8A-4147-A177-3AD203B41FA5}">
                      <a16:colId xmlns:a16="http://schemas.microsoft.com/office/drawing/2014/main" val="20000"/>
                    </a:ext>
                  </a:extLst>
                </a:gridCol>
                <a:gridCol w="613310">
                  <a:extLst>
                    <a:ext uri="{9D8B030D-6E8A-4147-A177-3AD203B41FA5}">
                      <a16:colId xmlns:a16="http://schemas.microsoft.com/office/drawing/2014/main" val="20001"/>
                    </a:ext>
                  </a:extLst>
                </a:gridCol>
                <a:gridCol w="613310">
                  <a:extLst>
                    <a:ext uri="{9D8B030D-6E8A-4147-A177-3AD203B41FA5}">
                      <a16:colId xmlns:a16="http://schemas.microsoft.com/office/drawing/2014/main" val="20002"/>
                    </a:ext>
                  </a:extLst>
                </a:gridCol>
                <a:gridCol w="613310">
                  <a:extLst>
                    <a:ext uri="{9D8B030D-6E8A-4147-A177-3AD203B41FA5}">
                      <a16:colId xmlns:a16="http://schemas.microsoft.com/office/drawing/2014/main" val="20003"/>
                    </a:ext>
                  </a:extLst>
                </a:gridCol>
                <a:gridCol w="613310">
                  <a:extLst>
                    <a:ext uri="{9D8B030D-6E8A-4147-A177-3AD203B41FA5}">
                      <a16:colId xmlns:a16="http://schemas.microsoft.com/office/drawing/2014/main" val="20004"/>
                    </a:ext>
                  </a:extLst>
                </a:gridCol>
                <a:gridCol w="613310">
                  <a:extLst>
                    <a:ext uri="{9D8B030D-6E8A-4147-A177-3AD203B41FA5}">
                      <a16:colId xmlns:a16="http://schemas.microsoft.com/office/drawing/2014/main" val="20005"/>
                    </a:ext>
                  </a:extLst>
                </a:gridCol>
                <a:gridCol w="613310">
                  <a:extLst>
                    <a:ext uri="{9D8B030D-6E8A-4147-A177-3AD203B41FA5}">
                      <a16:colId xmlns:a16="http://schemas.microsoft.com/office/drawing/2014/main" val="20006"/>
                    </a:ext>
                  </a:extLst>
                </a:gridCol>
                <a:gridCol w="613310">
                  <a:extLst>
                    <a:ext uri="{9D8B030D-6E8A-4147-A177-3AD203B41FA5}">
                      <a16:colId xmlns:a16="http://schemas.microsoft.com/office/drawing/2014/main" val="20007"/>
                    </a:ext>
                  </a:extLst>
                </a:gridCol>
                <a:gridCol w="613310">
                  <a:extLst>
                    <a:ext uri="{9D8B030D-6E8A-4147-A177-3AD203B41FA5}">
                      <a16:colId xmlns:a16="http://schemas.microsoft.com/office/drawing/2014/main" val="20008"/>
                    </a:ext>
                  </a:extLst>
                </a:gridCol>
                <a:gridCol w="613310">
                  <a:extLst>
                    <a:ext uri="{9D8B030D-6E8A-4147-A177-3AD203B41FA5}">
                      <a16:colId xmlns:a16="http://schemas.microsoft.com/office/drawing/2014/main" val="20009"/>
                    </a:ext>
                  </a:extLst>
                </a:gridCol>
                <a:gridCol w="613310">
                  <a:extLst>
                    <a:ext uri="{9D8B030D-6E8A-4147-A177-3AD203B41FA5}">
                      <a16:colId xmlns:a16="http://schemas.microsoft.com/office/drawing/2014/main" val="20010"/>
                    </a:ext>
                  </a:extLst>
                </a:gridCol>
                <a:gridCol w="613310">
                  <a:extLst>
                    <a:ext uri="{9D8B030D-6E8A-4147-A177-3AD203B41FA5}">
                      <a16:colId xmlns:a16="http://schemas.microsoft.com/office/drawing/2014/main" val="20011"/>
                    </a:ext>
                  </a:extLst>
                </a:gridCol>
                <a:gridCol w="613310">
                  <a:extLst>
                    <a:ext uri="{9D8B030D-6E8A-4147-A177-3AD203B41FA5}">
                      <a16:colId xmlns:a16="http://schemas.microsoft.com/office/drawing/2014/main" val="20012"/>
                    </a:ext>
                  </a:extLst>
                </a:gridCol>
              </a:tblGrid>
              <a:tr h="561185">
                <a:tc>
                  <a:txBody>
                    <a:bodyPr/>
                    <a:lstStyle/>
                    <a:p>
                      <a:pPr algn="ctr" fontAlgn="ctr"/>
                      <a:r>
                        <a:rPr lang="en-US" sz="1600" b="1" u="none" strike="noStrike" dirty="0">
                          <a:effectLst/>
                        </a:rPr>
                        <a:t> CO.K</a:t>
                      </a:r>
                      <a:endParaRPr lang="en-US" sz="1600" b="1" i="0" u="none" strike="noStrike" dirty="0">
                        <a:solidFill>
                          <a:srgbClr val="000000"/>
                        </a:solidFill>
                        <a:effectLst/>
                        <a:latin typeface="Arial" panose="020B060402020202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PO3</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PO4</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PO5</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PO6</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PO7</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PO8</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PO9</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PO10</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0"/>
                  </a:ext>
                </a:extLst>
              </a:tr>
              <a:tr h="567786">
                <a:tc>
                  <a:txBody>
                    <a:bodyPr/>
                    <a:lstStyle/>
                    <a:p>
                      <a:pPr algn="ctr" rtl="0" fontAlgn="ctr"/>
                      <a:r>
                        <a:rPr lang="en-US" sz="1600" b="1" u="none" strike="noStrike" dirty="0">
                          <a:effectLst/>
                        </a:rPr>
                        <a:t>CO1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1"/>
                  </a:ext>
                </a:extLst>
              </a:tr>
              <a:tr h="561185">
                <a:tc>
                  <a:txBody>
                    <a:bodyPr/>
                    <a:lstStyle/>
                    <a:p>
                      <a:pPr algn="ctr" rtl="0" fontAlgn="ctr"/>
                      <a:r>
                        <a:rPr lang="en-US" sz="1600" b="1" u="none" strike="noStrike" dirty="0">
                          <a:effectLst/>
                        </a:rPr>
                        <a:t>CO2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2"/>
                  </a:ext>
                </a:extLst>
              </a:tr>
              <a:tr h="561185">
                <a:tc>
                  <a:txBody>
                    <a:bodyPr/>
                    <a:lstStyle/>
                    <a:p>
                      <a:pPr algn="ctr" rtl="0" fontAlgn="ctr"/>
                      <a:r>
                        <a:rPr lang="en-US" sz="1600" b="1" u="none" strike="noStrike" dirty="0">
                          <a:effectLst/>
                        </a:rPr>
                        <a:t>CO3</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 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3"/>
                  </a:ext>
                </a:extLst>
              </a:tr>
              <a:tr h="561185">
                <a:tc>
                  <a:txBody>
                    <a:bodyPr/>
                    <a:lstStyle/>
                    <a:p>
                      <a:pPr algn="ctr" rtl="0" fontAlgn="ctr"/>
                      <a:r>
                        <a:rPr lang="en-US" sz="1600" b="1" u="none" strike="noStrike" dirty="0">
                          <a:effectLst/>
                        </a:rPr>
                        <a:t>CO4</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4"/>
                  </a:ext>
                </a:extLst>
              </a:tr>
              <a:tr h="561185">
                <a:tc>
                  <a:txBody>
                    <a:bodyPr/>
                    <a:lstStyle/>
                    <a:p>
                      <a:pPr algn="ctr" rtl="0" fontAlgn="ctr"/>
                      <a:r>
                        <a:rPr lang="en-US" sz="1600" b="1" u="none" strike="noStrike" dirty="0">
                          <a:effectLst/>
                        </a:rPr>
                        <a:t>CO5</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5"/>
                  </a:ext>
                </a:extLst>
              </a:tr>
              <a:tr h="283893">
                <a:tc>
                  <a:txBody>
                    <a:bodyPr/>
                    <a:lstStyle/>
                    <a:p>
                      <a:pPr algn="ctr" fontAlgn="ctr"/>
                      <a:r>
                        <a:rPr lang="en-US" sz="1600" b="1" u="none" strike="noStrike" dirty="0">
                          <a:effectLst/>
                        </a:rPr>
                        <a:t>AVG </a:t>
                      </a:r>
                      <a:endParaRPr lang="en-US" sz="1600" b="1" i="0" u="none" strike="noStrike" dirty="0">
                        <a:solidFill>
                          <a:srgbClr val="000000"/>
                        </a:solidFill>
                        <a:effectLst/>
                        <a:latin typeface="Arial" panose="020B060402020202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2.8</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2.0</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2.8</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2.4</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3.0</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6"/>
                  </a:ext>
                </a:extLst>
              </a:tr>
            </a:tbl>
          </a:graphicData>
        </a:graphic>
      </p:graphicFrame>
      <p:pic>
        <p:nvPicPr>
          <p:cNvPr id="3" name="Picture 2">
            <a:extLst>
              <a:ext uri="{FF2B5EF4-FFF2-40B4-BE49-F238E27FC236}">
                <a16:creationId xmlns:a16="http://schemas.microsoft.com/office/drawing/2014/main" id="{D915BAAA-9CAF-BD15-2C66-71A79AC2C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2443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CAFA0C-ACF5-4A1B-8471-9D385590B3B0}" type="datetime1">
              <a:rPr lang="en-US" smtClean="0"/>
              <a:t>3/8/2025</a:t>
            </a:fld>
            <a:endParaRPr lang="en-US" dirty="0"/>
          </a:p>
        </p:txBody>
      </p:sp>
      <p:sp>
        <p:nvSpPr>
          <p:cNvPr id="5" name="Footer Placeholder 4"/>
          <p:cNvSpPr>
            <a:spLocks noGrp="1"/>
          </p:cNvSpPr>
          <p:nvPr>
            <p:ph type="ftr" sz="quarter" idx="11"/>
          </p:nvPr>
        </p:nvSpPr>
        <p:spPr>
          <a:xfrm>
            <a:off x="4552950" y="5624517"/>
            <a:ext cx="3771900" cy="273844"/>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p:nvPr/>
        </p:nvSpPr>
        <p:spPr>
          <a:xfrm>
            <a:off x="2609850"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Program Specific Outcomes(PSOs)</a:t>
            </a:r>
          </a:p>
        </p:txBody>
      </p:sp>
      <p:graphicFrame>
        <p:nvGraphicFramePr>
          <p:cNvPr id="9" name="Table 8"/>
          <p:cNvGraphicFramePr>
            <a:graphicFrameLocks noGrp="1"/>
          </p:cNvGraphicFramePr>
          <p:nvPr/>
        </p:nvGraphicFramePr>
        <p:xfrm>
          <a:off x="2667001" y="1446119"/>
          <a:ext cx="7658101" cy="4450302"/>
        </p:xfrm>
        <a:graphic>
          <a:graphicData uri="http://schemas.openxmlformats.org/drawingml/2006/table">
            <a:tbl>
              <a:tblPr firstRow="1" bandRow="1">
                <a:tableStyleId>{5C22544A-7EE6-4342-B048-85BDC9FD1C3A}</a:tableStyleId>
              </a:tblPr>
              <a:tblGrid>
                <a:gridCol w="1342217">
                  <a:extLst>
                    <a:ext uri="{9D8B030D-6E8A-4147-A177-3AD203B41FA5}">
                      <a16:colId xmlns:a16="http://schemas.microsoft.com/office/drawing/2014/main" val="20000"/>
                    </a:ext>
                  </a:extLst>
                </a:gridCol>
                <a:gridCol w="2136256">
                  <a:extLst>
                    <a:ext uri="{9D8B030D-6E8A-4147-A177-3AD203B41FA5}">
                      <a16:colId xmlns:a16="http://schemas.microsoft.com/office/drawing/2014/main" val="20001"/>
                    </a:ext>
                  </a:extLst>
                </a:gridCol>
                <a:gridCol w="4179628">
                  <a:extLst>
                    <a:ext uri="{9D8B030D-6E8A-4147-A177-3AD203B41FA5}">
                      <a16:colId xmlns:a16="http://schemas.microsoft.com/office/drawing/2014/main" val="20002"/>
                    </a:ext>
                  </a:extLst>
                </a:gridCol>
              </a:tblGrid>
              <a:tr h="683608">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S. No</a:t>
                      </a:r>
                      <a:r>
                        <a:rPr lang="en-IN" sz="1500" b="0" dirty="0">
                          <a:solidFill>
                            <a:schemeClr val="accent4">
                              <a:lumMod val="50000"/>
                            </a:schemeClr>
                          </a:solidFill>
                          <a:latin typeface="Times New Roman" panose="02020603050405020304"/>
                          <a:ea typeface="Times New Roman" panose="02020603050405020304"/>
                        </a:rPr>
                        <a:t>.</a:t>
                      </a:r>
                      <a:endParaRPr lang="en-US" sz="1500" b="0" dirty="0">
                        <a:solidFill>
                          <a:schemeClr val="accent4">
                            <a:lumMod val="50000"/>
                          </a:schemeClr>
                        </a:solidFill>
                        <a:latin typeface="Times New Roman" panose="02020603050405020304"/>
                        <a:ea typeface="Times New Roman" panose="02020603050405020304"/>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Program Specific</a:t>
                      </a:r>
                    </a:p>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Outcomes (PSO)</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30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r>
                        <a:rPr lang="en-IN" sz="1400" i="0" kern="1200" dirty="0">
                          <a:solidFill>
                            <a:schemeClr val="dk1"/>
                          </a:solidFill>
                          <a:effectLst/>
                          <a:latin typeface="+mj-lt"/>
                          <a:ea typeface="+mn-ea"/>
                          <a:cs typeface="+mn-cs"/>
                        </a:rPr>
                        <a:t>Should be able to understand the concepts of Data Science and their applications in the field of Agriculture, Healthcare, Education, Environment and other relevant areas. </a:t>
                      </a:r>
                      <a:r>
                        <a:rPr lang="en-US" sz="1400" b="0" i="0" dirty="0">
                          <a:solidFill>
                            <a:schemeClr val="accent4">
                              <a:lumMod val="50000"/>
                            </a:schemeClr>
                          </a:solidFill>
                          <a:latin typeface="+mj-lt"/>
                          <a:ea typeface="Times New Roman" panose="02020603050405020304"/>
                        </a:rPr>
                        <a:t> </a:t>
                      </a:r>
                      <a:endParaRPr lang="en-US" sz="1400" b="0" i="0" baseline="0" dirty="0">
                        <a:solidFill>
                          <a:schemeClr val="accent4">
                            <a:lumMod val="50000"/>
                          </a:schemeClr>
                        </a:solidFill>
                        <a:latin typeface="+mj-lt"/>
                        <a:ea typeface="Times New Roman" panose="02020603050405020304"/>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53929">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a:ea typeface="Times New Roman" panose="02020603050405020304"/>
                        </a:rPr>
                        <a:t>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1400" b="0" i="0" dirty="0">
                        <a:solidFill>
                          <a:schemeClr val="accent4">
                            <a:lumMod val="50000"/>
                          </a:schemeClr>
                        </a:solidFill>
                        <a:latin typeface="+mj-lt"/>
                        <a:ea typeface="Times New Roman" panose="02020603050405020304"/>
                      </a:endParaRPr>
                    </a:p>
                    <a:p>
                      <a:r>
                        <a:rPr lang="en-IN" sz="1400" i="0" kern="1200" dirty="0">
                          <a:solidFill>
                            <a:schemeClr val="dk1"/>
                          </a:solidFill>
                          <a:effectLst/>
                          <a:latin typeface="+mj-lt"/>
                          <a:ea typeface="+mn-ea"/>
                          <a:cs typeface="+mn-cs"/>
                        </a:rPr>
                        <a:t>Should have an ability to apply technical knowledge and usage of modern tools and technologies related to Data Science for solving real world problems. </a:t>
                      </a:r>
                    </a:p>
                    <a:p>
                      <a:pPr marL="68580" marR="0" algn="just">
                        <a:lnSpc>
                          <a:spcPts val="1235"/>
                        </a:lnSpc>
                        <a:spcBef>
                          <a:spcPts val="0"/>
                        </a:spcBef>
                        <a:spcAft>
                          <a:spcPts val="0"/>
                        </a:spcAft>
                      </a:pPr>
                      <a:endParaRPr lang="en-US" sz="1400" b="0" i="0" dirty="0">
                        <a:solidFill>
                          <a:schemeClr val="accent4">
                            <a:lumMod val="50000"/>
                          </a:schemeClr>
                        </a:solidFill>
                        <a:latin typeface="+mj-lt"/>
                        <a:ea typeface="Times New Roman" panose="02020603050405020304"/>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388269">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algn="just">
                        <a:lnSpc>
                          <a:spcPct val="100000"/>
                        </a:lnSpc>
                        <a:spcBef>
                          <a:spcPts val="0"/>
                        </a:spcBef>
                        <a:spcAft>
                          <a:spcPts val="0"/>
                        </a:spcAft>
                      </a:pPr>
                      <a:endParaRPr lang="en-US" sz="1400" b="0" i="0" dirty="0">
                        <a:solidFill>
                          <a:schemeClr val="accent4">
                            <a:lumMod val="50000"/>
                          </a:schemeClr>
                        </a:solidFill>
                        <a:latin typeface="+mj-lt"/>
                        <a:ea typeface="Times New Roman" panose="02020603050405020304"/>
                      </a:endParaRPr>
                    </a:p>
                    <a:p>
                      <a:r>
                        <a:rPr lang="en-IN" sz="1400" i="0" kern="1200" dirty="0">
                          <a:solidFill>
                            <a:schemeClr val="dk1"/>
                          </a:solidFill>
                          <a:effectLst/>
                          <a:latin typeface="+mj-lt"/>
                          <a:ea typeface="+mn-ea"/>
                          <a:cs typeface="+mn-cs"/>
                        </a:rPr>
                        <a:t>Should have the capability to </a:t>
                      </a:r>
                      <a:r>
                        <a:rPr lang="en-IN" sz="1400" i="0" kern="1200" dirty="0" err="1">
                          <a:solidFill>
                            <a:schemeClr val="dk1"/>
                          </a:solidFill>
                          <a:effectLst/>
                          <a:latin typeface="+mj-lt"/>
                          <a:ea typeface="+mn-ea"/>
                          <a:cs typeface="+mn-cs"/>
                        </a:rPr>
                        <a:t>analyze</a:t>
                      </a:r>
                      <a:r>
                        <a:rPr lang="en-IN" sz="1400" i="0" kern="1200" dirty="0">
                          <a:solidFill>
                            <a:schemeClr val="dk1"/>
                          </a:solidFill>
                          <a:effectLst/>
                          <a:latin typeface="+mj-lt"/>
                          <a:ea typeface="+mn-ea"/>
                          <a:cs typeface="+mn-cs"/>
                        </a:rPr>
                        <a:t>, comprehend, design &amp; develop Data based applications by working individually or and a team and thus demonstrating professional ethics &amp; concern for societal well being</a:t>
                      </a:r>
                    </a:p>
                    <a:p>
                      <a:pPr marL="68580" marR="0" algn="l">
                        <a:lnSpc>
                          <a:spcPts val="1235"/>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algn="just">
                        <a:lnSpc>
                          <a:spcPts val="1235"/>
                        </a:lnSpc>
                        <a:spcBef>
                          <a:spcPts val="0"/>
                        </a:spcBef>
                        <a:spcAft>
                          <a:spcPts val="0"/>
                        </a:spcAft>
                      </a:pPr>
                      <a:endParaRPr lang="en-US" sz="1400" b="0" i="0" dirty="0">
                        <a:solidFill>
                          <a:schemeClr val="accent4">
                            <a:lumMod val="50000"/>
                          </a:schemeClr>
                        </a:solidFill>
                        <a:latin typeface="+mj-lt"/>
                        <a:ea typeface="Times New Roman" panose="02020603050405020304"/>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C841D6F7-2AA8-6CBF-D030-E570E104B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0379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CA74E4-4A5C-4C3F-A19F-EC6DAF2E3717}" type="datetime1">
              <a:rPr lang="en-US" smtClean="0"/>
              <a:t>3/8/2025</a:t>
            </a:fld>
            <a:endParaRPr lang="en-US" dirty="0"/>
          </a:p>
        </p:txBody>
      </p:sp>
      <p:sp>
        <p:nvSpPr>
          <p:cNvPr id="5" name="Footer Placeholder 4"/>
          <p:cNvSpPr>
            <a:spLocks noGrp="1"/>
          </p:cNvSpPr>
          <p:nvPr>
            <p:ph type="ftr" sz="quarter" idx="11"/>
          </p:nvPr>
        </p:nvSpPr>
        <p:spPr>
          <a:xfrm>
            <a:off x="4552950" y="6387548"/>
            <a:ext cx="4133850" cy="333927"/>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p:nvPr/>
        </p:nvSpPr>
        <p:spPr>
          <a:xfrm>
            <a:off x="2585232"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COs - PSOs  Mapping</a:t>
            </a:r>
          </a:p>
        </p:txBody>
      </p:sp>
      <p:graphicFrame>
        <p:nvGraphicFramePr>
          <p:cNvPr id="9" name="Table 8"/>
          <p:cNvGraphicFramePr>
            <a:graphicFrameLocks noGrp="1"/>
          </p:cNvGraphicFramePr>
          <p:nvPr/>
        </p:nvGraphicFramePr>
        <p:xfrm>
          <a:off x="2609850" y="1771651"/>
          <a:ext cx="7200902" cy="3683523"/>
        </p:xfrm>
        <a:graphic>
          <a:graphicData uri="http://schemas.openxmlformats.org/drawingml/2006/table">
            <a:tbl>
              <a:tblPr firstRow="1" bandRow="1">
                <a:tableStyleId>{5C22544A-7EE6-4342-B048-85BDC9FD1C3A}</a:tableStyleId>
              </a:tblPr>
              <a:tblGrid>
                <a:gridCol w="1230406">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gridCol w="1398496">
                  <a:extLst>
                    <a:ext uri="{9D8B030D-6E8A-4147-A177-3AD203B41FA5}">
                      <a16:colId xmlns:a16="http://schemas.microsoft.com/office/drawing/2014/main" val="20004"/>
                    </a:ext>
                  </a:extLst>
                </a:gridCol>
              </a:tblGrid>
              <a:tr h="609421">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CO.K</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PSO4</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60716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62096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panose="02020603050405020304"/>
                        </a:rPr>
                        <a:t>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515794">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665093">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CO4</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665093">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CO5</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5"/>
                  </a:ext>
                </a:extLst>
              </a:tr>
            </a:tbl>
          </a:graphicData>
        </a:graphic>
      </p:graphicFrame>
      <p:pic>
        <p:nvPicPr>
          <p:cNvPr id="3" name="Picture 2">
            <a:extLst>
              <a:ext uri="{FF2B5EF4-FFF2-40B4-BE49-F238E27FC236}">
                <a16:creationId xmlns:a16="http://schemas.microsoft.com/office/drawing/2014/main" id="{1DDCFF32-EAD8-AECF-E237-F90DB9550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20963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9A69B7-B001-4367-9CC4-482E2BC60A52}" type="datetime1">
              <a:rPr lang="en-US" smtClean="0"/>
              <a:t>3/8/2025</a:t>
            </a:fld>
            <a:endParaRPr lang="en-US" dirty="0"/>
          </a:p>
        </p:txBody>
      </p:sp>
      <p:sp>
        <p:nvSpPr>
          <p:cNvPr id="5" name="Footer Placeholder 4"/>
          <p:cNvSpPr>
            <a:spLocks noGrp="1"/>
          </p:cNvSpPr>
          <p:nvPr>
            <p:ph type="ftr" sz="quarter" idx="11"/>
          </p:nvPr>
        </p:nvSpPr>
        <p:spPr>
          <a:xfrm>
            <a:off x="4552950" y="5624517"/>
            <a:ext cx="3771900" cy="273844"/>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p:nvPr/>
        </p:nvSpPr>
        <p:spPr>
          <a:xfrm>
            <a:off x="2609850"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Program Educational Objectives (PEOs)</a:t>
            </a:r>
          </a:p>
        </p:txBody>
      </p:sp>
      <p:graphicFrame>
        <p:nvGraphicFramePr>
          <p:cNvPr id="9" name="Table 8"/>
          <p:cNvGraphicFramePr>
            <a:graphicFrameLocks noGrp="1"/>
          </p:cNvGraphicFramePr>
          <p:nvPr/>
        </p:nvGraphicFramePr>
        <p:xfrm>
          <a:off x="2266950" y="1771651"/>
          <a:ext cx="8115300" cy="4278302"/>
        </p:xfrm>
        <a:graphic>
          <a:graphicData uri="http://schemas.openxmlformats.org/drawingml/2006/table">
            <a:tbl>
              <a:tblPr firstRow="1" bandRow="1">
                <a:tableStyleId>{5C22544A-7EE6-4342-B048-85BDC9FD1C3A}</a:tableStyleId>
              </a:tblPr>
              <a:tblGrid>
                <a:gridCol w="2090305">
                  <a:extLst>
                    <a:ext uri="{9D8B030D-6E8A-4147-A177-3AD203B41FA5}">
                      <a16:colId xmlns:a16="http://schemas.microsoft.com/office/drawing/2014/main" val="20000"/>
                    </a:ext>
                  </a:extLst>
                </a:gridCol>
                <a:gridCol w="6024995">
                  <a:extLst>
                    <a:ext uri="{9D8B030D-6E8A-4147-A177-3AD203B41FA5}">
                      <a16:colId xmlns:a16="http://schemas.microsoft.com/office/drawing/2014/main" val="20001"/>
                    </a:ext>
                  </a:extLst>
                </a:gridCol>
              </a:tblGrid>
              <a:tr h="65118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Program Educational</a:t>
                      </a:r>
                      <a:r>
                        <a:rPr lang="en-US" sz="1500" b="0" baseline="0" dirty="0">
                          <a:solidFill>
                            <a:schemeClr val="accent4">
                              <a:lumMod val="50000"/>
                            </a:schemeClr>
                          </a:solidFill>
                          <a:latin typeface="Times New Roman" panose="02020603050405020304"/>
                          <a:ea typeface="Times New Roman" panose="02020603050405020304"/>
                        </a:rPr>
                        <a:t> Objectives</a:t>
                      </a:r>
                      <a:r>
                        <a:rPr lang="en-US" sz="1500" b="0" dirty="0">
                          <a:solidFill>
                            <a:schemeClr val="accent4">
                              <a:lumMod val="50000"/>
                            </a:schemeClr>
                          </a:solidFill>
                          <a:latin typeface="Times New Roman" panose="02020603050405020304"/>
                          <a:ea typeface="Times New Roman" panose="02020603050405020304"/>
                        </a:rPr>
                        <a:t> (PEOs)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0287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342900" lvl="0" indent="-342900" algn="just">
                        <a:spcAft>
                          <a:spcPts val="0"/>
                        </a:spcAft>
                        <a:buFont typeface="Symbol" panose="05050102010706020507" pitchFamily="18" charset="2"/>
                        <a:buChar char=""/>
                      </a:pPr>
                      <a:r>
                        <a:rPr lang="en-IN" sz="1400" i="0" dirty="0">
                          <a:solidFill>
                            <a:srgbClr val="000000"/>
                          </a:solidFill>
                          <a:effectLst/>
                          <a:latin typeface="+mj-lt"/>
                          <a:ea typeface="Times New Roman" panose="02020603050405020304" pitchFamily="18" charset="0"/>
                        </a:rPr>
                        <a:t>To produce graduates with a strong foundation of basic science, Statistics &amp; Engineering and ability to use modern tools and technologies </a:t>
                      </a:r>
                      <a:r>
                        <a:rPr lang="en-IN" sz="1400" i="0" u="sng" dirty="0">
                          <a:solidFill>
                            <a:srgbClr val="000000"/>
                          </a:solidFill>
                          <a:effectLst/>
                          <a:latin typeface="+mj-lt"/>
                          <a:ea typeface="Times New Roman" panose="02020603050405020304" pitchFamily="18" charset="0"/>
                        </a:rPr>
                        <a:t>to solve real-world complex problems</a:t>
                      </a:r>
                      <a:r>
                        <a:rPr lang="en-IN" sz="1400" i="0" dirty="0">
                          <a:solidFill>
                            <a:srgbClr val="000000"/>
                          </a:solidFill>
                          <a:effectLst/>
                          <a:latin typeface="+mj-lt"/>
                          <a:ea typeface="Times New Roman" panose="02020603050405020304" pitchFamily="18" charset="0"/>
                        </a:rPr>
                        <a:t>/to address ever changing industrial requirements globally.</a:t>
                      </a:r>
                      <a:endParaRPr lang="en-IN" sz="1400" i="0" dirty="0">
                        <a:effectLst/>
                        <a:latin typeface="+mj-lt"/>
                        <a:ea typeface="Times New Roman" panose="02020603050405020304" pitchFamily="18" charset="0"/>
                      </a:endParaRPr>
                    </a:p>
                    <a:p>
                      <a:pPr marL="457200" algn="just">
                        <a:spcAft>
                          <a:spcPts val="0"/>
                        </a:spcAft>
                      </a:pPr>
                      <a:r>
                        <a:rPr lang="en-IN" sz="1400" i="0" dirty="0">
                          <a:solidFill>
                            <a:srgbClr val="000000"/>
                          </a:solidFill>
                          <a:effectLst/>
                          <a:latin typeface="+mj-lt"/>
                          <a:ea typeface="Times New Roman" panose="02020603050405020304" pitchFamily="18" charset="0"/>
                        </a:rPr>
                        <a:t> </a:t>
                      </a:r>
                      <a:endParaRPr lang="en-IN" sz="1400" i="0" dirty="0">
                        <a:effectLst/>
                        <a:latin typeface="+mj-lt"/>
                        <a:ea typeface="Times New Roman" panose="02020603050405020304" pitchFamily="18" charset="0"/>
                      </a:endParaRPr>
                    </a:p>
                    <a:p>
                      <a:pPr marL="457200">
                        <a:spcAft>
                          <a:spcPts val="0"/>
                        </a:spcAft>
                      </a:pPr>
                      <a:r>
                        <a:rPr lang="en-IN" sz="1400" i="0" dirty="0">
                          <a:solidFill>
                            <a:srgbClr val="000000"/>
                          </a:solidFill>
                          <a:effectLst/>
                          <a:latin typeface="+mj-lt"/>
                          <a:ea typeface="Times New Roman" panose="02020603050405020304" pitchFamily="18" charset="0"/>
                        </a:rPr>
                        <a:t> </a:t>
                      </a: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123444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457200" algn="just">
                        <a:spcAft>
                          <a:spcPts val="0"/>
                        </a:spcAft>
                      </a:pPr>
                      <a:r>
                        <a:rPr lang="en-IN" sz="1400" i="0" dirty="0">
                          <a:solidFill>
                            <a:srgbClr val="000000"/>
                          </a:solidFill>
                          <a:effectLst/>
                          <a:latin typeface="+mj-lt"/>
                          <a:ea typeface="Times New Roman" panose="02020603050405020304" pitchFamily="18" charset="0"/>
                        </a:rPr>
                        <a:t> </a:t>
                      </a:r>
                      <a:endParaRPr lang="en-IN" sz="14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400" i="0" dirty="0">
                          <a:solidFill>
                            <a:srgbClr val="000000"/>
                          </a:solidFill>
                          <a:effectLst/>
                          <a:latin typeface="+mj-lt"/>
                          <a:ea typeface="Times New Roman" panose="02020603050405020304" pitchFamily="18" charset="0"/>
                        </a:rPr>
                        <a:t>To produce graduates who can inculcate life-long learning for up-skilling and re-skilling and get a  successful career as data scientist, entrepreneur and bureaucrat for goodwill of the society.</a:t>
                      </a:r>
                      <a:endParaRPr lang="en-IN" sz="1400" i="0" dirty="0">
                        <a:effectLst/>
                        <a:latin typeface="+mj-lt"/>
                        <a:ea typeface="Times New Roman" panose="02020603050405020304" pitchFamily="18" charset="0"/>
                      </a:endParaRPr>
                    </a:p>
                    <a:p>
                      <a:pPr algn="just">
                        <a:spcAft>
                          <a:spcPts val="0"/>
                        </a:spcAft>
                      </a:pPr>
                      <a:r>
                        <a:rPr lang="en-IN" sz="1400" i="0" dirty="0">
                          <a:solidFill>
                            <a:srgbClr val="000000"/>
                          </a:solidFill>
                          <a:effectLst/>
                          <a:latin typeface="+mj-lt"/>
                          <a:ea typeface="Times New Roman" panose="02020603050405020304" pitchFamily="18" charset="0"/>
                        </a:rPr>
                        <a:t> </a:t>
                      </a:r>
                      <a:endParaRPr lang="en-IN" sz="1400" i="0" dirty="0">
                        <a:effectLst/>
                        <a:latin typeface="+mj-lt"/>
                        <a:ea typeface="Times New Roman" panose="02020603050405020304" pitchFamily="18" charset="0"/>
                      </a:endParaRPr>
                    </a:p>
                    <a:p>
                      <a:pPr marL="457200">
                        <a:spcAft>
                          <a:spcPts val="0"/>
                        </a:spcAft>
                      </a:pPr>
                      <a:r>
                        <a:rPr lang="en-IN" sz="1400" i="0" dirty="0">
                          <a:solidFill>
                            <a:srgbClr val="000000"/>
                          </a:solidFill>
                          <a:effectLst/>
                          <a:latin typeface="+mj-lt"/>
                          <a:ea typeface="Times New Roman" panose="02020603050405020304" pitchFamily="18" charset="0"/>
                        </a:rPr>
                        <a:t> </a:t>
                      </a: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0287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en-IN" sz="1400" i="0" dirty="0">
                          <a:solidFill>
                            <a:srgbClr val="000000"/>
                          </a:solidFill>
                          <a:effectLst/>
                          <a:latin typeface="+mj-lt"/>
                          <a:ea typeface="Times New Roman" panose="02020603050405020304" pitchFamily="18" charset="0"/>
                        </a:rPr>
                        <a:t> </a:t>
                      </a:r>
                      <a:endParaRPr lang="en-IN" sz="14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400" i="0" dirty="0">
                          <a:solidFill>
                            <a:srgbClr val="000000"/>
                          </a:solidFill>
                          <a:effectLst/>
                          <a:latin typeface="+mj-lt"/>
                          <a:ea typeface="Times New Roman" panose="02020603050405020304" pitchFamily="18" charset="0"/>
                        </a:rPr>
                        <a:t>To produce graduates who can exhibit professional ethics and moral values with capability of working as an individual and as a team to contribute towards the need of industry and society.</a:t>
                      </a:r>
                      <a:endParaRPr lang="en-IN" sz="1400" i="0" dirty="0">
                        <a:effectLst/>
                        <a:latin typeface="+mj-lt"/>
                        <a:ea typeface="Times New Roman" panose="02020603050405020304" pitchFamily="18" charset="0"/>
                      </a:endParaRPr>
                    </a:p>
                    <a:p>
                      <a:pPr marL="457200">
                        <a:spcAft>
                          <a:spcPts val="0"/>
                        </a:spcAft>
                      </a:pPr>
                      <a:r>
                        <a:rPr lang="en-IN" sz="1400" i="0" dirty="0">
                          <a:solidFill>
                            <a:srgbClr val="000000"/>
                          </a:solidFill>
                          <a:effectLst/>
                          <a:latin typeface="+mj-lt"/>
                          <a:ea typeface="Times New Roman" panose="02020603050405020304" pitchFamily="18" charset="0"/>
                        </a:rPr>
                        <a:t> </a:t>
                      </a: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
        <p:nvSpPr>
          <p:cNvPr id="3" name="Footer Placeholder 4"/>
          <p:cNvSpPr txBox="1"/>
          <p:nvPr/>
        </p:nvSpPr>
        <p:spPr>
          <a:xfrm>
            <a:off x="4705350" y="6356351"/>
            <a:ext cx="40576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Aarushi Thusu         ACSAI0622 Social Media Analytics     Unit 5</a:t>
            </a:r>
          </a:p>
        </p:txBody>
      </p:sp>
      <p:pic>
        <p:nvPicPr>
          <p:cNvPr id="8" name="Picture 7">
            <a:extLst>
              <a:ext uri="{FF2B5EF4-FFF2-40B4-BE49-F238E27FC236}">
                <a16:creationId xmlns:a16="http://schemas.microsoft.com/office/drawing/2014/main" id="{020700D8-5EDB-57DC-622D-ECF3896BA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7249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0349EE-57C1-4E9D-ABD3-A6C47F03B8FD}" type="datetime1">
              <a:rPr lang="en-US" smtClean="0"/>
              <a:t>3/8/2025</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p:nvPr/>
        </p:nvSpPr>
        <p:spPr>
          <a:xfrm>
            <a:off x="2609850"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Pattern of  External Exam Question Paper (100 marks)</a:t>
            </a:r>
          </a:p>
        </p:txBody>
      </p:sp>
      <p:pic>
        <p:nvPicPr>
          <p:cNvPr id="8" name="Picture 7"/>
          <p:cNvPicPr>
            <a:picLocks noChangeAspect="1"/>
          </p:cNvPicPr>
          <p:nvPr/>
        </p:nvPicPr>
        <p:blipFill>
          <a:blip r:embed="rId2"/>
          <a:stretch>
            <a:fillRect/>
          </a:stretch>
        </p:blipFill>
        <p:spPr>
          <a:xfrm>
            <a:off x="2409825" y="1423136"/>
            <a:ext cx="8058150" cy="4149850"/>
          </a:xfrm>
          <a:prstGeom prst="rect">
            <a:avLst/>
          </a:prstGeom>
        </p:spPr>
      </p:pic>
      <p:pic>
        <p:nvPicPr>
          <p:cNvPr id="3" name="Picture 2">
            <a:extLst>
              <a:ext uri="{FF2B5EF4-FFF2-40B4-BE49-F238E27FC236}">
                <a16:creationId xmlns:a16="http://schemas.microsoft.com/office/drawing/2014/main" id="{A9FBF3FC-8310-732E-A124-419D4D7E6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10367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81E437-3EF9-4AB1-8809-8B84B63C7E76}" type="datetime1">
              <a:rPr lang="en-US" smtClean="0"/>
              <a:t>3/8/2025</a:t>
            </a:fld>
            <a:endParaRPr lang="en-US" dirty="0"/>
          </a:p>
        </p:txBody>
      </p:sp>
      <p:sp>
        <p:nvSpPr>
          <p:cNvPr id="5" name="Footer Placeholder 4"/>
          <p:cNvSpPr>
            <a:spLocks noGrp="1"/>
          </p:cNvSpPr>
          <p:nvPr>
            <p:ph type="ftr" sz="quarter" idx="11"/>
          </p:nvPr>
        </p:nvSpPr>
        <p:spPr>
          <a:xfrm>
            <a:off x="4552950" y="6303597"/>
            <a:ext cx="4057650" cy="325803"/>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p:nvPr/>
        </p:nvSpPr>
        <p:spPr>
          <a:xfrm>
            <a:off x="2609850"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Pattern of  External Exam Question Paper (100 marks)</a:t>
            </a:r>
          </a:p>
        </p:txBody>
      </p:sp>
      <p:pic>
        <p:nvPicPr>
          <p:cNvPr id="9" name="Picture 8"/>
          <p:cNvPicPr>
            <a:picLocks noChangeAspect="1"/>
          </p:cNvPicPr>
          <p:nvPr/>
        </p:nvPicPr>
        <p:blipFill>
          <a:blip r:embed="rId2"/>
          <a:stretch>
            <a:fillRect/>
          </a:stretch>
        </p:blipFill>
        <p:spPr>
          <a:xfrm>
            <a:off x="2295525" y="1452568"/>
            <a:ext cx="8286750" cy="4090987"/>
          </a:xfrm>
          <a:prstGeom prst="rect">
            <a:avLst/>
          </a:prstGeom>
        </p:spPr>
      </p:pic>
      <p:pic>
        <p:nvPicPr>
          <p:cNvPr id="3" name="Picture 2">
            <a:extLst>
              <a:ext uri="{FF2B5EF4-FFF2-40B4-BE49-F238E27FC236}">
                <a16:creationId xmlns:a16="http://schemas.microsoft.com/office/drawing/2014/main" id="{1A63115A-73D0-FE60-AB48-A870D0160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7470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2AD6D0-0E15-47D0-93F3-D932902BAE1A}" type="datetime1">
              <a:rPr lang="en-US" smtClean="0"/>
              <a:t>3/8/2025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p:nvPr/>
        </p:nvSpPr>
        <p:spPr>
          <a:xfrm>
            <a:off x="1861751" y="-38706"/>
            <a:ext cx="8806249"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Faculty Introduction</a:t>
            </a:r>
          </a:p>
        </p:txBody>
      </p:sp>
      <p:graphicFrame>
        <p:nvGraphicFramePr>
          <p:cNvPr id="10" name="Table 10"/>
          <p:cNvGraphicFramePr>
            <a:graphicFrameLocks noGrp="1"/>
          </p:cNvGraphicFramePr>
          <p:nvPr>
            <p:extLst>
              <p:ext uri="{D42A27DB-BD31-4B8C-83A1-F6EECF244321}">
                <p14:modId xmlns:p14="http://schemas.microsoft.com/office/powerpoint/2010/main" val="1208352369"/>
              </p:ext>
            </p:extLst>
          </p:nvPr>
        </p:nvGraphicFramePr>
        <p:xfrm>
          <a:off x="1981200" y="1489168"/>
          <a:ext cx="8401050" cy="2832784"/>
        </p:xfrm>
        <a:graphic>
          <a:graphicData uri="http://schemas.openxmlformats.org/drawingml/2006/table">
            <a:tbl>
              <a:tblPr firstRow="1" bandRow="1">
                <a:tableStyleId>{E8B1032C-EA38-4F05-BA0D-38AFFFC7BED3}</a:tableStyleId>
              </a:tblPr>
              <a:tblGrid>
                <a:gridCol w="1814627">
                  <a:extLst>
                    <a:ext uri="{9D8B030D-6E8A-4147-A177-3AD203B41FA5}">
                      <a16:colId xmlns:a16="http://schemas.microsoft.com/office/drawing/2014/main" val="20000"/>
                    </a:ext>
                  </a:extLst>
                </a:gridCol>
                <a:gridCol w="6586423">
                  <a:extLst>
                    <a:ext uri="{9D8B030D-6E8A-4147-A177-3AD203B41FA5}">
                      <a16:colId xmlns:a16="http://schemas.microsoft.com/office/drawing/2014/main" val="20001"/>
                    </a:ext>
                  </a:extLst>
                </a:gridCol>
              </a:tblGrid>
              <a:tr h="538651">
                <a:tc>
                  <a:txBody>
                    <a:bodyPr/>
                    <a:lstStyle/>
                    <a:p>
                      <a:r>
                        <a:rPr lang="en-US" sz="2000" dirty="0"/>
                        <a:t>Name</a:t>
                      </a:r>
                      <a:endParaRPr lang="en-IN" sz="2000" dirty="0"/>
                    </a:p>
                  </a:txBody>
                  <a:tcPr marL="68580" marR="68580" marT="34290" marB="34290"/>
                </a:tc>
                <a:tc>
                  <a:txBody>
                    <a:bodyPr/>
                    <a:lstStyle/>
                    <a:p>
                      <a:pPr marL="342900" indent="-342900">
                        <a:lnSpc>
                          <a:spcPct val="150000"/>
                        </a:lnSpc>
                      </a:pPr>
                      <a:r>
                        <a:rPr lang="en-IN" sz="2000" dirty="0" err="1">
                          <a:latin typeface="Times New Roman" panose="02020603050405020304" pitchFamily="18" charset="0"/>
                          <a:cs typeface="Times New Roman" panose="02020603050405020304" pitchFamily="18" charset="0"/>
                        </a:rPr>
                        <a:t>Atul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Pratap</a:t>
                      </a:r>
                      <a:r>
                        <a:rPr lang="en-IN" sz="2000" dirty="0">
                          <a:latin typeface="Times New Roman" panose="02020603050405020304" pitchFamily="18" charset="0"/>
                          <a:cs typeface="Times New Roman" panose="02020603050405020304" pitchFamily="18" charset="0"/>
                        </a:rPr>
                        <a:t> Singh</a:t>
                      </a:r>
                    </a:p>
                  </a:txBody>
                  <a:tcPr marL="68580" marR="68580" marT="34290" marB="34290"/>
                </a:tc>
                <a:extLst>
                  <a:ext uri="{0D108BD9-81ED-4DB2-BD59-A6C34878D82A}">
                    <a16:rowId xmlns:a16="http://schemas.microsoft.com/office/drawing/2014/main" val="10000"/>
                  </a:ext>
                </a:extLst>
              </a:tr>
              <a:tr h="538651">
                <a:tc>
                  <a:txBody>
                    <a:bodyPr/>
                    <a:lstStyle/>
                    <a:p>
                      <a:r>
                        <a:rPr lang="en-US" sz="2000" dirty="0"/>
                        <a:t>Qualification</a:t>
                      </a:r>
                      <a:endParaRPr lang="en-IN" sz="2000" dirty="0"/>
                    </a:p>
                  </a:txBody>
                  <a:tcPr marL="68580" marR="68580" marT="34290" marB="34290"/>
                </a:tc>
                <a:tc>
                  <a:txBody>
                    <a:bodyPr/>
                    <a:lstStyle/>
                    <a:p>
                      <a:pPr marL="342900" indent="-342900">
                        <a:lnSpc>
                          <a:spcPct val="150000"/>
                        </a:lnSpc>
                      </a:pPr>
                      <a:r>
                        <a:rPr lang="en-IN" sz="2000" dirty="0" err="1">
                          <a:latin typeface="Times New Roman" panose="02020603050405020304" pitchFamily="18" charset="0"/>
                          <a:cs typeface="Times New Roman" panose="02020603050405020304" pitchFamily="18" charset="0"/>
                        </a:rPr>
                        <a:t>B.Tech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M.Tech</a:t>
                      </a:r>
                      <a:r>
                        <a:rPr lang="en-IN" sz="2000" dirty="0">
                          <a:latin typeface="Times New Roman" panose="02020603050405020304" pitchFamily="18" charset="0"/>
                          <a:cs typeface="Times New Roman" panose="02020603050405020304" pitchFamily="18" charset="0"/>
                        </a:rPr>
                        <a:t>, Ph. D </a:t>
                      </a:r>
                    </a:p>
                  </a:txBody>
                  <a:tcPr marL="68580" marR="68580" marT="34290" marB="34290">
                    <a:solidFill>
                      <a:srgbClr val="FF0000">
                        <a:alpha val="20000"/>
                      </a:srgbClr>
                    </a:solidFill>
                  </a:tcPr>
                </a:tc>
                <a:extLst>
                  <a:ext uri="{0D108BD9-81ED-4DB2-BD59-A6C34878D82A}">
                    <a16:rowId xmlns:a16="http://schemas.microsoft.com/office/drawing/2014/main" val="10001"/>
                  </a:ext>
                </a:extLst>
              </a:tr>
              <a:tr h="538651">
                <a:tc>
                  <a:txBody>
                    <a:bodyPr/>
                    <a:lstStyle/>
                    <a:p>
                      <a:r>
                        <a:rPr lang="en-US" sz="2000" dirty="0"/>
                        <a:t>Designation</a:t>
                      </a:r>
                      <a:endParaRPr lang="en-IN" sz="2000" dirty="0"/>
                    </a:p>
                  </a:txBody>
                  <a:tcPr marL="68580" marR="68580" marT="34290" marB="34290"/>
                </a:tc>
                <a:tc>
                  <a:txBody>
                    <a:bodyPr/>
                    <a:lstStyle/>
                    <a:p>
                      <a:r>
                        <a:rPr lang="en-US" sz="2000" dirty="0"/>
                        <a:t>Assistant Professor</a:t>
                      </a:r>
                      <a:endParaRPr lang="en-IN" sz="2000" dirty="0"/>
                    </a:p>
                  </a:txBody>
                  <a:tcPr marL="68580" marR="68580" marT="34290" marB="34290"/>
                </a:tc>
                <a:extLst>
                  <a:ext uri="{0D108BD9-81ED-4DB2-BD59-A6C34878D82A}">
                    <a16:rowId xmlns:a16="http://schemas.microsoft.com/office/drawing/2014/main" val="10002"/>
                  </a:ext>
                </a:extLst>
              </a:tr>
              <a:tr h="538651">
                <a:tc>
                  <a:txBody>
                    <a:bodyPr/>
                    <a:lstStyle/>
                    <a:p>
                      <a:r>
                        <a:rPr lang="en-US" sz="2000" dirty="0"/>
                        <a:t>Department</a:t>
                      </a:r>
                      <a:endParaRPr lang="en-IN" sz="2000" dirty="0"/>
                    </a:p>
                  </a:txBody>
                  <a:tcPr marL="68580" marR="68580" marT="34290" marB="34290"/>
                </a:tc>
                <a:tc>
                  <a:txBody>
                    <a:bodyPr/>
                    <a:lstStyle/>
                    <a:p>
                      <a:r>
                        <a:rPr lang="en-IN" sz="2000" dirty="0"/>
                        <a:t>CSE[AI]</a:t>
                      </a:r>
                    </a:p>
                  </a:txBody>
                  <a:tcPr marL="68580" marR="68580" marT="34290" marB="34290">
                    <a:solidFill>
                      <a:srgbClr val="C00000">
                        <a:alpha val="20000"/>
                      </a:srgbClr>
                    </a:solidFill>
                  </a:tcPr>
                </a:tc>
                <a:extLst>
                  <a:ext uri="{0D108BD9-81ED-4DB2-BD59-A6C34878D82A}">
                    <a16:rowId xmlns:a16="http://schemas.microsoft.com/office/drawing/2014/main" val="10003"/>
                  </a:ext>
                </a:extLst>
              </a:tr>
              <a:tr h="538651">
                <a:tc>
                  <a:txBody>
                    <a:bodyPr/>
                    <a:lstStyle/>
                    <a:p>
                      <a:r>
                        <a:rPr lang="en-US" sz="2000" dirty="0"/>
                        <a:t>Teaching</a:t>
                      </a:r>
                      <a:r>
                        <a:rPr lang="en-US" sz="2000" baseline="0" dirty="0"/>
                        <a:t> </a:t>
                      </a:r>
                      <a:r>
                        <a:rPr lang="en-US" sz="2000" dirty="0"/>
                        <a:t> Experience</a:t>
                      </a:r>
                      <a:endParaRPr lang="en-IN" sz="2000" dirty="0"/>
                    </a:p>
                  </a:txBody>
                  <a:tcPr marL="68580" marR="68580" marT="34290" marB="34290"/>
                </a:tc>
                <a:tc>
                  <a:txBody>
                    <a:bodyPr/>
                    <a:lstStyle/>
                    <a:p>
                      <a:pPr marL="342900" indent="-342900">
                        <a:lnSpc>
                          <a:spcPct val="150000"/>
                        </a:lnSpc>
                      </a:pPr>
                      <a:r>
                        <a:rPr lang="en-IN" sz="2000" dirty="0">
                          <a:latin typeface="Times New Roman" panose="02020603050405020304" pitchFamily="18" charset="0"/>
                          <a:cs typeface="Times New Roman" panose="02020603050405020304" pitchFamily="18" charset="0"/>
                        </a:rPr>
                        <a:t>16.6 years.</a:t>
                      </a:r>
                    </a:p>
                  </a:txBody>
                  <a:tcPr marL="68580" marR="68580" marT="34290" marB="34290">
                    <a:solidFill>
                      <a:srgbClr val="FF0000">
                        <a:alpha val="20000"/>
                      </a:srgbClr>
                    </a:solidFill>
                  </a:tcPr>
                </a:tc>
                <a:extLst>
                  <a:ext uri="{0D108BD9-81ED-4DB2-BD59-A6C34878D82A}">
                    <a16:rowId xmlns:a16="http://schemas.microsoft.com/office/drawing/2014/main" val="10004"/>
                  </a:ext>
                </a:extLst>
              </a:tr>
            </a:tbl>
          </a:graphicData>
        </a:graphic>
      </p:graphicFrame>
      <p:sp>
        <p:nvSpPr>
          <p:cNvPr id="9" name="Footer Placeholder 12"/>
          <p:cNvSpPr>
            <a:spLocks noGrp="1"/>
          </p:cNvSpPr>
          <p:nvPr>
            <p:ph type="ftr" sz="quarter" idx="11"/>
          </p:nvPr>
        </p:nvSpPr>
        <p:spPr>
          <a:xfrm>
            <a:off x="4582886" y="6172200"/>
            <a:ext cx="4743450" cy="549274"/>
          </a:xfrm>
        </p:spPr>
        <p:txBody>
          <a:bodyPr/>
          <a:lstStyle/>
          <a:p>
            <a:r>
              <a:rPr lang="en-US"/>
              <a:t>Dr. Atul Pratap Singh   Social Media Analytics         Unit 2</a:t>
            </a:r>
            <a:endParaRPr lang="en-US" dirty="0"/>
          </a:p>
        </p:txBody>
      </p:sp>
      <p:pic>
        <p:nvPicPr>
          <p:cNvPr id="3" name="Picture 2">
            <a:extLst>
              <a:ext uri="{FF2B5EF4-FFF2-40B4-BE49-F238E27FC236}">
                <a16:creationId xmlns:a16="http://schemas.microsoft.com/office/drawing/2014/main" id="{7BCFEF6E-D199-13BC-A389-1287DD1A1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281611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B2B59F-D111-4FEC-B640-F9881B2C465D}" type="datetime1">
              <a:rPr lang="en-US" smtClean="0"/>
              <a:t>3/8/2025</a:t>
            </a:fld>
            <a:endParaRPr lang="en-US" dirty="0"/>
          </a:p>
        </p:txBody>
      </p:sp>
      <p:sp>
        <p:nvSpPr>
          <p:cNvPr id="5" name="Footer Placeholder 4"/>
          <p:cNvSpPr>
            <a:spLocks noGrp="1"/>
          </p:cNvSpPr>
          <p:nvPr>
            <p:ph type="ftr" sz="quarter" idx="11"/>
          </p:nvPr>
        </p:nvSpPr>
        <p:spPr>
          <a:xfrm>
            <a:off x="4552950" y="6455982"/>
            <a:ext cx="4057650" cy="265492"/>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p:nvPr/>
        </p:nvSpPr>
        <p:spPr>
          <a:xfrm>
            <a:off x="2609850" y="25792"/>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Pattern of External Exam Question Paper (100 marks)</a:t>
            </a:r>
          </a:p>
        </p:txBody>
      </p:sp>
      <p:pic>
        <p:nvPicPr>
          <p:cNvPr id="9" name="Picture 8"/>
          <p:cNvPicPr>
            <a:picLocks noChangeAspect="1"/>
          </p:cNvPicPr>
          <p:nvPr/>
        </p:nvPicPr>
        <p:blipFill>
          <a:blip r:embed="rId2"/>
          <a:stretch>
            <a:fillRect/>
          </a:stretch>
        </p:blipFill>
        <p:spPr>
          <a:xfrm>
            <a:off x="2152650" y="1494237"/>
            <a:ext cx="8515350" cy="4007648"/>
          </a:xfrm>
          <a:prstGeom prst="rect">
            <a:avLst/>
          </a:prstGeom>
        </p:spPr>
      </p:pic>
      <p:pic>
        <p:nvPicPr>
          <p:cNvPr id="3" name="Picture 2">
            <a:extLst>
              <a:ext uri="{FF2B5EF4-FFF2-40B4-BE49-F238E27FC236}">
                <a16:creationId xmlns:a16="http://schemas.microsoft.com/office/drawing/2014/main" id="{C66F8492-766D-F9A7-7675-E9716A89F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67564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357464-2F92-4878-BBCF-91EBEF791145}" type="datetime1">
              <a:rPr lang="en-US" smtClean="0"/>
              <a:t>3/8/2025</a:t>
            </a:fld>
            <a:endParaRPr lang="en-US" dirty="0"/>
          </a:p>
        </p:txBody>
      </p:sp>
      <p:sp>
        <p:nvSpPr>
          <p:cNvPr id="5" name="Footer Placeholder 4"/>
          <p:cNvSpPr>
            <a:spLocks noGrp="1"/>
          </p:cNvSpPr>
          <p:nvPr>
            <p:ph type="ftr" sz="quarter" idx="11"/>
          </p:nvPr>
        </p:nvSpPr>
        <p:spPr>
          <a:xfrm>
            <a:off x="4552950" y="6292391"/>
            <a:ext cx="4133850" cy="337009"/>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p:nvPr/>
        </p:nvSpPr>
        <p:spPr>
          <a:xfrm>
            <a:off x="2581275"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Pattern of Online External Exam Question Paper (100 marks)</a:t>
            </a:r>
          </a:p>
        </p:txBody>
      </p:sp>
      <p:pic>
        <p:nvPicPr>
          <p:cNvPr id="8" name="Picture 7"/>
          <p:cNvPicPr>
            <a:picLocks noChangeAspect="1"/>
          </p:cNvPicPr>
          <p:nvPr/>
        </p:nvPicPr>
        <p:blipFill>
          <a:blip r:embed="rId2"/>
          <a:stretch>
            <a:fillRect/>
          </a:stretch>
        </p:blipFill>
        <p:spPr>
          <a:xfrm>
            <a:off x="2238375" y="1425674"/>
            <a:ext cx="8401050" cy="4090987"/>
          </a:xfrm>
          <a:prstGeom prst="rect">
            <a:avLst/>
          </a:prstGeom>
        </p:spPr>
      </p:pic>
      <p:pic>
        <p:nvPicPr>
          <p:cNvPr id="3" name="Picture 2">
            <a:extLst>
              <a:ext uri="{FF2B5EF4-FFF2-40B4-BE49-F238E27FC236}">
                <a16:creationId xmlns:a16="http://schemas.microsoft.com/office/drawing/2014/main" id="{B80B0381-4E74-0946-424F-802E67550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480976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0C6882-B9E0-4A10-95EE-3052F3B73D37}" type="datetime1">
              <a:rPr lang="en-US" smtClean="0"/>
              <a:t>3/8/2025</a:t>
            </a:fld>
            <a:endParaRPr lang="en-US" dirty="0"/>
          </a:p>
        </p:txBody>
      </p:sp>
      <p:sp>
        <p:nvSpPr>
          <p:cNvPr id="5" name="Footer Placeholder 4"/>
          <p:cNvSpPr>
            <a:spLocks noGrp="1"/>
          </p:cNvSpPr>
          <p:nvPr>
            <p:ph type="ftr" sz="quarter" idx="11"/>
          </p:nvPr>
        </p:nvSpPr>
        <p:spPr>
          <a:xfrm>
            <a:off x="4552950" y="6343044"/>
            <a:ext cx="4133850" cy="378431"/>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p:nvPr/>
        </p:nvSpPr>
        <p:spPr>
          <a:xfrm>
            <a:off x="2609850"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Prerequisite / Recap</a:t>
            </a:r>
          </a:p>
        </p:txBody>
      </p:sp>
      <p:sp>
        <p:nvSpPr>
          <p:cNvPr id="9" name="Content Placeholder 2"/>
          <p:cNvSpPr>
            <a:spLocks noGrp="1"/>
          </p:cNvSpPr>
          <p:nvPr>
            <p:ph idx="1"/>
          </p:nvPr>
        </p:nvSpPr>
        <p:spPr>
          <a:xfrm>
            <a:off x="2209800" y="1657350"/>
            <a:ext cx="8286750" cy="3714750"/>
          </a:xfrm>
          <a:solidFill>
            <a:schemeClr val="accent1">
              <a:lumMod val="60000"/>
              <a:lumOff val="40000"/>
            </a:schemeClr>
          </a:solidFill>
          <a:ln w="19050">
            <a:solidFill>
              <a:schemeClr val="tx1"/>
            </a:solidFill>
          </a:ln>
        </p:spPr>
        <p:txBody>
          <a:bodyPr>
            <a:normAutofit/>
          </a:bodyPr>
          <a:lstStyle/>
          <a:p>
            <a:pPr algn="just">
              <a:lnSpc>
                <a:spcPct val="200000"/>
              </a:lnSpc>
            </a:pPr>
            <a:r>
              <a:rPr lang="en-US" sz="1350" dirty="0"/>
              <a:t>Student should have knowledge of </a:t>
            </a:r>
            <a:r>
              <a:rPr lang="en-IN" sz="1350" dirty="0"/>
              <a:t>Knowledge of Data Analysis Tools and Web Technology</a:t>
            </a:r>
            <a:r>
              <a:rPr lang="en-US" sz="1350" dirty="0"/>
              <a:t>.</a:t>
            </a:r>
          </a:p>
          <a:p>
            <a:pPr algn="just">
              <a:lnSpc>
                <a:spcPct val="200000"/>
              </a:lnSpc>
            </a:pPr>
            <a:r>
              <a:rPr lang="en-US" sz="1350" dirty="0"/>
              <a:t>Students should have good knowledge of Python Programming and Python coding experience.</a:t>
            </a:r>
          </a:p>
          <a:p>
            <a:pPr algn="just">
              <a:lnSpc>
                <a:spcPct val="200000"/>
              </a:lnSpc>
            </a:pPr>
            <a:r>
              <a:rPr lang="en-US" sz="1350" dirty="0"/>
              <a:t>knowledge of Computer and basic skill. </a:t>
            </a:r>
          </a:p>
          <a:p>
            <a:pPr algn="just">
              <a:lnSpc>
                <a:spcPct val="200000"/>
              </a:lnSpc>
            </a:pPr>
            <a:r>
              <a:rPr lang="en-US" sz="1350" dirty="0"/>
              <a:t>Good problem solving Skill .</a:t>
            </a:r>
          </a:p>
          <a:p>
            <a:pPr marL="0" indent="0" algn="just">
              <a:buNone/>
            </a:pPr>
            <a:endParaRPr lang="en-US" sz="2100" dirty="0"/>
          </a:p>
          <a:p>
            <a:pPr>
              <a:buNone/>
            </a:pPr>
            <a:endParaRPr lang="en-US" dirty="0"/>
          </a:p>
        </p:txBody>
      </p:sp>
      <p:pic>
        <p:nvPicPr>
          <p:cNvPr id="3" name="Picture 2">
            <a:extLst>
              <a:ext uri="{FF2B5EF4-FFF2-40B4-BE49-F238E27FC236}">
                <a16:creationId xmlns:a16="http://schemas.microsoft.com/office/drawing/2014/main" id="{66E29EBA-CF4C-C5E1-2677-5158323A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441242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0166BD-8063-43E1-9B55-6E56977B750E}" type="datetime1">
              <a:rPr lang="en-US" smtClean="0"/>
              <a:t>3/8/2025</a:t>
            </a:fld>
            <a:endParaRPr lang="en-US" dirty="0"/>
          </a:p>
        </p:txBody>
      </p:sp>
      <p:sp>
        <p:nvSpPr>
          <p:cNvPr id="5" name="Footer Placeholder 4"/>
          <p:cNvSpPr>
            <a:spLocks noGrp="1"/>
          </p:cNvSpPr>
          <p:nvPr>
            <p:ph type="ftr" sz="quarter" idx="11"/>
          </p:nvPr>
        </p:nvSpPr>
        <p:spPr>
          <a:xfrm>
            <a:off x="4552950" y="5624517"/>
            <a:ext cx="3771900" cy="273844"/>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p:nvPr/>
        </p:nvSpPr>
        <p:spPr>
          <a:xfrm>
            <a:off x="2609850"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Brief Introduction about the Subject with videos</a:t>
            </a:r>
          </a:p>
        </p:txBody>
      </p:sp>
      <p:sp>
        <p:nvSpPr>
          <p:cNvPr id="9" name="Content Placeholder 2"/>
          <p:cNvSpPr>
            <a:spLocks noGrp="1"/>
          </p:cNvSpPr>
          <p:nvPr>
            <p:ph idx="1"/>
          </p:nvPr>
        </p:nvSpPr>
        <p:spPr>
          <a:xfrm>
            <a:off x="2209800" y="1657351"/>
            <a:ext cx="8286750" cy="3394472"/>
          </a:xfrm>
        </p:spPr>
        <p:txBody>
          <a:bodyPr>
            <a:normAutofit/>
          </a:bodyPr>
          <a:lstStyle/>
          <a:p>
            <a:pPr marL="0" indent="0" algn="just">
              <a:buNone/>
            </a:pPr>
            <a:endParaRPr lang="en-US" sz="2100" dirty="0"/>
          </a:p>
          <a:p>
            <a:pPr>
              <a:buNone/>
            </a:pPr>
            <a:endParaRPr lang="en-US" dirty="0"/>
          </a:p>
        </p:txBody>
      </p:sp>
      <p:sp>
        <p:nvSpPr>
          <p:cNvPr id="8" name="Content Placeholder 2"/>
          <p:cNvSpPr txBox="1"/>
          <p:nvPr/>
        </p:nvSpPr>
        <p:spPr>
          <a:xfrm>
            <a:off x="1703614" y="1654085"/>
            <a:ext cx="8907236" cy="3832316"/>
          </a:xfrm>
          <a:prstGeom prst="rect">
            <a:avLst/>
          </a:prstGeom>
          <a:solidFill>
            <a:schemeClr val="accent5">
              <a:lumMod val="60000"/>
              <a:lumOff val="40000"/>
            </a:schemeClr>
          </a:solidFill>
          <a:ln w="19050">
            <a:solidFill>
              <a:schemeClr val="tx1"/>
            </a:solidFill>
          </a:ln>
        </p:spPr>
        <p:txBody>
          <a:bodyPr vert="horz" lIns="68580" tIns="34290" rIns="68580" bIns="3429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100" u="sng" dirty="0"/>
              <a:t>YouTube  /other  Video Links</a:t>
            </a:r>
          </a:p>
          <a:p>
            <a:r>
              <a:rPr lang="en-US" sz="2400" u="sng" dirty="0">
                <a:solidFill>
                  <a:srgbClr val="0000FF"/>
                </a:solidFill>
                <a:uFill>
                  <a:solidFill>
                    <a:srgbClr val="0000FF"/>
                  </a:solidFill>
                </a:uFill>
                <a:latin typeface="Liberation Serif"/>
                <a:ea typeface="Liberation Serif"/>
                <a:cs typeface="Liberation Serif"/>
              </a:rPr>
              <a:t>https://</a:t>
            </a:r>
            <a:r>
              <a:rPr lang="en-US" sz="2400" u="sng" dirty="0">
                <a:solidFill>
                  <a:srgbClr val="0000FF"/>
                </a:solidFill>
                <a:latin typeface="Liberation Serif"/>
                <a:ea typeface="Liberation Serif"/>
                <a:cs typeface="Liberation Serif"/>
                <a:hlinkClick r:id="rId2"/>
              </a:rPr>
              <a:t>www.youtube.com/watch?v=Uqs0GewlMkQ</a:t>
            </a:r>
            <a:r>
              <a:rPr lang="en-US" sz="2400" dirty="0">
                <a:solidFill>
                  <a:srgbClr val="0000FF"/>
                </a:solidFill>
                <a:latin typeface="Liberation Serif"/>
                <a:ea typeface="Liberation Serif"/>
                <a:cs typeface="Liberation Serif"/>
              </a:rPr>
              <a:t> </a:t>
            </a:r>
            <a:endParaRPr lang="en-US" sz="2400" u="sng" dirty="0"/>
          </a:p>
          <a:p>
            <a:r>
              <a:rPr lang="en-US" sz="2400" u="sng" dirty="0">
                <a:solidFill>
                  <a:srgbClr val="0000FF"/>
                </a:solidFill>
                <a:uFill>
                  <a:solidFill>
                    <a:srgbClr val="0000FF"/>
                  </a:solidFill>
                </a:uFill>
                <a:latin typeface="Liberation Serif"/>
                <a:ea typeface="Liberation Serif"/>
                <a:cs typeface="Liberation Serif"/>
              </a:rPr>
              <a:t>https://</a:t>
            </a:r>
            <a:r>
              <a:rPr lang="en-US" sz="2400" u="sng" dirty="0">
                <a:solidFill>
                  <a:srgbClr val="0000FF"/>
                </a:solidFill>
                <a:latin typeface="Liberation Serif"/>
                <a:ea typeface="Liberation Serif"/>
                <a:cs typeface="Liberation Serif"/>
                <a:hlinkClick r:id="rId3"/>
              </a:rPr>
              <a:t>www.youtube.com/watch?v=tUNwSH7671Y&amp;t=2s</a:t>
            </a:r>
            <a:endParaRPr lang="en-US" sz="2400" u="sng" dirty="0">
              <a:solidFill>
                <a:srgbClr val="0000FF"/>
              </a:solidFill>
              <a:uFill>
                <a:solidFill>
                  <a:srgbClr val="0000FF"/>
                </a:solidFill>
              </a:uFill>
              <a:latin typeface="Liberation Serif"/>
              <a:ea typeface="Liberation Serif"/>
              <a:cs typeface="Liberation Serif"/>
            </a:endParaRPr>
          </a:p>
          <a:p>
            <a:r>
              <a:rPr lang="en-US" sz="2400" u="sng" dirty="0">
                <a:solidFill>
                  <a:srgbClr val="0000FF"/>
                </a:solidFill>
                <a:uFill>
                  <a:solidFill>
                    <a:srgbClr val="0000FF"/>
                  </a:solidFill>
                </a:uFill>
                <a:latin typeface="Liberation Serif"/>
                <a:ea typeface="Liberation Serif"/>
                <a:cs typeface="Liberation Serif"/>
              </a:rPr>
              <a:t>https://slideplayer.com/slide/14222744/</a:t>
            </a:r>
            <a:endParaRPr lang="en-US" sz="2400" dirty="0"/>
          </a:p>
          <a:p>
            <a:pPr>
              <a:lnSpc>
                <a:spcPct val="200000"/>
              </a:lnSpc>
            </a:pPr>
            <a:r>
              <a:rPr lang="en-US" sz="2100" u="sng" dirty="0">
                <a:solidFill>
                  <a:srgbClr val="0000FF"/>
                </a:solidFill>
                <a:uFill>
                  <a:solidFill>
                    <a:srgbClr val="0000FF"/>
                  </a:solidFill>
                </a:uFill>
                <a:latin typeface="Liberation Serif"/>
                <a:ea typeface="Liberation Serif"/>
                <a:cs typeface="Liberation Serif"/>
                <a:hlinkClick r:id="rId4"/>
              </a:rPr>
              <a:t>https://</a:t>
            </a:r>
            <a:r>
              <a:rPr lang="en-US" sz="2100" u="sng" dirty="0">
                <a:solidFill>
                  <a:srgbClr val="0000FF"/>
                </a:solidFill>
                <a:latin typeface="Liberation Serif"/>
                <a:ea typeface="Liberation Serif"/>
                <a:cs typeface="Liberation Serif"/>
                <a:hlinkClick r:id="rId4"/>
              </a:rPr>
              <a:t>www.youtube.com/watch?v=KjWu1</a:t>
            </a:r>
            <a:endParaRPr lang="en-US" sz="2100" u="sng" dirty="0">
              <a:solidFill>
                <a:srgbClr val="0000FF"/>
              </a:solidFill>
              <a:latin typeface="Liberation Serif"/>
              <a:ea typeface="Liberation Serif"/>
              <a:cs typeface="Liberation Serif"/>
            </a:endParaRPr>
          </a:p>
          <a:p>
            <a:pPr>
              <a:lnSpc>
                <a:spcPct val="200000"/>
              </a:lnSpc>
            </a:pPr>
            <a:r>
              <a:rPr lang="en-US" sz="2100" u="sng" dirty="0">
                <a:solidFill>
                  <a:srgbClr val="0000FF"/>
                </a:solidFill>
                <a:latin typeface="Liberation Serif"/>
                <a:ea typeface="Liberation Serif"/>
                <a:cs typeface="Liberation Serif"/>
                <a:hlinkClick r:id="rId4"/>
              </a:rPr>
              <a:t>dZn00</a:t>
            </a:r>
            <a:r>
              <a:rPr lang="en-US" sz="2100" u="sng" dirty="0">
                <a:solidFill>
                  <a:srgbClr val="4F80BC"/>
                </a:solidFill>
                <a:uFill>
                  <a:solidFill>
                    <a:srgbClr val="4F80BC"/>
                  </a:solidFill>
                </a:uFill>
                <a:latin typeface="Liberation Serif"/>
                <a:ea typeface="Liberation Serif"/>
                <a:cs typeface="Liberation Serif"/>
                <a:hlinkClick r:id="rId5"/>
              </a:rPr>
              <a:t>https://</a:t>
            </a:r>
            <a:r>
              <a:rPr lang="en-US" sz="2100" u="sng" dirty="0">
                <a:solidFill>
                  <a:srgbClr val="4F80BC"/>
                </a:solidFill>
                <a:latin typeface="Liberation Serif"/>
                <a:ea typeface="Liberation Serif"/>
                <a:cs typeface="Liberation Serif"/>
                <a:hlinkClick r:id="rId5"/>
              </a:rPr>
              <a:t>www.youtube.com/watch?v=ntOaoW0T604</a:t>
            </a:r>
            <a:endParaRPr lang="en-US" sz="2100" u="sng" dirty="0">
              <a:solidFill>
                <a:srgbClr val="4F80BC"/>
              </a:solidFill>
              <a:latin typeface="Liberation Serif"/>
              <a:ea typeface="Liberation Serif"/>
              <a:cs typeface="Liberation Serif"/>
            </a:endParaRPr>
          </a:p>
          <a:p>
            <a:pPr marL="0" indent="0">
              <a:lnSpc>
                <a:spcPct val="200000"/>
              </a:lnSpc>
              <a:buNone/>
            </a:pPr>
            <a:endParaRPr lang="en-US" sz="2100" u="sng" dirty="0">
              <a:solidFill>
                <a:srgbClr val="4F80BC"/>
              </a:solidFill>
              <a:latin typeface="Liberation Serif"/>
              <a:ea typeface="Liberation Serif"/>
              <a:cs typeface="Liberation Serif"/>
            </a:endParaRPr>
          </a:p>
          <a:p>
            <a:pPr marL="0" indent="0">
              <a:lnSpc>
                <a:spcPct val="200000"/>
              </a:lnSpc>
              <a:buNone/>
            </a:pPr>
            <a:endParaRPr lang="en-US" sz="2100" u="sng" dirty="0"/>
          </a:p>
        </p:txBody>
      </p:sp>
      <p:pic>
        <p:nvPicPr>
          <p:cNvPr id="3" name="Picture 2">
            <a:extLst>
              <a:ext uri="{FF2B5EF4-FFF2-40B4-BE49-F238E27FC236}">
                <a16:creationId xmlns:a16="http://schemas.microsoft.com/office/drawing/2014/main" id="{D361A8A0-BED5-0A79-8E9D-973C5C1EF7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796883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FBBCCE6-74E4-4DBF-916A-6AE44DBA2BBD}" type="datetime1">
              <a:rPr lang="en-US" smtClean="0">
                <a:solidFill>
                  <a:schemeClr val="tx1"/>
                </a:solidFill>
              </a:rPr>
              <a:t>3/8/2025</a:t>
            </a:fld>
            <a:endParaRPr lang="en-US">
              <a:solidFill>
                <a:schemeClr val="tx1"/>
              </a:solidFill>
            </a:endParaRPr>
          </a:p>
        </p:txBody>
      </p:sp>
      <p:sp>
        <p:nvSpPr>
          <p:cNvPr id="14339" name="Slide Number Placeholder 5"/>
          <p:cNvSpPr>
            <a:spLocks noGrp="1"/>
          </p:cNvSpPr>
          <p:nvPr>
            <p:ph type="sldNum" sz="quarter" idx="12"/>
          </p:nvPr>
        </p:nvSpPr>
        <p:spPr bwMode="auto">
          <a:noFill/>
          <a:ln>
            <a:miter lim="800000"/>
          </a:ln>
        </p:spPr>
        <p:txBody>
          <a:bodyPr/>
          <a:lstStyle/>
          <a:p>
            <a:fld id="{20FBACB2-DB49-4932-B7E4-BC34E6E10002}" type="slidenum">
              <a:rPr lang="en-US" smtClean="0">
                <a:solidFill>
                  <a:schemeClr val="tx1"/>
                </a:solidFill>
                <a:cs typeface="Arial" panose="020B0604020202020204" pitchFamily="34" charset="0"/>
              </a:rPr>
              <a:pPr/>
              <a:t>24</a:t>
            </a:fld>
            <a:endParaRPr lang="en-US">
              <a:solidFill>
                <a:schemeClr val="tx1"/>
              </a:solidFill>
              <a:cs typeface="Arial" panose="020B0604020202020204" pitchFamily="34" charset="0"/>
            </a:endParaRPr>
          </a:p>
        </p:txBody>
      </p:sp>
      <p:sp>
        <p:nvSpPr>
          <p:cNvPr id="7" name="Title 1"/>
          <p:cNvSpPr txBox="1"/>
          <p:nvPr/>
        </p:nvSpPr>
        <p:spPr>
          <a:xfrm>
            <a:off x="1447800" y="0"/>
            <a:ext cx="107442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Unit Content</a:t>
            </a:r>
          </a:p>
        </p:txBody>
      </p:sp>
      <p:sp>
        <p:nvSpPr>
          <p:cNvPr id="14342" name="Footer Placeholder 12"/>
          <p:cNvSpPr>
            <a:spLocks noGrp="1"/>
          </p:cNvSpPr>
          <p:nvPr>
            <p:ph type="ftr" sz="quarter" idx="11"/>
          </p:nvPr>
        </p:nvSpPr>
        <p:spPr bwMode="auto">
          <a:xfrm>
            <a:off x="3810000" y="6340476"/>
            <a:ext cx="5791200" cy="365125"/>
          </a:xfrm>
          <a:noFill/>
          <a:ln>
            <a:miter lim="800000"/>
          </a:ln>
        </p:spPr>
        <p:txBody>
          <a:bodyPr wrap="square" numCol="1" anchorCtr="0" compatLnSpc="1"/>
          <a:lstStyle/>
          <a:p>
            <a:pPr fontAlgn="base">
              <a:spcBef>
                <a:spcPct val="0"/>
              </a:spcBef>
              <a:spcAft>
                <a:spcPct val="0"/>
              </a:spcAft>
            </a:pPr>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619219" y="761981"/>
            <a:ext cx="9982200" cy="5511819"/>
          </a:xfrm>
        </p:spPr>
        <p:txBody>
          <a:bodyPr>
            <a:normAutofit lnSpcReduction="10000"/>
          </a:bodyPr>
          <a:lstStyle/>
          <a:p>
            <a:pPr eaLnBrk="1" hangingPunct="1">
              <a:buNone/>
              <a:defRPr/>
            </a:pPr>
            <a:endParaRPr lang="en-US" altLang="en-US" sz="2533" dirty="0">
              <a:latin typeface="+mj-lt"/>
              <a:cs typeface="Times New Roman" panose="02020603050405020304" pitchFamily="18" charset="0"/>
            </a:endParaRPr>
          </a:p>
          <a:p>
            <a:pPr>
              <a:defRPr/>
            </a:pPr>
            <a:r>
              <a:rPr lang="en-US" sz="2667" dirty="0"/>
              <a:t>Web Search</a:t>
            </a:r>
            <a:endParaRPr lang="en-IN" sz="2533" dirty="0">
              <a:latin typeface="+mj-lt"/>
            </a:endParaRPr>
          </a:p>
          <a:p>
            <a:pPr>
              <a:defRPr/>
            </a:pPr>
            <a:r>
              <a:rPr lang="en-US" sz="2667" dirty="0"/>
              <a:t>Data Mining</a:t>
            </a:r>
            <a:endParaRPr lang="en-IN" sz="2533" dirty="0">
              <a:latin typeface="+mj-lt"/>
            </a:endParaRPr>
          </a:p>
          <a:p>
            <a:pPr>
              <a:defRPr/>
            </a:pPr>
            <a:r>
              <a:rPr lang="en-US" sz="2400" dirty="0"/>
              <a:t>and Machine Learning for extracting knowledge from the web,</a:t>
            </a:r>
          </a:p>
          <a:p>
            <a:pPr>
              <a:defRPr/>
            </a:pPr>
            <a:r>
              <a:rPr lang="en-US" sz="2400" dirty="0"/>
              <a:t> Inverted indices and Boolean queries.</a:t>
            </a:r>
          </a:p>
          <a:p>
            <a:pPr>
              <a:defRPr/>
            </a:pPr>
            <a:r>
              <a:rPr lang="en-US" sz="2400" dirty="0"/>
              <a:t> PLSI, </a:t>
            </a:r>
          </a:p>
          <a:p>
            <a:pPr>
              <a:defRPr/>
            </a:pPr>
            <a:r>
              <a:rPr lang="en-US" sz="2400" dirty="0"/>
              <a:t>Query optimization, </a:t>
            </a:r>
          </a:p>
          <a:p>
            <a:pPr>
              <a:defRPr/>
            </a:pPr>
            <a:r>
              <a:rPr lang="en-US" sz="2400" dirty="0"/>
              <a:t>page ranking, </a:t>
            </a:r>
          </a:p>
          <a:p>
            <a:pPr>
              <a:defRPr/>
            </a:pPr>
            <a:r>
              <a:rPr lang="en-US" sz="2400" dirty="0"/>
              <a:t>Essentials of Social graphs, </a:t>
            </a:r>
          </a:p>
          <a:p>
            <a:pPr>
              <a:defRPr/>
            </a:pPr>
            <a:r>
              <a:rPr lang="en-US" sz="2400" dirty="0"/>
              <a:t>Social Networks,</a:t>
            </a:r>
          </a:p>
          <a:p>
            <a:pPr>
              <a:defRPr/>
            </a:pPr>
            <a:r>
              <a:rPr lang="en-US" sz="2400" dirty="0"/>
              <a:t> Models,</a:t>
            </a:r>
          </a:p>
          <a:p>
            <a:pPr>
              <a:defRPr/>
            </a:pPr>
            <a:r>
              <a:rPr lang="en-US" sz="2400" dirty="0"/>
              <a:t> Information Diffusion in social media. </a:t>
            </a:r>
            <a:endParaRPr lang="en-US" altLang="en-US" sz="24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defRPr/>
            </a:pPr>
            <a:endParaRPr lang="en-US" altLang="en-US" sz="2400" dirty="0"/>
          </a:p>
          <a:p>
            <a:pPr marL="0" indent="0" algn="just">
              <a:buNone/>
              <a:defRPr/>
            </a:pPr>
            <a:endParaRPr lang="en-US" sz="4267" dirty="0"/>
          </a:p>
        </p:txBody>
      </p:sp>
      <p:pic>
        <p:nvPicPr>
          <p:cNvPr id="2" name="Picture 1">
            <a:extLst>
              <a:ext uri="{FF2B5EF4-FFF2-40B4-BE49-F238E27FC236}">
                <a16:creationId xmlns:a16="http://schemas.microsoft.com/office/drawing/2014/main" id="{7B3A23C4-DBDC-F6CD-5114-E803AEDB8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5647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p:cTn id="35"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p:cTn id="4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p:cTn id="4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 calcmode="lin" valueType="num">
                                      <p:cBhvr>
                                        <p:cTn id="56"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58" dur="500"/>
                                        <p:tgtEl>
                                          <p:spTgt spid="5">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5">
                                            <p:txEl>
                                              <p:pRg st="9" end="9"/>
                                            </p:txEl>
                                          </p:spTgt>
                                        </p:tgtEl>
                                        <p:attrNameLst>
                                          <p:attrName>style.visibility</p:attrName>
                                        </p:attrNameLst>
                                      </p:cBhvr>
                                      <p:to>
                                        <p:strVal val="visible"/>
                                      </p:to>
                                    </p:set>
                                    <p:anim calcmode="lin" valueType="num">
                                      <p:cBhvr>
                                        <p:cTn id="63" dur="500" fill="hold"/>
                                        <p:tgtEl>
                                          <p:spTgt spid="5">
                                            <p:txEl>
                                              <p:pRg st="9" end="9"/>
                                            </p:txEl>
                                          </p:spTgt>
                                        </p:tgtEl>
                                        <p:attrNameLst>
                                          <p:attrName>ppt_w</p:attrName>
                                        </p:attrNameLst>
                                      </p:cBhvr>
                                      <p:tavLst>
                                        <p:tav tm="0">
                                          <p:val>
                                            <p:fltVal val="0"/>
                                          </p:val>
                                        </p:tav>
                                        <p:tav tm="100000">
                                          <p:val>
                                            <p:strVal val="#ppt_w"/>
                                          </p:val>
                                        </p:tav>
                                      </p:tavLst>
                                    </p:anim>
                                    <p:anim calcmode="lin" valueType="num">
                                      <p:cBhvr>
                                        <p:cTn id="64" dur="500" fill="hold"/>
                                        <p:tgtEl>
                                          <p:spTgt spid="5">
                                            <p:txEl>
                                              <p:pRg st="9" end="9"/>
                                            </p:txEl>
                                          </p:spTgt>
                                        </p:tgtEl>
                                        <p:attrNameLst>
                                          <p:attrName>ppt_h</p:attrName>
                                        </p:attrNameLst>
                                      </p:cBhvr>
                                      <p:tavLst>
                                        <p:tav tm="0">
                                          <p:val>
                                            <p:fltVal val="0"/>
                                          </p:val>
                                        </p:tav>
                                        <p:tav tm="100000">
                                          <p:val>
                                            <p:strVal val="#ppt_h"/>
                                          </p:val>
                                        </p:tav>
                                      </p:tavLst>
                                    </p:anim>
                                    <p:animEffect transition="in" filter="fade">
                                      <p:cBhvr>
                                        <p:cTn id="65" dur="500"/>
                                        <p:tgtEl>
                                          <p:spTgt spid="5">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5">
                                            <p:txEl>
                                              <p:pRg st="10" end="10"/>
                                            </p:txEl>
                                          </p:spTgt>
                                        </p:tgtEl>
                                        <p:attrNameLst>
                                          <p:attrName>style.visibility</p:attrName>
                                        </p:attrNameLst>
                                      </p:cBhvr>
                                      <p:to>
                                        <p:strVal val="visible"/>
                                      </p:to>
                                    </p:set>
                                    <p:anim calcmode="lin" valueType="num">
                                      <p:cBhvr>
                                        <p:cTn id="70" dur="500" fill="hold"/>
                                        <p:tgtEl>
                                          <p:spTgt spid="5">
                                            <p:txEl>
                                              <p:pRg st="10" end="10"/>
                                            </p:txEl>
                                          </p:spTgt>
                                        </p:tgtEl>
                                        <p:attrNameLst>
                                          <p:attrName>ppt_w</p:attrName>
                                        </p:attrNameLst>
                                      </p:cBhvr>
                                      <p:tavLst>
                                        <p:tav tm="0">
                                          <p:val>
                                            <p:fltVal val="0"/>
                                          </p:val>
                                        </p:tav>
                                        <p:tav tm="100000">
                                          <p:val>
                                            <p:strVal val="#ppt_w"/>
                                          </p:val>
                                        </p:tav>
                                      </p:tavLst>
                                    </p:anim>
                                    <p:anim calcmode="lin" valueType="num">
                                      <p:cBhvr>
                                        <p:cTn id="71" dur="500" fill="hold"/>
                                        <p:tgtEl>
                                          <p:spTgt spid="5">
                                            <p:txEl>
                                              <p:pRg st="10" end="10"/>
                                            </p:txEl>
                                          </p:spTgt>
                                        </p:tgtEl>
                                        <p:attrNameLst>
                                          <p:attrName>ppt_h</p:attrName>
                                        </p:attrNameLst>
                                      </p:cBhvr>
                                      <p:tavLst>
                                        <p:tav tm="0">
                                          <p:val>
                                            <p:fltVal val="0"/>
                                          </p:val>
                                        </p:tav>
                                        <p:tav tm="100000">
                                          <p:val>
                                            <p:strVal val="#ppt_h"/>
                                          </p:val>
                                        </p:tav>
                                      </p:tavLst>
                                    </p:anim>
                                    <p:animEffect transition="in" filter="fade">
                                      <p:cBhvr>
                                        <p:cTn id="72" dur="500"/>
                                        <p:tgtEl>
                                          <p:spTgt spid="5">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anim calcmode="lin" valueType="num">
                                      <p:cBhvr>
                                        <p:cTn id="77" dur="500" fill="hold"/>
                                        <p:tgtEl>
                                          <p:spTgt spid="5">
                                            <p:txEl>
                                              <p:pRg st="11" end="11"/>
                                            </p:txEl>
                                          </p:spTgt>
                                        </p:tgtEl>
                                        <p:attrNameLst>
                                          <p:attrName>ppt_w</p:attrName>
                                        </p:attrNameLst>
                                      </p:cBhvr>
                                      <p:tavLst>
                                        <p:tav tm="0">
                                          <p:val>
                                            <p:fltVal val="0"/>
                                          </p:val>
                                        </p:tav>
                                        <p:tav tm="100000">
                                          <p:val>
                                            <p:strVal val="#ppt_w"/>
                                          </p:val>
                                        </p:tav>
                                      </p:tavLst>
                                    </p:anim>
                                    <p:anim calcmode="lin" valueType="num">
                                      <p:cBhvr>
                                        <p:cTn id="78" dur="500" fill="hold"/>
                                        <p:tgtEl>
                                          <p:spTgt spid="5">
                                            <p:txEl>
                                              <p:pRg st="11" end="11"/>
                                            </p:txEl>
                                          </p:spTgt>
                                        </p:tgtEl>
                                        <p:attrNameLst>
                                          <p:attrName>ppt_h</p:attrName>
                                        </p:attrNameLst>
                                      </p:cBhvr>
                                      <p:tavLst>
                                        <p:tav tm="0">
                                          <p:val>
                                            <p:fltVal val="0"/>
                                          </p:val>
                                        </p:tav>
                                        <p:tav tm="100000">
                                          <p:val>
                                            <p:strVal val="#ppt_h"/>
                                          </p:val>
                                        </p:tav>
                                      </p:tavLst>
                                    </p:anim>
                                    <p:animEffect transition="in" filter="fade">
                                      <p:cBhvr>
                                        <p:cTn id="7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2563" y="857252"/>
            <a:ext cx="10001251" cy="5483225"/>
          </a:xfrm>
        </p:spPr>
        <p:txBody>
          <a:bodyPr>
            <a:normAutofit/>
          </a:bodyPr>
          <a:lstStyle/>
          <a:p>
            <a:pPr algn="just">
              <a:buFont typeface="Arial" panose="020B0604020202020204" pitchFamily="34" charset="0"/>
              <a:buNone/>
              <a:defRPr/>
            </a:pPr>
            <a:endParaRPr lang="en-US" sz="2400" dirty="0">
              <a:latin typeface="Times New Roman" panose="02020603050405020304" pitchFamily="18" charset="0"/>
              <a:cs typeface="Times New Roman" panose="02020603050405020304" pitchFamily="18" charset="0"/>
            </a:endParaRPr>
          </a:p>
          <a:p>
            <a:pPr marL="0" indent="0" algn="just">
              <a:buNone/>
              <a:defRPr/>
            </a:pPr>
            <a:endParaRPr lang="en-US" sz="2400" dirty="0">
              <a:latin typeface="Times New Roman" panose="02020603050405020304" pitchFamily="18" charset="0"/>
              <a:cs typeface="Times New Roman" panose="02020603050405020304" pitchFamily="18" charset="0"/>
            </a:endParaRPr>
          </a:p>
        </p:txBody>
      </p:sp>
      <p:sp>
        <p:nvSpPr>
          <p:cNvPr id="22531" name="Date Placeholder 3"/>
          <p:cNvSpPr>
            <a:spLocks noGrp="1"/>
          </p:cNvSpPr>
          <p:nvPr>
            <p:ph type="dt" sz="quarter" idx="10"/>
          </p:nvPr>
        </p:nvSpPr>
        <p:spPr bwMode="auto">
          <a:noFill/>
          <a:ln>
            <a:miter lim="800000"/>
          </a:ln>
        </p:spPr>
        <p:txBody>
          <a:bodyPr wrap="square" numCol="1" anchorCtr="0" compatLnSpc="1"/>
          <a:lstStyle/>
          <a:p>
            <a:pPr fontAlgn="base">
              <a:spcBef>
                <a:spcPct val="0"/>
              </a:spcBef>
              <a:spcAft>
                <a:spcPct val="0"/>
              </a:spcAft>
            </a:pPr>
            <a:fld id="{066AA962-06BA-45AF-93A7-6230B8FB795E}" type="datetime1">
              <a:rPr lang="en-US" smtClean="0">
                <a:solidFill>
                  <a:schemeClr val="tx1"/>
                </a:solidFill>
                <a:latin typeface="Times New Roman" panose="02020603050405020304" pitchFamily="18" charset="0"/>
                <a:cs typeface="Times New Roman" panose="02020603050405020304" pitchFamily="18" charset="0"/>
              </a:rPr>
              <a:t>3/8/2025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22532" name="Slide Number Placeholder 5"/>
          <p:cNvSpPr>
            <a:spLocks noGrp="1"/>
          </p:cNvSpPr>
          <p:nvPr>
            <p:ph type="sldNum" sz="quarter" idx="12"/>
          </p:nvPr>
        </p:nvSpPr>
        <p:spPr bwMode="auto">
          <a:noFill/>
          <a:ln>
            <a:miter lim="800000"/>
          </a:ln>
        </p:spPr>
        <p:txBody>
          <a:bodyPr/>
          <a:lstStyle/>
          <a:p>
            <a:fld id="{E730590A-07B7-4B90-A628-55B49D4BD14A}" type="slidenum">
              <a:rPr lang="en-US" smtClean="0">
                <a:solidFill>
                  <a:schemeClr val="tx1"/>
                </a:solidFill>
                <a:latin typeface="Times New Roman" panose="02020603050405020304" pitchFamily="18" charset="0"/>
                <a:cs typeface="Times New Roman" panose="02020603050405020304" pitchFamily="18" charset="0"/>
              </a: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p:nvPr/>
        </p:nvSpPr>
        <p:spPr>
          <a:xfrm>
            <a:off x="1625600" y="0"/>
            <a:ext cx="105664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lIns="91440" tIns="45720" rIns="91440" bIns="45720" anchor="ctr"/>
          <a:lstStyle/>
          <a:p>
            <a:pPr algn="ctr" eaLnBrk="0" hangingPunct="0">
              <a:defRPr/>
            </a:pPr>
            <a:r>
              <a:rPr lang="en-US" sz="3200" dirty="0">
                <a:latin typeface="Times New Roman" panose="02020603050405020304" pitchFamily="18" charset="0"/>
                <a:cs typeface="Times New Roman" panose="02020603050405020304" pitchFamily="18" charset="0"/>
              </a:rPr>
              <a:t>Unit Objective</a:t>
            </a:r>
            <a:endParaRPr lang="en-IN" sz="3200" dirty="0">
              <a:latin typeface="Times New Roman" panose="02020603050405020304" pitchFamily="18" charset="0"/>
              <a:cs typeface="Times New Roman" panose="02020603050405020304" pitchFamily="18" charset="0"/>
            </a:endParaRPr>
          </a:p>
        </p:txBody>
      </p:sp>
      <p:sp>
        <p:nvSpPr>
          <p:cNvPr id="22535" name="Footer Placeholder 12"/>
          <p:cNvSpPr>
            <a:spLocks noGrp="1"/>
          </p:cNvSpPr>
          <p:nvPr>
            <p:ph type="ftr" sz="quarter" idx="11"/>
          </p:nvPr>
        </p:nvSpPr>
        <p:spPr bwMode="auto">
          <a:xfrm>
            <a:off x="3810000" y="6340476"/>
            <a:ext cx="5029200" cy="365125"/>
          </a:xfrm>
          <a:noFill/>
          <a:ln>
            <a:miter lim="800000"/>
          </a:ln>
        </p:spPr>
        <p:txBody>
          <a:bodyPr wrap="square" numCol="1" anchorCtr="0" compatLnSpc="1"/>
          <a:lstStyle/>
          <a:p>
            <a:pPr fontAlgn="base">
              <a:spcBef>
                <a:spcPct val="0"/>
              </a:spcBef>
              <a:spcAft>
                <a:spcPct val="0"/>
              </a:spcAft>
            </a:pPr>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1625600" y="1701801"/>
            <a:ext cx="7518400" cy="3744551"/>
          </a:xfrm>
          <a:prstGeom prst="rect">
            <a:avLst/>
          </a:prstGeom>
        </p:spPr>
        <p:txBody>
          <a:bodyPr wrap="square">
            <a:spAutoFit/>
          </a:bodyPr>
          <a:lstStyle/>
          <a:p>
            <a:pPr marL="457189" indent="-457189">
              <a:buAutoNum type="arabicPeriod"/>
            </a:pPr>
            <a:endParaRPr lang="en-US" sz="2133" dirty="0">
              <a:latin typeface="+mj-lt"/>
            </a:endParaRPr>
          </a:p>
          <a:p>
            <a:pPr marL="457189" indent="-457189" algn="just">
              <a:buAutoNum type="arabicPeriod"/>
            </a:pPr>
            <a:r>
              <a:rPr lang="en-US" sz="2400" dirty="0">
                <a:latin typeface="+mj-lt"/>
              </a:rPr>
              <a:t>Web mining can help you to discover your customers' key initiatives and their financial situation.</a:t>
            </a:r>
          </a:p>
          <a:p>
            <a:pPr marL="457189" indent="-457189" algn="just">
              <a:buAutoNum type="arabicPeriod"/>
            </a:pPr>
            <a:r>
              <a:rPr lang="en-US" sz="2400" dirty="0">
                <a:latin typeface="+mj-lt"/>
              </a:rPr>
              <a:t>Student will able to understand mining tools that helped them to identify various criminal activities..</a:t>
            </a:r>
          </a:p>
          <a:p>
            <a:pPr marL="457189" indent="-457189" algn="just">
              <a:buAutoNum type="arabicPeriod"/>
            </a:pPr>
            <a:r>
              <a:rPr lang="en-US" sz="2400" dirty="0">
                <a:latin typeface="+mj-lt"/>
              </a:rPr>
              <a:t>Student will able to define web searches.</a:t>
            </a:r>
          </a:p>
          <a:p>
            <a:pPr marL="457189" indent="-457189" algn="just">
              <a:buAutoNum type="arabicPeriod"/>
            </a:pPr>
            <a:r>
              <a:rPr lang="en-US" sz="2400" dirty="0">
                <a:latin typeface="+mj-lt"/>
              </a:rPr>
              <a:t>Describe Data Mining and Social Networks</a:t>
            </a:r>
          </a:p>
          <a:p>
            <a:pPr marL="457189" indent="-457189" algn="just">
              <a:buAutoNum type="arabicPeriod"/>
            </a:pPr>
            <a:r>
              <a:rPr lang="en-US" sz="2400" dirty="0">
                <a:latin typeface="+mj-lt"/>
              </a:rPr>
              <a:t>Define Information Diffusion in social media</a:t>
            </a:r>
            <a:r>
              <a:rPr lang="en-US" sz="2133" dirty="0">
                <a:latin typeface="+mj-lt"/>
              </a:rPr>
              <a:t>.</a:t>
            </a:r>
          </a:p>
          <a:p>
            <a:endParaRPr lang="en-US" altLang="en-US" sz="2400" dirty="0">
              <a:latin typeface="Times New Roman" panose="02020603050405020304" pitchFamily="18" charset="0"/>
              <a:ea typeface="MS PGothic" panose="020B0600070205080204" pitchFamily="34" charset="-128"/>
              <a:cs typeface="Times New Roman" panose="02020603050405020304" pitchFamily="18" charset="0"/>
            </a:endParaRPr>
          </a:p>
          <a:p>
            <a:endParaRPr lang="en-US" sz="2400" dirty="0"/>
          </a:p>
        </p:txBody>
      </p:sp>
      <p:pic>
        <p:nvPicPr>
          <p:cNvPr id="2" name="Picture 1">
            <a:extLst>
              <a:ext uri="{FF2B5EF4-FFF2-40B4-BE49-F238E27FC236}">
                <a16:creationId xmlns:a16="http://schemas.microsoft.com/office/drawing/2014/main" id="{59422619-6345-D293-D4C6-836D7DB8E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92963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1447800" y="1066800"/>
            <a:ext cx="9601200" cy="5029200"/>
          </a:xfrm>
        </p:spPr>
        <p:txBody>
          <a:bodyPr>
            <a:normAutofit/>
          </a:bodyPr>
          <a:lstStyle/>
          <a:p>
            <a:pPr algn="just">
              <a:buNone/>
            </a:pPr>
            <a:r>
              <a:rPr lang="en-US" altLang="en-US" sz="2400" b="1" dirty="0">
                <a:latin typeface="Times New Roman" panose="02020603050405020304" pitchFamily="18" charset="0"/>
                <a:ea typeface="MS PGothic" panose="020B0600070205080204" pitchFamily="34" charset="-128"/>
                <a:cs typeface="Times New Roman" panose="02020603050405020304" pitchFamily="18" charset="0"/>
              </a:rPr>
              <a:t>The student will be able to:</a:t>
            </a:r>
          </a:p>
          <a:p>
            <a:pPr lvl="1" algn="just"/>
            <a:r>
              <a:rPr lang="en-US" dirty="0"/>
              <a:t>Define Machine Learning for extracting knowledge from the web</a:t>
            </a:r>
            <a:r>
              <a:rPr lang="en-US" altLang="en-US" dirty="0">
                <a:latin typeface="Times New Roman" panose="02020603050405020304" pitchFamily="18" charset="0"/>
                <a:ea typeface="MS PGothic" panose="020B0600070205080204" pitchFamily="34" charset="-128"/>
                <a:cs typeface="Times New Roman" panose="02020603050405020304" pitchFamily="18" charset="0"/>
              </a:rPr>
              <a:t>. </a:t>
            </a:r>
          </a:p>
          <a:p>
            <a:pPr lvl="1" algn="just"/>
            <a:r>
              <a:rPr lang="en-US" altLang="en-US" dirty="0">
                <a:latin typeface="Times New Roman" panose="02020603050405020304" pitchFamily="18" charset="0"/>
                <a:ea typeface="MS PGothic" panose="020B0600070205080204" pitchFamily="34" charset="-128"/>
                <a:cs typeface="Times New Roman" panose="02020603050405020304" pitchFamily="18" charset="0"/>
              </a:rPr>
              <a:t>Give examples of Web Searches. </a:t>
            </a:r>
          </a:p>
          <a:p>
            <a:pPr lvl="1" algn="just"/>
            <a:r>
              <a:rPr lang="en-US" altLang="en-US" dirty="0">
                <a:latin typeface="Times New Roman" panose="02020603050405020304" pitchFamily="18" charset="0"/>
                <a:ea typeface="MS PGothic" panose="020B0600070205080204" pitchFamily="34" charset="-128"/>
                <a:cs typeface="Times New Roman" panose="02020603050405020304" pitchFamily="18" charset="0"/>
              </a:rPr>
              <a:t>Build </a:t>
            </a:r>
            <a:r>
              <a:rPr lang="en-US" dirty="0"/>
              <a:t>Inverted indices and Boolean queries.</a:t>
            </a:r>
            <a:endParaRPr lang="en-US" altLang="en-US" dirty="0">
              <a:latin typeface="Times New Roman" panose="02020603050405020304" pitchFamily="18" charset="0"/>
              <a:ea typeface="MS PGothic" panose="020B0600070205080204" pitchFamily="34" charset="-128"/>
              <a:cs typeface="Times New Roman" panose="02020603050405020304" pitchFamily="18" charset="0"/>
            </a:endParaRPr>
          </a:p>
          <a:p>
            <a:pPr lvl="1" algn="just"/>
            <a:r>
              <a:rPr lang="en-US" altLang="en-US" dirty="0">
                <a:latin typeface="Times New Roman" panose="02020603050405020304" pitchFamily="18" charset="0"/>
                <a:ea typeface="MS PGothic" panose="020B0600070205080204" pitchFamily="34" charset="-128"/>
                <a:cs typeface="Times New Roman" panose="02020603050405020304" pitchFamily="18" charset="0"/>
              </a:rPr>
              <a:t>Determine </a:t>
            </a:r>
            <a:r>
              <a:rPr lang="en-US" dirty="0"/>
              <a:t>page ranking.</a:t>
            </a:r>
            <a:endParaRPr lang="en-US" altLang="en-US" dirty="0">
              <a:latin typeface="Times New Roman" panose="02020603050405020304" pitchFamily="18" charset="0"/>
              <a:ea typeface="MS PGothic" panose="020B0600070205080204" pitchFamily="34" charset="-128"/>
              <a:cs typeface="Times New Roman" panose="02020603050405020304" pitchFamily="18" charset="0"/>
            </a:endParaRPr>
          </a:p>
          <a:p>
            <a:pPr lvl="1" algn="just"/>
            <a:r>
              <a:rPr lang="en-US" altLang="en-US" dirty="0">
                <a:latin typeface="Times New Roman" panose="02020603050405020304" pitchFamily="18" charset="0"/>
                <a:ea typeface="MS PGothic" panose="020B0600070205080204" pitchFamily="34" charset="-128"/>
                <a:cs typeface="Times New Roman" panose="02020603050405020304" pitchFamily="18" charset="0"/>
              </a:rPr>
              <a:t>Define </a:t>
            </a:r>
            <a:r>
              <a:rPr lang="en-US" dirty="0"/>
              <a:t>Query optimization</a:t>
            </a:r>
            <a:r>
              <a:rPr lang="en-US" altLang="en-US" dirty="0">
                <a:latin typeface="Times New Roman" panose="02020603050405020304" pitchFamily="18" charset="0"/>
                <a:ea typeface="MS PGothic" panose="020B0600070205080204" pitchFamily="34" charset="-128"/>
                <a:cs typeface="Times New Roman" panose="02020603050405020304" pitchFamily="18" charset="0"/>
              </a:rPr>
              <a:t>.</a:t>
            </a:r>
          </a:p>
          <a:p>
            <a:pPr lvl="1" algn="just">
              <a:buNone/>
            </a:pPr>
            <a:endParaRPr lang="en-US" altLang="en-US" b="1" dirty="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5363" name="Date Placeholder 3"/>
          <p:cNvSpPr>
            <a:spLocks noGrp="1"/>
          </p:cNvSpPr>
          <p:nvPr>
            <p:ph type="dt" sz="quarter" idx="10"/>
          </p:nvPr>
        </p:nvSpPr>
        <p:spPr bwMode="auto">
          <a:xfrm>
            <a:off x="1981200" y="641668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3355" indent="-286166">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2971" indent="-228594">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160" indent="-228594">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349" indent="-228594">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537"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726"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8914"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103"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C19A150D-7EE0-496F-819C-190691578F2E}" type="datetime1">
              <a:rPr lang="en-US" altLang="en-US" sz="1200" smtClean="0">
                <a:solidFill>
                  <a:srgbClr val="898989"/>
                </a:solidFill>
              </a:rPr>
              <a:t>3/8/2025</a:t>
            </a:fld>
            <a:endParaRPr lang="en-US" altLang="en-US" sz="1200" dirty="0">
              <a:solidFill>
                <a:srgbClr val="898989"/>
              </a:solidFill>
            </a:endParaRP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3355" indent="-286166">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2971" indent="-228594">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160" indent="-228594">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349" indent="-228594">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537"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726"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8914"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103"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200" dirty="0">
                <a:solidFill>
                  <a:srgbClr val="898989"/>
                </a:solidFill>
              </a:rPr>
              <a:t> </a:t>
            </a:r>
            <a:fld id="{DF38E595-A8C4-4771-A081-1A96995EFC58}" type="slidenum">
              <a:rPr lang="en-US" altLang="en-US" sz="1200">
                <a:solidFill>
                  <a:srgbClr val="898989"/>
                </a:solidFill>
              </a:rPr>
              <a:pPr>
                <a:spcBef>
                  <a:spcPct val="0"/>
                </a:spcBef>
                <a:buFontTx/>
                <a:buNone/>
              </a:pPr>
              <a:t>26</a:t>
            </a:fld>
            <a:endParaRPr lang="en-US" altLang="en-US" sz="1200" dirty="0">
              <a:solidFill>
                <a:srgbClr val="898989"/>
              </a:solidFill>
            </a:endParaRPr>
          </a:p>
        </p:txBody>
      </p:sp>
      <p:sp>
        <p:nvSpPr>
          <p:cNvPr id="7" name="Title 1"/>
          <p:cNvSpPr txBox="1"/>
          <p:nvPr/>
        </p:nvSpPr>
        <p:spPr bwMode="auto">
          <a:xfrm>
            <a:off x="1320800" y="65888"/>
            <a:ext cx="10744200" cy="685800"/>
          </a:xfrm>
          <a:prstGeom prst="rect">
            <a:avLst/>
          </a:prstGeom>
          <a:solidFill>
            <a:srgbClr val="DEA6A6"/>
          </a:solidFill>
          <a:ln w="9525">
            <a:solidFill>
              <a:srgbClr val="46AAC5"/>
            </a:solidFill>
            <a:miter lim="800000"/>
          </a:ln>
          <a:effectLst>
            <a:outerShdw blurRad="63500" dist="20000" dir="5400000" rotWithShape="0">
              <a:srgbClr val="000000">
                <a:alpha val="37999"/>
              </a:srgbClr>
            </a:outerShdw>
          </a:effectLst>
        </p:spPr>
        <p:txBody>
          <a:bodyPr lIns="91440" tIns="45720" rIns="91440" bIns="45720"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Topic Objectives: (CO2)</a:t>
            </a:r>
          </a:p>
        </p:txBody>
      </p:sp>
      <p:sp>
        <p:nvSpPr>
          <p:cNvPr id="8" name="Footer Placeholder 12"/>
          <p:cNvSpPr>
            <a:spLocks noGrp="1"/>
          </p:cNvSpPr>
          <p:nvPr>
            <p:ph type="ftr" sz="quarter" idx="11"/>
          </p:nvPr>
        </p:nvSpPr>
        <p:spPr>
          <a:xfrm>
            <a:off x="3886200" y="6416683"/>
            <a:ext cx="50292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A7CCDA8-D0FF-6435-75A2-151144A0B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74376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 calcmode="lin" valueType="num">
                                      <p:cBhvr additive="base">
                                        <p:cTn id="11" dur="5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 calcmode="lin" valueType="num">
                                      <p:cBhvr additive="base">
                                        <p:cTn id="15" dur="5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 calcmode="lin" valueType="num">
                                      <p:cBhvr additive="base">
                                        <p:cTn id="19" dur="5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anim calcmode="lin" valueType="num">
                                      <p:cBhvr additive="base">
                                        <p:cTn id="23" dur="5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anim calcmode="lin" valueType="num">
                                      <p:cBhvr additive="base">
                                        <p:cTn id="27" dur="500" fill="hold"/>
                                        <p:tgtEl>
                                          <p:spTgt spid="1536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search engine</a:t>
            </a:r>
            <a:r>
              <a:rPr lang="en-US" dirty="0">
                <a:latin typeface="Times New Roman" pitchFamily="18" charset="0"/>
                <a:cs typeface="Times New Roman" pitchFamily="18" charset="0"/>
              </a:rPr>
              <a:t> is a </a:t>
            </a:r>
            <a:r>
              <a:rPr lang="en-US" dirty="0">
                <a:latin typeface="Times New Roman" pitchFamily="18" charset="0"/>
                <a:cs typeface="Times New Roman" pitchFamily="18" charset="0"/>
                <a:hlinkClick r:id="rId2" tooltip="Software system"/>
              </a:rPr>
              <a:t>software system</a:t>
            </a:r>
            <a:r>
              <a:rPr lang="en-US" dirty="0">
                <a:latin typeface="Times New Roman" pitchFamily="18" charset="0"/>
                <a:cs typeface="Times New Roman" pitchFamily="18" charset="0"/>
              </a:rPr>
              <a:t> designed to carry out </a:t>
            </a:r>
            <a:r>
              <a:rPr lang="en-US" dirty="0">
                <a:latin typeface="Times New Roman" pitchFamily="18" charset="0"/>
                <a:cs typeface="Times New Roman" pitchFamily="18" charset="0"/>
                <a:hlinkClick r:id="rId3" tooltip="Web search query"/>
              </a:rPr>
              <a:t>web searches</a:t>
            </a:r>
            <a:r>
              <a:rPr lang="en-US" dirty="0">
                <a:latin typeface="Times New Roman" pitchFamily="18" charset="0"/>
                <a:cs typeface="Times New Roman" pitchFamily="18" charset="0"/>
              </a:rPr>
              <a:t>. The most productive way to conduct a search on the internet is through a search engine. A web search engine is a software system designed to search for information on the World Wide Web. The search results are generally presented in a line of results often referred to as search engine results pages (SEROs). The information may be a mix of web pages, images, and other types of files. Some search engines also mine data available in databases or open directories. </a:t>
            </a:r>
          </a:p>
          <a:p>
            <a:pPr algn="just"/>
            <a:r>
              <a:rPr lang="en-US" dirty="0">
                <a:latin typeface="Times New Roman" pitchFamily="18" charset="0"/>
                <a:cs typeface="Times New Roman" pitchFamily="18" charset="0"/>
              </a:rPr>
              <a:t>There are a number of various search engines available and some of them may seem familiar to you. The top web search engines are Google, Bing, Yahoo, Ask.com, and AOL.com. For the purpose of this course, we will be searching using the Google Chrome web browser, and search first with the Google search engine and then Microsoft’s Bing search engine.</a:t>
            </a: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F041ECE-E16C-46EC-97FC-9008DBEDD44F}"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8" name="Title 1"/>
          <p:cNvSpPr txBox="1">
            <a:spLocks noGrp="1"/>
          </p:cNvSpPr>
          <p:nvPr>
            <p:ph type="title"/>
          </p:nvPr>
        </p:nvSpPr>
        <p:spPr bwMode="auto">
          <a:xfrm>
            <a:off x="1828800" y="274640"/>
            <a:ext cx="9753600" cy="919161"/>
          </a:xfrm>
          <a:prstGeom prst="rect">
            <a:avLst/>
          </a:prstGeom>
          <a:solidFill>
            <a:srgbClr val="DEA6A6"/>
          </a:solidFill>
          <a:ln w="9525">
            <a:solidFill>
              <a:srgbClr val="46AAC5"/>
            </a:solidFill>
            <a:miter lim="800000"/>
          </a:ln>
          <a:effectLst>
            <a:outerShdw blurRad="63500" dist="20000" dir="5400000" rotWithShape="0">
              <a:srgbClr val="000000">
                <a:alpha val="37999"/>
              </a:srgbClr>
            </a:outerShdw>
          </a:effectLst>
        </p:spPr>
        <p:txBody>
          <a:bodyPr vert="horz" lIns="91440" tIns="45720" rIns="91440" bIns="45720" rtlCol="0" anchor="ctr">
            <a:normAutofit/>
          </a:bodyPr>
          <a:lstStyle/>
          <a:p>
            <a:pPr algn="ctr">
              <a:defRPr/>
            </a:pPr>
            <a:r>
              <a:rPr lang="en-US" sz="3200" dirty="0">
                <a:solidFill>
                  <a:schemeClr val="dk1"/>
                </a:solidFill>
              </a:rPr>
              <a:t>Web Search</a:t>
            </a:r>
            <a:r>
              <a:rPr lang="en-US" sz="3200" dirty="0">
                <a:solidFill>
                  <a:schemeClr val="dk1"/>
                </a:solidFill>
                <a:latin typeface="Times New Roman" panose="02020603050405020304" pitchFamily="18" charset="0"/>
                <a:cs typeface="Times New Roman" panose="02020603050405020304" pitchFamily="18" charset="0"/>
              </a:rPr>
              <a:t> (CO2)</a:t>
            </a:r>
          </a:p>
        </p:txBody>
      </p:sp>
      <p:pic>
        <p:nvPicPr>
          <p:cNvPr id="2" name="Picture 1">
            <a:extLst>
              <a:ext uri="{FF2B5EF4-FFF2-40B4-BE49-F238E27FC236}">
                <a16:creationId xmlns:a16="http://schemas.microsoft.com/office/drawing/2014/main" id="{41DFDAC6-3E57-7D27-3D0D-8B7802BD5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111989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1E244E-39AC-45C8-B79E-FDB641EC859A}" type="datetime1">
              <a:rPr lang="en-US" smtClean="0">
                <a:solidFill>
                  <a:schemeClr val="tx1"/>
                </a:solidFill>
              </a:rPr>
              <a:t>3/8/2025</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28</a:t>
            </a:fld>
            <a:endParaRPr lang="en-US">
              <a:solidFill>
                <a:schemeClr val="tx1"/>
              </a:solidFill>
            </a:endParaRPr>
          </a:p>
        </p:txBody>
      </p:sp>
      <p:sp>
        <p:nvSpPr>
          <p:cNvPr id="7" name="Title 1"/>
          <p:cNvSpPr txBox="1"/>
          <p:nvPr/>
        </p:nvSpPr>
        <p:spPr>
          <a:xfrm>
            <a:off x="1828800" y="2"/>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Mining</a:t>
            </a:r>
            <a:r>
              <a:rPr lang="en-US" sz="3200" dirty="0">
                <a:solidFill>
                  <a:schemeClr val="tx1"/>
                </a:solidFill>
                <a:latin typeface="Times New Roman" panose="02020603050405020304" pitchFamily="18" charset="0"/>
                <a:cs typeface="Times New Roman" panose="02020603050405020304" pitchFamily="18" charset="0"/>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828800" y="838200"/>
            <a:ext cx="9525000" cy="5257800"/>
          </a:xfrm>
        </p:spPr>
        <p:txBody>
          <a:bodyPr>
            <a:noAutofit/>
          </a:bodyPr>
          <a:lstStyle/>
          <a:p>
            <a:pPr marL="0" indent="0" algn="just">
              <a:spcBef>
                <a:spcPts val="500"/>
              </a:spcBef>
              <a:buClr>
                <a:schemeClr val="tx2">
                  <a:lumMod val="60000"/>
                  <a:lumOff val="40000"/>
                </a:schemeClr>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sz="2200" dirty="0">
                <a:latin typeface="Times New Roman" pitchFamily="18" charset="0"/>
                <a:cs typeface="Times New Roman" pitchFamily="18" charset="0"/>
              </a:rPr>
              <a:t>Data mining is </a:t>
            </a:r>
            <a:r>
              <a:rPr lang="en-US" sz="2200" b="1" dirty="0">
                <a:latin typeface="Times New Roman" pitchFamily="18" charset="0"/>
                <a:cs typeface="Times New Roman" pitchFamily="18" charset="0"/>
              </a:rPr>
              <a:t>the process of sorting through large data sets to identify patterns and relationships that can help solve business problems through data analysis</a:t>
            </a:r>
            <a:r>
              <a:rPr lang="en-US" sz="2200" dirty="0">
                <a:latin typeface="Times New Roman" pitchFamily="18" charset="0"/>
                <a:cs typeface="Times New Roman" pitchFamily="18" charset="0"/>
              </a:rPr>
              <a:t>. Data mining techniques and tools enable enterprises to predict future trends and make more-informed business decisions. </a:t>
            </a:r>
          </a:p>
          <a:p>
            <a:pPr marL="0" indent="0" algn="just">
              <a:spcBef>
                <a:spcPts val="500"/>
              </a:spcBef>
              <a:buClr>
                <a:schemeClr val="tx2">
                  <a:lumMod val="60000"/>
                  <a:lumOff val="40000"/>
                </a:schemeClr>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sz="2200" dirty="0">
                <a:latin typeface="Times New Roman" pitchFamily="18" charset="0"/>
                <a:cs typeface="Times New Roman" pitchFamily="18" charset="0"/>
              </a:rPr>
              <a:t>It typically involves the </a:t>
            </a:r>
            <a:r>
              <a:rPr lang="en-US" sz="2200" dirty="0">
                <a:latin typeface="Times New Roman" pitchFamily="18" charset="0"/>
                <a:cs typeface="Times New Roman" pitchFamily="18" charset="0"/>
                <a:hlinkClick r:id="rId2"/>
              </a:rPr>
              <a:t>collection</a:t>
            </a:r>
            <a:r>
              <a:rPr lang="en-US" sz="2200" dirty="0">
                <a:latin typeface="Times New Roman" pitchFamily="18" charset="0"/>
                <a:cs typeface="Times New Roman" pitchFamily="18" charset="0"/>
              </a:rPr>
              <a:t>, processing, and analysis of raw data obtained from social media platforms such as Facebook, Instagram, Twitter, </a:t>
            </a:r>
            <a:r>
              <a:rPr lang="en-US" sz="2200" dirty="0" err="1">
                <a:latin typeface="Times New Roman" pitchFamily="18" charset="0"/>
                <a:cs typeface="Times New Roman" pitchFamily="18" charset="0"/>
              </a:rPr>
              <a:t>TikTok</a:t>
            </a:r>
            <a:r>
              <a:rPr lang="en-US" sz="2200" dirty="0">
                <a:latin typeface="Times New Roman" pitchFamily="18" charset="0"/>
                <a:cs typeface="Times New Roman" pitchFamily="18" charset="0"/>
              </a:rPr>
              <a:t>, LinkedIn, YouTube, and others, to uncover meaningful patterns and trends, draw conclusions, and provide insightful and actionable information.</a:t>
            </a:r>
          </a:p>
          <a:p>
            <a:pPr marL="0" indent="0" algn="just">
              <a:buNone/>
            </a:pPr>
            <a:r>
              <a:rPr lang="en-US" sz="2200" dirty="0">
                <a:latin typeface="Times New Roman" pitchFamily="18" charset="0"/>
                <a:cs typeface="Times New Roman" pitchFamily="18" charset="0"/>
              </a:rPr>
              <a:t>Social media data mining harvests various types of social data that are either publicly available (e.g., age, gender, job profession, geographic location, etc.) or are generated on a daily basis on social media platforms (e.g., comments, likes, clicks, etc.).</a:t>
            </a:r>
          </a:p>
          <a:p>
            <a:pPr marL="0" indent="0" algn="just">
              <a:buNone/>
            </a:pPr>
            <a:r>
              <a:rPr lang="en-US" sz="2200" dirty="0">
                <a:latin typeface="Times New Roman" pitchFamily="18" charset="0"/>
                <a:cs typeface="Times New Roman" pitchFamily="18" charset="0"/>
              </a:rPr>
              <a:t>Typically, the data represents people’s attitudes, connections, behavior, and feelings towards a certain topic, product, or service. Depending on the social media platform in question, this data may include the number of followers, comments, likes, or shares, if the targeted social media data comes from Facebook, Twitter’s retweets or the number of impressions, or Instagram’s engagement rates and hashtag usage.</a:t>
            </a:r>
          </a:p>
          <a:p>
            <a:pPr marL="447875" indent="-447875" algn="just">
              <a:spcBef>
                <a:spcPts val="500"/>
              </a:spcBef>
              <a:buClr>
                <a:schemeClr val="tx2">
                  <a:lumMod val="60000"/>
                  <a:lumOff val="40000"/>
                </a:schemeClr>
              </a:buClr>
              <a:buSzPct val="75000"/>
              <a:buFont typeface="Wingdings" panose="05000000000000000000" pitchFamily="2" charset="2"/>
              <a:buChar char=""/>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2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424B68B7-873D-8628-A0D6-4FFFA5693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33110475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7097"/>
            <a:ext cx="10515600" cy="4909866"/>
          </a:xfrm>
        </p:spPr>
        <p:txBody>
          <a:bodyPr>
            <a:noAutofit/>
          </a:bodyPr>
          <a:lstStyle/>
          <a:p>
            <a:pPr marL="0" indent="0" algn="just">
              <a:buNone/>
            </a:pPr>
            <a:r>
              <a:rPr lang="en-US" sz="2100" dirty="0">
                <a:latin typeface="Times New Roman" pitchFamily="18" charset="0"/>
                <a:cs typeface="Times New Roman" pitchFamily="18" charset="0"/>
              </a:rPr>
              <a:t>In computing, </a:t>
            </a:r>
            <a:r>
              <a:rPr lang="en-US" sz="2100" b="1" dirty="0">
                <a:latin typeface="Times New Roman" pitchFamily="18" charset="0"/>
                <a:cs typeface="Times New Roman" pitchFamily="18" charset="0"/>
              </a:rPr>
              <a:t>data</a:t>
            </a:r>
            <a:r>
              <a:rPr lang="en-US" sz="2100" dirty="0">
                <a:latin typeface="Times New Roman" pitchFamily="18" charset="0"/>
                <a:cs typeface="Times New Roman" pitchFamily="18" charset="0"/>
              </a:rPr>
              <a:t> is information that has been translated into a form that is efficient for movement or processing.</a:t>
            </a:r>
          </a:p>
          <a:p>
            <a:pPr algn="just"/>
            <a:r>
              <a:rPr lang="en-US" sz="2100" dirty="0">
                <a:latin typeface="Times New Roman" pitchFamily="18" charset="0"/>
                <a:cs typeface="Times New Roman" pitchFamily="18" charset="0"/>
              </a:rPr>
              <a:t>For each feature type, there exists a set of permissible operations (statistics) using the feature values and transformations that are allowed. </a:t>
            </a:r>
          </a:p>
          <a:p>
            <a:pPr marL="0" indent="0" algn="just">
              <a:buNone/>
            </a:pPr>
            <a:r>
              <a:rPr lang="en-US" sz="2100" dirty="0">
                <a:latin typeface="Times New Roman" pitchFamily="18" charset="0"/>
                <a:cs typeface="Times New Roman" pitchFamily="18" charset="0"/>
              </a:rPr>
              <a:t>• Nominal (categorical). These features take values that are often represented as strings. For instance, a customer’s name is a nominal feature. In general, a few statistics can be computed on nominal features. Examples are the chi-square statistic (χ 2 ) and the mode(most common feature value). </a:t>
            </a:r>
          </a:p>
          <a:p>
            <a:pPr marL="0" indent="0" algn="just">
              <a:buNone/>
            </a:pPr>
            <a:r>
              <a:rPr lang="en-US" sz="2100" dirty="0">
                <a:latin typeface="Times New Roman" pitchFamily="18" charset="0"/>
                <a:cs typeface="Times New Roman" pitchFamily="18" charset="0"/>
              </a:rPr>
              <a:t>For example, one can find the most common first name among customers. The only possible transformation on the data is comparison. For example, we can check whether our customer’s name is John or not. Nominal feature values are often presented in a set format.</a:t>
            </a:r>
          </a:p>
          <a:p>
            <a:pPr marL="0" indent="0" algn="just">
              <a:buNone/>
            </a:pPr>
            <a:r>
              <a:rPr lang="en-US" sz="2100" dirty="0">
                <a:latin typeface="Times New Roman" pitchFamily="18" charset="0"/>
                <a:cs typeface="Times New Roman" pitchFamily="18" charset="0"/>
              </a:rPr>
              <a:t>• Ordinal. Ordinal features lay data on an ordinal scale. In other words, the feature values have an intrinsic order to them. In our example, Money Spent is an ordinal feature because a High value for Money Spent is more than a Low one.</a:t>
            </a:r>
          </a:p>
          <a:p>
            <a:pPr marL="0" indent="0">
              <a:buNone/>
            </a:pPr>
            <a:r>
              <a:rPr lang="en-US" sz="2100" dirty="0">
                <a:latin typeface="Times New Roman" pitchFamily="18" charset="0"/>
                <a:cs typeface="Times New Roman" pitchFamily="18" charset="0"/>
              </a:rPr>
              <a:t> </a:t>
            </a:r>
          </a:p>
          <a:p>
            <a:endParaRPr lang="en-US" sz="2100" dirty="0">
              <a:latin typeface="Times New Roman" pitchFamily="18" charset="0"/>
              <a:cs typeface="Times New Roman" pitchFamily="18" charset="0"/>
            </a:endParaRPr>
          </a:p>
          <a:p>
            <a:endParaRPr lang="en-US" sz="2100" dirty="0">
              <a:latin typeface="Times New Roman" pitchFamily="18" charset="0"/>
              <a:cs typeface="Times New Roman" pitchFamily="18" charset="0"/>
            </a:endParaRPr>
          </a:p>
          <a:p>
            <a:r>
              <a:rPr lang="en-US" sz="21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7ACF0DDF-BED6-4F27-98BE-F3A96EDDAC0F}"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noGrp="1"/>
          </p:cNvSpPr>
          <p:nvPr>
            <p:ph type="title"/>
          </p:nvPr>
        </p:nvSpPr>
        <p:spPr>
          <a:xfrm>
            <a:off x="1814945" y="274640"/>
            <a:ext cx="9665855"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Mining</a:t>
            </a:r>
            <a:r>
              <a:rPr lang="en-US" sz="3200" dirty="0">
                <a:solidFill>
                  <a:schemeClr val="tx1"/>
                </a:solidFill>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91A61BCA-2484-1BD2-F5AC-EA2A69DD8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88962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73076"/>
            <a:ext cx="7772400" cy="365125"/>
          </a:xfrm>
        </p:spPr>
        <p:txBody>
          <a:bodyPr>
            <a:normAutofit fontScale="90000"/>
          </a:bodyPr>
          <a:lstStyle/>
          <a:p>
            <a:br>
              <a:rPr lang="en-IN" dirty="0"/>
            </a:br>
            <a:endParaRPr lang="en-IN" dirty="0"/>
          </a:p>
        </p:txBody>
      </p:sp>
      <p:sp>
        <p:nvSpPr>
          <p:cNvPr id="3" name="Subtitle 2"/>
          <p:cNvSpPr>
            <a:spLocks noGrp="1"/>
          </p:cNvSpPr>
          <p:nvPr>
            <p:ph type="subTitle" idx="1"/>
          </p:nvPr>
        </p:nvSpPr>
        <p:spPr>
          <a:xfrm>
            <a:off x="2286000" y="1158874"/>
            <a:ext cx="7696200" cy="4479926"/>
          </a:xfrm>
        </p:spPr>
        <p:txBody>
          <a:bodyPr>
            <a:normAutofit/>
          </a:bodyPr>
          <a:lstStyle/>
          <a:p>
            <a:pPr algn="just"/>
            <a:endParaRPr lang="en-IN" dirty="0">
              <a:solidFill>
                <a:schemeClr val="tx1"/>
              </a:solidFill>
            </a:endParaRPr>
          </a:p>
        </p:txBody>
      </p:sp>
      <p:sp>
        <p:nvSpPr>
          <p:cNvPr id="4" name="Date Placeholder 3"/>
          <p:cNvSpPr>
            <a:spLocks noGrp="1"/>
          </p:cNvSpPr>
          <p:nvPr>
            <p:ph type="dt" sz="half" idx="10"/>
          </p:nvPr>
        </p:nvSpPr>
        <p:spPr/>
        <p:txBody>
          <a:bodyPr/>
          <a:lstStyle/>
          <a:p>
            <a:fld id="{DD247EA9-C1A7-4E97-AFAC-BD8FA997BEBD}" type="datetime1">
              <a:rPr lang="en-US" smtClean="0"/>
              <a:t>3/8/2025</a:t>
            </a:fld>
            <a:endParaRPr lang="en-US"/>
          </a:p>
        </p:txBody>
      </p:sp>
      <p:sp>
        <p:nvSpPr>
          <p:cNvPr id="5" name="Footer Placeholder 4"/>
          <p:cNvSpPr>
            <a:spLocks noGrp="1"/>
          </p:cNvSpPr>
          <p:nvPr>
            <p:ph type="ftr" sz="quarter" idx="11"/>
          </p:nvPr>
        </p:nvSpPr>
        <p:spPr>
          <a:xfrm>
            <a:off x="4191000" y="6356351"/>
            <a:ext cx="4724400"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p:nvPr/>
        </p:nvSpPr>
        <p:spPr>
          <a:xfrm>
            <a:off x="2895600" y="2"/>
            <a:ext cx="77724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EVALUATION SCHEME</a:t>
            </a:r>
          </a:p>
        </p:txBody>
      </p:sp>
      <p:pic>
        <p:nvPicPr>
          <p:cNvPr id="2050" name="Picture 2" descr="C:\Users\HIMANSHU\Desktop\Social Media Analytics\IMAGES\EVALUATION.jpg"/>
          <p:cNvPicPr>
            <a:picLocks noChangeAspect="1" noChangeArrowheads="1"/>
          </p:cNvPicPr>
          <p:nvPr/>
        </p:nvPicPr>
        <p:blipFill>
          <a:blip r:embed="rId2"/>
          <a:srcRect/>
          <a:stretch>
            <a:fillRect/>
          </a:stretch>
        </p:blipFill>
        <p:spPr bwMode="auto">
          <a:xfrm>
            <a:off x="1763894" y="1022713"/>
            <a:ext cx="8777832" cy="4838700"/>
          </a:xfrm>
          <a:prstGeom prst="rect">
            <a:avLst/>
          </a:prstGeom>
          <a:noFill/>
        </p:spPr>
      </p:pic>
      <p:pic>
        <p:nvPicPr>
          <p:cNvPr id="8" name="Picture 7">
            <a:extLst>
              <a:ext uri="{FF2B5EF4-FFF2-40B4-BE49-F238E27FC236}">
                <a16:creationId xmlns:a16="http://schemas.microsoft.com/office/drawing/2014/main" id="{F971EE8D-3D5A-4397-4E56-995B28000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824658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17627"/>
            <a:ext cx="10972800" cy="4808543"/>
          </a:xfrm>
        </p:spPr>
        <p:txBody>
          <a:bodyPr>
            <a:normAutofit fontScale="92500" lnSpcReduction="10000"/>
          </a:bodyPr>
          <a:lstStyle/>
          <a:p>
            <a:pPr algn="just"/>
            <a:r>
              <a:rPr lang="en-US" dirty="0">
                <a:latin typeface="Times New Roman" pitchFamily="18" charset="0"/>
                <a:cs typeface="Times New Roman" pitchFamily="18" charset="0"/>
              </a:rPr>
              <a:t>Vector Space Model In the vector space model, we are given a set of documents D. Each document is a set of words. The goal is to convert these textual documents to [feature] vectors. We can represent document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with vector di , di = (w1,i , w2,i , . . . , </a:t>
            </a:r>
            <a:r>
              <a:rPr lang="en-US" dirty="0" err="1">
                <a:latin typeface="Times New Roman" pitchFamily="18" charset="0"/>
                <a:cs typeface="Times New Roman" pitchFamily="18" charset="0"/>
              </a:rPr>
              <a:t>wN,i</a:t>
            </a:r>
            <a:r>
              <a:rPr lang="en-US" dirty="0">
                <a:latin typeface="Times New Roman" pitchFamily="18" charset="0"/>
                <a:cs typeface="Times New Roman" pitchFamily="18" charset="0"/>
              </a:rPr>
              <a:t>), (5.1) where </a:t>
            </a:r>
            <a:r>
              <a:rPr lang="en-US" dirty="0" err="1">
                <a:latin typeface="Times New Roman" pitchFamily="18" charset="0"/>
                <a:cs typeface="Times New Roman" pitchFamily="18" charset="0"/>
              </a:rPr>
              <a:t>wj,i</a:t>
            </a:r>
            <a:r>
              <a:rPr lang="en-US" dirty="0">
                <a:latin typeface="Times New Roman" pitchFamily="18" charset="0"/>
                <a:cs typeface="Times New Roman" pitchFamily="18" charset="0"/>
              </a:rPr>
              <a:t> represents the weight for word j that occurs in document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and N is the number of words used for vectorization.2 To compute </a:t>
            </a:r>
            <a:r>
              <a:rPr lang="en-US" dirty="0" err="1">
                <a:latin typeface="Times New Roman" pitchFamily="18" charset="0"/>
                <a:cs typeface="Times New Roman" pitchFamily="18" charset="0"/>
              </a:rPr>
              <a:t>wj,i</a:t>
            </a:r>
            <a:r>
              <a:rPr lang="en-US" dirty="0">
                <a:latin typeface="Times New Roman" pitchFamily="18" charset="0"/>
                <a:cs typeface="Times New Roman" pitchFamily="18" charset="0"/>
              </a:rPr>
              <a:t> , we can set it to 1 when the word j exists in document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and 0 when it does not. We can also set it to the number of times the word j is observed in document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 more generalized approach is to use the term frequency-inverse document frequency (TF-IDF) weighting scheme. In the TF-IDF scheme, </a:t>
            </a:r>
            <a:r>
              <a:rPr lang="en-US" dirty="0" err="1">
                <a:latin typeface="Times New Roman" pitchFamily="18" charset="0"/>
                <a:cs typeface="Times New Roman" pitchFamily="18" charset="0"/>
              </a:rPr>
              <a:t>wj,i</a:t>
            </a:r>
            <a:r>
              <a:rPr lang="en-US" dirty="0">
                <a:latin typeface="Times New Roman" pitchFamily="18" charset="0"/>
                <a:cs typeface="Times New Roman" pitchFamily="18" charset="0"/>
              </a:rPr>
              <a:t> is calculated as </a:t>
            </a:r>
            <a:r>
              <a:rPr lang="en-US" dirty="0" err="1">
                <a:latin typeface="Times New Roman" pitchFamily="18" charset="0"/>
                <a:cs typeface="Times New Roman" pitchFamily="18" charset="0"/>
              </a:rPr>
              <a:t>wj,i</a:t>
            </a:r>
            <a:r>
              <a:rPr lang="en-US" dirty="0">
                <a:latin typeface="Times New Roman" pitchFamily="18" charset="0"/>
                <a:cs typeface="Times New Roman" pitchFamily="18" charset="0"/>
              </a:rPr>
              <a:t> = t </a:t>
            </a:r>
            <a:r>
              <a:rPr lang="en-US" dirty="0" err="1">
                <a:latin typeface="Times New Roman" pitchFamily="18" charset="0"/>
                <a:cs typeface="Times New Roman" pitchFamily="18" charset="0"/>
              </a:rPr>
              <a:t>fj,i</a:t>
            </a:r>
            <a:r>
              <a:rPr lang="en-US" dirty="0">
                <a:latin typeface="Times New Roman" pitchFamily="18" charset="0"/>
                <a:cs typeface="Times New Roman" pitchFamily="18" charset="0"/>
              </a:rPr>
              <a:t> × id fj ,</a:t>
            </a:r>
          </a:p>
          <a:p>
            <a:pPr algn="just"/>
            <a:r>
              <a:rPr lang="en-US" dirty="0">
                <a:latin typeface="Times New Roman" pitchFamily="18" charset="0"/>
                <a:cs typeface="Times New Roman" pitchFamily="18" charset="0"/>
              </a:rPr>
              <a:t>where t </a:t>
            </a:r>
            <a:r>
              <a:rPr lang="en-US" dirty="0" err="1">
                <a:latin typeface="Times New Roman" pitchFamily="18" charset="0"/>
                <a:cs typeface="Times New Roman" pitchFamily="18" charset="0"/>
              </a:rPr>
              <a:t>fj,i</a:t>
            </a:r>
            <a:r>
              <a:rPr lang="en-US" dirty="0">
                <a:latin typeface="Times New Roman" pitchFamily="18" charset="0"/>
                <a:cs typeface="Times New Roman" pitchFamily="18" charset="0"/>
              </a:rPr>
              <a:t> is the frequency of word j in document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id fj is the inverse TF-IDF frequency of word j across all documents, id fj = log2 |D| |{document ∈ D | j ∈ document}|,</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B0DFB11-4C21-4405-9756-3554C7AB08E9}"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8" name="Title 1"/>
          <p:cNvSpPr txBox="1">
            <a:spLocks noGrp="1"/>
          </p:cNvSpPr>
          <p:nvPr>
            <p:ph type="title"/>
          </p:nvPr>
        </p:nvSpPr>
        <p:spPr>
          <a:xfrm>
            <a:off x="1814945" y="274640"/>
            <a:ext cx="9767455" cy="7048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Mining</a:t>
            </a:r>
            <a:r>
              <a:rPr lang="en-US" sz="3200" dirty="0">
                <a:solidFill>
                  <a:schemeClr val="tx1"/>
                </a:solidFill>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401884CF-6F95-80A5-5A29-4368CBF85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354925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1"/>
            <a:ext cx="10972800" cy="5135569"/>
          </a:xfrm>
        </p:spPr>
        <p:txBody>
          <a:bodyPr>
            <a:noAutofit/>
          </a:bodyPr>
          <a:lstStyle/>
          <a:p>
            <a:pPr algn="just">
              <a:buNone/>
            </a:pPr>
            <a:r>
              <a:rPr lang="en-US" sz="2500" dirty="0">
                <a:latin typeface="Times New Roman" pitchFamily="18" charset="0"/>
                <a:cs typeface="Times New Roman" pitchFamily="18" charset="0"/>
              </a:rPr>
              <a:t>Data Quality When preparing data for use in data mining algorithms, the following four data quality aspects need to be verified:</a:t>
            </a:r>
          </a:p>
          <a:p>
            <a:pPr algn="just"/>
            <a:r>
              <a:rPr lang="en-US" sz="2500" dirty="0">
                <a:latin typeface="Times New Roman" pitchFamily="18" charset="0"/>
                <a:cs typeface="Times New Roman" pitchFamily="18" charset="0"/>
              </a:rPr>
              <a:t> Noise is the distortion of the data. This distortion needs to be removed or its adverse effect alleviated before running data mining algorithms because it may adversely affect the performance of the algorithms. Many filtering algorithms are effective in combating noise effects. </a:t>
            </a:r>
          </a:p>
          <a:p>
            <a:pPr algn="just"/>
            <a:r>
              <a:rPr lang="en-US" sz="2500" dirty="0">
                <a:latin typeface="Times New Roman" pitchFamily="18" charset="0"/>
                <a:cs typeface="Times New Roman" pitchFamily="18" charset="0"/>
              </a:rPr>
              <a:t>Outliers are instances that are considerably different from other instances in the dataset. Consider an experiment that measures the average number of followers of users on Twitter. A celebrity with many followers can easily distort the average number of followers per individuals. Since the celebrities are outliers, they need to be removed from the set of individuals to accurately measure the average number of followers. Note that in special cases, outliers represent useful patterns, and the decision to removing them depends on the context of the data mining problem.</a:t>
            </a:r>
          </a:p>
        </p:txBody>
      </p:sp>
      <p:sp>
        <p:nvSpPr>
          <p:cNvPr id="4" name="Date Placeholder 3"/>
          <p:cNvSpPr>
            <a:spLocks noGrp="1"/>
          </p:cNvSpPr>
          <p:nvPr>
            <p:ph type="dt" sz="half" idx="10"/>
          </p:nvPr>
        </p:nvSpPr>
        <p:spPr/>
        <p:txBody>
          <a:bodyPr/>
          <a:lstStyle/>
          <a:p>
            <a:fld id="{AAD9E3FC-E822-4717-9BDB-F12FE9951BEC}"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noGrp="1"/>
          </p:cNvSpPr>
          <p:nvPr>
            <p:ph type="title"/>
          </p:nvPr>
        </p:nvSpPr>
        <p:spPr>
          <a:xfrm>
            <a:off x="1842654" y="275168"/>
            <a:ext cx="9739745" cy="613833"/>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Mining</a:t>
            </a:r>
            <a:r>
              <a:rPr lang="en-US" sz="3200" dirty="0">
                <a:solidFill>
                  <a:schemeClr val="tx1"/>
                </a:solidFill>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A39F2CB7-48FC-C1FD-08A5-2E8427525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499377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Missing Values are feature values that are missing in instances. For example, individuals may avoid reporting profile information on social media sites, such as their age, location, or hobbies. To solve this problem, we can (1) remove instances that have missing values, (2) estimate missing values (e.g., replacing them with the most common value), or (3) ignore missing values when running data mining algorithms. </a:t>
            </a:r>
          </a:p>
          <a:p>
            <a:pPr algn="just"/>
            <a:r>
              <a:rPr lang="en-US" dirty="0">
                <a:latin typeface="Times New Roman" pitchFamily="18" charset="0"/>
                <a:cs typeface="Times New Roman" pitchFamily="18" charset="0"/>
              </a:rPr>
              <a:t>Duplicate data occurs when there are multiple instances with the exact same feature values. Duplicate blog posts, duplicate tweets, or profiles on social media sites with duplicate information are all instances of this phenomenon</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290B2BB-4E62-4DF5-9CF2-CCF2054371BA}"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noGrp="1"/>
          </p:cNvSpPr>
          <p:nvPr>
            <p:ph type="title"/>
          </p:nvPr>
        </p:nvSpPr>
        <p:spPr>
          <a:xfrm>
            <a:off x="2323322" y="365126"/>
            <a:ext cx="9030478" cy="523876"/>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Mining</a:t>
            </a:r>
            <a:r>
              <a:rPr lang="en-US" sz="3200" dirty="0">
                <a:solidFill>
                  <a:schemeClr val="tx1"/>
                </a:solidFill>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E7F14BA3-6C74-4B3E-51A8-F9768969C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600807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lgn="just">
              <a:buNone/>
            </a:pPr>
            <a:r>
              <a:rPr lang="en-US" dirty="0">
                <a:latin typeface="Times New Roman" pitchFamily="18" charset="0"/>
                <a:cs typeface="Times New Roman" pitchFamily="18" charset="0"/>
              </a:rPr>
              <a:t>• Interval. In interval features, in addition to their intrinsic ordering, differences are meaningful whereas ratios are meaningless. For interval features, addition and subtraction are allowed, whereas multiplications and division are not. Consider two time readings: 6:16 PM and 3:08 PM. The difference between these two time readings is meaningful (3 hours and 8 minutes); however, there is no meaning to 6:16 PM 3:08 PM , 2.</a:t>
            </a:r>
          </a:p>
          <a:p>
            <a:pPr marL="0" indent="0" algn="just">
              <a:buNone/>
            </a:pPr>
            <a:r>
              <a:rPr lang="en-US" dirty="0">
                <a:latin typeface="Times New Roman" pitchFamily="18" charset="0"/>
                <a:cs typeface="Times New Roman" pitchFamily="18" charset="0"/>
              </a:rPr>
              <a:t> • Ratio. Ratio features, as the name suggests, add the additional properties of multiplication and division. An individual’s income is an example of a ratio feature where not only differences and additions are meaningful but ratios also have meaning (e.g., an individual’s income can be twice as much as John’s income).</a:t>
            </a:r>
          </a:p>
          <a:p>
            <a:pPr algn="just"/>
            <a:r>
              <a:rPr lang="en-US" dirty="0">
                <a:latin typeface="Times New Roman" pitchFamily="18" charset="0"/>
                <a:cs typeface="Times New Roman" pitchFamily="18" charset="0"/>
              </a:rPr>
              <a:t>The process of cleaning raw data for it to be used for machine learning activities is known as </a:t>
            </a:r>
            <a:r>
              <a:rPr lang="en-US" dirty="0">
                <a:latin typeface="Times New Roman" pitchFamily="18" charset="0"/>
                <a:cs typeface="Times New Roman" pitchFamily="18" charset="0"/>
                <a:hlinkClick r:id="rId2"/>
              </a:rPr>
              <a:t>data preprocessing</a:t>
            </a:r>
            <a:r>
              <a:rPr lang="en-US" dirty="0">
                <a:latin typeface="Times New Roman" pitchFamily="18" charset="0"/>
                <a:cs typeface="Times New Roman" pitchFamily="18" charset="0"/>
              </a:rPr>
              <a:t>. It’s the first and foremost step while doing a machine learning project. It’s the phase that is generally most time-taking as well</a:t>
            </a:r>
          </a:p>
        </p:txBody>
      </p:sp>
      <p:sp>
        <p:nvSpPr>
          <p:cNvPr id="4" name="Date Placeholder 3"/>
          <p:cNvSpPr>
            <a:spLocks noGrp="1"/>
          </p:cNvSpPr>
          <p:nvPr>
            <p:ph type="dt" sz="half" idx="10"/>
          </p:nvPr>
        </p:nvSpPr>
        <p:spPr/>
        <p:txBody>
          <a:bodyPr/>
          <a:lstStyle/>
          <a:p>
            <a:fld id="{50A1E95B-AD1C-4F45-8852-BD25193773D2}"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noGrp="1"/>
          </p:cNvSpPr>
          <p:nvPr>
            <p:ph type="title"/>
          </p:nvPr>
        </p:nvSpPr>
        <p:spPr>
          <a:xfrm>
            <a:off x="2267338" y="365126"/>
            <a:ext cx="9086461" cy="446638"/>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Mining</a:t>
            </a:r>
            <a:r>
              <a:rPr lang="en-US" sz="3200" dirty="0">
                <a:solidFill>
                  <a:schemeClr val="tx1"/>
                </a:solidFill>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0EA992C4-51BF-4734-4744-590C6F89F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928023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buNone/>
            </a:pPr>
            <a:r>
              <a:rPr lang="en-US" dirty="0">
                <a:latin typeface="Times New Roman" pitchFamily="18" charset="0"/>
                <a:cs typeface="Times New Roman" pitchFamily="18" charset="0"/>
              </a:rPr>
              <a:t>Data Preprocessing Often, the data provided for data mining is not immediately ready. Data preprocessing (and transformation , prepares the data for mining. Typical data preprocessing tasks are as follows: </a:t>
            </a:r>
          </a:p>
          <a:p>
            <a:pPr algn="just"/>
            <a:r>
              <a:rPr lang="en-US" dirty="0">
                <a:latin typeface="Times New Roman" pitchFamily="18" charset="0"/>
                <a:cs typeface="Times New Roman" pitchFamily="18" charset="0"/>
              </a:rPr>
              <a:t>Aggregation. This task is performed when multiple features need to be combined into a single one or when the scale of the features change. For instance, when storing image dimensions for a social media website, one can store by image width and height or equivalently store by image area (width × height). Storing image area saves storage space and tends to reduce data variance; hence, the data has higher resistance to distortion and noise. </a:t>
            </a:r>
          </a:p>
          <a:p>
            <a:pPr algn="just"/>
            <a:r>
              <a:rPr lang="en-US" dirty="0" err="1">
                <a:latin typeface="Times New Roman" pitchFamily="18" charset="0"/>
                <a:cs typeface="Times New Roman" pitchFamily="18" charset="0"/>
              </a:rPr>
              <a:t>Discretization</a:t>
            </a:r>
            <a:r>
              <a:rPr lang="en-US" dirty="0">
                <a:latin typeface="Times New Roman" pitchFamily="18" charset="0"/>
                <a:cs typeface="Times New Roman" pitchFamily="18" charset="0"/>
              </a:rPr>
              <a:t>. Consider a continuous feature such as money spent in our previous example. This feature can be converted into discrete values – High, Normal, and Low – by mapping different ranges to different discrete values. The process of converting continuous features to discrete ones and deciding the continuous range that is being assigned to a discrete value is called discretization. </a:t>
            </a:r>
          </a:p>
        </p:txBody>
      </p:sp>
      <p:sp>
        <p:nvSpPr>
          <p:cNvPr id="4" name="Date Placeholder 3"/>
          <p:cNvSpPr>
            <a:spLocks noGrp="1"/>
          </p:cNvSpPr>
          <p:nvPr>
            <p:ph type="dt" sz="half" idx="10"/>
          </p:nvPr>
        </p:nvSpPr>
        <p:spPr/>
        <p:txBody>
          <a:bodyPr/>
          <a:lstStyle/>
          <a:p>
            <a:fld id="{751DE769-7C0A-4EFA-BD1C-1472040C03D6}"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noGrp="1"/>
          </p:cNvSpPr>
          <p:nvPr>
            <p:ph type="title"/>
          </p:nvPr>
        </p:nvSpPr>
        <p:spPr>
          <a:xfrm>
            <a:off x="2491272" y="365126"/>
            <a:ext cx="8862527" cy="418646"/>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Mining</a:t>
            </a:r>
            <a:r>
              <a:rPr lang="en-US" sz="3200" dirty="0">
                <a:solidFill>
                  <a:schemeClr val="tx1"/>
                </a:solidFill>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913E0D22-85CC-16D7-D61C-9530746D0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946025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Feature Selection. Often, not all features gathered are useful. Some may be irrelevant, or there may be a lack of computational power to make use of all the features, among many other reasons. In these cases, a subset of features are selected that could ideally enhance the performance of the selected data mining algorithm. In our example, customer’s name is an irrelevant feature to the value of the class attribute and the task of predicting whether the individual will buy the given book or not.</a:t>
            </a:r>
          </a:p>
          <a:p>
            <a:pPr algn="just"/>
            <a:r>
              <a:rPr lang="en-US" dirty="0">
                <a:latin typeface="Times New Roman" pitchFamily="18" charset="0"/>
                <a:cs typeface="Times New Roman" pitchFamily="18" charset="0"/>
              </a:rPr>
              <a:t>Feature Extraction. In contrast to feature selection, feature extraction converts the current set of features to a new set of features that can perform the data mining task better. A transformation is performed on the data, and a new set of features is extracted. The example we provided for aggregation is also an example of feature extraction where a new feature (area) is constructed from two other features (width and height).</a:t>
            </a:r>
          </a:p>
          <a:p>
            <a:pPr algn="just"/>
            <a:r>
              <a:rPr lang="en-US" dirty="0">
                <a:latin typeface="Times New Roman" pitchFamily="18" charset="0"/>
                <a:cs typeface="Times New Roman" pitchFamily="18" charset="0"/>
              </a:rPr>
              <a:t>Sampling. Often, processing the whole dataset is expensive. With the massive growth of social media, processing large streams of data 142 is nearly impossible</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56C85F8-FAD7-4C70-95C4-8648EB5587E8}"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noGrp="1"/>
          </p:cNvSpPr>
          <p:nvPr>
            <p:ph type="title"/>
          </p:nvPr>
        </p:nvSpPr>
        <p:spPr>
          <a:xfrm>
            <a:off x="1842654" y="274640"/>
            <a:ext cx="9739745" cy="71596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Mining</a:t>
            </a:r>
            <a:r>
              <a:rPr lang="en-US" sz="3200" dirty="0">
                <a:solidFill>
                  <a:schemeClr val="tx1"/>
                </a:solidFill>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B79E9BC7-DE5B-8E75-3711-55BE89A00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86184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buNone/>
            </a:pPr>
            <a:r>
              <a:rPr lang="en-US" b="1" dirty="0">
                <a:latin typeface="Times New Roman" pitchFamily="18" charset="0"/>
                <a:cs typeface="Times New Roman" pitchFamily="18" charset="0"/>
              </a:rPr>
              <a:t>Data Mining Algorithms</a:t>
            </a:r>
          </a:p>
          <a:p>
            <a:pPr algn="just"/>
            <a:r>
              <a:rPr lang="en-US" dirty="0">
                <a:latin typeface="Times New Roman" pitchFamily="18" charset="0"/>
                <a:cs typeface="Times New Roman" pitchFamily="18" charset="0"/>
              </a:rPr>
              <a:t>Data mining algorithms can be divided into several categories. Here, we discuss two well-established categories: supervised learning and unsupervised learning. </a:t>
            </a:r>
          </a:p>
          <a:p>
            <a:pPr algn="just"/>
            <a:r>
              <a:rPr lang="en-US" dirty="0">
                <a:latin typeface="Times New Roman" pitchFamily="18" charset="0"/>
                <a:cs typeface="Times New Roman" pitchFamily="18" charset="0"/>
              </a:rPr>
              <a:t>In supervised learning, the class attribute exists, and the task is to predict the class attribute value. Our previous example of predicting the class attribute “will buy” is an example of supervised learning.</a:t>
            </a:r>
          </a:p>
          <a:p>
            <a:pPr algn="just"/>
            <a:r>
              <a:rPr lang="en-US" dirty="0">
                <a:latin typeface="Times New Roman" pitchFamily="18" charset="0"/>
                <a:cs typeface="Times New Roman" pitchFamily="18" charset="0"/>
              </a:rPr>
              <a:t> In unsupervised learning, the dataset has no class attribute, and our task is to find similar instances in the dataset and group them. By grouping these similar instances, one can find significant patterns in a dataset. For example, unsupervised learning can be used to identify events on Twitter, because the frequency of tweeting is different for various events. By using unsupervised learning, tweets can be grouped based on the times at which they appear and hence, identify the tweets’ corresponding </a:t>
            </a:r>
            <a:r>
              <a:rPr lang="en-US" dirty="0" err="1">
                <a:latin typeface="Times New Roman" pitchFamily="18" charset="0"/>
                <a:cs typeface="Times New Roman" pitchFamily="18" charset="0"/>
              </a:rPr>
              <a:t>realworld</a:t>
            </a:r>
            <a:r>
              <a:rPr lang="en-US" dirty="0">
                <a:latin typeface="Times New Roman" pitchFamily="18" charset="0"/>
                <a:cs typeface="Times New Roman" pitchFamily="18" charset="0"/>
              </a:rPr>
              <a:t> events</a:t>
            </a:r>
          </a:p>
        </p:txBody>
      </p:sp>
      <p:sp>
        <p:nvSpPr>
          <p:cNvPr id="4" name="Date Placeholder 3"/>
          <p:cNvSpPr>
            <a:spLocks noGrp="1"/>
          </p:cNvSpPr>
          <p:nvPr>
            <p:ph type="dt" sz="half" idx="10"/>
          </p:nvPr>
        </p:nvSpPr>
        <p:spPr/>
        <p:txBody>
          <a:bodyPr/>
          <a:lstStyle/>
          <a:p>
            <a:fld id="{C013FB30-0669-4123-8B6F-670AF342F10A}"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noGrp="1"/>
          </p:cNvSpPr>
          <p:nvPr>
            <p:ph type="title"/>
          </p:nvPr>
        </p:nvSpPr>
        <p:spPr>
          <a:xfrm>
            <a:off x="1842654" y="274640"/>
            <a:ext cx="9739745"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Mining</a:t>
            </a:r>
            <a:r>
              <a:rPr lang="en-US" sz="3200" dirty="0">
                <a:solidFill>
                  <a:schemeClr val="tx1"/>
                </a:solidFill>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7D583578-1269-684D-3A9B-CAEBF4474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237230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64C6DB-5998-43DC-ABC2-D94487736E23}" type="datetime1">
              <a:rPr lang="en-US" smtClean="0">
                <a:solidFill>
                  <a:schemeClr val="tx1"/>
                </a:solidFill>
              </a:rPr>
              <a:t>3/8/2025</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37</a:t>
            </a:fld>
            <a:endParaRPr lang="en-US">
              <a:solidFill>
                <a:schemeClr val="tx1"/>
              </a:solidFill>
            </a:endParaRPr>
          </a:p>
        </p:txBody>
      </p:sp>
      <p:sp>
        <p:nvSpPr>
          <p:cNvPr id="7" name="Title 1"/>
          <p:cNvSpPr txBox="1"/>
          <p:nvPr/>
        </p:nvSpPr>
        <p:spPr>
          <a:xfrm>
            <a:off x="1930401" y="125026"/>
            <a:ext cx="9740900" cy="70802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667" dirty="0"/>
              <a:t>Machine Learning for extracting knowledge from the web</a:t>
            </a:r>
            <a:r>
              <a:rPr lang="en-US" sz="2667" dirty="0">
                <a:solidFill>
                  <a:schemeClr val="tx1"/>
                </a:solidFill>
                <a:latin typeface="Times New Roman" panose="02020603050405020304" pitchFamily="18" charset="0"/>
                <a:cs typeface="Times New Roman" panose="02020603050405020304" pitchFamily="18" charset="0"/>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828800" y="958069"/>
            <a:ext cx="9525000" cy="5137931"/>
          </a:xfrm>
        </p:spPr>
        <p:txBody>
          <a:bodyPr>
            <a:noAutofit/>
          </a:bodyPr>
          <a:lstStyle/>
          <a:p>
            <a:pPr marL="447875" indent="-447875" algn="just">
              <a:spcBef>
                <a:spcPts val="500"/>
              </a:spcBef>
              <a:buClr>
                <a:schemeClr val="tx2">
                  <a:lumMod val="60000"/>
                  <a:lumOff val="40000"/>
                </a:schemeClr>
              </a:buClr>
              <a:buSzPct val="75000"/>
              <a:buFont typeface="Wingdings" panose="05000000000000000000" pitchFamily="2" charset="2"/>
              <a:buChar char=""/>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dirty="0">
              <a:latin typeface="Times New Roman" pitchFamily="18" charset="0"/>
              <a:cs typeface="Times New Roman" pitchFamily="18" charset="0"/>
            </a:endParaRPr>
          </a:p>
          <a:p>
            <a:pPr marL="447875" indent="-447875" algn="just">
              <a:spcBef>
                <a:spcPts val="500"/>
              </a:spcBef>
              <a:buClr>
                <a:schemeClr val="tx2">
                  <a:lumMod val="60000"/>
                  <a:lumOff val="40000"/>
                </a:schemeClr>
              </a:buClr>
              <a:buSzPct val="75000"/>
              <a:buFont typeface="Wingdings" panose="05000000000000000000" pitchFamily="2" charset="2"/>
              <a:buChar char=""/>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sz="2200" dirty="0">
                <a:latin typeface="Times New Roman" pitchFamily="18" charset="0"/>
                <a:cs typeface="Times New Roman" pitchFamily="18" charset="0"/>
              </a:rPr>
              <a:t>In machine learning-based algorithms, the information underlying the knowledge is extracted from the data themselves, which are explored and analyzed in search of recurring patterns or to discover hidden causal associations or relationships. The prediction model extracts knowledge through an inductive process: the input is the data and, possibly, a first example of the expected output, the machine will then learn the algorithm to follow to obtain the same result.</a:t>
            </a:r>
          </a:p>
          <a:p>
            <a:pPr marL="447875" indent="-447875" algn="just">
              <a:spcBef>
                <a:spcPts val="500"/>
              </a:spcBef>
              <a:buClr>
                <a:schemeClr val="tx2">
                  <a:lumMod val="60000"/>
                  <a:lumOff val="40000"/>
                </a:schemeClr>
              </a:buClr>
              <a:buSzPct val="75000"/>
              <a:buFont typeface="Wingdings" panose="05000000000000000000" pitchFamily="2" charset="2"/>
              <a:buChar char=""/>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sz="2200" dirty="0">
                <a:latin typeface="Times New Roman" pitchFamily="18" charset="0"/>
                <a:cs typeface="Times New Roman" pitchFamily="18" charset="0"/>
              </a:rPr>
              <a:t> Machine Learning-based algorithms autonomously develop their knowledge thanks to the data patterns received, without the need to have specific initial inputs from the developer. In these models, the machine can establish by itself the patterns to follow to obtain the desired result, therefore, the real factor that distinguishes artificial intelligence is autonomy. In the learning process that distinguishes these algorithms, the system receives a set of data necessary for training, estimating the relationships between the input and output data: these relationships represent the parameters of the model estimated by the system.</a:t>
            </a:r>
            <a:endParaRPr lang="en-US" altLang="en-US" sz="22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9AA1F678-A8EA-4759-669F-BBC95117F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86180204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133" dirty="0"/>
              <a:t>      </a:t>
            </a:r>
            <a:endParaRPr lang="en-US" dirty="0"/>
          </a:p>
        </p:txBody>
      </p:sp>
      <p:sp>
        <p:nvSpPr>
          <p:cNvPr id="4" name="Date Placeholder 3"/>
          <p:cNvSpPr>
            <a:spLocks noGrp="1"/>
          </p:cNvSpPr>
          <p:nvPr>
            <p:ph type="dt" sz="half" idx="10"/>
          </p:nvPr>
        </p:nvSpPr>
        <p:spPr/>
        <p:txBody>
          <a:bodyPr/>
          <a:lstStyle/>
          <a:p>
            <a:fld id="{FC5B8076-DC54-4501-A896-16324E51D564}"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p:cNvSpPr txBox="1">
            <a:spLocks noGrp="1"/>
          </p:cNvSpPr>
          <p:nvPr>
            <p:ph type="title"/>
          </p:nvPr>
        </p:nvSpPr>
        <p:spPr>
          <a:xfrm>
            <a:off x="1828800" y="76201"/>
            <a:ext cx="10261600" cy="817033"/>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200" dirty="0"/>
              <a:t>Machine Learning for extracting knowledge from the web</a:t>
            </a:r>
            <a:r>
              <a:rPr lang="en-US" sz="3200" dirty="0">
                <a:solidFill>
                  <a:schemeClr val="tx1"/>
                </a:solidFill>
                <a:latin typeface="+mj-lt"/>
              </a:rPr>
              <a:t>(CO2)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652" y="1474305"/>
            <a:ext cx="7288696" cy="3909391"/>
          </a:xfrm>
          <a:prstGeom prst="rect">
            <a:avLst/>
          </a:prstGeom>
        </p:spPr>
      </p:pic>
      <p:pic>
        <p:nvPicPr>
          <p:cNvPr id="10" name="Picture 9">
            <a:extLst>
              <a:ext uri="{FF2B5EF4-FFF2-40B4-BE49-F238E27FC236}">
                <a16:creationId xmlns:a16="http://schemas.microsoft.com/office/drawing/2014/main" id="{15461BB1-BB92-0ED7-A427-64FB693D1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495416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57D13C-E9FE-4892-9BA2-B07A9814B0D0}" type="datetime1">
              <a:rPr lang="en-US" smtClean="0">
                <a:solidFill>
                  <a:schemeClr val="tx1"/>
                </a:solidFill>
              </a:rPr>
              <a:t>3/8/2025</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39</a:t>
            </a:fld>
            <a:endParaRPr lang="en-US">
              <a:solidFill>
                <a:schemeClr val="tx1"/>
              </a:solidFill>
            </a:endParaRPr>
          </a:p>
        </p:txBody>
      </p:sp>
      <p:sp>
        <p:nvSpPr>
          <p:cNvPr id="7" name="Title 1"/>
          <p:cNvSpPr txBox="1"/>
          <p:nvPr/>
        </p:nvSpPr>
        <p:spPr>
          <a:xfrm>
            <a:off x="1828800" y="2"/>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Inverted Indices(CO2)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828800" y="838200"/>
            <a:ext cx="9525000" cy="5257800"/>
          </a:xfrm>
        </p:spPr>
        <p:txBody>
          <a:bodyPr>
            <a:noAutofit/>
          </a:bodyPr>
          <a:lstStyle/>
          <a:p>
            <a:pPr algn="just" fontAlgn="base">
              <a:buNone/>
            </a:pPr>
            <a:r>
              <a:rPr lang="en-US" sz="2400" dirty="0">
                <a:latin typeface="Times New Roman" pitchFamily="18" charset="0"/>
                <a:cs typeface="Times New Roman" pitchFamily="18" charset="0"/>
              </a:rPr>
              <a:t>An inverted index is an index data structure storing a mapping from content, such as words or numbers, to its locations in a document or a set of documents. In simple words, it is a </a:t>
            </a:r>
            <a:r>
              <a:rPr lang="en-US" sz="2400" dirty="0" err="1">
                <a:latin typeface="Times New Roman" pitchFamily="18" charset="0"/>
                <a:cs typeface="Times New Roman" pitchFamily="18" charset="0"/>
              </a:rPr>
              <a:t>hashmap</a:t>
            </a:r>
            <a:r>
              <a:rPr lang="en-US" sz="2400" dirty="0">
                <a:latin typeface="Times New Roman" pitchFamily="18" charset="0"/>
                <a:cs typeface="Times New Roman" pitchFamily="18" charset="0"/>
              </a:rPr>
              <a:t> like data structure that directs you from a word to a document or a web page.</a:t>
            </a:r>
          </a:p>
          <a:p>
            <a:pPr algn="just" fontAlgn="base"/>
            <a:r>
              <a:rPr lang="en-US" sz="2400" dirty="0">
                <a:latin typeface="Times New Roman" pitchFamily="18" charset="0"/>
                <a:cs typeface="Times New Roman" pitchFamily="18" charset="0"/>
              </a:rPr>
              <a:t>There are two types of inverted indexes: A </a:t>
            </a:r>
            <a:r>
              <a:rPr lang="en-US" sz="2400" b="1" dirty="0">
                <a:latin typeface="Times New Roman" pitchFamily="18" charset="0"/>
                <a:cs typeface="Times New Roman" pitchFamily="18" charset="0"/>
              </a:rPr>
              <a:t>record-level inverted index</a:t>
            </a:r>
            <a:r>
              <a:rPr lang="en-US" sz="2400" dirty="0">
                <a:latin typeface="Times New Roman" pitchFamily="18" charset="0"/>
                <a:cs typeface="Times New Roman" pitchFamily="18" charset="0"/>
              </a:rPr>
              <a:t> contains a list of references to documents for each word. A </a:t>
            </a:r>
            <a:r>
              <a:rPr lang="en-US" sz="2400" b="1" dirty="0">
                <a:latin typeface="Times New Roman" pitchFamily="18" charset="0"/>
                <a:cs typeface="Times New Roman" pitchFamily="18" charset="0"/>
              </a:rPr>
              <a:t>word-level inverted index</a:t>
            </a:r>
            <a:r>
              <a:rPr lang="en-US" sz="2400" dirty="0">
                <a:latin typeface="Times New Roman" pitchFamily="18" charset="0"/>
                <a:cs typeface="Times New Roman" pitchFamily="18" charset="0"/>
              </a:rPr>
              <a:t> additionally contains the positions of each word within a document. The latter form offers more functionality, but needs more processing power and space to be created. </a:t>
            </a:r>
          </a:p>
          <a:p>
            <a:pPr algn="just" fontAlgn="base"/>
            <a:r>
              <a:rPr lang="en-US" sz="2400" dirty="0">
                <a:latin typeface="Times New Roman" pitchFamily="18" charset="0"/>
                <a:cs typeface="Times New Roman" pitchFamily="18" charset="0"/>
              </a:rPr>
              <a:t>Suppose we want to search the texts “hello everyone, ” “this article is based on inverted index, ” “which is </a:t>
            </a:r>
            <a:r>
              <a:rPr lang="en-US" sz="2400" dirty="0" err="1">
                <a:latin typeface="Times New Roman" pitchFamily="18" charset="0"/>
                <a:cs typeface="Times New Roman" pitchFamily="18" charset="0"/>
              </a:rPr>
              <a:t>hashmap</a:t>
            </a:r>
            <a:r>
              <a:rPr lang="en-US" sz="2400" dirty="0">
                <a:latin typeface="Times New Roman" pitchFamily="18" charset="0"/>
                <a:cs typeface="Times New Roman" pitchFamily="18" charset="0"/>
              </a:rPr>
              <a:t> like data structure”. If we index by (text, word within the text), the index with location in text is:  </a:t>
            </a:r>
          </a:p>
          <a:p>
            <a:pPr marL="447875" indent="-447875" algn="just">
              <a:spcBef>
                <a:spcPts val="500"/>
              </a:spcBef>
              <a:buClr>
                <a:schemeClr val="tx2">
                  <a:lumMod val="60000"/>
                  <a:lumOff val="40000"/>
                </a:schemeClr>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4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3D824ECC-F24D-FB35-D7AC-5DA47B32C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63540215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A4AD9B-B60E-4E5A-BBB9-A75624809FD6}" type="datetime1">
              <a:rPr lang="en-US" smtClean="0"/>
              <a:t>3/8/2025</a:t>
            </a:fld>
            <a:endParaRPr lang="en-US" dirty="0"/>
          </a:p>
        </p:txBody>
      </p:sp>
      <p:sp>
        <p:nvSpPr>
          <p:cNvPr id="5" name="Footer Placeholder 4"/>
          <p:cNvSpPr>
            <a:spLocks noGrp="1"/>
          </p:cNvSpPr>
          <p:nvPr>
            <p:ph type="ftr" sz="quarter" idx="11"/>
          </p:nvPr>
        </p:nvSpPr>
        <p:spPr>
          <a:xfrm>
            <a:off x="3229232" y="6356350"/>
            <a:ext cx="5228968"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p:nvPr/>
        </p:nvSpPr>
        <p:spPr>
          <a:xfrm>
            <a:off x="2216493" y="30418"/>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Syllabus</a:t>
            </a:r>
          </a:p>
        </p:txBody>
      </p:sp>
      <p:graphicFrame>
        <p:nvGraphicFramePr>
          <p:cNvPr id="23" name="Diagram 22"/>
          <p:cNvGraphicFramePr/>
          <p:nvPr>
            <p:extLst>
              <p:ext uri="{D42A27DB-BD31-4B8C-83A1-F6EECF244321}">
                <p14:modId xmlns:p14="http://schemas.microsoft.com/office/powerpoint/2010/main" val="110864846"/>
              </p:ext>
            </p:extLst>
          </p:nvPr>
        </p:nvGraphicFramePr>
        <p:xfrm>
          <a:off x="2609851" y="2476481"/>
          <a:ext cx="7515225" cy="2395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2609850" y="1728966"/>
            <a:ext cx="497205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a:t>
            </a:r>
            <a:r>
              <a:rPr lang="en-US" sz="2100" b="1" dirty="0"/>
              <a:t>SENTIMENT MINING</a:t>
            </a:r>
            <a:endParaRPr lang="en-IN" sz="2100" b="1" dirty="0"/>
          </a:p>
        </p:txBody>
      </p:sp>
      <p:pic>
        <p:nvPicPr>
          <p:cNvPr id="3" name="Picture 2">
            <a:extLst>
              <a:ext uri="{FF2B5EF4-FFF2-40B4-BE49-F238E27FC236}">
                <a16:creationId xmlns:a16="http://schemas.microsoft.com/office/drawing/2014/main" id="{7C7FA96C-FC57-4F51-FB1F-A51721257E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06838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3233"/>
            <a:ext cx="10972800" cy="5232936"/>
          </a:xfrm>
        </p:spPr>
        <p:txBody>
          <a:bodyPr>
            <a:normAutofit fontScale="85000" lnSpcReduction="10000"/>
          </a:bodyPr>
          <a:lstStyle/>
          <a:p>
            <a:pPr>
              <a:buNone/>
            </a:pPr>
            <a:r>
              <a:rPr lang="en-US" sz="2400" b="1" dirty="0">
                <a:latin typeface="Times New Roman" pitchFamily="18" charset="0"/>
                <a:cs typeface="Times New Roman" pitchFamily="18" charset="0"/>
              </a:rPr>
              <a:t>    </a:t>
            </a:r>
            <a:r>
              <a:rPr lang="en-US" sz="2000" dirty="0">
                <a:latin typeface="Times New Roman" pitchFamily="18" charset="0"/>
                <a:cs typeface="Times New Roman" pitchFamily="18" charset="0"/>
              </a:rPr>
              <a:t>hello                                       (1,1)</a:t>
            </a:r>
          </a:p>
          <a:p>
            <a:pPr>
              <a:buNone/>
            </a:pPr>
            <a:r>
              <a:rPr lang="en-US" sz="2000" dirty="0">
                <a:latin typeface="Times New Roman" pitchFamily="18" charset="0"/>
                <a:cs typeface="Times New Roman" pitchFamily="18" charset="0"/>
              </a:rPr>
              <a:t>    everyone                                 (1,2</a:t>
            </a:r>
          </a:p>
          <a:p>
            <a:pPr fontAlgn="base"/>
            <a:r>
              <a:rPr lang="en-US" sz="2000" dirty="0">
                <a:latin typeface="Times New Roman" pitchFamily="18" charset="0"/>
                <a:cs typeface="Times New Roman" pitchFamily="18" charset="0"/>
              </a:rPr>
              <a:t>The word “hello” is in document 1 (“hello everyone”) starting at word 1, so has an entry (1, 1) and word “is” is in document 2 and 3 at ‘3rd’ and ‘2nd’ positions respectively (here position is based on word).</a:t>
            </a:r>
            <a:r>
              <a:rPr lang="en-US" sz="2000" b="1" dirty="0">
                <a:latin typeface="Times New Roman" pitchFamily="18" charset="0"/>
                <a:cs typeface="Times New Roman" pitchFamily="18" charset="0"/>
              </a:rPr>
              <a:t> </a:t>
            </a:r>
          </a:p>
          <a:p>
            <a:pPr fontAlgn="base"/>
            <a:endParaRPr lang="en-US" sz="2000" b="1" dirty="0">
              <a:latin typeface="Times New Roman" pitchFamily="18" charset="0"/>
              <a:cs typeface="Times New Roman" pitchFamily="18" charset="0"/>
            </a:endParaRPr>
          </a:p>
          <a:p>
            <a:pPr fontAlgn="base"/>
            <a:r>
              <a:rPr lang="en-US" sz="2000" b="1" dirty="0">
                <a:latin typeface="Times New Roman" pitchFamily="18" charset="0"/>
                <a:cs typeface="Times New Roman" pitchFamily="18" charset="0"/>
              </a:rPr>
              <a:t>Steps to build an inverted index:</a:t>
            </a:r>
          </a:p>
          <a:p>
            <a:pPr marL="0" indent="0" fontAlgn="base">
              <a:buNone/>
            </a:pPr>
            <a:endParaRPr lang="en-US" sz="2000" b="1" dirty="0">
              <a:latin typeface="Times New Roman" pitchFamily="18" charset="0"/>
              <a:cs typeface="Times New Roman" pitchFamily="18" charset="0"/>
            </a:endParaRPr>
          </a:p>
          <a:p>
            <a:pPr marL="0" indent="0" fontAlgn="base">
              <a:buNone/>
            </a:pPr>
            <a:endParaRPr lang="en-US" sz="2000" dirty="0">
              <a:latin typeface="Times New Roman" pitchFamily="18" charset="0"/>
              <a:cs typeface="Times New Roman" pitchFamily="18" charset="0"/>
            </a:endParaRPr>
          </a:p>
          <a:p>
            <a:pPr fontAlgn="base"/>
            <a:r>
              <a:rPr lang="en-US" sz="2000" b="1" dirty="0">
                <a:latin typeface="Times New Roman" pitchFamily="18" charset="0"/>
                <a:cs typeface="Times New Roman" pitchFamily="18" charset="0"/>
              </a:rPr>
              <a:t>Fetch the Document</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Removing of Stop Words: Stop words are most occurring and useless words in document like “I”, “the”, “we”, “is”, “an”.</a:t>
            </a:r>
          </a:p>
          <a:p>
            <a:pPr fontAlgn="base"/>
            <a:r>
              <a:rPr lang="en-US" sz="2000" b="1" dirty="0">
                <a:latin typeface="Times New Roman" pitchFamily="18" charset="0"/>
                <a:cs typeface="Times New Roman" pitchFamily="18" charset="0"/>
              </a:rPr>
              <a:t>Stemming of Root Word</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Whenever I want to search for “cat”, I want to see a document that has information about it. But the word present in the document is called “cats” or “catty” instead of “cat”. To relate the both words, I’ll chop some part of each and every word I read so that I could get the “root word”. There are standard tools for performing this like “Porter’s Stemmer”.</a:t>
            </a:r>
          </a:p>
          <a:p>
            <a:pPr fontAlgn="base"/>
            <a:r>
              <a:rPr lang="en-US" sz="2000" b="1" dirty="0">
                <a:latin typeface="Times New Roman" pitchFamily="18" charset="0"/>
                <a:cs typeface="Times New Roman" pitchFamily="18" charset="0"/>
              </a:rPr>
              <a:t>Record Document IDs</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If word is already present add reference of document to index else create new entry. Add additional information like frequency of word, location of word etc.</a:t>
            </a:r>
          </a:p>
          <a:p>
            <a:pPr>
              <a:buNone/>
            </a:pPr>
            <a:r>
              <a:rPr lang="en-US" sz="20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A942B4E5-F232-430C-A5D5-74C6F4490C79}" type="datetime1">
              <a:rPr lang="en-US" smtClean="0"/>
              <a:t>3/8/2025</a:t>
            </a:fld>
            <a:endParaRPr lang="en-US"/>
          </a:p>
        </p:txBody>
      </p:sp>
      <p:sp>
        <p:nvSpPr>
          <p:cNvPr id="5" name="Footer Placeholder 4"/>
          <p:cNvSpPr>
            <a:spLocks noGrp="1"/>
          </p:cNvSpPr>
          <p:nvPr>
            <p:ph type="ftr" sz="quarter" idx="11"/>
          </p:nvPr>
        </p:nvSpPr>
        <p:spPr>
          <a:xfrm>
            <a:off x="4165600" y="6356358"/>
            <a:ext cx="4978400"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8" name="Title 1"/>
          <p:cNvSpPr txBox="1">
            <a:spLocks noGrp="1"/>
          </p:cNvSpPr>
          <p:nvPr>
            <p:ph type="title"/>
          </p:nvPr>
        </p:nvSpPr>
        <p:spPr>
          <a:xfrm>
            <a:off x="1625600" y="-25399"/>
            <a:ext cx="10464800" cy="918633"/>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defRPr/>
            </a:pPr>
            <a:r>
              <a:rPr lang="en-US" sz="3200" dirty="0"/>
              <a:t>Inverted indices</a:t>
            </a:r>
            <a:r>
              <a:rPr lang="en-US" sz="3200" dirty="0">
                <a:solidFill>
                  <a:schemeClr val="tx1"/>
                </a:solidFill>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3F4E1ADB-49E0-A464-E729-9D3F971CA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192234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CE4F5F-6163-4D30-B620-4F3030FBD262}" type="datetime1">
              <a:rPr lang="en-US" smtClean="0">
                <a:solidFill>
                  <a:schemeClr val="tx1"/>
                </a:solidFill>
              </a:rPr>
              <a:t>3/8/2025</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41</a:t>
            </a:fld>
            <a:endParaRPr lang="en-US">
              <a:solidFill>
                <a:schemeClr val="tx1"/>
              </a:solidFill>
            </a:endParaRPr>
          </a:p>
        </p:txBody>
      </p:sp>
      <p:sp>
        <p:nvSpPr>
          <p:cNvPr id="7" name="Title 1"/>
          <p:cNvSpPr txBox="1"/>
          <p:nvPr/>
        </p:nvSpPr>
        <p:spPr>
          <a:xfrm>
            <a:off x="1828800" y="2"/>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Boolean Queries(CO2)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828800" y="685800"/>
            <a:ext cx="9956800" cy="5435600"/>
          </a:xfrm>
        </p:spPr>
        <p:txBody>
          <a:bodyPr rtlCol="0">
            <a:noAutofit/>
          </a:bodyPr>
          <a:lstStyle/>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defRPr/>
            </a:pPr>
            <a:r>
              <a:rPr lang="en-US" sz="2133" dirty="0">
                <a:latin typeface="Times New Roman" pitchFamily="18" charset="0"/>
                <a:cs typeface="Times New Roman" pitchFamily="18" charset="0"/>
              </a:rPr>
              <a:t>Boolean variables indicate presence/absence of query terms </a:t>
            </a: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defRPr/>
            </a:pPr>
            <a:r>
              <a:rPr lang="th-TH" sz="2133" dirty="0">
                <a:latin typeface="Times New Roman" pitchFamily="18" charset="0"/>
              </a:rPr>
              <a:t>๏ </a:t>
            </a:r>
            <a:r>
              <a:rPr lang="en-US" sz="2133" dirty="0">
                <a:latin typeface="Times New Roman" pitchFamily="18" charset="0"/>
                <a:cs typeface="Times New Roman" pitchFamily="18" charset="0"/>
              </a:rPr>
              <a:t>Boolean operators AND, OR, and NOT </a:t>
            </a:r>
            <a:r>
              <a:rPr lang="th-TH" sz="2133" dirty="0">
                <a:latin typeface="Times New Roman" pitchFamily="18" charset="0"/>
              </a:rPr>
              <a:t>๏ </a:t>
            </a:r>
            <a:endParaRPr lang="en-US" sz="2133" dirty="0">
              <a:latin typeface="Times New Roman" pitchFamily="18" charset="0"/>
              <a:cs typeface="Times New Roman" pitchFamily="18" charset="0"/>
            </a:endParaRP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defRPr/>
            </a:pPr>
            <a:r>
              <a:rPr lang="en-US" sz="2133" dirty="0">
                <a:latin typeface="Times New Roman" pitchFamily="18" charset="0"/>
                <a:cs typeface="Times New Roman" pitchFamily="18" charset="0"/>
              </a:rPr>
              <a:t>Boolean queries are arbitrary compositions of those, e.g.: </a:t>
            </a: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defRPr/>
            </a:pPr>
            <a:r>
              <a:rPr lang="th-TH" sz="2133" dirty="0">
                <a:latin typeface="Times New Roman" pitchFamily="18" charset="0"/>
              </a:rPr>
              <a:t>๏ </a:t>
            </a:r>
            <a:r>
              <a:rPr lang="en-US" sz="2133" dirty="0" err="1">
                <a:latin typeface="Times New Roman" pitchFamily="18" charset="0"/>
                <a:cs typeface="Times New Roman" pitchFamily="18" charset="0"/>
              </a:rPr>
              <a:t>brutus</a:t>
            </a:r>
            <a:r>
              <a:rPr lang="en-US" sz="2133" dirty="0">
                <a:latin typeface="Times New Roman" pitchFamily="18" charset="0"/>
                <a:cs typeface="Times New Roman" pitchFamily="18" charset="0"/>
              </a:rPr>
              <a:t> AND </a:t>
            </a:r>
            <a:r>
              <a:rPr lang="en-US" sz="2133" dirty="0" err="1">
                <a:latin typeface="Times New Roman" pitchFamily="18" charset="0"/>
                <a:cs typeface="Times New Roman" pitchFamily="18" charset="0"/>
              </a:rPr>
              <a:t>caesar</a:t>
            </a:r>
            <a:r>
              <a:rPr lang="en-US" sz="2133" dirty="0">
                <a:latin typeface="Times New Roman" pitchFamily="18" charset="0"/>
                <a:cs typeface="Times New Roman" pitchFamily="18" charset="0"/>
              </a:rPr>
              <a:t> AND NOT Calpurnia</a:t>
            </a: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defRPr/>
            </a:pPr>
            <a:r>
              <a:rPr lang="en-US" sz="2133" dirty="0">
                <a:latin typeface="Times New Roman" pitchFamily="18" charset="0"/>
                <a:cs typeface="Times New Roman" pitchFamily="18" charset="0"/>
              </a:rPr>
              <a:t> </a:t>
            </a:r>
            <a:r>
              <a:rPr lang="th-TH" sz="2133" dirty="0">
                <a:latin typeface="Times New Roman" pitchFamily="18" charset="0"/>
              </a:rPr>
              <a:t>๏ </a:t>
            </a:r>
            <a:r>
              <a:rPr lang="en-US" sz="2133" dirty="0">
                <a:latin typeface="Times New Roman" pitchFamily="18" charset="0"/>
                <a:cs typeface="Times New Roman" pitchFamily="18" charset="0"/>
              </a:rPr>
              <a:t>NOT ((</a:t>
            </a:r>
            <a:r>
              <a:rPr lang="en-US" sz="2133" dirty="0" err="1">
                <a:latin typeface="Times New Roman" pitchFamily="18" charset="0"/>
                <a:cs typeface="Times New Roman" pitchFamily="18" charset="0"/>
              </a:rPr>
              <a:t>duncan</a:t>
            </a:r>
            <a:r>
              <a:rPr lang="en-US" sz="2133" dirty="0">
                <a:latin typeface="Times New Roman" pitchFamily="18" charset="0"/>
                <a:cs typeface="Times New Roman" pitchFamily="18" charset="0"/>
              </a:rPr>
              <a:t> AND </a:t>
            </a:r>
            <a:r>
              <a:rPr lang="en-US" sz="2133" dirty="0" err="1">
                <a:latin typeface="Times New Roman" pitchFamily="18" charset="0"/>
                <a:cs typeface="Times New Roman" pitchFamily="18" charset="0"/>
              </a:rPr>
              <a:t>macbeth</a:t>
            </a:r>
            <a:r>
              <a:rPr lang="en-US" sz="2133" dirty="0">
                <a:latin typeface="Times New Roman" pitchFamily="18" charset="0"/>
                <a:cs typeface="Times New Roman" pitchFamily="18" charset="0"/>
              </a:rPr>
              <a:t>) OR (</a:t>
            </a:r>
            <a:r>
              <a:rPr lang="en-US" sz="2133" dirty="0" err="1">
                <a:latin typeface="Times New Roman" pitchFamily="18" charset="0"/>
                <a:cs typeface="Times New Roman" pitchFamily="18" charset="0"/>
              </a:rPr>
              <a:t>capulet</a:t>
            </a:r>
            <a:r>
              <a:rPr lang="en-US" sz="2133" dirty="0">
                <a:latin typeface="Times New Roman" pitchFamily="18" charset="0"/>
                <a:cs typeface="Times New Roman" pitchFamily="18" charset="0"/>
              </a:rPr>
              <a:t> AND </a:t>
            </a:r>
            <a:r>
              <a:rPr lang="en-US" sz="2133" dirty="0" err="1">
                <a:latin typeface="Times New Roman" pitchFamily="18" charset="0"/>
                <a:cs typeface="Times New Roman" pitchFamily="18" charset="0"/>
              </a:rPr>
              <a:t>montague</a:t>
            </a:r>
            <a:r>
              <a:rPr lang="en-US" sz="2133" dirty="0">
                <a:latin typeface="Times New Roman" pitchFamily="18" charset="0"/>
                <a:cs typeface="Times New Roman" pitchFamily="18" charset="0"/>
              </a:rPr>
              <a:t>)) </a:t>
            </a:r>
            <a:r>
              <a:rPr lang="th-TH" sz="2133" dirty="0">
                <a:latin typeface="Times New Roman" pitchFamily="18" charset="0"/>
              </a:rPr>
              <a:t>๏ … </a:t>
            </a:r>
            <a:endParaRPr lang="en-US" sz="2133" dirty="0">
              <a:latin typeface="Times New Roman" pitchFamily="18" charset="0"/>
              <a:cs typeface="Times New Roman" pitchFamily="18" charset="0"/>
            </a:endParaRP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defRPr/>
            </a:pPr>
            <a:r>
              <a:rPr lang="th-TH" sz="2133" dirty="0">
                <a:latin typeface="Times New Roman" pitchFamily="18" charset="0"/>
              </a:rPr>
              <a:t>๏ </a:t>
            </a:r>
            <a:r>
              <a:rPr lang="en-US" sz="2133" dirty="0">
                <a:latin typeface="Times New Roman" pitchFamily="18" charset="0"/>
                <a:cs typeface="Times New Roman" pitchFamily="18" charset="0"/>
              </a:rPr>
              <a:t>Query result is the (unordered) set of documents satisfying (i.e., “matching”) the query </a:t>
            </a: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defRPr/>
            </a:pPr>
            <a:r>
              <a:rPr lang="th-TH" sz="2133" dirty="0">
                <a:latin typeface="Times New Roman" pitchFamily="18" charset="0"/>
              </a:rPr>
              <a:t>๏ </a:t>
            </a:r>
            <a:r>
              <a:rPr lang="en-US" sz="2133" dirty="0">
                <a:latin typeface="Times New Roman" pitchFamily="18" charset="0"/>
                <a:cs typeface="Times New Roman" pitchFamily="18" charset="0"/>
              </a:rPr>
              <a:t>Extensions of Boolean retrieval (e.g., proximity, wildcards, fields) with rudimentary ranking (e.g., weighted matches) exist</a:t>
            </a:r>
            <a:endParaRPr lang="en-US" altLang="en-US" sz="2133"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C98436E5-24B8-057B-F549-256B08A93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84344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609725-7816-476C-83B9-2B8B48996ACE}" type="datetime1">
              <a:rPr lang="en-US" smtClean="0">
                <a:solidFill>
                  <a:schemeClr val="tx1"/>
                </a:solidFill>
              </a:rPr>
              <a:t>3/8/2025</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42</a:t>
            </a:fld>
            <a:endParaRPr lang="en-US">
              <a:solidFill>
                <a:schemeClr val="tx1"/>
              </a:solidFill>
            </a:endParaRPr>
          </a:p>
        </p:txBody>
      </p:sp>
      <p:sp>
        <p:nvSpPr>
          <p:cNvPr id="7" name="Title 1"/>
          <p:cNvSpPr txBox="1"/>
          <p:nvPr/>
        </p:nvSpPr>
        <p:spPr>
          <a:xfrm>
            <a:off x="1828800" y="2"/>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PLSI(CO2)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828800" y="762000"/>
            <a:ext cx="9956800" cy="5462987"/>
          </a:xfrm>
        </p:spPr>
        <p:txBody>
          <a:bodyPr rtlCol="0">
            <a:noAutofit/>
          </a:bodyPr>
          <a:lstStyle/>
          <a:p>
            <a:pPr marL="0" indent="0" algn="just">
              <a:buNone/>
            </a:pPr>
            <a:r>
              <a:rPr lang="en-US" sz="2200" b="1" dirty="0">
                <a:latin typeface="Times New Roman" pitchFamily="18" charset="0"/>
                <a:cs typeface="Times New Roman" pitchFamily="18" charset="0"/>
              </a:rPr>
              <a:t>Probabilistic latent semantic analysis</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PLSA</a:t>
            </a:r>
            <a:r>
              <a:rPr lang="en-US" sz="2200" dirty="0">
                <a:latin typeface="Times New Roman" pitchFamily="18" charset="0"/>
                <a:cs typeface="Times New Roman" pitchFamily="18" charset="0"/>
              </a:rPr>
              <a:t>), also known as </a:t>
            </a:r>
            <a:r>
              <a:rPr lang="en-US" sz="2200" b="1" dirty="0">
                <a:latin typeface="Times New Roman" pitchFamily="18" charset="0"/>
                <a:cs typeface="Times New Roman" pitchFamily="18" charset="0"/>
              </a:rPr>
              <a:t>probabilistic latent semantic indexing</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PLSI</a:t>
            </a:r>
            <a:r>
              <a:rPr lang="en-US" sz="2200" dirty="0">
                <a:latin typeface="Times New Roman" pitchFamily="18" charset="0"/>
                <a:cs typeface="Times New Roman" pitchFamily="18" charset="0"/>
              </a:rPr>
              <a:t>, especially in information retrieval circles) is a statistical technique for the analysis of two-mode and co-occurrence data. In effect, one can derive a low-dimensional representation of the observed variables in terms of their affinity to certain hidden variables, just as in latent semantic analysis, from which PLSA evolved.</a:t>
            </a:r>
          </a:p>
          <a:p>
            <a:pPr algn="just"/>
            <a:r>
              <a:rPr lang="en-US" sz="2200" dirty="0">
                <a:latin typeface="Times New Roman" pitchFamily="18" charset="0"/>
                <a:cs typeface="Times New Roman" pitchFamily="18" charset="0"/>
              </a:rPr>
              <a:t>Compared to standard latent semantic analysis which stems from linear algebra and downsizes the occurrence tables (usually via a singular value decomposition), probabilistic latent semantic analysis is based on a mixture decomposition derived from a latent class model.</a:t>
            </a:r>
          </a:p>
          <a:p>
            <a:pPr marL="0" indent="0" algn="just">
              <a:buNone/>
            </a:pP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Latent Variable model for general co-occurrence data  Associate each observation (</a:t>
            </a:r>
            <a:r>
              <a:rPr lang="en-US" sz="2200" dirty="0" err="1">
                <a:latin typeface="Times New Roman" pitchFamily="18" charset="0"/>
                <a:cs typeface="Times New Roman" pitchFamily="18" charset="0"/>
              </a:rPr>
              <a:t>w,d</a:t>
            </a:r>
            <a:r>
              <a:rPr lang="en-US" sz="2200" dirty="0">
                <a:latin typeface="Times New Roman" pitchFamily="18" charset="0"/>
                <a:cs typeface="Times New Roman" pitchFamily="18" charset="0"/>
              </a:rPr>
              <a:t>) with a class variable z Є Z{z_1,…,</a:t>
            </a:r>
            <a:r>
              <a:rPr lang="en-US" sz="2200" dirty="0" err="1">
                <a:latin typeface="Times New Roman" pitchFamily="18" charset="0"/>
                <a:cs typeface="Times New Roman" pitchFamily="18" charset="0"/>
              </a:rPr>
              <a:t>z_K</a:t>
            </a:r>
            <a:r>
              <a:rPr lang="en-US" sz="2200" dirty="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a:p>
            <a:pPr marL="447875" indent="-447875" algn="just">
              <a:spcBef>
                <a:spcPts val="500"/>
              </a:spcBef>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defRPr/>
            </a:pPr>
            <a:r>
              <a:rPr lang="en-US" sz="2200" dirty="0">
                <a:latin typeface="Times New Roman" pitchFamily="18" charset="0"/>
                <a:cs typeface="Times New Roman" pitchFamily="18" charset="0"/>
              </a:rPr>
              <a:t>•Generative Model • Select a doc with probability P(d) • Pick a latent class z with probability P(</a:t>
            </a:r>
            <a:r>
              <a:rPr lang="en-US" sz="2200" dirty="0" err="1">
                <a:latin typeface="Times New Roman" pitchFamily="18" charset="0"/>
                <a:cs typeface="Times New Roman" pitchFamily="18" charset="0"/>
              </a:rPr>
              <a:t>z|d</a:t>
            </a:r>
            <a:r>
              <a:rPr lang="en-US" sz="2200" dirty="0">
                <a:latin typeface="Times New Roman" pitchFamily="18" charset="0"/>
                <a:cs typeface="Times New Roman" pitchFamily="18" charset="0"/>
              </a:rPr>
              <a:t>) • Generate a word w with probability p(</a:t>
            </a:r>
            <a:r>
              <a:rPr lang="en-US" sz="2200" dirty="0" err="1">
                <a:latin typeface="Times New Roman" pitchFamily="18" charset="0"/>
                <a:cs typeface="Times New Roman" pitchFamily="18" charset="0"/>
              </a:rPr>
              <a:t>w|z</a:t>
            </a:r>
            <a:r>
              <a:rPr lang="en-US" sz="2200" dirty="0">
                <a:latin typeface="Times New Roman" pitchFamily="18" charset="0"/>
                <a:cs typeface="Times New Roman" pitchFamily="18" charset="0"/>
              </a:rPr>
              <a:t>)</a:t>
            </a:r>
          </a:p>
        </p:txBody>
      </p:sp>
      <p:pic>
        <p:nvPicPr>
          <p:cNvPr id="2" name="Picture 1">
            <a:extLst>
              <a:ext uri="{FF2B5EF4-FFF2-40B4-BE49-F238E27FC236}">
                <a16:creationId xmlns:a16="http://schemas.microsoft.com/office/drawing/2014/main" id="{45F41343-1870-797E-6315-8900EAC19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176608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BDE2D0-46F8-429E-81F9-DF81C27D0C6E}" type="datetime1">
              <a:rPr lang="en-US" smtClean="0">
                <a:solidFill>
                  <a:schemeClr val="tx1"/>
                </a:solidFill>
              </a:rPr>
              <a:t>3/8/2025</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43</a:t>
            </a:fld>
            <a:endParaRPr lang="en-US">
              <a:solidFill>
                <a:schemeClr val="tx1"/>
              </a:solidFill>
            </a:endParaRPr>
          </a:p>
        </p:txBody>
      </p:sp>
      <p:sp>
        <p:nvSpPr>
          <p:cNvPr id="7" name="Title 1"/>
          <p:cNvSpPr txBox="1"/>
          <p:nvPr/>
        </p:nvSpPr>
        <p:spPr>
          <a:xfrm>
            <a:off x="1828800" y="2"/>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mj-lt"/>
              </a:rPr>
              <a:t>Query Optimization</a:t>
            </a:r>
            <a:r>
              <a:rPr lang="en-US" sz="3200" dirty="0">
                <a:solidFill>
                  <a:schemeClr val="tx1"/>
                </a:solidFill>
                <a:latin typeface="+mj-lt"/>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727200" y="838200"/>
            <a:ext cx="9855200" cy="4835525"/>
          </a:xfrm>
        </p:spPr>
        <p:txBody>
          <a:bodyPr>
            <a:normAutofit fontScale="77500" lnSpcReduction="20000"/>
          </a:bodyPr>
          <a:lstStyle/>
          <a:p>
            <a:pPr algn="just"/>
            <a:r>
              <a:rPr lang="en-US" dirty="0">
                <a:latin typeface="Times New Roman" pitchFamily="18" charset="0"/>
                <a:cs typeface="Times New Roman" pitchFamily="18" charset="0"/>
              </a:rPr>
              <a:t>Query optimization is a process of defining the most efficient and optimal way and techniques that can be used to improve query performance based on rational use of system resources and performance metrics. The purpose of query tuning is to find a way to decrease the response time of the query, prevent the excessive consumption of resources, and identify poor query performance.</a:t>
            </a:r>
          </a:p>
          <a:p>
            <a:pPr algn="just"/>
            <a:r>
              <a:rPr lang="en-US" dirty="0">
                <a:latin typeface="Times New Roman" pitchFamily="18" charset="0"/>
                <a:cs typeface="Times New Roman" pitchFamily="18" charset="0"/>
              </a:rPr>
              <a:t>In the context of query optimization, query processing identifies how to faster retrieve data from SQL Server by analyzing execution steps of the query, optimization techniques, and other information about the query.</a:t>
            </a:r>
          </a:p>
          <a:p>
            <a:pPr algn="just"/>
            <a:r>
              <a:rPr lang="en-US" dirty="0">
                <a:latin typeface="Times New Roman" pitchFamily="18" charset="0"/>
                <a:cs typeface="Times New Roman" pitchFamily="18" charset="0"/>
              </a:rPr>
              <a:t>Query optimization tips for better performance</a:t>
            </a:r>
          </a:p>
          <a:p>
            <a:pPr algn="just"/>
            <a:r>
              <a:rPr lang="en-US" dirty="0">
                <a:latin typeface="Times New Roman" pitchFamily="18" charset="0"/>
                <a:cs typeface="Times New Roman" pitchFamily="18" charset="0"/>
              </a:rPr>
              <a:t>Monitoring metrics can be used to evaluate query runtime, detect performance pitfalls, and show how they can be improved. For example, they include:</a:t>
            </a:r>
          </a:p>
          <a:p>
            <a:pPr algn="just"/>
            <a:r>
              <a:rPr lang="en-US" b="1" dirty="0">
                <a:latin typeface="Times New Roman" pitchFamily="18" charset="0"/>
                <a:cs typeface="Times New Roman" pitchFamily="18" charset="0"/>
              </a:rPr>
              <a:t>Execution plan</a:t>
            </a:r>
            <a:r>
              <a:rPr lang="en-US" dirty="0">
                <a:latin typeface="Times New Roman" pitchFamily="18" charset="0"/>
                <a:cs typeface="Times New Roman" pitchFamily="18" charset="0"/>
              </a:rPr>
              <a:t>: A SQL Server query optimizer executes the query step by step, scans indexes to retrieve data, and provides a detailed overview of metrics during query execution.</a:t>
            </a:r>
          </a:p>
          <a:p>
            <a:pPr algn="just"/>
            <a:r>
              <a:rPr lang="en-US" b="1" dirty="0" err="1">
                <a:latin typeface="Times New Roman" pitchFamily="18" charset="0"/>
                <a:cs typeface="Times New Roman" pitchFamily="18" charset="0"/>
              </a:rPr>
              <a:t>Input/Output</a:t>
            </a:r>
            <a:r>
              <a:rPr lang="en-US" b="1" dirty="0">
                <a:latin typeface="Times New Roman" pitchFamily="18" charset="0"/>
                <a:cs typeface="Times New Roman" pitchFamily="18" charset="0"/>
              </a:rPr>
              <a:t> statistics</a:t>
            </a:r>
            <a:r>
              <a:rPr lang="en-US" dirty="0">
                <a:latin typeface="Times New Roman" pitchFamily="18" charset="0"/>
                <a:cs typeface="Times New Roman" pitchFamily="18" charset="0"/>
              </a:rPr>
              <a:t>: Used to identify the number of logical and physical reading operations during the query execution that helps users detect cache/memory capacity issues.</a:t>
            </a:r>
          </a:p>
          <a:p>
            <a:pPr algn="just" eaLnBrk="1" hangingPunct="1">
              <a:buFont typeface="Times New Roman" panose="02020603050405020304" pitchFamily="18" charset="0"/>
              <a:buNone/>
            </a:pPr>
            <a:endParaRPr lang="en-US" altLang="en-US" sz="24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BD83448F-AFB2-0D4B-BA54-E94A7333F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171695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340227-99ED-464D-BABA-839B2E7FE849}"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44</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latin typeface="+mj-lt"/>
              </a:rPr>
              <a:t>Query Optimization</a:t>
            </a:r>
            <a:r>
              <a:rPr lang="en-US" sz="3200" dirty="0">
                <a:solidFill>
                  <a:schemeClr val="tx1"/>
                </a:solidFill>
                <a:latin typeface="+mj-lt"/>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752600" y="838200"/>
            <a:ext cx="9525000" cy="4953000"/>
          </a:xfrm>
        </p:spPr>
        <p:txBody>
          <a:bodyPr>
            <a:normAutofit/>
          </a:bodyPr>
          <a:lstStyle/>
          <a:p>
            <a:pPr algn="just"/>
            <a:r>
              <a:rPr lang="en-US" b="1" dirty="0">
                <a:latin typeface="Times New Roman" pitchFamily="18" charset="0"/>
                <a:cs typeface="Times New Roman" pitchFamily="18" charset="0"/>
              </a:rPr>
              <a:t>Buffer cache</a:t>
            </a:r>
            <a:r>
              <a:rPr lang="en-US" dirty="0">
                <a:latin typeface="Times New Roman" pitchFamily="18" charset="0"/>
                <a:cs typeface="Times New Roman" pitchFamily="18" charset="0"/>
              </a:rPr>
              <a:t>: Used to reduce memory usage on the server.</a:t>
            </a:r>
          </a:p>
          <a:p>
            <a:pPr algn="just"/>
            <a:r>
              <a:rPr lang="en-US" b="1" dirty="0">
                <a:latin typeface="Times New Roman" pitchFamily="18" charset="0"/>
                <a:cs typeface="Times New Roman" pitchFamily="18" charset="0"/>
              </a:rPr>
              <a:t>Latency</a:t>
            </a:r>
            <a:r>
              <a:rPr lang="en-US" dirty="0">
                <a:latin typeface="Times New Roman" pitchFamily="18" charset="0"/>
                <a:cs typeface="Times New Roman" pitchFamily="18" charset="0"/>
              </a:rPr>
              <a:t>: Used to analyze the duration of queries or operations.</a:t>
            </a:r>
          </a:p>
          <a:p>
            <a:pPr algn="just"/>
            <a:r>
              <a:rPr lang="en-US" b="1" dirty="0">
                <a:latin typeface="Times New Roman" pitchFamily="18" charset="0"/>
                <a:cs typeface="Times New Roman" pitchFamily="18" charset="0"/>
              </a:rPr>
              <a:t>Indexes</a:t>
            </a:r>
            <a:r>
              <a:rPr lang="en-US" dirty="0">
                <a:latin typeface="Times New Roman" pitchFamily="18" charset="0"/>
                <a:cs typeface="Times New Roman" pitchFamily="18" charset="0"/>
              </a:rPr>
              <a:t>: Used to accelerate reading operations on the SQL Server.</a:t>
            </a:r>
          </a:p>
          <a:p>
            <a:pPr algn="just"/>
            <a:r>
              <a:rPr lang="en-US" b="1" dirty="0">
                <a:latin typeface="Times New Roman" pitchFamily="18" charset="0"/>
                <a:cs typeface="Times New Roman" pitchFamily="18" charset="0"/>
              </a:rPr>
              <a:t>Memory-optimized tables</a:t>
            </a:r>
            <a:r>
              <a:rPr lang="en-US" dirty="0">
                <a:latin typeface="Times New Roman" pitchFamily="18" charset="0"/>
                <a:cs typeface="Times New Roman" pitchFamily="18" charset="0"/>
              </a:rPr>
              <a:t>: Used to store table data in memory to make reading and writing operations run faster.</a:t>
            </a: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400" dirty="0">
              <a:latin typeface="Times New Roman" pitchFamily="18" charset="0"/>
              <a:cs typeface="Times New Roman" pitchFamily="18" charset="0"/>
            </a:endParaRP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altLang="en-US" sz="2400" dirty="0">
                <a:latin typeface="Times New Roman" pitchFamily="18" charset="0"/>
                <a:cs typeface="Times New Roman" pitchFamily="18" charset="0"/>
              </a:rPr>
              <a:t>			</a:t>
            </a:r>
          </a:p>
        </p:txBody>
      </p:sp>
      <p:pic>
        <p:nvPicPr>
          <p:cNvPr id="2" name="Picture 1">
            <a:extLst>
              <a:ext uri="{FF2B5EF4-FFF2-40B4-BE49-F238E27FC236}">
                <a16:creationId xmlns:a16="http://schemas.microsoft.com/office/drawing/2014/main" id="{E5385FE5-5562-7CE2-E289-4B57F04E0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92851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7" dur="500"/>
                                        <p:tgtEl>
                                          <p:spTgt spid="1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37BBD3-9F61-4F43-9100-BCB1DD1F9824}" type="datetime1">
              <a:rPr lang="en-US" smtClean="0">
                <a:solidFill>
                  <a:schemeClr val="tx1"/>
                </a:solidFill>
              </a:rPr>
              <a:t>3/8/2025</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45</a:t>
            </a:fld>
            <a:endParaRPr lang="en-US">
              <a:solidFill>
                <a:schemeClr val="tx1"/>
              </a:solidFill>
            </a:endParaRPr>
          </a:p>
        </p:txBody>
      </p:sp>
      <p:sp>
        <p:nvSpPr>
          <p:cNvPr id="7" name="Title 1"/>
          <p:cNvSpPr txBox="1"/>
          <p:nvPr/>
        </p:nvSpPr>
        <p:spPr>
          <a:xfrm>
            <a:off x="1828800" y="2"/>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latin typeface="+mj-lt"/>
              </a:rPr>
              <a:t>Page ranking</a:t>
            </a:r>
            <a:r>
              <a:rPr lang="en-US" sz="3200" dirty="0">
                <a:solidFill>
                  <a:schemeClr val="tx1"/>
                </a:solidFill>
                <a:latin typeface="+mj-lt"/>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625600" y="838200"/>
            <a:ext cx="10058400" cy="5181600"/>
          </a:xfrm>
        </p:spPr>
        <p:txBody>
          <a:bodyPr>
            <a:normAutofit/>
          </a:bodyPr>
          <a:lstStyle/>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sz="2400" dirty="0">
                <a:latin typeface="Times New Roman" pitchFamily="18" charset="0"/>
                <a:cs typeface="Times New Roman" pitchFamily="18" charset="0"/>
              </a:rPr>
              <a:t>PageRank (by Google) is based on the following random walk</a:t>
            </a: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sz="2400" dirty="0">
                <a:latin typeface="Times New Roman" pitchFamily="18" charset="0"/>
                <a:cs typeface="Times New Roman" pitchFamily="18" charset="0"/>
              </a:rPr>
              <a:t> </a:t>
            </a:r>
            <a:r>
              <a:rPr lang="th-TH" sz="2400" dirty="0">
                <a:latin typeface="Times New Roman" pitchFamily="18" charset="0"/>
              </a:rPr>
              <a:t>๏ </a:t>
            </a:r>
            <a:r>
              <a:rPr lang="en-US" sz="2400" dirty="0">
                <a:latin typeface="Times New Roman" pitchFamily="18" charset="0"/>
                <a:cs typeface="Times New Roman" pitchFamily="18" charset="0"/>
              </a:rPr>
              <a:t>jump to a random vertex ( 1 / |V| ) in the graph with probability </a:t>
            </a:r>
            <a:r>
              <a:rPr lang="el-GR" sz="2400" dirty="0">
                <a:latin typeface="Times New Roman" pitchFamily="18" charset="0"/>
                <a:cs typeface="Times New Roman" pitchFamily="18" charset="0"/>
              </a:rPr>
              <a:t>ε </a:t>
            </a:r>
            <a:r>
              <a:rPr lang="th-TH" sz="2400" dirty="0">
                <a:latin typeface="Times New Roman" pitchFamily="18" charset="0"/>
              </a:rPr>
              <a:t>๏</a:t>
            </a:r>
            <a:endParaRPr lang="en-US" sz="2400" dirty="0">
              <a:latin typeface="Times New Roman" pitchFamily="18" charset="0"/>
              <a:cs typeface="Times New Roman" pitchFamily="18" charset="0"/>
            </a:endParaRP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th-TH" sz="2400" dirty="0">
                <a:latin typeface="Times New Roman" pitchFamily="18" charset="0"/>
              </a:rPr>
              <a:t> </a:t>
            </a:r>
            <a:r>
              <a:rPr lang="en-US" sz="2400" dirty="0">
                <a:latin typeface="Times New Roman" pitchFamily="18" charset="0"/>
                <a:cs typeface="Times New Roman" pitchFamily="18" charset="0"/>
              </a:rPr>
              <a:t>follow a random outgoing edge ( 1 / out(v) ) with probability (1-</a:t>
            </a:r>
            <a:r>
              <a:rPr lang="el-GR" sz="2400" dirty="0">
                <a:latin typeface="Times New Roman" pitchFamily="18" charset="0"/>
                <a:cs typeface="Times New Roman" pitchFamily="18" charset="0"/>
              </a:rPr>
              <a:t>ε)</a:t>
            </a:r>
            <a:endParaRPr lang="en-US" sz="2400" dirty="0">
              <a:latin typeface="Times New Roman" pitchFamily="18" charset="0"/>
              <a:cs typeface="Times New Roman" pitchFamily="18" charset="0"/>
            </a:endParaRP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l-GR" sz="2400" dirty="0">
                <a:latin typeface="Times New Roman" pitchFamily="18" charset="0"/>
                <a:cs typeface="Times New Roman" pitchFamily="18" charset="0"/>
              </a:rPr>
              <a:t> </a:t>
            </a:r>
            <a:r>
              <a:rPr lang="th-TH" sz="2400" dirty="0">
                <a:latin typeface="Times New Roman" pitchFamily="18" charset="0"/>
              </a:rPr>
              <a:t>๏ </a:t>
            </a:r>
            <a:r>
              <a:rPr lang="en-US" sz="2400" dirty="0">
                <a:latin typeface="Times New Roman" pitchFamily="18" charset="0"/>
                <a:cs typeface="Times New Roman" pitchFamily="18" charset="0"/>
              </a:rPr>
              <a:t>PageRank score p(v) of vertex v is a measure of popularity and corresponds to its stationary visiting probability </a:t>
            </a: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sz="2400" dirty="0">
                <a:latin typeface="Times New Roman" pitchFamily="18" charset="0"/>
                <a:cs typeface="Times New Roman" pitchFamily="18" charset="0"/>
              </a:rPr>
              <a:t> p(v) = (1- </a:t>
            </a:r>
            <a:r>
              <a:rPr lang="el-GR" sz="2400" dirty="0">
                <a:latin typeface="Times New Roman" pitchFamily="18" charset="0"/>
                <a:cs typeface="Times New Roman" pitchFamily="18" charset="0"/>
              </a:rPr>
              <a:t>ε</a:t>
            </a:r>
            <a:r>
              <a:rPr lang="en-US" sz="2400" dirty="0">
                <a:latin typeface="Times New Roman" pitchFamily="18" charset="0"/>
                <a:cs typeface="Times New Roman" pitchFamily="18" charset="0"/>
              </a:rPr>
              <a:t>) · X (</a:t>
            </a:r>
            <a:r>
              <a:rPr lang="en-US" sz="2400" dirty="0" err="1">
                <a:latin typeface="Times New Roman" pitchFamily="18" charset="0"/>
                <a:cs typeface="Times New Roman" pitchFamily="18" charset="0"/>
              </a:rPr>
              <a:t>u,v</a:t>
            </a:r>
            <a:r>
              <a:rPr lang="en-US" sz="2400" dirty="0">
                <a:latin typeface="Times New Roman" pitchFamily="18" charset="0"/>
                <a:cs typeface="Times New Roman" pitchFamily="18" charset="0"/>
              </a:rPr>
              <a:t>)2E p(u) out(u) + </a:t>
            </a:r>
            <a:r>
              <a:rPr lang="el-GR" sz="2400" dirty="0">
                <a:latin typeface="Times New Roman" pitchFamily="18" charset="0"/>
                <a:cs typeface="Times New Roman" pitchFamily="18" charset="0"/>
              </a:rPr>
              <a:t>ε</a:t>
            </a:r>
            <a:r>
              <a:rPr lang="en-US" sz="2400" dirty="0">
                <a:latin typeface="Times New Roman" pitchFamily="18" charset="0"/>
                <a:cs typeface="Times New Roman" pitchFamily="18" charset="0"/>
              </a:rPr>
              <a:t> / | V |</a:t>
            </a:r>
            <a:r>
              <a:rPr lang="en-US" altLang="en-US" sz="2400" dirty="0">
                <a:latin typeface="Times New Roman" pitchFamily="18" charset="0"/>
                <a:cs typeface="Times New Roman" pitchFamily="18" charset="0"/>
              </a:rPr>
              <a:t>. </a:t>
            </a: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400" dirty="0">
              <a:latin typeface="Times New Roman" pitchFamily="18" charset="0"/>
              <a:cs typeface="Times New Roman" pitchFamily="18" charset="0"/>
            </a:endParaRP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sz="2400" dirty="0">
                <a:latin typeface="Times New Roman" pitchFamily="18" charset="0"/>
                <a:cs typeface="Times New Roman" pitchFamily="18" charset="0"/>
              </a:rPr>
              <a:t>PageRank scores correspond to components of the dominant Eigenvector π of the transition probability matrix P which can be computed using the power-iteration method.</a:t>
            </a: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sz="2400" dirty="0">
                <a:latin typeface="Times New Roman" pitchFamily="18" charset="0"/>
                <a:cs typeface="Times New Roman" pitchFamily="18" charset="0"/>
              </a:rPr>
              <a:t>PageRank scores correspond to components of the dominant Eigenvector π of the transition probability matrix P which can be computed using the power-iteration method.</a:t>
            </a:r>
            <a:endParaRPr lang="en-US" altLang="en-US" sz="24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DCAA3BB6-DE19-5639-5CAA-71F5CB99A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75196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90601"/>
            <a:ext cx="9855200" cy="5234387"/>
          </a:xfrm>
        </p:spPr>
        <p:txBody>
          <a:bodyPr>
            <a:noAutofit/>
          </a:bodyPr>
          <a:lstStyle/>
          <a:p>
            <a:pPr marL="0" indent="0">
              <a:buNone/>
            </a:pPr>
            <a:r>
              <a:rPr lang="en-US" sz="1600" b="1" dirty="0">
                <a:latin typeface="Times New Roman" pitchFamily="18" charset="0"/>
                <a:cs typeface="Times New Roman" pitchFamily="18" charset="0"/>
              </a:rPr>
              <a:t>1. </a:t>
            </a:r>
            <a:r>
              <a:rPr lang="en-US" sz="1600" dirty="0">
                <a:latin typeface="Times New Roman" pitchFamily="18" charset="0"/>
                <a:cs typeface="Times New Roman" pitchFamily="18" charset="0"/>
              </a:rPr>
              <a:t>It is a program in search tool, that helps the user in searching the information that is     interrelated to the specific topic.</a:t>
            </a:r>
            <a:br>
              <a:rPr lang="en-US" sz="1600" dirty="0">
                <a:latin typeface="Times New Roman" pitchFamily="18" charset="0"/>
                <a:cs typeface="Times New Roman" pitchFamily="18" charset="0"/>
              </a:rPr>
            </a:br>
            <a:r>
              <a:rPr lang="en-US" sz="1600" b="1" dirty="0">
                <a:latin typeface="Times New Roman" pitchFamily="18" charset="0"/>
                <a:cs typeface="Times New Roman" pitchFamily="18" charset="0"/>
              </a:rPr>
              <a:t>A</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Search engine</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B. Search directory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C. Search box </a:t>
            </a:r>
          </a:p>
          <a:p>
            <a:pPr marL="0" indent="0">
              <a:buNone/>
            </a:pPr>
            <a:r>
              <a:rPr lang="en-US" sz="1600" dirty="0">
                <a:latin typeface="Times New Roman" pitchFamily="18" charset="0"/>
                <a:cs typeface="Times New Roman" pitchFamily="18" charset="0"/>
              </a:rPr>
              <a:t>D. none of these</a:t>
            </a:r>
          </a:p>
          <a:p>
            <a:pPr marL="0" indent="0">
              <a:buNone/>
            </a:pPr>
            <a:endParaRPr lang="en-US" sz="1600"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2. </a:t>
            </a:r>
            <a:r>
              <a:rPr lang="en-US" sz="1600" dirty="0">
                <a:latin typeface="Times New Roman" pitchFamily="18" charset="0"/>
                <a:cs typeface="Times New Roman" pitchFamily="18" charset="0"/>
              </a:rPr>
              <a:t>Which one of the following refers to querying the unstructured textual data?</a:t>
            </a:r>
            <a:endParaRPr lang="en-US" sz="1600" b="1"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A. Information access</a:t>
            </a:r>
          </a:p>
          <a:p>
            <a:pPr marL="0" indent="0">
              <a:buNone/>
            </a:pPr>
            <a:r>
              <a:rPr lang="en-US" sz="1600" dirty="0">
                <a:latin typeface="Times New Roman" pitchFamily="18" charset="0"/>
                <a:cs typeface="Times New Roman" pitchFamily="18" charset="0"/>
              </a:rPr>
              <a:t>B</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Information update</a:t>
            </a:r>
          </a:p>
          <a:p>
            <a:pPr marL="0" indent="0">
              <a:buNone/>
            </a:pPr>
            <a:r>
              <a:rPr lang="en-US" sz="1600" b="1" dirty="0" err="1">
                <a:latin typeface="Times New Roman" pitchFamily="18" charset="0"/>
                <a:cs typeface="Times New Roman" pitchFamily="18" charset="0"/>
              </a:rPr>
              <a:t>C.Information</a:t>
            </a:r>
            <a:r>
              <a:rPr lang="en-US" sz="1600" b="1" dirty="0">
                <a:latin typeface="Times New Roman" pitchFamily="18" charset="0"/>
                <a:cs typeface="Times New Roman" pitchFamily="18" charset="0"/>
              </a:rPr>
              <a:t> retrieval</a:t>
            </a:r>
          </a:p>
          <a:p>
            <a:pPr marL="0" indent="0">
              <a:buNone/>
            </a:pPr>
            <a:r>
              <a:rPr lang="en-US" sz="1600" dirty="0">
                <a:latin typeface="Times New Roman" pitchFamily="18" charset="0"/>
                <a:cs typeface="Times New Roman" pitchFamily="18" charset="0"/>
              </a:rPr>
              <a:t>D. None of these</a:t>
            </a:r>
          </a:p>
          <a:p>
            <a:pPr marL="0" indent="0">
              <a:buNone/>
            </a:pPr>
            <a:endParaRPr lang="en-US" sz="1600"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3. </a:t>
            </a:r>
            <a:r>
              <a:rPr lang="en-US" sz="1600" dirty="0">
                <a:latin typeface="Times New Roman" pitchFamily="18" charset="0"/>
                <a:cs typeface="Times New Roman" pitchFamily="18" charset="0"/>
              </a:rPr>
              <a:t>Which of the following is an essential process in which the intelligent methods are applied to extract data patterns?</a:t>
            </a:r>
            <a:endParaRPr lang="en-US" sz="1600" b="1"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A</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Warehousing</a:t>
            </a:r>
          </a:p>
          <a:p>
            <a:pPr marL="0" indent="0">
              <a:buNone/>
            </a:pPr>
            <a:r>
              <a:rPr lang="en-US" sz="1600" b="1" dirty="0" err="1">
                <a:latin typeface="Times New Roman" pitchFamily="18" charset="0"/>
                <a:cs typeface="Times New Roman" pitchFamily="18" charset="0"/>
              </a:rPr>
              <a:t>B.Data</a:t>
            </a:r>
            <a:r>
              <a:rPr lang="en-US" sz="1600" b="1" dirty="0">
                <a:latin typeface="Times New Roman" pitchFamily="18" charset="0"/>
                <a:cs typeface="Times New Roman" pitchFamily="18" charset="0"/>
              </a:rPr>
              <a:t> Mining</a:t>
            </a:r>
          </a:p>
          <a:p>
            <a:pPr marL="0" indent="0">
              <a:buNone/>
            </a:pPr>
            <a:r>
              <a:rPr lang="en-US" sz="1600" dirty="0" err="1">
                <a:latin typeface="Times New Roman" pitchFamily="18" charset="0"/>
                <a:cs typeface="Times New Roman" pitchFamily="18" charset="0"/>
              </a:rPr>
              <a:t>C.Text</a:t>
            </a:r>
            <a:r>
              <a:rPr lang="en-US" sz="1600" dirty="0">
                <a:latin typeface="Times New Roman" pitchFamily="18" charset="0"/>
                <a:cs typeface="Times New Roman" pitchFamily="18" charset="0"/>
              </a:rPr>
              <a:t> Mining</a:t>
            </a:r>
          </a:p>
          <a:p>
            <a:pPr marL="0" indent="0">
              <a:buNone/>
            </a:pPr>
            <a:r>
              <a:rPr lang="en-US" sz="1600" dirty="0" err="1">
                <a:latin typeface="Times New Roman" pitchFamily="18" charset="0"/>
                <a:cs typeface="Times New Roman" pitchFamily="18" charset="0"/>
              </a:rPr>
              <a:t>D.Data</a:t>
            </a:r>
            <a:r>
              <a:rPr lang="en-US" sz="1600" dirty="0">
                <a:latin typeface="Times New Roman" pitchFamily="18" charset="0"/>
                <a:cs typeface="Times New Roman" pitchFamily="18" charset="0"/>
              </a:rPr>
              <a:t> Selection</a:t>
            </a:r>
          </a:p>
          <a:p>
            <a:pPr marL="0" indent="0">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FBF0EA-0735-48D1-AB87-FF75B0E39482}" type="datetime1">
              <a:rPr lang="en-US" smtClean="0"/>
              <a:t>3/8/2025</a:t>
            </a:fld>
            <a:endParaRPr lang="en-US" dirty="0"/>
          </a:p>
        </p:txBody>
      </p:sp>
      <p:sp>
        <p:nvSpPr>
          <p:cNvPr id="5" name="Footer Placeholder 4"/>
          <p:cNvSpPr>
            <a:spLocks noGrp="1"/>
          </p:cNvSpPr>
          <p:nvPr>
            <p:ph type="ftr" sz="quarter" idx="11"/>
          </p:nvPr>
        </p:nvSpPr>
        <p:spPr>
          <a:xfrm>
            <a:off x="3352800" y="6324602"/>
            <a:ext cx="6502400"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Daily Quiz (CO2)</a:t>
            </a:r>
          </a:p>
        </p:txBody>
      </p:sp>
      <p:pic>
        <p:nvPicPr>
          <p:cNvPr id="2" name="Picture 1">
            <a:extLst>
              <a:ext uri="{FF2B5EF4-FFF2-40B4-BE49-F238E27FC236}">
                <a16:creationId xmlns:a16="http://schemas.microsoft.com/office/drawing/2014/main" id="{05C70C55-98FF-E20C-7783-61CB0A99F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147063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143001"/>
            <a:ext cx="9855200" cy="4927599"/>
          </a:xfrm>
        </p:spPr>
        <p:txBody>
          <a:bodyPr>
            <a:normAutofit fontScale="32500" lnSpcReduction="20000"/>
          </a:bodyPr>
          <a:lstStyle/>
          <a:p>
            <a:pPr marL="0" indent="0">
              <a:buNone/>
            </a:pPr>
            <a:r>
              <a:rPr lang="en-US" sz="4000" b="1" dirty="0">
                <a:latin typeface="Times New Roman" pitchFamily="18" charset="0"/>
                <a:cs typeface="Times New Roman" pitchFamily="18" charset="0"/>
              </a:rPr>
              <a:t>4. </a:t>
            </a:r>
            <a:r>
              <a:rPr lang="en-US" sz="4000" dirty="0">
                <a:latin typeface="Times New Roman" pitchFamily="18" charset="0"/>
                <a:cs typeface="Times New Roman" pitchFamily="18" charset="0"/>
              </a:rPr>
              <a:t>For what purpose, the analysis tools pre-compute the summaries of the huge amount of data?</a:t>
            </a:r>
          </a:p>
          <a:p>
            <a:pPr marL="0" indent="0">
              <a:buNone/>
            </a:pPr>
            <a:r>
              <a:rPr lang="en-US" sz="4000" dirty="0">
                <a:latin typeface="Times New Roman" pitchFamily="18" charset="0"/>
                <a:cs typeface="Times New Roman" pitchFamily="18" charset="0"/>
              </a:rPr>
              <a:t>A. In order to maintain consistency</a:t>
            </a:r>
          </a:p>
          <a:p>
            <a:pPr marL="0" indent="0">
              <a:buNone/>
            </a:pPr>
            <a:r>
              <a:rPr lang="en-US" sz="4000" dirty="0">
                <a:latin typeface="Times New Roman" pitchFamily="18" charset="0"/>
                <a:cs typeface="Times New Roman" pitchFamily="18" charset="0"/>
              </a:rPr>
              <a:t>B. For authentication</a:t>
            </a:r>
          </a:p>
          <a:p>
            <a:pPr marL="0" indent="0">
              <a:buNone/>
            </a:pPr>
            <a:r>
              <a:rPr lang="en-US" sz="4000" dirty="0">
                <a:latin typeface="Times New Roman" pitchFamily="18" charset="0"/>
                <a:cs typeface="Times New Roman" pitchFamily="18" charset="0"/>
              </a:rPr>
              <a:t>C. For data access</a:t>
            </a:r>
          </a:p>
          <a:p>
            <a:pPr marL="0" indent="0">
              <a:buNone/>
            </a:pPr>
            <a:r>
              <a:rPr lang="en-US" sz="4000" b="1" dirty="0">
                <a:latin typeface="Times New Roman" pitchFamily="18" charset="0"/>
                <a:cs typeface="Times New Roman" pitchFamily="18" charset="0"/>
              </a:rPr>
              <a:t>D. To obtain the queries response</a:t>
            </a:r>
          </a:p>
          <a:p>
            <a:pPr marL="0" indent="0">
              <a:buNone/>
            </a:pPr>
            <a:endParaRPr lang="en-US" sz="4000" dirty="0">
              <a:latin typeface="Times New Roman" pitchFamily="18" charset="0"/>
              <a:cs typeface="Times New Roman" pitchFamily="18" charset="0"/>
            </a:endParaRPr>
          </a:p>
          <a:p>
            <a:pPr marL="0" indent="0">
              <a:buNone/>
            </a:pPr>
            <a:r>
              <a:rPr lang="en-US" sz="4000" b="1" dirty="0">
                <a:latin typeface="Times New Roman" pitchFamily="18" charset="0"/>
                <a:cs typeface="Times New Roman" pitchFamily="18" charset="0"/>
              </a:rPr>
              <a:t>5</a:t>
            </a:r>
            <a:r>
              <a:rPr lang="en-US" sz="4000" dirty="0">
                <a:latin typeface="Times New Roman" pitchFamily="18" charset="0"/>
                <a:cs typeface="Times New Roman" pitchFamily="18" charset="0"/>
              </a:rPr>
              <a:t>.  What are the functions of Data Mining?</a:t>
            </a:r>
          </a:p>
          <a:p>
            <a:pPr marL="0" indent="0">
              <a:buNone/>
            </a:pPr>
            <a:r>
              <a:rPr lang="en-US" sz="4000" dirty="0">
                <a:latin typeface="Times New Roman" pitchFamily="18" charset="0"/>
                <a:cs typeface="Times New Roman" pitchFamily="18" charset="0"/>
              </a:rPr>
              <a:t>A. Association and correctional analysis classification</a:t>
            </a:r>
          </a:p>
          <a:p>
            <a:pPr marL="0" indent="0">
              <a:buNone/>
            </a:pPr>
            <a:r>
              <a:rPr lang="en-US" sz="4000" dirty="0">
                <a:latin typeface="Times New Roman" pitchFamily="18" charset="0"/>
                <a:cs typeface="Times New Roman" pitchFamily="18" charset="0"/>
              </a:rPr>
              <a:t>B. Prediction and characterization</a:t>
            </a:r>
          </a:p>
          <a:p>
            <a:pPr marL="0" indent="0">
              <a:buNone/>
            </a:pPr>
            <a:r>
              <a:rPr lang="en-US" sz="4000" dirty="0">
                <a:latin typeface="Times New Roman" pitchFamily="18" charset="0"/>
                <a:cs typeface="Times New Roman" pitchFamily="18" charset="0"/>
              </a:rPr>
              <a:t>C. Cluster analysis and Evolution analysis</a:t>
            </a:r>
          </a:p>
          <a:p>
            <a:pPr marL="0" indent="0">
              <a:buNone/>
            </a:pPr>
            <a:r>
              <a:rPr lang="en-US" sz="4000" b="1" dirty="0">
                <a:latin typeface="Times New Roman" pitchFamily="18" charset="0"/>
                <a:cs typeface="Times New Roman" pitchFamily="18" charset="0"/>
              </a:rPr>
              <a:t>D. All of the above</a:t>
            </a:r>
          </a:p>
          <a:p>
            <a:pPr marL="0" indent="0">
              <a:buNone/>
            </a:pPr>
            <a:endParaRPr lang="en-US" sz="4000" dirty="0">
              <a:latin typeface="Times New Roman" pitchFamily="18" charset="0"/>
              <a:cs typeface="Times New Roman" pitchFamily="18" charset="0"/>
            </a:endParaRPr>
          </a:p>
          <a:p>
            <a:pPr marL="0" indent="0">
              <a:buNone/>
            </a:pPr>
            <a:r>
              <a:rPr lang="en-US" sz="4000" b="1" dirty="0">
                <a:latin typeface="Times New Roman" pitchFamily="18" charset="0"/>
                <a:cs typeface="Times New Roman" pitchFamily="18" charset="0"/>
              </a:rPr>
              <a:t>6. </a:t>
            </a:r>
            <a:r>
              <a:rPr lang="en-US" sz="4000" dirty="0">
                <a:latin typeface="Times New Roman" pitchFamily="18" charset="0"/>
                <a:cs typeface="Times New Roman" pitchFamily="18" charset="0"/>
              </a:rPr>
              <a:t>In data mining, how many categories of functions are included?</a:t>
            </a:r>
          </a:p>
          <a:p>
            <a:pPr marL="0" indent="0">
              <a:buNone/>
            </a:pPr>
            <a:r>
              <a:rPr lang="en-US" sz="4000" dirty="0">
                <a:latin typeface="Times New Roman" pitchFamily="18" charset="0"/>
                <a:cs typeface="Times New Roman" pitchFamily="18" charset="0"/>
              </a:rPr>
              <a:t>A .5</a:t>
            </a:r>
          </a:p>
          <a:p>
            <a:pPr marL="0" indent="0">
              <a:buNone/>
            </a:pPr>
            <a:r>
              <a:rPr lang="en-US" sz="4000" dirty="0">
                <a:latin typeface="Times New Roman" pitchFamily="18" charset="0"/>
                <a:cs typeface="Times New Roman" pitchFamily="18" charset="0"/>
              </a:rPr>
              <a:t>B. 4</a:t>
            </a:r>
          </a:p>
          <a:p>
            <a:pPr marL="0" indent="0">
              <a:buNone/>
            </a:pPr>
            <a:r>
              <a:rPr lang="en-US" sz="4000" b="1" dirty="0">
                <a:latin typeface="Times New Roman" pitchFamily="18" charset="0"/>
                <a:cs typeface="Times New Roman" pitchFamily="18" charset="0"/>
              </a:rPr>
              <a:t>C. 2</a:t>
            </a:r>
          </a:p>
          <a:p>
            <a:pPr marL="0" indent="0">
              <a:buNone/>
            </a:pPr>
            <a:r>
              <a:rPr lang="en-US" sz="4000" dirty="0">
                <a:latin typeface="Times New Roman" pitchFamily="18" charset="0"/>
                <a:cs typeface="Times New Roman" pitchFamily="18" charset="0"/>
              </a:rPr>
              <a:t>D. 3</a:t>
            </a:r>
          </a:p>
          <a:p>
            <a:pPr marL="0" indent="0">
              <a:buNone/>
            </a:pPr>
            <a:br>
              <a:rPr lang="en-US" sz="3333" dirty="0">
                <a:latin typeface="Times New Roman" pitchFamily="18" charset="0"/>
                <a:cs typeface="Times New Roman" pitchFamily="18" charset="0"/>
              </a:rPr>
            </a:br>
            <a:endParaRPr lang="en-US" sz="3333" dirty="0">
              <a:latin typeface="Times New Roman" pitchFamily="18" charset="0"/>
              <a:cs typeface="Times New Roman" pitchFamily="18" charset="0"/>
            </a:endParaRPr>
          </a:p>
          <a:p>
            <a:endParaRPr lang="en-US" sz="4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9F633DB-2AAF-4E3D-83E9-4CB8B757A106}" type="datetime1">
              <a:rPr lang="en-US" smtClean="0"/>
              <a:t>3/8/2025</a:t>
            </a:fld>
            <a:endParaRPr lang="en-US"/>
          </a:p>
        </p:txBody>
      </p:sp>
      <p:sp>
        <p:nvSpPr>
          <p:cNvPr id="5" name="Footer Placeholder 4"/>
          <p:cNvSpPr>
            <a:spLocks noGrp="1"/>
          </p:cNvSpPr>
          <p:nvPr>
            <p:ph type="ftr" sz="quarter" idx="11"/>
          </p:nvPr>
        </p:nvSpPr>
        <p:spPr>
          <a:xfrm>
            <a:off x="2946400" y="6356352"/>
            <a:ext cx="7416800"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Daily Quiz(CO2)</a:t>
            </a:r>
          </a:p>
        </p:txBody>
      </p:sp>
      <p:pic>
        <p:nvPicPr>
          <p:cNvPr id="2" name="Picture 1">
            <a:extLst>
              <a:ext uri="{FF2B5EF4-FFF2-40B4-BE49-F238E27FC236}">
                <a16:creationId xmlns:a16="http://schemas.microsoft.com/office/drawing/2014/main" id="{9EF282BD-7341-2514-22BA-43C3D3554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441443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9000"/>
            <a:ext cx="9855200" cy="5283200"/>
          </a:xfrm>
        </p:spPr>
        <p:txBody>
          <a:bodyPr>
            <a:normAutofit fontScale="55000" lnSpcReduction="20000"/>
          </a:bodyPr>
          <a:lstStyle/>
          <a:p>
            <a:pPr marL="0" indent="0">
              <a:buNone/>
            </a:pPr>
            <a:r>
              <a:rPr lang="en-US" b="1" dirty="0">
                <a:latin typeface="Times New Roman" pitchFamily="18" charset="0"/>
                <a:cs typeface="Times New Roman" pitchFamily="18" charset="0"/>
              </a:rPr>
              <a:t>7.</a:t>
            </a:r>
            <a:r>
              <a:rPr lang="en-US" dirty="0">
                <a:latin typeface="Times New Roman" pitchFamily="18" charset="0"/>
                <a:cs typeface="Times New Roman" pitchFamily="18" charset="0"/>
              </a:rPr>
              <a:t> A data structure that maps terms back to the parts of a document in which they appear is called</a:t>
            </a:r>
          </a:p>
          <a:p>
            <a:pPr marL="0" indent="0">
              <a:buNone/>
            </a:pPr>
            <a:r>
              <a:rPr lang="en-US" dirty="0">
                <a:latin typeface="Times New Roman" pitchFamily="18" charset="0"/>
                <a:cs typeface="Times New Roman" pitchFamily="18" charset="0"/>
              </a:rPr>
              <a:t>a) Lexicon</a:t>
            </a:r>
          </a:p>
          <a:p>
            <a:pPr marL="0" indent="0">
              <a:buNone/>
            </a:pPr>
            <a:r>
              <a:rPr lang="en-US" dirty="0">
                <a:latin typeface="Times New Roman" pitchFamily="18" charset="0"/>
                <a:cs typeface="Times New Roman" pitchFamily="18" charset="0"/>
              </a:rPr>
              <a:t>b) Dictionary</a:t>
            </a:r>
          </a:p>
          <a:p>
            <a:pPr marL="0" indent="0">
              <a:buNone/>
            </a:pPr>
            <a:r>
              <a:rPr lang="en-US" b="1" dirty="0">
                <a:latin typeface="Times New Roman" pitchFamily="18" charset="0"/>
                <a:cs typeface="Times New Roman" pitchFamily="18" charset="0"/>
              </a:rPr>
              <a:t>c) Inverted index</a:t>
            </a:r>
          </a:p>
          <a:p>
            <a:pPr marL="0" indent="0">
              <a:buNone/>
            </a:pPr>
            <a:r>
              <a:rPr lang="en-US" dirty="0">
                <a:latin typeface="Times New Roman" pitchFamily="18" charset="0"/>
                <a:cs typeface="Times New Roman" pitchFamily="18" charset="0"/>
              </a:rPr>
              <a:t>d) All of the above</a:t>
            </a:r>
          </a:p>
          <a:p>
            <a:pPr marL="0" indent="0">
              <a:buNone/>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8. </a:t>
            </a:r>
            <a:r>
              <a:rPr lang="en-US" dirty="0">
                <a:latin typeface="Times New Roman" pitchFamily="18" charset="0"/>
                <a:cs typeface="Times New Roman" pitchFamily="18" charset="0"/>
              </a:rPr>
              <a:t>How the information retrieval problem can be defined formally?</a:t>
            </a:r>
          </a:p>
          <a:p>
            <a:pPr marL="0" indent="0">
              <a:buNone/>
            </a:pPr>
            <a:r>
              <a:rPr lang="en-US" dirty="0">
                <a:latin typeface="Times New Roman" pitchFamily="18" charset="0"/>
                <a:cs typeface="Times New Roman" pitchFamily="18" charset="0"/>
              </a:rPr>
              <a:t>a) a triple</a:t>
            </a:r>
          </a:p>
          <a:p>
            <a:pPr marL="0" indent="0">
              <a:buNone/>
            </a:pPr>
            <a:r>
              <a:rPr lang="en-US" b="1" dirty="0">
                <a:latin typeface="Times New Roman" pitchFamily="18" charset="0"/>
                <a:cs typeface="Times New Roman" pitchFamily="18" charset="0"/>
              </a:rPr>
              <a:t>b) a quadruple</a:t>
            </a:r>
          </a:p>
          <a:p>
            <a:pPr marL="0" indent="0">
              <a:buNone/>
            </a:pPr>
            <a:r>
              <a:rPr lang="en-US" dirty="0">
                <a:latin typeface="Times New Roman" pitchFamily="18" charset="0"/>
                <a:cs typeface="Times New Roman" pitchFamily="18" charset="0"/>
              </a:rPr>
              <a:t>c) a couple</a:t>
            </a:r>
          </a:p>
          <a:p>
            <a:pPr marL="0" indent="0">
              <a:buNone/>
            </a:pPr>
            <a:r>
              <a:rPr lang="en-US" dirty="0">
                <a:latin typeface="Times New Roman" pitchFamily="18" charset="0"/>
                <a:cs typeface="Times New Roman" pitchFamily="18" charset="0"/>
              </a:rPr>
              <a:t>d) None of the above</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9. </a:t>
            </a:r>
            <a:r>
              <a:rPr lang="en-US" dirty="0">
                <a:latin typeface="Times New Roman" pitchFamily="18" charset="0"/>
                <a:cs typeface="Times New Roman" pitchFamily="18" charset="0"/>
              </a:rPr>
              <a:t>Which of the following is the </a:t>
            </a:r>
            <a:r>
              <a:rPr lang="en-US" i="1" dirty="0">
                <a:latin typeface="Times New Roman" pitchFamily="18" charset="0"/>
                <a:cs typeface="Times New Roman" pitchFamily="18" charset="0"/>
              </a:rPr>
              <a:t>local method</a:t>
            </a:r>
            <a:r>
              <a:rPr lang="en-US" dirty="0">
                <a:latin typeface="Times New Roman" pitchFamily="18" charset="0"/>
                <a:cs typeface="Times New Roman" pitchFamily="18" charset="0"/>
              </a:rPr>
              <a:t> for improving recall of an information retrieval system?</a:t>
            </a:r>
          </a:p>
          <a:p>
            <a:pPr marL="0" indent="0">
              <a:buNone/>
            </a:pPr>
            <a:r>
              <a:rPr lang="en-US" dirty="0">
                <a:latin typeface="Times New Roman" pitchFamily="18" charset="0"/>
                <a:cs typeface="Times New Roman" pitchFamily="18" charset="0"/>
              </a:rPr>
              <a:t>a) Query expansion</a:t>
            </a:r>
          </a:p>
          <a:p>
            <a:pPr marL="0" indent="0">
              <a:buNone/>
            </a:pPr>
            <a:r>
              <a:rPr lang="en-US" b="1" dirty="0">
                <a:latin typeface="Times New Roman" pitchFamily="18" charset="0"/>
                <a:cs typeface="Times New Roman" pitchFamily="18" charset="0"/>
              </a:rPr>
              <a:t>b) Relevance feedback</a:t>
            </a:r>
          </a:p>
          <a:p>
            <a:pPr marL="0" indent="0">
              <a:buNone/>
            </a:pPr>
            <a:r>
              <a:rPr lang="en-US" dirty="0">
                <a:latin typeface="Times New Roman" pitchFamily="18" charset="0"/>
                <a:cs typeface="Times New Roman" pitchFamily="18" charset="0"/>
              </a:rPr>
              <a:t>c) Ontology based model</a:t>
            </a:r>
          </a:p>
          <a:p>
            <a:pPr marL="0" indent="0">
              <a:buNone/>
            </a:pPr>
            <a:r>
              <a:rPr lang="en-US" dirty="0">
                <a:latin typeface="Times New Roman" pitchFamily="18" charset="0"/>
                <a:cs typeface="Times New Roman" pitchFamily="18" charset="0"/>
              </a:rPr>
              <a:t>d) None of the above</a:t>
            </a:r>
          </a:p>
          <a:p>
            <a:pPr marL="0" indent="0">
              <a:buNone/>
            </a:pPr>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479A26A-AF9E-4B0A-A409-15A72550B767}" type="datetime1">
              <a:rPr lang="en-US" smtClean="0"/>
              <a:t>3/8/2025</a:t>
            </a:fld>
            <a:endParaRPr lang="en-US"/>
          </a:p>
        </p:txBody>
      </p:sp>
      <p:sp>
        <p:nvSpPr>
          <p:cNvPr id="5" name="Footer Placeholder 4"/>
          <p:cNvSpPr>
            <a:spLocks noGrp="1"/>
          </p:cNvSpPr>
          <p:nvPr>
            <p:ph type="ftr" sz="quarter" idx="11"/>
          </p:nvPr>
        </p:nvSpPr>
        <p:spPr>
          <a:xfrm>
            <a:off x="2946400" y="6356352"/>
            <a:ext cx="7416800"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Daily Quiz(CO2)</a:t>
            </a:r>
          </a:p>
        </p:txBody>
      </p:sp>
      <p:pic>
        <p:nvPicPr>
          <p:cNvPr id="2" name="Picture 1">
            <a:extLst>
              <a:ext uri="{FF2B5EF4-FFF2-40B4-BE49-F238E27FC236}">
                <a16:creationId xmlns:a16="http://schemas.microsoft.com/office/drawing/2014/main" id="{E98F6611-8973-A895-0019-3F95B5FF3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890465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9000"/>
            <a:ext cx="9855200" cy="5283200"/>
          </a:xfrm>
        </p:spPr>
        <p:txBody>
          <a:bodyPr>
            <a:normAutofit fontScale="77500" lnSpcReduction="20000"/>
          </a:bodyPr>
          <a:lstStyle/>
          <a:p>
            <a:pPr marL="0" indent="0">
              <a:buNone/>
            </a:pPr>
            <a:r>
              <a:rPr lang="en-US" b="1" dirty="0">
                <a:latin typeface="Times New Roman" pitchFamily="18" charset="0"/>
                <a:cs typeface="Times New Roman" pitchFamily="18" charset="0"/>
              </a:rPr>
              <a:t>10. </a:t>
            </a:r>
            <a:r>
              <a:rPr lang="en-US" dirty="0">
                <a:latin typeface="Times New Roman" pitchFamily="18" charset="0"/>
                <a:cs typeface="Times New Roman" pitchFamily="18" charset="0"/>
              </a:rPr>
              <a:t>___________ social network is considered the most popular for business to business marketing?</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 Facebook</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b) .Orkut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 .</a:t>
            </a:r>
            <a:r>
              <a:rPr lang="en-US" dirty="0" err="1">
                <a:latin typeface="Times New Roman" pitchFamily="18" charset="0"/>
                <a:cs typeface="Times New Roman" pitchFamily="18" charset="0"/>
              </a:rPr>
              <a:t>Ryze</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d). LinkedIn</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11. </a:t>
            </a:r>
            <a:r>
              <a:rPr lang="en-US" dirty="0">
                <a:latin typeface="Times New Roman" pitchFamily="18" charset="0"/>
                <a:cs typeface="Times New Roman" pitchFamily="18" charset="0"/>
              </a:rPr>
              <a:t>when marketing with social networks is to identify the goals.</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a).True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b).False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c).maybe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d).Maybe not</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12. </a:t>
            </a:r>
            <a:r>
              <a:rPr lang="en-US" dirty="0">
                <a:latin typeface="Times New Roman" pitchFamily="18" charset="0"/>
                <a:cs typeface="Times New Roman" pitchFamily="18" charset="0"/>
              </a:rPr>
              <a:t>What is “social media optimization”?</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a). easily creates publicity via social networks</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b). Writing clear content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 Creating short content which is easily indexed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d). create content for social networks hiring people</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E1E6F45-FCD6-4FF4-B700-4658B7E86DEC}" type="datetime1">
              <a:rPr lang="en-US" smtClean="0"/>
              <a:t>3/8/2025</a:t>
            </a:fld>
            <a:endParaRPr lang="en-US"/>
          </a:p>
        </p:txBody>
      </p:sp>
      <p:sp>
        <p:nvSpPr>
          <p:cNvPr id="5" name="Footer Placeholder 4"/>
          <p:cNvSpPr>
            <a:spLocks noGrp="1"/>
          </p:cNvSpPr>
          <p:nvPr>
            <p:ph type="ftr" sz="quarter" idx="11"/>
          </p:nvPr>
        </p:nvSpPr>
        <p:spPr>
          <a:xfrm>
            <a:off x="2946400" y="6356352"/>
            <a:ext cx="7416800"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Daily Quiz(CO2)</a:t>
            </a:r>
          </a:p>
        </p:txBody>
      </p:sp>
      <p:pic>
        <p:nvPicPr>
          <p:cNvPr id="2" name="Picture 1">
            <a:extLst>
              <a:ext uri="{FF2B5EF4-FFF2-40B4-BE49-F238E27FC236}">
                <a16:creationId xmlns:a16="http://schemas.microsoft.com/office/drawing/2014/main" id="{30CEB761-7CCF-1A1A-ADF7-803AABD65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76405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D08FE7-3332-4B53-BA42-85D38CEA8925}" type="datetime1">
              <a:rPr lang="en-US" smtClean="0"/>
              <a:t>3/8/2025</a:t>
            </a:fld>
            <a:endParaRPr lang="en-US" dirty="0"/>
          </a:p>
        </p:txBody>
      </p:sp>
      <p:sp>
        <p:nvSpPr>
          <p:cNvPr id="5" name="Footer Placeholder 4"/>
          <p:cNvSpPr>
            <a:spLocks noGrp="1"/>
          </p:cNvSpPr>
          <p:nvPr>
            <p:ph type="ftr" sz="quarter" idx="11"/>
          </p:nvPr>
        </p:nvSpPr>
        <p:spPr>
          <a:xfrm>
            <a:off x="4548596" y="6356351"/>
            <a:ext cx="4062004"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p:nvPr/>
        </p:nvSpPr>
        <p:spPr>
          <a:xfrm>
            <a:off x="2609850"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Syllabus</a:t>
            </a:r>
          </a:p>
        </p:txBody>
      </p:sp>
      <p:sp>
        <p:nvSpPr>
          <p:cNvPr id="10" name="TextBox 9"/>
          <p:cNvSpPr txBox="1"/>
          <p:nvPr/>
        </p:nvSpPr>
        <p:spPr>
          <a:xfrm>
            <a:off x="2609850" y="1728966"/>
            <a:ext cx="497205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UNIT-II:WEB MINING</a:t>
            </a:r>
          </a:p>
        </p:txBody>
      </p:sp>
      <p:graphicFrame>
        <p:nvGraphicFramePr>
          <p:cNvPr id="23" name="Diagram 22"/>
          <p:cNvGraphicFramePr/>
          <p:nvPr>
            <p:extLst>
              <p:ext uri="{D42A27DB-BD31-4B8C-83A1-F6EECF244321}">
                <p14:modId xmlns:p14="http://schemas.microsoft.com/office/powerpoint/2010/main" val="4025595600"/>
              </p:ext>
            </p:extLst>
          </p:nvPr>
        </p:nvGraphicFramePr>
        <p:xfrm>
          <a:off x="2095499" y="2248930"/>
          <a:ext cx="8630165" cy="2547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0B3E1393-B5BD-6843-7FCE-5FA8A269D7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41294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9000"/>
            <a:ext cx="9855200" cy="5283200"/>
          </a:xfrm>
        </p:spPr>
        <p:txBody>
          <a:bodyPr>
            <a:normAutofit fontScale="77500" lnSpcReduction="20000"/>
          </a:bodyPr>
          <a:lstStyle/>
          <a:p>
            <a:pPr marL="0" indent="0">
              <a:buNone/>
            </a:pPr>
            <a:r>
              <a:rPr lang="en-US" b="1" dirty="0">
                <a:latin typeface="Times New Roman" pitchFamily="18" charset="0"/>
                <a:cs typeface="Times New Roman" pitchFamily="18" charset="0"/>
              </a:rPr>
              <a:t>13. </a:t>
            </a:r>
            <a:r>
              <a:rPr lang="en-US" dirty="0">
                <a:latin typeface="Times New Roman" pitchFamily="18" charset="0"/>
                <a:cs typeface="Times New Roman" pitchFamily="18" charset="0"/>
              </a:rPr>
              <a:t>On which social network should you share content most frequently?</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 Facebook</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(B). Pinterest</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(C). Twitter</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(D). LinkedIn</a:t>
            </a:r>
          </a:p>
          <a:p>
            <a:pPr marL="0" indent="0">
              <a:buNone/>
            </a:pP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14</a:t>
            </a:r>
            <a:r>
              <a:rPr lang="en-US" dirty="0">
                <a:latin typeface="Times New Roman" pitchFamily="18" charset="0"/>
                <a:cs typeface="Times New Roman" pitchFamily="18" charset="0"/>
              </a:rPr>
              <a:t>. Which is not social media network?</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 Facebook</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(B). Wikipedia</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(C). Twitter</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(D). LinkedIn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15. </a:t>
            </a:r>
            <a:r>
              <a:rPr lang="en-US" dirty="0">
                <a:latin typeface="Times New Roman" pitchFamily="18" charset="0"/>
                <a:cs typeface="Times New Roman" pitchFamily="18" charset="0"/>
              </a:rPr>
              <a:t>The process of removing most common words (and, or, the, etc.) by an information retrieval system before indexing is known as</a:t>
            </a:r>
          </a:p>
          <a:p>
            <a:pPr marL="0" indent="0">
              <a:buNone/>
            </a:pPr>
            <a:r>
              <a:rPr lang="en-US" dirty="0">
                <a:latin typeface="Times New Roman" pitchFamily="18" charset="0"/>
                <a:cs typeface="Times New Roman" pitchFamily="18" charset="0"/>
              </a:rPr>
              <a:t>a) Lemmatization</a:t>
            </a:r>
          </a:p>
          <a:p>
            <a:pPr marL="0" indent="0">
              <a:buNone/>
            </a:pPr>
            <a:r>
              <a:rPr lang="en-US" b="1" dirty="0">
                <a:latin typeface="Times New Roman" pitchFamily="18" charset="0"/>
                <a:cs typeface="Times New Roman" pitchFamily="18" charset="0"/>
              </a:rPr>
              <a:t>b) Stop word removal</a:t>
            </a:r>
          </a:p>
          <a:p>
            <a:pPr marL="0" indent="0">
              <a:buNone/>
            </a:pPr>
            <a:r>
              <a:rPr lang="en-US" dirty="0">
                <a:latin typeface="Times New Roman" pitchFamily="18" charset="0"/>
                <a:cs typeface="Times New Roman" pitchFamily="18" charset="0"/>
              </a:rPr>
              <a:t>c) Inverted indexing</a:t>
            </a:r>
          </a:p>
          <a:p>
            <a:pPr marL="0" indent="0">
              <a:buNone/>
            </a:pPr>
            <a:r>
              <a:rPr lang="en-US" dirty="0">
                <a:latin typeface="Times New Roman" pitchFamily="18" charset="0"/>
                <a:cs typeface="Times New Roman" pitchFamily="18" charset="0"/>
              </a:rPr>
              <a:t>d) Normalization</a:t>
            </a: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B11944D-C40A-4549-8CB7-E84646BC8C34}" type="datetime1">
              <a:rPr lang="en-US" smtClean="0"/>
              <a:t>3/8/2025</a:t>
            </a:fld>
            <a:endParaRPr lang="en-US"/>
          </a:p>
        </p:txBody>
      </p:sp>
      <p:sp>
        <p:nvSpPr>
          <p:cNvPr id="5" name="Footer Placeholder 4"/>
          <p:cNvSpPr>
            <a:spLocks noGrp="1"/>
          </p:cNvSpPr>
          <p:nvPr>
            <p:ph type="ftr" sz="quarter" idx="11"/>
          </p:nvPr>
        </p:nvSpPr>
        <p:spPr>
          <a:xfrm>
            <a:off x="2946400" y="6356352"/>
            <a:ext cx="7416800"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Daily Quiz(CO2)</a:t>
            </a:r>
          </a:p>
        </p:txBody>
      </p:sp>
      <p:pic>
        <p:nvPicPr>
          <p:cNvPr id="2" name="Picture 1">
            <a:extLst>
              <a:ext uri="{FF2B5EF4-FFF2-40B4-BE49-F238E27FC236}">
                <a16:creationId xmlns:a16="http://schemas.microsoft.com/office/drawing/2014/main" id="{46D0A070-9CB5-3175-F344-3A144EBDB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741841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14401"/>
            <a:ext cx="9855200" cy="5365751"/>
          </a:xfrm>
        </p:spPr>
        <p:txBody>
          <a:bodyPr>
            <a:noAutofit/>
          </a:bodyPr>
          <a:lstStyle/>
          <a:p>
            <a:pPr marL="0" indent="0">
              <a:buNone/>
            </a:pPr>
            <a:r>
              <a:rPr lang="en-US" sz="2200" b="1" dirty="0">
                <a:latin typeface="Times New Roman" pitchFamily="18" charset="0"/>
                <a:cs typeface="Times New Roman" pitchFamily="18" charset="0"/>
              </a:rPr>
              <a:t>16. </a:t>
            </a:r>
            <a:r>
              <a:rPr lang="en-US" sz="2200" dirty="0">
                <a:latin typeface="Times New Roman" pitchFamily="18" charset="0"/>
                <a:cs typeface="Times New Roman" pitchFamily="18" charset="0"/>
              </a:rPr>
              <a:t>PageRank is a metric for ________documents based on their quality</a:t>
            </a:r>
            <a:br>
              <a:rPr lang="en-US" sz="2200" dirty="0">
                <a:latin typeface="Times New Roman" pitchFamily="18" charset="0"/>
                <a:cs typeface="Times New Roman" pitchFamily="18" charset="0"/>
              </a:rPr>
            </a:br>
            <a:r>
              <a:rPr lang="en-US" sz="2200" b="1" dirty="0">
                <a:latin typeface="Times New Roman" pitchFamily="18" charset="0"/>
                <a:cs typeface="Times New Roman" pitchFamily="18" charset="0"/>
              </a:rPr>
              <a:t>A. ranking hypertext</a:t>
            </a:r>
          </a:p>
          <a:p>
            <a:pPr marL="0" indent="0">
              <a:buNone/>
            </a:pPr>
            <a:r>
              <a:rPr lang="en-US" sz="2200" dirty="0">
                <a:latin typeface="Times New Roman" pitchFamily="18" charset="0"/>
                <a:cs typeface="Times New Roman" pitchFamily="18" charset="0"/>
              </a:rPr>
              <a:t>B. ranking document structure</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C. ranking web content</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D. None of these</a:t>
            </a:r>
          </a:p>
          <a:p>
            <a:pPr marL="0" indent="0">
              <a:buNone/>
            </a:pPr>
            <a:r>
              <a:rPr lang="en-US" sz="2200" b="1" dirty="0">
                <a:latin typeface="Times New Roman" pitchFamily="18" charset="0"/>
                <a:cs typeface="Times New Roman" pitchFamily="18" charset="0"/>
              </a:rPr>
              <a:t>17. </a:t>
            </a:r>
            <a:r>
              <a:rPr lang="en-US" sz="2200" dirty="0">
                <a:latin typeface="Times New Roman" pitchFamily="18" charset="0"/>
                <a:cs typeface="Times New Roman" pitchFamily="18" charset="0"/>
              </a:rPr>
              <a:t>The main purpose for structure mining is to extract previously unknown relationships between</a:t>
            </a:r>
            <a:endParaRPr lang="en-US" sz="2200" b="1" dirty="0">
              <a:latin typeface="Times New Roman" pitchFamily="18" charset="0"/>
              <a:cs typeface="Times New Roman" pitchFamily="18" charset="0"/>
            </a:endParaRPr>
          </a:p>
          <a:p>
            <a:pPr marL="0" indent="0">
              <a:buNone/>
            </a:pPr>
            <a:r>
              <a:rPr lang="en-US" sz="2200" b="1" dirty="0">
                <a:latin typeface="Times New Roman" pitchFamily="18" charset="0"/>
                <a:cs typeface="Times New Roman" pitchFamily="18" charset="0"/>
              </a:rPr>
              <a:t>A. Web pages</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B. Web hyperlinks</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C. Web data</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D. Web contents</a:t>
            </a:r>
          </a:p>
          <a:p>
            <a:pPr marL="0" indent="0">
              <a:buNone/>
            </a:pPr>
            <a:r>
              <a:rPr lang="en-US" sz="2200" b="1" dirty="0">
                <a:latin typeface="Times New Roman" pitchFamily="18" charset="0"/>
                <a:cs typeface="Times New Roman" pitchFamily="18" charset="0"/>
              </a:rPr>
              <a:t>18. </a:t>
            </a:r>
            <a:r>
              <a:rPr lang="en-US" sz="2200" dirty="0">
                <a:latin typeface="Times New Roman" pitchFamily="18" charset="0"/>
                <a:cs typeface="Times New Roman" pitchFamily="18" charset="0"/>
              </a:rPr>
              <a:t>Web structure mining is the process of discovering ____ information from the web</a:t>
            </a:r>
            <a:endParaRPr lang="en-US" sz="2200" b="1"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A.  Semi structured</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B.  Unstructured</a:t>
            </a:r>
            <a:br>
              <a:rPr lang="en-US" sz="2200" dirty="0">
                <a:latin typeface="Times New Roman" pitchFamily="18" charset="0"/>
                <a:cs typeface="Times New Roman" pitchFamily="18" charset="0"/>
              </a:rPr>
            </a:br>
            <a:r>
              <a:rPr lang="en-US" sz="2200" b="1" dirty="0">
                <a:latin typeface="Times New Roman" pitchFamily="18" charset="0"/>
                <a:cs typeface="Times New Roman" pitchFamily="18" charset="0"/>
              </a:rPr>
              <a:t>C. Structured</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D. None of the above		</a:t>
            </a:r>
          </a:p>
        </p:txBody>
      </p:sp>
      <p:sp>
        <p:nvSpPr>
          <p:cNvPr id="4" name="Date Placeholder 3"/>
          <p:cNvSpPr>
            <a:spLocks noGrp="1"/>
          </p:cNvSpPr>
          <p:nvPr>
            <p:ph type="dt" sz="half" idx="10"/>
          </p:nvPr>
        </p:nvSpPr>
        <p:spPr/>
        <p:txBody>
          <a:bodyPr/>
          <a:lstStyle/>
          <a:p>
            <a:fld id="{DABB2CEF-E321-4CFB-8F2B-27DEE2919610}" type="datetime1">
              <a:rPr lang="en-US" smtClean="0"/>
              <a:t>3/8/2025</a:t>
            </a:fld>
            <a:endParaRPr lang="en-US"/>
          </a:p>
        </p:txBody>
      </p:sp>
      <p:sp>
        <p:nvSpPr>
          <p:cNvPr id="5" name="Footer Placeholder 4"/>
          <p:cNvSpPr>
            <a:spLocks noGrp="1"/>
          </p:cNvSpPr>
          <p:nvPr>
            <p:ph type="ftr" sz="quarter" idx="11"/>
          </p:nvPr>
        </p:nvSpPr>
        <p:spPr>
          <a:xfrm>
            <a:off x="2946400" y="6356352"/>
            <a:ext cx="7416800"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Daily Quiz(CO2)</a:t>
            </a:r>
          </a:p>
        </p:txBody>
      </p:sp>
      <p:pic>
        <p:nvPicPr>
          <p:cNvPr id="2" name="Picture 1">
            <a:extLst>
              <a:ext uri="{FF2B5EF4-FFF2-40B4-BE49-F238E27FC236}">
                <a16:creationId xmlns:a16="http://schemas.microsoft.com/office/drawing/2014/main" id="{8589FC68-95A3-193E-6466-22DC937CA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980821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7200" y="1600207"/>
            <a:ext cx="9855200" cy="4525963"/>
          </a:xfrm>
        </p:spPr>
        <p:txBody>
          <a:bodyPr>
            <a:normAutofit fontScale="85000" lnSpcReduction="20000"/>
          </a:bodyPr>
          <a:lstStyle/>
          <a:p>
            <a:pPr marL="0" indent="0">
              <a:buNone/>
            </a:pPr>
            <a:r>
              <a:rPr lang="en-US" b="1" dirty="0">
                <a:latin typeface="Times New Roman" pitchFamily="18" charset="0"/>
                <a:cs typeface="Times New Roman" pitchFamily="18" charset="0"/>
              </a:rPr>
              <a:t>19</a:t>
            </a:r>
            <a:r>
              <a:rPr lang="en-US" dirty="0">
                <a:latin typeface="Times New Roman" pitchFamily="18" charset="0"/>
                <a:cs typeface="Times New Roman" pitchFamily="18" charset="0"/>
              </a:rPr>
              <a:t>.What is the minimum number of spanning tree in a connected graph?</a:t>
            </a:r>
          </a:p>
          <a:p>
            <a:pPr marL="0" indent="0">
              <a:buNone/>
            </a:pPr>
            <a:r>
              <a:rPr lang="en-US" b="1" dirty="0">
                <a:latin typeface="Times New Roman" pitchFamily="18" charset="0"/>
                <a:cs typeface="Times New Roman" pitchFamily="18" charset="0"/>
              </a:rPr>
              <a:t>A) 1</a:t>
            </a:r>
          </a:p>
          <a:p>
            <a:pPr marL="0" indent="0">
              <a:buNone/>
            </a:pPr>
            <a:r>
              <a:rPr lang="en-US" dirty="0">
                <a:latin typeface="Times New Roman" pitchFamily="18" charset="0"/>
                <a:cs typeface="Times New Roman" pitchFamily="18" charset="0"/>
              </a:rPr>
              <a:t>B) 2</a:t>
            </a:r>
          </a:p>
          <a:p>
            <a:pPr marL="0" indent="0">
              <a:buNone/>
            </a:pPr>
            <a:r>
              <a:rPr lang="en-US" dirty="0">
                <a:latin typeface="Times New Roman" pitchFamily="18" charset="0"/>
                <a:cs typeface="Times New Roman" pitchFamily="18" charset="0"/>
              </a:rPr>
              <a:t>C) 3</a:t>
            </a:r>
          </a:p>
          <a:p>
            <a:pPr marL="0" indent="0">
              <a:buNone/>
            </a:pPr>
            <a:r>
              <a:rPr lang="en-US" dirty="0">
                <a:latin typeface="Times New Roman" pitchFamily="18" charset="0"/>
                <a:cs typeface="Times New Roman" pitchFamily="18" charset="0"/>
              </a:rPr>
              <a:t>D) none of these</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20. </a:t>
            </a:r>
            <a:r>
              <a:rPr lang="en-US" dirty="0">
                <a:latin typeface="Times New Roman" pitchFamily="18" charset="0"/>
                <a:cs typeface="Times New Roman" pitchFamily="18" charset="0"/>
              </a:rPr>
              <a:t>What will be the sum of degrees of each vertices for undirected graph G if it has n vertices and e edges?</a:t>
            </a:r>
          </a:p>
          <a:p>
            <a:pPr marL="0" indent="0">
              <a:buNone/>
            </a:pPr>
            <a:r>
              <a:rPr lang="en-US" b="1" dirty="0">
                <a:latin typeface="Times New Roman" pitchFamily="18" charset="0"/>
                <a:cs typeface="Times New Roman" pitchFamily="18" charset="0"/>
              </a:rPr>
              <a:t>A) 2e</a:t>
            </a:r>
          </a:p>
          <a:p>
            <a:pPr marL="0" indent="0">
              <a:buNone/>
            </a:pPr>
            <a:r>
              <a:rPr lang="en-US" dirty="0">
                <a:latin typeface="Times New Roman" pitchFamily="18" charset="0"/>
                <a:cs typeface="Times New Roman" pitchFamily="18" charset="0"/>
              </a:rPr>
              <a:t>B) 2ne</a:t>
            </a:r>
          </a:p>
          <a:p>
            <a:pPr marL="0" indent="0">
              <a:buNone/>
            </a:pPr>
            <a:r>
              <a:rPr lang="en-US" dirty="0">
                <a:latin typeface="Times New Roman" pitchFamily="18" charset="0"/>
                <a:cs typeface="Times New Roman" pitchFamily="18" charset="0"/>
              </a:rPr>
              <a:t>C) ne</a:t>
            </a:r>
          </a:p>
          <a:p>
            <a:pPr marL="0" indent="0">
              <a:buNone/>
            </a:pPr>
            <a:r>
              <a:rPr lang="en-US" dirty="0">
                <a:latin typeface="Times New Roman" pitchFamily="18" charset="0"/>
                <a:cs typeface="Times New Roman" pitchFamily="18" charset="0"/>
              </a:rPr>
              <a:t>D) none of these</a:t>
            </a: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7020129-0483-4297-9C38-99C809C84AEE}"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p:cNvSpPr txBox="1">
            <a:spLocks noGrp="1"/>
          </p:cNvSpPr>
          <p:nvPr>
            <p:ph type="title"/>
          </p:nvPr>
        </p:nvSpPr>
        <p:spPr>
          <a:xfrm>
            <a:off x="1727200" y="274640"/>
            <a:ext cx="9855200" cy="9191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Daily Quiz(CO2)</a:t>
            </a:r>
          </a:p>
        </p:txBody>
      </p:sp>
      <p:pic>
        <p:nvPicPr>
          <p:cNvPr id="2" name="Picture 1">
            <a:extLst>
              <a:ext uri="{FF2B5EF4-FFF2-40B4-BE49-F238E27FC236}">
                <a16:creationId xmlns:a16="http://schemas.microsoft.com/office/drawing/2014/main" id="{DC374654-5E40-A425-6A38-B37635795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335367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just">
              <a:buNone/>
            </a:pPr>
            <a:r>
              <a:rPr lang="en-US" dirty="0">
                <a:latin typeface="Times New Roman" pitchFamily="18" charset="0"/>
                <a:cs typeface="Times New Roman" pitchFamily="18" charset="0"/>
              </a:rPr>
              <a:t>Social networks are naturally modeled as graphs, which we sometimes refer to as a social graph. The entities are the nodes, and an edge connects two nodes if the nodes are related by the relationship that characterizes the network. If there is a degree associated with the relationship, this degree is represented by labeling the edges. Often, social graphs are undirected, as for the Facebook friends graph. But they can be directed graphs, as for example the graphs of followers on Twitter or Google+.</a:t>
            </a:r>
          </a:p>
          <a:p>
            <a:pPr marL="0" indent="0" algn="just">
              <a:buNone/>
            </a:pPr>
            <a:endParaRPr lang="en-US"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Nodes and Edges : </a:t>
            </a:r>
            <a:r>
              <a:rPr lang="en-US" dirty="0">
                <a:latin typeface="Times New Roman" pitchFamily="18" charset="0"/>
                <a:cs typeface="Times New Roman" pitchFamily="18" charset="0"/>
              </a:rPr>
              <a:t>A network is a graph </a:t>
            </a:r>
          </a:p>
          <a:p>
            <a:pPr algn="just"/>
            <a:r>
              <a:rPr lang="en-US" dirty="0">
                <a:latin typeface="Times New Roman" pitchFamily="18" charset="0"/>
                <a:cs typeface="Times New Roman" pitchFamily="18" charset="0"/>
              </a:rPr>
              <a:t>nodes, actors, or vertices (plural of vertex)</a:t>
            </a:r>
          </a:p>
          <a:p>
            <a:pPr algn="just"/>
            <a:r>
              <a:rPr lang="en-US" dirty="0">
                <a:latin typeface="Times New Roman" pitchFamily="18" charset="0"/>
                <a:cs typeface="Times New Roman" pitchFamily="18" charset="0"/>
              </a:rPr>
              <a:t>Connections, edges or ties.</a:t>
            </a:r>
          </a:p>
          <a:p>
            <a:pPr marL="0" indent="0" algn="just">
              <a:buNone/>
            </a:pPr>
            <a:r>
              <a:rPr lang="en-US" dirty="0">
                <a:latin typeface="Times New Roman" pitchFamily="18" charset="0"/>
                <a:cs typeface="Times New Roman" pitchFamily="18" charset="0"/>
              </a:rPr>
              <a:t>In a social graph, nodes are people and any pair of people connected denotes the friendship, relationships, social ties between them .In a web graph, “nodes” represent sites and the connection between nodes indicates web-links between them .The size of the graph is |V|= </a:t>
            </a:r>
            <a:r>
              <a:rPr lang="en-US" dirty="0" err="1">
                <a:latin typeface="Times New Roman" pitchFamily="18" charset="0"/>
                <a:cs typeface="Times New Roman" pitchFamily="18" charset="0"/>
              </a:rPr>
              <a:t>nNumber</a:t>
            </a:r>
            <a:r>
              <a:rPr lang="en-US" dirty="0">
                <a:latin typeface="Times New Roman" pitchFamily="18" charset="0"/>
                <a:cs typeface="Times New Roman" pitchFamily="18" charset="0"/>
              </a:rPr>
              <a:t> of edges (size of the </a:t>
            </a:r>
            <a:r>
              <a:rPr lang="en-US" dirty="0" err="1">
                <a:latin typeface="Times New Roman" pitchFamily="18" charset="0"/>
                <a:cs typeface="Times New Roman" pitchFamily="18" charset="0"/>
              </a:rPr>
              <a:t>edge-set|E</a:t>
            </a:r>
            <a:r>
              <a:rPr lang="en-US" dirty="0">
                <a:latin typeface="Times New Roman" pitchFamily="18" charset="0"/>
                <a:cs typeface="Times New Roman" pitchFamily="18" charset="0"/>
              </a:rPr>
              <a:t>|=m.</a:t>
            </a:r>
          </a:p>
        </p:txBody>
      </p:sp>
      <p:sp>
        <p:nvSpPr>
          <p:cNvPr id="4" name="Date Placeholder 3"/>
          <p:cNvSpPr>
            <a:spLocks noGrp="1"/>
          </p:cNvSpPr>
          <p:nvPr>
            <p:ph type="dt" sz="half" idx="10"/>
          </p:nvPr>
        </p:nvSpPr>
        <p:spPr/>
        <p:txBody>
          <a:bodyPr/>
          <a:lstStyle/>
          <a:p>
            <a:fld id="{34275ED2-CF40-4927-9FAA-1ADFAB5AC427}" type="datetime1">
              <a:rPr lang="en-US" smtClean="0">
                <a:solidFill>
                  <a:schemeClr val="tx1"/>
                </a:solidFill>
              </a:rPr>
              <a:t>3/8/2025</a:t>
            </a:fld>
            <a:endParaRPr lang="en-US" dirty="0">
              <a:solidFill>
                <a:schemeClr val="tx1"/>
              </a:solidFill>
            </a:endParaRPr>
          </a:p>
        </p:txBody>
      </p:sp>
      <p:sp>
        <p:nvSpPr>
          <p:cNvPr id="9" name="Footer Placeholder 12"/>
          <p:cNvSpPr>
            <a:spLocks noGrp="1"/>
          </p:cNvSpPr>
          <p:nvPr>
            <p:ph type="ftr" sz="quarter" idx="11"/>
          </p:nvPr>
        </p:nvSpPr>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53</a:t>
            </a:fld>
            <a:endParaRPr lang="en-US">
              <a:solidFill>
                <a:schemeClr val="tx1"/>
              </a:solidFill>
            </a:endParaRPr>
          </a:p>
        </p:txBody>
      </p:sp>
      <p:sp>
        <p:nvSpPr>
          <p:cNvPr id="7" name="Title 1"/>
          <p:cNvSpPr txBox="1"/>
          <p:nvPr/>
        </p:nvSpPr>
        <p:spPr>
          <a:xfrm>
            <a:off x="1727200" y="274640"/>
            <a:ext cx="9855200" cy="812797"/>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Essentials of Social graphs</a:t>
            </a:r>
            <a:r>
              <a:rPr lang="en-US" sz="3200" dirty="0">
                <a:solidFill>
                  <a:schemeClr val="tx1"/>
                </a:solidFill>
                <a:latin typeface="Times New Roman" panose="02020603050405020304" pitchFamily="18" charset="0"/>
                <a:cs typeface="Times New Roman" panose="02020603050405020304" pitchFamily="18" charset="0"/>
              </a:rPr>
              <a:t>(CO2)</a:t>
            </a:r>
          </a:p>
        </p:txBody>
      </p:sp>
      <p:pic>
        <p:nvPicPr>
          <p:cNvPr id="5" name="Picture 4">
            <a:extLst>
              <a:ext uri="{FF2B5EF4-FFF2-40B4-BE49-F238E27FC236}">
                <a16:creationId xmlns:a16="http://schemas.microsoft.com/office/drawing/2014/main" id="{596BB37E-F1AF-AB47-488F-D646FC00B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207703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b="1" dirty="0">
                <a:latin typeface="Times New Roman" pitchFamily="18" charset="0"/>
                <a:cs typeface="Times New Roman" pitchFamily="18" charset="0"/>
              </a:rPr>
              <a:t>Degree and Degree Distribution : </a:t>
            </a:r>
            <a:r>
              <a:rPr lang="en-US" dirty="0">
                <a:latin typeface="Times New Roman" pitchFamily="18" charset="0"/>
                <a:cs typeface="Times New Roman" pitchFamily="18" charset="0"/>
              </a:rPr>
              <a:t> The number of edges connected to one node is the degree of that node. Degree of a node vi is often denoted using di . In the case of directed edges, nodes have in-degrees (edges pointing toward the node) and out-degrees (edges pointing away from the node). These values are presented using d in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and d out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respectively. In social media, degree represents the number of friends a given user has. For example, on Facebook, degree represents the user’s number of friends, and on Twitter in-degree and out-degree represent the number of followers and </a:t>
            </a:r>
            <a:r>
              <a:rPr lang="en-US" dirty="0" err="1">
                <a:latin typeface="Times New Roman" pitchFamily="18" charset="0"/>
                <a:cs typeface="Times New Roman" pitchFamily="18" charset="0"/>
              </a:rPr>
              <a:t>followees</a:t>
            </a:r>
            <a:r>
              <a:rPr lang="en-US" dirty="0">
                <a:latin typeface="Times New Roman" pitchFamily="18" charset="0"/>
                <a:cs typeface="Times New Roman" pitchFamily="18" charset="0"/>
              </a:rPr>
              <a:t>, respectively. In any undirected graph, the summation of all node degrees is equal to twice the number of edges.</a:t>
            </a:r>
          </a:p>
          <a:p>
            <a:pPr algn="just"/>
            <a:r>
              <a:rPr lang="en-US" dirty="0">
                <a:latin typeface="Times New Roman" pitchFamily="18" charset="0"/>
                <a:cs typeface="Times New Roman" pitchFamily="18" charset="0"/>
              </a:rPr>
              <a:t> Theorem 2.1. The summation of degrees in an undirected graph is twice the number of edges, X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di = 2|E|. (2.3) Proof. Any edge has two endpoints; therefore, when calculating the degrees di and </a:t>
            </a:r>
            <a:r>
              <a:rPr lang="en-US" dirty="0" err="1">
                <a:latin typeface="Times New Roman" pitchFamily="18" charset="0"/>
                <a:cs typeface="Times New Roman" pitchFamily="18" charset="0"/>
              </a:rPr>
              <a:t>dj</a:t>
            </a:r>
            <a:r>
              <a:rPr lang="en-US" dirty="0">
                <a:latin typeface="Times New Roman" pitchFamily="18" charset="0"/>
                <a:cs typeface="Times New Roman" pitchFamily="18" charset="0"/>
              </a:rPr>
              <a:t> for any connected nodes vi and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 the edge between them contributes 1 to both di and </a:t>
            </a:r>
            <a:r>
              <a:rPr lang="en-US" dirty="0" err="1">
                <a:latin typeface="Times New Roman" pitchFamily="18" charset="0"/>
                <a:cs typeface="Times New Roman" pitchFamily="18" charset="0"/>
              </a:rPr>
              <a:t>dj</a:t>
            </a:r>
            <a:r>
              <a:rPr lang="en-US" dirty="0">
                <a:latin typeface="Times New Roman" pitchFamily="18" charset="0"/>
                <a:cs typeface="Times New Roman" pitchFamily="18" charset="0"/>
              </a:rPr>
              <a:t> ; hence, if the edge is removed, di and </a:t>
            </a:r>
            <a:r>
              <a:rPr lang="en-US" dirty="0" err="1">
                <a:latin typeface="Times New Roman" pitchFamily="18" charset="0"/>
                <a:cs typeface="Times New Roman" pitchFamily="18" charset="0"/>
              </a:rPr>
              <a:t>dj</a:t>
            </a:r>
            <a:r>
              <a:rPr lang="en-US" dirty="0">
                <a:latin typeface="Times New Roman" pitchFamily="18" charset="0"/>
                <a:cs typeface="Times New Roman" pitchFamily="18" charset="0"/>
              </a:rPr>
              <a:t> become di − 1 and </a:t>
            </a:r>
            <a:r>
              <a:rPr lang="en-US" dirty="0" err="1">
                <a:latin typeface="Times New Roman" pitchFamily="18" charset="0"/>
                <a:cs typeface="Times New Roman" pitchFamily="18" charset="0"/>
              </a:rPr>
              <a:t>dj</a:t>
            </a:r>
            <a:r>
              <a:rPr lang="en-US" dirty="0">
                <a:latin typeface="Times New Roman" pitchFamily="18" charset="0"/>
                <a:cs typeface="Times New Roman" pitchFamily="18" charset="0"/>
              </a:rPr>
              <a:t> − 1, and the summation P k </a:t>
            </a:r>
            <a:r>
              <a:rPr lang="en-US" dirty="0" err="1">
                <a:latin typeface="Times New Roman" pitchFamily="18" charset="0"/>
                <a:cs typeface="Times New Roman" pitchFamily="18" charset="0"/>
              </a:rPr>
              <a:t>dk</a:t>
            </a:r>
            <a:r>
              <a:rPr lang="en-US" dirty="0">
                <a:latin typeface="Times New Roman" pitchFamily="18" charset="0"/>
                <a:cs typeface="Times New Roman" pitchFamily="18" charset="0"/>
              </a:rPr>
              <a:t> becomes P k </a:t>
            </a:r>
            <a:r>
              <a:rPr lang="en-US" dirty="0" err="1">
                <a:latin typeface="Times New Roman" pitchFamily="18" charset="0"/>
                <a:cs typeface="Times New Roman" pitchFamily="18" charset="0"/>
              </a:rPr>
              <a:t>dk</a:t>
            </a:r>
            <a:r>
              <a:rPr lang="en-US" dirty="0">
                <a:latin typeface="Times New Roman" pitchFamily="18" charset="0"/>
                <a:cs typeface="Times New Roman" pitchFamily="18" charset="0"/>
              </a:rPr>
              <a:t> − 2. Hence, by removal of all m edges, the degree summation becomes smaller by 2m. However, we know that when all edges are removed the degree summation becomes zero; therefore, the degree summation is 2 × m = 2|E|.</a:t>
            </a:r>
          </a:p>
        </p:txBody>
      </p:sp>
      <p:sp>
        <p:nvSpPr>
          <p:cNvPr id="4" name="Date Placeholder 3"/>
          <p:cNvSpPr>
            <a:spLocks noGrp="1"/>
          </p:cNvSpPr>
          <p:nvPr>
            <p:ph type="dt" sz="half" idx="10"/>
          </p:nvPr>
        </p:nvSpPr>
        <p:spPr/>
        <p:txBody>
          <a:bodyPr/>
          <a:lstStyle/>
          <a:p>
            <a:fld id="{A625E146-A8E5-4673-9546-842173BACD9E}"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noGrp="1"/>
          </p:cNvSpPr>
          <p:nvPr>
            <p:ph type="title"/>
          </p:nvPr>
        </p:nvSpPr>
        <p:spPr>
          <a:xfrm>
            <a:off x="1727200" y="274640"/>
            <a:ext cx="96520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spTree>
    <p:extLst>
      <p:ext uri="{BB962C8B-B14F-4D97-AF65-F5344CB8AC3E}">
        <p14:creationId xmlns:p14="http://schemas.microsoft.com/office/powerpoint/2010/main" val="16033433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Graph Representation</a:t>
            </a:r>
          </a:p>
          <a:p>
            <a:pPr algn="just"/>
            <a:r>
              <a:rPr lang="en-US" dirty="0">
                <a:latin typeface="Times New Roman" pitchFamily="18" charset="0"/>
                <a:cs typeface="Times New Roman" pitchFamily="18" charset="0"/>
              </a:rPr>
              <a:t>Adjacency Matrix A simple way of representing graphs is to use an adjacency matrix (also known as a </a:t>
            </a:r>
            <a:r>
              <a:rPr lang="en-US" dirty="0" err="1">
                <a:latin typeface="Times New Roman" pitchFamily="18" charset="0"/>
                <a:cs typeface="Times New Roman" pitchFamily="18" charset="0"/>
              </a:rPr>
              <a:t>sociomatrix</a:t>
            </a:r>
            <a:r>
              <a:rPr lang="en-US" dirty="0">
                <a:latin typeface="Times New Roman" pitchFamily="18" charset="0"/>
                <a:cs typeface="Times New Roman" pitchFamily="18" charset="0"/>
              </a:rPr>
              <a:t>). Figure 2.4 depicts an example of a graph and its </a:t>
            </a:r>
            <a:r>
              <a:rPr lang="en-US" dirty="0" err="1">
                <a:latin typeface="Times New Roman" pitchFamily="18" charset="0"/>
                <a:cs typeface="Times New Roman" pitchFamily="18" charset="0"/>
              </a:rPr>
              <a:t>Sociomatrix</a:t>
            </a:r>
            <a:r>
              <a:rPr lang="en-US" dirty="0">
                <a:latin typeface="Times New Roman" pitchFamily="18" charset="0"/>
                <a:cs typeface="Times New Roman" pitchFamily="18" charset="0"/>
              </a:rPr>
              <a:t> corresponding adjacency matrix. A value of 1 in the adjacency matrix indicates a connection between nodes vi and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 and a 0 denotes no connection between the two nodes. When generalized, any real number can be used to show the strength of connections between two nodes.</a:t>
            </a:r>
          </a:p>
          <a:p>
            <a:pPr algn="just"/>
            <a:r>
              <a:rPr lang="en-US" b="1" dirty="0">
                <a:latin typeface="Times New Roman" pitchFamily="18" charset="0"/>
                <a:cs typeface="Times New Roman" pitchFamily="18" charset="0"/>
              </a:rPr>
              <a:t>Adjacency List </a:t>
            </a:r>
            <a:r>
              <a:rPr lang="en-US" dirty="0">
                <a:latin typeface="Times New Roman" pitchFamily="18" charset="0"/>
                <a:cs typeface="Times New Roman" pitchFamily="18" charset="0"/>
              </a:rPr>
              <a:t>In an adjacency list, every node is linked with a list of all the nodes that are connected to it. The list is often sorted based on node order or some other preference.</a:t>
            </a:r>
          </a:p>
          <a:p>
            <a:pPr algn="just"/>
            <a:r>
              <a:rPr lang="en-US" b="1" dirty="0">
                <a:latin typeface="Times New Roman" pitchFamily="18" charset="0"/>
                <a:cs typeface="Times New Roman" pitchFamily="18" charset="0"/>
              </a:rPr>
              <a:t>Edge List </a:t>
            </a:r>
            <a:r>
              <a:rPr lang="en-US" dirty="0">
                <a:latin typeface="Times New Roman" pitchFamily="18" charset="0"/>
                <a:cs typeface="Times New Roman" pitchFamily="18" charset="0"/>
              </a:rPr>
              <a:t>Another simple and common approach to storing large graphs is to save all edges in the graph. This is known as the edge list representation</a:t>
            </a:r>
          </a:p>
        </p:txBody>
      </p:sp>
      <p:sp>
        <p:nvSpPr>
          <p:cNvPr id="4" name="Date Placeholder 3"/>
          <p:cNvSpPr>
            <a:spLocks noGrp="1"/>
          </p:cNvSpPr>
          <p:nvPr>
            <p:ph type="dt" sz="half" idx="10"/>
          </p:nvPr>
        </p:nvSpPr>
        <p:spPr/>
        <p:txBody>
          <a:bodyPr/>
          <a:lstStyle/>
          <a:p>
            <a:fld id="{46F1A17D-5288-4106-870E-0243C6378594}"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8" name="Title 1"/>
          <p:cNvSpPr txBox="1">
            <a:spLocks noGrp="1"/>
          </p:cNvSpPr>
          <p:nvPr>
            <p:ph type="title"/>
          </p:nvPr>
        </p:nvSpPr>
        <p:spPr>
          <a:xfrm>
            <a:off x="1828800" y="274640"/>
            <a:ext cx="95504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64054DB1-6EC1-1CF4-08F4-87612DD56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63123"/>
            <a:ext cx="1581150" cy="929490"/>
          </a:xfrm>
          <a:prstGeom prst="rect">
            <a:avLst/>
          </a:prstGeom>
        </p:spPr>
      </p:pic>
      <p:pic>
        <p:nvPicPr>
          <p:cNvPr id="9" name="Picture 8">
            <a:extLst>
              <a:ext uri="{FF2B5EF4-FFF2-40B4-BE49-F238E27FC236}">
                <a16:creationId xmlns:a16="http://schemas.microsoft.com/office/drawing/2014/main" id="{BB0C9860-1B13-2232-C2A5-3F738D491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986757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Types of Graphs</a:t>
            </a:r>
          </a:p>
          <a:p>
            <a:pPr marL="0" indent="0" algn="just">
              <a:buNone/>
            </a:pPr>
            <a:r>
              <a:rPr lang="en-US" dirty="0">
                <a:latin typeface="Times New Roman" pitchFamily="18" charset="0"/>
                <a:cs typeface="Times New Roman" pitchFamily="18" charset="0"/>
              </a:rPr>
              <a:t> In general, there are many basic types of graphs. In this section we discuss several basic types of graphs. Null Graph. </a:t>
            </a:r>
          </a:p>
          <a:p>
            <a:pPr marL="0" indent="0" algn="just">
              <a:buNone/>
            </a:pPr>
            <a:r>
              <a:rPr lang="en-US" dirty="0">
                <a:latin typeface="Times New Roman" pitchFamily="18" charset="0"/>
                <a:cs typeface="Times New Roman" pitchFamily="18" charset="0"/>
              </a:rPr>
              <a:t>A null graph is a graph where the node set is empty (there are no nodes). Obviously, since there are no nodes, there are also no edges. Formally, G(V, E), V = E = ∅. (2.11) Empty Graph. An empty or edgeless graph is one where the edge set is empty: G(V, E), E = ∅. (2.12) Note that the node set can be non-empty. A null graph is an empty graph but not vice versa. </a:t>
            </a:r>
          </a:p>
          <a:p>
            <a:pPr marL="0" indent="0" algn="just">
              <a:buNone/>
            </a:pPr>
            <a:r>
              <a:rPr lang="en-US" dirty="0">
                <a:latin typeface="Times New Roman" pitchFamily="18" charset="0"/>
                <a:cs typeface="Times New Roman" pitchFamily="18" charset="0"/>
              </a:rPr>
              <a:t>Directed/Undirected/Mixed Graphs. Graphs that we have discussed thus far rarely had directed edges. As mentioned, graphs that only have directed edges are called directed graphs and ones that only have undirected ones are called undirected graphs.</a:t>
            </a:r>
          </a:p>
          <a:p>
            <a:pPr marL="0" indent="0" algn="just">
              <a:buNone/>
            </a:pPr>
            <a:r>
              <a:rPr lang="en-US" dirty="0">
                <a:latin typeface="Times New Roman" pitchFamily="18" charset="0"/>
                <a:cs typeface="Times New Roman" pitchFamily="18" charset="0"/>
              </a:rPr>
              <a:t> Mixed graphs have both directed and undirected edges. In directed graphs, we can have two edges between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and j (one from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to j and one from j to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whereas in undirected graphs only one edge can exist. As a result, the adjacency matrix for directed graphs is not in general symmetric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connected to j does not mean j is connected to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i.e., </a:t>
            </a:r>
            <a:r>
              <a:rPr lang="en-US" dirty="0" err="1">
                <a:latin typeface="Times New Roman" pitchFamily="18" charset="0"/>
                <a:cs typeface="Times New Roman" pitchFamily="18" charset="0"/>
              </a:rPr>
              <a:t>Ai,j</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Aj,i</a:t>
            </a:r>
            <a:r>
              <a:rPr lang="en-US" dirty="0">
                <a:latin typeface="Times New Roman" pitchFamily="18" charset="0"/>
                <a:cs typeface="Times New Roman" pitchFamily="18" charset="0"/>
              </a:rPr>
              <a:t>), whereas the adjacency matrix for undirected graphs is symmetric (A = A T ).</a:t>
            </a:r>
          </a:p>
        </p:txBody>
      </p:sp>
      <p:sp>
        <p:nvSpPr>
          <p:cNvPr id="4" name="Date Placeholder 3"/>
          <p:cNvSpPr>
            <a:spLocks noGrp="1"/>
          </p:cNvSpPr>
          <p:nvPr>
            <p:ph type="dt" sz="half" idx="10"/>
          </p:nvPr>
        </p:nvSpPr>
        <p:spPr/>
        <p:txBody>
          <a:bodyPr/>
          <a:lstStyle/>
          <a:p>
            <a:fld id="{E407CC9D-99C8-45CB-8869-119200EC953F}"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noGrp="1"/>
          </p:cNvSpPr>
          <p:nvPr>
            <p:ph type="title"/>
          </p:nvPr>
        </p:nvSpPr>
        <p:spPr>
          <a:xfrm>
            <a:off x="1828800" y="274640"/>
            <a:ext cx="96520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0A43448A-4311-28FB-0F04-643920846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7830652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dirty="0">
                <a:latin typeface="Times New Roman" pitchFamily="18" charset="0"/>
                <a:cs typeface="Times New Roman" pitchFamily="18" charset="0"/>
              </a:rPr>
              <a:t>Weighted Graphs. A weighted graph is one in which edges are associated with weights. For example, a graph could represent a map, where nodes are cities and edges are routes between them. The weight associated with each edge represents the distance between these cities. Formally, a weighted graph can be represented as G(V, E, W), where W represents the weights associated with each edge, |W| = |E|</a:t>
            </a:r>
          </a:p>
          <a:p>
            <a:pPr marL="0" indent="0">
              <a:buNone/>
            </a:pPr>
            <a:r>
              <a:rPr lang="en-US" dirty="0">
                <a:latin typeface="Times New Roman" pitchFamily="18" charset="0"/>
                <a:cs typeface="Times New Roman" pitchFamily="18" charset="0"/>
              </a:rPr>
              <a:t>Adjacent Nodes and Incident Edges. </a:t>
            </a:r>
          </a:p>
          <a:p>
            <a:pPr marL="0" indent="0">
              <a:buNone/>
            </a:pPr>
            <a:r>
              <a:rPr lang="en-US" dirty="0">
                <a:latin typeface="Times New Roman" pitchFamily="18" charset="0"/>
                <a:cs typeface="Times New Roman" pitchFamily="18" charset="0"/>
              </a:rPr>
              <a:t>Two nodes v1 and v2 in graph G(V, E) are adjacent when v1 and v2 are connected via an edge:</a:t>
            </a:r>
          </a:p>
          <a:p>
            <a:pPr marL="0" indent="0">
              <a:buNone/>
            </a:pPr>
            <a:r>
              <a:rPr lang="en-US" dirty="0">
                <a:latin typeface="Times New Roman" pitchFamily="18" charset="0"/>
                <a:cs typeface="Times New Roman" pitchFamily="18" charset="0"/>
              </a:rPr>
              <a:t> v1 is adjacent to v2 ≡ e(v1, v2) ∈ E.                                        (2.13)</a:t>
            </a:r>
          </a:p>
          <a:p>
            <a:pPr marL="0" indent="0">
              <a:buNone/>
            </a:pPr>
            <a:r>
              <a:rPr lang="en-US" dirty="0">
                <a:latin typeface="Times New Roman" pitchFamily="18" charset="0"/>
                <a:cs typeface="Times New Roman" pitchFamily="18" charset="0"/>
              </a:rPr>
              <a:t> Two edges e1(a, b) and e2(c, d) are incident when they share one endpoint (i.e., are connected via a node):</a:t>
            </a:r>
          </a:p>
          <a:p>
            <a:pPr marL="0" indent="0">
              <a:buNone/>
            </a:pPr>
            <a:r>
              <a:rPr lang="en-US" dirty="0">
                <a:latin typeface="Times New Roman" pitchFamily="18" charset="0"/>
                <a:cs typeface="Times New Roman" pitchFamily="18" charset="0"/>
              </a:rPr>
              <a:t> e1(a, b) is incident to e2(c, d) ≡ (a = c) ∨ (a = d) ∨ (b = c) ∨ (b = d).               (2.14)</a:t>
            </a:r>
          </a:p>
        </p:txBody>
      </p:sp>
      <p:sp>
        <p:nvSpPr>
          <p:cNvPr id="4" name="Date Placeholder 3"/>
          <p:cNvSpPr>
            <a:spLocks noGrp="1"/>
          </p:cNvSpPr>
          <p:nvPr>
            <p:ph type="dt" sz="half" idx="10"/>
          </p:nvPr>
        </p:nvSpPr>
        <p:spPr/>
        <p:txBody>
          <a:bodyPr/>
          <a:lstStyle/>
          <a:p>
            <a:fld id="{B21FA22C-E8DB-4045-A1C6-1330F9C11370}"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noGrp="1"/>
          </p:cNvSpPr>
          <p:nvPr>
            <p:ph type="title"/>
          </p:nvPr>
        </p:nvSpPr>
        <p:spPr>
          <a:xfrm>
            <a:off x="1828800" y="274640"/>
            <a:ext cx="95504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5E037D83-47FC-50C9-8250-7ED8B4651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363131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000" dirty="0">
                <a:latin typeface="Times New Roman" pitchFamily="18" charset="0"/>
                <a:cs typeface="Times New Roman" pitchFamily="18" charset="0"/>
              </a:rPr>
              <a:t>Traversing an Edge.</a:t>
            </a:r>
          </a:p>
          <a:p>
            <a:pPr algn="just"/>
            <a:r>
              <a:rPr lang="en-US" sz="2000" dirty="0">
                <a:latin typeface="Times New Roman" pitchFamily="18" charset="0"/>
                <a:cs typeface="Times New Roman" pitchFamily="18" charset="0"/>
              </a:rPr>
              <a:t> An edge in a graph can be traversed when one starts at one of its end-nodes, moves along the edge, and stops at its other </a:t>
            </a:r>
            <a:r>
              <a:rPr lang="en-US" sz="2000" dirty="0" err="1">
                <a:latin typeface="Times New Roman" pitchFamily="18" charset="0"/>
                <a:cs typeface="Times New Roman" pitchFamily="18" charset="0"/>
              </a:rPr>
              <a:t>endnode</a:t>
            </a:r>
            <a:r>
              <a:rPr lang="en-US" sz="2000" dirty="0">
                <a:latin typeface="Times New Roman" pitchFamily="18" charset="0"/>
                <a:cs typeface="Times New Roman" pitchFamily="18" charset="0"/>
              </a:rPr>
              <a:t>. So, if an edge e(a, b) connects nodes a and b, then visiting e can start at a and end at b.</a:t>
            </a:r>
          </a:p>
          <a:p>
            <a:pPr algn="just"/>
            <a:r>
              <a:rPr lang="en-US" sz="2000" dirty="0">
                <a:latin typeface="Times New Roman" pitchFamily="18" charset="0"/>
                <a:cs typeface="Times New Roman" pitchFamily="18" charset="0"/>
              </a:rPr>
              <a:t> Alternatively, in an undirected graph we can start at b and end the visit at a. Walk, Path, Trail, Tour, and Cycle. </a:t>
            </a:r>
          </a:p>
          <a:p>
            <a:pPr algn="just"/>
            <a:r>
              <a:rPr lang="en-US" sz="2000" dirty="0">
                <a:latin typeface="Times New Roman" pitchFamily="18" charset="0"/>
                <a:cs typeface="Times New Roman" pitchFamily="18" charset="0"/>
              </a:rPr>
              <a:t>A walk is a sequence of incident edges traversed one after another. In other words, if in a walk one traverses edges e1(v1, v2),e2(v2, v3),e3(v3, v4), . . . ,</a:t>
            </a:r>
            <a:r>
              <a:rPr lang="en-US" sz="2000" dirty="0" err="1">
                <a:latin typeface="Times New Roman" pitchFamily="18" charset="0"/>
                <a:cs typeface="Times New Roman" pitchFamily="18" charset="0"/>
              </a:rPr>
              <a:t>en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vn</a:t>
            </a:r>
            <a:r>
              <a:rPr lang="en-US" sz="2000" dirty="0">
                <a:latin typeface="Times New Roman" pitchFamily="18" charset="0"/>
                <a:cs typeface="Times New Roman" pitchFamily="18" charset="0"/>
              </a:rPr>
              <a:t>, vn+1), we have v1 as the walk’s starting node and vn+1 as the walk’s ending node. When a walk does Open Walk and not end where it started (v1 , vn+1) then it is called an open walk. When Closed Walk a walk returns to where it was started (v1 = vn+1), it is called a closed walk. Similarly, a walk can be denoted as a sequence of nodes, v1, v2, v3, . . . , </a:t>
            </a:r>
            <a:r>
              <a:rPr lang="en-US" sz="2000" dirty="0" err="1">
                <a:latin typeface="Times New Roman" pitchFamily="18" charset="0"/>
                <a:cs typeface="Times New Roman" pitchFamily="18" charset="0"/>
              </a:rPr>
              <a:t>vn.</a:t>
            </a:r>
            <a:r>
              <a:rPr lang="en-US" sz="2000" dirty="0">
                <a:latin typeface="Times New Roman" pitchFamily="18" charset="0"/>
                <a:cs typeface="Times New Roman" pitchFamily="18" charset="0"/>
              </a:rPr>
              <a:t> In this representation, the edges that are traversed are e1(v1, v2), e2(v2, v3), . . . ,en−1(vn−1, </a:t>
            </a:r>
            <a:r>
              <a:rPr lang="en-US" sz="2000" dirty="0" err="1">
                <a:latin typeface="Times New Roman" pitchFamily="18" charset="0"/>
                <a:cs typeface="Times New Roman" pitchFamily="18" charset="0"/>
              </a:rPr>
              <a:t>vn</a:t>
            </a:r>
            <a:r>
              <a:rPr lang="en-US" sz="2000" dirty="0">
                <a:latin typeface="Times New Roman" pitchFamily="18" charset="0"/>
                <a:cs typeface="Times New Roman" pitchFamily="18" charset="0"/>
              </a:rPr>
              <a:t>). The length of a walk is the number of edges traversed during the walk and in our case is n − 1. A trail is a walk where no edge is traversed more than once; therefore, all walk edges are distinct. </a:t>
            </a:r>
          </a:p>
        </p:txBody>
      </p:sp>
      <p:sp>
        <p:nvSpPr>
          <p:cNvPr id="4" name="Date Placeholder 3"/>
          <p:cNvSpPr>
            <a:spLocks noGrp="1"/>
          </p:cNvSpPr>
          <p:nvPr>
            <p:ph type="dt" sz="half" idx="10"/>
          </p:nvPr>
        </p:nvSpPr>
        <p:spPr/>
        <p:txBody>
          <a:bodyPr/>
          <a:lstStyle/>
          <a:p>
            <a:fld id="{371A6884-A500-46B2-B776-A63BCB4994DE}"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noGrp="1"/>
          </p:cNvSpPr>
          <p:nvPr>
            <p:ph type="title"/>
          </p:nvPr>
        </p:nvSpPr>
        <p:spPr>
          <a:xfrm>
            <a:off x="1828800" y="274640"/>
            <a:ext cx="95504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9746BBE3-14BD-BF4D-77DE-B1F02BC7A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4048033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A closed trail (one that ends where it started) is called a tour or circuit. A walk where nodes and edges are distinct is called a path, and a closed path is called a cycle. The length of a path or cycle is the number of edges traversed in the path or cycle. In a directed graph, we have directed paths because traversal of edges is only allowed in the direction of the edges. In Figure 2.7, v4, v3, v6, v4, v2 is a walk; v4, v3 is a path; v4, v3, v6, v4, v2 is a trail; and v4, v3, v6, v4 is both a tour and a cycle. A graph has a Hamiltonian cycle if it has a cycle such that all the nodes in the graph are visited. It has an Eulerian tour if all the edges are traversed only once</a:t>
            </a:r>
          </a:p>
          <a:p>
            <a:pPr algn="just"/>
            <a:r>
              <a:rPr lang="en-US" dirty="0">
                <a:latin typeface="Times New Roman" pitchFamily="18" charset="0"/>
                <a:cs typeface="Times New Roman" pitchFamily="18" charset="0"/>
              </a:rPr>
              <a:t>Special Graphs Using general concepts defined thus far, many special graphs can be defined. These special graphs can be used to model different problems. We review some well-known special graphs and their properties in this section. </a:t>
            </a:r>
          </a:p>
          <a:p>
            <a:pPr algn="just"/>
            <a:r>
              <a:rPr lang="en-US" dirty="0">
                <a:latin typeface="Times New Roman" pitchFamily="18" charset="0"/>
                <a:cs typeface="Times New Roman" pitchFamily="18" charset="0"/>
              </a:rPr>
              <a:t>Trees and Forests Trees are special cases of undirected graphs. A tree is a graph structure that has no cycle in it. In a tree, there is exactly one path between any pair of nodes. A graph consisting of set of disconnected trees is called a forest</a:t>
            </a:r>
            <a:endParaRPr lang="en-US"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ED13082-F0A6-4A5F-BD2C-FA485D33B4A5}"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noGrp="1"/>
          </p:cNvSpPr>
          <p:nvPr>
            <p:ph type="title"/>
          </p:nvPr>
        </p:nvSpPr>
        <p:spPr>
          <a:xfrm>
            <a:off x="1828800" y="274640"/>
            <a:ext cx="9550400" cy="6143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4F5E6641-424A-17AC-E043-A6ED4460A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64896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5D9E57-F0FA-4AD7-81A2-65267B20BBC2}" type="datetime1">
              <a:rPr lang="en-US" smtClean="0"/>
              <a:t>3/8/2025</a:t>
            </a:fld>
            <a:endParaRPr lang="en-US" dirty="0"/>
          </a:p>
        </p:txBody>
      </p:sp>
      <p:sp>
        <p:nvSpPr>
          <p:cNvPr id="5" name="Footer Placeholder 4"/>
          <p:cNvSpPr>
            <a:spLocks noGrp="1"/>
          </p:cNvSpPr>
          <p:nvPr>
            <p:ph type="ftr" sz="quarter" idx="11"/>
          </p:nvPr>
        </p:nvSpPr>
        <p:spPr>
          <a:xfrm>
            <a:off x="4781550" y="6356349"/>
            <a:ext cx="4057650" cy="365126"/>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p:nvPr/>
        </p:nvSpPr>
        <p:spPr>
          <a:xfrm>
            <a:off x="2609850" y="23447"/>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Syllabus</a:t>
            </a:r>
          </a:p>
        </p:txBody>
      </p:sp>
      <p:sp>
        <p:nvSpPr>
          <p:cNvPr id="10" name="TextBox 9"/>
          <p:cNvSpPr txBox="1"/>
          <p:nvPr/>
        </p:nvSpPr>
        <p:spPr>
          <a:xfrm>
            <a:off x="2632710" y="1729073"/>
            <a:ext cx="717804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UNIT-III</a:t>
            </a:r>
            <a:r>
              <a:rPr lang="en-IN" b="1" dirty="0"/>
              <a:t>: </a:t>
            </a:r>
            <a:r>
              <a:rPr lang="en-US" b="1" dirty="0"/>
              <a:t> MINING SOCIAL MEDIA</a:t>
            </a:r>
            <a:endParaRPr lang="en-IN" b="1" dirty="0"/>
          </a:p>
        </p:txBody>
      </p:sp>
      <p:graphicFrame>
        <p:nvGraphicFramePr>
          <p:cNvPr id="23" name="Diagram 22"/>
          <p:cNvGraphicFramePr/>
          <p:nvPr>
            <p:extLst>
              <p:ext uri="{D42A27DB-BD31-4B8C-83A1-F6EECF244321}">
                <p14:modId xmlns:p14="http://schemas.microsoft.com/office/powerpoint/2010/main" val="1964256367"/>
              </p:ext>
            </p:extLst>
          </p:nvPr>
        </p:nvGraphicFramePr>
        <p:xfrm>
          <a:off x="1981200" y="2421924"/>
          <a:ext cx="8572500" cy="2184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2815354D-978E-F6BB-2A1A-775A4CE675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6628948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Special Subgraphs Some subgraphs are frequently used because of their properties. Two such subgraphs are discussed here. </a:t>
            </a:r>
          </a:p>
          <a:p>
            <a:pPr algn="just"/>
            <a:r>
              <a:rPr lang="en-US" dirty="0">
                <a:latin typeface="Times New Roman" pitchFamily="18" charset="0"/>
                <a:cs typeface="Times New Roman" pitchFamily="18" charset="0"/>
              </a:rPr>
              <a:t>Spanning Tree:- For any connected graph, the spanning tree is a subgraph and a tree that includes all the nodes of the graph. Obviously, when the original graph is not a tree, then its spanning tree includes all the nodes, but not all the edges. There may exist multiple spanning trees for a graph. For a weighted graph and one of its spanning trees, the weight of that spanning tree is the summation of the edge weights in the tree. Among the many spanning trees found for a weighted graph, the one with the minimum weight is called the minimum spanning tree (MST) .</a:t>
            </a:r>
          </a:p>
          <a:p>
            <a:pPr algn="just"/>
            <a:r>
              <a:rPr lang="en-US" dirty="0">
                <a:latin typeface="Times New Roman" pitchFamily="18" charset="0"/>
                <a:cs typeface="Times New Roman" pitchFamily="18" charset="0"/>
              </a:rPr>
              <a:t>Complete Graphs:- A complete graph is a graph where for a set of nodes V, all possible edges exist in the graph. In other words, all pairs of nodes are connected with an edge. Hence, |E| = |V| 2 ! . Complete graphs with n nodes are often denoted as Kn. K1, K2, K3, and K4 . </a:t>
            </a:r>
          </a:p>
          <a:p>
            <a:pPr algn="just"/>
            <a:r>
              <a:rPr lang="en-US" dirty="0">
                <a:latin typeface="Times New Roman" pitchFamily="18" charset="0"/>
                <a:cs typeface="Times New Roman" pitchFamily="18" charset="0"/>
              </a:rPr>
              <a:t>Planar Graphs:- A graph that can be drawn in such a way that no two edges cross each other (other than the endpoints) is called planar. A graph that is not planar is denoted as nonplanar.</a:t>
            </a:r>
          </a:p>
        </p:txBody>
      </p:sp>
      <p:sp>
        <p:nvSpPr>
          <p:cNvPr id="4" name="Date Placeholder 3"/>
          <p:cNvSpPr>
            <a:spLocks noGrp="1"/>
          </p:cNvSpPr>
          <p:nvPr>
            <p:ph type="dt" sz="half" idx="10"/>
          </p:nvPr>
        </p:nvSpPr>
        <p:spPr/>
        <p:txBody>
          <a:bodyPr/>
          <a:lstStyle/>
          <a:p>
            <a:fld id="{2664327F-A496-436F-8EEF-AFE6D5BE8F03}"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noGrp="1"/>
          </p:cNvSpPr>
          <p:nvPr>
            <p:ph type="title"/>
          </p:nvPr>
        </p:nvSpPr>
        <p:spPr>
          <a:xfrm>
            <a:off x="1828800" y="274640"/>
            <a:ext cx="97536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D23A59F9-76DB-7D74-D9D8-F3A411302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30103902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03401"/>
            <a:ext cx="10972800" cy="4322769"/>
          </a:xfrm>
        </p:spPr>
        <p:txBody>
          <a:bodyPr>
            <a:normAutofit fontScale="70000" lnSpcReduction="20000"/>
          </a:bodyPr>
          <a:lstStyle/>
          <a:p>
            <a:pPr algn="just"/>
            <a:r>
              <a:rPr lang="en-US" dirty="0">
                <a:latin typeface="Times New Roman" pitchFamily="18" charset="0"/>
                <a:cs typeface="Times New Roman" pitchFamily="18" charset="0"/>
              </a:rPr>
              <a:t>Bipartite Graphs A bipartite graph G(V, E) is a graph where the node set can be partitioned into two sets such that, for all edges, one endpoint is in one set and the other endpoint is in the other set. In other words, edges connect nodes in these two sets, but there exist no edges between nodes that belong to the same set. Formally, V = VL ∪ VR, (2.18) VL ∩ VR = ∅, (2.19) E ⊆ VL × VR. </a:t>
            </a:r>
          </a:p>
          <a:p>
            <a:pPr algn="just"/>
            <a:r>
              <a:rPr lang="en-US" dirty="0">
                <a:latin typeface="Times New Roman" pitchFamily="18" charset="0"/>
                <a:cs typeface="Times New Roman" pitchFamily="18" charset="0"/>
              </a:rPr>
              <a:t>Regular Graphs A regular graph is one in which all nodes have the same degree. A regular graph where all nodes have degree 2 is called a 2-regular graph. More generally, a graph where all nodes have degree k is called a k-regular graph.</a:t>
            </a:r>
          </a:p>
          <a:p>
            <a:pPr algn="just"/>
            <a:r>
              <a:rPr lang="en-US" dirty="0">
                <a:latin typeface="Times New Roman" pitchFamily="18" charset="0"/>
                <a:cs typeface="Times New Roman" pitchFamily="18" charset="0"/>
              </a:rPr>
              <a:t>we discuss two traversal algorithms:</a:t>
            </a:r>
          </a:p>
          <a:p>
            <a:pPr algn="just"/>
            <a:r>
              <a:rPr lang="en-US" dirty="0">
                <a:latin typeface="Times New Roman" pitchFamily="18" charset="0"/>
                <a:cs typeface="Times New Roman" pitchFamily="18" charset="0"/>
              </a:rPr>
              <a:t> depth-first search (DFS) and breadth-first search (BFS). Depth-First Search (DFS) Depth-first search (DFS) starts from a node vi , selects one of its neighbors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 N(vi), and performs DFS on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before visiting other neighbors in N(vi). In other words, DFS explores as deep as possible in the graph using one neighbor before backtracking to other neighbors. Consider a node vi that has neighbors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vk</a:t>
            </a:r>
            <a:r>
              <a:rPr lang="en-US" dirty="0">
                <a:latin typeface="Times New Roman" pitchFamily="18" charset="0"/>
                <a:cs typeface="Times New Roman" pitchFamily="18" charset="0"/>
              </a:rPr>
              <a:t> ; that is,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vk</a:t>
            </a:r>
            <a:r>
              <a:rPr lang="en-US" dirty="0">
                <a:latin typeface="Times New Roman" pitchFamily="18" charset="0"/>
                <a:cs typeface="Times New Roman" pitchFamily="18" charset="0"/>
              </a:rPr>
              <a:t> ∈ N(vi). Let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(1) ∈ N(</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(2) ∈ N(</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denote neighbors of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such that vi ,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(1) ,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(2). Then for a depth-first search starting at vi , that visits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next, nodes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(1) and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(2) are visited before visiting </a:t>
            </a:r>
            <a:r>
              <a:rPr lang="en-US" dirty="0" err="1">
                <a:latin typeface="Times New Roman" pitchFamily="18" charset="0"/>
                <a:cs typeface="Times New Roman" pitchFamily="18" charset="0"/>
              </a:rPr>
              <a:t>vk</a:t>
            </a:r>
            <a:r>
              <a:rPr lang="en-US" dirty="0">
                <a:latin typeface="Times New Roman" pitchFamily="18" charset="0"/>
                <a:cs typeface="Times New Roman" pitchFamily="18" charset="0"/>
              </a:rPr>
              <a:t> . In other words, a deeper node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(1) is preferred to a neighbor </a:t>
            </a:r>
            <a:r>
              <a:rPr lang="en-US" dirty="0" err="1">
                <a:latin typeface="Times New Roman" pitchFamily="18" charset="0"/>
                <a:cs typeface="Times New Roman" pitchFamily="18" charset="0"/>
              </a:rPr>
              <a:t>vk</a:t>
            </a:r>
            <a:r>
              <a:rPr lang="en-US" dirty="0">
                <a:latin typeface="Times New Roman" pitchFamily="18" charset="0"/>
                <a:cs typeface="Times New Roman" pitchFamily="18" charset="0"/>
              </a:rPr>
              <a:t> that is closer to vi . Depth-first search can be used both for trees and graphs, but is better visualized using trees</a:t>
            </a:r>
          </a:p>
        </p:txBody>
      </p:sp>
      <p:sp>
        <p:nvSpPr>
          <p:cNvPr id="4" name="Date Placeholder 3"/>
          <p:cNvSpPr>
            <a:spLocks noGrp="1"/>
          </p:cNvSpPr>
          <p:nvPr>
            <p:ph type="dt" sz="half" idx="10"/>
          </p:nvPr>
        </p:nvSpPr>
        <p:spPr/>
        <p:txBody>
          <a:bodyPr/>
          <a:lstStyle/>
          <a:p>
            <a:fld id="{98A6E6BC-D7FA-4E49-A9B3-B965586F4515}"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p:nvPr/>
        </p:nvSpPr>
        <p:spPr>
          <a:xfrm>
            <a:off x="1828800" y="274640"/>
            <a:ext cx="9550400" cy="8175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pic>
        <p:nvPicPr>
          <p:cNvPr id="9" name="Picture 8">
            <a:extLst>
              <a:ext uri="{FF2B5EF4-FFF2-40B4-BE49-F238E27FC236}">
                <a16:creationId xmlns:a16="http://schemas.microsoft.com/office/drawing/2014/main" id="{71B252CC-C594-9FA8-579E-EAC50893A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41412137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Breadth-First Search (BFS) Breadth-first search (BFS) starts from a node, visits all its immediate neighbors first, and then moves to the second level by traversing their neighbors. Like DFS, the algorithm can be used both for trees and graphs and is provided in Algorithm</a:t>
            </a:r>
          </a:p>
        </p:txBody>
      </p:sp>
      <p:sp>
        <p:nvSpPr>
          <p:cNvPr id="4" name="Date Placeholder 3"/>
          <p:cNvSpPr>
            <a:spLocks noGrp="1"/>
          </p:cNvSpPr>
          <p:nvPr>
            <p:ph type="dt" sz="half" idx="10"/>
          </p:nvPr>
        </p:nvSpPr>
        <p:spPr/>
        <p:txBody>
          <a:bodyPr/>
          <a:lstStyle/>
          <a:p>
            <a:fld id="{34D2A3B8-317A-4D13-8B0B-4F0F6E1E7B06}"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noGrp="1"/>
          </p:cNvSpPr>
          <p:nvPr>
            <p:ph type="title"/>
          </p:nvPr>
        </p:nvSpPr>
        <p:spPr>
          <a:xfrm>
            <a:off x="1828800" y="274640"/>
            <a:ext cx="95504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DD7710AF-550F-E311-A825-1208AAEBC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2119732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b="1" dirty="0">
                <a:latin typeface="Times New Roman" pitchFamily="18" charset="0"/>
                <a:cs typeface="Times New Roman" pitchFamily="18" charset="0"/>
              </a:rPr>
              <a:t>Algorithm 2.4 </a:t>
            </a:r>
          </a:p>
          <a:p>
            <a:r>
              <a:rPr lang="en-US" dirty="0" err="1">
                <a:latin typeface="Times New Roman" pitchFamily="18" charset="0"/>
                <a:cs typeface="Times New Roman" pitchFamily="18" charset="0"/>
              </a:rPr>
              <a:t>Dijkstra’s</a:t>
            </a:r>
            <a:r>
              <a:rPr lang="en-US" dirty="0">
                <a:latin typeface="Times New Roman" pitchFamily="18" charset="0"/>
                <a:cs typeface="Times New Roman" pitchFamily="18" charset="0"/>
              </a:rPr>
              <a:t> Shortest Path Algorithm Require:</a:t>
            </a:r>
          </a:p>
          <a:p>
            <a:r>
              <a:rPr lang="en-US" dirty="0">
                <a:latin typeface="Times New Roman" pitchFamily="18" charset="0"/>
                <a:cs typeface="Times New Roman" pitchFamily="18" charset="0"/>
              </a:rPr>
              <a:t> Start node s, weighted graph/tree G(V, E, W) </a:t>
            </a:r>
          </a:p>
          <a:p>
            <a:r>
              <a:rPr lang="en-US" dirty="0">
                <a:latin typeface="Times New Roman" pitchFamily="18" charset="0"/>
                <a:cs typeface="Times New Roman" pitchFamily="18" charset="0"/>
              </a:rPr>
              <a:t>return Shortest paths and distances from s to all other nodes.</a:t>
            </a:r>
          </a:p>
          <a:p>
            <a:r>
              <a:rPr lang="en-US" dirty="0">
                <a:latin typeface="Times New Roman" pitchFamily="18" charset="0"/>
                <a:cs typeface="Times New Roman" pitchFamily="18" charset="0"/>
              </a:rPr>
              <a:t>for v ∈ V do </a:t>
            </a:r>
          </a:p>
          <a:p>
            <a:r>
              <a:rPr lang="en-US" dirty="0">
                <a:latin typeface="Times New Roman" pitchFamily="18" charset="0"/>
                <a:cs typeface="Times New Roman" pitchFamily="18" charset="0"/>
              </a:rPr>
              <a:t>distance[v] = ∞;</a:t>
            </a:r>
          </a:p>
          <a:p>
            <a:r>
              <a:rPr lang="en-US" dirty="0">
                <a:latin typeface="Times New Roman" pitchFamily="18" charset="0"/>
                <a:cs typeface="Times New Roman" pitchFamily="18" charset="0"/>
              </a:rPr>
              <a:t>predecessor[v] = −1; </a:t>
            </a:r>
          </a:p>
          <a:p>
            <a:r>
              <a:rPr lang="en-US" dirty="0">
                <a:latin typeface="Times New Roman" pitchFamily="18" charset="0"/>
                <a:cs typeface="Times New Roman" pitchFamily="18" charset="0"/>
              </a:rPr>
              <a:t>end for</a:t>
            </a:r>
          </a:p>
          <a:p>
            <a:r>
              <a:rPr lang="en-US" dirty="0">
                <a:latin typeface="Times New Roman" pitchFamily="18" charset="0"/>
                <a:cs typeface="Times New Roman" pitchFamily="18" charset="0"/>
              </a:rPr>
              <a:t>distance[s] = 0; </a:t>
            </a:r>
          </a:p>
          <a:p>
            <a:r>
              <a:rPr lang="en-US" dirty="0">
                <a:latin typeface="Times New Roman" pitchFamily="18" charset="0"/>
                <a:cs typeface="Times New Roman" pitchFamily="18" charset="0"/>
              </a:rPr>
              <a:t>unvisited = V; </a:t>
            </a:r>
          </a:p>
          <a:p>
            <a:r>
              <a:rPr lang="en-US" dirty="0">
                <a:latin typeface="Times New Roman" pitchFamily="18" charset="0"/>
                <a:cs typeface="Times New Roman" pitchFamily="18" charset="0"/>
              </a:rPr>
              <a:t>while unvisited , ∅ do</a:t>
            </a:r>
          </a:p>
        </p:txBody>
      </p:sp>
      <p:sp>
        <p:nvSpPr>
          <p:cNvPr id="4" name="Date Placeholder 3"/>
          <p:cNvSpPr>
            <a:spLocks noGrp="1"/>
          </p:cNvSpPr>
          <p:nvPr>
            <p:ph type="dt" sz="half" idx="10"/>
          </p:nvPr>
        </p:nvSpPr>
        <p:spPr/>
        <p:txBody>
          <a:bodyPr/>
          <a:lstStyle/>
          <a:p>
            <a:fld id="{C8E0D99B-5BBE-4FD7-98F2-69EC11EA1B68}"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noGrp="1"/>
          </p:cNvSpPr>
          <p:nvPr>
            <p:ph type="title"/>
          </p:nvPr>
        </p:nvSpPr>
        <p:spPr>
          <a:xfrm>
            <a:off x="1828800" y="274639"/>
            <a:ext cx="9753600" cy="833583"/>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156DAC34-8542-214B-9BDE-3E44A3435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4160588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a:normAutofit fontScale="62500" lnSpcReduction="20000"/>
          </a:bodyPr>
          <a:lstStyle/>
          <a:p>
            <a:r>
              <a:rPr lang="en-US" dirty="0">
                <a:latin typeface="Times New Roman" pitchFamily="18" charset="0"/>
                <a:cs typeface="Times New Roman" pitchFamily="18" charset="0"/>
              </a:rPr>
              <a:t>smallest = </a:t>
            </a:r>
            <a:r>
              <a:rPr lang="en-US" dirty="0" err="1">
                <a:latin typeface="Times New Roman" pitchFamily="18" charset="0"/>
                <a:cs typeface="Times New Roman" pitchFamily="18" charset="0"/>
              </a:rPr>
              <a:t>arg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minv∈unvisited</a:t>
            </a:r>
            <a:r>
              <a:rPr lang="en-US" dirty="0">
                <a:latin typeface="Times New Roman" pitchFamily="18" charset="0"/>
                <a:cs typeface="Times New Roman" pitchFamily="18" charset="0"/>
              </a:rPr>
              <a:t> distance(v); </a:t>
            </a:r>
          </a:p>
          <a:p>
            <a:r>
              <a:rPr lang="en-US" dirty="0">
                <a:latin typeface="Times New Roman" pitchFamily="18" charset="0"/>
                <a:cs typeface="Times New Roman" pitchFamily="18" charset="0"/>
              </a:rPr>
              <a:t>if distance(smallest)==∞ then</a:t>
            </a:r>
          </a:p>
          <a:p>
            <a:r>
              <a:rPr lang="en-US" dirty="0">
                <a:latin typeface="Times New Roman" pitchFamily="18" charset="0"/>
                <a:cs typeface="Times New Roman" pitchFamily="18" charset="0"/>
              </a:rPr>
              <a:t>break; </a:t>
            </a:r>
          </a:p>
          <a:p>
            <a:r>
              <a:rPr lang="en-US" dirty="0">
                <a:latin typeface="Times New Roman" pitchFamily="18" charset="0"/>
                <a:cs typeface="Times New Roman" pitchFamily="18" charset="0"/>
              </a:rPr>
              <a:t>end if</a:t>
            </a:r>
          </a:p>
          <a:p>
            <a:r>
              <a:rPr lang="en-US" dirty="0">
                <a:latin typeface="Times New Roman" pitchFamily="18" charset="0"/>
                <a:cs typeface="Times New Roman" pitchFamily="18" charset="0"/>
              </a:rPr>
              <a:t>unvisited = unvisited \ {smallest}; </a:t>
            </a:r>
          </a:p>
          <a:p>
            <a:r>
              <a:rPr lang="en-US" dirty="0" err="1">
                <a:latin typeface="Times New Roman" pitchFamily="18" charset="0"/>
                <a:cs typeface="Times New Roman" pitchFamily="18" charset="0"/>
              </a:rPr>
              <a:t>currentDistance</a:t>
            </a:r>
            <a:r>
              <a:rPr lang="en-US" dirty="0">
                <a:latin typeface="Times New Roman" pitchFamily="18" charset="0"/>
                <a:cs typeface="Times New Roman" pitchFamily="18" charset="0"/>
              </a:rPr>
              <a:t> = distance(smallest); </a:t>
            </a:r>
          </a:p>
          <a:p>
            <a:r>
              <a:rPr lang="en-US" dirty="0">
                <a:latin typeface="Times New Roman" pitchFamily="18" charset="0"/>
                <a:cs typeface="Times New Roman" pitchFamily="18" charset="0"/>
              </a:rPr>
              <a:t>for adjacent node to smallest: neighbor ∈ unvisited do</a:t>
            </a:r>
          </a:p>
          <a:p>
            <a:r>
              <a:rPr lang="en-US" dirty="0" err="1">
                <a:latin typeface="Times New Roman" pitchFamily="18" charset="0"/>
                <a:cs typeface="Times New Roman" pitchFamily="18" charset="0"/>
              </a:rPr>
              <a:t>newPath</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currentDistance+w</a:t>
            </a:r>
            <a:r>
              <a:rPr lang="en-US" dirty="0">
                <a:latin typeface="Times New Roman" pitchFamily="18" charset="0"/>
                <a:cs typeface="Times New Roman" pitchFamily="18" charset="0"/>
              </a:rPr>
              <a:t>(smallest, neighbor);</a:t>
            </a:r>
          </a:p>
          <a:p>
            <a:r>
              <a:rPr lang="en-US" dirty="0">
                <a:latin typeface="Times New Roman" pitchFamily="18" charset="0"/>
                <a:cs typeface="Times New Roman" pitchFamily="18" charset="0"/>
              </a:rPr>
              <a:t>if </a:t>
            </a:r>
            <a:r>
              <a:rPr lang="en-US" dirty="0" err="1">
                <a:latin typeface="Times New Roman" pitchFamily="18" charset="0"/>
                <a:cs typeface="Times New Roman" pitchFamily="18" charset="0"/>
              </a:rPr>
              <a:t>newPath</a:t>
            </a:r>
            <a:r>
              <a:rPr lang="en-US" dirty="0">
                <a:latin typeface="Times New Roman" pitchFamily="18" charset="0"/>
                <a:cs typeface="Times New Roman" pitchFamily="18" charset="0"/>
              </a:rPr>
              <a:t> &lt; distance(neighbor) then </a:t>
            </a:r>
          </a:p>
          <a:p>
            <a:r>
              <a:rPr lang="en-US" dirty="0">
                <a:latin typeface="Times New Roman" pitchFamily="18" charset="0"/>
                <a:cs typeface="Times New Roman" pitchFamily="18" charset="0"/>
              </a:rPr>
              <a:t>distance(neighbor)=</a:t>
            </a:r>
            <a:r>
              <a:rPr lang="en-US" dirty="0" err="1">
                <a:latin typeface="Times New Roman" pitchFamily="18" charset="0"/>
                <a:cs typeface="Times New Roman" pitchFamily="18" charset="0"/>
              </a:rPr>
              <a:t>newPath</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predecessor(neighbor)=smallest;</a:t>
            </a:r>
          </a:p>
          <a:p>
            <a:r>
              <a:rPr lang="en-US" dirty="0">
                <a:latin typeface="Times New Roman" pitchFamily="18" charset="0"/>
                <a:cs typeface="Times New Roman" pitchFamily="18" charset="0"/>
              </a:rPr>
              <a:t>end if</a:t>
            </a:r>
          </a:p>
          <a:p>
            <a:r>
              <a:rPr lang="en-US" dirty="0">
                <a:latin typeface="Times New Roman" pitchFamily="18" charset="0"/>
                <a:cs typeface="Times New Roman" pitchFamily="18" charset="0"/>
              </a:rPr>
              <a:t>end for</a:t>
            </a:r>
          </a:p>
          <a:p>
            <a:r>
              <a:rPr lang="en-US" dirty="0">
                <a:latin typeface="Times New Roman" pitchFamily="18" charset="0"/>
                <a:cs typeface="Times New Roman" pitchFamily="18" charset="0"/>
              </a:rPr>
              <a:t>end while </a:t>
            </a:r>
          </a:p>
          <a:p>
            <a:r>
              <a:rPr lang="en-US" dirty="0">
                <a:latin typeface="Times New Roman" pitchFamily="18" charset="0"/>
                <a:cs typeface="Times New Roman" pitchFamily="18" charset="0"/>
              </a:rPr>
              <a:t>Return distance[] and predecessor[] arrays</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9B01211-0F62-4F8E-B2B6-A466DFE3E5BE}"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noGrp="1"/>
          </p:cNvSpPr>
          <p:nvPr>
            <p:ph type="title"/>
          </p:nvPr>
        </p:nvSpPr>
        <p:spPr>
          <a:xfrm>
            <a:off x="1828800" y="274640"/>
            <a:ext cx="96520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66889EE7-BA1C-817B-D85A-41DF5493A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8615904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4663"/>
            <a:ext cx="10515600" cy="4792300"/>
          </a:xfrm>
        </p:spPr>
        <p:txBody>
          <a:bodyPr>
            <a:normAutofit fontScale="92500" lnSpcReduction="20000"/>
          </a:bodyPr>
          <a:lstStyle/>
          <a:p>
            <a:r>
              <a:rPr lang="en-US" dirty="0">
                <a:latin typeface="Times New Roman" pitchFamily="18" charset="0"/>
                <a:cs typeface="Times New Roman" pitchFamily="18" charset="0"/>
              </a:rPr>
              <a:t>Algorithm Prim’s Algorithm Require: </a:t>
            </a:r>
          </a:p>
          <a:p>
            <a:r>
              <a:rPr lang="en-US" dirty="0">
                <a:latin typeface="Times New Roman" pitchFamily="18" charset="0"/>
                <a:cs typeface="Times New Roman" pitchFamily="18" charset="0"/>
              </a:rPr>
              <a:t>Connected weighted graph G(V, E, W) </a:t>
            </a:r>
          </a:p>
          <a:p>
            <a:r>
              <a:rPr lang="en-US" dirty="0">
                <a:latin typeface="Times New Roman" pitchFamily="18" charset="0"/>
                <a:cs typeface="Times New Roman" pitchFamily="18" charset="0"/>
              </a:rPr>
              <a:t>return Spanning tree T(Vs , Es)</a:t>
            </a:r>
          </a:p>
          <a:p>
            <a:r>
              <a:rPr lang="en-US" dirty="0">
                <a:latin typeface="Times New Roman" pitchFamily="18" charset="0"/>
                <a:cs typeface="Times New Roman" pitchFamily="18" charset="0"/>
              </a:rPr>
              <a:t>Vs = {a random node from V};</a:t>
            </a:r>
          </a:p>
          <a:p>
            <a:r>
              <a:rPr lang="en-US" dirty="0">
                <a:latin typeface="Times New Roman" pitchFamily="18" charset="0"/>
                <a:cs typeface="Times New Roman" pitchFamily="18" charset="0"/>
              </a:rPr>
              <a:t>Es = {};</a:t>
            </a:r>
          </a:p>
          <a:p>
            <a:r>
              <a:rPr lang="en-US" dirty="0">
                <a:latin typeface="Times New Roman" pitchFamily="18" charset="0"/>
                <a:cs typeface="Times New Roman" pitchFamily="18" charset="0"/>
              </a:rPr>
              <a:t>while V , Vs do</a:t>
            </a:r>
          </a:p>
          <a:p>
            <a:r>
              <a:rPr lang="en-US" dirty="0">
                <a:latin typeface="Times New Roman" pitchFamily="18" charset="0"/>
                <a:cs typeface="Times New Roman" pitchFamily="18" charset="0"/>
              </a:rPr>
              <a:t>e(u, v) = </a:t>
            </a:r>
            <a:r>
              <a:rPr lang="en-US" dirty="0" err="1">
                <a:latin typeface="Times New Roman" pitchFamily="18" charset="0"/>
                <a:cs typeface="Times New Roman" pitchFamily="18" charset="0"/>
              </a:rPr>
              <a:t>argmin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u,v</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u∈Vs</a:t>
            </a:r>
            <a:r>
              <a:rPr lang="en-US" dirty="0">
                <a:latin typeface="Times New Roman" pitchFamily="18" charset="0"/>
                <a:cs typeface="Times New Roman" pitchFamily="18" charset="0"/>
              </a:rPr>
              <a:t> ,v∈V−Vs w(u, v)</a:t>
            </a:r>
          </a:p>
          <a:p>
            <a:r>
              <a:rPr lang="en-US" dirty="0">
                <a:latin typeface="Times New Roman" pitchFamily="18" charset="0"/>
                <a:cs typeface="Times New Roman" pitchFamily="18" charset="0"/>
              </a:rPr>
              <a:t>Vs = Vs ∪ {v};</a:t>
            </a:r>
          </a:p>
          <a:p>
            <a:r>
              <a:rPr lang="en-US" dirty="0">
                <a:latin typeface="Times New Roman" pitchFamily="18" charset="0"/>
                <a:cs typeface="Times New Roman" pitchFamily="18" charset="0"/>
              </a:rPr>
              <a:t>Es = Es ∪ e(u, v);</a:t>
            </a:r>
          </a:p>
          <a:p>
            <a:r>
              <a:rPr lang="en-US" dirty="0">
                <a:latin typeface="Times New Roman" pitchFamily="18" charset="0"/>
                <a:cs typeface="Times New Roman" pitchFamily="18" charset="0"/>
              </a:rPr>
              <a:t>end while </a:t>
            </a:r>
          </a:p>
          <a:p>
            <a:r>
              <a:rPr lang="en-US" dirty="0">
                <a:latin typeface="Times New Roman" pitchFamily="18" charset="0"/>
                <a:cs typeface="Times New Roman" pitchFamily="18" charset="0"/>
              </a:rPr>
              <a:t>Return tree T(Vs , Es) as the minimum spanning tree;</a:t>
            </a:r>
          </a:p>
        </p:txBody>
      </p:sp>
      <p:sp>
        <p:nvSpPr>
          <p:cNvPr id="4" name="Date Placeholder 3"/>
          <p:cNvSpPr>
            <a:spLocks noGrp="1"/>
          </p:cNvSpPr>
          <p:nvPr>
            <p:ph type="dt" sz="half" idx="10"/>
          </p:nvPr>
        </p:nvSpPr>
        <p:spPr/>
        <p:txBody>
          <a:bodyPr/>
          <a:lstStyle/>
          <a:p>
            <a:fld id="{458A31DF-E8F9-42C0-8A09-27CC51314894}"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p:nvPr/>
        </p:nvSpPr>
        <p:spPr>
          <a:xfrm>
            <a:off x="1727200" y="274640"/>
            <a:ext cx="96520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a:latin typeface="+mj-lt"/>
              </a:rPr>
              <a:t>Essentials of Social graphs</a:t>
            </a:r>
            <a:r>
              <a:rPr lang="en-US" sz="3200">
                <a:latin typeface="Times New Roman" panose="02020603050405020304" pitchFamily="18" charset="0"/>
                <a:cs typeface="Times New Roman" panose="02020603050405020304" pitchFamily="18" charset="0"/>
              </a:rPr>
              <a:t>(CO2)</a:t>
            </a:r>
            <a:endParaRPr lang="en-US"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55839F8-472B-5C19-47E2-380AAA5CF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670017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Algorithm Ford-Fulkerson Algorithm Require: </a:t>
            </a:r>
          </a:p>
          <a:p>
            <a:r>
              <a:rPr lang="en-US" dirty="0">
                <a:latin typeface="Times New Roman" pitchFamily="18" charset="0"/>
                <a:cs typeface="Times New Roman" pitchFamily="18" charset="0"/>
              </a:rPr>
              <a:t>Connected weighted graph G(V, E, W), Source s, Sink t</a:t>
            </a:r>
          </a:p>
          <a:p>
            <a:r>
              <a:rPr lang="en-US" dirty="0">
                <a:latin typeface="Times New Roman" pitchFamily="18" charset="0"/>
                <a:cs typeface="Times New Roman" pitchFamily="18" charset="0"/>
              </a:rPr>
              <a:t> 	return A Maximum flow graph</a:t>
            </a:r>
          </a:p>
          <a:p>
            <a:r>
              <a:rPr lang="en-US" dirty="0">
                <a:latin typeface="Times New Roman" pitchFamily="18" charset="0"/>
                <a:cs typeface="Times New Roman" pitchFamily="18" charset="0"/>
              </a:rPr>
              <a:t> 	∀(u, v) ∈ E, f(u, v) = 0</a:t>
            </a:r>
          </a:p>
          <a:p>
            <a:r>
              <a:rPr lang="en-US" dirty="0">
                <a:latin typeface="Times New Roman" pitchFamily="18" charset="0"/>
                <a:cs typeface="Times New Roman" pitchFamily="18" charset="0"/>
              </a:rPr>
              <a:t> 	while there exists an augmenting path p in the residual graph GR do</a:t>
            </a:r>
          </a:p>
          <a:p>
            <a:r>
              <a:rPr lang="en-US" dirty="0">
                <a:latin typeface="Times New Roman" pitchFamily="18" charset="0"/>
                <a:cs typeface="Times New Roman" pitchFamily="18" charset="0"/>
              </a:rPr>
              <a:t> 	Augment flows by p</a:t>
            </a:r>
          </a:p>
          <a:p>
            <a:r>
              <a:rPr lang="en-US" dirty="0">
                <a:latin typeface="Times New Roman" pitchFamily="18" charset="0"/>
                <a:cs typeface="Times New Roman" pitchFamily="18" charset="0"/>
              </a:rPr>
              <a:t> 	end while</a:t>
            </a:r>
          </a:p>
          <a:p>
            <a:r>
              <a:rPr lang="en-US" dirty="0">
                <a:latin typeface="Times New Roman" pitchFamily="18" charset="0"/>
                <a:cs typeface="Times New Roman" pitchFamily="18" charset="0"/>
              </a:rPr>
              <a:t> 	Return flow value and flow graph;</a:t>
            </a:r>
          </a:p>
        </p:txBody>
      </p:sp>
      <p:sp>
        <p:nvSpPr>
          <p:cNvPr id="4" name="Date Placeholder 3"/>
          <p:cNvSpPr>
            <a:spLocks noGrp="1"/>
          </p:cNvSpPr>
          <p:nvPr>
            <p:ph type="dt" sz="half" idx="10"/>
          </p:nvPr>
        </p:nvSpPr>
        <p:spPr/>
        <p:txBody>
          <a:bodyPr/>
          <a:lstStyle/>
          <a:p>
            <a:fld id="{61EE04B0-16CB-4FBF-81F6-5E505F73C58F}"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noGrp="1"/>
          </p:cNvSpPr>
          <p:nvPr>
            <p:ph type="title"/>
          </p:nvPr>
        </p:nvSpPr>
        <p:spPr>
          <a:xfrm>
            <a:off x="1828800" y="274640"/>
            <a:ext cx="96520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200" dirty="0">
                <a:latin typeface="+mj-lt"/>
              </a:rPr>
              <a:t>Essentials of Social graphs</a:t>
            </a:r>
            <a:r>
              <a:rPr lang="en-US" sz="3200" dirty="0">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33581DFF-4FDF-66A4-F139-D0797B748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7500840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93801"/>
            <a:ext cx="10972800" cy="5162556"/>
          </a:xfrm>
        </p:spPr>
        <p:txBody>
          <a:bodyPr>
            <a:noAutofit/>
          </a:bodyPr>
          <a:lstStyle/>
          <a:p>
            <a:r>
              <a:rPr lang="en-US" sz="1800" dirty="0">
                <a:latin typeface="Times New Roman" pitchFamily="18" charset="0"/>
                <a:cs typeface="Times New Roman" pitchFamily="18" charset="0"/>
              </a:rPr>
              <a:t>Algorithm Bridge Detection Algorithm Require: </a:t>
            </a:r>
          </a:p>
          <a:p>
            <a:r>
              <a:rPr lang="en-US" sz="1800" dirty="0">
                <a:latin typeface="Times New Roman" pitchFamily="18" charset="0"/>
                <a:cs typeface="Times New Roman" pitchFamily="18" charset="0"/>
              </a:rPr>
              <a:t>Connected graph G(V, E)</a:t>
            </a:r>
          </a:p>
          <a:p>
            <a:r>
              <a:rPr lang="en-US" sz="1800" dirty="0">
                <a:latin typeface="Times New Roman" pitchFamily="18" charset="0"/>
                <a:cs typeface="Times New Roman" pitchFamily="18" charset="0"/>
              </a:rPr>
              <a:t> 	return Bridge Edges</a:t>
            </a:r>
          </a:p>
          <a:p>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bridgeSet</a:t>
            </a:r>
            <a:r>
              <a:rPr lang="en-US" sz="1800" dirty="0">
                <a:latin typeface="Times New Roman" pitchFamily="18" charset="0"/>
                <a:cs typeface="Times New Roman" pitchFamily="18" charset="0"/>
              </a:rPr>
              <a:t> = {} </a:t>
            </a:r>
          </a:p>
          <a:p>
            <a:r>
              <a:rPr lang="en-US" sz="1800" dirty="0">
                <a:latin typeface="Times New Roman" pitchFamily="18" charset="0"/>
                <a:cs typeface="Times New Roman" pitchFamily="18" charset="0"/>
              </a:rPr>
              <a:t>for e(u, v) ∈ E do</a:t>
            </a:r>
          </a:p>
          <a:p>
            <a:r>
              <a:rPr lang="en-US" sz="1800" dirty="0">
                <a:latin typeface="Times New Roman" pitchFamily="18" charset="0"/>
                <a:cs typeface="Times New Roman" pitchFamily="18" charset="0"/>
              </a:rPr>
              <a:t>G 0 = Remove e from G</a:t>
            </a:r>
          </a:p>
          <a:p>
            <a:r>
              <a:rPr lang="en-US" sz="1800" dirty="0">
                <a:latin typeface="Times New Roman" pitchFamily="18" charset="0"/>
                <a:cs typeface="Times New Roman" pitchFamily="18" charset="0"/>
              </a:rPr>
              <a:t>Disconnected = False; </a:t>
            </a:r>
          </a:p>
          <a:p>
            <a:r>
              <a:rPr lang="en-US" sz="1800" dirty="0">
                <a:latin typeface="Times New Roman" pitchFamily="18" charset="0"/>
                <a:cs typeface="Times New Roman" pitchFamily="18" charset="0"/>
              </a:rPr>
              <a:t>if BFS in G 0 starting at u does not visit v then </a:t>
            </a:r>
          </a:p>
          <a:p>
            <a:r>
              <a:rPr lang="en-US" sz="1800" dirty="0">
                <a:latin typeface="Times New Roman" pitchFamily="18" charset="0"/>
                <a:cs typeface="Times New Roman" pitchFamily="18" charset="0"/>
              </a:rPr>
              <a:t>Disconnected = True;</a:t>
            </a:r>
          </a:p>
          <a:p>
            <a:r>
              <a:rPr lang="en-US" sz="1800" dirty="0">
                <a:latin typeface="Times New Roman" pitchFamily="18" charset="0"/>
                <a:cs typeface="Times New Roman" pitchFamily="18" charset="0"/>
              </a:rPr>
              <a:t>end if </a:t>
            </a:r>
          </a:p>
          <a:p>
            <a:r>
              <a:rPr lang="en-US" sz="1800" dirty="0">
                <a:latin typeface="Times New Roman" pitchFamily="18" charset="0"/>
                <a:cs typeface="Times New Roman" pitchFamily="18" charset="0"/>
              </a:rPr>
              <a:t>if Disconnected then </a:t>
            </a:r>
          </a:p>
          <a:p>
            <a:r>
              <a:rPr lang="en-US" sz="1800" dirty="0" err="1">
                <a:latin typeface="Times New Roman" pitchFamily="18" charset="0"/>
                <a:cs typeface="Times New Roman" pitchFamily="18" charset="0"/>
              </a:rPr>
              <a:t>bridgeSet</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bridgeSet</a:t>
            </a:r>
            <a:r>
              <a:rPr lang="en-US" sz="1800" dirty="0">
                <a:latin typeface="Times New Roman" pitchFamily="18" charset="0"/>
                <a:cs typeface="Times New Roman" pitchFamily="18" charset="0"/>
              </a:rPr>
              <a:t> ∪ {e} </a:t>
            </a:r>
          </a:p>
          <a:p>
            <a:r>
              <a:rPr lang="en-US" sz="1800" dirty="0">
                <a:latin typeface="Times New Roman" pitchFamily="18" charset="0"/>
                <a:cs typeface="Times New Roman" pitchFamily="18" charset="0"/>
              </a:rPr>
              <a:t>end if </a:t>
            </a:r>
          </a:p>
          <a:p>
            <a:r>
              <a:rPr lang="en-US" sz="1800" dirty="0">
                <a:latin typeface="Times New Roman" pitchFamily="18" charset="0"/>
                <a:cs typeface="Times New Roman" pitchFamily="18" charset="0"/>
              </a:rPr>
              <a:t>end for </a:t>
            </a:r>
          </a:p>
          <a:p>
            <a:r>
              <a:rPr lang="en-US" sz="1800" dirty="0">
                <a:latin typeface="Times New Roman" pitchFamily="18" charset="0"/>
                <a:cs typeface="Times New Roman" pitchFamily="18" charset="0"/>
              </a:rPr>
              <a:t>Return bridge</a:t>
            </a:r>
          </a:p>
        </p:txBody>
      </p:sp>
      <p:sp>
        <p:nvSpPr>
          <p:cNvPr id="4" name="Date Placeholder 3"/>
          <p:cNvSpPr>
            <a:spLocks noGrp="1"/>
          </p:cNvSpPr>
          <p:nvPr>
            <p:ph type="dt" sz="half" idx="10"/>
          </p:nvPr>
        </p:nvSpPr>
        <p:spPr/>
        <p:txBody>
          <a:bodyPr/>
          <a:lstStyle/>
          <a:p>
            <a:fld id="{2C617086-F335-47CA-BDFD-6BD722628FBA}"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p:nvPr/>
        </p:nvSpPr>
        <p:spPr>
          <a:xfrm>
            <a:off x="2133600" y="274640"/>
            <a:ext cx="94488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a:latin typeface="+mj-lt"/>
              </a:rPr>
              <a:t>Essentials of Social graphs</a:t>
            </a:r>
            <a:r>
              <a:rPr lang="en-US" sz="3200">
                <a:latin typeface="Times New Roman" panose="02020603050405020304" pitchFamily="18" charset="0"/>
                <a:cs typeface="Times New Roman" panose="02020603050405020304" pitchFamily="18" charset="0"/>
              </a:rPr>
              <a:t>(CO2)</a:t>
            </a:r>
            <a:endParaRPr lang="en-US"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DCEC9D7-CBC9-0E02-11DB-439671B45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9746678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DD84AD-5678-44AC-ACF3-AF6FF94A4879}"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68</a:t>
            </a:fld>
            <a:endParaRPr lang="en-US">
              <a:solidFill>
                <a:schemeClr val="tx1"/>
              </a:solidFill>
            </a:endParaRPr>
          </a:p>
        </p:txBody>
      </p:sp>
      <p:sp>
        <p:nvSpPr>
          <p:cNvPr id="7" name="Title 1"/>
          <p:cNvSpPr txBox="1"/>
          <p:nvPr/>
        </p:nvSpPr>
        <p:spPr>
          <a:xfrm>
            <a:off x="1828800" y="2"/>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Essentials of Social graphs</a:t>
            </a:r>
            <a:r>
              <a:rPr lang="en-US" sz="3200" dirty="0">
                <a:solidFill>
                  <a:schemeClr val="tx1"/>
                </a:solidFill>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828800" y="838200"/>
            <a:ext cx="9956800" cy="4114800"/>
          </a:xfrm>
        </p:spPr>
        <p:txBody>
          <a:bodyPr>
            <a:normAutofit fontScale="92500" lnSpcReduction="10000"/>
          </a:bodyPr>
          <a:lstStyle/>
          <a:p>
            <a:pPr algn="just"/>
            <a:r>
              <a:rPr lang="en-US" sz="2200" b="1" dirty="0">
                <a:latin typeface="Times New Roman" pitchFamily="18" charset="0"/>
                <a:cs typeface="Times New Roman" pitchFamily="18" charset="0"/>
              </a:rPr>
              <a:t>Directed Edges and Directed Graphs:-</a:t>
            </a:r>
          </a:p>
          <a:p>
            <a:pPr algn="just">
              <a:buNone/>
            </a:pP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Edges can have directions. A directed edge is sometimes called an arc Edges are represented using their end-points e(v2,v1). In undirected graphs both representations are the same</a:t>
            </a:r>
          </a:p>
          <a:p>
            <a:pPr algn="just">
              <a:buNone/>
            </a:pP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Neighborhood and Degree (In-degree, out-degree):-</a:t>
            </a:r>
          </a:p>
          <a:p>
            <a:pPr algn="just"/>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For any node v, the set of nodes it is connected to via an edge is called its neighborhood and is represented as N(v)The number of edges connected to one node is the degree of that node (the size of its neighborhood)Degree of a node </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is usually presented using notation di In case of directed graphs In-degrees is the number of edges pointing towards a node Out-degree is the number of edges pointing away from a node</a:t>
            </a:r>
          </a:p>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2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023D46BB-B836-07C7-863E-65D6A4515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235712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30D7CA-A3EF-4F64-ACBC-EC2A4061CD18}"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69</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Social Networks</a:t>
            </a:r>
            <a:r>
              <a:rPr lang="en-US" sz="3200" dirty="0">
                <a:solidFill>
                  <a:schemeClr val="tx1"/>
                </a:solidFill>
                <a:latin typeface="Times New Roman" panose="02020603050405020304" pitchFamily="18" charset="0"/>
                <a:cs typeface="Times New Roman" panose="02020603050405020304" pitchFamily="18" charset="0"/>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752600" y="838200"/>
            <a:ext cx="9956800" cy="4826000"/>
          </a:xfrm>
        </p:spPr>
        <p:txBody>
          <a:bodyPr>
            <a:noAutofit/>
          </a:bodyPr>
          <a:lstStyle/>
          <a:p>
            <a:pPr algn="just"/>
            <a:r>
              <a:rPr lang="en-US" sz="1600" dirty="0">
                <a:latin typeface="Times New Roman" pitchFamily="18" charset="0"/>
                <a:cs typeface="Times New Roman" pitchFamily="18" charset="0"/>
              </a:rPr>
              <a:t>Social Networks have been a major part of everyone's lives since the evolution of the web into Web 2.0 which emphasizes on user-generated content, usability and interoperability. A social network can formally defined as a platform to build social relations among people who share similar interests, backgrounds or real life connections. According to a survey conducted by </a:t>
            </a:r>
            <a:r>
              <a:rPr lang="en-US" sz="1600" dirty="0" err="1">
                <a:latin typeface="Times New Roman" pitchFamily="18" charset="0"/>
                <a:cs typeface="Times New Roman" pitchFamily="18" charset="0"/>
              </a:rPr>
              <a:t>PewResearchCenter</a:t>
            </a:r>
            <a:r>
              <a:rPr lang="en-US" sz="1600" dirty="0">
                <a:latin typeface="Times New Roman" pitchFamily="18" charset="0"/>
                <a:cs typeface="Times New Roman" pitchFamily="18" charset="0"/>
              </a:rPr>
              <a:t> (2015), 72% of American adult internet users use Facebook, as indicated in Table 1. This accounts to about 62% of the entire American adult population.</a:t>
            </a:r>
          </a:p>
          <a:p>
            <a:pPr algn="just"/>
            <a:r>
              <a:rPr lang="en-US" sz="1600" i="1" dirty="0">
                <a:latin typeface="Times New Roman" pitchFamily="18" charset="0"/>
                <a:cs typeface="Times New Roman" pitchFamily="18" charset="0"/>
              </a:rPr>
              <a:t>Table 1. Percentage of Social Network Users among American adult Internet Users</a:t>
            </a:r>
          </a:p>
          <a:p>
            <a:pPr marL="0" indent="0">
              <a:spcBef>
                <a:spcPts val="500"/>
              </a:spcBef>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1600" dirty="0">
              <a:latin typeface="Times New Roman" pitchFamily="18" charset="0"/>
              <a:cs typeface="Times New Roman" pitchFamily="18" charset="0"/>
            </a:endParaRPr>
          </a:p>
        </p:txBody>
      </p:sp>
      <p:graphicFrame>
        <p:nvGraphicFramePr>
          <p:cNvPr id="2" name="Table 1"/>
          <p:cNvGraphicFramePr>
            <a:graphicFrameLocks noGrp="1"/>
          </p:cNvGraphicFramePr>
          <p:nvPr/>
        </p:nvGraphicFramePr>
        <p:xfrm>
          <a:off x="1658982" y="2573384"/>
          <a:ext cx="9418322" cy="3169920"/>
        </p:xfrm>
        <a:graphic>
          <a:graphicData uri="http://schemas.openxmlformats.org/drawingml/2006/table">
            <a:tbl>
              <a:tblPr/>
              <a:tblGrid>
                <a:gridCol w="4709161">
                  <a:extLst>
                    <a:ext uri="{9D8B030D-6E8A-4147-A177-3AD203B41FA5}">
                      <a16:colId xmlns:a16="http://schemas.microsoft.com/office/drawing/2014/main" val="20000"/>
                    </a:ext>
                  </a:extLst>
                </a:gridCol>
                <a:gridCol w="4709161">
                  <a:extLst>
                    <a:ext uri="{9D8B030D-6E8A-4147-A177-3AD203B41FA5}">
                      <a16:colId xmlns:a16="http://schemas.microsoft.com/office/drawing/2014/main" val="20001"/>
                    </a:ext>
                  </a:extLst>
                </a:gridCol>
              </a:tblGrid>
              <a:tr h="655739">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2400" dirty="0">
                          <a:effectLst/>
                        </a:rPr>
                        <a:t>Social Network</a:t>
                      </a:r>
                    </a:p>
                    <a:p>
                      <a:pPr algn="l"/>
                      <a:endParaRPr lang="en-US" sz="2400" dirty="0">
                        <a:effectLst/>
                      </a:endParaRPr>
                    </a:p>
                  </a:txBody>
                  <a:tcPr marL="50800" marR="50800" marT="50800" marB="50800">
                    <a:lnL>
                      <a:noFill/>
                    </a:lnL>
                    <a:lnR>
                      <a:noFill/>
                    </a:lnR>
                    <a:lnT>
                      <a:noFill/>
                    </a:lnT>
                    <a:lnB>
                      <a:noFill/>
                    </a:lnB>
                    <a:solidFill>
                      <a:srgbClr val="FFFFFF"/>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2400" dirty="0">
                          <a:effectLst/>
                        </a:rPr>
                        <a:t>Internet Users</a:t>
                      </a:r>
                    </a:p>
                    <a:p>
                      <a:pPr algn="l"/>
                      <a:endParaRPr lang="en-US" sz="2400" dirty="0">
                        <a:effectLst/>
                      </a:endParaRP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10000"/>
                  </a:ext>
                </a:extLst>
              </a:tr>
              <a:tr h="367853">
                <a:tc>
                  <a:txBody>
                    <a:bodyPr/>
                    <a:lstStyle/>
                    <a:p>
                      <a:pPr algn="l"/>
                      <a:r>
                        <a:rPr lang="en-US" sz="2400">
                          <a:effectLst/>
                        </a:rPr>
                        <a:t>Facebook</a:t>
                      </a:r>
                    </a:p>
                  </a:txBody>
                  <a:tcPr marL="50800" marR="50800" marT="50800" marB="50800">
                    <a:lnL>
                      <a:noFill/>
                    </a:lnL>
                    <a:lnR>
                      <a:noFill/>
                    </a:lnR>
                    <a:lnT>
                      <a:noFill/>
                    </a:lnT>
                    <a:lnB>
                      <a:noFill/>
                    </a:lnB>
                    <a:solidFill>
                      <a:srgbClr val="FFFFFF"/>
                    </a:solidFill>
                  </a:tcPr>
                </a:tc>
                <a:tc>
                  <a:txBody>
                    <a:bodyPr/>
                    <a:lstStyle/>
                    <a:p>
                      <a:pPr algn="l"/>
                      <a:r>
                        <a:rPr lang="en-US" sz="2400">
                          <a:effectLst/>
                        </a:rPr>
                        <a:t>72.00%</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10001"/>
                  </a:ext>
                </a:extLst>
              </a:tr>
              <a:tr h="367853">
                <a:tc>
                  <a:txBody>
                    <a:bodyPr/>
                    <a:lstStyle/>
                    <a:p>
                      <a:pPr algn="l"/>
                      <a:r>
                        <a:rPr lang="en-US" sz="2400" dirty="0">
                          <a:effectLst/>
                        </a:rPr>
                        <a:t>Pinterest</a:t>
                      </a:r>
                    </a:p>
                  </a:txBody>
                  <a:tcPr marL="50800" marR="50800" marT="50800" marB="50800">
                    <a:lnL>
                      <a:noFill/>
                    </a:lnL>
                    <a:lnR>
                      <a:noFill/>
                    </a:lnR>
                    <a:lnT>
                      <a:noFill/>
                    </a:lnT>
                    <a:lnB>
                      <a:noFill/>
                    </a:lnB>
                    <a:solidFill>
                      <a:srgbClr val="FFFFFF"/>
                    </a:solidFill>
                  </a:tcPr>
                </a:tc>
                <a:tc>
                  <a:txBody>
                    <a:bodyPr/>
                    <a:lstStyle/>
                    <a:p>
                      <a:pPr algn="l"/>
                      <a:r>
                        <a:rPr lang="en-US" sz="2400" dirty="0">
                          <a:effectLst/>
                        </a:rPr>
                        <a:t>31.00%</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10002"/>
                  </a:ext>
                </a:extLst>
              </a:tr>
              <a:tr h="367853">
                <a:tc>
                  <a:txBody>
                    <a:bodyPr/>
                    <a:lstStyle/>
                    <a:p>
                      <a:pPr algn="l"/>
                      <a:r>
                        <a:rPr lang="en-US" sz="2400">
                          <a:effectLst/>
                        </a:rPr>
                        <a:t>Instagram</a:t>
                      </a:r>
                    </a:p>
                  </a:txBody>
                  <a:tcPr marL="50800" marR="50800" marT="50800" marB="50800">
                    <a:lnL>
                      <a:noFill/>
                    </a:lnL>
                    <a:lnR>
                      <a:noFill/>
                    </a:lnR>
                    <a:lnT>
                      <a:noFill/>
                    </a:lnT>
                    <a:lnB>
                      <a:noFill/>
                    </a:lnB>
                    <a:solidFill>
                      <a:srgbClr val="FFFFFF"/>
                    </a:solidFill>
                  </a:tcPr>
                </a:tc>
                <a:tc>
                  <a:txBody>
                    <a:bodyPr/>
                    <a:lstStyle/>
                    <a:p>
                      <a:pPr algn="l"/>
                      <a:r>
                        <a:rPr lang="en-US" sz="2400">
                          <a:effectLst/>
                        </a:rPr>
                        <a:t>28.00%</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10003"/>
                  </a:ext>
                </a:extLst>
              </a:tr>
              <a:tr h="367853">
                <a:tc>
                  <a:txBody>
                    <a:bodyPr/>
                    <a:lstStyle/>
                    <a:p>
                      <a:pPr algn="l"/>
                      <a:r>
                        <a:rPr lang="en-US" sz="2400" dirty="0">
                          <a:effectLst/>
                        </a:rPr>
                        <a:t>LinkedIn</a:t>
                      </a:r>
                    </a:p>
                  </a:txBody>
                  <a:tcPr marL="50800" marR="50800" marT="50800" marB="50800">
                    <a:lnL>
                      <a:noFill/>
                    </a:lnL>
                    <a:lnR>
                      <a:noFill/>
                    </a:lnR>
                    <a:lnT>
                      <a:noFill/>
                    </a:lnT>
                    <a:lnB>
                      <a:noFill/>
                    </a:lnB>
                    <a:solidFill>
                      <a:srgbClr val="FFFFFF"/>
                    </a:solidFill>
                  </a:tcPr>
                </a:tc>
                <a:tc>
                  <a:txBody>
                    <a:bodyPr/>
                    <a:lstStyle/>
                    <a:p>
                      <a:pPr algn="l"/>
                      <a:r>
                        <a:rPr lang="en-US" sz="2400">
                          <a:effectLst/>
                        </a:rPr>
                        <a:t>25.00%</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10004"/>
                  </a:ext>
                </a:extLst>
              </a:tr>
              <a:tr h="367853">
                <a:tc>
                  <a:txBody>
                    <a:bodyPr/>
                    <a:lstStyle/>
                    <a:p>
                      <a:pPr algn="l"/>
                      <a:r>
                        <a:rPr lang="en-US" sz="2400" dirty="0">
                          <a:effectLst/>
                        </a:rPr>
                        <a:t>Twitter</a:t>
                      </a:r>
                    </a:p>
                  </a:txBody>
                  <a:tcPr marL="50800" marR="50800" marT="50800" marB="50800">
                    <a:lnL>
                      <a:noFill/>
                    </a:lnL>
                    <a:lnR>
                      <a:noFill/>
                    </a:lnR>
                    <a:lnT>
                      <a:noFill/>
                    </a:lnT>
                    <a:lnB>
                      <a:noFill/>
                    </a:lnB>
                    <a:solidFill>
                      <a:srgbClr val="FFFFFF"/>
                    </a:solidFill>
                  </a:tcPr>
                </a:tc>
                <a:tc>
                  <a:txBody>
                    <a:bodyPr/>
                    <a:lstStyle/>
                    <a:p>
                      <a:pPr algn="l"/>
                      <a:r>
                        <a:rPr lang="en-US" sz="2400" dirty="0">
                          <a:effectLst/>
                        </a:rPr>
                        <a:t>23.00%</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pic>
        <p:nvPicPr>
          <p:cNvPr id="3" name="Picture 2">
            <a:extLst>
              <a:ext uri="{FF2B5EF4-FFF2-40B4-BE49-F238E27FC236}">
                <a16:creationId xmlns:a16="http://schemas.microsoft.com/office/drawing/2014/main" id="{B9EF30C2-BF61-1CCB-E8D6-0AEA19562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42387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17DFC5-85EB-4047-960D-1F958FD3E53C}" type="datetime1">
              <a:rPr lang="en-US" smtClean="0"/>
              <a:t>3/8/2025</a:t>
            </a:fld>
            <a:endParaRPr lang="en-US" dirty="0"/>
          </a:p>
        </p:txBody>
      </p:sp>
      <p:sp>
        <p:nvSpPr>
          <p:cNvPr id="5" name="Footer Placeholder 4"/>
          <p:cNvSpPr>
            <a:spLocks noGrp="1"/>
          </p:cNvSpPr>
          <p:nvPr>
            <p:ph type="ftr" sz="quarter" idx="11"/>
          </p:nvPr>
        </p:nvSpPr>
        <p:spPr>
          <a:xfrm>
            <a:off x="4781550" y="6356349"/>
            <a:ext cx="4057650" cy="365126"/>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p:nvPr/>
        </p:nvSpPr>
        <p:spPr>
          <a:xfrm>
            <a:off x="2609850" y="23447"/>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Syllabus</a:t>
            </a:r>
          </a:p>
        </p:txBody>
      </p:sp>
      <p:sp>
        <p:nvSpPr>
          <p:cNvPr id="10" name="TextBox 9"/>
          <p:cNvSpPr txBox="1"/>
          <p:nvPr/>
        </p:nvSpPr>
        <p:spPr>
          <a:xfrm>
            <a:off x="2632710" y="1729073"/>
            <a:ext cx="717804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UNIT-IV</a:t>
            </a:r>
            <a:r>
              <a:rPr lang="en-IN" b="1" dirty="0"/>
              <a:t>: </a:t>
            </a:r>
            <a:r>
              <a:rPr lang="en-US" b="1" dirty="0"/>
              <a:t> TEXT SUMMARIZATION</a:t>
            </a:r>
            <a:endParaRPr lang="en-IN" b="1" dirty="0"/>
          </a:p>
        </p:txBody>
      </p:sp>
      <p:graphicFrame>
        <p:nvGraphicFramePr>
          <p:cNvPr id="23" name="Diagram 22"/>
          <p:cNvGraphicFramePr/>
          <p:nvPr>
            <p:extLst>
              <p:ext uri="{D42A27DB-BD31-4B8C-83A1-F6EECF244321}">
                <p14:modId xmlns:p14="http://schemas.microsoft.com/office/powerpoint/2010/main" val="639678791"/>
              </p:ext>
            </p:extLst>
          </p:nvPr>
        </p:nvGraphicFramePr>
        <p:xfrm>
          <a:off x="2454876" y="2180177"/>
          <a:ext cx="8708423" cy="2594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A154F763-AA7F-944A-27B7-74EB1D91D4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020969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09B4A2-7323-4EA0-950A-1DC2BFF4D989}"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70</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Continue.. (CO2)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752600" y="990600"/>
            <a:ext cx="9067800" cy="4114800"/>
          </a:xfrm>
        </p:spPr>
        <p:txBody>
          <a:bodyPr>
            <a:normAutofit/>
          </a:bodyPr>
          <a:lstStyle/>
          <a:p>
            <a:pPr marL="0" indent="0" algn="just">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sz="2600" dirty="0">
                <a:latin typeface="Times New Roman" pitchFamily="18" charset="0"/>
                <a:cs typeface="Times New Roman" pitchFamily="18" charset="0"/>
              </a:rPr>
              <a:t>As there is a huge number of users for Social Networks, there is a lot of data generated. Extracting knowledge from this data can give us a lot of useful information. This is done through social web mining algorithms and techniques. Social Network Mining is a hot research topic since it combines two very interesting research topics: Web Data Mining and Social Network Analysis. Social Network Mining discusses a lot more disciplines than discussed above such as Machine Learning, Network Analysis, Sociology, Ethnography, Statistics and may more.</a:t>
            </a:r>
            <a:endParaRPr lang="en-US" altLang="en-US" sz="26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43D0A487-DE61-E9E7-69D1-A45E92226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349460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In social media, many social networks contain millions of nodes and billions of edges. These complex networks have billions of friendships, the reasons for existence of most of which are obscure. Humbled by the complexity of these networks and the difficulty of independently analyzing each one of these friendships, we can design models that generate, on a smaller scale, graphs similar to real-world networks. On the assumption that these models simulate properties observed in real-world networks well, the analysis of real-world networks boils down to a cost-efficient measuring of different properties of simulated networks. In addition, these models • allow for a better understanding of phenomena observed in </a:t>
            </a:r>
            <a:r>
              <a:rPr lang="en-US" dirty="0" err="1">
                <a:latin typeface="Times New Roman" pitchFamily="18" charset="0"/>
                <a:cs typeface="Times New Roman" pitchFamily="18" charset="0"/>
              </a:rPr>
              <a:t>realworld</a:t>
            </a:r>
            <a:r>
              <a:rPr lang="en-US" dirty="0">
                <a:latin typeface="Times New Roman" pitchFamily="18" charset="0"/>
                <a:cs typeface="Times New Roman" pitchFamily="18" charset="0"/>
              </a:rPr>
              <a:t> networks by providing concrete mathematical explanations and • allow for controlled experiments on synthetic networks when rea l world networks are not available. </a:t>
            </a:r>
          </a:p>
          <a:p>
            <a:pPr algn="just"/>
            <a:r>
              <a:rPr lang="en-US" dirty="0">
                <a:latin typeface="Times New Roman" pitchFamily="18" charset="0"/>
                <a:cs typeface="Times New Roman" pitchFamily="18" charset="0"/>
              </a:rPr>
              <a:t>We discuss three principal network models in this chapter: the random graph model, the small-world model, and the preferential attachment model.</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ED6B30F-508C-45B3-9C0A-355031343D6E}"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p:nvPr/>
        </p:nvSpPr>
        <p:spPr>
          <a:xfrm>
            <a:off x="1828800" y="274640"/>
            <a:ext cx="9753600" cy="8175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Network Models (CO2)</a:t>
            </a:r>
          </a:p>
        </p:txBody>
      </p:sp>
      <p:pic>
        <p:nvPicPr>
          <p:cNvPr id="9" name="Picture 8">
            <a:extLst>
              <a:ext uri="{FF2B5EF4-FFF2-40B4-BE49-F238E27FC236}">
                <a16:creationId xmlns:a16="http://schemas.microsoft.com/office/drawing/2014/main" id="{3C54937F-69A5-63B6-DD85-5006B0ECF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2330032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buNone/>
            </a:pPr>
            <a:r>
              <a:rPr lang="en-US" b="1" dirty="0">
                <a:latin typeface="Times New Roman" pitchFamily="18" charset="0"/>
                <a:cs typeface="Times New Roman" pitchFamily="18" charset="0"/>
              </a:rPr>
              <a:t>Properties of Real-World Networks</a:t>
            </a:r>
          </a:p>
          <a:p>
            <a:pPr algn="just"/>
            <a:r>
              <a:rPr lang="en-US" dirty="0">
                <a:latin typeface="Times New Roman" pitchFamily="18" charset="0"/>
                <a:cs typeface="Times New Roman" pitchFamily="18" charset="0"/>
              </a:rPr>
              <a:t> Real-world networks share common characteristics. When designing network models, we aim to devise models that can accurately describe these networks by mimicking these common characteristics. To determine these characteristics, a common practice is to identify their attributes and show that measurements for these attributes are consistent across networks. In particular, three network attributes exhibit consistent measurements across real-world networks: degree distribution, clustering coefficient, and average path length. </a:t>
            </a:r>
          </a:p>
          <a:p>
            <a:pPr algn="just"/>
            <a:r>
              <a:rPr lang="en-US" dirty="0">
                <a:latin typeface="Times New Roman" pitchFamily="18" charset="0"/>
                <a:cs typeface="Times New Roman" pitchFamily="18" charset="0"/>
              </a:rPr>
              <a:t>Degree Distribution : Consider the distribution of wealth among individuals. Most individuals have an average amount of capital, whereas a few are considered extremely wealthy. In fact, we observe exponentially more individuals with an average amount of capital than wealthier ones. Similarly, consider the population of cities. A few metropolitan areas are densely populated, whereas other cities have an average population size. In social media, we observe the same phenomenon regularly when measuring popularity or interestingness for entities.</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1CF6516-3BE6-4566-B075-1CE4BE86AF03}"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noGrp="1"/>
          </p:cNvSpPr>
          <p:nvPr>
            <p:ph type="title"/>
          </p:nvPr>
        </p:nvSpPr>
        <p:spPr>
          <a:xfrm>
            <a:off x="1828800" y="274640"/>
            <a:ext cx="95504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Network Models (CO2)</a:t>
            </a:r>
          </a:p>
        </p:txBody>
      </p:sp>
      <p:pic>
        <p:nvPicPr>
          <p:cNvPr id="2" name="Picture 1">
            <a:extLst>
              <a:ext uri="{FF2B5EF4-FFF2-40B4-BE49-F238E27FC236}">
                <a16:creationId xmlns:a16="http://schemas.microsoft.com/office/drawing/2014/main" id="{5B2384C6-7C01-4B5A-0DD1-11B438647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2824168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Clustering Coefficient :  In real-world social networks, friendships are highly transitive. In other words, friends of an individual are often friends with one another. These friendships form triads of friendships that are frequently observed in social networks. These triads result in networks with high average [local] clustering coefficients.</a:t>
            </a:r>
          </a:p>
          <a:p>
            <a:pPr algn="just"/>
            <a:r>
              <a:rPr lang="en-US" dirty="0">
                <a:latin typeface="Times New Roman" pitchFamily="18" charset="0"/>
                <a:cs typeface="Times New Roman" pitchFamily="18" charset="0"/>
              </a:rPr>
              <a:t>Average Path Length :  In real-world networks, any two members of the network are usually connected via short paths. In other words, the average path length is small. This is known as the small-world phenomenon. In the well-known small-world experiment conducted in the 1960s by Stanley Milgram, Milgram conjectured that people around the world are connected to one another via a path of at most six individuals (i.e., the six degrees of separation). Similarly, we observe small average path lengths in social networks</a:t>
            </a: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9A37448-0C2C-4B3C-9CF3-21C3B0332FDE}"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noGrp="1"/>
          </p:cNvSpPr>
          <p:nvPr>
            <p:ph type="title"/>
          </p:nvPr>
        </p:nvSpPr>
        <p:spPr>
          <a:xfrm>
            <a:off x="1828800" y="274640"/>
            <a:ext cx="97536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Network Models (CO2)</a:t>
            </a:r>
          </a:p>
        </p:txBody>
      </p:sp>
      <p:pic>
        <p:nvPicPr>
          <p:cNvPr id="2" name="Picture 1">
            <a:extLst>
              <a:ext uri="{FF2B5EF4-FFF2-40B4-BE49-F238E27FC236}">
                <a16:creationId xmlns:a16="http://schemas.microsoft.com/office/drawing/2014/main" id="{2ED90C0B-7777-8856-3462-EE6180059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7058073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b="1" dirty="0">
                <a:latin typeface="Times New Roman" pitchFamily="18" charset="0"/>
                <a:cs typeface="Times New Roman" pitchFamily="18" charset="0"/>
              </a:rPr>
              <a:t>Random Graphs </a:t>
            </a:r>
            <a:r>
              <a:rPr lang="en-US" dirty="0">
                <a:latin typeface="Times New Roman" pitchFamily="18" charset="0"/>
                <a:cs typeface="Times New Roman" pitchFamily="18" charset="0"/>
              </a:rPr>
              <a:t>:  We start with the most basic assumption on how friendships can be formed: Edges (i.e., friendships) between nodes (i.e., individuals) are formed randomly. The random graph model follows this basic assumption. In reality Degrees of Separation friendships in real-world networks are far from random. </a:t>
            </a:r>
          </a:p>
          <a:p>
            <a:pPr algn="just"/>
            <a:r>
              <a:rPr lang="en-US" dirty="0">
                <a:latin typeface="Times New Roman" pitchFamily="18" charset="0"/>
                <a:cs typeface="Times New Roman" pitchFamily="18" charset="0"/>
              </a:rPr>
              <a:t>By assuming random friendships, we simplify the process of friendship formation in real-world networks, hoping that these random friendships ultimately create networks that exhibit common characteristics observed in real-world networks. Formally, we can assume that for a graph with a fixed number of nodes n, any of the n 2  edges can be formed independently, with probability p. G(n, p) This graph is called a random graph and we denote it as the G(n, p) model. </a:t>
            </a:r>
          </a:p>
          <a:p>
            <a:pPr algn="just"/>
            <a:r>
              <a:rPr lang="en-US" dirty="0">
                <a:latin typeface="Times New Roman" pitchFamily="18" charset="0"/>
                <a:cs typeface="Times New Roman" pitchFamily="18" charset="0"/>
              </a:rPr>
              <a:t>This model was first proposed independently by Edgar Gilbert [100] and </a:t>
            </a:r>
            <a:r>
              <a:rPr lang="en-US" dirty="0" err="1">
                <a:latin typeface="Times New Roman" pitchFamily="18" charset="0"/>
                <a:cs typeface="Times New Roman" pitchFamily="18" charset="0"/>
              </a:rPr>
              <a:t>Solomonoff</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Rapoport</a:t>
            </a:r>
            <a:r>
              <a:rPr lang="en-US" dirty="0">
                <a:latin typeface="Times New Roman" pitchFamily="18" charset="0"/>
                <a:cs typeface="Times New Roman" pitchFamily="18" charset="0"/>
              </a:rPr>
              <a:t> [262]. Another way of randomly generating graphs is to assume that both the number of nodes n and the number of edges m are fixed. However, we need to determine which m edges are selected from the set of n 2  possible edges. Let Ω denote the set of graphs with n nodes and m edges. To generate a random graph, we can uniformly select one of the graphs in Ω. The number of graphs with n nodes and m 1 edges (i.e., |Ω|) is |Ω| = n 2  m ! . (4.3) The uniform random graph selection probability is 1 |Ω| </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810E43C-753A-4EC0-AF9A-61C1CA5E453C}"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noGrp="1"/>
          </p:cNvSpPr>
          <p:nvPr>
            <p:ph type="title"/>
          </p:nvPr>
        </p:nvSpPr>
        <p:spPr>
          <a:xfrm>
            <a:off x="1828800" y="274640"/>
            <a:ext cx="95504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Network Models (CO2)</a:t>
            </a:r>
          </a:p>
        </p:txBody>
      </p:sp>
      <p:pic>
        <p:nvPicPr>
          <p:cNvPr id="2" name="Picture 1">
            <a:extLst>
              <a:ext uri="{FF2B5EF4-FFF2-40B4-BE49-F238E27FC236}">
                <a16:creationId xmlns:a16="http://schemas.microsoft.com/office/drawing/2014/main" id="{5AC9D628-3867-CED1-543C-BC9314F9F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3331740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b="1" dirty="0">
                <a:latin typeface="Times New Roman" pitchFamily="18" charset="0"/>
                <a:cs typeface="Times New Roman" pitchFamily="18" charset="0"/>
              </a:rPr>
              <a:t>Small-World Model : </a:t>
            </a:r>
            <a:r>
              <a:rPr lang="en-US" dirty="0">
                <a:latin typeface="Times New Roman" pitchFamily="18" charset="0"/>
                <a:cs typeface="Times New Roman" pitchFamily="18" charset="0"/>
              </a:rPr>
              <a:t>The assumption behind the random graph model is that connections in real-world networks are formed at random. Although unrealistic, random graphs can model average path lengths in real-world networks properly, but underestimate the clustering coefficient. To mitigate this problem, Duncan J. Watts and Steven </a:t>
            </a:r>
            <a:r>
              <a:rPr lang="en-US" dirty="0" err="1">
                <a:latin typeface="Times New Roman" pitchFamily="18" charset="0"/>
                <a:cs typeface="Times New Roman" pitchFamily="18" charset="0"/>
              </a:rPr>
              <a:t>Strogatz</a:t>
            </a:r>
            <a:r>
              <a:rPr lang="en-US" dirty="0">
                <a:latin typeface="Times New Roman" pitchFamily="18" charset="0"/>
                <a:cs typeface="Times New Roman" pitchFamily="18" charset="0"/>
              </a:rPr>
              <a:t> in 1997 proposed the small-world model. In real-world interactions, many individuals have a limited and often at least, a fixed number of connections. Individuals connect with their parents, brothers, sisters, grandparents, and teachers, among others. Thus, instead of assuming random connections, as we did in random graph models, one can assume an egalitarian model in real-world networks, where people have the same number of neighbors (friends). This again is unrealistic; however, it models more accurately the clustering coefficient of real-world networks. In graph theory terms, this assumption is </a:t>
            </a:r>
            <a:r>
              <a:rPr lang="en-US" dirty="0" err="1">
                <a:latin typeface="Times New Roman" pitchFamily="18" charset="0"/>
                <a:cs typeface="Times New Roman" pitchFamily="18" charset="0"/>
              </a:rPr>
              <a:t>equiva</a:t>
            </a:r>
            <a:r>
              <a:rPr lang="en-US" dirty="0">
                <a:latin typeface="Times New Roman" pitchFamily="18" charset="0"/>
                <a:cs typeface="Times New Roman" pitchFamily="18" charset="0"/>
              </a:rPr>
              <a:t>- Regular Ring Lattice lent to embedding individuals in a regular network.</a:t>
            </a: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64791DB-B2A1-4591-AB7F-FEB5C32C74E2}"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p:nvPr/>
        </p:nvSpPr>
        <p:spPr>
          <a:xfrm>
            <a:off x="1828800" y="274640"/>
            <a:ext cx="95504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Network Models (CO2)</a:t>
            </a:r>
          </a:p>
        </p:txBody>
      </p:sp>
      <p:pic>
        <p:nvPicPr>
          <p:cNvPr id="9" name="Picture 8">
            <a:extLst>
              <a:ext uri="{FF2B5EF4-FFF2-40B4-BE49-F238E27FC236}">
                <a16:creationId xmlns:a16="http://schemas.microsoft.com/office/drawing/2014/main" id="{631F566C-ECA6-4411-2189-70A552DA3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39078366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Preferential Attachment Model :  There exist a variety of scale-free network-modeling algorithms. A well established one is the model proposed by </a:t>
            </a:r>
            <a:r>
              <a:rPr lang="en-US" dirty="0" err="1">
                <a:latin typeface="Times New Roman" pitchFamily="18" charset="0"/>
                <a:cs typeface="Times New Roman" pitchFamily="18" charset="0"/>
              </a:rPr>
              <a:t>Barabasi</a:t>
            </a:r>
            <a:r>
              <a:rPr lang="en-US" dirty="0">
                <a:latin typeface="Times New Roman" pitchFamily="18" charset="0"/>
                <a:cs typeface="Times New Roman" pitchFamily="18" charset="0"/>
              </a:rPr>
              <a:t> and Albert [24]. The ´ model is called preferential attachment or sometimes the </a:t>
            </a:r>
            <a:r>
              <a:rPr lang="en-US" dirty="0" err="1">
                <a:latin typeface="Times New Roman" pitchFamily="18" charset="0"/>
                <a:cs typeface="Times New Roman" pitchFamily="18" charset="0"/>
              </a:rPr>
              <a:t>Barabasi</a:t>
            </a:r>
            <a:r>
              <a:rPr lang="en-US" dirty="0">
                <a:latin typeface="Times New Roman" pitchFamily="18" charset="0"/>
                <a:cs typeface="Times New Roman" pitchFamily="18" charset="0"/>
              </a:rPr>
              <a:t>-Albert ´ (BA) model and is as follows: When new nodes are added to networks, they are more likely to connect to existing nodes that many others have connected to. This connection likelihood is proportional to the degree of the node that the new node is aiming to connect to. In other words, a rich-</a:t>
            </a:r>
            <a:r>
              <a:rPr lang="en-US" dirty="0" err="1">
                <a:latin typeface="Times New Roman" pitchFamily="18" charset="0"/>
                <a:cs typeface="Times New Roman" pitchFamily="18" charset="0"/>
              </a:rPr>
              <a:t>getricher</a:t>
            </a:r>
            <a:r>
              <a:rPr lang="en-US" dirty="0">
                <a:latin typeface="Times New Roman" pitchFamily="18" charset="0"/>
                <a:cs typeface="Times New Roman" pitchFamily="18" charset="0"/>
              </a:rPr>
              <a:t> phenomenon or aristocrat network is observed where the higher the node’s degree, the higher the probability of new nodes getting connected to it. Unlike random graphs in which we assume friendships are formed randomly, in the preferential attachment model we assume that individuals are more likely to befriend gregarious others</a:t>
            </a:r>
          </a:p>
        </p:txBody>
      </p:sp>
      <p:sp>
        <p:nvSpPr>
          <p:cNvPr id="4" name="Date Placeholder 3"/>
          <p:cNvSpPr>
            <a:spLocks noGrp="1"/>
          </p:cNvSpPr>
          <p:nvPr>
            <p:ph type="dt" sz="half" idx="10"/>
          </p:nvPr>
        </p:nvSpPr>
        <p:spPr/>
        <p:txBody>
          <a:bodyPr/>
          <a:lstStyle/>
          <a:p>
            <a:fld id="{6EEACD18-B19A-49C7-B3C0-797B13B07E8B}"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noGrp="1"/>
          </p:cNvSpPr>
          <p:nvPr>
            <p:ph type="title"/>
          </p:nvPr>
        </p:nvSpPr>
        <p:spPr>
          <a:xfrm>
            <a:off x="1828800" y="274640"/>
            <a:ext cx="96520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Network Models (CO2)</a:t>
            </a:r>
          </a:p>
        </p:txBody>
      </p:sp>
      <p:pic>
        <p:nvPicPr>
          <p:cNvPr id="2" name="Picture 1">
            <a:extLst>
              <a:ext uri="{FF2B5EF4-FFF2-40B4-BE49-F238E27FC236}">
                <a16:creationId xmlns:a16="http://schemas.microsoft.com/office/drawing/2014/main" id="{BBA3FF64-0CDF-DF61-A620-8F1C6D3C7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5358909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latin typeface="Times New Roman" pitchFamily="18" charset="0"/>
                <a:cs typeface="Times New Roman" pitchFamily="18" charset="0"/>
              </a:rPr>
              <a:t>Require: Graph G(V0, E0), where |V0| = m0 and dv ≥ 1 ∀ v ∈ V0, number of expected connections m ≤ m0, time to run the algorithm t</a:t>
            </a:r>
          </a:p>
          <a:p>
            <a:r>
              <a:rPr lang="en-US" dirty="0">
                <a:latin typeface="Times New Roman" pitchFamily="18" charset="0"/>
                <a:cs typeface="Times New Roman" pitchFamily="18" charset="0"/>
              </a:rPr>
              <a:t> : return A scale-free network</a:t>
            </a:r>
          </a:p>
          <a:p>
            <a:r>
              <a:rPr lang="en-US" dirty="0">
                <a:latin typeface="Times New Roman" pitchFamily="18" charset="0"/>
                <a:cs typeface="Times New Roman" pitchFamily="18" charset="0"/>
              </a:rPr>
              <a:t> : //Initial graph with m0 nodes with degrees at least 1</a:t>
            </a:r>
          </a:p>
          <a:p>
            <a:r>
              <a:rPr lang="en-US" dirty="0">
                <a:latin typeface="Times New Roman" pitchFamily="18" charset="0"/>
                <a:cs typeface="Times New Roman" pitchFamily="18" charset="0"/>
              </a:rPr>
              <a:t> : G(V, E) = G(V0, E0); </a:t>
            </a:r>
          </a:p>
          <a:p>
            <a:r>
              <a:rPr lang="en-US" dirty="0">
                <a:latin typeface="Times New Roman" pitchFamily="18" charset="0"/>
                <a:cs typeface="Times New Roman" pitchFamily="18" charset="0"/>
              </a:rPr>
              <a:t>: for 1 to t do </a:t>
            </a:r>
          </a:p>
          <a:p>
            <a:r>
              <a:rPr lang="en-US" dirty="0">
                <a:latin typeface="Times New Roman" pitchFamily="18" charset="0"/>
                <a:cs typeface="Times New Roman" pitchFamily="18" charset="0"/>
              </a:rPr>
              <a:t>: V = V ∪ {vi}; // add new node vi</a:t>
            </a:r>
          </a:p>
          <a:p>
            <a:r>
              <a:rPr lang="en-US" dirty="0">
                <a:latin typeface="Times New Roman" pitchFamily="18" charset="0"/>
                <a:cs typeface="Times New Roman" pitchFamily="18" charset="0"/>
              </a:rPr>
              <a:t>: while di , m do </a:t>
            </a:r>
          </a:p>
          <a:p>
            <a:r>
              <a:rPr lang="en-US" dirty="0">
                <a:latin typeface="Times New Roman" pitchFamily="18" charset="0"/>
                <a:cs typeface="Times New Roman" pitchFamily="18" charset="0"/>
              </a:rPr>
              <a:t>: Connect vi to a random node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 V,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j ( i.e., E = E ∪ {e(vi , </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 with probability P(</a:t>
            </a:r>
            <a:r>
              <a:rPr lang="en-US" dirty="0" err="1">
                <a:latin typeface="Times New Roman" pitchFamily="18" charset="0"/>
                <a:cs typeface="Times New Roman" pitchFamily="18" charset="0"/>
              </a:rPr>
              <a:t>vj</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dj</a:t>
            </a:r>
            <a:r>
              <a:rPr lang="en-US" dirty="0">
                <a:latin typeface="Times New Roman" pitchFamily="18" charset="0"/>
                <a:cs typeface="Times New Roman" pitchFamily="18" charset="0"/>
              </a:rPr>
              <a:t> P k </a:t>
            </a:r>
            <a:r>
              <a:rPr lang="en-US" dirty="0" err="1">
                <a:latin typeface="Times New Roman" pitchFamily="18" charset="0"/>
                <a:cs typeface="Times New Roman" pitchFamily="18" charset="0"/>
              </a:rPr>
              <a:t>dk</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end while</a:t>
            </a:r>
          </a:p>
          <a:p>
            <a:r>
              <a:rPr lang="en-US" dirty="0">
                <a:latin typeface="Times New Roman" pitchFamily="18" charset="0"/>
                <a:cs typeface="Times New Roman" pitchFamily="18" charset="0"/>
              </a:rPr>
              <a:t>: end for </a:t>
            </a:r>
          </a:p>
          <a:p>
            <a:r>
              <a:rPr lang="en-US" dirty="0">
                <a:latin typeface="Times New Roman" pitchFamily="18" charset="0"/>
                <a:cs typeface="Times New Roman" pitchFamily="18" charset="0"/>
              </a:rPr>
              <a:t>: Return G(V, E)</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4B82173-96D5-45E3-8A90-2F6C949306BF}"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noGrp="1"/>
          </p:cNvSpPr>
          <p:nvPr>
            <p:ph type="title"/>
          </p:nvPr>
        </p:nvSpPr>
        <p:spPr>
          <a:xfrm>
            <a:off x="1727200" y="274640"/>
            <a:ext cx="9855200" cy="715961"/>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Network Models (CO2)</a:t>
            </a:r>
          </a:p>
        </p:txBody>
      </p:sp>
      <p:pic>
        <p:nvPicPr>
          <p:cNvPr id="2" name="Picture 1">
            <a:extLst>
              <a:ext uri="{FF2B5EF4-FFF2-40B4-BE49-F238E27FC236}">
                <a16:creationId xmlns:a16="http://schemas.microsoft.com/office/drawing/2014/main" id="{8DC07C6C-770D-2A67-DA29-4607471EF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774706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74F6F6-DAAE-47E8-AA8E-962157D4043A}"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78</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Information Diffusion in social media. </a:t>
            </a:r>
            <a:r>
              <a:rPr lang="en-US" sz="3200" dirty="0">
                <a:solidFill>
                  <a:schemeClr val="tx1"/>
                </a:solidFill>
                <a:latin typeface="Times New Roman" panose="02020603050405020304" pitchFamily="18" charset="0"/>
                <a:cs typeface="Times New Roman" panose="02020603050405020304" pitchFamily="18" charset="0"/>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905000" y="990600"/>
            <a:ext cx="9448800" cy="4114800"/>
          </a:xfrm>
        </p:spPr>
        <p:txBody>
          <a:bodyPr>
            <a:normAutofit fontScale="77500" lnSpcReduction="20000"/>
          </a:bodyPr>
          <a:lstStyle/>
          <a:p>
            <a:pPr algn="just"/>
            <a:r>
              <a:rPr lang="en-US" dirty="0">
                <a:latin typeface="Times New Roman" pitchFamily="18" charset="0"/>
                <a:cs typeface="Times New Roman" pitchFamily="18" charset="0"/>
              </a:rPr>
              <a:t>Diffusion is the process by which information is spread from one place to another through interactions. It is a field that encompasses techniques from a plethora of sciences and techniques from different fields such as sociology, epidemiology, and ethnography. Of course, everyone is interested in not getting infected by a contagious disease. The diffusion process involves three main elements as follows:</a:t>
            </a:r>
          </a:p>
          <a:p>
            <a:pPr algn="just"/>
            <a:r>
              <a:rPr lang="en-US" i="1" dirty="0">
                <a:latin typeface="Times New Roman" pitchFamily="18" charset="0"/>
                <a:cs typeface="Times New Roman" pitchFamily="18" charset="0"/>
              </a:rPr>
              <a:t>Sender</a:t>
            </a:r>
            <a:r>
              <a:rPr lang="en-US" dirty="0">
                <a:latin typeface="Times New Roman" pitchFamily="18" charset="0"/>
                <a:cs typeface="Times New Roman" pitchFamily="18" charset="0"/>
              </a:rPr>
              <a:t>. A sender (or a group of senders) is responsible for initiating the diffusion process.</a:t>
            </a:r>
          </a:p>
          <a:p>
            <a:pPr algn="just"/>
            <a:r>
              <a:rPr lang="en-US" i="1" dirty="0">
                <a:latin typeface="Times New Roman" pitchFamily="18" charset="0"/>
                <a:cs typeface="Times New Roman" pitchFamily="18" charset="0"/>
              </a:rPr>
              <a:t>Receiver</a:t>
            </a:r>
            <a:r>
              <a:rPr lang="en-US" dirty="0">
                <a:latin typeface="Times New Roman" pitchFamily="18" charset="0"/>
                <a:cs typeface="Times New Roman" pitchFamily="18" charset="0"/>
              </a:rPr>
              <a:t>. A receiver (or a group of receivers) receives the diffusion information from the sender. Commonly, the number of receivers is higher than the number of senders.</a:t>
            </a:r>
          </a:p>
          <a:p>
            <a:pPr algn="just"/>
            <a:r>
              <a:rPr lang="en-US" i="1" dirty="0">
                <a:latin typeface="Times New Roman" pitchFamily="18" charset="0"/>
                <a:cs typeface="Times New Roman" pitchFamily="18" charset="0"/>
              </a:rPr>
              <a:t>Medium</a:t>
            </a:r>
            <a:r>
              <a:rPr lang="en-US" dirty="0">
                <a:latin typeface="Times New Roman" pitchFamily="18" charset="0"/>
                <a:cs typeface="Times New Roman" pitchFamily="18" charset="0"/>
              </a:rPr>
              <a:t>. This is the channel through which the diffusion information is sent from the sender to the receiver. This can be TV, newspaper, social media (e.g., a tweet on Twitter), social ties, air (in the case of a disease spreading process), etc.</a:t>
            </a:r>
          </a:p>
          <a:p>
            <a:pPr marL="0" indent="0" algn="just">
              <a:spcBef>
                <a:spcPts val="500"/>
              </a:spcBef>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133" u="sng"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AD5F8E8C-13C1-7D12-B11C-F47F8876E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339377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1CE88C-EFFF-4C55-A5D8-4B3F9BC667DD}"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79</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Information Diffusion in social media.</a:t>
            </a:r>
            <a:r>
              <a:rPr lang="en-US" sz="3200" dirty="0">
                <a:solidFill>
                  <a:schemeClr val="tx1"/>
                </a:solidFill>
                <a:latin typeface="Times New Roman" panose="02020603050405020304" pitchFamily="18" charset="0"/>
                <a:cs typeface="Times New Roman" panose="02020603050405020304" pitchFamily="18" charset="0"/>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828800" y="914400"/>
            <a:ext cx="9956800" cy="4114800"/>
          </a:xfrm>
        </p:spPr>
        <p:txBody>
          <a:bodyPr>
            <a:normAutofit fontScale="85000" lnSpcReduction="20000"/>
          </a:bodyPr>
          <a:lstStyle/>
          <a:p>
            <a:pPr algn="just"/>
            <a:r>
              <a:rPr lang="en-US" dirty="0">
                <a:latin typeface="Times New Roman" pitchFamily="18" charset="0"/>
                <a:cs typeface="Times New Roman" pitchFamily="18" charset="0"/>
              </a:rPr>
              <a:t>From a network point of view: how is the diffusion process handed over? In fact, social relations play a significant role. They are the channels by which social contagion and persuasion are done. Particularly, the structural positions of persons and their personal characteristics make some people more ready to adopt the innovation than others. Networks with different patterns of connection have different properties regarding how things are propagated, which have significant implications for interventions into, for example, rumor propagation.</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 diffusion starts with an adopter (or a few number of adopters) who spreads the innovation to others. Innovation typically represents newness, it is not the same thing as invention, it is both a process and an outcome, and it involves discontinuous change.</a:t>
            </a:r>
          </a:p>
          <a:p>
            <a:pPr marL="0" indent="0" algn="just">
              <a:spcBef>
                <a:spcPts val="500"/>
              </a:spcBef>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133" dirty="0">
              <a:latin typeface="Times New Roman" pitchFamily="18" charset="0"/>
              <a:cs typeface="Times New Roman" pitchFamily="18" charset="0"/>
            </a:endParaRPr>
          </a:p>
          <a:p>
            <a:pPr marL="0" indent="0" algn="just">
              <a:spcBef>
                <a:spcPts val="500"/>
              </a:spcBef>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133"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7E39F9E6-2A49-BD9F-A6E6-663B84E99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80875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786331-BE35-489E-9396-56644B238A4A}" type="datetime1">
              <a:rPr lang="en-US" smtClean="0"/>
              <a:t>3/8/2025</a:t>
            </a:fld>
            <a:endParaRPr lang="en-US" dirty="0"/>
          </a:p>
        </p:txBody>
      </p:sp>
      <p:sp>
        <p:nvSpPr>
          <p:cNvPr id="5" name="Footer Placeholder 4"/>
          <p:cNvSpPr>
            <a:spLocks noGrp="1"/>
          </p:cNvSpPr>
          <p:nvPr>
            <p:ph type="ftr" sz="quarter" idx="11"/>
          </p:nvPr>
        </p:nvSpPr>
        <p:spPr>
          <a:xfrm>
            <a:off x="4781550" y="6356351"/>
            <a:ext cx="4057650" cy="273049"/>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p:nvPr/>
        </p:nvSpPr>
        <p:spPr>
          <a:xfrm>
            <a:off x="2581715"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US" dirty="0"/>
              <a:t>Syllabus</a:t>
            </a:r>
          </a:p>
        </p:txBody>
      </p:sp>
      <p:sp>
        <p:nvSpPr>
          <p:cNvPr id="10" name="TextBox 9"/>
          <p:cNvSpPr txBox="1"/>
          <p:nvPr/>
        </p:nvSpPr>
        <p:spPr>
          <a:xfrm>
            <a:off x="2609850" y="1767621"/>
            <a:ext cx="645795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UNIT-V: </a:t>
            </a:r>
            <a:r>
              <a:rPr lang="en-US" sz="2100" b="1" dirty="0"/>
              <a:t> RECENT TRENDS</a:t>
            </a:r>
            <a:endParaRPr lang="en-IN" sz="2100" b="1" dirty="0"/>
          </a:p>
        </p:txBody>
      </p:sp>
      <p:graphicFrame>
        <p:nvGraphicFramePr>
          <p:cNvPr id="23" name="Diagram 22"/>
          <p:cNvGraphicFramePr/>
          <p:nvPr>
            <p:extLst>
              <p:ext uri="{D42A27DB-BD31-4B8C-83A1-F6EECF244321}">
                <p14:modId xmlns:p14="http://schemas.microsoft.com/office/powerpoint/2010/main" val="802912183"/>
              </p:ext>
            </p:extLst>
          </p:nvPr>
        </p:nvGraphicFramePr>
        <p:xfrm>
          <a:off x="2609850" y="2332282"/>
          <a:ext cx="7486650" cy="2296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26965765-DC05-E557-0667-542370C3D3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7126062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E9B5AC-6F78-456C-A29D-27815E8A149B}"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80</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Information Diffusion in social media.</a:t>
            </a:r>
            <a:r>
              <a:rPr lang="en-US" sz="3200" dirty="0">
                <a:solidFill>
                  <a:schemeClr val="tx1"/>
                </a:solidFill>
                <a:latin typeface="Times New Roman" panose="02020603050405020304" pitchFamily="18" charset="0"/>
                <a:cs typeface="Times New Roman" panose="02020603050405020304" pitchFamily="18" charset="0"/>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828800" y="838200"/>
            <a:ext cx="9296400" cy="4648200"/>
          </a:xfrm>
        </p:spPr>
        <p:txBody>
          <a:bodyPr>
            <a:noAutofit/>
          </a:bodyPr>
          <a:lstStyle/>
          <a:p>
            <a:pPr algn="just"/>
            <a:r>
              <a:rPr lang="en-US" sz="2200" dirty="0">
                <a:latin typeface="Times New Roman" pitchFamily="18" charset="0"/>
                <a:cs typeface="Times New Roman" pitchFamily="18" charset="0"/>
              </a:rPr>
              <a:t>Those who adopt early are often too innovative to be influential in a local network. They contaminate their contacts who in turn contaminate their contacts and so on. The more people a person is linked to, the greater the chances that that person will adopt the innovation. At a larger scale, and since communities are interlinked, it is very likely that an innovation jumps from one community to another via boundary spanners (or bridges) and starts over diffusing again. It is a characteristic of social networks.</a:t>
            </a:r>
          </a:p>
          <a:p>
            <a:pPr algn="just"/>
            <a:r>
              <a:rPr lang="en-US" sz="2200" dirty="0">
                <a:latin typeface="Times New Roman" pitchFamily="18" charset="0"/>
                <a:cs typeface="Times New Roman" pitchFamily="18" charset="0"/>
              </a:rPr>
              <a:t>However, any diffusion process can be expedited, delayed, or even stopped if it is discovered that the product (e.g., a video, an audio, a book, etc.) is faulty, and it should be fixed and then released again. This process is called an </a:t>
            </a:r>
            <a:r>
              <a:rPr lang="en-US" sz="2200" i="1" dirty="0">
                <a:latin typeface="Times New Roman" pitchFamily="18" charset="0"/>
                <a:cs typeface="Times New Roman" pitchFamily="18" charset="0"/>
              </a:rPr>
              <a:t>intervention</a:t>
            </a:r>
            <a:r>
              <a:rPr lang="en-US" sz="2200" dirty="0">
                <a:latin typeface="Times New Roman" pitchFamily="18" charset="0"/>
                <a:cs typeface="Times New Roman" pitchFamily="18" charset="0"/>
              </a:rPr>
              <a:t>. Intervention can be achieved via several methods such as stopping the production of the product, limiting the distribution of the product, restricting the exposure to the product, reducing the interest in the product, or reducing interactions within the population. In any way, intervention processes can cause damage to the work of small companies as many customers will no longer trust the products that are produced by these companies.</a:t>
            </a:r>
          </a:p>
          <a:p>
            <a:pPr marL="0" indent="0" algn="just">
              <a:spcBef>
                <a:spcPts val="500"/>
              </a:spcBef>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2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CE23698B-474A-A29C-FBFE-3DA1525C3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26937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293661-FA5E-49EB-8D8E-65BF4AC8F1FB}"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81</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prstClr val="black"/>
                </a:solidFill>
                <a:latin typeface="Times New Roman" panose="02020603050405020304" pitchFamily="18" charset="0"/>
                <a:cs typeface="Times New Roman" panose="02020603050405020304" pitchFamily="18" charset="0"/>
              </a:rPr>
              <a:t>MCQs</a:t>
            </a:r>
            <a:r>
              <a:rPr lang="en-US" sz="3200" dirty="0">
                <a:solidFill>
                  <a:schemeClr val="tx1"/>
                </a:solidFill>
                <a:latin typeface="+mj-lt"/>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828800" y="914400"/>
            <a:ext cx="8991600" cy="5149851"/>
          </a:xfrm>
        </p:spPr>
        <p:txBody>
          <a:bodyPr>
            <a:noAutofit/>
          </a:bodyPr>
          <a:lstStyle/>
          <a:p>
            <a:pPr marL="0" indent="0">
              <a:buNone/>
            </a:pPr>
            <a:r>
              <a:rPr lang="en-US" sz="1400" dirty="0">
                <a:latin typeface="Times New Roman" pitchFamily="18" charset="0"/>
                <a:cs typeface="Times New Roman" pitchFamily="18" charset="0"/>
              </a:rPr>
              <a:t>1)  What is the height of Google page rank a web page contains;</a:t>
            </a:r>
          </a:p>
          <a:p>
            <a:pPr marL="0" indent="0">
              <a:buNone/>
            </a:pPr>
            <a:r>
              <a:rPr lang="en-US" sz="1400" dirty="0">
                <a:latin typeface="Times New Roman" pitchFamily="18" charset="0"/>
                <a:cs typeface="Times New Roman" pitchFamily="18" charset="0"/>
              </a:rPr>
              <a:t>A)500</a:t>
            </a:r>
          </a:p>
          <a:p>
            <a:pPr marL="0" indent="0">
              <a:buNone/>
            </a:pPr>
            <a:r>
              <a:rPr lang="en-US" sz="1400" dirty="0">
                <a:latin typeface="Times New Roman" pitchFamily="18" charset="0"/>
                <a:cs typeface="Times New Roman" pitchFamily="18" charset="0"/>
              </a:rPr>
              <a:t>B) 100</a:t>
            </a:r>
          </a:p>
          <a:p>
            <a:pPr marL="0" indent="0">
              <a:buNone/>
            </a:pPr>
            <a:r>
              <a:rPr lang="en-US" sz="1400" b="1" dirty="0">
                <a:latin typeface="Times New Roman" pitchFamily="18" charset="0"/>
                <a:cs typeface="Times New Roman" pitchFamily="18" charset="0"/>
              </a:rPr>
              <a:t>C) 10</a:t>
            </a:r>
            <a:br>
              <a:rPr lang="en-US" sz="1400" b="1" dirty="0">
                <a:latin typeface="Times New Roman" pitchFamily="18" charset="0"/>
                <a:cs typeface="Times New Roman" pitchFamily="18" charset="0"/>
              </a:rPr>
            </a:br>
            <a:r>
              <a:rPr lang="en-US" sz="1400" dirty="0">
                <a:latin typeface="Times New Roman" pitchFamily="18" charset="0"/>
                <a:cs typeface="Times New Roman" pitchFamily="18" charset="0"/>
              </a:rPr>
              <a:t>D)  None of the above</a:t>
            </a:r>
          </a:p>
          <a:p>
            <a:pPr marL="0" indent="0">
              <a:buNone/>
            </a:pPr>
            <a:endParaRPr lang="en-US" sz="1400" dirty="0">
              <a:latin typeface="Times New Roman" pitchFamily="18" charset="0"/>
              <a:cs typeface="Times New Roman" pitchFamily="18" charset="0"/>
            </a:endParaRPr>
          </a:p>
          <a:p>
            <a:pPr marL="0" indent="0">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r>
              <a:rPr lang="en-US" sz="1400" dirty="0">
                <a:latin typeface="Times New Roman" pitchFamily="18" charset="0"/>
                <a:cs typeface="Times New Roman" pitchFamily="18" charset="0"/>
              </a:rPr>
              <a:t>2) Which of the following process is not involved in the data mining process?</a:t>
            </a:r>
          </a:p>
          <a:p>
            <a:pPr marL="0" indent="0">
              <a:buNone/>
            </a:pPr>
            <a:r>
              <a:rPr lang="en-US" sz="1400" dirty="0">
                <a:latin typeface="Times New Roman" pitchFamily="18" charset="0"/>
                <a:cs typeface="Times New Roman" pitchFamily="18" charset="0"/>
              </a:rPr>
              <a:t>A) Data exploration</a:t>
            </a:r>
          </a:p>
          <a:p>
            <a:pPr marL="0" indent="0">
              <a:buNone/>
            </a:pPr>
            <a:r>
              <a:rPr lang="en-US" sz="1400" b="1" dirty="0">
                <a:latin typeface="Times New Roman" pitchFamily="18" charset="0"/>
                <a:cs typeface="Times New Roman" pitchFamily="18" charset="0"/>
              </a:rPr>
              <a:t>B) Data transformation</a:t>
            </a:r>
          </a:p>
          <a:p>
            <a:pPr marL="0" indent="0">
              <a:buNone/>
            </a:pPr>
            <a:r>
              <a:rPr lang="en-US" sz="1400" dirty="0">
                <a:latin typeface="Times New Roman" pitchFamily="18" charset="0"/>
                <a:cs typeface="Times New Roman" pitchFamily="18" charset="0"/>
              </a:rPr>
              <a:t>C) Data archaeology</a:t>
            </a:r>
          </a:p>
          <a:p>
            <a:pPr marL="0" indent="0">
              <a:buNone/>
            </a:pPr>
            <a:r>
              <a:rPr lang="en-US" sz="1400" dirty="0">
                <a:latin typeface="Times New Roman" pitchFamily="18" charset="0"/>
                <a:cs typeface="Times New Roman" pitchFamily="18" charset="0"/>
              </a:rPr>
              <a:t>D) Knowledge extraction</a:t>
            </a:r>
          </a:p>
          <a:p>
            <a:pPr marL="0" indent="0">
              <a:buNone/>
            </a:pP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3) Which of the following process uses intelligent methods to extract data patterns?</a:t>
            </a:r>
          </a:p>
          <a:p>
            <a:pPr marL="0" indent="0">
              <a:buNone/>
            </a:pPr>
            <a:r>
              <a:rPr lang="en-US" sz="1400" b="1" dirty="0">
                <a:latin typeface="Times New Roman" pitchFamily="18" charset="0"/>
                <a:cs typeface="Times New Roman" pitchFamily="18" charset="0"/>
              </a:rPr>
              <a:t>A) Data mining</a:t>
            </a:r>
          </a:p>
          <a:p>
            <a:pPr marL="0" indent="0">
              <a:buNone/>
            </a:pPr>
            <a:r>
              <a:rPr lang="en-US" sz="1400" dirty="0">
                <a:latin typeface="Times New Roman" pitchFamily="18" charset="0"/>
                <a:cs typeface="Times New Roman" pitchFamily="18" charset="0"/>
              </a:rPr>
              <a:t>B) Text mining</a:t>
            </a:r>
          </a:p>
          <a:p>
            <a:pPr marL="0" indent="0">
              <a:buNone/>
            </a:pPr>
            <a:r>
              <a:rPr lang="en-US" sz="1400" dirty="0">
                <a:latin typeface="Times New Roman" pitchFamily="18" charset="0"/>
                <a:cs typeface="Times New Roman" pitchFamily="18" charset="0"/>
              </a:rPr>
              <a:t>C) Warehousing</a:t>
            </a:r>
          </a:p>
          <a:p>
            <a:pPr marL="0" indent="0">
              <a:buNone/>
            </a:pPr>
            <a:r>
              <a:rPr lang="en-US" sz="1400" dirty="0">
                <a:latin typeface="Times New Roman" pitchFamily="18" charset="0"/>
                <a:cs typeface="Times New Roman" pitchFamily="18" charset="0"/>
              </a:rPr>
              <a:t>D) Data selection</a:t>
            </a:r>
          </a:p>
          <a:p>
            <a:pPr marL="0" indent="0">
              <a:buNone/>
            </a:pPr>
            <a:endParaRPr lang="en-US" sz="1400" dirty="0">
              <a:latin typeface="Times New Roman" pitchFamily="18" charset="0"/>
              <a:cs typeface="Times New Roman" pitchFamily="18" charset="0"/>
            </a:endParaRPr>
          </a:p>
          <a:p>
            <a:pPr marL="0" indent="0">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sz="1400" dirty="0">
              <a:latin typeface="Times New Roman" pitchFamily="18" charset="0"/>
              <a:cs typeface="Times New Roman" pitchFamily="18" charset="0"/>
            </a:endParaRPr>
          </a:p>
          <a:p>
            <a:pPr marL="0" indent="0">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1400" baseline="-250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51CC6BF9-37F8-0B2F-E2E0-784F09E6E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39366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2" dur="500"/>
                                        <p:tgtEl>
                                          <p:spTgt spid="11">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4" end="14"/>
                                            </p:txEl>
                                          </p:spTgt>
                                        </p:tgtEl>
                                        <p:attrNameLst>
                                          <p:attrName>style.visibility</p:attrName>
                                        </p:attrNameLst>
                                      </p:cBhvr>
                                      <p:to>
                                        <p:strVal val="visible"/>
                                      </p:to>
                                    </p:set>
                                    <p:animEffect transition="in" filter="blinds(horizontal)">
                                      <p:cBhvr additive="repl">
                                        <p:cTn id="67" dur="500"/>
                                        <p:tgtEl>
                                          <p:spTgt spid="11">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5" end="15"/>
                                            </p:txEl>
                                          </p:spTgt>
                                        </p:tgtEl>
                                        <p:attrNameLst>
                                          <p:attrName>style.visibility</p:attrName>
                                        </p:attrNameLst>
                                      </p:cBhvr>
                                      <p:to>
                                        <p:strVal val="visible"/>
                                      </p:to>
                                    </p:set>
                                    <p:animEffect transition="in" filter="blinds(horizontal)">
                                      <p:cBhvr additive="repl">
                                        <p:cTn id="72" dur="500"/>
                                        <p:tgtEl>
                                          <p:spTgt spid="1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D0C0C1-914C-4D63-9833-D12D1BDD7A3F}"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82</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latin typeface="Times New Roman" panose="02020603050405020304" pitchFamily="18" charset="0"/>
                <a:cs typeface="Times New Roman" panose="02020603050405020304" pitchFamily="18" charset="0"/>
              </a:rPr>
              <a:t>MCQs</a:t>
            </a:r>
            <a:r>
              <a:rPr lang="en-US" sz="3200" dirty="0">
                <a:solidFill>
                  <a:schemeClr val="tx1"/>
                </a:solidFill>
                <a:latin typeface="Times New Roman" panose="02020603050405020304" pitchFamily="18" charset="0"/>
                <a:cs typeface="Times New Roman" panose="02020603050405020304" pitchFamily="18" charset="0"/>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905000" y="838200"/>
            <a:ext cx="9855200" cy="5486395"/>
          </a:xfrm>
        </p:spPr>
        <p:txBody>
          <a:bodyPr>
            <a:normAutofit fontScale="85000" lnSpcReduction="20000"/>
          </a:bodyPr>
          <a:lstStyle/>
          <a:p>
            <a:pPr marL="0" indent="0">
              <a:buNone/>
            </a:pPr>
            <a:r>
              <a:rPr lang="en-US" sz="2000" dirty="0">
                <a:solidFill>
                  <a:srgbClr val="3C4852"/>
                </a:solidFill>
                <a:latin typeface="Times New Roman" pitchFamily="18" charset="0"/>
                <a:cs typeface="Times New Roman" pitchFamily="18" charset="0"/>
              </a:rPr>
              <a:t>4)  What are the chief functions of the data mining process?</a:t>
            </a:r>
          </a:p>
          <a:p>
            <a:pPr marL="0" indent="0">
              <a:buNone/>
            </a:pPr>
            <a:r>
              <a:rPr lang="en-US" sz="2000" dirty="0">
                <a:solidFill>
                  <a:srgbClr val="3C4852"/>
                </a:solidFill>
                <a:latin typeface="Times New Roman" pitchFamily="18" charset="0"/>
                <a:cs typeface="Times New Roman" pitchFamily="18" charset="0"/>
              </a:rPr>
              <a:t>A)  Prediction and characterization</a:t>
            </a:r>
          </a:p>
          <a:p>
            <a:pPr marL="0" indent="0">
              <a:buNone/>
            </a:pPr>
            <a:r>
              <a:rPr lang="en-US" sz="2000" dirty="0">
                <a:solidFill>
                  <a:srgbClr val="3C4852"/>
                </a:solidFill>
                <a:latin typeface="Times New Roman" pitchFamily="18" charset="0"/>
                <a:cs typeface="Times New Roman" pitchFamily="18" charset="0"/>
              </a:rPr>
              <a:t>B)  Cluster analysis and evolution analysis</a:t>
            </a:r>
          </a:p>
          <a:p>
            <a:pPr marL="0" indent="0">
              <a:buNone/>
            </a:pPr>
            <a:r>
              <a:rPr lang="en-US" sz="2000" dirty="0">
                <a:solidFill>
                  <a:srgbClr val="3C4852"/>
                </a:solidFill>
                <a:latin typeface="Times New Roman" pitchFamily="18" charset="0"/>
                <a:cs typeface="Times New Roman" pitchFamily="18" charset="0"/>
              </a:rPr>
              <a:t>C)  Association and correction analysis classification</a:t>
            </a:r>
          </a:p>
          <a:p>
            <a:pPr marL="0" indent="0">
              <a:buNone/>
            </a:pPr>
            <a:r>
              <a:rPr lang="en-US" sz="2000" b="1" dirty="0">
                <a:solidFill>
                  <a:srgbClr val="3C4852"/>
                </a:solidFill>
                <a:latin typeface="Times New Roman" pitchFamily="18" charset="0"/>
                <a:cs typeface="Times New Roman" pitchFamily="18" charset="0"/>
              </a:rPr>
              <a:t>D)  All of the above</a:t>
            </a:r>
          </a:p>
          <a:p>
            <a:pPr marL="457189" indent="-457189">
              <a:buAutoNum type="alphaUcParenR" startAt="4"/>
            </a:pPr>
            <a:endParaRPr lang="en-US" sz="2000" b="1" dirty="0">
              <a:solidFill>
                <a:srgbClr val="3C4852"/>
              </a:solidFill>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  Data used to build a data mining model.</a:t>
            </a:r>
          </a:p>
          <a:p>
            <a:pPr marL="0" indent="0">
              <a:buNone/>
            </a:pPr>
            <a:r>
              <a:rPr lang="en-US" sz="2000" b="1" dirty="0">
                <a:latin typeface="Times New Roman" pitchFamily="18" charset="0"/>
                <a:cs typeface="Times New Roman" pitchFamily="18" charset="0"/>
              </a:rPr>
              <a:t>A)  training data</a:t>
            </a:r>
          </a:p>
          <a:p>
            <a:pPr marL="0" indent="0">
              <a:buNone/>
            </a:pPr>
            <a:r>
              <a:rPr lang="en-US" sz="2000" dirty="0">
                <a:latin typeface="Times New Roman" pitchFamily="18" charset="0"/>
                <a:cs typeface="Times New Roman" pitchFamily="18" charset="0"/>
              </a:rPr>
              <a:t>B)  hidden data</a:t>
            </a:r>
          </a:p>
          <a:p>
            <a:pPr marL="0" indent="0">
              <a:buNone/>
            </a:pPr>
            <a:r>
              <a:rPr lang="en-US" sz="2000" dirty="0">
                <a:latin typeface="Times New Roman" pitchFamily="18" charset="0"/>
                <a:cs typeface="Times New Roman" pitchFamily="18" charset="0"/>
              </a:rPr>
              <a:t>C)  test data</a:t>
            </a:r>
          </a:p>
          <a:p>
            <a:pPr marL="0" indent="0">
              <a:buNone/>
            </a:pPr>
            <a:r>
              <a:rPr lang="en-US" sz="2000" dirty="0">
                <a:latin typeface="Times New Roman" pitchFamily="18" charset="0"/>
                <a:cs typeface="Times New Roman" pitchFamily="18" charset="0"/>
              </a:rPr>
              <a:t>D) validation data</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6)Application of machine learning methods to large databases is called__________________</a:t>
            </a:r>
          </a:p>
          <a:p>
            <a:pPr marL="0" indent="0">
              <a:buNone/>
            </a:pPr>
            <a:r>
              <a:rPr lang="en-US" sz="2000" dirty="0">
                <a:latin typeface="Times New Roman" pitchFamily="18" charset="0"/>
                <a:cs typeface="Times New Roman" pitchFamily="18" charset="0"/>
              </a:rPr>
              <a:t>A) big data computing</a:t>
            </a:r>
          </a:p>
          <a:p>
            <a:pPr marL="0" indent="0">
              <a:buNone/>
            </a:pPr>
            <a:r>
              <a:rPr lang="en-US" sz="2000" dirty="0">
                <a:latin typeface="Times New Roman" pitchFamily="18" charset="0"/>
                <a:cs typeface="Times New Roman" pitchFamily="18" charset="0"/>
              </a:rPr>
              <a:t>B) artificial intelligence</a:t>
            </a:r>
          </a:p>
          <a:p>
            <a:pPr marL="0" indent="0">
              <a:buNone/>
            </a:pPr>
            <a:r>
              <a:rPr lang="en-US" sz="2000" b="1" dirty="0">
                <a:latin typeface="Times New Roman" pitchFamily="18" charset="0"/>
                <a:cs typeface="Times New Roman" pitchFamily="18" charset="0"/>
              </a:rPr>
              <a:t>C) data mining</a:t>
            </a:r>
          </a:p>
          <a:p>
            <a:pPr marL="0" indent="0">
              <a:buNone/>
            </a:pPr>
            <a:r>
              <a:rPr lang="en-US" sz="2000" dirty="0">
                <a:latin typeface="Times New Roman" pitchFamily="18" charset="0"/>
                <a:cs typeface="Times New Roman" pitchFamily="18" charset="0"/>
              </a:rPr>
              <a:t>D) internet of things</a:t>
            </a:r>
          </a:p>
          <a:p>
            <a:pPr marL="0" indent="0">
              <a:buNone/>
            </a:pPr>
            <a:endParaRPr lang="en-US" dirty="0">
              <a:latin typeface="Times New Roman" pitchFamily="18" charset="0"/>
              <a:cs typeface="Times New Roman" pitchFamily="18" charset="0"/>
            </a:endParaRPr>
          </a:p>
          <a:p>
            <a:pPr marL="457189" indent="-457189">
              <a:buAutoNum type="alphaUcParenR" startAt="4"/>
            </a:pPr>
            <a:endParaRPr lang="en-US" b="1" dirty="0">
              <a:solidFill>
                <a:srgbClr val="3C4852"/>
              </a:solidFill>
              <a:latin typeface="Times New Roman" pitchFamily="18" charset="0"/>
              <a:cs typeface="Times New Roman" pitchFamily="18" charset="0"/>
            </a:endParaRPr>
          </a:p>
          <a:p>
            <a:pPr marL="3533898" lvl="7" indent="-447875">
              <a:buClr>
                <a:schemeClr val="tx2">
                  <a:lumMod val="60000"/>
                  <a:lumOff val="40000"/>
                </a:schemeClr>
              </a:buClr>
              <a:buSzPct val="75000"/>
              <a:buFont typeface="Wingdings" panose="05000000000000000000" pitchFamily="2" charset="2"/>
              <a:buChar char=""/>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133"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4035E8ED-7DF7-EE35-22ED-252E0CEFD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0860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4" end="14"/>
                                            </p:txEl>
                                          </p:spTgt>
                                        </p:tgtEl>
                                        <p:attrNameLst>
                                          <p:attrName>style.visibility</p:attrName>
                                        </p:attrNameLst>
                                      </p:cBhvr>
                                      <p:to>
                                        <p:strVal val="visible"/>
                                      </p:to>
                                    </p:set>
                                    <p:animEffect transition="in" filter="blinds(horizontal)">
                                      <p:cBhvr additive="repl">
                                        <p:cTn id="67" dur="500"/>
                                        <p:tgtEl>
                                          <p:spTgt spid="11">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5" end="15"/>
                                            </p:txEl>
                                          </p:spTgt>
                                        </p:tgtEl>
                                        <p:attrNameLst>
                                          <p:attrName>style.visibility</p:attrName>
                                        </p:attrNameLst>
                                      </p:cBhvr>
                                      <p:to>
                                        <p:strVal val="visible"/>
                                      </p:to>
                                    </p:set>
                                    <p:animEffect transition="in" filter="blinds(horizontal)">
                                      <p:cBhvr additive="repl">
                                        <p:cTn id="72" dur="500"/>
                                        <p:tgtEl>
                                          <p:spTgt spid="11">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1">
                                            <p:txEl>
                                              <p:pRg st="16" end="16"/>
                                            </p:txEl>
                                          </p:spTgt>
                                        </p:tgtEl>
                                        <p:attrNameLst>
                                          <p:attrName>style.visibility</p:attrName>
                                        </p:attrNameLst>
                                      </p:cBhvr>
                                      <p:to>
                                        <p:strVal val="visible"/>
                                      </p:to>
                                    </p:set>
                                    <p:animEffect transition="in" filter="blinds(horizontal)">
                                      <p:cBhvr additive="repl">
                                        <p:cTn id="77"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2F6231-D444-40DA-96BA-5BCB1B320B7C}"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83</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latin typeface="Times New Roman" panose="02020603050405020304" pitchFamily="18" charset="0"/>
                <a:cs typeface="Times New Roman" panose="02020603050405020304" pitchFamily="18" charset="0"/>
              </a:rPr>
              <a:t>MCQs</a:t>
            </a:r>
            <a:r>
              <a:rPr lang="en-US" sz="3200" dirty="0">
                <a:solidFill>
                  <a:schemeClr val="tx1"/>
                </a:solidFill>
                <a:latin typeface="Times New Roman" panose="02020603050405020304" pitchFamily="18" charset="0"/>
                <a:cs typeface="Times New Roman" panose="02020603050405020304" pitchFamily="18" charset="0"/>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828800" y="914400"/>
            <a:ext cx="9956800" cy="5310595"/>
          </a:xfrm>
        </p:spPr>
        <p:txBody>
          <a:bodyPr>
            <a:normAutofit fontScale="55000" lnSpcReduction="20000"/>
          </a:bodyPr>
          <a:lstStyle/>
          <a:p>
            <a:pPr marL="0" indent="0">
              <a:buNone/>
            </a:pPr>
            <a:r>
              <a:rPr lang="en-US" dirty="0">
                <a:latin typeface="Times New Roman" pitchFamily="18" charset="0"/>
                <a:cs typeface="Times New Roman" pitchFamily="18" charset="0"/>
              </a:rPr>
              <a:t>7 ) A person trained to interact with a human expert in order to capture their knowledge</a:t>
            </a:r>
            <a:r>
              <a:rPr lang="en-US" b="1"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A) knowledge developer</a:t>
            </a:r>
          </a:p>
          <a:p>
            <a:pPr marL="0" indent="0">
              <a:buNone/>
            </a:pPr>
            <a:r>
              <a:rPr lang="en-US" dirty="0">
                <a:latin typeface="Times New Roman" pitchFamily="18" charset="0"/>
                <a:cs typeface="Times New Roman" pitchFamily="18" charset="0"/>
              </a:rPr>
              <a:t>B) knowledge programmer</a:t>
            </a:r>
          </a:p>
          <a:p>
            <a:pPr marL="0" indent="0">
              <a:buNone/>
            </a:pPr>
            <a:r>
              <a:rPr lang="en-US" dirty="0">
                <a:latin typeface="Times New Roman" pitchFamily="18" charset="0"/>
                <a:cs typeface="Times New Roman" pitchFamily="18" charset="0"/>
              </a:rPr>
              <a:t>C) knowledge engineer</a:t>
            </a:r>
          </a:p>
          <a:p>
            <a:pPr marL="0" indent="0">
              <a:buNone/>
            </a:pPr>
            <a:r>
              <a:rPr lang="en-US" b="1" dirty="0">
                <a:latin typeface="Times New Roman" pitchFamily="18" charset="0"/>
                <a:cs typeface="Times New Roman" pitchFamily="18" charset="0"/>
              </a:rPr>
              <a:t>D) knowledge extractor</a:t>
            </a:r>
          </a:p>
          <a:p>
            <a:pPr marL="0" indent="0">
              <a:buNone/>
            </a:pPr>
            <a:endParaRPr lang="en-US" b="1"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8)  Social network analysis is process of investigating through use of ____and ______</a:t>
            </a:r>
          </a:p>
          <a:p>
            <a:pPr marL="0" indent="0">
              <a:buNone/>
            </a:pPr>
            <a:r>
              <a:rPr lang="en-US" cap="all" dirty="0">
                <a:latin typeface="Times New Roman" pitchFamily="18" charset="0"/>
                <a:cs typeface="Times New Roman" pitchFamily="18" charset="0"/>
              </a:rPr>
              <a:t>A)</a:t>
            </a:r>
            <a:r>
              <a:rPr lang="en-US" dirty="0">
                <a:latin typeface="Times New Roman" pitchFamily="18" charset="0"/>
                <a:cs typeface="Times New Roman" pitchFamily="18" charset="0"/>
              </a:rPr>
              <a:t> Edges, Graph</a:t>
            </a:r>
          </a:p>
          <a:p>
            <a:pPr marL="0" indent="0">
              <a:buNone/>
            </a:pPr>
            <a:r>
              <a:rPr lang="en-US" cap="all" dirty="0">
                <a:latin typeface="Times New Roman" pitchFamily="18" charset="0"/>
                <a:cs typeface="Times New Roman" pitchFamily="18" charset="0"/>
              </a:rPr>
              <a:t>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Vector,graph</a:t>
            </a:r>
            <a:endParaRPr lang="en-US" dirty="0">
              <a:latin typeface="Times New Roman" pitchFamily="18" charset="0"/>
              <a:cs typeface="Times New Roman" pitchFamily="18" charset="0"/>
            </a:endParaRPr>
          </a:p>
          <a:p>
            <a:pPr marL="0" indent="0">
              <a:buNone/>
            </a:pPr>
            <a:r>
              <a:rPr lang="en-US" b="1" cap="all" dirty="0">
                <a:latin typeface="Times New Roman" pitchFamily="18" charset="0"/>
                <a:cs typeface="Times New Roman" pitchFamily="18" charset="0"/>
              </a:rPr>
              <a:t>C) </a:t>
            </a:r>
            <a:r>
              <a:rPr lang="en-US" b="1" dirty="0">
                <a:latin typeface="Times New Roman" pitchFamily="18" charset="0"/>
                <a:cs typeface="Times New Roman" pitchFamily="18" charset="0"/>
              </a:rPr>
              <a:t>network , Graph</a:t>
            </a:r>
          </a:p>
          <a:p>
            <a:pPr marL="0" indent="0">
              <a:buNone/>
            </a:pPr>
            <a:r>
              <a:rPr lang="en-US" cap="all" dirty="0">
                <a:latin typeface="Times New Roman" pitchFamily="18" charset="0"/>
                <a:cs typeface="Times New Roman" pitchFamily="18" charset="0"/>
              </a:rPr>
              <a:t>D) </a:t>
            </a:r>
            <a:r>
              <a:rPr lang="en-US" dirty="0">
                <a:latin typeface="Times New Roman" pitchFamily="18" charset="0"/>
                <a:cs typeface="Times New Roman" pitchFamily="18" charset="0"/>
              </a:rPr>
              <a:t>Vector, Edges</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9) ____________is a cloud-based text and social networks analyzer</a:t>
            </a:r>
          </a:p>
          <a:p>
            <a:pPr marL="0" indent="0">
              <a:buNone/>
            </a:pPr>
            <a:r>
              <a:rPr lang="en-US" cap="all" dirty="0">
                <a:latin typeface="Times New Roman" pitchFamily="18" charset="0"/>
                <a:cs typeface="Times New Roman" pitchFamily="18" charset="0"/>
              </a:rPr>
              <a:t>A)  </a:t>
            </a:r>
            <a:r>
              <a:rPr lang="en-US" dirty="0" err="1">
                <a:latin typeface="Times New Roman" pitchFamily="18" charset="0"/>
                <a:cs typeface="Times New Roman" pitchFamily="18" charset="0"/>
              </a:rPr>
              <a:t>Cytoscape</a:t>
            </a:r>
            <a:endParaRPr lang="en-US" dirty="0">
              <a:latin typeface="Times New Roman" pitchFamily="18" charset="0"/>
              <a:cs typeface="Times New Roman" pitchFamily="18" charset="0"/>
            </a:endParaRPr>
          </a:p>
          <a:p>
            <a:pPr marL="0" indent="0">
              <a:buNone/>
            </a:pPr>
            <a:r>
              <a:rPr lang="en-US" cap="all" dirty="0">
                <a:latin typeface="Times New Roman" pitchFamily="18" charset="0"/>
                <a:cs typeface="Times New Roman" pitchFamily="18" charset="0"/>
              </a:rPr>
              <a:t>B)  </a:t>
            </a:r>
            <a:r>
              <a:rPr lang="en-US" dirty="0" err="1">
                <a:latin typeface="Times New Roman" pitchFamily="18" charset="0"/>
                <a:cs typeface="Times New Roman" pitchFamily="18" charset="0"/>
              </a:rPr>
              <a:t>Gephi</a:t>
            </a:r>
            <a:endParaRPr lang="en-US" dirty="0">
              <a:latin typeface="Times New Roman" pitchFamily="18" charset="0"/>
              <a:cs typeface="Times New Roman" pitchFamily="18" charset="0"/>
            </a:endParaRPr>
          </a:p>
          <a:p>
            <a:pPr marL="0" indent="0">
              <a:buNone/>
            </a:pPr>
            <a:r>
              <a:rPr lang="en-US" cap="all" dirty="0">
                <a:latin typeface="Times New Roman" pitchFamily="18" charset="0"/>
                <a:cs typeface="Times New Roman" pitchFamily="18" charset="0"/>
              </a:rPr>
              <a:t>C)  </a:t>
            </a:r>
            <a:r>
              <a:rPr lang="en-US" dirty="0" err="1">
                <a:latin typeface="Times New Roman" pitchFamily="18" charset="0"/>
                <a:cs typeface="Times New Roman" pitchFamily="18" charset="0"/>
              </a:rPr>
              <a:t>Pajek</a:t>
            </a:r>
            <a:endParaRPr lang="en-US" dirty="0">
              <a:latin typeface="Times New Roman" pitchFamily="18" charset="0"/>
              <a:cs typeface="Times New Roman" pitchFamily="18" charset="0"/>
            </a:endParaRPr>
          </a:p>
          <a:p>
            <a:pPr marL="0" indent="0">
              <a:buNone/>
            </a:pPr>
            <a:r>
              <a:rPr lang="en-US" b="1" cap="all" dirty="0">
                <a:latin typeface="Times New Roman" pitchFamily="18" charset="0"/>
                <a:cs typeface="Times New Roman" pitchFamily="18" charset="0"/>
              </a:rPr>
              <a:t>D)  </a:t>
            </a:r>
            <a:r>
              <a:rPr lang="en-US" b="1" dirty="0" err="1">
                <a:latin typeface="Times New Roman" pitchFamily="18" charset="0"/>
                <a:cs typeface="Times New Roman" pitchFamily="18" charset="0"/>
              </a:rPr>
              <a:t>Netlytic</a:t>
            </a:r>
            <a:endParaRPr lang="en-US" b="1"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spcBef>
                <a:spcPts val="500"/>
              </a:spcBef>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IN" altLang="en-US" sz="2133"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AF5D10D8-F06F-9EE9-44E9-1558DCC5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83429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4" end="14"/>
                                            </p:txEl>
                                          </p:spTgt>
                                        </p:tgtEl>
                                        <p:attrNameLst>
                                          <p:attrName>style.visibility</p:attrName>
                                        </p:attrNameLst>
                                      </p:cBhvr>
                                      <p:to>
                                        <p:strVal val="visible"/>
                                      </p:to>
                                    </p:set>
                                    <p:animEffect transition="in" filter="blinds(horizontal)">
                                      <p:cBhvr additive="repl">
                                        <p:cTn id="67" dur="500"/>
                                        <p:tgtEl>
                                          <p:spTgt spid="11">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5" end="15"/>
                                            </p:txEl>
                                          </p:spTgt>
                                        </p:tgtEl>
                                        <p:attrNameLst>
                                          <p:attrName>style.visibility</p:attrName>
                                        </p:attrNameLst>
                                      </p:cBhvr>
                                      <p:to>
                                        <p:strVal val="visible"/>
                                      </p:to>
                                    </p:set>
                                    <p:animEffect transition="in" filter="blinds(horizontal)">
                                      <p:cBhvr additive="repl">
                                        <p:cTn id="72" dur="500"/>
                                        <p:tgtEl>
                                          <p:spTgt spid="11">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1">
                                            <p:txEl>
                                              <p:pRg st="16" end="16"/>
                                            </p:txEl>
                                          </p:spTgt>
                                        </p:tgtEl>
                                        <p:attrNameLst>
                                          <p:attrName>style.visibility</p:attrName>
                                        </p:attrNameLst>
                                      </p:cBhvr>
                                      <p:to>
                                        <p:strVal val="visible"/>
                                      </p:to>
                                    </p:set>
                                    <p:animEffect transition="in" filter="blinds(horizontal)">
                                      <p:cBhvr additive="repl">
                                        <p:cTn id="77"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D3CFA5-69A9-4FE7-87B5-C01C973E281E}"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84</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alt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 MCQs</a:t>
            </a:r>
            <a:r>
              <a:rPr lang="en-US" sz="3200" dirty="0">
                <a:solidFill>
                  <a:schemeClr val="tx1"/>
                </a:solidFill>
                <a:latin typeface="Times New Roman" panose="02020603050405020304" pitchFamily="18" charset="0"/>
                <a:cs typeface="Times New Roman" panose="02020603050405020304" pitchFamily="18" charset="0"/>
              </a:rPr>
              <a:t>(CO2)</a:t>
            </a:r>
            <a:r>
              <a:rPr lang="en-IN" altLang="en-US" sz="3200" dirty="0">
                <a:latin typeface="Times New Roman" panose="02020603050405020304" pitchFamily="18" charset="0"/>
                <a:cs typeface="Times New Roman" panose="02020603050405020304" pitchFamily="18" charset="0"/>
              </a:rPr>
              <a:t>		</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828800" y="838200"/>
            <a:ext cx="9652000" cy="5386795"/>
          </a:xfrm>
        </p:spPr>
        <p:txBody>
          <a:bodyPr>
            <a:normAutofit fontScale="55000" lnSpcReduction="20000"/>
          </a:bodyPr>
          <a:lstStyle/>
          <a:p>
            <a:pPr marL="0" indent="0">
              <a:buNone/>
            </a:pPr>
            <a:r>
              <a:rPr lang="en-US" dirty="0">
                <a:latin typeface="Times New Roman" pitchFamily="18" charset="0"/>
                <a:cs typeface="Times New Roman" pitchFamily="18" charset="0"/>
              </a:rPr>
              <a:t>10) Page rank is the method</a:t>
            </a:r>
          </a:p>
          <a:p>
            <a:pPr marL="0" indent="0">
              <a:buNone/>
            </a:pPr>
            <a:r>
              <a:rPr lang="en-US" cap="all" dirty="0">
                <a:latin typeface="Times New Roman" pitchFamily="18" charset="0"/>
                <a:cs typeface="Times New Roman" pitchFamily="18" charset="0"/>
              </a:rPr>
              <a:t>A</a:t>
            </a:r>
            <a:r>
              <a:rPr lang="en-US" dirty="0">
                <a:latin typeface="Times New Roman" pitchFamily="18" charset="0"/>
                <a:cs typeface="Times New Roman" pitchFamily="18" charset="0"/>
              </a:rPr>
              <a:t> ) For rating the importance of web pages objectively and mechanically.</a:t>
            </a:r>
          </a:p>
          <a:p>
            <a:pPr marL="0" indent="0">
              <a:buNone/>
            </a:pPr>
            <a:r>
              <a:rPr lang="en-US" cap="all" dirty="0">
                <a:latin typeface="Times New Roman" pitchFamily="18" charset="0"/>
                <a:cs typeface="Times New Roman" pitchFamily="18" charset="0"/>
              </a:rPr>
              <a:t>B) </a:t>
            </a:r>
            <a:r>
              <a:rPr lang="en-US" dirty="0">
                <a:latin typeface="Times New Roman" pitchFamily="18" charset="0"/>
                <a:cs typeface="Times New Roman" pitchFamily="18" charset="0"/>
              </a:rPr>
              <a:t>Used in google search engine</a:t>
            </a:r>
          </a:p>
          <a:p>
            <a:pPr marL="0" indent="0">
              <a:buNone/>
            </a:pPr>
            <a:r>
              <a:rPr lang="en-US" cap="all" dirty="0">
                <a:latin typeface="Times New Roman" pitchFamily="18" charset="0"/>
                <a:cs typeface="Times New Roman" pitchFamily="18" charset="0"/>
              </a:rPr>
              <a:t>C) </a:t>
            </a:r>
            <a:r>
              <a:rPr lang="en-US" dirty="0">
                <a:latin typeface="Times New Roman" pitchFamily="18" charset="0"/>
                <a:cs typeface="Times New Roman" pitchFamily="18" charset="0"/>
              </a:rPr>
              <a:t>A simple way to count the number of times a web page is </a:t>
            </a:r>
            <a:r>
              <a:rPr lang="en-US" dirty="0" err="1">
                <a:latin typeface="Times New Roman" pitchFamily="18" charset="0"/>
                <a:cs typeface="Times New Roman" pitchFamily="18" charset="0"/>
              </a:rPr>
              <a:t>citated</a:t>
            </a:r>
            <a:endParaRPr lang="en-US" dirty="0">
              <a:latin typeface="Times New Roman" pitchFamily="18" charset="0"/>
              <a:cs typeface="Times New Roman" pitchFamily="18" charset="0"/>
            </a:endParaRPr>
          </a:p>
          <a:p>
            <a:pPr marL="0" indent="0">
              <a:buNone/>
            </a:pPr>
            <a:r>
              <a:rPr lang="en-US" b="1" cap="all" dirty="0">
                <a:latin typeface="Times New Roman" pitchFamily="18" charset="0"/>
                <a:cs typeface="Times New Roman" pitchFamily="18" charset="0"/>
              </a:rPr>
              <a:t>D) </a:t>
            </a:r>
            <a:r>
              <a:rPr lang="en-US" b="1" dirty="0">
                <a:latin typeface="Times New Roman" pitchFamily="18" charset="0"/>
                <a:cs typeface="Times New Roman" pitchFamily="18" charset="0"/>
              </a:rPr>
              <a:t> All of the above</a:t>
            </a:r>
          </a:p>
          <a:p>
            <a:pPr marL="0" indent="0">
              <a:buNone/>
            </a:pPr>
            <a:endParaRPr lang="en-US" b="1"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11) In any directed graph if all edges are reciprocal, can have maximum of |E|=</a:t>
            </a:r>
          </a:p>
          <a:p>
            <a:pPr marL="0" indent="0">
              <a:buNone/>
            </a:pPr>
            <a:r>
              <a:rPr lang="en-US" cap="all" dirty="0">
                <a:latin typeface="Times New Roman" pitchFamily="18" charset="0"/>
                <a:cs typeface="Times New Roman" pitchFamily="18" charset="0"/>
              </a:rPr>
              <a:t>A)</a:t>
            </a:r>
            <a:r>
              <a:rPr lang="en-US" dirty="0">
                <a:latin typeface="Times New Roman" pitchFamily="18" charset="0"/>
                <a:cs typeface="Times New Roman" pitchFamily="18" charset="0"/>
              </a:rPr>
              <a:t>1</a:t>
            </a:r>
          </a:p>
          <a:p>
            <a:pPr marL="0" indent="0">
              <a:buNone/>
            </a:pPr>
            <a:r>
              <a:rPr lang="en-US" cap="all" dirty="0">
                <a:latin typeface="Times New Roman" pitchFamily="18" charset="0"/>
                <a:cs typeface="Times New Roman" pitchFamily="18" charset="0"/>
              </a:rPr>
              <a:t>B)</a:t>
            </a:r>
            <a:r>
              <a:rPr lang="en-US" dirty="0">
                <a:latin typeface="Times New Roman" pitchFamily="18" charset="0"/>
                <a:cs typeface="Times New Roman" pitchFamily="18" charset="0"/>
              </a:rPr>
              <a:t>0</a:t>
            </a:r>
          </a:p>
          <a:p>
            <a:pPr marL="0" indent="0">
              <a:buNone/>
            </a:pPr>
            <a:r>
              <a:rPr lang="en-US" b="1" cap="all" dirty="0">
                <a:latin typeface="Times New Roman" pitchFamily="18" charset="0"/>
                <a:cs typeface="Times New Roman" pitchFamily="18" charset="0"/>
              </a:rPr>
              <a:t>C)</a:t>
            </a:r>
            <a:r>
              <a:rPr lang="en-US" b="1" dirty="0">
                <a:latin typeface="Times New Roman" pitchFamily="18" charset="0"/>
                <a:cs typeface="Times New Roman" pitchFamily="18" charset="0"/>
              </a:rPr>
              <a:t>2</a:t>
            </a:r>
          </a:p>
          <a:p>
            <a:pPr marL="0" indent="0">
              <a:buNone/>
            </a:pPr>
            <a:r>
              <a:rPr lang="en-US" cap="all" dirty="0">
                <a:latin typeface="Times New Roman" pitchFamily="18" charset="0"/>
                <a:cs typeface="Times New Roman" pitchFamily="18" charset="0"/>
              </a:rPr>
              <a:t>D)</a:t>
            </a:r>
            <a:r>
              <a:rPr lang="en-US" dirty="0">
                <a:latin typeface="Times New Roman" pitchFamily="18" charset="0"/>
                <a:cs typeface="Times New Roman" pitchFamily="18" charset="0"/>
              </a:rPr>
              <a:t>None of the above</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12) A pair of nodes said to be structurally equivalent to the extent that</a:t>
            </a:r>
          </a:p>
          <a:p>
            <a:pPr marL="0" indent="0">
              <a:buNone/>
            </a:pPr>
            <a:r>
              <a:rPr lang="en-US" cap="all" dirty="0">
                <a:latin typeface="Times New Roman" pitchFamily="18" charset="0"/>
                <a:cs typeface="Times New Roman" pitchFamily="18" charset="0"/>
              </a:rPr>
              <a:t>A) </a:t>
            </a:r>
            <a:r>
              <a:rPr lang="en-US" dirty="0">
                <a:latin typeface="Times New Roman" pitchFamily="18" charset="0"/>
                <a:cs typeface="Times New Roman" pitchFamily="18" charset="0"/>
              </a:rPr>
              <a:t>They occupy identical locations in a network</a:t>
            </a:r>
          </a:p>
          <a:p>
            <a:pPr marL="0" indent="0">
              <a:buNone/>
            </a:pPr>
            <a:r>
              <a:rPr lang="en-US" cap="all" dirty="0">
                <a:latin typeface="Times New Roman" pitchFamily="18" charset="0"/>
                <a:cs typeface="Times New Roman" pitchFamily="18" charset="0"/>
              </a:rPr>
              <a:t>B) </a:t>
            </a:r>
            <a:r>
              <a:rPr lang="en-US" dirty="0">
                <a:latin typeface="Times New Roman" pitchFamily="18" charset="0"/>
                <a:cs typeface="Times New Roman" pitchFamily="18" charset="0"/>
              </a:rPr>
              <a:t>They are connected to exactly the same others</a:t>
            </a:r>
          </a:p>
          <a:p>
            <a:pPr marL="0" indent="0">
              <a:buNone/>
            </a:pPr>
            <a:r>
              <a:rPr lang="en-US" cap="all" dirty="0">
                <a:latin typeface="Times New Roman" pitchFamily="18" charset="0"/>
                <a:cs typeface="Times New Roman" pitchFamily="18" charset="0"/>
              </a:rPr>
              <a:t>C)</a:t>
            </a:r>
            <a:r>
              <a:rPr lang="en-US" dirty="0">
                <a:latin typeface="Times New Roman" pitchFamily="18" charset="0"/>
                <a:cs typeface="Times New Roman" pitchFamily="18" charset="0"/>
              </a:rPr>
              <a:t>They have the identical relations to all outside actors.</a:t>
            </a:r>
          </a:p>
          <a:p>
            <a:pPr marL="0" indent="0">
              <a:buNone/>
            </a:pPr>
            <a:r>
              <a:rPr lang="en-US" b="1" cap="all" dirty="0">
                <a:latin typeface="Times New Roman" pitchFamily="18" charset="0"/>
                <a:cs typeface="Times New Roman" pitchFamily="18" charset="0"/>
              </a:rPr>
              <a:t>D)</a:t>
            </a:r>
            <a:r>
              <a:rPr lang="en-US" b="1" dirty="0">
                <a:latin typeface="Times New Roman" pitchFamily="18" charset="0"/>
                <a:cs typeface="Times New Roman" pitchFamily="18" charset="0"/>
              </a:rPr>
              <a:t>All of the above</a:t>
            </a:r>
          </a:p>
          <a:p>
            <a:pPr marL="0" indent="0">
              <a:buNone/>
            </a:pPr>
            <a:endParaRPr lang="en-US"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447875" indent="-447875">
              <a:spcBef>
                <a:spcPts val="500"/>
              </a:spcBef>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133"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F09E19F8-3748-005B-F084-8930AE21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86114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37" dur="50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2" dur="500"/>
                                        <p:tgtEl>
                                          <p:spTgt spid="1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47" dur="500"/>
                                        <p:tgtEl>
                                          <p:spTgt spid="1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10" end="10"/>
                                            </p:txEl>
                                          </p:spTgt>
                                        </p:tgtEl>
                                        <p:attrNameLst>
                                          <p:attrName>style.visibility</p:attrName>
                                        </p:attrNameLst>
                                      </p:cBhvr>
                                      <p:to>
                                        <p:strVal val="visible"/>
                                      </p:to>
                                    </p:set>
                                    <p:animEffect transition="in" filter="blinds(horizontal)">
                                      <p:cBhvr additive="repl">
                                        <p:cTn id="52" dur="500"/>
                                        <p:tgtEl>
                                          <p:spTgt spid="10">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0">
                                            <p:txEl>
                                              <p:pRg st="12" end="12"/>
                                            </p:txEl>
                                          </p:spTgt>
                                        </p:tgtEl>
                                        <p:attrNameLst>
                                          <p:attrName>style.visibility</p:attrName>
                                        </p:attrNameLst>
                                      </p:cBhvr>
                                      <p:to>
                                        <p:strVal val="visible"/>
                                      </p:to>
                                    </p:set>
                                    <p:animEffect transition="in" filter="blinds(horizontal)">
                                      <p:cBhvr additive="repl">
                                        <p:cTn id="57" dur="500"/>
                                        <p:tgtEl>
                                          <p:spTgt spid="10">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0">
                                            <p:txEl>
                                              <p:pRg st="13" end="13"/>
                                            </p:txEl>
                                          </p:spTgt>
                                        </p:tgtEl>
                                        <p:attrNameLst>
                                          <p:attrName>style.visibility</p:attrName>
                                        </p:attrNameLst>
                                      </p:cBhvr>
                                      <p:to>
                                        <p:strVal val="visible"/>
                                      </p:to>
                                    </p:set>
                                    <p:animEffect transition="in" filter="blinds(horizontal)">
                                      <p:cBhvr additive="repl">
                                        <p:cTn id="62" dur="500"/>
                                        <p:tgtEl>
                                          <p:spTgt spid="10">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0">
                                            <p:txEl>
                                              <p:pRg st="14" end="14"/>
                                            </p:txEl>
                                          </p:spTgt>
                                        </p:tgtEl>
                                        <p:attrNameLst>
                                          <p:attrName>style.visibility</p:attrName>
                                        </p:attrNameLst>
                                      </p:cBhvr>
                                      <p:to>
                                        <p:strVal val="visible"/>
                                      </p:to>
                                    </p:set>
                                    <p:animEffect transition="in" filter="blinds(horizontal)">
                                      <p:cBhvr additive="repl">
                                        <p:cTn id="67" dur="500"/>
                                        <p:tgtEl>
                                          <p:spTgt spid="10">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0">
                                            <p:txEl>
                                              <p:pRg st="15" end="15"/>
                                            </p:txEl>
                                          </p:spTgt>
                                        </p:tgtEl>
                                        <p:attrNameLst>
                                          <p:attrName>style.visibility</p:attrName>
                                        </p:attrNameLst>
                                      </p:cBhvr>
                                      <p:to>
                                        <p:strVal val="visible"/>
                                      </p:to>
                                    </p:set>
                                    <p:animEffect transition="in" filter="blinds(horizontal)">
                                      <p:cBhvr additive="repl">
                                        <p:cTn id="72" dur="500"/>
                                        <p:tgtEl>
                                          <p:spTgt spid="10">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0">
                                            <p:txEl>
                                              <p:pRg st="16" end="16"/>
                                            </p:txEl>
                                          </p:spTgt>
                                        </p:tgtEl>
                                        <p:attrNameLst>
                                          <p:attrName>style.visibility</p:attrName>
                                        </p:attrNameLst>
                                      </p:cBhvr>
                                      <p:to>
                                        <p:strVal val="visible"/>
                                      </p:to>
                                    </p:set>
                                    <p:animEffect transition="in" filter="blinds(horizontal)">
                                      <p:cBhvr additive="repl">
                                        <p:cTn id="77" dur="500"/>
                                        <p:tgtEl>
                                          <p:spTgt spid="10">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D7F5D1-02E1-4A9A-AADF-F1BD0BC269A5}"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85</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latin typeface="Times New Roman" panose="02020603050405020304" pitchFamily="18" charset="0"/>
                <a:cs typeface="Times New Roman" panose="02020603050405020304" pitchFamily="18" charset="0"/>
              </a:rPr>
              <a:t>MCQs</a:t>
            </a:r>
            <a:r>
              <a:rPr lang="en-US" sz="3200" dirty="0">
                <a:solidFill>
                  <a:schemeClr val="tx1"/>
                </a:solidFill>
                <a:latin typeface="Times New Roman" panose="02020603050405020304" pitchFamily="18" charset="0"/>
                <a:cs typeface="Times New Roman" panose="02020603050405020304" pitchFamily="18" charset="0"/>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930400" y="685802"/>
            <a:ext cx="10058400" cy="5522044"/>
          </a:xfrm>
        </p:spPr>
        <p:txBody>
          <a:bodyPr>
            <a:noAutofit/>
          </a:bodyPr>
          <a:lstStyle/>
          <a:p>
            <a:pPr marL="0" indent="0">
              <a:buNone/>
            </a:pPr>
            <a:r>
              <a:rPr lang="en-US" sz="1600" dirty="0">
                <a:latin typeface="Times New Roman" pitchFamily="18" charset="0"/>
                <a:cs typeface="Times New Roman" pitchFamily="18" charset="0"/>
              </a:rPr>
              <a:t>13)Which of the following is the most viral section of the internet?</a:t>
            </a:r>
          </a:p>
          <a:p>
            <a:pPr marL="0" indent="0">
              <a:buNone/>
            </a:pPr>
            <a:r>
              <a:rPr lang="en-US" sz="1600" cap="all" dirty="0">
                <a:latin typeface="Times New Roman" pitchFamily="18" charset="0"/>
                <a:cs typeface="Times New Roman" pitchFamily="18" charset="0"/>
              </a:rPr>
              <a:t>A)</a:t>
            </a:r>
            <a:r>
              <a:rPr lang="en-US" sz="1600" dirty="0">
                <a:latin typeface="Times New Roman" pitchFamily="18" charset="0"/>
                <a:cs typeface="Times New Roman" pitchFamily="18" charset="0"/>
              </a:rPr>
              <a:t> Chat Messenger</a:t>
            </a:r>
          </a:p>
          <a:p>
            <a:pPr marL="0" indent="0">
              <a:buNone/>
            </a:pPr>
            <a:r>
              <a:rPr lang="en-US" sz="1600" b="1" cap="all" dirty="0">
                <a:latin typeface="Times New Roman" pitchFamily="18" charset="0"/>
                <a:cs typeface="Times New Roman" pitchFamily="18" charset="0"/>
              </a:rPr>
              <a:t>B)</a:t>
            </a:r>
            <a:r>
              <a:rPr lang="en-US" sz="1600" b="1" dirty="0">
                <a:latin typeface="Times New Roman" pitchFamily="18" charset="0"/>
                <a:cs typeface="Times New Roman" pitchFamily="18" charset="0"/>
              </a:rPr>
              <a:t>Social networking sites</a:t>
            </a:r>
          </a:p>
          <a:p>
            <a:pPr marL="0" indent="0">
              <a:buNone/>
            </a:pPr>
            <a:r>
              <a:rPr lang="en-US" sz="1600" cap="all" dirty="0">
                <a:latin typeface="Times New Roman" pitchFamily="18" charset="0"/>
                <a:cs typeface="Times New Roman" pitchFamily="18" charset="0"/>
              </a:rPr>
              <a:t>C)</a:t>
            </a:r>
            <a:r>
              <a:rPr lang="en-US" sz="1600" dirty="0">
                <a:latin typeface="Times New Roman" pitchFamily="18" charset="0"/>
                <a:cs typeface="Times New Roman" pitchFamily="18" charset="0"/>
              </a:rPr>
              <a:t>Tutorial sites</a:t>
            </a:r>
          </a:p>
          <a:p>
            <a:pPr marL="0" indent="0">
              <a:buNone/>
            </a:pPr>
            <a:r>
              <a:rPr lang="en-US" sz="1600" cap="all" dirty="0">
                <a:latin typeface="Times New Roman" pitchFamily="18" charset="0"/>
                <a:cs typeface="Times New Roman" pitchFamily="18" charset="0"/>
              </a:rPr>
              <a:t>D)</a:t>
            </a:r>
            <a:r>
              <a:rPr lang="en-US" sz="1600" dirty="0">
                <a:latin typeface="Times New Roman" pitchFamily="18" charset="0"/>
                <a:cs typeface="Times New Roman" pitchFamily="18" charset="0"/>
              </a:rPr>
              <a:t>Chat-rooms</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14) Which of the following is not an appropriate measure for securing social networking accounts?</a:t>
            </a:r>
          </a:p>
          <a:p>
            <a:pPr marL="0" indent="0">
              <a:buNone/>
            </a:pPr>
            <a:r>
              <a:rPr lang="en-US" sz="1600" cap="all" dirty="0">
                <a:latin typeface="Times New Roman" pitchFamily="18" charset="0"/>
                <a:cs typeface="Times New Roman" pitchFamily="18" charset="0"/>
              </a:rPr>
              <a:t>A) </a:t>
            </a:r>
            <a:r>
              <a:rPr lang="en-US" sz="1600" dirty="0">
                <a:latin typeface="Times New Roman" pitchFamily="18" charset="0"/>
                <a:cs typeface="Times New Roman" pitchFamily="18" charset="0"/>
              </a:rPr>
              <a:t>Strong passwords</a:t>
            </a:r>
          </a:p>
          <a:p>
            <a:pPr marL="0" indent="0">
              <a:buNone/>
            </a:pPr>
            <a:r>
              <a:rPr lang="en-US" sz="1600" cap="all" dirty="0">
                <a:latin typeface="Times New Roman" pitchFamily="18" charset="0"/>
                <a:cs typeface="Times New Roman" pitchFamily="18" charset="0"/>
              </a:rPr>
              <a:t>B) </a:t>
            </a:r>
            <a:r>
              <a:rPr lang="en-US" sz="1600" dirty="0">
                <a:latin typeface="Times New Roman" pitchFamily="18" charset="0"/>
                <a:cs typeface="Times New Roman" pitchFamily="18" charset="0"/>
              </a:rPr>
              <a:t>Link your account with a phone number</a:t>
            </a:r>
          </a:p>
          <a:p>
            <a:pPr marL="0" indent="0">
              <a:buNone/>
            </a:pPr>
            <a:r>
              <a:rPr lang="en-US" sz="1600" cap="all" dirty="0">
                <a:latin typeface="Times New Roman" pitchFamily="18" charset="0"/>
                <a:cs typeface="Times New Roman" pitchFamily="18" charset="0"/>
              </a:rPr>
              <a:t>C) </a:t>
            </a:r>
            <a:r>
              <a:rPr lang="en-US" sz="1600" dirty="0">
                <a:latin typeface="Times New Roman" pitchFamily="18" charset="0"/>
                <a:cs typeface="Times New Roman" pitchFamily="18" charset="0"/>
              </a:rPr>
              <a:t>Never write your password anywhere</a:t>
            </a:r>
          </a:p>
          <a:p>
            <a:pPr marL="0" indent="0">
              <a:buNone/>
            </a:pPr>
            <a:r>
              <a:rPr lang="en-US" sz="1600" b="1" cap="all" dirty="0">
                <a:latin typeface="Times New Roman" pitchFamily="18" charset="0"/>
                <a:cs typeface="Times New Roman" pitchFamily="18" charset="0"/>
              </a:rPr>
              <a:t>D) </a:t>
            </a:r>
            <a:r>
              <a:rPr lang="en-US" sz="1600" b="1" dirty="0">
                <a:latin typeface="Times New Roman" pitchFamily="18" charset="0"/>
                <a:cs typeface="Times New Roman" pitchFamily="18" charset="0"/>
              </a:rPr>
              <a:t>Always maintain a soft copy of all your passwords in your PC</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15) ________________ is a popular tool to block social-media websites to track your browsing activities.</a:t>
            </a:r>
          </a:p>
          <a:p>
            <a:pPr marL="0" indent="0">
              <a:buNone/>
            </a:pPr>
            <a:r>
              <a:rPr lang="en-US" sz="1600" cap="all" dirty="0">
                <a:latin typeface="Times New Roman" pitchFamily="18" charset="0"/>
                <a:cs typeface="Times New Roman" pitchFamily="18" charset="0"/>
              </a:rPr>
              <a:t>A ) </a:t>
            </a:r>
            <a:r>
              <a:rPr lang="en-US" sz="1600" dirty="0">
                <a:latin typeface="Times New Roman" pitchFamily="18" charset="0"/>
                <a:cs typeface="Times New Roman" pitchFamily="18" charset="0"/>
              </a:rPr>
              <a:t>Fader</a:t>
            </a:r>
          </a:p>
          <a:p>
            <a:pPr marL="0" indent="0">
              <a:buNone/>
            </a:pPr>
            <a:r>
              <a:rPr lang="en-US" sz="1600" b="1" cap="all" dirty="0">
                <a:latin typeface="Times New Roman" pitchFamily="18" charset="0"/>
                <a:cs typeface="Times New Roman" pitchFamily="18" charset="0"/>
              </a:rPr>
              <a:t>B) </a:t>
            </a:r>
            <a:r>
              <a:rPr lang="en-US" sz="1600" b="1" dirty="0">
                <a:latin typeface="Times New Roman" pitchFamily="18" charset="0"/>
                <a:cs typeface="Times New Roman" pitchFamily="18" charset="0"/>
              </a:rPr>
              <a:t>Blur</a:t>
            </a:r>
          </a:p>
          <a:p>
            <a:pPr marL="0" indent="0">
              <a:buNone/>
            </a:pPr>
            <a:r>
              <a:rPr lang="en-US" sz="1600" cap="all" dirty="0">
                <a:latin typeface="Times New Roman" pitchFamily="18" charset="0"/>
                <a:cs typeface="Times New Roman" pitchFamily="18" charset="0"/>
              </a:rPr>
              <a:t>C) </a:t>
            </a:r>
            <a:r>
              <a:rPr lang="en-US" sz="1600" dirty="0">
                <a:latin typeface="Times New Roman" pitchFamily="18" charset="0"/>
                <a:cs typeface="Times New Roman" pitchFamily="18" charset="0"/>
              </a:rPr>
              <a:t>Social-Media Blocker</a:t>
            </a:r>
          </a:p>
          <a:p>
            <a:pPr marL="0" indent="0">
              <a:buNone/>
            </a:pPr>
            <a:r>
              <a:rPr lang="en-US" sz="1600" cap="all" dirty="0">
                <a:latin typeface="Times New Roman" pitchFamily="18" charset="0"/>
                <a:cs typeface="Times New Roman" pitchFamily="18" charset="0"/>
              </a:rPr>
              <a:t>D) </a:t>
            </a:r>
            <a:r>
              <a:rPr lang="en-US" sz="1600" dirty="0">
                <a:latin typeface="Times New Roman" pitchFamily="18" charset="0"/>
                <a:cs typeface="Times New Roman" pitchFamily="18" charset="0"/>
              </a:rPr>
              <a:t>Ad-blocker</a:t>
            </a:r>
          </a:p>
          <a:p>
            <a:pPr marL="0" indent="0">
              <a:buNone/>
            </a:pPr>
            <a:endParaRPr lang="en-US" sz="1600" b="1"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spcBef>
                <a:spcPts val="500"/>
              </a:spcBef>
              <a:buClr>
                <a:srgbClr val="A50021"/>
              </a:buClr>
              <a:buSzPct val="75000"/>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16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C5126264-6A4A-D130-8C89-15C35EC47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63835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4" end="14"/>
                                            </p:txEl>
                                          </p:spTgt>
                                        </p:tgtEl>
                                        <p:attrNameLst>
                                          <p:attrName>style.visibility</p:attrName>
                                        </p:attrNameLst>
                                      </p:cBhvr>
                                      <p:to>
                                        <p:strVal val="visible"/>
                                      </p:to>
                                    </p:set>
                                    <p:animEffect transition="in" filter="blinds(horizontal)">
                                      <p:cBhvr additive="repl">
                                        <p:cTn id="67" dur="500"/>
                                        <p:tgtEl>
                                          <p:spTgt spid="11">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5" end="15"/>
                                            </p:txEl>
                                          </p:spTgt>
                                        </p:tgtEl>
                                        <p:attrNameLst>
                                          <p:attrName>style.visibility</p:attrName>
                                        </p:attrNameLst>
                                      </p:cBhvr>
                                      <p:to>
                                        <p:strVal val="visible"/>
                                      </p:to>
                                    </p:set>
                                    <p:animEffect transition="in" filter="blinds(horizontal)">
                                      <p:cBhvr additive="repl">
                                        <p:cTn id="72" dur="500"/>
                                        <p:tgtEl>
                                          <p:spTgt spid="11">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1">
                                            <p:txEl>
                                              <p:pRg st="16" end="16"/>
                                            </p:txEl>
                                          </p:spTgt>
                                        </p:tgtEl>
                                        <p:attrNameLst>
                                          <p:attrName>style.visibility</p:attrName>
                                        </p:attrNameLst>
                                      </p:cBhvr>
                                      <p:to>
                                        <p:strVal val="visible"/>
                                      </p:to>
                                    </p:set>
                                    <p:animEffect transition="in" filter="blinds(horizontal)">
                                      <p:cBhvr additive="repl">
                                        <p:cTn id="77"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E177A3-E67C-4EC9-8A65-A10CE96A501B}"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86</a:t>
            </a:fld>
            <a:endParaRPr lang="en-US">
              <a:solidFill>
                <a:schemeClr val="tx1"/>
              </a:solidFill>
            </a:endParaRPr>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latin typeface="Times New Roman" panose="02020603050405020304" pitchFamily="18" charset="0"/>
                <a:cs typeface="Times New Roman" panose="02020603050405020304" pitchFamily="18" charset="0"/>
              </a:rPr>
              <a:t>MCQs</a:t>
            </a:r>
            <a:r>
              <a:rPr lang="en-US" sz="3200" dirty="0">
                <a:solidFill>
                  <a:schemeClr val="tx1"/>
                </a:solidFill>
                <a:latin typeface="+mj-lt"/>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828800" y="685802"/>
            <a:ext cx="9144000" cy="5786037"/>
          </a:xfrm>
        </p:spPr>
        <p:txBody>
          <a:bodyPr>
            <a:noAutofit/>
          </a:bodyPr>
          <a:lstStyle/>
          <a:p>
            <a:pPr marL="0" indent="0">
              <a:buNone/>
            </a:pPr>
            <a:r>
              <a:rPr lang="en-US" sz="1600" dirty="0">
                <a:latin typeface="Times New Roman" pitchFamily="18" charset="0"/>
                <a:cs typeface="Times New Roman" pitchFamily="18" charset="0"/>
              </a:rPr>
              <a:t>16) Increase your security for social media account by always ____________ as you step away from the system.</a:t>
            </a:r>
          </a:p>
          <a:p>
            <a:pPr marL="0" indent="0">
              <a:buNone/>
            </a:pPr>
            <a:r>
              <a:rPr lang="en-US" sz="1600" cap="all" dirty="0">
                <a:latin typeface="Times New Roman" pitchFamily="18" charset="0"/>
                <a:cs typeface="Times New Roman" pitchFamily="18" charset="0"/>
              </a:rPr>
              <a:t>A) </a:t>
            </a:r>
            <a:r>
              <a:rPr lang="en-US" sz="1600" dirty="0">
                <a:latin typeface="Times New Roman" pitchFamily="18" charset="0"/>
                <a:cs typeface="Times New Roman" pitchFamily="18" charset="0"/>
              </a:rPr>
              <a:t>signing in</a:t>
            </a:r>
          </a:p>
          <a:p>
            <a:pPr marL="0" indent="0">
              <a:buNone/>
            </a:pPr>
            <a:r>
              <a:rPr lang="en-US" sz="1600" b="1" cap="all" dirty="0">
                <a:latin typeface="Times New Roman" pitchFamily="18" charset="0"/>
                <a:cs typeface="Times New Roman" pitchFamily="18" charset="0"/>
              </a:rPr>
              <a:t>B) </a:t>
            </a:r>
            <a:r>
              <a:rPr lang="en-US" sz="1600" b="1" dirty="0">
                <a:latin typeface="Times New Roman" pitchFamily="18" charset="0"/>
                <a:cs typeface="Times New Roman" pitchFamily="18" charset="0"/>
              </a:rPr>
              <a:t>logging out</a:t>
            </a:r>
          </a:p>
          <a:p>
            <a:pPr marL="0" indent="0">
              <a:buNone/>
            </a:pPr>
            <a:r>
              <a:rPr lang="en-US" sz="1600" cap="all" dirty="0">
                <a:latin typeface="Times New Roman" pitchFamily="18" charset="0"/>
                <a:cs typeface="Times New Roman" pitchFamily="18" charset="0"/>
              </a:rPr>
              <a:t>C) </a:t>
            </a:r>
            <a:r>
              <a:rPr lang="en-US" sz="1600" dirty="0">
                <a:latin typeface="Times New Roman" pitchFamily="18" charset="0"/>
                <a:cs typeface="Times New Roman" pitchFamily="18" charset="0"/>
              </a:rPr>
              <a:t>signing up</a:t>
            </a:r>
          </a:p>
          <a:p>
            <a:pPr marL="0" indent="0">
              <a:buNone/>
            </a:pPr>
            <a:r>
              <a:rPr lang="en-US" sz="1600" cap="all" dirty="0">
                <a:latin typeface="Times New Roman" pitchFamily="18" charset="0"/>
                <a:cs typeface="Times New Roman" pitchFamily="18" charset="0"/>
              </a:rPr>
              <a:t>D) </a:t>
            </a:r>
            <a:r>
              <a:rPr lang="en-US" sz="1600" dirty="0">
                <a:latin typeface="Times New Roman" pitchFamily="18" charset="0"/>
                <a:cs typeface="Times New Roman" pitchFamily="18" charset="0"/>
              </a:rPr>
              <a:t>logging in</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17) Which of the following activities is NOT a data mining task?</a:t>
            </a:r>
          </a:p>
          <a:p>
            <a:pPr marL="0" indent="0">
              <a:buNone/>
            </a:pPr>
            <a:r>
              <a:rPr lang="en-US" sz="1600" cap="all" dirty="0">
                <a:latin typeface="Times New Roman" pitchFamily="18" charset="0"/>
                <a:cs typeface="Times New Roman" pitchFamily="18" charset="0"/>
              </a:rPr>
              <a:t>A)</a:t>
            </a:r>
            <a:r>
              <a:rPr lang="en-US" sz="1600" dirty="0">
                <a:latin typeface="Times New Roman" pitchFamily="18" charset="0"/>
                <a:cs typeface="Times New Roman" pitchFamily="18" charset="0"/>
              </a:rPr>
              <a:t>Predicting the future stock price of a company using historical records</a:t>
            </a:r>
          </a:p>
          <a:p>
            <a:pPr marL="0" indent="0">
              <a:buNone/>
            </a:pPr>
            <a:r>
              <a:rPr lang="en-US" sz="1600" cap="all" dirty="0">
                <a:latin typeface="Times New Roman" pitchFamily="18" charset="0"/>
                <a:cs typeface="Times New Roman" pitchFamily="18" charset="0"/>
              </a:rPr>
              <a:t>B)</a:t>
            </a:r>
            <a:r>
              <a:rPr lang="en-US" sz="1600" dirty="0">
                <a:latin typeface="Times New Roman" pitchFamily="18" charset="0"/>
                <a:cs typeface="Times New Roman" pitchFamily="18" charset="0"/>
              </a:rPr>
              <a:t>Monitoring and predicting failures in a hydropower plant</a:t>
            </a:r>
          </a:p>
          <a:p>
            <a:pPr marL="0" indent="0">
              <a:buNone/>
            </a:pPr>
            <a:r>
              <a:rPr lang="en-US" sz="1600" b="1" cap="all" dirty="0">
                <a:latin typeface="Times New Roman" pitchFamily="18" charset="0"/>
                <a:cs typeface="Times New Roman" pitchFamily="18" charset="0"/>
              </a:rPr>
              <a:t>C)</a:t>
            </a:r>
            <a:r>
              <a:rPr lang="en-US" sz="1600" b="1" dirty="0">
                <a:latin typeface="Times New Roman" pitchFamily="18" charset="0"/>
                <a:cs typeface="Times New Roman" pitchFamily="18" charset="0"/>
              </a:rPr>
              <a:t>Extracting the frequencies of a sound wave</a:t>
            </a:r>
          </a:p>
          <a:p>
            <a:pPr marL="0" indent="0">
              <a:buNone/>
            </a:pPr>
            <a:r>
              <a:rPr lang="en-US" sz="1600" cap="all" dirty="0">
                <a:latin typeface="Times New Roman" pitchFamily="18" charset="0"/>
                <a:cs typeface="Times New Roman" pitchFamily="18" charset="0"/>
              </a:rPr>
              <a:t>D)</a:t>
            </a:r>
            <a:r>
              <a:rPr lang="en-US" sz="1600" dirty="0">
                <a:latin typeface="Times New Roman" pitchFamily="18" charset="0"/>
                <a:cs typeface="Times New Roman" pitchFamily="18" charset="0"/>
              </a:rPr>
              <a:t>Monitoring the heart rate of a patient for abnormalities</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18)Social networks are great distribution channel for ___________</a:t>
            </a:r>
          </a:p>
          <a:p>
            <a:pPr marL="0" indent="0">
              <a:buNone/>
            </a:pPr>
            <a:r>
              <a:rPr lang="en-US" sz="1600" cap="all" dirty="0">
                <a:latin typeface="Times New Roman" pitchFamily="18" charset="0"/>
                <a:cs typeface="Times New Roman" pitchFamily="18" charset="0"/>
              </a:rPr>
              <a:t>A)  </a:t>
            </a:r>
            <a:r>
              <a:rPr lang="en-US" sz="1600" dirty="0">
                <a:latin typeface="Times New Roman" pitchFamily="18" charset="0"/>
                <a:cs typeface="Times New Roman" pitchFamily="18" charset="0"/>
              </a:rPr>
              <a:t>Customer feedback</a:t>
            </a:r>
          </a:p>
          <a:p>
            <a:pPr marL="0" indent="0">
              <a:buNone/>
            </a:pPr>
            <a:r>
              <a:rPr lang="en-US" sz="1600" cap="all" dirty="0">
                <a:latin typeface="Times New Roman" pitchFamily="18" charset="0"/>
                <a:cs typeface="Times New Roman" pitchFamily="18" charset="0"/>
              </a:rPr>
              <a:t>B)  </a:t>
            </a:r>
            <a:r>
              <a:rPr lang="en-US" sz="1600" dirty="0">
                <a:latin typeface="Times New Roman" pitchFamily="18" charset="0"/>
                <a:cs typeface="Times New Roman" pitchFamily="18" charset="0"/>
              </a:rPr>
              <a:t>Viral Content</a:t>
            </a:r>
          </a:p>
          <a:p>
            <a:pPr marL="0" indent="0">
              <a:buNone/>
            </a:pPr>
            <a:r>
              <a:rPr lang="en-US" sz="1600" cap="all" dirty="0">
                <a:latin typeface="Times New Roman" pitchFamily="18" charset="0"/>
                <a:cs typeface="Times New Roman" pitchFamily="18" charset="0"/>
              </a:rPr>
              <a:t>C) </a:t>
            </a:r>
            <a:r>
              <a:rPr lang="en-US" sz="1600" dirty="0">
                <a:latin typeface="Times New Roman" pitchFamily="18" charset="0"/>
                <a:cs typeface="Times New Roman" pitchFamily="18" charset="0"/>
              </a:rPr>
              <a:t>exclusive coupons</a:t>
            </a:r>
          </a:p>
          <a:p>
            <a:pPr marL="0" indent="0">
              <a:buNone/>
            </a:pPr>
            <a:r>
              <a:rPr lang="en-US" sz="1600" b="1" cap="all" dirty="0">
                <a:latin typeface="Times New Roman" pitchFamily="18" charset="0"/>
                <a:cs typeface="Times New Roman" pitchFamily="18" charset="0"/>
              </a:rPr>
              <a:t>D) </a:t>
            </a:r>
            <a:r>
              <a:rPr lang="en-US" sz="1600" b="1" dirty="0">
                <a:latin typeface="Times New Roman" pitchFamily="18" charset="0"/>
                <a:cs typeface="Times New Roman" pitchFamily="18" charset="0"/>
              </a:rPr>
              <a:t> marketing messages</a:t>
            </a: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spcBef>
                <a:spcPts val="500"/>
              </a:spcBef>
              <a:buNone/>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160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366C227C-1199-59B8-9BB2-74EA63D17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231839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4" end="14"/>
                                            </p:txEl>
                                          </p:spTgt>
                                        </p:tgtEl>
                                        <p:attrNameLst>
                                          <p:attrName>style.visibility</p:attrName>
                                        </p:attrNameLst>
                                      </p:cBhvr>
                                      <p:to>
                                        <p:strVal val="visible"/>
                                      </p:to>
                                    </p:set>
                                    <p:animEffect transition="in" filter="blinds(horizontal)">
                                      <p:cBhvr additive="repl">
                                        <p:cTn id="67" dur="500"/>
                                        <p:tgtEl>
                                          <p:spTgt spid="11">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5" end="15"/>
                                            </p:txEl>
                                          </p:spTgt>
                                        </p:tgtEl>
                                        <p:attrNameLst>
                                          <p:attrName>style.visibility</p:attrName>
                                        </p:attrNameLst>
                                      </p:cBhvr>
                                      <p:to>
                                        <p:strVal val="visible"/>
                                      </p:to>
                                    </p:set>
                                    <p:animEffect transition="in" filter="blinds(horizontal)">
                                      <p:cBhvr additive="repl">
                                        <p:cTn id="72" dur="500"/>
                                        <p:tgtEl>
                                          <p:spTgt spid="11">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1">
                                            <p:txEl>
                                              <p:pRg st="16" end="16"/>
                                            </p:txEl>
                                          </p:spTgt>
                                        </p:tgtEl>
                                        <p:attrNameLst>
                                          <p:attrName>style.visibility</p:attrName>
                                        </p:attrNameLst>
                                      </p:cBhvr>
                                      <p:to>
                                        <p:strVal val="visible"/>
                                      </p:to>
                                    </p:set>
                                    <p:animEffect transition="in" filter="blinds(horizontal)">
                                      <p:cBhvr additive="repl">
                                        <p:cTn id="77"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48E01F-A42F-4CAE-8723-FF004A053D1A}" type="datetime1">
              <a:rPr lang="en-US" smtClean="0">
                <a:solidFill>
                  <a:schemeClr val="tx1"/>
                </a:solidFill>
              </a:rPr>
              <a:t>3/8/2025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87</a:t>
            </a:fld>
            <a:endParaRPr lang="en-US">
              <a:solidFill>
                <a:schemeClr val="tx1"/>
              </a:solidFill>
            </a:endParaRPr>
          </a:p>
        </p:txBody>
      </p:sp>
      <p:sp>
        <p:nvSpPr>
          <p:cNvPr id="7" name="Title 1"/>
          <p:cNvSpPr txBox="1"/>
          <p:nvPr/>
        </p:nvSpPr>
        <p:spPr>
          <a:xfrm>
            <a:off x="1828800" y="2"/>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585" indent="-609585" algn="ctr"/>
            <a:r>
              <a:rPr lang="en-IN" sz="3200" dirty="0">
                <a:latin typeface="Times New Roman" panose="02020603050405020304" pitchFamily="18" charset="0"/>
                <a:cs typeface="Times New Roman" panose="02020603050405020304" pitchFamily="18" charset="0"/>
              </a:rPr>
              <a:t>MCQs</a:t>
            </a:r>
            <a:r>
              <a:rPr lang="en-US" sz="3200" dirty="0">
                <a:solidFill>
                  <a:schemeClr val="tx1"/>
                </a:solidFill>
                <a:latin typeface="Times New Roman" panose="02020603050405020304" pitchFamily="18" charset="0"/>
                <a:cs typeface="Times New Roman" panose="02020603050405020304" pitchFamily="18" charset="0"/>
              </a:rPr>
              <a:t>(CO2)</a:t>
            </a:r>
          </a:p>
        </p:txBody>
      </p:sp>
      <p:sp>
        <p:nvSpPr>
          <p:cNvPr id="9" name="Footer Placeholder 12"/>
          <p:cNvSpPr>
            <a:spLocks noGrp="1"/>
          </p:cNvSpPr>
          <p:nvPr>
            <p:ph type="ftr" sz="quarter" idx="11"/>
          </p:nvPr>
        </p:nvSpPr>
        <p:spPr>
          <a:xfrm>
            <a:off x="3048000" y="6340476"/>
            <a:ext cx="6705600" cy="365125"/>
          </a:xfrm>
        </p:spPr>
        <p:txBody>
          <a:bodyPr/>
          <a:lstStyle/>
          <a:p>
            <a:r>
              <a:rPr lang="en-US">
                <a:solidFill>
                  <a:schemeClr val="tx1"/>
                </a:solidFill>
                <a:latin typeface="Times New Roman" panose="02020603050405020304" pitchFamily="18" charset="0"/>
                <a:cs typeface="Times New Roman" panose="02020603050405020304" pitchFamily="18" charset="0"/>
              </a:rPr>
              <a:t>Dr. Atul Pratap Singh   Social Media Analytics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1752600" y="762000"/>
            <a:ext cx="92964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67" dirty="0">
                <a:latin typeface="Times New Roman" pitchFamily="18" charset="0"/>
                <a:cs typeface="Times New Roman" pitchFamily="18" charset="0"/>
              </a:rPr>
              <a:t>19) Which of the following is valuable in increasing page rank?</a:t>
            </a:r>
          </a:p>
          <a:p>
            <a:pPr marL="0" indent="0">
              <a:buNone/>
            </a:pPr>
            <a:r>
              <a:rPr lang="en-US" sz="1867" cap="all" dirty="0">
                <a:latin typeface="Times New Roman" pitchFamily="18" charset="0"/>
                <a:cs typeface="Times New Roman" pitchFamily="18" charset="0"/>
              </a:rPr>
              <a:t>A) </a:t>
            </a:r>
            <a:r>
              <a:rPr lang="en-US" sz="1867" dirty="0">
                <a:latin typeface="Times New Roman" pitchFamily="18" charset="0"/>
                <a:cs typeface="Times New Roman" pitchFamily="18" charset="0"/>
              </a:rPr>
              <a:t>paying for placement</a:t>
            </a:r>
          </a:p>
          <a:p>
            <a:pPr marL="0" indent="0">
              <a:buNone/>
            </a:pPr>
            <a:r>
              <a:rPr lang="en-US" sz="1867" cap="all" dirty="0">
                <a:latin typeface="Times New Roman" pitchFamily="18" charset="0"/>
                <a:cs typeface="Times New Roman" pitchFamily="18" charset="0"/>
              </a:rPr>
              <a:t>B) </a:t>
            </a:r>
            <a:r>
              <a:rPr lang="en-US" sz="1867" dirty="0">
                <a:latin typeface="Times New Roman" pitchFamily="18" charset="0"/>
                <a:cs typeface="Times New Roman" pitchFamily="18" charset="0"/>
              </a:rPr>
              <a:t>static content</a:t>
            </a:r>
          </a:p>
          <a:p>
            <a:pPr marL="0" indent="0">
              <a:buNone/>
            </a:pPr>
            <a:r>
              <a:rPr lang="en-US" sz="1867" b="1" cap="all" dirty="0">
                <a:latin typeface="Times New Roman" pitchFamily="18" charset="0"/>
                <a:cs typeface="Times New Roman" pitchFamily="18" charset="0"/>
              </a:rPr>
              <a:t>C) </a:t>
            </a:r>
            <a:r>
              <a:rPr lang="en-US" sz="1867" b="1" dirty="0">
                <a:latin typeface="Times New Roman" pitchFamily="18" charset="0"/>
                <a:cs typeface="Times New Roman" pitchFamily="18" charset="0"/>
              </a:rPr>
              <a:t>quantity of links from other highly ranked pages to your site</a:t>
            </a:r>
          </a:p>
          <a:p>
            <a:pPr marL="0" indent="0">
              <a:buNone/>
            </a:pPr>
            <a:r>
              <a:rPr lang="en-US" sz="1867" cap="all" dirty="0">
                <a:latin typeface="Times New Roman" pitchFamily="18" charset="0"/>
                <a:cs typeface="Times New Roman" pitchFamily="18" charset="0"/>
              </a:rPr>
              <a:t>D) </a:t>
            </a:r>
            <a:r>
              <a:rPr lang="en-US" sz="1867" dirty="0">
                <a:latin typeface="Times New Roman" pitchFamily="18" charset="0"/>
                <a:cs typeface="Times New Roman" pitchFamily="18" charset="0"/>
              </a:rPr>
              <a:t>None of Above</a:t>
            </a:r>
          </a:p>
          <a:p>
            <a:pPr marL="0" indent="0">
              <a:buNone/>
            </a:pPr>
            <a:endParaRPr lang="en-US" sz="1867" dirty="0">
              <a:latin typeface="Times New Roman" pitchFamily="18" charset="0"/>
              <a:cs typeface="Times New Roman" pitchFamily="18" charset="0"/>
            </a:endParaRPr>
          </a:p>
          <a:p>
            <a:pPr marL="0" indent="0">
              <a:buNone/>
            </a:pPr>
            <a:r>
              <a:rPr lang="en-US" sz="1867" dirty="0">
                <a:latin typeface="Times New Roman" pitchFamily="18" charset="0"/>
                <a:cs typeface="Times New Roman" pitchFamily="18" charset="0"/>
              </a:rPr>
              <a:t>20) ________________is cross-platform user friendly tool that allows you to draw social network</a:t>
            </a:r>
          </a:p>
          <a:p>
            <a:pPr marL="0" indent="0">
              <a:buNone/>
            </a:pPr>
            <a:r>
              <a:rPr lang="en-US" sz="1867" cap="all" dirty="0">
                <a:latin typeface="Times New Roman" pitchFamily="18" charset="0"/>
                <a:cs typeface="Times New Roman" pitchFamily="18" charset="0"/>
              </a:rPr>
              <a:t>A) </a:t>
            </a:r>
            <a:r>
              <a:rPr lang="en-US" sz="1867" dirty="0">
                <a:latin typeface="Times New Roman" pitchFamily="18" charset="0"/>
                <a:cs typeface="Times New Roman" pitchFamily="18" charset="0"/>
              </a:rPr>
              <a:t> </a:t>
            </a:r>
            <a:r>
              <a:rPr lang="en-US" sz="1867" dirty="0" err="1">
                <a:latin typeface="Times New Roman" pitchFamily="18" charset="0"/>
                <a:cs typeface="Times New Roman" pitchFamily="18" charset="0"/>
              </a:rPr>
              <a:t>VOSViewer</a:t>
            </a:r>
            <a:endParaRPr lang="en-US" sz="1867" dirty="0">
              <a:latin typeface="Times New Roman" pitchFamily="18" charset="0"/>
              <a:cs typeface="Times New Roman" pitchFamily="18" charset="0"/>
            </a:endParaRPr>
          </a:p>
          <a:p>
            <a:pPr marL="0" indent="0">
              <a:buNone/>
            </a:pPr>
            <a:r>
              <a:rPr lang="en-US" sz="1867" b="1" cap="all" dirty="0">
                <a:latin typeface="Times New Roman" pitchFamily="18" charset="0"/>
                <a:cs typeface="Times New Roman" pitchFamily="18" charset="0"/>
              </a:rPr>
              <a:t>B) </a:t>
            </a:r>
            <a:r>
              <a:rPr lang="en-US" sz="1867" b="1" dirty="0">
                <a:latin typeface="Times New Roman" pitchFamily="18" charset="0"/>
                <a:cs typeface="Times New Roman" pitchFamily="18" charset="0"/>
              </a:rPr>
              <a:t>Social Network Visualizer</a:t>
            </a:r>
          </a:p>
          <a:p>
            <a:pPr marL="0" indent="0">
              <a:buNone/>
            </a:pPr>
            <a:r>
              <a:rPr lang="en-US" sz="1867" cap="all" dirty="0">
                <a:latin typeface="Times New Roman" pitchFamily="18" charset="0"/>
                <a:cs typeface="Times New Roman" pitchFamily="18" charset="0"/>
              </a:rPr>
              <a:t>C) </a:t>
            </a:r>
            <a:r>
              <a:rPr lang="en-US" sz="1867" dirty="0" err="1">
                <a:latin typeface="Times New Roman" pitchFamily="18" charset="0"/>
                <a:cs typeface="Times New Roman" pitchFamily="18" charset="0"/>
              </a:rPr>
              <a:t>Commetrix</a:t>
            </a:r>
            <a:endParaRPr lang="en-US" sz="1867" dirty="0">
              <a:latin typeface="Times New Roman" pitchFamily="18" charset="0"/>
              <a:cs typeface="Times New Roman" pitchFamily="18" charset="0"/>
            </a:endParaRPr>
          </a:p>
          <a:p>
            <a:pPr marL="0" indent="0">
              <a:buNone/>
            </a:pPr>
            <a:r>
              <a:rPr lang="en-US" sz="1867" cap="all" dirty="0">
                <a:latin typeface="Times New Roman" pitchFamily="18" charset="0"/>
                <a:cs typeface="Times New Roman" pitchFamily="18" charset="0"/>
              </a:rPr>
              <a:t>D) </a:t>
            </a:r>
            <a:r>
              <a:rPr lang="en-US" sz="1867" dirty="0">
                <a:latin typeface="Times New Roman" pitchFamily="18" charset="0"/>
                <a:cs typeface="Times New Roman" pitchFamily="18" charset="0"/>
              </a:rPr>
              <a:t>Cuttlefish</a:t>
            </a:r>
          </a:p>
          <a:p>
            <a:pPr marL="0" indent="0">
              <a:buNone/>
            </a:pPr>
            <a:endParaRPr lang="en-US" sz="1867" dirty="0">
              <a:latin typeface="Times New Roman" pitchFamily="18" charset="0"/>
              <a:cs typeface="Times New Roman" pitchFamily="18" charset="0"/>
            </a:endParaRPr>
          </a:p>
          <a:p>
            <a:pPr marL="609585" indent="-609585">
              <a:buNone/>
            </a:pPr>
            <a:endParaRPr lang="en-US" altLang="en-US" sz="1867"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A724BB06-BFED-655B-1333-F815AD8AB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335041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0F747F-5A1C-4718-A72B-37F54727301A}"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noGrp="1"/>
          </p:cNvSpPr>
          <p:nvPr>
            <p:ph type="title"/>
          </p:nvPr>
        </p:nvSpPr>
        <p:spPr>
          <a:xfrm>
            <a:off x="1625600" y="-25399"/>
            <a:ext cx="10464800" cy="1020233"/>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prstClr val="black"/>
                </a:solidFill>
                <a:latin typeface="Times New Roman" panose="02020603050405020304" pitchFamily="18" charset="0"/>
                <a:cs typeface="Times New Roman" panose="02020603050405020304" pitchFamily="18" charset="0"/>
              </a:rPr>
              <a:t> GLOSSARY QUESTION (CO2)</a:t>
            </a:r>
          </a:p>
        </p:txBody>
      </p:sp>
      <p:sp>
        <p:nvSpPr>
          <p:cNvPr id="10" name="Content Placeholder 9"/>
          <p:cNvSpPr>
            <a:spLocks noGrp="1"/>
          </p:cNvSpPr>
          <p:nvPr>
            <p:ph idx="1"/>
          </p:nvPr>
        </p:nvSpPr>
        <p:spPr>
          <a:xfrm>
            <a:off x="914400" y="1193800"/>
            <a:ext cx="10972800" cy="5158193"/>
          </a:xfrm>
        </p:spPr>
        <p:txBody>
          <a:bodyPr>
            <a:normAutofit fontScale="55000" lnSpcReduction="20000"/>
          </a:bodyPr>
          <a:lstStyle/>
          <a:p>
            <a:pPr marL="457189" indent="-457189">
              <a:buNone/>
            </a:pPr>
            <a:r>
              <a:rPr lang="en-US" dirty="0">
                <a:latin typeface="Times New Roman" pitchFamily="18" charset="0"/>
                <a:cs typeface="Times New Roman" pitchFamily="18" charset="0"/>
              </a:rPr>
              <a:t>1. software system designed to search for information on the WWW                  1. web search                                                                                                                                                                                                                                                                                                                     </a:t>
            </a:r>
          </a:p>
          <a:p>
            <a:pPr marL="0" indent="0">
              <a:buNone/>
            </a:pPr>
            <a:r>
              <a:rPr lang="en-US" dirty="0">
                <a:latin typeface="Times New Roman" pitchFamily="18" charset="0"/>
                <a:cs typeface="Times New Roman" pitchFamily="18" charset="0"/>
              </a:rPr>
              <a:t>2. website that brings people together to talk                                                        2. social network   </a:t>
            </a:r>
          </a:p>
          <a:p>
            <a:pPr marL="0" indent="0">
              <a:buNone/>
            </a:pPr>
            <a:r>
              <a:rPr lang="en-US" dirty="0">
                <a:latin typeface="Times New Roman" pitchFamily="18" charset="0"/>
                <a:cs typeface="Times New Roman" pitchFamily="18" charset="0"/>
              </a:rPr>
              <a:t>3. Inverted Index can only be used for                                                               3.</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Boolean queries </a:t>
            </a:r>
          </a:p>
          <a:p>
            <a:pPr marL="0" indent="0">
              <a:buNone/>
            </a:pPr>
            <a:r>
              <a:rPr lang="en-US" dirty="0">
                <a:latin typeface="Times New Roman" pitchFamily="18" charset="0"/>
                <a:cs typeface="Times New Roman" pitchFamily="18" charset="0"/>
              </a:rPr>
              <a:t>4. includes the concept of social listening                                                       4. Social media analytics</a:t>
            </a:r>
          </a:p>
          <a:p>
            <a:pPr marL="0" indent="0">
              <a:buNone/>
            </a:pPr>
            <a:r>
              <a:rPr lang="en-US" dirty="0">
                <a:latin typeface="Times New Roman" pitchFamily="18" charset="0"/>
                <a:cs typeface="Times New Roman" pitchFamily="18" charset="0"/>
              </a:rPr>
              <a:t>5. creation of knowledge from structured and unstructured sources.               5. Knowledge extraction</a:t>
            </a:r>
          </a:p>
          <a:p>
            <a:pPr marL="457189" indent="-457189">
              <a:buNone/>
            </a:pPr>
            <a:endParaRPr lang="en-US" dirty="0">
              <a:latin typeface="Times New Roman" pitchFamily="18" charset="0"/>
              <a:cs typeface="Times New Roman" pitchFamily="18" charset="0"/>
            </a:endParaRPr>
          </a:p>
          <a:p>
            <a:pPr marL="457189" indent="-457189">
              <a:buNone/>
            </a:pPr>
            <a:endParaRPr lang="en-US" dirty="0">
              <a:latin typeface="Times New Roman" pitchFamily="18" charset="0"/>
              <a:cs typeface="Times New Roman" pitchFamily="18" charset="0"/>
            </a:endParaRPr>
          </a:p>
          <a:p>
            <a:pPr marL="457189" indent="-457189">
              <a:buNone/>
            </a:pPr>
            <a:r>
              <a:rPr lang="en-US" dirty="0">
                <a:latin typeface="Times New Roman" pitchFamily="18" charset="0"/>
                <a:cs typeface="Times New Roman" pitchFamily="18" charset="0"/>
              </a:rPr>
              <a:t>1. is an important social process                                                                      1. Diffusion of innovation</a:t>
            </a:r>
          </a:p>
          <a:p>
            <a:pPr marL="457189" indent="-457189">
              <a:buNone/>
            </a:pPr>
            <a:r>
              <a:rPr lang="en-US" dirty="0">
                <a:latin typeface="Times New Roman" pitchFamily="18" charset="0"/>
                <a:cs typeface="Times New Roman" pitchFamily="18" charset="0"/>
              </a:rPr>
              <a:t>2. Web Crawler is also called as                                                                       2. Web Spider</a:t>
            </a:r>
          </a:p>
          <a:p>
            <a:pPr marL="457189" indent="-457189">
              <a:buNone/>
            </a:pPr>
            <a:r>
              <a:rPr lang="en-US" dirty="0">
                <a:latin typeface="Times New Roman" pitchFamily="18" charset="0"/>
                <a:cs typeface="Times New Roman" pitchFamily="18" charset="0"/>
              </a:rPr>
              <a:t>3. process where intelligent methods are applied to extract data patterns.      3. Data mining</a:t>
            </a:r>
          </a:p>
          <a:p>
            <a:pPr marL="457189" indent="-457189">
              <a:buNone/>
            </a:pPr>
            <a:r>
              <a:rPr lang="en-US" dirty="0">
                <a:latin typeface="Times New Roman" pitchFamily="18" charset="0"/>
                <a:cs typeface="Times New Roman" pitchFamily="18" charset="0"/>
              </a:rPr>
              <a:t>4. Clustering is a common data mining technique                                            4.Unsupervised</a:t>
            </a:r>
          </a:p>
          <a:p>
            <a:pPr marL="457189" indent="-457189">
              <a:buNone/>
            </a:pPr>
            <a:r>
              <a:rPr lang="en-US" dirty="0">
                <a:latin typeface="Times New Roman" pitchFamily="18" charset="0"/>
                <a:cs typeface="Times New Roman" pitchFamily="18" charset="0"/>
              </a:rPr>
              <a:t>5.</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Data mining is also known as                                                                       5.KDD</a:t>
            </a:r>
          </a:p>
          <a:p>
            <a:pPr marL="457189" indent="-457189">
              <a:buNone/>
            </a:pPr>
            <a:r>
              <a:rPr lang="en-US" dirty="0">
                <a:latin typeface="Times New Roman" pitchFamily="18" charset="0"/>
                <a:cs typeface="Times New Roman" pitchFamily="18" charset="0"/>
              </a:rPr>
              <a:t>6. integral part of every</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marketing strategy                                                       6. Social media</a:t>
            </a:r>
          </a:p>
          <a:p>
            <a:pPr marL="457189" indent="-457189">
              <a:buNone/>
            </a:pPr>
            <a:r>
              <a:rPr lang="en-US" dirty="0">
                <a:latin typeface="Times New Roman" pitchFamily="18" charset="0"/>
                <a:cs typeface="Times New Roman" pitchFamily="18" charset="0"/>
              </a:rPr>
              <a:t>7. merges the results of two (or more) queries.                                                </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7</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OR operator</a:t>
            </a:r>
          </a:p>
          <a:p>
            <a:pPr marL="457189" indent="-457189">
              <a:buNone/>
            </a:pPr>
            <a:r>
              <a:rPr lang="en-US" dirty="0">
                <a:latin typeface="Times New Roman" pitchFamily="18" charset="0"/>
                <a:cs typeface="Times New Roman" pitchFamily="18" charset="0"/>
              </a:rPr>
              <a:t>8. intersects the results of two (or more) queries.                                             8. AND operator</a:t>
            </a:r>
          </a:p>
          <a:p>
            <a:pPr marL="457189" indent="-457189">
              <a:buNone/>
            </a:pPr>
            <a:r>
              <a:rPr lang="en-US" dirty="0">
                <a:latin typeface="Times New Roman" pitchFamily="18" charset="0"/>
                <a:cs typeface="Times New Roman" pitchFamily="18" charset="0"/>
              </a:rPr>
              <a:t>9. type of sites are known as friend-of-a-friend site.                                          9.Social networking sites                                                                   </a:t>
            </a:r>
          </a:p>
          <a:p>
            <a:pPr marL="457189" indent="-457189">
              <a:buNone/>
            </a:pPr>
            <a:endParaRPr lang="en-US" dirty="0">
              <a:latin typeface="Times New Roman" pitchFamily="18" charset="0"/>
              <a:cs typeface="Times New Roman" pitchFamily="18" charset="0"/>
            </a:endParaRPr>
          </a:p>
          <a:p>
            <a:pPr marL="457189" indent="-457189">
              <a:buNone/>
            </a:pPr>
            <a:r>
              <a:rPr lang="nn-NO" dirty="0">
                <a:latin typeface="Times New Roman" pitchFamily="18" charset="0"/>
                <a:cs typeface="Times New Roman" pitchFamily="18" charset="0"/>
              </a:rPr>
              <a:t>                                                                            </a:t>
            </a:r>
          </a:p>
        </p:txBody>
      </p:sp>
      <p:pic>
        <p:nvPicPr>
          <p:cNvPr id="2" name="Picture 1">
            <a:extLst>
              <a:ext uri="{FF2B5EF4-FFF2-40B4-BE49-F238E27FC236}">
                <a16:creationId xmlns:a16="http://schemas.microsoft.com/office/drawing/2014/main" id="{A847793E-D0CF-B9DA-0CBD-A095CA1CA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28145060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4479BA-ED1F-46FF-A94B-C22D5E0FEFA3}"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noGrp="1"/>
          </p:cNvSpPr>
          <p:nvPr>
            <p:ph type="title"/>
          </p:nvPr>
        </p:nvSpPr>
        <p:spPr>
          <a:xfrm>
            <a:off x="1625600" y="-25399"/>
            <a:ext cx="10464800" cy="1020233"/>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prstClr val="black"/>
                </a:solidFill>
                <a:latin typeface="Times New Roman" panose="02020603050405020304" pitchFamily="18" charset="0"/>
                <a:cs typeface="Times New Roman" panose="02020603050405020304" pitchFamily="18" charset="0"/>
              </a:rPr>
              <a:t> GLOSSARY QUESTION (CO2)</a:t>
            </a:r>
          </a:p>
        </p:txBody>
      </p:sp>
      <p:sp>
        <p:nvSpPr>
          <p:cNvPr id="10" name="Content Placeholder 9"/>
          <p:cNvSpPr>
            <a:spLocks noGrp="1"/>
          </p:cNvSpPr>
          <p:nvPr>
            <p:ph idx="1"/>
          </p:nvPr>
        </p:nvSpPr>
        <p:spPr>
          <a:xfrm>
            <a:off x="914400" y="1600200"/>
            <a:ext cx="10972800" cy="4525963"/>
          </a:xfrm>
        </p:spPr>
        <p:txBody>
          <a:bodyPr>
            <a:normAutofit fontScale="77500" lnSpcReduction="20000"/>
          </a:bodyPr>
          <a:lstStyle/>
          <a:p>
            <a:pPr marL="457189" indent="-457189">
              <a:buAutoNum type="arabicPeriod"/>
            </a:pPr>
            <a:r>
              <a:rPr lang="en-US" dirty="0">
                <a:latin typeface="Times New Roman" pitchFamily="18" charset="0"/>
                <a:cs typeface="Times New Roman" pitchFamily="18" charset="0"/>
              </a:rPr>
              <a:t>are organized primarily around people                                      1. Social networks</a:t>
            </a:r>
          </a:p>
          <a:p>
            <a:pPr marL="457189" indent="-457189">
              <a:buAutoNum type="arabicPeriod"/>
            </a:pPr>
            <a:r>
              <a:rPr lang="en-US" dirty="0">
                <a:latin typeface="Times New Roman" pitchFamily="18" charset="0"/>
                <a:cs typeface="Times New Roman" pitchFamily="18" charset="0"/>
              </a:rPr>
              <a:t>The size of the graph is                                                             2. |V|= n                                             </a:t>
            </a:r>
          </a:p>
          <a:p>
            <a:pPr marL="457189" indent="-457189">
              <a:buAutoNum type="arabicPeriod"/>
            </a:pPr>
            <a:r>
              <a:rPr lang="en-US" dirty="0">
                <a:latin typeface="Times New Roman" pitchFamily="18" charset="0"/>
                <a:cs typeface="Times New Roman" pitchFamily="18" charset="0"/>
              </a:rPr>
              <a:t>A directed edge is sometimes called an                                    3. arc.  </a:t>
            </a:r>
          </a:p>
          <a:p>
            <a:pPr marL="457189" indent="-457189">
              <a:buAutoNum type="arabicPeriod"/>
            </a:pPr>
            <a:r>
              <a:rPr lang="en-US" dirty="0">
                <a:latin typeface="Times New Roman" pitchFamily="18" charset="0"/>
                <a:cs typeface="Times New Roman" pitchFamily="18" charset="0"/>
              </a:rPr>
              <a:t>Edges can have                                                                         4. directions..                             </a:t>
            </a:r>
          </a:p>
          <a:p>
            <a:pPr marL="457189" indent="-457189">
              <a:buAutoNum type="arabicPeriod"/>
            </a:pPr>
            <a:r>
              <a:rPr lang="en-US" dirty="0">
                <a:latin typeface="Times New Roman" pitchFamily="18" charset="0"/>
                <a:cs typeface="Times New Roman" pitchFamily="18" charset="0"/>
              </a:rPr>
              <a:t>Social media networks have very sparse                                   5. adjacency matrices</a:t>
            </a:r>
          </a:p>
          <a:p>
            <a:pPr marL="457189" indent="-457189">
              <a:buAutoNum type="arabicPeriod"/>
            </a:pPr>
            <a:r>
              <a:rPr lang="en-US" dirty="0">
                <a:latin typeface="Times New Roman" pitchFamily="18" charset="0"/>
                <a:cs typeface="Times New Roman" pitchFamily="18" charset="0"/>
              </a:rPr>
              <a:t>In a web graph, “nodes” represent                                             6.sites</a:t>
            </a:r>
          </a:p>
          <a:p>
            <a:pPr marL="0" indent="0">
              <a:buNone/>
            </a:pPr>
            <a:r>
              <a:rPr lang="en-US" dirty="0">
                <a:latin typeface="Times New Roman" pitchFamily="18" charset="0"/>
                <a:cs typeface="Times New Roman" pitchFamily="18" charset="0"/>
              </a:rPr>
              <a:t>7.    allows efficient, full-text searches in the database                     7.The inverted index</a:t>
            </a:r>
          </a:p>
          <a:p>
            <a:pPr marL="0" indent="0">
              <a:buNone/>
            </a:pPr>
            <a:r>
              <a:rPr lang="en-US" dirty="0">
                <a:latin typeface="Times New Roman" pitchFamily="18" charset="0"/>
                <a:cs typeface="Times New Roman" pitchFamily="18" charset="0"/>
              </a:rPr>
              <a:t>8.    Social media analytics collects and analyzes                           8.audience data from social networks</a:t>
            </a:r>
          </a:p>
          <a:p>
            <a:pPr marL="457189" indent="-457189">
              <a:buNone/>
            </a:pPr>
            <a:r>
              <a:rPr lang="en-US" dirty="0">
                <a:latin typeface="Times New Roman" pitchFamily="18" charset="0"/>
                <a:cs typeface="Times New Roman" pitchFamily="18" charset="0"/>
              </a:rPr>
              <a:t>9. discover and extract information from Web                                   9. web mining</a:t>
            </a:r>
          </a:p>
          <a:p>
            <a:pPr marL="457189" indent="-457189">
              <a:buNone/>
            </a:pPr>
            <a:r>
              <a:rPr lang="en-US" dirty="0">
                <a:latin typeface="Times New Roman" pitchFamily="18" charset="0"/>
                <a:cs typeface="Times New Roman" pitchFamily="18" charset="0"/>
              </a:rPr>
              <a:t>10. Web mining is used to                                                                10.predict user behavior.</a:t>
            </a:r>
          </a:p>
          <a:p>
            <a:pPr marL="457189" indent="-457189">
              <a:buNone/>
            </a:pPr>
            <a:r>
              <a:rPr lang="en-US" dirty="0">
                <a:latin typeface="Times New Roman" pitchFamily="18" charset="0"/>
                <a:cs typeface="Times New Roman" pitchFamily="18" charset="0"/>
              </a:rPr>
              <a:t>                                                                                 </a:t>
            </a:r>
          </a:p>
        </p:txBody>
      </p:sp>
      <p:pic>
        <p:nvPicPr>
          <p:cNvPr id="2" name="Picture 1">
            <a:extLst>
              <a:ext uri="{FF2B5EF4-FFF2-40B4-BE49-F238E27FC236}">
                <a16:creationId xmlns:a16="http://schemas.microsoft.com/office/drawing/2014/main" id="{2C173D64-E23D-5A42-71E0-4CBC5F04C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29195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39A9C1-FD7B-42AE-BB2D-9E86AA9A9784}" type="datetime1">
              <a:rPr lang="en-US" smtClean="0"/>
              <a:t>3/8/2025</a:t>
            </a:fld>
            <a:endParaRPr lang="en-US" dirty="0"/>
          </a:p>
        </p:txBody>
      </p:sp>
      <p:sp>
        <p:nvSpPr>
          <p:cNvPr id="5" name="Footer Placeholder 4"/>
          <p:cNvSpPr>
            <a:spLocks noGrp="1"/>
          </p:cNvSpPr>
          <p:nvPr>
            <p:ph type="ftr" sz="quarter" idx="11"/>
          </p:nvPr>
        </p:nvSpPr>
        <p:spPr>
          <a:xfrm>
            <a:off x="4781550" y="6339189"/>
            <a:ext cx="4057650"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p:nvPr/>
        </p:nvSpPr>
        <p:spPr>
          <a:xfrm>
            <a:off x="2586404" y="1"/>
            <a:ext cx="8058150" cy="51434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lnSpc>
                <a:spcPct val="90000"/>
              </a:lnSpc>
              <a:spcBef>
                <a:spcPct val="0"/>
              </a:spcBef>
              <a:buNone/>
              <a:defRPr sz="3200"/>
            </a:lvl1pPr>
          </a:lstStyle>
          <a:p>
            <a:r>
              <a:rPr lang="en-IN" dirty="0"/>
              <a:t>Branch </a:t>
            </a:r>
            <a:r>
              <a:rPr lang="en-IN"/>
              <a:t>Wise Application</a:t>
            </a:r>
            <a:endParaRPr lang="en-IN" dirty="0"/>
          </a:p>
        </p:txBody>
      </p:sp>
      <p:graphicFrame>
        <p:nvGraphicFramePr>
          <p:cNvPr id="9" name="Table 8"/>
          <p:cNvGraphicFramePr>
            <a:graphicFrameLocks noGrp="1"/>
          </p:cNvGraphicFramePr>
          <p:nvPr/>
        </p:nvGraphicFramePr>
        <p:xfrm>
          <a:off x="2381250" y="1845469"/>
          <a:ext cx="7600950" cy="3527727"/>
        </p:xfrm>
        <a:graphic>
          <a:graphicData uri="http://schemas.openxmlformats.org/drawingml/2006/table">
            <a:tbl>
              <a:tblPr firstRow="1" bandRow="1">
                <a:tableStyleId>{5C22544A-7EE6-4342-B048-85BDC9FD1C3A}</a:tableStyleId>
              </a:tblPr>
              <a:tblGrid>
                <a:gridCol w="7600950">
                  <a:extLst>
                    <a:ext uri="{9D8B030D-6E8A-4147-A177-3AD203B41FA5}">
                      <a16:colId xmlns:a16="http://schemas.microsoft.com/office/drawing/2014/main" val="20000"/>
                    </a:ext>
                  </a:extLst>
                </a:gridCol>
              </a:tblGrid>
              <a:tr h="342900">
                <a:tc>
                  <a:txBody>
                    <a:bodyPr/>
                    <a:lstStyle/>
                    <a:p>
                      <a:r>
                        <a:rPr lang="en-US" sz="1800" b="0" dirty="0">
                          <a:solidFill>
                            <a:schemeClr val="accent4">
                              <a:lumMod val="50000"/>
                            </a:schemeClr>
                          </a:solidFill>
                        </a:rPr>
                        <a:t>1.Security</a:t>
                      </a:r>
                    </a:p>
                  </a:txBody>
                  <a:tcPr marL="68580" marR="68580" marT="34290" marB="34290">
                    <a:solidFill>
                      <a:schemeClr val="accent3"/>
                    </a:solidFill>
                  </a:tcPr>
                </a:tc>
                <a:extLst>
                  <a:ext uri="{0D108BD9-81ED-4DB2-BD59-A6C34878D82A}">
                    <a16:rowId xmlns:a16="http://schemas.microsoft.com/office/drawing/2014/main" val="10000"/>
                  </a:ext>
                </a:extLst>
              </a:tr>
              <a:tr h="375809">
                <a:tc>
                  <a:txBody>
                    <a:bodyPr/>
                    <a:lstStyle/>
                    <a:p>
                      <a:pPr marL="0" indent="0">
                        <a:lnSpc>
                          <a:spcPct val="120000"/>
                        </a:lnSpc>
                        <a:buNone/>
                      </a:pPr>
                      <a:r>
                        <a:rPr lang="en-US" sz="1800" b="0" dirty="0">
                          <a:solidFill>
                            <a:schemeClr val="accent4">
                              <a:lumMod val="50000"/>
                            </a:schemeClr>
                          </a:solidFill>
                        </a:rPr>
                        <a:t>2. Digital Advertising</a:t>
                      </a:r>
                    </a:p>
                  </a:txBody>
                  <a:tcPr marL="68580" marR="68580" marT="34290" marB="34290">
                    <a:solidFill>
                      <a:srgbClr val="00B0F0"/>
                    </a:solidFill>
                  </a:tcPr>
                </a:tc>
                <a:extLst>
                  <a:ext uri="{0D108BD9-81ED-4DB2-BD59-A6C34878D82A}">
                    <a16:rowId xmlns:a16="http://schemas.microsoft.com/office/drawing/2014/main" val="10001"/>
                  </a:ext>
                </a:extLst>
              </a:tr>
              <a:tr h="342900">
                <a:tc>
                  <a:txBody>
                    <a:bodyPr/>
                    <a:lstStyle/>
                    <a:p>
                      <a:r>
                        <a:rPr lang="en-US" sz="1800" b="0" dirty="0">
                          <a:solidFill>
                            <a:schemeClr val="accent4">
                              <a:lumMod val="50000"/>
                            </a:schemeClr>
                          </a:solidFill>
                        </a:rPr>
                        <a:t>3. E-Commerce</a:t>
                      </a:r>
                    </a:p>
                  </a:txBody>
                  <a:tcPr marL="68580" marR="68580" marT="34290" marB="34290">
                    <a:solidFill>
                      <a:schemeClr val="accent4"/>
                    </a:solidFill>
                  </a:tcPr>
                </a:tc>
                <a:extLst>
                  <a:ext uri="{0D108BD9-81ED-4DB2-BD59-A6C34878D82A}">
                    <a16:rowId xmlns:a16="http://schemas.microsoft.com/office/drawing/2014/main" val="10002"/>
                  </a:ext>
                </a:extLst>
              </a:tr>
              <a:tr h="3429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solidFill>
                            <a:schemeClr val="accent4">
                              <a:lumMod val="50000"/>
                            </a:schemeClr>
                          </a:solidFill>
                        </a:rPr>
                        <a:t>4. Publishing</a:t>
                      </a:r>
                    </a:p>
                  </a:txBody>
                  <a:tcPr marL="68580" marR="68580" marT="34290" marB="34290">
                    <a:solidFill>
                      <a:schemeClr val="accent6"/>
                    </a:solidFill>
                  </a:tcPr>
                </a:tc>
                <a:extLst>
                  <a:ext uri="{0D108BD9-81ED-4DB2-BD59-A6C34878D82A}">
                    <a16:rowId xmlns:a16="http://schemas.microsoft.com/office/drawing/2014/main" val="10003"/>
                  </a:ext>
                </a:extLst>
              </a:tr>
              <a:tr h="375809">
                <a:tc>
                  <a:txBody>
                    <a:bodyPr/>
                    <a:lstStyle/>
                    <a:p>
                      <a:pPr marL="0" indent="0">
                        <a:lnSpc>
                          <a:spcPct val="120000"/>
                        </a:lnSpc>
                        <a:buNone/>
                      </a:pPr>
                      <a:r>
                        <a:rPr lang="en-US" sz="1800" b="0" dirty="0">
                          <a:solidFill>
                            <a:schemeClr val="accent4">
                              <a:lumMod val="50000"/>
                            </a:schemeClr>
                          </a:solidFill>
                        </a:rPr>
                        <a:t>5. Massively Multiplayer Online Games</a:t>
                      </a:r>
                    </a:p>
                  </a:txBody>
                  <a:tcPr marL="68580" marR="68580" marT="34290" marB="34290">
                    <a:solidFill>
                      <a:schemeClr val="tx2"/>
                    </a:solidFill>
                  </a:tcPr>
                </a:tc>
                <a:extLst>
                  <a:ext uri="{0D108BD9-81ED-4DB2-BD59-A6C34878D82A}">
                    <a16:rowId xmlns:a16="http://schemas.microsoft.com/office/drawing/2014/main" val="10004"/>
                  </a:ext>
                </a:extLst>
              </a:tr>
              <a:tr h="342900">
                <a:tc>
                  <a:txBody>
                    <a:bodyPr/>
                    <a:lstStyle/>
                    <a:p>
                      <a:r>
                        <a:rPr lang="en-US" sz="1800" b="0" dirty="0">
                          <a:solidFill>
                            <a:schemeClr val="accent4">
                              <a:lumMod val="50000"/>
                            </a:schemeClr>
                          </a:solidFill>
                        </a:rPr>
                        <a:t>6. Backend Services and Messaging</a:t>
                      </a:r>
                    </a:p>
                  </a:txBody>
                  <a:tcPr marL="68580" marR="68580" marT="34290" marB="34290">
                    <a:solidFill>
                      <a:schemeClr val="accent4"/>
                    </a:solidFill>
                  </a:tcPr>
                </a:tc>
                <a:extLst>
                  <a:ext uri="{0D108BD9-81ED-4DB2-BD59-A6C34878D82A}">
                    <a16:rowId xmlns:a16="http://schemas.microsoft.com/office/drawing/2014/main" val="10005"/>
                  </a:ext>
                </a:extLst>
              </a:tr>
              <a:tr h="342900">
                <a:tc>
                  <a:txBody>
                    <a:bodyPr/>
                    <a:lstStyle/>
                    <a:p>
                      <a:r>
                        <a:rPr lang="en-US" sz="1800" b="0" dirty="0">
                          <a:solidFill>
                            <a:schemeClr val="accent4">
                              <a:lumMod val="50000"/>
                            </a:schemeClr>
                          </a:solidFill>
                        </a:rPr>
                        <a:t>7. Project Management &amp; Collaboration</a:t>
                      </a:r>
                    </a:p>
                  </a:txBody>
                  <a:tcPr marL="68580" marR="68580" marT="34290" marB="34290">
                    <a:solidFill>
                      <a:srgbClr val="FFC000"/>
                    </a:solidFill>
                  </a:tcPr>
                </a:tc>
                <a:extLst>
                  <a:ext uri="{0D108BD9-81ED-4DB2-BD59-A6C34878D82A}">
                    <a16:rowId xmlns:a16="http://schemas.microsoft.com/office/drawing/2014/main" val="10006"/>
                  </a:ext>
                </a:extLst>
              </a:tr>
              <a:tr h="3429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dirty="0">
                          <a:solidFill>
                            <a:schemeClr val="accent4">
                              <a:lumMod val="50000"/>
                            </a:schemeClr>
                          </a:solidFill>
                        </a:rPr>
                        <a:t>8. Real time Monitoring Services</a:t>
                      </a:r>
                    </a:p>
                  </a:txBody>
                  <a:tcPr marL="68580" marR="68580" marT="34290" marB="34290">
                    <a:solidFill>
                      <a:schemeClr val="accent6">
                        <a:lumMod val="75000"/>
                      </a:schemeClr>
                    </a:solidFill>
                  </a:tcPr>
                </a:tc>
                <a:extLst>
                  <a:ext uri="{0D108BD9-81ED-4DB2-BD59-A6C34878D82A}">
                    <a16:rowId xmlns:a16="http://schemas.microsoft.com/office/drawing/2014/main" val="10007"/>
                  </a:ext>
                </a:extLst>
              </a:tr>
              <a:tr h="342900">
                <a:tc>
                  <a:txBody>
                    <a:bodyPr/>
                    <a:lstStyle/>
                    <a:p>
                      <a:r>
                        <a:rPr lang="en-US" sz="1800" b="0" dirty="0">
                          <a:solidFill>
                            <a:schemeClr val="accent4">
                              <a:lumMod val="50000"/>
                            </a:schemeClr>
                          </a:solidFill>
                        </a:rPr>
                        <a:t>9.Live Charting and Graphing</a:t>
                      </a:r>
                    </a:p>
                  </a:txBody>
                  <a:tcPr marL="68580" marR="68580" marT="34290" marB="34290">
                    <a:solidFill>
                      <a:srgbClr val="00B0F0"/>
                    </a:solidFill>
                  </a:tcPr>
                </a:tc>
                <a:extLst>
                  <a:ext uri="{0D108BD9-81ED-4DB2-BD59-A6C34878D82A}">
                    <a16:rowId xmlns:a16="http://schemas.microsoft.com/office/drawing/2014/main" val="10008"/>
                  </a:ext>
                </a:extLst>
              </a:tr>
              <a:tr h="375809">
                <a:tc>
                  <a:txBody>
                    <a:bodyPr/>
                    <a:lstStyle/>
                    <a:p>
                      <a:pPr marL="0" indent="0">
                        <a:lnSpc>
                          <a:spcPct val="120000"/>
                        </a:lnSpc>
                        <a:buNone/>
                      </a:pPr>
                      <a:r>
                        <a:rPr lang="en-US" sz="1800" b="0" dirty="0">
                          <a:solidFill>
                            <a:schemeClr val="accent4">
                              <a:lumMod val="50000"/>
                            </a:schemeClr>
                          </a:solidFill>
                        </a:rPr>
                        <a:t>10. Group and Private Chat</a:t>
                      </a:r>
                    </a:p>
                  </a:txBody>
                  <a:tcPr marL="68580" marR="68580" marT="34290" marB="34290">
                    <a:solidFill>
                      <a:schemeClr val="accent2"/>
                    </a:solidFill>
                  </a:tcPr>
                </a:tc>
                <a:extLst>
                  <a:ext uri="{0D108BD9-81ED-4DB2-BD59-A6C34878D82A}">
                    <a16:rowId xmlns:a16="http://schemas.microsoft.com/office/drawing/2014/main" val="10009"/>
                  </a:ext>
                </a:extLst>
              </a:tr>
            </a:tbl>
          </a:graphicData>
        </a:graphic>
      </p:graphicFrame>
      <p:pic>
        <p:nvPicPr>
          <p:cNvPr id="3" name="Picture 2">
            <a:extLst>
              <a:ext uri="{FF2B5EF4-FFF2-40B4-BE49-F238E27FC236}">
                <a16:creationId xmlns:a16="http://schemas.microsoft.com/office/drawing/2014/main" id="{DBC96F64-F1F1-01AB-7BBE-B475A89B9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4525233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0343"/>
            <a:ext cx="10515600" cy="5066620"/>
          </a:xfrm>
        </p:spPr>
        <p:txBody>
          <a:bodyPr>
            <a:normAutofit fontScale="92500" lnSpcReduction="20000"/>
          </a:bodyPr>
          <a:lstStyle/>
          <a:p>
            <a:pPr algn="just" fontAlgn="base"/>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Data Mining</a:t>
            </a:r>
            <a:r>
              <a:rPr lang="en-US" dirty="0">
                <a:latin typeface="Times New Roman" pitchFamily="18" charset="0"/>
                <a:cs typeface="Times New Roman" pitchFamily="18" charset="0"/>
              </a:rPr>
              <a:t>: the process of discovering hidden and actionable patterns from data</a:t>
            </a:r>
          </a:p>
          <a:p>
            <a:pPr algn="just"/>
            <a:r>
              <a:rPr lang="en-US" b="1" dirty="0">
                <a:latin typeface="Times New Roman" pitchFamily="18" charset="0"/>
                <a:cs typeface="Times New Roman" pitchFamily="18" charset="0"/>
              </a:rPr>
              <a:t>Aggregation</a:t>
            </a:r>
            <a:r>
              <a:rPr lang="en-US" dirty="0">
                <a:latin typeface="Times New Roman" pitchFamily="18" charset="0"/>
                <a:cs typeface="Times New Roman" pitchFamily="18" charset="0"/>
              </a:rPr>
              <a:t> – It is performed when multiple features need to be combined into a single one or when the scale of the features change</a:t>
            </a:r>
          </a:p>
          <a:p>
            <a:pPr algn="just"/>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decision tree </a:t>
            </a:r>
            <a:r>
              <a:rPr lang="en-US" dirty="0">
                <a:latin typeface="Times New Roman" pitchFamily="18" charset="0"/>
                <a:cs typeface="Times New Roman" pitchFamily="18" charset="0"/>
              </a:rPr>
              <a:t>is learned from the dataset – (training data with known classes) • The learned tree is later applied to predict the class attribute value of new data – (test data with unknown classes) – Only the feature values are known</a:t>
            </a:r>
          </a:p>
          <a:p>
            <a:pPr algn="just"/>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search engine</a:t>
            </a:r>
            <a:r>
              <a:rPr lang="en-US" dirty="0">
                <a:latin typeface="Times New Roman" pitchFamily="18" charset="0"/>
                <a:cs typeface="Times New Roman" pitchFamily="18" charset="0"/>
              </a:rPr>
              <a:t> is a </a:t>
            </a:r>
            <a:r>
              <a:rPr lang="en-US" dirty="0">
                <a:latin typeface="Times New Roman" pitchFamily="18" charset="0"/>
                <a:cs typeface="Times New Roman" pitchFamily="18" charset="0"/>
                <a:hlinkClick r:id="rId2" tooltip="Software system"/>
              </a:rPr>
              <a:t>software system</a:t>
            </a:r>
            <a:r>
              <a:rPr lang="en-US" dirty="0">
                <a:latin typeface="Times New Roman" pitchFamily="18" charset="0"/>
                <a:cs typeface="Times New Roman" pitchFamily="18" charset="0"/>
              </a:rPr>
              <a:t> designed to carry out </a:t>
            </a:r>
            <a:r>
              <a:rPr lang="en-US" dirty="0">
                <a:latin typeface="Times New Roman" pitchFamily="18" charset="0"/>
                <a:cs typeface="Times New Roman" pitchFamily="18" charset="0"/>
                <a:hlinkClick r:id="rId3" tooltip="Web search query"/>
              </a:rPr>
              <a:t>web searches</a:t>
            </a:r>
            <a:r>
              <a:rPr lang="en-US" dirty="0">
                <a:latin typeface="Times New Roman" pitchFamily="18" charset="0"/>
                <a:cs typeface="Times New Roman" pitchFamily="18" charset="0"/>
              </a:rPr>
              <a:t>. The most productive way to conduct a search on the internet is through a search engine</a:t>
            </a:r>
          </a:p>
          <a:p>
            <a:pPr algn="just"/>
            <a:r>
              <a:rPr lang="en-US" b="1" dirty="0">
                <a:latin typeface="Times New Roman" pitchFamily="18" charset="0"/>
                <a:cs typeface="Times New Roman" pitchFamily="18" charset="0"/>
              </a:rPr>
              <a:t>Vector Space Model </a:t>
            </a:r>
            <a:r>
              <a:rPr lang="en-US" dirty="0">
                <a:latin typeface="Times New Roman" pitchFamily="18" charset="0"/>
                <a:cs typeface="Times New Roman" pitchFamily="18" charset="0"/>
              </a:rPr>
              <a:t>In the vector space model, we are given a set of documents D. Each document is a set of words.</a:t>
            </a:r>
          </a:p>
          <a:p>
            <a:pPr algn="just">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F56DFC4-B87B-4E99-AE20-20FB33102B16}"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8" name="Title 1"/>
          <p:cNvSpPr txBox="1">
            <a:spLocks noGrp="1"/>
          </p:cNvSpPr>
          <p:nvPr>
            <p:ph type="title"/>
          </p:nvPr>
        </p:nvSpPr>
        <p:spPr>
          <a:xfrm>
            <a:off x="1727200" y="-25400"/>
            <a:ext cx="10464800" cy="7112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585" indent="-609585" algn="ctr"/>
            <a:r>
              <a:rPr lang="en-US" sz="3200" dirty="0">
                <a:latin typeface="Times New Roman" panose="02020603050405020304" pitchFamily="18" charset="0"/>
                <a:cs typeface="Times New Roman" panose="02020603050405020304" pitchFamily="18" charset="0"/>
              </a:rPr>
              <a:t>RECAP OF UNIT </a:t>
            </a:r>
            <a:r>
              <a:rPr lang="en-US" sz="3200" dirty="0">
                <a:solidFill>
                  <a:schemeClr val="tx1"/>
                </a:solidFill>
                <a:latin typeface="Times New Roman" panose="02020603050405020304" pitchFamily="18" charset="0"/>
                <a:cs typeface="Times New Roman" panose="02020603050405020304" pitchFamily="18" charset="0"/>
              </a:rPr>
              <a:t>(CO2)</a:t>
            </a:r>
          </a:p>
        </p:txBody>
      </p:sp>
      <p:pic>
        <p:nvPicPr>
          <p:cNvPr id="2" name="Picture 1">
            <a:extLst>
              <a:ext uri="{FF2B5EF4-FFF2-40B4-BE49-F238E27FC236}">
                <a16:creationId xmlns:a16="http://schemas.microsoft.com/office/drawing/2014/main" id="{FA5F7476-402B-0B9E-4C21-7CBEF3B4BB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25089675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0CF212-9BD1-41B3-8208-0E19FF8A81B7}" type="datetime1">
              <a:rPr lang="en-US" smtClean="0"/>
              <a:t>3/8/2025</a:t>
            </a:fld>
            <a:endParaRPr lang="en-US"/>
          </a:p>
        </p:txBody>
      </p:sp>
      <p:sp>
        <p:nvSpPr>
          <p:cNvPr id="5" name="Footer Placeholder 4"/>
          <p:cNvSpPr>
            <a:spLocks noGrp="1"/>
          </p:cNvSpPr>
          <p:nvPr>
            <p:ph type="ftr" sz="quarter" idx="11"/>
          </p:nvPr>
        </p:nvSpPr>
        <p:spPr>
          <a:xfrm>
            <a:off x="2946400" y="6356352"/>
            <a:ext cx="7416800" cy="365125"/>
          </a:xfrm>
        </p:spPr>
        <p:txBody>
          <a:bodyPr/>
          <a:lstStyle/>
          <a:p>
            <a:r>
              <a:rPr lang="en-US"/>
              <a:t>Dr. Atul Pratap Singh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p:nvPr/>
        </p:nvSpPr>
        <p:spPr>
          <a:xfrm>
            <a:off x="1828800" y="3"/>
            <a:ext cx="10363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9" name="Content Placeholder 8"/>
          <p:cNvSpPr>
            <a:spLocks noGrp="1"/>
          </p:cNvSpPr>
          <p:nvPr>
            <p:ph idx="1"/>
          </p:nvPr>
        </p:nvSpPr>
        <p:spPr>
          <a:xfrm>
            <a:off x="3200401" y="1897179"/>
            <a:ext cx="5857916" cy="1015727"/>
          </a:xfrm>
          <a:prstGeom prst="rect">
            <a:avLst/>
          </a:prstGeom>
          <a:noFill/>
        </p:spPr>
        <p:txBody>
          <a:bodyPr vert="horz" wrap="square" lIns="91440" tIns="45720" rIns="91440" bIns="45720" rtlCol="0">
            <a:spAutoFit/>
          </a:bodyPr>
          <a:lstStyle/>
          <a:p>
            <a:pPr algn="ctr">
              <a:buNone/>
            </a:pPr>
            <a:r>
              <a:rPr lang="en-US" sz="6667" b="1" dirty="0">
                <a:ln w="10541" cmpd="sng">
                  <a:solidFill>
                    <a:schemeClr val="accent1">
                      <a:shade val="88000"/>
                      <a:satMod val="110000"/>
                    </a:schemeClr>
                  </a:solidFill>
                  <a:prstDash val="solid"/>
                </a:ln>
                <a:solidFill>
                  <a:srgbClr val="00B050"/>
                </a:solidFill>
                <a:latin typeface="Times New Roman" panose="02020603050405020304" pitchFamily="18" charset="0"/>
                <a:cs typeface="Times New Roman" panose="02020603050405020304" pitchFamily="18" charset="0"/>
              </a:rPr>
              <a:t>Thank You</a:t>
            </a:r>
          </a:p>
        </p:txBody>
      </p:sp>
      <p:pic>
        <p:nvPicPr>
          <p:cNvPr id="2" name="Picture 1">
            <a:extLst>
              <a:ext uri="{FF2B5EF4-FFF2-40B4-BE49-F238E27FC236}">
                <a16:creationId xmlns:a16="http://schemas.microsoft.com/office/drawing/2014/main" id="{A3B610D6-10F5-2ADB-5EDA-7E1B4F342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33306"/>
            <a:ext cx="1581150" cy="929490"/>
          </a:xfrm>
          <a:prstGeom prst="rect">
            <a:avLst/>
          </a:prstGeom>
        </p:spPr>
      </p:pic>
    </p:spTree>
    <p:extLst>
      <p:ext uri="{BB962C8B-B14F-4D97-AF65-F5344CB8AC3E}">
        <p14:creationId xmlns:p14="http://schemas.microsoft.com/office/powerpoint/2010/main" val="194468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AA017DED2FF74E808DB8671E015C26" ma:contentTypeVersion="6" ma:contentTypeDescription="Create a new document." ma:contentTypeScope="" ma:versionID="7f01428b94ad7a72ed21c17ad8024598">
  <xsd:schema xmlns:xsd="http://www.w3.org/2001/XMLSchema" xmlns:xs="http://www.w3.org/2001/XMLSchema" xmlns:p="http://schemas.microsoft.com/office/2006/metadata/properties" xmlns:ns2="93ca740a-f6c6-424a-9486-1d021bfa92d6" xmlns:ns3="3ad79370-5149-40b3-8d57-bd5d3f117cc7" targetNamespace="http://schemas.microsoft.com/office/2006/metadata/properties" ma:root="true" ma:fieldsID="4652360cc59dabd22680b74b6e51c951" ns2:_="" ns3:_="">
    <xsd:import namespace="93ca740a-f6c6-424a-9486-1d021bfa92d6"/>
    <xsd:import namespace="3ad79370-5149-40b3-8d57-bd5d3f117cc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ca740a-f6c6-424a-9486-1d021bfa92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d79370-5149-40b3-8d57-bd5d3f117cc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3E6640-44EF-4E1D-8447-47BA4892E3B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0A1FDC3-B76E-4E95-9D04-8507A7040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ca740a-f6c6-424a-9486-1d021bfa92d6"/>
    <ds:schemaRef ds:uri="3ad79370-5149-40b3-8d57-bd5d3f117c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23AEA9-BA82-4234-B0A3-266983B363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164</TotalTime>
  <Words>12779</Words>
  <Application>Microsoft Office PowerPoint</Application>
  <PresentationFormat>Widescreen</PresentationFormat>
  <Paragraphs>1098</Paragraphs>
  <Slides>91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91</vt:i4>
      </vt:variant>
    </vt:vector>
  </HeadingPairs>
  <TitlesOfParts>
    <vt:vector size="99" baseType="lpstr">
      <vt:lpstr>Arial</vt:lpstr>
      <vt:lpstr>Calibri</vt:lpstr>
      <vt:lpstr>Calibri Light</vt:lpstr>
      <vt:lpstr>Liberation Serif</vt:lpstr>
      <vt:lpstr>Symbol</vt:lpstr>
      <vt:lpstr>Times New Roman</vt:lpstr>
      <vt:lpstr>Wingdings</vt:lpstr>
      <vt:lpstr>Office Theme</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Search (CO2)</vt:lpstr>
      <vt:lpstr>PowerPoint Presentation</vt:lpstr>
      <vt:lpstr>Data Mining(CO2)</vt:lpstr>
      <vt:lpstr>Data Mining(CO2)</vt:lpstr>
      <vt:lpstr>Data Mining(CO2)</vt:lpstr>
      <vt:lpstr>Data Mining(CO2)</vt:lpstr>
      <vt:lpstr>Data Mining(CO2)</vt:lpstr>
      <vt:lpstr>Data Mining(CO2)</vt:lpstr>
      <vt:lpstr>Data Mining(CO2)</vt:lpstr>
      <vt:lpstr>Data Mining(CO2)</vt:lpstr>
      <vt:lpstr>PowerPoint Presentation</vt:lpstr>
      <vt:lpstr>Machine Learning for extracting knowledge from the web(CO2)</vt:lpstr>
      <vt:lpstr>PowerPoint Presentation</vt:lpstr>
      <vt:lpstr>Inverted indices(CO2)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Daily Quiz(CO2)</vt:lpstr>
      <vt:lpstr>PowerPoint Presentation</vt:lpstr>
      <vt:lpstr>Essentials of Social graphs(CO2)</vt:lpstr>
      <vt:lpstr>Essentials of Social graphs(CO2)</vt:lpstr>
      <vt:lpstr>Essentials of Social graphs(CO2)</vt:lpstr>
      <vt:lpstr>Essentials of Social graphs(CO2)</vt:lpstr>
      <vt:lpstr>Essentials of Social graphs(CO2)</vt:lpstr>
      <vt:lpstr>Essentials of Social graphs(CO2)</vt:lpstr>
      <vt:lpstr>Essentials of Social graphs(CO2)</vt:lpstr>
      <vt:lpstr>PowerPoint Presentation</vt:lpstr>
      <vt:lpstr>Essentials of Social graphs(CO2)</vt:lpstr>
      <vt:lpstr>Essentials of Social graphs(CO2)</vt:lpstr>
      <vt:lpstr>Essentials of Social graphs(CO2)</vt:lpstr>
      <vt:lpstr>PowerPoint Presentation</vt:lpstr>
      <vt:lpstr>Essentials of Social graphs(CO2)</vt:lpstr>
      <vt:lpstr>PowerPoint Presentation</vt:lpstr>
      <vt:lpstr>PowerPoint Presentation</vt:lpstr>
      <vt:lpstr>PowerPoint Presentation</vt:lpstr>
      <vt:lpstr>PowerPoint Presentation</vt:lpstr>
      <vt:lpstr>PowerPoint Presentation</vt:lpstr>
      <vt:lpstr>Network Models (CO2)</vt:lpstr>
      <vt:lpstr>Network Models (CO2)</vt:lpstr>
      <vt:lpstr>Network Models (CO2)</vt:lpstr>
      <vt:lpstr>PowerPoint Presentation</vt:lpstr>
      <vt:lpstr>Network Models (CO2)</vt:lpstr>
      <vt:lpstr>Network Models (CO2)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GLOSSARY QUESTION (CO2)</vt:lpstr>
      <vt:lpstr> GLOSSARY QUESTION (CO2)</vt:lpstr>
      <vt:lpstr>RECAP OF UNIT (CO2)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asus</dc:creator>
  <cp:lastModifiedBy>Mr. Atul Pratap Singh</cp:lastModifiedBy>
  <cp:revision>30</cp:revision>
  <dcterms:created xsi:type="dcterms:W3CDTF">2024-01-04T14:55:34Z</dcterms:created>
  <dcterms:modified xsi:type="dcterms:W3CDTF">2025-03-08T09:01:59Z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0x01010058AA017DED2FF74E808DB8671E015C26</vt:lpwstr>
  </property>
</Properties>
</file>