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57" r:id="rId3"/>
    <p:sldId id="258" r:id="rId4"/>
    <p:sldId id="259" r:id="rId5"/>
    <p:sldId id="260" r:id="rId6"/>
    <p:sldId id="262" r:id="rId7"/>
    <p:sldId id="261"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340" r:id="rId28"/>
    <p:sldId id="341" r:id="rId29"/>
    <p:sldId id="342" r:id="rId30"/>
    <p:sldId id="285"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35" r:id="rId52"/>
    <p:sldId id="336" r:id="rId53"/>
    <p:sldId id="363" r:id="rId54"/>
    <p:sldId id="33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2F88D-1AD8-5A22-7058-BC536E5898B2}" v="3865" dt="2024-06-21T16:22:05.524"/>
    <p1510:client id="{8D3A4405-5D04-D84A-A0DF-41EC8BA74D75}" v="1808" dt="2024-06-20T10:58:23.168"/>
    <p1510:client id="{EAC5B572-EC14-D195-2CBB-C5B965A0A9B6}" v="154" dt="2024-06-20T11:10:2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89"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3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4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4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4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4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4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4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5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5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5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5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5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5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5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5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5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5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4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1" loCatId="list" qsTypeId="urn:microsoft.com/office/officeart/2005/8/quickstyle/simple3#26" qsCatId="simple" csTypeId="urn:microsoft.com/office/officeart/2005/8/colors/accent1_2#30" csCatId="accent1" phldr="1"/>
      <dgm:spPr/>
      <dgm:t>
        <a:bodyPr/>
        <a:lstStyle/>
        <a:p>
          <a:endParaRPr lang="en-IN"/>
        </a:p>
      </dgm:t>
    </dgm:pt>
    <dgm:pt modelId="{7D789064-E078-475E-909A-C5052F4BA196}">
      <dgm:prSet/>
      <dgm:spPr/>
      <dgm:t>
        <a:bodyPr/>
        <a:lstStyle/>
        <a:p>
          <a:r>
            <a:rPr lang="en-US" dirty="0"/>
            <a:t>Overview: Text and Sentiment Mining, Semantic Analysis Applications, Sentiment Analysis Process, Speech Analytics, Text Representation- tokenization, stemming, stop words, TF-IDF, Feature Vector Representation, NER, N-gram modelling, Text Clustering, Text Classification, Topic Modelling-LDA, HDP. Sentiment Classification, feature based opinion mining, comparative sentence, and relational mining, Opinion summarization, Opinion spam detection.</a:t>
          </a:r>
          <a:endParaRPr lang="en-IN" dirty="0"/>
        </a:p>
      </dgm:t>
    </dgm:pt>
    <dgm:pt modelId="{43FADFA5-83E2-443A-9574-B22D9019FFF7}" type="parTrans" cxnId="{C94402FE-8993-4B42-B9CD-BA81374B51D8}">
      <dgm:prSet/>
      <dgm:spPr/>
      <dgm:t>
        <a:bodyPr/>
        <a:lstStyle/>
        <a:p>
          <a:endParaRPr lang="en-US"/>
        </a:p>
      </dgm:t>
    </dgm:pt>
    <dgm:pt modelId="{61BF66FA-62DC-4B02-AA8D-961EEDC71AAA}" type="sibTrans" cxnId="{C94402FE-8993-4B42-B9CD-BA81374B51D8}">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A05CB4DD-1CA7-4E3D-AB3C-5D7A05BEB45B}" type="pres">
      <dgm:prSet presAssocID="{7D789064-E078-475E-909A-C5052F4BA196}" presName="parentText" presStyleLbl="node1" presStyleIdx="0" presStyleCnt="1">
        <dgm:presLayoutVars>
          <dgm:chMax val="0"/>
          <dgm:bulletEnabled val="1"/>
        </dgm:presLayoutVars>
      </dgm:prSet>
      <dgm:spPr/>
      <dgm:t>
        <a:bodyPr/>
        <a:lstStyle/>
        <a:p>
          <a:endParaRPr lang="en-US"/>
        </a:p>
      </dgm:t>
    </dgm:pt>
  </dgm:ptLst>
  <dgm:cxnLst>
    <dgm:cxn modelId="{481C3FAE-345A-4BB6-81EC-75EB097C6CA4}" type="presOf" srcId="{7D789064-E078-475E-909A-C5052F4BA196}" destId="{A05CB4DD-1CA7-4E3D-AB3C-5D7A05BEB45B}" srcOrd="0" destOrd="0" presId="urn:microsoft.com/office/officeart/2005/8/layout/vList2#31"/>
    <dgm:cxn modelId="{C94402FE-8993-4B42-B9CD-BA81374B51D8}" srcId="{18EA6042-2EA2-4065-81DF-7A18BEC42C1C}" destId="{7D789064-E078-475E-909A-C5052F4BA196}" srcOrd="0" destOrd="0" parTransId="{43FADFA5-83E2-443A-9574-B22D9019FFF7}" sibTransId="{61BF66FA-62DC-4B02-AA8D-961EEDC71AAA}"/>
    <dgm:cxn modelId="{091AA3A7-63C3-4607-80F4-20EA470E1057}" type="presOf" srcId="{18EA6042-2EA2-4065-81DF-7A18BEC42C1C}" destId="{5935E145-FD17-4F9E-B302-F21214F4A468}" srcOrd="0" destOrd="0" presId="urn:microsoft.com/office/officeart/2005/8/layout/vList2#31"/>
    <dgm:cxn modelId="{0294B94A-F3E5-4752-BED6-032093A77EB1}" type="presParOf" srcId="{5935E145-FD17-4F9E-B302-F21214F4A468}" destId="{A05CB4DD-1CA7-4E3D-AB3C-5D7A05BEB45B}" srcOrd="0" destOrd="0" presId="urn:microsoft.com/office/officeart/2005/8/layout/vList2#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45" loCatId="list" qsTypeId="urn:microsoft.com/office/officeart/2005/8/quickstyle/simple3#37" qsCatId="simple" csTypeId="urn:microsoft.com/office/officeart/2005/8/colors/accent1_2#43" csCatId="accent1" phldr="1"/>
      <dgm:spPr/>
      <dgm:t>
        <a:bodyPr/>
        <a:lstStyle/>
        <a:p>
          <a:endParaRPr lang="en-IN"/>
        </a:p>
      </dgm:t>
    </dgm:pt>
    <dgm:pt modelId="{FCBD3793-394C-48FC-B28C-1D09533E7BA0}">
      <dgm:prSet custT="1"/>
      <dgm:spPr/>
      <dgm:t>
        <a:bodyPr/>
        <a:lstStyle/>
        <a:p>
          <a:r>
            <a:rPr lang="en-IN" sz="1600" b="1" dirty="0"/>
            <a:t>Perform social network analysis to identify important social actors, subgroups and network properties in social media sites.</a:t>
          </a: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custScaleY="269496" custLinFactNeighborX="2941" custLinFactNeighborY="-20">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665869D8-D592-499B-A046-E0756AA2337F}" type="presOf" srcId="{FCBD3793-394C-48FC-B28C-1D09533E7BA0}" destId="{8C029958-E145-4D8C-B815-F42AE9B5E6DF}" srcOrd="0" destOrd="0" presId="urn:microsoft.com/office/officeart/2005/8/layout/vList2#45"/>
    <dgm:cxn modelId="{B8319699-438E-4499-9045-BF7895FF2A58}" type="presOf" srcId="{FF45E94E-C528-4C21-A29D-573922B4ED68}" destId="{45C93CBB-046D-43CD-9356-3FC8771C32AF}" srcOrd="0" destOrd="0" presId="urn:microsoft.com/office/officeart/2005/8/layout/vList2#45"/>
    <dgm:cxn modelId="{AD526E82-5320-430F-8F96-D76878DB2495}" type="presParOf" srcId="{45C93CBB-046D-43CD-9356-3FC8771C32AF}" destId="{8C029958-E145-4D8C-B815-F42AE9B5E6DF}" srcOrd="0" destOrd="0" presId="urn:microsoft.com/office/officeart/2005/8/layout/vList2#45"/>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46" loCatId="list" qsTypeId="urn:microsoft.com/office/officeart/2005/8/quickstyle/simple3#38" qsCatId="simple" csTypeId="urn:microsoft.com/office/officeart/2005/8/colors/accent1_2#44" csCatId="accent1" phldr="1"/>
      <dgm:spPr/>
      <dgm:t>
        <a:bodyPr/>
        <a:lstStyle/>
        <a:p>
          <a:endParaRPr lang="en-IN"/>
        </a:p>
      </dgm:t>
    </dgm:pt>
    <dgm:pt modelId="{F2B2203F-2FAE-49B7-A1D5-9CD1B5127346}">
      <dgm:prSet custT="1"/>
      <dgm:spPr/>
      <dgm:t>
        <a:bodyPr/>
        <a:lstStyle/>
        <a:p>
          <a:r>
            <a:rPr lang="en-IN" sz="1600" b="1" dirty="0"/>
            <a:t>Interpret the terminologies ,metaphors  of text summarization.</a:t>
          </a: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0473C77-0D32-4AF6-90F0-BAE450B821FE}" type="presOf" srcId="{CA3BDE70-45F2-45D1-A9F8-5ADC9B616F85}" destId="{BAD57889-E122-4358-BE0C-A1CC3A735F9B}" srcOrd="0" destOrd="0" presId="urn:microsoft.com/office/officeart/2005/8/layout/vList2#46"/>
    <dgm:cxn modelId="{1F9FC71E-341D-4C28-996D-22FF752DC6F8}" type="presOf" srcId="{F2B2203F-2FAE-49B7-A1D5-9CD1B5127346}" destId="{54692D58-280A-4A5B-8ABB-4AA8C3D0C486}" srcOrd="0" destOrd="0" presId="urn:microsoft.com/office/officeart/2005/8/layout/vList2#46"/>
    <dgm:cxn modelId="{618EBE5F-4902-4891-B198-C60FC6E7B75B}" type="presParOf" srcId="{BAD57889-E122-4358-BE0C-A1CC3A735F9B}" destId="{54692D58-280A-4A5B-8ABB-4AA8C3D0C486}" srcOrd="0" destOrd="0" presId="urn:microsoft.com/office/officeart/2005/8/layout/vList2#46"/>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47" loCatId="list" qsTypeId="urn:microsoft.com/office/officeart/2005/8/quickstyle/simple3#39" qsCatId="simple" csTypeId="urn:microsoft.com/office/officeart/2005/8/colors/accent1_2#45" csCatId="accent1" phldr="1"/>
      <dgm:spPr/>
      <dgm:t>
        <a:bodyPr/>
        <a:lstStyle/>
        <a:p>
          <a:endParaRPr lang="en-IN"/>
        </a:p>
      </dgm:t>
    </dgm:pt>
    <dgm:pt modelId="{502B59D9-8C99-44C9-B85F-4596BFA6E16F}">
      <dgm:prSet custT="1"/>
      <dgm:spPr/>
      <dgm:t>
        <a:bodyPr/>
        <a:lstStyle/>
        <a:p>
          <a:r>
            <a:rPr lang="en-IN" sz="1700" b="1" dirty="0"/>
            <a:t>Apply state of the art mining tools and libraries on realistic data sets as a basic for business decisions and applications.</a:t>
          </a: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ScaleY="56667" custLinFactNeighborX="0" custLinFactNeighborY="-22117">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B93E7918-D174-48FE-BA35-8F8728F65805}" type="presOf" srcId="{502B59D9-8C99-44C9-B85F-4596BFA6E16F}" destId="{3EED7F0D-5C80-4479-905C-E79E88227593}" srcOrd="0" destOrd="0" presId="urn:microsoft.com/office/officeart/2005/8/layout/vList2#47"/>
    <dgm:cxn modelId="{2EFB08CB-E8B6-4BFE-8103-D985839773AD}" type="presOf" srcId="{0803BEA6-810A-46C8-899C-70229B268BB8}" destId="{E298B721-E1B9-4CD4-8B1A-4950CC157D9F}" srcOrd="0" destOrd="0" presId="urn:microsoft.com/office/officeart/2005/8/layout/vList2#47"/>
    <dgm:cxn modelId="{7A0C3B4A-96E3-4F9C-87E2-FB1EBCEB978E}" type="presParOf" srcId="{E298B721-E1B9-4CD4-8B1A-4950CC157D9F}" destId="{3EED7F0D-5C80-4479-905C-E79E88227593}" srcOrd="0" destOrd="0" presId="urn:microsoft.com/office/officeart/2005/8/layout/vList2#47"/>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8" loCatId="list" qsTypeId="urn:microsoft.com/office/officeart/2005/8/quickstyle/3d1#7" qsCatId="3D" csTypeId="urn:microsoft.com/office/officeart/2005/8/colors/accent1_2#46"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518">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2ED36CF2-FB6C-49DF-8CCF-182BA5E938BC}" type="presOf" srcId="{09995D18-05F5-4A4B-8F9A-27E4833C6620}" destId="{F61E8516-DE3F-4AE9-AE50-9F42F39BFAD3}" srcOrd="0" destOrd="0" presId="urn:microsoft.com/office/officeart/2005/8/layout/vList2#48"/>
    <dgm:cxn modelId="{059926B3-2F7D-4DB3-A6FA-7EBA75027EFA}" type="presOf" srcId="{90AED077-85C4-46EA-B5F8-30BF070D360B}" destId="{B898B381-A99B-40FA-B837-D80DC4A60493}" srcOrd="0" destOrd="0" presId="urn:microsoft.com/office/officeart/2005/8/layout/vList2#48"/>
    <dgm:cxn modelId="{98361D6F-1DA0-4157-9744-59815BBD8B3C}" type="presParOf" srcId="{F61E8516-DE3F-4AE9-AE50-9F42F39BFAD3}" destId="{B898B381-A99B-40FA-B837-D80DC4A60493}" srcOrd="0" destOrd="0" presId="urn:microsoft.com/office/officeart/2005/8/layout/vList2#4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9" loCatId="list" qsTypeId="urn:microsoft.com/office/officeart/2005/8/quickstyle/simple3#40" qsCatId="simple" csTypeId="urn:microsoft.com/office/officeart/2005/8/colors/accent1_2#47" csCatId="accent1"/>
      <dgm:spPr/>
      <dgm:t>
        <a:bodyPr/>
        <a:lstStyle/>
        <a:p>
          <a:endParaRPr lang="en-IN"/>
        </a:p>
      </dgm:t>
    </dgm:pt>
    <dgm:pt modelId="{02C141FE-9ABF-48FD-9848-42A0EFA33222}">
      <dgm:prSet/>
      <dgm:spPr/>
      <dgm:t>
        <a:bodyPr/>
        <a:lstStyle/>
        <a:p>
          <a:r>
            <a:rPr lang="en-IN" b="1" dirty="0">
              <a:latin typeface="+mj-lt"/>
            </a:rPr>
            <a:t>PO1 : </a:t>
          </a:r>
          <a:r>
            <a:rPr lang="en-US" b="1" dirty="0">
              <a:latin typeface="+mj-lt"/>
            </a:rPr>
            <a:t>Engineering Knowledge</a:t>
          </a:r>
          <a:endParaRPr lang="en-IN" dirty="0">
            <a:latin typeface="+mj-lt"/>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269BE2CC-6FE6-494B-A6EF-90CA85B9BC09}" type="presOf" srcId="{02C141FE-9ABF-48FD-9848-42A0EFA33222}" destId="{AEDD9097-4AFF-4D2E-9357-46583571353B}" srcOrd="0" destOrd="0" presId="urn:microsoft.com/office/officeart/2005/8/layout/vList2#49"/>
    <dgm:cxn modelId="{2FF19512-D0E8-413D-8D10-3CD1196801D7}" type="presOf" srcId="{9A6AA7B5-1491-47C8-85E4-E5E8FDD6D065}" destId="{685F4F69-7D82-4DED-A9A8-7071B724DF07}" srcOrd="0" destOrd="0" presId="urn:microsoft.com/office/officeart/2005/8/layout/vList2#49"/>
    <dgm:cxn modelId="{235FA966-C47A-4BCB-AAED-54A261FD7D2F}" srcId="{9A6AA7B5-1491-47C8-85E4-E5E8FDD6D065}" destId="{02C141FE-9ABF-48FD-9848-42A0EFA33222}" srcOrd="0" destOrd="0" parTransId="{293B506A-CB52-4629-804F-4EA81B2C3153}" sibTransId="{22F57173-271F-4897-B456-2A1AE73C488C}"/>
    <dgm:cxn modelId="{A5E30E3E-250E-44FD-9580-4064F94A4309}" type="presParOf" srcId="{685F4F69-7D82-4DED-A9A8-7071B724DF07}" destId="{AEDD9097-4AFF-4D2E-9357-46583571353B}" srcOrd="0" destOrd="0" presId="urn:microsoft.com/office/officeart/2005/8/layout/vList2#4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0" loCatId="list" qsTypeId="urn:microsoft.com/office/officeart/2005/8/quickstyle/simple3#41" qsCatId="simple" csTypeId="urn:microsoft.com/office/officeart/2005/8/colors/accent1_2#48" csCatId="accent1"/>
      <dgm:spPr/>
      <dgm:t>
        <a:bodyPr/>
        <a:lstStyle/>
        <a:p>
          <a:endParaRPr lang="en-IN"/>
        </a:p>
      </dgm:t>
    </dgm:pt>
    <dgm:pt modelId="{E7AAAF9E-D416-49AE-8611-65377A7DE939}">
      <dgm:prSet/>
      <dgm:spPr/>
      <dgm:t>
        <a:bodyPr/>
        <a:lstStyle/>
        <a:p>
          <a:r>
            <a:rPr lang="en-US" b="1" dirty="0">
              <a:latin typeface="+mj-lt"/>
            </a:rPr>
            <a:t>PO2 : Problem Analysis</a:t>
          </a:r>
          <a:endParaRPr lang="en-IN" dirty="0">
            <a:latin typeface="+mj-lt"/>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LinFactNeighborX="-1667" custLinFactNeighborY="-59273">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67F5EBCD-7B97-4FE0-AA5F-9FF6EFB94DE6}" type="presOf" srcId="{1B644E16-AACD-4612-92E0-D46EF4ECB879}" destId="{B22A3E1F-BDC2-4FC3-B056-77BC1F86A5BC}" srcOrd="0" destOrd="0" presId="urn:microsoft.com/office/officeart/2005/8/layout/vList2#50"/>
    <dgm:cxn modelId="{04456257-7998-4F39-B435-75770E4D9091}" type="presOf" srcId="{E7AAAF9E-D416-49AE-8611-65377A7DE939}" destId="{CD5036F8-A246-4E6A-8921-20C367BBB964}" srcOrd="0" destOrd="0" presId="urn:microsoft.com/office/officeart/2005/8/layout/vList2#50"/>
    <dgm:cxn modelId="{2986C7B0-A80E-4A1F-81C6-CE5358FBABDB}" type="presParOf" srcId="{B22A3E1F-BDC2-4FC3-B056-77BC1F86A5BC}" destId="{CD5036F8-A246-4E6A-8921-20C367BBB964}" srcOrd="0" destOrd="0" presId="urn:microsoft.com/office/officeart/2005/8/layout/vList2#5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1" loCatId="list" qsTypeId="urn:microsoft.com/office/officeart/2005/8/quickstyle/simple3#42" qsCatId="simple" csTypeId="urn:microsoft.com/office/officeart/2005/8/colors/accent1_2#49" csCatId="accent1"/>
      <dgm:spPr/>
      <dgm:t>
        <a:bodyPr/>
        <a:lstStyle/>
        <a:p>
          <a:endParaRPr lang="en-IN"/>
        </a:p>
      </dgm:t>
    </dgm:pt>
    <dgm:pt modelId="{FCBD3793-394C-48FC-B28C-1D09533E7BA0}">
      <dgm:prSet/>
      <dgm:spPr/>
      <dgm:t>
        <a:bodyPr/>
        <a:lstStyle/>
        <a:p>
          <a:r>
            <a:rPr lang="en-IN" b="1" dirty="0">
              <a:latin typeface="+mj-lt"/>
            </a:rPr>
            <a:t>PO3 : </a:t>
          </a:r>
          <a:r>
            <a:rPr lang="en-US" b="1" dirty="0">
              <a:latin typeface="+mj-lt"/>
            </a:rPr>
            <a:t>Design/Development of solutions</a:t>
          </a:r>
          <a:endParaRPr lang="en-IN" dirty="0">
            <a:latin typeface="+mj-lt"/>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6BDDA63F-7F7D-4C7E-86F8-021EF9A7EF93}" type="presOf" srcId="{FF45E94E-C528-4C21-A29D-573922B4ED68}" destId="{45C93CBB-046D-43CD-9356-3FC8771C32AF}" srcOrd="0" destOrd="0" presId="urn:microsoft.com/office/officeart/2005/8/layout/vList2#51"/>
    <dgm:cxn modelId="{F10783DD-B4F3-4A5E-BCC8-1533FE6AC331}" type="presOf" srcId="{FCBD3793-394C-48FC-B28C-1D09533E7BA0}" destId="{8C029958-E145-4D8C-B815-F42AE9B5E6DF}" srcOrd="0" destOrd="0" presId="urn:microsoft.com/office/officeart/2005/8/layout/vList2#51"/>
    <dgm:cxn modelId="{16C574CB-6FB1-4C28-BCDF-D2E4A6EDFC83}" type="presParOf" srcId="{45C93CBB-046D-43CD-9356-3FC8771C32AF}" destId="{8C029958-E145-4D8C-B815-F42AE9B5E6DF}" srcOrd="0" destOrd="0" presId="urn:microsoft.com/office/officeart/2005/8/layout/vList2#5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2" loCatId="list" qsTypeId="urn:microsoft.com/office/officeart/2005/8/quickstyle/simple3#43" qsCatId="simple" csTypeId="urn:microsoft.com/office/officeart/2005/8/colors/accent1_2#50" csCatId="accent1"/>
      <dgm:spPr/>
      <dgm:t>
        <a:bodyPr/>
        <a:lstStyle/>
        <a:p>
          <a:endParaRPr lang="en-IN"/>
        </a:p>
      </dgm:t>
    </dgm:pt>
    <dgm:pt modelId="{F2B2203F-2FAE-49B7-A1D5-9CD1B5127346}">
      <dgm:prSet/>
      <dgm:spPr/>
      <dgm:t>
        <a:bodyPr/>
        <a:lstStyle/>
        <a:p>
          <a:r>
            <a:rPr lang="en-US" b="1" dirty="0">
              <a:latin typeface="+mj-lt"/>
            </a:rPr>
            <a:t>PO4 : Conduct Investigations of complex problems</a:t>
          </a:r>
          <a:endParaRPr lang="en-IN" dirty="0">
            <a:latin typeface="+mj-lt"/>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2F619F5-74D3-417A-8B58-DED1C6703DDA}" type="presOf" srcId="{CA3BDE70-45F2-45D1-A9F8-5ADC9B616F85}" destId="{BAD57889-E122-4358-BE0C-A1CC3A735F9B}" srcOrd="0" destOrd="0" presId="urn:microsoft.com/office/officeart/2005/8/layout/vList2#52"/>
    <dgm:cxn modelId="{1909516C-BCE5-4353-B56A-21175CBC33B3}" type="presOf" srcId="{F2B2203F-2FAE-49B7-A1D5-9CD1B5127346}" destId="{54692D58-280A-4A5B-8ABB-4AA8C3D0C486}" srcOrd="0" destOrd="0" presId="urn:microsoft.com/office/officeart/2005/8/layout/vList2#52"/>
    <dgm:cxn modelId="{8560336C-5FB9-4397-8FB0-FBD4594E7074}" type="presParOf" srcId="{BAD57889-E122-4358-BE0C-A1CC3A735F9B}" destId="{54692D58-280A-4A5B-8ABB-4AA8C3D0C486}" srcOrd="0" destOrd="0" presId="urn:microsoft.com/office/officeart/2005/8/layout/vList2#5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803BEA6-810A-46C8-899C-70229B268BB8}" type="doc">
      <dgm:prSet loTypeId="urn:microsoft.com/office/officeart/2005/8/layout/vList2#53" loCatId="list" qsTypeId="urn:microsoft.com/office/officeart/2005/8/quickstyle/simple3#44" qsCatId="simple" csTypeId="urn:microsoft.com/office/officeart/2005/8/colors/accent1_2#51" csCatId="accent1" phldr="1"/>
      <dgm:spPr/>
      <dgm:t>
        <a:bodyPr/>
        <a:lstStyle/>
        <a:p>
          <a:endParaRPr lang="en-IN"/>
        </a:p>
      </dgm:t>
    </dgm:pt>
    <dgm:pt modelId="{502B59D9-8C99-44C9-B85F-4596BFA6E16F}">
      <dgm:prSet/>
      <dgm:spPr/>
      <dgm:t>
        <a:bodyPr/>
        <a:lstStyle/>
        <a:p>
          <a:r>
            <a:rPr lang="en-IN" b="1" dirty="0">
              <a:latin typeface="+mj-lt"/>
            </a:rPr>
            <a:t>PO5 : </a:t>
          </a:r>
          <a:r>
            <a:rPr lang="en-US" b="1" dirty="0">
              <a:latin typeface="+mj-lt"/>
            </a:rPr>
            <a:t>Modern tool usage</a:t>
          </a:r>
          <a:endParaRPr lang="en-IN" dirty="0">
            <a:latin typeface="+mj-lt"/>
          </a:endParaRP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89B86702-CBFF-4C4A-87CB-6C7C7A24F0BB}" type="presOf" srcId="{0803BEA6-810A-46C8-899C-70229B268BB8}" destId="{E298B721-E1B9-4CD4-8B1A-4950CC157D9F}" srcOrd="0" destOrd="0" presId="urn:microsoft.com/office/officeart/2005/8/layout/vList2#53"/>
    <dgm:cxn modelId="{79F52068-9168-49F4-ABEA-6EC918CAAC57}" type="presOf" srcId="{502B59D9-8C99-44C9-B85F-4596BFA6E16F}" destId="{3EED7F0D-5C80-4479-905C-E79E88227593}" srcOrd="0" destOrd="0" presId="urn:microsoft.com/office/officeart/2005/8/layout/vList2#53"/>
    <dgm:cxn modelId="{FC1085FD-3A66-4C5B-833A-74FF3D13A439}" type="presParOf" srcId="{E298B721-E1B9-4CD4-8B1A-4950CC157D9F}" destId="{3EED7F0D-5C80-4479-905C-E79E88227593}" srcOrd="0" destOrd="0" presId="urn:microsoft.com/office/officeart/2005/8/layout/vList2#5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BCFF2A5-481F-4662-8A7E-7E8F303E314D}" type="doc">
      <dgm:prSet loTypeId="urn:microsoft.com/office/officeart/2005/8/layout/vList2#54" loCatId="list" qsTypeId="urn:microsoft.com/office/officeart/2005/8/quickstyle/simple3#45" qsCatId="simple" csTypeId="urn:microsoft.com/office/officeart/2005/8/colors/accent1_2#52" csCatId="accent1" phldr="1"/>
      <dgm:spPr/>
      <dgm:t>
        <a:bodyPr/>
        <a:lstStyle/>
        <a:p>
          <a:endParaRPr lang="en-IN"/>
        </a:p>
      </dgm:t>
    </dgm:pt>
    <dgm:pt modelId="{FBA19F7D-578A-464D-ADE6-D3D08AEFD9D5}">
      <dgm:prSet custT="1"/>
      <dgm:spPr/>
      <dgm:t>
        <a:bodyPr/>
        <a:lstStyle/>
        <a:p>
          <a:r>
            <a:rPr lang="en-US" sz="2100" b="1" dirty="0">
              <a:latin typeface="+mj-lt"/>
            </a:rPr>
            <a:t>PO6 : The engineer and society</a:t>
          </a:r>
          <a:endParaRPr lang="en-IN" sz="2100" dirty="0">
            <a:latin typeface="+mj-lt"/>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t>
        <a:bodyPr/>
        <a:lstStyle/>
        <a:p>
          <a:endParaRPr lang="en-US"/>
        </a:p>
      </dgm:t>
    </dgm:pt>
  </dgm:ptLst>
  <dgm:cxnLst>
    <dgm:cxn modelId="{D0AB457E-09BC-4C4F-B283-9F37B0A4CA2F}" type="presOf" srcId="{FBA19F7D-578A-464D-ADE6-D3D08AEFD9D5}" destId="{6CC17462-A62E-4245-BFD1-F10DCB528333}" srcOrd="0" destOrd="0" presId="urn:microsoft.com/office/officeart/2005/8/layout/vList2#54"/>
    <dgm:cxn modelId="{2D5C99BE-FD26-4B2A-BDE6-32613E7B9204}" type="presOf" srcId="{EBCFF2A5-481F-4662-8A7E-7E8F303E314D}" destId="{52F828C4-77A4-4B43-9441-70FA5F9DF12E}" srcOrd="0" destOrd="0" presId="urn:microsoft.com/office/officeart/2005/8/layout/vList2#54"/>
    <dgm:cxn modelId="{CA989CB1-55E9-41C4-929C-8340165DAC8F}" srcId="{EBCFF2A5-481F-4662-8A7E-7E8F303E314D}" destId="{FBA19F7D-578A-464D-ADE6-D3D08AEFD9D5}" srcOrd="0" destOrd="0" parTransId="{3AF0BA7F-DD77-44E2-A6BF-C585D5079A71}" sibTransId="{C1BF92C5-17F2-4305-A1F3-8B3F1D8CBFFC}"/>
    <dgm:cxn modelId="{BAFD18D5-2549-4E60-97DD-99E339F7D5DA}" type="presParOf" srcId="{52F828C4-77A4-4B43-9441-70FA5F9DF12E}" destId="{6CC17462-A62E-4245-BFD1-F10DCB528333}" srcOrd="0" destOrd="0" presId="urn:microsoft.com/office/officeart/2005/8/layout/vList2#5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custT="1"/>
      <dgm:spPr/>
      <dgm:t>
        <a:bodyPr/>
        <a:lstStyle/>
        <a:p>
          <a:r>
            <a:rPr lang="en-US" sz="2700" dirty="0"/>
            <a:t>Web Mining Overview, Web Structure Mining, Search Engine, Web Analytics, Machine Learning for extracting knowledge from the web, Inverted indices and Boolean queries. PLSI, Query optimization, SEO, page ranking, Social Graphs (Interaction, Latent and Following Graphs), Ethics of Scraping, Static data extraction and Web Scraping using Python</a:t>
          </a:r>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6DCBBEC5-5B01-4132-A331-9D4D3453D65C}" type="pres">
      <dgm:prSet presAssocID="{8632B43A-A1FB-4963-84A0-F0A61C5BFA59}" presName="parentText" presStyleLbl="node1" presStyleIdx="0" presStyleCnt="1" custScaleY="895413" custLinFactNeighborY="-25629">
        <dgm:presLayoutVars>
          <dgm:chMax val="0"/>
          <dgm:bulletEnabled val="1"/>
        </dgm:presLayoutVars>
      </dgm:prSet>
      <dgm:spPr/>
      <dgm:t>
        <a:bodyPr/>
        <a:lstStyle/>
        <a:p>
          <a:endParaRPr lang="en-US"/>
        </a:p>
      </dgm:t>
    </dgm:pt>
  </dgm:ptLst>
  <dgm:cxnLst>
    <dgm:cxn modelId="{6F0FFE21-F288-41B6-AC2F-F6C2F97FC76B}" srcId="{18EA6042-2EA2-4065-81DF-7A18BEC42C1C}" destId="{8632B43A-A1FB-4963-84A0-F0A61C5BFA59}" srcOrd="0" destOrd="0" parTransId="{8954BA86-F411-4F2D-BEFA-BBF9617D879B}" sibTransId="{B34E360E-2AF5-434A-80B9-E34DD0DE11AF}"/>
    <dgm:cxn modelId="{CEF4207B-9A88-4C7F-9854-D8DC57B65472}" type="presOf" srcId="{8632B43A-A1FB-4963-84A0-F0A61C5BFA59}" destId="{6DCBBEC5-5B01-4132-A331-9D4D3453D65C}" srcOrd="0" destOrd="0" presId="urn:microsoft.com/office/officeart/2005/8/layout/vList2#32"/>
    <dgm:cxn modelId="{C0AD709E-320B-4381-8394-AF0D7542A2C1}" type="presOf" srcId="{18EA6042-2EA2-4065-81DF-7A18BEC42C1C}" destId="{5935E145-FD17-4F9E-B302-F21214F4A468}" srcOrd="0" destOrd="0" presId="urn:microsoft.com/office/officeart/2005/8/layout/vList2#32"/>
    <dgm:cxn modelId="{5C85BD0E-8CD5-40C0-95D0-5D2760F699F5}" type="presParOf" srcId="{5935E145-FD17-4F9E-B302-F21214F4A468}" destId="{6DCBBEC5-5B01-4132-A331-9D4D3453D65C}" srcOrd="0" destOrd="0" presId="urn:microsoft.com/office/officeart/2005/8/layout/vList2#3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5" loCatId="list" qsTypeId="urn:microsoft.com/office/officeart/2005/8/quickstyle/3d1#8" qsCatId="3D" csTypeId="urn:microsoft.com/office/officeart/2005/8/colors/accent1_2#53"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13A338C2-6B4F-4E53-B067-783BB37DB4B8}" type="presOf" srcId="{09995D18-05F5-4A4B-8F9A-27E4833C6620}" destId="{F61E8516-DE3F-4AE9-AE50-9F42F39BFAD3}" srcOrd="0" destOrd="0" presId="urn:microsoft.com/office/officeart/2005/8/layout/vList2#55"/>
    <dgm:cxn modelId="{67BFA85E-145F-44E8-B0AC-783DFCA75D52}" type="presOf" srcId="{90AED077-85C4-46EA-B5F8-30BF070D360B}" destId="{B898B381-A99B-40FA-B837-D80DC4A60493}" srcOrd="0" destOrd="0" presId="urn:microsoft.com/office/officeart/2005/8/layout/vList2#55"/>
    <dgm:cxn modelId="{4AABD35C-5A70-42B4-952D-3571943D5CEB}" type="presParOf" srcId="{F61E8516-DE3F-4AE9-AE50-9F42F39BFAD3}" destId="{B898B381-A99B-40FA-B837-D80DC4A60493}" srcOrd="0" destOrd="0" presId="urn:microsoft.com/office/officeart/2005/8/layout/vList2#5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6AA7B5-1491-47C8-85E4-E5E8FDD6D065}" type="doc">
      <dgm:prSet loTypeId="urn:microsoft.com/office/officeart/2005/8/layout/vList2#56" loCatId="list" qsTypeId="urn:microsoft.com/office/officeart/2005/8/quickstyle/simple3#46" qsCatId="simple" csTypeId="urn:microsoft.com/office/officeart/2005/8/colors/accent1_2#54"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D9DF646C-4716-4C8A-AFBB-C4F016B2810C}" type="presOf" srcId="{9A6AA7B5-1491-47C8-85E4-E5E8FDD6D065}" destId="{685F4F69-7D82-4DED-A9A8-7071B724DF07}" srcOrd="0" destOrd="0" presId="urn:microsoft.com/office/officeart/2005/8/layout/vList2#56"/>
    <dgm:cxn modelId="{B5D9AFD8-A761-464B-8E0A-673F85E1365D}" type="presOf" srcId="{02C141FE-9ABF-48FD-9848-42A0EFA33222}" destId="{AEDD9097-4AFF-4D2E-9357-46583571353B}" srcOrd="0" destOrd="0" presId="urn:microsoft.com/office/officeart/2005/8/layout/vList2#56"/>
    <dgm:cxn modelId="{4A6BE53A-6C8F-4792-B40E-76EA3D947950}" type="presParOf" srcId="{685F4F69-7D82-4DED-A9A8-7071B724DF07}" destId="{AEDD9097-4AFF-4D2E-9357-46583571353B}" srcOrd="0" destOrd="0" presId="urn:microsoft.com/office/officeart/2005/8/layout/vList2#5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7" loCatId="list" qsTypeId="urn:microsoft.com/office/officeart/2005/8/quickstyle/simple3#47" qsCatId="simple" csTypeId="urn:microsoft.com/office/officeart/2005/8/colors/accent1_2#55"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35F0A74C-EED2-45A7-A024-9DBEAD7DAF2B}" type="presOf" srcId="{E7AAAF9E-D416-49AE-8611-65377A7DE939}" destId="{CD5036F8-A246-4E6A-8921-20C367BBB964}" srcOrd="0" destOrd="0" presId="urn:microsoft.com/office/officeart/2005/8/layout/vList2#57"/>
    <dgm:cxn modelId="{64D080F9-01AB-4381-92D6-30A1DCB91335}" type="presOf" srcId="{1B644E16-AACD-4612-92E0-D46EF4ECB879}" destId="{B22A3E1F-BDC2-4FC3-B056-77BC1F86A5BC}" srcOrd="0" destOrd="0" presId="urn:microsoft.com/office/officeart/2005/8/layout/vList2#57"/>
    <dgm:cxn modelId="{FD9BB8E1-4D35-4258-B3DB-D8F71B14D167}" type="presParOf" srcId="{B22A3E1F-BDC2-4FC3-B056-77BC1F86A5BC}" destId="{CD5036F8-A246-4E6A-8921-20C367BBB964}" srcOrd="0" destOrd="0" presId="urn:microsoft.com/office/officeart/2005/8/layout/vList2#5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8" loCatId="list" qsTypeId="urn:microsoft.com/office/officeart/2005/8/quickstyle/simple3#48" qsCatId="simple" csTypeId="urn:microsoft.com/office/officeart/2005/8/colors/accent1_2#56"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98682F40-8CD8-4C09-9AF8-AB3348308CA9}" type="presOf" srcId="{FCBD3793-394C-48FC-B28C-1D09533E7BA0}" destId="{8C029958-E145-4D8C-B815-F42AE9B5E6DF}" srcOrd="0" destOrd="0" presId="urn:microsoft.com/office/officeart/2005/8/layout/vList2#58"/>
    <dgm:cxn modelId="{AB6B6506-5FAB-4B7C-9169-D7EAD2353449}" type="presOf" srcId="{FF45E94E-C528-4C21-A29D-573922B4ED68}" destId="{45C93CBB-046D-43CD-9356-3FC8771C32AF}" srcOrd="0" destOrd="0" presId="urn:microsoft.com/office/officeart/2005/8/layout/vList2#58"/>
    <dgm:cxn modelId="{8D1571E3-5D04-4F81-95D3-8B0E9DF967CD}" type="presParOf" srcId="{45C93CBB-046D-43CD-9356-3FC8771C32AF}" destId="{8C029958-E145-4D8C-B815-F42AE9B5E6DF}" srcOrd="0" destOrd="0" presId="urn:microsoft.com/office/officeart/2005/8/layout/vList2#5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9" loCatId="list" qsTypeId="urn:microsoft.com/office/officeart/2005/8/quickstyle/simple3#49" qsCatId="simple" csTypeId="urn:microsoft.com/office/officeart/2005/8/colors/accent1_2#57"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302C0250-4844-44E8-8E87-694A9CD9D190}" type="presOf" srcId="{CA3BDE70-45F2-45D1-A9F8-5ADC9B616F85}" destId="{BAD57889-E122-4358-BE0C-A1CC3A735F9B}" srcOrd="0" destOrd="0" presId="urn:microsoft.com/office/officeart/2005/8/layout/vList2#59"/>
    <dgm:cxn modelId="{AE9E2A66-4596-4B64-A2F2-AFB39C6F1D5F}" type="presOf" srcId="{F2B2203F-2FAE-49B7-A1D5-9CD1B5127346}" destId="{54692D58-280A-4A5B-8ABB-4AA8C3D0C486}" srcOrd="0" destOrd="0" presId="urn:microsoft.com/office/officeart/2005/8/layout/vList2#59"/>
    <dgm:cxn modelId="{6DD55BAC-89B5-406B-BB81-9036F2B71E2C}" type="presParOf" srcId="{BAD57889-E122-4358-BE0C-A1CC3A735F9B}" destId="{54692D58-280A-4A5B-8ABB-4AA8C3D0C486}" srcOrd="0" destOrd="0" presId="urn:microsoft.com/office/officeart/2005/8/layout/vList2#5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803BEA6-810A-46C8-899C-70229B268BB8}" type="doc">
      <dgm:prSet loTypeId="urn:microsoft.com/office/officeart/2005/8/layout/vList2#60" loCatId="list" qsTypeId="urn:microsoft.com/office/officeart/2005/8/quickstyle/simple3#50" qsCatId="simple" csTypeId="urn:microsoft.com/office/officeart/2005/8/colors/accent1_2#58"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08781C5A-3335-4541-B26F-E94ACB891832}" type="presOf" srcId="{502B59D9-8C99-44C9-B85F-4596BFA6E16F}" destId="{3EED7F0D-5C80-4479-905C-E79E88227593}" srcOrd="0" destOrd="0" presId="urn:microsoft.com/office/officeart/2005/8/layout/vList2#60"/>
    <dgm:cxn modelId="{14D39711-3E84-402E-B5E0-1372FC992FFD}" type="presOf" srcId="{0803BEA6-810A-46C8-899C-70229B268BB8}" destId="{E298B721-E1B9-4CD4-8B1A-4950CC157D9F}" srcOrd="0" destOrd="0" presId="urn:microsoft.com/office/officeart/2005/8/layout/vList2#60"/>
    <dgm:cxn modelId="{C9E089C8-EA44-42B6-A421-BC5E23A7437A}" type="presParOf" srcId="{E298B721-E1B9-4CD4-8B1A-4950CC157D9F}" destId="{3EED7F0D-5C80-4479-905C-E79E88227593}" srcOrd="0" destOrd="0" presId="urn:microsoft.com/office/officeart/2005/8/layout/vList2#6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BCFF2A5-481F-4662-8A7E-7E8F303E314D}" type="doc">
      <dgm:prSet loTypeId="urn:microsoft.com/office/officeart/2005/8/layout/vList2#61" loCatId="list" qsTypeId="urn:microsoft.com/office/officeart/2005/8/quickstyle/simple3#51" qsCatId="simple" csTypeId="urn:microsoft.com/office/officeart/2005/8/colors/accent1_2#59" csCatId="accent1" phldr="1"/>
      <dgm:spPr/>
      <dgm:t>
        <a:bodyPr/>
        <a:lstStyle/>
        <a:p>
          <a:endParaRPr lang="en-IN"/>
        </a:p>
      </dgm:t>
    </dgm:pt>
    <dgm:pt modelId="{FBA19F7D-578A-464D-ADE6-D3D08AEFD9D5}">
      <dgm:prSet custT="1"/>
      <dgm:spPr/>
      <dgm:t>
        <a:bodyPr/>
        <a:lstStyle/>
        <a:p>
          <a:r>
            <a:rPr lang="en-US" sz="2100" b="1" dirty="0">
              <a:latin typeface="+mj-lt"/>
              <a:ea typeface="Times New Roman" panose="02020603050405020304" pitchFamily="18" charset="0"/>
              <a:cs typeface="Times New Roman" panose="02020603050405020304" pitchFamily="18" charset="0"/>
            </a:rPr>
            <a:t>PO12 : Life-long learning</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122368" custLinFactNeighborX="-19492" custLinFactNeighborY="-87110">
        <dgm:presLayoutVars>
          <dgm:chMax val="0"/>
          <dgm:bulletEnabled val="1"/>
        </dgm:presLayoutVars>
      </dgm:prSet>
      <dgm:spPr/>
      <dgm:t>
        <a:bodyPr/>
        <a:lstStyle/>
        <a:p>
          <a:endParaRPr lang="en-US"/>
        </a:p>
      </dgm:t>
    </dgm:pt>
  </dgm:ptLst>
  <dgm:cxnLst>
    <dgm:cxn modelId="{2A6A6335-5251-4CB3-8B1D-CEFFFAED9562}" type="presOf" srcId="{FBA19F7D-578A-464D-ADE6-D3D08AEFD9D5}" destId="{6CC17462-A62E-4245-BFD1-F10DCB528333}" srcOrd="0" destOrd="0" presId="urn:microsoft.com/office/officeart/2005/8/layout/vList2#61"/>
    <dgm:cxn modelId="{65D9D85F-486A-4A06-AD68-9C6AB2C4F4AD}" type="presOf" srcId="{EBCFF2A5-481F-4662-8A7E-7E8F303E314D}" destId="{52F828C4-77A4-4B43-9441-70FA5F9DF12E}" srcOrd="0" destOrd="0" presId="urn:microsoft.com/office/officeart/2005/8/layout/vList2#61"/>
    <dgm:cxn modelId="{CA989CB1-55E9-41C4-929C-8340165DAC8F}" srcId="{EBCFF2A5-481F-4662-8A7E-7E8F303E314D}" destId="{FBA19F7D-578A-464D-ADE6-D3D08AEFD9D5}" srcOrd="0" destOrd="0" parTransId="{3AF0BA7F-DD77-44E2-A6BF-C585D5079A71}" sibTransId="{C1BF92C5-17F2-4305-A1F3-8B3F1D8CBFFC}"/>
    <dgm:cxn modelId="{400CCC66-3303-461A-BAEA-75B31EA83383}" type="presParOf" srcId="{52F828C4-77A4-4B43-9441-70FA5F9DF12E}" destId="{6CC17462-A62E-4245-BFD1-F10DCB528333}" srcOrd="0" destOrd="0" presId="urn:microsoft.com/office/officeart/2005/8/layout/vList2#6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dgm:t>
        <a:bodyPr/>
        <a:lstStyle/>
        <a:p>
          <a:r>
            <a:rPr lang="en-US" sz="2700" dirty="0"/>
            <a:t>Introduction to Social Media Mining, Challenges in Social Media Mining, Process of Social media Mining, Essentials of Social graphs and its types, Social Networks Measures, Network Models, Information Diffusion in social media, Behavioural Analytics, Influence and Homophily, Recommendation in social media.</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A70C7D7A-7237-4035-A931-79FB00840655}" type="presOf" srcId="{18CE3E0E-3290-422E-BD32-E1AD8CB2C6E4}" destId="{5466BB5F-F99C-4092-B11E-435C2EC87E42}" srcOrd="0" destOrd="0" presId="urn:microsoft.com/office/officeart/2005/8/layout/vList2#33"/>
    <dgm:cxn modelId="{BED4A246-4258-4DC0-AA05-1D705A3CA9E5}" type="presOf" srcId="{18EA6042-2EA2-4065-81DF-7A18BEC42C1C}" destId="{5935E145-FD17-4F9E-B302-F21214F4A468}" srcOrd="0" destOrd="0" presId="urn:microsoft.com/office/officeart/2005/8/layout/vList2#33"/>
    <dgm:cxn modelId="{0BFA3B29-CDC5-415E-9D78-BDF5BD2542B4}"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dgm:t>
        <a:bodyPr/>
        <a:lstStyle/>
        <a:p>
          <a:r>
            <a:rPr lang="en-US" sz="2700" dirty="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2700" dirty="0" err="1"/>
            <a:t>NumPy</a:t>
          </a:r>
          <a:r>
            <a:rPr lang="en-US" sz="2700" dirty="0"/>
            <a:t>, Pandas, NLTK, </a:t>
          </a:r>
          <a:r>
            <a:rPr lang="en-US" sz="2700" dirty="0" err="1"/>
            <a:t>Matplotlib</a:t>
          </a:r>
          <a:r>
            <a:rPr lang="en-US" sz="2700" dirty="0"/>
            <a:t>)</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8C571198-A20B-48EA-9E5C-42A300A40FFF}" type="presOf" srcId="{18CE3E0E-3290-422E-BD32-E1AD8CB2C6E4}" destId="{5466BB5F-F99C-4092-B11E-435C2EC87E42}" srcOrd="0" destOrd="0" presId="urn:microsoft.com/office/officeart/2005/8/layout/vList2#33"/>
    <dgm:cxn modelId="{B9BC4634-8992-4638-B199-F5352F06AC3C}" type="presOf" srcId="{18EA6042-2EA2-4065-81DF-7A18BEC42C1C}" destId="{5935E145-FD17-4F9E-B302-F21214F4A468}" srcOrd="0" destOrd="0" presId="urn:microsoft.com/office/officeart/2005/8/layout/vList2#33"/>
    <dgm:cxn modelId="{ABBBE836-CA4A-4AD2-ACC7-3A24666709B6}"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5" loCatId="list" qsTypeId="urn:microsoft.com/office/officeart/2005/8/quickstyle/simple3#30" qsCatId="simple" csTypeId="urn:microsoft.com/office/officeart/2005/8/colors/accent1_2#34" csCatId="accent1" phldr="1"/>
      <dgm:spPr/>
      <dgm:t>
        <a:bodyPr/>
        <a:lstStyle/>
        <a:p>
          <a:endParaRPr lang="en-IN"/>
        </a:p>
      </dgm:t>
    </dgm:pt>
    <dgm:pt modelId="{A8220DE5-2315-4CA5-8030-B84D86D15531}">
      <dgm:prSet/>
      <dgm:spPr/>
      <dgm:t>
        <a:bodyPr/>
        <a:lstStyle/>
        <a:p>
          <a:r>
            <a:rPr lang="en-US" dirty="0"/>
            <a:t>Trend Analysis, Types of trend analysis, Recent Trends in Text, Data Localization, Role of Web Mining in E-Commerce,  Social Media Analytics, Social Media Analytics tools.</a:t>
          </a:r>
        </a:p>
        <a:p>
          <a:r>
            <a:rPr lang="en-US" dirty="0"/>
            <a:t>Case Studies: Facebook Insights Using Python, Sentiment and Text Mining  of Twitter data and Google analytics.</a:t>
          </a:r>
          <a:endParaRPr lang="en-IN" dirty="0"/>
        </a:p>
      </dgm:t>
    </dgm:pt>
    <dgm:pt modelId="{3CEC6178-9746-4B94-BADA-DD5DF8BE00D3}" type="parTrans" cxnId="{5C1D5B02-37F2-4650-88D6-25270FF1138B}">
      <dgm:prSet/>
      <dgm:spPr/>
      <dgm:t>
        <a:bodyPr/>
        <a:lstStyle/>
        <a:p>
          <a:endParaRPr lang="en-US"/>
        </a:p>
      </dgm:t>
    </dgm:pt>
    <dgm:pt modelId="{43E67400-2CE1-4655-BE46-542900CA978B}" type="sibTrans" cxnId="{5C1D5B02-37F2-4650-88D6-25270FF1138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D0BCB3A4-5F35-4C8F-B7DE-FBB6D289F0CC}" type="pres">
      <dgm:prSet presAssocID="{A8220DE5-2315-4CA5-8030-B84D86D15531}" presName="parentText" presStyleLbl="node1" presStyleIdx="0" presStyleCnt="1">
        <dgm:presLayoutVars>
          <dgm:chMax val="0"/>
          <dgm:bulletEnabled val="1"/>
        </dgm:presLayoutVars>
      </dgm:prSet>
      <dgm:spPr/>
      <dgm:t>
        <a:bodyPr/>
        <a:lstStyle/>
        <a:p>
          <a:endParaRPr lang="en-US"/>
        </a:p>
      </dgm:t>
    </dgm:pt>
  </dgm:ptLst>
  <dgm:cxnLst>
    <dgm:cxn modelId="{5C1D5B02-37F2-4650-88D6-25270FF1138B}" srcId="{18EA6042-2EA2-4065-81DF-7A18BEC42C1C}" destId="{A8220DE5-2315-4CA5-8030-B84D86D15531}" srcOrd="0" destOrd="0" parTransId="{3CEC6178-9746-4B94-BADA-DD5DF8BE00D3}" sibTransId="{43E67400-2CE1-4655-BE46-542900CA978B}"/>
    <dgm:cxn modelId="{586AEAA9-5D0F-40F0-B3D4-19AE19B0AB46}" type="presOf" srcId="{A8220DE5-2315-4CA5-8030-B84D86D15531}" destId="{D0BCB3A4-5F35-4C8F-B7DE-FBB6D289F0CC}" srcOrd="0" destOrd="0" presId="urn:microsoft.com/office/officeart/2005/8/layout/vList2#35"/>
    <dgm:cxn modelId="{E7ABB183-CDD7-4FD4-87C4-CC2A005F288B}" type="presOf" srcId="{18EA6042-2EA2-4065-81DF-7A18BEC42C1C}" destId="{5935E145-FD17-4F9E-B302-F21214F4A468}" srcOrd="0" destOrd="0" presId="urn:microsoft.com/office/officeart/2005/8/layout/vList2#35"/>
    <dgm:cxn modelId="{7ACAEB1D-339E-443D-90CC-6F8BFE141F33}" type="presParOf" srcId="{5935E145-FD17-4F9E-B302-F21214F4A468}" destId="{D0BCB3A4-5F35-4C8F-B7DE-FBB6D289F0CC}" srcOrd="0" destOrd="0" presId="urn:microsoft.com/office/officeart/2005/8/layout/vList2#3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087D5B-D783-472D-88B5-FF8830383D40}" type="doc">
      <dgm:prSet loTypeId="urn:microsoft.com/office/officeart/2005/8/layout/vList2#38" loCatId="list" qsTypeId="urn:microsoft.com/office/officeart/2005/8/quickstyle/simple3#32" qsCatId="simple" csTypeId="urn:microsoft.com/office/officeart/2005/8/colors/accent1_2#37" csCatId="accent1" phldr="1"/>
      <dgm:spPr/>
      <dgm:t>
        <a:bodyPr/>
        <a:lstStyle/>
        <a:p>
          <a:endParaRPr lang="en-IN"/>
        </a:p>
      </dgm:t>
    </dgm:pt>
    <dgm:pt modelId="{7BB3BA43-7F32-4A76-9FC7-336C200C90EC}">
      <dgm:prSet/>
      <dgm:spPr/>
      <dgm:t>
        <a:bodyPr/>
        <a:lstStyle/>
        <a:p>
          <a:r>
            <a:rPr lang="en-US" dirty="0"/>
            <a:t>To understand text mining and social media data analytic activities and apply the complexities of processing text and network data from different data sources.</a:t>
          </a:r>
          <a:endParaRPr lang="en-IN" dirty="0"/>
        </a:p>
      </dgm:t>
    </dgm:pt>
    <dgm:pt modelId="{AA5648EF-AFAF-4B82-BF2F-0DAE6E96DE0A}" type="parTrans" cxnId="{1CBC9DDF-F422-49E2-8CDF-85D75632C8EC}">
      <dgm:prSet/>
      <dgm:spPr/>
      <dgm:t>
        <a:bodyPr/>
        <a:lstStyle/>
        <a:p>
          <a:endParaRPr lang="en-US"/>
        </a:p>
      </dgm:t>
    </dgm:pt>
    <dgm:pt modelId="{253A114A-494E-4573-9CA0-B5729483DE4A}" type="sibTrans" cxnId="{1CBC9DDF-F422-49E2-8CDF-85D75632C8EC}">
      <dgm:prSet/>
      <dgm:spPr/>
      <dgm:t>
        <a:bodyPr/>
        <a:lstStyle/>
        <a:p>
          <a:endParaRPr lang="en-US"/>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EC3D586B-6568-48EA-AB47-21DBC0FD868F}" type="pres">
      <dgm:prSet presAssocID="{7BB3BA43-7F32-4A76-9FC7-336C200C90EC}" presName="parentText" presStyleLbl="node1" presStyleIdx="0" presStyleCnt="1">
        <dgm:presLayoutVars>
          <dgm:chMax val="0"/>
          <dgm:bulletEnabled val="1"/>
        </dgm:presLayoutVars>
      </dgm:prSet>
      <dgm:spPr/>
      <dgm:t>
        <a:bodyPr/>
        <a:lstStyle/>
        <a:p>
          <a:endParaRPr lang="en-US"/>
        </a:p>
      </dgm:t>
    </dgm:pt>
  </dgm:ptLst>
  <dgm:cxnLst>
    <dgm:cxn modelId="{A67B8C6A-305D-49D2-B356-C12054DD5A4A}" type="presOf" srcId="{62087D5B-D783-472D-88B5-FF8830383D40}" destId="{BAC330DF-63D6-4D05-B05B-326D87078E16}" srcOrd="0" destOrd="0" presId="urn:microsoft.com/office/officeart/2005/8/layout/vList2#38"/>
    <dgm:cxn modelId="{1CBC9DDF-F422-49E2-8CDF-85D75632C8EC}" srcId="{62087D5B-D783-472D-88B5-FF8830383D40}" destId="{7BB3BA43-7F32-4A76-9FC7-336C200C90EC}" srcOrd="0" destOrd="0" parTransId="{AA5648EF-AFAF-4B82-BF2F-0DAE6E96DE0A}" sibTransId="{253A114A-494E-4573-9CA0-B5729483DE4A}"/>
    <dgm:cxn modelId="{13CE230F-603A-4C16-BB92-13703AF02CF8}" type="presOf" srcId="{7BB3BA43-7F32-4A76-9FC7-336C200C90EC}" destId="{EC3D586B-6568-48EA-AB47-21DBC0FD868F}" srcOrd="0" destOrd="0" presId="urn:microsoft.com/office/officeart/2005/8/layout/vList2#38"/>
    <dgm:cxn modelId="{95E81476-7AC7-4E1D-BDBA-8543FD6250B6}" type="presParOf" srcId="{BAC330DF-63D6-4D05-B05B-326D87078E16}" destId="{EC3D586B-6568-48EA-AB47-21DBC0FD868F}" srcOrd="0" destOrd="0" presId="urn:microsoft.com/office/officeart/2005/8/layout/vList2#3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2" loCatId="list" qsTypeId="urn:microsoft.com/office/officeart/2005/8/quickstyle/3d1#5" qsCatId="3D" csTypeId="urn:microsoft.com/office/officeart/2005/8/colors/accent1_2#41"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91584" custLinFactY="-35625" custLinFactNeighborX="-1586" custLinFactNeighborY="-100000">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420769B1-5EAF-40FB-A090-1B4767F7C6D7}" type="presOf" srcId="{90AED077-85C4-46EA-B5F8-30BF070D360B}" destId="{B898B381-A99B-40FA-B837-D80DC4A60493}" srcOrd="0" destOrd="0" presId="urn:microsoft.com/office/officeart/2005/8/layout/vList2#42"/>
    <dgm:cxn modelId="{7D55359D-098E-466A-B996-08C4E151DCF2}" type="presOf" srcId="{09995D18-05F5-4A4B-8F9A-27E4833C6620}" destId="{F61E8516-DE3F-4AE9-AE50-9F42F39BFAD3}" srcOrd="0" destOrd="0" presId="urn:microsoft.com/office/officeart/2005/8/layout/vList2#42"/>
    <dgm:cxn modelId="{ED2FFCDA-24E2-49A1-B285-6CD3A981839D}" type="presParOf" srcId="{F61E8516-DE3F-4AE9-AE50-9F42F39BFAD3}" destId="{B898B381-A99B-40FA-B837-D80DC4A60493}" srcOrd="0" destOrd="0" presId="urn:microsoft.com/office/officeart/2005/8/layout/vList2#4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3" loCatId="list" qsTypeId="urn:microsoft.com/office/officeart/2005/8/quickstyle/3d1#6" qsCatId="3D" csTypeId="urn:microsoft.com/office/officeart/2005/8/colors/colorful2#2" csCatId="colorful" phldr="1"/>
      <dgm:spPr/>
      <dgm:t>
        <a:bodyPr/>
        <a:lstStyle/>
        <a:p>
          <a:endParaRPr lang="en-IN"/>
        </a:p>
      </dgm:t>
    </dgm:pt>
    <dgm:pt modelId="{02C141FE-9ABF-48FD-9848-42A0EFA33222}">
      <dgm:prSet custT="1"/>
      <dgm:spPr>
        <a:solidFill>
          <a:schemeClr val="tx2">
            <a:lumMod val="40000"/>
            <a:lumOff val="60000"/>
          </a:schemeClr>
        </a:solidFill>
        <a:ln>
          <a:solidFill>
            <a:schemeClr val="accent1">
              <a:lumMod val="40000"/>
              <a:lumOff val="60000"/>
            </a:schemeClr>
          </a:solidFill>
        </a:ln>
      </dgm:spPr>
      <dgm:t>
        <a:bodyPr/>
        <a:lstStyle/>
        <a:p>
          <a:r>
            <a:rPr lang="en-US" sz="1800" b="1" dirty="0">
              <a:solidFill>
                <a:schemeClr val="bg2">
                  <a:lumMod val="10000"/>
                </a:schemeClr>
              </a:solidFill>
            </a:rPr>
            <a:t> Design new solutions to opinion extraction, sentiment classification and data summarization problems.</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custScaleY="310550" custLinFactNeighborY="24454">
        <dgm:presLayoutVars>
          <dgm:chMax val="0"/>
          <dgm:bulletEnabled val="1"/>
        </dgm:presLayoutVars>
      </dgm:prSet>
      <dgm:spPr/>
      <dgm:t>
        <a:bodyPr/>
        <a:lstStyle/>
        <a:p>
          <a:endParaRPr lang="en-US"/>
        </a:p>
      </dgm:t>
    </dgm:pt>
  </dgm:ptLst>
  <dgm:cxnLst>
    <dgm:cxn modelId="{5F860278-2491-4EF2-89EE-9127D8923FA7}" type="presOf" srcId="{02C141FE-9ABF-48FD-9848-42A0EFA33222}" destId="{AEDD9097-4AFF-4D2E-9357-46583571353B}" srcOrd="0" destOrd="0" presId="urn:microsoft.com/office/officeart/2005/8/layout/vList2#43"/>
    <dgm:cxn modelId="{2D3BA50C-0ABF-4455-BFF0-AEED3DD51738}" type="presOf" srcId="{9A6AA7B5-1491-47C8-85E4-E5E8FDD6D065}" destId="{685F4F69-7D82-4DED-A9A8-7071B724DF07}" srcOrd="0" destOrd="0" presId="urn:microsoft.com/office/officeart/2005/8/layout/vList2#43"/>
    <dgm:cxn modelId="{235FA966-C47A-4BCB-AAED-54A261FD7D2F}" srcId="{9A6AA7B5-1491-47C8-85E4-E5E8FDD6D065}" destId="{02C141FE-9ABF-48FD-9848-42A0EFA33222}" srcOrd="0" destOrd="0" parTransId="{293B506A-CB52-4629-804F-4EA81B2C3153}" sibTransId="{22F57173-271F-4897-B456-2A1AE73C488C}"/>
    <dgm:cxn modelId="{81C5EBD1-6A6F-4D3D-B08F-C67851968BB7}" type="presParOf" srcId="{685F4F69-7D82-4DED-A9A8-7071B724DF07}" destId="{AEDD9097-4AFF-4D2E-9357-46583571353B}" srcOrd="0" destOrd="0" presId="urn:microsoft.com/office/officeart/2005/8/layout/vList2#4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custT="1"/>
      <dgm:spPr>
        <a:ln>
          <a:solidFill>
            <a:schemeClr val="accent1">
              <a:lumMod val="40000"/>
              <a:lumOff val="60000"/>
            </a:schemeClr>
          </a:solidFill>
        </a:ln>
      </dgm:spPr>
      <dgm:t>
        <a:bodyPr/>
        <a:lstStyle/>
        <a:p>
          <a:r>
            <a:rPr lang="en-IN" sz="1800" b="1" dirty="0">
              <a:solidFill>
                <a:schemeClr val="bg2">
                  <a:lumMod val="10000"/>
                </a:schemeClr>
              </a:solidFill>
            </a:rPr>
            <a:t>Apply a wide range of classification ,clustering ,estimation and prediction algorithms on web data.</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1B969E1F-D5E6-49B9-B5B4-BD9A9CECE44D}" type="presOf" srcId="{1B644E16-AACD-4612-92E0-D46EF4ECB879}" destId="{B22A3E1F-BDC2-4FC3-B056-77BC1F86A5BC}" srcOrd="0" destOrd="0" presId="urn:microsoft.com/office/officeart/2005/8/layout/vList2#44"/>
    <dgm:cxn modelId="{973C3027-525D-480B-A20F-FB905AE2B116}" type="presOf" srcId="{E7AAAF9E-D416-49AE-8611-65377A7DE939}" destId="{CD5036F8-A246-4E6A-8921-20C367BBB964}" srcOrd="0" destOrd="0" presId="urn:microsoft.com/office/officeart/2005/8/layout/vList2#44"/>
    <dgm:cxn modelId="{216B6E89-ECA3-402D-9CFC-D5A0713B8822}" type="presParOf" srcId="{B22A3E1F-BDC2-4FC3-B056-77BC1F86A5BC}" destId="{CD5036F8-A246-4E6A-8921-20C367BBB964}" srcOrd="0" destOrd="0" presId="urn:microsoft.com/office/officeart/2005/8/layout/vList2#44"/>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B4DD-1CA7-4E3D-AB3C-5D7A05BEB45B}">
      <dsp:nvSpPr>
        <dsp:cNvPr id="0" name=""/>
        <dsp:cNvSpPr/>
      </dsp:nvSpPr>
      <dsp:spPr>
        <a:xfrm>
          <a:off x="0" y="27752"/>
          <a:ext cx="7515225" cy="2340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Overview: Text and Sentiment Mining, Semantic Analysis Applications, Sentiment Analysis Process, Speech Analytics, Text Representation- tokenization, stemming, stop words, TF-IDF, Feature Vector Representation, NER, N-gram modelling, Text Clustering, Text Classification, Topic Modelling-LDA, HDP. Sentiment Classification, feature based opinion mining, comparative sentence, and relational mining, Opinion summarization, Opinion spam detection.</a:t>
          </a:r>
          <a:endParaRPr lang="en-IN" sz="2000" kern="1200" dirty="0"/>
        </a:p>
      </dsp:txBody>
      <dsp:txXfrm>
        <a:off x="114229" y="141981"/>
        <a:ext cx="7286767" cy="211154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4126"/>
          <a:ext cx="7200900" cy="58275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Perform social network analysis to identify important social actors, subgroups and network properties in social media sites.</a:t>
          </a:r>
        </a:p>
      </dsp:txBody>
      <dsp:txXfrm>
        <a:off x="28448" y="32574"/>
        <a:ext cx="7144004" cy="5258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583"/>
          <a:ext cx="7200901"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Interpret the terminologies ,metaphors  of text summarization.</a:t>
          </a:r>
        </a:p>
      </dsp:txBody>
      <dsp:txXfrm>
        <a:off x="23760" y="32343"/>
        <a:ext cx="7153381" cy="4392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0"/>
          <a:ext cx="7200900" cy="68952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b="1" kern="1200" dirty="0"/>
            <a:t>Apply state of the art mining tools and libraries on realistic data sets as a basic for business decisions and applications.</a:t>
          </a:r>
        </a:p>
      </dsp:txBody>
      <dsp:txXfrm>
        <a:off x="33660" y="33660"/>
        <a:ext cx="7133580" cy="6222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19742"/>
          <a:ext cx="5810250" cy="68646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33511" y="53253"/>
        <a:ext cx="5743228" cy="6194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b="1" kern="1200" dirty="0">
              <a:latin typeface="+mj-lt"/>
            </a:rPr>
            <a:t>PO1 : </a:t>
          </a:r>
          <a:r>
            <a:rPr lang="en-US" sz="2100" b="1" kern="1200" dirty="0">
              <a:latin typeface="+mj-lt"/>
            </a:rPr>
            <a:t>Engineering Knowledge</a:t>
          </a:r>
          <a:endParaRPr lang="en-IN" sz="2100" kern="1200" dirty="0">
            <a:latin typeface="+mj-lt"/>
          </a:endParaRPr>
        </a:p>
      </dsp:txBody>
      <dsp:txXfrm>
        <a:off x="24588" y="24689"/>
        <a:ext cx="5665824"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0"/>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rPr>
            <a:t>PO2 : Problem Analysis</a:t>
          </a:r>
          <a:endParaRPr lang="en-IN" sz="2100" kern="1200" dirty="0">
            <a:latin typeface="+mj-lt"/>
          </a:endParaRPr>
        </a:p>
      </dsp:txBody>
      <dsp:txXfrm>
        <a:off x="24588" y="24588"/>
        <a:ext cx="5665824" cy="45450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b="1" kern="1200" dirty="0">
              <a:latin typeface="+mj-lt"/>
            </a:rPr>
            <a:t>PO3 : </a:t>
          </a:r>
          <a:r>
            <a:rPr lang="en-US" sz="2100" b="1" kern="1200" dirty="0">
              <a:latin typeface="+mj-lt"/>
            </a:rPr>
            <a:t>Design/Development of solutions</a:t>
          </a:r>
          <a:endParaRPr lang="en-IN" sz="2100" kern="1200" dirty="0">
            <a:latin typeface="+mj-lt"/>
          </a:endParaRPr>
        </a:p>
      </dsp:txBody>
      <dsp:txXfrm>
        <a:off x="24588" y="24689"/>
        <a:ext cx="5665824" cy="4545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093"/>
          <a:ext cx="5714999" cy="4797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a:latin typeface="+mj-lt"/>
            </a:rPr>
            <a:t>PO4 : Conduct Investigations of complex problems</a:t>
          </a:r>
          <a:endParaRPr lang="en-IN" sz="2000" kern="1200" dirty="0">
            <a:latin typeface="+mj-lt"/>
          </a:endParaRPr>
        </a:p>
      </dsp:txBody>
      <dsp:txXfrm>
        <a:off x="23417" y="35510"/>
        <a:ext cx="5668165" cy="43286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b="1" kern="1200" dirty="0">
              <a:latin typeface="+mj-lt"/>
            </a:rPr>
            <a:t>PO5 : </a:t>
          </a:r>
          <a:r>
            <a:rPr lang="en-US" sz="2100" b="1" kern="1200" dirty="0">
              <a:latin typeface="+mj-lt"/>
            </a:rPr>
            <a:t>Modern tool usage</a:t>
          </a:r>
          <a:endParaRPr lang="en-IN" sz="2100" kern="1200" dirty="0">
            <a:latin typeface="+mj-lt"/>
          </a:endParaRPr>
        </a:p>
      </dsp:txBody>
      <dsp:txXfrm>
        <a:off x="24588" y="24791"/>
        <a:ext cx="5665824" cy="4545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492"/>
          <a:ext cx="5715000" cy="5033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rPr>
            <a:t>PO6 : The engineer and society</a:t>
          </a:r>
          <a:endParaRPr lang="en-IN" sz="2100" kern="1200" dirty="0">
            <a:latin typeface="+mj-lt"/>
          </a:endParaRPr>
        </a:p>
      </dsp:txBody>
      <dsp:txXfrm>
        <a:off x="24574" y="25066"/>
        <a:ext cx="5665852" cy="454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8630165" cy="254524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Web Mining Overview, Web Structure Mining, Search Engine, Web Analytics, Machine Learning for extracting knowledge from the web, Inverted indices and Boolean queries. PLSI, Query optimization, SEO, page ranking, Social Graphs (Interaction, Latent and Following Graphs), Ethics of Scraping, Static data extraction and Web Scraping using Python</a:t>
          </a:r>
          <a:endParaRPr lang="en-US" sz="2700" b="0" kern="1200" dirty="0"/>
        </a:p>
      </dsp:txBody>
      <dsp:txXfrm>
        <a:off x="124249" y="124249"/>
        <a:ext cx="8381667" cy="22967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25109"/>
          <a:ext cx="5715000" cy="783083"/>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38227" y="63336"/>
        <a:ext cx="5638546" cy="70662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b="1" kern="1200" dirty="0">
              <a:latin typeface="+mj-lt"/>
            </a:rPr>
            <a:t>PO7 : </a:t>
          </a:r>
          <a:r>
            <a:rPr lang="en-US" sz="2100" b="1" kern="1200" dirty="0">
              <a:latin typeface="+mj-lt"/>
              <a:ea typeface="Calibri" panose="020F0502020204030204" charset="0"/>
            </a:rPr>
            <a:t>Environment and sustainability</a:t>
          </a:r>
          <a:endParaRPr lang="en-IN" sz="2100" kern="1200" dirty="0"/>
        </a:p>
      </dsp:txBody>
      <dsp:txXfrm>
        <a:off x="24588" y="24689"/>
        <a:ext cx="5665824" cy="45450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ea typeface="Times New Roman" panose="02020603050405020304" pitchFamily="18" charset="0"/>
              <a:cs typeface="Times New Roman" panose="02020603050405020304" pitchFamily="18" charset="0"/>
            </a:rPr>
            <a:t>PO8 : Ethics</a:t>
          </a:r>
          <a:endParaRPr lang="en-IN" sz="2100" kern="1200" dirty="0"/>
        </a:p>
      </dsp:txBody>
      <dsp:txXfrm>
        <a:off x="24588" y="24689"/>
        <a:ext cx="5665824" cy="45450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ea typeface="Times New Roman" panose="02020603050405020304" pitchFamily="18" charset="0"/>
              <a:cs typeface="Times New Roman" panose="02020603050405020304" pitchFamily="18" charset="0"/>
            </a:rPr>
            <a:t>PO9 : Individual and teamwork</a:t>
          </a:r>
          <a:endParaRPr lang="en-IN" sz="2100" kern="1200" dirty="0"/>
        </a:p>
      </dsp:txBody>
      <dsp:txXfrm>
        <a:off x="24588" y="24689"/>
        <a:ext cx="5665824" cy="45450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01"/>
          <a:ext cx="5714999"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IN" sz="2100" b="1" kern="1200" dirty="0">
              <a:latin typeface="+mj-lt"/>
            </a:rPr>
            <a:t>PO10 : </a:t>
          </a:r>
          <a:r>
            <a:rPr lang="en-US" sz="2100" b="1" kern="1200" dirty="0">
              <a:latin typeface="+mj-lt"/>
              <a:ea typeface="Times New Roman" panose="02020603050405020304" pitchFamily="18" charset="0"/>
              <a:cs typeface="Times New Roman" panose="02020603050405020304" pitchFamily="18" charset="0"/>
            </a:rPr>
            <a:t>Communication</a:t>
          </a:r>
          <a:endParaRPr lang="en-IN" sz="2100" kern="1200" dirty="0"/>
        </a:p>
      </dsp:txBody>
      <dsp:txXfrm>
        <a:off x="24588" y="24689"/>
        <a:ext cx="5665823" cy="45450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ea typeface="Times New Roman" panose="02020603050405020304" pitchFamily="18" charset="0"/>
              <a:cs typeface="Times New Roman" panose="02020603050405020304" pitchFamily="18" charset="0"/>
            </a:rPr>
            <a:t>PO11 : Project management and finance</a:t>
          </a:r>
          <a:endParaRPr lang="en-IN" sz="2100" kern="1200" dirty="0"/>
        </a:p>
      </dsp:txBody>
      <dsp:txXfrm>
        <a:off x="24588" y="24791"/>
        <a:ext cx="5665824" cy="45450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5715000" cy="46387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ea typeface="Times New Roman" panose="02020603050405020304" pitchFamily="18" charset="0"/>
              <a:cs typeface="Times New Roman" panose="02020603050405020304" pitchFamily="18" charset="0"/>
            </a:rPr>
            <a:t>PO12 : Life-long learning</a:t>
          </a:r>
          <a:endParaRPr lang="en-IN" sz="2100" kern="1200" dirty="0"/>
        </a:p>
      </dsp:txBody>
      <dsp:txXfrm>
        <a:off x="22644" y="22644"/>
        <a:ext cx="5669712" cy="418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8572500" cy="218210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Introduction to Social Media Mining, Challenges in Social Media Mining, Process of Social media Mining, Essentials of Social graphs and its types, Social Networks Measures, Network Models, Information Diffusion in social media, Behavioural Analytics, Influence and Homophily, Recommendation in social media.</a:t>
          </a:r>
          <a:endParaRPr lang="en-US" sz="2700" b="0" kern="1200" baseline="0" dirty="0"/>
        </a:p>
      </dsp:txBody>
      <dsp:txXfrm>
        <a:off x="106522" y="106522"/>
        <a:ext cx="8359456" cy="1969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8708423" cy="259238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2700" kern="1200" dirty="0" err="1"/>
            <a:t>NumPy</a:t>
          </a:r>
          <a:r>
            <a:rPr lang="en-US" sz="2700" kern="1200" dirty="0"/>
            <a:t>, Pandas, NLTK, </a:t>
          </a:r>
          <a:r>
            <a:rPr lang="en-US" sz="2700" kern="1200" dirty="0" err="1"/>
            <a:t>Matplotlib</a:t>
          </a:r>
          <a:r>
            <a:rPr lang="en-US" sz="2700" kern="1200" dirty="0"/>
            <a:t>)</a:t>
          </a:r>
          <a:endParaRPr lang="en-US" sz="2700" b="0" kern="1200" baseline="0" dirty="0"/>
        </a:p>
      </dsp:txBody>
      <dsp:txXfrm>
        <a:off x="126550" y="126550"/>
        <a:ext cx="8455323" cy="23392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B3A4-5F35-4C8F-B7DE-FBB6D289F0CC}">
      <dsp:nvSpPr>
        <dsp:cNvPr id="0" name=""/>
        <dsp:cNvSpPr/>
      </dsp:nvSpPr>
      <dsp:spPr>
        <a:xfrm>
          <a:off x="0" y="72033"/>
          <a:ext cx="7486650" cy="2152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Trend Analysis, Types of trend analysis, Recent Trends in Text, Data Localization, Role of Web Mining in E-Commerce,  Social Media Analytics, Social Media Analytics tools.</a:t>
          </a:r>
        </a:p>
        <a:p>
          <a:pPr lvl="0" algn="l" defTabSz="1022350">
            <a:lnSpc>
              <a:spcPct val="90000"/>
            </a:lnSpc>
            <a:spcBef>
              <a:spcPct val="0"/>
            </a:spcBef>
            <a:spcAft>
              <a:spcPct val="35000"/>
            </a:spcAft>
          </a:pPr>
          <a:r>
            <a:rPr lang="en-US" sz="2300" kern="1200" dirty="0"/>
            <a:t>Case Studies: Facebook Insights Using Python, Sentiment and Text Mining  of Twitter data and Google analytics.</a:t>
          </a:r>
          <a:endParaRPr lang="en-IN" sz="2300" kern="1200" dirty="0"/>
        </a:p>
      </dsp:txBody>
      <dsp:txXfrm>
        <a:off x="105091" y="177124"/>
        <a:ext cx="7276468" cy="19426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586B-6568-48EA-AB47-21DBC0FD868F}">
      <dsp:nvSpPr>
        <dsp:cNvPr id="0" name=""/>
        <dsp:cNvSpPr/>
      </dsp:nvSpPr>
      <dsp:spPr>
        <a:xfrm>
          <a:off x="0" y="12119"/>
          <a:ext cx="7600950" cy="115478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To understand text mining and social media data analytic activities and apply the complexities of processing text and network data from different data sources.</a:t>
          </a:r>
          <a:endParaRPr lang="en-IN" sz="2100" kern="1200" dirty="0"/>
        </a:p>
      </dsp:txBody>
      <dsp:txXfrm>
        <a:off x="56372" y="68491"/>
        <a:ext cx="7488206" cy="10420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0"/>
          <a:ext cx="6861488" cy="696266"/>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1" kern="1200" dirty="0"/>
            <a:t>At the end of course, the student  will be able to</a:t>
          </a:r>
          <a:r>
            <a:rPr lang="en-US" sz="2800" kern="1200" dirty="0"/>
            <a:t>:</a:t>
          </a:r>
          <a:endParaRPr lang="en-IN" sz="2800" kern="1200" dirty="0"/>
        </a:p>
      </dsp:txBody>
      <dsp:txXfrm>
        <a:off x="33989" y="33989"/>
        <a:ext cx="6793510" cy="6282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606"/>
          <a:ext cx="7200900" cy="620925"/>
        </a:xfrm>
        <a:prstGeom prst="roundRect">
          <a:avLst/>
        </a:prstGeom>
        <a:solidFill>
          <a:schemeClr val="tx2">
            <a:lumMod val="40000"/>
            <a:lumOff val="60000"/>
          </a:schemeClr>
        </a:solidFill>
        <a:ln>
          <a:solidFill>
            <a:schemeClr val="accent1">
              <a:lumMod val="40000"/>
              <a:lumOff val="60000"/>
            </a:schemeClr>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2">
                  <a:lumMod val="10000"/>
                </a:schemeClr>
              </a:solidFill>
            </a:rPr>
            <a:t> Design new solutions to opinion extraction, sentiment classification and data summarization problems.</a:t>
          </a:r>
          <a:endParaRPr lang="en-IN" sz="1800" b="1" kern="1200" dirty="0">
            <a:solidFill>
              <a:schemeClr val="bg2">
                <a:lumMod val="10000"/>
              </a:schemeClr>
            </a:solidFill>
          </a:endParaRPr>
        </a:p>
      </dsp:txBody>
      <dsp:txXfrm>
        <a:off x="30311" y="30917"/>
        <a:ext cx="7140278" cy="5603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81"/>
          <a:ext cx="7200900" cy="5767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dirty="0">
              <a:solidFill>
                <a:schemeClr val="bg2">
                  <a:lumMod val="10000"/>
                </a:schemeClr>
              </a:solidFill>
            </a:rPr>
            <a:t>Apply a wide range of classification ,clustering ,estimation and prediction algorithms on web data.</a:t>
          </a:r>
        </a:p>
      </dsp:txBody>
      <dsp:txXfrm>
        <a:off x="28157" y="28438"/>
        <a:ext cx="7144586" cy="520481"/>
      </dsp:txXfrm>
    </dsp:sp>
  </dsp:spTree>
</dsp:drawing>
</file>

<file path=ppt/diagrams/layout1.xml><?xml version="1.0" encoding="utf-8"?>
<dgm:layoutDef xmlns:dgm="http://schemas.openxmlformats.org/drawingml/2006/diagram" xmlns:a="http://schemas.openxmlformats.org/drawingml/2006/main" uniqueId="urn:microsoft.com/office/officeart/2005/8/layout/vList2#3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4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4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4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4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4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5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5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5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5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5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5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5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5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5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5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6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6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3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4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4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2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3d1#7">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4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4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4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4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4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4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3d1#8">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4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4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4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4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5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5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3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1#5">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1#6">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1/30/2025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1/30/2025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334039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80761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125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1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6188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215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67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910867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0813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5418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325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4577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4480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0775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311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344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846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843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2719788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599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798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247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878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4055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475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33583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384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117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082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943262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2738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0352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59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8919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626169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1376416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408169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158262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7F877E-E541-4CF0-9C5D-FE57091354DE}" type="datetime1">
              <a:rPr lang="en-US" smtClean="0"/>
              <a:pPr/>
              <a:t>1/30/2025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E4FAD-F1CD-4000-9E76-3E09B5117EC1}" type="datetime1">
              <a:rPr lang="en-US" smtClean="0"/>
              <a:pPr/>
              <a:t>1/30/2025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F47AA-C66A-44B6-992B-77E30688C2B4}" type="datetime1">
              <a:rPr lang="en-US" smtClean="0"/>
              <a:pPr/>
              <a:t>1/30/2025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5DF74-0636-4B7E-B688-C92430C532AB}" type="datetime1">
              <a:rPr lang="en-US" smtClean="0"/>
              <a:pPr/>
              <a:t>1/30/2025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1/30/2025</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C25C0-26E4-4740-A3C1-76DEBB26CA39}" type="datetime1">
              <a:rPr lang="en-US" smtClean="0"/>
              <a:pPr/>
              <a:t>1/30/2025</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28002D-C390-4C4A-A039-214EA62E0C17}" type="datetime1">
              <a:rPr lang="en-US" smtClean="0"/>
              <a:pPr/>
              <a:t>1/30/2025</a:t>
            </a:fld>
            <a:endParaRPr lang="en-US"/>
          </a:p>
        </p:txBody>
      </p:sp>
      <p:sp>
        <p:nvSpPr>
          <p:cNvPr id="8" name="Footer Placeholder 7"/>
          <p:cNvSpPr>
            <a:spLocks noGrp="1"/>
          </p:cNvSpPr>
          <p:nvPr>
            <p:ph type="ftr" sz="quarter" idx="11"/>
          </p:nvPr>
        </p:nvSpPr>
        <p:spPr/>
        <p:txBody>
          <a:bodyPr/>
          <a:lstStyle/>
          <a:p>
            <a:r>
              <a:rPr lang="en-US"/>
              <a:t>Faculty Name             Subject code and abbreviation                Unit Number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5104E6-E2C5-4135-B66B-A5DEB5F30595}" type="datetime1">
              <a:rPr lang="en-US" smtClean="0"/>
              <a:pPr/>
              <a:t>1/30/2025</a:t>
            </a:fld>
            <a:endParaRPr lang="en-US"/>
          </a:p>
        </p:txBody>
      </p:sp>
      <p:sp>
        <p:nvSpPr>
          <p:cNvPr id="4" name="Footer Placeholder 3"/>
          <p:cNvSpPr>
            <a:spLocks noGrp="1"/>
          </p:cNvSpPr>
          <p:nvPr>
            <p:ph type="ftr" sz="quarter" idx="11"/>
          </p:nvPr>
        </p:nvSpPr>
        <p:spPr/>
        <p:txBody>
          <a:bodyPr/>
          <a:lstStyle/>
          <a:p>
            <a:r>
              <a:rPr lang="en-US"/>
              <a:t>Faculty Name             Subject code and abbreviation                Unit Number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1/30/2025</a:t>
            </a:fld>
            <a:endParaRPr lang="en-US"/>
          </a:p>
        </p:txBody>
      </p:sp>
      <p:sp>
        <p:nvSpPr>
          <p:cNvPr id="3" name="Footer Placeholder 2"/>
          <p:cNvSpPr>
            <a:spLocks noGrp="1"/>
          </p:cNvSpPr>
          <p:nvPr>
            <p:ph type="ftr" sz="quarter" idx="11"/>
          </p:nvPr>
        </p:nvSpPr>
        <p:spPr/>
        <p:txBody>
          <a:bodyPr/>
          <a:lstStyle/>
          <a:p>
            <a:r>
              <a:rPr lang="en-US"/>
              <a:t>Faculty Name             Subject code and abbreviation                Unit Number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1/30/2025</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1/30/2025</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1/30/2025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Subject code and abbreviation                Unit Number</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13" Type="http://schemas.microsoft.com/office/2007/relationships/diagramDrawing" Target="../diagrams/drawing8.xml"/><Relationship Id="rId18" Type="http://schemas.microsoft.com/office/2007/relationships/diagramDrawing" Target="../diagrams/drawing9.xml"/><Relationship Id="rId26" Type="http://schemas.openxmlformats.org/officeDocument/2006/relationships/diagramQuickStyle" Target="../diagrams/quickStyle11.xml"/><Relationship Id="rId3" Type="http://schemas.openxmlformats.org/officeDocument/2006/relationships/image" Target="../media/image1.jpeg"/><Relationship Id="rId21" Type="http://schemas.openxmlformats.org/officeDocument/2006/relationships/diagramQuickStyle" Target="../diagrams/quickStyle10.xml"/><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5" Type="http://schemas.openxmlformats.org/officeDocument/2006/relationships/diagramLayout" Target="../diagrams/layout11.xml"/><Relationship Id="rId33" Type="http://schemas.microsoft.com/office/2007/relationships/diagramDrawing" Target="../diagrams/drawing12.xml"/><Relationship Id="rId2" Type="http://schemas.openxmlformats.org/officeDocument/2006/relationships/notesSlide" Target="../notesSlides/notesSlide11.xml"/><Relationship Id="rId16" Type="http://schemas.openxmlformats.org/officeDocument/2006/relationships/diagramQuickStyle" Target="../diagrams/quickStyle9.xml"/><Relationship Id="rId20" Type="http://schemas.openxmlformats.org/officeDocument/2006/relationships/diagramLayout" Target="../diagrams/layout10.xml"/><Relationship Id="rId29" Type="http://schemas.openxmlformats.org/officeDocument/2006/relationships/diagramData" Target="../diagrams/data12.xml"/><Relationship Id="rId1" Type="http://schemas.openxmlformats.org/officeDocument/2006/relationships/slideLayout" Target="../slideLayouts/slideLayout1.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24" Type="http://schemas.openxmlformats.org/officeDocument/2006/relationships/diagramData" Target="../diagrams/data11.xml"/><Relationship Id="rId32" Type="http://schemas.openxmlformats.org/officeDocument/2006/relationships/diagramColors" Target="../diagrams/colors12.xml"/><Relationship Id="rId5" Type="http://schemas.openxmlformats.org/officeDocument/2006/relationships/diagramLayout" Target="../diagrams/layout7.xml"/><Relationship Id="rId15" Type="http://schemas.openxmlformats.org/officeDocument/2006/relationships/diagramLayout" Target="../diagrams/layout9.xml"/><Relationship Id="rId23" Type="http://schemas.microsoft.com/office/2007/relationships/diagramDrawing" Target="../diagrams/drawing10.xml"/><Relationship Id="rId28" Type="http://schemas.microsoft.com/office/2007/relationships/diagramDrawing" Target="../diagrams/drawing11.xml"/><Relationship Id="rId10" Type="http://schemas.openxmlformats.org/officeDocument/2006/relationships/diagramLayout" Target="../diagrams/layout8.xml"/><Relationship Id="rId19" Type="http://schemas.openxmlformats.org/officeDocument/2006/relationships/diagramData" Target="../diagrams/data10.xml"/><Relationship Id="rId31" Type="http://schemas.openxmlformats.org/officeDocument/2006/relationships/diagramQuickStyle" Target="../diagrams/quickStyle12.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 Id="rId22" Type="http://schemas.openxmlformats.org/officeDocument/2006/relationships/diagramColors" Target="../diagrams/colors10.xml"/><Relationship Id="rId27" Type="http://schemas.openxmlformats.org/officeDocument/2006/relationships/diagramColors" Target="../diagrams/colors11.xml"/><Relationship Id="rId30" Type="http://schemas.openxmlformats.org/officeDocument/2006/relationships/diagramLayout" Target="../diagrams/layout12.xml"/><Relationship Id="rId8" Type="http://schemas.microsoft.com/office/2007/relationships/diagramDrawing" Target="../diagrams/drawing7.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5.xml"/><Relationship Id="rId18" Type="http://schemas.openxmlformats.org/officeDocument/2006/relationships/diagramLayout" Target="../diagrams/layout16.xml"/><Relationship Id="rId26" Type="http://schemas.microsoft.com/office/2007/relationships/diagramDrawing" Target="../diagrams/drawing17.xml"/><Relationship Id="rId21" Type="http://schemas.microsoft.com/office/2007/relationships/diagramDrawing" Target="../diagrams/drawing16.xml"/><Relationship Id="rId34" Type="http://schemas.openxmlformats.org/officeDocument/2006/relationships/diagramQuickStyle" Target="../diagrams/quickStyle19.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diagramData" Target="../diagrams/data16.xml"/><Relationship Id="rId25" Type="http://schemas.openxmlformats.org/officeDocument/2006/relationships/diagramColors" Target="../diagrams/colors17.xml"/><Relationship Id="rId33" Type="http://schemas.openxmlformats.org/officeDocument/2006/relationships/diagramLayout" Target="../diagrams/layout19.xml"/><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diagramColors" Target="../diagrams/colors16.xml"/><Relationship Id="rId29" Type="http://schemas.openxmlformats.org/officeDocument/2006/relationships/diagramQuickStyle" Target="../diagrams/quickStyle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24" Type="http://schemas.openxmlformats.org/officeDocument/2006/relationships/diagramQuickStyle" Target="../diagrams/quickStyle17.xml"/><Relationship Id="rId32" Type="http://schemas.openxmlformats.org/officeDocument/2006/relationships/diagramData" Target="../diagrams/data19.xml"/><Relationship Id="rId37" Type="http://schemas.openxmlformats.org/officeDocument/2006/relationships/image" Target="../media/image1.jpeg"/><Relationship Id="rId5" Type="http://schemas.openxmlformats.org/officeDocument/2006/relationships/diagramColors" Target="../diagrams/colors13.xml"/><Relationship Id="rId15" Type="http://schemas.openxmlformats.org/officeDocument/2006/relationships/diagramColors" Target="../diagrams/colors15.xml"/><Relationship Id="rId23" Type="http://schemas.openxmlformats.org/officeDocument/2006/relationships/diagramLayout" Target="../diagrams/layout17.xml"/><Relationship Id="rId28" Type="http://schemas.openxmlformats.org/officeDocument/2006/relationships/diagramLayout" Target="../diagrams/layout18.xml"/><Relationship Id="rId36" Type="http://schemas.microsoft.com/office/2007/relationships/diagramDrawing" Target="../diagrams/drawing19.xml"/><Relationship Id="rId10" Type="http://schemas.openxmlformats.org/officeDocument/2006/relationships/diagramColors" Target="../diagrams/colors14.xml"/><Relationship Id="rId19" Type="http://schemas.openxmlformats.org/officeDocument/2006/relationships/diagramQuickStyle" Target="../diagrams/quickStyle16.xml"/><Relationship Id="rId31" Type="http://schemas.microsoft.com/office/2007/relationships/diagramDrawing" Target="../diagrams/drawing18.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 Id="rId22" Type="http://schemas.openxmlformats.org/officeDocument/2006/relationships/diagramData" Target="../diagrams/data17.xml"/><Relationship Id="rId27" Type="http://schemas.openxmlformats.org/officeDocument/2006/relationships/diagramData" Target="../diagrams/data18.xml"/><Relationship Id="rId30" Type="http://schemas.openxmlformats.org/officeDocument/2006/relationships/diagramColors" Target="../diagrams/colors18.xml"/><Relationship Id="rId35" Type="http://schemas.openxmlformats.org/officeDocument/2006/relationships/diagramColors" Target="../diagrams/colors19.xml"/><Relationship Id="rId8" Type="http://schemas.openxmlformats.org/officeDocument/2006/relationships/diagramLayout" Target="../diagrams/layout14.xml"/><Relationship Id="rId3"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2.xml"/><Relationship Id="rId18" Type="http://schemas.openxmlformats.org/officeDocument/2006/relationships/diagramLayout" Target="../diagrams/layout23.xml"/><Relationship Id="rId26" Type="http://schemas.microsoft.com/office/2007/relationships/diagramDrawing" Target="../diagrams/drawing24.xml"/><Relationship Id="rId21" Type="http://schemas.microsoft.com/office/2007/relationships/diagramDrawing" Target="../diagrams/drawing23.xml"/><Relationship Id="rId34" Type="http://schemas.openxmlformats.org/officeDocument/2006/relationships/diagramQuickStyle" Target="../diagrams/quickStyle26.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5" Type="http://schemas.openxmlformats.org/officeDocument/2006/relationships/diagramColors" Target="../diagrams/colors24.xml"/><Relationship Id="rId33" Type="http://schemas.openxmlformats.org/officeDocument/2006/relationships/diagramLayout" Target="../diagrams/layout26.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Colors" Target="../diagrams/colors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24" Type="http://schemas.openxmlformats.org/officeDocument/2006/relationships/diagramQuickStyle" Target="../diagrams/quickStyle24.xml"/><Relationship Id="rId32" Type="http://schemas.openxmlformats.org/officeDocument/2006/relationships/diagramData" Target="../diagrams/data26.xml"/><Relationship Id="rId37" Type="http://schemas.openxmlformats.org/officeDocument/2006/relationships/image" Target="../media/image1.jpeg"/><Relationship Id="rId5" Type="http://schemas.openxmlformats.org/officeDocument/2006/relationships/diagramColors" Target="../diagrams/colors20.xml"/><Relationship Id="rId15" Type="http://schemas.openxmlformats.org/officeDocument/2006/relationships/diagramColors" Target="../diagrams/colors22.xml"/><Relationship Id="rId23" Type="http://schemas.openxmlformats.org/officeDocument/2006/relationships/diagramLayout" Target="../diagrams/layout24.xml"/><Relationship Id="rId28" Type="http://schemas.openxmlformats.org/officeDocument/2006/relationships/diagramLayout" Target="../diagrams/layout25.xml"/><Relationship Id="rId36" Type="http://schemas.microsoft.com/office/2007/relationships/diagramDrawing" Target="../diagrams/drawing26.xml"/><Relationship Id="rId10" Type="http://schemas.openxmlformats.org/officeDocument/2006/relationships/diagramColors" Target="../diagrams/colors21.xml"/><Relationship Id="rId19" Type="http://schemas.openxmlformats.org/officeDocument/2006/relationships/diagramQuickStyle" Target="../diagrams/quickStyle23.xml"/><Relationship Id="rId31" Type="http://schemas.microsoft.com/office/2007/relationships/diagramDrawing" Target="../diagrams/drawing25.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 Id="rId22" Type="http://schemas.openxmlformats.org/officeDocument/2006/relationships/diagramData" Target="../diagrams/data24.xml"/><Relationship Id="rId27" Type="http://schemas.openxmlformats.org/officeDocument/2006/relationships/diagramData" Target="../diagrams/data25.xml"/><Relationship Id="rId30" Type="http://schemas.openxmlformats.org/officeDocument/2006/relationships/diagramColors" Target="../diagrams/colors25.xml"/><Relationship Id="rId35" Type="http://schemas.openxmlformats.org/officeDocument/2006/relationships/diagramColors" Target="../diagrams/colors26.xml"/><Relationship Id="rId8" Type="http://schemas.openxmlformats.org/officeDocument/2006/relationships/diagramLayout" Target="../diagrams/layout21.xml"/><Relationship Id="rId3" Type="http://schemas.openxmlformats.org/officeDocument/2006/relationships/diagramLayout" Target="../diagrams/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Uqs0GewlMkQ"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youtube.com/watch?v=ntOaoW0T604" TargetMode="External"/><Relationship Id="rId5" Type="http://schemas.openxmlformats.org/officeDocument/2006/relationships/hyperlink" Target="https://www.youtube.com/watch?v=KjWu1-dZn00" TargetMode="External"/><Relationship Id="rId4" Type="http://schemas.openxmlformats.org/officeDocument/2006/relationships/hyperlink" Target="http://www.youtube.com/watch?v=tUNwSH7671Y&amp;t=2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p>
            <a:r>
              <a:rPr lang="en-US" sz="2500" dirty="0" smtClean="0"/>
              <a:t>Web Mining</a:t>
            </a:r>
            <a:r>
              <a:rPr lang="en-US" sz="2500" dirty="0">
                <a:solidFill>
                  <a:schemeClr val="tx1"/>
                </a:solidFill>
              </a:rPr>
              <a:t/>
            </a:r>
            <a:br>
              <a:rPr lang="en-US" sz="2500" dirty="0">
                <a:solidFill>
                  <a:schemeClr val="tx1"/>
                </a:solidFill>
              </a:rPr>
            </a:br>
            <a:endParaRPr lang="en-US" sz="2500" dirty="0">
              <a:solidFill>
                <a:schemeClr val="tx1"/>
              </a:solidFill>
            </a:endParaRPr>
          </a:p>
        </p:txBody>
      </p:sp>
      <p:sp>
        <p:nvSpPr>
          <p:cNvPr id="6" name="Subtitle 2"/>
          <p:cNvSpPr txBox="1">
            <a:spLocks/>
          </p:cNvSpPr>
          <p:nvPr/>
        </p:nvSpPr>
        <p:spPr>
          <a:xfrm>
            <a:off x="8732808" y="4179618"/>
            <a:ext cx="3306792" cy="1766978"/>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400" dirty="0">
                <a:solidFill>
                  <a:schemeClr val="tx1"/>
                </a:solidFill>
              </a:rPr>
              <a:t>Ms. Aarushi Thusu</a:t>
            </a:r>
            <a:endParaRPr lang="en-US" sz="2400" dirty="0">
              <a:solidFill>
                <a:schemeClr val="tx1"/>
              </a:solidFill>
              <a:cs typeface="Calibri"/>
            </a:endParaRPr>
          </a:p>
          <a:p>
            <a:pPr algn="ctr">
              <a:spcBef>
                <a:spcPct val="20000"/>
              </a:spcBef>
              <a:defRPr/>
            </a:pPr>
            <a:r>
              <a:rPr lang="en-US" sz="2400" dirty="0">
                <a:solidFill>
                  <a:schemeClr val="tx1"/>
                </a:solidFill>
              </a:rPr>
              <a:t>Assistant Professor</a:t>
            </a:r>
            <a:endParaRPr lang="en-US" sz="2400" dirty="0">
              <a:solidFill>
                <a:schemeClr val="tx1"/>
              </a:solidFill>
              <a:cs typeface="Calibri"/>
            </a:endParaRPr>
          </a:p>
          <a:p>
            <a:pPr algn="ctr">
              <a:spcBef>
                <a:spcPct val="20000"/>
              </a:spcBef>
              <a:defRPr/>
            </a:pPr>
            <a:r>
              <a:rPr lang="en-US" sz="2400" dirty="0">
                <a:solidFill>
                  <a:schemeClr val="tx1"/>
                </a:solidFill>
              </a:rPr>
              <a:t>CSE-AIML</a:t>
            </a:r>
            <a:endParaRPr lang="en-US" sz="2400" dirty="0">
              <a:solidFill>
                <a:schemeClr val="tx1"/>
              </a:solidFill>
              <a:cs typeface="Calibri"/>
            </a:endParaRPr>
          </a:p>
        </p:txBody>
      </p:sp>
      <p:sp>
        <p:nvSpPr>
          <p:cNvPr id="9" name="Date Placeholder 8"/>
          <p:cNvSpPr>
            <a:spLocks noGrp="1"/>
          </p:cNvSpPr>
          <p:nvPr>
            <p:ph type="dt" sz="half" idx="10"/>
          </p:nvPr>
        </p:nvSpPr>
        <p:spPr>
          <a:xfrm>
            <a:off x="1905000" y="6492876"/>
            <a:ext cx="2133600" cy="365125"/>
          </a:xfrm>
        </p:spPr>
        <p:txBody>
          <a:bodyPr/>
          <a:lstStyle/>
          <a:p>
            <a:fld id="{38801551-5877-4C21-9B34-9746B04ED5CA}" type="datetime1">
              <a:rPr lang="en-US" smtClean="0"/>
              <a:pPr/>
              <a:t>1/30/2025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500" dirty="0">
                <a:solidFill>
                  <a:schemeClr val="tx1"/>
                </a:solidFill>
              </a:rPr>
              <a:t>Unit: </a:t>
            </a:r>
            <a:r>
              <a:rPr lang="en-US" sz="2500" dirty="0" smtClean="0">
                <a:solidFill>
                  <a:schemeClr val="tx1"/>
                </a:solidFill>
              </a:rPr>
              <a:t>2</a:t>
            </a:r>
            <a:endParaRPr lang="en-US" dirty="0">
              <a:solidFill>
                <a:schemeClr val="tx1"/>
              </a:solidFill>
            </a:endParaRPr>
          </a:p>
        </p:txBody>
      </p:sp>
      <p:sp>
        <p:nvSpPr>
          <p:cNvPr id="13" name="Footer Placeholder 12"/>
          <p:cNvSpPr>
            <a:spLocks noGrp="1"/>
          </p:cNvSpPr>
          <p:nvPr>
            <p:ph type="ftr" sz="quarter" idx="11"/>
          </p:nvPr>
        </p:nvSpPr>
        <p:spPr>
          <a:xfrm>
            <a:off x="3810000" y="6248401"/>
            <a:ext cx="5715000" cy="365125"/>
          </a:xfrm>
        </p:spPr>
        <p:txBody>
          <a:bodyPr/>
          <a:lstStyle/>
          <a:p>
            <a:r>
              <a:rPr lang="en-US" dirty="0"/>
              <a:t>Ms. Aarushi Thusu     </a:t>
            </a:r>
            <a:r>
              <a:rPr lang="en-US" dirty="0" smtClean="0"/>
              <a:t>Social Media Analytics</a:t>
            </a:r>
            <a:r>
              <a:rPr lang="en-US" dirty="0" smtClean="0"/>
              <a:t> ACSAI0622N</a:t>
            </a:r>
            <a:r>
              <a:rPr lang="en-US" dirty="0"/>
              <a:t>                      Unit Number 1</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000" dirty="0">
                <a:solidFill>
                  <a:schemeClr val="tx1"/>
                </a:solidFill>
                <a:cs typeface="Calibri"/>
              </a:rPr>
              <a:t>Data Analytics </a:t>
            </a:r>
            <a:r>
              <a:rPr lang="en-US" sz="2000" dirty="0" smtClean="0">
                <a:solidFill>
                  <a:schemeClr val="tx1"/>
                </a:solidFill>
                <a:cs typeface="Calibri"/>
              </a:rPr>
              <a:t>ACSAI0622N</a:t>
            </a:r>
            <a:endParaRPr lang="en-US" sz="2000" dirty="0">
              <a:solidFill>
                <a:schemeClr val="tx1"/>
              </a:solidFill>
              <a:cs typeface="Calibri"/>
            </a:endParaRP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000" dirty="0" err="1" smtClean="0">
                <a:solidFill>
                  <a:schemeClr val="tx1"/>
                </a:solidFill>
                <a:cs typeface="Calibri"/>
              </a:rPr>
              <a:t>B.Tech</a:t>
            </a:r>
            <a:r>
              <a:rPr lang="en-US" sz="2000" dirty="0" smtClean="0">
                <a:solidFill>
                  <a:schemeClr val="tx1"/>
                </a:solidFill>
                <a:cs typeface="Calibri"/>
              </a:rPr>
              <a:t> 6th </a:t>
            </a:r>
            <a:r>
              <a:rPr lang="en-US" sz="2000" dirty="0">
                <a:solidFill>
                  <a:schemeClr val="tx1"/>
                </a:solidFill>
                <a:cs typeface="Calibri"/>
              </a:rPr>
              <a:t>Semester</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Course Objective</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38801551-5877-4C21-9B34-9746B04ED5CA}" type="datetime1">
              <a:rPr lang="en-US" smtClean="0"/>
              <a:pPr/>
              <a:t>1/30/2025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10</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dirty="0"/>
              <a:t>Ms. Aarushi Thusu     Data Analytics ACSAI0512                      Unit Number 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8" name="Diagram 7"/>
          <p:cNvGraphicFramePr/>
          <p:nvPr/>
        </p:nvGraphicFramePr>
        <p:xfrm>
          <a:off x="2613116" y="1556539"/>
          <a:ext cx="7600950" cy="11790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588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Course Outcomes</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38801551-5877-4C21-9B34-9746B04ED5CA}" type="datetime1">
              <a:rPr lang="en-US" smtClean="0"/>
              <a:pPr/>
              <a:t>1/30/2025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11</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dirty="0"/>
              <a:t>Ms. Aarushi Thusu     Data Analytics ACSAI0512                      Unit Number 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14" name="Diagram 13"/>
          <p:cNvGraphicFramePr/>
          <p:nvPr>
            <p:extLst>
              <p:ext uri="{D42A27DB-BD31-4B8C-83A1-F6EECF244321}">
                <p14:modId xmlns:p14="http://schemas.microsoft.com/office/powerpoint/2010/main" val="725858513"/>
              </p:ext>
            </p:extLst>
          </p:nvPr>
        </p:nvGraphicFramePr>
        <p:xfrm>
          <a:off x="2587312" y="1153510"/>
          <a:ext cx="6861488" cy="6969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Diagram 14"/>
          <p:cNvGraphicFramePr/>
          <p:nvPr/>
        </p:nvGraphicFramePr>
        <p:xfrm>
          <a:off x="2587312" y="2037501"/>
          <a:ext cx="7200900" cy="6215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6" name="Diagram 15"/>
          <p:cNvGraphicFramePr/>
          <p:nvPr/>
        </p:nvGraphicFramePr>
        <p:xfrm>
          <a:off x="2609850" y="2721379"/>
          <a:ext cx="7200900" cy="577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8" name="Diagram 17"/>
          <p:cNvGraphicFramePr/>
          <p:nvPr/>
        </p:nvGraphicFramePr>
        <p:xfrm>
          <a:off x="2609850" y="3298737"/>
          <a:ext cx="7200900" cy="59109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21" name="Diagram 20"/>
          <p:cNvGraphicFramePr/>
          <p:nvPr/>
        </p:nvGraphicFramePr>
        <p:xfrm>
          <a:off x="2609851" y="3889832"/>
          <a:ext cx="7200901" cy="503888"/>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22" name="Diagram 21"/>
          <p:cNvGraphicFramePr/>
          <p:nvPr/>
        </p:nvGraphicFramePr>
        <p:xfrm>
          <a:off x="2609850" y="4340799"/>
          <a:ext cx="7200900" cy="1153462"/>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Tree>
    <p:extLst>
      <p:ext uri="{BB962C8B-B14F-4D97-AF65-F5344CB8AC3E}">
        <p14:creationId xmlns:p14="http://schemas.microsoft.com/office/powerpoint/2010/main" val="410653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25FE9C-136D-4AAC-A797-E720669D66D0}" type="datetime1">
              <a:rPr lang="en-US" smtClean="0"/>
              <a:t>1/30/2025</a:t>
            </a:fld>
            <a:endParaRPr lang="en-US" dirty="0"/>
          </a:p>
        </p:txBody>
      </p:sp>
      <p:sp>
        <p:nvSpPr>
          <p:cNvPr id="5" name="Footer Placeholder 4"/>
          <p:cNvSpPr>
            <a:spLocks noGrp="1"/>
          </p:cNvSpPr>
          <p:nvPr>
            <p:ph type="ftr" sz="quarter" idx="11"/>
          </p:nvPr>
        </p:nvSpPr>
        <p:spPr>
          <a:xfrm>
            <a:off x="4648200" y="6356350"/>
            <a:ext cx="4305300" cy="365125"/>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dirty="0"/>
          </a:p>
        </p:txBody>
      </p:sp>
      <p:graphicFrame>
        <p:nvGraphicFramePr>
          <p:cNvPr id="3" name="Diagram 2"/>
          <p:cNvGraphicFramePr/>
          <p:nvPr/>
        </p:nvGraphicFramePr>
        <p:xfrm>
          <a:off x="2514600" y="1170458"/>
          <a:ext cx="5810250" cy="725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2609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2609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2609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2609851"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2609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2609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4" name="Picture 23" descr="A black and red logo&#10;&#10;Description automatically generated">
            <a:extLst>
              <a:ext uri="{FF2B5EF4-FFF2-40B4-BE49-F238E27FC236}">
                <a16:creationId xmlns:a16="http://schemas.microsoft.com/office/drawing/2014/main" id="{39F4B08A-CC99-1E21-9FFF-2EB8855C6934}"/>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3" name="Title 1">
            <a:extLst>
              <a:ext uri="{FF2B5EF4-FFF2-40B4-BE49-F238E27FC236}">
                <a16:creationId xmlns:a16="http://schemas.microsoft.com/office/drawing/2014/main" id="{C69EAF82-B92E-7D88-1DE4-FE687D04B545}"/>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Outcomes</a:t>
            </a:r>
            <a:endParaRPr lang="en-US" sz="2800" dirty="0"/>
          </a:p>
        </p:txBody>
      </p:sp>
    </p:spTree>
    <p:extLst>
      <p:ext uri="{BB962C8B-B14F-4D97-AF65-F5344CB8AC3E}">
        <p14:creationId xmlns:p14="http://schemas.microsoft.com/office/powerpoint/2010/main" val="92890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449A10-0C5A-4793-A334-05D22B651AAB}" type="datetime1">
              <a:rPr lang="en-US" smtClean="0"/>
              <a:t>1/30/2025</a:t>
            </a:fld>
            <a:endParaRPr lang="en-US" dirty="0"/>
          </a:p>
        </p:txBody>
      </p:sp>
      <p:sp>
        <p:nvSpPr>
          <p:cNvPr id="5" name="Footer Placeholder 4"/>
          <p:cNvSpPr>
            <a:spLocks noGrp="1"/>
          </p:cNvSpPr>
          <p:nvPr>
            <p:ph type="ftr" sz="quarter" idx="11"/>
          </p:nvPr>
        </p:nvSpPr>
        <p:spPr>
          <a:xfrm>
            <a:off x="4648200" y="6356350"/>
            <a:ext cx="4191000" cy="273050"/>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dirty="0"/>
          </a:p>
        </p:txBody>
      </p:sp>
      <p:graphicFrame>
        <p:nvGraphicFramePr>
          <p:cNvPr id="3" name="Diagram 2"/>
          <p:cNvGraphicFramePr/>
          <p:nvPr/>
        </p:nvGraphicFramePr>
        <p:xfrm>
          <a:off x="2609850" y="972338"/>
          <a:ext cx="5715000" cy="833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2609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2609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2609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2609851"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2609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2609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4" name="Picture 23" descr="A black and red logo&#10;&#10;Description automatically generated">
            <a:extLst>
              <a:ext uri="{FF2B5EF4-FFF2-40B4-BE49-F238E27FC236}">
                <a16:creationId xmlns:a16="http://schemas.microsoft.com/office/drawing/2014/main" id="{312D2CCC-6795-DFF6-633C-84105F1DD57B}"/>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1" name="Title 1">
            <a:extLst>
              <a:ext uri="{FF2B5EF4-FFF2-40B4-BE49-F238E27FC236}">
                <a16:creationId xmlns:a16="http://schemas.microsoft.com/office/drawing/2014/main" id="{205C8348-669C-CDB3-0D0C-8530C2EDA9D6}"/>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Outcomes</a:t>
            </a:r>
            <a:endParaRPr lang="en-US" sz="2800" dirty="0"/>
          </a:p>
        </p:txBody>
      </p:sp>
    </p:spTree>
    <p:extLst>
      <p:ext uri="{BB962C8B-B14F-4D97-AF65-F5344CB8AC3E}">
        <p14:creationId xmlns:p14="http://schemas.microsoft.com/office/powerpoint/2010/main" val="415479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8D2F66-92F4-4DA7-BB25-E9CA0435E73A}" type="datetime1">
              <a:rPr lang="en-US" smtClean="0"/>
              <a:t>1/30/2025</a:t>
            </a:fld>
            <a:endParaRPr lang="en-US" dirty="0"/>
          </a:p>
        </p:txBody>
      </p:sp>
      <p:sp>
        <p:nvSpPr>
          <p:cNvPr id="5" name="Footer Placeholder 4"/>
          <p:cNvSpPr>
            <a:spLocks noGrp="1"/>
          </p:cNvSpPr>
          <p:nvPr>
            <p:ph type="ftr" sz="quarter" idx="11"/>
          </p:nvPr>
        </p:nvSpPr>
        <p:spPr>
          <a:xfrm>
            <a:off x="4552950" y="6440371"/>
            <a:ext cx="4057650" cy="263019"/>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graphicFrame>
        <p:nvGraphicFramePr>
          <p:cNvPr id="11" name="Table 10"/>
          <p:cNvGraphicFramePr>
            <a:graphicFrameLocks noGrp="1"/>
          </p:cNvGraphicFramePr>
          <p:nvPr/>
        </p:nvGraphicFramePr>
        <p:xfrm>
          <a:off x="2095501" y="1657350"/>
          <a:ext cx="8286761" cy="3657604"/>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927041">
                  <a:extLst>
                    <a:ext uri="{9D8B030D-6E8A-4147-A177-3AD203B41FA5}">
                      <a16:colId xmlns:a16="http://schemas.microsoft.com/office/drawing/2014/main" val="20000"/>
                    </a:ext>
                  </a:extLst>
                </a:gridCol>
                <a:gridCol w="613310">
                  <a:extLst>
                    <a:ext uri="{9D8B030D-6E8A-4147-A177-3AD203B41FA5}">
                      <a16:colId xmlns:a16="http://schemas.microsoft.com/office/drawing/2014/main" val="20001"/>
                    </a:ext>
                  </a:extLst>
                </a:gridCol>
                <a:gridCol w="613310">
                  <a:extLst>
                    <a:ext uri="{9D8B030D-6E8A-4147-A177-3AD203B41FA5}">
                      <a16:colId xmlns:a16="http://schemas.microsoft.com/office/drawing/2014/main" val="20002"/>
                    </a:ext>
                  </a:extLst>
                </a:gridCol>
                <a:gridCol w="613310">
                  <a:extLst>
                    <a:ext uri="{9D8B030D-6E8A-4147-A177-3AD203B41FA5}">
                      <a16:colId xmlns:a16="http://schemas.microsoft.com/office/drawing/2014/main" val="20003"/>
                    </a:ext>
                  </a:extLst>
                </a:gridCol>
                <a:gridCol w="613310">
                  <a:extLst>
                    <a:ext uri="{9D8B030D-6E8A-4147-A177-3AD203B41FA5}">
                      <a16:colId xmlns:a16="http://schemas.microsoft.com/office/drawing/2014/main" val="20004"/>
                    </a:ext>
                  </a:extLst>
                </a:gridCol>
                <a:gridCol w="613310">
                  <a:extLst>
                    <a:ext uri="{9D8B030D-6E8A-4147-A177-3AD203B41FA5}">
                      <a16:colId xmlns:a16="http://schemas.microsoft.com/office/drawing/2014/main" val="20005"/>
                    </a:ext>
                  </a:extLst>
                </a:gridCol>
                <a:gridCol w="613310">
                  <a:extLst>
                    <a:ext uri="{9D8B030D-6E8A-4147-A177-3AD203B41FA5}">
                      <a16:colId xmlns:a16="http://schemas.microsoft.com/office/drawing/2014/main" val="20006"/>
                    </a:ext>
                  </a:extLst>
                </a:gridCol>
                <a:gridCol w="613310">
                  <a:extLst>
                    <a:ext uri="{9D8B030D-6E8A-4147-A177-3AD203B41FA5}">
                      <a16:colId xmlns:a16="http://schemas.microsoft.com/office/drawing/2014/main" val="20007"/>
                    </a:ext>
                  </a:extLst>
                </a:gridCol>
                <a:gridCol w="613310">
                  <a:extLst>
                    <a:ext uri="{9D8B030D-6E8A-4147-A177-3AD203B41FA5}">
                      <a16:colId xmlns:a16="http://schemas.microsoft.com/office/drawing/2014/main" val="20008"/>
                    </a:ext>
                  </a:extLst>
                </a:gridCol>
                <a:gridCol w="613310">
                  <a:extLst>
                    <a:ext uri="{9D8B030D-6E8A-4147-A177-3AD203B41FA5}">
                      <a16:colId xmlns:a16="http://schemas.microsoft.com/office/drawing/2014/main" val="20009"/>
                    </a:ext>
                  </a:extLst>
                </a:gridCol>
                <a:gridCol w="613310">
                  <a:extLst>
                    <a:ext uri="{9D8B030D-6E8A-4147-A177-3AD203B41FA5}">
                      <a16:colId xmlns:a16="http://schemas.microsoft.com/office/drawing/2014/main" val="20010"/>
                    </a:ext>
                  </a:extLst>
                </a:gridCol>
                <a:gridCol w="613310">
                  <a:extLst>
                    <a:ext uri="{9D8B030D-6E8A-4147-A177-3AD203B41FA5}">
                      <a16:colId xmlns:a16="http://schemas.microsoft.com/office/drawing/2014/main" val="20011"/>
                    </a:ext>
                  </a:extLst>
                </a:gridCol>
                <a:gridCol w="613310">
                  <a:extLst>
                    <a:ext uri="{9D8B030D-6E8A-4147-A177-3AD203B41FA5}">
                      <a16:colId xmlns:a16="http://schemas.microsoft.com/office/drawing/2014/main" val="20012"/>
                    </a:ext>
                  </a:extLst>
                </a:gridCol>
              </a:tblGrid>
              <a:tr h="561185">
                <a:tc>
                  <a:txBody>
                    <a:bodyPr/>
                    <a:lstStyle/>
                    <a:p>
                      <a:pPr algn="ctr" fontAlgn="ctr"/>
                      <a:r>
                        <a:rPr lang="en-US" sz="1600" b="1" u="none" strike="noStrike" dirty="0">
                          <a:effectLst/>
                        </a:rPr>
                        <a:t> CO.K</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PO3</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PO4</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PO5</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PO6</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PO7</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PO8</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PO9</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PO10</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0"/>
                  </a:ext>
                </a:extLst>
              </a:tr>
              <a:tr h="567786">
                <a:tc>
                  <a:txBody>
                    <a:bodyPr/>
                    <a:lstStyle/>
                    <a:p>
                      <a:pPr algn="ctr" rtl="0" fontAlgn="ctr"/>
                      <a:r>
                        <a:rPr lang="en-US" sz="1600" b="1" u="none" strike="noStrike" dirty="0">
                          <a:effectLst/>
                        </a:rPr>
                        <a:t>CO1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1"/>
                  </a:ext>
                </a:extLst>
              </a:tr>
              <a:tr h="561185">
                <a:tc>
                  <a:txBody>
                    <a:bodyPr/>
                    <a:lstStyle/>
                    <a:p>
                      <a:pPr algn="ctr" rtl="0" fontAlgn="ctr"/>
                      <a:r>
                        <a:rPr lang="en-US" sz="1600" b="1" u="none" strike="noStrike" dirty="0">
                          <a:effectLst/>
                        </a:rPr>
                        <a:t>CO2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2"/>
                  </a:ext>
                </a:extLst>
              </a:tr>
              <a:tr h="561185">
                <a:tc>
                  <a:txBody>
                    <a:bodyPr/>
                    <a:lstStyle/>
                    <a:p>
                      <a:pPr algn="ctr" rtl="0" fontAlgn="ctr"/>
                      <a:r>
                        <a:rPr lang="en-US" sz="1600" b="1" u="none" strike="noStrike" dirty="0">
                          <a:effectLst/>
                        </a:rPr>
                        <a:t>CO3</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 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3"/>
                  </a:ext>
                </a:extLst>
              </a:tr>
              <a:tr h="561185">
                <a:tc>
                  <a:txBody>
                    <a:bodyPr/>
                    <a:lstStyle/>
                    <a:p>
                      <a:pPr algn="ctr" rtl="0" fontAlgn="ctr"/>
                      <a:r>
                        <a:rPr lang="en-US" sz="1600" b="1" u="none" strike="noStrike" dirty="0">
                          <a:effectLst/>
                        </a:rPr>
                        <a:t>CO4</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4"/>
                  </a:ext>
                </a:extLst>
              </a:tr>
              <a:tr h="561185">
                <a:tc>
                  <a:txBody>
                    <a:bodyPr/>
                    <a:lstStyle/>
                    <a:p>
                      <a:pPr algn="ctr" rtl="0" fontAlgn="ctr"/>
                      <a:r>
                        <a:rPr lang="en-US" sz="1600" b="1" u="none" strike="noStrike" dirty="0">
                          <a:effectLst/>
                        </a:rPr>
                        <a:t>CO5</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5"/>
                  </a:ext>
                </a:extLst>
              </a:tr>
              <a:tr h="283893">
                <a:tc>
                  <a:txBody>
                    <a:bodyPr/>
                    <a:lstStyle/>
                    <a:p>
                      <a:pPr algn="ctr" fontAlgn="ctr"/>
                      <a:r>
                        <a:rPr lang="en-US" sz="1600" b="1" u="none" strike="noStrike" dirty="0">
                          <a:effectLst/>
                        </a:rPr>
                        <a:t>AVG </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2.4</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6"/>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E74738DB-C326-EB17-BEAF-BA8B916C6C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0" name="Title 1">
            <a:extLst>
              <a:ext uri="{FF2B5EF4-FFF2-40B4-BE49-F238E27FC236}">
                <a16:creationId xmlns:a16="http://schemas.microsoft.com/office/drawing/2014/main" id="{F60BF7C9-BD58-0086-6985-4F3274C53BD8}"/>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CO-POs Mapping</a:t>
            </a:r>
            <a:endParaRPr lang="en-US" sz="2800" dirty="0"/>
          </a:p>
        </p:txBody>
      </p:sp>
    </p:spTree>
    <p:extLst>
      <p:ext uri="{BB962C8B-B14F-4D97-AF65-F5344CB8AC3E}">
        <p14:creationId xmlns:p14="http://schemas.microsoft.com/office/powerpoint/2010/main" val="12443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7D844B-1B5B-4A0D-8E75-6596FA3D446D}" type="datetime1">
              <a:rPr lang="en-US" smtClean="0"/>
              <a:t>1/30/2025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386120619"/>
              </p:ext>
            </p:extLst>
          </p:nvPr>
        </p:nvGraphicFramePr>
        <p:xfrm>
          <a:off x="2667001" y="1446119"/>
          <a:ext cx="7658101" cy="3045808"/>
        </p:xfrm>
        <a:graphic>
          <a:graphicData uri="http://schemas.openxmlformats.org/drawingml/2006/table">
            <a:tbl>
              <a:tblPr firstRow="1" bandRow="1">
                <a:tableStyleId>{5C22544A-7EE6-4342-B048-85BDC9FD1C3A}</a:tableStyleId>
              </a:tblPr>
              <a:tblGrid>
                <a:gridCol w="1342217">
                  <a:extLst>
                    <a:ext uri="{9D8B030D-6E8A-4147-A177-3AD203B41FA5}">
                      <a16:colId xmlns:a16="http://schemas.microsoft.com/office/drawing/2014/main" val="20000"/>
                    </a:ext>
                  </a:extLst>
                </a:gridCol>
                <a:gridCol w="2136256">
                  <a:extLst>
                    <a:ext uri="{9D8B030D-6E8A-4147-A177-3AD203B41FA5}">
                      <a16:colId xmlns:a16="http://schemas.microsoft.com/office/drawing/2014/main" val="20001"/>
                    </a:ext>
                  </a:extLst>
                </a:gridCol>
                <a:gridCol w="4179628">
                  <a:extLst>
                    <a:ext uri="{9D8B030D-6E8A-4147-A177-3AD203B41FA5}">
                      <a16:colId xmlns:a16="http://schemas.microsoft.com/office/drawing/2014/main" val="20002"/>
                    </a:ext>
                  </a:extLst>
                </a:gridCol>
              </a:tblGrid>
              <a:tr h="683608">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S. No</a:t>
                      </a:r>
                      <a:r>
                        <a:rPr lang="en-IN" sz="1500" b="0" dirty="0">
                          <a:solidFill>
                            <a:schemeClr val="accent4">
                              <a:lumMod val="50000"/>
                            </a:schemeClr>
                          </a:solidFill>
                          <a:latin typeface="Times New Roman" panose="02020603050405020304"/>
                          <a:ea typeface="Times New Roman" panose="02020603050405020304"/>
                        </a:rPr>
                        <a:t>.</a:t>
                      </a:r>
                      <a:endParaRPr lang="en-US" sz="1500" b="0" dirty="0">
                        <a:solidFill>
                          <a:schemeClr val="accent4">
                            <a:lumMod val="50000"/>
                          </a:schemeClr>
                        </a:solidFill>
                        <a:latin typeface="Times New Roman" panose="02020603050405020304"/>
                        <a:ea typeface="Times New Roman" panose="02020603050405020304"/>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Program Specific</a:t>
                      </a:r>
                    </a:p>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Outcomes (PSO)</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30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just">
                        <a:lnSpc>
                          <a:spcPct val="100000"/>
                        </a:lnSpc>
                        <a:spcBef>
                          <a:spcPts val="0"/>
                        </a:spcBef>
                        <a:spcAft>
                          <a:spcPts val="0"/>
                        </a:spcAft>
                      </a:pPr>
                      <a:r>
                        <a:rPr lang="en-IN" sz="1400" i="0" kern="1200" dirty="0">
                          <a:solidFill>
                            <a:schemeClr val="dk1"/>
                          </a:solidFill>
                          <a:effectLst/>
                          <a:latin typeface="+mj-lt"/>
                          <a:ea typeface="+mn-ea"/>
                          <a:cs typeface="+mn-cs"/>
                        </a:rPr>
                        <a:t> </a:t>
                      </a:r>
                      <a:r>
                        <a:rPr lang="en-US" sz="1400" b="0" i="0" dirty="0" smtClean="0">
                          <a:solidFill>
                            <a:schemeClr val="accent4">
                              <a:lumMod val="50000"/>
                            </a:schemeClr>
                          </a:solidFill>
                          <a:latin typeface="+mj-lt"/>
                          <a:ea typeface="+mn-ea"/>
                        </a:rPr>
                        <a:t>Design</a:t>
                      </a:r>
                      <a:r>
                        <a:rPr lang="en-US" sz="1400" b="0" i="0" dirty="0">
                          <a:solidFill>
                            <a:schemeClr val="accent4">
                              <a:lumMod val="50000"/>
                            </a:schemeClr>
                          </a:solidFill>
                          <a:latin typeface="+mj-lt"/>
                          <a:ea typeface="+mn-ea"/>
                        </a:rPr>
                        <a:t> innovative intelligent systems for the welfare of the people using machine learning and its applications.</a:t>
                      </a:r>
                      <a:endParaRPr lang="en-US" sz="1400" b="0" i="0" baseline="0" dirty="0">
                        <a:solidFill>
                          <a:schemeClr val="accent4">
                            <a:lumMod val="50000"/>
                          </a:schemeClr>
                        </a:solidFill>
                        <a:latin typeface="+mj-lt"/>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53929">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lvl="0" algn="just">
                        <a:lnSpc>
                          <a:spcPct val="100000"/>
                        </a:lnSpc>
                        <a:spcBef>
                          <a:spcPts val="0"/>
                        </a:spcBef>
                        <a:spcAft>
                          <a:spcPts val="0"/>
                        </a:spcAft>
                        <a:buNone/>
                      </a:pPr>
                      <a:r>
                        <a:rPr lang="en-US" sz="1400" b="0" i="0" dirty="0">
                          <a:solidFill>
                            <a:schemeClr val="accent4">
                              <a:lumMod val="50000"/>
                            </a:schemeClr>
                          </a:solidFill>
                          <a:latin typeface="+mj-lt"/>
                          <a:ea typeface="+mn-ea"/>
                        </a:rPr>
                        <a:t>Demonstrate ethical, professional and team - oriented skills while providing innovative solutions in Artificial Intelligence and Machine Learning for life-long learning. </a:t>
                      </a:r>
                    </a:p>
                    <a:p>
                      <a:pPr marL="68580" marR="0" algn="just">
                        <a:lnSpc>
                          <a:spcPts val="1235"/>
                        </a:lnSpc>
                        <a:spcBef>
                          <a:spcPts val="0"/>
                        </a:spcBef>
                        <a:spcAft>
                          <a:spcPts val="0"/>
                        </a:spcAft>
                      </a:pPr>
                      <a:endParaRPr lang="en-US" sz="1400" b="0" i="0" dirty="0">
                        <a:solidFill>
                          <a:schemeClr val="accent4">
                            <a:lumMod val="50000"/>
                          </a:schemeClr>
                        </a:solidFill>
                        <a:latin typeface="+mj-lt"/>
                        <a:ea typeface="+mn-ea"/>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bl>
          </a:graphicData>
        </a:graphic>
      </p:graphicFrame>
      <p:pic>
        <p:nvPicPr>
          <p:cNvPr id="3" name="Picture 2"/>
          <p:cNvPicPr>
            <a:picLocks noChangeAspect="1"/>
          </p:cNvPicPr>
          <p:nvPr/>
        </p:nvPicPr>
        <p:blipFill>
          <a:blip r:embed="rId2"/>
          <a:stretch>
            <a:fillRect/>
          </a:stretch>
        </p:blipFill>
        <p:spPr>
          <a:xfrm>
            <a:off x="4419601" y="6374306"/>
            <a:ext cx="3773751" cy="329213"/>
          </a:xfrm>
          <a:prstGeom prst="rect">
            <a:avLst/>
          </a:prstGeom>
        </p:spPr>
      </p:pic>
      <p:pic>
        <p:nvPicPr>
          <p:cNvPr id="10" name="Picture 9" descr="A black and red logo&#10;&#10;Description automatically generated">
            <a:extLst>
              <a:ext uri="{FF2B5EF4-FFF2-40B4-BE49-F238E27FC236}">
                <a16:creationId xmlns:a16="http://schemas.microsoft.com/office/drawing/2014/main" id="{C8B8281B-EEE1-6AD7-85FF-67141F72B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A3BFE375-3FFD-9522-3E42-B1585D94B21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Specific Outcomes</a:t>
            </a:r>
            <a:endParaRPr lang="en-US" sz="2800" dirty="0"/>
          </a:p>
        </p:txBody>
      </p:sp>
    </p:spTree>
    <p:extLst>
      <p:ext uri="{BB962C8B-B14F-4D97-AF65-F5344CB8AC3E}">
        <p14:creationId xmlns:p14="http://schemas.microsoft.com/office/powerpoint/2010/main" val="30379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90B544-2853-4974-8905-C1E375D75CAC}" type="datetime1">
              <a:rPr lang="en-US" smtClean="0"/>
              <a:t>1/30/2025</a:t>
            </a:fld>
            <a:endParaRPr lang="en-US" dirty="0"/>
          </a:p>
        </p:txBody>
      </p:sp>
      <p:sp>
        <p:nvSpPr>
          <p:cNvPr id="5" name="Footer Placeholder 4"/>
          <p:cNvSpPr>
            <a:spLocks noGrp="1"/>
          </p:cNvSpPr>
          <p:nvPr>
            <p:ph type="ftr" sz="quarter" idx="11"/>
          </p:nvPr>
        </p:nvSpPr>
        <p:spPr>
          <a:xfrm>
            <a:off x="4552950" y="6387548"/>
            <a:ext cx="4133850" cy="333927"/>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28337450"/>
              </p:ext>
            </p:extLst>
          </p:nvPr>
        </p:nvGraphicFramePr>
        <p:xfrm>
          <a:off x="2609850" y="1771651"/>
          <a:ext cx="4316506" cy="3683523"/>
        </p:xfrm>
        <a:graphic>
          <a:graphicData uri="http://schemas.openxmlformats.org/drawingml/2006/table">
            <a:tbl>
              <a:tblPr firstRow="1" bandRow="1">
                <a:tableStyleId>{5C22544A-7EE6-4342-B048-85BDC9FD1C3A}</a:tableStyleId>
              </a:tblPr>
              <a:tblGrid>
                <a:gridCol w="1230406">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tblGrid>
              <a:tr h="609421">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CO.K</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60716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62096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515794">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CO5</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5"/>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935792D2-14C6-26B8-ADEF-3A1796769E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A38726DD-31AA-CAE2-C494-5C6062A2B86F}"/>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CO-PSOs Mapping</a:t>
            </a:r>
            <a:endParaRPr lang="en-US" sz="2800" dirty="0"/>
          </a:p>
        </p:txBody>
      </p:sp>
    </p:spTree>
    <p:extLst>
      <p:ext uri="{BB962C8B-B14F-4D97-AF65-F5344CB8AC3E}">
        <p14:creationId xmlns:p14="http://schemas.microsoft.com/office/powerpoint/2010/main" val="120963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950053-9125-4636-947A-A27CD2D89DA8}" type="datetime1">
              <a:rPr lang="en-US" smtClean="0"/>
              <a:t>1/30/2025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646774264"/>
              </p:ext>
            </p:extLst>
          </p:nvPr>
        </p:nvGraphicFramePr>
        <p:xfrm>
          <a:off x="2266950" y="1771651"/>
          <a:ext cx="8115300" cy="3943022"/>
        </p:xfrm>
        <a:graphic>
          <a:graphicData uri="http://schemas.openxmlformats.org/drawingml/2006/table">
            <a:tbl>
              <a:tblPr firstRow="1" bandRow="1">
                <a:tableStyleId>{5C22544A-7EE6-4342-B048-85BDC9FD1C3A}</a:tableStyleId>
              </a:tblPr>
              <a:tblGrid>
                <a:gridCol w="2090305">
                  <a:extLst>
                    <a:ext uri="{9D8B030D-6E8A-4147-A177-3AD203B41FA5}">
                      <a16:colId xmlns:a16="http://schemas.microsoft.com/office/drawing/2014/main" val="20000"/>
                    </a:ext>
                  </a:extLst>
                </a:gridCol>
                <a:gridCol w="6024995">
                  <a:extLst>
                    <a:ext uri="{9D8B030D-6E8A-4147-A177-3AD203B41FA5}">
                      <a16:colId xmlns:a16="http://schemas.microsoft.com/office/drawing/2014/main" val="20001"/>
                    </a:ext>
                  </a:extLst>
                </a:gridCol>
              </a:tblGrid>
              <a:tr h="65118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Program Educational</a:t>
                      </a:r>
                      <a:r>
                        <a:rPr lang="en-US" sz="1500" b="0" baseline="0" dirty="0">
                          <a:solidFill>
                            <a:schemeClr val="accent4">
                              <a:lumMod val="50000"/>
                            </a:schemeClr>
                          </a:solidFill>
                          <a:latin typeface="Times New Roman" panose="02020603050405020304"/>
                          <a:ea typeface="Times New Roman" panose="02020603050405020304"/>
                        </a:rPr>
                        <a:t> Objectives</a:t>
                      </a:r>
                      <a:r>
                        <a:rPr lang="en-US" sz="1500" b="0" dirty="0">
                          <a:solidFill>
                            <a:schemeClr val="accent4">
                              <a:lumMod val="50000"/>
                            </a:schemeClr>
                          </a:solidFill>
                          <a:latin typeface="Times New Roman" panose="02020603050405020304"/>
                          <a:ea typeface="Times New Roman" panose="02020603050405020304"/>
                        </a:rPr>
                        <a:t> (PEOs)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0287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lvl="0" indent="-342900" algn="just">
                        <a:spcAft>
                          <a:spcPts val="0"/>
                        </a:spcAft>
                        <a:buFont typeface="Symbol" panose="05050102010706020507" pitchFamily="18" charset="2"/>
                        <a:buChar char=""/>
                      </a:pPr>
                      <a:r>
                        <a:rPr lang="en-IN" sz="1400" i="0" dirty="0">
                          <a:solidFill>
                            <a:srgbClr val="000000"/>
                          </a:solidFill>
                          <a:effectLst/>
                          <a:latin typeface="+mj-lt"/>
                          <a:ea typeface="Times New Roman" panose="02020603050405020304" pitchFamily="18" charset="0"/>
                        </a:rPr>
                        <a:t>Pursue higher education and professional career to excel in the field of Artificial Intelligence and Machine Learning.</a:t>
                      </a:r>
                    </a:p>
                    <a:p>
                      <a:pPr marL="457200" algn="just">
                        <a:spcAft>
                          <a:spcPts val="0"/>
                        </a:spcAft>
                      </a:pPr>
                      <a:endParaRPr lang="en-IN" sz="1400" i="0" dirty="0">
                        <a:effectLst/>
                        <a:latin typeface="+mj-lt"/>
                        <a:ea typeface="Times New Roman" panose="02020603050405020304" pitchFamily="18" charset="0"/>
                      </a:endParaRPr>
                    </a:p>
                    <a:p>
                      <a:pPr marL="457200" algn="just">
                        <a:spcAft>
                          <a:spcPts val="0"/>
                        </a:spcAft>
                      </a:pP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23444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742950" indent="-285750" algn="just">
                        <a:spcAft>
                          <a:spcPts val="0"/>
                        </a:spcAft>
                        <a:buFont typeface="Arial" panose="020B0604020202020204" pitchFamily="34" charset="0"/>
                        <a:buChar char="•"/>
                      </a:pPr>
                      <a:r>
                        <a:rPr lang="en-IN" sz="1400" i="0" dirty="0">
                          <a:effectLst/>
                          <a:latin typeface="+mj-lt"/>
                          <a:ea typeface="Times New Roman" panose="02020603050405020304" pitchFamily="18" charset="0"/>
                        </a:rPr>
                        <a:t>Lead by example in innovative research and entrepreneurial zeal for 21st century skills.</a:t>
                      </a:r>
                    </a:p>
                    <a:p>
                      <a:pPr algn="just">
                        <a:spcAft>
                          <a:spcPts val="0"/>
                        </a:spcAft>
                      </a:pPr>
                      <a:endParaRPr lang="en-IN" sz="1400" i="0" dirty="0">
                        <a:effectLst/>
                        <a:latin typeface="+mj-lt"/>
                        <a:ea typeface="Times New Roman" panose="02020603050405020304" pitchFamily="18" charset="0"/>
                      </a:endParaRPr>
                    </a:p>
                    <a:p>
                      <a:pPr marL="457200" algn="just">
                        <a:spcAft>
                          <a:spcPts val="0"/>
                        </a:spcAft>
                      </a:pP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0287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endParaRPr lang="en-IN" sz="14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400" i="0" dirty="0">
                          <a:solidFill>
                            <a:srgbClr val="000000"/>
                          </a:solidFill>
                          <a:effectLst/>
                          <a:latin typeface="+mj-lt"/>
                          <a:ea typeface="Times New Roman" panose="02020603050405020304" pitchFamily="18" charset="0"/>
                        </a:rPr>
                        <a:t>Proactively provide innovations solutions for societal problems to promote life-long learning.</a:t>
                      </a:r>
                    </a:p>
                    <a:p>
                      <a:pPr marL="457200" algn="just">
                        <a:spcAft>
                          <a:spcPts val="0"/>
                        </a:spcAft>
                      </a:pP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3" name="Footer Placeholder 4"/>
          <p:cNvSpPr txBox="1"/>
          <p:nvPr/>
        </p:nvSpPr>
        <p:spPr>
          <a:xfrm>
            <a:off x="4705350" y="6356351"/>
            <a:ext cx="40576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Aarushi Thusu         ACSAI0622 Social Media Analytics     Unit 5</a:t>
            </a:r>
          </a:p>
        </p:txBody>
      </p:sp>
      <p:pic>
        <p:nvPicPr>
          <p:cNvPr id="10" name="Picture 9" descr="A black and red logo&#10;&#10;Description automatically generated">
            <a:extLst>
              <a:ext uri="{FF2B5EF4-FFF2-40B4-BE49-F238E27FC236}">
                <a16:creationId xmlns:a16="http://schemas.microsoft.com/office/drawing/2014/main" id="{D482861F-6499-316D-1C34-B01A63DF99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122BDB43-DCD5-C684-4390-5FC73D7AFD83}"/>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Educational Objectives</a:t>
            </a:r>
            <a:endParaRPr lang="en-US" sz="2800" dirty="0"/>
          </a:p>
        </p:txBody>
      </p:sp>
    </p:spTree>
    <p:extLst>
      <p:ext uri="{BB962C8B-B14F-4D97-AF65-F5344CB8AC3E}">
        <p14:creationId xmlns:p14="http://schemas.microsoft.com/office/powerpoint/2010/main" val="17249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560B8C-E67A-4590-AA74-B8A6DE0BD621}" type="datetime1">
              <a:rPr lang="en-US" smtClean="0"/>
              <a:t>1/30/2025</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pic>
        <p:nvPicPr>
          <p:cNvPr id="8" name="Picture 7"/>
          <p:cNvPicPr>
            <a:picLocks noChangeAspect="1"/>
          </p:cNvPicPr>
          <p:nvPr/>
        </p:nvPicPr>
        <p:blipFill>
          <a:blip r:embed="rId2"/>
          <a:stretch>
            <a:fillRect/>
          </a:stretch>
        </p:blipFill>
        <p:spPr>
          <a:xfrm>
            <a:off x="2409825" y="1423136"/>
            <a:ext cx="8058150" cy="4149850"/>
          </a:xfrm>
          <a:prstGeom prst="rect">
            <a:avLst/>
          </a:prstGeom>
        </p:spPr>
      </p:pic>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spTree>
    <p:extLst>
      <p:ext uri="{BB962C8B-B14F-4D97-AF65-F5344CB8AC3E}">
        <p14:creationId xmlns:p14="http://schemas.microsoft.com/office/powerpoint/2010/main" val="110367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560B8C-E67A-4590-AA74-B8A6DE0BD621}" type="datetime1">
              <a:rPr lang="en-US" smtClean="0"/>
              <a:t>1/30/2025</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pic>
        <p:nvPicPr>
          <p:cNvPr id="2" name="Picture 1" descr="A close-up of a question&#10;&#10;Description automatically generated">
            <a:extLst>
              <a:ext uri="{FF2B5EF4-FFF2-40B4-BE49-F238E27FC236}">
                <a16:creationId xmlns:a16="http://schemas.microsoft.com/office/drawing/2014/main" id="{32373EC9-9A42-5FE0-5F21-D24EBC78FB40}"/>
              </a:ext>
            </a:extLst>
          </p:cNvPr>
          <p:cNvPicPr>
            <a:picLocks noChangeAspect="1"/>
          </p:cNvPicPr>
          <p:nvPr/>
        </p:nvPicPr>
        <p:blipFill>
          <a:blip r:embed="rId3"/>
          <a:stretch>
            <a:fillRect/>
          </a:stretch>
        </p:blipFill>
        <p:spPr>
          <a:xfrm>
            <a:off x="1952625" y="1376363"/>
            <a:ext cx="8286750" cy="4105275"/>
          </a:xfrm>
          <a:prstGeom prst="rect">
            <a:avLst/>
          </a:prstGeom>
        </p:spPr>
      </p:pic>
    </p:spTree>
    <p:extLst>
      <p:ext uri="{BB962C8B-B14F-4D97-AF65-F5344CB8AC3E}">
        <p14:creationId xmlns:p14="http://schemas.microsoft.com/office/powerpoint/2010/main" val="145099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Faculty Introduction</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38801551-5877-4C21-9B34-9746B04ED5CA}" type="datetime1">
              <a:rPr lang="en-US" smtClean="0"/>
              <a:pPr/>
              <a:t>1/30/2025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2</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dirty="0"/>
              <a:t>Ms. Aarushi Thusu     Data Analytics ACSAI0512                      Unit Number 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18" name="Table 17">
            <a:extLst>
              <a:ext uri="{FF2B5EF4-FFF2-40B4-BE49-F238E27FC236}">
                <a16:creationId xmlns:a16="http://schemas.microsoft.com/office/drawing/2014/main" id="{55140C81-AEE7-2420-4038-EF55691C1D41}"/>
              </a:ext>
            </a:extLst>
          </p:cNvPr>
          <p:cNvGraphicFramePr>
            <a:graphicFrameLocks noGrp="1"/>
          </p:cNvGraphicFramePr>
          <p:nvPr>
            <p:extLst>
              <p:ext uri="{D42A27DB-BD31-4B8C-83A1-F6EECF244321}">
                <p14:modId xmlns:p14="http://schemas.microsoft.com/office/powerpoint/2010/main" val="2898765251"/>
              </p:ext>
            </p:extLst>
          </p:nvPr>
        </p:nvGraphicFramePr>
        <p:xfrm>
          <a:off x="1900237" y="1947862"/>
          <a:ext cx="8391525" cy="2962275"/>
        </p:xfrm>
        <a:graphic>
          <a:graphicData uri="http://schemas.openxmlformats.org/drawingml/2006/table">
            <a:tbl>
              <a:tblPr bandRow="1">
                <a:tableStyleId>{5C22544A-7EE6-4342-B048-85BDC9FD1C3A}</a:tableStyleId>
              </a:tblPr>
              <a:tblGrid>
                <a:gridCol w="1809750">
                  <a:extLst>
                    <a:ext uri="{9D8B030D-6E8A-4147-A177-3AD203B41FA5}">
                      <a16:colId xmlns:a16="http://schemas.microsoft.com/office/drawing/2014/main" val="2106345043"/>
                    </a:ext>
                  </a:extLst>
                </a:gridCol>
                <a:gridCol w="6581775">
                  <a:extLst>
                    <a:ext uri="{9D8B030D-6E8A-4147-A177-3AD203B41FA5}">
                      <a16:colId xmlns:a16="http://schemas.microsoft.com/office/drawing/2014/main" val="695535554"/>
                    </a:ext>
                  </a:extLst>
                </a:gridCol>
              </a:tblGrid>
              <a:tr h="400050">
                <a:tc>
                  <a:txBody>
                    <a:bodyPr/>
                    <a:lstStyle/>
                    <a:p>
                      <a:pPr algn="l" fontAlgn="base"/>
                      <a:r>
                        <a:rPr lang="en-US" sz="2000" b="1" i="0">
                          <a:solidFill>
                            <a:srgbClr val="000000"/>
                          </a:solidFill>
                          <a:effectLst/>
                          <a:latin typeface="Calibri" panose="020F0502020204030204" pitchFamily="34" charset="0"/>
                        </a:rPr>
                        <a:t>Name</a:t>
                      </a:r>
                      <a:endParaRPr lang="en-US" b="1"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14288" cap="flat" cmpd="sng" algn="ctr">
                      <a:solidFill>
                        <a:srgbClr val="70AD47"/>
                      </a:solidFill>
                      <a:prstDash val="solid"/>
                      <a:round/>
                      <a:headEnd type="none" w="med" len="med"/>
                      <a:tailEnd type="none" w="med" len="med"/>
                    </a:lnB>
                    <a:noFill/>
                  </a:tcPr>
                </a:tc>
                <a:tc>
                  <a:txBody>
                    <a:bodyPr/>
                    <a:lstStyle/>
                    <a:p>
                      <a:pPr algn="l" fontAlgn="base"/>
                      <a:r>
                        <a:rPr lang="en-IN" sz="2000" b="1" i="0">
                          <a:solidFill>
                            <a:srgbClr val="000000"/>
                          </a:solidFill>
                          <a:effectLst/>
                          <a:latin typeface="Calibri" panose="020F0502020204030204" pitchFamily="34" charset="0"/>
                        </a:rPr>
                        <a:t>Aarushi Thusu</a:t>
                      </a:r>
                      <a:endParaRPr lang="en-IN" b="1"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14288"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259347396"/>
                  </a:ext>
                </a:extLst>
              </a:tr>
              <a:tr h="400050">
                <a:tc>
                  <a:txBody>
                    <a:bodyPr/>
                    <a:lstStyle/>
                    <a:p>
                      <a:pPr algn="l" fontAlgn="base"/>
                      <a:r>
                        <a:rPr lang="en-US" sz="2000" b="0" i="0">
                          <a:solidFill>
                            <a:srgbClr val="000000"/>
                          </a:solidFill>
                          <a:effectLst/>
                          <a:latin typeface="Calibri" panose="020F0502020204030204" pitchFamily="34" charset="0"/>
                        </a:rPr>
                        <a:t>Qualification</a:t>
                      </a:r>
                      <a:endParaRPr lang="en-US" b="0"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14288"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a:solidFill>
                            <a:srgbClr val="000000"/>
                          </a:solidFill>
                          <a:effectLst/>
                          <a:latin typeface="Calibri" panose="020F0502020204030204" pitchFamily="34" charset="0"/>
                        </a:rPr>
                        <a:t>M. Tech. (Artificial Intelligence)</a:t>
                      </a:r>
                      <a:endParaRPr lang="en-US" b="0"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14288"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1419813011"/>
                  </a:ext>
                </a:extLst>
              </a:tr>
              <a:tr h="400050">
                <a:tc>
                  <a:txBody>
                    <a:bodyPr/>
                    <a:lstStyle/>
                    <a:p>
                      <a:pPr algn="l" fontAlgn="base"/>
                      <a:r>
                        <a:rPr lang="en-US" sz="2000" b="0" i="0">
                          <a:solidFill>
                            <a:srgbClr val="000000"/>
                          </a:solidFill>
                          <a:effectLst/>
                          <a:latin typeface="Calibri" panose="020F0502020204030204" pitchFamily="34" charset="0"/>
                        </a:rPr>
                        <a:t>Designation</a:t>
                      </a:r>
                      <a:endParaRPr lang="en-US" b="0"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a:solidFill>
                            <a:srgbClr val="000000"/>
                          </a:solidFill>
                          <a:effectLst/>
                          <a:latin typeface="Calibri" panose="020F0502020204030204" pitchFamily="34" charset="0"/>
                        </a:rPr>
                        <a:t>Assistant Professor</a:t>
                      </a:r>
                      <a:endParaRPr lang="en-US" b="0"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160535922"/>
                  </a:ext>
                </a:extLst>
              </a:tr>
              <a:tr h="400050">
                <a:tc>
                  <a:txBody>
                    <a:bodyPr/>
                    <a:lstStyle/>
                    <a:p>
                      <a:pPr algn="l" fontAlgn="base"/>
                      <a:r>
                        <a:rPr lang="en-US" sz="2000" b="0" i="0">
                          <a:solidFill>
                            <a:srgbClr val="000000"/>
                          </a:solidFill>
                          <a:effectLst/>
                          <a:latin typeface="Calibri" panose="020F0502020204030204" pitchFamily="34" charset="0"/>
                        </a:rPr>
                        <a:t>Department</a:t>
                      </a:r>
                      <a:endParaRPr lang="en-US" b="0"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IN" sz="2000" b="0" i="0">
                          <a:solidFill>
                            <a:srgbClr val="000000"/>
                          </a:solidFill>
                          <a:effectLst/>
                          <a:latin typeface="Calibri" panose="020F0502020204030204" pitchFamily="34" charset="0"/>
                        </a:rPr>
                        <a:t>AIML</a:t>
                      </a:r>
                      <a:endParaRPr lang="en-IN" b="0"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2461800535"/>
                  </a:ext>
                </a:extLst>
              </a:tr>
              <a:tr h="400050">
                <a:tc>
                  <a:txBody>
                    <a:bodyPr/>
                    <a:lstStyle/>
                    <a:p>
                      <a:pPr algn="l" fontAlgn="base"/>
                      <a:r>
                        <a:rPr lang="en-US" sz="2000" b="0" i="0">
                          <a:solidFill>
                            <a:srgbClr val="000000"/>
                          </a:solidFill>
                          <a:effectLst/>
                          <a:latin typeface="Calibri" panose="020F0502020204030204" pitchFamily="34" charset="0"/>
                        </a:rPr>
                        <a:t>NIET Experience</a:t>
                      </a:r>
                      <a:endParaRPr lang="en-US" b="0"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dirty="0" smtClean="0">
                          <a:solidFill>
                            <a:srgbClr val="000000"/>
                          </a:solidFill>
                          <a:effectLst/>
                          <a:latin typeface="Calibri" panose="020F0502020204030204" pitchFamily="34" charset="0"/>
                        </a:rPr>
                        <a:t>2.5 </a:t>
                      </a:r>
                      <a:r>
                        <a:rPr lang="en-US" sz="2000" b="0" i="0" dirty="0">
                          <a:solidFill>
                            <a:srgbClr val="000000"/>
                          </a:solidFill>
                          <a:effectLst/>
                          <a:latin typeface="Calibri" panose="020F0502020204030204" pitchFamily="34" charset="0"/>
                        </a:rPr>
                        <a:t>Years</a:t>
                      </a:r>
                      <a:endParaRPr lang="en-US" b="0" i="0" dirty="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0745346"/>
                  </a:ext>
                </a:extLst>
              </a:tr>
              <a:tr h="962025">
                <a:tc>
                  <a:txBody>
                    <a:bodyPr/>
                    <a:lstStyle/>
                    <a:p>
                      <a:pPr algn="l" fontAlgn="base"/>
                      <a:r>
                        <a:rPr lang="en-US" sz="2000" b="0" i="0">
                          <a:solidFill>
                            <a:srgbClr val="000000"/>
                          </a:solidFill>
                          <a:effectLst/>
                          <a:latin typeface="Calibri" panose="020F0502020204030204" pitchFamily="34" charset="0"/>
                        </a:rPr>
                        <a:t>Subject Taught</a:t>
                      </a:r>
                      <a:endParaRPr lang="en-US" b="0" i="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just" fontAlgn="base"/>
                      <a:r>
                        <a:rPr lang="en-US" sz="2000" b="0" i="0" dirty="0">
                          <a:solidFill>
                            <a:srgbClr val="000000"/>
                          </a:solidFill>
                          <a:effectLst/>
                          <a:latin typeface="Calibri" panose="020F0502020204030204" pitchFamily="34" charset="0"/>
                        </a:rPr>
                        <a:t>Data Analytics, Introduction to Artificial Intelligence, Social Media Analytics, Cyber Security</a:t>
                      </a:r>
                      <a:endParaRPr lang="en-US" b="0" i="0" dirty="0">
                        <a:solidFill>
                          <a:srgbClr val="000000"/>
                        </a:solidFill>
                        <a:effectLst/>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802733754"/>
                  </a:ext>
                </a:extLst>
              </a:tr>
            </a:tbl>
          </a:graphicData>
        </a:graphic>
      </p:graphicFrame>
    </p:spTree>
    <p:extLst>
      <p:ext uri="{BB962C8B-B14F-4D97-AF65-F5344CB8AC3E}">
        <p14:creationId xmlns:p14="http://schemas.microsoft.com/office/powerpoint/2010/main" val="1296927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560B8C-E67A-4590-AA74-B8A6DE0BD621}" type="datetime1">
              <a:rPr lang="en-US" smtClean="0"/>
              <a:t>1/30/2025</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pic>
        <p:nvPicPr>
          <p:cNvPr id="3" name="Picture 2" descr="A screenshot of a questionnaire&#10;&#10;Description automatically generated">
            <a:extLst>
              <a:ext uri="{FF2B5EF4-FFF2-40B4-BE49-F238E27FC236}">
                <a16:creationId xmlns:a16="http://schemas.microsoft.com/office/drawing/2014/main" id="{9173AD01-3F4C-45AE-C6EC-186BD90DF81E}"/>
              </a:ext>
            </a:extLst>
          </p:cNvPr>
          <p:cNvPicPr>
            <a:picLocks noChangeAspect="1"/>
          </p:cNvPicPr>
          <p:nvPr/>
        </p:nvPicPr>
        <p:blipFill>
          <a:blip r:embed="rId3"/>
          <a:stretch>
            <a:fillRect/>
          </a:stretch>
        </p:blipFill>
        <p:spPr>
          <a:xfrm>
            <a:off x="1838325" y="1419225"/>
            <a:ext cx="8515350" cy="4019550"/>
          </a:xfrm>
          <a:prstGeom prst="rect">
            <a:avLst/>
          </a:prstGeom>
        </p:spPr>
      </p:pic>
    </p:spTree>
    <p:extLst>
      <p:ext uri="{BB962C8B-B14F-4D97-AF65-F5344CB8AC3E}">
        <p14:creationId xmlns:p14="http://schemas.microsoft.com/office/powerpoint/2010/main" val="333869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560B8C-E67A-4590-AA74-B8A6DE0BD621}" type="datetime1">
              <a:rPr lang="en-US" smtClean="0"/>
              <a:t>1/30/2025</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pic>
        <p:nvPicPr>
          <p:cNvPr id="2" name="Picture 1">
            <a:extLst>
              <a:ext uri="{FF2B5EF4-FFF2-40B4-BE49-F238E27FC236}">
                <a16:creationId xmlns:a16="http://schemas.microsoft.com/office/drawing/2014/main" id="{B00BB3D2-ED82-AA30-7628-DEED252A9F69}"/>
              </a:ext>
            </a:extLst>
          </p:cNvPr>
          <p:cNvPicPr>
            <a:picLocks noChangeAspect="1"/>
          </p:cNvPicPr>
          <p:nvPr/>
        </p:nvPicPr>
        <p:blipFill>
          <a:blip r:embed="rId3"/>
          <a:stretch>
            <a:fillRect/>
          </a:stretch>
        </p:blipFill>
        <p:spPr>
          <a:xfrm>
            <a:off x="1895475" y="1376363"/>
            <a:ext cx="8401050" cy="4105275"/>
          </a:xfrm>
          <a:prstGeom prst="rect">
            <a:avLst/>
          </a:prstGeom>
        </p:spPr>
      </p:pic>
    </p:spTree>
    <p:extLst>
      <p:ext uri="{BB962C8B-B14F-4D97-AF65-F5344CB8AC3E}">
        <p14:creationId xmlns:p14="http://schemas.microsoft.com/office/powerpoint/2010/main" val="43443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9381AF-4C1C-452B-B83C-30105E3178EF}" type="datetime1">
              <a:rPr lang="en-US" smtClean="0"/>
              <a:t>1/30/2025</a:t>
            </a:fld>
            <a:endParaRPr lang="en-US" dirty="0"/>
          </a:p>
        </p:txBody>
      </p:sp>
      <p:sp>
        <p:nvSpPr>
          <p:cNvPr id="5" name="Footer Placeholder 4"/>
          <p:cNvSpPr>
            <a:spLocks noGrp="1"/>
          </p:cNvSpPr>
          <p:nvPr>
            <p:ph type="ftr" sz="quarter" idx="11"/>
          </p:nvPr>
        </p:nvSpPr>
        <p:spPr>
          <a:xfrm>
            <a:off x="4552950" y="5969573"/>
            <a:ext cx="3771900" cy="575768"/>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dirty="0"/>
          </a:p>
        </p:txBody>
      </p:sp>
      <p:sp>
        <p:nvSpPr>
          <p:cNvPr id="9" name="Content Placeholder 2"/>
          <p:cNvSpPr>
            <a:spLocks noGrp="1"/>
          </p:cNvSpPr>
          <p:nvPr>
            <p:ph idx="1"/>
          </p:nvPr>
        </p:nvSpPr>
        <p:spPr>
          <a:xfrm>
            <a:off x="2209800" y="1657351"/>
            <a:ext cx="8286750" cy="3394472"/>
          </a:xfrm>
        </p:spPr>
        <p:txBody>
          <a:bodyPr>
            <a:normAutofit/>
          </a:bodyPr>
          <a:lstStyle/>
          <a:p>
            <a:pPr marL="0" indent="0" algn="just">
              <a:buNone/>
            </a:pPr>
            <a:endParaRPr lang="en-US" sz="2100" dirty="0"/>
          </a:p>
          <a:p>
            <a:pPr>
              <a:buNone/>
            </a:pPr>
            <a:endParaRPr lang="en-US" dirty="0"/>
          </a:p>
        </p:txBody>
      </p:sp>
      <p:pic>
        <p:nvPicPr>
          <p:cNvPr id="10" name="Picture 9" descr="A black and red logo&#10;&#10;Description automatically generated">
            <a:extLst>
              <a:ext uri="{FF2B5EF4-FFF2-40B4-BE49-F238E27FC236}">
                <a16:creationId xmlns:a16="http://schemas.microsoft.com/office/drawing/2014/main" id="{04FD6CF7-5E8E-8D96-C47E-5449FCAAE3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F4DB231C-3339-D109-D1C3-13E8594DAFDF}"/>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Brief Introduction about the Subject and Videos</a:t>
            </a:r>
            <a:endParaRPr lang="en-US" sz="2800" dirty="0"/>
          </a:p>
        </p:txBody>
      </p:sp>
      <p:sp>
        <p:nvSpPr>
          <p:cNvPr id="11" name="Content Placeholder 2"/>
          <p:cNvSpPr txBox="1"/>
          <p:nvPr/>
        </p:nvSpPr>
        <p:spPr>
          <a:xfrm>
            <a:off x="1703614" y="1654085"/>
            <a:ext cx="8907236" cy="3832316"/>
          </a:xfrm>
          <a:prstGeom prst="rect">
            <a:avLst/>
          </a:prstGeom>
          <a:solidFill>
            <a:schemeClr val="accent5">
              <a:lumMod val="60000"/>
              <a:lumOff val="40000"/>
            </a:schemeClr>
          </a:solidFill>
          <a:ln w="19050">
            <a:solidFill>
              <a:schemeClr val="tx1"/>
            </a:solidFill>
          </a:ln>
        </p:spPr>
        <p:txBody>
          <a:bodyPr vert="horz" lIns="68580" tIns="34290" rIns="68580" bIns="3429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100" u="sng" dirty="0"/>
              <a:t>YouTube  /other  Video Links</a:t>
            </a:r>
          </a:p>
          <a:p>
            <a:r>
              <a:rPr lang="en-US" sz="2400" u="sng" dirty="0">
                <a:solidFill>
                  <a:srgbClr val="0000FF"/>
                </a:solidFill>
                <a:uFill>
                  <a:solidFill>
                    <a:srgbClr val="0000FF"/>
                  </a:solidFill>
                </a:uFill>
                <a:latin typeface="Liberation Serif"/>
                <a:ea typeface="Liberation Serif"/>
                <a:cs typeface="Liberation Serif"/>
              </a:rPr>
              <a:t>https://</a:t>
            </a:r>
            <a:r>
              <a:rPr lang="en-US" sz="2400" u="sng" dirty="0">
                <a:solidFill>
                  <a:srgbClr val="0000FF"/>
                </a:solidFill>
                <a:latin typeface="Liberation Serif"/>
                <a:ea typeface="Liberation Serif"/>
                <a:cs typeface="Liberation Serif"/>
                <a:hlinkClick r:id="rId3"/>
              </a:rPr>
              <a:t>www.youtube.com/watch?v=Uqs0GewlMkQ</a:t>
            </a:r>
            <a:r>
              <a:rPr lang="en-US" sz="2400" dirty="0">
                <a:solidFill>
                  <a:srgbClr val="0000FF"/>
                </a:solidFill>
                <a:latin typeface="Liberation Serif"/>
                <a:ea typeface="Liberation Serif"/>
                <a:cs typeface="Liberation Serif"/>
              </a:rPr>
              <a:t> </a:t>
            </a:r>
            <a:endParaRPr lang="en-US" sz="2400" u="sng" dirty="0"/>
          </a:p>
          <a:p>
            <a:r>
              <a:rPr lang="en-US" sz="2400" u="sng" dirty="0">
                <a:solidFill>
                  <a:srgbClr val="0000FF"/>
                </a:solidFill>
                <a:uFill>
                  <a:solidFill>
                    <a:srgbClr val="0000FF"/>
                  </a:solidFill>
                </a:uFill>
                <a:latin typeface="Liberation Serif"/>
                <a:ea typeface="Liberation Serif"/>
                <a:cs typeface="Liberation Serif"/>
              </a:rPr>
              <a:t>https://</a:t>
            </a:r>
            <a:r>
              <a:rPr lang="en-US" sz="2400" u="sng" dirty="0">
                <a:solidFill>
                  <a:srgbClr val="0000FF"/>
                </a:solidFill>
                <a:latin typeface="Liberation Serif"/>
                <a:ea typeface="Liberation Serif"/>
                <a:cs typeface="Liberation Serif"/>
                <a:hlinkClick r:id="rId4"/>
              </a:rPr>
              <a:t>www.youtube.com/watch?v=tUNwSH7671Y&amp;t=2s</a:t>
            </a:r>
            <a:endParaRPr lang="en-US" sz="2400" u="sng" dirty="0">
              <a:solidFill>
                <a:srgbClr val="0000FF"/>
              </a:solidFill>
              <a:uFill>
                <a:solidFill>
                  <a:srgbClr val="0000FF"/>
                </a:solidFill>
              </a:uFill>
              <a:latin typeface="Liberation Serif"/>
              <a:ea typeface="Liberation Serif"/>
              <a:cs typeface="Liberation Serif"/>
            </a:endParaRPr>
          </a:p>
          <a:p>
            <a:r>
              <a:rPr lang="en-US" sz="2400" u="sng" dirty="0">
                <a:solidFill>
                  <a:srgbClr val="0000FF"/>
                </a:solidFill>
                <a:uFill>
                  <a:solidFill>
                    <a:srgbClr val="0000FF"/>
                  </a:solidFill>
                </a:uFill>
                <a:latin typeface="Liberation Serif"/>
                <a:ea typeface="Liberation Serif"/>
                <a:cs typeface="Liberation Serif"/>
              </a:rPr>
              <a:t>https://slideplayer.com/slide/14222744/</a:t>
            </a:r>
            <a:endParaRPr lang="en-US" sz="2400" dirty="0"/>
          </a:p>
          <a:p>
            <a:pPr>
              <a:lnSpc>
                <a:spcPct val="200000"/>
              </a:lnSpc>
            </a:pPr>
            <a:r>
              <a:rPr lang="en-US" sz="2100" u="sng" dirty="0">
                <a:solidFill>
                  <a:srgbClr val="0000FF"/>
                </a:solidFill>
                <a:uFill>
                  <a:solidFill>
                    <a:srgbClr val="0000FF"/>
                  </a:solidFill>
                </a:uFill>
                <a:latin typeface="Liberation Serif"/>
                <a:ea typeface="Liberation Serif"/>
                <a:cs typeface="Liberation Serif"/>
                <a:hlinkClick r:id="rId5"/>
              </a:rPr>
              <a:t>https://</a:t>
            </a:r>
            <a:r>
              <a:rPr lang="en-US" sz="2100" u="sng" dirty="0">
                <a:solidFill>
                  <a:srgbClr val="0000FF"/>
                </a:solidFill>
                <a:latin typeface="Liberation Serif"/>
                <a:ea typeface="Liberation Serif"/>
                <a:cs typeface="Liberation Serif"/>
                <a:hlinkClick r:id="rId5"/>
              </a:rPr>
              <a:t>www.youtube.com/watch?v=KjWu1</a:t>
            </a:r>
            <a:endParaRPr lang="en-US" sz="2100" u="sng" dirty="0">
              <a:solidFill>
                <a:srgbClr val="0000FF"/>
              </a:solidFill>
              <a:latin typeface="Liberation Serif"/>
              <a:ea typeface="Liberation Serif"/>
              <a:cs typeface="Liberation Serif"/>
            </a:endParaRPr>
          </a:p>
          <a:p>
            <a:pPr>
              <a:lnSpc>
                <a:spcPct val="200000"/>
              </a:lnSpc>
            </a:pPr>
            <a:r>
              <a:rPr lang="en-US" sz="2100" u="sng" dirty="0">
                <a:solidFill>
                  <a:srgbClr val="0000FF"/>
                </a:solidFill>
                <a:latin typeface="Liberation Serif"/>
                <a:ea typeface="Liberation Serif"/>
                <a:cs typeface="Liberation Serif"/>
                <a:hlinkClick r:id="rId5"/>
              </a:rPr>
              <a:t>dZn00</a:t>
            </a:r>
            <a:r>
              <a:rPr lang="en-US" sz="2100" u="sng" dirty="0">
                <a:solidFill>
                  <a:srgbClr val="4F80BC"/>
                </a:solidFill>
                <a:uFill>
                  <a:solidFill>
                    <a:srgbClr val="4F80BC"/>
                  </a:solidFill>
                </a:uFill>
                <a:latin typeface="Liberation Serif"/>
                <a:ea typeface="Liberation Serif"/>
                <a:cs typeface="Liberation Serif"/>
                <a:hlinkClick r:id="rId6"/>
              </a:rPr>
              <a:t>https://</a:t>
            </a:r>
            <a:r>
              <a:rPr lang="en-US" sz="2100" u="sng" dirty="0">
                <a:solidFill>
                  <a:srgbClr val="4F80BC"/>
                </a:solidFill>
                <a:latin typeface="Liberation Serif"/>
                <a:ea typeface="Liberation Serif"/>
                <a:cs typeface="Liberation Serif"/>
                <a:hlinkClick r:id="rId6"/>
              </a:rPr>
              <a:t>www.youtube.com/watch?v=ntOaoW0T604</a:t>
            </a:r>
            <a:endParaRPr lang="en-US" sz="2100" u="sng" dirty="0">
              <a:solidFill>
                <a:srgbClr val="4F80BC"/>
              </a:solidFill>
              <a:latin typeface="Liberation Serif"/>
              <a:ea typeface="Liberation Serif"/>
              <a:cs typeface="Liberation Serif"/>
            </a:endParaRPr>
          </a:p>
          <a:p>
            <a:pPr marL="0" indent="0">
              <a:lnSpc>
                <a:spcPct val="200000"/>
              </a:lnSpc>
              <a:buNone/>
            </a:pPr>
            <a:endParaRPr lang="en-US" sz="2100" u="sng" dirty="0">
              <a:solidFill>
                <a:srgbClr val="4F80BC"/>
              </a:solidFill>
              <a:latin typeface="Liberation Serif"/>
              <a:ea typeface="Liberation Serif"/>
              <a:cs typeface="Liberation Serif"/>
            </a:endParaRPr>
          </a:p>
          <a:p>
            <a:pPr marL="0" indent="0">
              <a:lnSpc>
                <a:spcPct val="200000"/>
              </a:lnSpc>
              <a:buNone/>
            </a:pPr>
            <a:endParaRPr lang="en-US" sz="2100" u="sng" dirty="0"/>
          </a:p>
        </p:txBody>
      </p:sp>
    </p:spTree>
    <p:extLst>
      <p:ext uri="{BB962C8B-B14F-4D97-AF65-F5344CB8AC3E}">
        <p14:creationId xmlns:p14="http://schemas.microsoft.com/office/powerpoint/2010/main" val="1796883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560B8C-E67A-4590-AA74-B8A6DE0BD621}" type="datetime1">
              <a:rPr lang="en-US" smtClean="0"/>
              <a:t>1/30/2025</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Aarushi Thusu   Social Media Analytics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Unit Content</a:t>
            </a:r>
            <a:endParaRPr lang="en-US" sz="2800" dirty="0"/>
          </a:p>
        </p:txBody>
      </p:sp>
      <p:sp>
        <p:nvSpPr>
          <p:cNvPr id="3" name="Content Placeholder 4">
            <a:extLst>
              <a:ext uri="{FF2B5EF4-FFF2-40B4-BE49-F238E27FC236}">
                <a16:creationId xmlns:a16="http://schemas.microsoft.com/office/drawing/2014/main" id="{7E58C361-552D-3F75-F118-2D684A60CA28}"/>
              </a:ext>
            </a:extLst>
          </p:cNvPr>
          <p:cNvSpPr>
            <a:spLocks noGrp="1"/>
          </p:cNvSpPr>
          <p:nvPr/>
        </p:nvSpPr>
        <p:spPr>
          <a:xfrm>
            <a:off x="1619219" y="1222056"/>
            <a:ext cx="9967823" cy="5123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sz="1800" dirty="0">
              <a:solidFill>
                <a:schemeClr val="dk1"/>
              </a:solidFill>
              <a:latin typeface="+mj-lt"/>
              <a:cs typeface="Calibri"/>
            </a:endParaRPr>
          </a:p>
          <a:p>
            <a:pPr>
              <a:defRPr/>
            </a:pPr>
            <a:endParaRPr lang="en-US" sz="2650" dirty="0">
              <a:latin typeface="+mj-lt"/>
              <a:cs typeface="Calibri"/>
            </a:endParaRPr>
          </a:p>
          <a:p>
            <a:pPr>
              <a:buNone/>
              <a:defRPr/>
            </a:pPr>
            <a:endParaRPr lang="en-US" altLang="en-US" sz="2400" dirty="0">
              <a:latin typeface="Times New Roman" panose="02020603050405020304" pitchFamily="18" charset="0"/>
              <a:cs typeface="Times New Roman" panose="02020603050405020304" pitchFamily="18" charset="0"/>
            </a:endParaRPr>
          </a:p>
          <a:p>
            <a:pPr>
              <a:buNone/>
              <a:defRPr/>
            </a:pPr>
            <a:endParaRPr lang="en-US" altLang="en-US" sz="2400" dirty="0">
              <a:latin typeface="Calibri"/>
              <a:cs typeface="Calibri"/>
            </a:endParaRPr>
          </a:p>
          <a:p>
            <a:pPr marL="0" indent="0" algn="just" eaLnBrk="1" hangingPunct="1">
              <a:buFont typeface="Arial" panose="020B0604020202020204" pitchFamily="34" charset="0"/>
              <a:buNone/>
              <a:defRPr/>
            </a:pPr>
            <a:endParaRPr lang="en-US" sz="4267" dirty="0">
              <a:latin typeface="Calibri"/>
              <a:cs typeface="Calibri"/>
            </a:endParaRPr>
          </a:p>
        </p:txBody>
      </p:sp>
      <p:sp>
        <p:nvSpPr>
          <p:cNvPr id="8" name="Content Placeholder 4"/>
          <p:cNvSpPr>
            <a:spLocks noGrp="1"/>
          </p:cNvSpPr>
          <p:nvPr>
            <p:ph idx="1"/>
          </p:nvPr>
        </p:nvSpPr>
        <p:spPr>
          <a:xfrm>
            <a:off x="1619219" y="761981"/>
            <a:ext cx="9982200" cy="5511819"/>
          </a:xfrm>
        </p:spPr>
        <p:txBody>
          <a:bodyPr>
            <a:normAutofit/>
          </a:bodyPr>
          <a:lstStyle/>
          <a:p>
            <a:pPr eaLnBrk="1" hangingPunct="1">
              <a:buNone/>
              <a:defRPr/>
            </a:pPr>
            <a:endParaRPr lang="en-US" altLang="en-US" sz="2533" dirty="0">
              <a:latin typeface="+mj-lt"/>
              <a:cs typeface="Times New Roman" panose="02020603050405020304" pitchFamily="18" charset="0"/>
            </a:endParaRPr>
          </a:p>
          <a:p>
            <a:pPr>
              <a:defRPr/>
            </a:pPr>
            <a:r>
              <a:rPr lang="en-US" sz="2667" dirty="0"/>
              <a:t>Web Search</a:t>
            </a:r>
            <a:endParaRPr lang="en-IN" sz="2533" dirty="0">
              <a:latin typeface="+mj-lt"/>
            </a:endParaRPr>
          </a:p>
          <a:p>
            <a:pPr>
              <a:defRPr/>
            </a:pPr>
            <a:r>
              <a:rPr lang="en-US" sz="2667" dirty="0"/>
              <a:t>Data Mining</a:t>
            </a:r>
            <a:endParaRPr lang="en-IN" sz="2533" dirty="0">
              <a:latin typeface="+mj-lt"/>
            </a:endParaRPr>
          </a:p>
          <a:p>
            <a:pPr>
              <a:defRPr/>
            </a:pPr>
            <a:r>
              <a:rPr lang="en-US" sz="2400" dirty="0"/>
              <a:t>and Machine Learning for extracting knowledge from the web,</a:t>
            </a:r>
          </a:p>
          <a:p>
            <a:pPr>
              <a:defRPr/>
            </a:pPr>
            <a:r>
              <a:rPr lang="en-US" sz="2400" dirty="0"/>
              <a:t> Inverted indices and Boolean queries.</a:t>
            </a:r>
          </a:p>
          <a:p>
            <a:pPr>
              <a:defRPr/>
            </a:pPr>
            <a:r>
              <a:rPr lang="en-US" sz="2400" dirty="0"/>
              <a:t> PLSI, </a:t>
            </a:r>
          </a:p>
          <a:p>
            <a:pPr>
              <a:defRPr/>
            </a:pPr>
            <a:r>
              <a:rPr lang="en-US" sz="2400" dirty="0"/>
              <a:t>Query optimization, </a:t>
            </a:r>
          </a:p>
          <a:p>
            <a:pPr>
              <a:defRPr/>
            </a:pPr>
            <a:r>
              <a:rPr lang="en-US" sz="2400" dirty="0"/>
              <a:t>page ranking, </a:t>
            </a:r>
          </a:p>
          <a:p>
            <a:pPr>
              <a:defRPr/>
            </a:pPr>
            <a:r>
              <a:rPr lang="en-US" sz="2400" dirty="0"/>
              <a:t>Essentials of Social graphs, </a:t>
            </a:r>
          </a:p>
          <a:p>
            <a:pPr>
              <a:defRPr/>
            </a:pPr>
            <a:r>
              <a:rPr lang="en-US" sz="2400" dirty="0"/>
              <a:t>Social Networks,</a:t>
            </a:r>
          </a:p>
          <a:p>
            <a:pPr>
              <a:defRPr/>
            </a:pPr>
            <a:r>
              <a:rPr lang="en-US" sz="2400" dirty="0"/>
              <a:t> Models,</a:t>
            </a:r>
          </a:p>
          <a:p>
            <a:pPr>
              <a:defRPr/>
            </a:pPr>
            <a:r>
              <a:rPr lang="en-US" sz="2400" dirty="0"/>
              <a:t> Information Diffusion in social media. </a:t>
            </a:r>
            <a:endParaRPr lang="en-US" altLang="en-US" sz="24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endParaRPr lang="en-US" altLang="en-US" sz="2400" dirty="0"/>
          </a:p>
          <a:p>
            <a:pPr marL="0" indent="0" algn="just">
              <a:buNone/>
              <a:defRPr/>
            </a:pPr>
            <a:endParaRPr lang="en-US" sz="4267" dirty="0"/>
          </a:p>
        </p:txBody>
      </p:sp>
    </p:spTree>
    <p:extLst>
      <p:ext uri="{BB962C8B-B14F-4D97-AF65-F5344CB8AC3E}">
        <p14:creationId xmlns:p14="http://schemas.microsoft.com/office/powerpoint/2010/main" val="361362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8">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 calcmode="lin" valueType="num">
                                      <p:cBhvr>
                                        <p:cTn id="14"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p:cTn id="21"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 calcmode="lin" valueType="num">
                                      <p:cBhvr>
                                        <p:cTn id="28"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8">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 calcmode="lin" valueType="num">
                                      <p:cBhvr>
                                        <p:cTn id="35"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 calcmode="lin" valueType="num">
                                      <p:cBhvr>
                                        <p:cTn id="42"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8">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p:cTn id="49" dur="500" fill="hold"/>
                                        <p:tgtEl>
                                          <p:spTgt spid="8">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8">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 calcmode="lin" valueType="num">
                                      <p:cBhvr>
                                        <p:cTn id="56" dur="500" fill="hold"/>
                                        <p:tgtEl>
                                          <p:spTgt spid="8">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8">
                                            <p:txEl>
                                              <p:pRg st="8" end="8"/>
                                            </p:txEl>
                                          </p:spTgt>
                                        </p:tgtEl>
                                        <p:attrNameLst>
                                          <p:attrName>ppt_h</p:attrName>
                                        </p:attrNameLst>
                                      </p:cBhvr>
                                      <p:tavLst>
                                        <p:tav tm="0">
                                          <p:val>
                                            <p:fltVal val="0"/>
                                          </p:val>
                                        </p:tav>
                                        <p:tav tm="100000">
                                          <p:val>
                                            <p:strVal val="#ppt_h"/>
                                          </p:val>
                                        </p:tav>
                                      </p:tavLst>
                                    </p:anim>
                                    <p:animEffect transition="in" filter="fade">
                                      <p:cBhvr>
                                        <p:cTn id="58" dur="500"/>
                                        <p:tgtEl>
                                          <p:spTgt spid="8">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8">
                                            <p:txEl>
                                              <p:pRg st="9" end="9"/>
                                            </p:txEl>
                                          </p:spTgt>
                                        </p:tgtEl>
                                        <p:attrNameLst>
                                          <p:attrName>style.visibility</p:attrName>
                                        </p:attrNameLst>
                                      </p:cBhvr>
                                      <p:to>
                                        <p:strVal val="visible"/>
                                      </p:to>
                                    </p:set>
                                    <p:anim calcmode="lin" valueType="num">
                                      <p:cBhvr>
                                        <p:cTn id="6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6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65" dur="500"/>
                                        <p:tgtEl>
                                          <p:spTgt spid="8">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8">
                                            <p:txEl>
                                              <p:pRg st="10" end="10"/>
                                            </p:txEl>
                                          </p:spTgt>
                                        </p:tgtEl>
                                        <p:attrNameLst>
                                          <p:attrName>style.visibility</p:attrName>
                                        </p:attrNameLst>
                                      </p:cBhvr>
                                      <p:to>
                                        <p:strVal val="visible"/>
                                      </p:to>
                                    </p:set>
                                    <p:anim calcmode="lin" valueType="num">
                                      <p:cBhvr>
                                        <p:cTn id="70" dur="500" fill="hold"/>
                                        <p:tgtEl>
                                          <p:spTgt spid="8">
                                            <p:txEl>
                                              <p:pRg st="10" end="10"/>
                                            </p:txEl>
                                          </p:spTgt>
                                        </p:tgtEl>
                                        <p:attrNameLst>
                                          <p:attrName>ppt_w</p:attrName>
                                        </p:attrNameLst>
                                      </p:cBhvr>
                                      <p:tavLst>
                                        <p:tav tm="0">
                                          <p:val>
                                            <p:fltVal val="0"/>
                                          </p:val>
                                        </p:tav>
                                        <p:tav tm="100000">
                                          <p:val>
                                            <p:strVal val="#ppt_w"/>
                                          </p:val>
                                        </p:tav>
                                      </p:tavLst>
                                    </p:anim>
                                    <p:anim calcmode="lin" valueType="num">
                                      <p:cBhvr>
                                        <p:cTn id="71" dur="500" fill="hold"/>
                                        <p:tgtEl>
                                          <p:spTgt spid="8">
                                            <p:txEl>
                                              <p:pRg st="10" end="10"/>
                                            </p:txEl>
                                          </p:spTgt>
                                        </p:tgtEl>
                                        <p:attrNameLst>
                                          <p:attrName>ppt_h</p:attrName>
                                        </p:attrNameLst>
                                      </p:cBhvr>
                                      <p:tavLst>
                                        <p:tav tm="0">
                                          <p:val>
                                            <p:fltVal val="0"/>
                                          </p:val>
                                        </p:tav>
                                        <p:tav tm="100000">
                                          <p:val>
                                            <p:strVal val="#ppt_h"/>
                                          </p:val>
                                        </p:tav>
                                      </p:tavLst>
                                    </p:anim>
                                    <p:animEffect transition="in" filter="fade">
                                      <p:cBhvr>
                                        <p:cTn id="72" dur="500"/>
                                        <p:tgtEl>
                                          <p:spTgt spid="8">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8">
                                            <p:txEl>
                                              <p:pRg st="11" end="11"/>
                                            </p:txEl>
                                          </p:spTgt>
                                        </p:tgtEl>
                                        <p:attrNameLst>
                                          <p:attrName>style.visibility</p:attrName>
                                        </p:attrNameLst>
                                      </p:cBhvr>
                                      <p:to>
                                        <p:strVal val="visible"/>
                                      </p:to>
                                    </p:set>
                                    <p:anim calcmode="lin" valueType="num">
                                      <p:cBhvr>
                                        <p:cTn id="77" dur="500" fill="hold"/>
                                        <p:tgtEl>
                                          <p:spTgt spid="8">
                                            <p:txEl>
                                              <p:pRg st="11" end="11"/>
                                            </p:txEl>
                                          </p:spTgt>
                                        </p:tgtEl>
                                        <p:attrNameLst>
                                          <p:attrName>ppt_w</p:attrName>
                                        </p:attrNameLst>
                                      </p:cBhvr>
                                      <p:tavLst>
                                        <p:tav tm="0">
                                          <p:val>
                                            <p:fltVal val="0"/>
                                          </p:val>
                                        </p:tav>
                                        <p:tav tm="100000">
                                          <p:val>
                                            <p:strVal val="#ppt_w"/>
                                          </p:val>
                                        </p:tav>
                                      </p:tavLst>
                                    </p:anim>
                                    <p:anim calcmode="lin" valueType="num">
                                      <p:cBhvr>
                                        <p:cTn id="78" dur="500" fill="hold"/>
                                        <p:tgtEl>
                                          <p:spTgt spid="8">
                                            <p:txEl>
                                              <p:pRg st="11" end="11"/>
                                            </p:txEl>
                                          </p:spTgt>
                                        </p:tgtEl>
                                        <p:attrNameLst>
                                          <p:attrName>ppt_h</p:attrName>
                                        </p:attrNameLst>
                                      </p:cBhvr>
                                      <p:tavLst>
                                        <p:tav tm="0">
                                          <p:val>
                                            <p:fltVal val="0"/>
                                          </p:val>
                                        </p:tav>
                                        <p:tav tm="100000">
                                          <p:val>
                                            <p:strVal val="#ppt_h"/>
                                          </p:val>
                                        </p:tav>
                                      </p:tavLst>
                                    </p:anim>
                                    <p:animEffect transition="in" filter="fade">
                                      <p:cBhvr>
                                        <p:cTn id="79"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3" name="Picture 2" descr="A black and red logo&#10;&#10;Description automatically generated">
            <a:extLst>
              <a:ext uri="{FF2B5EF4-FFF2-40B4-BE49-F238E27FC236}">
                <a16:creationId xmlns:a16="http://schemas.microsoft.com/office/drawing/2014/main" id="{409AFEFD-BE45-C7C5-EFB5-76487B86CD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3DB20980-B9AB-F04B-59F8-1CCE01F2E43E}"/>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Unit Objective</a:t>
            </a:r>
            <a:endParaRPr lang="en-US" sz="2800" dirty="0"/>
          </a:p>
        </p:txBody>
      </p:sp>
      <p:sp>
        <p:nvSpPr>
          <p:cNvPr id="8" name="Content Placeholder 7"/>
          <p:cNvSpPr>
            <a:spLocks noGrp="1"/>
          </p:cNvSpPr>
          <p:nvPr>
            <p:ph idx="1"/>
          </p:nvPr>
        </p:nvSpPr>
        <p:spPr>
          <a:prstGeom prst="rect">
            <a:avLst/>
          </a:prstGeom>
        </p:spPr>
        <p:txBody>
          <a:bodyPr wrap="square">
            <a:spAutoFit/>
          </a:bodyPr>
          <a:lstStyle/>
          <a:p>
            <a:pPr marL="457189" indent="-457189">
              <a:buAutoNum type="arabicPeriod"/>
            </a:pPr>
            <a:endParaRPr lang="en-US" sz="2133" dirty="0">
              <a:latin typeface="+mj-lt"/>
            </a:endParaRPr>
          </a:p>
          <a:p>
            <a:pPr marL="457189" indent="-457189" algn="just">
              <a:buAutoNum type="arabicPeriod"/>
            </a:pPr>
            <a:r>
              <a:rPr lang="en-US" sz="2400" dirty="0">
                <a:latin typeface="+mj-lt"/>
              </a:rPr>
              <a:t>Web mining can help you to discover your customers' key initiatives and their financial situation.</a:t>
            </a:r>
          </a:p>
          <a:p>
            <a:pPr marL="457189" indent="-457189" algn="just">
              <a:buAutoNum type="arabicPeriod"/>
            </a:pPr>
            <a:r>
              <a:rPr lang="en-US" sz="2400" dirty="0">
                <a:latin typeface="+mj-lt"/>
              </a:rPr>
              <a:t>Student will able to understand mining tools that helped them to identify various criminal activities..</a:t>
            </a:r>
          </a:p>
          <a:p>
            <a:pPr marL="457189" indent="-457189" algn="just">
              <a:buAutoNum type="arabicPeriod"/>
            </a:pPr>
            <a:r>
              <a:rPr lang="en-US" sz="2400" dirty="0">
                <a:latin typeface="+mj-lt"/>
              </a:rPr>
              <a:t>Student will able to define web searches.</a:t>
            </a:r>
          </a:p>
          <a:p>
            <a:pPr marL="457189" indent="-457189" algn="just">
              <a:buAutoNum type="arabicPeriod"/>
            </a:pPr>
            <a:r>
              <a:rPr lang="en-US" sz="2400" dirty="0">
                <a:latin typeface="+mj-lt"/>
              </a:rPr>
              <a:t>Describe Data Mining and Social Networks</a:t>
            </a:r>
          </a:p>
          <a:p>
            <a:pPr marL="457189" indent="-457189" algn="just">
              <a:buAutoNum type="arabicPeriod"/>
            </a:pPr>
            <a:r>
              <a:rPr lang="en-US" sz="2400" dirty="0">
                <a:latin typeface="+mj-lt"/>
              </a:rPr>
              <a:t>Define Information Diffusion in social media</a:t>
            </a:r>
            <a:r>
              <a:rPr lang="en-US" sz="2133" dirty="0">
                <a:latin typeface="+mj-lt"/>
              </a:rPr>
              <a:t>.</a:t>
            </a:r>
          </a:p>
          <a:p>
            <a:endParaRPr lang="en-US" altLang="en-US" sz="2400" dirty="0">
              <a:latin typeface="Times New Roman" panose="02020603050405020304" pitchFamily="18" charset="0"/>
              <a:ea typeface="MS PGothic" panose="020B0600070205080204" pitchFamily="34" charset="-128"/>
              <a:cs typeface="Times New Roman" panose="02020603050405020304" pitchFamily="18" charset="0"/>
            </a:endParaRPr>
          </a:p>
          <a:p>
            <a:endParaRPr lang="en-US" sz="2400" dirty="0"/>
          </a:p>
        </p:txBody>
      </p:sp>
    </p:spTree>
    <p:extLst>
      <p:ext uri="{BB962C8B-B14F-4D97-AF65-F5344CB8AC3E}">
        <p14:creationId xmlns:p14="http://schemas.microsoft.com/office/powerpoint/2010/main" val="2628189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smtClean="0"/>
              <a:t>Web Search</a:t>
            </a:r>
            <a:endParaRPr lang="en-US" sz="2800" dirty="0"/>
          </a:p>
        </p:txBody>
      </p:sp>
      <p:sp>
        <p:nvSpPr>
          <p:cNvPr id="8" name="Content Placeholder 2"/>
          <p:cNvSpPr txBox="1">
            <a:spLocks/>
          </p:cNvSpPr>
          <p:nvPr/>
        </p:nvSpPr>
        <p:spPr>
          <a:xfrm>
            <a:off x="838200" y="1825625"/>
            <a:ext cx="10515600" cy="4351338"/>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3100" dirty="0" smtClean="0">
                <a:latin typeface="Times New Roman" panose="02020603050405020304" pitchFamily="18" charset="0"/>
                <a:cs typeface="Times New Roman" panose="02020603050405020304" pitchFamily="18" charset="0"/>
              </a:rPr>
              <a:t>A </a:t>
            </a:r>
            <a:r>
              <a:rPr lang="en-US" sz="3100" b="1" dirty="0" smtClean="0">
                <a:latin typeface="Times New Roman" panose="02020603050405020304" pitchFamily="18" charset="0"/>
                <a:cs typeface="Times New Roman" panose="02020603050405020304" pitchFamily="18" charset="0"/>
              </a:rPr>
              <a:t>search engine</a:t>
            </a:r>
            <a:r>
              <a:rPr lang="en-US" sz="3100" dirty="0" smtClean="0">
                <a:latin typeface="Times New Roman" panose="02020603050405020304" pitchFamily="18" charset="0"/>
                <a:cs typeface="Times New Roman" panose="02020603050405020304" pitchFamily="18" charset="0"/>
              </a:rPr>
              <a:t> is a software system designed to carry out web searches. The most productive way to conduct a search on the internet is through a search engine. A web search engine is a software system designed to search for information on the World Wide Web. The search results are generally presented in a line of results often referred to as search engine results pages (SEROs). The information may be a mix of web pages, images, and other types of files. Some search engines also mine data available in databases or open directories. </a:t>
            </a:r>
          </a:p>
          <a:p>
            <a:pPr algn="just"/>
            <a:r>
              <a:rPr lang="en-US" sz="3100" dirty="0" smtClean="0">
                <a:latin typeface="Times New Roman" panose="02020603050405020304" pitchFamily="18" charset="0"/>
                <a:cs typeface="Times New Roman" panose="02020603050405020304" pitchFamily="18" charset="0"/>
              </a:rPr>
              <a:t>There are a number of various search engines available and some of them may seem familiar to you. The top web search engines are Google, Bing, Yahoo, Ask.com, and AOL.com. For the purpose of this course, we will be searching using the Google Chrome web browser, and search first with the Google search engine and then Microsoft’s Bing search engine.</a:t>
            </a:r>
          </a:p>
          <a:p>
            <a:endParaRPr lang="en-US" dirty="0">
              <a:latin typeface="+mj-lt"/>
            </a:endParaRPr>
          </a:p>
        </p:txBody>
      </p:sp>
    </p:spTree>
    <p:extLst>
      <p:ext uri="{BB962C8B-B14F-4D97-AF65-F5344CB8AC3E}">
        <p14:creationId xmlns:p14="http://schemas.microsoft.com/office/powerpoint/2010/main" val="4203105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a:t>Data Mining</a:t>
            </a:r>
            <a:endParaRPr lang="en-US" sz="2800" dirty="0"/>
          </a:p>
        </p:txBody>
      </p:sp>
      <p:sp>
        <p:nvSpPr>
          <p:cNvPr id="10" name="Rectangle 2"/>
          <p:cNvSpPr txBox="1">
            <a:spLocks noChangeArrowheads="1"/>
          </p:cNvSpPr>
          <p:nvPr/>
        </p:nvSpPr>
        <p:spPr>
          <a:xfrm>
            <a:off x="1828800" y="1143000"/>
            <a:ext cx="95250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Data mining is the process of extracting knowledge or insights from large amounts of data using various statistical and computational techniques. The data can be structured, semi-structured or unstructured, and can be stored in various forms such as databases, data warehouses, and data lakes</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The primary goal of data mining is to discover hidden patterns and relationships in the data that can be used to make informed decisions or predictions. This involves exploring the data using various techniques such as clustering, classification, regression analysis, association rule mining, and anomaly detection</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447875" indent="-447875" algn="just">
              <a:spcBef>
                <a:spcPts val="500"/>
              </a:spcBef>
              <a:buClr>
                <a:schemeClr val="tx2">
                  <a:lumMod val="60000"/>
                  <a:lumOff val="40000"/>
                </a:schemeClr>
              </a:buClr>
              <a:buSzPct val="75000"/>
              <a:buFont typeface="Wingdings" panose="05000000000000000000" pitchFamily="2" charset="2"/>
              <a:buChar char=""/>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267" dirty="0">
              <a:latin typeface="+mj-lt"/>
              <a:cs typeface="Times New Roman" panose="02020603050405020304" pitchFamily="18" charset="0"/>
            </a:endParaRPr>
          </a:p>
        </p:txBody>
      </p:sp>
    </p:spTree>
    <p:extLst>
      <p:ext uri="{BB962C8B-B14F-4D97-AF65-F5344CB8AC3E}">
        <p14:creationId xmlns:p14="http://schemas.microsoft.com/office/powerpoint/2010/main" val="8700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a:t>Data Mining</a:t>
            </a:r>
            <a:endParaRPr lang="en-US" sz="2800" dirty="0"/>
          </a:p>
        </p:txBody>
      </p:sp>
      <p:sp>
        <p:nvSpPr>
          <p:cNvPr id="10" name="Rectangle 2"/>
          <p:cNvSpPr txBox="1">
            <a:spLocks noChangeArrowheads="1"/>
          </p:cNvSpPr>
          <p:nvPr/>
        </p:nvSpPr>
        <p:spPr>
          <a:xfrm>
            <a:off x="1828800" y="1143000"/>
            <a:ext cx="95250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en-US" sz="2400" b="1" dirty="0">
                <a:latin typeface="Times New Roman" panose="02020603050405020304" pitchFamily="18" charset="0"/>
                <a:cs typeface="Times New Roman" panose="02020603050405020304" pitchFamily="18" charset="0"/>
              </a:rPr>
              <a:t>Advantages of Data Mining</a:t>
            </a:r>
            <a:r>
              <a:rPr lang="en-US" b="1" dirty="0"/>
              <a:t>:</a:t>
            </a:r>
            <a:endParaRPr lang="en-US" dirty="0"/>
          </a:p>
          <a:p>
            <a:pPr algn="just" fontAlgn="base"/>
            <a:r>
              <a:rPr lang="en-US" sz="2400" dirty="0">
                <a:latin typeface="Times New Roman" panose="02020603050405020304" pitchFamily="18" charset="0"/>
                <a:cs typeface="Times New Roman" panose="02020603050405020304" pitchFamily="18" charset="0"/>
              </a:rPr>
              <a:t>Assists in preventing future adversaries by accurately predicting future trends.</a:t>
            </a:r>
          </a:p>
          <a:p>
            <a:pPr algn="just" fontAlgn="base"/>
            <a:r>
              <a:rPr lang="en-US" sz="2400" dirty="0">
                <a:latin typeface="Times New Roman" panose="02020603050405020304" pitchFamily="18" charset="0"/>
                <a:cs typeface="Times New Roman" panose="02020603050405020304" pitchFamily="18" charset="0"/>
              </a:rPr>
              <a:t>Contributes to the making of important decisions.</a:t>
            </a:r>
          </a:p>
          <a:p>
            <a:pPr algn="just" fontAlgn="base"/>
            <a:r>
              <a:rPr lang="en-US" sz="2400" dirty="0">
                <a:latin typeface="Times New Roman" panose="02020603050405020304" pitchFamily="18" charset="0"/>
                <a:cs typeface="Times New Roman" panose="02020603050405020304" pitchFamily="18" charset="0"/>
              </a:rPr>
              <a:t>Compresses data into valuable information.</a:t>
            </a:r>
          </a:p>
          <a:p>
            <a:pPr algn="just" fontAlgn="base"/>
            <a:r>
              <a:rPr lang="en-US" sz="2400" dirty="0">
                <a:latin typeface="Times New Roman" panose="02020603050405020304" pitchFamily="18" charset="0"/>
                <a:cs typeface="Times New Roman" panose="02020603050405020304" pitchFamily="18" charset="0"/>
              </a:rPr>
              <a:t>Provides new trends and unexpected patterns.</a:t>
            </a:r>
          </a:p>
          <a:p>
            <a:pPr algn="just" fontAlgn="base"/>
            <a:r>
              <a:rPr lang="en-US" sz="2400" dirty="0">
                <a:latin typeface="Times New Roman" panose="02020603050405020304" pitchFamily="18" charset="0"/>
                <a:cs typeface="Times New Roman" panose="02020603050405020304" pitchFamily="18" charset="0"/>
              </a:rPr>
              <a:t>Helps to analyze huge data sets.</a:t>
            </a:r>
          </a:p>
          <a:p>
            <a:pPr algn="just" fontAlgn="base"/>
            <a:r>
              <a:rPr lang="en-US" sz="2400" dirty="0">
                <a:latin typeface="Times New Roman" panose="02020603050405020304" pitchFamily="18" charset="0"/>
                <a:cs typeface="Times New Roman" panose="02020603050405020304" pitchFamily="18" charset="0"/>
              </a:rPr>
              <a:t>Aids companies to find, attract and retain customers.</a:t>
            </a:r>
          </a:p>
          <a:p>
            <a:pPr marL="447875" indent="-447875" algn="just">
              <a:spcBef>
                <a:spcPts val="500"/>
              </a:spcBef>
              <a:buClr>
                <a:schemeClr val="tx2">
                  <a:lumMod val="60000"/>
                  <a:lumOff val="40000"/>
                </a:schemeClr>
              </a:buClr>
              <a:buSzPct val="75000"/>
              <a:buFont typeface="Wingdings" panose="05000000000000000000" pitchFamily="2" charset="2"/>
              <a:buChar char=""/>
              <a:tabLst>
                <a:tab pos="447029" algn="l"/>
                <a:tab pos="552013" algn="l"/>
                <a:tab pos="1001582" algn="l"/>
                <a:tab pos="1450304" algn="l"/>
                <a:tab pos="1899873" algn="l"/>
                <a:tab pos="2349441" algn="l"/>
                <a:tab pos="2798163" algn="l"/>
                <a:tab pos="3247732" algn="l"/>
                <a:tab pos="3696454" algn="l"/>
                <a:tab pos="4146023" algn="l"/>
                <a:tab pos="4595592" algn="l"/>
                <a:tab pos="5044314" algn="l"/>
                <a:tab pos="5493883" algn="l"/>
                <a:tab pos="5943451" algn="l"/>
                <a:tab pos="6392174" algn="l"/>
                <a:tab pos="6841742" algn="l"/>
                <a:tab pos="7290464" algn="l"/>
                <a:tab pos="7740033" algn="l"/>
                <a:tab pos="8189602" algn="l"/>
                <a:tab pos="8638324" algn="l"/>
                <a:tab pos="9087893" algn="l"/>
              </a:tabLst>
            </a:pPr>
            <a:endParaRPr lang="en-US" altLang="en-US" sz="2267" dirty="0">
              <a:latin typeface="+mj-lt"/>
              <a:cs typeface="Times New Roman" panose="02020603050405020304" pitchFamily="18" charset="0"/>
            </a:endParaRPr>
          </a:p>
        </p:txBody>
      </p:sp>
    </p:spTree>
    <p:extLst>
      <p:ext uri="{BB962C8B-B14F-4D97-AF65-F5344CB8AC3E}">
        <p14:creationId xmlns:p14="http://schemas.microsoft.com/office/powerpoint/2010/main" val="190120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a:t>Data Mining</a:t>
            </a:r>
            <a:endParaRPr lang="en-US" sz="2800" dirty="0"/>
          </a:p>
        </p:txBody>
      </p:sp>
      <p:sp>
        <p:nvSpPr>
          <p:cNvPr id="10" name="Rectangle 2"/>
          <p:cNvSpPr txBox="1">
            <a:spLocks noChangeArrowheads="1"/>
          </p:cNvSpPr>
          <p:nvPr/>
        </p:nvSpPr>
        <p:spPr>
          <a:xfrm>
            <a:off x="1828800" y="1143000"/>
            <a:ext cx="95250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en-US" sz="2400" b="1" dirty="0" smtClean="0">
                <a:latin typeface="Times New Roman" panose="02020603050405020304" pitchFamily="18" charset="0"/>
                <a:cs typeface="Times New Roman" panose="02020603050405020304" pitchFamily="18" charset="0"/>
              </a:rPr>
              <a:t>Disadvantages </a:t>
            </a:r>
            <a:r>
              <a:rPr lang="en-US" sz="2400" b="1" dirty="0">
                <a:latin typeface="Times New Roman" panose="02020603050405020304" pitchFamily="18" charset="0"/>
                <a:cs typeface="Times New Roman" panose="02020603050405020304" pitchFamily="18" charset="0"/>
              </a:rPr>
              <a:t>of Data Mining:</a:t>
            </a:r>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Excessive work intensity requires high-performance teams and staff training.</a:t>
            </a:r>
          </a:p>
          <a:p>
            <a:pPr algn="just" fontAlgn="base"/>
            <a:r>
              <a:rPr lang="en-US" sz="2400" dirty="0">
                <a:latin typeface="Times New Roman" panose="02020603050405020304" pitchFamily="18" charset="0"/>
                <a:cs typeface="Times New Roman" panose="02020603050405020304" pitchFamily="18" charset="0"/>
              </a:rPr>
              <a:t>The requirement of large investments can also be considered a problem as sometimes data collection consumes many resources that suppose a high cost.</a:t>
            </a:r>
          </a:p>
          <a:p>
            <a:pPr algn="just" fontAlgn="base"/>
            <a:r>
              <a:rPr lang="en-US" sz="2400" dirty="0">
                <a:latin typeface="Times New Roman" panose="02020603050405020304" pitchFamily="18" charset="0"/>
                <a:cs typeface="Times New Roman" panose="02020603050405020304" pitchFamily="18" charset="0"/>
              </a:rPr>
              <a:t>Lack of security could also put the data at huge risk, as the data may contain private customer details.</a:t>
            </a:r>
          </a:p>
          <a:p>
            <a:pPr algn="just" fontAlgn="base"/>
            <a:r>
              <a:rPr lang="en-US" sz="2400" dirty="0">
                <a:latin typeface="Times New Roman" panose="02020603050405020304" pitchFamily="18" charset="0"/>
                <a:cs typeface="Times New Roman" panose="02020603050405020304" pitchFamily="18" charset="0"/>
              </a:rPr>
              <a:t>Inaccurate data may lead to the wrong output.</a:t>
            </a:r>
          </a:p>
          <a:p>
            <a:pPr algn="just" fontAlgn="base"/>
            <a:r>
              <a:rPr lang="en-US" sz="2400" dirty="0">
                <a:latin typeface="Times New Roman" panose="02020603050405020304" pitchFamily="18" charset="0"/>
                <a:cs typeface="Times New Roman" panose="02020603050405020304" pitchFamily="18" charset="0"/>
              </a:rPr>
              <a:t>Huge databases are quite difficult to manage.</a:t>
            </a:r>
          </a:p>
          <a:p>
            <a:pPr marL="0" indent="0" fontAlgn="base">
              <a:buNone/>
            </a:pPr>
            <a:endParaRPr lang="en-US" dirty="0"/>
          </a:p>
        </p:txBody>
      </p:sp>
    </p:spTree>
    <p:extLst>
      <p:ext uri="{BB962C8B-B14F-4D97-AF65-F5344CB8AC3E}">
        <p14:creationId xmlns:p14="http://schemas.microsoft.com/office/powerpoint/2010/main" val="28600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a:t>Data Mining</a:t>
            </a:r>
            <a:endParaRPr lang="en-US" sz="2800" dirty="0"/>
          </a:p>
        </p:txBody>
      </p:sp>
      <p:sp>
        <p:nvSpPr>
          <p:cNvPr id="10" name="Rectangle 2"/>
          <p:cNvSpPr txBox="1">
            <a:spLocks noChangeArrowheads="1"/>
          </p:cNvSpPr>
          <p:nvPr/>
        </p:nvSpPr>
        <p:spPr>
          <a:xfrm>
            <a:off x="1828800" y="1143000"/>
            <a:ext cx="9525000" cy="4953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endParaRPr lang="en-US" dirty="0"/>
          </a:p>
        </p:txBody>
      </p:sp>
      <p:pic>
        <p:nvPicPr>
          <p:cNvPr id="2" name="Picture 1"/>
          <p:cNvPicPr>
            <a:picLocks noChangeAspect="1"/>
          </p:cNvPicPr>
          <p:nvPr/>
        </p:nvPicPr>
        <p:blipFill>
          <a:blip r:embed="rId4"/>
          <a:stretch>
            <a:fillRect/>
          </a:stretch>
        </p:blipFill>
        <p:spPr>
          <a:xfrm>
            <a:off x="1333500" y="871537"/>
            <a:ext cx="9525000" cy="5114925"/>
          </a:xfrm>
          <a:prstGeom prst="rect">
            <a:avLst/>
          </a:prstGeom>
        </p:spPr>
      </p:pic>
    </p:spTree>
    <p:extLst>
      <p:ext uri="{BB962C8B-B14F-4D97-AF65-F5344CB8AC3E}">
        <p14:creationId xmlns:p14="http://schemas.microsoft.com/office/powerpoint/2010/main" val="175139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nodePh="1">
                                  <p:stCondLst>
                                    <p:cond delay="0"/>
                                  </p:stCondLst>
                                  <p:endCondLst>
                                    <p:cond evt="begin" delay="0">
                                      <p:tn val="5"/>
                                    </p:cond>
                                  </p:end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Evaluation Scheme</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38801551-5877-4C21-9B34-9746B04ED5CA}" type="datetime1">
              <a:rPr lang="en-US" smtClean="0"/>
              <a:pPr/>
              <a:t>1/30/2025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3</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dirty="0"/>
              <a:t>Ms. Aarushi Thusu     Data Analytics ACSAI0512                      Unit Number 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1058802"/>
            <a:ext cx="7830643" cy="4861122"/>
          </a:xfrm>
          <a:prstGeom prst="rect">
            <a:avLst/>
          </a:prstGeom>
        </p:spPr>
      </p:pic>
    </p:spTree>
    <p:extLst>
      <p:ext uri="{BB962C8B-B14F-4D97-AF65-F5344CB8AC3E}">
        <p14:creationId xmlns:p14="http://schemas.microsoft.com/office/powerpoint/2010/main" val="683742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a:t>Machine Learning for extracting knowledge from the web</a:t>
            </a:r>
            <a:endParaRPr lang="en-US" sz="2800" dirty="0"/>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0" y="1417638"/>
            <a:ext cx="10972800" cy="4507301"/>
          </a:xfrm>
        </p:spPr>
        <p:txBody>
          <a:bodyPr>
            <a:normAutofit/>
          </a:bodyPr>
          <a:lstStyle/>
          <a:p>
            <a:pPr algn="just"/>
            <a:r>
              <a:rPr lang="en-US" sz="2700" dirty="0">
                <a:latin typeface="Times New Roman" panose="02020603050405020304" pitchFamily="18" charset="0"/>
                <a:cs typeface="Times New Roman" panose="02020603050405020304" pitchFamily="18" charset="0"/>
              </a:rPr>
              <a:t>Machine learning, particularly techniques like natural language processing (NLP) and deep learning, can be effectively used to extract knowledge from the web by automatically analyzing large amounts of text data from websites, identifying patterns, entities, relationships, and key information to generate structured insights without manual intervention, allowing for efficient knowledge discovery and analysis across diverse web content. </a:t>
            </a:r>
            <a:endParaRPr lang="en-US" sz="2700" dirty="0">
              <a:latin typeface="Times New Roman" panose="02020603050405020304" pitchFamily="18" charset="0"/>
              <a:ea typeface="Verdana"/>
              <a:cs typeface="Times New Roman" panose="02020603050405020304" pitchFamily="18" charset="0"/>
            </a:endParaRPr>
          </a:p>
          <a:p>
            <a:r>
              <a:rPr lang="en-US" dirty="0"/>
              <a:t/>
            </a:r>
            <a:br>
              <a:rPr lang="en-US" dirty="0"/>
            </a:br>
            <a:endParaRPr lang="en-US" dirty="0"/>
          </a:p>
        </p:txBody>
      </p:sp>
    </p:spTree>
    <p:extLst>
      <p:ext uri="{BB962C8B-B14F-4D97-AF65-F5344CB8AC3E}">
        <p14:creationId xmlns:p14="http://schemas.microsoft.com/office/powerpoint/2010/main" val="2075560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a:t>Machine Learning for extracting knowledge from the web</a:t>
            </a:r>
            <a:endParaRPr lang="en-US" sz="2800" dirty="0"/>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0" y="1417638"/>
            <a:ext cx="10972800" cy="4507301"/>
          </a:xfrm>
        </p:spPr>
        <p:txBody>
          <a:bodyPr>
            <a:normAutofit/>
          </a:bodyPr>
          <a:lstStyle/>
          <a:p>
            <a:r>
              <a:rPr lang="en-US" dirty="0"/>
              <a:t/>
            </a:r>
            <a:br>
              <a:rPr lang="en-US" dirty="0"/>
            </a:b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1652" y="1474305"/>
            <a:ext cx="7288696" cy="4164495"/>
          </a:xfrm>
          <a:prstGeom prst="rect">
            <a:avLst/>
          </a:prstGeom>
        </p:spPr>
      </p:pic>
    </p:spTree>
    <p:extLst>
      <p:ext uri="{BB962C8B-B14F-4D97-AF65-F5344CB8AC3E}">
        <p14:creationId xmlns:p14="http://schemas.microsoft.com/office/powerpoint/2010/main" val="1037882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Inverted</a:t>
            </a:r>
            <a:r>
              <a:rPr kumimoji="0" lang="en-US" sz="2800" b="0" i="0" u="none" strike="noStrike" kern="1200" cap="none" spc="0" normalizeH="0" noProof="0" dirty="0" smtClean="0">
                <a:ln>
                  <a:noFill/>
                </a:ln>
                <a:solidFill>
                  <a:prstClr val="black"/>
                </a:solidFill>
                <a:effectLst/>
                <a:uLnTx/>
                <a:uFillTx/>
                <a:latin typeface="Calibri"/>
                <a:ea typeface="+mn-ea"/>
                <a:cs typeface="+mn-cs"/>
              </a:rPr>
              <a:t> Index</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0" y="1417638"/>
            <a:ext cx="10972800" cy="4507301"/>
          </a:xfrm>
        </p:spPr>
        <p:txBody>
          <a:bodyPr>
            <a:normAutofit/>
          </a:bodyPr>
          <a:lstStyle/>
          <a:p>
            <a:pPr algn="just"/>
            <a:r>
              <a:rPr lang="en-US" sz="2400" dirty="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Inverted Index</a:t>
            </a:r>
            <a:r>
              <a:rPr lang="en-US" sz="2400" dirty="0">
                <a:latin typeface="Times New Roman" panose="02020603050405020304" pitchFamily="18" charset="0"/>
                <a:cs typeface="Times New Roman" panose="02020603050405020304" pitchFamily="18" charset="0"/>
              </a:rPr>
              <a:t> is a data structure used in information retrieval systems to efficiently retrieve documents or web pages containing a specific term or set of terms. In an inverted index, the index is organized by terms (words), and each term points to a list of documents or web pages that contain that term</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ea typeface="Verdana"/>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Inverted indexes are widely used in search engines, database systems, and other applications where efficient text search is required.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845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Inverted</a:t>
            </a:r>
            <a:r>
              <a:rPr kumimoji="0" lang="en-US" sz="2800" b="0" i="0" u="none" strike="noStrike" kern="1200" cap="none" spc="0" normalizeH="0" noProof="0" dirty="0" smtClean="0">
                <a:ln>
                  <a:noFill/>
                </a:ln>
                <a:solidFill>
                  <a:prstClr val="black"/>
                </a:solidFill>
                <a:effectLst/>
                <a:uLnTx/>
                <a:uFillTx/>
                <a:latin typeface="Calibri"/>
                <a:ea typeface="+mn-ea"/>
                <a:cs typeface="+mn-cs"/>
              </a:rPr>
              <a:t> Index</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417638"/>
            <a:ext cx="11049000" cy="4507301"/>
          </a:xfrm>
        </p:spPr>
        <p:txBody>
          <a:bodyPr>
            <a:normAutofit fontScale="90000"/>
          </a:bodyPr>
          <a:lstStyle/>
          <a:p>
            <a:pPr algn="l" fontAlgn="base"/>
            <a:r>
              <a:rPr lang="en-US" sz="2400" b="1" dirty="0">
                <a:latin typeface="Times New Roman" panose="02020603050405020304" pitchFamily="18" charset="0"/>
                <a:cs typeface="Times New Roman" panose="02020603050405020304" pitchFamily="18" charset="0"/>
              </a:rPr>
              <a:t>Steps to Build an Inverted Index</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Fetch the Document: </a:t>
            </a:r>
            <a:r>
              <a:rPr lang="en-US" sz="2400" dirty="0">
                <a:latin typeface="Times New Roman" panose="02020603050405020304" pitchFamily="18" charset="0"/>
                <a:cs typeface="Times New Roman" panose="02020603050405020304" pitchFamily="18" charset="0"/>
              </a:rPr>
              <a:t>Removing of Stop Words: Stop words are the most occurring and useless words in documents like “I”, “the”, “we”, “is”, and “an”.</a:t>
            </a:r>
            <a:br>
              <a:rPr lang="en-US" sz="24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Stemming of Root Word: </a:t>
            </a:r>
            <a:r>
              <a:rPr lang="en-US" sz="2700" dirty="0">
                <a:latin typeface="Times New Roman" panose="02020603050405020304" pitchFamily="18" charset="0"/>
                <a:cs typeface="Times New Roman" panose="02020603050405020304" pitchFamily="18" charset="0"/>
              </a:rPr>
              <a:t>Whenever I want to search for “cat”, I want to see a document that has information about it. But the word present in the document is called “cats” or “catty” instead of “cat”. To relate both words, I’ll chop some part of every word I read so that I could get the “root word”. There are standard tools for performing this like “Porter’s Stemmer”.</a:t>
            </a:r>
            <a:br>
              <a:rPr lang="en-US" sz="27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Record Document IDs: </a:t>
            </a:r>
            <a:r>
              <a:rPr lang="en-US" sz="2700" dirty="0">
                <a:latin typeface="Times New Roman" panose="02020603050405020304" pitchFamily="18" charset="0"/>
                <a:cs typeface="Times New Roman" panose="02020603050405020304" pitchFamily="18" charset="0"/>
              </a:rPr>
              <a:t>If the word is already present add a reference of the document to index else creates a new entry. Add additional information like the frequency of the word, location of the word, etc.</a:t>
            </a:r>
            <a:br>
              <a:rPr lang="en-US" sz="2700" dirty="0">
                <a:latin typeface="Times New Roman" panose="02020603050405020304" pitchFamily="18"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037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Boolean</a:t>
            </a:r>
            <a:r>
              <a:rPr kumimoji="0" lang="en-US" sz="2800" b="0" i="0" u="none" strike="noStrike" kern="1200" cap="none" spc="0" normalizeH="0" noProof="0" dirty="0" smtClean="0">
                <a:ln>
                  <a:noFill/>
                </a:ln>
                <a:solidFill>
                  <a:prstClr val="black"/>
                </a:solidFill>
                <a:effectLst/>
                <a:uLnTx/>
                <a:uFillTx/>
                <a:latin typeface="Calibri"/>
                <a:ea typeface="+mn-ea"/>
                <a:cs typeface="+mn-cs"/>
              </a:rPr>
              <a:t> Queries</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417638"/>
            <a:ext cx="11049000" cy="4507301"/>
          </a:xfrm>
        </p:spPr>
        <p:txBody>
          <a:bodyPr>
            <a:normAutofit/>
          </a:bodyPr>
          <a:lstStyle/>
          <a:p>
            <a:pPr algn="l" fontAlgn="base"/>
            <a:r>
              <a:rPr lang="en-US" sz="2400" dirty="0">
                <a:latin typeface="Times New Roman" panose="02020603050405020304" pitchFamily="18" charset="0"/>
                <a:cs typeface="Times New Roman" panose="02020603050405020304" pitchFamily="18" charset="0"/>
              </a:rPr>
              <a:t>Boolean queries are search queries that use Boolean operators to narrow down or expand search results. Boolean operators are symbols or words that help search engines combine, exclude, or specify certain terms or phrases.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Boolean operators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AND: Combines two or more search criteria into one string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OR: Separates keywords in a search query, and can be used to create multiple searches within an alert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NOT: Excludes specific words from the search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Proximity: Filters results based on the proximity of one keyword to another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769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Boolean</a:t>
            </a:r>
            <a:r>
              <a:rPr kumimoji="0" lang="en-US" sz="2800" b="0" i="0" u="none" strike="noStrike" kern="1200" cap="none" spc="0" normalizeH="0" noProof="0" dirty="0" smtClean="0">
                <a:ln>
                  <a:noFill/>
                </a:ln>
                <a:solidFill>
                  <a:prstClr val="black"/>
                </a:solidFill>
                <a:effectLst/>
                <a:uLnTx/>
                <a:uFillTx/>
                <a:latin typeface="Calibri"/>
                <a:ea typeface="+mn-ea"/>
                <a:cs typeface="+mn-cs"/>
              </a:rPr>
              <a:t> Queries</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417638"/>
            <a:ext cx="11049000" cy="4507301"/>
          </a:xfrm>
        </p:spPr>
        <p:txBody>
          <a:bodyPr>
            <a:normAutofit/>
          </a:bodyPr>
          <a:lstStyle/>
          <a:p>
            <a:pPr algn="l" fontAlgn="base"/>
            <a:r>
              <a:rPr lang="en-US" sz="2400" dirty="0">
                <a:latin typeface="Times New Roman" panose="02020603050405020304" pitchFamily="18" charset="0"/>
                <a:cs typeface="Times New Roman" panose="02020603050405020304" pitchFamily="18" charset="0"/>
              </a:rPr>
              <a:t>Using Boolean operators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Boolean operators can help find search results faster and with more precision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Parentheses and quotation marks can also be used in Boolean search </a:t>
            </a:r>
            <a:r>
              <a:rPr lang="en-US" sz="2400" dirty="0" smtClean="0">
                <a:latin typeface="Times New Roman" panose="02020603050405020304" pitchFamily="18" charset="0"/>
                <a:cs typeface="Times New Roman" panose="02020603050405020304" pitchFamily="18" charset="0"/>
              </a:rPr>
              <a:t>strings.</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Examples of Boolean queries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AND: Combine two or more search criteria into one string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OR: Separate keywords in a search query, and can be used to create multiple searches within an alert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NOT: Exclude specific words from the </a:t>
            </a:r>
            <a:r>
              <a:rPr lang="en-US" sz="2400" dirty="0" smtClean="0">
                <a:latin typeface="Times New Roman" panose="02020603050405020304" pitchFamily="18" charset="0"/>
                <a:cs typeface="Times New Roman" panose="02020603050405020304" pitchFamily="18" charset="0"/>
              </a:rPr>
              <a:t>search.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9046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PLSI</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417638"/>
            <a:ext cx="11049000" cy="4507301"/>
          </a:xfrm>
        </p:spPr>
        <p:txBody>
          <a:bodyPr>
            <a:normAutofit/>
          </a:bodyPr>
          <a:lstStyle/>
          <a:p>
            <a:pPr algn="l" fontAlgn="base"/>
            <a:r>
              <a:rPr lang="en-US" sz="2400" dirty="0">
                <a:latin typeface="Times New Roman" panose="02020603050405020304" pitchFamily="18" charset="0"/>
                <a:cs typeface="Times New Roman" panose="02020603050405020304" pitchFamily="18" charset="0"/>
              </a:rPr>
              <a:t>In web mining, "PLSI" stands for "Probabilistic Latent Semantic Indexing," which is a statistical technique used to discover hidden topics or themes within large collections of web documents by analyzing the co-occurrence of words, essentially allowing you to group related web pages together based on their underlying semantic meaning, even if they use different wording; it's a powerful tool for tasks like document clustering, topic modeling, and information retrieval on the web.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200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PLSI</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417638"/>
            <a:ext cx="11049000" cy="4507301"/>
          </a:xfrm>
        </p:spPr>
        <p:txBody>
          <a:bodyPr>
            <a:normAutofit/>
          </a:bodyPr>
          <a:lstStyle/>
          <a:p>
            <a:pPr algn="l" fontAlgn="base"/>
            <a:r>
              <a:rPr lang="en-US" sz="2400" dirty="0">
                <a:latin typeface="Times New Roman" panose="02020603050405020304" pitchFamily="18" charset="0"/>
                <a:cs typeface="Times New Roman" panose="02020603050405020304" pitchFamily="18" charset="0"/>
              </a:rPr>
              <a:t>Applications of PLSI in web mining</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Web content analysis: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Identifying major themes and topics discussed across a large collection of web </a:t>
            </a:r>
            <a:r>
              <a:rPr lang="en-US" sz="2400" dirty="0" smtClean="0">
                <a:latin typeface="Times New Roman" panose="02020603050405020304" pitchFamily="18" charset="0"/>
                <a:cs typeface="Times New Roman" panose="02020603050405020304" pitchFamily="18" charset="0"/>
              </a:rPr>
              <a:t>pages.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Search engine ranking: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Improving search relevance by considering the topic distribution of web pages when ranking results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898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PLSI</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417638"/>
            <a:ext cx="11049000" cy="4507301"/>
          </a:xfrm>
        </p:spPr>
        <p:txBody>
          <a:bodyPr>
            <a:normAutofit/>
          </a:bodyPr>
          <a:lstStyle/>
          <a:p>
            <a:pPr algn="l" fontAlgn="base"/>
            <a:r>
              <a:rPr lang="en-US" sz="2400" dirty="0">
                <a:latin typeface="Times New Roman" panose="02020603050405020304" pitchFamily="18" charset="0"/>
                <a:cs typeface="Times New Roman" panose="02020603050405020304" pitchFamily="18" charset="0"/>
              </a:rPr>
              <a:t>Customer behavior analysis: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Understanding user interests based on the web pages they visit by identifying latent topics associated with their browsing </a:t>
            </a:r>
            <a:r>
              <a:rPr lang="en-US" sz="2400" dirty="0" smtClean="0">
                <a:latin typeface="Times New Roman" panose="02020603050405020304" pitchFamily="18" charset="0"/>
                <a:cs typeface="Times New Roman" panose="02020603050405020304" pitchFamily="18" charset="0"/>
              </a:rPr>
              <a:t>patterns.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Personalized recommendations: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Providing users with relevant content recommendations based on their inferred topic interests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350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prstClr val="black"/>
                </a:solidFill>
                <a:latin typeface="Calibri"/>
              </a:rPr>
              <a:t>Query Optimization</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417638"/>
            <a:ext cx="11049000" cy="4507301"/>
          </a:xfrm>
        </p:spPr>
        <p:txBody>
          <a:bodyPr>
            <a:normAutofit fontScale="90000"/>
          </a:bodyPr>
          <a:lstStyle/>
          <a:p>
            <a:pPr algn="l" fontAlgn="base"/>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Query </a:t>
            </a:r>
            <a:r>
              <a:rPr lang="en-US" sz="2400" dirty="0">
                <a:latin typeface="Times New Roman" panose="02020603050405020304" pitchFamily="18" charset="0"/>
                <a:cs typeface="Times New Roman" panose="02020603050405020304" pitchFamily="18" charset="0"/>
              </a:rPr>
              <a:t>Optimization is a crucial aspect of database management systems (DBMS) that seeks to determine the most efficient way to execute a given query by considering a variety of query execution strategies. The goal is to minimize the system resources required to fulfill the query and increase the speed of returned results.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Query optimization is a process of defining the most efficient and optimal way and techniques that can be used to improve query performance based on rational use of system resources and performance metrics. The purpose of query tuning is to find a way to decrease the response time of the query, prevent the excessive consumption of resources, and identify poor query performance.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04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Calibri"/>
            </a:endParaRPr>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8801551-5877-4C21-9B34-9746B04ED5CA}" type="datetime1">
              <a:rPr lang="en-US">
                <a:solidFill>
                  <a:srgbClr val="FFFFFF"/>
                </a:solidFill>
              </a:rPr>
              <a:pPr>
                <a:spcAft>
                  <a:spcPts val="600"/>
                </a:spcAft>
              </a:pPr>
              <a:t>1/30/2025</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Ms. Aarushi Thusu     Data Analytics ACSAI0512                      Unit Number 1</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dirty="0">
                <a:solidFill>
                  <a:srgbClr val="FFFFFF"/>
                </a:solidFill>
              </a:rPr>
              <a:pPr>
                <a:spcAft>
                  <a:spcPts val="600"/>
                </a:spcAft>
              </a:pPr>
              <a:t>4</a:t>
            </a:fld>
            <a:endParaRPr lang="en-US" dirty="0">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2" name="TextBox 11"/>
          <p:cNvSpPr txBox="1"/>
          <p:nvPr/>
        </p:nvSpPr>
        <p:spPr>
          <a:xfrm>
            <a:off x="2609850" y="1728966"/>
            <a:ext cx="497205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a:t>
            </a:r>
            <a:r>
              <a:rPr lang="en-US" sz="2100" b="1" dirty="0"/>
              <a:t>SENTIMENT MINING</a:t>
            </a:r>
            <a:endParaRPr lang="en-IN" sz="2100" b="1" dirty="0"/>
          </a:p>
        </p:txBody>
      </p:sp>
      <p:graphicFrame>
        <p:nvGraphicFramePr>
          <p:cNvPr id="14" name="Diagram 13"/>
          <p:cNvGraphicFramePr/>
          <p:nvPr>
            <p:extLst>
              <p:ext uri="{D42A27DB-BD31-4B8C-83A1-F6EECF244321}">
                <p14:modId xmlns:p14="http://schemas.microsoft.com/office/powerpoint/2010/main" val="3542926944"/>
              </p:ext>
            </p:extLst>
          </p:nvPr>
        </p:nvGraphicFramePr>
        <p:xfrm>
          <a:off x="2609851" y="2476481"/>
          <a:ext cx="7515225" cy="23955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8501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Graphic spid="14"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Page</a:t>
            </a:r>
            <a:r>
              <a:rPr kumimoji="0" lang="en-US" sz="2800" b="0" i="0" u="none" strike="noStrike" kern="1200" cap="none" spc="0" normalizeH="0" noProof="0" dirty="0" smtClean="0">
                <a:ln>
                  <a:noFill/>
                </a:ln>
                <a:solidFill>
                  <a:prstClr val="black"/>
                </a:solidFill>
                <a:effectLst/>
                <a:uLnTx/>
                <a:uFillTx/>
                <a:latin typeface="Calibri"/>
                <a:ea typeface="+mn-ea"/>
                <a:cs typeface="+mn-cs"/>
              </a:rPr>
              <a:t> Ranking</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417638"/>
            <a:ext cx="11049000" cy="4507301"/>
          </a:xfrm>
        </p:spPr>
        <p:txBody>
          <a:bodyPr>
            <a:normAutofit fontScale="90000"/>
          </a:bodyPr>
          <a:lstStyle/>
          <a:p>
            <a:pPr algn="l" fontAlgn="base"/>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page rank algorithm is applicable to web pages. The page rank algorithm is used by Google Search to rank many websites in their search engine results. The page rank algorithm was named after Larry Page, one of the founders of Google. We can say that the page rank algorithm is a way of measuring the importance of website pages. A web page basically is a directed graph which is having two components namely Nodes and Connections. The pages are nodes and hyperlinks are connections</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712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Page</a:t>
            </a:r>
            <a:r>
              <a:rPr kumimoji="0" lang="en-US" sz="2800" b="0" i="0" u="none" strike="noStrike" kern="1200" cap="none" spc="0" normalizeH="0" noProof="0" dirty="0" smtClean="0">
                <a:ln>
                  <a:noFill/>
                </a:ln>
                <a:solidFill>
                  <a:prstClr val="black"/>
                </a:solidFill>
                <a:effectLst/>
                <a:uLnTx/>
                <a:uFillTx/>
                <a:latin typeface="Calibri"/>
                <a:ea typeface="+mn-ea"/>
                <a:cs typeface="+mn-cs"/>
              </a:rPr>
              <a:t> Ranking</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l" fontAlgn="base"/>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Advantages </a:t>
            </a:r>
            <a:r>
              <a:rPr lang="en-US" sz="2700" dirty="0">
                <a:latin typeface="Times New Roman" panose="02020603050405020304" pitchFamily="18" charset="0"/>
                <a:cs typeface="Times New Roman" panose="02020603050405020304" pitchFamily="18" charset="0"/>
              </a:rPr>
              <a:t>of Page Ranking:</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Identifies important content:</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By analyzing link structures, PageRank effectively identifies pages considered important within a network, like the most relevant web pages for a given search query.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Simple to implement:</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The core concept of PageRank is relatively straightforward, making it easy to apply in various data mining scenarios. </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Scalability:</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PageRank can efficiently handle large datasets with numerous connections, like the entire web, due to its iterative calculation process.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406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Page</a:t>
            </a:r>
            <a:r>
              <a:rPr kumimoji="0" lang="en-US" sz="2800" b="0" i="0" u="none" strike="noStrike" kern="1200" cap="none" spc="0" normalizeH="0" noProof="0" dirty="0" smtClean="0">
                <a:ln>
                  <a:noFill/>
                </a:ln>
                <a:solidFill>
                  <a:prstClr val="black"/>
                </a:solidFill>
                <a:effectLst/>
                <a:uLnTx/>
                <a:uFillTx/>
                <a:latin typeface="Calibri"/>
                <a:ea typeface="+mn-ea"/>
                <a:cs typeface="+mn-cs"/>
              </a:rPr>
              <a:t> Ranking</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l" fontAlgn="base"/>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Disadvantages of Page Ranking</a:t>
            </a:r>
            <a:r>
              <a:rPr lang="en-US" sz="2700" dirty="0" smtClean="0">
                <a:latin typeface="Times New Roman" panose="02020603050405020304" pitchFamily="18" charset="0"/>
                <a:cs typeface="Times New Roman" panose="02020603050405020304" pitchFamily="18" charset="0"/>
              </a:rPr>
              <a:t>:</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Link manipulation vulnerability:</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Malicious actors can artificially inflate a page's rank by creating a large number of low-quality backlinks, impacting search results. </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Bias towards older pages:</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New, high-quality pages may initially have a lower PageRank simply because they haven't accumulated many links yet. </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Limited </a:t>
            </a:r>
            <a:r>
              <a:rPr lang="en-US" sz="2700" dirty="0">
                <a:latin typeface="Times New Roman" panose="02020603050405020304" pitchFamily="18" charset="0"/>
                <a:cs typeface="Times New Roman" panose="02020603050405020304" pitchFamily="18" charset="0"/>
              </a:rPr>
              <a:t>content analysis:</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PageRank only considers link structure, not the actual content on a page, potentially overlooking valuable information not well-linked to.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6401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prstClr val="black"/>
                </a:solidFill>
                <a:latin typeface="Calibri"/>
              </a:rPr>
              <a:t>Daily Quiz</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l" fontAlgn="base"/>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It is a program in search tool, that helps the user in searching the information that is     interrelated to the specific topic.</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A</a:t>
            </a:r>
            <a:r>
              <a:rPr lang="en-US" sz="2700" b="1" dirty="0">
                <a:latin typeface="Times New Roman" panose="02020603050405020304" pitchFamily="18" charset="0"/>
                <a:cs typeface="Times New Roman" panose="02020603050405020304" pitchFamily="18" charset="0"/>
              </a:rPr>
              <a:t>. Search engine</a:t>
            </a: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B. Search directory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C. Search box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 none of these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2. Which one of the following refers to querying the unstructured textual data?</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A. Information access</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B. Information update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C</a:t>
            </a:r>
            <a:r>
              <a:rPr lang="en-US" sz="2700" dirty="0" smtClean="0">
                <a:latin typeface="Times New Roman" panose="02020603050405020304" pitchFamily="18" charset="0"/>
                <a:cs typeface="Times New Roman" panose="02020603050405020304" pitchFamily="18" charset="0"/>
              </a:rPr>
              <a:t>. </a:t>
            </a:r>
            <a:r>
              <a:rPr lang="en-US" sz="2700" b="1" dirty="0" smtClean="0">
                <a:latin typeface="Times New Roman" panose="02020603050405020304" pitchFamily="18" charset="0"/>
                <a:cs typeface="Times New Roman" panose="02020603050405020304" pitchFamily="18" charset="0"/>
              </a:rPr>
              <a:t>Information </a:t>
            </a:r>
            <a:r>
              <a:rPr lang="en-US" sz="2700" b="1" dirty="0">
                <a:latin typeface="Times New Roman" panose="02020603050405020304" pitchFamily="18" charset="0"/>
                <a:cs typeface="Times New Roman" panose="02020603050405020304" pitchFamily="18" charset="0"/>
              </a:rPr>
              <a:t>retrieval</a:t>
            </a:r>
            <a:br>
              <a:rPr lang="en-US" sz="2700" b="1"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 None of these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8417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prstClr val="black"/>
                </a:solidFill>
                <a:latin typeface="Calibri"/>
              </a:rPr>
              <a:t>Daily Quiz</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l" fontAlgn="base"/>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3. Which of the following is an essential process in which the intelligent methods are applied to extract data patterns?</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 Warehousing</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B</a:t>
            </a:r>
            <a:r>
              <a:rPr lang="en-US" sz="2400" b="1" dirty="0" smtClean="0">
                <a:latin typeface="Times New Roman" panose="02020603050405020304" pitchFamily="18" charset="0"/>
                <a:cs typeface="Times New Roman" panose="02020603050405020304" pitchFamily="18" charset="0"/>
              </a:rPr>
              <a:t>. Data Mining</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 Text Mining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 Data Selection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4. For </a:t>
            </a:r>
            <a:r>
              <a:rPr lang="en-US" sz="2400" dirty="0">
                <a:latin typeface="Times New Roman" panose="02020603050405020304" pitchFamily="18" charset="0"/>
                <a:cs typeface="Times New Roman" panose="02020603050405020304" pitchFamily="18" charset="0"/>
              </a:rPr>
              <a:t>what purpose, the analysis tools pre-compute the summaries of the huge amount of data?</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In order to maintain consistency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 For authentication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 For data access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 </a:t>
            </a:r>
            <a:r>
              <a:rPr lang="en-US" sz="2400" b="1" dirty="0">
                <a:latin typeface="Times New Roman" panose="02020603050405020304" pitchFamily="18" charset="0"/>
                <a:cs typeface="Times New Roman" panose="02020603050405020304" pitchFamily="18" charset="0"/>
              </a:rPr>
              <a:t>To obtain the queries response</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3920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solidFill>
                  <a:prstClr val="black"/>
                </a:solidFill>
                <a:latin typeface="Calibri"/>
              </a:rPr>
              <a:t>Daily Quiz</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l" fontAlgn="base"/>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5. </a:t>
            </a:r>
            <a:r>
              <a:rPr lang="en-US" sz="2700" dirty="0" smtClean="0">
                <a:latin typeface="Times New Roman" panose="02020603050405020304" pitchFamily="18" charset="0"/>
                <a:cs typeface="Times New Roman" panose="02020603050405020304" pitchFamily="18" charset="0"/>
              </a:rPr>
              <a:t>What are the functions of Data Mining?</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A. Association and correctional analysis classification</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B. Prediction and characterization</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C. Cluster analysis and Evolution analysis</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D. </a:t>
            </a:r>
            <a:r>
              <a:rPr lang="en-US" sz="2700" b="1" dirty="0" smtClean="0">
                <a:latin typeface="Times New Roman" panose="02020603050405020304" pitchFamily="18" charset="0"/>
                <a:cs typeface="Times New Roman" panose="02020603050405020304" pitchFamily="18" charset="0"/>
              </a:rPr>
              <a:t>All of the above</a:t>
            </a:r>
            <a:br>
              <a:rPr lang="en-US" sz="2700" b="1"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6. A data structure that maps terms back to the parts of a document in which they appear is called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 Lexicon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 Dictionary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 </a:t>
            </a:r>
            <a:r>
              <a:rPr lang="en-US" sz="2400" b="1" dirty="0">
                <a:latin typeface="Times New Roman" panose="02020603050405020304" pitchFamily="18" charset="0"/>
                <a:cs typeface="Times New Roman" panose="02020603050405020304" pitchFamily="18" charset="0"/>
              </a:rPr>
              <a:t>Inverted index</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 All of the above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8068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solidFill>
                  <a:prstClr val="black"/>
                </a:solidFill>
                <a:latin typeface="Calibri"/>
              </a:rPr>
              <a:t>Social Graphs</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l" fontAlgn="base"/>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A </a:t>
            </a:r>
            <a:r>
              <a:rPr lang="en-US" sz="2700" dirty="0">
                <a:latin typeface="Times New Roman" panose="02020603050405020304" pitchFamily="18" charset="0"/>
                <a:cs typeface="Times New Roman" panose="02020603050405020304" pitchFamily="18" charset="0"/>
              </a:rPr>
              <a:t>social graph is a model that shows the connections between people, groups, and organizations in a social network. It's a way to visualize how these entities relate to each other. </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How does a social graph work? </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Nodes: Represent people, places, or other entities in the network</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Edges: Lines that show the relationships between nodes, such as "friend" or "follow"</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Data: Content shared between nodes, such as a tweet or a "like"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Jumping functions: Ways to share data between subgroups of users, such as retweeting or liking</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107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solidFill>
                  <a:prstClr val="black"/>
                </a:solidFill>
                <a:latin typeface="Calibri"/>
              </a:rPr>
              <a:t>Social Graphs</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l" fontAlgn="base"/>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What can a social graph show?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Relationships: Who knows who, and how they are connected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Relationship clusters: Groups of related entities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Content: What content is shared between entities, and how that content influences users' </a:t>
            </a:r>
            <a:r>
              <a:rPr lang="en-US" sz="2400" dirty="0" smtClean="0">
                <a:latin typeface="Times New Roman" panose="02020603050405020304" pitchFamily="18" charset="0"/>
                <a:cs typeface="Times New Roman" panose="02020603050405020304" pitchFamily="18" charset="0"/>
              </a:rPr>
              <a:t>experiences.</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How can a social graph be used?</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Personalization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Social graphs can be used to personalize user experiences, such as by recommending content based on a user's connections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Business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Social graphs can be used to map out commercial relationships, such as between companies and their </a:t>
            </a:r>
            <a:r>
              <a:rPr lang="en-US" sz="2400" dirty="0" smtClean="0">
                <a:latin typeface="Times New Roman" panose="02020603050405020304" pitchFamily="18" charset="0"/>
                <a:cs typeface="Times New Roman" panose="02020603050405020304" pitchFamily="18" charset="0"/>
              </a:rPr>
              <a:t>customers.</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9655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solidFill>
                  <a:prstClr val="black"/>
                </a:solidFill>
                <a:latin typeface="Calibri"/>
              </a:rPr>
              <a:t>Social Graphs</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l" fontAlgn="base"/>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2438400" y="1828800"/>
            <a:ext cx="7924799" cy="3600450"/>
          </a:xfrm>
          <a:prstGeom prst="rect">
            <a:avLst/>
          </a:prstGeom>
        </p:spPr>
      </p:pic>
    </p:spTree>
    <p:extLst>
      <p:ext uri="{BB962C8B-B14F-4D97-AF65-F5344CB8AC3E}">
        <p14:creationId xmlns:p14="http://schemas.microsoft.com/office/powerpoint/2010/main" val="35632649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solidFill>
                  <a:prstClr val="black"/>
                </a:solidFill>
                <a:latin typeface="Calibri"/>
              </a:rPr>
              <a:t>Social Graphs</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l" fontAlgn="base"/>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A social network is a website or app that allows people to connect with each other and build relationships. People use social networks to share information, express opinions, and explore common interests. </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Why people use social networks?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Personal reasons: To stay in touch with friends and family, share important milestones, or connect with others who share similar </a:t>
            </a:r>
            <a:r>
              <a:rPr lang="en-US" sz="2700" dirty="0" smtClean="0">
                <a:latin typeface="Times New Roman" panose="02020603050405020304" pitchFamily="18" charset="0"/>
                <a:cs typeface="Times New Roman" panose="02020603050405020304" pitchFamily="18" charset="0"/>
              </a:rPr>
              <a:t>interests.</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Professional reasons: To market their business, advance their business goals, or search for jobs</a:t>
            </a: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573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8801551-5877-4C21-9B34-9746B04ED5CA}" type="datetime1">
              <a:rPr lang="en-US">
                <a:solidFill>
                  <a:srgbClr val="FFFFFF"/>
                </a:solidFill>
              </a:rPr>
              <a:pPr>
                <a:spcAft>
                  <a:spcPts val="600"/>
                </a:spcAft>
              </a:pPr>
              <a:t>1/30/2025</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Ms. Aarushi Thusu     Data Analytics ACSAI0512                      Unit Number 1</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5</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2" name="TextBox 11"/>
          <p:cNvSpPr txBox="1"/>
          <p:nvPr/>
        </p:nvSpPr>
        <p:spPr>
          <a:xfrm>
            <a:off x="2609850" y="1728966"/>
            <a:ext cx="497205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UNIT-II:WEB MINING</a:t>
            </a:r>
          </a:p>
        </p:txBody>
      </p:sp>
      <p:graphicFrame>
        <p:nvGraphicFramePr>
          <p:cNvPr id="14" name="Diagram 13"/>
          <p:cNvGraphicFramePr/>
          <p:nvPr>
            <p:extLst>
              <p:ext uri="{D42A27DB-BD31-4B8C-83A1-F6EECF244321}">
                <p14:modId xmlns:p14="http://schemas.microsoft.com/office/powerpoint/2010/main" val="2220693935"/>
              </p:ext>
            </p:extLst>
          </p:nvPr>
        </p:nvGraphicFramePr>
        <p:xfrm>
          <a:off x="2095499" y="2248930"/>
          <a:ext cx="8630165" cy="25477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833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Graphic spid="14"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55418"/>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solidFill>
                  <a:prstClr val="black"/>
                </a:solidFill>
                <a:latin typeface="Calibri"/>
              </a:rPr>
              <a:t>Social Graphs</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533400" y="1002686"/>
            <a:ext cx="11049000" cy="4922253"/>
          </a:xfrm>
        </p:spPr>
        <p:txBody>
          <a:bodyPr>
            <a:normAutofit fontScale="90000"/>
          </a:bodyPr>
          <a:lstStyle/>
          <a:p>
            <a:pPr algn="just" fontAlgn="base"/>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Information diffusion in social media" refers to the process by which information spreads through a social network, like Facebook or Twitter, where users share content with their connections, causing it to propagate across the platform, similar to how information spreads through word-of-mouth communication in real life; this process is influenced by the network structure and individual user behavior, with some users acting as key influencers who drive the spread of information more effectively than </a:t>
            </a:r>
            <a:r>
              <a:rPr lang="en-US" sz="2700" dirty="0" smtClean="0">
                <a:latin typeface="Times New Roman" panose="02020603050405020304" pitchFamily="18" charset="0"/>
                <a:cs typeface="Times New Roman" panose="02020603050405020304" pitchFamily="18" charset="0"/>
              </a:rPr>
              <a:t>others.</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3733800" y="4327526"/>
            <a:ext cx="5105400" cy="2028825"/>
          </a:xfrm>
          <a:prstGeom prst="rect">
            <a:avLst/>
          </a:prstGeom>
        </p:spPr>
      </p:pic>
    </p:spTree>
    <p:extLst>
      <p:ext uri="{BB962C8B-B14F-4D97-AF65-F5344CB8AC3E}">
        <p14:creationId xmlns:p14="http://schemas.microsoft.com/office/powerpoint/2010/main" val="24474048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51</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Weekly/Monthly Assignment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endParaRPr lang="en-US" sz="2000" dirty="0">
              <a:latin typeface="Times New Roman"/>
              <a:ea typeface="Calibri"/>
              <a:cs typeface="Arial"/>
            </a:endParaRPr>
          </a:p>
          <a:p>
            <a:pPr algn="l"/>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dirty="0"/>
              <a:t/>
            </a:r>
            <a:br>
              <a:rPr lang="en-US" dirty="0"/>
            </a:br>
            <a:endParaRPr lang="en-US" dirty="0">
              <a:ea typeface="Calibri"/>
              <a:cs typeface="Calibri"/>
            </a:endParaRPr>
          </a:p>
        </p:txBody>
      </p:sp>
      <p:sp>
        <p:nvSpPr>
          <p:cNvPr id="6" name="TextBox 5">
            <a:extLst>
              <a:ext uri="{FF2B5EF4-FFF2-40B4-BE49-F238E27FC236}">
                <a16:creationId xmlns:a16="http://schemas.microsoft.com/office/drawing/2014/main" id="{292E8E3E-52C6-43F7-F00E-B5B8CDACC02F}"/>
              </a:ext>
            </a:extLst>
          </p:cNvPr>
          <p:cNvSpPr txBox="1"/>
          <p:nvPr/>
        </p:nvSpPr>
        <p:spPr>
          <a:xfrm>
            <a:off x="971910" y="1245080"/>
            <a:ext cx="1085202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dirty="0">
                <a:latin typeface="Times New Roman"/>
                <a:cs typeface="Calibri"/>
              </a:rPr>
              <a:t>What is Web Mining</a:t>
            </a:r>
            <a:r>
              <a:rPr lang="en-US" sz="2400" dirty="0" smtClean="0">
                <a:latin typeface="Times New Roman"/>
                <a:cs typeface="Calibri"/>
              </a:rPr>
              <a:t>?</a:t>
            </a:r>
          </a:p>
          <a:p>
            <a:pPr marL="457200" indent="-457200">
              <a:buAutoNum type="arabicPeriod"/>
            </a:pPr>
            <a:r>
              <a:rPr lang="en-US" sz="2400" dirty="0" smtClean="0">
                <a:latin typeface="Times New Roman"/>
                <a:cs typeface="Calibri"/>
              </a:rPr>
              <a:t>What </a:t>
            </a:r>
            <a:r>
              <a:rPr lang="en-US" sz="2400" dirty="0">
                <a:latin typeface="Times New Roman"/>
                <a:cs typeface="Calibri"/>
              </a:rPr>
              <a:t>are the three main categories of Web Mining</a:t>
            </a:r>
            <a:r>
              <a:rPr lang="en-US" sz="2400" dirty="0" smtClean="0">
                <a:latin typeface="Times New Roman"/>
                <a:cs typeface="Calibri"/>
              </a:rPr>
              <a:t>?</a:t>
            </a:r>
          </a:p>
          <a:p>
            <a:pPr marL="457200" indent="-457200">
              <a:buAutoNum type="arabicPeriod"/>
            </a:pPr>
            <a:r>
              <a:rPr lang="en-US" sz="2400" dirty="0" smtClean="0">
                <a:latin typeface="Times New Roman"/>
                <a:cs typeface="Calibri"/>
              </a:rPr>
              <a:t>How </a:t>
            </a:r>
            <a:r>
              <a:rPr lang="en-US" sz="2400" dirty="0">
                <a:latin typeface="Times New Roman"/>
                <a:cs typeface="Calibri"/>
              </a:rPr>
              <a:t>does Web Mining differ from Data Mining</a:t>
            </a:r>
            <a:r>
              <a:rPr lang="en-US" sz="2400" dirty="0" smtClean="0">
                <a:latin typeface="Times New Roman"/>
                <a:cs typeface="Calibri"/>
              </a:rPr>
              <a:t>?</a:t>
            </a:r>
          </a:p>
          <a:p>
            <a:pPr marL="457200" indent="-457200">
              <a:buAutoNum type="arabicPeriod"/>
            </a:pPr>
            <a:r>
              <a:rPr lang="en-US" sz="2400" dirty="0" smtClean="0">
                <a:latin typeface="Times New Roman"/>
                <a:cs typeface="Calibri"/>
              </a:rPr>
              <a:t>What </a:t>
            </a:r>
            <a:r>
              <a:rPr lang="en-US" sz="2400" dirty="0">
                <a:latin typeface="Times New Roman"/>
                <a:cs typeface="Calibri"/>
              </a:rPr>
              <a:t>are the key challenges in Web Mining</a:t>
            </a:r>
            <a:r>
              <a:rPr lang="en-US" sz="2400" dirty="0" smtClean="0">
                <a:latin typeface="Times New Roman"/>
                <a:cs typeface="Calibri"/>
              </a:rPr>
              <a:t>?</a:t>
            </a:r>
          </a:p>
          <a:p>
            <a:pPr marL="457200" indent="-457200">
              <a:buAutoNum type="arabicPeriod"/>
            </a:pPr>
            <a:r>
              <a:rPr lang="en-US" sz="2400" dirty="0" smtClean="0">
                <a:latin typeface="Times New Roman"/>
                <a:cs typeface="Calibri"/>
              </a:rPr>
              <a:t>What </a:t>
            </a:r>
            <a:r>
              <a:rPr lang="en-US" sz="2400" dirty="0">
                <a:latin typeface="Times New Roman"/>
                <a:cs typeface="Calibri"/>
              </a:rPr>
              <a:t>are some applications of Web Mining</a:t>
            </a:r>
            <a:r>
              <a:rPr lang="en-US" sz="2400" dirty="0" smtClean="0">
                <a:latin typeface="Times New Roman"/>
                <a:cs typeface="Calibri"/>
              </a:rPr>
              <a:t>?</a:t>
            </a:r>
          </a:p>
          <a:p>
            <a:pPr marL="457200" indent="-457200">
              <a:buAutoNum type="arabicPeriod"/>
            </a:pPr>
            <a:r>
              <a:rPr lang="en-US" sz="2400" dirty="0">
                <a:latin typeface="Times New Roman"/>
                <a:cs typeface="Calibri"/>
              </a:rPr>
              <a:t>What is Web Structure Mining</a:t>
            </a:r>
            <a:r>
              <a:rPr lang="en-US" sz="2400" dirty="0" smtClean="0">
                <a:latin typeface="Times New Roman"/>
                <a:cs typeface="Calibri"/>
              </a:rPr>
              <a:t>?</a:t>
            </a:r>
          </a:p>
          <a:p>
            <a:pPr marL="457200" indent="-457200">
              <a:buAutoNum type="arabicPeriod"/>
            </a:pPr>
            <a:r>
              <a:rPr lang="en-US" sz="2400" dirty="0" smtClean="0">
                <a:latin typeface="Times New Roman"/>
                <a:cs typeface="Calibri"/>
              </a:rPr>
              <a:t>How </a:t>
            </a:r>
            <a:r>
              <a:rPr lang="en-US" sz="2400" dirty="0">
                <a:latin typeface="Times New Roman"/>
                <a:cs typeface="Calibri"/>
              </a:rPr>
              <a:t>does Web Structure Mining help in analyzing web connectivity</a:t>
            </a:r>
            <a:r>
              <a:rPr lang="en-US" sz="2400" dirty="0" smtClean="0">
                <a:latin typeface="Times New Roman"/>
                <a:cs typeface="Calibri"/>
              </a:rPr>
              <a:t>?</a:t>
            </a:r>
          </a:p>
          <a:p>
            <a:pPr marL="457200" indent="-457200">
              <a:buAutoNum type="arabicPeriod"/>
            </a:pPr>
            <a:r>
              <a:rPr lang="en-US" sz="2400" dirty="0" smtClean="0">
                <a:latin typeface="Times New Roman"/>
                <a:cs typeface="Calibri"/>
              </a:rPr>
              <a:t>What </a:t>
            </a:r>
            <a:r>
              <a:rPr lang="en-US" sz="2400" dirty="0">
                <a:latin typeface="Times New Roman"/>
                <a:cs typeface="Calibri"/>
              </a:rPr>
              <a:t>is the role of hyperlink analysis in Web Structure Mining</a:t>
            </a:r>
            <a:r>
              <a:rPr lang="en-US" sz="2400" dirty="0" smtClean="0">
                <a:latin typeface="Times New Roman"/>
                <a:cs typeface="Calibri"/>
              </a:rPr>
              <a:t>?</a:t>
            </a:r>
          </a:p>
          <a:p>
            <a:pPr marL="457200" indent="-457200">
              <a:buAutoNum type="arabicPeriod"/>
            </a:pPr>
            <a:r>
              <a:rPr lang="en-US" sz="2400" dirty="0" smtClean="0">
                <a:latin typeface="Times New Roman"/>
                <a:cs typeface="Calibri"/>
              </a:rPr>
              <a:t>What </a:t>
            </a:r>
            <a:r>
              <a:rPr lang="en-US" sz="2400" dirty="0">
                <a:latin typeface="Times New Roman"/>
                <a:cs typeface="Calibri"/>
              </a:rPr>
              <a:t>is a Directed Graph in Web Structure Mining</a:t>
            </a:r>
            <a:r>
              <a:rPr lang="en-US" sz="2400" dirty="0" smtClean="0">
                <a:latin typeface="Times New Roman"/>
                <a:cs typeface="Calibri"/>
              </a:rPr>
              <a:t>?</a:t>
            </a:r>
          </a:p>
          <a:p>
            <a:pPr marL="457200" indent="-457200">
              <a:buAutoNum type="arabicPeriod"/>
            </a:pPr>
            <a:r>
              <a:rPr lang="en-US" sz="2400" dirty="0" smtClean="0">
                <a:latin typeface="Times New Roman"/>
                <a:cs typeface="Calibri"/>
              </a:rPr>
              <a:t>How </a:t>
            </a:r>
            <a:r>
              <a:rPr lang="en-US" sz="2400" dirty="0">
                <a:latin typeface="Times New Roman"/>
                <a:cs typeface="Calibri"/>
              </a:rPr>
              <a:t>does Web Structure Mining differ from Web Content Mining?</a:t>
            </a:r>
            <a:endParaRPr lang="en-US" sz="2400" dirty="0">
              <a:latin typeface="Times New Roman"/>
              <a:cs typeface="Calibri"/>
            </a:endParaRPr>
          </a:p>
        </p:txBody>
      </p:sp>
    </p:spTree>
    <p:extLst>
      <p:ext uri="{BB962C8B-B14F-4D97-AF65-F5344CB8AC3E}">
        <p14:creationId xmlns:p14="http://schemas.microsoft.com/office/powerpoint/2010/main" val="1620945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52</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Weekly/Monthly Assignment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endParaRPr lang="en-US" sz="2000">
              <a:latin typeface="Times New Roman"/>
              <a:ea typeface="Calibri"/>
              <a:cs typeface="Arial"/>
            </a:endParaRPr>
          </a:p>
          <a:p>
            <a:pPr algn="l"/>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dirty="0"/>
              <a:t/>
            </a:r>
            <a:br>
              <a:rPr lang="en-US" dirty="0"/>
            </a:br>
            <a:endParaRPr lang="en-US">
              <a:ea typeface="Calibri"/>
              <a:cs typeface="Calibri"/>
            </a:endParaRPr>
          </a:p>
        </p:txBody>
      </p:sp>
      <p:sp>
        <p:nvSpPr>
          <p:cNvPr id="6" name="TextBox 5">
            <a:extLst>
              <a:ext uri="{FF2B5EF4-FFF2-40B4-BE49-F238E27FC236}">
                <a16:creationId xmlns:a16="http://schemas.microsoft.com/office/drawing/2014/main" id="{292E8E3E-52C6-43F7-F00E-B5B8CDACC02F}"/>
              </a:ext>
            </a:extLst>
          </p:cNvPr>
          <p:cNvSpPr txBox="1"/>
          <p:nvPr/>
        </p:nvSpPr>
        <p:spPr>
          <a:xfrm>
            <a:off x="971910" y="1245080"/>
            <a:ext cx="10852029" cy="4930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latin typeface="Calibri"/>
                <a:cs typeface="Calibri"/>
              </a:rPr>
              <a:t>1.</a:t>
            </a:r>
            <a:r>
              <a:rPr lang="en-US" sz="2200" dirty="0">
                <a:latin typeface="Calibri"/>
                <a:cs typeface="Calibri"/>
              </a:rPr>
              <a:t> </a:t>
            </a:r>
            <a:r>
              <a:rPr lang="en-US" sz="2400" dirty="0">
                <a:latin typeface="Times New Roman" panose="02020603050405020304" pitchFamily="18" charset="0"/>
                <a:cs typeface="Times New Roman" panose="02020603050405020304" pitchFamily="18" charset="0"/>
              </a:rPr>
              <a:t>What are the main components of a Search Engine</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2. What </a:t>
            </a:r>
            <a:r>
              <a:rPr lang="en-US" sz="2400" dirty="0">
                <a:latin typeface="Times New Roman" panose="02020603050405020304" pitchFamily="18" charset="0"/>
                <a:cs typeface="Times New Roman" panose="02020603050405020304" pitchFamily="18" charset="0"/>
              </a:rPr>
              <a:t>is the purpose of a web crawler in search engines</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3. How </a:t>
            </a:r>
            <a:r>
              <a:rPr lang="en-US" sz="2400" dirty="0">
                <a:latin typeface="Times New Roman" panose="02020603050405020304" pitchFamily="18" charset="0"/>
                <a:cs typeface="Times New Roman" panose="02020603050405020304" pitchFamily="18" charset="0"/>
              </a:rPr>
              <a:t>do search engines index web pages</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4. What </a:t>
            </a:r>
            <a:r>
              <a:rPr lang="en-US" sz="2400" dirty="0">
                <a:latin typeface="Times New Roman" panose="02020603050405020304" pitchFamily="18" charset="0"/>
                <a:cs typeface="Times New Roman" panose="02020603050405020304" pitchFamily="18" charset="0"/>
              </a:rPr>
              <a:t>is the difference between organic and paid search results</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5. What </a:t>
            </a:r>
            <a:r>
              <a:rPr lang="en-US" sz="2400" dirty="0">
                <a:latin typeface="Times New Roman" panose="02020603050405020304" pitchFamily="18" charset="0"/>
                <a:cs typeface="Times New Roman" panose="02020603050405020304" pitchFamily="18" charset="0"/>
              </a:rPr>
              <a:t>are some challenges faced by search engines</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What is Web Analytics</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7. What </a:t>
            </a:r>
            <a:r>
              <a:rPr lang="en-US" sz="2400" dirty="0">
                <a:latin typeface="Times New Roman" panose="02020603050405020304" pitchFamily="18" charset="0"/>
                <a:cs typeface="Times New Roman" panose="02020603050405020304" pitchFamily="18" charset="0"/>
              </a:rPr>
              <a:t>are the key metrics measured in Web Analytics</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latin typeface="Times New Roman" panose="02020603050405020304" pitchFamily="18" charset="0"/>
                <a:cs typeface="Times New Roman" panose="02020603050405020304" pitchFamily="18" charset="0"/>
              </a:rPr>
              <a:t>8. How </a:t>
            </a:r>
            <a:r>
              <a:rPr lang="en-US" sz="2400" dirty="0">
                <a:latin typeface="Times New Roman" panose="02020603050405020304" pitchFamily="18" charset="0"/>
                <a:cs typeface="Times New Roman" panose="02020603050405020304" pitchFamily="18" charset="0"/>
              </a:rPr>
              <a:t>does Web Analytics help in improving user experience</a:t>
            </a:r>
            <a:r>
              <a:rPr lang="en-US" sz="2400" dirty="0" smtClean="0">
                <a:latin typeface="Times New Roman" panose="02020603050405020304" pitchFamily="18" charset="0"/>
                <a:cs typeface="Times New Roman" panose="02020603050405020304" pitchFamily="18" charset="0"/>
              </a:rPr>
              <a:t>?</a:t>
            </a:r>
          </a:p>
          <a:p>
            <a:pPr>
              <a:lnSpc>
                <a:spcPct val="150000"/>
              </a:lnSpc>
            </a:pPr>
            <a:endParaRPr lang="en-US" sz="2000" dirty="0">
              <a:latin typeface="Times New Roman"/>
              <a:cs typeface="Calibri"/>
            </a:endParaRPr>
          </a:p>
        </p:txBody>
      </p:sp>
    </p:spTree>
    <p:extLst>
      <p:ext uri="{BB962C8B-B14F-4D97-AF65-F5344CB8AC3E}">
        <p14:creationId xmlns:p14="http://schemas.microsoft.com/office/powerpoint/2010/main" val="1950089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53</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Weekly/Monthly Assignment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endParaRPr lang="en-US" sz="2000">
              <a:latin typeface="Times New Roman"/>
              <a:ea typeface="Calibri"/>
              <a:cs typeface="Arial"/>
            </a:endParaRPr>
          </a:p>
          <a:p>
            <a:pPr algn="l"/>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dirty="0"/>
              <a:t/>
            </a:r>
            <a:br>
              <a:rPr lang="en-US" dirty="0"/>
            </a:br>
            <a:endParaRPr lang="en-US">
              <a:ea typeface="Calibri"/>
              <a:cs typeface="Calibri"/>
            </a:endParaRPr>
          </a:p>
        </p:txBody>
      </p:sp>
      <p:sp>
        <p:nvSpPr>
          <p:cNvPr id="6" name="TextBox 5">
            <a:extLst>
              <a:ext uri="{FF2B5EF4-FFF2-40B4-BE49-F238E27FC236}">
                <a16:creationId xmlns:a16="http://schemas.microsoft.com/office/drawing/2014/main" id="{292E8E3E-52C6-43F7-F00E-B5B8CDACC02F}"/>
              </a:ext>
            </a:extLst>
          </p:cNvPr>
          <p:cNvSpPr txBox="1"/>
          <p:nvPr/>
        </p:nvSpPr>
        <p:spPr>
          <a:xfrm>
            <a:off x="971910" y="1245080"/>
            <a:ext cx="1085202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eriod"/>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is Machine Learning used in Web Mining</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is the role of Natural Language Processing (NLP) in Web Mining</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are some common ML techniques used for Web Knowledge Extraction</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is the importance of Feature Engineering in Web Mining</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can supervised and unsupervised learning be applied to Web Mining?</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2400" dirty="0">
                <a:latin typeface="Times New Roman" panose="02020603050405020304" pitchFamily="18" charset="0"/>
                <a:cs typeface="Times New Roman" panose="02020603050405020304" pitchFamily="18" charset="0"/>
              </a:rPr>
              <a:t>What is an Inverted Index in the context of search engines</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does an Inverted Index improve search efficiency</a:t>
            </a:r>
            <a:r>
              <a:rPr lang="en-US" sz="2400" dirty="0" smtClean="0">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is a Boolean Query in Information Retrieval?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374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54</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Glossary Questions</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r>
              <a:rPr lang="en-US" sz="2400" dirty="0">
                <a:latin typeface="Segoe UI"/>
                <a:cs typeface="Segoe UI"/>
              </a:rPr>
              <a:t/>
            </a:r>
            <a:br>
              <a:rPr lang="en-US" sz="2400" dirty="0">
                <a:latin typeface="Segoe UI"/>
                <a:cs typeface="Segoe UI"/>
              </a:rPr>
            </a:br>
            <a:endParaRPr lang="en-US" sz="2000">
              <a:latin typeface="Times New Roman"/>
              <a:ea typeface="Calibri"/>
              <a:cs typeface="Arial"/>
            </a:endParaRPr>
          </a:p>
          <a:p>
            <a:pPr algn="l"/>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sz="2200" dirty="0">
                <a:latin typeface="Times New Roman"/>
                <a:cs typeface="Segoe UI"/>
              </a:rPr>
              <a:t/>
            </a:r>
            <a:br>
              <a:rPr lang="en-US" sz="2200" dirty="0">
                <a:latin typeface="Times New Roman"/>
                <a:cs typeface="Segoe UI"/>
              </a:rPr>
            </a:br>
            <a:r>
              <a:rPr lang="en-US" dirty="0"/>
              <a:t/>
            </a:r>
            <a:br>
              <a:rPr lang="en-US" dirty="0"/>
            </a:br>
            <a:endParaRPr lang="en-US">
              <a:ea typeface="Calibri"/>
              <a:cs typeface="Calibri"/>
            </a:endParaRPr>
          </a:p>
        </p:txBody>
      </p:sp>
      <p:sp>
        <p:nvSpPr>
          <p:cNvPr id="6" name="TextBox 5">
            <a:extLst>
              <a:ext uri="{FF2B5EF4-FFF2-40B4-BE49-F238E27FC236}">
                <a16:creationId xmlns:a16="http://schemas.microsoft.com/office/drawing/2014/main" id="{292E8E3E-52C6-43F7-F00E-B5B8CDACC02F}"/>
              </a:ext>
            </a:extLst>
          </p:cNvPr>
          <p:cNvSpPr txBox="1"/>
          <p:nvPr/>
        </p:nvSpPr>
        <p:spPr>
          <a:xfrm>
            <a:off x="971910" y="1245080"/>
            <a:ext cx="108520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20000"/>
              </a:spcBef>
              <a:buAutoNum type="arabicPeriod"/>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three main categories of Web Mining are ______, ______, and </a:t>
            </a:r>
            <a:r>
              <a:rPr lang="en-US" sz="2400" dirty="0" smtClean="0">
                <a:latin typeface="Times New Roman" panose="02020603050405020304" pitchFamily="18" charset="0"/>
                <a:cs typeface="Times New Roman" panose="02020603050405020304" pitchFamily="18" charset="0"/>
              </a:rPr>
              <a:t>______.</a:t>
            </a:r>
          </a:p>
          <a:p>
            <a:pPr marL="342900" indent="-342900">
              <a:spcBef>
                <a:spcPct val="20000"/>
              </a:spcBef>
              <a:buAutoNum type="arabicPeriod"/>
            </a:pPr>
            <a:r>
              <a:rPr lang="en-US" sz="2400" dirty="0">
                <a:latin typeface="Times New Roman" panose="02020603050405020304" pitchFamily="18" charset="0"/>
                <a:cs typeface="Times New Roman" panose="02020603050405020304" pitchFamily="18" charset="0"/>
              </a:rPr>
              <a:t>In Web Structure Mining, a ______ is used to represent the relationships between web pages through hyperlinks</a:t>
            </a:r>
            <a:r>
              <a:rPr lang="en-US" sz="2400" dirty="0" smtClean="0">
                <a:latin typeface="Times New Roman" panose="02020603050405020304" pitchFamily="18" charset="0"/>
                <a:cs typeface="Times New Roman" panose="02020603050405020304" pitchFamily="18" charset="0"/>
              </a:rPr>
              <a:t>.</a:t>
            </a:r>
          </a:p>
          <a:p>
            <a:pPr marL="342900" indent="-342900">
              <a:spcBef>
                <a:spcPct val="20000"/>
              </a:spcBef>
              <a:buAutoNum type="arabicPeriod"/>
            </a:pPr>
            <a:r>
              <a:rPr lang="en-US" sz="2400" dirty="0">
                <a:latin typeface="Times New Roman" panose="02020603050405020304" pitchFamily="18" charset="0"/>
                <a:cs typeface="Times New Roman" panose="02020603050405020304" pitchFamily="18" charset="0"/>
              </a:rPr>
              <a:t>A ______ is a program used by search engines to systematically browse and index web pages</a:t>
            </a:r>
            <a:r>
              <a:rPr lang="en-US" sz="2400" dirty="0" smtClean="0">
                <a:latin typeface="Times New Roman" panose="02020603050405020304" pitchFamily="18" charset="0"/>
                <a:cs typeface="Times New Roman" panose="02020603050405020304" pitchFamily="18" charset="0"/>
              </a:rPr>
              <a:t>.</a:t>
            </a:r>
          </a:p>
          <a:p>
            <a:pPr marL="342900" indent="-342900">
              <a:spcBef>
                <a:spcPct val="20000"/>
              </a:spcBef>
              <a:buAutoNum type="arabicPeriod"/>
            </a:pP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 ______ is a data structure used by search engines to map terms to their locations in a database or document collection</a:t>
            </a:r>
            <a:r>
              <a:rPr lang="en-US" sz="2400" dirty="0" smtClean="0">
                <a:latin typeface="Times New Roman" panose="02020603050405020304" pitchFamily="18" charset="0"/>
                <a:cs typeface="Times New Roman" panose="02020603050405020304" pitchFamily="18" charset="0"/>
              </a:rPr>
              <a:t>.</a:t>
            </a:r>
          </a:p>
          <a:p>
            <a:pPr marL="342900" indent="-342900">
              <a:spcBef>
                <a:spcPct val="20000"/>
              </a:spcBef>
              <a:buAutoNum type="arabicPeriod"/>
            </a:pPr>
            <a:r>
              <a:rPr lang="en-US" sz="2400" dirty="0">
                <a:latin typeface="Times New Roman" panose="02020603050405020304" pitchFamily="18" charset="0"/>
                <a:cs typeface="Times New Roman" panose="02020603050405020304" pitchFamily="18" charset="0"/>
              </a:rPr>
              <a:t>______ refers to the process of improving a website's visibility on search engine results pages through unpaid methods</a:t>
            </a:r>
            <a:r>
              <a:rPr lang="en-US" sz="2400" dirty="0" smtClean="0">
                <a:latin typeface="Times New Roman" panose="02020603050405020304" pitchFamily="18" charset="0"/>
                <a:cs typeface="Times New Roman" panose="02020603050405020304" pitchFamily="18" charset="0"/>
              </a:rPr>
              <a:t>.</a:t>
            </a:r>
          </a:p>
          <a:p>
            <a:pPr marL="342900" indent="-342900">
              <a:spcBef>
                <a:spcPct val="20000"/>
              </a:spcBef>
              <a:buAutoNum type="arabicPeriod"/>
            </a:pPr>
            <a:r>
              <a:rPr lang="en-US" sz="2400" dirty="0">
                <a:latin typeface="Times New Roman" panose="02020603050405020304" pitchFamily="18" charset="0"/>
                <a:cs typeface="Times New Roman" panose="02020603050405020304" pitchFamily="18" charset="0"/>
              </a:rPr>
              <a:t>The ______ file on a website specifies which parts of the site can be accessed by automated agents or web crawlers.</a:t>
            </a:r>
            <a:endParaRPr lang="en-US" sz="2400" dirty="0">
              <a:latin typeface="Times New Roman" panose="02020603050405020304" pitchFamily="18" charset="0"/>
              <a:cs typeface="Times New Roman" panose="02020603050405020304" pitchFamily="18" charset="0"/>
            </a:endParaRPr>
          </a:p>
          <a:p>
            <a:pPr marL="457200" indent="-457200">
              <a:buAutoNum type="arabicPeriod"/>
            </a:pPr>
            <a:endParaRPr lang="en-US" sz="2000" dirty="0">
              <a:latin typeface="Times New Roman"/>
              <a:cs typeface="Calibri"/>
            </a:endParaRPr>
          </a:p>
        </p:txBody>
      </p:sp>
    </p:spTree>
    <p:extLst>
      <p:ext uri="{BB962C8B-B14F-4D97-AF65-F5344CB8AC3E}">
        <p14:creationId xmlns:p14="http://schemas.microsoft.com/office/powerpoint/2010/main" val="25953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8801551-5877-4C21-9B34-9746B04ED5CA}" type="datetime1">
              <a:rPr lang="en-US">
                <a:solidFill>
                  <a:srgbClr val="FFFFFF"/>
                </a:solidFill>
              </a:rPr>
              <a:pPr>
                <a:spcAft>
                  <a:spcPts val="600"/>
                </a:spcAft>
              </a:pPr>
              <a:t>1/30/2025</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Ms. Aarushi Thusu     Data Analytics ACSAI0512                      Unit Number 1</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6</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2" name="TextBox 11"/>
          <p:cNvSpPr txBox="1"/>
          <p:nvPr/>
        </p:nvSpPr>
        <p:spPr>
          <a:xfrm>
            <a:off x="2632710" y="1729073"/>
            <a:ext cx="717804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UNIT-III</a:t>
            </a:r>
            <a:r>
              <a:rPr lang="en-IN" b="1" dirty="0"/>
              <a:t>: </a:t>
            </a:r>
            <a:r>
              <a:rPr lang="en-US" b="1" dirty="0"/>
              <a:t> MINING SOCIAL MEDIA</a:t>
            </a:r>
            <a:endParaRPr lang="en-IN" b="1" dirty="0"/>
          </a:p>
        </p:txBody>
      </p:sp>
      <p:graphicFrame>
        <p:nvGraphicFramePr>
          <p:cNvPr id="14" name="Diagram 13"/>
          <p:cNvGraphicFramePr/>
          <p:nvPr>
            <p:extLst>
              <p:ext uri="{D42A27DB-BD31-4B8C-83A1-F6EECF244321}">
                <p14:modId xmlns:p14="http://schemas.microsoft.com/office/powerpoint/2010/main" val="238321762"/>
              </p:ext>
            </p:extLst>
          </p:nvPr>
        </p:nvGraphicFramePr>
        <p:xfrm>
          <a:off x="1981200" y="2421924"/>
          <a:ext cx="8572500" cy="2184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281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8801551-5877-4C21-9B34-9746B04ED5CA}" type="datetime1">
              <a:rPr lang="en-US">
                <a:solidFill>
                  <a:srgbClr val="FFFFFF"/>
                </a:solidFill>
              </a:rPr>
              <a:pPr>
                <a:spcAft>
                  <a:spcPts val="600"/>
                </a:spcAft>
              </a:pPr>
              <a:t>1/30/2025</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Ms. Aarushi Thusu     Data Analytics ACSAI0512                      Unit Number 1</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7</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2" name="TextBox 11"/>
          <p:cNvSpPr txBox="1"/>
          <p:nvPr/>
        </p:nvSpPr>
        <p:spPr>
          <a:xfrm>
            <a:off x="2632710" y="1729073"/>
            <a:ext cx="717804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UNIT-IV</a:t>
            </a:r>
            <a:r>
              <a:rPr lang="en-IN" b="1" dirty="0"/>
              <a:t>: </a:t>
            </a:r>
            <a:r>
              <a:rPr lang="en-US" b="1" dirty="0"/>
              <a:t> TEXT SUMMARIZATION</a:t>
            </a:r>
            <a:endParaRPr lang="en-IN" b="1" dirty="0"/>
          </a:p>
        </p:txBody>
      </p:sp>
      <p:graphicFrame>
        <p:nvGraphicFramePr>
          <p:cNvPr id="14" name="Diagram 13"/>
          <p:cNvGraphicFramePr/>
          <p:nvPr>
            <p:extLst>
              <p:ext uri="{D42A27DB-BD31-4B8C-83A1-F6EECF244321}">
                <p14:modId xmlns:p14="http://schemas.microsoft.com/office/powerpoint/2010/main" val="4004533840"/>
              </p:ext>
            </p:extLst>
          </p:nvPr>
        </p:nvGraphicFramePr>
        <p:xfrm>
          <a:off x="1845276" y="2356023"/>
          <a:ext cx="8708423" cy="25949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358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8801551-5877-4C21-9B34-9746B04ED5CA}" type="datetime1">
              <a:rPr lang="en-US">
                <a:solidFill>
                  <a:srgbClr val="FFFFFF"/>
                </a:solidFill>
              </a:rPr>
              <a:pPr>
                <a:spcAft>
                  <a:spcPts val="600"/>
                </a:spcAft>
              </a:pPr>
              <a:t>1/30/2025</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Ms. Aarushi Thusu     Data Analytics ACSAI0512                      Unit Number 1</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8</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2" name="TextBox 11"/>
          <p:cNvSpPr txBox="1"/>
          <p:nvPr/>
        </p:nvSpPr>
        <p:spPr>
          <a:xfrm>
            <a:off x="2609850" y="1767621"/>
            <a:ext cx="645795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UNIT-V: </a:t>
            </a:r>
            <a:r>
              <a:rPr lang="en-US" sz="2100" b="1" dirty="0"/>
              <a:t> RECENT TRENDS</a:t>
            </a:r>
            <a:endParaRPr lang="en-IN" sz="2100" b="1" dirty="0"/>
          </a:p>
        </p:txBody>
      </p:sp>
      <p:graphicFrame>
        <p:nvGraphicFramePr>
          <p:cNvPr id="14" name="Diagram 13"/>
          <p:cNvGraphicFramePr/>
          <p:nvPr>
            <p:extLst>
              <p:ext uri="{D42A27DB-BD31-4B8C-83A1-F6EECF244321}">
                <p14:modId xmlns:p14="http://schemas.microsoft.com/office/powerpoint/2010/main" val="112155782"/>
              </p:ext>
            </p:extLst>
          </p:nvPr>
        </p:nvGraphicFramePr>
        <p:xfrm>
          <a:off x="2609850" y="2332282"/>
          <a:ext cx="7486650" cy="22968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9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Branch Wise Applications</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38801551-5877-4C21-9B34-9746B04ED5CA}" type="datetime1">
              <a:rPr lang="en-US" smtClean="0"/>
              <a:pPr/>
              <a:t>1/30/2025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9</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dirty="0"/>
              <a:t>Ms. Aarushi Thusu     Data Analytics ACSAI0512                      Unit Number 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4" name="Table 3">
            <a:extLst>
              <a:ext uri="{FF2B5EF4-FFF2-40B4-BE49-F238E27FC236}">
                <a16:creationId xmlns:a16="http://schemas.microsoft.com/office/drawing/2014/main" id="{C708FD52-A4B9-F989-59F6-6FA190ECCADD}"/>
              </a:ext>
            </a:extLst>
          </p:cNvPr>
          <p:cNvGraphicFramePr>
            <a:graphicFrameLocks noGrp="1"/>
          </p:cNvGraphicFramePr>
          <p:nvPr/>
        </p:nvGraphicFramePr>
        <p:xfrm>
          <a:off x="2295525" y="1671637"/>
          <a:ext cx="7600950" cy="3514725"/>
        </p:xfrm>
        <a:graphic>
          <a:graphicData uri="http://schemas.openxmlformats.org/drawingml/2006/table">
            <a:tbl>
              <a:tblPr bandRow="1">
                <a:tableStyleId>{5C22544A-7EE6-4342-B048-85BDC9FD1C3A}</a:tableStyleId>
              </a:tblPr>
              <a:tblGrid>
                <a:gridCol w="7600950">
                  <a:extLst>
                    <a:ext uri="{9D8B030D-6E8A-4147-A177-3AD203B41FA5}">
                      <a16:colId xmlns:a16="http://schemas.microsoft.com/office/drawing/2014/main" val="808440417"/>
                    </a:ext>
                  </a:extLst>
                </a:gridCol>
              </a:tblGrid>
              <a:tr h="342900">
                <a:tc>
                  <a:txBody>
                    <a:bodyPr/>
                    <a:lstStyle/>
                    <a:p>
                      <a:pPr algn="l" fontAlgn="base"/>
                      <a:r>
                        <a:rPr lang="en-US" sz="1800" b="0" i="0">
                          <a:solidFill>
                            <a:srgbClr val="806000"/>
                          </a:solidFill>
                          <a:effectLst/>
                          <a:latin typeface="Calibri" panose="020F0502020204030204" pitchFamily="34" charset="0"/>
                        </a:rPr>
                        <a:t>1.Security</a:t>
                      </a:r>
                      <a:endParaRPr lang="en-US" b="1" i="0">
                        <a:solidFill>
                          <a:srgbClr val="FFFFFF"/>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431" cap="flat" cmpd="sng" algn="ctr">
                      <a:solidFill>
                        <a:srgbClr val="FFFFFF"/>
                      </a:solidFill>
                      <a:prstDash val="solid"/>
                      <a:round/>
                      <a:headEnd type="none" w="med" len="med"/>
                      <a:tailEnd type="none" w="med" len="med"/>
                    </a:lnB>
                    <a:solidFill>
                      <a:srgbClr val="A5A5A5"/>
                    </a:solidFill>
                  </a:tcPr>
                </a:tc>
                <a:extLst>
                  <a:ext uri="{0D108BD9-81ED-4DB2-BD59-A6C34878D82A}">
                    <a16:rowId xmlns:a16="http://schemas.microsoft.com/office/drawing/2014/main" val="3747116847"/>
                  </a:ext>
                </a:extLst>
              </a:tr>
              <a:tr h="371475">
                <a:tc>
                  <a:txBody>
                    <a:bodyPr/>
                    <a:lstStyle/>
                    <a:p>
                      <a:pPr algn="l" fontAlgn="base"/>
                      <a:r>
                        <a:rPr lang="en-US" sz="1800" b="0" i="0">
                          <a:solidFill>
                            <a:srgbClr val="806000"/>
                          </a:solidFill>
                          <a:effectLst/>
                          <a:latin typeface="Calibri" panose="020F0502020204030204" pitchFamily="34" charset="0"/>
                        </a:rPr>
                        <a:t>2. Digital Advertising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43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2088143628"/>
                  </a:ext>
                </a:extLst>
              </a:tr>
              <a:tr h="342900">
                <a:tc>
                  <a:txBody>
                    <a:bodyPr/>
                    <a:lstStyle/>
                    <a:p>
                      <a:pPr algn="l" fontAlgn="base"/>
                      <a:r>
                        <a:rPr lang="en-US" sz="1800" b="0" i="0">
                          <a:solidFill>
                            <a:srgbClr val="806000"/>
                          </a:solidFill>
                          <a:effectLst/>
                          <a:latin typeface="Calibri" panose="020F0502020204030204" pitchFamily="34" charset="0"/>
                        </a:rPr>
                        <a:t>3. E-Commerce</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486655198"/>
                  </a:ext>
                </a:extLst>
              </a:tr>
              <a:tr h="342900">
                <a:tc>
                  <a:txBody>
                    <a:bodyPr/>
                    <a:lstStyle/>
                    <a:p>
                      <a:pPr algn="l" fontAlgn="base"/>
                      <a:r>
                        <a:rPr lang="en-US" sz="1800" b="0" i="0">
                          <a:solidFill>
                            <a:srgbClr val="806000"/>
                          </a:solidFill>
                          <a:effectLst/>
                          <a:latin typeface="Calibri" panose="020F0502020204030204" pitchFamily="34" charset="0"/>
                        </a:rPr>
                        <a:t>4. Publishing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4100275280"/>
                  </a:ext>
                </a:extLst>
              </a:tr>
              <a:tr h="371475">
                <a:tc>
                  <a:txBody>
                    <a:bodyPr/>
                    <a:lstStyle/>
                    <a:p>
                      <a:pPr algn="l" fontAlgn="base"/>
                      <a:r>
                        <a:rPr lang="en-US" sz="1800" b="0" i="0">
                          <a:solidFill>
                            <a:srgbClr val="806000"/>
                          </a:solidFill>
                          <a:effectLst/>
                          <a:latin typeface="Calibri" panose="020F0502020204030204" pitchFamily="34" charset="0"/>
                        </a:rPr>
                        <a:t>5. Massively Multiplayer Online Games</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546A"/>
                    </a:solidFill>
                  </a:tcPr>
                </a:tc>
                <a:extLst>
                  <a:ext uri="{0D108BD9-81ED-4DB2-BD59-A6C34878D82A}">
                    <a16:rowId xmlns:a16="http://schemas.microsoft.com/office/drawing/2014/main" val="1127899732"/>
                  </a:ext>
                </a:extLst>
              </a:tr>
              <a:tr h="342900">
                <a:tc>
                  <a:txBody>
                    <a:bodyPr/>
                    <a:lstStyle/>
                    <a:p>
                      <a:pPr algn="l" fontAlgn="base"/>
                      <a:r>
                        <a:rPr lang="en-US" sz="1800" b="0" i="0">
                          <a:solidFill>
                            <a:srgbClr val="806000"/>
                          </a:solidFill>
                          <a:effectLst/>
                          <a:latin typeface="Calibri" panose="020F0502020204030204" pitchFamily="34" charset="0"/>
                        </a:rPr>
                        <a:t>6. Backend Services and Messaging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4084590628"/>
                  </a:ext>
                </a:extLst>
              </a:tr>
              <a:tr h="342900">
                <a:tc>
                  <a:txBody>
                    <a:bodyPr/>
                    <a:lstStyle/>
                    <a:p>
                      <a:pPr algn="l" fontAlgn="base"/>
                      <a:r>
                        <a:rPr lang="en-US" sz="1800" b="0" i="0">
                          <a:solidFill>
                            <a:srgbClr val="806000"/>
                          </a:solidFill>
                          <a:effectLst/>
                          <a:latin typeface="Calibri" panose="020F0502020204030204" pitchFamily="34" charset="0"/>
                        </a:rPr>
                        <a:t>7. Project Management &amp; Collaboration</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3987703974"/>
                  </a:ext>
                </a:extLst>
              </a:tr>
              <a:tr h="342900">
                <a:tc>
                  <a:txBody>
                    <a:bodyPr/>
                    <a:lstStyle/>
                    <a:p>
                      <a:pPr algn="l" fontAlgn="base"/>
                      <a:r>
                        <a:rPr lang="en-US" sz="1800" b="0" i="0">
                          <a:solidFill>
                            <a:srgbClr val="806000"/>
                          </a:solidFill>
                          <a:effectLst/>
                          <a:latin typeface="Calibri" panose="020F0502020204030204" pitchFamily="34" charset="0"/>
                        </a:rPr>
                        <a:t>8. Real time Monitoring Services</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4121964655"/>
                  </a:ext>
                </a:extLst>
              </a:tr>
              <a:tr h="342900">
                <a:tc>
                  <a:txBody>
                    <a:bodyPr/>
                    <a:lstStyle/>
                    <a:p>
                      <a:pPr algn="l" fontAlgn="base"/>
                      <a:r>
                        <a:rPr lang="en-US" sz="1800" b="0" i="0">
                          <a:solidFill>
                            <a:srgbClr val="806000"/>
                          </a:solidFill>
                          <a:effectLst/>
                          <a:latin typeface="Calibri" panose="020F0502020204030204" pitchFamily="34" charset="0"/>
                        </a:rPr>
                        <a:t>9.Live Charting and Graphing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218779125"/>
                  </a:ext>
                </a:extLst>
              </a:tr>
              <a:tr h="371475">
                <a:tc>
                  <a:txBody>
                    <a:bodyPr/>
                    <a:lstStyle/>
                    <a:p>
                      <a:pPr algn="l" fontAlgn="base"/>
                      <a:r>
                        <a:rPr lang="en-US" sz="1800" b="0" i="0">
                          <a:solidFill>
                            <a:srgbClr val="806000"/>
                          </a:solidFill>
                          <a:effectLst/>
                          <a:latin typeface="Calibri" panose="020F0502020204030204" pitchFamily="34" charset="0"/>
                        </a:rPr>
                        <a:t>10. Group and Private Chat</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3168648731"/>
                  </a:ext>
                </a:extLst>
              </a:tr>
            </a:tbl>
          </a:graphicData>
        </a:graphic>
      </p:graphicFrame>
    </p:spTree>
    <p:extLst>
      <p:ext uri="{BB962C8B-B14F-4D97-AF65-F5344CB8AC3E}">
        <p14:creationId xmlns:p14="http://schemas.microsoft.com/office/powerpoint/2010/main" val="387785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1917</TotalTime>
  <Words>1697</Words>
  <Application>Microsoft Office PowerPoint</Application>
  <PresentationFormat>Widescreen</PresentationFormat>
  <Paragraphs>463</Paragraphs>
  <Slides>54</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MS PGothic</vt:lpstr>
      <vt:lpstr>Arial</vt:lpstr>
      <vt:lpstr>Calibri</vt:lpstr>
      <vt:lpstr>Liberation Serif</vt:lpstr>
      <vt:lpstr>Segoe UI</vt:lpstr>
      <vt:lpstr>Symbol</vt:lpstr>
      <vt:lpstr>Times New Roman</vt:lpstr>
      <vt:lpstr>Verdana</vt:lpstr>
      <vt:lpstr>Wingdings</vt:lpstr>
      <vt:lpstr>Office Theme</vt:lpstr>
      <vt:lpstr>Noida Institute of Engineering and Technology, Greater Noida</vt:lpstr>
      <vt:lpstr>Faculty Introduction</vt:lpstr>
      <vt:lpstr>Evaluation Scheme</vt:lpstr>
      <vt:lpstr>Syllabus</vt:lpstr>
      <vt:lpstr>Syllabus</vt:lpstr>
      <vt:lpstr>Syllabus</vt:lpstr>
      <vt:lpstr>Syllabus</vt:lpstr>
      <vt:lpstr>Syllabus</vt:lpstr>
      <vt:lpstr>Branch Wise Applications</vt:lpstr>
      <vt:lpstr>Course Objective</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particularly techniques like natural language processing (NLP) and deep learning, can be effectively used to extract knowledge from the web by automatically analyzing large amounts of text data from websites, identifying patterns, entities, relationships, and key information to generate structured insights without manual intervention, allowing for efficient knowledge discovery and analysis across diverse web content.   </vt:lpstr>
      <vt:lpstr> </vt:lpstr>
      <vt:lpstr>An Inverted Index is a data structure used in information retrieval systems to efficiently retrieve documents or web pages containing a specific term or set of terms. In an inverted index, the index is organized by terms (words), and each term points to a list of documents or web pages that contain that term.   Inverted indexes are widely used in search engines, database systems, and other applications where efficient text search is required. </vt:lpstr>
      <vt:lpstr>Steps to Build an Inverted Index Fetch the Document: Removing of Stop Words: Stop words are the most occurring and useless words in documents like “I”, “the”, “we”, “is”, and “an”. Stemming of Root Word: Whenever I want to search for “cat”, I want to see a document that has information about it. But the word present in the document is called “cats” or “catty” instead of “cat”. To relate both words, I’ll chop some part of every word I read so that I could get the “root word”. There are standard tools for performing this like “Porter’s Stemmer”. Record Document IDs: If the word is already present add a reference of the document to index else creates a new entry. Add additional information like the frequency of the word, location of the word, etc. </vt:lpstr>
      <vt:lpstr>Boolean queries are search queries that use Boolean operators to narrow down or expand search results. Boolean operators are symbols or words that help search engines combine, exclude, or specify certain terms or phrases.    Boolean operators AND: Combines two or more search criteria into one string  OR: Separates keywords in a search query, and can be used to create multiple searches within an alert  NOT: Excludes specific words from the search  Proximity: Filters results based on the proximity of one keyword to another </vt:lpstr>
      <vt:lpstr>Using Boolean operators Boolean operators can help find search results faster and with more precision  Parentheses and quotation marks can also be used in Boolean search strings.  Examples of Boolean queries AND: Combine two or more search criteria into one string  OR: Separate keywords in a search query, and can be used to create multiple searches within an alert  NOT: Exclude specific words from the search.  </vt:lpstr>
      <vt:lpstr>In web mining, "PLSI" stands for "Probabilistic Latent Semantic Indexing," which is a statistical technique used to discover hidden topics or themes within large collections of web documents by analyzing the co-occurrence of words, essentially allowing you to group related web pages together based on their underlying semantic meaning, even if they use different wording; it's a powerful tool for tasks like document clustering, topic modeling, and information retrieval on the web.    </vt:lpstr>
      <vt:lpstr>Applications of PLSI in web mining:  Web content analysis: Identifying major themes and topics discussed across a large collection of web pages.   Search engine ranking: Improving search relevance by considering the topic distribution of web pages when ranking results     </vt:lpstr>
      <vt:lpstr>Customer behavior analysis: Understanding user interests based on the web pages they visit by identifying latent topics associated with their browsing patterns.   Personalized recommendations: Providing users with relevant content recommendations based on their inferred topic interests     </vt:lpstr>
      <vt:lpstr>    Query Optimization is a crucial aspect of database management systems (DBMS) that seeks to determine the most efficient way to execute a given query by considering a variety of query execution strategies. The goal is to minimize the system resources required to fulfill the query and increase the speed of returned results.  Query optimization is a process of defining the most efficient and optimal way and techniques that can be used to improve query performance based on rational use of system resources and performance metrics. The purpose of query tuning is to find a way to decrease the response time of the query, prevent the excessive consumption of resources, and identify poor query performance.       </vt:lpstr>
      <vt:lpstr>   The page rank algorithm is applicable to web pages. The page rank algorithm is used by Google Search to rank many websites in their search engine results. The page rank algorithm was named after Larry Page, one of the founders of Google. We can say that the page rank algorithm is a way of measuring the importance of website pages. A web page basically is a directed graph which is having two components namely Nodes and Connections. The pages are nodes and hyperlinks are connections.           </vt:lpstr>
      <vt:lpstr>        Advantages of Page Ranking:  Identifies important content: By analyzing link structures, PageRank effectively identifies pages considered important within a network, like the most relevant web pages for a given search query.   Simple to implement: The core concept of PageRank is relatively straightforward, making it easy to apply in various data mining scenarios.   Scalability: PageRank can efficiently handle large datasets with numerous connections, like the entire web, due to its iterative calculation process.          </vt:lpstr>
      <vt:lpstr>        Disadvantages of Page Ranking:  Link manipulation vulnerability: Malicious actors can artificially inflate a page's rank by creating a large number of low-quality backlinks, impacting search results.   Bias towards older pages: New, high-quality pages may initially have a lower PageRank simply because they haven't accumulated many links yet.   Limited content analysis: PageRank only considers link structure, not the actual content on a page, potentially overlooking valuable information not well-linked to.         </vt:lpstr>
      <vt:lpstr>            1. It is a program in search tool, that helps the user in searching the information that is     interrelated to the specific topic. A. Search engine B. Search directory        C. Search box  D. none of these  2. Which one of the following refers to querying the unstructured textual data? A. Information access B. Information update C. Information retrieval D. None of these              </vt:lpstr>
      <vt:lpstr>            3. Which of the following is an essential process in which the intelligent methods are applied to extract data patterns? A. Warehousing B. Data Mining C. Text Mining D. Data Selection   4. For what purpose, the analysis tools pre-compute the summaries of the huge amount of data? A. In order to maintain consistency B. For authentication C. For data access D. To obtain the queries response              </vt:lpstr>
      <vt:lpstr>            5. What are the functions of Data Mining? A. Association and correctional analysis classification B. Prediction and characterization C. Cluster analysis and Evolution analysis D. All of the above   6. A data structure that maps terms back to the parts of a document in which they appear is called a) Lexicon b) Dictionary c) Inverted index d) All of the above             </vt:lpstr>
      <vt:lpstr>              A social graph is a model that shows the connections between people, groups, and organizations in a social network. It's a way to visualize how these entities relate to each other.   How does a social graph work?   Nodes: Represent people, places, or other entities in the network Edges: Lines that show the relationships between nodes, such as "friend" or "follow" Data: Content shared between nodes, such as a tweet or a "like" Jumping functions: Ways to share data between subgroups of users, such as retweeting or liking                </vt:lpstr>
      <vt:lpstr>              What can a social graph show?  Relationships: Who knows who, and how they are connected Relationship clusters: Groups of related entities Content: What content is shared between entities, and how that content influences users' experiences.  How can a social graph be used? Personalization Social graphs can be used to personalize user experiences, such as by recommending content based on a user's connections  Business Social graphs can be used to map out commercial relationships, such as between companies and their customers.               </vt:lpstr>
      <vt:lpstr>                            </vt:lpstr>
      <vt:lpstr>              A social network is a website or app that allows people to connect with each other and build relationships. People use social networks to share information, express opinions, and explore common interests.   Why people use social networks?  Personal reasons: To stay in touch with friends and family, share important milestones, or connect with others who share similar interests.  Professional reasons: To market their business, advance their business goals, or search for jobs              </vt:lpstr>
      <vt:lpstr>             Information diffusion in social media" refers to the process by which information spreads through a social network, like Facebook or Twitter, where users share content with their connections, causing it to propagate across the platform, similar to how information spreads through word-of-mouth communication in real life; this process is influenced by the network structure and individual user behavior, with some users acting as key influencers who drive the spread of information more effectively than others.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Aarushi Thusu</cp:lastModifiedBy>
  <cp:revision>1424</cp:revision>
  <dcterms:created xsi:type="dcterms:W3CDTF">2006-08-16T00:00:00Z</dcterms:created>
  <dcterms:modified xsi:type="dcterms:W3CDTF">2025-01-30T16:40:35Z</dcterms:modified>
</cp:coreProperties>
</file>