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476" r:id="rId2"/>
    <p:sldId id="739" r:id="rId3"/>
    <p:sldId id="740" r:id="rId4"/>
    <p:sldId id="741" r:id="rId5"/>
    <p:sldId id="742" r:id="rId6"/>
    <p:sldId id="761" r:id="rId7"/>
    <p:sldId id="762" r:id="rId8"/>
    <p:sldId id="763" r:id="rId9"/>
    <p:sldId id="746" r:id="rId10"/>
    <p:sldId id="747" r:id="rId11"/>
    <p:sldId id="748" r:id="rId12"/>
    <p:sldId id="749" r:id="rId13"/>
    <p:sldId id="750" r:id="rId14"/>
    <p:sldId id="751" r:id="rId15"/>
    <p:sldId id="752" r:id="rId16"/>
    <p:sldId id="753" r:id="rId17"/>
    <p:sldId id="754" r:id="rId18"/>
    <p:sldId id="755" r:id="rId19"/>
    <p:sldId id="756" r:id="rId20"/>
    <p:sldId id="757" r:id="rId21"/>
    <p:sldId id="758" r:id="rId22"/>
    <p:sldId id="759" r:id="rId23"/>
    <p:sldId id="760" r:id="rId24"/>
    <p:sldId id="649" r:id="rId25"/>
    <p:sldId id="680" r:id="rId26"/>
    <p:sldId id="656" r:id="rId27"/>
    <p:sldId id="598" r:id="rId28"/>
    <p:sldId id="600" r:id="rId29"/>
    <p:sldId id="602" r:id="rId30"/>
    <p:sldId id="604" r:id="rId31"/>
    <p:sldId id="717" r:id="rId32"/>
    <p:sldId id="718" r:id="rId33"/>
    <p:sldId id="719" r:id="rId34"/>
    <p:sldId id="720" r:id="rId35"/>
    <p:sldId id="721" r:id="rId36"/>
    <p:sldId id="722" r:id="rId37"/>
    <p:sldId id="723" r:id="rId38"/>
    <p:sldId id="724" r:id="rId39"/>
    <p:sldId id="606" r:id="rId40"/>
    <p:sldId id="608" r:id="rId41"/>
    <p:sldId id="609" r:id="rId42"/>
    <p:sldId id="725" r:id="rId43"/>
    <p:sldId id="726" r:id="rId44"/>
    <p:sldId id="727" r:id="rId45"/>
    <p:sldId id="728" r:id="rId46"/>
    <p:sldId id="729" r:id="rId47"/>
    <p:sldId id="730" r:id="rId48"/>
    <p:sldId id="731" r:id="rId49"/>
    <p:sldId id="732" r:id="rId50"/>
    <p:sldId id="733" r:id="rId51"/>
    <p:sldId id="734" r:id="rId52"/>
    <p:sldId id="735" r:id="rId53"/>
    <p:sldId id="736" r:id="rId54"/>
    <p:sldId id="737" r:id="rId55"/>
    <p:sldId id="738" r:id="rId56"/>
    <p:sldId id="702" r:id="rId57"/>
    <p:sldId id="703" r:id="rId58"/>
    <p:sldId id="704" r:id="rId59"/>
    <p:sldId id="705" r:id="rId60"/>
    <p:sldId id="706" r:id="rId61"/>
    <p:sldId id="707" r:id="rId62"/>
    <p:sldId id="708" r:id="rId63"/>
    <p:sldId id="709" r:id="rId64"/>
    <p:sldId id="710" r:id="rId65"/>
    <p:sldId id="711" r:id="rId66"/>
    <p:sldId id="712" r:id="rId67"/>
    <p:sldId id="713" r:id="rId68"/>
    <p:sldId id="714" r:id="rId69"/>
    <p:sldId id="715" r:id="rId70"/>
    <p:sldId id="716" r:id="rId71"/>
    <p:sldId id="611" r:id="rId72"/>
    <p:sldId id="612" r:id="rId73"/>
    <p:sldId id="613" r:id="rId74"/>
    <p:sldId id="614" r:id="rId75"/>
    <p:sldId id="615" r:id="rId76"/>
    <p:sldId id="616" r:id="rId77"/>
    <p:sldId id="617" r:id="rId78"/>
    <p:sldId id="630" r:id="rId79"/>
    <p:sldId id="631" r:id="rId80"/>
    <p:sldId id="632" r:id="rId81"/>
    <p:sldId id="633" r:id="rId82"/>
    <p:sldId id="634" r:id="rId83"/>
    <p:sldId id="635" r:id="rId84"/>
    <p:sldId id="701" r:id="rId85"/>
    <p:sldId id="677" r:id="rId86"/>
    <p:sldId id="678" r:id="rId87"/>
    <p:sldId id="682" r:id="rId88"/>
    <p:sldId id="683" r:id="rId89"/>
    <p:sldId id="566" r:id="rId9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B79F-4054-0000-8533-7228C57E5F36}" v="1" dt="2021-03-26T04:00:48.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286" autoAdjust="0"/>
  </p:normalViewPr>
  <p:slideViewPr>
    <p:cSldViewPr>
      <p:cViewPr varScale="1">
        <p:scale>
          <a:sx n="145" d="100"/>
          <a:sy n="145" d="100"/>
        </p:scale>
        <p:origin x="732" y="120"/>
      </p:cViewPr>
      <p:guideLst>
        <p:guide orient="horz" pos="2160"/>
        <p:guide pos="3840"/>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87"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dgm:t>
        <a:bodyPr/>
        <a:lstStyle/>
        <a:p>
          <a:r>
            <a:rPr lang="en-US" dirty="0" smtClean="0"/>
            <a:t>Overview: Text and Sentiment Mining, Semantic Analysis Applications, Sentiment Analysis Process, Speech Analytics, Text </a:t>
          </a:r>
          <a:r>
            <a:rPr lang="en-US"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dirty="0" smtClean="0"/>
            <a:t>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C94402FE-8993-4B42-B9CD-BA81374B51D8}" srcId="{18EA6042-2EA2-4065-81DF-7A18BEC42C1C}" destId="{7D789064-E078-475E-909A-C5052F4BA196}" srcOrd="0" destOrd="0" parTransId="{43FADFA5-83E2-443A-9574-B22D9019FFF7}" sibTransId="{61BF66FA-62DC-4B02-AA8D-961EEDC71AAA}"/>
    <dgm:cxn modelId="{FFBBB2C5-AE33-4825-A6B2-186C15C505EF}" type="presOf" srcId="{7D789064-E078-475E-909A-C5052F4BA196}" destId="{A05CB4DD-1CA7-4E3D-AB3C-5D7A05BEB45B}" srcOrd="0" destOrd="0" presId="urn:microsoft.com/office/officeart/2005/8/layout/vList2#31"/>
    <dgm:cxn modelId="{471E3E91-BA22-4635-B47F-066493F72BA7}" type="presOf" srcId="{18EA6042-2EA2-4065-81DF-7A18BEC42C1C}" destId="{5935E145-FD17-4F9E-B302-F21214F4A468}" srcOrd="0" destOrd="0" presId="urn:microsoft.com/office/officeart/2005/8/layout/vList2#31"/>
    <dgm:cxn modelId="{E9547CB7-A402-46EB-A380-46AC52A5AFE9}"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41" loCatId="list" qsTypeId="urn:microsoft.com/office/officeart/2005/8/quickstyle/simple3#35" qsCatId="simple" csTypeId="urn:microsoft.com/office/officeart/2005/8/colors/accent1_2#40"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Lst>
  <dgm:cxnLst>
    <dgm:cxn modelId="{3FE93D2C-0398-41B6-8E27-CD8D0A174773}" type="presOf" srcId="{1D8AF22B-6E01-4F33-9B54-590076F38756}" destId="{6B117771-AD3E-410E-8C2D-70661DFBA6BA}" srcOrd="0" destOrd="0" presId="urn:microsoft.com/office/officeart/2005/8/layout/vList2#4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B9F3AE1B-6C58-4A13-93CD-1F2A891B2E81}" type="presOf" srcId="{09995D18-05F5-4A4B-8F9A-27E4833C6620}" destId="{F61E8516-DE3F-4AE9-AE50-9F42F39BFAD3}" srcOrd="0" destOrd="0" presId="urn:microsoft.com/office/officeart/2005/8/layout/vList2#42"/>
    <dgm:cxn modelId="{E1B06C48-E02E-4DAB-84E2-8A6E38668652}" type="presOf" srcId="{90AED077-85C4-46EA-B5F8-30BF070D360B}" destId="{B898B381-A99B-40FA-B837-D80DC4A60493}" srcOrd="0" destOrd="0" presId="urn:microsoft.com/office/officeart/2005/8/layout/vList2#42"/>
    <dgm:cxn modelId="{0460C677-92C2-47DF-BB44-EAC7378B4ABC}"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E0705140-3116-46DD-9542-0CBD06972039}" type="presOf" srcId="{02C141FE-9ABF-48FD-9848-42A0EFA33222}" destId="{AEDD9097-4AFF-4D2E-9357-46583571353B}" srcOrd="0" destOrd="0" presId="urn:microsoft.com/office/officeart/2005/8/layout/vList2#43"/>
    <dgm:cxn modelId="{80B0BFA2-9D36-44AF-B754-36AA7D12E1B6}" type="presOf" srcId="{9A6AA7B5-1491-47C8-85E4-E5E8FDD6D065}" destId="{685F4F69-7D82-4DED-A9A8-7071B724DF07}" srcOrd="0" destOrd="0" presId="urn:microsoft.com/office/officeart/2005/8/layout/vList2#43"/>
    <dgm:cxn modelId="{CE4AB981-FF2B-4863-8026-8E10D7767325}" type="presParOf" srcId="{685F4F69-7D82-4DED-A9A8-7071B724DF07}" destId="{AEDD9097-4AFF-4D2E-9357-46583571353B}" srcOrd="0" destOrd="0" presId="urn:microsoft.com/office/officeart/2005/8/layout/vList2#4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F4338B9B-208B-458C-88A2-AF897ABDDC62}" type="presOf" srcId="{1B644E16-AACD-4612-92E0-D46EF4ECB879}" destId="{B22A3E1F-BDC2-4FC3-B056-77BC1F86A5BC}"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8CC5797D-A787-461F-98A6-D158348BC082}" type="presOf" srcId="{E7AAAF9E-D416-49AE-8611-65377A7DE939}" destId="{CD5036F8-A246-4E6A-8921-20C367BBB964}" srcOrd="0" destOrd="0" presId="urn:microsoft.com/office/officeart/2005/8/layout/vList2#44"/>
    <dgm:cxn modelId="{FE13CBFF-957C-4D12-AE38-DBF265C4A014}"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D4345A30-AB22-4E50-ADFC-A594A0EA74D1}" type="presOf" srcId="{FCBD3793-394C-48FC-B28C-1D09533E7BA0}" destId="{8C029958-E145-4D8C-B815-F42AE9B5E6DF}" srcOrd="0" destOrd="0" presId="urn:microsoft.com/office/officeart/2005/8/layout/vList2#45"/>
    <dgm:cxn modelId="{38087BF6-0066-4E19-8945-9B95159C5C7A}" type="presOf" srcId="{FF45E94E-C528-4C21-A29D-573922B4ED68}" destId="{45C93CBB-046D-43CD-9356-3FC8771C32AF}" srcOrd="0" destOrd="0" presId="urn:microsoft.com/office/officeart/2005/8/layout/vList2#45"/>
    <dgm:cxn modelId="{F4EC12F4-F244-4066-B685-B1CEB15A07D5}" type="presParOf" srcId="{45C93CBB-046D-43CD-9356-3FC8771C32AF}" destId="{8C029958-E145-4D8C-B815-F42AE9B5E6DF}" srcOrd="0" destOrd="0" presId="urn:microsoft.com/office/officeart/2005/8/layout/vList2#4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3AA81D65-8C91-4708-9D0B-F6E3ED236275}" type="presOf" srcId="{CA3BDE70-45F2-45D1-A9F8-5ADC9B616F85}" destId="{BAD57889-E122-4358-BE0C-A1CC3A735F9B}" srcOrd="0" destOrd="0" presId="urn:microsoft.com/office/officeart/2005/8/layout/vList2#46"/>
    <dgm:cxn modelId="{4F67E701-01CE-4632-8A60-804EC04E95D5}" type="presOf" srcId="{F2B2203F-2FAE-49B7-A1D5-9CD1B5127346}" destId="{54692D58-280A-4A5B-8ABB-4AA8C3D0C486}" srcOrd="0" destOrd="0" presId="urn:microsoft.com/office/officeart/2005/8/layout/vList2#46"/>
    <dgm:cxn modelId="{D439B884-18B5-4844-95D4-6D6D13740A10}" type="presParOf" srcId="{BAD57889-E122-4358-BE0C-A1CC3A735F9B}" destId="{54692D58-280A-4A5B-8ABB-4AA8C3D0C486}" srcOrd="0" destOrd="0" presId="urn:microsoft.com/office/officeart/2005/8/layout/vList2#46"/>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C598EB79-A973-4D44-AA85-7046221AF783}" type="presOf" srcId="{502B59D9-8C99-44C9-B85F-4596BFA6E16F}" destId="{3EED7F0D-5C80-4479-905C-E79E88227593}" srcOrd="0" destOrd="0" presId="urn:microsoft.com/office/officeart/2005/8/layout/vList2#47"/>
    <dgm:cxn modelId="{D7C9E42B-2789-47BA-931E-9B1AFBCA6101}" type="presOf" srcId="{0803BEA6-810A-46C8-899C-70229B268BB8}" destId="{E298B721-E1B9-4CD4-8B1A-4950CC157D9F}" srcOrd="0" destOrd="0" presId="urn:microsoft.com/office/officeart/2005/8/layout/vList2#47"/>
    <dgm:cxn modelId="{796B1BC8-B3F9-4207-8BDA-4D27A8325F38}" type="presParOf" srcId="{E298B721-E1B9-4CD4-8B1A-4950CC157D9F}" destId="{3EED7F0D-5C80-4479-905C-E79E88227593}" srcOrd="0" destOrd="0" presId="urn:microsoft.com/office/officeart/2005/8/layout/vList2#4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5D9D90BD-B7E8-4900-B305-50589FCA357E}" type="presOf" srcId="{90AED077-85C4-46EA-B5F8-30BF070D360B}" destId="{B898B381-A99B-40FA-B837-D80DC4A60493}" srcOrd="0" destOrd="0" presId="urn:microsoft.com/office/officeart/2005/8/layout/vList2#48"/>
    <dgm:cxn modelId="{659D3BFB-B051-42DF-9F70-BB924A66683E}" type="presOf" srcId="{09995D18-05F5-4A4B-8F9A-27E4833C6620}" destId="{F61E8516-DE3F-4AE9-AE50-9F42F39BFAD3}" srcOrd="0" destOrd="0" presId="urn:microsoft.com/office/officeart/2005/8/layout/vList2#48"/>
    <dgm:cxn modelId="{9E5A80FC-ABD5-4925-BABC-E8165D7ABBE0}"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CC795EF2-0893-4550-847C-BD370271184A}"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116CEC86-E310-4CA2-B804-703D9946C8B7}" type="presOf" srcId="{02C141FE-9ABF-48FD-9848-42A0EFA33222}" destId="{AEDD9097-4AFF-4D2E-9357-46583571353B}" srcOrd="0" destOrd="0" presId="urn:microsoft.com/office/officeart/2005/8/layout/vList2#49"/>
    <dgm:cxn modelId="{842B75F9-8014-4EE6-B45E-78094DD88157}"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9059CB97-ACAB-42EC-BCB8-2E09D6D4C904}" type="presOf" srcId="{E7AAAF9E-D416-49AE-8611-65377A7DE939}" destId="{CD5036F8-A246-4E6A-8921-20C367BBB964}" srcOrd="0" destOrd="0" presId="urn:microsoft.com/office/officeart/2005/8/layout/vList2#50"/>
    <dgm:cxn modelId="{60A36D41-7F58-441C-A2A8-33A00328E113}" type="presOf" srcId="{1B644E16-AACD-4612-92E0-D46EF4ECB879}" destId="{B22A3E1F-BDC2-4FC3-B056-77BC1F86A5BC}" srcOrd="0" destOrd="0" presId="urn:microsoft.com/office/officeart/2005/8/layout/vList2#50"/>
    <dgm:cxn modelId="{FADEA5FC-97B4-46E6-8758-1A37F08AA12B}"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dgm:t>
        <a:bodyPr/>
        <a:lstStyle/>
        <a:p>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5413" custLinFactNeighborX="-668" custLinFactNeighborY="-20600">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E29B6170-8BEA-4F5A-BA9B-2A7666CAAF4A}" type="presOf" srcId="{18EA6042-2EA2-4065-81DF-7A18BEC42C1C}" destId="{5935E145-FD17-4F9E-B302-F21214F4A468}" srcOrd="0" destOrd="0" presId="urn:microsoft.com/office/officeart/2005/8/layout/vList2#32"/>
    <dgm:cxn modelId="{5094BA8E-37AA-46E7-961D-027EC90C57BD}" type="presOf" srcId="{8632B43A-A1FB-4963-84A0-F0A61C5BFA59}" destId="{6DCBBEC5-5B01-4132-A331-9D4D3453D65C}" srcOrd="0" destOrd="0" presId="urn:microsoft.com/office/officeart/2005/8/layout/vList2#32"/>
    <dgm:cxn modelId="{6CF5B65E-A713-44E8-A76F-04690D1A3DA4}"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4DBBA8FA-90F4-4D8B-A4AE-7C94B9FE9728}" type="presOf" srcId="{FCBD3793-394C-48FC-B28C-1D09533E7BA0}" destId="{8C029958-E145-4D8C-B815-F42AE9B5E6DF}" srcOrd="0" destOrd="0" presId="urn:microsoft.com/office/officeart/2005/8/layout/vList2#51"/>
    <dgm:cxn modelId="{27D07304-FB48-42DA-9A97-1D607D0CE964}" srcId="{FF45E94E-C528-4C21-A29D-573922B4ED68}" destId="{FCBD3793-394C-48FC-B28C-1D09533E7BA0}" srcOrd="0" destOrd="0" parTransId="{3C3BF590-E539-434F-BC04-7F5815B84D60}" sibTransId="{6BA01F92-7F7A-4713-B56A-6F20FAAB3645}"/>
    <dgm:cxn modelId="{12798782-0EAC-4A10-88C7-615E4C2B233B}" type="presOf" srcId="{FF45E94E-C528-4C21-A29D-573922B4ED68}" destId="{45C93CBB-046D-43CD-9356-3FC8771C32AF}" srcOrd="0" destOrd="0" presId="urn:microsoft.com/office/officeart/2005/8/layout/vList2#51"/>
    <dgm:cxn modelId="{DA2BDAF5-3D90-4F3E-8F1C-B1AC1042C92E}"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626141F-488C-4B13-BA55-D5991E908300}" type="presOf" srcId="{CA3BDE70-45F2-45D1-A9F8-5ADC9B616F85}" destId="{BAD57889-E122-4358-BE0C-A1CC3A735F9B}" srcOrd="0" destOrd="0" presId="urn:microsoft.com/office/officeart/2005/8/layout/vList2#52"/>
    <dgm:cxn modelId="{F6838579-22F0-4C03-ADDD-25F02992799F}" type="presOf" srcId="{F2B2203F-2FAE-49B7-A1D5-9CD1B5127346}" destId="{54692D58-280A-4A5B-8ABB-4AA8C3D0C486}" srcOrd="0" destOrd="0" presId="urn:microsoft.com/office/officeart/2005/8/layout/vList2#52"/>
    <dgm:cxn modelId="{45B6F682-CA3D-486D-AE64-96C79E05C6F7}"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F0FBBA53-DE80-4F6C-A070-1B3E45C1E485}" type="presOf" srcId="{502B59D9-8C99-44C9-B85F-4596BFA6E16F}" destId="{3EED7F0D-5C80-4479-905C-E79E88227593}" srcOrd="0" destOrd="0" presId="urn:microsoft.com/office/officeart/2005/8/layout/vList2#53"/>
    <dgm:cxn modelId="{3A498E88-9D10-4F5B-9E57-CB2A25BF8C78}" type="presOf" srcId="{0803BEA6-810A-46C8-899C-70229B268BB8}" destId="{E298B721-E1B9-4CD4-8B1A-4950CC157D9F}" srcOrd="0" destOrd="0" presId="urn:microsoft.com/office/officeart/2005/8/layout/vList2#53"/>
    <dgm:cxn modelId="{B00828AA-11AF-4839-B9AE-DCC68E5B4054}"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AD9A7E3D-7AA2-4380-9B32-31F79373B384}"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B78FDA63-2CA7-48F9-971C-2336AC5C35BD}" type="presOf" srcId="{EBCFF2A5-481F-4662-8A7E-7E8F303E314D}" destId="{52F828C4-77A4-4B43-9441-70FA5F9DF12E}" srcOrd="0" destOrd="0" presId="urn:microsoft.com/office/officeart/2005/8/layout/vList2#54"/>
    <dgm:cxn modelId="{3CB99E91-3C3B-491C-9D6A-9DB061840008}"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EFA816A0-DC69-404A-8E4D-E39D25C20FD4}" type="presOf" srcId="{90AED077-85C4-46EA-B5F8-30BF070D360B}" destId="{B898B381-A99B-40FA-B837-D80DC4A60493}" srcOrd="0" destOrd="0" presId="urn:microsoft.com/office/officeart/2005/8/layout/vList2#55"/>
    <dgm:cxn modelId="{C58AE2D9-5043-4AB5-921B-495CF15AC74F}" type="presOf" srcId="{09995D18-05F5-4A4B-8F9A-27E4833C6620}" destId="{F61E8516-DE3F-4AE9-AE50-9F42F39BFAD3}" srcOrd="0" destOrd="0" presId="urn:microsoft.com/office/officeart/2005/8/layout/vList2#55"/>
    <dgm:cxn modelId="{4F184400-E186-4742-BFF9-FF14D2088BEA}"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1CB7ACB5-C2C0-49DF-B85C-9BDA3772D17D}" type="presOf" srcId="{02C141FE-9ABF-48FD-9848-42A0EFA33222}" destId="{AEDD9097-4AFF-4D2E-9357-46583571353B}" srcOrd="0" destOrd="0" presId="urn:microsoft.com/office/officeart/2005/8/layout/vList2#56"/>
    <dgm:cxn modelId="{2E1EF012-F32B-4022-9EE9-E65DFF65FDAE}" type="presOf" srcId="{9A6AA7B5-1491-47C8-85E4-E5E8FDD6D065}" destId="{685F4F69-7D82-4DED-A9A8-7071B724DF07}" srcOrd="0" destOrd="0" presId="urn:microsoft.com/office/officeart/2005/8/layout/vList2#56"/>
    <dgm:cxn modelId="{3AD06A65-83F7-4928-9446-574E3A9BA6D7}"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33E843AF-F7B9-49BE-BD8E-436FF1C85297}" type="presOf" srcId="{E7AAAF9E-D416-49AE-8611-65377A7DE939}" destId="{CD5036F8-A246-4E6A-8921-20C367BBB964}" srcOrd="0" destOrd="0" presId="urn:microsoft.com/office/officeart/2005/8/layout/vList2#57"/>
    <dgm:cxn modelId="{167584E6-69CA-4E55-A916-491D58CA1357}" type="presOf" srcId="{1B644E16-AACD-4612-92E0-D46EF4ECB879}" destId="{B22A3E1F-BDC2-4FC3-B056-77BC1F86A5BC}" srcOrd="0" destOrd="0" presId="urn:microsoft.com/office/officeart/2005/8/layout/vList2#57"/>
    <dgm:cxn modelId="{81BFD281-2CD8-48FE-B38F-64BD54974F3A}"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45463C3E-13BA-4B15-B391-BEF7A4D5B192}" type="presOf" srcId="{FCBD3793-394C-48FC-B28C-1D09533E7BA0}" destId="{8C029958-E145-4D8C-B815-F42AE9B5E6DF}" srcOrd="0" destOrd="0" presId="urn:microsoft.com/office/officeart/2005/8/layout/vList2#58"/>
    <dgm:cxn modelId="{27D07304-FB48-42DA-9A97-1D607D0CE964}" srcId="{FF45E94E-C528-4C21-A29D-573922B4ED68}" destId="{FCBD3793-394C-48FC-B28C-1D09533E7BA0}" srcOrd="0" destOrd="0" parTransId="{3C3BF590-E539-434F-BC04-7F5815B84D60}" sibTransId="{6BA01F92-7F7A-4713-B56A-6F20FAAB3645}"/>
    <dgm:cxn modelId="{1C45CE5B-A0D3-418B-86E6-D56B4440B675}" type="presOf" srcId="{FF45E94E-C528-4C21-A29D-573922B4ED68}" destId="{45C93CBB-046D-43CD-9356-3FC8771C32AF}" srcOrd="0" destOrd="0" presId="urn:microsoft.com/office/officeart/2005/8/layout/vList2#58"/>
    <dgm:cxn modelId="{76A79802-5A47-414C-BAA7-7AA5D3CDD173}"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E418893D-37B7-4E94-9D23-4A51613E6DA0}" type="presOf" srcId="{F2B2203F-2FAE-49B7-A1D5-9CD1B5127346}" destId="{54692D58-280A-4A5B-8ABB-4AA8C3D0C486}" srcOrd="0" destOrd="0" presId="urn:microsoft.com/office/officeart/2005/8/layout/vList2#59"/>
    <dgm:cxn modelId="{775C949E-649A-45F4-B363-60A5952FAD42}" type="presOf" srcId="{CA3BDE70-45F2-45D1-A9F8-5ADC9B616F85}" destId="{BAD57889-E122-4358-BE0C-A1CC3A735F9B}" srcOrd="0" destOrd="0" presId="urn:microsoft.com/office/officeart/2005/8/layout/vList2#59"/>
    <dgm:cxn modelId="{AB4FB962-1FE1-4029-BDE1-E134608C4608}"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000134EF-0016-4F91-8C87-865411DB049A}" type="presOf" srcId="{0803BEA6-810A-46C8-899C-70229B268BB8}" destId="{E298B721-E1B9-4CD4-8B1A-4950CC157D9F}" srcOrd="0" destOrd="0" presId="urn:microsoft.com/office/officeart/2005/8/layout/vList2#60"/>
    <dgm:cxn modelId="{122FDF0D-0902-4DF1-9295-D65F206D7ECF}" type="presOf" srcId="{502B59D9-8C99-44C9-B85F-4596BFA6E16F}" destId="{3EED7F0D-5C80-4479-905C-E79E88227593}" srcOrd="0" destOrd="0" presId="urn:microsoft.com/office/officeart/2005/8/layout/vList2#60"/>
    <dgm:cxn modelId="{4AA379EF-B3F8-41A0-8F94-7129570C12D0}"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1800" dirty="0" smtClean="0"/>
            <a:t>Introduction to Social Media Mining, Challenges in Social Media Mining, Process of Social media Mining, Essentials </a:t>
          </a:r>
          <a:r>
            <a:rPr lang="en-US" sz="1800" dirty="0"/>
            <a:t>of Social </a:t>
          </a:r>
          <a:r>
            <a:rPr lang="en-US" sz="1800" dirty="0" smtClean="0"/>
            <a:t>graphs and its types, </a:t>
          </a:r>
          <a:r>
            <a:rPr lang="en-US" sz="1800" dirty="0"/>
            <a:t>Social </a:t>
          </a:r>
          <a:r>
            <a:rPr lang="en-US" sz="1800" dirty="0" smtClean="0"/>
            <a:t>Networks Measures, Network Models</a:t>
          </a:r>
          <a:r>
            <a:rPr lang="en-US" sz="1800" dirty="0"/>
            <a:t>, Information Diffusion in social media, Behavioural Analytics, Influence and Homophily, Recommendation in social media.</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69CA1CCE-B0BB-45D4-B0FB-3F82CCF99DB7}" type="presOf" srcId="{18CE3E0E-3290-422E-BD32-E1AD8CB2C6E4}" destId="{5466BB5F-F99C-4092-B11E-435C2EC87E42}" srcOrd="0" destOrd="0" presId="urn:microsoft.com/office/officeart/2005/8/layout/vList2#33"/>
    <dgm:cxn modelId="{C761F9AA-D044-4ED5-A9E3-3500FA63A716}" type="presOf" srcId="{18EA6042-2EA2-4065-81DF-7A18BEC42C1C}" destId="{5935E145-FD17-4F9E-B302-F21214F4A468}" srcOrd="0" destOrd="0" presId="urn:microsoft.com/office/officeart/2005/8/layout/vList2#33"/>
    <dgm:cxn modelId="{459AC2C6-49D4-4C20-B114-2E156CF8BAB5}"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t>
        <a:bodyPr/>
        <a:lstStyle/>
        <a:p>
          <a:endParaRPr lang="en-US"/>
        </a:p>
      </dgm:t>
    </dgm:pt>
  </dgm:ptLst>
  <dgm:cxnLst>
    <dgm:cxn modelId="{2FBBD269-F5A0-4B10-83C6-2DDC3CE544DB}" type="presOf" srcId="{EBCFF2A5-481F-4662-8A7E-7E8F303E314D}" destId="{52F828C4-77A4-4B43-9441-70FA5F9DF12E}" srcOrd="0" destOrd="0" presId="urn:microsoft.com/office/officeart/2005/8/layout/vList2#61"/>
    <dgm:cxn modelId="{2DE12804-99D5-4022-9783-F6171F897537}" type="presOf" srcId="{FBA19F7D-578A-464D-ADE6-D3D08AEFD9D5}" destId="{6CC17462-A62E-4245-BFD1-F10DCB528333}"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53E2CD82-AABC-4BAF-BFA9-C9ED08C95713}"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18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dirty="0" err="1" smtClean="0"/>
            <a:t>NumPy</a:t>
          </a:r>
          <a:r>
            <a:rPr lang="en-US" sz="1800" dirty="0" smtClean="0"/>
            <a:t>, Pandas, NLTK, </a:t>
          </a:r>
          <a:r>
            <a:rPr lang="en-US" sz="1800" dirty="0" err="1" smtClean="0"/>
            <a:t>Matplotlib</a:t>
          </a:r>
          <a:r>
            <a:rPr lang="en-US" sz="1800" dirty="0" smtClean="0"/>
            <a:t>)</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9B994395-E088-45F4-B630-78A4B167CFE6}" type="presOf" srcId="{18CE3E0E-3290-422E-BD32-E1AD8CB2C6E4}" destId="{5466BB5F-F99C-4092-B11E-435C2EC87E42}" srcOrd="0" destOrd="0" presId="urn:microsoft.com/office/officeart/2005/8/layout/vList2#33"/>
    <dgm:cxn modelId="{22E7B8C1-7F8D-422E-8CC3-5986733AA139}" type="presOf" srcId="{18EA6042-2EA2-4065-81DF-7A18BEC42C1C}" destId="{5935E145-FD17-4F9E-B302-F21214F4A468}" srcOrd="0" destOrd="0" presId="urn:microsoft.com/office/officeart/2005/8/layout/vList2#33"/>
    <dgm:cxn modelId="{1B268A14-BC67-4AFD-9174-4FC7D0B4712D}"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dgm:t>
        <a:bodyPr/>
        <a:lstStyle/>
        <a:p>
          <a:r>
            <a:rPr lang="en-US" dirty="0"/>
            <a:t>Trend Analysis, Types of trend analysis, Recent Trends </a:t>
          </a:r>
          <a:r>
            <a:rPr lang="en-US" dirty="0" smtClean="0"/>
            <a:t>in Text, Data Localization, Role of Web Mining in E-Commerce,  </a:t>
          </a:r>
          <a:r>
            <a:rPr lang="en-US" dirty="0"/>
            <a:t>Social Media </a:t>
          </a:r>
          <a:r>
            <a:rPr lang="en-US" dirty="0" smtClean="0"/>
            <a:t>Analytics, Social Media Analytics tools.</a:t>
          </a:r>
        </a:p>
        <a:p>
          <a:r>
            <a:rPr lang="en-US" dirty="0" smtClean="0"/>
            <a:t>Case Studies: Facebook Insights Using Python, Sentiment and Text Mining  of Twitter data and Google </a:t>
          </a:r>
          <a:r>
            <a:rPr lang="en-US" dirty="0"/>
            <a:t>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C8351096-FBD3-484E-BF2B-0D133286818F}" type="presOf" srcId="{A8220DE5-2315-4CA5-8030-B84D86D15531}" destId="{D0BCB3A4-5F35-4C8F-B7DE-FBB6D289F0CC}" srcOrd="0" destOrd="0" presId="urn:microsoft.com/office/officeart/2005/8/layout/vList2#35"/>
    <dgm:cxn modelId="{5C1D5B02-37F2-4650-88D6-25270FF1138B}" srcId="{18EA6042-2EA2-4065-81DF-7A18BEC42C1C}" destId="{A8220DE5-2315-4CA5-8030-B84D86D15531}" srcOrd="0" destOrd="0" parTransId="{3CEC6178-9746-4B94-BADA-DD5DF8BE00D3}" sibTransId="{43E67400-2CE1-4655-BE46-542900CA978B}"/>
    <dgm:cxn modelId="{4713B0BB-3C6C-4246-9CF7-23E6BB7E6919}" type="presOf" srcId="{18EA6042-2EA2-4065-81DF-7A18BEC42C1C}" destId="{5935E145-FD17-4F9E-B302-F21214F4A468}" srcOrd="0" destOrd="0" presId="urn:microsoft.com/office/officeart/2005/8/layout/vList2#35"/>
    <dgm:cxn modelId="{2A6D2F97-76C0-48DB-A035-4E7464F94A17}"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37" loCatId="list" qsTypeId="urn:microsoft.com/office/officeart/2005/8/quickstyle/3d4#2" qsCatId="3D" csTypeId="urn:microsoft.com/office/officeart/2005/8/colors/accent1_2#36"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Lst>
  <dgm:cxnLst>
    <dgm:cxn modelId="{4638DB29-C964-460A-9C7B-63ACB86C26CC}" type="presOf" srcId="{891EB5D2-4E2C-4D1D-A447-CE86542BC42D}" destId="{ECAF2DE4-29DE-45BE-A434-ACC5587D3C8F}" srcOrd="0" destOrd="0" presId="urn:microsoft.com/office/officeart/2005/8/layout/vList2#3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1CBC9DDF-F422-49E2-8CDF-85D75632C8EC}" srcId="{62087D5B-D783-472D-88B5-FF8830383D40}" destId="{7BB3BA43-7F32-4A76-9FC7-336C200C90EC}" srcOrd="0" destOrd="0" parTransId="{AA5648EF-AFAF-4B82-BF2F-0DAE6E96DE0A}" sibTransId="{253A114A-494E-4573-9CA0-B5729483DE4A}"/>
    <dgm:cxn modelId="{5D91AEC6-D845-4BE3-8C86-873D25476686}" type="presOf" srcId="{62087D5B-D783-472D-88B5-FF8830383D40}" destId="{BAC330DF-63D6-4D05-B05B-326D87078E16}" srcOrd="0" destOrd="0" presId="urn:microsoft.com/office/officeart/2005/8/layout/vList2#38"/>
    <dgm:cxn modelId="{DFA8E1B8-A8E4-4C23-822D-BD158DCDB70C}" type="presOf" srcId="{7BB3BA43-7F32-4A76-9FC7-336C200C90EC}" destId="{EC3D586B-6568-48EA-AB47-21DBC0FD868F}" srcOrd="0" destOrd="0" presId="urn:microsoft.com/office/officeart/2005/8/layout/vList2#38"/>
    <dgm:cxn modelId="{77676FF7-EDE2-4EC0-A74F-733D8EEC0665}"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9" loCatId="list" qsTypeId="urn:microsoft.com/office/officeart/2005/8/quickstyle/simple3#33" qsCatId="simple" csTypeId="urn:microsoft.com/office/officeart/2005/8/colors/accent1_2#38"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Lst>
  <dgm:cxnLst>
    <dgm:cxn modelId="{95C9772B-C2CE-417E-9F2A-D45F43A0D7E7}" type="presOf" srcId="{C04877D1-03B1-4454-BEC3-DD4BDE35EAFA}" destId="{A8CAAB2E-DFF4-4B46-AFF4-DC7FC380F713}" srcOrd="0" destOrd="0" presId="urn:microsoft.com/office/officeart/2005/8/layout/vList2#3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0" loCatId="list" qsTypeId="urn:microsoft.com/office/officeart/2005/8/quickstyle/simple3#34" qsCatId="simple" csTypeId="urn:microsoft.com/office/officeart/2005/8/colors/accent1_2#39"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Lst>
  <dgm:cxnLst>
    <dgm:cxn modelId="{A1B75DB7-394E-435F-BB8A-D5FB58E9F7DD}" type="presOf" srcId="{935442EA-3D11-4D44-8E73-F6D5E0819A38}" destId="{1582B9EB-B4CE-4A6A-916D-2795B4AC0216}" srcOrd="0" destOrd="0" presId="urn:microsoft.com/office/officeart/2005/8/layout/vList2#40"/>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13794"/>
          <a:ext cx="5636419" cy="176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Overview: Text and Sentiment Mining, Semantic Analysis Applications, Sentiment Analysis Process, Speech Analytics, Text </a:t>
          </a:r>
          <a:r>
            <a:rPr lang="en-US" sz="1400" kern="1200"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sz="1400" kern="1200" dirty="0" smtClean="0"/>
            <a:t>summarization, Opinion spam detection.</a:t>
          </a:r>
          <a:endParaRPr lang="en-IN" sz="1400" kern="1200" dirty="0"/>
        </a:p>
      </dsp:txBody>
      <dsp:txXfrm>
        <a:off x="86357" y="100151"/>
        <a:ext cx="5463705" cy="1596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5417578" cy="782052"/>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kern="1200" dirty="0"/>
            <a:t>At the end of course, the student  will be able to</a:t>
          </a:r>
          <a:r>
            <a:rPr lang="en-US" sz="2800" kern="1200" dirty="0"/>
            <a:t>:</a:t>
          </a:r>
          <a:endParaRPr lang="en-IN" sz="2800" kern="1200" dirty="0"/>
        </a:p>
      </dsp:txBody>
      <dsp:txXfrm>
        <a:off x="38177" y="38177"/>
        <a:ext cx="5341224" cy="7056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455"/>
          <a:ext cx="5400675" cy="465693"/>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22733" y="23188"/>
        <a:ext cx="5355209" cy="4202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11"/>
          <a:ext cx="5400675" cy="4325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a:solidFill>
                <a:schemeClr val="bg2">
                  <a:lumMod val="10000"/>
                </a:schemeClr>
              </a:solidFill>
            </a:rPr>
            <a:t>Apply a wide range of classification ,clustering ,estimation and prediction algorithms on web data.</a:t>
          </a:r>
        </a:p>
      </dsp:txBody>
      <dsp:txXfrm>
        <a:off x="21118" y="21329"/>
        <a:ext cx="5358439" cy="390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83"/>
          <a:ext cx="5400675" cy="4428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Perform social network analysis to identify important social actors, subgroups and network properties in social media sites.</a:t>
          </a:r>
        </a:p>
      </dsp:txBody>
      <dsp:txXfrm>
        <a:off x="21620" y="21803"/>
        <a:ext cx="5357435" cy="399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1"/>
          <a:ext cx="5400676" cy="3778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Interpret the terminologies ,metaphors  of text summarization.</a:t>
          </a:r>
        </a:p>
      </dsp:txBody>
      <dsp:txXfrm>
        <a:off x="18446" y="18467"/>
        <a:ext cx="5363784" cy="3409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0"/>
          <a:ext cx="5400675" cy="6789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a:t>Apply state of the art mining tools and libraries on realistic data sets as a basic for business decisions and applications.</a:t>
          </a:r>
        </a:p>
      </dsp:txBody>
      <dsp:txXfrm>
        <a:off x="33142" y="33142"/>
        <a:ext cx="5334391" cy="6126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265"/>
          <a:ext cx="4357688" cy="543933"/>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26553" y="26818"/>
        <a:ext cx="4304582" cy="4908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PO1 : </a:t>
          </a:r>
          <a:r>
            <a:rPr lang="en-US" sz="1600" b="1" kern="1200" dirty="0">
              <a:latin typeface="+mj-lt"/>
            </a:rPr>
            <a:t>Engineering Knowledge</a:t>
          </a:r>
          <a:endParaRPr lang="en-IN" sz="1600" kern="1200" dirty="0">
            <a:latin typeface="+mj-lt"/>
          </a:endParaRPr>
        </a:p>
      </dsp:txBody>
      <dsp:txXfrm>
        <a:off x="18277" y="20035"/>
        <a:ext cx="4249696" cy="3378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rPr>
            <a:t>PO2 : Problem Analysis</a:t>
          </a:r>
          <a:endParaRPr lang="en-IN" sz="1600" kern="1200" dirty="0">
            <a:latin typeface="+mj-lt"/>
          </a:endParaRPr>
        </a:p>
      </dsp:txBody>
      <dsp:txXfrm>
        <a:off x="18277" y="18277"/>
        <a:ext cx="4249696" cy="33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6472624" cy="184383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endParaRPr lang="en-US" sz="2700" b="0" kern="1200" dirty="0"/>
        </a:p>
      </dsp:txBody>
      <dsp:txXfrm>
        <a:off x="90009" y="90009"/>
        <a:ext cx="6292606" cy="16638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PO3 : </a:t>
          </a:r>
          <a:r>
            <a:rPr lang="en-US" sz="1600" b="1" kern="1200" dirty="0">
              <a:latin typeface="+mj-lt"/>
            </a:rPr>
            <a:t>Design/Development of solutions</a:t>
          </a:r>
          <a:endParaRPr lang="en-IN" sz="1600" kern="1200" dirty="0">
            <a:latin typeface="+mj-lt"/>
          </a:endParaRPr>
        </a:p>
      </dsp:txBody>
      <dsp:txXfrm>
        <a:off x="18277" y="20035"/>
        <a:ext cx="4249696" cy="3378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5158"/>
          <a:ext cx="4286249" cy="327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latin typeface="+mj-lt"/>
            </a:rPr>
            <a:t>PO4 : Conduct Investigations of complex problems</a:t>
          </a:r>
          <a:endParaRPr lang="en-IN" sz="1400" kern="1200" dirty="0">
            <a:latin typeface="+mj-lt"/>
          </a:endParaRPr>
        </a:p>
      </dsp:txBody>
      <dsp:txXfrm>
        <a:off x="15992" y="41150"/>
        <a:ext cx="4254265" cy="2956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3516"/>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PO5 : </a:t>
          </a:r>
          <a:r>
            <a:rPr lang="en-US" sz="1600" b="1" kern="1200" dirty="0">
              <a:latin typeface="+mj-lt"/>
            </a:rPr>
            <a:t>Modern tool usage</a:t>
          </a:r>
          <a:endParaRPr lang="en-IN" sz="1600" kern="1200" dirty="0">
            <a:latin typeface="+mj-lt"/>
          </a:endParaRPr>
        </a:p>
      </dsp:txBody>
      <dsp:txXfrm>
        <a:off x="18277" y="21793"/>
        <a:ext cx="4249696" cy="3378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369"/>
          <a:ext cx="4286250" cy="377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PO6 : The engineer and society</a:t>
          </a:r>
          <a:endParaRPr lang="en-IN" sz="2100" kern="1200" dirty="0">
            <a:latin typeface="+mj-lt"/>
          </a:endParaRPr>
        </a:p>
      </dsp:txBody>
      <dsp:txXfrm>
        <a:off x="18430" y="18799"/>
        <a:ext cx="4249390" cy="3406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05"/>
          <a:ext cx="4286250" cy="624366"/>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0479" y="30784"/>
        <a:ext cx="4225292" cy="5634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PO7 : </a:t>
          </a:r>
          <a:r>
            <a:rPr lang="en-US" sz="1600" b="1" kern="1200" dirty="0">
              <a:latin typeface="+mj-lt"/>
              <a:ea typeface="Calibri" panose="020F0502020204030204" charset="0"/>
            </a:rPr>
            <a:t>Environment and sustainability</a:t>
          </a:r>
          <a:endParaRPr lang="en-IN" sz="1600" kern="1200" dirty="0"/>
        </a:p>
      </dsp:txBody>
      <dsp:txXfrm>
        <a:off x="18277" y="20035"/>
        <a:ext cx="4249696" cy="33784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PO8 : Ethics</a:t>
          </a:r>
          <a:endParaRPr lang="en-IN" sz="1600" kern="1200" dirty="0"/>
        </a:p>
      </dsp:txBody>
      <dsp:txXfrm>
        <a:off x="18277" y="20035"/>
        <a:ext cx="4249696" cy="33784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PO9 : Individual and teamwork</a:t>
          </a:r>
          <a:endParaRPr lang="en-IN" sz="1600" kern="1200" dirty="0"/>
        </a:p>
      </dsp:txBody>
      <dsp:txXfrm>
        <a:off x="18277" y="20035"/>
        <a:ext cx="4249696" cy="3378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758"/>
          <a:ext cx="4286249"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PO10 : </a:t>
          </a:r>
          <a:r>
            <a:rPr lang="en-US" sz="1600" b="1" kern="1200" dirty="0">
              <a:latin typeface="+mj-lt"/>
              <a:ea typeface="Times New Roman" panose="02020603050405020304" pitchFamily="18" charset="0"/>
              <a:cs typeface="Times New Roman" panose="02020603050405020304" pitchFamily="18" charset="0"/>
            </a:rPr>
            <a:t>Communication</a:t>
          </a:r>
          <a:endParaRPr lang="en-IN" sz="1600" kern="1200" dirty="0"/>
        </a:p>
      </dsp:txBody>
      <dsp:txXfrm>
        <a:off x="18277" y="20035"/>
        <a:ext cx="4249695" cy="33784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3516"/>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PO11 : Project management and finance</a:t>
          </a:r>
          <a:endParaRPr lang="en-IN" sz="1600" kern="1200" dirty="0"/>
        </a:p>
      </dsp:txBody>
      <dsp:txXfrm>
        <a:off x="18277" y="21793"/>
        <a:ext cx="4249696" cy="33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429375" cy="1636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Social Media Mining, Challenges in Social Media Mining, Process of Social media Mining, Essentials </a:t>
          </a:r>
          <a:r>
            <a:rPr lang="en-US" sz="1800" kern="1200" dirty="0"/>
            <a:t>of Social </a:t>
          </a:r>
          <a:r>
            <a:rPr lang="en-US" sz="1800" kern="1200" dirty="0" smtClean="0"/>
            <a:t>graphs and its types, </a:t>
          </a:r>
          <a:r>
            <a:rPr lang="en-US" sz="1800" kern="1200" dirty="0"/>
            <a:t>Social </a:t>
          </a:r>
          <a:r>
            <a:rPr lang="en-US" sz="1800" kern="1200" dirty="0" smtClean="0"/>
            <a:t>Networks Measures, Network Models</a:t>
          </a:r>
          <a:r>
            <a:rPr lang="en-US" sz="1800" kern="1200" dirty="0"/>
            <a:t>, Information Diffusion in social media, Behavioural Analytics, Influence and Homophily, Recommendation in social media.</a:t>
          </a:r>
          <a:endParaRPr lang="en-US" sz="1800" b="0" kern="1200" baseline="0" dirty="0"/>
        </a:p>
      </dsp:txBody>
      <dsp:txXfrm>
        <a:off x="79891" y="79891"/>
        <a:ext cx="6269593" cy="147679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4286250" cy="30751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012" y="15012"/>
        <a:ext cx="4256226" cy="277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531317" cy="1944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kern="1200" dirty="0" err="1" smtClean="0"/>
            <a:t>NumPy</a:t>
          </a:r>
          <a:r>
            <a:rPr lang="en-US" sz="1800" kern="1200" dirty="0" smtClean="0"/>
            <a:t>, Pandas, NLTK, </a:t>
          </a:r>
          <a:r>
            <a:rPr lang="en-US" sz="1800" kern="1200" dirty="0" err="1" smtClean="0"/>
            <a:t>Matplotlib</a:t>
          </a:r>
          <a:r>
            <a:rPr lang="en-US" sz="1800" kern="1200" dirty="0" smtClean="0"/>
            <a:t>)</a:t>
          </a:r>
          <a:endParaRPr lang="en-US" sz="1800" b="0" kern="1200" baseline="0" dirty="0"/>
        </a:p>
      </dsp:txBody>
      <dsp:txXfrm>
        <a:off x="94912" y="94912"/>
        <a:ext cx="6341493" cy="1754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37645"/>
          <a:ext cx="5614988" cy="1647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Trend Analysis, Types of trend analysis, Recent Trends </a:t>
          </a:r>
          <a:r>
            <a:rPr lang="en-US" sz="1600" kern="1200" dirty="0" smtClean="0"/>
            <a:t>in Text, Data Localization, Role of Web Mining in E-Commerce,  </a:t>
          </a:r>
          <a:r>
            <a:rPr lang="en-US" sz="1600" kern="1200" dirty="0"/>
            <a:t>Social Media </a:t>
          </a:r>
          <a:r>
            <a:rPr lang="en-US" sz="1600" kern="1200" dirty="0" smtClean="0"/>
            <a:t>Analytics, Social Media Analytics tools.</a:t>
          </a:r>
        </a:p>
        <a:p>
          <a:pPr lvl="0" algn="l" defTabSz="711200">
            <a:lnSpc>
              <a:spcPct val="90000"/>
            </a:lnSpc>
            <a:spcBef>
              <a:spcPct val="0"/>
            </a:spcBef>
            <a:spcAft>
              <a:spcPct val="35000"/>
            </a:spcAft>
          </a:pPr>
          <a:r>
            <a:rPr lang="en-US" sz="1600" kern="1200" dirty="0" smtClean="0"/>
            <a:t>Case Studies: Facebook Insights Using Python, Sentiment and Text Mining  of Twitter data and Google </a:t>
          </a:r>
          <a:r>
            <a:rPr lang="en-US" sz="1600" kern="1200" dirty="0"/>
            <a:t>analytics.</a:t>
          </a:r>
          <a:endParaRPr lang="en-IN" sz="1600" kern="1200" dirty="0"/>
        </a:p>
      </dsp:txBody>
      <dsp:txXfrm>
        <a:off x="80417" y="118062"/>
        <a:ext cx="5454154" cy="1486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20935"/>
          <a:ext cx="5700712" cy="842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To understand text mining and social media data analytic activities and apply the complexities of processing text and network data from different data sources.</a:t>
          </a:r>
          <a:endParaRPr lang="en-IN" sz="1600" kern="1200" dirty="0"/>
        </a:p>
      </dsp:txBody>
      <dsp:txXfrm>
        <a:off x="41123" y="62058"/>
        <a:ext cx="5618466" cy="760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2">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10771563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33088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val="369336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val="59252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extLst>
      <p:ext uri="{BB962C8B-B14F-4D97-AF65-F5344CB8AC3E}">
        <p14:creationId xmlns:p14="http://schemas.microsoft.com/office/powerpoint/2010/main" val="279891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extLst>
      <p:ext uri="{BB962C8B-B14F-4D97-AF65-F5344CB8AC3E}">
        <p14:creationId xmlns:p14="http://schemas.microsoft.com/office/powerpoint/2010/main" val="254006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extLst>
      <p:ext uri="{BB962C8B-B14F-4D97-AF65-F5344CB8AC3E}">
        <p14:creationId xmlns:p14="http://schemas.microsoft.com/office/powerpoint/2010/main" val="116966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extLst>
      <p:ext uri="{BB962C8B-B14F-4D97-AF65-F5344CB8AC3E}">
        <p14:creationId xmlns:p14="http://schemas.microsoft.com/office/powerpoint/2010/main" val="384623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extLst>
      <p:ext uri="{BB962C8B-B14F-4D97-AF65-F5344CB8AC3E}">
        <p14:creationId xmlns:p14="http://schemas.microsoft.com/office/powerpoint/2010/main" val="232504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1909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35749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val="25443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BF999D-433E-4118-BB9D-94FB2234CD2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FAE84-2736-4638-9047-E788DC09B37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4"/>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7CCC8-BF3D-4151-BDA9-35D82117770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4C786AC-866E-4A10-B4A3-FFFA15796738}"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normAutofit/>
          </a:bodyPr>
          <a:lstStyle>
            <a:lvl1pPr algn="l">
              <a:defRPr sz="1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874BF-FCC7-4D2D-8C48-585BC8712444}"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F647B-CABA-4C73-AD05-92FA7E8A2293}"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AARUSHI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BE2849-5199-4451-AAEF-7872931F7072}"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AARUSHI     Social Media Analytics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A309321-513B-4D59-BE37-FFF766359B79}" type="datetime1">
              <a:rPr lang="en-US" smtClean="0"/>
              <a:t>1/4/2024</a:t>
            </a:fld>
            <a:endParaRPr lang="en-US"/>
          </a:p>
        </p:txBody>
      </p:sp>
      <p:sp>
        <p:nvSpPr>
          <p:cNvPr id="4" name="Footer Placeholder 3"/>
          <p:cNvSpPr>
            <a:spLocks noGrp="1"/>
          </p:cNvSpPr>
          <p:nvPr>
            <p:ph type="ftr" sz="quarter" idx="11"/>
          </p:nvPr>
        </p:nvSpPr>
        <p:spPr/>
        <p:txBody>
          <a:bodyPr/>
          <a:lstStyle/>
          <a:p>
            <a:r>
              <a:rPr lang="en-US" smtClean="0"/>
              <a:t>AARUSHI     Social Media Analytics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6F47D-2F22-4C32-9A4E-FBFD1F1F7FD7}"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AARUSHI     Social Media Analytics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3"/>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D5151AE4-0FD4-4446-ACE5-D4C15C34D5F1}"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AARUSHI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ADAD4069-389E-4E74-9694-E11779167390}"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AARUSHI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5"/>
            <a:ext cx="8229600" cy="3394472"/>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8"/>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6E91E1FA-8B89-44F0-8A0C-218A97455444}" type="datetime1">
              <a:rPr lang="en-US" smtClean="0"/>
              <a:t>1/4/2024</a:t>
            </a:fld>
            <a:endParaRPr lang="en-US"/>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smtClean="0"/>
              <a:t>AARUSHI     Social Media Analytics         Unit 3</a:t>
            </a:r>
            <a:endParaRPr lang="en-US" dirty="0"/>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685800" rtl="0" eaLnBrk="1" latinLnBrk="0" hangingPunct="1">
        <a:spcBef>
          <a:spcPct val="0"/>
        </a:spcBef>
        <a:buNone/>
        <a:defRPr sz="18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image" Target="../media/image9.png"/><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37" Type="http://schemas.openxmlformats.org/officeDocument/2006/relationships/image" Target="../media/image9.png"/><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37" Type="http://schemas.openxmlformats.org/officeDocument/2006/relationships/image" Target="../media/image9.png"/><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
            <a:ext cx="8115300" cy="74294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a:solidFill>
                  <a:schemeClr val="tx1"/>
                </a:solidFill>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1428750" y="925098"/>
            <a:ext cx="6686550" cy="815878"/>
          </a:xfrm>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tx1"/>
                </a:solidFill>
              </a:rPr>
              <a:t>MINING SOCIAL MEDIA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486400" y="3314701"/>
            <a:ext cx="2628900" cy="9715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Aarushi Thusu</a:t>
            </a:r>
          </a:p>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Assistant </a:t>
            </a:r>
            <a:r>
              <a:rPr lang="en-IN" sz="1800" dirty="0">
                <a:solidFill>
                  <a:schemeClr val="tx1"/>
                </a:solidFill>
                <a:latin typeface="Times New Roman" panose="02020603050405020304" pitchFamily="18" charset="0"/>
                <a:cs typeface="Times New Roman" panose="02020603050405020304" pitchFamily="18" charset="0"/>
              </a:rPr>
              <a:t>Professor</a:t>
            </a:r>
          </a:p>
          <a:p>
            <a:pPr lvl="0" algn="ctr">
              <a:spcBef>
                <a:spcPct val="20000"/>
              </a:spcBef>
              <a:defRPr/>
            </a:pPr>
            <a:r>
              <a:rPr lang="en-US" sz="1800" smtClean="0">
                <a:solidFill>
                  <a:schemeClr val="tx1"/>
                </a:solidFill>
                <a:latin typeface="Times New Roman" panose="02020603050405020304" pitchFamily="18" charset="0"/>
                <a:cs typeface="Times New Roman" panose="02020603050405020304" pitchFamily="18" charset="0"/>
              </a:rPr>
              <a:t>AIML</a:t>
            </a:r>
            <a:endParaRPr lang="en-US" sz="1800" dirty="0" smtClean="0">
              <a:solidFill>
                <a:schemeClr val="tx1"/>
              </a:solidFill>
              <a:latin typeface="Times New Roman" panose="02020603050405020304" pitchFamily="18" charset="0"/>
              <a:cs typeface="Times New Roman" panose="02020603050405020304" pitchFamily="18" charset="0"/>
            </a:endParaRPr>
          </a:p>
          <a:p>
            <a:pPr algn="ctr">
              <a:spcBef>
                <a:spcPct val="20000"/>
              </a:spcBef>
              <a:defRPr/>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28750" y="4457700"/>
            <a:ext cx="400050" cy="400050"/>
          </a:xfrm>
          <a:prstGeom prst="rect">
            <a:avLst/>
          </a:prstGeom>
          <a:noFill/>
        </p:spPr>
      </p:pic>
      <p:sp>
        <p:nvSpPr>
          <p:cNvPr id="9" name="Date Placeholder 8"/>
          <p:cNvSpPr>
            <a:spLocks noGrp="1"/>
          </p:cNvSpPr>
          <p:nvPr>
            <p:ph type="dt" sz="half" idx="10"/>
          </p:nvPr>
        </p:nvSpPr>
        <p:spPr>
          <a:xfrm>
            <a:off x="500034" y="4869662"/>
            <a:ext cx="1339463" cy="273844"/>
          </a:xfrm>
        </p:spPr>
        <p:txBody>
          <a:bodyPr/>
          <a:lstStyle/>
          <a:p>
            <a:fld id="{62CDC564-7052-42AF-BA2E-62CA3AAF0CD4}" type="datetime1">
              <a:rPr lang="en-US" smtClean="0">
                <a:solidFill>
                  <a:schemeClr val="tx1"/>
                </a:solidFill>
                <a:latin typeface="Times New Roman" panose="02020603050405020304" pitchFamily="18" charset="0"/>
                <a:cs typeface="Times New Roman" panose="02020603050405020304" pitchFamily="18" charset="0"/>
              </a:rPr>
              <a:t>1/4/2024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7" y="4822052"/>
            <a:ext cx="4121955" cy="26430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428750" y="3429000"/>
            <a:ext cx="2000250" cy="637845"/>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B.Tech</a:t>
            </a:r>
            <a:r>
              <a:rPr lang="en-US" sz="1800" dirty="0">
                <a:solidFill>
                  <a:schemeClr val="tx1"/>
                </a:solidFill>
                <a:latin typeface="Times New Roman" panose="02020603050405020304" pitchFamily="18" charset="0"/>
                <a:cs typeface="Times New Roman" panose="02020603050405020304" pitchFamily="18" charset="0"/>
              </a:rPr>
              <a:t> </a:t>
            </a:r>
          </a:p>
          <a:p>
            <a:pPr>
              <a:spcBef>
                <a:spcPct val="20000"/>
              </a:spcBef>
              <a:defRPr/>
            </a:pPr>
            <a:r>
              <a:rPr lang="en-US" sz="1800" dirty="0" err="1" smtClean="0">
                <a:solidFill>
                  <a:schemeClr val="tx1"/>
                </a:solidFill>
                <a:latin typeface="Times New Roman" panose="02020603050405020304" pitchFamily="18" charset="0"/>
                <a:cs typeface="Times New Roman" panose="02020603050405020304" pitchFamily="18" charset="0"/>
              </a:rPr>
              <a:t>VIth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Sem</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428750" y="2114550"/>
            <a:ext cx="1178727" cy="267893"/>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smtClean="0">
                <a:latin typeface="Times New Roman" pitchFamily="18" charset="0"/>
                <a:cs typeface="Times New Roman" pitchFamily="18" charset="0"/>
              </a:rPr>
              <a:t>UNIT-3</a:t>
            </a:r>
            <a:endParaRPr lang="en-US" sz="1800" dirty="0">
              <a:latin typeface="Times New Roman" pitchFamily="18" charset="0"/>
              <a:cs typeface="Times New Roman" pitchFamily="18" charset="0"/>
            </a:endParaRPr>
          </a:p>
        </p:txBody>
      </p:sp>
      <p:sp>
        <p:nvSpPr>
          <p:cNvPr id="14" name="Rectangle 13"/>
          <p:cNvSpPr/>
          <p:nvPr/>
        </p:nvSpPr>
        <p:spPr>
          <a:xfrm>
            <a:off x="1428751" y="2686050"/>
            <a:ext cx="2518190" cy="3750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smtClean="0">
                <a:solidFill>
                  <a:schemeClr val="tx1"/>
                </a:solidFill>
                <a:latin typeface="Times New Roman" panose="02020603050405020304" pitchFamily="18" charset="0"/>
                <a:cs typeface="Times New Roman" panose="02020603050405020304" pitchFamily="18" charset="0"/>
              </a:rPr>
              <a:t>Social Media Analytics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4" cstate="print"/>
          <a:srcRect/>
          <a:stretch>
            <a:fillRect/>
          </a:stretch>
        </p:blipFill>
        <p:spPr bwMode="auto">
          <a:xfrm>
            <a:off x="6125766" y="2089547"/>
            <a:ext cx="1143000" cy="1143000"/>
          </a:xfrm>
          <a:prstGeom prst="rect">
            <a:avLst/>
          </a:prstGeom>
          <a:noFill/>
          <a:ln w="9525">
            <a:noFill/>
            <a:miter lim="800000"/>
            <a:headEnd/>
            <a:tailEnd/>
          </a:ln>
        </p:spPr>
      </p:pic>
      <p:pic>
        <p:nvPicPr>
          <p:cNvPr id="19" name="Picture 18" descr="NIET LOGO.jpg"/>
          <p:cNvPicPr>
            <a:picLocks noChangeAspect="1"/>
          </p:cNvPicPr>
          <p:nvPr/>
        </p:nvPicPr>
        <p:blipFill>
          <a:blip r:embed="rId5" cstate="print"/>
          <a:stretch>
            <a:fillRect/>
          </a:stretch>
        </p:blipFill>
        <p:spPr>
          <a:xfrm>
            <a:off x="0" y="57150"/>
            <a:ext cx="990600" cy="609600"/>
          </a:xfrm>
          <a:prstGeom prst="rect">
            <a:avLst/>
          </a:prstGeom>
        </p:spPr>
      </p:pic>
      <p:sp>
        <p:nvSpPr>
          <p:cNvPr id="18" name="Rectangle 17"/>
          <p:cNvSpPr/>
          <p:nvPr/>
        </p:nvSpPr>
        <p:spPr>
          <a:xfrm>
            <a:off x="4133850" y="2043539"/>
            <a:ext cx="2286000" cy="307777"/>
          </a:xfrm>
          <a:prstGeom prst="rect">
            <a:avLst/>
          </a:prstGeom>
        </p:spPr>
        <p:txBody>
          <a:bodyPr>
            <a:spAutoFit/>
          </a:bodyPr>
          <a:lstStyle/>
          <a:p>
            <a:pPr lvl="0" algn="ctr">
              <a:spcBef>
                <a:spcPct val="20000"/>
              </a:spcBef>
            </a:pPr>
            <a:r>
              <a:rPr lang="en-US" dirty="0"/>
              <a:t>MINING SOCIAL MEDIA</a:t>
            </a:r>
            <a:endParaRPr lang="en-IN"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5E0EE3-536D-44E9-9C14-E29CA62CE448}" type="datetime1">
              <a:rPr lang="en-US" smtClean="0"/>
              <a:t>1/4/2024</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dirty="0"/>
          </a:p>
        </p:txBody>
      </p:sp>
      <p:sp>
        <p:nvSpPr>
          <p:cNvPr id="7" name="Title 1"/>
          <p:cNvSpPr txBox="1"/>
          <p:nvPr/>
        </p:nvSpPr>
        <p:spPr>
          <a:xfrm>
            <a:off x="1940242" y="13190"/>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Course Objective</a:t>
            </a:r>
          </a:p>
        </p:txBody>
      </p:sp>
      <p:graphicFrame>
        <p:nvGraphicFramePr>
          <p:cNvPr id="18" name="Diagram 17"/>
          <p:cNvGraphicFramePr/>
          <p:nvPr/>
        </p:nvGraphicFramePr>
        <p:xfrm>
          <a:off x="1957387" y="953859"/>
          <a:ext cx="3471863" cy="540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959837" y="1167404"/>
          <a:ext cx="5700713" cy="8842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957387" y="2143126"/>
          <a:ext cx="5700713" cy="53668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940242" y="2492286"/>
          <a:ext cx="5717858" cy="85864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40242" y="3281137"/>
          <a:ext cx="5717858" cy="5104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2" name="Picture 1"/>
          <p:cNvPicPr>
            <a:picLocks noChangeAspect="1"/>
          </p:cNvPicPr>
          <p:nvPr/>
        </p:nvPicPr>
        <p:blipFill>
          <a:blip r:embed="rId27"/>
          <a:stretch>
            <a:fillRect/>
          </a:stretch>
        </p:blipFill>
        <p:spPr>
          <a:xfrm>
            <a:off x="1126356" y="13190"/>
            <a:ext cx="813887" cy="475529"/>
          </a:xfrm>
          <a:prstGeom prst="rect">
            <a:avLst/>
          </a:prstGeom>
        </p:spPr>
      </p:pic>
    </p:spTree>
    <p:extLst>
      <p:ext uri="{BB962C8B-B14F-4D97-AF65-F5344CB8AC3E}">
        <p14:creationId xmlns:p14="http://schemas.microsoft.com/office/powerpoint/2010/main" val="350649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75F4E3-4E53-43E9-B25F-6BC40CE7E839}" type="datetime1">
              <a:rPr lang="en-US" smtClean="0"/>
              <a:t>1/4/2024</a:t>
            </a:fld>
            <a:endParaRPr lang="en-US" dirty="0"/>
          </a:p>
        </p:txBody>
      </p:sp>
      <p:sp>
        <p:nvSpPr>
          <p:cNvPr id="5" name="Footer Placeholder 4"/>
          <p:cNvSpPr>
            <a:spLocks noGrp="1"/>
          </p:cNvSpPr>
          <p:nvPr>
            <p:ph type="ftr" sz="quarter" idx="11"/>
          </p:nvPr>
        </p:nvSpPr>
        <p:spPr>
          <a:xfrm>
            <a:off x="3486150" y="4824820"/>
            <a:ext cx="3143250" cy="180845"/>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dirty="0"/>
          </a:p>
        </p:txBody>
      </p:sp>
      <p:sp>
        <p:nvSpPr>
          <p:cNvPr id="7" name="Title 1"/>
          <p:cNvSpPr txBox="1"/>
          <p:nvPr/>
        </p:nvSpPr>
        <p:spPr>
          <a:xfrm>
            <a:off x="1922020"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Course  Outcomes (COs)</a:t>
            </a:r>
          </a:p>
        </p:txBody>
      </p:sp>
      <p:graphicFrame>
        <p:nvGraphicFramePr>
          <p:cNvPr id="3" name="Diagram 2"/>
          <p:cNvGraphicFramePr/>
          <p:nvPr/>
        </p:nvGraphicFramePr>
        <p:xfrm>
          <a:off x="1940484" y="605027"/>
          <a:ext cx="5417579" cy="782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40484" y="1528126"/>
          <a:ext cx="5400675" cy="466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041035"/>
          <a:ext cx="5400675" cy="43301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2474053"/>
          <a:ext cx="5400675" cy="44332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57389" y="2917374"/>
          <a:ext cx="5400676"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957388" y="3255599"/>
          <a:ext cx="5400675" cy="86509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2" name="Picture 1"/>
          <p:cNvPicPr>
            <a:picLocks noChangeAspect="1"/>
          </p:cNvPicPr>
          <p:nvPr/>
        </p:nvPicPr>
        <p:blipFill>
          <a:blip r:embed="rId32"/>
          <a:stretch>
            <a:fillRect/>
          </a:stretch>
        </p:blipFill>
        <p:spPr>
          <a:xfrm>
            <a:off x="1143000" y="-10409"/>
            <a:ext cx="813887" cy="475529"/>
          </a:xfrm>
          <a:prstGeom prst="rect">
            <a:avLst/>
          </a:prstGeom>
        </p:spPr>
      </p:pic>
    </p:spTree>
    <p:extLst>
      <p:ext uri="{BB962C8B-B14F-4D97-AF65-F5344CB8AC3E}">
        <p14:creationId xmlns:p14="http://schemas.microsoft.com/office/powerpoint/2010/main" val="22621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F7FE9C-ECEE-4472-B79D-EB8A477E46EB}" type="datetime1">
              <a:rPr lang="en-US" smtClean="0"/>
              <a:t>1/4/2024</a:t>
            </a:fld>
            <a:endParaRPr lang="en-US" dirty="0"/>
          </a:p>
        </p:txBody>
      </p:sp>
      <p:sp>
        <p:nvSpPr>
          <p:cNvPr id="5" name="Footer Placeholder 4"/>
          <p:cNvSpPr>
            <a:spLocks noGrp="1"/>
          </p:cNvSpPr>
          <p:nvPr>
            <p:ph type="ftr" sz="quarter" idx="11"/>
          </p:nvPr>
        </p:nvSpPr>
        <p:spPr>
          <a:xfrm>
            <a:off x="3486150" y="4767263"/>
            <a:ext cx="3228975"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sp>
        <p:nvSpPr>
          <p:cNvPr id="7" name="Title 1"/>
          <p:cNvSpPr txBox="1"/>
          <p:nvPr/>
        </p:nvSpPr>
        <p:spPr>
          <a:xfrm>
            <a:off x="1957387" y="12748"/>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Outcomes (POs)</a:t>
            </a:r>
          </a:p>
        </p:txBody>
      </p:sp>
      <p:graphicFrame>
        <p:nvGraphicFramePr>
          <p:cNvPr id="3" name="Diagram 2"/>
          <p:cNvGraphicFramePr/>
          <p:nvPr/>
        </p:nvGraphicFramePr>
        <p:xfrm>
          <a:off x="1885950" y="877844"/>
          <a:ext cx="4357688" cy="544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1585913"/>
          <a:ext cx="4286250" cy="377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014538"/>
          <a:ext cx="4286250" cy="3779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2451009"/>
          <a:ext cx="4286250" cy="37791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57389" y="2879634"/>
          <a:ext cx="4286249"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957388" y="3729038"/>
          <a:ext cx="4286250" cy="37791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 name="Picture 1"/>
          <p:cNvPicPr>
            <a:picLocks noChangeAspect="1"/>
          </p:cNvPicPr>
          <p:nvPr/>
        </p:nvPicPr>
        <p:blipFill>
          <a:blip r:embed="rId37"/>
          <a:stretch>
            <a:fillRect/>
          </a:stretch>
        </p:blipFill>
        <p:spPr>
          <a:xfrm>
            <a:off x="1143501" y="-20230"/>
            <a:ext cx="813887" cy="475529"/>
          </a:xfrm>
          <a:prstGeom prst="rect">
            <a:avLst/>
          </a:prstGeom>
        </p:spPr>
      </p:pic>
    </p:spTree>
    <p:extLst>
      <p:ext uri="{BB962C8B-B14F-4D97-AF65-F5344CB8AC3E}">
        <p14:creationId xmlns:p14="http://schemas.microsoft.com/office/powerpoint/2010/main" val="155123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3EBBB8-ABD4-4F7B-AAC2-D8D0F00A1D70}" type="datetime1">
              <a:rPr lang="en-US" smtClean="0"/>
              <a:t>1/4/2024</a:t>
            </a:fld>
            <a:endParaRPr lang="en-US" dirty="0"/>
          </a:p>
        </p:txBody>
      </p:sp>
      <p:sp>
        <p:nvSpPr>
          <p:cNvPr id="5" name="Footer Placeholder 4"/>
          <p:cNvSpPr>
            <a:spLocks noGrp="1"/>
          </p:cNvSpPr>
          <p:nvPr>
            <p:ph type="ftr" sz="quarter" idx="11"/>
          </p:nvPr>
        </p:nvSpPr>
        <p:spPr>
          <a:xfrm>
            <a:off x="3486150" y="4767262"/>
            <a:ext cx="3143250" cy="204788"/>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Outcomes (POs)</a:t>
            </a:r>
          </a:p>
        </p:txBody>
      </p:sp>
      <p:graphicFrame>
        <p:nvGraphicFramePr>
          <p:cNvPr id="3" name="Diagram 2"/>
          <p:cNvGraphicFramePr/>
          <p:nvPr/>
        </p:nvGraphicFramePr>
        <p:xfrm>
          <a:off x="1957388" y="729254"/>
          <a:ext cx="4286250" cy="6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1585913"/>
          <a:ext cx="4286250" cy="377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957388" y="2014538"/>
          <a:ext cx="4286250" cy="3779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957388" y="2451009"/>
          <a:ext cx="4286250" cy="37791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957389" y="2879634"/>
          <a:ext cx="4286249"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957388" y="3729038"/>
          <a:ext cx="4286250" cy="37791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 name="Picture 1"/>
          <p:cNvPicPr>
            <a:picLocks noChangeAspect="1"/>
          </p:cNvPicPr>
          <p:nvPr/>
        </p:nvPicPr>
        <p:blipFill>
          <a:blip r:embed="rId37"/>
          <a:stretch>
            <a:fillRect/>
          </a:stretch>
        </p:blipFill>
        <p:spPr>
          <a:xfrm>
            <a:off x="1143000" y="12992"/>
            <a:ext cx="813887" cy="475529"/>
          </a:xfrm>
          <a:prstGeom prst="rect">
            <a:avLst/>
          </a:prstGeom>
        </p:spPr>
      </p:pic>
    </p:spTree>
    <p:extLst>
      <p:ext uri="{BB962C8B-B14F-4D97-AF65-F5344CB8AC3E}">
        <p14:creationId xmlns:p14="http://schemas.microsoft.com/office/powerpoint/2010/main" val="137475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829328-90F2-45E6-B1B5-751BE1E1A9E6}" type="datetime1">
              <a:rPr lang="en-US" smtClean="0"/>
              <a:t>1/4/2024</a:t>
            </a:fld>
            <a:endParaRPr lang="en-US" dirty="0"/>
          </a:p>
        </p:txBody>
      </p:sp>
      <p:sp>
        <p:nvSpPr>
          <p:cNvPr id="5" name="Footer Placeholder 4"/>
          <p:cNvSpPr>
            <a:spLocks noGrp="1"/>
          </p:cNvSpPr>
          <p:nvPr>
            <p:ph type="ftr" sz="quarter" idx="11"/>
          </p:nvPr>
        </p:nvSpPr>
        <p:spPr>
          <a:xfrm>
            <a:off x="3414712" y="4830279"/>
            <a:ext cx="3043238" cy="19726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7" name="Title 1"/>
          <p:cNvSpPr txBox="1"/>
          <p:nvPr/>
        </p:nvSpPr>
        <p:spPr>
          <a:xfrm>
            <a:off x="1957387" y="13190"/>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COs - POs  Mapping</a:t>
            </a:r>
          </a:p>
        </p:txBody>
      </p:sp>
      <p:graphicFrame>
        <p:nvGraphicFramePr>
          <p:cNvPr id="11" name="Table 10"/>
          <p:cNvGraphicFramePr>
            <a:graphicFrameLocks noGrp="1"/>
          </p:cNvGraphicFramePr>
          <p:nvPr/>
        </p:nvGraphicFramePr>
        <p:xfrm>
          <a:off x="1571626" y="1243013"/>
          <a:ext cx="6215071" cy="2743203"/>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695281"/>
                <a:gridCol w="459983"/>
                <a:gridCol w="459983"/>
                <a:gridCol w="459983"/>
                <a:gridCol w="459983"/>
                <a:gridCol w="459983"/>
                <a:gridCol w="459983"/>
                <a:gridCol w="459983"/>
                <a:gridCol w="459983"/>
                <a:gridCol w="459983"/>
                <a:gridCol w="459983"/>
                <a:gridCol w="459983"/>
                <a:gridCol w="459983"/>
              </a:tblGrid>
              <a:tr h="420889">
                <a:tc>
                  <a:txBody>
                    <a:bodyPr/>
                    <a:lstStyle/>
                    <a:p>
                      <a:pPr algn="ctr" fontAlgn="ctr"/>
                      <a:r>
                        <a:rPr lang="en-US" sz="1200" b="1" u="none" strike="noStrike" dirty="0">
                          <a:effectLst/>
                        </a:rPr>
                        <a:t> CO.K</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PO6</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PO7</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PO8</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PO9</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PO10</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5840">
                <a:tc>
                  <a:txBody>
                    <a:bodyPr/>
                    <a:lstStyle/>
                    <a:p>
                      <a:pPr algn="ctr" rtl="0" fontAlgn="ctr"/>
                      <a:r>
                        <a:rPr lang="en-US" sz="1200" b="1" u="none" strike="noStrike" dirty="0">
                          <a:effectLst/>
                        </a:rPr>
                        <a:t>CO1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 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212920">
                <a:tc>
                  <a:txBody>
                    <a:bodyPr/>
                    <a:lstStyle/>
                    <a:p>
                      <a:pPr algn="ctr" fontAlgn="ctr"/>
                      <a:r>
                        <a:rPr lang="en-US" sz="1200" b="1" u="none" strike="noStrike" dirty="0">
                          <a:effectLst/>
                        </a:rPr>
                        <a:t>AVG </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2.4</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bl>
          </a:graphicData>
        </a:graphic>
      </p:graphicFrame>
      <p:pic>
        <p:nvPicPr>
          <p:cNvPr id="2" name="Picture 1"/>
          <p:cNvPicPr>
            <a:picLocks noChangeAspect="1"/>
          </p:cNvPicPr>
          <p:nvPr/>
        </p:nvPicPr>
        <p:blipFill>
          <a:blip r:embed="rId3"/>
          <a:stretch>
            <a:fillRect/>
          </a:stretch>
        </p:blipFill>
        <p:spPr>
          <a:xfrm>
            <a:off x="1164682" y="1"/>
            <a:ext cx="813887" cy="475529"/>
          </a:xfrm>
          <a:prstGeom prst="rect">
            <a:avLst/>
          </a:prstGeom>
        </p:spPr>
      </p:pic>
    </p:spTree>
    <p:extLst>
      <p:ext uri="{BB962C8B-B14F-4D97-AF65-F5344CB8AC3E}">
        <p14:creationId xmlns:p14="http://schemas.microsoft.com/office/powerpoint/2010/main" val="146517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5902CE-5A8F-4BE0-A839-1054BCECF476}" type="datetime1">
              <a:rPr lang="en-US" smtClean="0"/>
              <a:t>1/4/2024</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Specific Outcomes(PSOs)</a:t>
            </a:r>
          </a:p>
        </p:txBody>
      </p:sp>
      <p:graphicFrame>
        <p:nvGraphicFramePr>
          <p:cNvPr id="9" name="Table 8"/>
          <p:cNvGraphicFramePr>
            <a:graphicFrameLocks noGrp="1"/>
          </p:cNvGraphicFramePr>
          <p:nvPr/>
        </p:nvGraphicFramePr>
        <p:xfrm>
          <a:off x="2000251" y="1084589"/>
          <a:ext cx="5743576" cy="3337727"/>
        </p:xfrm>
        <a:graphic>
          <a:graphicData uri="http://schemas.openxmlformats.org/drawingml/2006/table">
            <a:tbl>
              <a:tblPr firstRow="1" bandRow="1">
                <a:tableStyleId>{5C22544A-7EE6-4342-B048-85BDC9FD1C3A}</a:tableStyleId>
              </a:tblPr>
              <a:tblGrid>
                <a:gridCol w="1006663"/>
                <a:gridCol w="1602192"/>
                <a:gridCol w="3134721"/>
              </a:tblGrid>
              <a:tr h="51270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S. No</a:t>
                      </a:r>
                      <a:r>
                        <a:rPr lang="en-IN" sz="1100" b="0" dirty="0">
                          <a:solidFill>
                            <a:schemeClr val="accent4">
                              <a:lumMod val="50000"/>
                            </a:schemeClr>
                          </a:solidFill>
                          <a:latin typeface="Times New Roman" panose="02020603050405020304"/>
                          <a:ea typeface="Times New Roman" panose="02020603050405020304"/>
                        </a:rPr>
                        <a:t>.</a:t>
                      </a:r>
                      <a:endParaRPr lang="en-US" sz="1100" b="0" dirty="0">
                        <a:solidFill>
                          <a:schemeClr val="accent4">
                            <a:lumMod val="50000"/>
                          </a:schemeClr>
                        </a:solidFill>
                        <a:latin typeface="Times New Roman" panose="02020603050405020304"/>
                        <a:ea typeface="Times New Roman" panose="02020603050405020304"/>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Outcomes (PSO)</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144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r>
                        <a:rPr lang="en-IN" sz="11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100" b="0" i="0" dirty="0">
                          <a:solidFill>
                            <a:schemeClr val="accent4">
                              <a:lumMod val="50000"/>
                            </a:schemeClr>
                          </a:solidFill>
                          <a:latin typeface="+mj-lt"/>
                          <a:ea typeface="Times New Roman" panose="02020603050405020304"/>
                        </a:rPr>
                        <a:t> </a:t>
                      </a:r>
                      <a:endParaRPr lang="en-US" sz="1100" b="0" i="0" baseline="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75438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14300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the capability to </a:t>
                      </a:r>
                      <a:r>
                        <a:rPr lang="en-IN" sz="1100" i="0" kern="1200" dirty="0" err="1">
                          <a:solidFill>
                            <a:schemeClr val="dk1"/>
                          </a:solidFill>
                          <a:effectLst/>
                          <a:latin typeface="+mj-lt"/>
                          <a:ea typeface="+mn-ea"/>
                          <a:cs typeface="+mn-cs"/>
                        </a:rPr>
                        <a:t>analyze</a:t>
                      </a:r>
                      <a:r>
                        <a:rPr lang="en-IN" sz="11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1167240" y="21883"/>
            <a:ext cx="813887" cy="475529"/>
          </a:xfrm>
          <a:prstGeom prst="rect">
            <a:avLst/>
          </a:prstGeom>
        </p:spPr>
      </p:pic>
      <p:pic>
        <p:nvPicPr>
          <p:cNvPr id="3" name="Picture 2"/>
          <p:cNvPicPr>
            <a:picLocks noChangeAspect="1"/>
          </p:cNvPicPr>
          <p:nvPr/>
        </p:nvPicPr>
        <p:blipFill>
          <a:blip r:embed="rId3"/>
          <a:stretch>
            <a:fillRect/>
          </a:stretch>
        </p:blipFill>
        <p:spPr>
          <a:xfrm>
            <a:off x="3314701" y="4780730"/>
            <a:ext cx="2830313" cy="246910"/>
          </a:xfrm>
          <a:prstGeom prst="rect">
            <a:avLst/>
          </a:prstGeom>
        </p:spPr>
      </p:pic>
    </p:spTree>
    <p:extLst>
      <p:ext uri="{BB962C8B-B14F-4D97-AF65-F5344CB8AC3E}">
        <p14:creationId xmlns:p14="http://schemas.microsoft.com/office/powerpoint/2010/main" val="91525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026FE7-FAF5-455E-A6F1-F76C40E67514}" type="datetime1">
              <a:rPr lang="en-US" smtClean="0"/>
              <a:t>1/4/2024</a:t>
            </a:fld>
            <a:endParaRPr lang="en-US" dirty="0"/>
          </a:p>
        </p:txBody>
      </p:sp>
      <p:sp>
        <p:nvSpPr>
          <p:cNvPr id="5" name="Footer Placeholder 4"/>
          <p:cNvSpPr>
            <a:spLocks noGrp="1"/>
          </p:cNvSpPr>
          <p:nvPr>
            <p:ph type="ftr" sz="quarter" idx="11"/>
          </p:nvPr>
        </p:nvSpPr>
        <p:spPr>
          <a:xfrm>
            <a:off x="3414712" y="4790662"/>
            <a:ext cx="3100388" cy="250445"/>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7" name="Title 1"/>
          <p:cNvSpPr txBox="1"/>
          <p:nvPr/>
        </p:nvSpPr>
        <p:spPr>
          <a:xfrm>
            <a:off x="1938924"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COs - PSOs  Mapping</a:t>
            </a:r>
          </a:p>
        </p:txBody>
      </p:sp>
      <p:graphicFrame>
        <p:nvGraphicFramePr>
          <p:cNvPr id="9" name="Table 8"/>
          <p:cNvGraphicFramePr>
            <a:graphicFrameLocks noGrp="1"/>
          </p:cNvGraphicFramePr>
          <p:nvPr/>
        </p:nvGraphicFramePr>
        <p:xfrm>
          <a:off x="1957387" y="1328739"/>
          <a:ext cx="5400677" cy="2762642"/>
        </p:xfrm>
        <a:graphic>
          <a:graphicData uri="http://schemas.openxmlformats.org/drawingml/2006/table">
            <a:tbl>
              <a:tblPr firstRow="1" bandRow="1">
                <a:tableStyleId>{5C22544A-7EE6-4342-B048-85BDC9FD1C3A}</a:tableStyleId>
              </a:tblPr>
              <a:tblGrid>
                <a:gridCol w="922805"/>
                <a:gridCol w="1157288"/>
                <a:gridCol w="1157288"/>
                <a:gridCol w="1114425"/>
                <a:gridCol w="1048872"/>
              </a:tblGrid>
              <a:tr h="45706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CO.K</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55372">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657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8684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CO5</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1143501" y="1"/>
            <a:ext cx="813887" cy="475529"/>
          </a:xfrm>
          <a:prstGeom prst="rect">
            <a:avLst/>
          </a:prstGeom>
        </p:spPr>
      </p:pic>
    </p:spTree>
    <p:extLst>
      <p:ext uri="{BB962C8B-B14F-4D97-AF65-F5344CB8AC3E}">
        <p14:creationId xmlns:p14="http://schemas.microsoft.com/office/powerpoint/2010/main" val="6448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A9789C-294B-4F22-9F7E-4EB0CEF99C1D}" type="datetime1">
              <a:rPr lang="en-US" smtClean="0"/>
              <a:t>1/4/2024</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Educational Objectives (PEOs)</a:t>
            </a:r>
          </a:p>
        </p:txBody>
      </p:sp>
      <p:graphicFrame>
        <p:nvGraphicFramePr>
          <p:cNvPr id="9" name="Table 8"/>
          <p:cNvGraphicFramePr>
            <a:graphicFrameLocks noGrp="1"/>
          </p:cNvGraphicFramePr>
          <p:nvPr/>
        </p:nvGraphicFramePr>
        <p:xfrm>
          <a:off x="1700213" y="1328738"/>
          <a:ext cx="6086475" cy="3208727"/>
        </p:xfrm>
        <a:graphic>
          <a:graphicData uri="http://schemas.openxmlformats.org/drawingml/2006/table">
            <a:tbl>
              <a:tblPr firstRow="1" bandRow="1">
                <a:tableStyleId>{5C22544A-7EE6-4342-B048-85BDC9FD1C3A}</a:tableStyleId>
              </a:tblPr>
              <a:tblGrid>
                <a:gridCol w="1567729"/>
                <a:gridCol w="4518746"/>
              </a:tblGrid>
              <a:tr h="488387">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Educational</a:t>
                      </a:r>
                      <a:r>
                        <a:rPr lang="en-US" sz="1100" b="0" baseline="0" dirty="0">
                          <a:solidFill>
                            <a:schemeClr val="accent4">
                              <a:lumMod val="50000"/>
                            </a:schemeClr>
                          </a:solidFill>
                          <a:latin typeface="Times New Roman" panose="02020603050405020304"/>
                          <a:ea typeface="Times New Roman" panose="02020603050405020304"/>
                        </a:rPr>
                        <a:t> Objectives</a:t>
                      </a:r>
                      <a:r>
                        <a:rPr lang="en-US" sz="1100" b="0" dirty="0">
                          <a:solidFill>
                            <a:schemeClr val="accent4">
                              <a:lumMod val="50000"/>
                            </a:schemeClr>
                          </a:solidFill>
                          <a:latin typeface="Times New Roman" panose="02020603050405020304"/>
                          <a:ea typeface="Times New Roman" panose="02020603050405020304"/>
                        </a:rPr>
                        <a:t> (PEOs)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100" i="0" u="sng" dirty="0">
                          <a:solidFill>
                            <a:srgbClr val="000000"/>
                          </a:solidFill>
                          <a:effectLst/>
                          <a:latin typeface="+mj-lt"/>
                          <a:ea typeface="Times New Roman" panose="02020603050405020304" pitchFamily="18" charset="0"/>
                        </a:rPr>
                        <a:t>to solve real-world complex problems</a:t>
                      </a:r>
                      <a:r>
                        <a:rPr lang="en-IN" sz="1100" i="0" dirty="0">
                          <a:solidFill>
                            <a:srgbClr val="000000"/>
                          </a:solidFill>
                          <a:effectLst/>
                          <a:latin typeface="+mj-lt"/>
                          <a:ea typeface="Times New Roman" panose="02020603050405020304" pitchFamily="18" charset="0"/>
                        </a:rPr>
                        <a:t>/to address ever changing industrial requirements globally.</a:t>
                      </a:r>
                      <a:endParaRPr lang="en-IN" sz="1100" i="0" dirty="0">
                        <a:effectLst/>
                        <a:latin typeface="+mj-lt"/>
                        <a:ea typeface="Times New Roman" panose="02020603050405020304" pitchFamily="18" charset="0"/>
                      </a:endParaRPr>
                    </a:p>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100" i="0" dirty="0">
                        <a:effectLst/>
                        <a:latin typeface="+mj-lt"/>
                        <a:ea typeface="Times New Roman" panose="02020603050405020304" pitchFamily="18" charset="0"/>
                      </a:endParaRPr>
                    </a:p>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001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1"/>
          <p:cNvPicPr>
            <a:picLocks noChangeAspect="1"/>
          </p:cNvPicPr>
          <p:nvPr/>
        </p:nvPicPr>
        <p:blipFill>
          <a:blip r:embed="rId2"/>
          <a:stretch>
            <a:fillRect/>
          </a:stretch>
        </p:blipFill>
        <p:spPr>
          <a:xfrm>
            <a:off x="1143501" y="25132"/>
            <a:ext cx="813887" cy="475529"/>
          </a:xfrm>
          <a:prstGeom prst="rect">
            <a:avLst/>
          </a:prstGeom>
        </p:spPr>
      </p:pic>
      <p:sp>
        <p:nvSpPr>
          <p:cNvPr id="3" name="Footer Placeholder 4"/>
          <p:cNvSpPr txBox="1"/>
          <p:nvPr/>
        </p:nvSpPr>
        <p:spPr>
          <a:xfrm>
            <a:off x="3529012" y="4767264"/>
            <a:ext cx="3043238" cy="273844"/>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Aarushi Thusu         ACSAI0622 Social Media Analytics     Unit 5</a:t>
            </a:r>
          </a:p>
        </p:txBody>
      </p:sp>
    </p:spTree>
    <p:extLst>
      <p:ext uri="{BB962C8B-B14F-4D97-AF65-F5344CB8AC3E}">
        <p14:creationId xmlns:p14="http://schemas.microsoft.com/office/powerpoint/2010/main" val="16827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402401-6995-42F7-975C-9BDF65C650D7}" type="datetime1">
              <a:rPr lang="en-US" smtClean="0"/>
              <a:t>1/4/2024</a:t>
            </a:fld>
            <a:endParaRPr lang="en-US" dirty="0"/>
          </a:p>
        </p:txBody>
      </p:sp>
      <p:sp>
        <p:nvSpPr>
          <p:cNvPr id="5" name="Footer Placeholder 4"/>
          <p:cNvSpPr>
            <a:spLocks noGrp="1"/>
          </p:cNvSpPr>
          <p:nvPr>
            <p:ph type="ftr" sz="quarter" idx="11"/>
          </p:nvPr>
        </p:nvSpPr>
        <p:spPr>
          <a:xfrm>
            <a:off x="3414712" y="4760585"/>
            <a:ext cx="3043238" cy="280521"/>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8" name="Picture 7"/>
          <p:cNvPicPr>
            <a:picLocks noChangeAspect="1"/>
          </p:cNvPicPr>
          <p:nvPr/>
        </p:nvPicPr>
        <p:blipFill>
          <a:blip r:embed="rId2"/>
          <a:stretch>
            <a:fillRect/>
          </a:stretch>
        </p:blipFill>
        <p:spPr>
          <a:xfrm>
            <a:off x="1807369" y="1067352"/>
            <a:ext cx="6043613" cy="3112388"/>
          </a:xfrm>
          <a:prstGeom prst="rect">
            <a:avLst/>
          </a:prstGeom>
        </p:spPr>
      </p:pic>
      <p:pic>
        <p:nvPicPr>
          <p:cNvPr id="2" name="Picture 1"/>
          <p:cNvPicPr>
            <a:picLocks noChangeAspect="1"/>
          </p:cNvPicPr>
          <p:nvPr/>
        </p:nvPicPr>
        <p:blipFill>
          <a:blip r:embed="rId3"/>
          <a:stretch>
            <a:fillRect/>
          </a:stretch>
        </p:blipFill>
        <p:spPr>
          <a:xfrm>
            <a:off x="1143501" y="6406"/>
            <a:ext cx="813887" cy="480101"/>
          </a:xfrm>
          <a:prstGeom prst="rect">
            <a:avLst/>
          </a:prstGeom>
        </p:spPr>
      </p:pic>
    </p:spTree>
    <p:extLst>
      <p:ext uri="{BB962C8B-B14F-4D97-AF65-F5344CB8AC3E}">
        <p14:creationId xmlns:p14="http://schemas.microsoft.com/office/powerpoint/2010/main" val="362109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8DA6F7-8B9D-4BCF-A734-D0A7B7792D3B}" type="datetime1">
              <a:rPr lang="en-US" smtClean="0"/>
              <a:t>1/4/2024</a:t>
            </a:fld>
            <a:endParaRPr lang="en-US" dirty="0"/>
          </a:p>
        </p:txBody>
      </p:sp>
      <p:sp>
        <p:nvSpPr>
          <p:cNvPr id="5" name="Footer Placeholder 4"/>
          <p:cNvSpPr>
            <a:spLocks noGrp="1"/>
          </p:cNvSpPr>
          <p:nvPr>
            <p:ph type="ftr" sz="quarter" idx="11"/>
          </p:nvPr>
        </p:nvSpPr>
        <p:spPr>
          <a:xfrm>
            <a:off x="3414712" y="4727698"/>
            <a:ext cx="3043238" cy="244352"/>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9" name="Picture 8"/>
          <p:cNvPicPr>
            <a:picLocks noChangeAspect="1"/>
          </p:cNvPicPr>
          <p:nvPr/>
        </p:nvPicPr>
        <p:blipFill>
          <a:blip r:embed="rId2"/>
          <a:stretch>
            <a:fillRect/>
          </a:stretch>
        </p:blipFill>
        <p:spPr>
          <a:xfrm>
            <a:off x="1721644" y="1089427"/>
            <a:ext cx="6215063" cy="3068240"/>
          </a:xfrm>
          <a:prstGeom prst="rect">
            <a:avLst/>
          </a:prstGeom>
        </p:spPr>
      </p:pic>
      <p:pic>
        <p:nvPicPr>
          <p:cNvPr id="2" name="Picture 1"/>
          <p:cNvPicPr>
            <a:picLocks noChangeAspect="1"/>
          </p:cNvPicPr>
          <p:nvPr/>
        </p:nvPicPr>
        <p:blipFill>
          <a:blip r:embed="rId3"/>
          <a:stretch>
            <a:fillRect/>
          </a:stretch>
        </p:blipFill>
        <p:spPr>
          <a:xfrm>
            <a:off x="1143501" y="39294"/>
            <a:ext cx="813887" cy="480101"/>
          </a:xfrm>
          <a:prstGeom prst="rect">
            <a:avLst/>
          </a:prstGeom>
        </p:spPr>
      </p:pic>
    </p:spTree>
    <p:extLst>
      <p:ext uri="{BB962C8B-B14F-4D97-AF65-F5344CB8AC3E}">
        <p14:creationId xmlns:p14="http://schemas.microsoft.com/office/powerpoint/2010/main" val="21083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1BAF14-7467-4714-8FF4-E295B0442A22}" type="datetime1">
              <a:rPr lang="en-US" smtClean="0"/>
              <a:t>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dirty="0"/>
          </a:p>
        </p:txBody>
      </p:sp>
      <p:sp>
        <p:nvSpPr>
          <p:cNvPr id="7" name="Title 1"/>
          <p:cNvSpPr txBox="1"/>
          <p:nvPr/>
        </p:nvSpPr>
        <p:spPr>
          <a:xfrm>
            <a:off x="1396314" y="-29029"/>
            <a:ext cx="6604687"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dirty="0"/>
              <a:t>Faculty Introduction</a:t>
            </a:r>
          </a:p>
        </p:txBody>
      </p:sp>
      <p:graphicFrame>
        <p:nvGraphicFramePr>
          <p:cNvPr id="10" name="Table 10"/>
          <p:cNvGraphicFramePr>
            <a:graphicFrameLocks noGrp="1"/>
          </p:cNvGraphicFramePr>
          <p:nvPr/>
        </p:nvGraphicFramePr>
        <p:xfrm>
          <a:off x="1485900" y="1885951"/>
          <a:ext cx="6300787" cy="2437134"/>
        </p:xfrm>
        <a:graphic>
          <a:graphicData uri="http://schemas.openxmlformats.org/drawingml/2006/table">
            <a:tbl>
              <a:tblPr firstRow="1" bandRow="1">
                <a:tableStyleId>{E8B1032C-EA38-4F05-BA0D-38AFFFC7BED3}</a:tableStyleId>
              </a:tblPr>
              <a:tblGrid>
                <a:gridCol w="1360970"/>
                <a:gridCol w="4939817"/>
              </a:tblGrid>
              <a:tr h="300351">
                <a:tc>
                  <a:txBody>
                    <a:bodyPr/>
                    <a:lstStyle/>
                    <a:p>
                      <a:r>
                        <a:rPr lang="en-US" sz="1500" dirty="0"/>
                        <a:t>Name</a:t>
                      </a:r>
                      <a:endParaRPr lang="en-IN" sz="1500" dirty="0"/>
                    </a:p>
                  </a:txBody>
                  <a:tcPr marL="51435" marR="51435" marT="25718" marB="25718"/>
                </a:tc>
                <a:tc>
                  <a:txBody>
                    <a:bodyPr/>
                    <a:lstStyle/>
                    <a:p>
                      <a:r>
                        <a:rPr lang="en-IN" sz="1500" dirty="0"/>
                        <a:t>Aarushi Thusu</a:t>
                      </a:r>
                    </a:p>
                  </a:txBody>
                  <a:tcPr marL="51435" marR="51435" marT="25718" marB="25718"/>
                </a:tc>
              </a:tr>
              <a:tr h="300351">
                <a:tc>
                  <a:txBody>
                    <a:bodyPr/>
                    <a:lstStyle/>
                    <a:p>
                      <a:r>
                        <a:rPr lang="en-US" sz="1500" dirty="0"/>
                        <a:t>Qualification</a:t>
                      </a:r>
                      <a:endParaRPr lang="en-IN" sz="1500" dirty="0"/>
                    </a:p>
                  </a:txBody>
                  <a:tcPr marL="51435" marR="51435" marT="25718" marB="25718"/>
                </a:tc>
                <a:tc>
                  <a:txBody>
                    <a:bodyPr/>
                    <a:lstStyle/>
                    <a:p>
                      <a:r>
                        <a:rPr lang="en-US" sz="1500" dirty="0"/>
                        <a:t>M. Tech. (Artificial Intelligence)</a:t>
                      </a:r>
                      <a:endParaRPr lang="en-IN" sz="1500" dirty="0"/>
                    </a:p>
                  </a:txBody>
                  <a:tcPr marL="51435" marR="51435" marT="25718" marB="25718">
                    <a:solidFill>
                      <a:srgbClr val="FF0000">
                        <a:alpha val="20000"/>
                      </a:srgbClr>
                    </a:solidFill>
                  </a:tcPr>
                </a:tc>
              </a:tr>
              <a:tr h="300351">
                <a:tc>
                  <a:txBody>
                    <a:bodyPr/>
                    <a:lstStyle/>
                    <a:p>
                      <a:r>
                        <a:rPr lang="en-US" sz="1500" dirty="0"/>
                        <a:t>Designation</a:t>
                      </a:r>
                      <a:endParaRPr lang="en-IN" sz="1500" dirty="0"/>
                    </a:p>
                  </a:txBody>
                  <a:tcPr marL="51435" marR="51435" marT="25718" marB="25718"/>
                </a:tc>
                <a:tc>
                  <a:txBody>
                    <a:bodyPr/>
                    <a:lstStyle/>
                    <a:p>
                      <a:r>
                        <a:rPr lang="en-US" sz="1500" dirty="0"/>
                        <a:t>Assistant Professor</a:t>
                      </a:r>
                      <a:endParaRPr lang="en-IN" sz="1500" dirty="0"/>
                    </a:p>
                  </a:txBody>
                  <a:tcPr marL="51435" marR="51435" marT="25718" marB="25718"/>
                </a:tc>
              </a:tr>
              <a:tr h="300351">
                <a:tc>
                  <a:txBody>
                    <a:bodyPr/>
                    <a:lstStyle/>
                    <a:p>
                      <a:r>
                        <a:rPr lang="en-US" sz="1500" dirty="0"/>
                        <a:t>Department</a:t>
                      </a:r>
                      <a:endParaRPr lang="en-IN" sz="1500" dirty="0"/>
                    </a:p>
                  </a:txBody>
                  <a:tcPr marL="51435" marR="51435" marT="25718" marB="25718"/>
                </a:tc>
                <a:tc>
                  <a:txBody>
                    <a:bodyPr/>
                    <a:lstStyle/>
                    <a:p>
                      <a:r>
                        <a:rPr lang="en-IN" sz="1500" dirty="0"/>
                        <a:t>AIML</a:t>
                      </a:r>
                    </a:p>
                  </a:txBody>
                  <a:tcPr marL="51435" marR="51435" marT="25718" marB="25718">
                    <a:solidFill>
                      <a:srgbClr val="C00000">
                        <a:alpha val="20000"/>
                      </a:srgbClr>
                    </a:solidFill>
                  </a:tcPr>
                </a:tc>
              </a:tr>
              <a:tr h="508635">
                <a:tc>
                  <a:txBody>
                    <a:bodyPr/>
                    <a:lstStyle/>
                    <a:p>
                      <a:r>
                        <a:rPr lang="en-US" sz="1500" dirty="0"/>
                        <a:t>NIET Experience</a:t>
                      </a:r>
                      <a:endParaRPr lang="en-IN" sz="1500" dirty="0"/>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500" dirty="0" smtClean="0"/>
                        <a:t>1</a:t>
                      </a:r>
                      <a:r>
                        <a:rPr lang="en-US" sz="1500" baseline="0" dirty="0" smtClean="0"/>
                        <a:t> Year 7 Months</a:t>
                      </a:r>
                      <a:endParaRPr lang="en-US" sz="1500" dirty="0"/>
                    </a:p>
                  </a:txBody>
                  <a:tcPr marL="51435" marR="51435" marT="25718" marB="25718">
                    <a:solidFill>
                      <a:srgbClr val="FF0000">
                        <a:alpha val="20000"/>
                      </a:srgbClr>
                    </a:solidFill>
                  </a:tcPr>
                </a:tc>
              </a:tr>
              <a:tr h="727094">
                <a:tc>
                  <a:txBody>
                    <a:bodyPr/>
                    <a:lstStyle/>
                    <a:p>
                      <a:r>
                        <a:rPr lang="en-US" sz="1500" dirty="0"/>
                        <a:t>Subject Taught</a:t>
                      </a:r>
                      <a:endParaRPr lang="en-IN" sz="1500" dirty="0"/>
                    </a:p>
                  </a:txBody>
                  <a:tcPr marL="51435" marR="51435" marT="25718" marB="25718"/>
                </a:tc>
                <a:tc>
                  <a:txBody>
                    <a:bodyPr/>
                    <a:lstStyle/>
                    <a:p>
                      <a:pPr algn="just"/>
                      <a:r>
                        <a:rPr lang="en-US" sz="1500" b="0" dirty="0"/>
                        <a:t>Data Analytics, </a:t>
                      </a:r>
                      <a:r>
                        <a:rPr lang="en-US" sz="1500" b="0" dirty="0" smtClean="0"/>
                        <a:t>Introduction</a:t>
                      </a:r>
                      <a:r>
                        <a:rPr lang="en-US" sz="1500" b="0" baseline="0" dirty="0" smtClean="0"/>
                        <a:t> to Artificial Intelligence, Social Media Analytics</a:t>
                      </a:r>
                      <a:endParaRPr lang="en-IN" sz="1500" b="0" dirty="0"/>
                    </a:p>
                  </a:txBody>
                  <a:tcPr marL="51435" marR="51435" marT="25718" marB="25718"/>
                </a:tc>
              </a:tr>
            </a:tbl>
          </a:graphicData>
        </a:graphic>
      </p:graphicFrame>
      <p:sp>
        <p:nvSpPr>
          <p:cNvPr id="9" name="Footer Placeholder 12"/>
          <p:cNvSpPr>
            <a:spLocks noGrp="1"/>
          </p:cNvSpPr>
          <p:nvPr>
            <p:ph type="ftr" sz="quarter" idx="11"/>
          </p:nvPr>
        </p:nvSpPr>
        <p:spPr>
          <a:xfrm>
            <a:off x="3437164" y="4629150"/>
            <a:ext cx="3557588" cy="411956"/>
          </a:xfrm>
        </p:spPr>
        <p:txBody>
          <a:bodyPr/>
          <a:lstStyle/>
          <a:p>
            <a:r>
              <a:rPr lang="en-US" smtClean="0"/>
              <a:t>AARUSHI     Social Media Analytics         Unit 3</a:t>
            </a:r>
            <a:endParaRPr lang="en-US" dirty="0"/>
          </a:p>
        </p:txBody>
      </p:sp>
      <p:pic>
        <p:nvPicPr>
          <p:cNvPr id="2" name="Picture 1"/>
          <p:cNvPicPr>
            <a:picLocks noChangeAspect="1"/>
          </p:cNvPicPr>
          <p:nvPr/>
        </p:nvPicPr>
        <p:blipFill>
          <a:blip r:embed="rId2"/>
          <a:stretch>
            <a:fillRect/>
          </a:stretch>
        </p:blipFill>
        <p:spPr>
          <a:xfrm>
            <a:off x="74141" y="1862"/>
            <a:ext cx="841644" cy="5852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9251" y="525737"/>
            <a:ext cx="2057401" cy="1239043"/>
          </a:xfrm>
          <a:prstGeom prst="rect">
            <a:avLst/>
          </a:prstGeom>
        </p:spPr>
      </p:pic>
    </p:spTree>
    <p:extLst>
      <p:ext uri="{BB962C8B-B14F-4D97-AF65-F5344CB8AC3E}">
        <p14:creationId xmlns:p14="http://schemas.microsoft.com/office/powerpoint/2010/main" val="274416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747E75-BE42-4765-B063-2A3EBB6AAEBB}" type="datetime1">
              <a:rPr lang="en-US" smtClean="0"/>
              <a:t>1/4/2024</a:t>
            </a:fld>
            <a:endParaRPr lang="en-US" dirty="0"/>
          </a:p>
        </p:txBody>
      </p:sp>
      <p:sp>
        <p:nvSpPr>
          <p:cNvPr id="5" name="Footer Placeholder 4"/>
          <p:cNvSpPr>
            <a:spLocks noGrp="1"/>
          </p:cNvSpPr>
          <p:nvPr>
            <p:ph type="ftr" sz="quarter" idx="11"/>
          </p:nvPr>
        </p:nvSpPr>
        <p:spPr>
          <a:xfrm>
            <a:off x="3414712" y="4841987"/>
            <a:ext cx="3043238" cy="199119"/>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sp>
        <p:nvSpPr>
          <p:cNvPr id="7" name="Title 1"/>
          <p:cNvSpPr txBox="1"/>
          <p:nvPr/>
        </p:nvSpPr>
        <p:spPr>
          <a:xfrm>
            <a:off x="1957387" y="19344"/>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9" name="Picture 8"/>
          <p:cNvPicPr>
            <a:picLocks noChangeAspect="1"/>
          </p:cNvPicPr>
          <p:nvPr/>
        </p:nvPicPr>
        <p:blipFill>
          <a:blip r:embed="rId2"/>
          <a:stretch>
            <a:fillRect/>
          </a:stretch>
        </p:blipFill>
        <p:spPr>
          <a:xfrm>
            <a:off x="1614487" y="1120678"/>
            <a:ext cx="6386513" cy="3005736"/>
          </a:xfrm>
          <a:prstGeom prst="rect">
            <a:avLst/>
          </a:prstGeom>
        </p:spPr>
      </p:pic>
      <p:pic>
        <p:nvPicPr>
          <p:cNvPr id="2" name="Picture 1"/>
          <p:cNvPicPr>
            <a:picLocks noChangeAspect="1"/>
          </p:cNvPicPr>
          <p:nvPr/>
        </p:nvPicPr>
        <p:blipFill>
          <a:blip r:embed="rId3"/>
          <a:stretch>
            <a:fillRect/>
          </a:stretch>
        </p:blipFill>
        <p:spPr>
          <a:xfrm>
            <a:off x="1143000" y="19345"/>
            <a:ext cx="813887" cy="480101"/>
          </a:xfrm>
          <a:prstGeom prst="rect">
            <a:avLst/>
          </a:prstGeom>
        </p:spPr>
      </p:pic>
    </p:spTree>
    <p:extLst>
      <p:ext uri="{BB962C8B-B14F-4D97-AF65-F5344CB8AC3E}">
        <p14:creationId xmlns:p14="http://schemas.microsoft.com/office/powerpoint/2010/main" val="92476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D0182D-5C31-42BD-9F78-5CF0F97AC3FD}" type="datetime1">
              <a:rPr lang="en-US" smtClean="0"/>
              <a:t>1/4/2024</a:t>
            </a:fld>
            <a:endParaRPr lang="en-US" dirty="0"/>
          </a:p>
        </p:txBody>
      </p:sp>
      <p:sp>
        <p:nvSpPr>
          <p:cNvPr id="5" name="Footer Placeholder 4"/>
          <p:cNvSpPr>
            <a:spLocks noGrp="1"/>
          </p:cNvSpPr>
          <p:nvPr>
            <p:ph type="ftr" sz="quarter" idx="11"/>
          </p:nvPr>
        </p:nvSpPr>
        <p:spPr>
          <a:xfrm>
            <a:off x="3414712" y="4719294"/>
            <a:ext cx="3100388" cy="252757"/>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7" name="Title 1"/>
          <p:cNvSpPr txBox="1"/>
          <p:nvPr/>
        </p:nvSpPr>
        <p:spPr>
          <a:xfrm>
            <a:off x="1935956"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Online External Exam Question Paper (100 marks)</a:t>
            </a:r>
          </a:p>
        </p:txBody>
      </p:sp>
      <p:pic>
        <p:nvPicPr>
          <p:cNvPr id="8" name="Picture 7"/>
          <p:cNvPicPr>
            <a:picLocks noChangeAspect="1"/>
          </p:cNvPicPr>
          <p:nvPr/>
        </p:nvPicPr>
        <p:blipFill>
          <a:blip r:embed="rId2"/>
          <a:stretch>
            <a:fillRect/>
          </a:stretch>
        </p:blipFill>
        <p:spPr>
          <a:xfrm>
            <a:off x="1678781" y="1069256"/>
            <a:ext cx="6300788" cy="3068240"/>
          </a:xfrm>
          <a:prstGeom prst="rect">
            <a:avLst/>
          </a:prstGeom>
        </p:spPr>
      </p:pic>
      <p:pic>
        <p:nvPicPr>
          <p:cNvPr id="2" name="Picture 1"/>
          <p:cNvPicPr>
            <a:picLocks noChangeAspect="1"/>
          </p:cNvPicPr>
          <p:nvPr/>
        </p:nvPicPr>
        <p:blipFill>
          <a:blip r:embed="rId3"/>
          <a:stretch>
            <a:fillRect/>
          </a:stretch>
        </p:blipFill>
        <p:spPr>
          <a:xfrm>
            <a:off x="1122070" y="7357"/>
            <a:ext cx="813887" cy="480101"/>
          </a:xfrm>
          <a:prstGeom prst="rect">
            <a:avLst/>
          </a:prstGeom>
        </p:spPr>
      </p:pic>
    </p:spTree>
    <p:extLst>
      <p:ext uri="{BB962C8B-B14F-4D97-AF65-F5344CB8AC3E}">
        <p14:creationId xmlns:p14="http://schemas.microsoft.com/office/powerpoint/2010/main" val="172690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9D3AD0-8101-4C22-9F30-B0755D26C561}" type="datetime1">
              <a:rPr lang="en-US" smtClean="0"/>
              <a:t>1/4/2024</a:t>
            </a:fld>
            <a:endParaRPr lang="en-US" dirty="0"/>
          </a:p>
        </p:txBody>
      </p:sp>
      <p:sp>
        <p:nvSpPr>
          <p:cNvPr id="5" name="Footer Placeholder 4"/>
          <p:cNvSpPr>
            <a:spLocks noGrp="1"/>
          </p:cNvSpPr>
          <p:nvPr>
            <p:ph type="ftr" sz="quarter" idx="11"/>
          </p:nvPr>
        </p:nvSpPr>
        <p:spPr>
          <a:xfrm>
            <a:off x="3414712" y="4757284"/>
            <a:ext cx="3100388" cy="283823"/>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Prerequisite / Recap</a:t>
            </a:r>
          </a:p>
        </p:txBody>
      </p:sp>
      <p:sp>
        <p:nvSpPr>
          <p:cNvPr id="9" name="Content Placeholder 2"/>
          <p:cNvSpPr>
            <a:spLocks noGrp="1"/>
          </p:cNvSpPr>
          <p:nvPr>
            <p:ph idx="1"/>
          </p:nvPr>
        </p:nvSpPr>
        <p:spPr>
          <a:xfrm>
            <a:off x="1657350" y="1243012"/>
            <a:ext cx="6215063" cy="2786063"/>
          </a:xfrm>
          <a:solidFill>
            <a:schemeClr val="accent1">
              <a:lumMod val="60000"/>
              <a:lumOff val="40000"/>
            </a:schemeClr>
          </a:solidFill>
          <a:ln w="19050">
            <a:solidFill>
              <a:schemeClr val="tx1"/>
            </a:solidFill>
          </a:ln>
        </p:spPr>
        <p:txBody>
          <a:bodyPr>
            <a:normAutofit/>
          </a:bodyPr>
          <a:lstStyle/>
          <a:p>
            <a:pPr algn="just">
              <a:lnSpc>
                <a:spcPct val="200000"/>
              </a:lnSpc>
            </a:pPr>
            <a:r>
              <a:rPr lang="en-US" sz="1013" dirty="0"/>
              <a:t>Student should have knowledge of </a:t>
            </a:r>
            <a:r>
              <a:rPr lang="en-IN" sz="1013" dirty="0"/>
              <a:t>Knowledge of Data Analysis Tools and Web Technology</a:t>
            </a:r>
            <a:r>
              <a:rPr lang="en-US" sz="1013" dirty="0"/>
              <a:t>.</a:t>
            </a:r>
          </a:p>
          <a:p>
            <a:pPr algn="just">
              <a:lnSpc>
                <a:spcPct val="200000"/>
              </a:lnSpc>
            </a:pPr>
            <a:r>
              <a:rPr lang="en-US" sz="1013" dirty="0"/>
              <a:t>Students should have good knowledge of Python Programming and Python coding experience.</a:t>
            </a:r>
          </a:p>
          <a:p>
            <a:pPr algn="just">
              <a:lnSpc>
                <a:spcPct val="200000"/>
              </a:lnSpc>
            </a:pPr>
            <a:r>
              <a:rPr lang="en-US" sz="1013" dirty="0"/>
              <a:t>knowledge of Computer and basic skill. </a:t>
            </a:r>
          </a:p>
          <a:p>
            <a:pPr algn="just">
              <a:lnSpc>
                <a:spcPct val="200000"/>
              </a:lnSpc>
            </a:pPr>
            <a:r>
              <a:rPr lang="en-US" sz="1013" dirty="0"/>
              <a:t>Good problem solving Skill .</a:t>
            </a:r>
          </a:p>
          <a:p>
            <a:pPr marL="0" indent="0" algn="just">
              <a:buNone/>
            </a:pPr>
            <a:endParaRPr lang="en-US" sz="1575" dirty="0"/>
          </a:p>
          <a:p>
            <a:pPr>
              <a:buNone/>
            </a:pPr>
            <a:endParaRPr lang="en-US" dirty="0"/>
          </a:p>
        </p:txBody>
      </p:sp>
      <p:pic>
        <p:nvPicPr>
          <p:cNvPr id="2" name="Picture 1"/>
          <p:cNvPicPr>
            <a:picLocks noChangeAspect="1"/>
          </p:cNvPicPr>
          <p:nvPr/>
        </p:nvPicPr>
        <p:blipFill>
          <a:blip r:embed="rId2"/>
          <a:stretch>
            <a:fillRect/>
          </a:stretch>
        </p:blipFill>
        <p:spPr>
          <a:xfrm>
            <a:off x="1143000" y="34705"/>
            <a:ext cx="813887" cy="480101"/>
          </a:xfrm>
          <a:prstGeom prst="rect">
            <a:avLst/>
          </a:prstGeom>
        </p:spPr>
      </p:pic>
    </p:spTree>
    <p:extLst>
      <p:ext uri="{BB962C8B-B14F-4D97-AF65-F5344CB8AC3E}">
        <p14:creationId xmlns:p14="http://schemas.microsoft.com/office/powerpoint/2010/main" val="409367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90A1C8-9EF9-4EFA-B748-7AD4E99F9D21}" type="datetime1">
              <a:rPr lang="en-US" smtClean="0"/>
              <a:t>1/4/2024</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Brief Introduction about the Subject with videos</a:t>
            </a:r>
          </a:p>
        </p:txBody>
      </p:sp>
      <p:sp>
        <p:nvSpPr>
          <p:cNvPr id="9" name="Content Placeholder 2"/>
          <p:cNvSpPr>
            <a:spLocks noGrp="1"/>
          </p:cNvSpPr>
          <p:nvPr>
            <p:ph idx="1"/>
          </p:nvPr>
        </p:nvSpPr>
        <p:spPr>
          <a:xfrm>
            <a:off x="1657350" y="1243013"/>
            <a:ext cx="6215063" cy="2545854"/>
          </a:xfrm>
        </p:spPr>
        <p:txBody>
          <a:bodyPr>
            <a:normAutofit/>
          </a:bodyPr>
          <a:lstStyle/>
          <a:p>
            <a:pPr marL="0" indent="0" algn="just">
              <a:buNone/>
            </a:pPr>
            <a:endParaRPr lang="en-US" sz="1575" dirty="0"/>
          </a:p>
          <a:p>
            <a:pPr>
              <a:buNone/>
            </a:pPr>
            <a:endParaRPr lang="en-US" dirty="0"/>
          </a:p>
        </p:txBody>
      </p:sp>
      <p:sp>
        <p:nvSpPr>
          <p:cNvPr id="8" name="Content Placeholder 2"/>
          <p:cNvSpPr txBox="1"/>
          <p:nvPr/>
        </p:nvSpPr>
        <p:spPr>
          <a:xfrm>
            <a:off x="1277711" y="1240564"/>
            <a:ext cx="6680427" cy="2874237"/>
          </a:xfrm>
          <a:prstGeom prst="rect">
            <a:avLst/>
          </a:prstGeom>
          <a:solidFill>
            <a:schemeClr val="accent5">
              <a:lumMod val="60000"/>
              <a:lumOff val="40000"/>
            </a:schemeClr>
          </a:solidFill>
          <a:ln w="19050">
            <a:solidFill>
              <a:schemeClr val="tx1"/>
            </a:solidFill>
          </a:ln>
        </p:spPr>
        <p:txBody>
          <a:bodyPr vert="horz" lIns="51435" tIns="25718" rIns="51435" bIns="2571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1575" u="sng" dirty="0"/>
              <a:t>YouTube  /other  Video Links</a:t>
            </a:r>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2"/>
              </a:rPr>
              <a:t>www.youtube.com/watch?v=Uqs0GewlMkQ</a:t>
            </a:r>
            <a:r>
              <a:rPr lang="en-US" sz="1800" dirty="0">
                <a:solidFill>
                  <a:srgbClr val="0000FF"/>
                </a:solidFill>
                <a:latin typeface="Liberation Serif"/>
                <a:ea typeface="Liberation Serif"/>
                <a:cs typeface="Liberation Serif"/>
              </a:rPr>
              <a:t> </a:t>
            </a:r>
            <a:endParaRPr lang="en-US" sz="1800" u="sng" dirty="0"/>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3"/>
              </a:rPr>
              <a:t>www.youtube.com/watch?v=tUNwSH7671Y&amp;t=2s</a:t>
            </a:r>
            <a:endParaRPr lang="en-US" sz="1800" u="sng" dirty="0">
              <a:solidFill>
                <a:srgbClr val="0000FF"/>
              </a:solidFill>
              <a:uFill>
                <a:solidFill>
                  <a:srgbClr val="0000FF"/>
                </a:solidFill>
              </a:uFill>
              <a:latin typeface="Liberation Serif"/>
              <a:ea typeface="Liberation Serif"/>
              <a:cs typeface="Liberation Serif"/>
            </a:endParaRPr>
          </a:p>
          <a:p>
            <a:r>
              <a:rPr lang="en-US" sz="1800" u="sng" dirty="0">
                <a:solidFill>
                  <a:srgbClr val="0000FF"/>
                </a:solidFill>
                <a:uFill>
                  <a:solidFill>
                    <a:srgbClr val="0000FF"/>
                  </a:solidFill>
                </a:uFill>
                <a:latin typeface="Liberation Serif"/>
                <a:ea typeface="Liberation Serif"/>
                <a:cs typeface="Liberation Serif"/>
              </a:rPr>
              <a:t>https://slideplayer.com/slide/14222744/</a:t>
            </a:r>
            <a:endParaRPr lang="en-US" sz="1800" dirty="0"/>
          </a:p>
          <a:p>
            <a:pPr>
              <a:lnSpc>
                <a:spcPct val="200000"/>
              </a:lnSpc>
            </a:pPr>
            <a:r>
              <a:rPr lang="en-US" sz="1575" u="sng" dirty="0">
                <a:solidFill>
                  <a:srgbClr val="0000FF"/>
                </a:solidFill>
                <a:uFill>
                  <a:solidFill>
                    <a:srgbClr val="0000FF"/>
                  </a:solidFill>
                </a:uFill>
                <a:latin typeface="Liberation Serif"/>
                <a:ea typeface="Liberation Serif"/>
                <a:cs typeface="Liberation Serif"/>
                <a:hlinkClick r:id="rId4"/>
              </a:rPr>
              <a:t>https://</a:t>
            </a:r>
            <a:r>
              <a:rPr lang="en-US" sz="1575" u="sng" dirty="0">
                <a:solidFill>
                  <a:srgbClr val="0000FF"/>
                </a:solidFill>
                <a:latin typeface="Liberation Serif"/>
                <a:ea typeface="Liberation Serif"/>
                <a:cs typeface="Liberation Serif"/>
                <a:hlinkClick r:id="rId4"/>
              </a:rPr>
              <a:t>www.youtube.com/watch?v=KjWu1</a:t>
            </a:r>
            <a:endParaRPr lang="en-US" sz="1575" u="sng" dirty="0">
              <a:solidFill>
                <a:srgbClr val="0000FF"/>
              </a:solidFill>
              <a:latin typeface="Liberation Serif"/>
              <a:ea typeface="Liberation Serif"/>
              <a:cs typeface="Liberation Serif"/>
            </a:endParaRPr>
          </a:p>
          <a:p>
            <a:pPr>
              <a:lnSpc>
                <a:spcPct val="200000"/>
              </a:lnSpc>
            </a:pPr>
            <a:r>
              <a:rPr lang="en-US" sz="1575" u="sng" dirty="0">
                <a:solidFill>
                  <a:srgbClr val="0000FF"/>
                </a:solidFill>
                <a:latin typeface="Liberation Serif"/>
                <a:ea typeface="Liberation Serif"/>
                <a:cs typeface="Liberation Serif"/>
                <a:hlinkClick r:id="rId4"/>
              </a:rPr>
              <a:t>dZn00</a:t>
            </a:r>
            <a:r>
              <a:rPr lang="en-US" sz="1575" u="sng" dirty="0">
                <a:solidFill>
                  <a:srgbClr val="4F80BC"/>
                </a:solidFill>
                <a:uFill>
                  <a:solidFill>
                    <a:srgbClr val="4F80BC"/>
                  </a:solidFill>
                </a:uFill>
                <a:latin typeface="Liberation Serif"/>
                <a:ea typeface="Liberation Serif"/>
                <a:cs typeface="Liberation Serif"/>
                <a:hlinkClick r:id="rId5"/>
              </a:rPr>
              <a:t>https://</a:t>
            </a:r>
            <a:r>
              <a:rPr lang="en-US" sz="1575" u="sng" dirty="0">
                <a:solidFill>
                  <a:srgbClr val="4F80BC"/>
                </a:solidFill>
                <a:latin typeface="Liberation Serif"/>
                <a:ea typeface="Liberation Serif"/>
                <a:cs typeface="Liberation Serif"/>
                <a:hlinkClick r:id="rId5"/>
              </a:rPr>
              <a:t>www.youtube.com/watch?v=ntOaoW0T604</a:t>
            </a: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p>
        </p:txBody>
      </p:sp>
      <p:pic>
        <p:nvPicPr>
          <p:cNvPr id="2" name="Picture 1"/>
          <p:cNvPicPr>
            <a:picLocks noChangeAspect="1"/>
          </p:cNvPicPr>
          <p:nvPr/>
        </p:nvPicPr>
        <p:blipFill>
          <a:blip r:embed="rId6"/>
          <a:stretch>
            <a:fillRect/>
          </a:stretch>
        </p:blipFill>
        <p:spPr>
          <a:xfrm>
            <a:off x="1143501" y="8353"/>
            <a:ext cx="813887" cy="480101"/>
          </a:xfrm>
          <a:prstGeom prst="rect">
            <a:avLst/>
          </a:prstGeom>
        </p:spPr>
      </p:pic>
    </p:spTree>
    <p:extLst>
      <p:ext uri="{BB962C8B-B14F-4D97-AF65-F5344CB8AC3E}">
        <p14:creationId xmlns:p14="http://schemas.microsoft.com/office/powerpoint/2010/main" val="232637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3263CD9-BEBF-4E47-8925-0E6AEDB84E70}" type="datetime1">
              <a:rPr lang="en-US" smtClean="0">
                <a:solidFill>
                  <a:schemeClr val="tx1"/>
                </a:solidFill>
              </a:rPr>
              <a:t>1/4/2024</a:t>
            </a:fld>
            <a:endParaRPr lang="en-US">
              <a:solidFill>
                <a:schemeClr val="tx1"/>
              </a:solidFill>
            </a:endParaRPr>
          </a:p>
        </p:txBody>
      </p:sp>
      <p:sp>
        <p:nvSpPr>
          <p:cNvPr id="14339" name="Slide Number Placeholder 5"/>
          <p:cNvSpPr>
            <a:spLocks noGrp="1"/>
          </p:cNvSpPr>
          <p:nvPr>
            <p:ph type="sldNum" sz="quarter" idx="12"/>
          </p:nvPr>
        </p:nvSpPr>
        <p:spPr bwMode="auto">
          <a:noFill/>
          <a:ln>
            <a:miter lim="800000"/>
            <a:headEnd/>
            <a:tailEnd/>
          </a:ln>
        </p:spPr>
        <p:txBody>
          <a:bodyPr/>
          <a:lstStyle/>
          <a:p>
            <a:fld id="{20FBACB2-DB49-4932-B7E4-BC34E6E10002}" type="slidenum">
              <a:rPr lang="en-US" smtClean="0">
                <a:solidFill>
                  <a:schemeClr val="tx1"/>
                </a:solidFill>
                <a:cs typeface="Arial" charset="0"/>
              </a:rPr>
              <a:pPr/>
              <a:t>24</a:t>
            </a:fld>
            <a:endParaRPr lang="en-US">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fontAlgn="auto">
              <a:spcAft>
                <a:spcPts val="0"/>
              </a:spcAft>
              <a:defRPr/>
            </a:pPr>
            <a:r>
              <a:rPr lang="en-US" sz="2400" dirty="0" smtClean="0">
                <a:latin typeface="Times New Roman" pitchFamily="18" charset="0"/>
                <a:cs typeface="Times New Roman" pitchFamily="18" charset="0"/>
              </a:rPr>
              <a:t>Unit Content</a:t>
            </a:r>
            <a:endParaRPr lang="en-US" sz="2400" dirty="0">
              <a:latin typeface="Times New Roman" pitchFamily="18" charset="0"/>
              <a:cs typeface="Times New Roman" pitchFamily="18" charset="0"/>
            </a:endParaRPr>
          </a:p>
        </p:txBody>
      </p:sp>
      <p:pic>
        <p:nvPicPr>
          <p:cNvPr id="14341" name="Picture 2" descr="E:\NIET\Project\xLogo11.png.pagespeed.ic.pydHLuCQEZ.png"/>
          <p:cNvPicPr>
            <a:picLocks noChangeAspect="1" noChangeArrowheads="1"/>
          </p:cNvPicPr>
          <p:nvPr/>
        </p:nvPicPr>
        <p:blipFill>
          <a:blip r:embed="rId3" cstate="print"/>
          <a:srcRect/>
          <a:stretch>
            <a:fillRect/>
          </a:stretch>
        </p:blipFill>
        <p:spPr bwMode="auto">
          <a:xfrm>
            <a:off x="0" y="25003"/>
            <a:ext cx="1085850" cy="613172"/>
          </a:xfrm>
          <a:prstGeom prst="rect">
            <a:avLst/>
          </a:prstGeom>
          <a:noFill/>
          <a:ln w="9525">
            <a:noFill/>
            <a:miter lim="800000"/>
            <a:headEnd/>
            <a:tailEnd/>
          </a:ln>
        </p:spPr>
      </p:pic>
      <p:sp>
        <p:nvSpPr>
          <p:cNvPr id="14342"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chemeClr val="tx1"/>
                </a:solidFill>
                <a:latin typeface="Times New Roman" pitchFamily="18" charset="0"/>
                <a:cs typeface="Times New Roman" pitchFamily="18" charset="0"/>
              </a:rPr>
              <a:t>AARUSHI     Social Media Analytics         Unit 3</a:t>
            </a:r>
            <a:endParaRPr lang="en-US"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1214414" y="571486"/>
            <a:ext cx="7486650" cy="4133864"/>
          </a:xfrm>
        </p:spPr>
        <p:txBody>
          <a:bodyPr>
            <a:normAutofit/>
          </a:bodyPr>
          <a:lstStyle/>
          <a:p>
            <a:pPr eaLnBrk="1" hangingPunct="1">
              <a:buNone/>
              <a:defRPr/>
            </a:pPr>
            <a:endParaRPr lang="en-US" altLang="en-US" sz="1900" dirty="0" smtClean="0">
              <a:latin typeface="+mj-lt"/>
              <a:cs typeface="Times New Roman" pitchFamily="18" charset="0"/>
            </a:endParaRPr>
          </a:p>
          <a:p>
            <a:pPr>
              <a:defRPr/>
            </a:pPr>
            <a:r>
              <a:rPr lang="en-US" sz="1800" dirty="0" smtClean="0"/>
              <a:t>Essentials </a:t>
            </a:r>
            <a:r>
              <a:rPr lang="en-US" sz="1800" dirty="0"/>
              <a:t>of Social graphs, </a:t>
            </a:r>
            <a:endParaRPr lang="en-US" sz="1800" dirty="0" smtClean="0"/>
          </a:p>
          <a:p>
            <a:pPr>
              <a:defRPr/>
            </a:pPr>
            <a:r>
              <a:rPr lang="en-US" sz="1800" dirty="0" smtClean="0"/>
              <a:t>Social </a:t>
            </a:r>
            <a:r>
              <a:rPr lang="en-US" sz="1800" dirty="0"/>
              <a:t>Networks</a:t>
            </a:r>
            <a:r>
              <a:rPr lang="en-US" sz="1800" dirty="0" smtClean="0"/>
              <a:t>,</a:t>
            </a:r>
          </a:p>
          <a:p>
            <a:pPr>
              <a:defRPr/>
            </a:pPr>
            <a:r>
              <a:rPr lang="en-US" sz="1800" dirty="0" smtClean="0"/>
              <a:t> </a:t>
            </a:r>
            <a:r>
              <a:rPr lang="en-US" sz="1800" dirty="0"/>
              <a:t>Models</a:t>
            </a:r>
            <a:r>
              <a:rPr lang="en-US" sz="1800" dirty="0" smtClean="0"/>
              <a:t>,</a:t>
            </a:r>
          </a:p>
          <a:p>
            <a:pPr>
              <a:defRPr/>
            </a:pPr>
            <a:r>
              <a:rPr lang="en-US" sz="1800" dirty="0" smtClean="0"/>
              <a:t> </a:t>
            </a:r>
            <a:r>
              <a:rPr lang="en-US" sz="1800" dirty="0"/>
              <a:t>Information Diffusion in social media. </a:t>
            </a:r>
            <a:endParaRPr lang="en-US" sz="1800" dirty="0" smtClean="0"/>
          </a:p>
          <a:p>
            <a:pPr>
              <a:defRPr/>
            </a:pPr>
            <a:r>
              <a:rPr lang="en-US" sz="1800" dirty="0" err="1"/>
              <a:t>Behavioural</a:t>
            </a:r>
            <a:r>
              <a:rPr lang="en-US" sz="1800" dirty="0"/>
              <a:t> </a:t>
            </a:r>
            <a:r>
              <a:rPr lang="en-US" sz="1800" dirty="0" smtClean="0"/>
              <a:t>Analytics </a:t>
            </a:r>
          </a:p>
          <a:p>
            <a:pPr>
              <a:defRPr/>
            </a:pPr>
            <a:r>
              <a:rPr lang="en-US" sz="1800" dirty="0"/>
              <a:t>Influence and </a:t>
            </a:r>
            <a:r>
              <a:rPr lang="en-US" sz="1800" dirty="0" err="1" smtClean="0"/>
              <a:t>Homophily</a:t>
            </a:r>
            <a:endParaRPr lang="en-US" sz="1800" dirty="0" smtClean="0"/>
          </a:p>
          <a:p>
            <a:pPr>
              <a:defRPr/>
            </a:pPr>
            <a:r>
              <a:rPr lang="en-US" sz="1800" dirty="0"/>
              <a:t>Recommendation in social media. </a:t>
            </a: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p>
          <a:p>
            <a:pPr marL="0" indent="0" algn="just">
              <a:buNone/>
              <a:defRPr/>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500938" cy="4112419"/>
          </a:xfrm>
        </p:spPr>
        <p:txBody>
          <a:bodyPr>
            <a:normAutofit/>
          </a:bodyPr>
          <a:lstStyle/>
          <a:p>
            <a:pPr algn="just">
              <a:buFont typeface="Arial" charset="0"/>
              <a:buNone/>
              <a:defRPr/>
            </a:pPr>
            <a:endParaRPr lang="en-US" sz="1800" dirty="0">
              <a:latin typeface="Times New Roman" panose="02020603050405020304" pitchFamily="18" charset="0"/>
              <a:cs typeface="Times New Roman" panose="02020603050405020304" pitchFamily="18" charset="0"/>
            </a:endParaRPr>
          </a:p>
          <a:p>
            <a:pPr marL="0" indent="0" algn="just">
              <a:buNone/>
              <a:defRPr/>
            </a:pPr>
            <a:endParaRPr lang="en-US" sz="1800" dirty="0">
              <a:latin typeface="Times New Roman" panose="02020603050405020304" pitchFamily="18" charset="0"/>
              <a:cs typeface="Times New Roman" panose="02020603050405020304" pitchFamily="18" charset="0"/>
            </a:endParaRPr>
          </a:p>
        </p:txBody>
      </p:sp>
      <p:sp>
        <p:nvSpPr>
          <p:cNvPr id="22531"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8A8A09-893D-44FE-8045-DA9BCD0A1755}" type="datetime1">
              <a:rPr lang="en-US" smtClean="0">
                <a:solidFill>
                  <a:schemeClr val="tx1"/>
                </a:solidFill>
                <a:latin typeface="Times New Roman" pitchFamily="18" charset="0"/>
                <a:cs typeface="Times New Roman" pitchFamily="18" charset="0"/>
              </a:rPr>
              <a:t>1/4/2024</a:t>
            </a:fld>
            <a:endParaRPr lang="en-US" dirty="0">
              <a:solidFill>
                <a:schemeClr val="tx1"/>
              </a:solidFill>
              <a:latin typeface="Times New Roman" pitchFamily="18" charset="0"/>
              <a:cs typeface="Times New Roman" pitchFamily="18" charset="0"/>
            </a:endParaRPr>
          </a:p>
        </p:txBody>
      </p:sp>
      <p:sp>
        <p:nvSpPr>
          <p:cNvPr id="22532" name="Slide Number Placeholder 5"/>
          <p:cNvSpPr>
            <a:spLocks noGrp="1"/>
          </p:cNvSpPr>
          <p:nvPr>
            <p:ph type="sldNum" sz="quarter" idx="12"/>
          </p:nvPr>
        </p:nvSpPr>
        <p:spPr bwMode="auto">
          <a:noFill/>
          <a:ln>
            <a:miter lim="800000"/>
            <a:headEnd/>
            <a:tailEnd/>
          </a:ln>
        </p:spPr>
        <p:txBody>
          <a:bodyPr/>
          <a:lstStyle/>
          <a:p>
            <a:fld id="{E730590A-07B7-4B90-A628-55B49D4BD14A}" type="slidenum">
              <a:rPr lang="en-US" smtClean="0">
                <a:solidFill>
                  <a:schemeClr val="tx1"/>
                </a:solidFill>
                <a:latin typeface="Times New Roman" pitchFamily="18" charset="0"/>
                <a:cs typeface="Times New Roman" pitchFamily="18" charset="0"/>
              </a:rPr>
              <a:pPr/>
              <a:t>25</a:t>
            </a:fld>
            <a:endParaRPr lang="en-US"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219200" y="0"/>
            <a:ext cx="792480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smtClean="0">
                <a:latin typeface="Times New Roman" panose="02020603050405020304" pitchFamily="18" charset="0"/>
                <a:cs typeface="Times New Roman" panose="02020603050405020304" pitchFamily="18" charset="0"/>
              </a:rPr>
              <a:t>Unit Objective</a:t>
            </a:r>
            <a:endParaRPr lang="en-IN" sz="2400" dirty="0">
              <a:latin typeface="Times New Roman" panose="02020603050405020304" pitchFamily="18" charset="0"/>
              <a:cs typeface="Times New Roman" panose="02020603050405020304" pitchFamily="18" charset="0"/>
            </a:endParaRPr>
          </a:p>
        </p:txBody>
      </p:sp>
      <p:pic>
        <p:nvPicPr>
          <p:cNvPr id="22534" name="Picture 2" descr="E:\NIET\Project\xLogo11.png.pagespeed.ic.pydHLuCQEZ.png"/>
          <p:cNvPicPr>
            <a:picLocks noChangeAspect="1" noChangeArrowheads="1"/>
          </p:cNvPicPr>
          <p:nvPr/>
        </p:nvPicPr>
        <p:blipFill>
          <a:blip r:embed="rId2" cstate="print"/>
          <a:srcRect/>
          <a:stretch>
            <a:fillRect/>
          </a:stretch>
        </p:blipFill>
        <p:spPr bwMode="auto">
          <a:xfrm>
            <a:off x="-4763" y="7144"/>
            <a:ext cx="1085850" cy="613172"/>
          </a:xfrm>
          <a:prstGeom prst="rect">
            <a:avLst/>
          </a:prstGeom>
          <a:noFill/>
          <a:ln w="9525">
            <a:noFill/>
            <a:miter lim="800000"/>
            <a:headEnd/>
            <a:tailEnd/>
          </a:ln>
        </p:spPr>
      </p:pic>
      <p:sp>
        <p:nvSpPr>
          <p:cNvPr id="22535" name="Footer Placeholder 12"/>
          <p:cNvSpPr>
            <a:spLocks noGrp="1"/>
          </p:cNvSpPr>
          <p:nvPr>
            <p:ph type="ftr" sz="quarter" idx="11"/>
          </p:nvPr>
        </p:nvSpPr>
        <p:spPr bwMode="auto">
          <a:xfrm>
            <a:off x="2857500" y="4755357"/>
            <a:ext cx="37719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chemeClr val="tx1"/>
                </a:solidFill>
                <a:latin typeface="Times New Roman" pitchFamily="18" charset="0"/>
                <a:cs typeface="Times New Roman" pitchFamily="18" charset="0"/>
              </a:rPr>
              <a:t>AARUSHI     Social Media Analytics         Unit 3</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1219200" y="1276350"/>
            <a:ext cx="5638800" cy="2985433"/>
          </a:xfrm>
          <a:prstGeom prst="rect">
            <a:avLst/>
          </a:prstGeom>
        </p:spPr>
        <p:txBody>
          <a:bodyPr wrap="square">
            <a:spAutoFit/>
          </a:bodyPr>
          <a:lstStyle/>
          <a:p>
            <a:pPr marL="342900" indent="-342900">
              <a:buAutoNum type="arabicPeriod"/>
            </a:pPr>
            <a:endParaRPr lang="en-US" sz="1600" dirty="0" smtClean="0">
              <a:latin typeface="+mj-lt"/>
            </a:endParaRPr>
          </a:p>
          <a:p>
            <a:pPr marL="342900" indent="-342900" algn="just">
              <a:buAutoNum type="arabicPeriod"/>
            </a:pPr>
            <a:r>
              <a:rPr lang="en-US" sz="1800" dirty="0" smtClean="0">
                <a:latin typeface="+mj-lt"/>
              </a:rPr>
              <a:t>Student will able develop</a:t>
            </a:r>
            <a:r>
              <a:rPr lang="en-US" sz="1800" dirty="0">
                <a:latin typeface="+mj-lt"/>
              </a:rPr>
              <a:t> </a:t>
            </a:r>
            <a:r>
              <a:rPr lang="en-US" sz="1800" dirty="0">
                <a:latin typeface="+mj-lt"/>
                <a:hlinkClick r:id="rId3" tooltip="Algorithm"/>
              </a:rPr>
              <a:t>algorithms</a:t>
            </a:r>
            <a:r>
              <a:rPr lang="en-US" sz="1800" dirty="0">
                <a:latin typeface="+mj-lt"/>
              </a:rPr>
              <a:t> suitable for investigating massive files of social media data</a:t>
            </a:r>
            <a:r>
              <a:rPr lang="en-US" sz="1800" dirty="0" smtClean="0">
                <a:latin typeface="+mj-lt"/>
              </a:rPr>
              <a:t>.</a:t>
            </a:r>
          </a:p>
          <a:p>
            <a:pPr marL="342900" indent="-342900" algn="just">
              <a:buAutoNum type="arabicPeriod"/>
            </a:pPr>
            <a:r>
              <a:rPr lang="en-US" sz="1800" dirty="0" smtClean="0">
                <a:latin typeface="+mj-lt"/>
              </a:rPr>
              <a:t>Student will able to understand </a:t>
            </a:r>
            <a:r>
              <a:rPr lang="en-US" sz="1800" dirty="0">
                <a:latin typeface="+mj-lt"/>
              </a:rPr>
              <a:t>mining </a:t>
            </a:r>
            <a:r>
              <a:rPr lang="en-US" sz="1800" dirty="0" smtClean="0">
                <a:latin typeface="+mj-lt"/>
              </a:rPr>
              <a:t>tools that helped them to </a:t>
            </a:r>
            <a:r>
              <a:rPr lang="en-US" sz="1800" dirty="0">
                <a:latin typeface="+mj-lt"/>
              </a:rPr>
              <a:t>identify various criminal activities</a:t>
            </a:r>
            <a:r>
              <a:rPr lang="en-US" sz="1800" dirty="0" smtClean="0">
                <a:latin typeface="+mj-lt"/>
              </a:rPr>
              <a:t>.</a:t>
            </a:r>
            <a:r>
              <a:rPr lang="en-US" sz="1800" dirty="0">
                <a:latin typeface="+mj-lt"/>
              </a:rPr>
              <a:t>.</a:t>
            </a:r>
            <a:endParaRPr lang="en-US" sz="1800" dirty="0" smtClean="0">
              <a:latin typeface="+mj-lt"/>
            </a:endParaRPr>
          </a:p>
          <a:p>
            <a:pPr marL="342900" indent="-342900" algn="just">
              <a:buAutoNum type="arabicPeriod"/>
            </a:pPr>
            <a:r>
              <a:rPr lang="en-US" sz="1800" dirty="0" smtClean="0">
                <a:latin typeface="+mj-lt"/>
              </a:rPr>
              <a:t>It will</a:t>
            </a:r>
            <a:r>
              <a:rPr lang="en-US" dirty="0"/>
              <a:t> </a:t>
            </a:r>
            <a:r>
              <a:rPr lang="en-US" sz="1800" dirty="0">
                <a:latin typeface="+mj-lt"/>
              </a:rPr>
              <a:t>help organizations personalize interactions with consumers and minimize spam activity</a:t>
            </a:r>
            <a:r>
              <a:rPr lang="en-US" dirty="0"/>
              <a:t>. </a:t>
            </a:r>
            <a:r>
              <a:rPr lang="en-US" sz="1800" dirty="0" smtClean="0">
                <a:latin typeface="+mj-lt"/>
              </a:rPr>
              <a:t>.</a:t>
            </a:r>
          </a:p>
          <a:p>
            <a:pPr marL="342900" indent="-342900" algn="just">
              <a:buAutoNum type="arabicPeriod"/>
            </a:pPr>
            <a:r>
              <a:rPr lang="en-US" sz="1800" dirty="0" smtClean="0">
                <a:latin typeface="+mj-lt"/>
              </a:rPr>
              <a:t>Describe </a:t>
            </a:r>
            <a:r>
              <a:rPr lang="en-US" sz="1800" dirty="0"/>
              <a:t>Influence and </a:t>
            </a:r>
            <a:r>
              <a:rPr lang="en-US" sz="1800" dirty="0" err="1" smtClean="0"/>
              <a:t>Homophily</a:t>
            </a:r>
            <a:endParaRPr lang="en-US" sz="1800" dirty="0" smtClean="0">
              <a:latin typeface="+mj-lt"/>
            </a:endParaRPr>
          </a:p>
          <a:p>
            <a:pPr marL="342900" indent="-342900" algn="just">
              <a:buAutoNum type="arabicPeriod"/>
            </a:pPr>
            <a:r>
              <a:rPr lang="en-US" sz="1800" dirty="0" smtClean="0">
                <a:latin typeface="+mj-lt"/>
              </a:rPr>
              <a:t>Define </a:t>
            </a:r>
            <a:r>
              <a:rPr lang="en-US" sz="1800" dirty="0">
                <a:latin typeface="+mj-lt"/>
              </a:rPr>
              <a:t>Information Diffusion in social media</a:t>
            </a:r>
            <a:r>
              <a:rPr lang="en-US" sz="1600" dirty="0" smtClean="0">
                <a:latin typeface="+mj-lt"/>
              </a:rPr>
              <a:t>.</a:t>
            </a:r>
          </a:p>
          <a:p>
            <a:endParaRPr lang="en-US" altLang="en-US" dirty="0" smtClean="0">
              <a:latin typeface="Times New Roman" pitchFamily="18" charset="0"/>
              <a:ea typeface="ＭＳ Ｐゴシック" panose="020B0600070205080204" pitchFamily="34" charset="-128"/>
              <a:cs typeface="Times New Roman" pitchFamily="18" charset="0"/>
            </a:endParaRPr>
          </a:p>
          <a:p>
            <a:endParaRPr lang="en-US" dirty="0"/>
          </a:p>
        </p:txBody>
      </p:sp>
      <p:pic>
        <p:nvPicPr>
          <p:cNvPr id="9" name="Picture 8" descr="NIET LOGO.jpg"/>
          <p:cNvPicPr>
            <a:picLocks noChangeAspect="1"/>
          </p:cNvPicPr>
          <p:nvPr/>
        </p:nvPicPr>
        <p:blipFill>
          <a:blip r:embed="rId4" cstate="print"/>
          <a:stretch>
            <a:fillRect/>
          </a:stretch>
        </p:blipFill>
        <p:spPr>
          <a:xfrm>
            <a:off x="1" y="-19050"/>
            <a:ext cx="1143000" cy="609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085850" y="800100"/>
            <a:ext cx="7200900" cy="3771900"/>
          </a:xfrm>
        </p:spPr>
        <p:txBody>
          <a:bodyPr>
            <a:normAutofit/>
          </a:bodyPr>
          <a:lstStyle/>
          <a:p>
            <a:pPr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lvl="1" algn="just"/>
            <a:r>
              <a:rPr lang="en-US" sz="1800" dirty="0" smtClean="0">
                <a:latin typeface="+mj-lt"/>
              </a:rPr>
              <a:t>Define Social network</a:t>
            </a:r>
          </a:p>
          <a:p>
            <a:pPr lvl="1" algn="just"/>
            <a:r>
              <a:rPr lang="en-US" altLang="en-US" sz="1800" dirty="0" smtClean="0">
                <a:latin typeface="Times New Roman" pitchFamily="18" charset="0"/>
                <a:ea typeface="ＭＳ Ｐゴシック" panose="020B0600070205080204" pitchFamily="34" charset="-128"/>
                <a:cs typeface="Times New Roman" pitchFamily="18" charset="0"/>
              </a:rPr>
              <a:t>Give examples of models. </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Times New Roman" pitchFamily="18" charset="0"/>
                <a:ea typeface="ＭＳ Ｐゴシック" panose="020B0600070205080204" pitchFamily="34" charset="-128"/>
                <a:cs typeface="Times New Roman" pitchFamily="18" charset="0"/>
              </a:rPr>
              <a:t>Build </a:t>
            </a:r>
            <a:r>
              <a:rPr lang="en-US" sz="1800" dirty="0" err="1" smtClean="0">
                <a:latin typeface="+mj-lt"/>
              </a:rPr>
              <a:t>Behavioural</a:t>
            </a:r>
            <a:r>
              <a:rPr lang="en-US" sz="1800" dirty="0" smtClean="0">
                <a:latin typeface="+mj-lt"/>
              </a:rPr>
              <a:t> </a:t>
            </a:r>
            <a:r>
              <a:rPr lang="en-US" sz="1800" dirty="0">
                <a:latin typeface="+mj-lt"/>
              </a:rPr>
              <a:t>Analytics</a:t>
            </a:r>
            <a:r>
              <a:rPr lang="en-US" sz="1800" dirty="0" smtClean="0"/>
              <a:t>.</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Times New Roman" pitchFamily="18" charset="0"/>
                <a:ea typeface="ＭＳ Ｐゴシック" panose="020B0600070205080204" pitchFamily="34" charset="-128"/>
                <a:cs typeface="Times New Roman" pitchFamily="18" charset="0"/>
              </a:rPr>
              <a:t>Determine </a:t>
            </a:r>
            <a:r>
              <a:rPr lang="en-US" sz="1800" dirty="0" err="1">
                <a:latin typeface="+mj-lt"/>
              </a:rPr>
              <a:t>Homophily</a:t>
            </a:r>
            <a:r>
              <a:rPr lang="en-US" sz="1800" dirty="0" smtClean="0"/>
              <a:t>.</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mj-lt"/>
                <a:ea typeface="ＭＳ Ｐゴシック" panose="020B0600070205080204" pitchFamily="34" charset="-128"/>
                <a:cs typeface="Times New Roman" pitchFamily="18" charset="0"/>
              </a:rPr>
              <a:t>Define </a:t>
            </a:r>
            <a:r>
              <a:rPr lang="en-US" sz="1800" dirty="0" smtClean="0">
                <a:latin typeface="+mj-lt"/>
              </a:rPr>
              <a:t>Recommendation </a:t>
            </a:r>
            <a:r>
              <a:rPr lang="en-US" sz="1800" dirty="0">
                <a:latin typeface="+mj-lt"/>
              </a:rPr>
              <a:t>in social media.</a:t>
            </a:r>
            <a:r>
              <a:rPr lang="en-US" altLang="en-US" sz="1800" dirty="0" smtClean="0">
                <a:latin typeface="+mj-lt"/>
                <a:ea typeface="ＭＳ Ｐゴシック" panose="020B0600070205080204" pitchFamily="34" charset="-128"/>
                <a:cs typeface="Times New Roman" pitchFamily="18" charset="0"/>
              </a:rPr>
              <a:t>.</a:t>
            </a:r>
            <a:endParaRPr lang="en-US" altLang="en-US" sz="1800" dirty="0">
              <a:latin typeface="+mj-lt"/>
              <a:ea typeface="ＭＳ Ｐゴシック" panose="020B0600070205080204" pitchFamily="34" charset="-128"/>
              <a:cs typeface="Times New Roman" pitchFamily="18" charset="0"/>
            </a:endParaRPr>
          </a:p>
          <a:p>
            <a:pPr lvl="1" algn="just">
              <a:buNone/>
            </a:pPr>
            <a:endParaRPr lang="en-US" altLang="en-US" sz="1800" b="1" dirty="0">
              <a:latin typeface="Times New Roman" pitchFamily="18" charset="0"/>
              <a:ea typeface="ＭＳ Ｐゴシック" panose="020B0600070205080204" pitchFamily="34" charset="-128"/>
              <a:cs typeface="Times New Roman" pitchFamily="18" charset="0"/>
            </a:endParaRPr>
          </a:p>
        </p:txBody>
      </p:sp>
      <p:sp>
        <p:nvSpPr>
          <p:cNvPr id="15363" name="Date Placeholder 3"/>
          <p:cNvSpPr>
            <a:spLocks noGrp="1"/>
          </p:cNvSpPr>
          <p:nvPr>
            <p:ph type="dt" sz="quarter" idx="10"/>
          </p:nvPr>
        </p:nvSpPr>
        <p:spPr bwMode="auto">
          <a:xfrm>
            <a:off x="1485900" y="4812512"/>
            <a:ext cx="16002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A38DE11-8F06-4A1C-B5F3-5F69B995A40C}" type="datetime1">
              <a:rPr lang="en-US" altLang="en-US" sz="900" smtClean="0">
                <a:solidFill>
                  <a:srgbClr val="898989"/>
                </a:solidFill>
              </a:rPr>
              <a:t>1/4/2024</a:t>
            </a:fld>
            <a:endParaRPr lang="en-US" altLang="en-US" sz="900" dirty="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900" dirty="0">
                <a:solidFill>
                  <a:srgbClr val="898989"/>
                </a:solidFill>
              </a:rPr>
              <a:t> </a:t>
            </a:r>
            <a:fld id="{DF38E595-A8C4-4771-A081-1A96995EFC58}" type="slidenum">
              <a:rPr lang="en-US" altLang="en-US" sz="900">
                <a:solidFill>
                  <a:srgbClr val="898989"/>
                </a:solidFill>
              </a:rPr>
              <a:pPr>
                <a:spcBef>
                  <a:spcPct val="0"/>
                </a:spcBef>
                <a:buFontTx/>
                <a:buNone/>
              </a:pPr>
              <a:t>26</a:t>
            </a:fld>
            <a:endParaRPr lang="en-US" altLang="en-US" sz="900" dirty="0">
              <a:solidFill>
                <a:srgbClr val="898989"/>
              </a:solidFill>
            </a:endParaRPr>
          </a:p>
        </p:txBody>
      </p:sp>
      <p:sp>
        <p:nvSpPr>
          <p:cNvPr id="7" name="Title 1">
            <a:extLst>
              <a:ext uri="{FF2B5EF4-FFF2-40B4-BE49-F238E27FC236}">
                <a16:creationId xmlns:a16="http://schemas.microsoft.com/office/drawing/2014/main" xmlns="" id="{609C05C7-1857-4ED6-8D58-684E4DE9A8D0}"/>
              </a:ext>
            </a:extLst>
          </p:cNvPr>
          <p:cNvSpPr txBox="1">
            <a:spLocks/>
          </p:cNvSpPr>
          <p:nvPr/>
        </p:nvSpPr>
        <p:spPr bwMode="auto">
          <a:xfrm>
            <a:off x="990600" y="49416"/>
            <a:ext cx="805815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Objectives: </a:t>
            </a:r>
            <a:r>
              <a:rPr lang="en-US" sz="2400" dirty="0" smtClean="0">
                <a:solidFill>
                  <a:schemeClr val="dk1"/>
                </a:solidFill>
                <a:latin typeface="Times New Roman" panose="02020603050405020304" pitchFamily="18" charset="0"/>
                <a:cs typeface="Times New Roman" panose="02020603050405020304" pitchFamily="18" charset="0"/>
              </a:rPr>
              <a:t>(CO3)</a:t>
            </a:r>
            <a:endParaRPr lang="en-US" sz="2400" dirty="0">
              <a:solidFill>
                <a:schemeClr val="dk1"/>
              </a:solidFill>
              <a:latin typeface="Times New Roman" panose="02020603050405020304" pitchFamily="18" charset="0"/>
              <a:cs typeface="Times New Roman" panose="02020603050405020304" pitchFamily="18" charset="0"/>
            </a:endParaRPr>
          </a:p>
        </p:txBody>
      </p:sp>
      <p:pic>
        <p:nvPicPr>
          <p:cNvPr id="153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
            <a:ext cx="1085850"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914650" y="4812512"/>
            <a:ext cx="37719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0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 calcmode="lin" valueType="num">
                                      <p:cBhvr additive="base">
                                        <p:cTn id="11"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calcmode="lin" valueType="num">
                                      <p:cBhvr additive="base">
                                        <p:cTn id="15"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calcmode="lin" valueType="num">
                                      <p:cBhvr additive="base">
                                        <p:cTn id="23"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09599"/>
          </a:xfrm>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dirty="0">
                <a:latin typeface="+mj-lt"/>
              </a:rPr>
              <a:t>Social networks are naturally modeled as graphs, which we sometimes refer to as a social graph. The entities are the nodes, and an edge connects two nodes if the nodes are related by the relationship that characterizes the network. If there is a degree associated with the relationship, this degree is represented by labeling the edges. Often, social graphs are undirected, as for the Facebook friends graph. But they can be directed graphs, as for example the graphs of followers on Twitter or Google</a:t>
            </a:r>
            <a:r>
              <a:rPr lang="en-US" dirty="0" smtClean="0">
                <a:latin typeface="+mj-lt"/>
              </a:rPr>
              <a:t>+.</a:t>
            </a:r>
          </a:p>
          <a:p>
            <a:pPr marL="0" indent="0" algn="just">
              <a:buNone/>
            </a:pPr>
            <a:endParaRPr lang="en-US" dirty="0">
              <a:latin typeface="+mj-lt"/>
            </a:endParaRPr>
          </a:p>
          <a:p>
            <a:pPr marL="0" indent="0" algn="just">
              <a:buNone/>
            </a:pPr>
            <a:r>
              <a:rPr lang="en-US" b="1" dirty="0"/>
              <a:t>Nodes and </a:t>
            </a:r>
            <a:r>
              <a:rPr lang="en-US" b="1" dirty="0" smtClean="0"/>
              <a:t>Edges : </a:t>
            </a:r>
            <a:r>
              <a:rPr lang="en-US" dirty="0" smtClean="0"/>
              <a:t>A </a:t>
            </a:r>
            <a:r>
              <a:rPr lang="en-US" dirty="0"/>
              <a:t>network is a </a:t>
            </a:r>
            <a:r>
              <a:rPr lang="en-US" dirty="0" smtClean="0"/>
              <a:t>graph </a:t>
            </a:r>
          </a:p>
          <a:p>
            <a:pPr algn="just"/>
            <a:r>
              <a:rPr lang="en-US" dirty="0" smtClean="0"/>
              <a:t>nodes</a:t>
            </a:r>
            <a:r>
              <a:rPr lang="en-US" dirty="0"/>
              <a:t>, actors, or vertices (plural of vertex</a:t>
            </a:r>
            <a:r>
              <a:rPr lang="en-US" dirty="0" smtClean="0"/>
              <a:t>)</a:t>
            </a:r>
          </a:p>
          <a:p>
            <a:pPr algn="just"/>
            <a:r>
              <a:rPr lang="en-US" dirty="0" smtClean="0"/>
              <a:t>Connections</a:t>
            </a:r>
            <a:r>
              <a:rPr lang="en-US" dirty="0"/>
              <a:t>, edges or </a:t>
            </a:r>
            <a:r>
              <a:rPr lang="en-US" dirty="0" smtClean="0"/>
              <a:t>ties.</a:t>
            </a:r>
          </a:p>
          <a:p>
            <a:pPr marL="0" indent="0" algn="just">
              <a:buNone/>
            </a:pPr>
            <a:r>
              <a:rPr lang="en-US" dirty="0" smtClean="0"/>
              <a:t>In </a:t>
            </a:r>
            <a:r>
              <a:rPr lang="en-US" dirty="0"/>
              <a:t>a social graph, nodes are people and any pair of people connected denotes the friendship, relationships, social ties between </a:t>
            </a:r>
            <a:r>
              <a:rPr lang="en-US" dirty="0" smtClean="0"/>
              <a:t>them .In </a:t>
            </a:r>
            <a:r>
              <a:rPr lang="en-US" dirty="0"/>
              <a:t>a web graph, “nodes” represent sites and the connection between nodes indicates web-links between </a:t>
            </a:r>
            <a:r>
              <a:rPr lang="en-US" dirty="0" smtClean="0"/>
              <a:t>them .The </a:t>
            </a:r>
            <a:r>
              <a:rPr lang="en-US" dirty="0"/>
              <a:t>size of the graph is |V|= </a:t>
            </a:r>
            <a:r>
              <a:rPr lang="en-US" dirty="0" err="1"/>
              <a:t>nNumber</a:t>
            </a:r>
            <a:r>
              <a:rPr lang="en-US" dirty="0"/>
              <a:t> of edges (size of the </a:t>
            </a:r>
            <a:r>
              <a:rPr lang="en-US" dirty="0" err="1"/>
              <a:t>edge-set|E</a:t>
            </a:r>
            <a:r>
              <a:rPr lang="en-US" dirty="0"/>
              <a:t>|=</a:t>
            </a:r>
            <a:r>
              <a:rPr lang="en-US" dirty="0" smtClean="0"/>
              <a:t>m.</a:t>
            </a:r>
            <a:endParaRPr lang="en-US" dirty="0">
              <a:latin typeface="+mj-lt"/>
            </a:endParaRPr>
          </a:p>
        </p:txBody>
      </p:sp>
      <p:sp>
        <p:nvSpPr>
          <p:cNvPr id="4" name="Date Placeholder 3"/>
          <p:cNvSpPr>
            <a:spLocks noGrp="1"/>
          </p:cNvSpPr>
          <p:nvPr>
            <p:ph type="dt" sz="half" idx="10"/>
          </p:nvPr>
        </p:nvSpPr>
        <p:spPr/>
        <p:txBody>
          <a:bodyPr/>
          <a:lstStyle/>
          <a:p>
            <a:fld id="{E924AB44-6CF0-49BB-A502-F7BCB42C991E}" type="datetime1">
              <a:rPr lang="en-US" smtClean="0">
                <a:solidFill>
                  <a:schemeClr val="tx1"/>
                </a:solidFill>
              </a:rPr>
              <a:t>1/4/2024</a:t>
            </a:fld>
            <a:endParaRPr lang="en-US" dirty="0">
              <a:solidFill>
                <a:schemeClr val="tx1"/>
              </a:solidFill>
            </a:endParaRPr>
          </a:p>
        </p:txBody>
      </p:sp>
      <p:sp>
        <p:nvSpPr>
          <p:cNvPr id="9" name="Footer Placeholder 12"/>
          <p:cNvSpPr>
            <a:spLocks noGrp="1"/>
          </p:cNvSpPr>
          <p:nvPr>
            <p:ph type="ftr" sz="quarter" idx="11"/>
          </p:nvPr>
        </p:nvSpPr>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7" name="Title 1"/>
          <p:cNvSpPr txBox="1">
            <a:spLocks/>
          </p:cNvSpPr>
          <p:nvPr/>
        </p:nvSpPr>
        <p:spPr>
          <a:xfrm>
            <a:off x="1295400" y="205980"/>
            <a:ext cx="7391400" cy="6095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Essentials of Social </a:t>
            </a:r>
            <a:r>
              <a:rPr lang="en-US" sz="2400" dirty="0" smtClean="0"/>
              <a:t>graphs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pic>
        <p:nvPicPr>
          <p:cNvPr id="12" name="Picture 11" descr="NIET LOGO.jpg"/>
          <p:cNvPicPr>
            <a:picLocks noChangeAspect="1"/>
          </p:cNvPicPr>
          <p:nvPr/>
        </p:nvPicPr>
        <p:blipFill>
          <a:blip r:embed="rId3" cstate="print"/>
          <a:stretch>
            <a:fillRect/>
          </a:stretch>
        </p:blipFill>
        <p:spPr>
          <a:xfrm>
            <a:off x="0" y="-1"/>
            <a:ext cx="1143000" cy="815579"/>
          </a:xfrm>
          <a:prstGeom prst="rect">
            <a:avLst/>
          </a:prstGeom>
        </p:spPr>
      </p:pic>
    </p:spTree>
    <p:extLst>
      <p:ext uri="{BB962C8B-B14F-4D97-AF65-F5344CB8AC3E}">
        <p14:creationId xmlns:p14="http://schemas.microsoft.com/office/powerpoint/2010/main" val="219111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ACC4A1-19FC-44A2-A52C-502250A8C9BC}"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Essentials of Social </a:t>
            </a:r>
            <a:r>
              <a:rPr lang="en-US" sz="2400" dirty="0" smtClean="0"/>
              <a:t>graphs</a:t>
            </a:r>
            <a:r>
              <a:rPr lang="en-US" sz="2400" dirty="0" smtClean="0">
                <a:solidFill>
                  <a:schemeClr val="tx1"/>
                </a:solidFill>
              </a:rPr>
              <a:t>(CO3)</a:t>
            </a:r>
            <a:endParaRPr lang="en-US" sz="2400" dirty="0">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71600" y="628650"/>
            <a:ext cx="7467600" cy="3086100"/>
          </a:xfrm>
        </p:spPr>
        <p:txBody>
          <a:bodyPr>
            <a:normAutofit/>
          </a:bodyPr>
          <a:lstStyle/>
          <a:p>
            <a:r>
              <a:rPr lang="en-US" b="1" dirty="0"/>
              <a:t>Directed Edges and Directed Graphs</a:t>
            </a:r>
            <a:r>
              <a:rPr lang="en-US" dirty="0"/>
              <a:t/>
            </a:r>
            <a:br>
              <a:rPr lang="en-US" dirty="0"/>
            </a:br>
            <a:r>
              <a:rPr lang="en-US" dirty="0"/>
              <a:t>Edges can have directions. A directed edge is sometimes called an </a:t>
            </a:r>
            <a:r>
              <a:rPr lang="en-US" dirty="0" smtClean="0"/>
              <a:t>arc Edges </a:t>
            </a:r>
            <a:r>
              <a:rPr lang="en-US" dirty="0"/>
              <a:t>are represented using their end-points e(v2,v1). In undirected graphs both representations are the same</a:t>
            </a:r>
            <a:br>
              <a:rPr lang="en-US" dirty="0"/>
            </a:br>
            <a:endParaRPr lang="en-US" dirty="0"/>
          </a:p>
          <a:p>
            <a:r>
              <a:rPr lang="en-US" b="1" dirty="0" smtClean="0"/>
              <a:t>Neighborhood </a:t>
            </a:r>
            <a:r>
              <a:rPr lang="en-US" b="1" dirty="0"/>
              <a:t>and Degree (In-degree, out-degree)</a:t>
            </a:r>
            <a:r>
              <a:rPr lang="en-US" dirty="0"/>
              <a:t/>
            </a:r>
            <a:br>
              <a:rPr lang="en-US" dirty="0"/>
            </a:br>
            <a:r>
              <a:rPr lang="en-US" dirty="0"/>
              <a:t>For any node v, the set of nodes it is connected to via an edge is called its neighborhood and is represented as N(v)The number of edges connected to one node is the degree of that node (the size of its neighborhood)Degree of a node </a:t>
            </a:r>
            <a:r>
              <a:rPr lang="en-US" dirty="0" err="1"/>
              <a:t>i</a:t>
            </a:r>
            <a:r>
              <a:rPr lang="en-US" dirty="0"/>
              <a:t> is usually presented using notation </a:t>
            </a:r>
            <a:r>
              <a:rPr lang="en-US" dirty="0" smtClean="0"/>
              <a:t>di In </a:t>
            </a:r>
            <a:r>
              <a:rPr lang="en-US" dirty="0"/>
              <a:t>case of directed </a:t>
            </a:r>
            <a:r>
              <a:rPr lang="en-US" dirty="0" smtClean="0"/>
              <a:t>graphs In-degrees </a:t>
            </a:r>
            <a:r>
              <a:rPr lang="en-US" dirty="0"/>
              <a:t>is the number of edges pointing towards a </a:t>
            </a:r>
            <a:r>
              <a:rPr lang="en-US" dirty="0" smtClean="0"/>
              <a:t>node Out-degree </a:t>
            </a:r>
            <a:r>
              <a:rPr lang="en-US" dirty="0"/>
              <a:t>is the number of edges pointing away from a node</a:t>
            </a: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p>
        </p:txBody>
      </p:sp>
      <p:pic>
        <p:nvPicPr>
          <p:cNvPr id="11" name="Picture 10"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19852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51D5B6-202A-49E7-9734-DAE8C427BD78}"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Social </a:t>
            </a:r>
            <a:r>
              <a:rPr lang="en-US" sz="2400" dirty="0" smtClean="0"/>
              <a:t>Networks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14450" y="628650"/>
            <a:ext cx="7467600" cy="3619500"/>
          </a:xfrm>
        </p:spPr>
        <p:txBody>
          <a:bodyPr>
            <a:noAutofit/>
          </a:bodyPr>
          <a:lstStyle/>
          <a:p>
            <a:r>
              <a:rPr lang="en-US" dirty="0"/>
              <a:t>Social Networks have been a major part of everyone's lives since the evolution of the web into Web 2.0 which emphasizes on user-generated content, usability and interoperability. A social network can formally defined as a platform to build social relations among people who share similar interests, backgrounds or real life connections. According to a survey conducted by </a:t>
            </a:r>
            <a:r>
              <a:rPr lang="en-US" dirty="0" err="1"/>
              <a:t>PewResearchCenter</a:t>
            </a:r>
            <a:r>
              <a:rPr lang="en-US" dirty="0"/>
              <a:t> (2015), 72% of American adult internet users use Facebook, as indicated in Table 1. This accounts to about 62% of the entire American adult population.</a:t>
            </a:r>
          </a:p>
          <a:p>
            <a:r>
              <a:rPr lang="en-US" i="1" dirty="0"/>
              <a:t>Table 1. Percentage of Social Network Users among American adult Internet Users</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800" dirty="0"/>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412237079"/>
              </p:ext>
            </p:extLst>
          </p:nvPr>
        </p:nvGraphicFramePr>
        <p:xfrm>
          <a:off x="1752599" y="2419349"/>
          <a:ext cx="6500814" cy="2122170"/>
        </p:xfrm>
        <a:graphic>
          <a:graphicData uri="http://schemas.openxmlformats.org/drawingml/2006/table">
            <a:tbl>
              <a:tblPr/>
              <a:tblGrid>
                <a:gridCol w="3250407">
                  <a:extLst>
                    <a:ext uri="{9D8B030D-6E8A-4147-A177-3AD203B41FA5}">
                      <a16:colId xmlns:a16="http://schemas.microsoft.com/office/drawing/2014/main" xmlns="" val="3744532772"/>
                    </a:ext>
                  </a:extLst>
                </a:gridCol>
                <a:gridCol w="3250407">
                  <a:extLst>
                    <a:ext uri="{9D8B030D-6E8A-4147-A177-3AD203B41FA5}">
                      <a16:colId xmlns:a16="http://schemas.microsoft.com/office/drawing/2014/main" xmlns="" val="756021769"/>
                    </a:ext>
                  </a:extLst>
                </a:gridCol>
              </a:tblGrid>
              <a:tr h="3238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effectLst/>
                        </a:rPr>
                        <a:t>Social Network</a:t>
                      </a:r>
                    </a:p>
                    <a:p>
                      <a:pPr algn="l"/>
                      <a:endParaRPr lang="en-US" dirty="0">
                        <a:effectLst/>
                      </a:endParaRPr>
                    </a:p>
                  </a:txBody>
                  <a:tcPr marL="38100" marR="38100" marT="38100" marB="38100">
                    <a:lnL>
                      <a:noFill/>
                    </a:lnL>
                    <a:lnR>
                      <a:noFill/>
                    </a:lnR>
                    <a:lnT>
                      <a:noFill/>
                    </a:lnT>
                    <a:lnB>
                      <a:noFill/>
                    </a:lnB>
                    <a:solidFill>
                      <a:srgbClr val="FFFFFF"/>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effectLst/>
                        </a:rPr>
                        <a:t>Internet Users</a:t>
                      </a:r>
                    </a:p>
                    <a:p>
                      <a:pPr algn="l"/>
                      <a:endParaRPr lang="en-US" dirty="0">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4013187878"/>
                  </a:ext>
                </a:extLst>
              </a:tr>
              <a:tr h="323850">
                <a:tc>
                  <a:txBody>
                    <a:bodyPr/>
                    <a:lstStyle/>
                    <a:p>
                      <a:pPr algn="l"/>
                      <a:r>
                        <a:rPr lang="en-US">
                          <a:effectLst/>
                        </a:rPr>
                        <a:t>Facebook</a:t>
                      </a:r>
                    </a:p>
                  </a:txBody>
                  <a:tcPr marL="38100" marR="38100" marT="38100" marB="38100">
                    <a:lnL>
                      <a:noFill/>
                    </a:lnL>
                    <a:lnR>
                      <a:noFill/>
                    </a:lnR>
                    <a:lnT>
                      <a:noFill/>
                    </a:lnT>
                    <a:lnB>
                      <a:noFill/>
                    </a:lnB>
                    <a:solidFill>
                      <a:srgbClr val="FFFFFF"/>
                    </a:solidFill>
                  </a:tcPr>
                </a:tc>
                <a:tc>
                  <a:txBody>
                    <a:bodyPr/>
                    <a:lstStyle/>
                    <a:p>
                      <a:pPr algn="l"/>
                      <a:r>
                        <a:rPr lang="en-US">
                          <a:effectLst/>
                        </a:rPr>
                        <a:t>72.00%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047974024"/>
                  </a:ext>
                </a:extLst>
              </a:tr>
              <a:tr h="323850">
                <a:tc>
                  <a:txBody>
                    <a:bodyPr/>
                    <a:lstStyle/>
                    <a:p>
                      <a:pPr algn="l"/>
                      <a:r>
                        <a:rPr lang="en-US" dirty="0">
                          <a:effectLst/>
                        </a:rPr>
                        <a:t>Pinterest</a:t>
                      </a:r>
                    </a:p>
                  </a:txBody>
                  <a:tcPr marL="38100" marR="38100" marT="38100" marB="38100">
                    <a:lnL>
                      <a:noFill/>
                    </a:lnL>
                    <a:lnR>
                      <a:noFill/>
                    </a:lnR>
                    <a:lnT>
                      <a:noFill/>
                    </a:lnT>
                    <a:lnB>
                      <a:noFill/>
                    </a:lnB>
                    <a:solidFill>
                      <a:srgbClr val="FFFFFF"/>
                    </a:solidFill>
                  </a:tcPr>
                </a:tc>
                <a:tc>
                  <a:txBody>
                    <a:bodyPr/>
                    <a:lstStyle/>
                    <a:p>
                      <a:pPr algn="l"/>
                      <a:r>
                        <a:rPr lang="en-US">
                          <a:effectLst/>
                        </a:rPr>
                        <a:t>31.00%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523520743"/>
                  </a:ext>
                </a:extLst>
              </a:tr>
              <a:tr h="323850">
                <a:tc>
                  <a:txBody>
                    <a:bodyPr/>
                    <a:lstStyle/>
                    <a:p>
                      <a:pPr algn="l"/>
                      <a:r>
                        <a:rPr lang="en-US">
                          <a:effectLst/>
                        </a:rPr>
                        <a:t>Instagram</a:t>
                      </a:r>
                    </a:p>
                  </a:txBody>
                  <a:tcPr marL="38100" marR="38100" marT="38100" marB="38100">
                    <a:lnL>
                      <a:noFill/>
                    </a:lnL>
                    <a:lnR>
                      <a:noFill/>
                    </a:lnR>
                    <a:lnT>
                      <a:noFill/>
                    </a:lnT>
                    <a:lnB>
                      <a:noFill/>
                    </a:lnB>
                    <a:solidFill>
                      <a:srgbClr val="FFFFFF"/>
                    </a:solidFill>
                  </a:tcPr>
                </a:tc>
                <a:tc>
                  <a:txBody>
                    <a:bodyPr/>
                    <a:lstStyle/>
                    <a:p>
                      <a:pPr algn="l"/>
                      <a:r>
                        <a:rPr lang="en-US">
                          <a:effectLst/>
                        </a:rPr>
                        <a:t>28.00%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2385330878"/>
                  </a:ext>
                </a:extLst>
              </a:tr>
              <a:tr h="323850">
                <a:tc>
                  <a:txBody>
                    <a:bodyPr/>
                    <a:lstStyle/>
                    <a:p>
                      <a:pPr algn="l"/>
                      <a:r>
                        <a:rPr lang="en-US">
                          <a:effectLst/>
                        </a:rPr>
                        <a:t>LinkedIn</a:t>
                      </a:r>
                    </a:p>
                  </a:txBody>
                  <a:tcPr marL="38100" marR="38100" marT="38100" marB="38100">
                    <a:lnL>
                      <a:noFill/>
                    </a:lnL>
                    <a:lnR>
                      <a:noFill/>
                    </a:lnR>
                    <a:lnT>
                      <a:noFill/>
                    </a:lnT>
                    <a:lnB>
                      <a:noFill/>
                    </a:lnB>
                    <a:solidFill>
                      <a:srgbClr val="FFFFFF"/>
                    </a:solidFill>
                  </a:tcPr>
                </a:tc>
                <a:tc>
                  <a:txBody>
                    <a:bodyPr/>
                    <a:lstStyle/>
                    <a:p>
                      <a:pPr algn="l"/>
                      <a:r>
                        <a:rPr lang="en-US">
                          <a:effectLst/>
                        </a:rPr>
                        <a:t>25.00%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234748958"/>
                  </a:ext>
                </a:extLst>
              </a:tr>
              <a:tr h="323850">
                <a:tc>
                  <a:txBody>
                    <a:bodyPr/>
                    <a:lstStyle/>
                    <a:p>
                      <a:pPr algn="l"/>
                      <a:r>
                        <a:rPr lang="en-US">
                          <a:effectLst/>
                        </a:rPr>
                        <a:t>Twitter</a:t>
                      </a:r>
                    </a:p>
                  </a:txBody>
                  <a:tcPr marL="38100" marR="38100" marT="38100" marB="38100">
                    <a:lnL>
                      <a:noFill/>
                    </a:lnL>
                    <a:lnR>
                      <a:noFill/>
                    </a:lnR>
                    <a:lnT>
                      <a:noFill/>
                    </a:lnT>
                    <a:lnB>
                      <a:noFill/>
                    </a:lnB>
                    <a:solidFill>
                      <a:srgbClr val="FFFFFF"/>
                    </a:solidFill>
                  </a:tcPr>
                </a:tc>
                <a:tc>
                  <a:txBody>
                    <a:bodyPr/>
                    <a:lstStyle/>
                    <a:p>
                      <a:pPr algn="l"/>
                      <a:r>
                        <a:rPr lang="en-US" dirty="0">
                          <a:effectLst/>
                        </a:rPr>
                        <a:t>23.00%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038588354"/>
                  </a:ext>
                </a:extLst>
              </a:tr>
            </a:tbl>
          </a:graphicData>
        </a:graphic>
      </p:graphicFrame>
    </p:spTree>
    <p:extLst>
      <p:ext uri="{BB962C8B-B14F-4D97-AF65-F5344CB8AC3E}">
        <p14:creationId xmlns:p14="http://schemas.microsoft.com/office/powerpoint/2010/main" val="10588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54807"/>
            <a:ext cx="5829300" cy="273844"/>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1714500" y="869155"/>
            <a:ext cx="5772150" cy="3359945"/>
          </a:xfrm>
        </p:spPr>
        <p:txBody>
          <a:bodyPr>
            <a:normAutofit/>
          </a:bodyPr>
          <a:lstStyle/>
          <a:p>
            <a:pPr algn="just"/>
            <a:endParaRPr lang="en-IN" dirty="0">
              <a:solidFill>
                <a:schemeClr val="tx1"/>
              </a:solidFill>
            </a:endParaRPr>
          </a:p>
        </p:txBody>
      </p:sp>
      <p:sp>
        <p:nvSpPr>
          <p:cNvPr id="4" name="Date Placeholder 3"/>
          <p:cNvSpPr>
            <a:spLocks noGrp="1"/>
          </p:cNvSpPr>
          <p:nvPr>
            <p:ph type="dt" sz="half" idx="10"/>
          </p:nvPr>
        </p:nvSpPr>
        <p:spPr/>
        <p:txBody>
          <a:bodyPr/>
          <a:lstStyle/>
          <a:p>
            <a:fld id="{3F5BBB9A-DDD2-4F0B-8E49-A72BC7B182B4}" type="datetime1">
              <a:rPr lang="en-US" smtClean="0"/>
              <a:t>1/4/2024</a:t>
            </a:fld>
            <a:endParaRPr lang="en-US"/>
          </a:p>
        </p:txBody>
      </p:sp>
      <p:sp>
        <p:nvSpPr>
          <p:cNvPr id="5" name="Footer Placeholder 4"/>
          <p:cNvSpPr>
            <a:spLocks noGrp="1"/>
          </p:cNvSpPr>
          <p:nvPr>
            <p:ph type="ftr" sz="quarter" idx="11"/>
          </p:nvPr>
        </p:nvSpPr>
        <p:spPr>
          <a:xfrm>
            <a:off x="3143250" y="4767264"/>
            <a:ext cx="35433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dirty="0"/>
          </a:p>
        </p:txBody>
      </p:sp>
      <p:pic>
        <p:nvPicPr>
          <p:cNvPr id="7" name="Picture 6"/>
          <p:cNvPicPr>
            <a:picLocks noChangeAspect="1"/>
          </p:cNvPicPr>
          <p:nvPr/>
        </p:nvPicPr>
        <p:blipFill>
          <a:blip r:embed="rId2"/>
          <a:stretch>
            <a:fillRect/>
          </a:stretch>
        </p:blipFill>
        <p:spPr>
          <a:xfrm>
            <a:off x="1252640" y="41598"/>
            <a:ext cx="919061" cy="472753"/>
          </a:xfrm>
          <a:prstGeom prst="rect">
            <a:avLst/>
          </a:prstGeom>
        </p:spPr>
      </p:pic>
      <p:sp>
        <p:nvSpPr>
          <p:cNvPr id="9" name="Title 1"/>
          <p:cNvSpPr txBox="1"/>
          <p:nvPr/>
        </p:nvSpPr>
        <p:spPr>
          <a:xfrm>
            <a:off x="2171700" y="2"/>
            <a:ext cx="58293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1800" b="1" dirty="0"/>
              <a:t>EVALUATION SCHEME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510" y="739123"/>
            <a:ext cx="5872982" cy="3665255"/>
          </a:xfrm>
          <a:prstGeom prst="rect">
            <a:avLst/>
          </a:prstGeom>
        </p:spPr>
      </p:pic>
    </p:spTree>
    <p:extLst>
      <p:ext uri="{BB962C8B-B14F-4D97-AF65-F5344CB8AC3E}">
        <p14:creationId xmlns:p14="http://schemas.microsoft.com/office/powerpoint/2010/main" val="248806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E56208-3227-4169-84A2-94A23890C72D}"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Continue..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14450" y="742950"/>
            <a:ext cx="6800850" cy="3086100"/>
          </a:xfrm>
        </p:spPr>
        <p:txBody>
          <a:bodyPr>
            <a:normAutofit/>
          </a:bodyPr>
          <a:lstStyle/>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dirty="0"/>
              <a:t>As there is a huge number of users for Social Networks, there is a lot of data generated. Extracting knowledge from this data can give us a lot of useful information. This is done through social web mining algorithms and techniques. Social Network Mining is a hot research topic since it combines two very interesting research topics: Web Data Mining and Social Network Analysis. Social Network Mining discusses a lot more disciplines than discussed above such as Machine Learning, Network Analysis, Sociology, Ethnography, Statistics and may more.</a:t>
            </a:r>
            <a:endParaRPr lang="en-US" altLang="en-US" sz="1600" dirty="0">
              <a:latin typeface="Times New Roman" panose="02020603050405020304" pitchFamily="18" charset="0"/>
              <a:cs typeface="Times New Roman" panose="02020603050405020304" pitchFamily="18" charset="0"/>
            </a:endParaRPr>
          </a:p>
        </p:txBody>
      </p:sp>
      <p:pic>
        <p:nvPicPr>
          <p:cNvPr id="11" name="Picture 10"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24284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In social media, many social networks contain millions of nodes and billions of edges. These complex networks have billions of friendships, the reasons for existence of most of which are obscure. Humbled by the complexity of these networks and the difficulty of independently analyzing each one of these friendships, we can design models that generate, on a smaller scale, graphs similar to real-world networks. On the assumption that these models simulate properties observed in real-world networks well, the analysis of real-world networks boils down to a cost-efficient measuring of different properties of simulated networks. In addition, these models • allow for a better understanding of phenomena observed in </a:t>
            </a:r>
            <a:r>
              <a:rPr lang="en-US" dirty="0" err="1">
                <a:latin typeface="+mj-lt"/>
              </a:rPr>
              <a:t>realworld</a:t>
            </a:r>
            <a:r>
              <a:rPr lang="en-US" dirty="0">
                <a:latin typeface="+mj-lt"/>
              </a:rPr>
              <a:t> networks by providing concrete mathematical explanations and • allow for controlled experiments on synthetic networks when </a:t>
            </a:r>
            <a:r>
              <a:rPr lang="en-US" dirty="0" smtClean="0">
                <a:latin typeface="+mj-lt"/>
              </a:rPr>
              <a:t>rea l world </a:t>
            </a:r>
            <a:r>
              <a:rPr lang="en-US" dirty="0">
                <a:latin typeface="+mj-lt"/>
              </a:rPr>
              <a:t>networks are not available. </a:t>
            </a:r>
            <a:endParaRPr lang="en-US" dirty="0" smtClean="0">
              <a:latin typeface="+mj-lt"/>
            </a:endParaRPr>
          </a:p>
          <a:p>
            <a:pPr algn="just"/>
            <a:r>
              <a:rPr lang="en-US" dirty="0" smtClean="0">
                <a:latin typeface="+mj-lt"/>
              </a:rPr>
              <a:t>We </a:t>
            </a:r>
            <a:r>
              <a:rPr lang="en-US" dirty="0">
                <a:latin typeface="+mj-lt"/>
              </a:rPr>
              <a:t>discuss three principal network models in this chapter: the random graph model, the small-world model, and the preferential attachment model.</a:t>
            </a:r>
          </a:p>
        </p:txBody>
      </p:sp>
      <p:sp>
        <p:nvSpPr>
          <p:cNvPr id="4" name="Date Placeholder 3"/>
          <p:cNvSpPr>
            <a:spLocks noGrp="1"/>
          </p:cNvSpPr>
          <p:nvPr>
            <p:ph type="dt" sz="half" idx="10"/>
          </p:nvPr>
        </p:nvSpPr>
        <p:spPr/>
        <p:txBody>
          <a:bodyPr/>
          <a:lstStyle/>
          <a:p>
            <a:fld id="{106BFF23-23DD-471E-B4EE-F4D60746989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295400" y="205979"/>
            <a:ext cx="73914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1295400" cy="613172"/>
          </a:xfrm>
          <a:prstGeom prst="rect">
            <a:avLst/>
          </a:prstGeom>
        </p:spPr>
      </p:pic>
    </p:spTree>
    <p:extLst>
      <p:ext uri="{BB962C8B-B14F-4D97-AF65-F5344CB8AC3E}">
        <p14:creationId xmlns:p14="http://schemas.microsoft.com/office/powerpoint/2010/main" val="2933585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Properties of Real-World </a:t>
            </a:r>
            <a:r>
              <a:rPr lang="en-US" dirty="0" smtClean="0"/>
              <a:t>Networks</a:t>
            </a:r>
          </a:p>
          <a:p>
            <a:r>
              <a:rPr lang="en-US" dirty="0" smtClean="0"/>
              <a:t> </a:t>
            </a:r>
            <a:r>
              <a:rPr lang="en-US" dirty="0"/>
              <a:t>Real-world networks share common characteristics. When designing network models, we aim to devise models that can accurately describe these networks by mimicking these common characteristics. To determine these characteristics, a common practice is to identify their attributes and show that measurements for these attributes are consistent across networks. In particular, three network attributes exhibit consistent measurements across real-world networks: degree distribution, clustering coefficient, and average path length. </a:t>
            </a:r>
            <a:endParaRPr lang="en-US" dirty="0" smtClean="0"/>
          </a:p>
          <a:p>
            <a:r>
              <a:rPr lang="en-US" dirty="0"/>
              <a:t>Degree </a:t>
            </a:r>
            <a:r>
              <a:rPr lang="en-US" dirty="0" smtClean="0"/>
              <a:t>Distribution : </a:t>
            </a:r>
            <a:r>
              <a:rPr lang="en-US" dirty="0"/>
              <a:t>Consider the distribution of wealth among individuals. Most individuals have an average amount of capital, whereas a few are considered extremely wealthy. In fact, we observe exponentially more individuals with an average amount of capital than wealthier ones. Similarly, consider the population of cities. A few metropolitan areas are densely populated, whereas other cities have an average population size. In social media, we observe the same phenomenon regularly when measuring popularity or interestingness for entities.</a:t>
            </a:r>
            <a:endParaRPr lang="en-US" dirty="0" smtClean="0"/>
          </a:p>
          <a:p>
            <a:endParaRPr lang="en-US" dirty="0"/>
          </a:p>
        </p:txBody>
      </p:sp>
      <p:sp>
        <p:nvSpPr>
          <p:cNvPr id="4" name="Date Placeholder 3"/>
          <p:cNvSpPr>
            <a:spLocks noGrp="1"/>
          </p:cNvSpPr>
          <p:nvPr>
            <p:ph type="dt" sz="half" idx="10"/>
          </p:nvPr>
        </p:nvSpPr>
        <p:spPr/>
        <p:txBody>
          <a:bodyPr/>
          <a:lstStyle/>
          <a:p>
            <a:fld id="{D92722B7-5C35-450D-A161-995F54B69BFC}"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990600" y="205979"/>
            <a:ext cx="7696200" cy="4607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990600" cy="613172"/>
          </a:xfrm>
          <a:prstGeom prst="rect">
            <a:avLst/>
          </a:prstGeom>
        </p:spPr>
      </p:pic>
    </p:spTree>
    <p:extLst>
      <p:ext uri="{BB962C8B-B14F-4D97-AF65-F5344CB8AC3E}">
        <p14:creationId xmlns:p14="http://schemas.microsoft.com/office/powerpoint/2010/main" val="2536621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Clustering </a:t>
            </a:r>
            <a:r>
              <a:rPr lang="en-US" dirty="0" smtClean="0"/>
              <a:t>Coefficient :  </a:t>
            </a:r>
            <a:r>
              <a:rPr lang="en-US" dirty="0"/>
              <a:t>In real-world social networks, friendships are highly transitive. In other words, friends of an individual are often friends with one another. These friendships form triads of friendships that are frequently observed in social networks. These triads result in networks with high average [local] clustering coefficients</a:t>
            </a:r>
            <a:r>
              <a:rPr lang="en-US" dirty="0" smtClean="0"/>
              <a:t>.</a:t>
            </a:r>
          </a:p>
          <a:p>
            <a:r>
              <a:rPr lang="en-US" dirty="0"/>
              <a:t>Average Path </a:t>
            </a:r>
            <a:r>
              <a:rPr lang="en-US" dirty="0" smtClean="0"/>
              <a:t>Length :  </a:t>
            </a:r>
            <a:r>
              <a:rPr lang="en-US" dirty="0"/>
              <a:t>In real-world networks, any two members of the network are usually connected via short paths. In other words, the average path length is small. This is known as the small-world phenomenon. In the well-known small-world experiment conducted in the 1960s by Stanley Milgram, Milgram conjectured that people around the world are connected to one another via a path of at most six individuals (i.e., the six degrees of separation). Similarly, we observe small average path lengths in social networks</a:t>
            </a:r>
          </a:p>
        </p:txBody>
      </p:sp>
      <p:sp>
        <p:nvSpPr>
          <p:cNvPr id="4" name="Date Placeholder 3"/>
          <p:cNvSpPr>
            <a:spLocks noGrp="1"/>
          </p:cNvSpPr>
          <p:nvPr>
            <p:ph type="dt" sz="half" idx="10"/>
          </p:nvPr>
        </p:nvSpPr>
        <p:spPr/>
        <p:txBody>
          <a:bodyPr/>
          <a:lstStyle/>
          <a:p>
            <a:fld id="{3468E084-B2FE-4FAF-BD5D-D5569FB5DD64}"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990600" y="205979"/>
            <a:ext cx="7696200" cy="6131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8" descr="NIET LOGO.jpg"/>
          <p:cNvPicPr>
            <a:picLocks noChangeAspect="1"/>
          </p:cNvPicPr>
          <p:nvPr/>
        </p:nvPicPr>
        <p:blipFill>
          <a:blip r:embed="rId2" cstate="print"/>
          <a:stretch>
            <a:fillRect/>
          </a:stretch>
        </p:blipFill>
        <p:spPr>
          <a:xfrm>
            <a:off x="0" y="205979"/>
            <a:ext cx="990600" cy="613172"/>
          </a:xfrm>
          <a:prstGeom prst="rect">
            <a:avLst/>
          </a:prstGeom>
        </p:spPr>
      </p:pic>
    </p:spTree>
    <p:extLst>
      <p:ext uri="{BB962C8B-B14F-4D97-AF65-F5344CB8AC3E}">
        <p14:creationId xmlns:p14="http://schemas.microsoft.com/office/powerpoint/2010/main" val="1519345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a:latin typeface="+mj-lt"/>
              </a:rPr>
              <a:t>Random </a:t>
            </a:r>
            <a:r>
              <a:rPr lang="en-US" b="1" dirty="0" smtClean="0">
                <a:latin typeface="+mj-lt"/>
              </a:rPr>
              <a:t>Graphs </a:t>
            </a:r>
            <a:r>
              <a:rPr lang="en-US" dirty="0" smtClean="0">
                <a:latin typeface="+mj-lt"/>
              </a:rPr>
              <a:t>:  </a:t>
            </a:r>
            <a:r>
              <a:rPr lang="en-US" dirty="0">
                <a:latin typeface="+mj-lt"/>
              </a:rPr>
              <a:t>We start with the most basic assumption on how friendships can be formed: Edges (i.e., friendships) between nodes (i.e., individuals) are formed randomly. </a:t>
            </a:r>
            <a:r>
              <a:rPr lang="en-US" dirty="0" smtClean="0">
                <a:latin typeface="+mj-lt"/>
              </a:rPr>
              <a:t>The </a:t>
            </a:r>
            <a:r>
              <a:rPr lang="en-US" dirty="0">
                <a:latin typeface="+mj-lt"/>
              </a:rPr>
              <a:t>random graph model follows this basic assumption. In reality Degrees of Separation friendships in real-world networks are far from random. </a:t>
            </a:r>
            <a:endParaRPr lang="en-US" dirty="0" smtClean="0">
              <a:latin typeface="+mj-lt"/>
            </a:endParaRPr>
          </a:p>
          <a:p>
            <a:pPr algn="just"/>
            <a:r>
              <a:rPr lang="en-US" dirty="0" smtClean="0">
                <a:latin typeface="+mj-lt"/>
              </a:rPr>
              <a:t>By </a:t>
            </a:r>
            <a:r>
              <a:rPr lang="en-US" dirty="0">
                <a:latin typeface="+mj-lt"/>
              </a:rPr>
              <a:t>assuming random friendships, we simplify the process of friendship formation in real-world networks, hoping that these random friendships ultimately create networks that exhibit common characteristics observed in real-world networks. Formally, we can assume that for a graph with a fixed number of nodes n, any of the n 2  edges can be formed independently, with probability p. G(n, p) This graph is called a random graph and we denote it as the G(n, p) model. </a:t>
            </a:r>
            <a:endParaRPr lang="en-US" dirty="0" smtClean="0">
              <a:latin typeface="+mj-lt"/>
            </a:endParaRPr>
          </a:p>
          <a:p>
            <a:pPr algn="just"/>
            <a:r>
              <a:rPr lang="en-US" dirty="0" smtClean="0">
                <a:latin typeface="+mj-lt"/>
              </a:rPr>
              <a:t>This </a:t>
            </a:r>
            <a:r>
              <a:rPr lang="en-US" dirty="0">
                <a:latin typeface="+mj-lt"/>
              </a:rPr>
              <a:t>model was first proposed independently by Edgar Gilbert [100] and </a:t>
            </a:r>
            <a:r>
              <a:rPr lang="en-US" dirty="0" err="1">
                <a:latin typeface="+mj-lt"/>
              </a:rPr>
              <a:t>Solomonoff</a:t>
            </a:r>
            <a:r>
              <a:rPr lang="en-US" dirty="0">
                <a:latin typeface="+mj-lt"/>
              </a:rPr>
              <a:t> and </a:t>
            </a:r>
            <a:r>
              <a:rPr lang="en-US" dirty="0" err="1">
                <a:latin typeface="+mj-lt"/>
              </a:rPr>
              <a:t>Rapoport</a:t>
            </a:r>
            <a:r>
              <a:rPr lang="en-US" dirty="0">
                <a:latin typeface="+mj-lt"/>
              </a:rPr>
              <a:t> [262]. Another way of randomly generating graphs is to assume that both the number of nodes n and the number of edges m are fixed. However, we need to determine which m edges are selected from the set of n 2  possible edges. Let Ω denote the set of graphs with n nodes and m edges. To generate a random graph, we can uniformly select one of the graphs in Ω. The number of graphs with n nodes and m 1 edges (i.e., |Ω|) is |Ω| = n 2  m ! . (4.3) The uniform random graph selection probability is 1 |Ω| </a:t>
            </a:r>
          </a:p>
        </p:txBody>
      </p:sp>
      <p:sp>
        <p:nvSpPr>
          <p:cNvPr id="4" name="Date Placeholder 3"/>
          <p:cNvSpPr>
            <a:spLocks noGrp="1"/>
          </p:cNvSpPr>
          <p:nvPr>
            <p:ph type="dt" sz="half" idx="10"/>
          </p:nvPr>
        </p:nvSpPr>
        <p:spPr/>
        <p:txBody>
          <a:bodyPr/>
          <a:lstStyle/>
          <a:p>
            <a:fld id="{D11AF6E1-C4F3-410F-88DC-662D4C0AFA4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990600" y="205979"/>
            <a:ext cx="7696200" cy="6131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990600" cy="613172"/>
          </a:xfrm>
          <a:prstGeom prst="rect">
            <a:avLst/>
          </a:prstGeom>
        </p:spPr>
      </p:pic>
    </p:spTree>
    <p:extLst>
      <p:ext uri="{BB962C8B-B14F-4D97-AF65-F5344CB8AC3E}">
        <p14:creationId xmlns:p14="http://schemas.microsoft.com/office/powerpoint/2010/main" val="3581002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733425"/>
          </a:xfrm>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mj-lt"/>
              </a:rPr>
              <a:t>Evolution </a:t>
            </a:r>
            <a:r>
              <a:rPr lang="en-US" dirty="0">
                <a:latin typeface="+mj-lt"/>
              </a:rPr>
              <a:t>of Random Graphs </a:t>
            </a:r>
            <a:r>
              <a:rPr lang="en-US" dirty="0" smtClean="0">
                <a:latin typeface="+mj-lt"/>
              </a:rPr>
              <a:t>: In </a:t>
            </a:r>
            <a:r>
              <a:rPr lang="en-US" dirty="0">
                <a:latin typeface="+mj-lt"/>
              </a:rPr>
              <a:t>random graphs, when nodes form connections, after some time a large fraction of nodes get connected (i.e., there is a path between any pair of them). This large fraction forms a connected component, commonly called Giant Component the largest connected component or the giant component. We can tune the behavior of the random graph model by selecting the appropriate p value. In G(n, p), when p = 0, the size of the largest connected component is 0 (no two pairs are connected), and when p = 1, the size is n (all pairs are </a:t>
            </a:r>
            <a:r>
              <a:rPr lang="en-US" dirty="0" smtClean="0">
                <a:latin typeface="+mj-lt"/>
              </a:rPr>
              <a:t>connect.</a:t>
            </a:r>
          </a:p>
          <a:p>
            <a:pPr algn="just"/>
            <a:r>
              <a:rPr lang="en-US" b="1" dirty="0">
                <a:latin typeface="+mj-lt"/>
              </a:rPr>
              <a:t>Small-World Model </a:t>
            </a:r>
            <a:r>
              <a:rPr lang="en-US" b="1" dirty="0" smtClean="0">
                <a:latin typeface="+mj-lt"/>
              </a:rPr>
              <a:t>: </a:t>
            </a:r>
            <a:r>
              <a:rPr lang="en-US" dirty="0" smtClean="0">
                <a:latin typeface="+mj-lt"/>
              </a:rPr>
              <a:t>The </a:t>
            </a:r>
            <a:r>
              <a:rPr lang="en-US" dirty="0">
                <a:latin typeface="+mj-lt"/>
              </a:rPr>
              <a:t>assumption behind the random graph model is that connections in real-world networks are formed at random. Although unrealistic, random graphs can model average path lengths in real-world networks properly, but underestimate the clustering coefficient. To mitigate this problem, Duncan J. Watts and Steven </a:t>
            </a:r>
            <a:r>
              <a:rPr lang="en-US" dirty="0" err="1">
                <a:latin typeface="+mj-lt"/>
              </a:rPr>
              <a:t>Strogatz</a:t>
            </a:r>
            <a:r>
              <a:rPr lang="en-US" dirty="0">
                <a:latin typeface="+mj-lt"/>
              </a:rPr>
              <a:t> in 1997 proposed the small-world model. In real-world interactions, many individuals have a limited and often at least, a fixed number of connections. Individuals connect with their parents, brothers, sisters, grandparents, and teachers, among others. Thus, instead of assuming random connections, as we did in random graph models, one can assume an egalitarian model in real-world networks, where people have the same number of neighbors (friends). This again is unrealistic; however, it models more accurately the clustering coefficient of real-world networks. In graph theory terms, this assumption is </a:t>
            </a:r>
            <a:r>
              <a:rPr lang="en-US" dirty="0" err="1">
                <a:latin typeface="+mj-lt"/>
              </a:rPr>
              <a:t>equiva</a:t>
            </a:r>
            <a:r>
              <a:rPr lang="en-US" dirty="0">
                <a:latin typeface="+mj-lt"/>
              </a:rPr>
              <a:t>- Regular Ring Lattice lent to embedding individuals in a regular </a:t>
            </a:r>
            <a:r>
              <a:rPr lang="en-US" dirty="0" smtClean="0">
                <a:latin typeface="+mj-lt"/>
              </a:rPr>
              <a:t>network.</a:t>
            </a:r>
            <a:endParaRPr lang="en-US" dirty="0">
              <a:latin typeface="+mj-lt"/>
            </a:endParaRPr>
          </a:p>
        </p:txBody>
      </p:sp>
      <p:sp>
        <p:nvSpPr>
          <p:cNvPr id="4" name="Date Placeholder 3"/>
          <p:cNvSpPr>
            <a:spLocks noGrp="1"/>
          </p:cNvSpPr>
          <p:nvPr>
            <p:ph type="dt" sz="half" idx="10"/>
          </p:nvPr>
        </p:nvSpPr>
        <p:spPr/>
        <p:txBody>
          <a:bodyPr/>
          <a:lstStyle/>
          <a:p>
            <a:fld id="{9416DEA3-C706-4A82-9033-238ADAEC156C}"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143000" y="205979"/>
            <a:ext cx="75438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smtClean="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190500" y="209550"/>
            <a:ext cx="952500" cy="609600"/>
          </a:xfrm>
          <a:prstGeom prst="rect">
            <a:avLst/>
          </a:prstGeom>
        </p:spPr>
      </p:pic>
    </p:spTree>
    <p:extLst>
      <p:ext uri="{BB962C8B-B14F-4D97-AF65-F5344CB8AC3E}">
        <p14:creationId xmlns:p14="http://schemas.microsoft.com/office/powerpoint/2010/main" val="2280917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Algorithm </a:t>
            </a:r>
            <a:r>
              <a:rPr lang="en-US" dirty="0" smtClean="0">
                <a:latin typeface="+mj-lt"/>
              </a:rPr>
              <a:t>Small-World </a:t>
            </a:r>
            <a:r>
              <a:rPr lang="en-US" dirty="0">
                <a:latin typeface="+mj-lt"/>
              </a:rPr>
              <a:t>Generation Algorithm Require: </a:t>
            </a:r>
            <a:endParaRPr lang="en-US" dirty="0" smtClean="0">
              <a:latin typeface="+mj-lt"/>
            </a:endParaRPr>
          </a:p>
          <a:p>
            <a:r>
              <a:rPr lang="en-US" dirty="0" smtClean="0">
                <a:latin typeface="+mj-lt"/>
              </a:rPr>
              <a:t>Number </a:t>
            </a:r>
            <a:r>
              <a:rPr lang="en-US" dirty="0">
                <a:latin typeface="+mj-lt"/>
              </a:rPr>
              <a:t>of nodes |V|, mean degree c, parameter </a:t>
            </a:r>
            <a:r>
              <a:rPr lang="el-GR" dirty="0">
                <a:latin typeface="+mj-lt"/>
              </a:rPr>
              <a:t>β </a:t>
            </a:r>
            <a:endParaRPr lang="en-US" dirty="0" smtClean="0">
              <a:latin typeface="+mj-lt"/>
            </a:endParaRPr>
          </a:p>
          <a:p>
            <a:r>
              <a:rPr lang="el-GR" dirty="0" smtClean="0">
                <a:latin typeface="+mj-lt"/>
              </a:rPr>
              <a:t>1</a:t>
            </a:r>
            <a:r>
              <a:rPr lang="el-GR" dirty="0">
                <a:latin typeface="+mj-lt"/>
              </a:rPr>
              <a:t>: </a:t>
            </a:r>
            <a:r>
              <a:rPr lang="en-US" dirty="0">
                <a:latin typeface="+mj-lt"/>
              </a:rPr>
              <a:t>return A small-world graph G(V, E</a:t>
            </a:r>
            <a:r>
              <a:rPr lang="en-US" dirty="0" smtClean="0">
                <a:latin typeface="+mj-lt"/>
              </a:rPr>
              <a:t>)</a:t>
            </a:r>
          </a:p>
          <a:p>
            <a:r>
              <a:rPr lang="en-US" dirty="0" smtClean="0">
                <a:latin typeface="+mj-lt"/>
              </a:rPr>
              <a:t> </a:t>
            </a:r>
            <a:r>
              <a:rPr lang="en-US" dirty="0">
                <a:latin typeface="+mj-lt"/>
              </a:rPr>
              <a:t>2: G = A regular ring lattice with |V| nodes and degree </a:t>
            </a:r>
            <a:r>
              <a:rPr lang="en-US" dirty="0" smtClean="0">
                <a:latin typeface="+mj-lt"/>
              </a:rPr>
              <a:t>c</a:t>
            </a:r>
          </a:p>
          <a:p>
            <a:r>
              <a:rPr lang="en-US" dirty="0" smtClean="0">
                <a:latin typeface="+mj-lt"/>
              </a:rPr>
              <a:t> </a:t>
            </a:r>
            <a:r>
              <a:rPr lang="en-US" dirty="0">
                <a:latin typeface="+mj-lt"/>
              </a:rPr>
              <a:t>3: for node vi (starting from v1), and all edges e(vi , </a:t>
            </a:r>
            <a:r>
              <a:rPr lang="en-US" dirty="0" err="1">
                <a:latin typeface="+mj-lt"/>
              </a:rPr>
              <a:t>vj</a:t>
            </a:r>
            <a:r>
              <a:rPr lang="en-US" dirty="0">
                <a:latin typeface="+mj-lt"/>
              </a:rPr>
              <a:t>), </a:t>
            </a:r>
            <a:r>
              <a:rPr lang="en-US" dirty="0" err="1">
                <a:latin typeface="+mj-lt"/>
              </a:rPr>
              <a:t>i</a:t>
            </a:r>
            <a:r>
              <a:rPr lang="en-US" dirty="0">
                <a:latin typeface="+mj-lt"/>
              </a:rPr>
              <a:t> &lt; j do </a:t>
            </a:r>
            <a:endParaRPr lang="en-US" dirty="0" smtClean="0">
              <a:latin typeface="+mj-lt"/>
            </a:endParaRPr>
          </a:p>
          <a:p>
            <a:r>
              <a:rPr lang="en-US" dirty="0" smtClean="0">
                <a:latin typeface="+mj-lt"/>
              </a:rPr>
              <a:t>4</a:t>
            </a:r>
            <a:r>
              <a:rPr lang="en-US" dirty="0">
                <a:latin typeface="+mj-lt"/>
              </a:rPr>
              <a:t>: </a:t>
            </a:r>
            <a:r>
              <a:rPr lang="en-US" dirty="0" err="1">
                <a:latin typeface="+mj-lt"/>
              </a:rPr>
              <a:t>vk</a:t>
            </a:r>
            <a:r>
              <a:rPr lang="en-US" dirty="0">
                <a:latin typeface="+mj-lt"/>
              </a:rPr>
              <a:t> = Select a node from V uniformly at random. </a:t>
            </a:r>
            <a:endParaRPr lang="en-US" dirty="0" smtClean="0">
              <a:latin typeface="+mj-lt"/>
            </a:endParaRPr>
          </a:p>
          <a:p>
            <a:r>
              <a:rPr lang="en-US" dirty="0" smtClean="0">
                <a:latin typeface="+mj-lt"/>
              </a:rPr>
              <a:t>5</a:t>
            </a:r>
            <a:r>
              <a:rPr lang="en-US" dirty="0">
                <a:latin typeface="+mj-lt"/>
              </a:rPr>
              <a:t>: if rewiring e(vi , </a:t>
            </a:r>
            <a:r>
              <a:rPr lang="en-US" dirty="0" err="1">
                <a:latin typeface="+mj-lt"/>
              </a:rPr>
              <a:t>vj</a:t>
            </a:r>
            <a:r>
              <a:rPr lang="en-US" dirty="0">
                <a:latin typeface="+mj-lt"/>
              </a:rPr>
              <a:t>) to e(vi , </a:t>
            </a:r>
            <a:r>
              <a:rPr lang="en-US" dirty="0" err="1">
                <a:latin typeface="+mj-lt"/>
              </a:rPr>
              <a:t>vk</a:t>
            </a:r>
            <a:r>
              <a:rPr lang="en-US" dirty="0">
                <a:latin typeface="+mj-lt"/>
              </a:rPr>
              <a:t>) does not create loops in the graph or multiple edges between vi and </a:t>
            </a:r>
            <a:r>
              <a:rPr lang="en-US" dirty="0" err="1">
                <a:latin typeface="+mj-lt"/>
              </a:rPr>
              <a:t>vk</a:t>
            </a:r>
            <a:r>
              <a:rPr lang="en-US" dirty="0">
                <a:latin typeface="+mj-lt"/>
              </a:rPr>
              <a:t> </a:t>
            </a:r>
            <a:r>
              <a:rPr lang="en-US" dirty="0" smtClean="0">
                <a:latin typeface="+mj-lt"/>
              </a:rPr>
              <a:t>then</a:t>
            </a:r>
          </a:p>
          <a:p>
            <a:r>
              <a:rPr lang="en-US" dirty="0" smtClean="0">
                <a:latin typeface="+mj-lt"/>
              </a:rPr>
              <a:t> </a:t>
            </a:r>
            <a:r>
              <a:rPr lang="en-US" dirty="0">
                <a:latin typeface="+mj-lt"/>
              </a:rPr>
              <a:t>6: rewire e(vi , </a:t>
            </a:r>
            <a:r>
              <a:rPr lang="en-US" dirty="0" err="1">
                <a:latin typeface="+mj-lt"/>
              </a:rPr>
              <a:t>vj</a:t>
            </a:r>
            <a:r>
              <a:rPr lang="en-US" dirty="0">
                <a:latin typeface="+mj-lt"/>
              </a:rPr>
              <a:t>) with probability </a:t>
            </a:r>
            <a:r>
              <a:rPr lang="el-GR" dirty="0">
                <a:latin typeface="+mj-lt"/>
              </a:rPr>
              <a:t>β: </a:t>
            </a:r>
            <a:r>
              <a:rPr lang="en-US" dirty="0">
                <a:latin typeface="+mj-lt"/>
              </a:rPr>
              <a:t>E = E−{e(vi , </a:t>
            </a:r>
            <a:r>
              <a:rPr lang="en-US" dirty="0" err="1">
                <a:latin typeface="+mj-lt"/>
              </a:rPr>
              <a:t>vj</a:t>
            </a:r>
            <a:r>
              <a:rPr lang="en-US" dirty="0">
                <a:latin typeface="+mj-lt"/>
              </a:rPr>
              <a:t>)}, E = E∪{e(vi , </a:t>
            </a:r>
            <a:r>
              <a:rPr lang="en-US" dirty="0" err="1">
                <a:latin typeface="+mj-lt"/>
              </a:rPr>
              <a:t>vk</a:t>
            </a:r>
            <a:r>
              <a:rPr lang="en-US" dirty="0" smtClean="0">
                <a:latin typeface="+mj-lt"/>
              </a:rPr>
              <a:t>)};</a:t>
            </a:r>
          </a:p>
          <a:p>
            <a:r>
              <a:rPr lang="en-US" dirty="0" smtClean="0">
                <a:latin typeface="+mj-lt"/>
              </a:rPr>
              <a:t> </a:t>
            </a:r>
            <a:r>
              <a:rPr lang="en-US" dirty="0">
                <a:latin typeface="+mj-lt"/>
              </a:rPr>
              <a:t>7: end </a:t>
            </a:r>
            <a:r>
              <a:rPr lang="en-US" dirty="0" smtClean="0">
                <a:latin typeface="+mj-lt"/>
              </a:rPr>
              <a:t>if</a:t>
            </a:r>
          </a:p>
          <a:p>
            <a:r>
              <a:rPr lang="en-US" dirty="0" smtClean="0">
                <a:latin typeface="+mj-lt"/>
              </a:rPr>
              <a:t> </a:t>
            </a:r>
            <a:r>
              <a:rPr lang="en-US" dirty="0">
                <a:latin typeface="+mj-lt"/>
              </a:rPr>
              <a:t>8: end for </a:t>
            </a:r>
            <a:endParaRPr lang="en-US" dirty="0" smtClean="0">
              <a:latin typeface="+mj-lt"/>
            </a:endParaRPr>
          </a:p>
          <a:p>
            <a:r>
              <a:rPr lang="en-US" dirty="0" smtClean="0">
                <a:latin typeface="+mj-lt"/>
              </a:rPr>
              <a:t>9</a:t>
            </a:r>
            <a:r>
              <a:rPr lang="en-US" dirty="0">
                <a:latin typeface="+mj-lt"/>
              </a:rPr>
              <a:t>: Return G(V, E)</a:t>
            </a:r>
          </a:p>
        </p:txBody>
      </p:sp>
      <p:sp>
        <p:nvSpPr>
          <p:cNvPr id="4" name="Date Placeholder 3"/>
          <p:cNvSpPr>
            <a:spLocks noGrp="1"/>
          </p:cNvSpPr>
          <p:nvPr>
            <p:ph type="dt" sz="half" idx="10"/>
          </p:nvPr>
        </p:nvSpPr>
        <p:spPr/>
        <p:txBody>
          <a:bodyPr/>
          <a:lstStyle/>
          <a:p>
            <a:fld id="{3C171C04-B4E7-4786-B868-23630D09263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295400" y="361950"/>
            <a:ext cx="7391400" cy="4572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361950"/>
            <a:ext cx="1219200" cy="457200"/>
          </a:xfrm>
          <a:prstGeom prst="rect">
            <a:avLst/>
          </a:prstGeom>
        </p:spPr>
      </p:pic>
    </p:spTree>
    <p:extLst>
      <p:ext uri="{BB962C8B-B14F-4D97-AF65-F5344CB8AC3E}">
        <p14:creationId xmlns:p14="http://schemas.microsoft.com/office/powerpoint/2010/main" val="1038078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Preferential Attachment </a:t>
            </a:r>
            <a:r>
              <a:rPr lang="en-US" dirty="0" smtClean="0">
                <a:latin typeface="+mj-lt"/>
              </a:rPr>
              <a:t>Model :  </a:t>
            </a:r>
            <a:r>
              <a:rPr lang="en-US" dirty="0">
                <a:latin typeface="+mj-lt"/>
              </a:rPr>
              <a:t>There exist a variety of scale-free network-modeling algorithms. A </a:t>
            </a:r>
            <a:r>
              <a:rPr lang="en-US" dirty="0" err="1">
                <a:latin typeface="+mj-lt"/>
              </a:rPr>
              <a:t>wellestablished</a:t>
            </a:r>
            <a:r>
              <a:rPr lang="en-US" dirty="0">
                <a:latin typeface="+mj-lt"/>
              </a:rPr>
              <a:t> one is the model proposed by </a:t>
            </a:r>
            <a:r>
              <a:rPr lang="en-US" dirty="0" err="1">
                <a:latin typeface="+mj-lt"/>
              </a:rPr>
              <a:t>Barabasi</a:t>
            </a:r>
            <a:r>
              <a:rPr lang="en-US" dirty="0">
                <a:latin typeface="+mj-lt"/>
              </a:rPr>
              <a:t> and Albert [24]. The ´ model is called preferential attachment or sometimes the </a:t>
            </a:r>
            <a:r>
              <a:rPr lang="en-US" dirty="0" err="1">
                <a:latin typeface="+mj-lt"/>
              </a:rPr>
              <a:t>Barabasi</a:t>
            </a:r>
            <a:r>
              <a:rPr lang="en-US" dirty="0">
                <a:latin typeface="+mj-lt"/>
              </a:rPr>
              <a:t>-Albert ´ (BA) model and is as follows: When new nodes are added to networks, they are more likely to connect to existing nodes that many others have connected to. This connection likelihood is proportional to the degree of the node that the new node is aiming to connect to. In other words, a rich-</a:t>
            </a:r>
            <a:r>
              <a:rPr lang="en-US" dirty="0" err="1">
                <a:latin typeface="+mj-lt"/>
              </a:rPr>
              <a:t>getricher</a:t>
            </a:r>
            <a:r>
              <a:rPr lang="en-US" dirty="0">
                <a:latin typeface="+mj-lt"/>
              </a:rPr>
              <a:t> phenomenon or aristocrat network is observed where the higher the node’s degree, the higher the probability of new nodes getting connected to it. Unlike random graphs in which we assume friendships are formed randomly, in the preferential attachment model we assume that individuals are more likely to befriend gregarious others. The model’s algorithm is provided in Algorithm </a:t>
            </a:r>
            <a:r>
              <a:rPr lang="en-US" dirty="0" smtClean="0"/>
              <a:t>: </a:t>
            </a:r>
            <a:endParaRPr lang="en-US" dirty="0"/>
          </a:p>
        </p:txBody>
      </p:sp>
      <p:sp>
        <p:nvSpPr>
          <p:cNvPr id="4" name="Date Placeholder 3"/>
          <p:cNvSpPr>
            <a:spLocks noGrp="1"/>
          </p:cNvSpPr>
          <p:nvPr>
            <p:ph type="dt" sz="half" idx="10"/>
          </p:nvPr>
        </p:nvSpPr>
        <p:spPr/>
        <p:txBody>
          <a:bodyPr/>
          <a:lstStyle/>
          <a:p>
            <a:fld id="{5F72FED5-C429-4993-9DAF-8704879A620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noGrp="1"/>
          </p:cNvSpPr>
          <p:nvPr>
            <p:ph type="title"/>
          </p:nvPr>
        </p:nvSpPr>
        <p:spPr>
          <a:xfrm>
            <a:off x="1447800" y="205979"/>
            <a:ext cx="72390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152400" y="205979"/>
            <a:ext cx="1295400" cy="497086"/>
          </a:xfrm>
          <a:prstGeom prst="rect">
            <a:avLst/>
          </a:prstGeom>
        </p:spPr>
      </p:pic>
    </p:spTree>
    <p:extLst>
      <p:ext uri="{BB962C8B-B14F-4D97-AF65-F5344CB8AC3E}">
        <p14:creationId xmlns:p14="http://schemas.microsoft.com/office/powerpoint/2010/main" val="299336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Require: Graph G(V0, E0), where |V0| = m0 and dv ≥ 1 ∀ v ∈ V0, number of expected connections m ≤ m0, time to run the algorithm </a:t>
            </a:r>
            <a:r>
              <a:rPr lang="en-US" dirty="0" smtClean="0"/>
              <a:t>t</a:t>
            </a:r>
          </a:p>
          <a:p>
            <a:r>
              <a:rPr lang="en-US" dirty="0" smtClean="0"/>
              <a:t> </a:t>
            </a:r>
            <a:r>
              <a:rPr lang="en-US" dirty="0"/>
              <a:t>1: return A scale-free </a:t>
            </a:r>
            <a:r>
              <a:rPr lang="en-US" dirty="0" smtClean="0"/>
              <a:t>network</a:t>
            </a:r>
          </a:p>
          <a:p>
            <a:r>
              <a:rPr lang="en-US" dirty="0" smtClean="0"/>
              <a:t> </a:t>
            </a:r>
            <a:r>
              <a:rPr lang="en-US" dirty="0"/>
              <a:t>2: //Initial graph with m0 nodes with degrees at least </a:t>
            </a:r>
            <a:r>
              <a:rPr lang="en-US" dirty="0" smtClean="0"/>
              <a:t>1</a:t>
            </a:r>
          </a:p>
          <a:p>
            <a:r>
              <a:rPr lang="en-US" dirty="0" smtClean="0"/>
              <a:t> </a:t>
            </a:r>
            <a:r>
              <a:rPr lang="en-US" dirty="0"/>
              <a:t>3: G(V, E) = G(V0, E0); </a:t>
            </a:r>
            <a:endParaRPr lang="en-US" dirty="0" smtClean="0"/>
          </a:p>
          <a:p>
            <a:r>
              <a:rPr lang="en-US" dirty="0" smtClean="0"/>
              <a:t>4</a:t>
            </a:r>
            <a:r>
              <a:rPr lang="en-US" dirty="0"/>
              <a:t>: for 1 to t do </a:t>
            </a:r>
            <a:endParaRPr lang="en-US" dirty="0" smtClean="0"/>
          </a:p>
          <a:p>
            <a:r>
              <a:rPr lang="en-US" dirty="0" smtClean="0"/>
              <a:t>5</a:t>
            </a:r>
            <a:r>
              <a:rPr lang="en-US" dirty="0"/>
              <a:t>: V = V ∪ {vi}; // add new node </a:t>
            </a:r>
            <a:r>
              <a:rPr lang="en-US" dirty="0" smtClean="0"/>
              <a:t>vi</a:t>
            </a:r>
          </a:p>
          <a:p>
            <a:r>
              <a:rPr lang="en-US" dirty="0" smtClean="0"/>
              <a:t> </a:t>
            </a:r>
            <a:r>
              <a:rPr lang="en-US" dirty="0"/>
              <a:t>6: while di , m do </a:t>
            </a:r>
            <a:endParaRPr lang="en-US" dirty="0" smtClean="0"/>
          </a:p>
          <a:p>
            <a:r>
              <a:rPr lang="en-US" dirty="0" smtClean="0"/>
              <a:t>7</a:t>
            </a:r>
            <a:r>
              <a:rPr lang="en-US" dirty="0"/>
              <a:t>: Connect vi to a random node </a:t>
            </a:r>
            <a:r>
              <a:rPr lang="en-US" dirty="0" err="1"/>
              <a:t>vj</a:t>
            </a:r>
            <a:r>
              <a:rPr lang="en-US" dirty="0"/>
              <a:t> ∈ V, </a:t>
            </a:r>
            <a:r>
              <a:rPr lang="en-US" dirty="0" err="1"/>
              <a:t>i</a:t>
            </a:r>
            <a:r>
              <a:rPr lang="en-US" dirty="0"/>
              <a:t> , j ( i.e., E = E ∪ {e(vi , </a:t>
            </a:r>
            <a:r>
              <a:rPr lang="en-US" dirty="0" err="1"/>
              <a:t>vj</a:t>
            </a:r>
            <a:r>
              <a:rPr lang="en-US" dirty="0"/>
              <a:t>)} ) with probability P(</a:t>
            </a:r>
            <a:r>
              <a:rPr lang="en-US" dirty="0" err="1"/>
              <a:t>vj</a:t>
            </a:r>
            <a:r>
              <a:rPr lang="en-US" dirty="0"/>
              <a:t>) = </a:t>
            </a:r>
            <a:r>
              <a:rPr lang="en-US" dirty="0" err="1"/>
              <a:t>dj</a:t>
            </a:r>
            <a:r>
              <a:rPr lang="en-US" dirty="0"/>
              <a:t> P k </a:t>
            </a:r>
            <a:r>
              <a:rPr lang="en-US" dirty="0" err="1" smtClean="0"/>
              <a:t>dk</a:t>
            </a:r>
            <a:endParaRPr lang="en-US" dirty="0" smtClean="0"/>
          </a:p>
          <a:p>
            <a:r>
              <a:rPr lang="en-US" dirty="0"/>
              <a:t>8: end while</a:t>
            </a:r>
          </a:p>
          <a:p>
            <a:r>
              <a:rPr lang="en-US" dirty="0" smtClean="0"/>
              <a:t> 9</a:t>
            </a:r>
            <a:r>
              <a:rPr lang="en-US" dirty="0"/>
              <a:t>: end for </a:t>
            </a:r>
            <a:endParaRPr lang="en-US" dirty="0" smtClean="0"/>
          </a:p>
          <a:p>
            <a:r>
              <a:rPr lang="en-US" dirty="0" smtClean="0"/>
              <a:t>10</a:t>
            </a:r>
            <a:r>
              <a:rPr lang="en-US" dirty="0"/>
              <a:t>: Return G(V, E)</a:t>
            </a:r>
          </a:p>
        </p:txBody>
      </p:sp>
      <p:sp>
        <p:nvSpPr>
          <p:cNvPr id="4" name="Date Placeholder 3"/>
          <p:cNvSpPr>
            <a:spLocks noGrp="1"/>
          </p:cNvSpPr>
          <p:nvPr>
            <p:ph type="dt" sz="half" idx="10"/>
          </p:nvPr>
        </p:nvSpPr>
        <p:spPr/>
        <p:txBody>
          <a:bodyPr/>
          <a:lstStyle/>
          <a:p>
            <a:fld id="{BCAE4360-3A3A-4FFE-A1A9-7DD54714372B}"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noGrp="1"/>
          </p:cNvSpPr>
          <p:nvPr>
            <p:ph type="title"/>
          </p:nvPr>
        </p:nvSpPr>
        <p:spPr>
          <a:xfrm>
            <a:off x="1295400" y="205979"/>
            <a:ext cx="73914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18102"/>
            <a:ext cx="1295400" cy="609600"/>
          </a:xfrm>
          <a:prstGeom prst="rect">
            <a:avLst/>
          </a:prstGeom>
        </p:spPr>
      </p:pic>
    </p:spTree>
    <p:extLst>
      <p:ext uri="{BB962C8B-B14F-4D97-AF65-F5344CB8AC3E}">
        <p14:creationId xmlns:p14="http://schemas.microsoft.com/office/powerpoint/2010/main" val="4183354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3B0589-8BC1-45F7-A4C0-9AF325F7D992}"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371600" y="2"/>
            <a:ext cx="7620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428750" y="742950"/>
            <a:ext cx="7086600" cy="3086100"/>
          </a:xfrm>
        </p:spPr>
        <p:txBody>
          <a:bodyPr>
            <a:normAutofit/>
          </a:bodyPr>
          <a:lstStyle/>
          <a:p>
            <a:r>
              <a:rPr lang="en-US" dirty="0"/>
              <a:t>Diffusion is the process by which information is spread from one place to another through interactions. It is a field that encompasses techniques from a plethora of sciences and techniques from different fields such as sociology, epidemiology, and ethnography. Of course, everyone is interested in not getting infected by a contagious disease. The diffusion process involves three main elements as follows:</a:t>
            </a:r>
          </a:p>
          <a:p>
            <a:r>
              <a:rPr lang="en-US" i="1" dirty="0"/>
              <a:t>Sender</a:t>
            </a:r>
            <a:r>
              <a:rPr lang="en-US" dirty="0"/>
              <a:t>. A sender (or a group of senders) is responsible for initiating the diffusion process.</a:t>
            </a:r>
          </a:p>
          <a:p>
            <a:r>
              <a:rPr lang="en-US" i="1" dirty="0"/>
              <a:t>Receiver</a:t>
            </a:r>
            <a:r>
              <a:rPr lang="en-US" dirty="0"/>
              <a:t>. A receiver (or a group of receivers) receives the diffusion information from the sender. Commonly, the number of receivers is higher than the number of senders.</a:t>
            </a:r>
          </a:p>
          <a:p>
            <a:r>
              <a:rPr lang="en-US" i="1" dirty="0"/>
              <a:t>Medium</a:t>
            </a:r>
            <a:r>
              <a:rPr lang="en-US" dirty="0"/>
              <a:t>. This is the channel through which the diffusion information is sent from the sender to the receiver. This can be TV, newspaper, social media (e.g., a tweet on Twitter), social ties, air (in the case of a disease spreading process), etc.</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u="sng" dirty="0">
              <a:latin typeface="Times New Roman" panose="02020603050405020304" pitchFamily="18" charset="0"/>
              <a:cs typeface="Times New Roman" panose="02020603050405020304" pitchFamily="18" charset="0"/>
            </a:endParaRPr>
          </a:p>
        </p:txBody>
      </p:sp>
      <p:pic>
        <p:nvPicPr>
          <p:cNvPr id="11" name="Picture 10"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2377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E34BF2-7D9D-4CD7-9207-5EF9777AB199}" type="datetime1">
              <a:rPr lang="en-US" smtClean="0"/>
              <a:t>1/4/2024</a:t>
            </a:fld>
            <a:endParaRPr lang="en-US" dirty="0"/>
          </a:p>
        </p:txBody>
      </p:sp>
      <p:sp>
        <p:nvSpPr>
          <p:cNvPr id="5" name="Footer Placeholder 4"/>
          <p:cNvSpPr>
            <a:spLocks noGrp="1"/>
          </p:cNvSpPr>
          <p:nvPr>
            <p:ph type="ftr" sz="quarter" idx="11"/>
          </p:nvPr>
        </p:nvSpPr>
        <p:spPr>
          <a:xfrm>
            <a:off x="2421924" y="4767263"/>
            <a:ext cx="3921726"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dirty="0"/>
          </a:p>
        </p:txBody>
      </p:sp>
      <p:sp>
        <p:nvSpPr>
          <p:cNvPr id="7" name="Title 1"/>
          <p:cNvSpPr txBox="1"/>
          <p:nvPr/>
        </p:nvSpPr>
        <p:spPr>
          <a:xfrm>
            <a:off x="1662370" y="22814"/>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graphicFrame>
        <p:nvGraphicFramePr>
          <p:cNvPr id="23" name="Diagram 22"/>
          <p:cNvGraphicFramePr/>
          <p:nvPr/>
        </p:nvGraphicFramePr>
        <p:xfrm>
          <a:off x="1957389" y="1857361"/>
          <a:ext cx="5636419" cy="179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957387" y="129672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a:t>
            </a:r>
            <a:r>
              <a:rPr lang="en-US" sz="1575" b="1" dirty="0"/>
              <a:t>SENTIMENT MINING</a:t>
            </a:r>
            <a:endParaRPr lang="en-IN" sz="1575" b="1" dirty="0"/>
          </a:p>
        </p:txBody>
      </p:sp>
      <p:pic>
        <p:nvPicPr>
          <p:cNvPr id="2" name="Picture 1"/>
          <p:cNvPicPr>
            <a:picLocks noChangeAspect="1"/>
          </p:cNvPicPr>
          <p:nvPr/>
        </p:nvPicPr>
        <p:blipFill>
          <a:blip r:embed="rId8"/>
          <a:stretch>
            <a:fillRect/>
          </a:stretch>
        </p:blipFill>
        <p:spPr>
          <a:xfrm>
            <a:off x="80319" y="1"/>
            <a:ext cx="814388" cy="475529"/>
          </a:xfrm>
          <a:prstGeom prst="rect">
            <a:avLst/>
          </a:prstGeom>
        </p:spPr>
      </p:pic>
    </p:spTree>
    <p:extLst>
      <p:ext uri="{BB962C8B-B14F-4D97-AF65-F5344CB8AC3E}">
        <p14:creationId xmlns:p14="http://schemas.microsoft.com/office/powerpoint/2010/main" val="33934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5B4D3-3B08-4C7B-B2E7-FE1AA012FE3F}"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7467600" cy="3086100"/>
          </a:xfrm>
        </p:spPr>
        <p:txBody>
          <a:bodyPr>
            <a:normAutofit/>
          </a:bodyPr>
          <a:lstStyle/>
          <a:p>
            <a:r>
              <a:rPr lang="en-US" dirty="0"/>
              <a:t>From a network point of view: how is the diffusion process handed over? In fact, social relations play a significant role. They are the channels by which social contagion and persuasion are done. Particularly, the structural positions of persons and their personal characteristics make some people more ready to adopt the innovation than others. Networks with different patterns of connection have different properties regarding how things are propagated, which have significant implications for interventions into, for example, rumor propagation</a:t>
            </a:r>
            <a:r>
              <a:rPr lang="en-US" dirty="0" smtClean="0"/>
              <a:t>.</a:t>
            </a:r>
          </a:p>
          <a:p>
            <a:endParaRPr lang="en-US" dirty="0"/>
          </a:p>
          <a:p>
            <a:endParaRPr lang="en-US" dirty="0"/>
          </a:p>
          <a:p>
            <a:r>
              <a:rPr lang="en-US" dirty="0"/>
              <a:t>A diffusion starts with an adopter (or a few number of adopters) who spreads the innovation to others. Innovation typically represents newness, it is not the same thing as invention, it is both a process and an outcome, and it involves discontinuous change.</a:t>
            </a:r>
          </a:p>
          <a:p>
            <a:pPr marL="0" indent="0" algn="just">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latin typeface="Arial" panose="020B0604020202020204" pitchFamily="34" charset="0"/>
              <a:cs typeface="Times New Roman" panose="02020603050405020304" pitchFamily="18" charset="0"/>
            </a:endParaRPr>
          </a:p>
          <a:p>
            <a:pPr marL="0" indent="0" algn="just">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latin typeface="Arial" panose="020B0604020202020204" pitchFamily="34" charset="0"/>
              <a:cs typeface="Times New Roman" panose="02020603050405020304" pitchFamily="18" charset="0"/>
            </a:endParaRP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1391400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8982DA-E9B6-4B69-BBBE-528BEFF3311E}"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28650"/>
            <a:ext cx="6972300" cy="3486150"/>
          </a:xfrm>
        </p:spPr>
        <p:txBody>
          <a:bodyPr>
            <a:noAutofit/>
          </a:bodyPr>
          <a:lstStyle/>
          <a:p>
            <a:r>
              <a:rPr lang="en-US" dirty="0"/>
              <a:t>Those who adopt early are often too innovative to be influential in a local network. They contaminate their contacts who in turn contaminate their contacts and so on. The more people a person is linked to, the greater the chances that that person will adopt the innovation. At a larger scale, and since communities are interlinked, it is very likely that an innovation jumps from one community to another via boundary spanners (or bridges) and starts over diffusing again. It is a characteristic of social networks.</a:t>
            </a:r>
          </a:p>
          <a:p>
            <a:r>
              <a:rPr lang="en-US" dirty="0"/>
              <a:t>However, any diffusion process can be expedited, delayed, or even stopped if it is discovered that the product (e.g., a video, an audio, a book, etc.) is faulty, and it should be fixed and then released again. This process is called an </a:t>
            </a:r>
            <a:r>
              <a:rPr lang="en-US" i="1" dirty="0"/>
              <a:t>intervention</a:t>
            </a:r>
            <a:r>
              <a:rPr lang="en-US" dirty="0"/>
              <a:t>. Intervention can be achieved via several methods such as stopping the production of the product, limiting the distribution of the product, restricting the exposure to the product, reducing the interest in the product, or reducing interactions within the population. In any way, intervention processes can cause damage to the work of small companies as many customers will no longer trust the products that are produced by these companies.</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800" dirty="0">
              <a:cs typeface="Times New Roman" panose="02020603050405020304" pitchFamily="18" charset="0"/>
            </a:endParaRP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42512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mj-lt"/>
              </a:rPr>
              <a:t>Herd </a:t>
            </a:r>
            <a:r>
              <a:rPr lang="en-US" dirty="0" err="1" smtClean="0">
                <a:latin typeface="+mj-lt"/>
              </a:rPr>
              <a:t>Behaviour</a:t>
            </a:r>
            <a:endParaRPr lang="en-US" dirty="0" smtClean="0">
              <a:latin typeface="+mj-lt"/>
            </a:endParaRPr>
          </a:p>
          <a:p>
            <a:pPr algn="just"/>
            <a:r>
              <a:rPr lang="en-US" dirty="0" smtClean="0">
                <a:latin typeface="+mj-lt"/>
              </a:rPr>
              <a:t>Network </a:t>
            </a:r>
            <a:r>
              <a:rPr lang="en-US" dirty="0">
                <a:latin typeface="+mj-lt"/>
              </a:rPr>
              <a:t>is observable • Only public information is available </a:t>
            </a:r>
            <a:endParaRPr lang="en-US" dirty="0" smtClean="0">
              <a:latin typeface="+mj-lt"/>
            </a:endParaRPr>
          </a:p>
          <a:p>
            <a:pPr algn="just"/>
            <a:r>
              <a:rPr lang="en-US" dirty="0">
                <a:latin typeface="+mj-lt"/>
              </a:rPr>
              <a:t>Herd Behavior Example </a:t>
            </a:r>
            <a:endParaRPr lang="en-US" dirty="0" smtClean="0">
              <a:latin typeface="+mj-lt"/>
            </a:endParaRPr>
          </a:p>
          <a:p>
            <a:pPr marL="0" indent="0" algn="just">
              <a:buNone/>
            </a:pPr>
            <a:r>
              <a:rPr lang="en-US" dirty="0" smtClean="0">
                <a:latin typeface="+mj-lt"/>
              </a:rPr>
              <a:t>• </a:t>
            </a:r>
            <a:r>
              <a:rPr lang="en-US" dirty="0">
                <a:latin typeface="+mj-lt"/>
              </a:rPr>
              <a:t>Consider people participating in an online auction. </a:t>
            </a:r>
            <a:endParaRPr lang="en-US" dirty="0" smtClean="0">
              <a:latin typeface="+mj-lt"/>
            </a:endParaRPr>
          </a:p>
          <a:p>
            <a:pPr marL="0" indent="0" algn="just">
              <a:buNone/>
            </a:pPr>
            <a:r>
              <a:rPr lang="en-US" dirty="0" smtClean="0">
                <a:latin typeface="+mj-lt"/>
              </a:rPr>
              <a:t>• </a:t>
            </a:r>
            <a:r>
              <a:rPr lang="en-US" dirty="0">
                <a:latin typeface="+mj-lt"/>
              </a:rPr>
              <a:t>In this case, individuals can observe the behavior of others by monitoring the bids that are being placed on different items</a:t>
            </a:r>
            <a:r>
              <a:rPr lang="en-US" dirty="0" smtClean="0">
                <a:latin typeface="+mj-lt"/>
              </a:rPr>
              <a:t>.</a:t>
            </a:r>
          </a:p>
          <a:p>
            <a:pPr marL="0" indent="0" algn="just">
              <a:buNone/>
            </a:pPr>
            <a:r>
              <a:rPr lang="en-US" dirty="0" smtClean="0">
                <a:latin typeface="+mj-lt"/>
              </a:rPr>
              <a:t> </a:t>
            </a:r>
            <a:r>
              <a:rPr lang="en-US" dirty="0">
                <a:latin typeface="+mj-lt"/>
              </a:rPr>
              <a:t>• Individuals are connected via the auction’s site where they can not only observe the bidding behaviors of others, but can also often view profiles of others to get a feel for their reputation and expertise</a:t>
            </a:r>
            <a:r>
              <a:rPr lang="en-US" dirty="0" smtClean="0">
                <a:latin typeface="+mj-lt"/>
              </a:rPr>
              <a:t>.</a:t>
            </a:r>
          </a:p>
          <a:p>
            <a:pPr marL="0" indent="0" algn="just">
              <a:buNone/>
            </a:pPr>
            <a:r>
              <a:rPr lang="en-US" dirty="0" smtClean="0">
                <a:latin typeface="+mj-lt"/>
              </a:rPr>
              <a:t> </a:t>
            </a:r>
            <a:r>
              <a:rPr lang="en-US" dirty="0">
                <a:latin typeface="+mj-lt"/>
              </a:rPr>
              <a:t>• In these online auctions, it is common to observe individuals participating actively in auctions, where the item being sold might otherwise be considered unpopular</a:t>
            </a:r>
            <a:r>
              <a:rPr lang="en-US" dirty="0" smtClean="0">
                <a:latin typeface="+mj-lt"/>
              </a:rPr>
              <a:t>.</a:t>
            </a:r>
          </a:p>
          <a:p>
            <a:pPr marL="0" indent="0" algn="just">
              <a:buNone/>
            </a:pPr>
            <a:r>
              <a:rPr lang="en-US" dirty="0" smtClean="0">
                <a:latin typeface="+mj-lt"/>
              </a:rPr>
              <a:t> </a:t>
            </a:r>
            <a:r>
              <a:rPr lang="en-US" dirty="0">
                <a:latin typeface="+mj-lt"/>
              </a:rPr>
              <a:t>• This is due to individuals trusting others and assuming that the high number of bids </a:t>
            </a:r>
            <a:r>
              <a:rPr lang="en-US" dirty="0" smtClean="0">
                <a:latin typeface="+mj-lt"/>
              </a:rPr>
              <a:t>that </a:t>
            </a:r>
            <a:r>
              <a:rPr lang="en-US" dirty="0">
                <a:latin typeface="+mj-lt"/>
              </a:rPr>
              <a:t>the item has received is a strong signal of its value. In this case, Herd Behavior has taken place</a:t>
            </a:r>
            <a:r>
              <a:rPr lang="en-US" dirty="0"/>
              <a:t>.</a:t>
            </a:r>
          </a:p>
        </p:txBody>
      </p:sp>
      <p:sp>
        <p:nvSpPr>
          <p:cNvPr id="4" name="Date Placeholder 3"/>
          <p:cNvSpPr>
            <a:spLocks noGrp="1"/>
          </p:cNvSpPr>
          <p:nvPr>
            <p:ph type="dt" sz="half" idx="10"/>
          </p:nvPr>
        </p:nvSpPr>
        <p:spPr/>
        <p:txBody>
          <a:bodyPr/>
          <a:lstStyle/>
          <a:p>
            <a:fld id="{CCEAF894-4CA8-4AE4-BFB1-67F400CAB7E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noGrp="1"/>
          </p:cNvSpPr>
          <p:nvPr>
            <p:ph type="title"/>
          </p:nvPr>
        </p:nvSpPr>
        <p:spPr>
          <a:xfrm>
            <a:off x="1371600" y="205979"/>
            <a:ext cx="7239000" cy="4607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189310"/>
            <a:ext cx="1295400" cy="609600"/>
          </a:xfrm>
          <a:prstGeom prst="rect">
            <a:avLst/>
          </a:prstGeom>
        </p:spPr>
      </p:pic>
    </p:spTree>
    <p:extLst>
      <p:ext uri="{BB962C8B-B14F-4D97-AF65-F5344CB8AC3E}">
        <p14:creationId xmlns:p14="http://schemas.microsoft.com/office/powerpoint/2010/main" val="1161075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4"/>
            <a:ext cx="8229600" cy="576262"/>
          </a:xfrm>
        </p:spPr>
        <p:txBody>
          <a:bodyPr/>
          <a:lstStyle/>
          <a:p>
            <a:endParaRPr lang="en-US" dirty="0"/>
          </a:p>
        </p:txBody>
      </p:sp>
      <p:sp>
        <p:nvSpPr>
          <p:cNvPr id="3" name="Content Placeholder 2"/>
          <p:cNvSpPr>
            <a:spLocks noGrp="1"/>
          </p:cNvSpPr>
          <p:nvPr>
            <p:ph idx="1"/>
          </p:nvPr>
        </p:nvSpPr>
        <p:spPr/>
        <p:txBody>
          <a:bodyPr/>
          <a:lstStyle/>
          <a:p>
            <a:r>
              <a:rPr lang="en-US" b="1" dirty="0"/>
              <a:t>Herd Behavior: Milgram’s Experiment </a:t>
            </a:r>
            <a:endParaRPr lang="en-US" b="1" dirty="0" smtClean="0"/>
          </a:p>
          <a:p>
            <a:r>
              <a:rPr lang="en-US" dirty="0" smtClean="0"/>
              <a:t>Stanley </a:t>
            </a:r>
            <a:r>
              <a:rPr lang="en-US" dirty="0"/>
              <a:t>Milgram asked one person to stand still on a busy street corner in New York City and stare straight up at the sky – About 4% of all passersby stopped to look up. When 5 people stand on the sidewalk and look straight up at the sky, 20% of all passersby stopped to look up. Finally, when a group of 18 people look up simultaneously, almost 50% of all passersby stopped to look up</a:t>
            </a:r>
            <a:r>
              <a:rPr lang="en-US" dirty="0" smtClean="0"/>
              <a:t>.</a:t>
            </a:r>
          </a:p>
          <a:p>
            <a:r>
              <a:rPr lang="en-US" b="1" dirty="0"/>
              <a:t>Herd Behavior: </a:t>
            </a:r>
            <a:endParaRPr lang="en-US" b="1" dirty="0" smtClean="0"/>
          </a:p>
          <a:p>
            <a:r>
              <a:rPr lang="en-US" b="1" dirty="0" smtClean="0"/>
              <a:t>Solomon </a:t>
            </a:r>
            <a:r>
              <a:rPr lang="en-US" b="1" dirty="0"/>
              <a:t>Asch’s Experiment </a:t>
            </a:r>
            <a:r>
              <a:rPr lang="en-US" dirty="0"/>
              <a:t>• Groups of students participated in a vision test • They were shown two cards, one with a single line segment and one with 3 lines • The participants were required to match line segments with the same length • Each participant was put into a group where all other group members were collaborators with Asch. • These collaborators were introduced as participants to the subject. • Asch found that in control groups with no pressure to conform, only 3% of the subjects provided an incorrect answer. • However, when participants were surrounded by individuals providing an incorrect answer, up to 32% of the responses were incorrect.</a:t>
            </a:r>
          </a:p>
        </p:txBody>
      </p:sp>
      <p:sp>
        <p:nvSpPr>
          <p:cNvPr id="4" name="Date Placeholder 3"/>
          <p:cNvSpPr>
            <a:spLocks noGrp="1"/>
          </p:cNvSpPr>
          <p:nvPr>
            <p:ph type="dt" sz="half" idx="10"/>
          </p:nvPr>
        </p:nvSpPr>
        <p:spPr/>
        <p:txBody>
          <a:bodyPr/>
          <a:lstStyle/>
          <a:p>
            <a:fld id="{03D4AD21-208A-41DC-A243-DA735D94BEFE}"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40485"/>
            <a:ext cx="73152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76200" y="40484"/>
            <a:ext cx="1295400" cy="609600"/>
          </a:xfrm>
          <a:prstGeom prst="rect">
            <a:avLst/>
          </a:prstGeom>
        </p:spPr>
      </p:pic>
    </p:spTree>
    <p:extLst>
      <p:ext uri="{BB962C8B-B14F-4D97-AF65-F5344CB8AC3E}">
        <p14:creationId xmlns:p14="http://schemas.microsoft.com/office/powerpoint/2010/main" val="2498444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Herd Behavior </a:t>
            </a:r>
            <a:endParaRPr lang="en-US" dirty="0" smtClean="0"/>
          </a:p>
          <a:p>
            <a:r>
              <a:rPr lang="en-US" dirty="0" smtClean="0"/>
              <a:t>Herd </a:t>
            </a:r>
            <a:r>
              <a:rPr lang="en-US" dirty="0"/>
              <a:t>behavior describes when a group of individuals performs actions that are highly correlated without any plans </a:t>
            </a:r>
            <a:endParaRPr lang="en-US" dirty="0" smtClean="0"/>
          </a:p>
          <a:p>
            <a:r>
              <a:rPr lang="en-US" dirty="0" smtClean="0"/>
              <a:t>Main </a:t>
            </a:r>
            <a:r>
              <a:rPr lang="en-US" dirty="0"/>
              <a:t>Components of Herd </a:t>
            </a:r>
            <a:r>
              <a:rPr lang="en-US" dirty="0" smtClean="0"/>
              <a:t>Behavior</a:t>
            </a:r>
          </a:p>
          <a:p>
            <a:r>
              <a:rPr lang="en-US" dirty="0" smtClean="0"/>
              <a:t> </a:t>
            </a:r>
            <a:r>
              <a:rPr lang="en-US" dirty="0"/>
              <a:t>– Connections between individuals </a:t>
            </a:r>
            <a:endParaRPr lang="en-US" dirty="0" smtClean="0"/>
          </a:p>
          <a:p>
            <a:r>
              <a:rPr lang="en-US" dirty="0" smtClean="0"/>
              <a:t>– </a:t>
            </a:r>
            <a:r>
              <a:rPr lang="en-US" dirty="0"/>
              <a:t>A method to transfer behavior among individuals or to observe their behavior Examples of Herd </a:t>
            </a:r>
            <a:r>
              <a:rPr lang="en-US" dirty="0" smtClean="0"/>
              <a:t>Behavior</a:t>
            </a:r>
          </a:p>
          <a:p>
            <a:r>
              <a:rPr lang="en-US" dirty="0" smtClean="0"/>
              <a:t> </a:t>
            </a:r>
            <a:r>
              <a:rPr lang="en-US" dirty="0"/>
              <a:t>– Flocks, herds of animals, and humans during sporting events, demonstrations, and religious gatherings</a:t>
            </a:r>
          </a:p>
        </p:txBody>
      </p:sp>
      <p:sp>
        <p:nvSpPr>
          <p:cNvPr id="4" name="Date Placeholder 3"/>
          <p:cNvSpPr>
            <a:spLocks noGrp="1"/>
          </p:cNvSpPr>
          <p:nvPr>
            <p:ph type="dt" sz="half" idx="10"/>
          </p:nvPr>
        </p:nvSpPr>
        <p:spPr/>
        <p:txBody>
          <a:bodyPr/>
          <a:lstStyle/>
          <a:p>
            <a:fld id="{1F721EDA-B9A1-4B43-8369-86D954D803C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172642"/>
            <a:ext cx="1295400" cy="609600"/>
          </a:xfrm>
          <a:prstGeom prst="rect">
            <a:avLst/>
          </a:prstGeom>
        </p:spPr>
      </p:pic>
    </p:spTree>
    <p:extLst>
      <p:ext uri="{BB962C8B-B14F-4D97-AF65-F5344CB8AC3E}">
        <p14:creationId xmlns:p14="http://schemas.microsoft.com/office/powerpoint/2010/main" val="401562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Network Observability in Herb </a:t>
            </a:r>
            <a:r>
              <a:rPr lang="en-US" dirty="0" smtClean="0">
                <a:latin typeface="+mj-lt"/>
              </a:rPr>
              <a:t>Behavior</a:t>
            </a:r>
          </a:p>
          <a:p>
            <a:pPr algn="just"/>
            <a:r>
              <a:rPr lang="en-US" dirty="0" smtClean="0">
                <a:latin typeface="+mj-lt"/>
              </a:rPr>
              <a:t> </a:t>
            </a:r>
            <a:r>
              <a:rPr lang="en-US" dirty="0">
                <a:latin typeface="+mj-lt"/>
              </a:rPr>
              <a:t>In herd behavior, individuals make decisions by observing all other individuals’ </a:t>
            </a:r>
            <a:r>
              <a:rPr lang="en-US" dirty="0" smtClean="0">
                <a:latin typeface="+mj-lt"/>
              </a:rPr>
              <a:t>decisions</a:t>
            </a:r>
          </a:p>
          <a:p>
            <a:pPr marL="0" indent="0" algn="just">
              <a:buNone/>
            </a:pPr>
            <a:r>
              <a:rPr lang="en-US" dirty="0" smtClean="0">
                <a:latin typeface="+mj-lt"/>
              </a:rPr>
              <a:t>• </a:t>
            </a:r>
            <a:r>
              <a:rPr lang="en-US" dirty="0">
                <a:latin typeface="+mj-lt"/>
              </a:rPr>
              <a:t>In general, herd behavior’s network is close to a complete graph where nodes can observe at least most other nodes and they can observe public information – For example, they can see the crowd Social Media Mining </a:t>
            </a:r>
            <a:endParaRPr lang="en-US" dirty="0" smtClean="0">
              <a:latin typeface="+mj-lt"/>
            </a:endParaRPr>
          </a:p>
          <a:p>
            <a:pPr algn="just"/>
            <a:r>
              <a:rPr lang="en-US" dirty="0" smtClean="0">
                <a:latin typeface="+mj-lt"/>
              </a:rPr>
              <a:t>Measures </a:t>
            </a:r>
            <a:r>
              <a:rPr lang="en-US" dirty="0">
                <a:latin typeface="+mj-lt"/>
              </a:rPr>
              <a:t>and Information Diffusion Metrics 1515 Designing a Herd </a:t>
            </a:r>
            <a:r>
              <a:rPr lang="en-US" dirty="0" smtClean="0">
                <a:latin typeface="+mj-lt"/>
              </a:rPr>
              <a:t>Behavior</a:t>
            </a:r>
          </a:p>
          <a:p>
            <a:pPr algn="just"/>
            <a:r>
              <a:rPr lang="en-US" dirty="0" smtClean="0">
                <a:latin typeface="+mj-lt"/>
              </a:rPr>
              <a:t> </a:t>
            </a:r>
            <a:r>
              <a:rPr lang="en-US" dirty="0">
                <a:latin typeface="+mj-lt"/>
              </a:rPr>
              <a:t>Experiment </a:t>
            </a:r>
            <a:endParaRPr lang="en-US" dirty="0" smtClean="0">
              <a:latin typeface="+mj-lt"/>
            </a:endParaRPr>
          </a:p>
          <a:p>
            <a:pPr algn="just"/>
            <a:r>
              <a:rPr lang="en-US" dirty="0" smtClean="0">
                <a:latin typeface="+mj-lt"/>
              </a:rPr>
              <a:t>1</a:t>
            </a:r>
            <a:r>
              <a:rPr lang="en-US" dirty="0">
                <a:latin typeface="+mj-lt"/>
              </a:rPr>
              <a:t>. There needs to be a decision made. – In our example, it is going to a </a:t>
            </a:r>
            <a:r>
              <a:rPr lang="en-US" dirty="0" smtClean="0">
                <a:latin typeface="+mj-lt"/>
              </a:rPr>
              <a:t>restaurant</a:t>
            </a:r>
          </a:p>
          <a:p>
            <a:pPr algn="just"/>
            <a:r>
              <a:rPr lang="en-US" dirty="0" smtClean="0">
                <a:latin typeface="+mj-lt"/>
              </a:rPr>
              <a:t> </a:t>
            </a:r>
            <a:r>
              <a:rPr lang="en-US" dirty="0">
                <a:latin typeface="+mj-lt"/>
              </a:rPr>
              <a:t>2. Decisions need to be in sequential order </a:t>
            </a:r>
            <a:endParaRPr lang="en-US" dirty="0" smtClean="0">
              <a:latin typeface="+mj-lt"/>
            </a:endParaRPr>
          </a:p>
          <a:p>
            <a:pPr algn="just"/>
            <a:r>
              <a:rPr lang="en-US" dirty="0" smtClean="0">
                <a:latin typeface="+mj-lt"/>
              </a:rPr>
              <a:t>3</a:t>
            </a:r>
            <a:r>
              <a:rPr lang="en-US" dirty="0">
                <a:latin typeface="+mj-lt"/>
              </a:rPr>
              <a:t>. Decisions are not mindless and people have private information that helps them decide </a:t>
            </a:r>
            <a:endParaRPr lang="en-US" dirty="0" smtClean="0">
              <a:latin typeface="+mj-lt"/>
            </a:endParaRPr>
          </a:p>
          <a:p>
            <a:pPr algn="just"/>
            <a:r>
              <a:rPr lang="en-US" dirty="0" smtClean="0">
                <a:latin typeface="+mj-lt"/>
              </a:rPr>
              <a:t>4</a:t>
            </a:r>
            <a:r>
              <a:rPr lang="en-US" dirty="0">
                <a:latin typeface="+mj-lt"/>
              </a:rPr>
              <a:t>. No message passing is possible. Individuals don’t know the private information of others, but can infer what others know from what is observed from their behavior.</a:t>
            </a:r>
          </a:p>
        </p:txBody>
      </p:sp>
      <p:sp>
        <p:nvSpPr>
          <p:cNvPr id="4" name="Date Placeholder 3"/>
          <p:cNvSpPr>
            <a:spLocks noGrp="1"/>
          </p:cNvSpPr>
          <p:nvPr>
            <p:ph type="dt" sz="half" idx="10"/>
          </p:nvPr>
        </p:nvSpPr>
        <p:spPr/>
        <p:txBody>
          <a:bodyPr/>
          <a:lstStyle/>
          <a:p>
            <a:fld id="{9AAFA29F-4625-492F-83B4-53A66638CC9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noGrp="1"/>
          </p:cNvSpPr>
          <p:nvPr>
            <p:ph type="title"/>
          </p:nvPr>
        </p:nvSpPr>
        <p:spPr>
          <a:xfrm>
            <a:off x="1295400" y="205980"/>
            <a:ext cx="7391400" cy="53697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18103"/>
            <a:ext cx="1295400" cy="609600"/>
          </a:xfrm>
          <a:prstGeom prst="rect">
            <a:avLst/>
          </a:prstGeom>
        </p:spPr>
      </p:pic>
    </p:spTree>
    <p:extLst>
      <p:ext uri="{BB962C8B-B14F-4D97-AF65-F5344CB8AC3E}">
        <p14:creationId xmlns:p14="http://schemas.microsoft.com/office/powerpoint/2010/main" val="3249369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Herding: Urn </a:t>
            </a:r>
            <a:r>
              <a:rPr lang="en-US" dirty="0" smtClean="0"/>
              <a:t>Experiment</a:t>
            </a:r>
          </a:p>
          <a:p>
            <a:pPr marL="0" indent="0">
              <a:buNone/>
            </a:pPr>
            <a:r>
              <a:rPr lang="en-US" dirty="0" smtClean="0"/>
              <a:t>• </a:t>
            </a:r>
            <a:r>
              <a:rPr lang="en-US" dirty="0"/>
              <a:t>There is an urn in a large class with three marbles in it </a:t>
            </a:r>
            <a:endParaRPr lang="en-US" dirty="0" smtClean="0"/>
          </a:p>
          <a:p>
            <a:pPr marL="0" indent="0">
              <a:buNone/>
            </a:pPr>
            <a:r>
              <a:rPr lang="en-US" dirty="0" smtClean="0"/>
              <a:t>• </a:t>
            </a:r>
            <a:r>
              <a:rPr lang="en-US" dirty="0"/>
              <a:t>During the experiment, each student comes to the urn, picks one marble, and checks its color in private</a:t>
            </a:r>
            <a:r>
              <a:rPr lang="en-US" dirty="0" smtClean="0"/>
              <a:t>.</a:t>
            </a:r>
          </a:p>
          <a:p>
            <a:pPr marL="0" indent="0">
              <a:buNone/>
            </a:pPr>
            <a:r>
              <a:rPr lang="en-US" dirty="0" smtClean="0"/>
              <a:t>• </a:t>
            </a:r>
            <a:r>
              <a:rPr lang="en-US" dirty="0"/>
              <a:t>The student predicts majority blue or majority red, writes her prediction on the blackboard, and puts the marble back in the urn. </a:t>
            </a:r>
            <a:endParaRPr lang="en-US" dirty="0" smtClean="0"/>
          </a:p>
          <a:p>
            <a:pPr marL="0" indent="0">
              <a:buNone/>
            </a:pPr>
            <a:r>
              <a:rPr lang="en-US" dirty="0" smtClean="0"/>
              <a:t>• </a:t>
            </a:r>
            <a:r>
              <a:rPr lang="en-US" dirty="0"/>
              <a:t>Students cannot see the color of the marble taken out and can only see the predictions made by different students regarding the majority color on the board</a:t>
            </a:r>
          </a:p>
        </p:txBody>
      </p:sp>
      <p:sp>
        <p:nvSpPr>
          <p:cNvPr id="4" name="Date Placeholder 3"/>
          <p:cNvSpPr>
            <a:spLocks noGrp="1"/>
          </p:cNvSpPr>
          <p:nvPr>
            <p:ph type="dt" sz="half" idx="10"/>
          </p:nvPr>
        </p:nvSpPr>
        <p:spPr/>
        <p:txBody>
          <a:bodyPr/>
          <a:lstStyle/>
          <a:p>
            <a:fld id="{2D3B2511-2EB3-4360-A7D6-8F8D8BC99E25}"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noGrp="1"/>
          </p:cNvSpPr>
          <p:nvPr>
            <p:ph type="title"/>
          </p:nvPr>
        </p:nvSpPr>
        <p:spPr>
          <a:xfrm>
            <a:off x="1295400" y="170265"/>
            <a:ext cx="7391400" cy="496486"/>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8094"/>
            <a:ext cx="1219200" cy="609600"/>
          </a:xfrm>
          <a:prstGeom prst="rect">
            <a:avLst/>
          </a:prstGeom>
        </p:spPr>
      </p:pic>
    </p:spTree>
    <p:extLst>
      <p:ext uri="{BB962C8B-B14F-4D97-AF65-F5344CB8AC3E}">
        <p14:creationId xmlns:p14="http://schemas.microsoft.com/office/powerpoint/2010/main" val="4113768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err="1"/>
              <a:t>Bayes’s</a:t>
            </a:r>
            <a:r>
              <a:rPr lang="en-US" b="1" dirty="0"/>
              <a:t> Rule in the Herding </a:t>
            </a:r>
            <a:r>
              <a:rPr lang="en-US" b="1" dirty="0" smtClean="0"/>
              <a:t>Experiment</a:t>
            </a:r>
          </a:p>
          <a:p>
            <a:pPr marL="0" indent="0">
              <a:buNone/>
            </a:pPr>
            <a:r>
              <a:rPr lang="en-US" dirty="0" smtClean="0"/>
              <a:t> </a:t>
            </a:r>
            <a:r>
              <a:rPr lang="en-US" dirty="0"/>
              <a:t>Each student tries to estimate the conditional probability that the urn is majority-blue or majority-red, given what she has seen or heard – She would guess majority-blue if: – From the setup of the experiment we know: P[</a:t>
            </a:r>
            <a:r>
              <a:rPr lang="en-US" dirty="0" err="1"/>
              <a:t>majority-blue|what</a:t>
            </a:r>
            <a:r>
              <a:rPr lang="en-US" dirty="0"/>
              <a:t> she has seen or heard] &gt; 1/2 P[majority-blue] = P[majority-red]=1/2 P[</a:t>
            </a:r>
            <a:r>
              <a:rPr lang="en-US" dirty="0" err="1"/>
              <a:t>blue|majority-blue</a:t>
            </a:r>
            <a:r>
              <a:rPr lang="en-US" dirty="0"/>
              <a:t>] = P[</a:t>
            </a:r>
            <a:r>
              <a:rPr lang="en-US" dirty="0" err="1"/>
              <a:t>red|majority-red</a:t>
            </a:r>
            <a:r>
              <a:rPr lang="en-US" dirty="0"/>
              <a:t>]=</a:t>
            </a:r>
            <a:r>
              <a:rPr lang="en-US" dirty="0" smtClean="0"/>
              <a:t>2/3</a:t>
            </a:r>
          </a:p>
          <a:p>
            <a:pPr marL="0" indent="0">
              <a:buNone/>
            </a:pPr>
            <a:r>
              <a:rPr lang="en-US" b="1" dirty="0"/>
              <a:t>Herding Intervention </a:t>
            </a:r>
            <a:endParaRPr lang="en-US" b="1" dirty="0" smtClean="0"/>
          </a:p>
          <a:p>
            <a:pPr marL="0" indent="0">
              <a:buNone/>
            </a:pPr>
            <a:r>
              <a:rPr lang="en-US" dirty="0" smtClean="0"/>
              <a:t>Herding</a:t>
            </a:r>
            <a:r>
              <a:rPr lang="en-US" dirty="0"/>
              <a:t>: we only have access to public information – Herding may be intervened by releasing private information which </a:t>
            </a:r>
            <a:r>
              <a:rPr lang="en-US" dirty="0" smtClean="0"/>
              <a:t>was </a:t>
            </a:r>
            <a:r>
              <a:rPr lang="en-US" dirty="0"/>
              <a:t>not accessible </a:t>
            </a:r>
            <a:r>
              <a:rPr lang="en-US" dirty="0" smtClean="0"/>
              <a:t>before.</a:t>
            </a:r>
          </a:p>
          <a:p>
            <a:pPr marL="0" indent="0">
              <a:buNone/>
            </a:pPr>
            <a:r>
              <a:rPr lang="en-US" b="1" dirty="0"/>
              <a:t>How Does Intervention Work</a:t>
            </a:r>
            <a:r>
              <a:rPr lang="en-US" b="1" dirty="0" smtClean="0"/>
              <a:t>?</a:t>
            </a:r>
          </a:p>
          <a:p>
            <a:pPr marL="0" indent="0">
              <a:buNone/>
            </a:pPr>
            <a:r>
              <a:rPr lang="en-US" dirty="0" smtClean="0"/>
              <a:t> </a:t>
            </a:r>
            <a:r>
              <a:rPr lang="en-US" dirty="0"/>
              <a:t>• When a new piece of private information releases, – The herd reevaluate their guesses and this may create completely new results • The Emperor’s New Clothes – When the boy gives his private observation, other people compare it with their observation and confirm it – This piece of information may change others guess and ends the herding effect • In urn experiment, intervention is possible by 1. A private message to individuals informing them that the urn is majority blue or 2. Writing the observations next to predictions on the board.</a:t>
            </a:r>
          </a:p>
        </p:txBody>
      </p:sp>
      <p:sp>
        <p:nvSpPr>
          <p:cNvPr id="4" name="Date Placeholder 3"/>
          <p:cNvSpPr>
            <a:spLocks noGrp="1"/>
          </p:cNvSpPr>
          <p:nvPr>
            <p:ph type="dt" sz="half" idx="10"/>
          </p:nvPr>
        </p:nvSpPr>
        <p:spPr/>
        <p:txBody>
          <a:bodyPr/>
          <a:lstStyle/>
          <a:p>
            <a:fld id="{D421DE6E-ABE3-4515-B3ED-BC9839D0DFC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noGrp="1"/>
          </p:cNvSpPr>
          <p:nvPr>
            <p:ph type="title"/>
          </p:nvPr>
        </p:nvSpPr>
        <p:spPr>
          <a:xfrm>
            <a:off x="1371600" y="205979"/>
            <a:ext cx="73152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34636" y="209550"/>
            <a:ext cx="1295400" cy="609600"/>
          </a:xfrm>
          <a:prstGeom prst="rect">
            <a:avLst/>
          </a:prstGeom>
        </p:spPr>
      </p:pic>
    </p:spTree>
    <p:extLst>
      <p:ext uri="{BB962C8B-B14F-4D97-AF65-F5344CB8AC3E}">
        <p14:creationId xmlns:p14="http://schemas.microsoft.com/office/powerpoint/2010/main" val="641906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Information Cascade </a:t>
            </a:r>
            <a:endParaRPr lang="en-US" dirty="0" smtClean="0"/>
          </a:p>
          <a:p>
            <a:pPr marL="0" indent="0">
              <a:buNone/>
            </a:pPr>
            <a:r>
              <a:rPr lang="en-US" dirty="0" smtClean="0"/>
              <a:t>• </a:t>
            </a:r>
            <a:r>
              <a:rPr lang="en-US" dirty="0"/>
              <a:t>Users often repost content posted by others in the network. T – Content is often received via immediate neighbors (friends</a:t>
            </a:r>
            <a:r>
              <a:rPr lang="en-US" dirty="0" smtClean="0"/>
              <a:t>).</a:t>
            </a:r>
          </a:p>
          <a:p>
            <a:pPr marL="0" indent="0">
              <a:buNone/>
            </a:pPr>
            <a:r>
              <a:rPr lang="en-US" dirty="0" smtClean="0"/>
              <a:t> </a:t>
            </a:r>
            <a:r>
              <a:rPr lang="en-US" dirty="0"/>
              <a:t>• Information propagates through friends An information cascade: a piece of information/decision cascaded among some users, where individuals are connected by a network and individuals are only observing decisions of their immediate neighbors (friends). Cascade users have less information </a:t>
            </a:r>
            <a:r>
              <a:rPr lang="en-US" dirty="0" smtClean="0"/>
              <a:t>available</a:t>
            </a:r>
          </a:p>
          <a:p>
            <a:pPr marL="0" indent="0">
              <a:buNone/>
            </a:pPr>
            <a:r>
              <a:rPr lang="en-US" dirty="0" smtClean="0"/>
              <a:t> </a:t>
            </a:r>
            <a:r>
              <a:rPr lang="en-US" dirty="0"/>
              <a:t>• Herding users have almost all information about decisions</a:t>
            </a:r>
          </a:p>
        </p:txBody>
      </p:sp>
      <p:sp>
        <p:nvSpPr>
          <p:cNvPr id="4" name="Date Placeholder 3"/>
          <p:cNvSpPr>
            <a:spLocks noGrp="1"/>
          </p:cNvSpPr>
          <p:nvPr>
            <p:ph type="dt" sz="half" idx="10"/>
          </p:nvPr>
        </p:nvSpPr>
        <p:spPr/>
        <p:txBody>
          <a:bodyPr/>
          <a:lstStyle/>
          <a:p>
            <a:fld id="{4BFB7300-FBC3-427C-A440-32634594173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80"/>
            <a:ext cx="1295400" cy="609600"/>
          </a:xfrm>
          <a:prstGeom prst="rect">
            <a:avLst/>
          </a:prstGeom>
        </p:spPr>
      </p:pic>
    </p:spTree>
    <p:extLst>
      <p:ext uri="{BB962C8B-B14F-4D97-AF65-F5344CB8AC3E}">
        <p14:creationId xmlns:p14="http://schemas.microsoft.com/office/powerpoint/2010/main" val="3885663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latin typeface="+mj-lt"/>
              </a:rPr>
              <a:t>Independent Cascade Model (ICM</a:t>
            </a:r>
            <a:r>
              <a:rPr lang="en-US" dirty="0" smtClean="0">
                <a:latin typeface="+mj-lt"/>
              </a:rPr>
              <a:t>)</a:t>
            </a:r>
          </a:p>
          <a:p>
            <a:pPr marL="0" indent="0" algn="just">
              <a:buNone/>
            </a:pPr>
            <a:r>
              <a:rPr lang="en-US" dirty="0" smtClean="0">
                <a:latin typeface="+mj-lt"/>
              </a:rPr>
              <a:t> </a:t>
            </a:r>
            <a:r>
              <a:rPr lang="en-US" dirty="0">
                <a:latin typeface="+mj-lt"/>
              </a:rPr>
              <a:t>• Independent Cascade Model (ICM) </a:t>
            </a:r>
            <a:endParaRPr lang="en-US" dirty="0" smtClean="0">
              <a:latin typeface="+mj-lt"/>
            </a:endParaRPr>
          </a:p>
          <a:p>
            <a:pPr marL="0" indent="0" algn="just">
              <a:buNone/>
            </a:pPr>
            <a:r>
              <a:rPr lang="en-US" dirty="0" smtClean="0">
                <a:latin typeface="+mj-lt"/>
              </a:rPr>
              <a:t>– </a:t>
            </a:r>
            <a:r>
              <a:rPr lang="en-US" dirty="0">
                <a:latin typeface="+mj-lt"/>
              </a:rPr>
              <a:t>Sender-centric model of cascade – Each node has one chance to activate its neighbors </a:t>
            </a:r>
            <a:endParaRPr lang="en-US" dirty="0" smtClean="0">
              <a:latin typeface="+mj-lt"/>
            </a:endParaRPr>
          </a:p>
          <a:p>
            <a:pPr marL="0" indent="0" algn="just">
              <a:buNone/>
            </a:pPr>
            <a:r>
              <a:rPr lang="en-US" dirty="0" smtClean="0">
                <a:latin typeface="+mj-lt"/>
              </a:rPr>
              <a:t>• </a:t>
            </a:r>
            <a:r>
              <a:rPr lang="en-US" dirty="0">
                <a:latin typeface="+mj-lt"/>
              </a:rPr>
              <a:t>In ICM, nodes that are active are senders and nodes that are being activated as receivers – The linear threshold model concentrates on the receiver </a:t>
            </a:r>
            <a:r>
              <a:rPr lang="en-US" dirty="0" smtClean="0">
                <a:latin typeface="+mj-lt"/>
              </a:rPr>
              <a:t>Media </a:t>
            </a:r>
            <a:r>
              <a:rPr lang="en-US" dirty="0">
                <a:latin typeface="+mj-lt"/>
              </a:rPr>
              <a:t>Mining </a:t>
            </a:r>
            <a:endParaRPr lang="en-US" dirty="0" smtClean="0">
              <a:latin typeface="+mj-lt"/>
            </a:endParaRPr>
          </a:p>
          <a:p>
            <a:pPr marL="0" indent="0" algn="just">
              <a:buNone/>
            </a:pPr>
            <a:r>
              <a:rPr lang="en-US" dirty="0" smtClean="0">
                <a:latin typeface="+mj-lt"/>
              </a:rPr>
              <a:t>ICM </a:t>
            </a:r>
            <a:r>
              <a:rPr lang="en-US" dirty="0">
                <a:latin typeface="+mj-lt"/>
              </a:rPr>
              <a:t>Algorithm </a:t>
            </a:r>
            <a:endParaRPr lang="en-US" dirty="0" smtClean="0">
              <a:latin typeface="+mj-lt"/>
            </a:endParaRPr>
          </a:p>
          <a:p>
            <a:pPr marL="0" indent="0" algn="just">
              <a:buNone/>
            </a:pPr>
            <a:r>
              <a:rPr lang="en-US" dirty="0" smtClean="0">
                <a:latin typeface="+mj-lt"/>
              </a:rPr>
              <a:t>• </a:t>
            </a:r>
            <a:r>
              <a:rPr lang="en-US" dirty="0">
                <a:latin typeface="+mj-lt"/>
              </a:rPr>
              <a:t>Node activated at time 𝑡, has one chance, at time step 𝑡 + 1, to activate its neighbors • Assume 𝑣 is activated at time 𝑡 – For any neighbor 𝑤 of 𝑣, there’s a probability 𝑝𝑣𝑤 that node 𝑤 gets activated at time 𝑡 + 1. • Node 𝑣 activated at time 𝑡 has a single chance of activating its neighbors – The activation can only happen at 𝑡 + 1</a:t>
            </a:r>
          </a:p>
        </p:txBody>
      </p:sp>
      <p:sp>
        <p:nvSpPr>
          <p:cNvPr id="4" name="Date Placeholder 3"/>
          <p:cNvSpPr>
            <a:spLocks noGrp="1"/>
          </p:cNvSpPr>
          <p:nvPr>
            <p:ph type="dt" sz="half" idx="10"/>
          </p:nvPr>
        </p:nvSpPr>
        <p:spPr/>
        <p:txBody>
          <a:bodyPr/>
          <a:lstStyle/>
          <a:p>
            <a:fld id="{9E843D98-3433-4026-A29C-56460767EAF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noGrp="1"/>
          </p:cNvSpPr>
          <p:nvPr>
            <p:ph type="title"/>
          </p:nvPr>
        </p:nvSpPr>
        <p:spPr>
          <a:xfrm>
            <a:off x="1323108" y="205979"/>
            <a:ext cx="7363691"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7709" y="205979"/>
            <a:ext cx="1295400" cy="609600"/>
          </a:xfrm>
          <a:prstGeom prst="rect">
            <a:avLst/>
          </a:prstGeom>
        </p:spPr>
      </p:pic>
    </p:spTree>
    <p:extLst>
      <p:ext uri="{BB962C8B-B14F-4D97-AF65-F5344CB8AC3E}">
        <p14:creationId xmlns:p14="http://schemas.microsoft.com/office/powerpoint/2010/main" val="360464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5F5633-DDF4-4E26-A0FF-84DF179DA3DA}" type="datetime1">
              <a:rPr lang="en-US" smtClean="0"/>
              <a:t>1/4/2024</a:t>
            </a:fld>
            <a:endParaRPr lang="en-US" dirty="0"/>
          </a:p>
        </p:txBody>
      </p:sp>
      <p:sp>
        <p:nvSpPr>
          <p:cNvPr id="5" name="Footer Placeholder 4"/>
          <p:cNvSpPr>
            <a:spLocks noGrp="1"/>
          </p:cNvSpPr>
          <p:nvPr>
            <p:ph type="ftr" sz="quarter" idx="11"/>
          </p:nvPr>
        </p:nvSpPr>
        <p:spPr>
          <a:xfrm>
            <a:off x="3411447" y="4767264"/>
            <a:ext cx="3046503"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
        <p:nvSpPr>
          <p:cNvPr id="7" name="Title 1"/>
          <p:cNvSpPr txBox="1"/>
          <p:nvPr/>
        </p:nvSpPr>
        <p:spPr>
          <a:xfrm>
            <a:off x="1957387"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57387" y="129672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UNIT-II:WEB MINING</a:t>
            </a:r>
          </a:p>
        </p:txBody>
      </p:sp>
      <p:graphicFrame>
        <p:nvGraphicFramePr>
          <p:cNvPr id="23" name="Diagram 22"/>
          <p:cNvGraphicFramePr/>
          <p:nvPr>
            <p:extLst>
              <p:ext uri="{D42A27DB-BD31-4B8C-83A1-F6EECF244321}">
                <p14:modId xmlns:p14="http://schemas.microsoft.com/office/powerpoint/2010/main" val="1299518508"/>
              </p:ext>
            </p:extLst>
          </p:nvPr>
        </p:nvGraphicFramePr>
        <p:xfrm>
          <a:off x="1571625" y="1686698"/>
          <a:ext cx="6472624" cy="1910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0" y="1"/>
            <a:ext cx="813887" cy="475529"/>
          </a:xfrm>
          <a:prstGeom prst="rect">
            <a:avLst/>
          </a:prstGeom>
        </p:spPr>
      </p:pic>
      <p:sp>
        <p:nvSpPr>
          <p:cNvPr id="3" name="Rectangle 2"/>
          <p:cNvSpPr/>
          <p:nvPr/>
        </p:nvSpPr>
        <p:spPr>
          <a:xfrm>
            <a:off x="2286000" y="1771531"/>
            <a:ext cx="4572000" cy="1600438"/>
          </a:xfrm>
          <a:prstGeom prst="rect">
            <a:avLst/>
          </a:prstGeom>
        </p:spPr>
        <p:txBody>
          <a:bodyPr>
            <a:spAutoFit/>
          </a:bodyPr>
          <a:lstStyle/>
          <a:p>
            <a:pPr lvl="0"/>
            <a:r>
              <a:rPr lang="en-US"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dirty="0"/>
          </a:p>
        </p:txBody>
      </p:sp>
    </p:spTree>
    <p:extLst>
      <p:ext uri="{BB962C8B-B14F-4D97-AF65-F5344CB8AC3E}">
        <p14:creationId xmlns:p14="http://schemas.microsoft.com/office/powerpoint/2010/main" val="29905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Maximizing the spread of </a:t>
            </a:r>
            <a:r>
              <a:rPr lang="en-US" dirty="0" smtClean="0">
                <a:latin typeface="+mj-lt"/>
              </a:rPr>
              <a:t>cascades</a:t>
            </a:r>
          </a:p>
          <a:p>
            <a:pPr marL="0" indent="0" algn="just">
              <a:buNone/>
            </a:pPr>
            <a:r>
              <a:rPr lang="en-US" dirty="0" smtClean="0">
                <a:latin typeface="+mj-lt"/>
              </a:rPr>
              <a:t> </a:t>
            </a:r>
            <a:r>
              <a:rPr lang="en-US" dirty="0">
                <a:latin typeface="+mj-lt"/>
              </a:rPr>
              <a:t>• Maximizing the Spread of Cascades is the problem of finding a small set of nodes in a social network such that their aggregated spread in the network is </a:t>
            </a:r>
            <a:r>
              <a:rPr lang="en-US" dirty="0" smtClean="0">
                <a:latin typeface="+mj-lt"/>
              </a:rPr>
              <a:t>maximized</a:t>
            </a:r>
          </a:p>
          <a:p>
            <a:pPr marL="0" indent="0" algn="just">
              <a:buNone/>
            </a:pPr>
            <a:r>
              <a:rPr lang="en-US" dirty="0" smtClean="0">
                <a:latin typeface="+mj-lt"/>
              </a:rPr>
              <a:t>• </a:t>
            </a:r>
            <a:r>
              <a:rPr lang="en-US" dirty="0">
                <a:latin typeface="+mj-lt"/>
              </a:rPr>
              <a:t>Applications – Product marketing – Influence Social Media Mining </a:t>
            </a:r>
            <a:endParaRPr lang="en-US" dirty="0" smtClean="0">
              <a:latin typeface="+mj-lt"/>
            </a:endParaRPr>
          </a:p>
          <a:p>
            <a:pPr algn="just"/>
            <a:r>
              <a:rPr lang="en-US" dirty="0" smtClean="0">
                <a:latin typeface="+mj-lt"/>
              </a:rPr>
              <a:t>Problem Setting</a:t>
            </a:r>
          </a:p>
          <a:p>
            <a:pPr marL="0" indent="0" algn="just">
              <a:buNone/>
            </a:pPr>
            <a:r>
              <a:rPr lang="en-US" dirty="0" smtClean="0">
                <a:latin typeface="+mj-lt"/>
              </a:rPr>
              <a:t>• </a:t>
            </a:r>
            <a:r>
              <a:rPr lang="en-US" dirty="0">
                <a:latin typeface="+mj-lt"/>
              </a:rPr>
              <a:t>Given – A limited budget B for initial </a:t>
            </a:r>
            <a:r>
              <a:rPr lang="en-US" dirty="0" smtClean="0">
                <a:latin typeface="+mj-lt"/>
              </a:rPr>
              <a:t>advertising</a:t>
            </a:r>
          </a:p>
          <a:p>
            <a:pPr marL="0" indent="0" algn="just">
              <a:buNone/>
            </a:pPr>
            <a:r>
              <a:rPr lang="en-US" dirty="0" smtClean="0">
                <a:latin typeface="+mj-lt"/>
              </a:rPr>
              <a:t>• </a:t>
            </a:r>
            <a:r>
              <a:rPr lang="en-US" dirty="0">
                <a:latin typeface="+mj-lt"/>
              </a:rPr>
              <a:t>Example: give away free samples of product – Estimating spread between </a:t>
            </a:r>
            <a:r>
              <a:rPr lang="en-US" dirty="0" smtClean="0">
                <a:latin typeface="+mj-lt"/>
              </a:rPr>
              <a:t>individuals</a:t>
            </a:r>
          </a:p>
          <a:p>
            <a:pPr marL="0" indent="0" algn="just">
              <a:buNone/>
            </a:pPr>
            <a:r>
              <a:rPr lang="en-US" dirty="0" smtClean="0">
                <a:latin typeface="+mj-lt"/>
              </a:rPr>
              <a:t> </a:t>
            </a:r>
            <a:r>
              <a:rPr lang="en-US" dirty="0">
                <a:latin typeface="+mj-lt"/>
              </a:rPr>
              <a:t>• Goal – To trigger a large </a:t>
            </a:r>
            <a:r>
              <a:rPr lang="en-US" dirty="0" smtClean="0">
                <a:latin typeface="+mj-lt"/>
              </a:rPr>
              <a:t>spread</a:t>
            </a:r>
          </a:p>
          <a:p>
            <a:pPr marL="0" indent="0" algn="just">
              <a:buNone/>
            </a:pPr>
            <a:r>
              <a:rPr lang="en-US" dirty="0" smtClean="0">
                <a:latin typeface="+mj-lt"/>
              </a:rPr>
              <a:t> </a:t>
            </a:r>
            <a:r>
              <a:rPr lang="en-US" dirty="0">
                <a:latin typeface="+mj-lt"/>
              </a:rPr>
              <a:t>• i.e., further adoptions of a </a:t>
            </a:r>
            <a:r>
              <a:rPr lang="en-US" dirty="0" smtClean="0">
                <a:latin typeface="+mj-lt"/>
              </a:rPr>
              <a:t>product</a:t>
            </a:r>
          </a:p>
          <a:p>
            <a:pPr marL="0" indent="0" algn="just">
              <a:buNone/>
            </a:pPr>
            <a:r>
              <a:rPr lang="en-US" dirty="0" smtClean="0">
                <a:latin typeface="+mj-lt"/>
              </a:rPr>
              <a:t> </a:t>
            </a:r>
            <a:r>
              <a:rPr lang="en-US" dirty="0">
                <a:latin typeface="+mj-lt"/>
              </a:rPr>
              <a:t>• Question – Which set of individuals should be targeted at the </a:t>
            </a:r>
          </a:p>
        </p:txBody>
      </p:sp>
      <p:sp>
        <p:nvSpPr>
          <p:cNvPr id="4" name="Date Placeholder 3"/>
          <p:cNvSpPr>
            <a:spLocks noGrp="1"/>
          </p:cNvSpPr>
          <p:nvPr>
            <p:ph type="dt" sz="half" idx="10"/>
          </p:nvPr>
        </p:nvSpPr>
        <p:spPr/>
        <p:txBody>
          <a:bodyPr/>
          <a:lstStyle/>
          <a:p>
            <a:fld id="{18B38DCE-07CC-4B03-AA0A-F76F6C6C324A}"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80"/>
            <a:ext cx="1295400" cy="609600"/>
          </a:xfrm>
          <a:prstGeom prst="rect">
            <a:avLst/>
          </a:prstGeom>
        </p:spPr>
      </p:pic>
    </p:spTree>
    <p:extLst>
      <p:ext uri="{BB962C8B-B14F-4D97-AF65-F5344CB8AC3E}">
        <p14:creationId xmlns:p14="http://schemas.microsoft.com/office/powerpoint/2010/main" val="4220814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Problem Statement </a:t>
            </a:r>
            <a:endParaRPr lang="en-US" dirty="0" smtClean="0"/>
          </a:p>
          <a:p>
            <a:pPr marL="0" indent="0">
              <a:buNone/>
            </a:pPr>
            <a:r>
              <a:rPr lang="en-US" dirty="0" smtClean="0"/>
              <a:t>• </a:t>
            </a:r>
            <a:r>
              <a:rPr lang="en-US" dirty="0"/>
              <a:t>Spread of node set 𝑆: 𝑓(𝑆) – An expected number of activated nodes at the end of the cascade, if set 𝑆 is the initial active </a:t>
            </a:r>
            <a:r>
              <a:rPr lang="en-US" dirty="0" smtClean="0"/>
              <a:t>set</a:t>
            </a:r>
          </a:p>
          <a:p>
            <a:pPr marL="0" indent="0">
              <a:buNone/>
            </a:pPr>
            <a:r>
              <a:rPr lang="en-US" dirty="0" smtClean="0"/>
              <a:t> </a:t>
            </a:r>
            <a:r>
              <a:rPr lang="en-US" dirty="0"/>
              <a:t>• Problem: – Given a parameter 𝑘 (budget), </a:t>
            </a:r>
            <a:endParaRPr lang="en-US" dirty="0" smtClean="0"/>
          </a:p>
          <a:p>
            <a:pPr marL="0" indent="0">
              <a:buNone/>
            </a:pPr>
            <a:r>
              <a:rPr lang="en-US" dirty="0" smtClean="0"/>
              <a:t>find </a:t>
            </a:r>
            <a:r>
              <a:rPr lang="en-US" dirty="0"/>
              <a:t>a 𝑘-node set 𝑆 to maximize 𝑓(𝑆) – A constrained optimization problem with 𝑓(𝑆) as the objective function </a:t>
            </a:r>
            <a:r>
              <a:rPr lang="en-US" dirty="0" smtClean="0"/>
              <a:t>f(S):</a:t>
            </a:r>
          </a:p>
          <a:p>
            <a:pPr marL="0" indent="0">
              <a:buNone/>
            </a:pPr>
            <a:r>
              <a:rPr lang="en-US" dirty="0" smtClean="0"/>
              <a:t> Properties</a:t>
            </a:r>
          </a:p>
          <a:p>
            <a:pPr marL="0" indent="0">
              <a:buNone/>
            </a:pPr>
            <a:r>
              <a:rPr lang="en-US" dirty="0" smtClean="0"/>
              <a:t> </a:t>
            </a:r>
            <a:r>
              <a:rPr lang="en-US" dirty="0"/>
              <a:t>1. Non-negative (obviously</a:t>
            </a:r>
            <a:r>
              <a:rPr lang="en-US" dirty="0" smtClean="0"/>
              <a:t>)</a:t>
            </a:r>
          </a:p>
          <a:p>
            <a:pPr marL="0" indent="0">
              <a:buNone/>
            </a:pPr>
            <a:r>
              <a:rPr lang="en-US" dirty="0" smtClean="0"/>
              <a:t> </a:t>
            </a:r>
            <a:r>
              <a:rPr lang="en-US" dirty="0"/>
              <a:t>2. </a:t>
            </a:r>
            <a:r>
              <a:rPr lang="en-US" dirty="0" smtClean="0"/>
              <a:t>Monotone</a:t>
            </a:r>
          </a:p>
          <a:p>
            <a:pPr marL="0" indent="0">
              <a:buNone/>
            </a:pPr>
            <a:r>
              <a:rPr lang="en-US" dirty="0" smtClean="0"/>
              <a:t> </a:t>
            </a:r>
            <a:r>
              <a:rPr lang="en-US" dirty="0"/>
              <a:t>3. Submodular – Let 𝑁 be a finite set – A set function is submodular if and only if f S v f S ( ) ( )   : 2N f  , \ , ( ) ( ) ( ) ( ) S T N v N T f S v f S f T v f T       </a:t>
            </a:r>
          </a:p>
        </p:txBody>
      </p:sp>
      <p:sp>
        <p:nvSpPr>
          <p:cNvPr id="4" name="Date Placeholder 3"/>
          <p:cNvSpPr>
            <a:spLocks noGrp="1"/>
          </p:cNvSpPr>
          <p:nvPr>
            <p:ph type="dt" sz="half" idx="10"/>
          </p:nvPr>
        </p:nvSpPr>
        <p:spPr/>
        <p:txBody>
          <a:bodyPr/>
          <a:lstStyle/>
          <a:p>
            <a:fld id="{A53B92E7-EC70-4253-8327-F562DEF03676}"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58963"/>
            <a:ext cx="1295400" cy="609600"/>
          </a:xfrm>
          <a:prstGeom prst="rect">
            <a:avLst/>
          </a:prstGeom>
        </p:spPr>
      </p:pic>
    </p:spTree>
    <p:extLst>
      <p:ext uri="{BB962C8B-B14F-4D97-AF65-F5344CB8AC3E}">
        <p14:creationId xmlns:p14="http://schemas.microsoft.com/office/powerpoint/2010/main" val="762515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Diffusion of </a:t>
            </a:r>
            <a:r>
              <a:rPr lang="en-US" dirty="0" smtClean="0"/>
              <a:t>Innovation</a:t>
            </a:r>
          </a:p>
          <a:p>
            <a:r>
              <a:rPr lang="en-US" dirty="0" smtClean="0"/>
              <a:t> </a:t>
            </a:r>
            <a:r>
              <a:rPr lang="en-US" dirty="0"/>
              <a:t>• An innovation is “an idea, practice, or object that is perceived as new by an individual or other unit of adoption” </a:t>
            </a:r>
            <a:endParaRPr lang="en-US" dirty="0" smtClean="0"/>
          </a:p>
          <a:p>
            <a:r>
              <a:rPr lang="en-US" dirty="0" smtClean="0"/>
              <a:t>• </a:t>
            </a:r>
            <a:r>
              <a:rPr lang="en-US" dirty="0"/>
              <a:t>The theory of diffusion of innovations aims to answer why and how innovations spread</a:t>
            </a:r>
            <a:r>
              <a:rPr lang="en-US" dirty="0" smtClean="0"/>
              <a:t>.</a:t>
            </a:r>
          </a:p>
          <a:p>
            <a:r>
              <a:rPr lang="en-US" dirty="0" smtClean="0"/>
              <a:t> </a:t>
            </a:r>
            <a:r>
              <a:rPr lang="en-US" dirty="0"/>
              <a:t>• It also describes the reasons behind the diffusion process, individuals involved, as well as the rate at which ideas spread</a:t>
            </a:r>
            <a:r>
              <a:rPr lang="en-US" dirty="0" smtClean="0"/>
              <a:t>.</a:t>
            </a:r>
          </a:p>
          <a:p>
            <a:r>
              <a:rPr lang="en-US" dirty="0"/>
              <a:t>Diffusion Models </a:t>
            </a:r>
            <a:endParaRPr lang="en-US" dirty="0" smtClean="0"/>
          </a:p>
          <a:p>
            <a:r>
              <a:rPr lang="en-US" dirty="0" smtClean="0"/>
              <a:t>Three </a:t>
            </a:r>
            <a:r>
              <a:rPr lang="en-US" dirty="0"/>
              <a:t>models of diffusion: i.e., each having different ways to compute </a:t>
            </a:r>
            <a:r>
              <a:rPr lang="en-US" dirty="0" err="1"/>
              <a:t>i</a:t>
            </a:r>
            <a:r>
              <a:rPr lang="en-US" dirty="0"/>
              <a:t>(t): • 𝛼 - Innovativeness factor of the product •  - Imitation </a:t>
            </a:r>
            <a:r>
              <a:rPr lang="en-US" dirty="0" smtClean="0"/>
              <a:t>factor</a:t>
            </a:r>
          </a:p>
          <a:p>
            <a:r>
              <a:rPr lang="en-US" dirty="0"/>
              <a:t>1. External-Influence Model The adoption rate is a function that depends on external entities, 𝑖(𝑡) = 𝛼 – Assuming 𝐴(𝑡 = 𝑡0 = 0) = 0 The number of adopters increases exponentially and then saturates near �</a:t>
            </a:r>
          </a:p>
        </p:txBody>
      </p:sp>
      <p:sp>
        <p:nvSpPr>
          <p:cNvPr id="4" name="Date Placeholder 3"/>
          <p:cNvSpPr>
            <a:spLocks noGrp="1"/>
          </p:cNvSpPr>
          <p:nvPr>
            <p:ph type="dt" sz="half" idx="10"/>
          </p:nvPr>
        </p:nvSpPr>
        <p:spPr/>
        <p:txBody>
          <a:bodyPr/>
          <a:lstStyle/>
          <a:p>
            <a:fld id="{F606CB3B-E48E-414E-A688-C218E835342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80"/>
            <a:ext cx="1295400" cy="609600"/>
          </a:xfrm>
          <a:prstGeom prst="rect">
            <a:avLst/>
          </a:prstGeom>
        </p:spPr>
      </p:pic>
    </p:spTree>
    <p:extLst>
      <p:ext uri="{BB962C8B-B14F-4D97-AF65-F5344CB8AC3E}">
        <p14:creationId xmlns:p14="http://schemas.microsoft.com/office/powerpoint/2010/main" val="3580318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 Internal-Influence Model (Pure imitation Model) The adoption rate is a function that depends only on the number of already activated individuals </a:t>
            </a:r>
            <a:endParaRPr lang="en-US" dirty="0" smtClean="0"/>
          </a:p>
          <a:p>
            <a:r>
              <a:rPr lang="en-US" dirty="0"/>
              <a:t>3. Mixed-Influence Model The adoption rate is a function that depends on both the number of already activated individuals and external forces, – 𝑖(𝑡) = 𝛼 + 𝐴(𝑡</a:t>
            </a:r>
            <a:r>
              <a:rPr lang="en-US" dirty="0" smtClean="0"/>
              <a:t>)</a:t>
            </a:r>
          </a:p>
          <a:p>
            <a:r>
              <a:rPr lang="en-US" dirty="0"/>
              <a:t>Diffusion of Innovation</a:t>
            </a:r>
            <a:r>
              <a:rPr lang="en-US" dirty="0" smtClean="0"/>
              <a:t>:</a:t>
            </a:r>
          </a:p>
          <a:p>
            <a:r>
              <a:rPr lang="en-US" dirty="0" smtClean="0"/>
              <a:t> </a:t>
            </a:r>
            <a:r>
              <a:rPr lang="en-US" dirty="0"/>
              <a:t>Intervention </a:t>
            </a:r>
            <a:endParaRPr lang="en-US" dirty="0" smtClean="0"/>
          </a:p>
          <a:p>
            <a:r>
              <a:rPr lang="en-US" dirty="0" smtClean="0"/>
              <a:t>1</a:t>
            </a:r>
            <a:r>
              <a:rPr lang="en-US" dirty="0"/>
              <a:t>. Limiting the distribution of the product or the audience that can adopt the product. </a:t>
            </a:r>
            <a:endParaRPr lang="en-US" dirty="0" smtClean="0"/>
          </a:p>
          <a:p>
            <a:r>
              <a:rPr lang="en-US" dirty="0" smtClean="0"/>
              <a:t>2</a:t>
            </a:r>
            <a:r>
              <a:rPr lang="en-US" dirty="0"/>
              <a:t>. Reducing interest in the product being sold. – A company can inform adopters of the faulty status of the product</a:t>
            </a:r>
            <a:r>
              <a:rPr lang="en-US" dirty="0" smtClean="0"/>
              <a:t>.</a:t>
            </a:r>
          </a:p>
          <a:p>
            <a:r>
              <a:rPr lang="en-US" dirty="0" smtClean="0"/>
              <a:t> </a:t>
            </a:r>
            <a:r>
              <a:rPr lang="en-US" dirty="0"/>
              <a:t>3. Reducing interactions within the population. – Reduced interactions result in less imitations on product adoptions and a general decrease in the trend of adoptions. </a:t>
            </a:r>
          </a:p>
        </p:txBody>
      </p:sp>
      <p:sp>
        <p:nvSpPr>
          <p:cNvPr id="4" name="Date Placeholder 3"/>
          <p:cNvSpPr>
            <a:spLocks noGrp="1"/>
          </p:cNvSpPr>
          <p:nvPr>
            <p:ph type="dt" sz="half" idx="10"/>
          </p:nvPr>
        </p:nvSpPr>
        <p:spPr/>
        <p:txBody>
          <a:bodyPr/>
          <a:lstStyle/>
          <a:p>
            <a:fld id="{2EB17555-4221-4A61-A259-5D533F11CD0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80"/>
            <a:ext cx="1295400" cy="609600"/>
          </a:xfrm>
          <a:prstGeom prst="rect">
            <a:avLst/>
          </a:prstGeom>
        </p:spPr>
      </p:pic>
    </p:spTree>
    <p:extLst>
      <p:ext uri="{BB962C8B-B14F-4D97-AF65-F5344CB8AC3E}">
        <p14:creationId xmlns:p14="http://schemas.microsoft.com/office/powerpoint/2010/main" val="2942112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111"/>
            <a:ext cx="8229600" cy="627240"/>
          </a:xfrm>
        </p:spPr>
        <p:txBody>
          <a:bodyPr/>
          <a:lstStyle/>
          <a:p>
            <a:endParaRPr lang="en-US" dirty="0"/>
          </a:p>
        </p:txBody>
      </p:sp>
      <p:sp>
        <p:nvSpPr>
          <p:cNvPr id="3" name="Content Placeholder 2"/>
          <p:cNvSpPr>
            <a:spLocks noGrp="1"/>
          </p:cNvSpPr>
          <p:nvPr>
            <p:ph idx="1"/>
          </p:nvPr>
        </p:nvSpPr>
        <p:spPr/>
        <p:txBody>
          <a:bodyPr>
            <a:normAutofit/>
          </a:bodyPr>
          <a:lstStyle/>
          <a:p>
            <a:r>
              <a:rPr lang="en-US" dirty="0"/>
              <a:t>Epidemics </a:t>
            </a:r>
            <a:endParaRPr lang="en-US" dirty="0" smtClean="0"/>
          </a:p>
          <a:p>
            <a:r>
              <a:rPr lang="en-US" dirty="0" smtClean="0"/>
              <a:t>Epidemics </a:t>
            </a:r>
            <a:r>
              <a:rPr lang="en-US" dirty="0"/>
              <a:t>describes the process by which diseases spread</a:t>
            </a:r>
            <a:r>
              <a:rPr lang="en-US" dirty="0" smtClean="0"/>
              <a:t>.</a:t>
            </a:r>
          </a:p>
          <a:p>
            <a:r>
              <a:rPr lang="en-US" dirty="0" smtClean="0"/>
              <a:t> </a:t>
            </a:r>
            <a:r>
              <a:rPr lang="en-US" dirty="0"/>
              <a:t>This process consists of – A pathogen • The disease being spread • Tweet being retweeted – A population of hosts • Humans, animals, plants, etc. – A spreading mechanism • Breathing, drinking, sexual activity, etc</a:t>
            </a:r>
            <a:r>
              <a:rPr lang="en-US" dirty="0" smtClean="0"/>
              <a:t>.</a:t>
            </a:r>
          </a:p>
          <a:p>
            <a:r>
              <a:rPr lang="en-US" b="1" dirty="0"/>
              <a:t>Basic Epidemic </a:t>
            </a:r>
            <a:r>
              <a:rPr lang="en-US" b="1" dirty="0" smtClean="0"/>
              <a:t>Models</a:t>
            </a:r>
          </a:p>
          <a:p>
            <a:r>
              <a:rPr lang="en-US" dirty="0"/>
              <a:t>SI Model: </a:t>
            </a:r>
            <a:endParaRPr lang="en-US" dirty="0" smtClean="0"/>
          </a:p>
          <a:p>
            <a:r>
              <a:rPr lang="en-US" dirty="0" smtClean="0"/>
              <a:t>Definition </a:t>
            </a:r>
            <a:r>
              <a:rPr lang="en-US" dirty="0"/>
              <a:t>SI model: </a:t>
            </a:r>
            <a:endParaRPr lang="en-US" dirty="0" smtClean="0"/>
          </a:p>
          <a:p>
            <a:pPr marL="0" indent="0">
              <a:buNone/>
            </a:pPr>
            <a:r>
              <a:rPr lang="en-US" dirty="0" smtClean="0"/>
              <a:t>• </a:t>
            </a:r>
            <a:r>
              <a:rPr lang="en-US" dirty="0"/>
              <a:t>The susceptible individuals get </a:t>
            </a:r>
            <a:r>
              <a:rPr lang="en-US" dirty="0" smtClean="0"/>
              <a:t>infected</a:t>
            </a:r>
          </a:p>
          <a:p>
            <a:pPr marL="0" indent="0">
              <a:buNone/>
            </a:pPr>
            <a:r>
              <a:rPr lang="en-US" dirty="0" smtClean="0"/>
              <a:t> </a:t>
            </a:r>
            <a:r>
              <a:rPr lang="en-US" dirty="0"/>
              <a:t>• Once infected, they will never get cured Two Types of Users: </a:t>
            </a:r>
            <a:endParaRPr lang="en-US" dirty="0" smtClean="0"/>
          </a:p>
          <a:p>
            <a:pPr marL="0" indent="0">
              <a:buNone/>
            </a:pPr>
            <a:r>
              <a:rPr lang="en-US" dirty="0" smtClean="0"/>
              <a:t>• </a:t>
            </a:r>
            <a:r>
              <a:rPr lang="en-US" dirty="0"/>
              <a:t>Susceptible – When an individual is in the susceptible state, he or she can potentially get infected by the disease</a:t>
            </a:r>
            <a:r>
              <a:rPr lang="en-US" dirty="0" smtClean="0"/>
              <a:t>.</a:t>
            </a:r>
          </a:p>
          <a:p>
            <a:pPr marL="0" indent="0">
              <a:buNone/>
            </a:pPr>
            <a:r>
              <a:rPr lang="en-US" dirty="0" smtClean="0"/>
              <a:t> </a:t>
            </a:r>
            <a:r>
              <a:rPr lang="en-US" dirty="0"/>
              <a:t>• Infected – An infected individual has the chance of infecting susceptible parties</a:t>
            </a:r>
            <a:endParaRPr lang="en-US" b="1" dirty="0"/>
          </a:p>
        </p:txBody>
      </p:sp>
      <p:sp>
        <p:nvSpPr>
          <p:cNvPr id="4" name="Date Placeholder 3"/>
          <p:cNvSpPr>
            <a:spLocks noGrp="1"/>
          </p:cNvSpPr>
          <p:nvPr>
            <p:ph type="dt" sz="half" idx="10"/>
          </p:nvPr>
        </p:nvSpPr>
        <p:spPr/>
        <p:txBody>
          <a:bodyPr/>
          <a:lstStyle/>
          <a:p>
            <a:fld id="{BDB7F040-AF05-4806-B821-A9DE0452F00C}"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268111"/>
            <a:ext cx="7315200" cy="62723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76200" y="268111"/>
            <a:ext cx="1295400" cy="627239"/>
          </a:xfrm>
          <a:prstGeom prst="rect">
            <a:avLst/>
          </a:prstGeom>
        </p:spPr>
      </p:pic>
    </p:spTree>
    <p:extLst>
      <p:ext uri="{BB962C8B-B14F-4D97-AF65-F5344CB8AC3E}">
        <p14:creationId xmlns:p14="http://schemas.microsoft.com/office/powerpoint/2010/main" val="3616998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SIR Model SIR model</a:t>
            </a:r>
            <a:r>
              <a:rPr lang="en-US" b="1" dirty="0" smtClean="0"/>
              <a:t>:</a:t>
            </a:r>
          </a:p>
          <a:p>
            <a:pPr marL="0" indent="0">
              <a:buNone/>
            </a:pPr>
            <a:r>
              <a:rPr lang="en-US" dirty="0" smtClean="0"/>
              <a:t> </a:t>
            </a:r>
            <a:r>
              <a:rPr lang="en-US" dirty="0"/>
              <a:t>• In addition to the I and S states, a recovery state R is </a:t>
            </a:r>
            <a:r>
              <a:rPr lang="en-US" dirty="0" smtClean="0"/>
              <a:t>present</a:t>
            </a:r>
          </a:p>
          <a:p>
            <a:pPr marL="0" indent="0">
              <a:buNone/>
            </a:pPr>
            <a:r>
              <a:rPr lang="en-US" dirty="0" smtClean="0"/>
              <a:t> </a:t>
            </a:r>
            <a:r>
              <a:rPr lang="en-US" dirty="0"/>
              <a:t>• Individuals get infected and some recover </a:t>
            </a:r>
            <a:endParaRPr lang="en-US" dirty="0" smtClean="0"/>
          </a:p>
          <a:p>
            <a:pPr marL="0" indent="0">
              <a:buNone/>
            </a:pPr>
            <a:r>
              <a:rPr lang="en-US" dirty="0" smtClean="0"/>
              <a:t>• </a:t>
            </a:r>
            <a:r>
              <a:rPr lang="en-US" dirty="0"/>
              <a:t>Once hosts recover (or are removed) they can no longer get infected and are not </a:t>
            </a:r>
            <a:r>
              <a:rPr lang="en-US" dirty="0" smtClean="0"/>
              <a:t>susceptible</a:t>
            </a:r>
          </a:p>
          <a:p>
            <a:pPr marL="0" indent="0">
              <a:buNone/>
            </a:pPr>
            <a:r>
              <a:rPr lang="en-US" b="1" dirty="0"/>
              <a:t>SIS Model </a:t>
            </a:r>
            <a:endParaRPr lang="en-US" b="1" dirty="0" smtClean="0"/>
          </a:p>
          <a:p>
            <a:pPr marL="0" indent="0">
              <a:buNone/>
            </a:pPr>
            <a:r>
              <a:rPr lang="en-US" dirty="0" smtClean="0"/>
              <a:t>• </a:t>
            </a:r>
            <a:r>
              <a:rPr lang="en-US" dirty="0"/>
              <a:t>The SIS model is the same as the SI model with the addition of infected nodes recovering and becoming susceptible </a:t>
            </a:r>
            <a:r>
              <a:rPr lang="en-US" dirty="0" smtClean="0"/>
              <a:t>again</a:t>
            </a:r>
          </a:p>
          <a:p>
            <a:pPr marL="0" indent="0">
              <a:buNone/>
            </a:pPr>
            <a:r>
              <a:rPr lang="en-US" b="1" dirty="0"/>
              <a:t>SIRS Model </a:t>
            </a:r>
            <a:endParaRPr lang="en-US" b="1" dirty="0" smtClean="0"/>
          </a:p>
          <a:p>
            <a:pPr marL="0" indent="0">
              <a:buNone/>
            </a:pPr>
            <a:r>
              <a:rPr lang="en-US" dirty="0" smtClean="0"/>
              <a:t>The </a:t>
            </a:r>
            <a:r>
              <a:rPr lang="en-US" dirty="0"/>
              <a:t>individuals who have recovered will lose immunity after a certain period of time and will become susceptible </a:t>
            </a:r>
            <a:r>
              <a:rPr lang="en-US" dirty="0" smtClean="0"/>
              <a:t>again</a:t>
            </a:r>
          </a:p>
          <a:p>
            <a:pPr marL="0" indent="0">
              <a:buNone/>
            </a:pPr>
            <a:r>
              <a:rPr lang="en-US" b="1" dirty="0"/>
              <a:t>Epidemic Intervention </a:t>
            </a:r>
            <a:r>
              <a:rPr lang="en-US" dirty="0"/>
              <a:t>• Suppose that we have a susceptible society and want to prevent more spread by vaccinating the most vulnerable individuals</a:t>
            </a:r>
          </a:p>
        </p:txBody>
      </p:sp>
      <p:sp>
        <p:nvSpPr>
          <p:cNvPr id="4" name="Date Placeholder 3"/>
          <p:cNvSpPr>
            <a:spLocks noGrp="1"/>
          </p:cNvSpPr>
          <p:nvPr>
            <p:ph type="dt" sz="half" idx="10"/>
          </p:nvPr>
        </p:nvSpPr>
        <p:spPr/>
        <p:txBody>
          <a:bodyPr/>
          <a:lstStyle/>
          <a:p>
            <a:fld id="{976CE226-58F5-45FF-9468-792D2391AA9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noGrp="1"/>
          </p:cNvSpPr>
          <p:nvPr>
            <p:ph type="title"/>
          </p:nvPr>
        </p:nvSpPr>
        <p:spPr>
          <a:xfrm>
            <a:off x="1295400" y="158141"/>
            <a:ext cx="7391400" cy="58480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11558"/>
            <a:ext cx="1219200" cy="609600"/>
          </a:xfrm>
          <a:prstGeom prst="rect">
            <a:avLst/>
          </a:prstGeom>
        </p:spPr>
      </p:pic>
    </p:spTree>
    <p:extLst>
      <p:ext uri="{BB962C8B-B14F-4D97-AF65-F5344CB8AC3E}">
        <p14:creationId xmlns:p14="http://schemas.microsoft.com/office/powerpoint/2010/main" val="966061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a:t>
            </a:r>
            <a:r>
              <a:rPr lang="en-US" dirty="0"/>
              <a:t>the rise of social media, information sharing has been democratized. As a result, users are given opportunities to exhibit different behaviors such as sharing, posting, liking, commenting, and befriending conveniently and on a daily basis. By analyzing behaviors observed on social media, we can categorize these behaviors into individual and collective behavior. Individual behavior is exhibited by a single user, whereas collective behavior is observed when a group of users behave together. For instance, users using the same hashtag on Twitter or migrating to another social media site are examples of collective behavior. User activities on social media generate behavioral data, which is massive, expansive, and indicative of user preferences, interests, opinions, and relationships. This behavioral data provides a new lens through which we can observe and analyze individual and collective behaviors of </a:t>
            </a:r>
            <a:r>
              <a:rPr lang="en-US" dirty="0" smtClean="0"/>
              <a:t>users.</a:t>
            </a:r>
            <a:endParaRPr lang="en-US" dirty="0"/>
          </a:p>
        </p:txBody>
      </p:sp>
      <p:sp>
        <p:nvSpPr>
          <p:cNvPr id="4" name="Date Placeholder 3"/>
          <p:cNvSpPr>
            <a:spLocks noGrp="1"/>
          </p:cNvSpPr>
          <p:nvPr>
            <p:ph type="dt" sz="half" idx="10"/>
          </p:nvPr>
        </p:nvSpPr>
        <p:spPr/>
        <p:txBody>
          <a:bodyPr/>
          <a:lstStyle/>
          <a:p>
            <a:fld id="{CF9449A9-14F7-4D9D-95B9-509E8D44E572}"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7" name="Picture 6" descr="NIET LOGO.jpg"/>
          <p:cNvPicPr>
            <a:picLocks noChangeAspect="1"/>
          </p:cNvPicPr>
          <p:nvPr/>
        </p:nvPicPr>
        <p:blipFill>
          <a:blip r:embed="rId2" cstate="print"/>
          <a:stretch>
            <a:fillRect/>
          </a:stretch>
        </p:blipFill>
        <p:spPr>
          <a:xfrm>
            <a:off x="0" y="205979"/>
            <a:ext cx="1295400" cy="576261"/>
          </a:xfrm>
          <a:prstGeom prst="rect">
            <a:avLst/>
          </a:prstGeom>
        </p:spPr>
      </p:pic>
      <p:sp>
        <p:nvSpPr>
          <p:cNvPr id="8" name="Title 1"/>
          <p:cNvSpPr txBox="1">
            <a:spLocks noGrp="1"/>
          </p:cNvSpPr>
          <p:nvPr>
            <p:ph type="title"/>
          </p:nvPr>
        </p:nvSpPr>
        <p:spPr>
          <a:xfrm>
            <a:off x="1295400" y="205979"/>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764220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93104"/>
            <a:ext cx="7391400" cy="3394472"/>
          </a:xfrm>
        </p:spPr>
        <p:txBody>
          <a:bodyPr/>
          <a:lstStyle/>
          <a:p>
            <a:r>
              <a:rPr lang="en-US" dirty="0"/>
              <a:t>Individual Behavior Analysis </a:t>
            </a:r>
            <a:endParaRPr lang="en-US" dirty="0" smtClean="0"/>
          </a:p>
          <a:p>
            <a:r>
              <a:rPr lang="en-US" dirty="0" smtClean="0"/>
              <a:t>Individual </a:t>
            </a:r>
            <a:r>
              <a:rPr lang="en-US" dirty="0"/>
              <a:t>behavior can be considered one of the following: </a:t>
            </a:r>
            <a:endParaRPr lang="en-US" dirty="0" smtClean="0"/>
          </a:p>
          <a:p>
            <a:r>
              <a:rPr lang="en-US" dirty="0" smtClean="0"/>
              <a:t>1</a:t>
            </a:r>
            <a:r>
              <a:rPr lang="en-US" dirty="0"/>
              <a:t>. User-User Behavior. This type of behavior is observed between two users. For example, befriending and following in social media are examples of such behavior. </a:t>
            </a:r>
            <a:endParaRPr lang="en-US" dirty="0" smtClean="0"/>
          </a:p>
          <a:p>
            <a:r>
              <a:rPr lang="en-US" dirty="0" smtClean="0"/>
              <a:t>2</a:t>
            </a:r>
            <a:r>
              <a:rPr lang="en-US" dirty="0"/>
              <a:t>. User-Entity Behavior. This type of behavior is exhibited with respect to entities on social media (for example, user-generated content). For instance, liking a post on Facebook or posting a tweet on Twitter are examples of user-entity behavior</a:t>
            </a:r>
            <a:r>
              <a:rPr lang="en-US" dirty="0" smtClean="0"/>
              <a:t>.</a:t>
            </a:r>
          </a:p>
          <a:p>
            <a:r>
              <a:rPr lang="en-US" dirty="0" smtClean="0"/>
              <a:t> </a:t>
            </a:r>
            <a:r>
              <a:rPr lang="en-US" dirty="0"/>
              <a:t>3. User-Community Behavior. This is the type of behavior that users exhibit with respect to communities. Joining and leaving communities are examples of this type of behavior.</a:t>
            </a:r>
          </a:p>
        </p:txBody>
      </p:sp>
      <p:sp>
        <p:nvSpPr>
          <p:cNvPr id="4" name="Date Placeholder 3"/>
          <p:cNvSpPr>
            <a:spLocks noGrp="1"/>
          </p:cNvSpPr>
          <p:nvPr>
            <p:ph type="dt" sz="half" idx="10"/>
          </p:nvPr>
        </p:nvSpPr>
        <p:spPr/>
        <p:txBody>
          <a:bodyPr/>
          <a:lstStyle/>
          <a:p>
            <a:fld id="{CBCDDD02-BB35-4244-BAF3-FA254466A96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7" name="Picture 6" descr="NIET LOGO.jpg"/>
          <p:cNvPicPr>
            <a:picLocks noChangeAspect="1"/>
          </p:cNvPicPr>
          <p:nvPr/>
        </p:nvPicPr>
        <p:blipFill>
          <a:blip r:embed="rId2" cstate="print"/>
          <a:stretch>
            <a:fillRect/>
          </a:stretch>
        </p:blipFill>
        <p:spPr>
          <a:xfrm>
            <a:off x="0" y="205979"/>
            <a:ext cx="1295400" cy="576261"/>
          </a:xfrm>
          <a:prstGeom prst="rect">
            <a:avLst/>
          </a:prstGeom>
        </p:spPr>
      </p:pic>
      <p:sp>
        <p:nvSpPr>
          <p:cNvPr id="8" name="Title 1"/>
          <p:cNvSpPr txBox="1">
            <a:spLocks noGrp="1"/>
          </p:cNvSpPr>
          <p:nvPr>
            <p:ph type="title"/>
          </p:nvPr>
        </p:nvSpPr>
        <p:spPr>
          <a:xfrm>
            <a:off x="1371600" y="205979"/>
            <a:ext cx="7315200" cy="57626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t>Behavioural</a:t>
            </a:r>
            <a:r>
              <a:rPr lang="en-US" sz="2400" dirty="0"/>
              <a:t> Analytics</a:t>
            </a:r>
            <a:r>
              <a:rPr lang="en-US" sz="2400" dirty="0" smtClean="0"/>
              <a:t>.</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624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Behavior Analysis Challenges </a:t>
            </a:r>
            <a:endParaRPr lang="en-US" dirty="0" smtClean="0"/>
          </a:p>
          <a:p>
            <a:r>
              <a:rPr lang="en-US" dirty="0" smtClean="0"/>
              <a:t>User </a:t>
            </a:r>
            <a:r>
              <a:rPr lang="en-US" dirty="0"/>
              <a:t>behavior analysis in social media faces stern challenges. Here, we outline some immediate and demanding issues. </a:t>
            </a:r>
            <a:endParaRPr lang="en-US" dirty="0" smtClean="0"/>
          </a:p>
          <a:p>
            <a:r>
              <a:rPr lang="en-US" dirty="0" smtClean="0"/>
              <a:t>Data </a:t>
            </a:r>
            <a:r>
              <a:rPr lang="en-US" dirty="0"/>
              <a:t>Sparsity </a:t>
            </a:r>
            <a:r>
              <a:rPr lang="en-US" dirty="0" smtClean="0"/>
              <a:t>: Not </a:t>
            </a:r>
            <a:r>
              <a:rPr lang="en-US" dirty="0"/>
              <a:t>all behaviors are easily observable on social media. Consider analyzing the money individuals spend on social media or their driving routes. These data aren’t as abundantly available on social media as they are in the physical world. In other words, while for specific patterns (such as befriending) massive sources of data are available on social media, for other behaviors data are sparse. This imbalance in data availability limits the behaviors that can be analyzed using social media and at the same time provides opportunities for identifying relevant information sources for behavior analysis.</a:t>
            </a:r>
          </a:p>
        </p:txBody>
      </p:sp>
      <p:sp>
        <p:nvSpPr>
          <p:cNvPr id="4" name="Date Placeholder 3"/>
          <p:cNvSpPr>
            <a:spLocks noGrp="1"/>
          </p:cNvSpPr>
          <p:nvPr>
            <p:ph type="dt" sz="half" idx="10"/>
          </p:nvPr>
        </p:nvSpPr>
        <p:spPr/>
        <p:txBody>
          <a:bodyPr/>
          <a:lstStyle/>
          <a:p>
            <a:fld id="{E9E744AB-03DC-42DE-8E73-6CB1143E745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7" name="Picture 6" descr="NIET LOGO.jpg"/>
          <p:cNvPicPr>
            <a:picLocks noChangeAspect="1"/>
          </p:cNvPicPr>
          <p:nvPr/>
        </p:nvPicPr>
        <p:blipFill>
          <a:blip r:embed="rId2" cstate="print"/>
          <a:stretch>
            <a:fillRect/>
          </a:stretch>
        </p:blipFill>
        <p:spPr>
          <a:xfrm>
            <a:off x="0" y="205979"/>
            <a:ext cx="1295400" cy="576261"/>
          </a:xfrm>
          <a:prstGeom prst="rect">
            <a:avLst/>
          </a:prstGeom>
        </p:spPr>
      </p:pic>
      <p:sp>
        <p:nvSpPr>
          <p:cNvPr id="8" name="Title 1"/>
          <p:cNvSpPr txBox="1">
            <a:spLocks noGrp="1"/>
          </p:cNvSpPr>
          <p:nvPr>
            <p:ph type="title"/>
          </p:nvPr>
        </p:nvSpPr>
        <p:spPr>
          <a:xfrm>
            <a:off x="1295400" y="225029"/>
            <a:ext cx="7620000" cy="55721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4048856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00155"/>
            <a:ext cx="7239000" cy="3394472"/>
          </a:xfrm>
        </p:spPr>
        <p:txBody>
          <a:bodyPr/>
          <a:lstStyle/>
          <a:p>
            <a:r>
              <a:rPr lang="en-US" dirty="0"/>
              <a:t>Lack of Causality </a:t>
            </a:r>
            <a:r>
              <a:rPr lang="en-US" dirty="0" smtClean="0"/>
              <a:t>Information : </a:t>
            </a:r>
            <a:r>
              <a:rPr lang="en-US" dirty="0"/>
              <a:t>Behaviors in social media are only observed by the traces they leave in social media. We rarely observe the driving factors that cause these behaviors; nor can we interview individuals regarding their behaviors. Consider a tweet of John that is retweeted on Twitter by Mary. Does that mean that the tweet is interesting to Mary? Does that mean that the tweet is worth spreading to others? Or, does that mean that John and Mary are friends and Mary retweets all tweets by John? These interesting questions are frequently encountered when trying to identify causes of behavior in social media.</a:t>
            </a:r>
          </a:p>
        </p:txBody>
      </p:sp>
      <p:sp>
        <p:nvSpPr>
          <p:cNvPr id="4" name="Date Placeholder 3"/>
          <p:cNvSpPr>
            <a:spLocks noGrp="1"/>
          </p:cNvSpPr>
          <p:nvPr>
            <p:ph type="dt" sz="half" idx="10"/>
          </p:nvPr>
        </p:nvSpPr>
        <p:spPr/>
        <p:txBody>
          <a:bodyPr/>
          <a:lstStyle/>
          <a:p>
            <a:fld id="{820E785E-B615-4DAC-A8A8-0A2C7D505BC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7" name="Picture 6" descr="NIET LOGO.jpg"/>
          <p:cNvPicPr>
            <a:picLocks noChangeAspect="1"/>
          </p:cNvPicPr>
          <p:nvPr/>
        </p:nvPicPr>
        <p:blipFill>
          <a:blip r:embed="rId2" cstate="print"/>
          <a:stretch>
            <a:fillRect/>
          </a:stretch>
        </p:blipFill>
        <p:spPr>
          <a:xfrm>
            <a:off x="0" y="205979"/>
            <a:ext cx="1295400" cy="576261"/>
          </a:xfrm>
          <a:prstGeom prst="rect">
            <a:avLst/>
          </a:prstGeom>
        </p:spPr>
      </p:pic>
      <p:sp>
        <p:nvSpPr>
          <p:cNvPr id="8" name="Title 1"/>
          <p:cNvSpPr txBox="1">
            <a:spLocks noGrp="1"/>
          </p:cNvSpPr>
          <p:nvPr>
            <p:ph type="title"/>
          </p:nvPr>
        </p:nvSpPr>
        <p:spPr>
          <a:xfrm>
            <a:off x="1447800" y="205979"/>
            <a:ext cx="7239000" cy="57626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7556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1502A8-B2AA-4556-9A78-BABE8A99B10C}" type="datetime1">
              <a:rPr lang="en-US" smtClean="0"/>
              <a:t>1/4/2024</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dirty="0"/>
          </a:p>
        </p:txBody>
      </p:sp>
      <p:sp>
        <p:nvSpPr>
          <p:cNvPr id="7" name="Title 1"/>
          <p:cNvSpPr txBox="1"/>
          <p:nvPr/>
        </p:nvSpPr>
        <p:spPr>
          <a:xfrm>
            <a:off x="1957387" y="17586"/>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74533" y="129680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UNIT-III</a:t>
            </a:r>
            <a:r>
              <a:rPr lang="en-IN" sz="1050" b="1" dirty="0"/>
              <a:t>: </a:t>
            </a:r>
            <a:r>
              <a:rPr lang="en-US" sz="1050" b="1" dirty="0"/>
              <a:t> MINING SOCIAL MEDIA</a:t>
            </a:r>
            <a:endParaRPr lang="en-IN" sz="1050" b="1" dirty="0"/>
          </a:p>
        </p:txBody>
      </p:sp>
      <p:graphicFrame>
        <p:nvGraphicFramePr>
          <p:cNvPr id="23" name="Diagram 22"/>
          <p:cNvGraphicFramePr/>
          <p:nvPr>
            <p:extLst>
              <p:ext uri="{D42A27DB-BD31-4B8C-83A1-F6EECF244321}">
                <p14:modId xmlns:p14="http://schemas.microsoft.com/office/powerpoint/2010/main" val="346254020"/>
              </p:ext>
            </p:extLst>
          </p:nvPr>
        </p:nvGraphicFramePr>
        <p:xfrm>
          <a:off x="1485900" y="1816443"/>
          <a:ext cx="6429375" cy="1638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61784" y="1"/>
            <a:ext cx="813887" cy="475529"/>
          </a:xfrm>
          <a:prstGeom prst="rect">
            <a:avLst/>
          </a:prstGeom>
        </p:spPr>
      </p:pic>
    </p:spTree>
    <p:extLst>
      <p:ext uri="{BB962C8B-B14F-4D97-AF65-F5344CB8AC3E}">
        <p14:creationId xmlns:p14="http://schemas.microsoft.com/office/powerpoint/2010/main" val="3201243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err="1"/>
              <a:t>Homophily</a:t>
            </a:r>
            <a:r>
              <a:rPr lang="en-US" dirty="0"/>
              <a:t> is the tendency in social groups of similar people connected together. We often hear similar voices interact with like-minded people. </a:t>
            </a:r>
            <a:r>
              <a:rPr lang="en-US" dirty="0" err="1"/>
              <a:t>Homophily</a:t>
            </a:r>
            <a:r>
              <a:rPr lang="en-US" dirty="0"/>
              <a:t> has a significant impact on social media.</a:t>
            </a:r>
          </a:p>
          <a:p>
            <a:pPr fontAlgn="base"/>
            <a:r>
              <a:rPr lang="en-US" b="1" dirty="0"/>
              <a:t>Example –</a:t>
            </a:r>
            <a:r>
              <a:rPr lang="en-US" dirty="0"/>
              <a:t/>
            </a:r>
            <a:br>
              <a:rPr lang="en-US" dirty="0"/>
            </a:br>
            <a:r>
              <a:rPr lang="en-US" dirty="0"/>
              <a:t>Birds with feather flock together.</a:t>
            </a:r>
          </a:p>
          <a:p>
            <a:r>
              <a:rPr lang="en-US" i="1" dirty="0"/>
              <a:t>Example of </a:t>
            </a:r>
            <a:r>
              <a:rPr lang="en-US" i="1" dirty="0" err="1" smtClean="0"/>
              <a:t>Homophily</a:t>
            </a:r>
            <a:endParaRPr lang="en-US" i="1" dirty="0" smtClean="0"/>
          </a:p>
          <a:p>
            <a:endParaRPr lang="en-US" dirty="0"/>
          </a:p>
        </p:txBody>
      </p:sp>
      <p:sp>
        <p:nvSpPr>
          <p:cNvPr id="4" name="Date Placeholder 3"/>
          <p:cNvSpPr>
            <a:spLocks noGrp="1"/>
          </p:cNvSpPr>
          <p:nvPr>
            <p:ph type="dt" sz="half" idx="10"/>
          </p:nvPr>
        </p:nvSpPr>
        <p:spPr/>
        <p:txBody>
          <a:bodyPr/>
          <a:lstStyle/>
          <a:p>
            <a:fld id="{89E20BB2-4041-4E47-84A6-DC570927D0E3}"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noGrp="1"/>
          </p:cNvSpPr>
          <p:nvPr>
            <p:ph type="title"/>
          </p:nvPr>
        </p:nvSpPr>
        <p:spPr>
          <a:xfrm>
            <a:off x="1219200" y="205979"/>
            <a:ext cx="7467600" cy="4607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1219200" cy="460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2571750"/>
            <a:ext cx="6172201" cy="1676400"/>
          </a:xfrm>
          <a:prstGeom prst="rect">
            <a:avLst/>
          </a:prstGeom>
        </p:spPr>
      </p:pic>
    </p:spTree>
    <p:extLst>
      <p:ext uri="{BB962C8B-B14F-4D97-AF65-F5344CB8AC3E}">
        <p14:creationId xmlns:p14="http://schemas.microsoft.com/office/powerpoint/2010/main" val="3012389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Assume there are 1000 people in a party out of which 500 are of age ranges from 18-25 and the other 500 people are from the age group 40-50. So mathematically if we pick any friendship randomly then mostly it will be one teenager and one middle-aged person which is most probable condition. But we all know that teenagers may want to talk to a teenager and middle-aged may want to talk to middle-aged people. This is known as </a:t>
            </a:r>
            <a:r>
              <a:rPr lang="en-US" dirty="0" err="1"/>
              <a:t>Homophily</a:t>
            </a:r>
            <a:r>
              <a:rPr lang="en-US" dirty="0" smtClean="0"/>
              <a:t>.</a:t>
            </a:r>
          </a:p>
          <a:p>
            <a:r>
              <a:rPr lang="en-US" b="1" dirty="0"/>
              <a:t>Social Influence :</a:t>
            </a:r>
            <a:r>
              <a:rPr lang="en-US" dirty="0"/>
              <a:t/>
            </a:r>
            <a:br>
              <a:rPr lang="en-US" dirty="0"/>
            </a:br>
            <a:r>
              <a:rPr lang="en-US" dirty="0"/>
              <a:t>It is the tendency in which people change their attitude or behavior to meet the social environment by getting influenced by other people is called Social Influence.</a:t>
            </a:r>
            <a:r>
              <a:rPr lang="en-US" b="1" dirty="0"/>
              <a:t> </a:t>
            </a:r>
            <a:r>
              <a:rPr lang="en-US" dirty="0"/>
              <a:t>Social Influence makes connected nodes similar</a:t>
            </a:r>
            <a:r>
              <a:rPr lang="en-US" dirty="0" smtClean="0"/>
              <a:t>.</a:t>
            </a:r>
          </a:p>
          <a:p>
            <a:pPr fontAlgn="base"/>
            <a:r>
              <a:rPr lang="en-US" b="1" dirty="0"/>
              <a:t>Example –</a:t>
            </a:r>
            <a:endParaRPr lang="en-US" dirty="0"/>
          </a:p>
          <a:p>
            <a:pPr fontAlgn="base"/>
            <a:r>
              <a:rPr lang="en-US" dirty="0"/>
              <a:t>Smoking.</a:t>
            </a:r>
          </a:p>
          <a:p>
            <a:pPr fontAlgn="base"/>
            <a:r>
              <a:rPr lang="en-US" dirty="0"/>
              <a:t>Drinking.</a:t>
            </a:r>
          </a:p>
          <a:p>
            <a:pPr marL="0" indent="0">
              <a:buNone/>
            </a:pPr>
            <a:endParaRPr lang="en-US" dirty="0" smtClean="0"/>
          </a:p>
          <a:p>
            <a:pPr marL="0" indent="0">
              <a:buNone/>
            </a:pPr>
            <a:endParaRPr lang="en-US" dirty="0"/>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D20D61F2-44F1-4CD0-B1EA-BA56C7807DA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noGrp="1"/>
          </p:cNvSpPr>
          <p:nvPr>
            <p:ph type="title"/>
          </p:nvPr>
        </p:nvSpPr>
        <p:spPr>
          <a:xfrm>
            <a:off x="1295400" y="205979"/>
            <a:ext cx="73914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1219200" cy="536971"/>
          </a:xfrm>
          <a:prstGeom prst="rect">
            <a:avLst/>
          </a:prstGeom>
        </p:spPr>
      </p:pic>
    </p:spTree>
    <p:extLst>
      <p:ext uri="{BB962C8B-B14F-4D97-AF65-F5344CB8AC3E}">
        <p14:creationId xmlns:p14="http://schemas.microsoft.com/office/powerpoint/2010/main" val="1905561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Example of Social </a:t>
            </a:r>
            <a:r>
              <a:rPr lang="en-US" i="1" dirty="0" smtClean="0"/>
              <a:t>Influence : </a:t>
            </a:r>
            <a:r>
              <a:rPr lang="en-US" dirty="0"/>
              <a:t>Suppose I have a friend who smokes so he will influence me to smoke. This is </a:t>
            </a:r>
            <a:r>
              <a:rPr lang="en-US" b="1" dirty="0"/>
              <a:t>Social Influence</a:t>
            </a:r>
            <a:r>
              <a:rPr lang="en-US" dirty="0"/>
              <a:t>.</a:t>
            </a:r>
            <a:endParaRPr lang="en-US" i="1" dirty="0" smtClean="0"/>
          </a:p>
          <a:p>
            <a:endParaRPr lang="en-US" dirty="0"/>
          </a:p>
        </p:txBody>
      </p:sp>
      <p:sp>
        <p:nvSpPr>
          <p:cNvPr id="4" name="Date Placeholder 3"/>
          <p:cNvSpPr>
            <a:spLocks noGrp="1"/>
          </p:cNvSpPr>
          <p:nvPr>
            <p:ph type="dt" sz="half" idx="10"/>
          </p:nvPr>
        </p:nvSpPr>
        <p:spPr/>
        <p:txBody>
          <a:bodyPr/>
          <a:lstStyle/>
          <a:p>
            <a:fld id="{752AAF33-837B-4C11-9E3A-BCBCCC2DB4B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09749"/>
            <a:ext cx="6838950" cy="1933575"/>
          </a:xfrm>
          <a:prstGeom prst="rect">
            <a:avLst/>
          </a:prstGeom>
        </p:spPr>
      </p:pic>
      <p:sp>
        <p:nvSpPr>
          <p:cNvPr id="8" name="Title 1"/>
          <p:cNvSpPr txBox="1">
            <a:spLocks noGrp="1"/>
          </p:cNvSpPr>
          <p:nvPr>
            <p:ph type="title"/>
          </p:nvPr>
        </p:nvSpPr>
        <p:spPr>
          <a:xfrm>
            <a:off x="1219200" y="205979"/>
            <a:ext cx="74676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8" descr="NIET LOGO.jpg"/>
          <p:cNvPicPr>
            <a:picLocks noChangeAspect="1"/>
          </p:cNvPicPr>
          <p:nvPr/>
        </p:nvPicPr>
        <p:blipFill>
          <a:blip r:embed="rId3" cstate="print"/>
          <a:stretch>
            <a:fillRect/>
          </a:stretch>
        </p:blipFill>
        <p:spPr>
          <a:xfrm>
            <a:off x="0" y="205979"/>
            <a:ext cx="1219200" cy="613171"/>
          </a:xfrm>
          <a:prstGeom prst="rect">
            <a:avLst/>
          </a:prstGeom>
        </p:spPr>
      </p:pic>
    </p:spTree>
    <p:extLst>
      <p:ext uri="{BB962C8B-B14F-4D97-AF65-F5344CB8AC3E}">
        <p14:creationId xmlns:p14="http://schemas.microsoft.com/office/powerpoint/2010/main" val="798176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Measuring </a:t>
            </a:r>
            <a:r>
              <a:rPr lang="en-US" dirty="0" err="1" smtClean="0">
                <a:latin typeface="+mj-lt"/>
              </a:rPr>
              <a:t>Assortativity</a:t>
            </a:r>
            <a:r>
              <a:rPr lang="en-US" dirty="0" smtClean="0">
                <a:latin typeface="+mj-lt"/>
              </a:rPr>
              <a:t> : </a:t>
            </a:r>
            <a:r>
              <a:rPr lang="en-US" dirty="0">
                <a:latin typeface="+mj-lt"/>
              </a:rPr>
              <a:t>Measuring </a:t>
            </a:r>
            <a:r>
              <a:rPr lang="en-US" dirty="0" err="1">
                <a:latin typeface="+mj-lt"/>
              </a:rPr>
              <a:t>assortativity</a:t>
            </a:r>
            <a:r>
              <a:rPr lang="en-US" dirty="0">
                <a:latin typeface="+mj-lt"/>
              </a:rPr>
              <a:t> helps quantify how much influence and </a:t>
            </a:r>
            <a:r>
              <a:rPr lang="en-US" dirty="0" err="1">
                <a:latin typeface="+mj-lt"/>
              </a:rPr>
              <a:t>homophily</a:t>
            </a:r>
            <a:r>
              <a:rPr lang="en-US" dirty="0">
                <a:latin typeface="+mj-lt"/>
              </a:rPr>
              <a:t>, among other factors, have affected a social network. </a:t>
            </a:r>
            <a:r>
              <a:rPr lang="en-US" dirty="0" err="1">
                <a:latin typeface="+mj-lt"/>
              </a:rPr>
              <a:t>Assortativity</a:t>
            </a:r>
            <a:r>
              <a:rPr lang="en-US" dirty="0">
                <a:latin typeface="+mj-lt"/>
              </a:rPr>
              <a:t> can be quantified by measuring how similar connected nodes are to one another. To measure </a:t>
            </a:r>
            <a:r>
              <a:rPr lang="en-US" dirty="0" err="1">
                <a:latin typeface="+mj-lt"/>
              </a:rPr>
              <a:t>assortativity</a:t>
            </a:r>
            <a:r>
              <a:rPr lang="en-US" dirty="0">
                <a:latin typeface="+mj-lt"/>
              </a:rPr>
              <a:t>, we measure the number of edges that fall in between the nodes of the same race. This technique works for nominal attributes, such as race, but does not work for ordinal ones such as </a:t>
            </a:r>
            <a:r>
              <a:rPr lang="en-US" dirty="0" smtClean="0">
                <a:latin typeface="+mj-lt"/>
              </a:rPr>
              <a:t>age</a:t>
            </a:r>
          </a:p>
          <a:p>
            <a:r>
              <a:rPr lang="en-US" dirty="0">
                <a:latin typeface="+mj-lt"/>
              </a:rPr>
              <a:t>Measuring </a:t>
            </a:r>
            <a:r>
              <a:rPr lang="en-US" dirty="0" err="1">
                <a:latin typeface="+mj-lt"/>
              </a:rPr>
              <a:t>Assortativity</a:t>
            </a:r>
            <a:r>
              <a:rPr lang="en-US" dirty="0">
                <a:latin typeface="+mj-lt"/>
              </a:rPr>
              <a:t> for Nominal Attributes </a:t>
            </a:r>
            <a:r>
              <a:rPr lang="en-US" dirty="0" smtClean="0">
                <a:latin typeface="+mj-lt"/>
              </a:rPr>
              <a:t>: Consider </a:t>
            </a:r>
            <a:r>
              <a:rPr lang="en-US" dirty="0">
                <a:latin typeface="+mj-lt"/>
              </a:rPr>
              <a:t>a scenario where we have nominal attributes assigned to nodes. As in our example, this attribute could be race or nationality, gender, or the like. One simple technique to measure </a:t>
            </a:r>
            <a:r>
              <a:rPr lang="en-US" dirty="0" err="1">
                <a:latin typeface="+mj-lt"/>
              </a:rPr>
              <a:t>assortativity</a:t>
            </a:r>
            <a:r>
              <a:rPr lang="en-US" dirty="0">
                <a:latin typeface="+mj-lt"/>
              </a:rPr>
              <a:t> is to consider the number of edges that are between nodes of the same type. Let t(vi) denote the type of node vi . In an undirected graph2, G(V, E), with adjacency matrix A, this measure can be computed as follows, 1 m (</a:t>
            </a:r>
            <a:r>
              <a:rPr lang="en-US" dirty="0" err="1">
                <a:latin typeface="+mj-lt"/>
              </a:rPr>
              <a:t>vi,v</a:t>
            </a:r>
            <a:r>
              <a:rPr lang="en-US" dirty="0">
                <a:latin typeface="+mj-lt"/>
              </a:rPr>
              <a:t> j)∈E δ( t(vi), t(v j) ) = 1 2m </a:t>
            </a:r>
            <a:r>
              <a:rPr lang="en-US" dirty="0" err="1">
                <a:latin typeface="+mj-lt"/>
              </a:rPr>
              <a:t>i</a:t>
            </a:r>
            <a:r>
              <a:rPr lang="en-US" dirty="0">
                <a:latin typeface="+mj-lt"/>
              </a:rPr>
              <a:t> j Ai j δ( t(vi), t(v j) ), (8.1) where m is the number of edges in the graph, 1 m is applied for normalization, and the factor 1 2 is added because G is undirected. δ(., .) is the </a:t>
            </a:r>
            <a:r>
              <a:rPr lang="en-US" dirty="0" err="1">
                <a:latin typeface="+mj-lt"/>
              </a:rPr>
              <a:t>Kronecker</a:t>
            </a:r>
            <a:r>
              <a:rPr lang="en-US" dirty="0">
                <a:latin typeface="+mj-lt"/>
              </a:rPr>
              <a:t> delta function: δ(x, y) =  0, if x = y; 1, if x = y.</a:t>
            </a:r>
          </a:p>
        </p:txBody>
      </p:sp>
      <p:sp>
        <p:nvSpPr>
          <p:cNvPr id="4" name="Date Placeholder 3"/>
          <p:cNvSpPr>
            <a:spLocks noGrp="1"/>
          </p:cNvSpPr>
          <p:nvPr>
            <p:ph type="dt" sz="half" idx="10"/>
          </p:nvPr>
        </p:nvSpPr>
        <p:spPr/>
        <p:txBody>
          <a:bodyPr/>
          <a:lstStyle/>
          <a:p>
            <a:fld id="{86E31BA7-1995-434B-A6DA-5D494DB5DEA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noGrp="1"/>
          </p:cNvSpPr>
          <p:nvPr>
            <p:ph type="title"/>
          </p:nvPr>
        </p:nvSpPr>
        <p:spPr>
          <a:xfrm>
            <a:off x="1219200" y="205979"/>
            <a:ext cx="74676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79"/>
            <a:ext cx="1219200" cy="613171"/>
          </a:xfrm>
          <a:prstGeom prst="rect">
            <a:avLst/>
          </a:prstGeom>
        </p:spPr>
      </p:pic>
    </p:spTree>
    <p:extLst>
      <p:ext uri="{BB962C8B-B14F-4D97-AF65-F5344CB8AC3E}">
        <p14:creationId xmlns:p14="http://schemas.microsoft.com/office/powerpoint/2010/main" val="1175938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Measuring </a:t>
            </a:r>
            <a:r>
              <a:rPr lang="en-US" dirty="0" err="1"/>
              <a:t>Assortativity</a:t>
            </a:r>
            <a:r>
              <a:rPr lang="en-US" dirty="0"/>
              <a:t> for Ordinal </a:t>
            </a:r>
            <a:r>
              <a:rPr lang="en-US" dirty="0" smtClean="0"/>
              <a:t>Attributes :  </a:t>
            </a:r>
            <a:r>
              <a:rPr lang="en-US" dirty="0"/>
              <a:t>A common measure for analyzing the relationship between two variables </a:t>
            </a:r>
            <a:r>
              <a:rPr lang="en-US" dirty="0" smtClean="0"/>
              <a:t> </a:t>
            </a:r>
            <a:r>
              <a:rPr lang="en-US" dirty="0"/>
              <a:t>with ordinal values is covariance. Covariance describes how two variables change with respect to each other. In our case, we are interested in how correlated, the attribute values of nodes connected via edges are. Let xi be the ordinal attribute value associated with node vi . In Figure 8.4, for node c, the value associated is xc = </a:t>
            </a:r>
            <a:r>
              <a:rPr lang="en-US" dirty="0" smtClean="0"/>
              <a:t>21</a:t>
            </a:r>
          </a:p>
          <a:p>
            <a:r>
              <a:rPr lang="en-US" dirty="0" smtClean="0"/>
              <a:t>Influence</a:t>
            </a:r>
          </a:p>
          <a:p>
            <a:r>
              <a:rPr lang="en-US" dirty="0" smtClean="0"/>
              <a:t> Influence </a:t>
            </a:r>
            <a:r>
              <a:rPr lang="en-US" dirty="0"/>
              <a:t>is “the act or power of producing an effect without apparent exertion of force or direct exercise of command.” In this section, we discuss influence and, in particular, how we can (1) measure influence in social media and (2) design models that detail how individuals influence one another in social media. </a:t>
            </a:r>
            <a:r>
              <a:rPr lang="en-US" dirty="0" smtClean="0"/>
              <a:t>Measuring </a:t>
            </a:r>
            <a:r>
              <a:rPr lang="en-US" dirty="0"/>
              <a:t>Influence </a:t>
            </a:r>
            <a:r>
              <a:rPr lang="en-US" dirty="0" err="1"/>
              <a:t>Influence</a:t>
            </a:r>
            <a:r>
              <a:rPr lang="en-US" dirty="0"/>
              <a:t> can be measured based on (1) prediction or (2) </a:t>
            </a:r>
            <a:r>
              <a:rPr lang="en-US" dirty="0" smtClean="0"/>
              <a:t>observation.</a:t>
            </a:r>
          </a:p>
          <a:p>
            <a:r>
              <a:rPr lang="en-US" dirty="0"/>
              <a:t>Prediction-Based Measures. In prediction-based measurement, we assume that an individual’s attribute or the way she is situated in the network predicts how influential she will be. For instance, we can assume that the gregariousness (e.g., number of friends) of an individual is correlated with how influential she will </a:t>
            </a:r>
            <a:r>
              <a:rPr lang="en-US" dirty="0" smtClean="0"/>
              <a:t>be.</a:t>
            </a:r>
            <a:endParaRPr lang="en-US" dirty="0"/>
          </a:p>
        </p:txBody>
      </p:sp>
      <p:sp>
        <p:nvSpPr>
          <p:cNvPr id="4" name="Date Placeholder 3"/>
          <p:cNvSpPr>
            <a:spLocks noGrp="1"/>
          </p:cNvSpPr>
          <p:nvPr>
            <p:ph type="dt" sz="half" idx="10"/>
          </p:nvPr>
        </p:nvSpPr>
        <p:spPr/>
        <p:txBody>
          <a:bodyPr/>
          <a:lstStyle/>
          <a:p>
            <a:fld id="{1A4C6DF0-6757-4DC0-A43B-EC2318A48C6E}"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noGrp="1"/>
          </p:cNvSpPr>
          <p:nvPr>
            <p:ph type="title"/>
          </p:nvPr>
        </p:nvSpPr>
        <p:spPr>
          <a:xfrm>
            <a:off x="914400" y="205979"/>
            <a:ext cx="77724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7711"/>
            <a:ext cx="914400" cy="613171"/>
          </a:xfrm>
          <a:prstGeom prst="rect">
            <a:avLst/>
          </a:prstGeom>
        </p:spPr>
      </p:pic>
    </p:spTree>
    <p:extLst>
      <p:ext uri="{BB962C8B-B14F-4D97-AF65-F5344CB8AC3E}">
        <p14:creationId xmlns:p14="http://schemas.microsoft.com/office/powerpoint/2010/main" val="2538240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lstStyle/>
          <a:p>
            <a:endParaRPr lang="en-US" dirty="0"/>
          </a:p>
        </p:txBody>
      </p:sp>
      <p:sp>
        <p:nvSpPr>
          <p:cNvPr id="3" name="Content Placeholder 2"/>
          <p:cNvSpPr>
            <a:spLocks noGrp="1"/>
          </p:cNvSpPr>
          <p:nvPr>
            <p:ph idx="1"/>
          </p:nvPr>
        </p:nvSpPr>
        <p:spPr/>
        <p:txBody>
          <a:bodyPr/>
          <a:lstStyle/>
          <a:p>
            <a:pPr algn="just"/>
            <a:r>
              <a:rPr lang="en-US" dirty="0">
                <a:latin typeface="+mj-lt"/>
              </a:rPr>
              <a:t>Observation-Based Measures. In observation-based measures, we </a:t>
            </a:r>
            <a:r>
              <a:rPr lang="en-US" dirty="0" err="1">
                <a:latin typeface="+mj-lt"/>
              </a:rPr>
              <a:t>quan</a:t>
            </a:r>
            <a:r>
              <a:rPr lang="en-US" dirty="0">
                <a:latin typeface="+mj-lt"/>
              </a:rPr>
              <a:t>- </a:t>
            </a:r>
            <a:r>
              <a:rPr lang="en-US" dirty="0" err="1" smtClean="0">
                <a:latin typeface="+mj-lt"/>
              </a:rPr>
              <a:t>tify</a:t>
            </a:r>
            <a:r>
              <a:rPr lang="en-US" dirty="0" smtClean="0">
                <a:latin typeface="+mj-lt"/>
              </a:rPr>
              <a:t> </a:t>
            </a:r>
            <a:r>
              <a:rPr lang="en-US" dirty="0">
                <a:latin typeface="+mj-lt"/>
              </a:rPr>
              <a:t>the influence of an individual by measuring the amount of influence attributed to him. An individual can influence differently in diverse settings, and so, depending on the context, the observation-based measuring of influence changes. </a:t>
            </a:r>
            <a:endParaRPr lang="en-US" dirty="0" smtClean="0">
              <a:latin typeface="+mj-lt"/>
            </a:endParaRPr>
          </a:p>
          <a:p>
            <a:pPr algn="just"/>
            <a:r>
              <a:rPr lang="en-US" dirty="0" smtClean="0">
                <a:latin typeface="+mj-lt"/>
              </a:rPr>
              <a:t>We </a:t>
            </a:r>
            <a:r>
              <a:rPr lang="en-US" dirty="0">
                <a:latin typeface="+mj-lt"/>
              </a:rPr>
              <a:t>next describe three different settings and how influence can be measured in each. </a:t>
            </a:r>
            <a:endParaRPr lang="en-US" dirty="0" smtClean="0">
              <a:latin typeface="+mj-lt"/>
            </a:endParaRPr>
          </a:p>
          <a:p>
            <a:pPr algn="just"/>
            <a:r>
              <a:rPr lang="en-US" dirty="0" smtClean="0">
                <a:latin typeface="+mj-lt"/>
              </a:rPr>
              <a:t>1</a:t>
            </a:r>
            <a:r>
              <a:rPr lang="en-US" dirty="0">
                <a:latin typeface="+mj-lt"/>
              </a:rPr>
              <a:t>. When an individual is the role model. This happens in the case of individuals in the fashion industry, teachers, and celebrities. In this case, the size of the audience that has been influenced due to that fashion, charisma, or the like could act as an accurate measure. A local grade-school teacher has a tremendous influence over a class of students, whereas Gandhi influenced millions. 2. When an individual spreads information. This scenario is more likely when a piece of information, an epidemic, or a product is being spread in a network. In this case, the size of the cascade – that is, the number of hops the information traveled – or the population affected, or the rate at which population gets influenced is considered a measure</a:t>
            </a:r>
            <a:r>
              <a:rPr lang="en-US" dirty="0" smtClean="0">
                <a:latin typeface="+mj-lt"/>
              </a:rPr>
              <a:t>.</a:t>
            </a:r>
          </a:p>
          <a:p>
            <a:pPr algn="just"/>
            <a:r>
              <a:rPr lang="en-US" dirty="0" smtClean="0">
                <a:latin typeface="+mj-lt"/>
              </a:rPr>
              <a:t> </a:t>
            </a:r>
            <a:r>
              <a:rPr lang="en-US" dirty="0">
                <a:latin typeface="+mj-lt"/>
              </a:rPr>
              <a:t>3. When an individual’s participation increases the value of an item or action.</a:t>
            </a:r>
          </a:p>
        </p:txBody>
      </p:sp>
      <p:sp>
        <p:nvSpPr>
          <p:cNvPr id="4" name="Date Placeholder 3"/>
          <p:cNvSpPr>
            <a:spLocks noGrp="1"/>
          </p:cNvSpPr>
          <p:nvPr>
            <p:ph type="dt" sz="half" idx="10"/>
          </p:nvPr>
        </p:nvSpPr>
        <p:spPr/>
        <p:txBody>
          <a:bodyPr/>
          <a:lstStyle/>
          <a:p>
            <a:fld id="{27159DD2-55DD-4329-A898-633752E3200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524000" y="205979"/>
            <a:ext cx="71628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smtClean="0">
                <a:latin typeface="+mj-lt"/>
              </a:rPr>
              <a:t>Influence and Homophily.</a:t>
            </a:r>
            <a:r>
              <a:rPr lang="en-US" sz="240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28600" y="205979"/>
            <a:ext cx="1295400" cy="613171"/>
          </a:xfrm>
          <a:prstGeom prst="rect">
            <a:avLst/>
          </a:prstGeom>
        </p:spPr>
      </p:pic>
    </p:spTree>
    <p:extLst>
      <p:ext uri="{BB962C8B-B14F-4D97-AF65-F5344CB8AC3E}">
        <p14:creationId xmlns:p14="http://schemas.microsoft.com/office/powerpoint/2010/main" val="41219625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500" dirty="0">
                <a:latin typeface="+mj-lt"/>
              </a:rPr>
              <a:t>Individuals in social media make a variety of decisions on a daily basis. These decisions are about buying a product, purchasing a service, adding a friend, and renting a movie, among others. The individual often faces many options to choose from. These diverse options, the pursuit of optimality, and the limited knowledge that each individual has create a desire for external help. At times, we resort to search engines for recommendations; however, the results in search engines are rarely tailored to our particular tastes and are query-dependent, independent of the individuals who search for </a:t>
            </a:r>
            <a:r>
              <a:rPr lang="en-US" sz="1500" dirty="0" smtClean="0">
                <a:latin typeface="+mj-lt"/>
              </a:rPr>
              <a:t>them.</a:t>
            </a:r>
          </a:p>
          <a:p>
            <a:r>
              <a:rPr lang="en-US" sz="1500" dirty="0" smtClean="0">
                <a:latin typeface="+mj-lt"/>
              </a:rPr>
              <a:t>Challenges</a:t>
            </a:r>
          </a:p>
          <a:p>
            <a:r>
              <a:rPr lang="en-US" sz="1500" dirty="0" smtClean="0">
                <a:latin typeface="+mj-lt"/>
              </a:rPr>
              <a:t> </a:t>
            </a:r>
            <a:r>
              <a:rPr lang="en-US" sz="1500" dirty="0">
                <a:latin typeface="+mj-lt"/>
              </a:rPr>
              <a:t>Recommendation systems face many challenges, some of which are presented next: • Cold-Start Problem. Many recommendation systems use historical data or information provided by the user to recommend items, products, and the like. However, when individuals first join sites, they have not yet bought any product: they have no history. This makes it hard to infer what they are going to like when they start on a site. The problem is referred to as the cold-start problem. As an example, consider an online movie rental store. This store has no idea what recently joined users prefer to watch and therefore cannot recommend something close to their tastes. To address this issue, these sites often ask users to rate a couple of movies before they begin recommend others to them. Other sites ask users to fill in profile 290 information, such as interests. This information serves as an input to the recommendation algorithm</a:t>
            </a:r>
            <a:r>
              <a:rPr lang="en-US" dirty="0"/>
              <a:t>. </a:t>
            </a:r>
          </a:p>
        </p:txBody>
      </p:sp>
      <p:sp>
        <p:nvSpPr>
          <p:cNvPr id="4" name="Date Placeholder 3"/>
          <p:cNvSpPr>
            <a:spLocks noGrp="1"/>
          </p:cNvSpPr>
          <p:nvPr>
            <p:ph type="dt" sz="half" idx="10"/>
          </p:nvPr>
        </p:nvSpPr>
        <p:spPr/>
        <p:txBody>
          <a:bodyPr/>
          <a:lstStyle/>
          <a:p>
            <a:fld id="{85796AD7-33D2-4E96-9A20-64D5C5D727A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noGrp="1"/>
          </p:cNvSpPr>
          <p:nvPr>
            <p:ph type="title"/>
          </p:nvPr>
        </p:nvSpPr>
        <p:spPr>
          <a:xfrm>
            <a:off x="1524000" y="285750"/>
            <a:ext cx="7010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28600" y="205979"/>
            <a:ext cx="1295400" cy="689371"/>
          </a:xfrm>
          <a:prstGeom prst="rect">
            <a:avLst/>
          </a:prstGeom>
        </p:spPr>
      </p:pic>
    </p:spTree>
    <p:extLst>
      <p:ext uri="{BB962C8B-B14F-4D97-AF65-F5344CB8AC3E}">
        <p14:creationId xmlns:p14="http://schemas.microsoft.com/office/powerpoint/2010/main" val="3642792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Attacks. The recommender system may be attacked to recommend items otherwise not recommended. For instance, consider a system that recommends items based on similarity between ratings (e.g., lens A is recommended for camera B because they both have rating 4). Now, an attacker that has knowledge of the recommendation algorithm can create a set of fake user accounts and rate lens C (which is not as good as lens A) highly such that it can get rating 4. This way the recommendation system will recommend C with camera B as well as A. This attack is called a push attack, because it pushes Nuke Attack and Push Attack the ratings up such that the system starts recommending items that would otherwise not be recommended. Other attacks such as nuke attacks attempt to stop the whole recommendation system algorithm and make it unstable. A recommendation system should have the means to stop such attacks</a:t>
            </a:r>
            <a:r>
              <a:rPr lang="en-US" dirty="0" smtClean="0">
                <a:latin typeface="+mj-lt"/>
              </a:rPr>
              <a:t>.</a:t>
            </a:r>
          </a:p>
          <a:p>
            <a:pPr algn="just"/>
            <a:r>
              <a:rPr lang="en-US" dirty="0" smtClean="0">
                <a:latin typeface="+mj-lt"/>
              </a:rPr>
              <a:t> </a:t>
            </a:r>
            <a:r>
              <a:rPr lang="en-US" dirty="0">
                <a:latin typeface="+mj-lt"/>
              </a:rPr>
              <a:t>• Privacy. The more information a recommender system has about the users, the better the recommendations it provides to the users. However, users often avoid revealing information about themselves due to privacy concerns. Recommender systems should address this challenge while protecting individuals’ privacy.</a:t>
            </a:r>
          </a:p>
        </p:txBody>
      </p:sp>
      <p:sp>
        <p:nvSpPr>
          <p:cNvPr id="4" name="Date Placeholder 3"/>
          <p:cNvSpPr>
            <a:spLocks noGrp="1"/>
          </p:cNvSpPr>
          <p:nvPr>
            <p:ph type="dt" sz="half" idx="10"/>
          </p:nvPr>
        </p:nvSpPr>
        <p:spPr/>
        <p:txBody>
          <a:bodyPr/>
          <a:lstStyle/>
          <a:p>
            <a:fld id="{3709D585-1146-4165-87FA-206B8390A5B4}"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noGrp="1"/>
          </p:cNvSpPr>
          <p:nvPr>
            <p:ph type="title"/>
          </p:nvPr>
        </p:nvSpPr>
        <p:spPr>
          <a:xfrm>
            <a:off x="1524000" y="310110"/>
            <a:ext cx="7086600" cy="50904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smtClean="0">
                <a:latin typeface="+mj-lt"/>
              </a:rPr>
              <a:t>Influence and </a:t>
            </a:r>
            <a:r>
              <a:rPr lang="en-US" sz="2400" dirty="0" err="1" smtClean="0">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35527" y="310110"/>
            <a:ext cx="1295400" cy="536971"/>
          </a:xfrm>
          <a:prstGeom prst="rect">
            <a:avLst/>
          </a:prstGeom>
        </p:spPr>
      </p:pic>
    </p:spTree>
    <p:extLst>
      <p:ext uri="{BB962C8B-B14F-4D97-AF65-F5344CB8AC3E}">
        <p14:creationId xmlns:p14="http://schemas.microsoft.com/office/powerpoint/2010/main" val="2085153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63170"/>
          </a:xfrm>
        </p:spPr>
        <p:txBody>
          <a:bodyPr/>
          <a:lstStyle/>
          <a:p>
            <a:endParaRPr lang="en-US" dirty="0"/>
          </a:p>
        </p:txBody>
      </p:sp>
      <p:sp>
        <p:nvSpPr>
          <p:cNvPr id="3" name="Content Placeholder 2"/>
          <p:cNvSpPr>
            <a:spLocks noGrp="1"/>
          </p:cNvSpPr>
          <p:nvPr>
            <p:ph idx="1"/>
          </p:nvPr>
        </p:nvSpPr>
        <p:spPr/>
        <p:txBody>
          <a:bodyPr/>
          <a:lstStyle/>
          <a:p>
            <a:r>
              <a:rPr lang="en-US" dirty="0"/>
              <a:t>Classical Recommendation </a:t>
            </a:r>
            <a:r>
              <a:rPr lang="en-US" dirty="0" smtClean="0"/>
              <a:t>Algorithms</a:t>
            </a:r>
          </a:p>
          <a:p>
            <a:r>
              <a:rPr lang="en-US" dirty="0"/>
              <a:t>Content-Based </a:t>
            </a:r>
            <a:r>
              <a:rPr lang="en-US" dirty="0" smtClean="0"/>
              <a:t>Methods</a:t>
            </a:r>
          </a:p>
          <a:p>
            <a:r>
              <a:rPr lang="en-US" dirty="0"/>
              <a:t>Algorithm </a:t>
            </a:r>
          </a:p>
          <a:p>
            <a:r>
              <a:rPr lang="en-US" dirty="0" smtClean="0"/>
              <a:t>Content-based </a:t>
            </a:r>
            <a:r>
              <a:rPr lang="en-US" dirty="0"/>
              <a:t>recommendation Require</a:t>
            </a:r>
            <a:r>
              <a:rPr lang="en-US" dirty="0" smtClean="0"/>
              <a:t>:</a:t>
            </a:r>
          </a:p>
          <a:p>
            <a:r>
              <a:rPr lang="en-US" dirty="0" smtClean="0"/>
              <a:t> </a:t>
            </a:r>
            <a:r>
              <a:rPr lang="en-US" dirty="0"/>
              <a:t>User i’s Profile Information, Item descriptions for items j ∈ {1, 2, . . . , n}, k keywords, r number of recommendations. </a:t>
            </a:r>
            <a:endParaRPr lang="en-US" dirty="0" smtClean="0"/>
          </a:p>
          <a:p>
            <a:r>
              <a:rPr lang="en-US" dirty="0" smtClean="0"/>
              <a:t>1</a:t>
            </a:r>
            <a:r>
              <a:rPr lang="en-US" dirty="0"/>
              <a:t>: return r recommended items. </a:t>
            </a:r>
            <a:endParaRPr lang="en-US" dirty="0" smtClean="0"/>
          </a:p>
          <a:p>
            <a:r>
              <a:rPr lang="en-US" dirty="0" smtClean="0"/>
              <a:t>2</a:t>
            </a:r>
            <a:r>
              <a:rPr lang="en-US" dirty="0"/>
              <a:t>: </a:t>
            </a:r>
            <a:r>
              <a:rPr lang="en-US" dirty="0" err="1"/>
              <a:t>Ui</a:t>
            </a:r>
            <a:r>
              <a:rPr lang="en-US" dirty="0"/>
              <a:t> = (u1, u2, . . . , </a:t>
            </a:r>
            <a:r>
              <a:rPr lang="en-US" dirty="0" err="1"/>
              <a:t>uk</a:t>
            </a:r>
            <a:r>
              <a:rPr lang="en-US" dirty="0"/>
              <a:t>) = user i’s profile vector; </a:t>
            </a:r>
            <a:endParaRPr lang="en-US" dirty="0" smtClean="0"/>
          </a:p>
          <a:p>
            <a:r>
              <a:rPr lang="en-US" dirty="0" smtClean="0"/>
              <a:t>3</a:t>
            </a:r>
            <a:r>
              <a:rPr lang="en-US" dirty="0"/>
              <a:t>: {</a:t>
            </a:r>
            <a:r>
              <a:rPr lang="en-US" dirty="0" err="1"/>
              <a:t>Ij</a:t>
            </a:r>
            <a:r>
              <a:rPr lang="en-US" dirty="0"/>
              <a:t>} n j=1 = {(ij,1, ij,2, . . . , </a:t>
            </a:r>
            <a:r>
              <a:rPr lang="en-US" dirty="0" err="1"/>
              <a:t>ij,k</a:t>
            </a:r>
            <a:r>
              <a:rPr lang="en-US" dirty="0"/>
              <a:t>) = item j’s description vector} n j=1 </a:t>
            </a:r>
            <a:r>
              <a:rPr lang="en-US" dirty="0" smtClean="0"/>
              <a:t>;</a:t>
            </a:r>
          </a:p>
          <a:p>
            <a:r>
              <a:rPr lang="en-US" dirty="0" smtClean="0"/>
              <a:t> </a:t>
            </a:r>
            <a:r>
              <a:rPr lang="en-US" dirty="0"/>
              <a:t>4: </a:t>
            </a:r>
            <a:r>
              <a:rPr lang="en-US" dirty="0" err="1"/>
              <a:t>si,j</a:t>
            </a:r>
            <a:r>
              <a:rPr lang="en-US" dirty="0"/>
              <a:t> = sim(</a:t>
            </a:r>
            <a:r>
              <a:rPr lang="en-US" dirty="0" err="1"/>
              <a:t>Ui</a:t>
            </a:r>
            <a:r>
              <a:rPr lang="en-US" dirty="0"/>
              <a:t> , </a:t>
            </a:r>
            <a:r>
              <a:rPr lang="en-US" dirty="0" err="1"/>
              <a:t>Ij</a:t>
            </a:r>
            <a:r>
              <a:rPr lang="en-US" dirty="0"/>
              <a:t>), 1 ≤ j ≤ n</a:t>
            </a:r>
            <a:r>
              <a:rPr lang="en-US" dirty="0" smtClean="0"/>
              <a:t>;</a:t>
            </a:r>
          </a:p>
          <a:p>
            <a:r>
              <a:rPr lang="en-US" dirty="0" smtClean="0"/>
              <a:t> </a:t>
            </a:r>
            <a:r>
              <a:rPr lang="en-US" dirty="0"/>
              <a:t>5: Return top r items with maximum similarity </a:t>
            </a:r>
            <a:r>
              <a:rPr lang="en-US" dirty="0" err="1"/>
              <a:t>si,j</a:t>
            </a:r>
            <a:r>
              <a:rPr lang="en-US" dirty="0"/>
              <a:t> .</a:t>
            </a:r>
          </a:p>
        </p:txBody>
      </p:sp>
      <p:sp>
        <p:nvSpPr>
          <p:cNvPr id="4" name="Date Placeholder 3"/>
          <p:cNvSpPr>
            <a:spLocks noGrp="1"/>
          </p:cNvSpPr>
          <p:nvPr>
            <p:ph type="dt" sz="half" idx="10"/>
          </p:nvPr>
        </p:nvSpPr>
        <p:spPr/>
        <p:txBody>
          <a:bodyPr/>
          <a:lstStyle/>
          <a:p>
            <a:fld id="{854B3313-D7B3-4440-B3A9-E3F51FD72E4B}"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524000" y="205979"/>
            <a:ext cx="71628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28600" y="205979"/>
            <a:ext cx="1295400" cy="689371"/>
          </a:xfrm>
          <a:prstGeom prst="rect">
            <a:avLst/>
          </a:prstGeom>
        </p:spPr>
      </p:pic>
    </p:spTree>
    <p:extLst>
      <p:ext uri="{BB962C8B-B14F-4D97-AF65-F5344CB8AC3E}">
        <p14:creationId xmlns:p14="http://schemas.microsoft.com/office/powerpoint/2010/main" val="4131385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lstStyle/>
          <a:p>
            <a:endParaRPr lang="en-US" dirty="0"/>
          </a:p>
        </p:txBody>
      </p:sp>
      <p:sp>
        <p:nvSpPr>
          <p:cNvPr id="3" name="Content Placeholder 2"/>
          <p:cNvSpPr>
            <a:spLocks noGrp="1"/>
          </p:cNvSpPr>
          <p:nvPr>
            <p:ph idx="1"/>
          </p:nvPr>
        </p:nvSpPr>
        <p:spPr/>
        <p:txBody>
          <a:bodyPr/>
          <a:lstStyle/>
          <a:p>
            <a:r>
              <a:rPr lang="en-US" dirty="0"/>
              <a:t>Collaborative Filtering (CF) Collaborative filtering is another set of classical recommendation techniques. In collaborative filtering, one is commonly given a user-item matrix where each entry is either unknown or is the rating assigned by the user to an item. Table 9.1 is an user-item matrix where ratings for some cartoons are known and unknown for others (question marks). For instance, on a review scale of 5, where 5 is the best and 0 is the worst, if an entry (</a:t>
            </a:r>
            <a:r>
              <a:rPr lang="en-US" dirty="0" err="1"/>
              <a:t>i</a:t>
            </a:r>
            <a:r>
              <a:rPr lang="en-US" dirty="0"/>
              <a:t>, j) in the user-item matrix is 4, that means that user </a:t>
            </a:r>
            <a:r>
              <a:rPr lang="en-US" dirty="0" err="1"/>
              <a:t>i</a:t>
            </a:r>
            <a:r>
              <a:rPr lang="en-US" dirty="0"/>
              <a:t> liked item j</a:t>
            </a:r>
            <a:r>
              <a:rPr lang="en-US" dirty="0" smtClean="0"/>
              <a:t>.</a:t>
            </a:r>
          </a:p>
          <a:p>
            <a:r>
              <a:rPr lang="en-US" dirty="0"/>
              <a:t>Memory-Based Collaborative Filtering In memory-based collaborative filtering, one assumes one of the following (or both) to be true: • Users with similar previous ratings for items are likely to rate future items similarly. • Items that have received similar ratings previously from users are likely to receive similar ratings from future users</a:t>
            </a:r>
            <a:r>
              <a:rPr lang="en-US" dirty="0" smtClean="0"/>
              <a:t>.</a:t>
            </a:r>
          </a:p>
          <a:p>
            <a:r>
              <a:rPr lang="en-US" dirty="0"/>
              <a:t>User-Based Collaborative Filtering. In this method, we predict the rating of user u for item </a:t>
            </a:r>
            <a:r>
              <a:rPr lang="en-US" dirty="0" err="1"/>
              <a:t>i</a:t>
            </a:r>
            <a:r>
              <a:rPr lang="en-US" dirty="0"/>
              <a:t> by (1) finding users most similar to u and (2) using a combination of the ratings of these users for item </a:t>
            </a:r>
            <a:r>
              <a:rPr lang="en-US" dirty="0" err="1"/>
              <a:t>i</a:t>
            </a:r>
            <a:r>
              <a:rPr lang="en-US" dirty="0"/>
              <a:t> as the predicted rating of user u for item </a:t>
            </a:r>
            <a:r>
              <a:rPr lang="en-US" dirty="0" err="1"/>
              <a:t>i</a:t>
            </a:r>
            <a:r>
              <a:rPr lang="en-US" dirty="0"/>
              <a:t>. To remove noise and reduce computation, we often limit the number of similar users to some fixed number. These most Neighborhood similar users are called the neighborhood for user u, N(u).</a:t>
            </a:r>
          </a:p>
        </p:txBody>
      </p:sp>
      <p:sp>
        <p:nvSpPr>
          <p:cNvPr id="4" name="Date Placeholder 3"/>
          <p:cNvSpPr>
            <a:spLocks noGrp="1"/>
          </p:cNvSpPr>
          <p:nvPr>
            <p:ph type="dt" sz="half" idx="10"/>
          </p:nvPr>
        </p:nvSpPr>
        <p:spPr/>
        <p:txBody>
          <a:bodyPr/>
          <a:lstStyle/>
          <a:p>
            <a:fld id="{9311C004-CC38-418D-A678-DD6C4B2A9161}"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524000" y="205979"/>
            <a:ext cx="7162800" cy="6131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28600" y="205979"/>
            <a:ext cx="1295400" cy="689371"/>
          </a:xfrm>
          <a:prstGeom prst="rect">
            <a:avLst/>
          </a:prstGeom>
        </p:spPr>
      </p:pic>
    </p:spTree>
    <p:extLst>
      <p:ext uri="{BB962C8B-B14F-4D97-AF65-F5344CB8AC3E}">
        <p14:creationId xmlns:p14="http://schemas.microsoft.com/office/powerpoint/2010/main" val="412000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037734-8DC3-4314-B28C-4902467DC70C}" type="datetime1">
              <a:rPr lang="en-US" smtClean="0"/>
              <a:t>1/4/2024</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dirty="0"/>
          </a:p>
        </p:txBody>
      </p:sp>
      <p:sp>
        <p:nvSpPr>
          <p:cNvPr id="7" name="Title 1"/>
          <p:cNvSpPr txBox="1"/>
          <p:nvPr/>
        </p:nvSpPr>
        <p:spPr>
          <a:xfrm>
            <a:off x="1957387" y="17586"/>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74533" y="129680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UNIT-IV</a:t>
            </a:r>
            <a:r>
              <a:rPr lang="en-IN" sz="1050" b="1" dirty="0"/>
              <a:t>: </a:t>
            </a:r>
            <a:r>
              <a:rPr lang="en-US" sz="1050" b="1" dirty="0"/>
              <a:t> TEXT SUMMARIZATION</a:t>
            </a:r>
            <a:endParaRPr lang="en-IN" sz="1050" b="1" dirty="0"/>
          </a:p>
        </p:txBody>
      </p:sp>
      <p:graphicFrame>
        <p:nvGraphicFramePr>
          <p:cNvPr id="23" name="Diagram 22"/>
          <p:cNvGraphicFramePr/>
          <p:nvPr>
            <p:extLst>
              <p:ext uri="{D42A27DB-BD31-4B8C-83A1-F6EECF244321}">
                <p14:modId xmlns:p14="http://schemas.microsoft.com/office/powerpoint/2010/main" val="3121246412"/>
              </p:ext>
            </p:extLst>
          </p:nvPr>
        </p:nvGraphicFramePr>
        <p:xfrm>
          <a:off x="1383958" y="1767017"/>
          <a:ext cx="6531317" cy="194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0" y="-27299"/>
            <a:ext cx="813887" cy="475529"/>
          </a:xfrm>
          <a:prstGeom prst="rect">
            <a:avLst/>
          </a:prstGeom>
        </p:spPr>
      </p:pic>
    </p:spTree>
    <p:extLst>
      <p:ext uri="{BB962C8B-B14F-4D97-AF65-F5344CB8AC3E}">
        <p14:creationId xmlns:p14="http://schemas.microsoft.com/office/powerpoint/2010/main" val="2915186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077200" cy="563170"/>
          </a:xfrm>
        </p:spPr>
        <p:txBody>
          <a:bodyPr/>
          <a:lstStyle/>
          <a:p>
            <a:endParaRPr lang="en-US" dirty="0"/>
          </a:p>
        </p:txBody>
      </p:sp>
      <p:sp>
        <p:nvSpPr>
          <p:cNvPr id="3" name="Content Placeholder 2"/>
          <p:cNvSpPr>
            <a:spLocks noGrp="1"/>
          </p:cNvSpPr>
          <p:nvPr>
            <p:ph idx="1"/>
          </p:nvPr>
        </p:nvSpPr>
        <p:spPr/>
        <p:txBody>
          <a:bodyPr/>
          <a:lstStyle/>
          <a:p>
            <a:pPr algn="just"/>
            <a:r>
              <a:rPr lang="en-US" dirty="0">
                <a:latin typeface="+mj-lt"/>
              </a:rPr>
              <a:t>Item-based Collaborative Filtering. In user-based collaborative filtering, we compute the average rating for different users and find the most similar users to the users for whom we are seeking recommendations. Unfortunately, in most online systems, users do not have many ratings; therefore, the averages and similarities may be unreliable. This often results in a different set of similar users when new ratings are added to the system. On the other hand, products usually have many ratings and their average and the similarity between them are more stable. In item-based CF, we perform collaborative filtering by finding the most similar items.</a:t>
            </a:r>
          </a:p>
        </p:txBody>
      </p:sp>
      <p:sp>
        <p:nvSpPr>
          <p:cNvPr id="4" name="Date Placeholder 3"/>
          <p:cNvSpPr>
            <a:spLocks noGrp="1"/>
          </p:cNvSpPr>
          <p:nvPr>
            <p:ph type="dt" sz="half" idx="10"/>
          </p:nvPr>
        </p:nvSpPr>
        <p:spPr/>
        <p:txBody>
          <a:bodyPr/>
          <a:lstStyle/>
          <a:p>
            <a:fld id="{A60CDBED-B0DB-4236-8A29-628AE209E974}"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524000" y="205979"/>
            <a:ext cx="7010400" cy="53697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latin typeface="+mj-lt"/>
              </a:rPr>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228600" y="205979"/>
            <a:ext cx="1295400" cy="689371"/>
          </a:xfrm>
          <a:prstGeom prst="rect">
            <a:avLst/>
          </a:prstGeom>
        </p:spPr>
      </p:pic>
    </p:spTree>
    <p:extLst>
      <p:ext uri="{BB962C8B-B14F-4D97-AF65-F5344CB8AC3E}">
        <p14:creationId xmlns:p14="http://schemas.microsoft.com/office/powerpoint/2010/main" val="66993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EB9677-0988-415A-8E7D-D435ACA7E290}"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MCQs</a:t>
            </a:r>
            <a:r>
              <a:rPr lang="en-US" sz="2400" dirty="0" smtClean="0">
                <a:solidFill>
                  <a:schemeClr val="tx1"/>
                </a:solidFill>
                <a:latin typeface="+mj-lt"/>
              </a:rPr>
              <a:t>(CO3)</a:t>
            </a:r>
            <a:endParaRPr lang="en-US" sz="24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6743700" cy="3862388"/>
          </a:xfrm>
        </p:spPr>
        <p:txBody>
          <a:bodyPr>
            <a:normAutofit fontScale="92500" lnSpcReduction="10000"/>
          </a:bodyPr>
          <a:lstStyle/>
          <a:p>
            <a:pPr marL="0" indent="0">
              <a:buNone/>
            </a:pPr>
            <a:r>
              <a:rPr lang="en-US" dirty="0">
                <a:latin typeface="+mj-lt"/>
              </a:rPr>
              <a:t>1</a:t>
            </a:r>
            <a:r>
              <a:rPr lang="en-US" dirty="0" smtClean="0">
                <a:latin typeface="+mj-lt"/>
              </a:rPr>
              <a:t>) </a:t>
            </a:r>
            <a:r>
              <a:rPr lang="en-US" dirty="0">
                <a:latin typeface="+mj-lt"/>
              </a:rPr>
              <a:t>A graph is a set of points, called</a:t>
            </a:r>
            <a:r>
              <a:rPr lang="en-US" dirty="0" smtClean="0">
                <a:latin typeface="+mj-lt"/>
              </a:rPr>
              <a:t>?</a:t>
            </a:r>
            <a:endParaRPr lang="en-US" dirty="0">
              <a:latin typeface="+mj-lt"/>
            </a:endParaRPr>
          </a:p>
          <a:p>
            <a:pPr marL="0" indent="0">
              <a:buNone/>
            </a:pPr>
            <a:r>
              <a:rPr lang="en-US" b="1" dirty="0" smtClean="0">
                <a:latin typeface="+mj-lt"/>
              </a:rPr>
              <a:t>A)Nodes</a:t>
            </a:r>
            <a:r>
              <a:rPr lang="en-US" dirty="0">
                <a:latin typeface="+mj-lt"/>
              </a:rPr>
              <a:t/>
            </a:r>
            <a:br>
              <a:rPr lang="en-US" dirty="0">
                <a:latin typeface="+mj-lt"/>
              </a:rPr>
            </a:br>
            <a:r>
              <a:rPr lang="en-US" dirty="0" smtClean="0">
                <a:latin typeface="+mj-lt"/>
              </a:rPr>
              <a:t>B) </a:t>
            </a:r>
            <a:r>
              <a:rPr lang="en-US" dirty="0">
                <a:latin typeface="+mj-lt"/>
              </a:rPr>
              <a:t>Edge</a:t>
            </a:r>
            <a:br>
              <a:rPr lang="en-US" dirty="0">
                <a:latin typeface="+mj-lt"/>
              </a:rPr>
            </a:br>
            <a:r>
              <a:rPr lang="en-US" dirty="0" smtClean="0">
                <a:latin typeface="+mj-lt"/>
              </a:rPr>
              <a:t>C) </a:t>
            </a:r>
            <a:r>
              <a:rPr lang="en-US" dirty="0">
                <a:latin typeface="+mj-lt"/>
              </a:rPr>
              <a:t>fields</a:t>
            </a:r>
            <a:br>
              <a:rPr lang="en-US" dirty="0">
                <a:latin typeface="+mj-lt"/>
              </a:rPr>
            </a:br>
            <a:r>
              <a:rPr lang="en-US" dirty="0" smtClean="0">
                <a:latin typeface="+mj-lt"/>
              </a:rPr>
              <a:t>D)lines</a:t>
            </a:r>
            <a:endParaRPr lang="en-US" dirty="0">
              <a:latin typeface="+mj-lt"/>
            </a:endParaRPr>
          </a:p>
          <a:p>
            <a:pPr marL="0" indent="0">
              <a:buNone/>
            </a:pPr>
            <a:endParaRPr lang="en-US" dirty="0">
              <a:latin typeface="+mj-lt"/>
            </a:endParaRP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dirty="0" smtClean="0">
                <a:latin typeface="+mj-lt"/>
              </a:rPr>
              <a:t>2) Which </a:t>
            </a:r>
            <a:r>
              <a:rPr lang="en-US" dirty="0">
                <a:latin typeface="+mj-lt"/>
              </a:rPr>
              <a:t>of the following process is not involved in the data mining process</a:t>
            </a:r>
            <a:r>
              <a:rPr lang="en-US" dirty="0" smtClean="0">
                <a:latin typeface="+mj-lt"/>
              </a:rPr>
              <a:t>?</a:t>
            </a:r>
          </a:p>
          <a:p>
            <a:pPr marL="0" indent="0">
              <a:buNone/>
            </a:pPr>
            <a:r>
              <a:rPr lang="en-US" dirty="0" smtClean="0">
                <a:latin typeface="+mj-lt"/>
              </a:rPr>
              <a:t>A) Data </a:t>
            </a:r>
            <a:r>
              <a:rPr lang="en-US" dirty="0">
                <a:latin typeface="+mj-lt"/>
              </a:rPr>
              <a:t>exploration</a:t>
            </a:r>
          </a:p>
          <a:p>
            <a:pPr marL="0" indent="0">
              <a:buNone/>
            </a:pPr>
            <a:r>
              <a:rPr lang="en-US" b="1" dirty="0" smtClean="0">
                <a:latin typeface="+mj-lt"/>
              </a:rPr>
              <a:t>B) Data </a:t>
            </a:r>
            <a:r>
              <a:rPr lang="en-US" b="1" dirty="0">
                <a:latin typeface="+mj-lt"/>
              </a:rPr>
              <a:t>transformation</a:t>
            </a:r>
          </a:p>
          <a:p>
            <a:pPr marL="0" indent="0">
              <a:buNone/>
            </a:pPr>
            <a:r>
              <a:rPr lang="en-US" dirty="0" smtClean="0">
                <a:latin typeface="+mj-lt"/>
              </a:rPr>
              <a:t>C) Data </a:t>
            </a:r>
            <a:r>
              <a:rPr lang="en-US" dirty="0">
                <a:latin typeface="+mj-lt"/>
              </a:rPr>
              <a:t>archaeology</a:t>
            </a:r>
          </a:p>
          <a:p>
            <a:pPr marL="0" indent="0">
              <a:buNone/>
            </a:pPr>
            <a:r>
              <a:rPr lang="en-US" dirty="0" smtClean="0">
                <a:latin typeface="+mj-lt"/>
              </a:rPr>
              <a:t>D) Knowledge extraction</a:t>
            </a:r>
          </a:p>
          <a:p>
            <a:pPr marL="0" indent="0">
              <a:buNone/>
            </a:pPr>
            <a:endParaRPr lang="en-US" dirty="0">
              <a:latin typeface="+mj-lt"/>
            </a:endParaRPr>
          </a:p>
          <a:p>
            <a:pPr marL="0" indent="0">
              <a:buNone/>
            </a:pPr>
            <a:r>
              <a:rPr lang="en-US" dirty="0" smtClean="0">
                <a:latin typeface="+mj-lt"/>
              </a:rPr>
              <a:t>3)</a:t>
            </a:r>
            <a:r>
              <a:rPr lang="en-US" dirty="0">
                <a:latin typeface="+mj-lt"/>
              </a:rPr>
              <a:t> Graph consists of a</a:t>
            </a:r>
            <a:r>
              <a:rPr lang="en-US" dirty="0" smtClean="0">
                <a:latin typeface="+mj-lt"/>
              </a:rPr>
              <a:t>?</a:t>
            </a:r>
          </a:p>
          <a:p>
            <a:pPr marL="0" indent="0">
              <a:buNone/>
            </a:pPr>
            <a:r>
              <a:rPr lang="en-US" b="1" dirty="0" smtClean="0">
                <a:latin typeface="+mj-lt"/>
              </a:rPr>
              <a:t>A)non-empty </a:t>
            </a:r>
            <a:r>
              <a:rPr lang="en-US" b="1" dirty="0">
                <a:latin typeface="+mj-lt"/>
              </a:rPr>
              <a:t>set of </a:t>
            </a:r>
            <a:r>
              <a:rPr lang="en-US" b="1" dirty="0" smtClean="0">
                <a:latin typeface="+mj-lt"/>
              </a:rPr>
              <a:t>vertices</a:t>
            </a:r>
            <a:endParaRPr lang="en-US" dirty="0">
              <a:latin typeface="+mj-lt"/>
            </a:endParaRPr>
          </a:p>
          <a:p>
            <a:pPr marL="0" indent="0">
              <a:buNone/>
            </a:pPr>
            <a:r>
              <a:rPr lang="en-US" dirty="0" smtClean="0">
                <a:latin typeface="+mj-lt"/>
              </a:rPr>
              <a:t>B)empty </a:t>
            </a:r>
            <a:r>
              <a:rPr lang="en-US" dirty="0">
                <a:latin typeface="+mj-lt"/>
              </a:rPr>
              <a:t>set of </a:t>
            </a:r>
            <a:r>
              <a:rPr lang="en-US" dirty="0" smtClean="0">
                <a:latin typeface="+mj-lt"/>
              </a:rPr>
              <a:t>vertices</a:t>
            </a:r>
            <a:endParaRPr lang="en-US" dirty="0">
              <a:latin typeface="+mj-lt"/>
            </a:endParaRPr>
          </a:p>
          <a:p>
            <a:pPr marL="0" indent="0">
              <a:buNone/>
            </a:pPr>
            <a:r>
              <a:rPr lang="en-US" dirty="0" smtClean="0">
                <a:latin typeface="+mj-lt"/>
              </a:rPr>
              <a:t>C)Both </a:t>
            </a:r>
            <a:r>
              <a:rPr lang="en-US" dirty="0">
                <a:latin typeface="+mj-lt"/>
              </a:rPr>
              <a:t>A and </a:t>
            </a:r>
            <a:r>
              <a:rPr lang="en-US" dirty="0" smtClean="0">
                <a:latin typeface="+mj-lt"/>
              </a:rPr>
              <a:t>B</a:t>
            </a:r>
          </a:p>
          <a:p>
            <a:pPr marL="0" indent="0">
              <a:buNone/>
            </a:pPr>
            <a:r>
              <a:rPr lang="en-US" dirty="0" smtClean="0">
                <a:latin typeface="+mj-lt"/>
              </a:rPr>
              <a:t>D)None </a:t>
            </a:r>
            <a:r>
              <a:rPr lang="en-US" dirty="0">
                <a:latin typeface="+mj-lt"/>
              </a:rPr>
              <a:t>of the above</a:t>
            </a: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dirty="0" smtClean="0"/>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baseline="-25000" dirty="0">
              <a:cs typeface="Times New Roman" panose="02020603050405020304" pitchFamily="18" charset="0"/>
            </a:endParaRP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33944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2" dur="500"/>
                                        <p:tgtEl>
                                          <p:spTgt spid="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47" dur="500"/>
                                        <p:tgtEl>
                                          <p:spTgt spid="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A2C427-2083-4B36-8749-CC4AAAB9D840}"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smtClean="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28750" y="628650"/>
            <a:ext cx="7391400" cy="4114796"/>
          </a:xfrm>
        </p:spPr>
        <p:txBody>
          <a:bodyPr>
            <a:normAutofit lnSpcReduction="10000"/>
          </a:bodyPr>
          <a:lstStyle/>
          <a:p>
            <a:pPr marL="0" indent="0">
              <a:buNone/>
            </a:pPr>
            <a:r>
              <a:rPr lang="en-US" dirty="0" smtClean="0">
                <a:latin typeface="+mj-lt"/>
              </a:rPr>
              <a:t>4)</a:t>
            </a:r>
            <a:r>
              <a:rPr lang="en-US" dirty="0">
                <a:latin typeface="+mj-lt"/>
              </a:rPr>
              <a:t> The graph in which, there is a closed trail which includes every edge of the graph is known as</a:t>
            </a:r>
            <a:r>
              <a:rPr lang="en-US" dirty="0" smtClean="0">
                <a:latin typeface="+mj-lt"/>
              </a:rPr>
              <a:t>?</a:t>
            </a:r>
            <a:r>
              <a:rPr lang="en-US" dirty="0">
                <a:latin typeface="+mj-lt"/>
              </a:rPr>
              <a:t/>
            </a:r>
            <a:br>
              <a:rPr lang="en-US" dirty="0">
                <a:latin typeface="+mj-lt"/>
              </a:rPr>
            </a:br>
            <a:r>
              <a:rPr lang="en-US" dirty="0" smtClean="0">
                <a:latin typeface="+mj-lt"/>
              </a:rPr>
              <a:t>A)Hamiltonian Graphs</a:t>
            </a:r>
            <a:r>
              <a:rPr lang="en-US" dirty="0">
                <a:latin typeface="+mj-lt"/>
              </a:rPr>
              <a:t> </a:t>
            </a:r>
            <a:endParaRPr lang="en-US" dirty="0" smtClean="0">
              <a:latin typeface="+mj-lt"/>
            </a:endParaRPr>
          </a:p>
          <a:p>
            <a:pPr marL="0" indent="0">
              <a:buNone/>
            </a:pPr>
            <a:r>
              <a:rPr lang="en-US" b="1" dirty="0" smtClean="0">
                <a:latin typeface="+mj-lt"/>
              </a:rPr>
              <a:t>B)Euler </a:t>
            </a:r>
            <a:r>
              <a:rPr lang="en-US" b="1" dirty="0">
                <a:latin typeface="+mj-lt"/>
              </a:rPr>
              <a:t>Graphs</a:t>
            </a:r>
            <a:r>
              <a:rPr lang="en-US" dirty="0">
                <a:latin typeface="+mj-lt"/>
              </a:rPr>
              <a:t/>
            </a:r>
            <a:br>
              <a:rPr lang="en-US" dirty="0">
                <a:latin typeface="+mj-lt"/>
              </a:rPr>
            </a:br>
            <a:r>
              <a:rPr lang="en-US" dirty="0" smtClean="0">
                <a:latin typeface="+mj-lt"/>
              </a:rPr>
              <a:t>C)Planar </a:t>
            </a:r>
            <a:r>
              <a:rPr lang="en-US" dirty="0">
                <a:latin typeface="+mj-lt"/>
              </a:rPr>
              <a:t>graph</a:t>
            </a:r>
            <a:br>
              <a:rPr lang="en-US" dirty="0">
                <a:latin typeface="+mj-lt"/>
              </a:rPr>
            </a:br>
            <a:r>
              <a:rPr lang="en-US" dirty="0" smtClean="0">
                <a:latin typeface="+mj-lt"/>
              </a:rPr>
              <a:t>D)Directed </a:t>
            </a:r>
            <a:r>
              <a:rPr lang="en-US" dirty="0">
                <a:latin typeface="+mj-lt"/>
              </a:rPr>
              <a:t>Graph</a:t>
            </a:r>
            <a:endParaRPr lang="en-US" dirty="0" smtClean="0">
              <a:latin typeface="+mj-lt"/>
            </a:endParaRPr>
          </a:p>
          <a:p>
            <a:pPr marL="0" indent="0">
              <a:buNone/>
            </a:pPr>
            <a:endParaRPr lang="en-US" b="1" dirty="0" smtClean="0">
              <a:solidFill>
                <a:srgbClr val="3C4852"/>
              </a:solidFill>
              <a:latin typeface="+mj-lt"/>
            </a:endParaRPr>
          </a:p>
          <a:p>
            <a:pPr marL="0" indent="0">
              <a:buNone/>
            </a:pPr>
            <a:r>
              <a:rPr lang="en-US" dirty="0" smtClean="0">
                <a:latin typeface="+mj-lt"/>
              </a:rPr>
              <a:t>5)</a:t>
            </a:r>
            <a:r>
              <a:rPr lang="en-US" dirty="0">
                <a:latin typeface="+mj-lt"/>
              </a:rPr>
              <a:t>  In a 7-node directed cyclic graph, the number of Hamiltonian cycle is to be </a:t>
            </a:r>
          </a:p>
          <a:p>
            <a:pPr marL="0" indent="0">
              <a:buNone/>
            </a:pPr>
            <a:r>
              <a:rPr lang="en-US" dirty="0" smtClean="0">
                <a:latin typeface="+mj-lt"/>
              </a:rPr>
              <a:t>A). </a:t>
            </a:r>
            <a:r>
              <a:rPr lang="en-US" dirty="0">
                <a:latin typeface="+mj-lt"/>
              </a:rPr>
              <a:t>180</a:t>
            </a:r>
            <a:br>
              <a:rPr lang="en-US" dirty="0">
                <a:latin typeface="+mj-lt"/>
              </a:rPr>
            </a:br>
            <a:r>
              <a:rPr lang="en-US" dirty="0" smtClean="0">
                <a:latin typeface="+mj-lt"/>
              </a:rPr>
              <a:t>B). </a:t>
            </a:r>
            <a:r>
              <a:rPr lang="en-US" dirty="0">
                <a:latin typeface="+mj-lt"/>
              </a:rPr>
              <a:t>720</a:t>
            </a:r>
            <a:br>
              <a:rPr lang="en-US" dirty="0">
                <a:latin typeface="+mj-lt"/>
              </a:rPr>
            </a:br>
            <a:r>
              <a:rPr lang="en-US" b="1" dirty="0" smtClean="0">
                <a:latin typeface="+mj-lt"/>
              </a:rPr>
              <a:t>C). </a:t>
            </a:r>
            <a:r>
              <a:rPr lang="en-US" b="1" dirty="0">
                <a:latin typeface="+mj-lt"/>
              </a:rPr>
              <a:t>360</a:t>
            </a:r>
            <a:br>
              <a:rPr lang="en-US" b="1" dirty="0">
                <a:latin typeface="+mj-lt"/>
              </a:rPr>
            </a:br>
            <a:r>
              <a:rPr lang="en-US" dirty="0" smtClean="0">
                <a:latin typeface="+mj-lt"/>
              </a:rPr>
              <a:t>D). 540</a:t>
            </a:r>
          </a:p>
          <a:p>
            <a:pPr marL="0" indent="0">
              <a:buNone/>
            </a:pPr>
            <a:endParaRPr lang="en-US" dirty="0" smtClean="0">
              <a:latin typeface="+mj-lt"/>
            </a:endParaRPr>
          </a:p>
          <a:p>
            <a:pPr marL="0" indent="0">
              <a:buNone/>
            </a:pPr>
            <a:r>
              <a:rPr lang="en-US" dirty="0" smtClean="0">
                <a:latin typeface="+mj-lt"/>
              </a:rPr>
              <a:t>6)If </a:t>
            </a:r>
            <a:r>
              <a:rPr lang="en-US" dirty="0">
                <a:latin typeface="+mj-lt"/>
              </a:rPr>
              <a:t>G is the forest with 54 vertices and 17 connected components, G has _______ total number of edges.</a:t>
            </a:r>
            <a:br>
              <a:rPr lang="en-US" dirty="0">
                <a:latin typeface="+mj-lt"/>
              </a:rPr>
            </a:br>
            <a:r>
              <a:rPr lang="en-US" dirty="0" smtClean="0">
                <a:latin typeface="+mj-lt"/>
              </a:rPr>
              <a:t>A)35</a:t>
            </a:r>
            <a:r>
              <a:rPr lang="en-US" dirty="0">
                <a:latin typeface="+mj-lt"/>
              </a:rPr>
              <a:t/>
            </a:r>
            <a:br>
              <a:rPr lang="en-US" dirty="0">
                <a:latin typeface="+mj-lt"/>
              </a:rPr>
            </a:br>
            <a:r>
              <a:rPr lang="en-US" dirty="0" smtClean="0">
                <a:latin typeface="+mj-lt"/>
              </a:rPr>
              <a:t>B)36</a:t>
            </a:r>
            <a:r>
              <a:rPr lang="en-US" dirty="0">
                <a:latin typeface="+mj-lt"/>
              </a:rPr>
              <a:t/>
            </a:r>
            <a:br>
              <a:rPr lang="en-US" dirty="0">
                <a:latin typeface="+mj-lt"/>
              </a:rPr>
            </a:br>
            <a:r>
              <a:rPr lang="en-US" b="1" dirty="0" smtClean="0">
                <a:latin typeface="+mj-lt"/>
              </a:rPr>
              <a:t>C)37</a:t>
            </a:r>
            <a:r>
              <a:rPr lang="en-US" dirty="0">
                <a:latin typeface="+mj-lt"/>
              </a:rPr>
              <a:t/>
            </a:r>
            <a:br>
              <a:rPr lang="en-US" dirty="0">
                <a:latin typeface="+mj-lt"/>
              </a:rPr>
            </a:br>
            <a:r>
              <a:rPr lang="en-US" dirty="0" smtClean="0">
                <a:latin typeface="+mj-lt"/>
              </a:rPr>
              <a:t>D)38</a:t>
            </a:r>
            <a:endParaRPr lang="en-US" dirty="0">
              <a:latin typeface="+mj-lt"/>
            </a:endParaRPr>
          </a:p>
          <a:p>
            <a:pPr marL="0" indent="0">
              <a:buNone/>
            </a:pPr>
            <a:endParaRPr lang="en-US" dirty="0"/>
          </a:p>
          <a:p>
            <a:pPr marL="0" indent="0">
              <a:buNone/>
            </a:pPr>
            <a:endParaRPr lang="en-US" sz="1500" dirty="0">
              <a:latin typeface="+mj-lt"/>
            </a:endParaRPr>
          </a:p>
          <a:p>
            <a:pPr marL="0" indent="0">
              <a:buNone/>
            </a:pPr>
            <a:endParaRPr lang="en-US" sz="1500" dirty="0" smtClean="0">
              <a:latin typeface="+mj-lt"/>
            </a:endParaRPr>
          </a:p>
          <a:p>
            <a:pPr marL="0" indent="0">
              <a:buNone/>
            </a:pPr>
            <a:endParaRPr lang="en-US" dirty="0">
              <a:latin typeface="+mj-lt"/>
            </a:endParaRPr>
          </a:p>
          <a:p>
            <a:pPr marL="342900" indent="-342900">
              <a:buAutoNum type="alphaUcParenR" startAt="4"/>
            </a:pPr>
            <a:endParaRPr lang="en-US" b="1" dirty="0">
              <a:solidFill>
                <a:srgbClr val="3C4852"/>
              </a:solidFill>
              <a:latin typeface="+mj-lt"/>
            </a:endParaRPr>
          </a:p>
          <a:p>
            <a:pPr marL="2650331" lvl="7" indent="-335756">
              <a:spcBef>
                <a:spcPts val="375"/>
              </a:spcBef>
              <a:buClr>
                <a:schemeClr val="tx2">
                  <a:lumMod val="60000"/>
                  <a:lumOff val="40000"/>
                </a:schemeClr>
              </a:buClr>
              <a:buSzPct val="75000"/>
              <a:buFont typeface="Wingdings" panose="05000000000000000000" pitchFamily="2" charset="2"/>
              <a:buChar char=""/>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cs typeface="Times New Roman" panose="02020603050405020304" pitchFamily="18" charset="0"/>
            </a:endParaRP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3717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2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6729AC-E70F-458F-8788-0CF0C0496F0A}"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7467600" cy="3982946"/>
          </a:xfrm>
        </p:spPr>
        <p:txBody>
          <a:bodyPr>
            <a:normAutofit fontScale="92500" lnSpcReduction="10000"/>
          </a:bodyPr>
          <a:lstStyle/>
          <a:p>
            <a:pPr marL="0" indent="0">
              <a:buNone/>
            </a:pPr>
            <a:r>
              <a:rPr lang="en-US" dirty="0" smtClean="0">
                <a:latin typeface="+mj-lt"/>
              </a:rPr>
              <a:t>7 ) A </a:t>
            </a:r>
            <a:r>
              <a:rPr lang="en-US" dirty="0">
                <a:latin typeface="+mj-lt"/>
              </a:rPr>
              <a:t>person trained to interact with a human expert in order to capture their knowledge</a:t>
            </a:r>
            <a:r>
              <a:rPr lang="en-US" b="1" dirty="0">
                <a:latin typeface="+mj-lt"/>
              </a:rPr>
              <a:t>.</a:t>
            </a:r>
          </a:p>
          <a:p>
            <a:pPr marL="0" indent="0">
              <a:buNone/>
            </a:pPr>
            <a:r>
              <a:rPr lang="en-US" dirty="0" smtClean="0">
                <a:latin typeface="+mj-lt"/>
              </a:rPr>
              <a:t>A) knowledge </a:t>
            </a:r>
            <a:r>
              <a:rPr lang="en-US" dirty="0">
                <a:latin typeface="+mj-lt"/>
              </a:rPr>
              <a:t>developer</a:t>
            </a:r>
          </a:p>
          <a:p>
            <a:pPr marL="0" indent="0">
              <a:buNone/>
            </a:pPr>
            <a:r>
              <a:rPr lang="en-US" dirty="0" smtClean="0">
                <a:latin typeface="+mj-lt"/>
              </a:rPr>
              <a:t>B) knowledge </a:t>
            </a:r>
            <a:r>
              <a:rPr lang="en-US" dirty="0">
                <a:latin typeface="+mj-lt"/>
              </a:rPr>
              <a:t>programmer</a:t>
            </a:r>
          </a:p>
          <a:p>
            <a:pPr marL="0" indent="0">
              <a:buNone/>
            </a:pPr>
            <a:r>
              <a:rPr lang="en-US" dirty="0" smtClean="0">
                <a:latin typeface="+mj-lt"/>
              </a:rPr>
              <a:t>C) knowledge </a:t>
            </a:r>
            <a:r>
              <a:rPr lang="en-US" dirty="0">
                <a:latin typeface="+mj-lt"/>
              </a:rPr>
              <a:t>engineer</a:t>
            </a:r>
          </a:p>
          <a:p>
            <a:pPr marL="0" indent="0">
              <a:buNone/>
            </a:pPr>
            <a:r>
              <a:rPr lang="en-US" b="1" dirty="0" smtClean="0">
                <a:latin typeface="+mj-lt"/>
              </a:rPr>
              <a:t>D) knowledge extractor</a:t>
            </a:r>
          </a:p>
          <a:p>
            <a:pPr marL="0" indent="0">
              <a:buNone/>
            </a:pPr>
            <a:endParaRPr lang="en-US" b="1" dirty="0" smtClean="0">
              <a:latin typeface="+mj-lt"/>
            </a:endParaRPr>
          </a:p>
          <a:p>
            <a:pPr marL="0" indent="0">
              <a:buNone/>
            </a:pPr>
            <a:r>
              <a:rPr lang="en-US" dirty="0" smtClean="0">
                <a:latin typeface="+mj-lt"/>
              </a:rPr>
              <a:t>8)  Social </a:t>
            </a:r>
            <a:r>
              <a:rPr lang="en-US" dirty="0">
                <a:latin typeface="+mj-lt"/>
              </a:rPr>
              <a:t>network analysis is process of investigating through use of ____and ______</a:t>
            </a:r>
          </a:p>
          <a:p>
            <a:pPr marL="0" indent="0">
              <a:buNone/>
            </a:pPr>
            <a:r>
              <a:rPr lang="en-US" cap="all" dirty="0" smtClean="0">
                <a:latin typeface="+mj-lt"/>
              </a:rPr>
              <a:t>A)</a:t>
            </a:r>
            <a:r>
              <a:rPr lang="en-US" dirty="0">
                <a:latin typeface="+mj-lt"/>
              </a:rPr>
              <a:t> Edges, Graph</a:t>
            </a:r>
          </a:p>
          <a:p>
            <a:pPr marL="0" indent="0">
              <a:buNone/>
            </a:pPr>
            <a:r>
              <a:rPr lang="en-US" cap="all" dirty="0" smtClean="0">
                <a:latin typeface="+mj-lt"/>
              </a:rPr>
              <a:t>B)</a:t>
            </a:r>
            <a:r>
              <a:rPr lang="en-US" dirty="0">
                <a:latin typeface="+mj-lt"/>
              </a:rPr>
              <a:t> </a:t>
            </a:r>
            <a:r>
              <a:rPr lang="en-US" dirty="0" err="1">
                <a:latin typeface="+mj-lt"/>
              </a:rPr>
              <a:t>Vector,graph</a:t>
            </a:r>
            <a:endParaRPr lang="en-US" dirty="0">
              <a:latin typeface="+mj-lt"/>
            </a:endParaRPr>
          </a:p>
          <a:p>
            <a:pPr marL="0" indent="0">
              <a:buNone/>
            </a:pPr>
            <a:r>
              <a:rPr lang="en-US" b="1" cap="all" dirty="0" smtClean="0">
                <a:latin typeface="+mj-lt"/>
              </a:rPr>
              <a:t>C) </a:t>
            </a:r>
            <a:r>
              <a:rPr lang="en-US" b="1" dirty="0" smtClean="0">
                <a:latin typeface="+mj-lt"/>
              </a:rPr>
              <a:t>network </a:t>
            </a:r>
            <a:r>
              <a:rPr lang="en-US" b="1" dirty="0">
                <a:latin typeface="+mj-lt"/>
              </a:rPr>
              <a:t>, Graph</a:t>
            </a:r>
          </a:p>
          <a:p>
            <a:pPr marL="0" indent="0">
              <a:buNone/>
            </a:pPr>
            <a:r>
              <a:rPr lang="en-US" cap="all" dirty="0" smtClean="0">
                <a:latin typeface="+mj-lt"/>
              </a:rPr>
              <a:t>D) </a:t>
            </a:r>
            <a:r>
              <a:rPr lang="en-US" dirty="0" smtClean="0">
                <a:latin typeface="+mj-lt"/>
              </a:rPr>
              <a:t>Vector</a:t>
            </a:r>
            <a:r>
              <a:rPr lang="en-US" dirty="0">
                <a:latin typeface="+mj-lt"/>
              </a:rPr>
              <a:t>, </a:t>
            </a:r>
            <a:r>
              <a:rPr lang="en-US" dirty="0" smtClean="0">
                <a:latin typeface="+mj-lt"/>
              </a:rPr>
              <a:t>Edges</a:t>
            </a:r>
          </a:p>
          <a:p>
            <a:pPr marL="0" indent="0">
              <a:buNone/>
            </a:pPr>
            <a:endParaRPr lang="en-US" dirty="0" smtClean="0">
              <a:latin typeface="+mj-lt"/>
            </a:endParaRPr>
          </a:p>
          <a:p>
            <a:pPr marL="0" indent="0">
              <a:buNone/>
            </a:pPr>
            <a:r>
              <a:rPr lang="en-US" dirty="0" smtClean="0">
                <a:latin typeface="+mj-lt"/>
              </a:rPr>
              <a:t>9) ____________</a:t>
            </a:r>
            <a:r>
              <a:rPr lang="en-US" dirty="0">
                <a:latin typeface="+mj-lt"/>
              </a:rPr>
              <a:t>is a cloud-based text and social networks analyzer</a:t>
            </a:r>
          </a:p>
          <a:p>
            <a:pPr marL="0" indent="0">
              <a:buNone/>
            </a:pPr>
            <a:r>
              <a:rPr lang="en-US" cap="all" dirty="0" smtClean="0">
                <a:latin typeface="+mj-lt"/>
              </a:rPr>
              <a:t>A)  </a:t>
            </a:r>
            <a:r>
              <a:rPr lang="en-US" dirty="0" err="1" smtClean="0">
                <a:latin typeface="+mj-lt"/>
              </a:rPr>
              <a:t>Cytoscape</a:t>
            </a:r>
            <a:endParaRPr lang="en-US" dirty="0">
              <a:latin typeface="+mj-lt"/>
            </a:endParaRPr>
          </a:p>
          <a:p>
            <a:pPr marL="0" indent="0">
              <a:buNone/>
            </a:pPr>
            <a:r>
              <a:rPr lang="en-US" cap="all" dirty="0" smtClean="0">
                <a:latin typeface="+mj-lt"/>
              </a:rPr>
              <a:t>B)  </a:t>
            </a:r>
            <a:r>
              <a:rPr lang="en-US" dirty="0" err="1" smtClean="0">
                <a:latin typeface="+mj-lt"/>
              </a:rPr>
              <a:t>Gephi</a:t>
            </a:r>
            <a:endParaRPr lang="en-US" dirty="0">
              <a:latin typeface="+mj-lt"/>
            </a:endParaRPr>
          </a:p>
          <a:p>
            <a:pPr marL="0" indent="0">
              <a:buNone/>
            </a:pPr>
            <a:r>
              <a:rPr lang="en-US" cap="all" dirty="0" smtClean="0">
                <a:latin typeface="+mj-lt"/>
              </a:rPr>
              <a:t>C)  </a:t>
            </a:r>
            <a:r>
              <a:rPr lang="en-US" dirty="0" err="1" smtClean="0">
                <a:latin typeface="+mj-lt"/>
              </a:rPr>
              <a:t>Pajek</a:t>
            </a:r>
            <a:endParaRPr lang="en-US" dirty="0">
              <a:latin typeface="+mj-lt"/>
            </a:endParaRPr>
          </a:p>
          <a:p>
            <a:pPr marL="0" indent="0">
              <a:buNone/>
            </a:pPr>
            <a:r>
              <a:rPr lang="en-US" b="1" cap="all" dirty="0" smtClean="0">
                <a:latin typeface="+mj-lt"/>
              </a:rPr>
              <a:t>D)  </a:t>
            </a:r>
            <a:r>
              <a:rPr lang="en-US" b="1" dirty="0" err="1" smtClean="0">
                <a:latin typeface="+mj-lt"/>
              </a:rPr>
              <a:t>Netlytic</a:t>
            </a:r>
            <a:endParaRPr lang="en-US" b="1" dirty="0">
              <a:latin typeface="+mj-lt"/>
            </a:endParaRPr>
          </a:p>
          <a:p>
            <a:pPr marL="0" indent="0">
              <a:buNone/>
            </a:pPr>
            <a:endParaRPr lang="en-US" dirty="0"/>
          </a:p>
          <a:p>
            <a:pPr marL="0" indent="0">
              <a:buNone/>
            </a:pPr>
            <a:endParaRPr lang="en-US" b="1" dirty="0">
              <a:latin typeface="+mj-lt"/>
            </a:endParaRP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IN" altLang="en-US" sz="1600" dirty="0"/>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25333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55AAC8-273B-49E9-A0F3-A0E6B427316F}"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74</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alt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MCQs</a:t>
            </a:r>
            <a:r>
              <a:rPr lang="en-US" sz="2400" dirty="0" smtClean="0">
                <a:solidFill>
                  <a:schemeClr val="tx1"/>
                </a:solidFill>
                <a:latin typeface="Times New Roman" panose="02020603050405020304" pitchFamily="18" charset="0"/>
                <a:cs typeface="Times New Roman" panose="02020603050405020304" pitchFamily="18" charset="0"/>
              </a:rPr>
              <a:t>(CO2</a:t>
            </a:r>
            <a:r>
              <a:rPr lang="en-US" sz="2400" dirty="0">
                <a:solidFill>
                  <a:schemeClr val="tx1"/>
                </a:solidFill>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71600" y="628650"/>
            <a:ext cx="7239000" cy="4040096"/>
          </a:xfrm>
        </p:spPr>
        <p:txBody>
          <a:bodyPr>
            <a:normAutofit lnSpcReduction="10000"/>
          </a:bodyPr>
          <a:lstStyle/>
          <a:p>
            <a:pPr marL="0" indent="0">
              <a:buNone/>
            </a:pPr>
            <a:r>
              <a:rPr lang="en-US" dirty="0" smtClean="0">
                <a:latin typeface="+mj-lt"/>
              </a:rPr>
              <a:t>10)</a:t>
            </a:r>
            <a:r>
              <a:rPr lang="en-US" dirty="0"/>
              <a:t> How many vertices are there in a complete graph with n vertices?</a:t>
            </a:r>
          </a:p>
          <a:p>
            <a:pPr marL="0" indent="0">
              <a:buNone/>
            </a:pPr>
            <a:r>
              <a:rPr lang="en-US" b="1" dirty="0"/>
              <a:t>A</a:t>
            </a:r>
            <a:r>
              <a:rPr lang="en-US" b="1" dirty="0" smtClean="0"/>
              <a:t>) </a:t>
            </a:r>
            <a:r>
              <a:rPr lang="en-US" b="1" dirty="0"/>
              <a:t>(n*(n-1))/2</a:t>
            </a:r>
          </a:p>
          <a:p>
            <a:pPr marL="0" indent="0">
              <a:buNone/>
            </a:pPr>
            <a:r>
              <a:rPr lang="en-US" dirty="0"/>
              <a:t>B</a:t>
            </a:r>
            <a:r>
              <a:rPr lang="en-US" dirty="0" smtClean="0"/>
              <a:t>) </a:t>
            </a:r>
            <a:r>
              <a:rPr lang="en-US" dirty="0"/>
              <a:t>(n*(n+1))/2</a:t>
            </a:r>
          </a:p>
          <a:p>
            <a:pPr marL="0" indent="0">
              <a:buNone/>
            </a:pPr>
            <a:r>
              <a:rPr lang="en-US" dirty="0"/>
              <a:t>C</a:t>
            </a:r>
            <a:r>
              <a:rPr lang="en-US" dirty="0" smtClean="0"/>
              <a:t>) </a:t>
            </a:r>
            <a:r>
              <a:rPr lang="en-US" dirty="0"/>
              <a:t>n+1</a:t>
            </a:r>
          </a:p>
          <a:p>
            <a:pPr marL="0" indent="0">
              <a:buNone/>
            </a:pPr>
            <a:r>
              <a:rPr lang="en-US" dirty="0"/>
              <a:t>D</a:t>
            </a:r>
            <a:r>
              <a:rPr lang="en-US" dirty="0" smtClean="0"/>
              <a:t>) </a:t>
            </a:r>
            <a:r>
              <a:rPr lang="en-US" dirty="0"/>
              <a:t>none of these</a:t>
            </a:r>
          </a:p>
          <a:p>
            <a:pPr marL="0" indent="0">
              <a:buNone/>
            </a:pPr>
            <a:endParaRPr lang="en-US" b="1" dirty="0">
              <a:latin typeface="+mj-lt"/>
            </a:endParaRPr>
          </a:p>
          <a:p>
            <a:pPr marL="0" indent="0">
              <a:buNone/>
            </a:pPr>
            <a:r>
              <a:rPr lang="en-US" dirty="0" smtClean="0">
                <a:latin typeface="+mj-lt"/>
              </a:rPr>
              <a:t>11) In </a:t>
            </a:r>
            <a:r>
              <a:rPr lang="en-US" dirty="0">
                <a:latin typeface="+mj-lt"/>
              </a:rPr>
              <a:t>any directed graph if all edges are reciprocal, can have maximum of |E|=</a:t>
            </a:r>
          </a:p>
          <a:p>
            <a:pPr marL="0" indent="0">
              <a:buNone/>
            </a:pPr>
            <a:r>
              <a:rPr lang="en-US" cap="all" dirty="0" smtClean="0">
                <a:latin typeface="+mj-lt"/>
              </a:rPr>
              <a:t>A)</a:t>
            </a:r>
            <a:r>
              <a:rPr lang="en-US" dirty="0" smtClean="0">
                <a:latin typeface="+mj-lt"/>
              </a:rPr>
              <a:t>1</a:t>
            </a:r>
            <a:endParaRPr lang="en-US" dirty="0">
              <a:latin typeface="+mj-lt"/>
            </a:endParaRPr>
          </a:p>
          <a:p>
            <a:pPr marL="0" indent="0">
              <a:buNone/>
            </a:pPr>
            <a:r>
              <a:rPr lang="en-US" cap="all" dirty="0" smtClean="0">
                <a:latin typeface="+mj-lt"/>
              </a:rPr>
              <a:t>B)</a:t>
            </a:r>
            <a:r>
              <a:rPr lang="en-US" dirty="0" smtClean="0">
                <a:latin typeface="+mj-lt"/>
              </a:rPr>
              <a:t>0</a:t>
            </a:r>
            <a:endParaRPr lang="en-US" dirty="0">
              <a:latin typeface="+mj-lt"/>
            </a:endParaRPr>
          </a:p>
          <a:p>
            <a:pPr marL="0" indent="0">
              <a:buNone/>
            </a:pPr>
            <a:r>
              <a:rPr lang="en-US" b="1" cap="all" dirty="0" smtClean="0">
                <a:latin typeface="+mj-lt"/>
              </a:rPr>
              <a:t>C)</a:t>
            </a:r>
            <a:r>
              <a:rPr lang="en-US" b="1" dirty="0" smtClean="0">
                <a:latin typeface="+mj-lt"/>
              </a:rPr>
              <a:t>2</a:t>
            </a:r>
            <a:endParaRPr lang="en-US" b="1" dirty="0">
              <a:latin typeface="+mj-lt"/>
            </a:endParaRPr>
          </a:p>
          <a:p>
            <a:pPr marL="0" indent="0">
              <a:buNone/>
            </a:pPr>
            <a:r>
              <a:rPr lang="en-US" cap="all" dirty="0" smtClean="0">
                <a:latin typeface="+mj-lt"/>
              </a:rPr>
              <a:t>D)</a:t>
            </a:r>
            <a:r>
              <a:rPr lang="en-US" dirty="0" smtClean="0">
                <a:latin typeface="+mj-lt"/>
              </a:rPr>
              <a:t>None </a:t>
            </a:r>
            <a:r>
              <a:rPr lang="en-US" dirty="0">
                <a:latin typeface="+mj-lt"/>
              </a:rPr>
              <a:t>of the </a:t>
            </a:r>
            <a:r>
              <a:rPr lang="en-US" dirty="0" smtClean="0">
                <a:latin typeface="+mj-lt"/>
              </a:rPr>
              <a:t>above</a:t>
            </a:r>
          </a:p>
          <a:p>
            <a:pPr marL="0" indent="0">
              <a:buNone/>
            </a:pPr>
            <a:endParaRPr lang="en-US" dirty="0" smtClean="0">
              <a:latin typeface="+mj-lt"/>
            </a:endParaRPr>
          </a:p>
          <a:p>
            <a:pPr marL="0" indent="0">
              <a:buNone/>
            </a:pPr>
            <a:r>
              <a:rPr lang="en-US" dirty="0" smtClean="0">
                <a:latin typeface="+mj-lt"/>
              </a:rPr>
              <a:t>12) A </a:t>
            </a:r>
            <a:r>
              <a:rPr lang="en-US" dirty="0">
                <a:latin typeface="+mj-lt"/>
              </a:rPr>
              <a:t>pair of nodes said to be structurally equivalent to the extent that</a:t>
            </a:r>
          </a:p>
          <a:p>
            <a:pPr marL="0" indent="0">
              <a:buNone/>
            </a:pPr>
            <a:r>
              <a:rPr lang="en-US" cap="all" dirty="0" smtClean="0">
                <a:latin typeface="+mj-lt"/>
              </a:rPr>
              <a:t>A) </a:t>
            </a:r>
            <a:r>
              <a:rPr lang="en-US" dirty="0" smtClean="0">
                <a:latin typeface="+mj-lt"/>
              </a:rPr>
              <a:t>They </a:t>
            </a:r>
            <a:r>
              <a:rPr lang="en-US" dirty="0">
                <a:latin typeface="+mj-lt"/>
              </a:rPr>
              <a:t>occupy identical locations in a network</a:t>
            </a:r>
          </a:p>
          <a:p>
            <a:pPr marL="0" indent="0">
              <a:buNone/>
            </a:pPr>
            <a:r>
              <a:rPr lang="en-US" cap="all" dirty="0" smtClean="0">
                <a:latin typeface="+mj-lt"/>
              </a:rPr>
              <a:t>B) </a:t>
            </a:r>
            <a:r>
              <a:rPr lang="en-US" dirty="0" smtClean="0">
                <a:latin typeface="+mj-lt"/>
              </a:rPr>
              <a:t>They </a:t>
            </a:r>
            <a:r>
              <a:rPr lang="en-US" dirty="0">
                <a:latin typeface="+mj-lt"/>
              </a:rPr>
              <a:t>are connected to exactly the same others</a:t>
            </a:r>
          </a:p>
          <a:p>
            <a:pPr marL="0" indent="0">
              <a:buNone/>
            </a:pPr>
            <a:r>
              <a:rPr lang="en-US" cap="all" dirty="0" smtClean="0">
                <a:latin typeface="+mj-lt"/>
              </a:rPr>
              <a:t>C)</a:t>
            </a:r>
            <a:r>
              <a:rPr lang="en-US" dirty="0" smtClean="0">
                <a:latin typeface="+mj-lt"/>
              </a:rPr>
              <a:t>They </a:t>
            </a:r>
            <a:r>
              <a:rPr lang="en-US" dirty="0">
                <a:latin typeface="+mj-lt"/>
              </a:rPr>
              <a:t>have the identical relations to all outside actors.</a:t>
            </a:r>
          </a:p>
          <a:p>
            <a:pPr marL="0" indent="0">
              <a:buNone/>
            </a:pPr>
            <a:r>
              <a:rPr lang="en-US" b="1" cap="all" dirty="0" smtClean="0">
                <a:latin typeface="+mj-lt"/>
              </a:rPr>
              <a:t>D)</a:t>
            </a:r>
            <a:r>
              <a:rPr lang="en-US" b="1" dirty="0" smtClean="0">
                <a:latin typeface="+mj-lt"/>
              </a:rPr>
              <a:t>All </a:t>
            </a:r>
            <a:r>
              <a:rPr lang="en-US" b="1" dirty="0">
                <a:latin typeface="+mj-lt"/>
              </a:rPr>
              <a:t>of the above</a:t>
            </a:r>
          </a:p>
          <a:p>
            <a:pPr marL="0" indent="0">
              <a:buNone/>
            </a:pPr>
            <a:endParaRPr lang="en-US" dirty="0">
              <a:latin typeface="+mj-lt"/>
            </a:endParaRPr>
          </a:p>
          <a:p>
            <a:pPr marL="0" indent="0">
              <a:buNone/>
            </a:pPr>
            <a:endParaRPr lang="en-US" b="1" dirty="0">
              <a:latin typeface="+mj-lt"/>
            </a:endParaRPr>
          </a:p>
          <a:p>
            <a:pPr marL="335756" indent="-335756">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cs typeface="Times New Roman" panose="02020603050405020304" pitchFamily="18" charset="0"/>
            </a:endParaRPr>
          </a:p>
        </p:txBody>
      </p:sp>
      <p:pic>
        <p:nvPicPr>
          <p:cNvPr id="11" name="Picture 10"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99386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47" dur="500"/>
                                        <p:tgtEl>
                                          <p:spTgt spid="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2" dur="500"/>
                                        <p:tgtEl>
                                          <p:spTgt spid="1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2" end="12"/>
                                            </p:txEl>
                                          </p:spTgt>
                                        </p:tgtEl>
                                        <p:attrNameLst>
                                          <p:attrName>style.visibility</p:attrName>
                                        </p:attrNameLst>
                                      </p:cBhvr>
                                      <p:to>
                                        <p:strVal val="visible"/>
                                      </p:to>
                                    </p:set>
                                    <p:animEffect transition="in" filter="blinds(horizontal)">
                                      <p:cBhvr additive="repl">
                                        <p:cTn id="57" dur="500"/>
                                        <p:tgtEl>
                                          <p:spTgt spid="10">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3" end="13"/>
                                            </p:txEl>
                                          </p:spTgt>
                                        </p:tgtEl>
                                        <p:attrNameLst>
                                          <p:attrName>style.visibility</p:attrName>
                                        </p:attrNameLst>
                                      </p:cBhvr>
                                      <p:to>
                                        <p:strVal val="visible"/>
                                      </p:to>
                                    </p:set>
                                    <p:animEffect transition="in" filter="blinds(horizontal)">
                                      <p:cBhvr additive="repl">
                                        <p:cTn id="62" dur="500"/>
                                        <p:tgtEl>
                                          <p:spTgt spid="10">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0">
                                            <p:txEl>
                                              <p:pRg st="14" end="14"/>
                                            </p:txEl>
                                          </p:spTgt>
                                        </p:tgtEl>
                                        <p:attrNameLst>
                                          <p:attrName>style.visibility</p:attrName>
                                        </p:attrNameLst>
                                      </p:cBhvr>
                                      <p:to>
                                        <p:strVal val="visible"/>
                                      </p:to>
                                    </p:set>
                                    <p:animEffect transition="in" filter="blinds(horizontal)">
                                      <p:cBhvr additive="repl">
                                        <p:cTn id="67" dur="500"/>
                                        <p:tgtEl>
                                          <p:spTgt spid="10">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0">
                                            <p:txEl>
                                              <p:pRg st="15" end="15"/>
                                            </p:txEl>
                                          </p:spTgt>
                                        </p:tgtEl>
                                        <p:attrNameLst>
                                          <p:attrName>style.visibility</p:attrName>
                                        </p:attrNameLst>
                                      </p:cBhvr>
                                      <p:to>
                                        <p:strVal val="visible"/>
                                      </p:to>
                                    </p:set>
                                    <p:animEffect transition="in" filter="blinds(horizontal)">
                                      <p:cBhvr additive="repl">
                                        <p:cTn id="72" dur="500"/>
                                        <p:tgtEl>
                                          <p:spTgt spid="10">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0">
                                            <p:txEl>
                                              <p:pRg st="16" end="16"/>
                                            </p:txEl>
                                          </p:spTgt>
                                        </p:tgtEl>
                                        <p:attrNameLst>
                                          <p:attrName>style.visibility</p:attrName>
                                        </p:attrNameLst>
                                      </p:cBhvr>
                                      <p:to>
                                        <p:strVal val="visible"/>
                                      </p:to>
                                    </p:set>
                                    <p:animEffect transition="in" filter="blinds(horizontal)">
                                      <p:cBhvr additive="repl">
                                        <p:cTn id="77" dur="500"/>
                                        <p:tgtEl>
                                          <p:spTgt spid="1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CE4258-0787-4762-AAC7-B47D79808EFB}"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75</a:t>
            </a:fld>
            <a:endParaRPr lang="en-US">
              <a:solidFill>
                <a:schemeClr val="tx1"/>
              </a:solidFill>
            </a:endParaRPr>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47800" y="514351"/>
            <a:ext cx="7543800" cy="4141533"/>
          </a:xfrm>
        </p:spPr>
        <p:txBody>
          <a:bodyPr>
            <a:noAutofit/>
          </a:bodyPr>
          <a:lstStyle/>
          <a:p>
            <a:pPr marL="0" indent="0">
              <a:buNone/>
            </a:pPr>
            <a:r>
              <a:rPr lang="en-US" dirty="0" smtClean="0">
                <a:latin typeface="+mj-lt"/>
              </a:rPr>
              <a:t>13)Which </a:t>
            </a:r>
            <a:r>
              <a:rPr lang="en-US" dirty="0">
                <a:latin typeface="+mj-lt"/>
              </a:rPr>
              <a:t>of the following is the most viral section of the internet?</a:t>
            </a:r>
          </a:p>
          <a:p>
            <a:pPr marL="0" indent="0">
              <a:buNone/>
            </a:pPr>
            <a:r>
              <a:rPr lang="en-US" cap="all" dirty="0" smtClean="0">
                <a:latin typeface="+mj-lt"/>
              </a:rPr>
              <a:t>A)</a:t>
            </a:r>
            <a:r>
              <a:rPr lang="en-US" dirty="0">
                <a:latin typeface="+mj-lt"/>
              </a:rPr>
              <a:t> Chat Messenger</a:t>
            </a:r>
          </a:p>
          <a:p>
            <a:pPr marL="0" indent="0">
              <a:buNone/>
            </a:pPr>
            <a:r>
              <a:rPr lang="en-US" b="1" cap="all" dirty="0" smtClean="0">
                <a:latin typeface="+mj-lt"/>
              </a:rPr>
              <a:t>B)</a:t>
            </a:r>
            <a:r>
              <a:rPr lang="en-US" b="1" dirty="0" smtClean="0">
                <a:latin typeface="+mj-lt"/>
              </a:rPr>
              <a:t>Social </a:t>
            </a:r>
            <a:r>
              <a:rPr lang="en-US" b="1" dirty="0">
                <a:latin typeface="+mj-lt"/>
              </a:rPr>
              <a:t>networking sites</a:t>
            </a:r>
          </a:p>
          <a:p>
            <a:pPr marL="0" indent="0">
              <a:buNone/>
            </a:pPr>
            <a:r>
              <a:rPr lang="en-US" cap="all" dirty="0" smtClean="0">
                <a:latin typeface="+mj-lt"/>
              </a:rPr>
              <a:t>C)</a:t>
            </a:r>
            <a:r>
              <a:rPr lang="en-US" dirty="0" smtClean="0">
                <a:latin typeface="+mj-lt"/>
              </a:rPr>
              <a:t>Tutorial </a:t>
            </a:r>
            <a:r>
              <a:rPr lang="en-US" dirty="0">
                <a:latin typeface="+mj-lt"/>
              </a:rPr>
              <a:t>sites</a:t>
            </a:r>
          </a:p>
          <a:p>
            <a:pPr marL="0" indent="0">
              <a:buNone/>
            </a:pPr>
            <a:r>
              <a:rPr lang="en-US" cap="all" dirty="0" smtClean="0">
                <a:latin typeface="+mj-lt"/>
              </a:rPr>
              <a:t>D)</a:t>
            </a:r>
            <a:r>
              <a:rPr lang="en-US" dirty="0" smtClean="0">
                <a:latin typeface="+mj-lt"/>
              </a:rPr>
              <a:t>Chat-rooms</a:t>
            </a:r>
          </a:p>
          <a:p>
            <a:pPr marL="0" indent="0">
              <a:buNone/>
            </a:pPr>
            <a:endParaRPr lang="en-US" dirty="0" smtClean="0">
              <a:latin typeface="+mj-lt"/>
            </a:endParaRPr>
          </a:p>
          <a:p>
            <a:pPr marL="0" indent="0">
              <a:buNone/>
            </a:pPr>
            <a:r>
              <a:rPr lang="en-US" dirty="0" smtClean="0">
                <a:latin typeface="+mj-lt"/>
              </a:rPr>
              <a:t>14)</a:t>
            </a:r>
            <a:r>
              <a:rPr lang="en-US" dirty="0"/>
              <a:t> </a:t>
            </a:r>
            <a:r>
              <a:rPr lang="en-US" dirty="0" smtClean="0"/>
              <a:t>We </a:t>
            </a:r>
            <a:r>
              <a:rPr lang="en-US" dirty="0"/>
              <a:t>use </a:t>
            </a:r>
            <a:r>
              <a:rPr lang="en-US" dirty="0" err="1"/>
              <a:t>Dijkstra’s</a:t>
            </a:r>
            <a:r>
              <a:rPr lang="en-US" dirty="0"/>
              <a:t> Algorithm to …</a:t>
            </a:r>
          </a:p>
          <a:p>
            <a:pPr marL="0" indent="0">
              <a:buNone/>
            </a:pPr>
            <a:r>
              <a:rPr lang="en-US" dirty="0"/>
              <a:t>A</a:t>
            </a:r>
            <a:r>
              <a:rPr lang="en-US" dirty="0" smtClean="0"/>
              <a:t>) </a:t>
            </a:r>
            <a:r>
              <a:rPr lang="en-US" dirty="0"/>
              <a:t>non-weighted non-negative</a:t>
            </a:r>
          </a:p>
          <a:p>
            <a:pPr marL="0" indent="0">
              <a:buNone/>
            </a:pPr>
            <a:r>
              <a:rPr lang="en-US" dirty="0"/>
              <a:t>B</a:t>
            </a:r>
            <a:r>
              <a:rPr lang="en-US" dirty="0" smtClean="0"/>
              <a:t>) </a:t>
            </a:r>
            <a:r>
              <a:rPr lang="en-US" dirty="0" err="1"/>
              <a:t>weigthed</a:t>
            </a:r>
            <a:r>
              <a:rPr lang="en-US" dirty="0"/>
              <a:t> non-negative</a:t>
            </a:r>
          </a:p>
          <a:p>
            <a:pPr marL="0" indent="0">
              <a:buNone/>
            </a:pPr>
            <a:r>
              <a:rPr lang="en-US" b="1" dirty="0"/>
              <a:t>C</a:t>
            </a:r>
            <a:r>
              <a:rPr lang="en-US" b="1" dirty="0" smtClean="0"/>
              <a:t>) </a:t>
            </a:r>
            <a:r>
              <a:rPr lang="en-US" b="1" dirty="0"/>
              <a:t>weighted positive</a:t>
            </a:r>
            <a:r>
              <a:rPr lang="en-US" dirty="0"/>
              <a:t> </a:t>
            </a:r>
          </a:p>
          <a:p>
            <a:pPr marL="0" indent="0">
              <a:buNone/>
            </a:pPr>
            <a:r>
              <a:rPr lang="en-US" dirty="0"/>
              <a:t>D</a:t>
            </a:r>
            <a:r>
              <a:rPr lang="en-US" dirty="0" smtClean="0"/>
              <a:t>) </a:t>
            </a:r>
            <a:r>
              <a:rPr lang="en-US" dirty="0"/>
              <a:t>non-weighted </a:t>
            </a:r>
            <a:r>
              <a:rPr lang="en-US" dirty="0" err="1"/>
              <a:t>positve</a:t>
            </a:r>
            <a:endParaRPr lang="en-US" dirty="0"/>
          </a:p>
          <a:p>
            <a:pPr marL="0" indent="0">
              <a:buNone/>
            </a:pPr>
            <a:endParaRPr lang="en-US" dirty="0" smtClean="0">
              <a:latin typeface="+mj-lt"/>
            </a:endParaRPr>
          </a:p>
          <a:p>
            <a:pPr marL="0" indent="0">
              <a:buNone/>
            </a:pPr>
            <a:r>
              <a:rPr lang="en-US" dirty="0" smtClean="0">
                <a:latin typeface="+mj-lt"/>
              </a:rPr>
              <a:t>15) ________________ </a:t>
            </a:r>
            <a:r>
              <a:rPr lang="en-US" dirty="0">
                <a:latin typeface="+mj-lt"/>
              </a:rPr>
              <a:t>is a popular tool to block social-media websites to track your browsing activities.</a:t>
            </a:r>
          </a:p>
          <a:p>
            <a:pPr marL="0" indent="0">
              <a:buNone/>
            </a:pPr>
            <a:r>
              <a:rPr lang="en-US" cap="all" dirty="0" smtClean="0">
                <a:latin typeface="+mj-lt"/>
              </a:rPr>
              <a:t>A ) </a:t>
            </a:r>
            <a:r>
              <a:rPr lang="en-US" dirty="0" smtClean="0">
                <a:latin typeface="+mj-lt"/>
              </a:rPr>
              <a:t>Fader</a:t>
            </a:r>
            <a:endParaRPr lang="en-US" dirty="0">
              <a:latin typeface="+mj-lt"/>
            </a:endParaRPr>
          </a:p>
          <a:p>
            <a:pPr marL="0" indent="0">
              <a:buNone/>
            </a:pPr>
            <a:r>
              <a:rPr lang="en-US" b="1" cap="all" dirty="0" smtClean="0">
                <a:latin typeface="+mj-lt"/>
              </a:rPr>
              <a:t>B) </a:t>
            </a:r>
            <a:r>
              <a:rPr lang="en-US" b="1" dirty="0" smtClean="0">
                <a:latin typeface="+mj-lt"/>
              </a:rPr>
              <a:t>Blur</a:t>
            </a:r>
            <a:endParaRPr lang="en-US" b="1" dirty="0">
              <a:latin typeface="+mj-lt"/>
            </a:endParaRPr>
          </a:p>
          <a:p>
            <a:pPr marL="0" indent="0">
              <a:buNone/>
            </a:pPr>
            <a:r>
              <a:rPr lang="en-US" cap="all" dirty="0" smtClean="0">
                <a:latin typeface="+mj-lt"/>
              </a:rPr>
              <a:t>C) </a:t>
            </a:r>
            <a:r>
              <a:rPr lang="en-US" dirty="0" smtClean="0">
                <a:latin typeface="+mj-lt"/>
              </a:rPr>
              <a:t>Social-Media </a:t>
            </a:r>
            <a:r>
              <a:rPr lang="en-US" dirty="0">
                <a:latin typeface="+mj-lt"/>
              </a:rPr>
              <a:t>Blocker</a:t>
            </a:r>
          </a:p>
          <a:p>
            <a:pPr marL="0" indent="0">
              <a:buNone/>
            </a:pPr>
            <a:r>
              <a:rPr lang="en-US" cap="all" dirty="0" smtClean="0">
                <a:latin typeface="+mj-lt"/>
              </a:rPr>
              <a:t>D) </a:t>
            </a:r>
            <a:r>
              <a:rPr lang="en-US" dirty="0" smtClean="0">
                <a:latin typeface="+mj-lt"/>
              </a:rPr>
              <a:t>Ad-blocker</a:t>
            </a:r>
            <a:endParaRPr lang="en-US" dirty="0">
              <a:latin typeface="+mj-lt"/>
            </a:endParaRPr>
          </a:p>
          <a:p>
            <a:pPr marL="0" indent="0">
              <a:buNone/>
            </a:pPr>
            <a:endParaRPr lang="en-US" b="1" dirty="0">
              <a:latin typeface="+mj-lt"/>
            </a:endParaRPr>
          </a:p>
          <a:p>
            <a:pPr marL="0" indent="0">
              <a:buNone/>
            </a:pPr>
            <a:endParaRPr lang="en-US" dirty="0"/>
          </a:p>
          <a:p>
            <a:pPr marL="0" indent="0">
              <a:lnSpc>
                <a:spcPct val="90000"/>
              </a:lnSpc>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dirty="0">
              <a:cs typeface="Times New Roman" panose="02020603050405020304" pitchFamily="18" charset="0"/>
            </a:endParaRPr>
          </a:p>
        </p:txBody>
      </p:sp>
      <p:pic>
        <p:nvPicPr>
          <p:cNvPr id="10" name="Picture 9" descr="NIET LOGO.jpg"/>
          <p:cNvPicPr>
            <a:picLocks noChangeAspect="1"/>
          </p:cNvPicPr>
          <p:nvPr/>
        </p:nvPicPr>
        <p:blipFill>
          <a:blip r:embed="rId4"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84047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4D1B03-B3BC-4CAD-B6B7-A002B55EA17A}"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371600" y="2"/>
            <a:ext cx="7772400" cy="33902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mj-lt"/>
              </a:rPr>
              <a:t>(CO3)</a:t>
            </a:r>
            <a:endParaRPr lang="en-US" sz="24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350940"/>
            <a:ext cx="6858000" cy="4502939"/>
          </a:xfrm>
        </p:spPr>
        <p:txBody>
          <a:bodyPr>
            <a:noAutofit/>
          </a:bodyPr>
          <a:lstStyle/>
          <a:p>
            <a:pPr marL="0" indent="0">
              <a:buNone/>
            </a:pPr>
            <a:r>
              <a:rPr lang="en-US" dirty="0" smtClean="0">
                <a:latin typeface="+mj-lt"/>
              </a:rPr>
              <a:t>16) Increase </a:t>
            </a:r>
            <a:r>
              <a:rPr lang="en-US" dirty="0">
                <a:latin typeface="+mj-lt"/>
              </a:rPr>
              <a:t>your security for social media account by always ____________ as you step away from the system.</a:t>
            </a:r>
          </a:p>
          <a:p>
            <a:pPr marL="0" indent="0">
              <a:buNone/>
            </a:pPr>
            <a:r>
              <a:rPr lang="en-US" cap="all" dirty="0" smtClean="0">
                <a:latin typeface="+mj-lt"/>
              </a:rPr>
              <a:t>A) </a:t>
            </a:r>
            <a:r>
              <a:rPr lang="en-US" dirty="0" smtClean="0">
                <a:latin typeface="+mj-lt"/>
              </a:rPr>
              <a:t>signing </a:t>
            </a:r>
            <a:r>
              <a:rPr lang="en-US" dirty="0">
                <a:latin typeface="+mj-lt"/>
              </a:rPr>
              <a:t>in</a:t>
            </a:r>
          </a:p>
          <a:p>
            <a:pPr marL="0" indent="0">
              <a:buNone/>
            </a:pPr>
            <a:r>
              <a:rPr lang="en-US" b="1" cap="all" dirty="0" smtClean="0">
                <a:latin typeface="+mj-lt"/>
              </a:rPr>
              <a:t>B) </a:t>
            </a:r>
            <a:r>
              <a:rPr lang="en-US" b="1" dirty="0" smtClean="0">
                <a:latin typeface="+mj-lt"/>
              </a:rPr>
              <a:t>logging </a:t>
            </a:r>
            <a:r>
              <a:rPr lang="en-US" b="1" dirty="0">
                <a:latin typeface="+mj-lt"/>
              </a:rPr>
              <a:t>out</a:t>
            </a:r>
          </a:p>
          <a:p>
            <a:pPr marL="0" indent="0">
              <a:buNone/>
            </a:pPr>
            <a:r>
              <a:rPr lang="en-US" cap="all" dirty="0" smtClean="0">
                <a:latin typeface="+mj-lt"/>
              </a:rPr>
              <a:t>C) </a:t>
            </a:r>
            <a:r>
              <a:rPr lang="en-US" dirty="0" smtClean="0">
                <a:latin typeface="+mj-lt"/>
              </a:rPr>
              <a:t>signing </a:t>
            </a:r>
            <a:r>
              <a:rPr lang="en-US" dirty="0">
                <a:latin typeface="+mj-lt"/>
              </a:rPr>
              <a:t>up</a:t>
            </a:r>
          </a:p>
          <a:p>
            <a:pPr marL="0" indent="0">
              <a:buNone/>
            </a:pPr>
            <a:r>
              <a:rPr lang="en-US" cap="all" dirty="0" smtClean="0">
                <a:latin typeface="+mj-lt"/>
              </a:rPr>
              <a:t>D) </a:t>
            </a:r>
            <a:r>
              <a:rPr lang="en-US" dirty="0" smtClean="0">
                <a:latin typeface="+mj-lt"/>
              </a:rPr>
              <a:t>logging in</a:t>
            </a:r>
          </a:p>
          <a:p>
            <a:pPr marL="0" indent="0">
              <a:buNone/>
            </a:pPr>
            <a:endParaRPr lang="en-US" dirty="0" smtClean="0">
              <a:latin typeface="+mj-lt"/>
            </a:endParaRPr>
          </a:p>
          <a:p>
            <a:pPr marL="0" indent="0">
              <a:buNone/>
            </a:pPr>
            <a:r>
              <a:rPr lang="en-US" dirty="0" smtClean="0">
                <a:latin typeface="+mj-lt"/>
              </a:rPr>
              <a:t>17)</a:t>
            </a:r>
            <a:r>
              <a:rPr lang="en-US" dirty="0">
                <a:latin typeface="+mj-lt"/>
              </a:rPr>
              <a:t> What will be the sum of degrees of each vertices for undirected graph G if it has n vertices and e edges?</a:t>
            </a:r>
          </a:p>
          <a:p>
            <a:pPr marL="0" indent="0">
              <a:buNone/>
            </a:pPr>
            <a:r>
              <a:rPr lang="en-US" b="1" dirty="0">
                <a:latin typeface="+mj-lt"/>
              </a:rPr>
              <a:t>A</a:t>
            </a:r>
            <a:r>
              <a:rPr lang="en-US" b="1" dirty="0" smtClean="0">
                <a:latin typeface="+mj-lt"/>
              </a:rPr>
              <a:t>) </a:t>
            </a:r>
            <a:r>
              <a:rPr lang="en-US" b="1" dirty="0">
                <a:latin typeface="+mj-lt"/>
              </a:rPr>
              <a:t>2e</a:t>
            </a:r>
          </a:p>
          <a:p>
            <a:pPr marL="0" indent="0">
              <a:buNone/>
            </a:pPr>
            <a:r>
              <a:rPr lang="en-US" dirty="0">
                <a:latin typeface="+mj-lt"/>
              </a:rPr>
              <a:t>B</a:t>
            </a:r>
            <a:r>
              <a:rPr lang="en-US" dirty="0" smtClean="0">
                <a:latin typeface="+mj-lt"/>
              </a:rPr>
              <a:t>) </a:t>
            </a:r>
            <a:r>
              <a:rPr lang="en-US" dirty="0">
                <a:latin typeface="+mj-lt"/>
              </a:rPr>
              <a:t>2ne</a:t>
            </a:r>
          </a:p>
          <a:p>
            <a:pPr marL="0" indent="0">
              <a:buNone/>
            </a:pPr>
            <a:r>
              <a:rPr lang="en-US" dirty="0">
                <a:latin typeface="+mj-lt"/>
              </a:rPr>
              <a:t>C</a:t>
            </a:r>
            <a:r>
              <a:rPr lang="en-US" dirty="0" smtClean="0">
                <a:latin typeface="+mj-lt"/>
              </a:rPr>
              <a:t>) </a:t>
            </a:r>
            <a:r>
              <a:rPr lang="en-US" dirty="0">
                <a:latin typeface="+mj-lt"/>
              </a:rPr>
              <a:t>ne</a:t>
            </a:r>
          </a:p>
          <a:p>
            <a:pPr marL="0" indent="0">
              <a:buNone/>
            </a:pPr>
            <a:r>
              <a:rPr lang="en-US" dirty="0">
                <a:latin typeface="+mj-lt"/>
              </a:rPr>
              <a:t>D</a:t>
            </a:r>
            <a:r>
              <a:rPr lang="en-US" dirty="0" smtClean="0">
                <a:latin typeface="+mj-lt"/>
              </a:rPr>
              <a:t>) </a:t>
            </a:r>
            <a:r>
              <a:rPr lang="en-US" dirty="0">
                <a:latin typeface="+mj-lt"/>
              </a:rPr>
              <a:t>none of </a:t>
            </a:r>
            <a:r>
              <a:rPr lang="en-US" dirty="0" smtClean="0">
                <a:latin typeface="+mj-lt"/>
              </a:rPr>
              <a:t>these</a:t>
            </a:r>
          </a:p>
          <a:p>
            <a:pPr marL="0" indent="0">
              <a:buNone/>
            </a:pPr>
            <a:endParaRPr lang="en-US" dirty="0" smtClean="0">
              <a:latin typeface="+mj-lt"/>
            </a:endParaRPr>
          </a:p>
          <a:p>
            <a:pPr marL="0" indent="0">
              <a:buNone/>
            </a:pPr>
            <a:r>
              <a:rPr lang="en-US" dirty="0" smtClean="0">
                <a:latin typeface="+mj-lt"/>
              </a:rPr>
              <a:t>18)Social </a:t>
            </a:r>
            <a:r>
              <a:rPr lang="en-US" dirty="0">
                <a:latin typeface="+mj-lt"/>
              </a:rPr>
              <a:t>networks are great distribution channel for ___________</a:t>
            </a:r>
          </a:p>
          <a:p>
            <a:pPr marL="0" indent="0">
              <a:buNone/>
            </a:pPr>
            <a:r>
              <a:rPr lang="en-US" cap="all" dirty="0" smtClean="0">
                <a:latin typeface="+mj-lt"/>
              </a:rPr>
              <a:t>A)  </a:t>
            </a:r>
            <a:r>
              <a:rPr lang="en-US" dirty="0" smtClean="0">
                <a:latin typeface="+mj-lt"/>
              </a:rPr>
              <a:t>Customer </a:t>
            </a:r>
            <a:r>
              <a:rPr lang="en-US" dirty="0">
                <a:latin typeface="+mj-lt"/>
              </a:rPr>
              <a:t>feedback</a:t>
            </a:r>
          </a:p>
          <a:p>
            <a:pPr marL="0" indent="0">
              <a:buNone/>
            </a:pPr>
            <a:r>
              <a:rPr lang="en-US" cap="all" dirty="0" smtClean="0">
                <a:latin typeface="+mj-lt"/>
              </a:rPr>
              <a:t>B)  </a:t>
            </a:r>
            <a:r>
              <a:rPr lang="en-US" dirty="0" smtClean="0">
                <a:latin typeface="+mj-lt"/>
              </a:rPr>
              <a:t>Viral </a:t>
            </a:r>
            <a:r>
              <a:rPr lang="en-US" dirty="0">
                <a:latin typeface="+mj-lt"/>
              </a:rPr>
              <a:t>Content</a:t>
            </a:r>
          </a:p>
          <a:p>
            <a:pPr marL="0" indent="0">
              <a:buNone/>
            </a:pPr>
            <a:r>
              <a:rPr lang="en-US" cap="all" dirty="0" smtClean="0">
                <a:latin typeface="+mj-lt"/>
              </a:rPr>
              <a:t>C) </a:t>
            </a:r>
            <a:r>
              <a:rPr lang="en-US" dirty="0" smtClean="0">
                <a:latin typeface="+mj-lt"/>
              </a:rPr>
              <a:t>exclusive </a:t>
            </a:r>
            <a:r>
              <a:rPr lang="en-US" dirty="0">
                <a:latin typeface="+mj-lt"/>
              </a:rPr>
              <a:t>coupons</a:t>
            </a:r>
          </a:p>
          <a:p>
            <a:pPr marL="0" indent="0">
              <a:buNone/>
            </a:pPr>
            <a:r>
              <a:rPr lang="en-US" b="1" cap="all" dirty="0" smtClean="0">
                <a:latin typeface="+mj-lt"/>
              </a:rPr>
              <a:t>D) </a:t>
            </a:r>
            <a:r>
              <a:rPr lang="en-US" b="1" dirty="0">
                <a:latin typeface="+mj-lt"/>
              </a:rPr>
              <a:t> marketing messages</a:t>
            </a:r>
          </a:p>
          <a:p>
            <a:pPr marL="0" indent="0">
              <a:buNone/>
            </a:pPr>
            <a:endParaRPr lang="en-US" dirty="0" smtClean="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79404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319982-47F7-437F-A331-2D649A93E5F6}" type="datetime1">
              <a:rPr lang="en-US" smtClean="0">
                <a:solidFill>
                  <a:schemeClr val="tx1"/>
                </a:solidFill>
              </a:rPr>
              <a:t>1/4/2024</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371600" y="1"/>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AARUSHI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1314450" y="571500"/>
            <a:ext cx="6972300" cy="38290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1400" dirty="0" smtClean="0">
                <a:latin typeface="+mj-lt"/>
              </a:rPr>
              <a:t>19)Which </a:t>
            </a:r>
            <a:r>
              <a:rPr lang="en-US" sz="1400" dirty="0">
                <a:latin typeface="+mj-lt"/>
              </a:rPr>
              <a:t>of the following is not type of learning?</a:t>
            </a:r>
          </a:p>
          <a:p>
            <a:pPr marL="0" indent="0" fontAlgn="base">
              <a:buNone/>
            </a:pPr>
            <a:r>
              <a:rPr lang="en-US" sz="1400" dirty="0" smtClean="0">
                <a:latin typeface="+mj-lt"/>
              </a:rPr>
              <a:t>A)</a:t>
            </a:r>
            <a:r>
              <a:rPr lang="en-US" sz="1400" dirty="0" smtClean="0"/>
              <a:t>Unsupervised </a:t>
            </a:r>
            <a:r>
              <a:rPr lang="en-US" sz="1400" dirty="0"/>
              <a:t>Learning</a:t>
            </a:r>
          </a:p>
          <a:p>
            <a:pPr marL="0" indent="0" fontAlgn="base">
              <a:buNone/>
            </a:pPr>
            <a:r>
              <a:rPr lang="en-US" sz="1400" dirty="0" smtClean="0"/>
              <a:t>B)Supervised </a:t>
            </a:r>
            <a:r>
              <a:rPr lang="en-US" sz="1400" dirty="0"/>
              <a:t>Learning</a:t>
            </a:r>
          </a:p>
          <a:p>
            <a:pPr marL="0" indent="0" fontAlgn="base">
              <a:buNone/>
            </a:pPr>
            <a:r>
              <a:rPr lang="en-US" sz="1400" b="1" dirty="0" smtClean="0"/>
              <a:t>C)Semi-unsupervised Learning</a:t>
            </a:r>
          </a:p>
          <a:p>
            <a:pPr marL="0" indent="0" fontAlgn="base">
              <a:buNone/>
            </a:pPr>
            <a:r>
              <a:rPr lang="en-US" sz="1400" dirty="0" smtClean="0"/>
              <a:t>D)Reinforcement </a:t>
            </a:r>
            <a:r>
              <a:rPr lang="en-US" sz="1400" dirty="0"/>
              <a:t>Learning</a:t>
            </a:r>
            <a:r>
              <a:rPr lang="en-US" dirty="0"/>
              <a:t> </a:t>
            </a:r>
            <a:endParaRPr lang="en-US" dirty="0" smtClean="0"/>
          </a:p>
          <a:p>
            <a:pPr marL="0" indent="0">
              <a:buNone/>
            </a:pPr>
            <a:endParaRPr lang="en-US" sz="1400" dirty="0">
              <a:latin typeface="+mj-lt"/>
            </a:endParaRPr>
          </a:p>
          <a:p>
            <a:pPr marL="0" indent="0">
              <a:buNone/>
            </a:pPr>
            <a:r>
              <a:rPr lang="en-US" sz="1400" dirty="0" smtClean="0">
                <a:latin typeface="+mj-lt"/>
              </a:rPr>
              <a:t>20) ________________</a:t>
            </a:r>
            <a:r>
              <a:rPr lang="en-US" sz="1400" dirty="0">
                <a:latin typeface="+mj-lt"/>
              </a:rPr>
              <a:t>is cross-platform user friendly tool that allows you to draw social network</a:t>
            </a:r>
          </a:p>
          <a:p>
            <a:pPr marL="0" indent="0">
              <a:buNone/>
            </a:pPr>
            <a:r>
              <a:rPr lang="en-US" sz="1400" cap="all" dirty="0" smtClean="0">
                <a:latin typeface="+mj-lt"/>
              </a:rPr>
              <a:t>A) </a:t>
            </a:r>
            <a:r>
              <a:rPr lang="en-US" sz="1400" dirty="0">
                <a:latin typeface="+mj-lt"/>
              </a:rPr>
              <a:t> </a:t>
            </a:r>
            <a:r>
              <a:rPr lang="en-US" sz="1400" dirty="0" err="1">
                <a:latin typeface="+mj-lt"/>
              </a:rPr>
              <a:t>VOSViewer</a:t>
            </a:r>
            <a:endParaRPr lang="en-US" sz="1400" dirty="0">
              <a:latin typeface="+mj-lt"/>
            </a:endParaRPr>
          </a:p>
          <a:p>
            <a:pPr marL="0" indent="0">
              <a:buNone/>
            </a:pPr>
            <a:r>
              <a:rPr lang="en-US" sz="1400" b="1" cap="all" dirty="0" smtClean="0">
                <a:latin typeface="+mj-lt"/>
              </a:rPr>
              <a:t>B) </a:t>
            </a:r>
            <a:r>
              <a:rPr lang="en-US" sz="1400" b="1" dirty="0" smtClean="0">
                <a:latin typeface="+mj-lt"/>
              </a:rPr>
              <a:t>Social </a:t>
            </a:r>
            <a:r>
              <a:rPr lang="en-US" sz="1400" b="1" dirty="0">
                <a:latin typeface="+mj-lt"/>
              </a:rPr>
              <a:t>Network Visualizer</a:t>
            </a:r>
          </a:p>
          <a:p>
            <a:pPr marL="0" indent="0">
              <a:buNone/>
            </a:pPr>
            <a:r>
              <a:rPr lang="en-US" sz="1400" cap="all" dirty="0" smtClean="0">
                <a:latin typeface="+mj-lt"/>
              </a:rPr>
              <a:t>C) </a:t>
            </a:r>
            <a:r>
              <a:rPr lang="en-US" sz="1400" dirty="0" err="1" smtClean="0">
                <a:latin typeface="+mj-lt"/>
              </a:rPr>
              <a:t>Commetrix</a:t>
            </a:r>
            <a:endParaRPr lang="en-US" sz="1400" dirty="0">
              <a:latin typeface="+mj-lt"/>
            </a:endParaRPr>
          </a:p>
          <a:p>
            <a:pPr marL="0" indent="0">
              <a:buNone/>
            </a:pPr>
            <a:r>
              <a:rPr lang="en-US" sz="1400" cap="all" dirty="0" smtClean="0">
                <a:latin typeface="+mj-lt"/>
              </a:rPr>
              <a:t>D) </a:t>
            </a:r>
            <a:r>
              <a:rPr lang="en-US" sz="1400" dirty="0" smtClean="0">
                <a:latin typeface="+mj-lt"/>
              </a:rPr>
              <a:t>Cuttlefish</a:t>
            </a:r>
            <a:endParaRPr lang="en-US" sz="1400" dirty="0">
              <a:latin typeface="+mj-lt"/>
            </a:endParaRPr>
          </a:p>
          <a:p>
            <a:pPr marL="0" indent="0">
              <a:buNone/>
            </a:pPr>
            <a:endParaRPr lang="en-US" sz="1400" dirty="0">
              <a:latin typeface="+mj-lt"/>
            </a:endParaRPr>
          </a:p>
          <a:p>
            <a:pPr marL="457200" indent="-457200">
              <a:buNone/>
            </a:pPr>
            <a:endParaRPr lang="en-US" altLang="en-US" sz="1400" dirty="0"/>
          </a:p>
        </p:txBody>
      </p:sp>
      <p:pic>
        <p:nvPicPr>
          <p:cNvPr id="11" name="Picture 10"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16497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14350"/>
            <a:ext cx="7391400" cy="4252917"/>
          </a:xfrm>
        </p:spPr>
        <p:txBody>
          <a:bodyPr>
            <a:noAutofit/>
          </a:bodyPr>
          <a:lstStyle/>
          <a:p>
            <a:pPr marL="0" indent="0" fontAlgn="base">
              <a:buNone/>
            </a:pPr>
            <a:r>
              <a:rPr lang="en-US" sz="1200" b="1" dirty="0" smtClean="0"/>
              <a:t>1. </a:t>
            </a:r>
            <a:r>
              <a:rPr lang="en-US" dirty="0">
                <a:latin typeface="+mj-lt"/>
              </a:rPr>
              <a:t>Fraud Detection, Image Classification, Diagnostic, and Customer Retention are applications in which of the following</a:t>
            </a:r>
          </a:p>
          <a:p>
            <a:pPr marL="0" indent="0" fontAlgn="base">
              <a:buNone/>
            </a:pPr>
            <a:r>
              <a:rPr lang="en-US" dirty="0" err="1" smtClean="0">
                <a:latin typeface="+mj-lt"/>
              </a:rPr>
              <a:t>A.Unsupervised</a:t>
            </a:r>
            <a:r>
              <a:rPr lang="en-US" dirty="0" smtClean="0">
                <a:latin typeface="+mj-lt"/>
              </a:rPr>
              <a:t> </a:t>
            </a:r>
            <a:r>
              <a:rPr lang="en-US" dirty="0">
                <a:latin typeface="+mj-lt"/>
              </a:rPr>
              <a:t>Learning: Regression</a:t>
            </a:r>
          </a:p>
          <a:p>
            <a:pPr marL="0" indent="0" fontAlgn="base">
              <a:buNone/>
            </a:pPr>
            <a:r>
              <a:rPr lang="en-US" b="1" dirty="0" err="1" smtClean="0">
                <a:latin typeface="+mj-lt"/>
              </a:rPr>
              <a:t>B.Supervised</a:t>
            </a:r>
            <a:r>
              <a:rPr lang="en-US" b="1" dirty="0" smtClean="0">
                <a:latin typeface="+mj-lt"/>
              </a:rPr>
              <a:t> </a:t>
            </a:r>
            <a:r>
              <a:rPr lang="en-US" b="1" dirty="0">
                <a:latin typeface="+mj-lt"/>
              </a:rPr>
              <a:t>Learning: Classification</a:t>
            </a:r>
          </a:p>
          <a:p>
            <a:pPr marL="0" indent="0" fontAlgn="base">
              <a:buNone/>
            </a:pPr>
            <a:r>
              <a:rPr lang="en-US" dirty="0" err="1" smtClean="0">
                <a:latin typeface="+mj-lt"/>
              </a:rPr>
              <a:t>C.Unsupervised</a:t>
            </a:r>
            <a:r>
              <a:rPr lang="en-US" dirty="0" smtClean="0">
                <a:latin typeface="+mj-lt"/>
              </a:rPr>
              <a:t> </a:t>
            </a:r>
            <a:r>
              <a:rPr lang="en-US" dirty="0">
                <a:latin typeface="+mj-lt"/>
              </a:rPr>
              <a:t>Learning: Clustering</a:t>
            </a:r>
          </a:p>
          <a:p>
            <a:pPr marL="0" indent="0" fontAlgn="base">
              <a:buNone/>
            </a:pPr>
            <a:r>
              <a:rPr lang="en-US" dirty="0" err="1" smtClean="0">
                <a:latin typeface="+mj-lt"/>
              </a:rPr>
              <a:t>D.Reinforcement</a:t>
            </a:r>
            <a:r>
              <a:rPr lang="en-US" dirty="0" smtClean="0">
                <a:latin typeface="+mj-lt"/>
              </a:rPr>
              <a:t> </a:t>
            </a:r>
            <a:r>
              <a:rPr lang="en-US" dirty="0">
                <a:latin typeface="+mj-lt"/>
              </a:rPr>
              <a:t>Learning</a:t>
            </a:r>
            <a:r>
              <a:rPr lang="en-US" dirty="0"/>
              <a:t> </a:t>
            </a:r>
          </a:p>
          <a:p>
            <a:pPr marL="0" indent="0">
              <a:buNone/>
            </a:pPr>
            <a:endParaRPr lang="en-US" sz="1200" dirty="0"/>
          </a:p>
          <a:p>
            <a:pPr marL="0" indent="0">
              <a:buNone/>
            </a:pPr>
            <a:r>
              <a:rPr lang="en-US" sz="1200" b="1" dirty="0"/>
              <a:t>2. </a:t>
            </a:r>
            <a:r>
              <a:rPr lang="en-US" sz="1200" dirty="0"/>
              <a:t>Which one of the following refers to querying the unstructured textual data?</a:t>
            </a:r>
            <a:endParaRPr lang="en-US" sz="1200" b="1" dirty="0" smtClean="0"/>
          </a:p>
          <a:p>
            <a:pPr marL="0" indent="0">
              <a:buNone/>
            </a:pPr>
            <a:r>
              <a:rPr lang="en-US" sz="1200" dirty="0" smtClean="0"/>
              <a:t>A</a:t>
            </a:r>
            <a:r>
              <a:rPr lang="en-US" sz="1200" dirty="0"/>
              <a:t>. Information access</a:t>
            </a:r>
          </a:p>
          <a:p>
            <a:pPr marL="0" indent="0">
              <a:buNone/>
            </a:pPr>
            <a:r>
              <a:rPr lang="en-US" sz="1200" dirty="0" smtClean="0"/>
              <a:t>B</a:t>
            </a:r>
            <a:r>
              <a:rPr lang="en-US" sz="1200" b="1" dirty="0" smtClean="0"/>
              <a:t>. </a:t>
            </a:r>
            <a:r>
              <a:rPr lang="en-US" sz="1200" dirty="0"/>
              <a:t>Information update</a:t>
            </a:r>
          </a:p>
          <a:p>
            <a:pPr marL="0" indent="0">
              <a:buNone/>
            </a:pPr>
            <a:r>
              <a:rPr lang="en-US" sz="1200" b="1" dirty="0" err="1" smtClean="0"/>
              <a:t>C.Information</a:t>
            </a:r>
            <a:r>
              <a:rPr lang="en-US" sz="1200" b="1" dirty="0" smtClean="0"/>
              <a:t> </a:t>
            </a:r>
            <a:r>
              <a:rPr lang="en-US" sz="1200" b="1" dirty="0"/>
              <a:t>retrieval</a:t>
            </a:r>
          </a:p>
          <a:p>
            <a:pPr marL="0" indent="0">
              <a:buNone/>
            </a:pPr>
            <a:r>
              <a:rPr lang="en-US" sz="1200" dirty="0" smtClean="0"/>
              <a:t>D. None of these</a:t>
            </a:r>
          </a:p>
          <a:p>
            <a:pPr marL="0" indent="0">
              <a:buNone/>
            </a:pPr>
            <a:endParaRPr lang="en-US" sz="1200" dirty="0"/>
          </a:p>
          <a:p>
            <a:pPr marL="0" indent="0" fontAlgn="base">
              <a:buNone/>
            </a:pPr>
            <a:r>
              <a:rPr lang="en-US" sz="1200" b="1" dirty="0"/>
              <a:t>3</a:t>
            </a:r>
            <a:r>
              <a:rPr lang="en-US" b="1" dirty="0">
                <a:latin typeface="+mj-lt"/>
              </a:rPr>
              <a:t>. </a:t>
            </a:r>
            <a:r>
              <a:rPr lang="en-US" dirty="0">
                <a:latin typeface="+mj-lt"/>
              </a:rPr>
              <a:t>Which of the following is a disadvantage of decision trees?</a:t>
            </a:r>
          </a:p>
          <a:p>
            <a:pPr marL="0" indent="0" fontAlgn="base">
              <a:buNone/>
            </a:pPr>
            <a:r>
              <a:rPr lang="en-US" dirty="0" err="1" smtClean="0">
                <a:latin typeface="+mj-lt"/>
              </a:rPr>
              <a:t>B.Decision</a:t>
            </a:r>
            <a:r>
              <a:rPr lang="en-US" dirty="0" smtClean="0">
                <a:latin typeface="+mj-lt"/>
              </a:rPr>
              <a:t> </a:t>
            </a:r>
            <a:r>
              <a:rPr lang="en-US" dirty="0">
                <a:latin typeface="+mj-lt"/>
              </a:rPr>
              <a:t>trees are robust to </a:t>
            </a:r>
            <a:r>
              <a:rPr lang="en-US" dirty="0" smtClean="0">
                <a:latin typeface="+mj-lt"/>
              </a:rPr>
              <a:t>outliers</a:t>
            </a:r>
          </a:p>
          <a:p>
            <a:pPr marL="0" indent="0" fontAlgn="base">
              <a:buNone/>
            </a:pPr>
            <a:r>
              <a:rPr lang="en-US" b="1" dirty="0" err="1" smtClean="0">
                <a:latin typeface="+mj-lt"/>
              </a:rPr>
              <a:t>A.Decision</a:t>
            </a:r>
            <a:r>
              <a:rPr lang="en-US" b="1" dirty="0" smtClean="0">
                <a:latin typeface="+mj-lt"/>
              </a:rPr>
              <a:t> trees are prone to be </a:t>
            </a:r>
            <a:r>
              <a:rPr lang="en-US" b="1" dirty="0" err="1" smtClean="0">
                <a:latin typeface="+mj-lt"/>
              </a:rPr>
              <a:t>overfit</a:t>
            </a:r>
            <a:endParaRPr lang="en-US" b="1" dirty="0" smtClean="0">
              <a:latin typeface="+mj-lt"/>
            </a:endParaRPr>
          </a:p>
          <a:p>
            <a:pPr marL="0" indent="0" fontAlgn="base">
              <a:buNone/>
            </a:pPr>
            <a:r>
              <a:rPr lang="en-US" dirty="0" err="1" smtClean="0">
                <a:latin typeface="+mj-lt"/>
              </a:rPr>
              <a:t>C.Factor</a:t>
            </a:r>
            <a:r>
              <a:rPr lang="en-US" dirty="0" smtClean="0">
                <a:latin typeface="+mj-lt"/>
              </a:rPr>
              <a:t> </a:t>
            </a:r>
            <a:r>
              <a:rPr lang="en-US" dirty="0">
                <a:latin typeface="+mj-lt"/>
              </a:rPr>
              <a:t>analysis</a:t>
            </a:r>
          </a:p>
          <a:p>
            <a:pPr marL="0" indent="0" fontAlgn="base">
              <a:buNone/>
            </a:pPr>
            <a:r>
              <a:rPr lang="en-US" dirty="0" err="1" smtClean="0">
                <a:latin typeface="+mj-lt"/>
              </a:rPr>
              <a:t>D.None</a:t>
            </a:r>
            <a:r>
              <a:rPr lang="en-US" dirty="0" smtClean="0">
                <a:latin typeface="+mj-lt"/>
              </a:rPr>
              <a:t> </a:t>
            </a:r>
            <a:r>
              <a:rPr lang="en-US" dirty="0">
                <a:latin typeface="+mj-lt"/>
              </a:rPr>
              <a:t>of the above</a:t>
            </a:r>
          </a:p>
          <a:p>
            <a:pPr marL="0" indent="0">
              <a:buNone/>
            </a:pPr>
            <a:endParaRPr lang="en-US" dirty="0"/>
          </a:p>
        </p:txBody>
      </p:sp>
      <p:sp>
        <p:nvSpPr>
          <p:cNvPr id="4" name="Date Placeholder 3"/>
          <p:cNvSpPr>
            <a:spLocks noGrp="1"/>
          </p:cNvSpPr>
          <p:nvPr>
            <p:ph type="dt" sz="half" idx="10"/>
          </p:nvPr>
        </p:nvSpPr>
        <p:spPr/>
        <p:txBody>
          <a:bodyPr/>
          <a:lstStyle/>
          <a:p>
            <a:fld id="{CA0D263E-B43A-48E3-88CF-F411DAA1E62C}" type="datetime1">
              <a:rPr lang="en-US" smtClean="0"/>
              <a:t>1/4/2024</a:t>
            </a:fld>
            <a:endParaRPr lang="en-US" dirty="0"/>
          </a:p>
        </p:txBody>
      </p:sp>
      <p:sp>
        <p:nvSpPr>
          <p:cNvPr id="5" name="Footer Placeholder 4"/>
          <p:cNvSpPr>
            <a:spLocks noGrp="1"/>
          </p:cNvSpPr>
          <p:nvPr>
            <p:ph type="ftr" sz="quarter" idx="11"/>
          </p:nvPr>
        </p:nvSpPr>
        <p:spPr>
          <a:xfrm>
            <a:off x="2514600" y="4743451"/>
            <a:ext cx="48768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 (CO3)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Tree>
    <p:extLst>
      <p:ext uri="{BB962C8B-B14F-4D97-AF65-F5344CB8AC3E}">
        <p14:creationId xmlns:p14="http://schemas.microsoft.com/office/powerpoint/2010/main" val="3812705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57250"/>
            <a:ext cx="7391400" cy="3695699"/>
          </a:xfrm>
        </p:spPr>
        <p:txBody>
          <a:bodyPr>
            <a:normAutofit fontScale="25000" lnSpcReduction="20000"/>
          </a:bodyPr>
          <a:lstStyle/>
          <a:p>
            <a:pPr marL="0" indent="0">
              <a:buNone/>
            </a:pPr>
            <a:r>
              <a:rPr lang="en-US" sz="5600" b="1" dirty="0">
                <a:latin typeface="+mj-lt"/>
              </a:rPr>
              <a:t>4. </a:t>
            </a:r>
            <a:r>
              <a:rPr lang="en-US" sz="5600" dirty="0">
                <a:latin typeface="+mj-lt"/>
              </a:rPr>
              <a:t>For what purpose, the analysis tools pre-compute the summaries of the huge amount of data?</a:t>
            </a:r>
          </a:p>
          <a:p>
            <a:pPr marL="0" indent="0">
              <a:buNone/>
            </a:pPr>
            <a:r>
              <a:rPr lang="en-US" sz="5600" dirty="0" smtClean="0">
                <a:latin typeface="+mj-lt"/>
              </a:rPr>
              <a:t>A. In </a:t>
            </a:r>
            <a:r>
              <a:rPr lang="en-US" sz="5600" dirty="0">
                <a:latin typeface="+mj-lt"/>
              </a:rPr>
              <a:t>order to maintain consistency</a:t>
            </a:r>
          </a:p>
          <a:p>
            <a:pPr marL="0" indent="0">
              <a:buNone/>
            </a:pPr>
            <a:r>
              <a:rPr lang="en-US" sz="5600" dirty="0" smtClean="0">
                <a:latin typeface="+mj-lt"/>
              </a:rPr>
              <a:t>B. For </a:t>
            </a:r>
            <a:r>
              <a:rPr lang="en-US" sz="5600" dirty="0">
                <a:latin typeface="+mj-lt"/>
              </a:rPr>
              <a:t>authentication</a:t>
            </a:r>
          </a:p>
          <a:p>
            <a:pPr marL="0" indent="0">
              <a:buNone/>
            </a:pPr>
            <a:r>
              <a:rPr lang="en-US" sz="5600" dirty="0" smtClean="0">
                <a:latin typeface="+mj-lt"/>
              </a:rPr>
              <a:t>C. For </a:t>
            </a:r>
            <a:r>
              <a:rPr lang="en-US" sz="5600" dirty="0">
                <a:latin typeface="+mj-lt"/>
              </a:rPr>
              <a:t>data access</a:t>
            </a:r>
          </a:p>
          <a:p>
            <a:pPr marL="0" indent="0">
              <a:buNone/>
            </a:pPr>
            <a:r>
              <a:rPr lang="en-US" sz="5600" b="1" dirty="0" smtClean="0">
                <a:latin typeface="+mj-lt"/>
              </a:rPr>
              <a:t>D. To </a:t>
            </a:r>
            <a:r>
              <a:rPr lang="en-US" sz="5600" b="1" dirty="0">
                <a:latin typeface="+mj-lt"/>
              </a:rPr>
              <a:t>obtain the queries response</a:t>
            </a:r>
          </a:p>
          <a:p>
            <a:pPr marL="0" indent="0">
              <a:buNone/>
            </a:pPr>
            <a:endParaRPr lang="en-US" sz="5600" dirty="0">
              <a:latin typeface="+mj-lt"/>
            </a:endParaRPr>
          </a:p>
          <a:p>
            <a:pPr marL="0" indent="0">
              <a:buNone/>
            </a:pPr>
            <a:r>
              <a:rPr lang="en-US" sz="5600" b="1" dirty="0">
                <a:latin typeface="+mj-lt"/>
              </a:rPr>
              <a:t>5</a:t>
            </a:r>
            <a:r>
              <a:rPr lang="en-US" sz="5600" dirty="0">
                <a:latin typeface="+mj-lt"/>
              </a:rPr>
              <a:t>.  Which of the following function is used for k-means clustering?</a:t>
            </a:r>
          </a:p>
          <a:p>
            <a:pPr marL="0" indent="0">
              <a:buNone/>
            </a:pPr>
            <a:r>
              <a:rPr lang="en-US" sz="5600" b="1" cap="all" dirty="0">
                <a:latin typeface="+mj-lt"/>
              </a:rPr>
              <a:t>A.</a:t>
            </a:r>
            <a:r>
              <a:rPr lang="en-US" sz="5600" b="1" dirty="0">
                <a:latin typeface="+mj-lt"/>
              </a:rPr>
              <a:t> k-means</a:t>
            </a:r>
          </a:p>
          <a:p>
            <a:pPr marL="0" indent="0">
              <a:buNone/>
            </a:pPr>
            <a:r>
              <a:rPr lang="en-US" sz="5600" cap="all" dirty="0">
                <a:latin typeface="+mj-lt"/>
              </a:rPr>
              <a:t>B.</a:t>
            </a:r>
            <a:r>
              <a:rPr lang="en-US" sz="5600" dirty="0">
                <a:latin typeface="+mj-lt"/>
              </a:rPr>
              <a:t> k-mean</a:t>
            </a:r>
          </a:p>
          <a:p>
            <a:pPr marL="0" indent="0">
              <a:buNone/>
            </a:pPr>
            <a:r>
              <a:rPr lang="en-US" sz="5600" cap="all" dirty="0">
                <a:latin typeface="+mj-lt"/>
              </a:rPr>
              <a:t>C.</a:t>
            </a:r>
            <a:r>
              <a:rPr lang="en-US" sz="5600" dirty="0">
                <a:latin typeface="+mj-lt"/>
              </a:rPr>
              <a:t> </a:t>
            </a:r>
            <a:r>
              <a:rPr lang="en-US" sz="5600" dirty="0" err="1">
                <a:latin typeface="+mj-lt"/>
              </a:rPr>
              <a:t>heatmap</a:t>
            </a:r>
            <a:endParaRPr lang="en-US" sz="5600" dirty="0">
              <a:latin typeface="+mj-lt"/>
            </a:endParaRPr>
          </a:p>
          <a:p>
            <a:pPr marL="0" indent="0">
              <a:buNone/>
            </a:pPr>
            <a:r>
              <a:rPr lang="en-US" sz="5600" cap="all" dirty="0">
                <a:latin typeface="+mj-lt"/>
              </a:rPr>
              <a:t>D.</a:t>
            </a:r>
            <a:r>
              <a:rPr lang="en-US" sz="5600" dirty="0">
                <a:latin typeface="+mj-lt"/>
              </a:rPr>
              <a:t> None of the mentioned</a:t>
            </a:r>
          </a:p>
          <a:p>
            <a:pPr marL="0" indent="0">
              <a:buNone/>
            </a:pPr>
            <a:endParaRPr lang="en-US" sz="5600" dirty="0" smtClean="0">
              <a:latin typeface="+mj-lt"/>
            </a:endParaRPr>
          </a:p>
          <a:p>
            <a:pPr marL="0" indent="0">
              <a:buNone/>
            </a:pPr>
            <a:r>
              <a:rPr lang="en-US" sz="5600" b="1" dirty="0" smtClean="0">
                <a:latin typeface="+mj-lt"/>
              </a:rPr>
              <a:t>6. </a:t>
            </a:r>
            <a:r>
              <a:rPr lang="en-US" sz="5600" dirty="0">
                <a:latin typeface="+mj-lt"/>
              </a:rPr>
              <a:t>Clustering is a common____________ data mining technique</a:t>
            </a:r>
          </a:p>
          <a:p>
            <a:pPr marL="0" indent="0">
              <a:buNone/>
            </a:pPr>
            <a:r>
              <a:rPr lang="en-US" sz="5600" cap="all" dirty="0">
                <a:latin typeface="+mj-lt"/>
              </a:rPr>
              <a:t>A.</a:t>
            </a:r>
            <a:r>
              <a:rPr lang="en-US" sz="5600" dirty="0">
                <a:latin typeface="+mj-lt"/>
              </a:rPr>
              <a:t> Supervised</a:t>
            </a:r>
          </a:p>
          <a:p>
            <a:pPr marL="0" indent="0">
              <a:buNone/>
            </a:pPr>
            <a:r>
              <a:rPr lang="en-US" sz="5600" b="1" cap="all" dirty="0">
                <a:latin typeface="+mj-lt"/>
              </a:rPr>
              <a:t>B.</a:t>
            </a:r>
            <a:r>
              <a:rPr lang="en-US" sz="5600" b="1" dirty="0">
                <a:latin typeface="+mj-lt"/>
              </a:rPr>
              <a:t> Unsupervised</a:t>
            </a:r>
          </a:p>
          <a:p>
            <a:pPr marL="0" indent="0">
              <a:buNone/>
            </a:pPr>
            <a:r>
              <a:rPr lang="en-US" sz="5600" cap="all" dirty="0">
                <a:latin typeface="+mj-lt"/>
              </a:rPr>
              <a:t>C.</a:t>
            </a:r>
            <a:r>
              <a:rPr lang="en-US" sz="5600" dirty="0">
                <a:latin typeface="+mj-lt"/>
              </a:rPr>
              <a:t> both A &amp; B</a:t>
            </a:r>
          </a:p>
          <a:p>
            <a:pPr marL="0" indent="0">
              <a:buNone/>
            </a:pPr>
            <a:r>
              <a:rPr lang="en-US" sz="5600" cap="all" dirty="0">
                <a:latin typeface="+mj-lt"/>
              </a:rPr>
              <a:t>D.</a:t>
            </a:r>
            <a:r>
              <a:rPr lang="en-US" sz="5600" dirty="0">
                <a:latin typeface="+mj-lt"/>
              </a:rPr>
              <a:t> None</a:t>
            </a:r>
          </a:p>
          <a:p>
            <a:pPr marL="0" indent="0">
              <a:buNone/>
            </a:pPr>
            <a:r>
              <a:rPr lang="en-US" sz="2500" dirty="0"/>
              <a:t/>
            </a:r>
            <a:br>
              <a:rPr lang="en-US" sz="2500" dirty="0"/>
            </a:br>
            <a:endParaRPr lang="en-US" sz="2500" dirty="0"/>
          </a:p>
          <a:p>
            <a:endParaRPr lang="en-US" sz="3000" dirty="0"/>
          </a:p>
        </p:txBody>
      </p:sp>
      <p:sp>
        <p:nvSpPr>
          <p:cNvPr id="4" name="Date Placeholder 3"/>
          <p:cNvSpPr>
            <a:spLocks noGrp="1"/>
          </p:cNvSpPr>
          <p:nvPr>
            <p:ph type="dt" sz="half" idx="10"/>
          </p:nvPr>
        </p:nvSpPr>
        <p:spPr/>
        <p:txBody>
          <a:bodyPr/>
          <a:lstStyle/>
          <a:p>
            <a:fld id="{5C0DCEB0-9C0E-4840-A78D-5BB8F7DF8B30}"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pic>
        <p:nvPicPr>
          <p:cNvPr id="9" name="Picture 8"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21504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2F0355-4A4E-4BBE-89DB-4BE4F52FF653}" type="datetime1">
              <a:rPr lang="en-US" smtClean="0"/>
              <a:t>1/4/2024</a:t>
            </a:fld>
            <a:endParaRPr lang="en-US" dirty="0"/>
          </a:p>
        </p:txBody>
      </p:sp>
      <p:sp>
        <p:nvSpPr>
          <p:cNvPr id="5" name="Footer Placeholder 4"/>
          <p:cNvSpPr>
            <a:spLocks noGrp="1"/>
          </p:cNvSpPr>
          <p:nvPr>
            <p:ph type="ftr" sz="quarter" idx="11"/>
          </p:nvPr>
        </p:nvSpPr>
        <p:spPr>
          <a:xfrm>
            <a:off x="3586162" y="4767264"/>
            <a:ext cx="3043238" cy="204787"/>
          </a:xfrm>
        </p:spPr>
        <p:txBody>
          <a:bodyPr/>
          <a:lstStyle/>
          <a:p>
            <a:r>
              <a:rPr lang="en-US" smtClean="0"/>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dirty="0"/>
          </a:p>
        </p:txBody>
      </p:sp>
      <p:sp>
        <p:nvSpPr>
          <p:cNvPr id="7" name="Title 1"/>
          <p:cNvSpPr txBox="1"/>
          <p:nvPr/>
        </p:nvSpPr>
        <p:spPr>
          <a:xfrm>
            <a:off x="1936286"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57387" y="1325716"/>
            <a:ext cx="4843463"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UNIT-V: </a:t>
            </a:r>
            <a:r>
              <a:rPr lang="en-US" sz="1575" b="1" dirty="0"/>
              <a:t> RECENT TRENDS</a:t>
            </a:r>
            <a:endParaRPr lang="en-IN" sz="1575" b="1" dirty="0"/>
          </a:p>
        </p:txBody>
      </p:sp>
      <p:graphicFrame>
        <p:nvGraphicFramePr>
          <p:cNvPr id="23" name="Diagram 22"/>
          <p:cNvGraphicFramePr/>
          <p:nvPr/>
        </p:nvGraphicFramePr>
        <p:xfrm>
          <a:off x="1957387" y="1749212"/>
          <a:ext cx="5614988" cy="172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45103" y="1"/>
            <a:ext cx="813887" cy="475529"/>
          </a:xfrm>
          <a:prstGeom prst="rect">
            <a:avLst/>
          </a:prstGeom>
        </p:spPr>
      </p:pic>
    </p:spTree>
    <p:extLst>
      <p:ext uri="{BB962C8B-B14F-4D97-AF65-F5344CB8AC3E}">
        <p14:creationId xmlns:p14="http://schemas.microsoft.com/office/powerpoint/2010/main" val="3786997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fontScale="92500" lnSpcReduction="10000"/>
          </a:bodyPr>
          <a:lstStyle/>
          <a:p>
            <a:pPr marL="0" indent="0">
              <a:buNone/>
            </a:pPr>
            <a:r>
              <a:rPr lang="en-US" b="1" dirty="0" smtClean="0"/>
              <a:t>7.</a:t>
            </a:r>
            <a:r>
              <a:rPr lang="en-US" dirty="0" smtClean="0"/>
              <a:t> </a:t>
            </a:r>
            <a:r>
              <a:rPr lang="en-US" dirty="0"/>
              <a:t>In any directed graph if all edges are reciprocal, can have maximum of |E</a:t>
            </a:r>
            <a:r>
              <a:rPr lang="en-US" dirty="0" smtClean="0"/>
              <a:t>|=</a:t>
            </a:r>
          </a:p>
          <a:p>
            <a:pPr marL="0" indent="0">
              <a:buNone/>
            </a:pPr>
            <a:r>
              <a:rPr lang="en-US" cap="all" dirty="0" smtClean="0"/>
              <a:t>A</a:t>
            </a:r>
            <a:r>
              <a:rPr lang="en-US" cap="all" dirty="0"/>
              <a:t>.</a:t>
            </a:r>
            <a:r>
              <a:rPr lang="en-US" dirty="0"/>
              <a:t> 1</a:t>
            </a:r>
          </a:p>
          <a:p>
            <a:pPr marL="0" indent="0">
              <a:buNone/>
            </a:pPr>
            <a:r>
              <a:rPr lang="en-US" cap="all" dirty="0"/>
              <a:t>B.</a:t>
            </a:r>
            <a:r>
              <a:rPr lang="en-US" dirty="0"/>
              <a:t> 0</a:t>
            </a:r>
          </a:p>
          <a:p>
            <a:pPr marL="0" indent="0">
              <a:buNone/>
            </a:pPr>
            <a:r>
              <a:rPr lang="en-US" b="1" cap="all" dirty="0"/>
              <a:t>C.</a:t>
            </a:r>
            <a:r>
              <a:rPr lang="en-US" b="1" dirty="0"/>
              <a:t> 2</a:t>
            </a:r>
          </a:p>
          <a:p>
            <a:pPr marL="0" indent="0">
              <a:buNone/>
            </a:pPr>
            <a:r>
              <a:rPr lang="en-US" cap="all" dirty="0"/>
              <a:t>D.</a:t>
            </a:r>
            <a:r>
              <a:rPr lang="en-US" dirty="0"/>
              <a:t> None of the above</a:t>
            </a:r>
          </a:p>
          <a:p>
            <a:pPr marL="0" indent="0">
              <a:buNone/>
            </a:pPr>
            <a:endParaRPr lang="en-US" dirty="0"/>
          </a:p>
          <a:p>
            <a:pPr marL="0" indent="0">
              <a:buNone/>
            </a:pPr>
            <a:r>
              <a:rPr lang="en-US" b="1" dirty="0" smtClean="0"/>
              <a:t>8. </a:t>
            </a:r>
            <a:r>
              <a:rPr lang="en-US" dirty="0"/>
              <a:t>Reciprocity can be computed using</a:t>
            </a:r>
          </a:p>
          <a:p>
            <a:pPr marL="0" indent="0">
              <a:buNone/>
            </a:pPr>
            <a:r>
              <a:rPr lang="en-US" cap="all" dirty="0"/>
              <a:t>A.</a:t>
            </a:r>
            <a:r>
              <a:rPr lang="en-US" dirty="0"/>
              <a:t> Simple Matrix</a:t>
            </a:r>
          </a:p>
          <a:p>
            <a:pPr marL="0" indent="0">
              <a:buNone/>
            </a:pPr>
            <a:r>
              <a:rPr lang="en-US" b="1" cap="all" dirty="0"/>
              <a:t>B.</a:t>
            </a:r>
            <a:r>
              <a:rPr lang="en-US" b="1" dirty="0"/>
              <a:t> Adjacency Matrix</a:t>
            </a:r>
          </a:p>
          <a:p>
            <a:pPr marL="0" indent="0">
              <a:buNone/>
            </a:pPr>
            <a:r>
              <a:rPr lang="en-US" cap="all" dirty="0"/>
              <a:t>C.</a:t>
            </a:r>
            <a:r>
              <a:rPr lang="en-US" dirty="0"/>
              <a:t> Eigen Vector</a:t>
            </a:r>
          </a:p>
          <a:p>
            <a:pPr marL="0" indent="0">
              <a:buNone/>
            </a:pPr>
            <a:r>
              <a:rPr lang="en-US" cap="all" dirty="0"/>
              <a:t>D.</a:t>
            </a:r>
            <a:r>
              <a:rPr lang="en-US" dirty="0"/>
              <a:t> None of the above</a:t>
            </a:r>
          </a:p>
          <a:p>
            <a:pPr marL="0" indent="0">
              <a:buNone/>
            </a:pPr>
            <a:endParaRPr lang="en-US" dirty="0"/>
          </a:p>
          <a:p>
            <a:pPr marL="0" indent="0">
              <a:buNone/>
            </a:pPr>
            <a:r>
              <a:rPr lang="en-US" b="1" dirty="0" smtClean="0"/>
              <a:t>9. </a:t>
            </a:r>
            <a:r>
              <a:rPr lang="en-US" dirty="0"/>
              <a:t>The________ analyzes transitivity in an undirected graph.</a:t>
            </a:r>
          </a:p>
          <a:p>
            <a:pPr marL="0" indent="0">
              <a:buNone/>
            </a:pPr>
            <a:r>
              <a:rPr lang="en-US" cap="all" dirty="0"/>
              <a:t>A.</a:t>
            </a:r>
            <a:r>
              <a:rPr lang="en-US" dirty="0"/>
              <a:t> Reciprocity</a:t>
            </a:r>
          </a:p>
          <a:p>
            <a:pPr marL="0" indent="0">
              <a:buNone/>
            </a:pPr>
            <a:r>
              <a:rPr lang="en-US" b="1" cap="all" dirty="0"/>
              <a:t>B.</a:t>
            </a:r>
            <a:r>
              <a:rPr lang="en-US" b="1" dirty="0"/>
              <a:t> clustering coefficient</a:t>
            </a:r>
          </a:p>
          <a:p>
            <a:pPr marL="0" indent="0">
              <a:buNone/>
            </a:pPr>
            <a:r>
              <a:rPr lang="en-US" cap="all" dirty="0"/>
              <a:t>C.</a:t>
            </a:r>
            <a:r>
              <a:rPr lang="en-US" dirty="0"/>
              <a:t> Centrality</a:t>
            </a:r>
          </a:p>
          <a:p>
            <a:pPr marL="0" indent="0">
              <a:buNone/>
            </a:pPr>
            <a:r>
              <a:rPr lang="en-US" cap="all" dirty="0"/>
              <a:t>D.</a:t>
            </a:r>
            <a:r>
              <a:rPr lang="en-US" dirty="0"/>
              <a:t> Closeness</a:t>
            </a:r>
          </a:p>
          <a:p>
            <a:pPr marL="0" indent="0">
              <a:buNone/>
            </a:pPr>
            <a:endParaRPr lang="en-US" b="1" dirty="0"/>
          </a:p>
          <a:p>
            <a:endParaRPr lang="en-US" dirty="0"/>
          </a:p>
        </p:txBody>
      </p:sp>
      <p:sp>
        <p:nvSpPr>
          <p:cNvPr id="4" name="Date Placeholder 3"/>
          <p:cNvSpPr>
            <a:spLocks noGrp="1"/>
          </p:cNvSpPr>
          <p:nvPr>
            <p:ph type="dt" sz="half" idx="10"/>
          </p:nvPr>
        </p:nvSpPr>
        <p:spPr/>
        <p:txBody>
          <a:bodyPr/>
          <a:lstStyle/>
          <a:p>
            <a:fld id="{5948CBDD-BA40-4A8B-9E91-22016D1C7D2E}"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447800" cy="612872"/>
          </a:xfrm>
          <a:prstGeom prst="rect">
            <a:avLst/>
          </a:prstGeom>
          <a:noFill/>
        </p:spPr>
      </p:pic>
      <p:pic>
        <p:nvPicPr>
          <p:cNvPr id="9" name="Picture 8" descr="NIET LOGO.jpg"/>
          <p:cNvPicPr>
            <a:picLocks noChangeAspect="1"/>
          </p:cNvPicPr>
          <p:nvPr/>
        </p:nvPicPr>
        <p:blipFill>
          <a:blip r:embed="rId4"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3888083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lnSpcReduction="10000"/>
          </a:bodyPr>
          <a:lstStyle/>
          <a:p>
            <a:pPr marL="0" indent="0">
              <a:buNone/>
            </a:pPr>
            <a:r>
              <a:rPr lang="en-US" b="1" dirty="0" smtClean="0"/>
              <a:t>10. </a:t>
            </a:r>
            <a:r>
              <a:rPr lang="en-US" dirty="0"/>
              <a:t>___________ social network is considered the most popular for business to business marketing?</a:t>
            </a:r>
            <a:br>
              <a:rPr lang="en-US" dirty="0"/>
            </a:br>
            <a:r>
              <a:rPr lang="en-US" dirty="0"/>
              <a:t>a</a:t>
            </a:r>
            <a:r>
              <a:rPr lang="en-US" dirty="0" smtClean="0"/>
              <a:t>). Facebook</a:t>
            </a:r>
            <a:r>
              <a:rPr lang="en-US" dirty="0"/>
              <a:t/>
            </a:r>
            <a:br>
              <a:rPr lang="en-US" dirty="0"/>
            </a:br>
            <a:r>
              <a:rPr lang="en-US" dirty="0" smtClean="0"/>
              <a:t>b) .</a:t>
            </a:r>
            <a:r>
              <a:rPr lang="en-US" dirty="0"/>
              <a:t>Orkut</a:t>
            </a:r>
            <a:br>
              <a:rPr lang="en-US" dirty="0"/>
            </a:br>
            <a:r>
              <a:rPr lang="en-US" dirty="0" smtClean="0"/>
              <a:t>c) .</a:t>
            </a:r>
            <a:r>
              <a:rPr lang="en-US" dirty="0" err="1"/>
              <a:t>Ryze</a:t>
            </a:r>
            <a:r>
              <a:rPr lang="en-US" dirty="0"/>
              <a:t/>
            </a:r>
            <a:br>
              <a:rPr lang="en-US" dirty="0"/>
            </a:br>
            <a:r>
              <a:rPr lang="en-US" b="1" dirty="0" smtClean="0"/>
              <a:t>d). LinkedIn</a:t>
            </a:r>
            <a:endParaRPr lang="en-US" b="1" dirty="0"/>
          </a:p>
          <a:p>
            <a:pPr marL="0" indent="0">
              <a:buNone/>
            </a:pPr>
            <a:endParaRPr lang="en-US" dirty="0"/>
          </a:p>
          <a:p>
            <a:pPr marL="0" indent="0">
              <a:buNone/>
            </a:pPr>
            <a:r>
              <a:rPr lang="en-US" b="1" dirty="0" smtClean="0"/>
              <a:t>11. </a:t>
            </a:r>
            <a:r>
              <a:rPr lang="en-US" dirty="0"/>
              <a:t>when marketing with social networks is to identify the goals.</a:t>
            </a:r>
            <a:br>
              <a:rPr lang="en-US" dirty="0"/>
            </a:br>
            <a:r>
              <a:rPr lang="en-US" b="1" dirty="0"/>
              <a:t>a</a:t>
            </a:r>
            <a:r>
              <a:rPr lang="en-US" b="1" dirty="0" smtClean="0"/>
              <a:t>).</a:t>
            </a:r>
            <a:r>
              <a:rPr lang="en-US" b="1" dirty="0"/>
              <a:t>True</a:t>
            </a:r>
            <a:r>
              <a:rPr lang="en-US" dirty="0"/>
              <a:t/>
            </a:r>
            <a:br>
              <a:rPr lang="en-US" dirty="0"/>
            </a:br>
            <a:r>
              <a:rPr lang="en-US" dirty="0" smtClean="0"/>
              <a:t>b).</a:t>
            </a:r>
            <a:r>
              <a:rPr lang="en-US" dirty="0"/>
              <a:t>False</a:t>
            </a:r>
            <a:br>
              <a:rPr lang="en-US" dirty="0"/>
            </a:br>
            <a:r>
              <a:rPr lang="en-US" dirty="0" smtClean="0"/>
              <a:t>c).</a:t>
            </a:r>
            <a:r>
              <a:rPr lang="en-US" dirty="0"/>
              <a:t>maybe</a:t>
            </a:r>
            <a:br>
              <a:rPr lang="en-US" dirty="0"/>
            </a:br>
            <a:r>
              <a:rPr lang="en-US" dirty="0" smtClean="0"/>
              <a:t>d).</a:t>
            </a:r>
            <a:r>
              <a:rPr lang="en-US" dirty="0"/>
              <a:t>Maybe </a:t>
            </a:r>
            <a:r>
              <a:rPr lang="en-US" dirty="0" smtClean="0"/>
              <a:t>not</a:t>
            </a:r>
          </a:p>
          <a:p>
            <a:pPr marL="0" indent="0">
              <a:buNone/>
            </a:pPr>
            <a:endParaRPr lang="en-US" dirty="0"/>
          </a:p>
          <a:p>
            <a:pPr marL="0" indent="0">
              <a:buNone/>
            </a:pPr>
            <a:r>
              <a:rPr lang="en-US" b="1" dirty="0" smtClean="0"/>
              <a:t>12. </a:t>
            </a:r>
            <a:r>
              <a:rPr lang="en-US" dirty="0"/>
              <a:t>To compute structural equivalence, we look at the________ shared by two nodes</a:t>
            </a:r>
          </a:p>
          <a:p>
            <a:pPr marL="0" indent="0">
              <a:buNone/>
            </a:pPr>
            <a:r>
              <a:rPr lang="en-US" b="1" dirty="0" smtClean="0"/>
              <a:t>a) </a:t>
            </a:r>
            <a:r>
              <a:rPr lang="en-US" b="1" dirty="0" err="1" smtClean="0"/>
              <a:t>nighborhood</a:t>
            </a:r>
            <a:endParaRPr lang="en-US" b="1" dirty="0"/>
          </a:p>
          <a:p>
            <a:pPr marL="0" indent="0">
              <a:buNone/>
            </a:pPr>
            <a:r>
              <a:rPr lang="en-US" dirty="0" smtClean="0"/>
              <a:t>b)</a:t>
            </a:r>
            <a:r>
              <a:rPr lang="en-US" dirty="0" err="1" smtClean="0"/>
              <a:t>adjcent</a:t>
            </a:r>
            <a:endParaRPr lang="en-US" dirty="0"/>
          </a:p>
          <a:p>
            <a:pPr marL="0" indent="0">
              <a:buNone/>
            </a:pPr>
            <a:r>
              <a:rPr lang="en-US" dirty="0" smtClean="0"/>
              <a:t>c)Same</a:t>
            </a:r>
            <a:endParaRPr lang="en-US" dirty="0"/>
          </a:p>
          <a:p>
            <a:pPr marL="0" indent="0">
              <a:buNone/>
            </a:pPr>
            <a:r>
              <a:rPr lang="en-US" dirty="0" smtClean="0"/>
              <a:t>d)None </a:t>
            </a:r>
            <a:r>
              <a:rPr lang="en-US" dirty="0"/>
              <a:t>of these</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A10E646D-7A3F-4F43-B483-7CAF2ED5D547}"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pic>
        <p:nvPicPr>
          <p:cNvPr id="9" name="Picture 8"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33224179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a:bodyPr>
          <a:lstStyle/>
          <a:p>
            <a:pPr marL="0" indent="0">
              <a:buNone/>
            </a:pPr>
            <a:r>
              <a:rPr lang="en-US" b="1" dirty="0" smtClean="0"/>
              <a:t>13. </a:t>
            </a:r>
            <a:r>
              <a:rPr lang="en-US" dirty="0"/>
              <a:t>On which social network should you share content most frequently?</a:t>
            </a:r>
            <a:br>
              <a:rPr lang="en-US" dirty="0"/>
            </a:br>
            <a:r>
              <a:rPr lang="en-US" dirty="0"/>
              <a:t>(A). Facebook</a:t>
            </a:r>
            <a:br>
              <a:rPr lang="en-US" dirty="0"/>
            </a:br>
            <a:r>
              <a:rPr lang="en-US" dirty="0"/>
              <a:t>(B). Pinterest</a:t>
            </a:r>
            <a:br>
              <a:rPr lang="en-US" dirty="0"/>
            </a:br>
            <a:r>
              <a:rPr lang="en-US" b="1" dirty="0"/>
              <a:t>(C). Twitter</a:t>
            </a:r>
            <a:br>
              <a:rPr lang="en-US" b="1" dirty="0"/>
            </a:br>
            <a:r>
              <a:rPr lang="en-US" dirty="0"/>
              <a:t>(D). </a:t>
            </a:r>
            <a:r>
              <a:rPr lang="en-US" dirty="0" smtClean="0"/>
              <a:t>LinkedIn</a:t>
            </a:r>
          </a:p>
          <a:p>
            <a:pPr marL="0" indent="0">
              <a:buNone/>
            </a:pPr>
            <a:r>
              <a:rPr lang="en-US" dirty="0" smtClean="0"/>
              <a:t/>
            </a:r>
            <a:br>
              <a:rPr lang="en-US" dirty="0" smtClean="0"/>
            </a:br>
            <a:r>
              <a:rPr lang="en-US" b="1" dirty="0" smtClean="0"/>
              <a:t>14</a:t>
            </a:r>
            <a:r>
              <a:rPr lang="en-US" dirty="0" smtClean="0"/>
              <a:t>. Which </a:t>
            </a:r>
            <a:r>
              <a:rPr lang="en-US" dirty="0"/>
              <a:t>is not social media network?</a:t>
            </a:r>
            <a:br>
              <a:rPr lang="en-US" dirty="0"/>
            </a:br>
            <a:r>
              <a:rPr lang="en-US" dirty="0"/>
              <a:t>(A). Facebook</a:t>
            </a:r>
            <a:br>
              <a:rPr lang="en-US" dirty="0"/>
            </a:br>
            <a:r>
              <a:rPr lang="en-US" b="1" dirty="0"/>
              <a:t>(B). Wikipedia</a:t>
            </a:r>
            <a:br>
              <a:rPr lang="en-US" b="1" dirty="0"/>
            </a:br>
            <a:r>
              <a:rPr lang="en-US" dirty="0"/>
              <a:t>(C). Twitter</a:t>
            </a:r>
            <a:br>
              <a:rPr lang="en-US" dirty="0"/>
            </a:br>
            <a:r>
              <a:rPr lang="en-US" dirty="0"/>
              <a:t>(D). LinkedIn</a:t>
            </a:r>
            <a:br>
              <a:rPr lang="en-US" dirty="0"/>
            </a:br>
            <a:endParaRPr lang="en-US" dirty="0"/>
          </a:p>
          <a:p>
            <a:pPr marL="0" indent="0">
              <a:buNone/>
            </a:pPr>
            <a:r>
              <a:rPr lang="en-US" b="1" dirty="0" smtClean="0"/>
              <a:t>15. </a:t>
            </a:r>
            <a:r>
              <a:rPr lang="en-US" dirty="0"/>
              <a:t> ________is the behavior individuals exhibit with respect to other individuals.</a:t>
            </a:r>
          </a:p>
          <a:p>
            <a:pPr marL="0" indent="0">
              <a:buNone/>
            </a:pPr>
            <a:r>
              <a:rPr lang="en-US" b="1" cap="all" dirty="0" smtClean="0"/>
              <a:t>A).</a:t>
            </a:r>
            <a:r>
              <a:rPr lang="en-US" b="1" dirty="0"/>
              <a:t> user-user behavior</a:t>
            </a:r>
          </a:p>
          <a:p>
            <a:pPr marL="0" indent="0">
              <a:buNone/>
            </a:pPr>
            <a:r>
              <a:rPr lang="en-US" cap="all" dirty="0" smtClean="0"/>
              <a:t>B).</a:t>
            </a:r>
            <a:r>
              <a:rPr lang="en-US" dirty="0"/>
              <a:t> User-Community Behavior</a:t>
            </a:r>
          </a:p>
          <a:p>
            <a:pPr marL="0" indent="0">
              <a:buNone/>
            </a:pPr>
            <a:r>
              <a:rPr lang="en-US" cap="all" dirty="0" smtClean="0"/>
              <a:t>C).</a:t>
            </a:r>
            <a:r>
              <a:rPr lang="en-US" dirty="0"/>
              <a:t> User-Entity Behavior</a:t>
            </a:r>
          </a:p>
          <a:p>
            <a:pPr marL="0" indent="0">
              <a:buNone/>
            </a:pPr>
            <a:r>
              <a:rPr lang="en-US" cap="all" dirty="0" smtClean="0"/>
              <a:t>D).</a:t>
            </a:r>
            <a:r>
              <a:rPr lang="en-US" dirty="0"/>
              <a:t> None of these</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8F51800-7139-40DD-93E0-E2CE76E62D97}"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pic>
        <p:nvPicPr>
          <p:cNvPr id="9" name="Picture 8" descr="NIET LOGO.jpg"/>
          <p:cNvPicPr>
            <a:picLocks noChangeAspect="1"/>
          </p:cNvPicPr>
          <p:nvPr/>
        </p:nvPicPr>
        <p:blipFill>
          <a:blip r:embed="rId3" cstate="print"/>
          <a:stretch>
            <a:fillRect/>
          </a:stretch>
        </p:blipFill>
        <p:spPr>
          <a:xfrm>
            <a:off x="0" y="-19050"/>
            <a:ext cx="1295400" cy="609600"/>
          </a:xfrm>
          <a:prstGeom prst="rect">
            <a:avLst/>
          </a:prstGeom>
        </p:spPr>
      </p:pic>
    </p:spTree>
    <p:extLst>
      <p:ext uri="{BB962C8B-B14F-4D97-AF65-F5344CB8AC3E}">
        <p14:creationId xmlns:p14="http://schemas.microsoft.com/office/powerpoint/2010/main" val="42366094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14352"/>
            <a:ext cx="7391400" cy="4195762"/>
          </a:xfrm>
        </p:spPr>
        <p:txBody>
          <a:bodyPr>
            <a:noAutofit/>
          </a:bodyPr>
          <a:lstStyle/>
          <a:p>
            <a:pPr marL="0" indent="0">
              <a:buNone/>
            </a:pPr>
            <a:r>
              <a:rPr lang="en-US" b="1" dirty="0" smtClean="0">
                <a:latin typeface="+mj-lt"/>
              </a:rPr>
              <a:t>16. </a:t>
            </a:r>
            <a:r>
              <a:rPr lang="en-US" dirty="0">
                <a:latin typeface="+mj-lt"/>
              </a:rPr>
              <a:t>In Behavior Analysis Methodology___________ step aims to find the relationship between features and behavior</a:t>
            </a:r>
          </a:p>
          <a:p>
            <a:pPr marL="0" indent="0">
              <a:buNone/>
            </a:pPr>
            <a:r>
              <a:rPr lang="en-US" cap="all" dirty="0">
                <a:latin typeface="+mj-lt"/>
              </a:rPr>
              <a:t>A.</a:t>
            </a:r>
            <a:r>
              <a:rPr lang="en-US" dirty="0">
                <a:latin typeface="+mj-lt"/>
              </a:rPr>
              <a:t> An observable behavior</a:t>
            </a:r>
          </a:p>
          <a:p>
            <a:pPr marL="0" indent="0">
              <a:buNone/>
            </a:pPr>
            <a:r>
              <a:rPr lang="en-US" cap="all" dirty="0">
                <a:latin typeface="+mj-lt"/>
              </a:rPr>
              <a:t>B.</a:t>
            </a:r>
            <a:r>
              <a:rPr lang="en-US" dirty="0">
                <a:latin typeface="+mj-lt"/>
              </a:rPr>
              <a:t> Features.</a:t>
            </a:r>
          </a:p>
          <a:p>
            <a:pPr marL="0" indent="0">
              <a:buNone/>
            </a:pPr>
            <a:r>
              <a:rPr lang="en-US" b="1" cap="all" dirty="0">
                <a:latin typeface="+mj-lt"/>
              </a:rPr>
              <a:t>C.</a:t>
            </a:r>
            <a:r>
              <a:rPr lang="en-US" b="1" dirty="0">
                <a:latin typeface="+mj-lt"/>
              </a:rPr>
              <a:t> Feature-Behavior Association</a:t>
            </a:r>
            <a:r>
              <a:rPr lang="en-US" dirty="0">
                <a:latin typeface="+mj-lt"/>
              </a:rPr>
              <a:t>.</a:t>
            </a:r>
          </a:p>
          <a:p>
            <a:pPr marL="0" indent="0">
              <a:buNone/>
            </a:pPr>
            <a:r>
              <a:rPr lang="en-US" cap="all" dirty="0">
                <a:latin typeface="+mj-lt"/>
              </a:rPr>
              <a:t>D.</a:t>
            </a:r>
            <a:r>
              <a:rPr lang="en-US" dirty="0">
                <a:latin typeface="+mj-lt"/>
              </a:rPr>
              <a:t> observable </a:t>
            </a:r>
            <a:r>
              <a:rPr lang="en-US" dirty="0" smtClean="0">
                <a:latin typeface="+mj-lt"/>
              </a:rPr>
              <a:t>behavior</a:t>
            </a:r>
          </a:p>
          <a:p>
            <a:pPr marL="0" indent="0">
              <a:buNone/>
            </a:pPr>
            <a:endParaRPr lang="en-US" dirty="0">
              <a:latin typeface="+mj-lt"/>
            </a:endParaRPr>
          </a:p>
          <a:p>
            <a:pPr marL="0" indent="0">
              <a:buNone/>
            </a:pPr>
            <a:r>
              <a:rPr lang="en-US" b="1" dirty="0" smtClean="0">
                <a:latin typeface="+mj-lt"/>
              </a:rPr>
              <a:t>17. </a:t>
            </a:r>
            <a:r>
              <a:rPr lang="en-US" dirty="0">
                <a:latin typeface="+mj-lt"/>
              </a:rPr>
              <a:t>The main purpose for structure mining is to extract previously unknown relationships </a:t>
            </a:r>
            <a:r>
              <a:rPr lang="en-US" dirty="0" smtClean="0">
                <a:latin typeface="+mj-lt"/>
              </a:rPr>
              <a:t>between</a:t>
            </a:r>
            <a:endParaRPr lang="en-US" b="1" dirty="0" smtClean="0">
              <a:latin typeface="+mj-lt"/>
            </a:endParaRPr>
          </a:p>
          <a:p>
            <a:pPr marL="342900" indent="-342900">
              <a:buAutoNum type="alphaUcPeriod"/>
            </a:pPr>
            <a:r>
              <a:rPr lang="en-US" b="1" dirty="0" smtClean="0">
                <a:latin typeface="+mj-lt"/>
              </a:rPr>
              <a:t>Web </a:t>
            </a:r>
            <a:r>
              <a:rPr lang="en-US" b="1" dirty="0">
                <a:latin typeface="+mj-lt"/>
              </a:rPr>
              <a:t>pages</a:t>
            </a:r>
            <a:r>
              <a:rPr lang="en-US" dirty="0">
                <a:latin typeface="+mj-lt"/>
              </a:rPr>
              <a:t/>
            </a:r>
            <a:br>
              <a:rPr lang="en-US" dirty="0">
                <a:latin typeface="+mj-lt"/>
              </a:rPr>
            </a:br>
            <a:r>
              <a:rPr lang="en-US" dirty="0" smtClean="0">
                <a:latin typeface="+mj-lt"/>
              </a:rPr>
              <a:t>B. </a:t>
            </a:r>
            <a:r>
              <a:rPr lang="en-US" dirty="0">
                <a:latin typeface="+mj-lt"/>
              </a:rPr>
              <a:t>Web hyperlinks</a:t>
            </a:r>
            <a:br>
              <a:rPr lang="en-US" dirty="0">
                <a:latin typeface="+mj-lt"/>
              </a:rPr>
            </a:br>
            <a:r>
              <a:rPr lang="en-US" dirty="0" smtClean="0">
                <a:latin typeface="+mj-lt"/>
              </a:rPr>
              <a:t>C. Web </a:t>
            </a:r>
            <a:r>
              <a:rPr lang="en-US" dirty="0">
                <a:latin typeface="+mj-lt"/>
              </a:rPr>
              <a:t>data</a:t>
            </a:r>
            <a:br>
              <a:rPr lang="en-US" dirty="0">
                <a:latin typeface="+mj-lt"/>
              </a:rPr>
            </a:br>
            <a:r>
              <a:rPr lang="en-US" dirty="0" smtClean="0">
                <a:latin typeface="+mj-lt"/>
              </a:rPr>
              <a:t>D. </a:t>
            </a:r>
            <a:r>
              <a:rPr lang="en-US" dirty="0">
                <a:latin typeface="+mj-lt"/>
              </a:rPr>
              <a:t>Web </a:t>
            </a:r>
            <a:r>
              <a:rPr lang="en-US" dirty="0" smtClean="0">
                <a:latin typeface="+mj-lt"/>
              </a:rPr>
              <a:t>contents</a:t>
            </a:r>
          </a:p>
          <a:p>
            <a:pPr marL="342900" indent="-342900">
              <a:buAutoNum type="alphaUcPeriod"/>
            </a:pPr>
            <a:endParaRPr lang="en-US" dirty="0">
              <a:latin typeface="+mj-lt"/>
            </a:endParaRPr>
          </a:p>
          <a:p>
            <a:pPr marL="0" indent="0">
              <a:buNone/>
            </a:pPr>
            <a:r>
              <a:rPr lang="en-US" b="1" dirty="0" smtClean="0">
                <a:latin typeface="+mj-lt"/>
              </a:rPr>
              <a:t>18. </a:t>
            </a:r>
            <a:r>
              <a:rPr lang="en-US" dirty="0">
                <a:latin typeface="+mj-lt"/>
              </a:rPr>
              <a:t>Web structure mining is the process of discovering ____ information from the </a:t>
            </a:r>
            <a:r>
              <a:rPr lang="en-US" dirty="0" smtClean="0">
                <a:latin typeface="+mj-lt"/>
              </a:rPr>
              <a:t>web</a:t>
            </a:r>
            <a:endParaRPr lang="en-US" b="1" dirty="0" smtClean="0">
              <a:latin typeface="+mj-lt"/>
            </a:endParaRPr>
          </a:p>
          <a:p>
            <a:pPr marL="0" indent="0">
              <a:buNone/>
            </a:pPr>
            <a:r>
              <a:rPr lang="en-US" dirty="0" smtClean="0">
                <a:latin typeface="+mj-lt"/>
              </a:rPr>
              <a:t>A</a:t>
            </a:r>
            <a:r>
              <a:rPr lang="en-US" dirty="0">
                <a:latin typeface="+mj-lt"/>
              </a:rPr>
              <a:t>.  Semi structured</a:t>
            </a:r>
            <a:br>
              <a:rPr lang="en-US" dirty="0">
                <a:latin typeface="+mj-lt"/>
              </a:rPr>
            </a:br>
            <a:r>
              <a:rPr lang="en-US" dirty="0" smtClean="0">
                <a:latin typeface="+mj-lt"/>
              </a:rPr>
              <a:t>B.  Unstructured</a:t>
            </a:r>
            <a:r>
              <a:rPr lang="en-US" dirty="0">
                <a:latin typeface="+mj-lt"/>
              </a:rPr>
              <a:t/>
            </a:r>
            <a:br>
              <a:rPr lang="en-US" dirty="0">
                <a:latin typeface="+mj-lt"/>
              </a:rPr>
            </a:br>
            <a:r>
              <a:rPr lang="en-US" b="1" dirty="0" smtClean="0">
                <a:latin typeface="+mj-lt"/>
              </a:rPr>
              <a:t>C. Structured</a:t>
            </a:r>
            <a:r>
              <a:rPr lang="en-US" dirty="0">
                <a:latin typeface="+mj-lt"/>
              </a:rPr>
              <a:t/>
            </a:r>
            <a:br>
              <a:rPr lang="en-US" dirty="0">
                <a:latin typeface="+mj-lt"/>
              </a:rPr>
            </a:br>
            <a:r>
              <a:rPr lang="en-US" dirty="0" smtClean="0">
                <a:latin typeface="+mj-lt"/>
              </a:rPr>
              <a:t>D. None </a:t>
            </a:r>
            <a:r>
              <a:rPr lang="en-US" dirty="0">
                <a:latin typeface="+mj-lt"/>
              </a:rPr>
              <a:t>of the above</a:t>
            </a:r>
            <a:r>
              <a:rPr lang="en-US" dirty="0"/>
              <a:t>		</a:t>
            </a:r>
          </a:p>
        </p:txBody>
      </p:sp>
      <p:sp>
        <p:nvSpPr>
          <p:cNvPr id="4" name="Date Placeholder 3"/>
          <p:cNvSpPr>
            <a:spLocks noGrp="1"/>
          </p:cNvSpPr>
          <p:nvPr>
            <p:ph type="dt" sz="half" idx="10"/>
          </p:nvPr>
        </p:nvSpPr>
        <p:spPr/>
        <p:txBody>
          <a:bodyPr/>
          <a:lstStyle/>
          <a:p>
            <a:fld id="{D8747707-09DA-452E-A567-ED47022BD867}"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pic>
        <p:nvPicPr>
          <p:cNvPr id="9" name="Picture 8"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1633268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latin typeface="+mj-lt"/>
              </a:rPr>
              <a:t>19</a:t>
            </a:r>
            <a:r>
              <a:rPr lang="en-US" dirty="0" smtClean="0">
                <a:latin typeface="+mj-lt"/>
              </a:rPr>
              <a:t>.__________ </a:t>
            </a:r>
            <a:r>
              <a:rPr lang="en-US" dirty="0">
                <a:latin typeface="+mj-lt"/>
              </a:rPr>
              <a:t>examples of individual behavior modeling.</a:t>
            </a:r>
          </a:p>
          <a:p>
            <a:pPr marL="0" indent="0">
              <a:buNone/>
            </a:pPr>
            <a:r>
              <a:rPr lang="en-US" cap="all" dirty="0">
                <a:latin typeface="+mj-lt"/>
              </a:rPr>
              <a:t>A.</a:t>
            </a:r>
            <a:r>
              <a:rPr lang="en-US" dirty="0">
                <a:latin typeface="+mj-lt"/>
              </a:rPr>
              <a:t> Cascade Models</a:t>
            </a:r>
          </a:p>
          <a:p>
            <a:pPr marL="0" indent="0">
              <a:buNone/>
            </a:pPr>
            <a:r>
              <a:rPr lang="en-US" cap="all" dirty="0">
                <a:latin typeface="+mj-lt"/>
              </a:rPr>
              <a:t>B.</a:t>
            </a:r>
            <a:r>
              <a:rPr lang="en-US" dirty="0">
                <a:latin typeface="+mj-lt"/>
              </a:rPr>
              <a:t> threshold models</a:t>
            </a:r>
          </a:p>
          <a:p>
            <a:pPr marL="0" indent="0">
              <a:buNone/>
            </a:pPr>
            <a:r>
              <a:rPr lang="en-US" cap="all" dirty="0">
                <a:latin typeface="+mj-lt"/>
              </a:rPr>
              <a:t>C.</a:t>
            </a:r>
            <a:r>
              <a:rPr lang="en-US" dirty="0">
                <a:latin typeface="+mj-lt"/>
              </a:rPr>
              <a:t> None of these</a:t>
            </a:r>
          </a:p>
          <a:p>
            <a:pPr marL="0" indent="0">
              <a:buNone/>
            </a:pPr>
            <a:r>
              <a:rPr lang="en-US" b="1" cap="all" dirty="0">
                <a:latin typeface="+mj-lt"/>
              </a:rPr>
              <a:t>D.</a:t>
            </a:r>
            <a:r>
              <a:rPr lang="en-US" b="1" dirty="0">
                <a:latin typeface="+mj-lt"/>
              </a:rPr>
              <a:t> </a:t>
            </a:r>
            <a:r>
              <a:rPr lang="en-US" b="1" dirty="0" smtClean="0">
                <a:latin typeface="+mj-lt"/>
              </a:rPr>
              <a:t>both</a:t>
            </a:r>
          </a:p>
          <a:p>
            <a:pPr marL="0" indent="0">
              <a:buNone/>
            </a:pPr>
            <a:endParaRPr lang="en-US" b="1" dirty="0" smtClean="0">
              <a:latin typeface="+mj-lt"/>
            </a:endParaRPr>
          </a:p>
          <a:p>
            <a:pPr marL="0" indent="0">
              <a:buNone/>
            </a:pPr>
            <a:r>
              <a:rPr lang="en-US" b="1" dirty="0" smtClean="0">
                <a:latin typeface="+mj-lt"/>
              </a:rPr>
              <a:t>20</a:t>
            </a:r>
            <a:r>
              <a:rPr lang="en-US" dirty="0" smtClean="0">
                <a:latin typeface="+mj-lt"/>
              </a:rPr>
              <a:t>. Which </a:t>
            </a:r>
            <a:r>
              <a:rPr lang="en-US" dirty="0">
                <a:latin typeface="+mj-lt"/>
              </a:rPr>
              <a:t>of the following is not a data pre-processing methods</a:t>
            </a:r>
          </a:p>
          <a:p>
            <a:pPr marL="0" indent="0">
              <a:buNone/>
            </a:pPr>
            <a:r>
              <a:rPr lang="en-US" b="1" cap="all" dirty="0">
                <a:latin typeface="+mj-lt"/>
              </a:rPr>
              <a:t>A.</a:t>
            </a:r>
            <a:r>
              <a:rPr lang="en-US" b="1" dirty="0">
                <a:latin typeface="+mj-lt"/>
              </a:rPr>
              <a:t> Data Visualization</a:t>
            </a:r>
          </a:p>
          <a:p>
            <a:pPr marL="0" indent="0">
              <a:buNone/>
            </a:pPr>
            <a:r>
              <a:rPr lang="en-US" cap="all" dirty="0">
                <a:latin typeface="+mj-lt"/>
              </a:rPr>
              <a:t>B.</a:t>
            </a:r>
            <a:r>
              <a:rPr lang="en-US" dirty="0">
                <a:latin typeface="+mj-lt"/>
              </a:rPr>
              <a:t> Data Discretization</a:t>
            </a:r>
          </a:p>
          <a:p>
            <a:pPr marL="0" indent="0">
              <a:buNone/>
            </a:pPr>
            <a:r>
              <a:rPr lang="en-US" cap="all" dirty="0">
                <a:latin typeface="+mj-lt"/>
              </a:rPr>
              <a:t>C.</a:t>
            </a:r>
            <a:r>
              <a:rPr lang="en-US" dirty="0">
                <a:latin typeface="+mj-lt"/>
              </a:rPr>
              <a:t> Data Cleaning</a:t>
            </a:r>
          </a:p>
          <a:p>
            <a:pPr marL="0" indent="0">
              <a:buNone/>
            </a:pPr>
            <a:r>
              <a:rPr lang="en-US" cap="all" dirty="0">
                <a:latin typeface="+mj-lt"/>
              </a:rPr>
              <a:t>D.</a:t>
            </a:r>
            <a:r>
              <a:rPr lang="en-US" dirty="0">
                <a:latin typeface="+mj-lt"/>
              </a:rPr>
              <a:t> Data Reduction</a:t>
            </a:r>
          </a:p>
          <a:p>
            <a:pPr marL="0" indent="0">
              <a:buNone/>
            </a:pPr>
            <a:endParaRPr lang="en-US" b="1" dirty="0">
              <a:latin typeface="+mj-lt"/>
            </a:endParaRPr>
          </a:p>
          <a:p>
            <a:endParaRPr lang="en-US" dirty="0"/>
          </a:p>
        </p:txBody>
      </p:sp>
      <p:sp>
        <p:nvSpPr>
          <p:cNvPr id="4" name="Date Placeholder 3"/>
          <p:cNvSpPr>
            <a:spLocks noGrp="1"/>
          </p:cNvSpPr>
          <p:nvPr>
            <p:ph type="dt" sz="half" idx="10"/>
          </p:nvPr>
        </p:nvSpPr>
        <p:spPr/>
        <p:txBody>
          <a:bodyPr/>
          <a:lstStyle/>
          <a:p>
            <a:fld id="{554455A8-C2E1-4CFA-BBA1-C38D0ABACC96}" type="datetime1">
              <a:rPr lang="en-US" smtClean="0"/>
              <a:t>1/4/2024</a:t>
            </a:fld>
            <a:endParaRPr lang="en-US" dirty="0"/>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noGrp="1"/>
          </p:cNvSpPr>
          <p:nvPr>
            <p:ph type="title"/>
          </p:nvPr>
        </p:nvSpPr>
        <p:spPr>
          <a:xfrm>
            <a:off x="1295400" y="205980"/>
            <a:ext cx="7391400" cy="576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b="0" dirty="0">
                <a:latin typeface="Times New Roman" panose="02020603050405020304" pitchFamily="18" charset="0"/>
                <a:cs typeface="Times New Roman" panose="02020603050405020304" pitchFamily="18" charset="0"/>
              </a:rPr>
              <a:t>Daily </a:t>
            </a:r>
            <a:r>
              <a:rPr lang="en-US" sz="2400" b="0" dirty="0" smtClean="0">
                <a:latin typeface="Times New Roman" panose="02020603050405020304" pitchFamily="18" charset="0"/>
                <a:cs typeface="Times New Roman" panose="02020603050405020304" pitchFamily="18" charset="0"/>
              </a:rPr>
              <a:t>Quiz(CO3)</a:t>
            </a:r>
            <a:endParaRPr lang="en-US" sz="2400" b="0" dirty="0">
              <a:latin typeface="Times New Roman" panose="02020603050405020304" pitchFamily="18" charset="0"/>
              <a:cs typeface="Times New Roman" panose="02020603050405020304" pitchFamily="18" charset="0"/>
            </a:endParaRPr>
          </a:p>
        </p:txBody>
      </p:sp>
      <p:pic>
        <p:nvPicPr>
          <p:cNvPr id="8" name="Picture 7" descr="NIET LOGO.jpg"/>
          <p:cNvPicPr>
            <a:picLocks noChangeAspect="1"/>
          </p:cNvPicPr>
          <p:nvPr/>
        </p:nvPicPr>
        <p:blipFill>
          <a:blip r:embed="rId2" cstate="print"/>
          <a:stretch>
            <a:fillRect/>
          </a:stretch>
        </p:blipFill>
        <p:spPr>
          <a:xfrm>
            <a:off x="0" y="205980"/>
            <a:ext cx="1295400" cy="609600"/>
          </a:xfrm>
          <a:prstGeom prst="rect">
            <a:avLst/>
          </a:prstGeom>
        </p:spPr>
      </p:pic>
    </p:spTree>
    <p:extLst>
      <p:ext uri="{BB962C8B-B14F-4D97-AF65-F5344CB8AC3E}">
        <p14:creationId xmlns:p14="http://schemas.microsoft.com/office/powerpoint/2010/main" val="3768708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972B09-FAE2-46AD-AAD7-C766A05A1FFF}"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noGrp="1"/>
          </p:cNvSpPr>
          <p:nvPr>
            <p:ph type="title"/>
          </p:nvPr>
        </p:nvSpPr>
        <p:spPr>
          <a:xfrm>
            <a:off x="1524000" y="-19049"/>
            <a:ext cx="76200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 GLOSSARY QUESTION (CO3)</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143000" cy="612872"/>
          </a:xfrm>
          <a:prstGeom prst="rect">
            <a:avLst/>
          </a:prstGeom>
          <a:noFill/>
        </p:spPr>
      </p:pic>
      <p:sp>
        <p:nvSpPr>
          <p:cNvPr id="10" name="Content Placeholder 9"/>
          <p:cNvSpPr>
            <a:spLocks noGrp="1"/>
          </p:cNvSpPr>
          <p:nvPr>
            <p:ph idx="1"/>
          </p:nvPr>
        </p:nvSpPr>
        <p:spPr>
          <a:xfrm>
            <a:off x="685800" y="895349"/>
            <a:ext cx="8229600" cy="3868645"/>
          </a:xfrm>
        </p:spPr>
        <p:txBody>
          <a:bodyPr>
            <a:normAutofit fontScale="92500" lnSpcReduction="20000"/>
          </a:bodyPr>
          <a:lstStyle/>
          <a:p>
            <a:pPr marL="342900" indent="-342900">
              <a:buNone/>
            </a:pPr>
            <a:r>
              <a:rPr lang="en-US" dirty="0" smtClean="0"/>
              <a:t>1. </a:t>
            </a:r>
            <a:r>
              <a:rPr lang="en-US" dirty="0"/>
              <a:t>The problem of finding hidden structure in unlabeled data is </a:t>
            </a:r>
            <a:r>
              <a:rPr lang="en-US" dirty="0" smtClean="0"/>
              <a:t>called                 1. </a:t>
            </a:r>
            <a:r>
              <a:rPr lang="en-US" dirty="0"/>
              <a:t>Unsupervised learning</a:t>
            </a:r>
            <a:r>
              <a:rPr lang="en-US" dirty="0" smtClean="0"/>
              <a:t>                                                                                                                                                                                                                                                                                                                     </a:t>
            </a:r>
          </a:p>
          <a:p>
            <a:pPr marL="0" indent="0">
              <a:buNone/>
            </a:pPr>
            <a:r>
              <a:rPr lang="en-US" dirty="0" smtClean="0"/>
              <a:t>2. </a:t>
            </a:r>
            <a:r>
              <a:rPr lang="en-US" dirty="0"/>
              <a:t>website that brings people together to talk</a:t>
            </a:r>
            <a:r>
              <a:rPr lang="en-US" dirty="0" smtClean="0"/>
              <a:t>                                                        2. social network   </a:t>
            </a:r>
          </a:p>
          <a:p>
            <a:pPr marL="0" indent="0">
              <a:buNone/>
            </a:pPr>
            <a:r>
              <a:rPr lang="en-US" dirty="0" smtClean="0"/>
              <a:t>3. </a:t>
            </a:r>
            <a:r>
              <a:rPr lang="en-US" dirty="0"/>
              <a:t> Data Visualization in mining cannot be done </a:t>
            </a:r>
            <a:r>
              <a:rPr lang="en-US" dirty="0" smtClean="0"/>
              <a:t>using                                          3.</a:t>
            </a:r>
            <a:r>
              <a:rPr lang="en-US" dirty="0"/>
              <a:t> Photos</a:t>
            </a:r>
            <a:endParaRPr lang="en-US" dirty="0" smtClean="0"/>
          </a:p>
          <a:p>
            <a:pPr marL="0" indent="0">
              <a:buNone/>
            </a:pPr>
            <a:r>
              <a:rPr lang="en-US" dirty="0" smtClean="0"/>
              <a:t>4. includes </a:t>
            </a:r>
            <a:r>
              <a:rPr lang="en-US" dirty="0"/>
              <a:t>the concept of social listening</a:t>
            </a:r>
            <a:r>
              <a:rPr lang="en-US" dirty="0" smtClean="0"/>
              <a:t>                                                             4. </a:t>
            </a:r>
            <a:r>
              <a:rPr lang="en-US" dirty="0"/>
              <a:t>Social media analytics</a:t>
            </a:r>
            <a:endParaRPr lang="en-US" dirty="0" smtClean="0"/>
          </a:p>
          <a:p>
            <a:pPr marL="0" indent="0">
              <a:buNone/>
            </a:pPr>
            <a:r>
              <a:rPr lang="en-US" dirty="0" smtClean="0"/>
              <a:t>5. creation </a:t>
            </a:r>
            <a:r>
              <a:rPr lang="en-US" dirty="0"/>
              <a:t>of knowledge from structured </a:t>
            </a:r>
            <a:r>
              <a:rPr lang="en-US" dirty="0" smtClean="0"/>
              <a:t>and </a:t>
            </a:r>
            <a:r>
              <a:rPr lang="en-US" dirty="0"/>
              <a:t>unstructured </a:t>
            </a:r>
            <a:r>
              <a:rPr lang="en-US" dirty="0" smtClean="0"/>
              <a:t>sources.                    5. Knowledge </a:t>
            </a:r>
            <a:r>
              <a:rPr lang="en-US" dirty="0"/>
              <a:t>extraction</a:t>
            </a:r>
            <a:endParaRPr lang="en-US" dirty="0" smtClean="0"/>
          </a:p>
          <a:p>
            <a:pPr marL="342900" indent="-342900">
              <a:buNone/>
            </a:pPr>
            <a:endParaRPr lang="en-US" dirty="0" smtClean="0"/>
          </a:p>
          <a:p>
            <a:pPr marL="342900" indent="-342900">
              <a:buNone/>
            </a:pPr>
            <a:endParaRPr lang="en-US" dirty="0" smtClean="0"/>
          </a:p>
          <a:p>
            <a:pPr marL="342900" indent="-342900">
              <a:buNone/>
            </a:pPr>
            <a:r>
              <a:rPr lang="en-US" dirty="0" smtClean="0"/>
              <a:t>1. </a:t>
            </a:r>
            <a:r>
              <a:rPr lang="en-US" dirty="0"/>
              <a:t>is an important social process </a:t>
            </a:r>
            <a:r>
              <a:rPr lang="en-US" dirty="0" smtClean="0"/>
              <a:t>                                                                     1. </a:t>
            </a:r>
            <a:r>
              <a:rPr lang="en-US" dirty="0"/>
              <a:t>Diffusion of innovation</a:t>
            </a:r>
            <a:endParaRPr lang="en-US" dirty="0" smtClean="0"/>
          </a:p>
          <a:p>
            <a:pPr marL="342900" indent="-342900">
              <a:buNone/>
            </a:pPr>
            <a:r>
              <a:rPr lang="en-US" dirty="0" smtClean="0"/>
              <a:t>2. </a:t>
            </a:r>
            <a:r>
              <a:rPr lang="en-US" dirty="0"/>
              <a:t>Web Crawler is also called </a:t>
            </a:r>
            <a:r>
              <a:rPr lang="en-US" dirty="0" smtClean="0"/>
              <a:t>as                                                                       2</a:t>
            </a:r>
            <a:r>
              <a:rPr lang="en-US" dirty="0"/>
              <a:t>. Web Spider</a:t>
            </a:r>
            <a:endParaRPr lang="en-US" dirty="0" smtClean="0"/>
          </a:p>
          <a:p>
            <a:pPr marL="342900" indent="-342900">
              <a:buNone/>
            </a:pPr>
            <a:r>
              <a:rPr lang="en-US" dirty="0" smtClean="0"/>
              <a:t>3. </a:t>
            </a:r>
            <a:r>
              <a:rPr lang="en-US" dirty="0"/>
              <a:t>Social networks are organized primarily </a:t>
            </a:r>
            <a:r>
              <a:rPr lang="en-US" dirty="0" smtClean="0"/>
              <a:t>around                                           3. people</a:t>
            </a:r>
            <a:endParaRPr lang="en-US" dirty="0"/>
          </a:p>
          <a:p>
            <a:pPr marL="342900" indent="-342900">
              <a:buNone/>
            </a:pPr>
            <a:r>
              <a:rPr lang="en-US" dirty="0" smtClean="0"/>
              <a:t>4. </a:t>
            </a:r>
            <a:r>
              <a:rPr lang="en-US" dirty="0"/>
              <a:t>Clustering is a </a:t>
            </a:r>
            <a:r>
              <a:rPr lang="en-US" dirty="0" smtClean="0"/>
              <a:t>common data </a:t>
            </a:r>
            <a:r>
              <a:rPr lang="en-US" dirty="0"/>
              <a:t>mining </a:t>
            </a:r>
            <a:r>
              <a:rPr lang="en-US" dirty="0" smtClean="0"/>
              <a:t>technique                                            4.Unsupervised</a:t>
            </a:r>
            <a:endParaRPr lang="en-US" dirty="0"/>
          </a:p>
          <a:p>
            <a:pPr marL="342900" indent="-342900">
              <a:buNone/>
            </a:pPr>
            <a:r>
              <a:rPr lang="en-US" dirty="0" smtClean="0"/>
              <a:t>5.</a:t>
            </a:r>
            <a:r>
              <a:rPr lang="en-US" b="1" dirty="0"/>
              <a:t> </a:t>
            </a:r>
            <a:r>
              <a:rPr lang="en-US" dirty="0" smtClean="0"/>
              <a:t>Data </a:t>
            </a:r>
            <a:r>
              <a:rPr lang="en-US" dirty="0"/>
              <a:t>mining is also known </a:t>
            </a:r>
            <a:r>
              <a:rPr lang="en-US" dirty="0" smtClean="0"/>
              <a:t>as                                                                       5.KDD</a:t>
            </a:r>
            <a:endParaRPr lang="en-US" dirty="0"/>
          </a:p>
          <a:p>
            <a:pPr marL="342900" indent="-342900">
              <a:buNone/>
            </a:pPr>
            <a:r>
              <a:rPr lang="en-US" dirty="0" smtClean="0"/>
              <a:t>6.</a:t>
            </a:r>
            <a:r>
              <a:rPr lang="en-US" dirty="0"/>
              <a:t> integral part of every</a:t>
            </a:r>
            <a:r>
              <a:rPr lang="en-US" b="1" dirty="0"/>
              <a:t> </a:t>
            </a:r>
            <a:r>
              <a:rPr lang="en-US" dirty="0"/>
              <a:t>marketing </a:t>
            </a:r>
            <a:r>
              <a:rPr lang="en-US" dirty="0" smtClean="0"/>
              <a:t>strategy                                                       6. </a:t>
            </a:r>
            <a:r>
              <a:rPr lang="en-US" dirty="0"/>
              <a:t>Social media</a:t>
            </a:r>
          </a:p>
          <a:p>
            <a:pPr marL="342900" indent="-342900">
              <a:buNone/>
            </a:pPr>
            <a:r>
              <a:rPr lang="en-US" dirty="0" smtClean="0"/>
              <a:t>7.</a:t>
            </a:r>
            <a:r>
              <a:rPr lang="en-US" dirty="0"/>
              <a:t> Self-organizing maps are an example of</a:t>
            </a:r>
            <a:r>
              <a:rPr lang="en-US" dirty="0" smtClean="0"/>
              <a:t>____________                               7. </a:t>
            </a:r>
            <a:r>
              <a:rPr lang="en-US" dirty="0"/>
              <a:t>Unsupervised learning</a:t>
            </a:r>
          </a:p>
          <a:p>
            <a:pPr marL="342900" indent="-342900">
              <a:buNone/>
            </a:pPr>
            <a:r>
              <a:rPr lang="en-US" dirty="0" smtClean="0"/>
              <a:t>8.</a:t>
            </a:r>
            <a:r>
              <a:rPr lang="en-US" dirty="0"/>
              <a:t> algorithm for finding the shortest paths between nodes in a </a:t>
            </a:r>
            <a:r>
              <a:rPr lang="en-US" dirty="0" smtClean="0"/>
              <a:t>graph.              8</a:t>
            </a:r>
            <a:r>
              <a:rPr lang="en-US" b="1" dirty="0" smtClean="0"/>
              <a:t>.</a:t>
            </a:r>
            <a:r>
              <a:rPr lang="en-US" b="1" dirty="0"/>
              <a:t> </a:t>
            </a:r>
            <a:r>
              <a:rPr lang="en-US" dirty="0" err="1"/>
              <a:t>Dijkstra's</a:t>
            </a:r>
            <a:r>
              <a:rPr lang="en-US" dirty="0"/>
              <a:t> algorithm</a:t>
            </a:r>
            <a:r>
              <a:rPr lang="en-US" dirty="0" smtClean="0"/>
              <a:t>                               </a:t>
            </a:r>
            <a:endParaRPr lang="en-US" dirty="0"/>
          </a:p>
          <a:p>
            <a:pPr marL="342900" indent="-342900">
              <a:buNone/>
            </a:pPr>
            <a:r>
              <a:rPr lang="en-US" dirty="0" smtClean="0"/>
              <a:t>9. </a:t>
            </a:r>
            <a:r>
              <a:rPr lang="en-US" dirty="0"/>
              <a:t>type of sites are known as friend-of-a-friend site</a:t>
            </a:r>
            <a:r>
              <a:rPr lang="en-US" dirty="0" smtClean="0"/>
              <a:t>.                                         </a:t>
            </a:r>
            <a:r>
              <a:rPr lang="en-US" dirty="0"/>
              <a:t> </a:t>
            </a:r>
            <a:r>
              <a:rPr lang="en-US" dirty="0" smtClean="0"/>
              <a:t>9.Social </a:t>
            </a:r>
            <a:r>
              <a:rPr lang="en-US" dirty="0"/>
              <a:t>networking sites</a:t>
            </a:r>
            <a:r>
              <a:rPr lang="en-US" dirty="0" smtClean="0"/>
              <a:t>                                                                   </a:t>
            </a:r>
            <a:endParaRPr lang="en-US" dirty="0"/>
          </a:p>
          <a:p>
            <a:pPr marL="342900" indent="-342900">
              <a:buNone/>
            </a:pPr>
            <a:endParaRPr lang="en-US" dirty="0"/>
          </a:p>
          <a:p>
            <a:pPr marL="342900" indent="-342900">
              <a:buNone/>
            </a:pPr>
            <a:r>
              <a:rPr lang="nn-NO" dirty="0" smtClean="0"/>
              <a:t>                                                                            </a:t>
            </a:r>
          </a:p>
        </p:txBody>
      </p:sp>
      <p:pic>
        <p:nvPicPr>
          <p:cNvPr id="9" name="Picture 8" descr="NIET LOGO.jpg"/>
          <p:cNvPicPr>
            <a:picLocks noChangeAspect="1"/>
          </p:cNvPicPr>
          <p:nvPr/>
        </p:nvPicPr>
        <p:blipFill>
          <a:blip r:embed="rId4" cstate="print"/>
          <a:stretch>
            <a:fillRect/>
          </a:stretch>
        </p:blipFill>
        <p:spPr>
          <a:xfrm>
            <a:off x="152400" y="-20688"/>
            <a:ext cx="1295400" cy="535039"/>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253B25-F741-464E-A821-81BA7C0F23C7}"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noGrp="1"/>
          </p:cNvSpPr>
          <p:nvPr>
            <p:ph type="title"/>
          </p:nvPr>
        </p:nvSpPr>
        <p:spPr>
          <a:xfrm>
            <a:off x="1219200" y="-19050"/>
            <a:ext cx="7848600" cy="7651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 GLOSSARY QUESTION (CO3)</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143000" cy="612872"/>
          </a:xfrm>
          <a:prstGeom prst="rect">
            <a:avLst/>
          </a:prstGeom>
          <a:noFill/>
        </p:spPr>
      </p:pic>
      <p:sp>
        <p:nvSpPr>
          <p:cNvPr id="10" name="Content Placeholder 9"/>
          <p:cNvSpPr>
            <a:spLocks noGrp="1"/>
          </p:cNvSpPr>
          <p:nvPr>
            <p:ph idx="1"/>
          </p:nvPr>
        </p:nvSpPr>
        <p:spPr>
          <a:xfrm>
            <a:off x="685800" y="1200150"/>
            <a:ext cx="8229600" cy="3394472"/>
          </a:xfrm>
        </p:spPr>
        <p:txBody>
          <a:bodyPr>
            <a:normAutofit/>
          </a:bodyPr>
          <a:lstStyle/>
          <a:p>
            <a:pPr marL="342900" indent="-342900">
              <a:buAutoNum type="arabicPeriod"/>
            </a:pPr>
            <a:r>
              <a:rPr lang="en-US" dirty="0"/>
              <a:t>are organized primarily around people </a:t>
            </a:r>
            <a:r>
              <a:rPr lang="en-US" dirty="0" smtClean="0"/>
              <a:t>                                     1. </a:t>
            </a:r>
            <a:r>
              <a:rPr lang="en-US" dirty="0"/>
              <a:t>Social networks</a:t>
            </a:r>
            <a:endParaRPr lang="en-US" dirty="0" smtClean="0"/>
          </a:p>
          <a:p>
            <a:pPr marL="342900" indent="-342900">
              <a:buAutoNum type="arabicPeriod"/>
            </a:pPr>
            <a:r>
              <a:rPr lang="en-US" dirty="0"/>
              <a:t>The size of the graph is </a:t>
            </a:r>
            <a:r>
              <a:rPr lang="en-US" dirty="0" smtClean="0"/>
              <a:t>                                                            2. </a:t>
            </a:r>
            <a:r>
              <a:rPr lang="en-US" dirty="0"/>
              <a:t>|V|= n</a:t>
            </a:r>
            <a:r>
              <a:rPr lang="en-US" dirty="0" smtClean="0"/>
              <a:t>                                             </a:t>
            </a:r>
          </a:p>
          <a:p>
            <a:pPr marL="342900" indent="-342900">
              <a:buAutoNum type="arabicPeriod"/>
            </a:pPr>
            <a:r>
              <a:rPr lang="en-US" dirty="0"/>
              <a:t>A directed edge is sometimes called an </a:t>
            </a:r>
            <a:r>
              <a:rPr lang="en-US" dirty="0" smtClean="0"/>
              <a:t>                                   3. arc.  </a:t>
            </a:r>
          </a:p>
          <a:p>
            <a:pPr marL="342900" indent="-342900">
              <a:buAutoNum type="arabicPeriod"/>
            </a:pPr>
            <a:r>
              <a:rPr lang="en-US" dirty="0"/>
              <a:t>Edges can have </a:t>
            </a:r>
            <a:r>
              <a:rPr lang="en-US" dirty="0" smtClean="0"/>
              <a:t>                                                                        4. directions</a:t>
            </a:r>
            <a:r>
              <a:rPr lang="en-US" dirty="0"/>
              <a:t>.</a:t>
            </a:r>
            <a:r>
              <a:rPr lang="en-US" dirty="0" smtClean="0"/>
              <a:t>.                             </a:t>
            </a:r>
          </a:p>
          <a:p>
            <a:pPr marL="342900" indent="-342900">
              <a:buAutoNum type="arabicPeriod"/>
            </a:pPr>
            <a:r>
              <a:rPr lang="en-US" dirty="0"/>
              <a:t>Social media networks have very sparse </a:t>
            </a:r>
            <a:r>
              <a:rPr lang="en-US" dirty="0" smtClean="0"/>
              <a:t>                                  5. adjacency matrices</a:t>
            </a:r>
          </a:p>
          <a:p>
            <a:pPr marL="342900" indent="-342900">
              <a:buAutoNum type="arabicPeriod"/>
            </a:pPr>
            <a:r>
              <a:rPr lang="en-US" dirty="0"/>
              <a:t>In a web graph, “nodes” </a:t>
            </a:r>
            <a:r>
              <a:rPr lang="en-US" dirty="0" smtClean="0"/>
              <a:t>represent                                             6.sites</a:t>
            </a:r>
          </a:p>
          <a:p>
            <a:pPr marL="0" indent="0">
              <a:buNone/>
            </a:pPr>
            <a:r>
              <a:rPr lang="en-US" dirty="0" smtClean="0"/>
              <a:t>7. </a:t>
            </a:r>
            <a:r>
              <a:rPr lang="en-US" dirty="0"/>
              <a:t>Decision tree learning is a __________</a:t>
            </a:r>
            <a:r>
              <a:rPr lang="en-US" dirty="0" smtClean="0"/>
              <a:t>algorithm                         7. classification</a:t>
            </a:r>
            <a:endParaRPr lang="en-US" dirty="0"/>
          </a:p>
          <a:p>
            <a:pPr marL="0" indent="0">
              <a:buNone/>
            </a:pPr>
            <a:r>
              <a:rPr lang="en-US" dirty="0" smtClean="0"/>
              <a:t>8.    Social </a:t>
            </a:r>
            <a:r>
              <a:rPr lang="en-US" dirty="0"/>
              <a:t>media analytics </a:t>
            </a:r>
            <a:r>
              <a:rPr lang="en-US" dirty="0" smtClean="0"/>
              <a:t>collects </a:t>
            </a:r>
            <a:r>
              <a:rPr lang="en-US" dirty="0"/>
              <a:t>and </a:t>
            </a:r>
            <a:r>
              <a:rPr lang="en-US" dirty="0" smtClean="0"/>
              <a:t>analyzes                           8.audience </a:t>
            </a:r>
            <a:r>
              <a:rPr lang="en-US" dirty="0"/>
              <a:t>data from social networks</a:t>
            </a:r>
            <a:endParaRPr lang="en-US" dirty="0" smtClean="0"/>
          </a:p>
          <a:p>
            <a:pPr marL="342900" indent="-342900">
              <a:buNone/>
            </a:pPr>
            <a:r>
              <a:rPr lang="en-US" dirty="0" smtClean="0"/>
              <a:t>9. </a:t>
            </a:r>
            <a:r>
              <a:rPr lang="en-US" dirty="0"/>
              <a:t>Participating in group discussions is an </a:t>
            </a:r>
            <a:r>
              <a:rPr lang="en-US" dirty="0" smtClean="0"/>
              <a:t>example of.                    9.</a:t>
            </a:r>
            <a:r>
              <a:rPr lang="en-US" dirty="0"/>
              <a:t> User-Community</a:t>
            </a:r>
          </a:p>
          <a:p>
            <a:pPr marL="342900" indent="-342900">
              <a:buNone/>
            </a:pPr>
            <a:r>
              <a:rPr lang="en-US" dirty="0" smtClean="0"/>
              <a:t>10. </a:t>
            </a:r>
            <a:r>
              <a:rPr lang="en-US" dirty="0"/>
              <a:t>process by which a piece of information is spread.                    10. Information diffusion</a:t>
            </a:r>
          </a:p>
          <a:p>
            <a:pPr marL="342900" indent="-342900">
              <a:buNone/>
            </a:pPr>
            <a:r>
              <a:rPr lang="en-US" dirty="0" smtClean="0"/>
              <a:t>                                                                                 </a:t>
            </a:r>
          </a:p>
        </p:txBody>
      </p:sp>
      <p:pic>
        <p:nvPicPr>
          <p:cNvPr id="9" name="Picture 8" descr="NIET LOGO.jpg"/>
          <p:cNvPicPr>
            <a:picLocks noChangeAspect="1"/>
          </p:cNvPicPr>
          <p:nvPr/>
        </p:nvPicPr>
        <p:blipFill>
          <a:blip r:embed="rId4" cstate="print"/>
          <a:stretch>
            <a:fillRect/>
          </a:stretch>
        </p:blipFill>
        <p:spPr>
          <a:xfrm>
            <a:off x="0" y="0"/>
            <a:ext cx="1295400" cy="6096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a:t>Information diffusion</a:t>
            </a:r>
            <a:r>
              <a:rPr lang="en-US" dirty="0"/>
              <a:t>: process by which a piece of information (knowledge) is spread and reaches individuals through interactions.</a:t>
            </a:r>
            <a:r>
              <a:rPr lang="en-US" dirty="0" smtClean="0"/>
              <a:t>.</a:t>
            </a:r>
          </a:p>
          <a:p>
            <a:pPr fontAlgn="base"/>
            <a:endParaRPr lang="en-US" dirty="0" smtClean="0"/>
          </a:p>
          <a:p>
            <a:r>
              <a:rPr lang="en-US" b="1" dirty="0"/>
              <a:t>Independent Cascade Model (ICM) </a:t>
            </a:r>
            <a:r>
              <a:rPr lang="en-US" dirty="0"/>
              <a:t>– Sender-centric model of cascade – Each node has one chance to activate its </a:t>
            </a:r>
            <a:r>
              <a:rPr lang="en-US" dirty="0" smtClean="0"/>
              <a:t>neighbors</a:t>
            </a:r>
          </a:p>
          <a:p>
            <a:r>
              <a:rPr lang="en-US" b="1" dirty="0" smtClean="0"/>
              <a:t>complete </a:t>
            </a:r>
            <a:r>
              <a:rPr lang="en-US" b="1" dirty="0"/>
              <a:t>graph </a:t>
            </a:r>
            <a:r>
              <a:rPr lang="en-US" dirty="0"/>
              <a:t>is a simple undirected graph in which every pair of distinct vertices is connected by a unique edge.</a:t>
            </a:r>
            <a:r>
              <a:rPr lang="en-US" dirty="0" smtClean="0"/>
              <a:t>.</a:t>
            </a:r>
          </a:p>
          <a:p>
            <a:r>
              <a:rPr lang="en-US" b="1" dirty="0" smtClean="0"/>
              <a:t>bipartite </a:t>
            </a:r>
            <a:r>
              <a:rPr lang="en-US" b="1" dirty="0"/>
              <a:t>graph</a:t>
            </a:r>
            <a:r>
              <a:rPr lang="en-US" dirty="0"/>
              <a:t>, also called a </a:t>
            </a:r>
            <a:r>
              <a:rPr lang="en-US" dirty="0" err="1"/>
              <a:t>bigraph</a:t>
            </a:r>
            <a:r>
              <a:rPr lang="en-US" dirty="0"/>
              <a:t>, is a set of graph vertices decomposed into two disjoint sets such that no two graph vertices within the same set are adjacent.</a:t>
            </a:r>
            <a:r>
              <a:rPr lang="en-US" dirty="0" smtClean="0"/>
              <a:t> </a:t>
            </a:r>
          </a:p>
          <a:p>
            <a:r>
              <a:rPr lang="en-US" dirty="0"/>
              <a:t>When dealing with very large graphs, how nodes’ degrees are distributed is an important concept to analyze and is called </a:t>
            </a:r>
            <a:r>
              <a:rPr lang="en-US" b="1" dirty="0"/>
              <a:t>Degree Distribution</a:t>
            </a:r>
            <a:endParaRPr lang="en-US" b="1" dirty="0" smtClean="0"/>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938EF069-5CCD-4D8E-8461-84B3DED47536}"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8" name="Title 1"/>
          <p:cNvSpPr txBox="1">
            <a:spLocks noGrp="1"/>
          </p:cNvSpPr>
          <p:nvPr>
            <p:ph type="title"/>
          </p:nvPr>
        </p:nvSpPr>
        <p:spPr>
          <a:xfrm>
            <a:off x="1295400" y="-19050"/>
            <a:ext cx="7848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smtClean="0">
                <a:latin typeface="Times New Roman" panose="02020603050405020304" pitchFamily="18" charset="0"/>
                <a:cs typeface="Times New Roman" panose="02020603050405020304" pitchFamily="18" charset="0"/>
              </a:rPr>
              <a:t>RECAP OF UNIT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AF3345-CBDA-4C2E-A007-07E74B8D3BA6}" type="datetime1">
              <a:rPr lang="en-US" smtClean="0"/>
              <a:t>1/4/2024</a:t>
            </a:fld>
            <a:endParaRPr lang="en-US"/>
          </a:p>
        </p:txBody>
      </p:sp>
      <p:sp>
        <p:nvSpPr>
          <p:cNvPr id="5" name="Footer Placeholder 4"/>
          <p:cNvSpPr>
            <a:spLocks noGrp="1"/>
          </p:cNvSpPr>
          <p:nvPr>
            <p:ph type="ftr" sz="quarter" idx="11"/>
          </p:nvPr>
        </p:nvSpPr>
        <p:spPr>
          <a:xfrm>
            <a:off x="3124200" y="4767268"/>
            <a:ext cx="35814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8" name="Title 1"/>
          <p:cNvSpPr txBox="1">
            <a:spLocks noGrp="1"/>
          </p:cNvSpPr>
          <p:nvPr>
            <p:ph type="title"/>
          </p:nvPr>
        </p:nvSpPr>
        <p:spPr>
          <a:xfrm>
            <a:off x="1295400" y="-19050"/>
            <a:ext cx="7848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smtClean="0">
                <a:latin typeface="Times New Roman" panose="02020603050405020304" pitchFamily="18" charset="0"/>
                <a:cs typeface="Times New Roman" panose="02020603050405020304" pitchFamily="18" charset="0"/>
              </a:rPr>
              <a:t>RECAP OF UNIT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lstStyle/>
          <a:p>
            <a:r>
              <a:rPr lang="en-US" b="1" dirty="0"/>
              <a:t>Influence</a:t>
            </a:r>
            <a:r>
              <a:rPr lang="en-US" dirty="0"/>
              <a:t> is the process by which an individual (the influential) affects another individual such that the influenced individual becomes more similar to the influential figure. </a:t>
            </a:r>
            <a:endParaRPr lang="en-US" dirty="0" smtClean="0"/>
          </a:p>
          <a:p>
            <a:r>
              <a:rPr lang="en-US" b="1" dirty="0" err="1" smtClean="0"/>
              <a:t>Homophily</a:t>
            </a:r>
            <a:r>
              <a:rPr lang="en-US" dirty="0" smtClean="0"/>
              <a:t> </a:t>
            </a:r>
            <a:r>
              <a:rPr lang="en-US" dirty="0"/>
              <a:t>is observed in already similar individuals. It is realized when similar individuals become friends due to their high similarity.</a:t>
            </a:r>
            <a:r>
              <a:rPr lang="en-US" dirty="0" smtClean="0"/>
              <a:t>. </a:t>
            </a:r>
          </a:p>
          <a:p>
            <a:endParaRPr lang="en-US" dirty="0" smtClean="0"/>
          </a:p>
          <a:p>
            <a:r>
              <a:rPr lang="en-US" dirty="0"/>
              <a:t>A </a:t>
            </a:r>
            <a:r>
              <a:rPr lang="en-US" b="1" dirty="0"/>
              <a:t>null graph </a:t>
            </a:r>
            <a:r>
              <a:rPr lang="en-US" dirty="0"/>
              <a:t>is one where the node set is empty (there are no nodes)</a:t>
            </a:r>
            <a:endParaRPr lang="en-US" dirty="0" smtClean="0"/>
          </a:p>
          <a:p>
            <a:pPr marL="0" indent="0">
              <a:buNone/>
            </a:pPr>
            <a:endParaRPr lang="en-US" b="1" dirty="0" smtClean="0"/>
          </a:p>
          <a:p>
            <a:pPr marL="0" indent="0">
              <a:buNone/>
            </a:pPr>
            <a:endParaRPr lang="en-US" b="1" dirty="0" smtClean="0"/>
          </a:p>
          <a:p>
            <a:r>
              <a:rPr lang="en-US" b="1" dirty="0"/>
              <a:t>Collaborative filtering</a:t>
            </a:r>
            <a:r>
              <a:rPr lang="en-US" dirty="0"/>
              <a:t>: the process of selecting information or patterns using techniques involving collaboration among multiple agents, viewpoints, data sources, etc.</a:t>
            </a: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BF2C3D-3C8F-434C-A80B-3A667E8F6E77}" type="datetime1">
              <a:rPr lang="en-US" smtClean="0"/>
              <a:t>1/4/2024</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612872"/>
          </a:xfrm>
          <a:prstGeom prst="rect">
            <a:avLst/>
          </a:prstGeom>
          <a:noFill/>
        </p:spPr>
      </p:pic>
      <p:sp>
        <p:nvSpPr>
          <p:cNvPr id="9" name="Content Placeholder 8"/>
          <p:cNvSpPr>
            <a:spLocks noGrp="1"/>
          </p:cNvSpPr>
          <p:nvPr>
            <p:ph idx="1"/>
          </p:nvPr>
        </p:nvSpPr>
        <p:spPr>
          <a:xfrm>
            <a:off x="2400300" y="1422884"/>
            <a:ext cx="4393437" cy="830997"/>
          </a:xfrm>
          <a:prstGeom prst="rect">
            <a:avLst/>
          </a:prstGeom>
          <a:noFill/>
        </p:spPr>
        <p:txBody>
          <a:bodyPr wrap="square" lIns="68580" tIns="34290" rIns="68580" bIns="34290">
            <a:spAutoFit/>
          </a:bodyPr>
          <a:lstStyle/>
          <a:p>
            <a:pPr algn="ctr">
              <a:buNone/>
            </a:pPr>
            <a:r>
              <a:rPr lang="en-US" sz="5000" b="1" dirty="0">
                <a:ln w="10541" cmpd="sng">
                  <a:solidFill>
                    <a:schemeClr val="accent1">
                      <a:shade val="88000"/>
                      <a:satMod val="110000"/>
                    </a:schemeClr>
                  </a:solidFill>
                  <a:prstDash val="solid"/>
                </a:ln>
                <a:solidFill>
                  <a:srgbClr val="00B050"/>
                </a:solidFill>
                <a:latin typeface="Times New Roman" panose="02020603050405020304" pitchFamily="18" charset="0"/>
                <a:cs typeface="Times New Roman" panose="02020603050405020304" pitchFamily="18" charset="0"/>
              </a:rPr>
              <a:t>Thank You</a:t>
            </a:r>
          </a:p>
        </p:txBody>
      </p:sp>
      <p:pic>
        <p:nvPicPr>
          <p:cNvPr id="10" name="Picture 9" descr="NIET LOGO.jpg"/>
          <p:cNvPicPr>
            <a:picLocks noChangeAspect="1"/>
          </p:cNvPicPr>
          <p:nvPr/>
        </p:nvPicPr>
        <p:blipFill>
          <a:blip r:embed="rId3" cstate="print"/>
          <a:stretch>
            <a:fillRect/>
          </a:stretch>
        </p:blipFill>
        <p:spPr>
          <a:xfrm>
            <a:off x="0" y="0"/>
            <a:ext cx="1295400" cy="609600"/>
          </a:xfrm>
          <a:prstGeom prst="rect">
            <a:avLst/>
          </a:prstGeom>
        </p:spPr>
      </p:pic>
    </p:spTree>
    <p:extLst>
      <p:ext uri="{BB962C8B-B14F-4D97-AF65-F5344CB8AC3E}">
        <p14:creationId xmlns:p14="http://schemas.microsoft.com/office/powerpoint/2010/main" val="244882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8E9406-5776-4148-AE98-51CB592B16D9}" type="datetime1">
              <a:rPr lang="en-US" smtClean="0"/>
              <a:t>1/4/2024</a:t>
            </a:fld>
            <a:endParaRPr lang="en-US" dirty="0"/>
          </a:p>
        </p:txBody>
      </p:sp>
      <p:sp>
        <p:nvSpPr>
          <p:cNvPr id="5" name="Footer Placeholder 4"/>
          <p:cNvSpPr>
            <a:spLocks noGrp="1"/>
          </p:cNvSpPr>
          <p:nvPr>
            <p:ph type="ftr" sz="quarter" idx="11"/>
          </p:nvPr>
        </p:nvSpPr>
        <p:spPr>
          <a:xfrm>
            <a:off x="3586162" y="4754392"/>
            <a:ext cx="3043238" cy="273844"/>
          </a:xfrm>
        </p:spPr>
        <p:txBody>
          <a:bodyPr/>
          <a:lstStyle/>
          <a:p>
            <a:r>
              <a:rPr lang="en-US" smtClean="0"/>
              <a:t>AARUSHI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dirty="0"/>
          </a:p>
        </p:txBody>
      </p:sp>
      <p:sp>
        <p:nvSpPr>
          <p:cNvPr id="7" name="Title 1"/>
          <p:cNvSpPr txBox="1"/>
          <p:nvPr/>
        </p:nvSpPr>
        <p:spPr>
          <a:xfrm>
            <a:off x="1939803" y="1"/>
            <a:ext cx="6043613" cy="385762"/>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IN" sz="1800" b="1" dirty="0"/>
              <a:t>Branch Wise Application</a:t>
            </a:r>
            <a:endParaRPr lang="en-IN" sz="1800" dirty="0"/>
          </a:p>
        </p:txBody>
      </p:sp>
      <p:graphicFrame>
        <p:nvGraphicFramePr>
          <p:cNvPr id="9" name="Table 8"/>
          <p:cNvGraphicFramePr>
            <a:graphicFrameLocks noGrp="1"/>
          </p:cNvGraphicFramePr>
          <p:nvPr/>
        </p:nvGraphicFramePr>
        <p:xfrm>
          <a:off x="1785937" y="1384102"/>
          <a:ext cx="5700713" cy="2775976"/>
        </p:xfrm>
        <a:graphic>
          <a:graphicData uri="http://schemas.openxmlformats.org/drawingml/2006/table">
            <a:tbl>
              <a:tblPr firstRow="1" bandRow="1">
                <a:tableStyleId>{5C22544A-7EE6-4342-B048-85BDC9FD1C3A}</a:tableStyleId>
              </a:tblPr>
              <a:tblGrid>
                <a:gridCol w="5700713"/>
              </a:tblGrid>
              <a:tr h="257175">
                <a:tc>
                  <a:txBody>
                    <a:bodyPr/>
                    <a:lstStyle/>
                    <a:p>
                      <a:r>
                        <a:rPr lang="en-US" sz="1400" b="0" dirty="0">
                          <a:solidFill>
                            <a:schemeClr val="accent4">
                              <a:lumMod val="50000"/>
                            </a:schemeClr>
                          </a:solidFill>
                        </a:rPr>
                        <a:t>1.Security</a:t>
                      </a:r>
                    </a:p>
                  </a:txBody>
                  <a:tcPr marL="51435" marR="51435" marT="25718" marB="25718">
                    <a:solidFill>
                      <a:schemeClr val="accent3"/>
                    </a:solidFill>
                  </a:tcPr>
                </a:tc>
              </a:tr>
              <a:tr h="298323">
                <a:tc>
                  <a:txBody>
                    <a:bodyPr/>
                    <a:lstStyle/>
                    <a:p>
                      <a:pPr marL="0" indent="0">
                        <a:lnSpc>
                          <a:spcPct val="120000"/>
                        </a:lnSpc>
                        <a:buNone/>
                      </a:pPr>
                      <a:r>
                        <a:rPr lang="en-US" sz="1400" b="0" dirty="0">
                          <a:solidFill>
                            <a:schemeClr val="accent4">
                              <a:lumMod val="50000"/>
                            </a:schemeClr>
                          </a:solidFill>
                        </a:rPr>
                        <a:t>2. Digital Advertising</a:t>
                      </a:r>
                    </a:p>
                  </a:txBody>
                  <a:tcPr marL="51435" marR="51435" marT="25718" marB="25718">
                    <a:solidFill>
                      <a:srgbClr val="00B0F0"/>
                    </a:solidFill>
                  </a:tcPr>
                </a:tc>
              </a:tr>
              <a:tr h="257175">
                <a:tc>
                  <a:txBody>
                    <a:bodyPr/>
                    <a:lstStyle/>
                    <a:p>
                      <a:r>
                        <a:rPr lang="en-US" sz="1400" b="0" dirty="0">
                          <a:solidFill>
                            <a:schemeClr val="accent4">
                              <a:lumMod val="50000"/>
                            </a:schemeClr>
                          </a:solidFill>
                        </a:rPr>
                        <a:t>3. E-Commerce</a:t>
                      </a:r>
                    </a:p>
                  </a:txBody>
                  <a:tcPr marL="51435" marR="51435" marT="25718" marB="25718">
                    <a:solidFill>
                      <a:schemeClr val="accent4"/>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4. Publishing</a:t>
                      </a:r>
                    </a:p>
                  </a:txBody>
                  <a:tcPr marL="51435" marR="51435" marT="25718" marB="25718">
                    <a:solidFill>
                      <a:schemeClr val="accent6"/>
                    </a:solidFill>
                  </a:tcPr>
                </a:tc>
              </a:tr>
              <a:tr h="298323">
                <a:tc>
                  <a:txBody>
                    <a:bodyPr/>
                    <a:lstStyle/>
                    <a:p>
                      <a:pPr marL="0" indent="0">
                        <a:lnSpc>
                          <a:spcPct val="120000"/>
                        </a:lnSpc>
                        <a:buNone/>
                      </a:pPr>
                      <a:r>
                        <a:rPr lang="en-US" sz="1400" b="0" dirty="0">
                          <a:solidFill>
                            <a:schemeClr val="accent4">
                              <a:lumMod val="50000"/>
                            </a:schemeClr>
                          </a:solidFill>
                        </a:rPr>
                        <a:t>5. Massively Multiplayer Online Games</a:t>
                      </a:r>
                    </a:p>
                  </a:txBody>
                  <a:tcPr marL="51435" marR="51435" marT="25718" marB="25718">
                    <a:solidFill>
                      <a:schemeClr val="tx2"/>
                    </a:solidFill>
                  </a:tcPr>
                </a:tc>
              </a:tr>
              <a:tr h="257175">
                <a:tc>
                  <a:txBody>
                    <a:bodyPr/>
                    <a:lstStyle/>
                    <a:p>
                      <a:r>
                        <a:rPr lang="en-US" sz="1400" b="0" dirty="0">
                          <a:solidFill>
                            <a:schemeClr val="accent4">
                              <a:lumMod val="50000"/>
                            </a:schemeClr>
                          </a:solidFill>
                        </a:rPr>
                        <a:t>6. Backend Services and Messaging</a:t>
                      </a:r>
                    </a:p>
                  </a:txBody>
                  <a:tcPr marL="51435" marR="51435" marT="25718" marB="25718">
                    <a:solidFill>
                      <a:schemeClr val="accent4"/>
                    </a:solidFill>
                  </a:tcPr>
                </a:tc>
              </a:tr>
              <a:tr h="257175">
                <a:tc>
                  <a:txBody>
                    <a:bodyPr/>
                    <a:lstStyle/>
                    <a:p>
                      <a:r>
                        <a:rPr lang="en-US" sz="1400" b="0" dirty="0">
                          <a:solidFill>
                            <a:schemeClr val="accent4">
                              <a:lumMod val="50000"/>
                            </a:schemeClr>
                          </a:solidFill>
                        </a:rPr>
                        <a:t>7. Project Management &amp; Collaboration</a:t>
                      </a:r>
                    </a:p>
                  </a:txBody>
                  <a:tcPr marL="51435" marR="51435" marT="25718" marB="25718">
                    <a:solidFill>
                      <a:srgbClr val="FFC000"/>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8. Real time Monitoring Services</a:t>
                      </a:r>
                    </a:p>
                  </a:txBody>
                  <a:tcPr marL="51435" marR="51435" marT="25718" marB="25718">
                    <a:solidFill>
                      <a:schemeClr val="accent6">
                        <a:lumMod val="75000"/>
                      </a:schemeClr>
                    </a:solidFill>
                  </a:tcPr>
                </a:tc>
              </a:tr>
              <a:tr h="257175">
                <a:tc>
                  <a:txBody>
                    <a:bodyPr/>
                    <a:lstStyle/>
                    <a:p>
                      <a:r>
                        <a:rPr lang="en-US" sz="1400" b="0" dirty="0">
                          <a:solidFill>
                            <a:schemeClr val="accent4">
                              <a:lumMod val="50000"/>
                            </a:schemeClr>
                          </a:solidFill>
                        </a:rPr>
                        <a:t>9.Live Charting and Graphing</a:t>
                      </a:r>
                    </a:p>
                  </a:txBody>
                  <a:tcPr marL="51435" marR="51435" marT="25718" marB="25718">
                    <a:solidFill>
                      <a:srgbClr val="00B0F0"/>
                    </a:solidFill>
                  </a:tcPr>
                </a:tc>
              </a:tr>
              <a:tr h="298323">
                <a:tc>
                  <a:txBody>
                    <a:bodyPr/>
                    <a:lstStyle/>
                    <a:p>
                      <a:pPr marL="0" indent="0">
                        <a:lnSpc>
                          <a:spcPct val="120000"/>
                        </a:lnSpc>
                        <a:buNone/>
                      </a:pPr>
                      <a:r>
                        <a:rPr lang="en-US" sz="1400" b="0" dirty="0">
                          <a:solidFill>
                            <a:schemeClr val="accent4">
                              <a:lumMod val="50000"/>
                            </a:schemeClr>
                          </a:solidFill>
                        </a:rPr>
                        <a:t>10. Group and Private Chat</a:t>
                      </a:r>
                    </a:p>
                  </a:txBody>
                  <a:tcPr marL="51435" marR="51435" marT="25718" marB="25718">
                    <a:solidFill>
                      <a:schemeClr val="accent2"/>
                    </a:solidFill>
                  </a:tcPr>
                </a:tc>
              </a:tr>
            </a:tbl>
          </a:graphicData>
        </a:graphic>
      </p:graphicFrame>
      <p:pic>
        <p:nvPicPr>
          <p:cNvPr id="2" name="Picture 1"/>
          <p:cNvPicPr>
            <a:picLocks noChangeAspect="1"/>
          </p:cNvPicPr>
          <p:nvPr/>
        </p:nvPicPr>
        <p:blipFill>
          <a:blip r:embed="rId2"/>
          <a:stretch>
            <a:fillRect/>
          </a:stretch>
        </p:blipFill>
        <p:spPr>
          <a:xfrm>
            <a:off x="1125916" y="16707"/>
            <a:ext cx="813887" cy="475529"/>
          </a:xfrm>
          <a:prstGeom prst="rect">
            <a:avLst/>
          </a:prstGeom>
        </p:spPr>
      </p:pic>
    </p:spTree>
    <p:extLst>
      <p:ext uri="{BB962C8B-B14F-4D97-AF65-F5344CB8AC3E}">
        <p14:creationId xmlns:p14="http://schemas.microsoft.com/office/powerpoint/2010/main" val="224462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18998</TotalTime>
  <Words>9452</Words>
  <Application>Microsoft Office PowerPoint</Application>
  <PresentationFormat>On-screen Show (16:9)</PresentationFormat>
  <Paragraphs>1076</Paragraphs>
  <Slides>89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MS PGothic</vt:lpstr>
      <vt:lpstr>Arial</vt:lpstr>
      <vt:lpstr>Calibri</vt:lpstr>
      <vt:lpstr>Liberation Serif</vt:lpstr>
      <vt:lpstr>Symbol</vt:lpstr>
      <vt:lpstr>Times New Roman</vt:lpstr>
      <vt:lpstr>Wingdings</vt:lpstr>
      <vt:lpstr>Office Theme</vt:lpstr>
      <vt:lpstr>Noida Institute of Engineering and Technology, Greater Noida</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Models(CO3)</vt:lpstr>
      <vt:lpstr>Network Models(CO3)</vt:lpstr>
      <vt:lpstr>Network Models(CO3)</vt:lpstr>
      <vt:lpstr>Network Models(CO3)</vt:lpstr>
      <vt:lpstr>PowerPoint Presentation</vt:lpstr>
      <vt:lpstr>Network Models(CO3)</vt:lpstr>
      <vt:lpstr>Network Models(CO3)</vt:lpstr>
      <vt:lpstr>Network Models(CO3)</vt:lpstr>
      <vt:lpstr>PowerPoint Presentation</vt:lpstr>
      <vt:lpstr>PowerPoint Presentation</vt:lpstr>
      <vt:lpstr>PowerPoint Presentation</vt:lpstr>
      <vt:lpstr>Information Diffusion in social media.(CO3)</vt:lpstr>
      <vt:lpstr>PowerPoint Presentation</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PowerPoint Presentation</vt:lpstr>
      <vt:lpstr>Information Diffusion in social media.(CO3)</vt:lpstr>
      <vt:lpstr>Behavioural Analytics.(CO3)</vt:lpstr>
      <vt:lpstr>Behavioural Analytics.(CO3)</vt:lpstr>
      <vt:lpstr>Behavioural Analytics.(CO3)</vt:lpstr>
      <vt:lpstr>Behavioural Analytics.(CO3)</vt:lpstr>
      <vt:lpstr>Influence and Homophily.(CO3)</vt:lpstr>
      <vt:lpstr>Influence and Homophily.(CO3)</vt:lpstr>
      <vt:lpstr>Influence and Homophily.(CO3)</vt:lpstr>
      <vt:lpstr>Influence and Homophily.(CO3)</vt:lpstr>
      <vt:lpstr>Influence and Homophily.(CO3)</vt:lpstr>
      <vt:lpstr>PowerPoint Presentation</vt:lpstr>
      <vt:lpstr>Recommendation in social media.(CO3)</vt:lpstr>
      <vt:lpstr>Influence and Homophily.(CO3)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Daily Quiz(CO3)</vt:lpstr>
      <vt:lpstr> GLOSSARY QUESTION (CO3)</vt:lpstr>
      <vt:lpstr> GLOSSARY QUESTION (CO3)</vt:lpstr>
      <vt:lpstr>RECAP OF UNIT (CO3)</vt:lpstr>
      <vt:lpstr>RECAP OF UNIT (CO3)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asus</cp:lastModifiedBy>
  <cp:revision>946</cp:revision>
  <cp:lastPrinted>2020-08-21T14:55:12Z</cp:lastPrinted>
  <dcterms:created xsi:type="dcterms:W3CDTF">2006-08-16T00:00:00Z</dcterms:created>
  <dcterms:modified xsi:type="dcterms:W3CDTF">2024-01-04T16:43:12Z</dcterms:modified>
</cp:coreProperties>
</file>