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7"/>
  </p:notesMasterIdLst>
  <p:handoutMasterIdLst>
    <p:handoutMasterId r:id="rId138"/>
  </p:handoutMasterIdLst>
  <p:sldIdLst>
    <p:sldId id="256" r:id="rId3"/>
    <p:sldId id="611" r:id="rId4"/>
    <p:sldId id="1018" r:id="rId5"/>
    <p:sldId id="1019" r:id="rId6"/>
    <p:sldId id="1020" r:id="rId7"/>
    <p:sldId id="1021" r:id="rId8"/>
    <p:sldId id="1022" r:id="rId9"/>
    <p:sldId id="1023" r:id="rId10"/>
    <p:sldId id="1024" r:id="rId11"/>
    <p:sldId id="1025" r:id="rId12"/>
    <p:sldId id="1026" r:id="rId13"/>
    <p:sldId id="1027" r:id="rId14"/>
    <p:sldId id="1028" r:id="rId15"/>
    <p:sldId id="1029" r:id="rId16"/>
    <p:sldId id="1030" r:id="rId17"/>
    <p:sldId id="1031" r:id="rId18"/>
    <p:sldId id="1032" r:id="rId19"/>
    <p:sldId id="1033" r:id="rId20"/>
    <p:sldId id="1034" r:id="rId21"/>
    <p:sldId id="1035" r:id="rId22"/>
    <p:sldId id="1036" r:id="rId23"/>
    <p:sldId id="1037" r:id="rId24"/>
    <p:sldId id="1038" r:id="rId25"/>
    <p:sldId id="836" r:id="rId26"/>
    <p:sldId id="293" r:id="rId27"/>
    <p:sldId id="295" r:id="rId28"/>
    <p:sldId id="297" r:id="rId29"/>
    <p:sldId id="298" r:id="rId30"/>
    <p:sldId id="299" r:id="rId31"/>
    <p:sldId id="300" r:id="rId32"/>
    <p:sldId id="837" r:id="rId33"/>
    <p:sldId id="891" r:id="rId34"/>
    <p:sldId id="892" r:id="rId35"/>
    <p:sldId id="1007" r:id="rId36"/>
    <p:sldId id="893" r:id="rId37"/>
    <p:sldId id="894" r:id="rId38"/>
    <p:sldId id="895" r:id="rId39"/>
    <p:sldId id="896" r:id="rId40"/>
    <p:sldId id="897" r:id="rId41"/>
    <p:sldId id="898" r:id="rId42"/>
    <p:sldId id="899" r:id="rId43"/>
    <p:sldId id="900" r:id="rId44"/>
    <p:sldId id="901" r:id="rId45"/>
    <p:sldId id="902" r:id="rId46"/>
    <p:sldId id="903" r:id="rId47"/>
    <p:sldId id="904" r:id="rId48"/>
    <p:sldId id="905" r:id="rId49"/>
    <p:sldId id="906" r:id="rId50"/>
    <p:sldId id="907" r:id="rId51"/>
    <p:sldId id="908" r:id="rId52"/>
    <p:sldId id="909" r:id="rId53"/>
    <p:sldId id="910" r:id="rId54"/>
    <p:sldId id="911" r:id="rId55"/>
    <p:sldId id="301" r:id="rId56"/>
    <p:sldId id="302" r:id="rId57"/>
    <p:sldId id="303" r:id="rId58"/>
    <p:sldId id="304" r:id="rId59"/>
    <p:sldId id="838" r:id="rId60"/>
    <p:sldId id="957" r:id="rId61"/>
    <p:sldId id="1008" r:id="rId62"/>
    <p:sldId id="1012" r:id="rId63"/>
    <p:sldId id="1013" r:id="rId64"/>
    <p:sldId id="1014" r:id="rId65"/>
    <p:sldId id="1015" r:id="rId66"/>
    <p:sldId id="1016" r:id="rId67"/>
    <p:sldId id="1017"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839"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968" r:id="rId97"/>
    <p:sldId id="969" r:id="rId98"/>
    <p:sldId id="970" r:id="rId99"/>
    <p:sldId id="971" r:id="rId100"/>
    <p:sldId id="972" r:id="rId101"/>
    <p:sldId id="973" r:id="rId102"/>
    <p:sldId id="974" r:id="rId103"/>
    <p:sldId id="975" r:id="rId104"/>
    <p:sldId id="976" r:id="rId105"/>
    <p:sldId id="977" r:id="rId106"/>
    <p:sldId id="978" r:id="rId107"/>
    <p:sldId id="979" r:id="rId108"/>
    <p:sldId id="980" r:id="rId109"/>
    <p:sldId id="981" r:id="rId110"/>
    <p:sldId id="982" r:id="rId111"/>
    <p:sldId id="983" r:id="rId112"/>
    <p:sldId id="984" r:id="rId113"/>
    <p:sldId id="985" r:id="rId114"/>
    <p:sldId id="986" r:id="rId115"/>
    <p:sldId id="987" r:id="rId116"/>
    <p:sldId id="988" r:id="rId117"/>
    <p:sldId id="989" r:id="rId118"/>
    <p:sldId id="990" r:id="rId119"/>
    <p:sldId id="991" r:id="rId120"/>
    <p:sldId id="992" r:id="rId121"/>
    <p:sldId id="993" r:id="rId122"/>
    <p:sldId id="994" r:id="rId123"/>
    <p:sldId id="995" r:id="rId124"/>
    <p:sldId id="996" r:id="rId125"/>
    <p:sldId id="997" r:id="rId126"/>
    <p:sldId id="998" r:id="rId127"/>
    <p:sldId id="999" r:id="rId128"/>
    <p:sldId id="1000" r:id="rId129"/>
    <p:sldId id="1001" r:id="rId130"/>
    <p:sldId id="1002" r:id="rId131"/>
    <p:sldId id="1003" r:id="rId132"/>
    <p:sldId id="1004" r:id="rId133"/>
    <p:sldId id="1005" r:id="rId134"/>
    <p:sldId id="840" r:id="rId135"/>
    <p:sldId id="841"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60"/>
  </p:normalViewPr>
  <p:slideViewPr>
    <p:cSldViewPr showGuides="1">
      <p:cViewPr varScale="1">
        <p:scale>
          <a:sx n="110" d="100"/>
          <a:sy n="110" d="100"/>
        </p:scale>
        <p:origin x="1422" y="10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3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dgm:spPr/>
      <dgm:t>
        <a:bodyPr/>
        <a:lstStyle/>
        <a:p>
          <a:r>
            <a:rPr lang="en-US" dirty="0" smtClean="0"/>
            <a:t>Overview: Text and Sentiment Mining, Semantic Analysis Applications, Sentiment Analysis Process, Speech Analytics, Text </a:t>
          </a:r>
          <a:r>
            <a:rPr lang="en-US"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dirty="0" smtClean="0"/>
            <a:t>summarization, Opinion spam detection.</a:t>
          </a:r>
          <a:endParaRPr lang="en-IN" dirty="0"/>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A05CB4DD-1CA7-4E3D-AB3C-5D7A05BEB45B}" type="pres">
      <dgm:prSet presAssocID="{7D789064-E078-475E-909A-C5052F4BA196}" presName="parentText" presStyleLbl="node1" presStyleIdx="0" presStyleCnt="1">
        <dgm:presLayoutVars>
          <dgm:chMax val="0"/>
          <dgm:bulletEnabled val="1"/>
        </dgm:presLayoutVars>
      </dgm:prSet>
      <dgm:spPr/>
      <dgm:t>
        <a:bodyPr/>
        <a:lstStyle/>
        <a:p>
          <a:endParaRPr lang="en-US"/>
        </a:p>
      </dgm:t>
    </dgm:pt>
  </dgm:ptLst>
  <dgm:cxnLst>
    <dgm:cxn modelId="{42B8D916-A3F2-436B-A327-A8C7FA39A87D}" type="presOf" srcId="{18EA6042-2EA2-4065-81DF-7A18BEC42C1C}" destId="{5935E145-FD17-4F9E-B302-F21214F4A468}" srcOrd="0" destOrd="0" presId="urn:microsoft.com/office/officeart/2005/8/layout/vList2#31"/>
    <dgm:cxn modelId="{0BC442A2-3E24-4F95-BBE9-31601D828E7A}" type="presOf" srcId="{7D789064-E078-475E-909A-C5052F4BA196}" destId="{A05CB4DD-1CA7-4E3D-AB3C-5D7A05BEB45B}" srcOrd="0" destOrd="0" presId="urn:microsoft.com/office/officeart/2005/8/layout/vList2#31"/>
    <dgm:cxn modelId="{C94402FE-8993-4B42-B9CD-BA81374B51D8}" srcId="{18EA6042-2EA2-4065-81DF-7A18BEC42C1C}" destId="{7D789064-E078-475E-909A-C5052F4BA196}" srcOrd="0" destOrd="0" parTransId="{43FADFA5-83E2-443A-9574-B22D9019FFF7}" sibTransId="{61BF66FA-62DC-4B02-AA8D-961EEDC71AAA}"/>
    <dgm:cxn modelId="{36449F07-265E-4B6B-9D2E-5B2AF54D5E58}" type="presParOf" srcId="{5935E145-FD17-4F9E-B302-F21214F4A468}" destId="{A05CB4DD-1CA7-4E3D-AB3C-5D7A05BEB45B}" srcOrd="0" destOrd="0" presId="urn:microsoft.com/office/officeart/2005/8/layout/vList2#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41" loCatId="list" qsTypeId="urn:microsoft.com/office/officeart/2005/8/quickstyle/simple3#35" qsCatId="simple" csTypeId="urn:microsoft.com/office/officeart/2005/8/colors/accent1_2#40"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Lst>
  <dgm:cxnLst>
    <dgm:cxn modelId="{B40A8DAA-2498-4FAA-AFDF-D4FDF02797C5}" type="presOf" srcId="{1D8AF22B-6E01-4F33-9B54-590076F38756}" destId="{6B117771-AD3E-410E-8C2D-70661DFBA6BA}" srcOrd="0" destOrd="0" presId="urn:microsoft.com/office/officeart/2005/8/layout/vList2#4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1800" b="1" dirty="0"/>
            <a:t>At the end of course, the student  will be able to</a:t>
          </a:r>
          <a:r>
            <a:rPr lang="en-US" sz="1800" dirty="0"/>
            <a:t>:</a:t>
          </a:r>
          <a:endParaRPr lang="en-IN" sz="1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91584" custLinFactY="-35625" custLinFactNeighborX="-1586" custLinFactNeighborY="-100000">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4FC2A165-E4B3-48FD-9002-87509E3E9F32}" type="presOf" srcId="{90AED077-85C4-46EA-B5F8-30BF070D360B}" destId="{B898B381-A99B-40FA-B837-D80DC4A60493}" srcOrd="0" destOrd="0" presId="urn:microsoft.com/office/officeart/2005/8/layout/vList2#42"/>
    <dgm:cxn modelId="{308A17F0-60D0-47AF-AF32-D51299E7B953}" type="presOf" srcId="{09995D18-05F5-4A4B-8F9A-27E4833C6620}" destId="{F61E8516-DE3F-4AE9-AE50-9F42F39BFAD3}" srcOrd="0" destOrd="0" presId="urn:microsoft.com/office/officeart/2005/8/layout/vList2#42"/>
    <dgm:cxn modelId="{E854B63B-2B90-4EBE-B72C-C6453B9F0325}" type="presParOf" srcId="{F61E8516-DE3F-4AE9-AE50-9F42F39BFAD3}" destId="{B898B381-A99B-40FA-B837-D80DC4A60493}" srcOrd="0" destOrd="0" presId="urn:microsoft.com/office/officeart/2005/8/layout/vList2#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3" loCatId="list" qsTypeId="urn:microsoft.com/office/officeart/2005/8/quickstyle/3d1#6" qsCatId="3D" csTypeId="urn:microsoft.com/office/officeart/2005/8/colors/colorful2#2" csCatId="colorful" phldr="1"/>
      <dgm:spPr/>
      <dgm:t>
        <a:bodyPr/>
        <a:lstStyle/>
        <a:p>
          <a:endParaRPr lang="en-IN"/>
        </a:p>
      </dgm:t>
    </dgm:pt>
    <dgm:pt modelId="{02C141FE-9ABF-48FD-9848-42A0EFA33222}">
      <dgm:prSet custT="1"/>
      <dgm:spPr>
        <a:solidFill>
          <a:schemeClr val="tx2">
            <a:lumMod val="40000"/>
            <a:lumOff val="60000"/>
          </a:schemeClr>
        </a:solidFill>
        <a:ln>
          <a:solidFill>
            <a:schemeClr val="accent1">
              <a:lumMod val="40000"/>
              <a:lumOff val="60000"/>
            </a:schemeClr>
          </a:solidFill>
        </a:ln>
      </dgm:spPr>
      <dgm:t>
        <a:bodyPr/>
        <a:lstStyle/>
        <a:p>
          <a:r>
            <a:rPr lang="en-US" sz="1800" b="1" dirty="0">
              <a:solidFill>
                <a:schemeClr val="bg2">
                  <a:lumMod val="10000"/>
                </a:schemeClr>
              </a:solidFill>
            </a:rPr>
            <a:t> Design new solutions to opinion extraction, sentiment classification and data summarization problems.</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310550" custLinFactNeighborY="24454">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BDA303A5-85A7-429B-8462-F9FF3091E250}" type="presOf" srcId="{02C141FE-9ABF-48FD-9848-42A0EFA33222}" destId="{AEDD9097-4AFF-4D2E-9357-46583571353B}" srcOrd="0" destOrd="0" presId="urn:microsoft.com/office/officeart/2005/8/layout/vList2#43"/>
    <dgm:cxn modelId="{29685495-87E2-47BC-83A9-5C227C1A9EEA}" type="presOf" srcId="{9A6AA7B5-1491-47C8-85E4-E5E8FDD6D065}" destId="{685F4F69-7D82-4DED-A9A8-7071B724DF07}" srcOrd="0" destOrd="0" presId="urn:microsoft.com/office/officeart/2005/8/layout/vList2#43"/>
    <dgm:cxn modelId="{E8F4706A-DDC9-48CA-9A5E-568626598949}" type="presParOf" srcId="{685F4F69-7D82-4DED-A9A8-7071B724DF07}" destId="{AEDD9097-4AFF-4D2E-9357-46583571353B}" srcOrd="0" destOrd="0" presId="urn:microsoft.com/office/officeart/2005/8/layout/vList2#4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custT="1"/>
      <dgm:spPr>
        <a:ln>
          <a:solidFill>
            <a:schemeClr val="accent1">
              <a:lumMod val="40000"/>
              <a:lumOff val="60000"/>
            </a:schemeClr>
          </a:solidFill>
        </a:ln>
      </dgm:spPr>
      <dgm:t>
        <a:bodyPr/>
        <a:lstStyle/>
        <a:p>
          <a:r>
            <a:rPr lang="en-IN" sz="1800" b="1" dirty="0">
              <a:solidFill>
                <a:schemeClr val="bg2">
                  <a:lumMod val="10000"/>
                </a:schemeClr>
              </a:solidFill>
            </a:rPr>
            <a:t>Apply a wide range of classification ,clustering ,estimation and prediction algorithms on web data.</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62EC2116-BDC9-4BF6-BCAC-5C7B3F623CA5}" type="presOf" srcId="{E7AAAF9E-D416-49AE-8611-65377A7DE939}" destId="{CD5036F8-A246-4E6A-8921-20C367BBB964}" srcOrd="0" destOrd="0" presId="urn:microsoft.com/office/officeart/2005/8/layout/vList2#44"/>
    <dgm:cxn modelId="{92D4A728-725C-45E3-A0F6-76DF9305854C}" type="presOf" srcId="{1B644E16-AACD-4612-92E0-D46EF4ECB879}" destId="{B22A3E1F-BDC2-4FC3-B056-77BC1F86A5BC}" srcOrd="0" destOrd="0" presId="urn:microsoft.com/office/officeart/2005/8/layout/vList2#44"/>
    <dgm:cxn modelId="{D540F587-D087-49DC-A327-5A2D36170FAE}" type="presParOf" srcId="{B22A3E1F-BDC2-4FC3-B056-77BC1F86A5BC}" destId="{CD5036F8-A246-4E6A-8921-20C367BBB964}" srcOrd="0" destOrd="0" presId="urn:microsoft.com/office/officeart/2005/8/layout/vList2#4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45" loCatId="list" qsTypeId="urn:microsoft.com/office/officeart/2005/8/quickstyle/simple3#37" qsCatId="simple" csTypeId="urn:microsoft.com/office/officeart/2005/8/colors/accent1_2#43" csCatId="accent1" phldr="1"/>
      <dgm:spPr/>
      <dgm:t>
        <a:bodyPr/>
        <a:lstStyle/>
        <a:p>
          <a:endParaRPr lang="en-IN"/>
        </a:p>
      </dgm:t>
    </dgm:pt>
    <dgm:pt modelId="{FCBD3793-394C-48FC-B28C-1D09533E7BA0}">
      <dgm:prSet custT="1"/>
      <dgm:spPr/>
      <dgm:t>
        <a:bodyPr/>
        <a:lstStyle/>
        <a:p>
          <a:r>
            <a:rPr lang="en-IN" sz="1600" b="1" dirty="0"/>
            <a:t>Perform social network analysis to identify important social actors, subgroups and network properties in social media sites.</a:t>
          </a: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ScaleY="269496" custLinFactNeighborX="2941" custLinFactNeighborY="-20">
        <dgm:presLayoutVars>
          <dgm:chMax val="0"/>
          <dgm:bulletEnabled val="1"/>
        </dgm:presLayoutVars>
      </dgm:prSet>
      <dgm:spPr/>
      <dgm:t>
        <a:bodyPr/>
        <a:lstStyle/>
        <a:p>
          <a:endParaRPr lang="en-US"/>
        </a:p>
      </dgm:t>
    </dgm:pt>
  </dgm:ptLst>
  <dgm:cxnLst>
    <dgm:cxn modelId="{3AC22F3B-74EF-445D-90DA-3FF2FAA8AB15}" type="presOf" srcId="{FF45E94E-C528-4C21-A29D-573922B4ED68}" destId="{45C93CBB-046D-43CD-9356-3FC8771C32AF}" srcOrd="0" destOrd="0" presId="urn:microsoft.com/office/officeart/2005/8/layout/vList2#45"/>
    <dgm:cxn modelId="{27D07304-FB48-42DA-9A97-1D607D0CE964}" srcId="{FF45E94E-C528-4C21-A29D-573922B4ED68}" destId="{FCBD3793-394C-48FC-B28C-1D09533E7BA0}" srcOrd="0" destOrd="0" parTransId="{3C3BF590-E539-434F-BC04-7F5815B84D60}" sibTransId="{6BA01F92-7F7A-4713-B56A-6F20FAAB3645}"/>
    <dgm:cxn modelId="{76E9201C-FE18-4DB7-BAAB-066E44740C04}" type="presOf" srcId="{FCBD3793-394C-48FC-B28C-1D09533E7BA0}" destId="{8C029958-E145-4D8C-B815-F42AE9B5E6DF}" srcOrd="0" destOrd="0" presId="urn:microsoft.com/office/officeart/2005/8/layout/vList2#45"/>
    <dgm:cxn modelId="{F156054D-0BC8-4F1C-B00C-ACD3755CADE6}" type="presParOf" srcId="{45C93CBB-046D-43CD-9356-3FC8771C32AF}" destId="{8C029958-E145-4D8C-B815-F42AE9B5E6DF}" srcOrd="0" destOrd="0" presId="urn:microsoft.com/office/officeart/2005/8/layout/vList2#4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46" loCatId="list" qsTypeId="urn:microsoft.com/office/officeart/2005/8/quickstyle/simple3#38" qsCatId="simple" csTypeId="urn:microsoft.com/office/officeart/2005/8/colors/accent1_2#44" csCatId="accent1" phldr="1"/>
      <dgm:spPr/>
      <dgm:t>
        <a:bodyPr/>
        <a:lstStyle/>
        <a:p>
          <a:endParaRPr lang="en-IN"/>
        </a:p>
      </dgm:t>
    </dgm:pt>
    <dgm:pt modelId="{F2B2203F-2FAE-49B7-A1D5-9CD1B5127346}">
      <dgm:prSet custT="1"/>
      <dgm:spPr/>
      <dgm:t>
        <a:bodyPr/>
        <a:lstStyle/>
        <a:p>
          <a:r>
            <a:rPr lang="en-IN" sz="1600" b="1" dirty="0"/>
            <a:t>Interpret the terminologies ,metaphors  of text summarization.</a:t>
          </a: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custLinFactNeighborX="0" custLinFactNeighborY="89237">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BFD07BF8-6526-4D2A-A676-9239B8D32472}" type="presOf" srcId="{CA3BDE70-45F2-45D1-A9F8-5ADC9B616F85}" destId="{BAD57889-E122-4358-BE0C-A1CC3A735F9B}" srcOrd="0" destOrd="0" presId="urn:microsoft.com/office/officeart/2005/8/layout/vList2#46"/>
    <dgm:cxn modelId="{115DD7B5-3466-4CDD-87A3-D07031EF068D}" type="presOf" srcId="{F2B2203F-2FAE-49B7-A1D5-9CD1B5127346}" destId="{54692D58-280A-4A5B-8ABB-4AA8C3D0C486}" srcOrd="0" destOrd="0" presId="urn:microsoft.com/office/officeart/2005/8/layout/vList2#46"/>
    <dgm:cxn modelId="{574CB970-0F8C-4BAD-ACD5-58806303D385}" type="presParOf" srcId="{BAD57889-E122-4358-BE0C-A1CC3A735F9B}" destId="{54692D58-280A-4A5B-8ABB-4AA8C3D0C486}" srcOrd="0" destOrd="0" presId="urn:microsoft.com/office/officeart/2005/8/layout/vList2#46"/>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47" loCatId="list" qsTypeId="urn:microsoft.com/office/officeart/2005/8/quickstyle/simple3#39" qsCatId="simple" csTypeId="urn:microsoft.com/office/officeart/2005/8/colors/accent1_2#45" csCatId="accent1" phldr="1"/>
      <dgm:spPr/>
      <dgm:t>
        <a:bodyPr/>
        <a:lstStyle/>
        <a:p>
          <a:endParaRPr lang="en-IN"/>
        </a:p>
      </dgm:t>
    </dgm:pt>
    <dgm:pt modelId="{502B59D9-8C99-44C9-B85F-4596BFA6E16F}">
      <dgm:prSet custT="1"/>
      <dgm:spPr/>
      <dgm:t>
        <a:bodyPr/>
        <a:lstStyle/>
        <a:p>
          <a:r>
            <a:rPr lang="en-IN" sz="1700" b="1" dirty="0"/>
            <a:t>Apply state of the art mining tools and libraries on realistic data sets as a basic for business decisions and applications.</a:t>
          </a: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56667" custLinFactNeighborY="18721">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D84F7A31-0B01-4E36-A235-BD37E5D3934E}" type="presOf" srcId="{0803BEA6-810A-46C8-899C-70229B268BB8}" destId="{E298B721-E1B9-4CD4-8B1A-4950CC157D9F}" srcOrd="0" destOrd="0" presId="urn:microsoft.com/office/officeart/2005/8/layout/vList2#47"/>
    <dgm:cxn modelId="{0AA4631C-AEE4-44A7-BA2E-BABF12438D77}" type="presOf" srcId="{502B59D9-8C99-44C9-B85F-4596BFA6E16F}" destId="{3EED7F0D-5C80-4479-905C-E79E88227593}" srcOrd="0" destOrd="0" presId="urn:microsoft.com/office/officeart/2005/8/layout/vList2#47"/>
    <dgm:cxn modelId="{153A018E-8528-46D1-BF03-3EEF86B2F62A}" type="presParOf" srcId="{E298B721-E1B9-4CD4-8B1A-4950CC157D9F}" destId="{3EED7F0D-5C80-4479-905C-E79E88227593}" srcOrd="0" destOrd="0" presId="urn:microsoft.com/office/officeart/2005/8/layout/vList2#4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F93EE625-CD90-4620-88BE-91B662F83CAF}" type="presOf" srcId="{09995D18-05F5-4A4B-8F9A-27E4833C6620}" destId="{F61E8516-DE3F-4AE9-AE50-9F42F39BFAD3}" srcOrd="0" destOrd="0" presId="urn:microsoft.com/office/officeart/2005/8/layout/vList2#48"/>
    <dgm:cxn modelId="{D5CCD8AD-1839-4BA4-93D6-0579A50C4FE4}" type="presOf" srcId="{90AED077-85C4-46EA-B5F8-30BF070D360B}" destId="{B898B381-A99B-40FA-B837-D80DC4A60493}" srcOrd="0" destOrd="0" presId="urn:microsoft.com/office/officeart/2005/8/layout/vList2#48"/>
    <dgm:cxn modelId="{2BC77D3F-BD41-4882-B37D-4454CD6550B3}" type="presParOf" srcId="{F61E8516-DE3F-4AE9-AE50-9F42F39BFAD3}" destId="{B898B381-A99B-40FA-B837-D80DC4A60493}" srcOrd="0" destOrd="0" presId="urn:microsoft.com/office/officeart/2005/8/layout/vList2#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8D621EF8-065F-47CC-BB0A-F0D28C9BAFDF}" type="presOf" srcId="{9A6AA7B5-1491-47C8-85E4-E5E8FDD6D065}" destId="{685F4F69-7D82-4DED-A9A8-7071B724DF07}" srcOrd="0" destOrd="0" presId="urn:microsoft.com/office/officeart/2005/8/layout/vList2#49"/>
    <dgm:cxn modelId="{B7AA3346-C7D3-4EF9-9F41-D9D562C56C9A}" type="presOf" srcId="{02C141FE-9ABF-48FD-9848-42A0EFA33222}" destId="{AEDD9097-4AFF-4D2E-9357-46583571353B}" srcOrd="0" destOrd="0" presId="urn:microsoft.com/office/officeart/2005/8/layout/vList2#49"/>
    <dgm:cxn modelId="{88C628D4-748D-46E7-8092-6CAE897DBAD1}" type="presParOf" srcId="{685F4F69-7D82-4DED-A9A8-7071B724DF07}" destId="{AEDD9097-4AFF-4D2E-9357-46583571353B}" srcOrd="0" destOrd="0" presId="urn:microsoft.com/office/officeart/2005/8/layout/vList2#4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6C757C34-52B2-4B54-9D61-A5A78570E62D}" type="presOf" srcId="{1B644E16-AACD-4612-92E0-D46EF4ECB879}" destId="{B22A3E1F-BDC2-4FC3-B056-77BC1F86A5BC}" srcOrd="0" destOrd="0" presId="urn:microsoft.com/office/officeart/2005/8/layout/vList2#50"/>
    <dgm:cxn modelId="{BE9131EF-AE29-4F58-9691-9A4C6EC9821F}" type="presOf" srcId="{E7AAAF9E-D416-49AE-8611-65377A7DE939}" destId="{CD5036F8-A246-4E6A-8921-20C367BBB964}" srcOrd="0" destOrd="0" presId="urn:microsoft.com/office/officeart/2005/8/layout/vList2#50"/>
    <dgm:cxn modelId="{6E49FB69-5CF6-41DB-AFE4-72348DE39F61}" type="presParOf" srcId="{B22A3E1F-BDC2-4FC3-B056-77BC1F86A5BC}" destId="{CD5036F8-A246-4E6A-8921-20C367BBB964}" srcOrd="0" destOrd="0" presId="urn:microsoft.com/office/officeart/2005/8/layout/vList2#5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custT="1"/>
      <dgm:spPr/>
      <dgm:t>
        <a:bodyPr/>
        <a:lstStyle/>
        <a:p>
          <a:r>
            <a:rPr lang="en-US" sz="1800" dirty="0"/>
            <a:t>Web </a:t>
          </a:r>
          <a:r>
            <a:rPr lang="en-US" sz="1800" dirty="0" smtClean="0"/>
            <a:t>Mining Overview, Web Structure Mining, Search Engine, Web Analytics, </a:t>
          </a:r>
          <a:r>
            <a:rPr lang="en-US" sz="1800" dirty="0"/>
            <a:t>Machine Learning for extracting knowledge from the web, Inverted indices and Boolean queries. PLSI, Query </a:t>
          </a:r>
          <a:r>
            <a:rPr lang="en-US" sz="1800" dirty="0" smtClean="0"/>
            <a:t>optimization, SEO, page </a:t>
          </a:r>
          <a:r>
            <a:rPr lang="en-US" sz="1800" dirty="0"/>
            <a:t>ranking</a:t>
          </a:r>
          <a:r>
            <a:rPr lang="en-US" sz="1800" dirty="0" smtClean="0"/>
            <a:t>, Social Graphs (Interaction, Latent and Following Graphs), Ethics of Scraping, Static data extraction and Web Scraping using Python</a:t>
          </a:r>
          <a:endParaRPr lang="en-US" sz="18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6DCBBEC5-5B01-4132-A331-9D4D3453D65C}" type="pres">
      <dgm:prSet presAssocID="{8632B43A-A1FB-4963-84A0-F0A61C5BFA59}" presName="parentText" presStyleLbl="node1" presStyleIdx="0" presStyleCnt="1" custScaleY="895413" custLinFactNeighborY="-25629">
        <dgm:presLayoutVars>
          <dgm:chMax val="0"/>
          <dgm:bulletEnabled val="1"/>
        </dgm:presLayoutVars>
      </dgm:prSet>
      <dgm:spPr/>
      <dgm:t>
        <a:bodyPr/>
        <a:lstStyle/>
        <a:p>
          <a:endParaRPr lang="en-US"/>
        </a:p>
      </dgm:t>
    </dgm:pt>
  </dgm:ptLst>
  <dgm:cxnLst>
    <dgm:cxn modelId="{6F0FFE21-F288-41B6-AC2F-F6C2F97FC76B}" srcId="{18EA6042-2EA2-4065-81DF-7A18BEC42C1C}" destId="{8632B43A-A1FB-4963-84A0-F0A61C5BFA59}" srcOrd="0" destOrd="0" parTransId="{8954BA86-F411-4F2D-BEFA-BBF9617D879B}" sibTransId="{B34E360E-2AF5-434A-80B9-E34DD0DE11AF}"/>
    <dgm:cxn modelId="{1DBDC962-E40E-4071-AEA4-165BF1487904}" type="presOf" srcId="{8632B43A-A1FB-4963-84A0-F0A61C5BFA59}" destId="{6DCBBEC5-5B01-4132-A331-9D4D3453D65C}" srcOrd="0" destOrd="0" presId="urn:microsoft.com/office/officeart/2005/8/layout/vList2#32"/>
    <dgm:cxn modelId="{02ECE112-73EF-4FFE-8385-624382E52CB5}" type="presOf" srcId="{18EA6042-2EA2-4065-81DF-7A18BEC42C1C}" destId="{5935E145-FD17-4F9E-B302-F21214F4A468}" srcOrd="0" destOrd="0" presId="urn:microsoft.com/office/officeart/2005/8/layout/vList2#32"/>
    <dgm:cxn modelId="{6E404F39-25A0-487D-AA74-65A1FD91BF3A}" type="presParOf" srcId="{5935E145-FD17-4F9E-B302-F21214F4A468}" destId="{6DCBBEC5-5B01-4132-A331-9D4D3453D65C}" srcOrd="0" destOrd="0" presId="urn:microsoft.com/office/officeart/2005/8/layout/vList2#3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D64E1AF7-80BC-4A45-A1FF-824BA79D8E28}" type="presOf" srcId="{FF45E94E-C528-4C21-A29D-573922B4ED68}" destId="{45C93CBB-046D-43CD-9356-3FC8771C32AF}" srcOrd="0" destOrd="0" presId="urn:microsoft.com/office/officeart/2005/8/layout/vList2#51"/>
    <dgm:cxn modelId="{27D07304-FB48-42DA-9A97-1D607D0CE964}" srcId="{FF45E94E-C528-4C21-A29D-573922B4ED68}" destId="{FCBD3793-394C-48FC-B28C-1D09533E7BA0}" srcOrd="0" destOrd="0" parTransId="{3C3BF590-E539-434F-BC04-7F5815B84D60}" sibTransId="{6BA01F92-7F7A-4713-B56A-6F20FAAB3645}"/>
    <dgm:cxn modelId="{2F566B99-3955-419C-AA89-D9DBEC1C1500}" type="presOf" srcId="{FCBD3793-394C-48FC-B28C-1D09533E7BA0}" destId="{8C029958-E145-4D8C-B815-F42AE9B5E6DF}" srcOrd="0" destOrd="0" presId="urn:microsoft.com/office/officeart/2005/8/layout/vList2#51"/>
    <dgm:cxn modelId="{0F0B2702-E913-4F5C-A009-2368790E2E9F}" type="presParOf" srcId="{45C93CBB-046D-43CD-9356-3FC8771C32AF}" destId="{8C029958-E145-4D8C-B815-F42AE9B5E6DF}" srcOrd="0" destOrd="0" presId="urn:microsoft.com/office/officeart/2005/8/layout/vList2#5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6DF6D782-9790-487D-AF34-1604000498A7}" type="presOf" srcId="{CA3BDE70-45F2-45D1-A9F8-5ADC9B616F85}" destId="{BAD57889-E122-4358-BE0C-A1CC3A735F9B}" srcOrd="0" destOrd="0" presId="urn:microsoft.com/office/officeart/2005/8/layout/vList2#52"/>
    <dgm:cxn modelId="{40245CA6-1FE2-47EE-BC93-F29D59D36989}" type="presOf" srcId="{F2B2203F-2FAE-49B7-A1D5-9CD1B5127346}" destId="{54692D58-280A-4A5B-8ABB-4AA8C3D0C486}" srcOrd="0" destOrd="0" presId="urn:microsoft.com/office/officeart/2005/8/layout/vList2#52"/>
    <dgm:cxn modelId="{19D9482E-DED0-4476-95C1-07005F73EEAD}" type="presParOf" srcId="{BAD57889-E122-4358-BE0C-A1CC3A735F9B}" destId="{54692D58-280A-4A5B-8ABB-4AA8C3D0C486}" srcOrd="0" destOrd="0" presId="urn:microsoft.com/office/officeart/2005/8/layout/vList2#5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EB376A1A-742D-4AB3-A943-AB7EACD3FBDC}" type="presOf" srcId="{0803BEA6-810A-46C8-899C-70229B268BB8}" destId="{E298B721-E1B9-4CD4-8B1A-4950CC157D9F}" srcOrd="0" destOrd="0" presId="urn:microsoft.com/office/officeart/2005/8/layout/vList2#53"/>
    <dgm:cxn modelId="{F9A7C775-35AD-4E28-B253-72938568E873}" type="presOf" srcId="{502B59D9-8C99-44C9-B85F-4596BFA6E16F}" destId="{3EED7F0D-5C80-4479-905C-E79E88227593}" srcOrd="0" destOrd="0" presId="urn:microsoft.com/office/officeart/2005/8/layout/vList2#53"/>
    <dgm:cxn modelId="{8A619C0A-08A0-43C5-8A1C-9DCEDDC4DBCA}" type="presParOf" srcId="{E298B721-E1B9-4CD4-8B1A-4950CC157D9F}" destId="{3EED7F0D-5C80-4479-905C-E79E88227593}" srcOrd="0" destOrd="0" presId="urn:microsoft.com/office/officeart/2005/8/layout/vList2#5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56F1EE2B-EB20-4387-8102-1B5CF7CFE716}" type="presOf" srcId="{EBCFF2A5-481F-4662-8A7E-7E8F303E314D}" destId="{52F828C4-77A4-4B43-9441-70FA5F9DF12E}" srcOrd="0" destOrd="0" presId="urn:microsoft.com/office/officeart/2005/8/layout/vList2#54"/>
    <dgm:cxn modelId="{37BE2A81-5C69-4915-A505-F81A94289C02}" type="presOf" srcId="{FBA19F7D-578A-464D-ADE6-D3D08AEFD9D5}" destId="{6CC17462-A62E-4245-BFD1-F10DCB528333}"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66674DDC-F75E-4CD9-A7F8-FACA9A81F5CC}" type="presParOf" srcId="{52F828C4-77A4-4B43-9441-70FA5F9DF12E}" destId="{6CC17462-A62E-4245-BFD1-F10DCB528333}" srcOrd="0" destOrd="0" presId="urn:microsoft.com/office/officeart/2005/8/layout/vList2#5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B68CAB0C-2430-44A9-8D7F-CD10824D03AA}" type="presOf" srcId="{90AED077-85C4-46EA-B5F8-30BF070D360B}" destId="{B898B381-A99B-40FA-B837-D80DC4A60493}" srcOrd="0" destOrd="0" presId="urn:microsoft.com/office/officeart/2005/8/layout/vList2#55"/>
    <dgm:cxn modelId="{DF624AA6-CB08-49C9-82B5-CA65C5E62DD8}" type="presOf" srcId="{09995D18-05F5-4A4B-8F9A-27E4833C6620}" destId="{F61E8516-DE3F-4AE9-AE50-9F42F39BFAD3}" srcOrd="0" destOrd="0" presId="urn:microsoft.com/office/officeart/2005/8/layout/vList2#55"/>
    <dgm:cxn modelId="{083AA751-A814-4266-9D46-567DB228AFB1}" type="presParOf" srcId="{F61E8516-DE3F-4AE9-AE50-9F42F39BFAD3}" destId="{B898B381-A99B-40FA-B837-D80DC4A60493}" srcOrd="0" destOrd="0" presId="urn:microsoft.com/office/officeart/2005/8/layout/vList2#5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31D436F7-3979-4E1D-B8DA-0AFB64BA892B}" type="presOf" srcId="{02C141FE-9ABF-48FD-9848-42A0EFA33222}" destId="{AEDD9097-4AFF-4D2E-9357-46583571353B}" srcOrd="0" destOrd="0" presId="urn:microsoft.com/office/officeart/2005/8/layout/vList2#56"/>
    <dgm:cxn modelId="{32D3CC37-7531-44CE-B274-029FAC1498E2}" type="presOf" srcId="{9A6AA7B5-1491-47C8-85E4-E5E8FDD6D065}" destId="{685F4F69-7D82-4DED-A9A8-7071B724DF07}" srcOrd="0" destOrd="0" presId="urn:microsoft.com/office/officeart/2005/8/layout/vList2#56"/>
    <dgm:cxn modelId="{7CEB92AA-C062-41E3-AF3D-ACFE2A86C149}" type="presParOf" srcId="{685F4F69-7D82-4DED-A9A8-7071B724DF07}" destId="{AEDD9097-4AFF-4D2E-9357-46583571353B}" srcOrd="0" destOrd="0" presId="urn:microsoft.com/office/officeart/2005/8/layout/vList2#5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21F391B2-AB6F-46A5-A3D9-7FFE359B5C4B}" type="presOf" srcId="{1B644E16-AACD-4612-92E0-D46EF4ECB879}" destId="{B22A3E1F-BDC2-4FC3-B056-77BC1F86A5BC}" srcOrd="0" destOrd="0" presId="urn:microsoft.com/office/officeart/2005/8/layout/vList2#57"/>
    <dgm:cxn modelId="{6690C558-BFB1-4CF1-AB06-504FA4EAB221}" type="presOf" srcId="{E7AAAF9E-D416-49AE-8611-65377A7DE939}" destId="{CD5036F8-A246-4E6A-8921-20C367BBB964}" srcOrd="0" destOrd="0" presId="urn:microsoft.com/office/officeart/2005/8/layout/vList2#57"/>
    <dgm:cxn modelId="{09959906-6C00-4014-87A6-4997E2A4F5E1}" type="presParOf" srcId="{B22A3E1F-BDC2-4FC3-B056-77BC1F86A5BC}" destId="{CD5036F8-A246-4E6A-8921-20C367BBB964}" srcOrd="0" destOrd="0" presId="urn:microsoft.com/office/officeart/2005/8/layout/vList2#5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2F8A52B-38C3-4A44-A3CA-B7892B1CFC14}" type="presOf" srcId="{FCBD3793-394C-48FC-B28C-1D09533E7BA0}" destId="{8C029958-E145-4D8C-B815-F42AE9B5E6DF}" srcOrd="0" destOrd="0" presId="urn:microsoft.com/office/officeart/2005/8/layout/vList2#58"/>
    <dgm:cxn modelId="{27D07304-FB48-42DA-9A97-1D607D0CE964}" srcId="{FF45E94E-C528-4C21-A29D-573922B4ED68}" destId="{FCBD3793-394C-48FC-B28C-1D09533E7BA0}" srcOrd="0" destOrd="0" parTransId="{3C3BF590-E539-434F-BC04-7F5815B84D60}" sibTransId="{6BA01F92-7F7A-4713-B56A-6F20FAAB3645}"/>
    <dgm:cxn modelId="{90807F82-8D71-48AC-8AD3-4ABE95DB828C}" type="presOf" srcId="{FF45E94E-C528-4C21-A29D-573922B4ED68}" destId="{45C93CBB-046D-43CD-9356-3FC8771C32AF}" srcOrd="0" destOrd="0" presId="urn:microsoft.com/office/officeart/2005/8/layout/vList2#58"/>
    <dgm:cxn modelId="{559D89CB-29D0-4AA0-B96C-A80F3D179C16}" type="presParOf" srcId="{45C93CBB-046D-43CD-9356-3FC8771C32AF}" destId="{8C029958-E145-4D8C-B815-F42AE9B5E6DF}" srcOrd="0" destOrd="0" presId="urn:microsoft.com/office/officeart/2005/8/layout/vList2#5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7F1A458A-32BE-4128-837A-C33715B723A3}" type="presOf" srcId="{F2B2203F-2FAE-49B7-A1D5-9CD1B5127346}" destId="{54692D58-280A-4A5B-8ABB-4AA8C3D0C486}" srcOrd="0" destOrd="0" presId="urn:microsoft.com/office/officeart/2005/8/layout/vList2#59"/>
    <dgm:cxn modelId="{47986590-31D9-4622-99C0-C4CE04B9850C}" type="presOf" srcId="{CA3BDE70-45F2-45D1-A9F8-5ADC9B616F85}" destId="{BAD57889-E122-4358-BE0C-A1CC3A735F9B}" srcOrd="0" destOrd="0" presId="urn:microsoft.com/office/officeart/2005/8/layout/vList2#59"/>
    <dgm:cxn modelId="{464A75D0-3428-4140-8B2A-98F70F017DD9}" type="presParOf" srcId="{BAD57889-E122-4358-BE0C-A1CC3A735F9B}" destId="{54692D58-280A-4A5B-8ABB-4AA8C3D0C486}" srcOrd="0" destOrd="0" presId="urn:microsoft.com/office/officeart/2005/8/layout/vList2#5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3CA1F53C-828A-474B-92ED-A9CEC96762CB}" type="presOf" srcId="{502B59D9-8C99-44C9-B85F-4596BFA6E16F}" destId="{3EED7F0D-5C80-4479-905C-E79E88227593}" srcOrd="0" destOrd="0" presId="urn:microsoft.com/office/officeart/2005/8/layout/vList2#60"/>
    <dgm:cxn modelId="{3130FB09-F2F5-4773-B802-C95F8C45D0C5}" type="presOf" srcId="{0803BEA6-810A-46C8-899C-70229B268BB8}" destId="{E298B721-E1B9-4CD4-8B1A-4950CC157D9F}" srcOrd="0" destOrd="0" presId="urn:microsoft.com/office/officeart/2005/8/layout/vList2#60"/>
    <dgm:cxn modelId="{5DCAD07D-1E9A-4C95-B9F8-5182E8A43430}" type="presParOf" srcId="{E298B721-E1B9-4CD4-8B1A-4950CC157D9F}" destId="{3EED7F0D-5C80-4479-905C-E79E88227593}" srcOrd="0" destOrd="0" presId="urn:microsoft.com/office/officeart/2005/8/layout/vList2#6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2000" dirty="0" smtClean="0"/>
            <a:t>Introduction to Social Media Mining, Challenges in Social Media Mining, Process of Social media Mining, Essentials </a:t>
          </a:r>
          <a:r>
            <a:rPr lang="en-US" sz="2000" dirty="0"/>
            <a:t>of Social </a:t>
          </a:r>
          <a:r>
            <a:rPr lang="en-US" sz="2000" dirty="0" smtClean="0"/>
            <a:t>graphs and its types, </a:t>
          </a:r>
          <a:r>
            <a:rPr lang="en-US" sz="2000" dirty="0"/>
            <a:t>Social </a:t>
          </a:r>
          <a:r>
            <a:rPr lang="en-US" sz="2000" dirty="0" smtClean="0"/>
            <a:t>Networks Measures, Network Models</a:t>
          </a:r>
          <a:r>
            <a:rPr lang="en-US" sz="2000" dirty="0"/>
            <a:t>, Information Diffusion in social media, Behavioural Analytics, Influence and Homophily, Recommendation in social media</a:t>
          </a:r>
          <a:r>
            <a:rPr lang="en-US" sz="2700" dirty="0"/>
            <a:t>.</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525B1DC2-E3FF-4B44-BD2A-153D8E5517EB}" type="presOf" srcId="{18EA6042-2EA2-4065-81DF-7A18BEC42C1C}" destId="{5935E145-FD17-4F9E-B302-F21214F4A468}" srcOrd="0" destOrd="0" presId="urn:microsoft.com/office/officeart/2005/8/layout/vList2#33"/>
    <dgm:cxn modelId="{B2888965-DAB5-47BF-9485-CBBF3D934F28}" type="presOf" srcId="{18CE3E0E-3290-422E-BD32-E1AD8CB2C6E4}" destId="{5466BB5F-F99C-4092-B11E-435C2EC87E42}" srcOrd="0" destOrd="0" presId="urn:microsoft.com/office/officeart/2005/8/layout/vList2#33"/>
    <dgm:cxn modelId="{4CB2D02C-901A-4682-B4ED-407DAC5A971E}"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t>
        <a:bodyPr/>
        <a:lstStyle/>
        <a:p>
          <a:endParaRPr lang="en-US"/>
        </a:p>
      </dgm:t>
    </dgm:pt>
  </dgm:ptLst>
  <dgm:cxnLst>
    <dgm:cxn modelId="{6E119BB5-49A3-482E-A487-7D0F5C97E71A}" type="presOf" srcId="{FBA19F7D-578A-464D-ADE6-D3D08AEFD9D5}" destId="{6CC17462-A62E-4245-BFD1-F10DCB528333}" srcOrd="0" destOrd="0" presId="urn:microsoft.com/office/officeart/2005/8/layout/vList2#61"/>
    <dgm:cxn modelId="{B70C5200-4727-4193-ADED-2A358565C199}" type="presOf" srcId="{EBCFF2A5-481F-4662-8A7E-7E8F303E314D}" destId="{52F828C4-77A4-4B43-9441-70FA5F9DF12E}"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79AD8532-B7BD-49C7-886B-915F42C9CDF6}" type="presParOf" srcId="{52F828C4-77A4-4B43-9441-70FA5F9DF12E}" destId="{6CC17462-A62E-4245-BFD1-F10DCB528333}" srcOrd="0" destOrd="0" presId="urn:microsoft.com/office/officeart/2005/8/layout/vList2#6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18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dirty="0" err="1" smtClean="0"/>
            <a:t>NumPy</a:t>
          </a:r>
          <a:r>
            <a:rPr lang="en-US" sz="1800" dirty="0" smtClean="0"/>
            <a:t>, Pandas, NLTK, </a:t>
          </a:r>
          <a:r>
            <a:rPr lang="en-US" sz="1800" dirty="0" err="1" smtClean="0"/>
            <a:t>Matplotlib</a:t>
          </a:r>
          <a:r>
            <a:rPr lang="en-US" sz="1800" dirty="0" smtClean="0"/>
            <a:t>)</a:t>
          </a:r>
          <a:endParaRPr lang="en-US" sz="18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A38242F6-4A80-4D8A-B983-E1982450F4A0}" type="presOf" srcId="{18EA6042-2EA2-4065-81DF-7A18BEC42C1C}" destId="{5935E145-FD17-4F9E-B302-F21214F4A468}" srcOrd="0" destOrd="0" presId="urn:microsoft.com/office/officeart/2005/8/layout/vList2#33"/>
    <dgm:cxn modelId="{9E16DD51-2C28-40F4-BE1B-CBE734E7C623}" type="presOf" srcId="{18CE3E0E-3290-422E-BD32-E1AD8CB2C6E4}" destId="{5466BB5F-F99C-4092-B11E-435C2EC87E42}" srcOrd="0" destOrd="0" presId="urn:microsoft.com/office/officeart/2005/8/layout/vList2#33"/>
    <dgm:cxn modelId="{85F0051C-F94C-47B4-A7B5-91F18713243F}"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dgm:spPr/>
      <dgm:t>
        <a:bodyPr/>
        <a:lstStyle/>
        <a:p>
          <a:r>
            <a:rPr lang="en-US" dirty="0"/>
            <a:t>Trend Analysis, Types of trend analysis, Recent Trends </a:t>
          </a:r>
          <a:r>
            <a:rPr lang="en-US" dirty="0" smtClean="0"/>
            <a:t>in Text, Data Localization, Role of Web Mining in E-Commerce,  </a:t>
          </a:r>
          <a:r>
            <a:rPr lang="en-US" dirty="0"/>
            <a:t>Social Media </a:t>
          </a:r>
          <a:r>
            <a:rPr lang="en-US" dirty="0" smtClean="0"/>
            <a:t>Analytics, Social Media Analytics tools.</a:t>
          </a:r>
        </a:p>
        <a:p>
          <a:r>
            <a:rPr lang="en-US" dirty="0" smtClean="0"/>
            <a:t>Case Studies: Facebook Insights Using Python, Sentiment and Text Mining  of Twitter data and Google </a:t>
          </a:r>
          <a:r>
            <a:rPr lang="en-US" dirty="0"/>
            <a:t>analytics.</a:t>
          </a:r>
          <a:endParaRPr lang="en-IN" dirty="0"/>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D0BCB3A4-5F35-4C8F-B7DE-FBB6D289F0CC}" type="pres">
      <dgm:prSet presAssocID="{A8220DE5-2315-4CA5-8030-B84D86D15531}" presName="parentText" presStyleLbl="node1" presStyleIdx="0" presStyleCnt="1">
        <dgm:presLayoutVars>
          <dgm:chMax val="0"/>
          <dgm:bulletEnabled val="1"/>
        </dgm:presLayoutVars>
      </dgm:prSet>
      <dgm:spPr/>
      <dgm:t>
        <a:bodyPr/>
        <a:lstStyle/>
        <a:p>
          <a:endParaRPr lang="en-US"/>
        </a:p>
      </dgm:t>
    </dgm:pt>
  </dgm:ptLst>
  <dgm:cxnLst>
    <dgm:cxn modelId="{9F576886-0D30-4BBB-8B4F-D25E8265C6D8}" type="presOf" srcId="{A8220DE5-2315-4CA5-8030-B84D86D15531}" destId="{D0BCB3A4-5F35-4C8F-B7DE-FBB6D289F0CC}" srcOrd="0" destOrd="0" presId="urn:microsoft.com/office/officeart/2005/8/layout/vList2#35"/>
    <dgm:cxn modelId="{45264F09-C5BD-497E-929D-75F8CC93827B}" type="presOf" srcId="{18EA6042-2EA2-4065-81DF-7A18BEC42C1C}" destId="{5935E145-FD17-4F9E-B302-F21214F4A468}" srcOrd="0" destOrd="0" presId="urn:microsoft.com/office/officeart/2005/8/layout/vList2#35"/>
    <dgm:cxn modelId="{5C1D5B02-37F2-4650-88D6-25270FF1138B}" srcId="{18EA6042-2EA2-4065-81DF-7A18BEC42C1C}" destId="{A8220DE5-2315-4CA5-8030-B84D86D15531}" srcOrd="0" destOrd="0" parTransId="{3CEC6178-9746-4B94-BADA-DD5DF8BE00D3}" sibTransId="{43E67400-2CE1-4655-BE46-542900CA978B}"/>
    <dgm:cxn modelId="{F72AC275-6531-4F70-BD49-4A3A568EF23E}" type="presParOf" srcId="{5935E145-FD17-4F9E-B302-F21214F4A468}" destId="{D0BCB3A4-5F35-4C8F-B7DE-FBB6D289F0CC}" srcOrd="0" destOrd="0" presId="urn:microsoft.com/office/officeart/2005/8/layout/vList2#3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37" loCatId="list" qsTypeId="urn:microsoft.com/office/officeart/2005/8/quickstyle/3d4#2" qsCatId="3D" csTypeId="urn:microsoft.com/office/officeart/2005/8/colors/accent1_2#36" csCatId="accent1"/>
      <dgm:spPr/>
      <dgm:t>
        <a:bodyPr/>
        <a:lstStyle/>
        <a:p>
          <a:endParaRPr lang="en-IN"/>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Lst>
  <dgm:cxnLst>
    <dgm:cxn modelId="{3FF64A10-61F6-424A-9949-B18EEB0CCDAB}" type="presOf" srcId="{891EB5D2-4E2C-4D1D-A447-CE86542BC42D}" destId="{ECAF2DE4-29DE-45BE-A434-ACC5587D3C8F}" srcOrd="0" destOrd="0" presId="urn:microsoft.com/office/officeart/2005/8/layout/vList2#3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dgm:spPr/>
      <dgm:t>
        <a:bodyPr/>
        <a:lstStyle/>
        <a:p>
          <a:r>
            <a:rPr lang="en-US" dirty="0"/>
            <a:t>To understand text mining and social media data analytic activities and apply the complexities of processing text and network data from different data sources.</a:t>
          </a:r>
          <a:endParaRPr lang="en-IN" dirty="0"/>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EC3D586B-6568-48EA-AB47-21DBC0FD868F}" type="pres">
      <dgm:prSet presAssocID="{7BB3BA43-7F32-4A76-9FC7-336C200C90EC}" presName="parentText" presStyleLbl="node1" presStyleIdx="0" presStyleCnt="1">
        <dgm:presLayoutVars>
          <dgm:chMax val="0"/>
          <dgm:bulletEnabled val="1"/>
        </dgm:presLayoutVars>
      </dgm:prSet>
      <dgm:spPr/>
      <dgm:t>
        <a:bodyPr/>
        <a:lstStyle/>
        <a:p>
          <a:endParaRPr lang="en-US"/>
        </a:p>
      </dgm:t>
    </dgm:pt>
  </dgm:ptLst>
  <dgm:cxnLst>
    <dgm:cxn modelId="{1CBC9DDF-F422-49E2-8CDF-85D75632C8EC}" srcId="{62087D5B-D783-472D-88B5-FF8830383D40}" destId="{7BB3BA43-7F32-4A76-9FC7-336C200C90EC}" srcOrd="0" destOrd="0" parTransId="{AA5648EF-AFAF-4B82-BF2F-0DAE6E96DE0A}" sibTransId="{253A114A-494E-4573-9CA0-B5729483DE4A}"/>
    <dgm:cxn modelId="{B6B45972-097F-42F7-A140-8132BC1E7247}" type="presOf" srcId="{62087D5B-D783-472D-88B5-FF8830383D40}" destId="{BAC330DF-63D6-4D05-B05B-326D87078E16}" srcOrd="0" destOrd="0" presId="urn:microsoft.com/office/officeart/2005/8/layout/vList2#38"/>
    <dgm:cxn modelId="{7D647009-3C41-4A3C-BBCA-7AC34D19457C}" type="presOf" srcId="{7BB3BA43-7F32-4A76-9FC7-336C200C90EC}" destId="{EC3D586B-6568-48EA-AB47-21DBC0FD868F}" srcOrd="0" destOrd="0" presId="urn:microsoft.com/office/officeart/2005/8/layout/vList2#38"/>
    <dgm:cxn modelId="{F4526B5D-C00B-4B52-ABA4-1BF6C4BFEDE8}" type="presParOf" srcId="{BAC330DF-63D6-4D05-B05B-326D87078E16}" destId="{EC3D586B-6568-48EA-AB47-21DBC0FD868F}" srcOrd="0" destOrd="0" presId="urn:microsoft.com/office/officeart/2005/8/layout/vList2#38"/>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9" loCatId="list" qsTypeId="urn:microsoft.com/office/officeart/2005/8/quickstyle/simple3#33" qsCatId="simple" csTypeId="urn:microsoft.com/office/officeart/2005/8/colors/accent1_2#38" csCatId="accent1" phldr="1"/>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Lst>
  <dgm:cxnLst>
    <dgm:cxn modelId="{A62B4FF0-44AA-4F6D-BD32-14277F77CDE1}" type="presOf" srcId="{C04877D1-03B1-4454-BEC3-DD4BDE35EAFA}" destId="{A8CAAB2E-DFF4-4B46-AFF4-DC7FC380F713}" srcOrd="0" destOrd="0" presId="urn:microsoft.com/office/officeart/2005/8/layout/vList2#3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0" loCatId="list" qsTypeId="urn:microsoft.com/office/officeart/2005/8/quickstyle/simple3#34" qsCatId="simple" csTypeId="urn:microsoft.com/office/officeart/2005/8/colors/accent1_2#39" csCatId="accent1" phldr="1"/>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Lst>
  <dgm:cxnLst>
    <dgm:cxn modelId="{072F7259-44B7-42CA-BE18-23BEAB583B8D}" type="presOf" srcId="{935442EA-3D11-4D44-8E73-F6D5E0819A38}" destId="{1582B9EB-B4CE-4A6A-916D-2795B4AC0216}" srcOrd="0" destOrd="0" presId="urn:microsoft.com/office/officeart/2005/8/layout/vList2#40"/>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20814"/>
          <a:ext cx="5636419" cy="1755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Overview: Text and Sentiment Mining, Semantic Analysis Applications, Sentiment Analysis Process, Speech Analytics, Text </a:t>
          </a:r>
          <a:r>
            <a:rPr lang="en-US" sz="1500" kern="1200"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sz="1500" kern="1200" dirty="0" smtClean="0"/>
            <a:t>summarization, Opinion spam detection.</a:t>
          </a:r>
          <a:endParaRPr lang="en-IN" sz="1500" kern="1200" dirty="0"/>
        </a:p>
      </dsp:txBody>
      <dsp:txXfrm>
        <a:off x="85672" y="106486"/>
        <a:ext cx="5465075" cy="1583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5417578" cy="681640"/>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t>At the end of course, the student  will be able to</a:t>
          </a:r>
          <a:r>
            <a:rPr lang="en-US" sz="1800" kern="1200" dirty="0"/>
            <a:t>:</a:t>
          </a:r>
          <a:endParaRPr lang="en-IN" sz="1800" kern="1200" dirty="0"/>
        </a:p>
      </dsp:txBody>
      <dsp:txXfrm>
        <a:off x="33275" y="33275"/>
        <a:ext cx="5351028" cy="6150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455"/>
          <a:ext cx="5400675" cy="465693"/>
        </a:xfrm>
        <a:prstGeom prst="roundRect">
          <a:avLst/>
        </a:prstGeom>
        <a:solidFill>
          <a:schemeClr val="tx2">
            <a:lumMod val="40000"/>
            <a:lumOff val="60000"/>
          </a:schemeClr>
        </a:solidFill>
        <a:ln>
          <a:solidFill>
            <a:schemeClr val="accent1">
              <a:lumMod val="40000"/>
              <a:lumOff val="60000"/>
            </a:schemeClr>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2">
                  <a:lumMod val="10000"/>
                </a:schemeClr>
              </a:solidFill>
            </a:rPr>
            <a:t> Design new solutions to opinion extraction, sentiment classification and data summarization problems.</a:t>
          </a:r>
          <a:endParaRPr lang="en-IN" sz="1800" b="1" kern="1200" dirty="0">
            <a:solidFill>
              <a:schemeClr val="bg2">
                <a:lumMod val="10000"/>
              </a:schemeClr>
            </a:solidFill>
          </a:endParaRPr>
        </a:p>
      </dsp:txBody>
      <dsp:txXfrm>
        <a:off x="22733" y="23188"/>
        <a:ext cx="5355209" cy="4202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11"/>
          <a:ext cx="5400675" cy="43259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a:solidFill>
                <a:schemeClr val="bg2">
                  <a:lumMod val="10000"/>
                </a:schemeClr>
              </a:solidFill>
            </a:rPr>
            <a:t>Apply a wide range of classification ,clustering ,estimation and prediction algorithms on web data.</a:t>
          </a:r>
        </a:p>
      </dsp:txBody>
      <dsp:txXfrm>
        <a:off x="21118" y="21329"/>
        <a:ext cx="5358439" cy="390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83"/>
          <a:ext cx="5400675" cy="4428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Perform social network analysis to identify important social actors, subgroups and network properties in social media sites.</a:t>
          </a:r>
        </a:p>
      </dsp:txBody>
      <dsp:txXfrm>
        <a:off x="21620" y="21803"/>
        <a:ext cx="5357435" cy="399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11"/>
          <a:ext cx="5400676" cy="37780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Interpret the terminologies ,metaphors  of text summarization.</a:t>
          </a:r>
        </a:p>
      </dsp:txBody>
      <dsp:txXfrm>
        <a:off x="18443" y="18554"/>
        <a:ext cx="5363790" cy="3409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86181"/>
          <a:ext cx="5400675" cy="6789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b="1" kern="1200" dirty="0"/>
            <a:t>Apply state of the art mining tools and libraries on realistic data sets as a basic for business decisions and applications.</a:t>
          </a:r>
        </a:p>
      </dsp:txBody>
      <dsp:txXfrm>
        <a:off x="33142" y="219323"/>
        <a:ext cx="5334391" cy="6126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265"/>
          <a:ext cx="4357688" cy="543933"/>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26553" y="26818"/>
        <a:ext cx="4304582" cy="49082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PO1 : </a:t>
          </a:r>
          <a:r>
            <a:rPr lang="en-US" sz="1500" b="1" kern="1200" dirty="0">
              <a:latin typeface="+mj-lt"/>
            </a:rPr>
            <a:t>Engineering Knowledge</a:t>
          </a:r>
          <a:endParaRPr lang="en-IN" sz="1500" kern="1200" dirty="0">
            <a:latin typeface="+mj-lt"/>
          </a:endParaRPr>
        </a:p>
      </dsp:txBody>
      <dsp:txXfrm>
        <a:off x="17563" y="26633"/>
        <a:ext cx="4251124" cy="3246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rPr>
            <a:t>PO2 : Problem Analysis</a:t>
          </a:r>
          <a:endParaRPr lang="en-IN" sz="1500" kern="1200" dirty="0">
            <a:latin typeface="+mj-lt"/>
          </a:endParaRPr>
        </a:p>
      </dsp:txBody>
      <dsp:txXfrm>
        <a:off x="17563" y="17563"/>
        <a:ext cx="4251124"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6472624" cy="190893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Web </a:t>
          </a:r>
          <a:r>
            <a:rPr lang="en-US" sz="1800" kern="1200" dirty="0" smtClean="0"/>
            <a:t>Mining Overview, Web Structure Mining, Search Engine, Web Analytics, </a:t>
          </a:r>
          <a:r>
            <a:rPr lang="en-US" sz="1800" kern="1200" dirty="0"/>
            <a:t>Machine Learning for extracting knowledge from the web, Inverted indices and Boolean queries. PLSI, Query </a:t>
          </a:r>
          <a:r>
            <a:rPr lang="en-US" sz="1800" kern="1200" dirty="0" smtClean="0"/>
            <a:t>optimization, SEO, page </a:t>
          </a:r>
          <a:r>
            <a:rPr lang="en-US" sz="1800" kern="1200" dirty="0"/>
            <a:t>ranking</a:t>
          </a:r>
          <a:r>
            <a:rPr lang="en-US" sz="1800" kern="1200" dirty="0" smtClean="0"/>
            <a:t>, Social Graphs (Interaction, Latent and Following Graphs), Ethics of Scraping, Static data extraction and Web Scraping using Python</a:t>
          </a:r>
          <a:endParaRPr lang="en-US" sz="1800" b="0" kern="1200" dirty="0"/>
        </a:p>
      </dsp:txBody>
      <dsp:txXfrm>
        <a:off x="93186" y="93186"/>
        <a:ext cx="6286252" cy="172256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PO3 : </a:t>
          </a:r>
          <a:r>
            <a:rPr lang="en-US" sz="1500" b="1" kern="1200" dirty="0">
              <a:latin typeface="+mj-lt"/>
            </a:rPr>
            <a:t>Design/Development of solutions</a:t>
          </a:r>
          <a:endParaRPr lang="en-IN" sz="1500" kern="1200" dirty="0">
            <a:latin typeface="+mj-lt"/>
          </a:endParaRPr>
        </a:p>
      </dsp:txBody>
      <dsp:txXfrm>
        <a:off x="17563" y="26633"/>
        <a:ext cx="4251124" cy="3246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9070"/>
          <a:ext cx="4286249"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rPr>
            <a:t>PO4 : Conduct Investigations of complex problems</a:t>
          </a:r>
          <a:endParaRPr lang="en-IN" sz="1500" kern="1200" dirty="0">
            <a:latin typeface="+mj-lt"/>
          </a:endParaRPr>
        </a:p>
      </dsp:txBody>
      <dsp:txXfrm>
        <a:off x="17563" y="26633"/>
        <a:ext cx="4251123" cy="3246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8141"/>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PO5 : </a:t>
          </a:r>
          <a:r>
            <a:rPr lang="en-US" sz="1500" b="1" kern="1200" dirty="0">
              <a:latin typeface="+mj-lt"/>
            </a:rPr>
            <a:t>Modern tool usage</a:t>
          </a:r>
          <a:endParaRPr lang="en-IN" sz="1500" kern="1200" dirty="0">
            <a:latin typeface="+mj-lt"/>
          </a:endParaRPr>
        </a:p>
      </dsp:txBody>
      <dsp:txXfrm>
        <a:off x="17563" y="35704"/>
        <a:ext cx="4251124" cy="3246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369"/>
          <a:ext cx="4286250" cy="3775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rPr>
            <a:t>PO6 : The engineer and society</a:t>
          </a:r>
          <a:endParaRPr lang="en-IN" sz="2100" kern="1200" dirty="0">
            <a:latin typeface="+mj-lt"/>
          </a:endParaRPr>
        </a:p>
      </dsp:txBody>
      <dsp:txXfrm>
        <a:off x="18430" y="18799"/>
        <a:ext cx="4249390" cy="3406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05"/>
          <a:ext cx="4286250" cy="624366"/>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0479" y="30784"/>
        <a:ext cx="4225292" cy="5634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PO7 : </a:t>
          </a:r>
          <a:r>
            <a:rPr lang="en-US" sz="1500" b="1" kern="1200" dirty="0">
              <a:latin typeface="+mj-lt"/>
              <a:ea typeface="Calibri" panose="020F0502020204030204" charset="0"/>
            </a:rPr>
            <a:t>Environment and sustainability</a:t>
          </a:r>
          <a:endParaRPr lang="en-IN" sz="1500" kern="1200" dirty="0"/>
        </a:p>
      </dsp:txBody>
      <dsp:txXfrm>
        <a:off x="17563" y="26633"/>
        <a:ext cx="4251124" cy="32464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ea typeface="Times New Roman" panose="02020603050405020304" pitchFamily="18" charset="0"/>
              <a:cs typeface="Times New Roman" panose="02020603050405020304" pitchFamily="18" charset="0"/>
            </a:rPr>
            <a:t>PO8 : Ethics</a:t>
          </a:r>
          <a:endParaRPr lang="en-IN" sz="1500" kern="1200" dirty="0"/>
        </a:p>
      </dsp:txBody>
      <dsp:txXfrm>
        <a:off x="17563" y="26633"/>
        <a:ext cx="4251124" cy="32464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ea typeface="Times New Roman" panose="02020603050405020304" pitchFamily="18" charset="0"/>
              <a:cs typeface="Times New Roman" panose="02020603050405020304" pitchFamily="18" charset="0"/>
            </a:rPr>
            <a:t>PO9 : Individual and teamwork</a:t>
          </a:r>
          <a:endParaRPr lang="en-IN" sz="1500" kern="1200" dirty="0"/>
        </a:p>
      </dsp:txBody>
      <dsp:txXfrm>
        <a:off x="17563" y="26633"/>
        <a:ext cx="4251124" cy="32464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9070"/>
          <a:ext cx="4286249"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PO10 : </a:t>
          </a:r>
          <a:r>
            <a:rPr lang="en-US" sz="1500" b="1" kern="1200" dirty="0">
              <a:latin typeface="+mj-lt"/>
              <a:ea typeface="Times New Roman" panose="02020603050405020304" pitchFamily="18" charset="0"/>
              <a:cs typeface="Times New Roman" panose="02020603050405020304" pitchFamily="18" charset="0"/>
            </a:rPr>
            <a:t>Communication</a:t>
          </a:r>
          <a:endParaRPr lang="en-IN" sz="1500" kern="1200" dirty="0"/>
        </a:p>
      </dsp:txBody>
      <dsp:txXfrm>
        <a:off x="17563" y="26633"/>
        <a:ext cx="4251123" cy="32464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8141"/>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ea typeface="Times New Roman" panose="02020603050405020304" pitchFamily="18" charset="0"/>
              <a:cs typeface="Times New Roman" panose="02020603050405020304" pitchFamily="18" charset="0"/>
            </a:rPr>
            <a:t>PO11 : Project management and finance</a:t>
          </a:r>
          <a:endParaRPr lang="en-IN" sz="1500" kern="1200" dirty="0"/>
        </a:p>
      </dsp:txBody>
      <dsp:txXfrm>
        <a:off x="17563" y="35704"/>
        <a:ext cx="4251124" cy="324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667500" cy="220095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Introduction to Social Media Mining, Challenges in Social Media Mining, Process of Social media Mining, Essentials </a:t>
          </a:r>
          <a:r>
            <a:rPr lang="en-US" sz="2000" kern="1200" dirty="0"/>
            <a:t>of Social </a:t>
          </a:r>
          <a:r>
            <a:rPr lang="en-US" sz="2000" kern="1200" dirty="0" smtClean="0"/>
            <a:t>graphs and its types, </a:t>
          </a:r>
          <a:r>
            <a:rPr lang="en-US" sz="2000" kern="1200" dirty="0"/>
            <a:t>Social </a:t>
          </a:r>
          <a:r>
            <a:rPr lang="en-US" sz="2000" kern="1200" dirty="0" smtClean="0"/>
            <a:t>Networks Measures, Network Models</a:t>
          </a:r>
          <a:r>
            <a:rPr lang="en-US" sz="2000" kern="1200" dirty="0"/>
            <a:t>, Information Diffusion in social media, Behavioural Analytics, Influence and Homophily, Recommendation in social media</a:t>
          </a:r>
          <a:r>
            <a:rPr lang="en-US" sz="2700" kern="1200" dirty="0"/>
            <a:t>.</a:t>
          </a:r>
          <a:endParaRPr lang="en-US" sz="2700" b="0" kern="1200" baseline="0" dirty="0"/>
        </a:p>
      </dsp:txBody>
      <dsp:txXfrm>
        <a:off x="107442" y="107442"/>
        <a:ext cx="6452616" cy="19860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4286250" cy="31466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361" y="15361"/>
        <a:ext cx="4255528" cy="283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531317" cy="1944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kern="1200" dirty="0" err="1" smtClean="0"/>
            <a:t>NumPy</a:t>
          </a:r>
          <a:r>
            <a:rPr lang="en-US" sz="1800" kern="1200" dirty="0" smtClean="0"/>
            <a:t>, Pandas, NLTK, </a:t>
          </a:r>
          <a:r>
            <a:rPr lang="en-US" sz="1800" kern="1200" dirty="0" err="1" smtClean="0"/>
            <a:t>Matplotlib</a:t>
          </a:r>
          <a:r>
            <a:rPr lang="en-US" sz="1800" kern="1200" dirty="0" smtClean="0"/>
            <a:t>)</a:t>
          </a:r>
          <a:endParaRPr lang="en-US" sz="1800" b="0" kern="1200" baseline="0" dirty="0"/>
        </a:p>
      </dsp:txBody>
      <dsp:txXfrm>
        <a:off x="94912" y="94912"/>
        <a:ext cx="6341493" cy="1754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65725"/>
          <a:ext cx="5614988" cy="1591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Trend Analysis, Types of trend analysis, Recent Trends </a:t>
          </a:r>
          <a:r>
            <a:rPr lang="en-US" sz="1700" kern="1200" dirty="0" smtClean="0"/>
            <a:t>in Text, Data Localization, Role of Web Mining in E-Commerce,  </a:t>
          </a:r>
          <a:r>
            <a:rPr lang="en-US" sz="1700" kern="1200" dirty="0"/>
            <a:t>Social Media </a:t>
          </a:r>
          <a:r>
            <a:rPr lang="en-US" sz="1700" kern="1200" dirty="0" smtClean="0"/>
            <a:t>Analytics, Social Media Analytics tools.</a:t>
          </a:r>
        </a:p>
        <a:p>
          <a:pPr lvl="0" algn="l" defTabSz="755650">
            <a:lnSpc>
              <a:spcPct val="90000"/>
            </a:lnSpc>
            <a:spcBef>
              <a:spcPct val="0"/>
            </a:spcBef>
            <a:spcAft>
              <a:spcPct val="35000"/>
            </a:spcAft>
          </a:pPr>
          <a:r>
            <a:rPr lang="en-US" sz="1700" kern="1200" dirty="0" smtClean="0"/>
            <a:t>Case Studies: Facebook Insights Using Python, Sentiment and Text Mining  of Twitter data and Google </a:t>
          </a:r>
          <a:r>
            <a:rPr lang="en-US" sz="1700" kern="1200" dirty="0"/>
            <a:t>analytics.</a:t>
          </a:r>
          <a:endParaRPr lang="en-IN" sz="1700" kern="1200" dirty="0"/>
        </a:p>
      </dsp:txBody>
      <dsp:txXfrm>
        <a:off x="77676" y="143401"/>
        <a:ext cx="5459636" cy="14358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2215"/>
          <a:ext cx="5700712" cy="8798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To understand text mining and social media data analytic activities and apply the complexities of processing text and network data from different data sources.</a:t>
          </a:r>
          <a:endParaRPr lang="en-IN" sz="1600" kern="1200" dirty="0"/>
        </a:p>
      </dsp:txBody>
      <dsp:txXfrm>
        <a:off x="42950" y="45165"/>
        <a:ext cx="5614812" cy="7939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4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4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3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1#6">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4#2">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11046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extLst>
      <p:ext uri="{BB962C8B-B14F-4D97-AF65-F5344CB8AC3E}">
        <p14:creationId xmlns:p14="http://schemas.microsoft.com/office/powerpoint/2010/main" val="360419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a:p>
        </p:txBody>
      </p:sp>
    </p:spTree>
    <p:extLst>
      <p:ext uri="{BB962C8B-B14F-4D97-AF65-F5344CB8AC3E}">
        <p14:creationId xmlns:p14="http://schemas.microsoft.com/office/powerpoint/2010/main" val="2547368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80"/>
                </a:solidFill>
              </a:rPr>
              <a:t>array = </a:t>
            </a:r>
            <a:r>
              <a:rPr lang="en-US" sz="1200" dirty="0" err="1" smtClean="0">
                <a:solidFill>
                  <a:srgbClr val="000080"/>
                </a:solidFill>
              </a:rPr>
              <a:t>np.eye</a:t>
            </a:r>
            <a:r>
              <a:rPr lang="en-US" sz="1200" dirty="0" smtClean="0">
                <a:solidFill>
                  <a:srgbClr val="000080"/>
                </a:solidFill>
              </a:rPr>
              <a:t>(3, </a:t>
            </a:r>
            <a:r>
              <a:rPr lang="en-US" sz="1200" dirty="0" err="1" smtClean="0">
                <a:solidFill>
                  <a:srgbClr val="000080"/>
                </a:solidFill>
              </a:rPr>
              <a:t>dtype</a:t>
            </a:r>
            <a:r>
              <a:rPr lang="en-US" sz="1200" dirty="0" smtClean="0">
                <a:solidFill>
                  <a:srgbClr val="000080"/>
                </a:solidFill>
              </a:rPr>
              <a:t>=</a:t>
            </a:r>
            <a:r>
              <a:rPr lang="en-US" sz="1200" dirty="0" err="1" smtClean="0">
                <a:solidFill>
                  <a:srgbClr val="000080"/>
                </a:solidFill>
              </a:rPr>
              <a:t>int</a:t>
            </a:r>
            <a:r>
              <a:rPr lang="en-US" sz="1200" dirty="0" smtClean="0">
                <a:solidFill>
                  <a:srgbClr val="000080"/>
                </a:solidFill>
              </a:rPr>
              <a:t>)</a:t>
            </a:r>
            <a:r>
              <a:rPr lang="en-US" sz="1200" dirty="0" smtClean="0">
                <a:solidFill>
                  <a:srgbClr val="8B0000"/>
                </a:solidFill>
              </a:rPr>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t>101</a:t>
            </a:fld>
            <a:endParaRPr lang="en-US"/>
          </a:p>
        </p:txBody>
      </p:sp>
    </p:spTree>
    <p:extLst>
      <p:ext uri="{BB962C8B-B14F-4D97-AF65-F5344CB8AC3E}">
        <p14:creationId xmlns:p14="http://schemas.microsoft.com/office/powerpoint/2010/main" val="384207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np.array</a:t>
            </a:r>
            <a:r>
              <a:rPr lang="en-US" dirty="0" smtClean="0"/>
              <a:t>(list)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t>102</a:t>
            </a:fld>
            <a:endParaRPr lang="en-US"/>
          </a:p>
        </p:txBody>
      </p:sp>
    </p:spTree>
    <p:extLst>
      <p:ext uri="{BB962C8B-B14F-4D97-AF65-F5344CB8AC3E}">
        <p14:creationId xmlns:p14="http://schemas.microsoft.com/office/powerpoint/2010/main" val="2652927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a:t>
            </a:r>
            <a:r>
              <a:rPr lang="en-US" sz="1200" b="0" i="0" u="none" strike="noStrike" kern="1200" baseline="0" dirty="0" err="1" smtClean="0">
                <a:solidFill>
                  <a:schemeClr val="tx1"/>
                </a:solidFill>
                <a:latin typeface="+mn-lt"/>
                <a:ea typeface="+mn-ea"/>
                <a:cs typeface="+mn-cs"/>
              </a:rPr>
              <a:t>NumPy</a:t>
            </a:r>
            <a:r>
              <a:rPr lang="en-US" sz="1200" b="0" i="0" u="none" strike="noStrike" kern="1200" baseline="0" dirty="0" smtClean="0">
                <a:solidFill>
                  <a:schemeClr val="tx1"/>
                </a:solidFill>
                <a:latin typeface="+mn-lt"/>
                <a:ea typeface="+mn-ea"/>
                <a:cs typeface="+mn-cs"/>
              </a:rPr>
              <a:t> has been designed to be able to work with very large arrays, you could imagine performance</a:t>
            </a:r>
          </a:p>
          <a:p>
            <a:r>
              <a:rPr lang="en-US" sz="1200" b="0" i="0" u="none" strike="noStrike" kern="1200" baseline="0" dirty="0" smtClean="0">
                <a:solidFill>
                  <a:schemeClr val="tx1"/>
                </a:solidFill>
                <a:latin typeface="+mn-lt"/>
                <a:ea typeface="+mn-ea"/>
                <a:cs typeface="+mn-cs"/>
              </a:rPr>
              <a:t>and memory problems if </a:t>
            </a:r>
            <a:r>
              <a:rPr lang="en-US" sz="1200" b="0" i="0" u="none" strike="noStrike" kern="1200" baseline="0" dirty="0" err="1" smtClean="0">
                <a:solidFill>
                  <a:schemeClr val="tx1"/>
                </a:solidFill>
                <a:latin typeface="+mn-lt"/>
                <a:ea typeface="+mn-ea"/>
                <a:cs typeface="+mn-cs"/>
              </a:rPr>
              <a:t>NumPy</a:t>
            </a:r>
            <a:r>
              <a:rPr lang="en-US" sz="1200" b="0" i="0" u="none" strike="noStrike" kern="1200" baseline="0" dirty="0" smtClean="0">
                <a:solidFill>
                  <a:schemeClr val="tx1"/>
                </a:solidFill>
                <a:latin typeface="+mn-lt"/>
                <a:ea typeface="+mn-ea"/>
                <a:cs typeface="+mn-cs"/>
              </a:rPr>
              <a:t> insisted on always copying data.</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you want a copy of a slice of an </a:t>
            </a:r>
            <a:r>
              <a:rPr lang="en-US" sz="1200" b="0" i="0" u="none" strike="noStrike" kern="1200" baseline="0" dirty="0" err="1" smtClean="0">
                <a:solidFill>
                  <a:schemeClr val="tx1"/>
                </a:solidFill>
                <a:latin typeface="+mn-lt"/>
                <a:ea typeface="+mn-ea"/>
                <a:cs typeface="+mn-cs"/>
              </a:rPr>
              <a:t>ndarray</a:t>
            </a:r>
            <a:r>
              <a:rPr lang="en-US" sz="1200" b="0" i="0" u="none" strike="noStrike" kern="1200" baseline="0" dirty="0" smtClean="0">
                <a:solidFill>
                  <a:schemeClr val="tx1"/>
                </a:solidFill>
                <a:latin typeface="+mn-lt"/>
                <a:ea typeface="+mn-ea"/>
                <a:cs typeface="+mn-cs"/>
              </a:rPr>
              <a:t> instead of a view, you</a:t>
            </a:r>
          </a:p>
          <a:p>
            <a:r>
              <a:rPr lang="en-US" sz="1200" b="0" i="0" u="none" strike="noStrike" kern="1200" baseline="0" dirty="0" smtClean="0">
                <a:solidFill>
                  <a:schemeClr val="tx1"/>
                </a:solidFill>
                <a:latin typeface="+mn-lt"/>
                <a:ea typeface="+mn-ea"/>
                <a:cs typeface="+mn-cs"/>
              </a:rPr>
              <a:t>will need to explicitly copy the array—for example,</a:t>
            </a:r>
          </a:p>
          <a:p>
            <a:r>
              <a:rPr lang="en-US" sz="1200" b="0" i="0" u="none" strike="noStrike" kern="1200" baseline="0" dirty="0" err="1" smtClean="0">
                <a:solidFill>
                  <a:schemeClr val="tx1"/>
                </a:solidFill>
                <a:latin typeface="+mn-lt"/>
                <a:ea typeface="+mn-ea"/>
                <a:cs typeface="+mn-cs"/>
              </a:rPr>
              <a:t>arr</a:t>
            </a:r>
            <a:r>
              <a:rPr lang="en-US" sz="1200" b="0" i="0" u="none" strike="noStrike" kern="1200" baseline="0" dirty="0" smtClean="0">
                <a:solidFill>
                  <a:schemeClr val="tx1"/>
                </a:solidFill>
                <a:latin typeface="+mn-lt"/>
                <a:ea typeface="+mn-ea"/>
                <a:cs typeface="+mn-cs"/>
              </a:rPr>
              <a:t>[5:8].copy().</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t>105</a:t>
            </a:fld>
            <a:endParaRPr lang="en-US"/>
          </a:p>
        </p:txBody>
      </p:sp>
    </p:spTree>
    <p:extLst>
      <p:ext uri="{BB962C8B-B14F-4D97-AF65-F5344CB8AC3E}">
        <p14:creationId xmlns:p14="http://schemas.microsoft.com/office/powerpoint/2010/main" val="140288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t>106</a:t>
            </a:fld>
            <a:endParaRPr lang="en-US"/>
          </a:p>
        </p:txBody>
      </p:sp>
    </p:spTree>
    <p:extLst>
      <p:ext uri="{BB962C8B-B14F-4D97-AF65-F5344CB8AC3E}">
        <p14:creationId xmlns:p14="http://schemas.microsoft.com/office/powerpoint/2010/main" val="714649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t>114</a:t>
            </a:fld>
            <a:endParaRPr lang="en-US"/>
          </a:p>
        </p:txBody>
      </p:sp>
    </p:spTree>
    <p:extLst>
      <p:ext uri="{BB962C8B-B14F-4D97-AF65-F5344CB8AC3E}">
        <p14:creationId xmlns:p14="http://schemas.microsoft.com/office/powerpoint/2010/main" val="1590191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t>119</a:t>
            </a:fld>
            <a:endParaRPr lang="en-US"/>
          </a:p>
        </p:txBody>
      </p:sp>
    </p:spTree>
    <p:extLst>
      <p:ext uri="{BB962C8B-B14F-4D97-AF65-F5344CB8AC3E}">
        <p14:creationId xmlns:p14="http://schemas.microsoft.com/office/powerpoint/2010/main" val="895364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4</a:t>
            </a:fld>
            <a:endParaRPr lang="en-US" dirty="0"/>
          </a:p>
        </p:txBody>
      </p:sp>
    </p:spTree>
    <p:extLst>
      <p:ext uri="{BB962C8B-B14F-4D97-AF65-F5344CB8AC3E}">
        <p14:creationId xmlns:p14="http://schemas.microsoft.com/office/powerpoint/2010/main" val="352971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5</a:t>
            </a:fld>
            <a:endParaRPr lang="en-US" dirty="0"/>
          </a:p>
        </p:txBody>
      </p:sp>
    </p:spTree>
    <p:extLst>
      <p:ext uri="{BB962C8B-B14F-4D97-AF65-F5344CB8AC3E}">
        <p14:creationId xmlns:p14="http://schemas.microsoft.com/office/powerpoint/2010/main" val="100203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6</a:t>
            </a:fld>
            <a:endParaRPr lang="en-US"/>
          </a:p>
        </p:txBody>
      </p:sp>
    </p:spTree>
    <p:extLst>
      <p:ext uri="{BB962C8B-B14F-4D97-AF65-F5344CB8AC3E}">
        <p14:creationId xmlns:p14="http://schemas.microsoft.com/office/powerpoint/2010/main" val="2349437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7</a:t>
            </a:fld>
            <a:endParaRPr lang="en-US"/>
          </a:p>
        </p:txBody>
      </p:sp>
    </p:spTree>
    <p:extLst>
      <p:ext uri="{BB962C8B-B14F-4D97-AF65-F5344CB8AC3E}">
        <p14:creationId xmlns:p14="http://schemas.microsoft.com/office/powerpoint/2010/main" val="226960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8</a:t>
            </a:fld>
            <a:endParaRPr lang="en-US"/>
          </a:p>
        </p:txBody>
      </p:sp>
    </p:spTree>
    <p:extLst>
      <p:ext uri="{BB962C8B-B14F-4D97-AF65-F5344CB8AC3E}">
        <p14:creationId xmlns:p14="http://schemas.microsoft.com/office/powerpoint/2010/main" val="162628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14</a:t>
            </a:fld>
            <a:endParaRPr lang="en-US"/>
          </a:p>
        </p:txBody>
      </p:sp>
    </p:spTree>
    <p:extLst>
      <p:ext uri="{BB962C8B-B14F-4D97-AF65-F5344CB8AC3E}">
        <p14:creationId xmlns:p14="http://schemas.microsoft.com/office/powerpoint/2010/main" val="212473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24</a:t>
            </a:fld>
            <a:endParaRPr lang="en-US"/>
          </a:p>
        </p:txBody>
      </p:sp>
    </p:spTree>
    <p:extLst>
      <p:ext uri="{BB962C8B-B14F-4D97-AF65-F5344CB8AC3E}">
        <p14:creationId xmlns:p14="http://schemas.microsoft.com/office/powerpoint/2010/main" val="8652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i="0" dirty="0">
                <a:effectLst/>
                <a:latin typeface="-apple-system"/>
              </a:rPr>
              <a:t>Extraction-based summarization</a:t>
            </a:r>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28</a:t>
            </a:fld>
            <a:endParaRPr lang="en-US"/>
          </a:p>
        </p:txBody>
      </p:sp>
    </p:spTree>
    <p:extLst>
      <p:ext uri="{BB962C8B-B14F-4D97-AF65-F5344CB8AC3E}">
        <p14:creationId xmlns:p14="http://schemas.microsoft.com/office/powerpoint/2010/main" val="162436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EE5C0F-4AFD-4936-BE7B-E85167E930F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53233-6EC3-45A2-BB57-77528B1389F5}"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7ABCE7-5140-416E-AE30-41A26D2CA6AD}"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675D6B-4A35-4362-837A-AE7180D9A59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0B9A2E-35CB-46E8-8032-51A64181726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52C45-919D-4692-9AE3-EE0328EA3CB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363C18-8433-463D-AB9A-6600DFEE15CB}"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Areeba Atiq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E2AAB1-9B9B-4F41-B8E4-56032E56319E}"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19AF0-2D0D-4844-91A1-A98FA7AC05E0}" type="datetime1">
              <a:rPr lang="en-US" smtClean="0"/>
              <a:t>1/4/2024</a:t>
            </a:fld>
            <a:endParaRPr lang="en-US"/>
          </a:p>
        </p:txBody>
      </p:sp>
      <p:sp>
        <p:nvSpPr>
          <p:cNvPr id="4" name="Footer Placeholder 3"/>
          <p:cNvSpPr>
            <a:spLocks noGrp="1"/>
          </p:cNvSpPr>
          <p:nvPr>
            <p:ph type="ftr" sz="quarter" idx="11"/>
          </p:nvPr>
        </p:nvSpPr>
        <p:spPr/>
        <p:txBody>
          <a:bodyPr/>
          <a:lstStyle/>
          <a:p>
            <a:r>
              <a:rPr lang="en-US" smtClean="0"/>
              <a:t>Areeba Atiq   Social Media Analytics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46E41-D671-4BC6-AD50-6CD4E577A419}"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A399D-6B89-48DE-B239-176FCD19B5AE}"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Areeba Atiq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F449F-A24B-41D5-9077-E13F79C65D13}"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EC0DD-B152-438E-BA53-C6BC871C7E5C}"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Areeba Atiq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37B9C-827E-4F14-ADE4-C327BCB87E4D}"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304BD3-B0C4-4DCA-94DC-EB599300281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C7634-BC69-4856-AE4B-11B7177EDC8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6305A8-A0B0-4185-A176-4C1398C8360E}"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Areeba Atiq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A04D42-2D83-4517-BD92-2EF31CB27FDC}"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6D8C64-D71A-4EA9-9280-871B71371204}" type="datetime1">
              <a:rPr lang="en-US" smtClean="0"/>
              <a:t>1/4/2024</a:t>
            </a:fld>
            <a:endParaRPr lang="en-US"/>
          </a:p>
        </p:txBody>
      </p:sp>
      <p:sp>
        <p:nvSpPr>
          <p:cNvPr id="4" name="Footer Placeholder 3"/>
          <p:cNvSpPr>
            <a:spLocks noGrp="1"/>
          </p:cNvSpPr>
          <p:nvPr>
            <p:ph type="ftr" sz="quarter" idx="11"/>
          </p:nvPr>
        </p:nvSpPr>
        <p:spPr/>
        <p:txBody>
          <a:bodyPr/>
          <a:lstStyle/>
          <a:p>
            <a:r>
              <a:rPr lang="en-US" smtClean="0"/>
              <a:t>Areeba Atiq   Social Media Analytics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1B642-8D46-445C-BFC5-449DFD8CC1F0}"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3263A8-2D32-4822-83D6-CB5A66B60C4E}"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Areeba Atiq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2FA09-24F8-40C7-82D0-B6CEAB63ED50}"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Areeba Atiq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3FA17-4C45-42E6-A105-E7395302C603}" type="datetime1">
              <a:rPr lang="en-US" smtClean="0"/>
              <a:t>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Areeba Atiq   Social Media Analytics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28269-E2C6-4EF1-88AA-B5A40C0BC085}" type="datetime1">
              <a:rPr lang="en-US" smtClean="0"/>
              <a:t>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Areeba Atiq   Social Media Analytics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 Id="rId27" Type="http://schemas.openxmlformats.org/officeDocument/2006/relationships/image" Target="../media/image8.png"/></Relationships>
</file>

<file path=ppt/slides/_rels/slide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image" Target="../media/image8.png"/><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37" Type="http://schemas.openxmlformats.org/officeDocument/2006/relationships/image" Target="../media/image8.png"/><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37" Type="http://schemas.openxmlformats.org/officeDocument/2006/relationships/image" Target="../media/image8.png"/><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s>
</file>

<file path=ppt/slides/_rels/slide1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tUNwSH7671Y&amp;t=2s" TargetMode="External"/><Relationship Id="rId2" Type="http://schemas.openxmlformats.org/officeDocument/2006/relationships/hyperlink" Target="http://www.youtube.com/watch?v=Uqs0GewlMkQ"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www.youtube.com/watch?v=ntOaoW0T604" TargetMode="External"/><Relationship Id="rId4" Type="http://schemas.openxmlformats.org/officeDocument/2006/relationships/hyperlink" Target="https://www.youtube.com/watch?v=KjWu1-dZn0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1.webp"/><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webp"/><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0547"/>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34948"/>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smtClean="0">
                <a:solidFill>
                  <a:schemeClr val="tx1"/>
                </a:solidFill>
              </a:rPr>
              <a:t>Text Summarization</a:t>
            </a:r>
            <a:r>
              <a:rPr lang="en-US" sz="2500" dirty="0">
                <a:solidFill>
                  <a:schemeClr val="tx1"/>
                </a:solidFill>
              </a:rPr>
              <a:t/>
            </a:r>
            <a:br>
              <a:rPr lang="en-US" sz="2500" dirty="0">
                <a:solidFill>
                  <a:schemeClr val="tx1"/>
                </a:solidFill>
              </a:rPr>
            </a:br>
            <a:endParaRPr lang="en-US" sz="2500" dirty="0">
              <a:solidFill>
                <a:schemeClr val="tx1"/>
              </a:solidFill>
            </a:endParaRPr>
          </a:p>
        </p:txBody>
      </p:sp>
      <p:sp>
        <p:nvSpPr>
          <p:cNvPr id="6" name="Subtitle 2"/>
          <p:cNvSpPr txBox="1"/>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dirty="0" err="1">
                <a:solidFill>
                  <a:schemeClr val="tx1"/>
                </a:solidFill>
              </a:rPr>
              <a:t>Areeba</a:t>
            </a:r>
            <a:r>
              <a:rPr lang="en-US" sz="2400" dirty="0">
                <a:solidFill>
                  <a:schemeClr val="tx1"/>
                </a:solidFill>
              </a:rPr>
              <a:t> </a:t>
            </a:r>
            <a:r>
              <a:rPr lang="en-US" sz="2400" dirty="0" err="1" smtClean="0">
                <a:solidFill>
                  <a:schemeClr val="tx1"/>
                </a:solidFill>
              </a:rPr>
              <a:t>Atiq</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noProof="0" dirty="0">
                <a:ln>
                  <a:noFill/>
                </a:ln>
                <a:solidFill>
                  <a:schemeClr val="tx1"/>
                </a:solidFill>
                <a:effectLst/>
                <a:uLnTx/>
                <a:uFillTx/>
                <a:latin typeface="+mn-lt"/>
                <a:ea typeface="+mn-ea"/>
                <a:cs typeface="+mn-cs"/>
              </a:rPr>
              <a:t>AIML</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fld id="{DC68E89E-2825-4DDA-9679-6FCA10799EC2}" type="datetime1">
              <a:rPr lang="en-US" smtClean="0"/>
              <a:t>1/4/2024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smtClean="0">
                <a:solidFill>
                  <a:schemeClr val="tx1"/>
                </a:solidFill>
              </a:rPr>
              <a:t>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smtClean="0"/>
              <a:t>Areeba Atiq   Social Media Analytics         Unit 4</a:t>
            </a:r>
            <a:endParaRPr lang="en-US" dirty="0"/>
          </a:p>
        </p:txBody>
      </p:sp>
      <p:sp>
        <p:nvSpPr>
          <p:cNvPr id="14" name="Subtitle 2"/>
          <p:cNvSpPr txBox="1"/>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Social Media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Analytics(ACSAI0622)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 B Tech 6</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Logo, company nam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0673"/>
            <a:ext cx="1371600" cy="7783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10773A-E5E6-42B1-81F7-E998CD9CB98A}" type="datetime1">
              <a:rPr lang="en-US" smtClean="0"/>
              <a:t>1/4/2024</a:t>
            </a:fld>
            <a:endParaRPr lang="en-US" dirty="0"/>
          </a:p>
        </p:txBody>
      </p:sp>
      <p:sp>
        <p:nvSpPr>
          <p:cNvPr id="5" name="Footer Placeholder 4"/>
          <p:cNvSpPr>
            <a:spLocks noGrp="1"/>
          </p:cNvSpPr>
          <p:nvPr>
            <p:ph type="ftr" sz="quarter" idx="11"/>
          </p:nvPr>
        </p:nvSpPr>
        <p:spPr>
          <a:xfrm>
            <a:off x="3586162" y="5624512"/>
            <a:ext cx="3043238" cy="27384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dirty="0"/>
          </a:p>
        </p:txBody>
      </p:sp>
      <p:sp>
        <p:nvSpPr>
          <p:cNvPr id="7" name="Title 1"/>
          <p:cNvSpPr txBox="1"/>
          <p:nvPr/>
        </p:nvSpPr>
        <p:spPr>
          <a:xfrm>
            <a:off x="1254444" y="795192"/>
            <a:ext cx="7889556" cy="575304"/>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Course Objective</a:t>
            </a:r>
          </a:p>
        </p:txBody>
      </p:sp>
      <p:graphicFrame>
        <p:nvGraphicFramePr>
          <p:cNvPr id="18" name="Diagram 17"/>
          <p:cNvGraphicFramePr/>
          <p:nvPr/>
        </p:nvGraphicFramePr>
        <p:xfrm>
          <a:off x="1957387" y="1811109"/>
          <a:ext cx="3471863" cy="540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959837" y="2024654"/>
          <a:ext cx="5700713" cy="8842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957387" y="3000376"/>
          <a:ext cx="5700713" cy="53668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1940242" y="3349536"/>
          <a:ext cx="5717858" cy="85864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940242" y="4138387"/>
          <a:ext cx="5717858" cy="51040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2" name="Picture 1"/>
          <p:cNvPicPr>
            <a:picLocks noChangeAspect="1"/>
          </p:cNvPicPr>
          <p:nvPr/>
        </p:nvPicPr>
        <p:blipFill>
          <a:blip r:embed="rId27"/>
          <a:stretch>
            <a:fillRect/>
          </a:stretch>
        </p:blipFill>
        <p:spPr>
          <a:xfrm>
            <a:off x="0" y="696855"/>
            <a:ext cx="1254443" cy="732932"/>
          </a:xfrm>
          <a:prstGeom prst="rect">
            <a:avLst/>
          </a:prstGeom>
        </p:spPr>
      </p:pic>
    </p:spTree>
    <p:extLst>
      <p:ext uri="{BB962C8B-B14F-4D97-AF65-F5344CB8AC3E}">
        <p14:creationId xmlns:p14="http://schemas.microsoft.com/office/powerpoint/2010/main" val="31372744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28649" y="1825625"/>
            <a:ext cx="8440705" cy="4351338"/>
          </a:xfrm>
        </p:spPr>
        <p:txBody>
          <a:bodyPr/>
          <a:lstStyle/>
          <a:p>
            <a:pPr marL="0" indent="0">
              <a:buNone/>
            </a:pPr>
            <a:r>
              <a:rPr lang="en-US" dirty="0" smtClean="0"/>
              <a:t>Using list of lists</a:t>
            </a:r>
            <a:endParaRPr lang="en-US" dirty="0"/>
          </a:p>
        </p:txBody>
      </p:sp>
      <p:sp>
        <p:nvSpPr>
          <p:cNvPr id="7" name="Rectangle 6"/>
          <p:cNvSpPr/>
          <p:nvPr/>
        </p:nvSpPr>
        <p:spPr>
          <a:xfrm>
            <a:off x="2006202" y="2751585"/>
            <a:ext cx="7743254" cy="1754326"/>
          </a:xfrm>
          <a:prstGeom prst="rect">
            <a:avLst/>
          </a:prstGeom>
        </p:spPr>
        <p:txBody>
          <a:bodyPr wrap="square">
            <a:spAutoFit/>
          </a:bodyPr>
          <a:lstStyle/>
          <a:p>
            <a:r>
              <a:rPr lang="en-US" dirty="0" smtClean="0">
                <a:solidFill>
                  <a:srgbClr val="002060"/>
                </a:solidFill>
              </a:rPr>
              <a:t>import </a:t>
            </a:r>
            <a:r>
              <a:rPr lang="en-US" dirty="0" err="1">
                <a:solidFill>
                  <a:srgbClr val="002060"/>
                </a:solidFill>
              </a:rPr>
              <a:t>numpy</a:t>
            </a:r>
            <a:r>
              <a:rPr lang="en-US" dirty="0">
                <a:solidFill>
                  <a:srgbClr val="002060"/>
                </a:solidFill>
              </a:rPr>
              <a:t> as np</a:t>
            </a:r>
          </a:p>
          <a:p>
            <a:endParaRPr lang="en-US" dirty="0" smtClean="0">
              <a:solidFill>
                <a:srgbClr val="002060"/>
              </a:solidFill>
            </a:endParaRPr>
          </a:p>
          <a:p>
            <a:r>
              <a:rPr lang="en-US" dirty="0" smtClean="0">
                <a:solidFill>
                  <a:srgbClr val="002060"/>
                </a:solidFill>
              </a:rPr>
              <a:t>data2 </a:t>
            </a:r>
            <a:r>
              <a:rPr lang="en-US" dirty="0">
                <a:solidFill>
                  <a:srgbClr val="002060"/>
                </a:solidFill>
              </a:rPr>
              <a:t>= [[1, 2, 3, 4], [5, 6, 7, 8</a:t>
            </a:r>
            <a:r>
              <a:rPr lang="en-US" dirty="0" smtClean="0">
                <a:solidFill>
                  <a:srgbClr val="002060"/>
                </a:solidFill>
              </a:rPr>
              <a:t>]]  #list of lists</a:t>
            </a:r>
            <a:endParaRPr lang="en-US" dirty="0">
              <a:solidFill>
                <a:srgbClr val="002060"/>
              </a:solidFill>
            </a:endParaRPr>
          </a:p>
          <a:p>
            <a:r>
              <a:rPr lang="en-US" dirty="0">
                <a:solidFill>
                  <a:srgbClr val="002060"/>
                </a:solidFill>
              </a:rPr>
              <a:t>arr2 = </a:t>
            </a:r>
            <a:r>
              <a:rPr lang="en-US" dirty="0" err="1">
                <a:solidFill>
                  <a:srgbClr val="002060"/>
                </a:solidFill>
              </a:rPr>
              <a:t>np.array</a:t>
            </a:r>
            <a:r>
              <a:rPr lang="en-US" dirty="0">
                <a:solidFill>
                  <a:srgbClr val="002060"/>
                </a:solidFill>
              </a:rPr>
              <a:t>(data2</a:t>
            </a:r>
            <a:r>
              <a:rPr lang="en-US" dirty="0" smtClean="0">
                <a:solidFill>
                  <a:srgbClr val="002060"/>
                </a:solidFill>
              </a:rPr>
              <a:t>)</a:t>
            </a:r>
          </a:p>
          <a:p>
            <a:r>
              <a:rPr lang="en-US" dirty="0" smtClean="0">
                <a:solidFill>
                  <a:srgbClr val="002060"/>
                </a:solidFill>
              </a:rPr>
              <a:t>print(arr2.ndim)   #2</a:t>
            </a:r>
          </a:p>
          <a:p>
            <a:r>
              <a:rPr lang="en-US" dirty="0">
                <a:solidFill>
                  <a:srgbClr val="002060"/>
                </a:solidFill>
              </a:rPr>
              <a:t>p</a:t>
            </a:r>
            <a:r>
              <a:rPr lang="en-US" dirty="0" smtClean="0">
                <a:solidFill>
                  <a:srgbClr val="002060"/>
                </a:solidFill>
              </a:rPr>
              <a:t>rint(arr2.shape)  # (2,4)</a:t>
            </a:r>
            <a:endParaRPr lang="en-US" dirty="0">
              <a:solidFill>
                <a:srgbClr val="002060"/>
              </a:solidFill>
            </a:endParaRPr>
          </a:p>
        </p:txBody>
      </p:sp>
      <p:pic>
        <p:nvPicPr>
          <p:cNvPr id="5" name="Content Placeholder 6"/>
          <p:cNvPicPr>
            <a:picLocks noChangeAspect="1"/>
          </p:cNvPicPr>
          <p:nvPr/>
        </p:nvPicPr>
        <p:blipFill>
          <a:blip r:embed="rId2"/>
          <a:stretch>
            <a:fillRect/>
          </a:stretch>
        </p:blipFill>
        <p:spPr>
          <a:xfrm>
            <a:off x="76200" y="388688"/>
            <a:ext cx="1377950" cy="835025"/>
          </a:xfrm>
          <a:prstGeom prst="rect">
            <a:avLst/>
          </a:prstGeom>
        </p:spPr>
      </p:pic>
      <p:sp>
        <p:nvSpPr>
          <p:cNvPr id="6" name="Title 1"/>
          <p:cNvSpPr txBox="1"/>
          <p:nvPr/>
        </p:nvSpPr>
        <p:spPr>
          <a:xfrm>
            <a:off x="1428024" y="49025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Creating </a:t>
            </a:r>
            <a:r>
              <a:rPr lang="en-US" sz="2400" b="1" dirty="0" err="1"/>
              <a:t>ndarrays</a:t>
            </a:r>
            <a:endParaRPr kumimoji="0" lang="en-US" sz="2400" b="1" i="0" u="none" strike="noStrike" kern="1200" cap="none" spc="0" normalizeH="0" baseline="0" noProof="0" dirty="0">
              <a:ln>
                <a:noFill/>
              </a:ln>
              <a:solidFill>
                <a:schemeClr val="dk1"/>
              </a:solidFill>
              <a:effectLst/>
              <a:uLnTx/>
              <a:uFillTx/>
            </a:endParaRPr>
          </a:p>
        </p:txBody>
      </p:sp>
      <p:sp>
        <p:nvSpPr>
          <p:cNvPr id="4" name="Date Placeholder 3"/>
          <p:cNvSpPr>
            <a:spLocks noGrp="1"/>
          </p:cNvSpPr>
          <p:nvPr>
            <p:ph type="dt" sz="half" idx="10"/>
          </p:nvPr>
        </p:nvSpPr>
        <p:spPr/>
        <p:txBody>
          <a:bodyPr/>
          <a:lstStyle/>
          <a:p>
            <a:fld id="{7F6601AA-4BFB-4040-9894-143B9643B4CD}"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100</a:t>
            </a:fld>
            <a:endParaRPr lang="en-US"/>
          </a:p>
        </p:txBody>
      </p:sp>
    </p:spTree>
    <p:extLst>
      <p:ext uri="{BB962C8B-B14F-4D97-AF65-F5344CB8AC3E}">
        <p14:creationId xmlns:p14="http://schemas.microsoft.com/office/powerpoint/2010/main" val="1025404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88" y="1434130"/>
            <a:ext cx="4706807" cy="4154984"/>
          </a:xfrm>
          <a:prstGeom prst="rect">
            <a:avLst/>
          </a:prstGeom>
        </p:spPr>
        <p:txBody>
          <a:bodyPr wrap="square">
            <a:spAutoFit/>
          </a:bodyPr>
          <a:lstStyle/>
          <a:p>
            <a:r>
              <a:rPr lang="en-US" sz="2400" dirty="0">
                <a:solidFill>
                  <a:srgbClr val="000080"/>
                </a:solidFill>
              </a:rPr>
              <a:t>array = </a:t>
            </a:r>
            <a:r>
              <a:rPr lang="en-US" sz="2400" dirty="0" err="1">
                <a:solidFill>
                  <a:srgbClr val="000080"/>
                </a:solidFill>
              </a:rPr>
              <a:t>np.array</a:t>
            </a:r>
            <a:r>
              <a:rPr lang="en-US" sz="2400" dirty="0">
                <a:solidFill>
                  <a:srgbClr val="000080"/>
                </a:solidFill>
              </a:rPr>
              <a:t>([[0,1,2],[2,3,4</a:t>
            </a:r>
            <a:r>
              <a:rPr lang="en-US" sz="2400" dirty="0" smtClean="0">
                <a:solidFill>
                  <a:srgbClr val="000080"/>
                </a:solidFill>
              </a:rPr>
              <a:t>]])</a:t>
            </a:r>
          </a:p>
          <a:p>
            <a:r>
              <a:rPr lang="en-US" sz="2400" dirty="0"/>
              <a:t>[[0 1 2]</a:t>
            </a:r>
          </a:p>
          <a:p>
            <a:r>
              <a:rPr lang="en-US" sz="2400" dirty="0"/>
              <a:t> [2 3 4]]</a:t>
            </a:r>
            <a:br>
              <a:rPr lang="en-US" sz="2400" dirty="0"/>
            </a:br>
            <a:endParaRPr lang="en-US" sz="2400" dirty="0"/>
          </a:p>
          <a:p>
            <a:r>
              <a:rPr lang="en-US" sz="2400" dirty="0">
                <a:solidFill>
                  <a:srgbClr val="000080"/>
                </a:solidFill>
              </a:rPr>
              <a:t>array = </a:t>
            </a:r>
            <a:r>
              <a:rPr lang="en-US" sz="2400" dirty="0" err="1">
                <a:solidFill>
                  <a:srgbClr val="000080"/>
                </a:solidFill>
              </a:rPr>
              <a:t>np.zeros</a:t>
            </a:r>
            <a:r>
              <a:rPr lang="en-US" sz="2400" dirty="0">
                <a:solidFill>
                  <a:srgbClr val="000080"/>
                </a:solidFill>
              </a:rPr>
              <a:t>((2,3</a:t>
            </a:r>
            <a:r>
              <a:rPr lang="en-US" sz="2400" dirty="0" smtClean="0">
                <a:solidFill>
                  <a:srgbClr val="000080"/>
                </a:solidFill>
              </a:rPr>
              <a:t>))</a:t>
            </a:r>
          </a:p>
          <a:p>
            <a:r>
              <a:rPr lang="en-US" sz="2400" dirty="0" smtClean="0"/>
              <a:t>[[</a:t>
            </a:r>
            <a:r>
              <a:rPr lang="en-US" sz="2400" dirty="0"/>
              <a:t>0. 0. 0.]</a:t>
            </a:r>
          </a:p>
          <a:p>
            <a:r>
              <a:rPr lang="en-US" sz="2400" dirty="0"/>
              <a:t> [0. 0. 0</a:t>
            </a:r>
            <a:r>
              <a:rPr lang="en-US" sz="2400" dirty="0" smtClean="0"/>
              <a:t>.]]</a:t>
            </a:r>
          </a:p>
          <a:p>
            <a:endParaRPr lang="en-US" sz="2400" dirty="0"/>
          </a:p>
          <a:p>
            <a:r>
              <a:rPr lang="en-US" sz="2400" dirty="0">
                <a:solidFill>
                  <a:srgbClr val="000080"/>
                </a:solidFill>
              </a:rPr>
              <a:t>array = </a:t>
            </a:r>
            <a:r>
              <a:rPr lang="en-US" sz="2400" dirty="0" err="1">
                <a:solidFill>
                  <a:srgbClr val="000080"/>
                </a:solidFill>
              </a:rPr>
              <a:t>np.ones</a:t>
            </a:r>
            <a:r>
              <a:rPr lang="en-US" sz="2400" dirty="0">
                <a:solidFill>
                  <a:srgbClr val="000080"/>
                </a:solidFill>
              </a:rPr>
              <a:t>((2,3</a:t>
            </a:r>
            <a:r>
              <a:rPr lang="en-US" sz="2400" dirty="0" smtClean="0">
                <a:solidFill>
                  <a:srgbClr val="000080"/>
                </a:solidFill>
              </a:rPr>
              <a:t>))</a:t>
            </a:r>
          </a:p>
          <a:p>
            <a:r>
              <a:rPr lang="en-US" sz="2400" dirty="0" smtClean="0"/>
              <a:t>[[</a:t>
            </a:r>
            <a:r>
              <a:rPr lang="en-US" sz="2400" dirty="0"/>
              <a:t>1. 1. 1.]</a:t>
            </a:r>
          </a:p>
          <a:p>
            <a:r>
              <a:rPr lang="en-US" sz="2400" dirty="0"/>
              <a:t> [1. 1. 1.]]</a:t>
            </a:r>
          </a:p>
        </p:txBody>
      </p:sp>
      <p:sp>
        <p:nvSpPr>
          <p:cNvPr id="7" name="Rectangle 6"/>
          <p:cNvSpPr/>
          <p:nvPr/>
        </p:nvSpPr>
        <p:spPr>
          <a:xfrm>
            <a:off x="5006558" y="1434130"/>
            <a:ext cx="3965992" cy="4493538"/>
          </a:xfrm>
          <a:prstGeom prst="rect">
            <a:avLst/>
          </a:prstGeom>
        </p:spPr>
        <p:txBody>
          <a:bodyPr wrap="square">
            <a:spAutoFit/>
          </a:bodyPr>
          <a:lstStyle/>
          <a:p>
            <a:r>
              <a:rPr lang="en-US" sz="2200" dirty="0">
                <a:solidFill>
                  <a:srgbClr val="000080"/>
                </a:solidFill>
              </a:rPr>
              <a:t>array = </a:t>
            </a:r>
            <a:r>
              <a:rPr lang="en-US" sz="2200" dirty="0" err="1">
                <a:solidFill>
                  <a:srgbClr val="000080"/>
                </a:solidFill>
              </a:rPr>
              <a:t>np.eye</a:t>
            </a:r>
            <a:r>
              <a:rPr lang="en-US" sz="2200" dirty="0">
                <a:solidFill>
                  <a:srgbClr val="000080"/>
                </a:solidFill>
              </a:rPr>
              <a:t>(3)</a:t>
            </a:r>
            <a:r>
              <a:rPr lang="en-US" sz="2200" dirty="0" smtClean="0">
                <a:solidFill>
                  <a:srgbClr val="8B0000"/>
                </a:solidFill>
              </a:rPr>
              <a:t> </a:t>
            </a:r>
            <a:endParaRPr lang="en-US" sz="2200" dirty="0" smtClean="0"/>
          </a:p>
          <a:p>
            <a:r>
              <a:rPr lang="en-US" sz="2200" dirty="0"/>
              <a:t>[[1. 0. 0.]</a:t>
            </a:r>
          </a:p>
          <a:p>
            <a:r>
              <a:rPr lang="en-US" sz="2200" dirty="0"/>
              <a:t> [0. 1. 0.]</a:t>
            </a:r>
          </a:p>
          <a:p>
            <a:r>
              <a:rPr lang="en-US" sz="2200" dirty="0"/>
              <a:t> [0. 0. 1.]]</a:t>
            </a:r>
            <a:r>
              <a:rPr lang="en-US" sz="2200" dirty="0" smtClean="0"/>
              <a:t/>
            </a:r>
            <a:br>
              <a:rPr lang="en-US" sz="2200" dirty="0" smtClean="0"/>
            </a:br>
            <a:endParaRPr lang="en-US" sz="2200" dirty="0" smtClean="0"/>
          </a:p>
          <a:p>
            <a:r>
              <a:rPr lang="en-US" sz="2200" dirty="0">
                <a:solidFill>
                  <a:srgbClr val="002060"/>
                </a:solidFill>
              </a:rPr>
              <a:t>array = </a:t>
            </a:r>
            <a:r>
              <a:rPr lang="en-US" sz="2200" dirty="0" err="1">
                <a:solidFill>
                  <a:srgbClr val="002060"/>
                </a:solidFill>
              </a:rPr>
              <a:t>np.arange</a:t>
            </a:r>
            <a:r>
              <a:rPr lang="en-US" sz="2200" dirty="0">
                <a:solidFill>
                  <a:srgbClr val="002060"/>
                </a:solidFill>
              </a:rPr>
              <a:t>(0, 10, 2</a:t>
            </a:r>
            <a:r>
              <a:rPr lang="en-US" sz="2200" dirty="0" smtClean="0">
                <a:solidFill>
                  <a:srgbClr val="002060"/>
                </a:solidFill>
              </a:rPr>
              <a:t>)</a:t>
            </a:r>
          </a:p>
          <a:p>
            <a:r>
              <a:rPr lang="en-US" sz="2200" dirty="0" smtClean="0"/>
              <a:t>[0, 2, 4, 6, 8]</a:t>
            </a:r>
          </a:p>
          <a:p>
            <a:endParaRPr lang="en-US" sz="2200" dirty="0" smtClean="0"/>
          </a:p>
          <a:p>
            <a:r>
              <a:rPr lang="en-US" sz="2200" dirty="0">
                <a:solidFill>
                  <a:srgbClr val="002060"/>
                </a:solidFill>
              </a:rPr>
              <a:t>array = </a:t>
            </a:r>
            <a:r>
              <a:rPr lang="en-US" sz="2200" dirty="0" err="1">
                <a:solidFill>
                  <a:srgbClr val="002060"/>
                </a:solidFill>
              </a:rPr>
              <a:t>np.random.randint</a:t>
            </a:r>
            <a:r>
              <a:rPr lang="en-US" sz="2200" dirty="0">
                <a:solidFill>
                  <a:srgbClr val="002060"/>
                </a:solidFill>
              </a:rPr>
              <a:t>(0, 10, (3,3</a:t>
            </a:r>
            <a:r>
              <a:rPr lang="en-US" sz="2200" dirty="0" smtClean="0">
                <a:solidFill>
                  <a:srgbClr val="002060"/>
                </a:solidFill>
              </a:rPr>
              <a:t>))</a:t>
            </a:r>
            <a:endParaRPr lang="en-US" sz="2200" dirty="0" smtClean="0"/>
          </a:p>
          <a:p>
            <a:r>
              <a:rPr lang="en-US" sz="2200" dirty="0"/>
              <a:t>[[6 4 3]</a:t>
            </a:r>
          </a:p>
          <a:p>
            <a:r>
              <a:rPr lang="en-US" sz="2200" dirty="0"/>
              <a:t> [1 5 6]</a:t>
            </a:r>
          </a:p>
          <a:p>
            <a:r>
              <a:rPr lang="en-US" sz="2200" dirty="0"/>
              <a:t> [9 8 5]]</a:t>
            </a:r>
          </a:p>
        </p:txBody>
      </p:sp>
      <p:cxnSp>
        <p:nvCxnSpPr>
          <p:cNvPr id="11" name="Straight Arrow Connector 10"/>
          <p:cNvCxnSpPr/>
          <p:nvPr/>
        </p:nvCxnSpPr>
        <p:spPr>
          <a:xfrm flipV="1">
            <a:off x="2827175" y="3511622"/>
            <a:ext cx="3331029" cy="277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5437" y="6288786"/>
            <a:ext cx="7301999" cy="369332"/>
          </a:xfrm>
          <a:prstGeom prst="rect">
            <a:avLst/>
          </a:prstGeom>
          <a:noFill/>
        </p:spPr>
        <p:txBody>
          <a:bodyPr wrap="none" rtlCol="0">
            <a:spAutoFit/>
          </a:bodyPr>
          <a:lstStyle/>
          <a:p>
            <a:r>
              <a:rPr lang="en-US" dirty="0" err="1"/>
              <a:t>arange</a:t>
            </a:r>
            <a:r>
              <a:rPr lang="en-US" dirty="0"/>
              <a:t> is an array-valued version of the built-in Python range function</a:t>
            </a:r>
          </a:p>
        </p:txBody>
      </p:sp>
      <p:pic>
        <p:nvPicPr>
          <p:cNvPr id="8" name="Content Placeholder 6"/>
          <p:cNvPicPr>
            <a:picLocks noChangeAspect="1"/>
          </p:cNvPicPr>
          <p:nvPr/>
        </p:nvPicPr>
        <p:blipFill>
          <a:blip r:embed="rId3"/>
          <a:stretch>
            <a:fillRect/>
          </a:stretch>
        </p:blipFill>
        <p:spPr>
          <a:xfrm>
            <a:off x="76200" y="388688"/>
            <a:ext cx="1377950" cy="835025"/>
          </a:xfrm>
          <a:prstGeom prst="rect">
            <a:avLst/>
          </a:prstGeom>
        </p:spPr>
      </p:pic>
      <p:sp>
        <p:nvSpPr>
          <p:cNvPr id="9" name="Title 1"/>
          <p:cNvSpPr txBox="1">
            <a:spLocks noGrp="1"/>
          </p:cNvSpPr>
          <p:nvPr>
            <p:ph type="title"/>
          </p:nvPr>
        </p:nvSpPr>
        <p:spPr>
          <a:xfrm>
            <a:off x="1454150" y="388688"/>
            <a:ext cx="7746274" cy="8350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Creating </a:t>
            </a:r>
            <a:r>
              <a:rPr lang="en-US" sz="2400" b="1" dirty="0" err="1"/>
              <a:t>ndarrays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14083926-8BC2-4A0E-BB09-A13D864BBDAA}"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101</a:t>
            </a:fld>
            <a:endParaRPr lang="en-US"/>
          </a:p>
        </p:txBody>
      </p:sp>
    </p:spTree>
    <p:extLst>
      <p:ext uri="{BB962C8B-B14F-4D97-AF65-F5344CB8AC3E}">
        <p14:creationId xmlns:p14="http://schemas.microsoft.com/office/powerpoint/2010/main" val="304238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28649" y="1825625"/>
            <a:ext cx="8440705" cy="4351338"/>
          </a:xfrm>
        </p:spPr>
        <p:txBody>
          <a:bodyPr/>
          <a:lstStyle/>
          <a:p>
            <a:r>
              <a:rPr lang="en-US" dirty="0" smtClean="0"/>
              <a:t>Any arithmetic operations </a:t>
            </a:r>
            <a:r>
              <a:rPr lang="en-US" dirty="0"/>
              <a:t>between equal-size arrays applies the operation element-wise:</a:t>
            </a:r>
          </a:p>
        </p:txBody>
      </p:sp>
      <p:sp>
        <p:nvSpPr>
          <p:cNvPr id="7" name="Rectangle 6"/>
          <p:cNvSpPr/>
          <p:nvPr/>
        </p:nvSpPr>
        <p:spPr>
          <a:xfrm>
            <a:off x="962000" y="2755659"/>
            <a:ext cx="7743254" cy="3016210"/>
          </a:xfrm>
          <a:prstGeom prst="rect">
            <a:avLst/>
          </a:prstGeom>
        </p:spPr>
        <p:txBody>
          <a:bodyPr wrap="square">
            <a:spAutoFit/>
          </a:bodyPr>
          <a:lstStyle/>
          <a:p>
            <a:r>
              <a:rPr lang="en-US" dirty="0" err="1">
                <a:solidFill>
                  <a:srgbClr val="000080"/>
                </a:solidFill>
              </a:rPr>
              <a:t>arr</a:t>
            </a:r>
            <a:r>
              <a:rPr lang="en-US" dirty="0">
                <a:solidFill>
                  <a:srgbClr val="000080"/>
                </a:solidFill>
              </a:rPr>
              <a:t> = </a:t>
            </a:r>
            <a:r>
              <a:rPr lang="en-US" dirty="0" err="1">
                <a:solidFill>
                  <a:srgbClr val="000080"/>
                </a:solidFill>
              </a:rPr>
              <a:t>np.array</a:t>
            </a:r>
            <a:r>
              <a:rPr lang="en-US" dirty="0">
                <a:solidFill>
                  <a:srgbClr val="000080"/>
                </a:solidFill>
              </a:rPr>
              <a:t>([[1., 2., 3.], [4., 5., 6.]])</a:t>
            </a:r>
          </a:p>
          <a:p>
            <a:r>
              <a:rPr lang="en-US" dirty="0">
                <a:solidFill>
                  <a:srgbClr val="000080"/>
                </a:solidFill>
              </a:rPr>
              <a:t>print(</a:t>
            </a:r>
            <a:r>
              <a:rPr lang="en-US" dirty="0" err="1">
                <a:solidFill>
                  <a:srgbClr val="000080"/>
                </a:solidFill>
              </a:rPr>
              <a:t>arr</a:t>
            </a:r>
            <a:r>
              <a:rPr lang="en-US" dirty="0" smtClean="0">
                <a:solidFill>
                  <a:srgbClr val="000080"/>
                </a:solidFill>
              </a:rPr>
              <a:t>)</a:t>
            </a:r>
          </a:p>
          <a:p>
            <a:r>
              <a:rPr lang="en-US" dirty="0"/>
              <a:t>[[1. 2. 3.]</a:t>
            </a:r>
          </a:p>
          <a:p>
            <a:r>
              <a:rPr lang="en-US" dirty="0"/>
              <a:t> [4. 5. 6</a:t>
            </a:r>
            <a:r>
              <a:rPr lang="en-US" dirty="0" smtClean="0"/>
              <a:t>.]]</a:t>
            </a:r>
          </a:p>
          <a:p>
            <a:endParaRPr lang="en-US" sz="500" dirty="0"/>
          </a:p>
          <a:p>
            <a:r>
              <a:rPr lang="en-US" dirty="0">
                <a:solidFill>
                  <a:srgbClr val="000080"/>
                </a:solidFill>
              </a:rPr>
              <a:t>print(</a:t>
            </a:r>
            <a:r>
              <a:rPr lang="en-US" dirty="0" err="1">
                <a:solidFill>
                  <a:srgbClr val="000080"/>
                </a:solidFill>
              </a:rPr>
              <a:t>arr</a:t>
            </a:r>
            <a:r>
              <a:rPr lang="en-US" dirty="0">
                <a:solidFill>
                  <a:srgbClr val="000080"/>
                </a:solidFill>
              </a:rPr>
              <a:t> * </a:t>
            </a:r>
            <a:r>
              <a:rPr lang="en-US" dirty="0" err="1">
                <a:solidFill>
                  <a:srgbClr val="000080"/>
                </a:solidFill>
              </a:rPr>
              <a:t>arr</a:t>
            </a:r>
            <a:r>
              <a:rPr lang="en-US" dirty="0" smtClean="0">
                <a:solidFill>
                  <a:srgbClr val="000080"/>
                </a:solidFill>
              </a:rPr>
              <a:t>)</a:t>
            </a:r>
          </a:p>
          <a:p>
            <a:r>
              <a:rPr lang="en-US" dirty="0"/>
              <a:t>[[ 1.  4.  9.]</a:t>
            </a:r>
          </a:p>
          <a:p>
            <a:r>
              <a:rPr lang="en-US" dirty="0"/>
              <a:t> [16. 25. 36</a:t>
            </a:r>
            <a:r>
              <a:rPr lang="en-US" dirty="0" smtClean="0"/>
              <a:t>.]]</a:t>
            </a:r>
          </a:p>
          <a:p>
            <a:endParaRPr lang="en-US" sz="500" dirty="0"/>
          </a:p>
          <a:p>
            <a:r>
              <a:rPr lang="en-US" dirty="0">
                <a:solidFill>
                  <a:srgbClr val="000080"/>
                </a:solidFill>
              </a:rPr>
              <a:t>print(</a:t>
            </a:r>
            <a:r>
              <a:rPr lang="en-US" dirty="0" err="1">
                <a:solidFill>
                  <a:srgbClr val="000080"/>
                </a:solidFill>
              </a:rPr>
              <a:t>arr</a:t>
            </a:r>
            <a:r>
              <a:rPr lang="en-US" dirty="0">
                <a:solidFill>
                  <a:srgbClr val="000080"/>
                </a:solidFill>
              </a:rPr>
              <a:t> - </a:t>
            </a:r>
            <a:r>
              <a:rPr lang="en-US" dirty="0" err="1">
                <a:solidFill>
                  <a:srgbClr val="000080"/>
                </a:solidFill>
              </a:rPr>
              <a:t>arr</a:t>
            </a:r>
            <a:r>
              <a:rPr lang="en-US" dirty="0" smtClean="0">
                <a:solidFill>
                  <a:srgbClr val="000080"/>
                </a:solidFill>
              </a:rPr>
              <a:t>)</a:t>
            </a:r>
          </a:p>
          <a:p>
            <a:r>
              <a:rPr lang="en-US" dirty="0"/>
              <a:t>[[0. 0. 0.]</a:t>
            </a:r>
          </a:p>
          <a:p>
            <a:r>
              <a:rPr lang="en-US" dirty="0"/>
              <a:t> [0. 0. 0.]]</a:t>
            </a:r>
          </a:p>
        </p:txBody>
      </p:sp>
      <p:sp>
        <p:nvSpPr>
          <p:cNvPr id="5" name="Title 1"/>
          <p:cNvSpPr txBox="1">
            <a:spLocks/>
          </p:cNvSpPr>
          <p:nvPr/>
        </p:nvSpPr>
        <p:spPr>
          <a:xfrm>
            <a:off x="1454150" y="388688"/>
            <a:ext cx="7746274" cy="8350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Arithmatic</a:t>
            </a:r>
            <a:r>
              <a:rPr lang="en-US" sz="2400" b="1" dirty="0"/>
              <a:t> with </a:t>
            </a:r>
            <a:r>
              <a:rPr lang="en-US" sz="2400" b="1" dirty="0" err="1"/>
              <a:t>NumPy</a:t>
            </a:r>
            <a:r>
              <a:rPr lang="en-US" sz="2400" b="1" dirty="0"/>
              <a:t> Arrays</a:t>
            </a:r>
          </a:p>
        </p:txBody>
      </p:sp>
      <p:pic>
        <p:nvPicPr>
          <p:cNvPr id="6" name="Content Placeholder 6"/>
          <p:cNvPicPr>
            <a:picLocks noChangeAspect="1"/>
          </p:cNvPicPr>
          <p:nvPr/>
        </p:nvPicPr>
        <p:blipFill>
          <a:blip r:embed="rId3"/>
          <a:stretch>
            <a:fillRect/>
          </a:stretch>
        </p:blipFill>
        <p:spPr>
          <a:xfrm>
            <a:off x="76200" y="388688"/>
            <a:ext cx="1377950" cy="835025"/>
          </a:xfrm>
          <a:prstGeom prst="rect">
            <a:avLst/>
          </a:prstGeom>
        </p:spPr>
      </p:pic>
      <p:sp>
        <p:nvSpPr>
          <p:cNvPr id="4" name="Date Placeholder 3"/>
          <p:cNvSpPr>
            <a:spLocks noGrp="1"/>
          </p:cNvSpPr>
          <p:nvPr>
            <p:ph type="dt" sz="half" idx="10"/>
          </p:nvPr>
        </p:nvSpPr>
        <p:spPr/>
        <p:txBody>
          <a:bodyPr/>
          <a:lstStyle/>
          <a:p>
            <a:fld id="{BC6C051F-7FAE-431F-B01A-B767F56C3096}"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102</a:t>
            </a:fld>
            <a:endParaRPr lang="en-US"/>
          </a:p>
        </p:txBody>
      </p:sp>
    </p:spTree>
    <p:extLst>
      <p:ext uri="{BB962C8B-B14F-4D97-AF65-F5344CB8AC3E}">
        <p14:creationId xmlns:p14="http://schemas.microsoft.com/office/powerpoint/2010/main" val="1552455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514" y="1527045"/>
            <a:ext cx="8440705" cy="4351338"/>
          </a:xfrm>
        </p:spPr>
        <p:txBody>
          <a:bodyPr>
            <a:normAutofit fontScale="92500"/>
          </a:bodyPr>
          <a:lstStyle/>
          <a:p>
            <a:r>
              <a:rPr lang="en-US" dirty="0"/>
              <a:t>Arithmetic operations with scalars propagate the scalar argument to each element </a:t>
            </a:r>
            <a:r>
              <a:rPr lang="en-US" dirty="0" smtClean="0"/>
              <a:t>in the </a:t>
            </a:r>
            <a:r>
              <a:rPr lang="en-US" dirty="0"/>
              <a:t>array</a:t>
            </a:r>
            <a:r>
              <a:rPr lang="en-US" dirty="0" smtClean="0"/>
              <a:t>:</a:t>
            </a:r>
            <a:endParaRPr lang="en-US" dirty="0"/>
          </a:p>
          <a:p>
            <a:endParaRPr lang="en-US" dirty="0" smtClean="0"/>
          </a:p>
          <a:p>
            <a:endParaRPr lang="en-US" dirty="0"/>
          </a:p>
          <a:p>
            <a:endParaRPr lang="en-US" dirty="0" smtClean="0"/>
          </a:p>
          <a:p>
            <a:endParaRPr lang="en-US" dirty="0" smtClean="0"/>
          </a:p>
          <a:p>
            <a:r>
              <a:rPr lang="en-US" dirty="0"/>
              <a:t>Comparisons between arrays of the same size yield </a:t>
            </a:r>
            <a:r>
              <a:rPr lang="en-US" dirty="0" err="1"/>
              <a:t>boolean</a:t>
            </a:r>
            <a:r>
              <a:rPr lang="en-US" dirty="0"/>
              <a:t> arrays</a:t>
            </a:r>
            <a:r>
              <a:rPr lang="en-US" dirty="0" smtClean="0"/>
              <a:t>:</a:t>
            </a:r>
            <a:endParaRPr lang="en-US" dirty="0"/>
          </a:p>
        </p:txBody>
      </p:sp>
      <p:sp>
        <p:nvSpPr>
          <p:cNvPr id="7" name="Rectangle 6"/>
          <p:cNvSpPr/>
          <p:nvPr/>
        </p:nvSpPr>
        <p:spPr>
          <a:xfrm>
            <a:off x="772096" y="2194609"/>
            <a:ext cx="7743254" cy="4647426"/>
          </a:xfrm>
          <a:prstGeom prst="rect">
            <a:avLst/>
          </a:prstGeom>
        </p:spPr>
        <p:txBody>
          <a:bodyPr wrap="square">
            <a:spAutoFit/>
          </a:bodyPr>
          <a:lstStyle/>
          <a:p>
            <a:r>
              <a:rPr lang="en-US" sz="1600" dirty="0" err="1">
                <a:solidFill>
                  <a:srgbClr val="000080"/>
                </a:solidFill>
              </a:rPr>
              <a:t>arr</a:t>
            </a:r>
            <a:r>
              <a:rPr lang="en-US" sz="1600" dirty="0">
                <a:solidFill>
                  <a:srgbClr val="000080"/>
                </a:solidFill>
              </a:rPr>
              <a:t> = </a:t>
            </a:r>
            <a:r>
              <a:rPr lang="en-US" sz="1600" dirty="0" err="1">
                <a:solidFill>
                  <a:srgbClr val="000080"/>
                </a:solidFill>
              </a:rPr>
              <a:t>np.array</a:t>
            </a:r>
            <a:r>
              <a:rPr lang="en-US" sz="1600" dirty="0">
                <a:solidFill>
                  <a:srgbClr val="000080"/>
                </a:solidFill>
              </a:rPr>
              <a:t>([[1., 2., 3.], [4., 5., 6.]])</a:t>
            </a:r>
          </a:p>
          <a:p>
            <a:r>
              <a:rPr lang="en-US" sz="1600" dirty="0">
                <a:solidFill>
                  <a:srgbClr val="000080"/>
                </a:solidFill>
              </a:rPr>
              <a:t>print(</a:t>
            </a:r>
            <a:r>
              <a:rPr lang="en-US" sz="1600" dirty="0" err="1">
                <a:solidFill>
                  <a:srgbClr val="000080"/>
                </a:solidFill>
              </a:rPr>
              <a:t>arr</a:t>
            </a:r>
            <a:r>
              <a:rPr lang="en-US" sz="1600" dirty="0" smtClean="0">
                <a:solidFill>
                  <a:srgbClr val="000080"/>
                </a:solidFill>
              </a:rPr>
              <a:t>)</a:t>
            </a:r>
          </a:p>
          <a:p>
            <a:r>
              <a:rPr lang="en-US" sz="1600" dirty="0"/>
              <a:t>[[1. 2. 3.]</a:t>
            </a:r>
          </a:p>
          <a:p>
            <a:r>
              <a:rPr lang="en-US" sz="1600" dirty="0"/>
              <a:t> [4. 5. 6</a:t>
            </a:r>
            <a:r>
              <a:rPr lang="en-US" sz="1600" dirty="0" smtClean="0"/>
              <a:t>.]]</a:t>
            </a:r>
          </a:p>
          <a:p>
            <a:endParaRPr lang="en-US" sz="400" dirty="0"/>
          </a:p>
          <a:p>
            <a:r>
              <a:rPr lang="en-US" sz="1600" dirty="0">
                <a:solidFill>
                  <a:srgbClr val="000080"/>
                </a:solidFill>
              </a:rPr>
              <a:t>print(</a:t>
            </a:r>
            <a:r>
              <a:rPr lang="en-US" sz="1600" dirty="0" err="1">
                <a:solidFill>
                  <a:srgbClr val="000080"/>
                </a:solidFill>
              </a:rPr>
              <a:t>arr</a:t>
            </a:r>
            <a:r>
              <a:rPr lang="en-US" sz="1600" dirty="0">
                <a:solidFill>
                  <a:srgbClr val="000080"/>
                </a:solidFill>
              </a:rPr>
              <a:t> </a:t>
            </a:r>
            <a:r>
              <a:rPr lang="en-US" sz="1600" dirty="0" smtClean="0">
                <a:solidFill>
                  <a:srgbClr val="000080"/>
                </a:solidFill>
              </a:rPr>
              <a:t>**2)</a:t>
            </a:r>
          </a:p>
          <a:p>
            <a:r>
              <a:rPr lang="en-US" sz="1600" dirty="0"/>
              <a:t>[[ 1.  4.  9.]</a:t>
            </a:r>
          </a:p>
          <a:p>
            <a:r>
              <a:rPr lang="en-US" sz="1600" dirty="0"/>
              <a:t> [16. 25. 36</a:t>
            </a:r>
            <a:r>
              <a:rPr lang="en-US" sz="1600" dirty="0" smtClean="0"/>
              <a:t>.]]</a:t>
            </a:r>
          </a:p>
          <a:p>
            <a:endParaRPr lang="en-US" sz="1600" dirty="0" smtClean="0"/>
          </a:p>
          <a:p>
            <a:endParaRPr lang="en-US" sz="1600" dirty="0" smtClean="0"/>
          </a:p>
          <a:p>
            <a:endParaRPr lang="en-US" sz="1600" dirty="0"/>
          </a:p>
          <a:p>
            <a:r>
              <a:rPr lang="en-US" sz="1600" dirty="0">
                <a:solidFill>
                  <a:srgbClr val="002060"/>
                </a:solidFill>
              </a:rPr>
              <a:t>arr2 = </a:t>
            </a:r>
            <a:r>
              <a:rPr lang="en-US" sz="1600" dirty="0" err="1">
                <a:solidFill>
                  <a:srgbClr val="002060"/>
                </a:solidFill>
              </a:rPr>
              <a:t>np.array</a:t>
            </a:r>
            <a:r>
              <a:rPr lang="en-US" sz="1600" dirty="0">
                <a:solidFill>
                  <a:srgbClr val="002060"/>
                </a:solidFill>
              </a:rPr>
              <a:t>([[0., 4., 1.], [7., 2., 12.]])</a:t>
            </a:r>
          </a:p>
          <a:p>
            <a:r>
              <a:rPr lang="en-US" sz="1600" dirty="0">
                <a:solidFill>
                  <a:srgbClr val="002060"/>
                </a:solidFill>
              </a:rPr>
              <a:t>print(arr2</a:t>
            </a:r>
            <a:r>
              <a:rPr lang="en-US" sz="1600" dirty="0" smtClean="0">
                <a:solidFill>
                  <a:srgbClr val="002060"/>
                </a:solidFill>
              </a:rPr>
              <a:t>)</a:t>
            </a:r>
          </a:p>
          <a:p>
            <a:r>
              <a:rPr lang="da-DK" sz="1600" dirty="0"/>
              <a:t>[[ 0.  4.  1.]</a:t>
            </a:r>
          </a:p>
          <a:p>
            <a:r>
              <a:rPr lang="da-DK" sz="1600" dirty="0"/>
              <a:t> [ 7.  2. 12</a:t>
            </a:r>
            <a:r>
              <a:rPr lang="da-DK" sz="1600" dirty="0" smtClean="0"/>
              <a:t>.]]</a:t>
            </a:r>
          </a:p>
          <a:p>
            <a:endParaRPr lang="en-US" sz="1600" dirty="0"/>
          </a:p>
          <a:p>
            <a:r>
              <a:rPr lang="en-US" sz="1600" dirty="0">
                <a:solidFill>
                  <a:srgbClr val="002060"/>
                </a:solidFill>
              </a:rPr>
              <a:t>print(arr2 &gt; </a:t>
            </a:r>
            <a:r>
              <a:rPr lang="en-US" sz="1600" dirty="0" err="1">
                <a:solidFill>
                  <a:srgbClr val="002060"/>
                </a:solidFill>
              </a:rPr>
              <a:t>arr</a:t>
            </a:r>
            <a:r>
              <a:rPr lang="en-US" sz="1600" dirty="0">
                <a:solidFill>
                  <a:srgbClr val="002060"/>
                </a:solidFill>
              </a:rPr>
              <a:t>)</a:t>
            </a:r>
            <a:endParaRPr lang="en-US" sz="1600" dirty="0" smtClean="0">
              <a:solidFill>
                <a:srgbClr val="002060"/>
              </a:solidFill>
            </a:endParaRPr>
          </a:p>
          <a:p>
            <a:r>
              <a:rPr lang="da-DK" sz="1600" dirty="0" smtClean="0"/>
              <a:t>[[</a:t>
            </a:r>
            <a:r>
              <a:rPr lang="da-DK" sz="1600" dirty="0"/>
              <a:t>False  True False]</a:t>
            </a:r>
          </a:p>
          <a:p>
            <a:r>
              <a:rPr lang="da-DK" sz="1600" dirty="0"/>
              <a:t> [ True False  True</a:t>
            </a:r>
            <a:r>
              <a:rPr lang="da-DK" sz="1600" dirty="0" smtClean="0"/>
              <a:t>]]</a:t>
            </a:r>
            <a:endParaRPr lang="en-US" sz="1600" dirty="0" smtClean="0"/>
          </a:p>
        </p:txBody>
      </p:sp>
      <p:pic>
        <p:nvPicPr>
          <p:cNvPr id="5" name="Content Placeholder 6"/>
          <p:cNvPicPr>
            <a:picLocks noChangeAspect="1"/>
          </p:cNvPicPr>
          <p:nvPr/>
        </p:nvPicPr>
        <p:blipFill>
          <a:blip r:embed="rId2"/>
          <a:stretch>
            <a:fillRect/>
          </a:stretch>
        </p:blipFill>
        <p:spPr>
          <a:xfrm>
            <a:off x="76200" y="388688"/>
            <a:ext cx="1377950" cy="835025"/>
          </a:xfrm>
          <a:prstGeom prst="rect">
            <a:avLst/>
          </a:prstGeom>
        </p:spPr>
      </p:pic>
      <p:sp>
        <p:nvSpPr>
          <p:cNvPr id="8" name="Title 1"/>
          <p:cNvSpPr txBox="1">
            <a:spLocks noGrp="1"/>
          </p:cNvSpPr>
          <p:nvPr>
            <p:ph type="title"/>
          </p:nvPr>
        </p:nvSpPr>
        <p:spPr>
          <a:xfrm>
            <a:off x="1478098" y="358208"/>
            <a:ext cx="7665901" cy="78479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Arithmatic</a:t>
            </a:r>
            <a:r>
              <a:rPr lang="en-US" sz="2400" b="1" dirty="0"/>
              <a:t> with </a:t>
            </a:r>
            <a:r>
              <a:rPr lang="en-US" sz="2400" b="1" dirty="0" err="1"/>
              <a:t>NumPy</a:t>
            </a:r>
            <a:r>
              <a:rPr lang="en-US" sz="2400" b="1" dirty="0"/>
              <a:t> Arrays</a:t>
            </a:r>
          </a:p>
        </p:txBody>
      </p:sp>
      <p:sp>
        <p:nvSpPr>
          <p:cNvPr id="2" name="Date Placeholder 1"/>
          <p:cNvSpPr>
            <a:spLocks noGrp="1"/>
          </p:cNvSpPr>
          <p:nvPr>
            <p:ph type="dt" sz="half" idx="10"/>
          </p:nvPr>
        </p:nvSpPr>
        <p:spPr/>
        <p:txBody>
          <a:bodyPr/>
          <a:lstStyle/>
          <a:p>
            <a:fld id="{7C5AE652-4C82-41FE-BADE-6C9CA8E890BE}" type="datetime1">
              <a:rPr lang="en-US" smtClean="0"/>
              <a:t>1/4/2024</a:t>
            </a:fld>
            <a:endParaRPr lang="en-US"/>
          </a:p>
        </p:txBody>
      </p:sp>
      <p:sp>
        <p:nvSpPr>
          <p:cNvPr id="4" name="Footer Placeholder 3"/>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103</a:t>
            </a:fld>
            <a:endParaRPr lang="en-US"/>
          </a:p>
        </p:txBody>
      </p:sp>
    </p:spTree>
    <p:extLst>
      <p:ext uri="{BB962C8B-B14F-4D97-AF65-F5344CB8AC3E}">
        <p14:creationId xmlns:p14="http://schemas.microsoft.com/office/powerpoint/2010/main" val="1318419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337074" y="1745911"/>
            <a:ext cx="8256419" cy="2525583"/>
          </a:xfrm>
        </p:spPr>
        <p:txBody>
          <a:bodyPr/>
          <a:lstStyle/>
          <a:p>
            <a:r>
              <a:rPr lang="en-US" dirty="0"/>
              <a:t>One-dimensional arrays are simple; </a:t>
            </a:r>
            <a:r>
              <a:rPr lang="en-US" dirty="0" smtClean="0"/>
              <a:t>on the </a:t>
            </a:r>
            <a:r>
              <a:rPr lang="en-US" dirty="0"/>
              <a:t>surface they act similarly to Python lists</a:t>
            </a:r>
            <a:r>
              <a:rPr lang="en-US" dirty="0" smtClean="0"/>
              <a:t>:</a:t>
            </a:r>
          </a:p>
          <a:p>
            <a:r>
              <a:rPr lang="en-US" dirty="0" smtClean="0"/>
              <a:t/>
            </a:r>
            <a:br>
              <a:rPr lang="en-US" dirty="0" smtClean="0"/>
            </a:br>
            <a:endParaRPr lang="en-US" dirty="0" smtClean="0"/>
          </a:p>
          <a:p>
            <a:endParaRPr lang="en-US" dirty="0"/>
          </a:p>
          <a:p>
            <a:endParaRPr lang="en-US" dirty="0" smtClean="0"/>
          </a:p>
          <a:p>
            <a:endParaRPr lang="en-US" dirty="0" smtClean="0"/>
          </a:p>
        </p:txBody>
      </p:sp>
      <p:sp>
        <p:nvSpPr>
          <p:cNvPr id="7" name="Rectangle 6"/>
          <p:cNvSpPr/>
          <p:nvPr/>
        </p:nvSpPr>
        <p:spPr>
          <a:xfrm>
            <a:off x="850239" y="2667000"/>
            <a:ext cx="7743254" cy="1569660"/>
          </a:xfrm>
          <a:prstGeom prst="rect">
            <a:avLst/>
          </a:prstGeom>
        </p:spPr>
        <p:txBody>
          <a:bodyPr wrap="square">
            <a:spAutoFit/>
          </a:bodyPr>
          <a:lstStyle/>
          <a:p>
            <a:r>
              <a:rPr lang="en-US" sz="1600" dirty="0" err="1">
                <a:solidFill>
                  <a:srgbClr val="002060"/>
                </a:solidFill>
              </a:rPr>
              <a:t>arr</a:t>
            </a:r>
            <a:r>
              <a:rPr lang="en-US" sz="1600" dirty="0">
                <a:solidFill>
                  <a:srgbClr val="002060"/>
                </a:solidFill>
              </a:rPr>
              <a:t> = </a:t>
            </a:r>
            <a:r>
              <a:rPr lang="en-US" sz="1600" dirty="0" err="1">
                <a:solidFill>
                  <a:srgbClr val="002060"/>
                </a:solidFill>
              </a:rPr>
              <a:t>np.arange</a:t>
            </a:r>
            <a:r>
              <a:rPr lang="en-US" sz="1600" dirty="0">
                <a:solidFill>
                  <a:srgbClr val="002060"/>
                </a:solidFill>
              </a:rPr>
              <a:t>(10)</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[0 1 2 3 4 5 6 7 8 9]</a:t>
            </a:r>
          </a:p>
          <a:p>
            <a:r>
              <a:rPr lang="en-US" sz="1600" dirty="0">
                <a:solidFill>
                  <a:srgbClr val="002060"/>
                </a:solidFill>
              </a:rPr>
              <a:t>print(</a:t>
            </a:r>
            <a:r>
              <a:rPr lang="en-US" sz="1600" dirty="0" err="1">
                <a:solidFill>
                  <a:srgbClr val="002060"/>
                </a:solidFill>
              </a:rPr>
              <a:t>arr</a:t>
            </a:r>
            <a:r>
              <a:rPr lang="en-US" sz="1600" dirty="0">
                <a:solidFill>
                  <a:srgbClr val="002060"/>
                </a:solidFill>
              </a:rPr>
              <a:t>[5]) </a:t>
            </a:r>
            <a:r>
              <a:rPr lang="en-US" sz="1600" dirty="0" smtClean="0">
                <a:solidFill>
                  <a:srgbClr val="002060"/>
                </a:solidFill>
              </a:rPr>
              <a:t>    </a:t>
            </a:r>
            <a:r>
              <a:rPr lang="en-US" sz="1600" dirty="0" smtClean="0"/>
              <a:t>#</a:t>
            </a:r>
            <a:r>
              <a:rPr lang="en-US" sz="1600" dirty="0"/>
              <a:t>5</a:t>
            </a:r>
          </a:p>
          <a:p>
            <a:r>
              <a:rPr lang="en-US" sz="1600" dirty="0">
                <a:solidFill>
                  <a:srgbClr val="002060"/>
                </a:solidFill>
              </a:rPr>
              <a:t>print(</a:t>
            </a:r>
            <a:r>
              <a:rPr lang="en-US" sz="1600" dirty="0" err="1">
                <a:solidFill>
                  <a:srgbClr val="002060"/>
                </a:solidFill>
              </a:rPr>
              <a:t>arr</a:t>
            </a:r>
            <a:r>
              <a:rPr lang="en-US" sz="1600" dirty="0">
                <a:solidFill>
                  <a:srgbClr val="002060"/>
                </a:solidFill>
              </a:rPr>
              <a:t>[5:8]) </a:t>
            </a:r>
            <a:r>
              <a:rPr lang="en-US" sz="1600" dirty="0"/>
              <a:t>#[5 6 7</a:t>
            </a:r>
            <a:r>
              <a:rPr lang="en-US" sz="1600" dirty="0" smtClean="0"/>
              <a:t>]</a:t>
            </a:r>
            <a:endParaRPr lang="en-US" sz="1600" dirty="0" smtClean="0">
              <a:solidFill>
                <a:srgbClr val="002060"/>
              </a:solidFill>
            </a:endParaRPr>
          </a:p>
          <a:p>
            <a:r>
              <a:rPr lang="en-US" sz="1600" dirty="0" err="1" smtClean="0">
                <a:solidFill>
                  <a:srgbClr val="002060"/>
                </a:solidFill>
              </a:rPr>
              <a:t>arr</a:t>
            </a:r>
            <a:r>
              <a:rPr lang="en-US" sz="1600" dirty="0" smtClean="0">
                <a:solidFill>
                  <a:srgbClr val="002060"/>
                </a:solidFill>
              </a:rPr>
              <a:t>[5:8</a:t>
            </a:r>
            <a:r>
              <a:rPr lang="en-US" sz="1600" dirty="0">
                <a:solidFill>
                  <a:srgbClr val="002060"/>
                </a:solidFill>
              </a:rPr>
              <a:t>] = </a:t>
            </a:r>
            <a:r>
              <a:rPr lang="en-US" sz="1600" dirty="0" smtClean="0">
                <a:solidFill>
                  <a:srgbClr val="002060"/>
                </a:solidFill>
              </a:rPr>
              <a:t>12</a:t>
            </a:r>
            <a:endParaRPr lang="en-US" sz="1600" dirty="0">
              <a:solidFill>
                <a:srgbClr val="002060"/>
              </a:solidFill>
            </a:endParaRP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0 1 2 3 4 12 12 12 8 9]</a:t>
            </a:r>
            <a:endParaRPr lang="en-US" sz="1600" dirty="0" smtClean="0"/>
          </a:p>
        </p:txBody>
      </p:sp>
      <p:pic>
        <p:nvPicPr>
          <p:cNvPr id="5" name="Content Placeholder 6"/>
          <p:cNvPicPr>
            <a:picLocks noChangeAspect="1"/>
          </p:cNvPicPr>
          <p:nvPr/>
        </p:nvPicPr>
        <p:blipFill>
          <a:blip r:embed="rId2"/>
          <a:stretch>
            <a:fillRect/>
          </a:stretch>
        </p:blipFill>
        <p:spPr>
          <a:xfrm>
            <a:off x="76200" y="388688"/>
            <a:ext cx="1377950" cy="835025"/>
          </a:xfrm>
          <a:prstGeom prst="rect">
            <a:avLst/>
          </a:prstGeom>
        </p:spPr>
      </p:pic>
      <p:sp>
        <p:nvSpPr>
          <p:cNvPr id="6" name="Title 1"/>
          <p:cNvSpPr txBox="1">
            <a:spLocks/>
          </p:cNvSpPr>
          <p:nvPr/>
        </p:nvSpPr>
        <p:spPr>
          <a:xfrm>
            <a:off x="1478098" y="358208"/>
            <a:ext cx="7665901" cy="78479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t>Indexing and Slicing</a:t>
            </a:r>
          </a:p>
        </p:txBody>
      </p:sp>
      <p:sp>
        <p:nvSpPr>
          <p:cNvPr id="4" name="Date Placeholder 3"/>
          <p:cNvSpPr>
            <a:spLocks noGrp="1"/>
          </p:cNvSpPr>
          <p:nvPr>
            <p:ph type="dt" sz="half" idx="10"/>
          </p:nvPr>
        </p:nvSpPr>
        <p:spPr/>
        <p:txBody>
          <a:bodyPr/>
          <a:lstStyle/>
          <a:p>
            <a:fld id="{EE0CADA9-621D-4246-8B00-72229883C6DC}"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104</a:t>
            </a:fld>
            <a:endParaRPr lang="en-US"/>
          </a:p>
        </p:txBody>
      </p:sp>
    </p:spTree>
    <p:extLst>
      <p:ext uri="{BB962C8B-B14F-4D97-AF65-F5344CB8AC3E}">
        <p14:creationId xmlns:p14="http://schemas.microsoft.com/office/powerpoint/2010/main" val="3570913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501514" y="1527045"/>
            <a:ext cx="8440705" cy="5135012"/>
          </a:xfrm>
        </p:spPr>
        <p:txBody>
          <a:bodyPr>
            <a:normAutofit/>
          </a:bodyPr>
          <a:lstStyle/>
          <a:p>
            <a:r>
              <a:rPr lang="en-US" sz="1800" dirty="0" smtClean="0"/>
              <a:t>As </a:t>
            </a:r>
            <a:r>
              <a:rPr lang="en-US" sz="1800" dirty="0"/>
              <a:t>you can see, if you assign a scalar value to a slice, as in </a:t>
            </a:r>
            <a:r>
              <a:rPr lang="en-US" sz="1800" dirty="0" err="1"/>
              <a:t>arr</a:t>
            </a:r>
            <a:r>
              <a:rPr lang="en-US" sz="1800" dirty="0"/>
              <a:t>[5:8] = 12, the value </a:t>
            </a:r>
            <a:r>
              <a:rPr lang="en-US" sz="1800" dirty="0" smtClean="0"/>
              <a:t>is propagated </a:t>
            </a:r>
            <a:r>
              <a:rPr lang="en-US" sz="1800" dirty="0"/>
              <a:t>(or </a:t>
            </a:r>
            <a:r>
              <a:rPr lang="en-US" sz="1800" i="1" dirty="0" smtClean="0"/>
              <a:t>broadcasted</a:t>
            </a:r>
            <a:r>
              <a:rPr lang="en-US" sz="1800" dirty="0" smtClean="0"/>
              <a:t>) </a:t>
            </a:r>
            <a:r>
              <a:rPr lang="en-US" sz="1800" dirty="0"/>
              <a:t>to the entire selection</a:t>
            </a:r>
            <a:r>
              <a:rPr lang="en-US" sz="1800" dirty="0" smtClean="0"/>
              <a:t>.</a:t>
            </a:r>
          </a:p>
          <a:p>
            <a:r>
              <a:rPr lang="en-US" sz="1800" dirty="0"/>
              <a:t>An important first </a:t>
            </a:r>
            <a:r>
              <a:rPr lang="en-US" sz="1800" dirty="0" smtClean="0"/>
              <a:t>distinction from </a:t>
            </a:r>
            <a:r>
              <a:rPr lang="en-US" sz="1800" dirty="0"/>
              <a:t>Python’s built-in lists is that array slices are </a:t>
            </a:r>
            <a:r>
              <a:rPr lang="en-US" sz="1800" i="1" dirty="0"/>
              <a:t>views </a:t>
            </a:r>
            <a:r>
              <a:rPr lang="en-US" sz="1800" dirty="0"/>
              <a:t>on the original array.</a:t>
            </a:r>
          </a:p>
          <a:p>
            <a:pPr lvl="1"/>
            <a:r>
              <a:rPr lang="en-US" sz="1800" dirty="0"/>
              <a:t>This means that the data is not copied, and any modifications to the view will </a:t>
            </a:r>
            <a:r>
              <a:rPr lang="en-US" sz="1800" dirty="0" smtClean="0"/>
              <a:t>be reflected </a:t>
            </a:r>
            <a:r>
              <a:rPr lang="en-US" sz="1800" dirty="0"/>
              <a:t>in the source array.</a:t>
            </a:r>
          </a:p>
        </p:txBody>
      </p:sp>
      <p:sp>
        <p:nvSpPr>
          <p:cNvPr id="7" name="Rectangle 6"/>
          <p:cNvSpPr/>
          <p:nvPr/>
        </p:nvSpPr>
        <p:spPr>
          <a:xfrm>
            <a:off x="628650" y="3948763"/>
            <a:ext cx="7743254" cy="2308324"/>
          </a:xfrm>
          <a:prstGeom prst="rect">
            <a:avLst/>
          </a:prstGeom>
        </p:spPr>
        <p:txBody>
          <a:bodyPr wrap="square">
            <a:spAutoFit/>
          </a:bodyPr>
          <a:lstStyle/>
          <a:p>
            <a:r>
              <a:rPr lang="en-US" sz="1600" dirty="0" err="1">
                <a:solidFill>
                  <a:srgbClr val="002060"/>
                </a:solidFill>
              </a:rPr>
              <a:t>arr</a:t>
            </a:r>
            <a:r>
              <a:rPr lang="en-US" sz="1600" dirty="0">
                <a:solidFill>
                  <a:srgbClr val="002060"/>
                </a:solidFill>
              </a:rPr>
              <a:t> = </a:t>
            </a:r>
            <a:r>
              <a:rPr lang="en-US" sz="1600" dirty="0" err="1">
                <a:solidFill>
                  <a:srgbClr val="002060"/>
                </a:solidFill>
              </a:rPr>
              <a:t>np.arange</a:t>
            </a:r>
            <a:r>
              <a:rPr lang="en-US" sz="1600" dirty="0">
                <a:solidFill>
                  <a:srgbClr val="002060"/>
                </a:solidFill>
              </a:rPr>
              <a:t>(10)</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[0 1 2 3 4 5 6 7 8 9]</a:t>
            </a:r>
          </a:p>
          <a:p>
            <a:endParaRPr lang="en-US" sz="1600" dirty="0" smtClean="0">
              <a:solidFill>
                <a:srgbClr val="002060"/>
              </a:solidFill>
            </a:endParaRPr>
          </a:p>
          <a:p>
            <a:r>
              <a:rPr lang="en-US" sz="1600" dirty="0" err="1" smtClean="0">
                <a:solidFill>
                  <a:srgbClr val="002060"/>
                </a:solidFill>
              </a:rPr>
              <a:t>arr_slice</a:t>
            </a:r>
            <a:r>
              <a:rPr lang="en-US" sz="1600" dirty="0" smtClean="0">
                <a:solidFill>
                  <a:srgbClr val="002060"/>
                </a:solidFill>
              </a:rPr>
              <a:t> </a:t>
            </a:r>
            <a:r>
              <a:rPr lang="en-US" sz="1600" dirty="0">
                <a:solidFill>
                  <a:srgbClr val="002060"/>
                </a:solidFill>
              </a:rPr>
              <a:t>= </a:t>
            </a:r>
            <a:r>
              <a:rPr lang="en-US" sz="1600" dirty="0" err="1">
                <a:solidFill>
                  <a:srgbClr val="002060"/>
                </a:solidFill>
              </a:rPr>
              <a:t>arr</a:t>
            </a:r>
            <a:r>
              <a:rPr lang="en-US" sz="1600" dirty="0">
                <a:solidFill>
                  <a:srgbClr val="002060"/>
                </a:solidFill>
              </a:rPr>
              <a:t>[5:8]</a:t>
            </a:r>
          </a:p>
          <a:p>
            <a:r>
              <a:rPr lang="en-US" sz="1600" dirty="0">
                <a:solidFill>
                  <a:srgbClr val="002060"/>
                </a:solidFill>
              </a:rPr>
              <a:t>print(</a:t>
            </a:r>
            <a:r>
              <a:rPr lang="en-US" sz="1600" dirty="0" err="1">
                <a:solidFill>
                  <a:srgbClr val="002060"/>
                </a:solidFill>
              </a:rPr>
              <a:t>arr_slice</a:t>
            </a:r>
            <a:r>
              <a:rPr lang="en-US" sz="1600" dirty="0">
                <a:solidFill>
                  <a:srgbClr val="002060"/>
                </a:solidFill>
              </a:rPr>
              <a:t>)   </a:t>
            </a:r>
            <a:r>
              <a:rPr lang="en-US" sz="1600" dirty="0" smtClean="0">
                <a:solidFill>
                  <a:srgbClr val="002060"/>
                </a:solidFill>
              </a:rPr>
              <a:t>         </a:t>
            </a:r>
            <a:r>
              <a:rPr lang="en-US" sz="1600" dirty="0" smtClean="0"/>
              <a:t># </a:t>
            </a:r>
            <a:r>
              <a:rPr lang="en-US" sz="1600" dirty="0"/>
              <a:t>[5 6 7]</a:t>
            </a:r>
          </a:p>
          <a:p>
            <a:r>
              <a:rPr lang="en-US" sz="1600" dirty="0" err="1">
                <a:solidFill>
                  <a:srgbClr val="002060"/>
                </a:solidFill>
              </a:rPr>
              <a:t>arr_slice</a:t>
            </a:r>
            <a:r>
              <a:rPr lang="en-US" sz="1600" dirty="0">
                <a:solidFill>
                  <a:srgbClr val="002060"/>
                </a:solidFill>
              </a:rPr>
              <a:t>[1] = 12345</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    0     1     2     3     4     5 12345     7     8     9]</a:t>
            </a:r>
          </a:p>
          <a:p>
            <a:r>
              <a:rPr lang="en-US" sz="1600" dirty="0" err="1">
                <a:solidFill>
                  <a:srgbClr val="002060"/>
                </a:solidFill>
              </a:rPr>
              <a:t>arr_slice</a:t>
            </a:r>
            <a:r>
              <a:rPr lang="en-US" sz="1600" dirty="0">
                <a:solidFill>
                  <a:srgbClr val="002060"/>
                </a:solidFill>
              </a:rPr>
              <a:t>[:] = 64</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[ 0  1  2  3  4 64 64 64  8  9]</a:t>
            </a:r>
            <a:endParaRPr lang="en-US" sz="1600" dirty="0" smtClean="0"/>
          </a:p>
        </p:txBody>
      </p:sp>
      <p:pic>
        <p:nvPicPr>
          <p:cNvPr id="5" name="Content Placeholder 6"/>
          <p:cNvPicPr>
            <a:picLocks noChangeAspect="1"/>
          </p:cNvPicPr>
          <p:nvPr/>
        </p:nvPicPr>
        <p:blipFill>
          <a:blip r:embed="rId3"/>
          <a:stretch>
            <a:fillRect/>
          </a:stretch>
        </p:blipFill>
        <p:spPr>
          <a:xfrm>
            <a:off x="76200" y="388688"/>
            <a:ext cx="1377950" cy="835025"/>
          </a:xfrm>
          <a:prstGeom prst="rect">
            <a:avLst/>
          </a:prstGeom>
        </p:spPr>
      </p:pic>
      <p:sp>
        <p:nvSpPr>
          <p:cNvPr id="6" name="Title 1"/>
          <p:cNvSpPr txBox="1">
            <a:spLocks/>
          </p:cNvSpPr>
          <p:nvPr/>
        </p:nvSpPr>
        <p:spPr>
          <a:xfrm>
            <a:off x="1478098" y="358208"/>
            <a:ext cx="7665901" cy="78479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t>Indexing and Slicing</a:t>
            </a:r>
          </a:p>
        </p:txBody>
      </p:sp>
      <p:sp>
        <p:nvSpPr>
          <p:cNvPr id="4" name="Date Placeholder 3"/>
          <p:cNvSpPr>
            <a:spLocks noGrp="1"/>
          </p:cNvSpPr>
          <p:nvPr>
            <p:ph type="dt" sz="half" idx="10"/>
          </p:nvPr>
        </p:nvSpPr>
        <p:spPr/>
        <p:txBody>
          <a:bodyPr/>
          <a:lstStyle/>
          <a:p>
            <a:fld id="{7B89A922-A03E-46A8-986C-C2E057ED29FD}"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105</a:t>
            </a:fld>
            <a:endParaRPr lang="en-US"/>
          </a:p>
        </p:txBody>
      </p:sp>
    </p:spTree>
    <p:extLst>
      <p:ext uri="{BB962C8B-B14F-4D97-AF65-F5344CB8AC3E}">
        <p14:creationId xmlns:p14="http://schemas.microsoft.com/office/powerpoint/2010/main" val="277485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514" y="1527045"/>
            <a:ext cx="8440705" cy="5135012"/>
          </a:xfrm>
        </p:spPr>
        <p:txBody>
          <a:bodyPr>
            <a:normAutofit/>
          </a:bodyPr>
          <a:lstStyle/>
          <a:p>
            <a:r>
              <a:rPr lang="en-US" sz="1800" dirty="0"/>
              <a:t>In a </a:t>
            </a:r>
            <a:r>
              <a:rPr lang="en-US" sz="1800" dirty="0" smtClean="0"/>
              <a:t>two-dimensional array</a:t>
            </a:r>
            <a:r>
              <a:rPr lang="en-US" sz="1800" dirty="0"/>
              <a:t>, the elements at each index are no longer scalars but rather </a:t>
            </a:r>
            <a:r>
              <a:rPr lang="en-US" sz="1800" dirty="0" smtClean="0"/>
              <a:t>one-dimensional arrays:</a:t>
            </a:r>
          </a:p>
          <a:p>
            <a:endParaRPr lang="en-US" sz="1800" dirty="0"/>
          </a:p>
          <a:p>
            <a:endParaRPr lang="en-US" dirty="0" smtClean="0"/>
          </a:p>
          <a:p>
            <a:r>
              <a:rPr lang="en-US" sz="1800" dirty="0"/>
              <a:t>Thus, individual elements can be accessed recursively. But that is a bit too </a:t>
            </a:r>
            <a:r>
              <a:rPr lang="en-US" sz="1800" dirty="0" smtClean="0"/>
              <a:t>much work</a:t>
            </a:r>
            <a:r>
              <a:rPr lang="en-US" sz="1800" dirty="0"/>
              <a:t>, so you can pass a comma-separated list of indices to select individual elements.</a:t>
            </a:r>
          </a:p>
          <a:p>
            <a:r>
              <a:rPr lang="en-US" sz="1800" dirty="0"/>
              <a:t>So these are equivalent:</a:t>
            </a:r>
          </a:p>
        </p:txBody>
      </p:sp>
      <p:sp>
        <p:nvSpPr>
          <p:cNvPr id="7" name="Rectangle 6"/>
          <p:cNvSpPr/>
          <p:nvPr/>
        </p:nvSpPr>
        <p:spPr>
          <a:xfrm>
            <a:off x="700373" y="2313999"/>
            <a:ext cx="7743254" cy="3046988"/>
          </a:xfrm>
          <a:prstGeom prst="rect">
            <a:avLst/>
          </a:prstGeom>
        </p:spPr>
        <p:txBody>
          <a:bodyPr wrap="square">
            <a:spAutoFit/>
          </a:bodyPr>
          <a:lstStyle/>
          <a:p>
            <a:r>
              <a:rPr lang="en-US" sz="1600" dirty="0">
                <a:solidFill>
                  <a:srgbClr val="002060"/>
                </a:solidFill>
              </a:rPr>
              <a:t>arr2d = </a:t>
            </a:r>
            <a:r>
              <a:rPr lang="en-US" sz="1600" dirty="0" err="1">
                <a:solidFill>
                  <a:srgbClr val="002060"/>
                </a:solidFill>
              </a:rPr>
              <a:t>np.array</a:t>
            </a:r>
            <a:r>
              <a:rPr lang="en-US" sz="1600" dirty="0">
                <a:solidFill>
                  <a:srgbClr val="002060"/>
                </a:solidFill>
              </a:rPr>
              <a:t>([[1, 2, 3], [4, 5, 6], [7, 8, 9]])</a:t>
            </a:r>
          </a:p>
          <a:p>
            <a:r>
              <a:rPr lang="en-US" sz="1600" dirty="0">
                <a:solidFill>
                  <a:srgbClr val="002060"/>
                </a:solidFill>
              </a:rPr>
              <a:t>print(arr2d[2])         # [7 8 9</a:t>
            </a:r>
            <a:r>
              <a:rPr lang="en-US" sz="1600" dirty="0" smtClean="0">
                <a:solidFill>
                  <a:srgbClr val="002060"/>
                </a:solidFill>
              </a:rPr>
              <a:t>]</a:t>
            </a:r>
          </a:p>
          <a:p>
            <a:endParaRPr lang="en-US" sz="1600" dirty="0">
              <a:solidFill>
                <a:srgbClr val="002060"/>
              </a:solidFill>
            </a:endParaRPr>
          </a:p>
          <a:p>
            <a:endParaRPr lang="en-US" sz="1600" dirty="0" smtClean="0">
              <a:solidFill>
                <a:srgbClr val="002060"/>
              </a:solidFill>
            </a:endParaRPr>
          </a:p>
          <a:p>
            <a:endParaRPr lang="en-US" sz="1600" dirty="0">
              <a:solidFill>
                <a:srgbClr val="002060"/>
              </a:solidFill>
            </a:endParaRPr>
          </a:p>
          <a:p>
            <a:endParaRPr lang="en-US" sz="1600" dirty="0" smtClean="0">
              <a:solidFill>
                <a:srgbClr val="002060"/>
              </a:solidFill>
            </a:endParaRPr>
          </a:p>
          <a:p>
            <a:endParaRPr lang="en-US" sz="1600" dirty="0">
              <a:solidFill>
                <a:srgbClr val="002060"/>
              </a:solidFill>
            </a:endParaRPr>
          </a:p>
          <a:p>
            <a:endParaRPr lang="en-US" sz="1600" dirty="0" smtClean="0">
              <a:solidFill>
                <a:srgbClr val="002060"/>
              </a:solidFill>
            </a:endParaRPr>
          </a:p>
          <a:p>
            <a:endParaRPr lang="en-US" sz="1600" dirty="0" smtClean="0">
              <a:solidFill>
                <a:srgbClr val="002060"/>
              </a:solidFill>
            </a:endParaRPr>
          </a:p>
          <a:p>
            <a:endParaRPr lang="en-US" sz="1600" dirty="0">
              <a:solidFill>
                <a:srgbClr val="002060"/>
              </a:solidFill>
            </a:endParaRPr>
          </a:p>
          <a:p>
            <a:r>
              <a:rPr lang="en-US" sz="1600" dirty="0">
                <a:solidFill>
                  <a:srgbClr val="002060"/>
                </a:solidFill>
              </a:rPr>
              <a:t>print(arr2d[0][2])       # 3</a:t>
            </a:r>
          </a:p>
          <a:p>
            <a:r>
              <a:rPr lang="en-US" sz="1600" dirty="0">
                <a:solidFill>
                  <a:srgbClr val="002060"/>
                </a:solidFill>
              </a:rPr>
              <a:t>print(arr2d[0, 2])       #</a:t>
            </a:r>
            <a:r>
              <a:rPr lang="en-US" sz="1600" dirty="0" smtClean="0">
                <a:solidFill>
                  <a:srgbClr val="002060"/>
                </a:solidFill>
              </a:rPr>
              <a:t>3</a:t>
            </a:r>
          </a:p>
        </p:txBody>
      </p:sp>
      <p:pic>
        <p:nvPicPr>
          <p:cNvPr id="5" name="Content Placeholder 6"/>
          <p:cNvPicPr>
            <a:picLocks noChangeAspect="1"/>
          </p:cNvPicPr>
          <p:nvPr/>
        </p:nvPicPr>
        <p:blipFill>
          <a:blip r:embed="rId3"/>
          <a:stretch>
            <a:fillRect/>
          </a:stretch>
        </p:blipFill>
        <p:spPr>
          <a:xfrm>
            <a:off x="76200" y="388688"/>
            <a:ext cx="1377950" cy="835025"/>
          </a:xfrm>
          <a:prstGeom prst="rect">
            <a:avLst/>
          </a:prstGeom>
        </p:spPr>
      </p:pic>
      <p:sp>
        <p:nvSpPr>
          <p:cNvPr id="6" name="Title 1"/>
          <p:cNvSpPr txBox="1">
            <a:spLocks noGrp="1"/>
          </p:cNvSpPr>
          <p:nvPr>
            <p:ph type="title"/>
          </p:nvPr>
        </p:nvSpPr>
        <p:spPr>
          <a:xfrm>
            <a:off x="1454150" y="381000"/>
            <a:ext cx="7689850" cy="7543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t>Indexing </a:t>
            </a:r>
          </a:p>
        </p:txBody>
      </p:sp>
      <p:sp>
        <p:nvSpPr>
          <p:cNvPr id="2" name="Date Placeholder 1"/>
          <p:cNvSpPr>
            <a:spLocks noGrp="1"/>
          </p:cNvSpPr>
          <p:nvPr>
            <p:ph type="dt" sz="half" idx="10"/>
          </p:nvPr>
        </p:nvSpPr>
        <p:spPr/>
        <p:txBody>
          <a:bodyPr/>
          <a:lstStyle/>
          <a:p>
            <a:fld id="{B7C46287-830C-45EF-8DBF-D5ED928F6079}" type="datetime1">
              <a:rPr lang="en-US" smtClean="0"/>
              <a:t>1/4/2024</a:t>
            </a:fld>
            <a:endParaRPr lang="en-US"/>
          </a:p>
        </p:txBody>
      </p:sp>
      <p:sp>
        <p:nvSpPr>
          <p:cNvPr id="4" name="Footer Placeholder 3"/>
          <p:cNvSpPr>
            <a:spLocks noGrp="1"/>
          </p:cNvSpPr>
          <p:nvPr>
            <p:ph type="ftr" sz="quarter" idx="11"/>
          </p:nvPr>
        </p:nvSpPr>
        <p:spPr/>
        <p:txBody>
          <a:bodyPr/>
          <a:lstStyle/>
          <a:p>
            <a:r>
              <a:rPr lang="en-US" smtClean="0"/>
              <a:t>Areeba Atiq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t>106</a:t>
            </a:fld>
            <a:endParaRPr lang="en-US"/>
          </a:p>
        </p:txBody>
      </p:sp>
    </p:spTree>
    <p:extLst>
      <p:ext uri="{BB962C8B-B14F-4D97-AF65-F5344CB8AC3E}">
        <p14:creationId xmlns:p14="http://schemas.microsoft.com/office/powerpoint/2010/main" val="307057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A8D3E10-43AB-4D65-BF51-860320EC4C78}"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107</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Rectangle 1"/>
          <p:cNvSpPr/>
          <p:nvPr/>
        </p:nvSpPr>
        <p:spPr>
          <a:xfrm>
            <a:off x="381000" y="1828800"/>
            <a:ext cx="6400800" cy="2862322"/>
          </a:xfrm>
          <a:prstGeom prst="rect">
            <a:avLst/>
          </a:prstGeom>
        </p:spPr>
        <p:txBody>
          <a:bodyPr wrap="square">
            <a:spAutoFit/>
          </a:bodyPr>
          <a:lstStyle/>
          <a:p>
            <a:r>
              <a:rPr lang="en-US" dirty="0">
                <a:solidFill>
                  <a:srgbClr val="374151"/>
                </a:solidFill>
                <a:latin typeface="Söhne"/>
              </a:rPr>
              <a:t>some Python libraries commonly used for text </a:t>
            </a:r>
            <a:r>
              <a:rPr lang="en-US" smtClean="0">
                <a:solidFill>
                  <a:srgbClr val="374151"/>
                </a:solidFill>
                <a:latin typeface="Söhne"/>
              </a:rPr>
              <a:t>summarization:</a:t>
            </a:r>
          </a:p>
          <a:p>
            <a:endParaRPr lang="en-US" dirty="0" smtClean="0">
              <a:solidFill>
                <a:srgbClr val="374151"/>
              </a:solidFill>
              <a:latin typeface="Söhne"/>
            </a:endParaRPr>
          </a:p>
          <a:p>
            <a:r>
              <a:rPr lang="en-US" smtClean="0">
                <a:solidFill>
                  <a:srgbClr val="374151"/>
                </a:solidFill>
                <a:latin typeface="Söhne"/>
              </a:rPr>
              <a:t>1- Numpy</a:t>
            </a:r>
          </a:p>
          <a:p>
            <a:endParaRPr lang="en-US" dirty="0" smtClean="0">
              <a:solidFill>
                <a:srgbClr val="374151"/>
              </a:solidFill>
              <a:latin typeface="Söhne"/>
            </a:endParaRPr>
          </a:p>
          <a:p>
            <a:r>
              <a:rPr lang="en-US" smtClean="0">
                <a:solidFill>
                  <a:srgbClr val="374151"/>
                </a:solidFill>
                <a:latin typeface="Söhne"/>
              </a:rPr>
              <a:t>2-Pandas</a:t>
            </a:r>
          </a:p>
          <a:p>
            <a:endParaRPr lang="en-US" dirty="0" smtClean="0">
              <a:solidFill>
                <a:srgbClr val="374151"/>
              </a:solidFill>
              <a:latin typeface="Söhne"/>
            </a:endParaRPr>
          </a:p>
          <a:p>
            <a:r>
              <a:rPr lang="en-US" smtClean="0">
                <a:solidFill>
                  <a:srgbClr val="374151"/>
                </a:solidFill>
                <a:latin typeface="Söhne"/>
              </a:rPr>
              <a:t>3-Nltk</a:t>
            </a:r>
          </a:p>
          <a:p>
            <a:endParaRPr lang="en-US" dirty="0" smtClean="0">
              <a:solidFill>
                <a:srgbClr val="374151"/>
              </a:solidFill>
              <a:latin typeface="Söhne"/>
            </a:endParaRPr>
          </a:p>
          <a:p>
            <a:r>
              <a:rPr lang="en-US" dirty="0" smtClean="0">
                <a:solidFill>
                  <a:srgbClr val="374151"/>
                </a:solidFill>
                <a:latin typeface="Söhne"/>
              </a:rPr>
              <a:t>4-Matplotlib</a:t>
            </a:r>
            <a:endParaRPr lang="en-US" dirty="0"/>
          </a:p>
        </p:txBody>
      </p:sp>
    </p:spTree>
    <p:extLst>
      <p:ext uri="{BB962C8B-B14F-4D97-AF65-F5344CB8AC3E}">
        <p14:creationId xmlns:p14="http://schemas.microsoft.com/office/powerpoint/2010/main" val="29093673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pandas?</a:t>
            </a:r>
          </a:p>
        </p:txBody>
      </p:sp>
      <p:sp>
        <p:nvSpPr>
          <p:cNvPr id="3" name="Content Placeholder 2"/>
          <p:cNvSpPr>
            <a:spLocks noGrp="1"/>
          </p:cNvSpPr>
          <p:nvPr>
            <p:ph idx="1"/>
          </p:nvPr>
        </p:nvSpPr>
        <p:spPr/>
        <p:txBody>
          <a:bodyPr>
            <a:normAutofit/>
          </a:bodyPr>
          <a:lstStyle/>
          <a:p>
            <a:r>
              <a:rPr lang="en-US" sz="1800" dirty="0"/>
              <a:t>One of the most popular library that data scientists use</a:t>
            </a:r>
          </a:p>
          <a:p>
            <a:r>
              <a:rPr lang="en-US" sz="1800" dirty="0"/>
              <a:t>Labeled axes to avoid misalignment of data</a:t>
            </a:r>
          </a:p>
          <a:p>
            <a:pPr lvl="1"/>
            <a:r>
              <a:rPr lang="en-US" sz="1800" dirty="0" smtClean="0"/>
              <a:t>When </a:t>
            </a:r>
            <a:r>
              <a:rPr lang="en-US" sz="1800" dirty="0"/>
              <a:t>merge two tables, some rows may be different</a:t>
            </a:r>
          </a:p>
          <a:p>
            <a:r>
              <a:rPr lang="en-US" sz="1800" dirty="0"/>
              <a:t>Missing values or special values may need to be removed or replaced</a:t>
            </a:r>
          </a:p>
          <a:p>
            <a:endParaRPr lang="en-US" sz="1800" dirty="0"/>
          </a:p>
        </p:txBody>
      </p:sp>
      <p:graphicFrame>
        <p:nvGraphicFramePr>
          <p:cNvPr id="4" name="Table 3"/>
          <p:cNvGraphicFramePr>
            <a:graphicFrameLocks noGrp="1"/>
          </p:cNvGraphicFramePr>
          <p:nvPr/>
        </p:nvGraphicFramePr>
        <p:xfrm>
          <a:off x="533401" y="3055990"/>
          <a:ext cx="3810000" cy="3877347"/>
        </p:xfrm>
        <a:graphic>
          <a:graphicData uri="http://schemas.openxmlformats.org/drawingml/2006/table">
            <a:tbl>
              <a:tblPr firstRow="1" bandRow="1">
                <a:tableStyleId>{5C22544A-7EE6-4342-B048-85BDC9FD1C3A}</a:tableStyleId>
              </a:tblPr>
              <a:tblGrid>
                <a:gridCol w="635000"/>
                <a:gridCol w="635000"/>
                <a:gridCol w="586726"/>
                <a:gridCol w="683274"/>
                <a:gridCol w="635000"/>
                <a:gridCol w="635000"/>
              </a:tblGrid>
              <a:tr h="782883">
                <a:tc>
                  <a:txBody>
                    <a:bodyPr/>
                    <a:lstStyle/>
                    <a:p>
                      <a:endParaRPr lang="en-US" dirty="0"/>
                    </a:p>
                  </a:txBody>
                  <a:tcPr marL="68580" marR="68580"/>
                </a:tc>
                <a:tc>
                  <a:txBody>
                    <a:bodyPr/>
                    <a:lstStyle/>
                    <a:p>
                      <a:r>
                        <a:rPr lang="en-US" dirty="0"/>
                        <a:t>height</a:t>
                      </a:r>
                    </a:p>
                  </a:txBody>
                  <a:tcPr marL="68580" marR="68580"/>
                </a:tc>
                <a:tc>
                  <a:txBody>
                    <a:bodyPr/>
                    <a:lstStyle/>
                    <a:p>
                      <a:r>
                        <a:rPr lang="en-US" dirty="0"/>
                        <a:t>Weight</a:t>
                      </a:r>
                    </a:p>
                  </a:txBody>
                  <a:tcPr marL="68580" marR="68580"/>
                </a:tc>
                <a:tc>
                  <a:txBody>
                    <a:bodyPr/>
                    <a:lstStyle/>
                    <a:p>
                      <a:r>
                        <a:rPr lang="en-US" dirty="0"/>
                        <a:t>Weight2</a:t>
                      </a:r>
                    </a:p>
                  </a:txBody>
                  <a:tcPr marL="68580" marR="68580"/>
                </a:tc>
                <a:tc>
                  <a:txBody>
                    <a:bodyPr/>
                    <a:lstStyle/>
                    <a:p>
                      <a:r>
                        <a:rPr lang="en-US" dirty="0"/>
                        <a:t>age</a:t>
                      </a:r>
                    </a:p>
                  </a:txBody>
                  <a:tcPr marL="68580" marR="68580"/>
                </a:tc>
                <a:tc>
                  <a:txBody>
                    <a:bodyPr/>
                    <a:lstStyle/>
                    <a:p>
                      <a:r>
                        <a:rPr lang="en-US" dirty="0"/>
                        <a:t>Gender</a:t>
                      </a:r>
                    </a:p>
                  </a:txBody>
                  <a:tcPr marL="68580" marR="68580"/>
                </a:tc>
              </a:tr>
              <a:tr h="453576">
                <a:tc>
                  <a:txBody>
                    <a:bodyPr/>
                    <a:lstStyle/>
                    <a:p>
                      <a:r>
                        <a:rPr lang="en-US" dirty="0"/>
                        <a:t>Amy</a:t>
                      </a:r>
                    </a:p>
                  </a:txBody>
                  <a:tcPr marL="68580" marR="68580"/>
                </a:tc>
                <a:tc>
                  <a:txBody>
                    <a:bodyPr/>
                    <a:lstStyle/>
                    <a:p>
                      <a:r>
                        <a:rPr lang="en-US" dirty="0"/>
                        <a:t>160</a:t>
                      </a:r>
                    </a:p>
                  </a:txBody>
                  <a:tcPr marL="68580" marR="68580"/>
                </a:tc>
                <a:tc>
                  <a:txBody>
                    <a:bodyPr/>
                    <a:lstStyle/>
                    <a:p>
                      <a:r>
                        <a:rPr lang="en-US" dirty="0"/>
                        <a:t>125</a:t>
                      </a:r>
                    </a:p>
                  </a:txBody>
                  <a:tcPr marL="68580" marR="68580"/>
                </a:tc>
                <a:tc>
                  <a:txBody>
                    <a:bodyPr/>
                    <a:lstStyle/>
                    <a:p>
                      <a:r>
                        <a:rPr lang="en-US" dirty="0"/>
                        <a:t>126</a:t>
                      </a:r>
                    </a:p>
                  </a:txBody>
                  <a:tcPr marL="68580" marR="68580"/>
                </a:tc>
                <a:tc>
                  <a:txBody>
                    <a:bodyPr/>
                    <a:lstStyle/>
                    <a:p>
                      <a:r>
                        <a:rPr lang="en-US" dirty="0"/>
                        <a:t>32</a:t>
                      </a:r>
                    </a:p>
                  </a:txBody>
                  <a:tcPr marL="68580" marR="68580"/>
                </a:tc>
                <a:tc>
                  <a:txBody>
                    <a:bodyPr/>
                    <a:lstStyle/>
                    <a:p>
                      <a:r>
                        <a:rPr lang="en-US" dirty="0"/>
                        <a:t>2</a:t>
                      </a:r>
                    </a:p>
                  </a:txBody>
                  <a:tcPr marL="68580" marR="68580"/>
                </a:tc>
              </a:tr>
              <a:tr h="453576">
                <a:tc>
                  <a:txBody>
                    <a:bodyPr/>
                    <a:lstStyle/>
                    <a:p>
                      <a:r>
                        <a:rPr lang="en-US" dirty="0"/>
                        <a:t>Bob</a:t>
                      </a:r>
                    </a:p>
                  </a:txBody>
                  <a:tcPr marL="68580" marR="68580"/>
                </a:tc>
                <a:tc>
                  <a:txBody>
                    <a:bodyPr/>
                    <a:lstStyle/>
                    <a:p>
                      <a:r>
                        <a:rPr lang="en-US" dirty="0"/>
                        <a:t>170</a:t>
                      </a:r>
                    </a:p>
                  </a:txBody>
                  <a:tcPr marL="68580" marR="68580"/>
                </a:tc>
                <a:tc>
                  <a:txBody>
                    <a:bodyPr/>
                    <a:lstStyle/>
                    <a:p>
                      <a:r>
                        <a:rPr lang="en-US" dirty="0"/>
                        <a:t>167</a:t>
                      </a:r>
                    </a:p>
                  </a:txBody>
                  <a:tcPr marL="68580" marR="68580"/>
                </a:tc>
                <a:tc>
                  <a:txBody>
                    <a:bodyPr/>
                    <a:lstStyle/>
                    <a:p>
                      <a:r>
                        <a:rPr lang="en-US" dirty="0"/>
                        <a:t>155</a:t>
                      </a:r>
                    </a:p>
                  </a:txBody>
                  <a:tcPr marL="68580" marR="68580"/>
                </a:tc>
                <a:tc>
                  <a:txBody>
                    <a:bodyPr/>
                    <a:lstStyle/>
                    <a:p>
                      <a:r>
                        <a:rPr lang="en-US" dirty="0"/>
                        <a:t>-1</a:t>
                      </a:r>
                    </a:p>
                  </a:txBody>
                  <a:tcPr marL="68580" marR="68580"/>
                </a:tc>
                <a:tc>
                  <a:txBody>
                    <a:bodyPr/>
                    <a:lstStyle/>
                    <a:p>
                      <a:r>
                        <a:rPr lang="en-US" dirty="0"/>
                        <a:t>1</a:t>
                      </a:r>
                    </a:p>
                  </a:txBody>
                  <a:tcPr marL="68580" marR="68580"/>
                </a:tc>
              </a:tr>
              <a:tr h="453576">
                <a:tc>
                  <a:txBody>
                    <a:bodyPr/>
                    <a:lstStyle/>
                    <a:p>
                      <a:r>
                        <a:rPr lang="en-US" dirty="0"/>
                        <a:t>Chris</a:t>
                      </a:r>
                    </a:p>
                  </a:txBody>
                  <a:tcPr marL="68580" marR="68580"/>
                </a:tc>
                <a:tc>
                  <a:txBody>
                    <a:bodyPr/>
                    <a:lstStyle/>
                    <a:p>
                      <a:r>
                        <a:rPr lang="en-US" dirty="0"/>
                        <a:t>168</a:t>
                      </a:r>
                    </a:p>
                  </a:txBody>
                  <a:tcPr marL="68580" marR="68580"/>
                </a:tc>
                <a:tc>
                  <a:txBody>
                    <a:bodyPr/>
                    <a:lstStyle/>
                    <a:p>
                      <a:r>
                        <a:rPr lang="en-US" dirty="0"/>
                        <a:t>143</a:t>
                      </a:r>
                    </a:p>
                  </a:txBody>
                  <a:tcPr marL="68580" marR="68580"/>
                </a:tc>
                <a:tc>
                  <a:txBody>
                    <a:bodyPr/>
                    <a:lstStyle/>
                    <a:p>
                      <a:r>
                        <a:rPr lang="en-US" dirty="0"/>
                        <a:t>150</a:t>
                      </a:r>
                    </a:p>
                  </a:txBody>
                  <a:tcPr marL="68580" marR="68580"/>
                </a:tc>
                <a:tc>
                  <a:txBody>
                    <a:bodyPr/>
                    <a:lstStyle/>
                    <a:p>
                      <a:r>
                        <a:rPr lang="en-US" dirty="0"/>
                        <a:t>28</a:t>
                      </a:r>
                    </a:p>
                  </a:txBody>
                  <a:tcPr marL="68580" marR="68580"/>
                </a:tc>
                <a:tc>
                  <a:txBody>
                    <a:bodyPr/>
                    <a:lstStyle/>
                    <a:p>
                      <a:r>
                        <a:rPr lang="en-US" dirty="0"/>
                        <a:t>1</a:t>
                      </a:r>
                    </a:p>
                  </a:txBody>
                  <a:tcPr marL="68580" marR="68580"/>
                </a:tc>
              </a:tr>
              <a:tr h="453576">
                <a:tc>
                  <a:txBody>
                    <a:bodyPr/>
                    <a:lstStyle/>
                    <a:p>
                      <a:r>
                        <a:rPr lang="en-US" dirty="0"/>
                        <a:t>David</a:t>
                      </a:r>
                    </a:p>
                  </a:txBody>
                  <a:tcPr marL="68580" marR="68580"/>
                </a:tc>
                <a:tc>
                  <a:txBody>
                    <a:bodyPr/>
                    <a:lstStyle/>
                    <a:p>
                      <a:r>
                        <a:rPr lang="en-US" dirty="0"/>
                        <a:t>190</a:t>
                      </a:r>
                    </a:p>
                  </a:txBody>
                  <a:tcPr marL="68580" marR="68580"/>
                </a:tc>
                <a:tc>
                  <a:txBody>
                    <a:bodyPr/>
                    <a:lstStyle/>
                    <a:p>
                      <a:r>
                        <a:rPr lang="en-US" dirty="0"/>
                        <a:t>182</a:t>
                      </a:r>
                    </a:p>
                  </a:txBody>
                  <a:tcPr marL="68580" marR="68580"/>
                </a:tc>
                <a:tc>
                  <a:txBody>
                    <a:bodyPr/>
                    <a:lstStyle/>
                    <a:p>
                      <a:r>
                        <a:rPr lang="en-US" dirty="0"/>
                        <a:t>NA</a:t>
                      </a:r>
                    </a:p>
                  </a:txBody>
                  <a:tcPr marL="68580" marR="68580"/>
                </a:tc>
                <a:tc>
                  <a:txBody>
                    <a:bodyPr/>
                    <a:lstStyle/>
                    <a:p>
                      <a:r>
                        <a:rPr lang="en-US" dirty="0"/>
                        <a:t>42</a:t>
                      </a:r>
                    </a:p>
                  </a:txBody>
                  <a:tcPr marL="68580" marR="68580"/>
                </a:tc>
                <a:tc>
                  <a:txBody>
                    <a:bodyPr/>
                    <a:lstStyle/>
                    <a:p>
                      <a:r>
                        <a:rPr lang="en-US" dirty="0"/>
                        <a:t>1</a:t>
                      </a:r>
                    </a:p>
                  </a:txBody>
                  <a:tcPr marL="68580" marR="68580"/>
                </a:tc>
              </a:tr>
              <a:tr h="453576">
                <a:tc>
                  <a:txBody>
                    <a:bodyPr/>
                    <a:lstStyle/>
                    <a:p>
                      <a:r>
                        <a:rPr lang="en-US" dirty="0"/>
                        <a:t>Ella</a:t>
                      </a:r>
                    </a:p>
                  </a:txBody>
                  <a:tcPr marL="68580" marR="68580"/>
                </a:tc>
                <a:tc>
                  <a:txBody>
                    <a:bodyPr/>
                    <a:lstStyle/>
                    <a:p>
                      <a:r>
                        <a:rPr lang="en-US" dirty="0"/>
                        <a:t>175</a:t>
                      </a:r>
                    </a:p>
                  </a:txBody>
                  <a:tcPr marL="68580" marR="68580"/>
                </a:tc>
                <a:tc>
                  <a:txBody>
                    <a:bodyPr/>
                    <a:lstStyle/>
                    <a:p>
                      <a:r>
                        <a:rPr lang="en-US" dirty="0"/>
                        <a:t>133</a:t>
                      </a:r>
                    </a:p>
                  </a:txBody>
                  <a:tcPr marL="68580" marR="68580"/>
                </a:tc>
                <a:tc>
                  <a:txBody>
                    <a:bodyPr/>
                    <a:lstStyle/>
                    <a:p>
                      <a:r>
                        <a:rPr lang="en-US" dirty="0"/>
                        <a:t>138</a:t>
                      </a:r>
                    </a:p>
                  </a:txBody>
                  <a:tcPr marL="68580" marR="68580"/>
                </a:tc>
                <a:tc>
                  <a:txBody>
                    <a:bodyPr/>
                    <a:lstStyle/>
                    <a:p>
                      <a:r>
                        <a:rPr lang="en-US" dirty="0"/>
                        <a:t>23</a:t>
                      </a:r>
                    </a:p>
                  </a:txBody>
                  <a:tcPr marL="68580" marR="68580"/>
                </a:tc>
                <a:tc>
                  <a:txBody>
                    <a:bodyPr/>
                    <a:lstStyle/>
                    <a:p>
                      <a:r>
                        <a:rPr lang="en-US" dirty="0"/>
                        <a:t>2</a:t>
                      </a:r>
                    </a:p>
                  </a:txBody>
                  <a:tcPr marL="68580" marR="68580"/>
                </a:tc>
              </a:tr>
              <a:tr h="453576">
                <a:tc>
                  <a:txBody>
                    <a:bodyPr/>
                    <a:lstStyle/>
                    <a:p>
                      <a:r>
                        <a:rPr lang="en-US" dirty="0"/>
                        <a:t>Frank</a:t>
                      </a:r>
                    </a:p>
                  </a:txBody>
                  <a:tcPr marL="68580" marR="68580"/>
                </a:tc>
                <a:tc>
                  <a:txBody>
                    <a:bodyPr/>
                    <a:lstStyle/>
                    <a:p>
                      <a:r>
                        <a:rPr lang="en-US" dirty="0"/>
                        <a:t>172</a:t>
                      </a:r>
                    </a:p>
                  </a:txBody>
                  <a:tcPr marL="68580" marR="68580"/>
                </a:tc>
                <a:tc>
                  <a:txBody>
                    <a:bodyPr/>
                    <a:lstStyle/>
                    <a:p>
                      <a:r>
                        <a:rPr lang="en-US" dirty="0"/>
                        <a:t>150</a:t>
                      </a:r>
                    </a:p>
                  </a:txBody>
                  <a:tcPr marL="68580" marR="68580"/>
                </a:tc>
                <a:tc>
                  <a:txBody>
                    <a:bodyPr/>
                    <a:lstStyle/>
                    <a:p>
                      <a:r>
                        <a:rPr lang="en-US" dirty="0"/>
                        <a:t>148</a:t>
                      </a:r>
                    </a:p>
                  </a:txBody>
                  <a:tcPr marL="68580" marR="68580"/>
                </a:tc>
                <a:tc>
                  <a:txBody>
                    <a:bodyPr/>
                    <a:lstStyle/>
                    <a:p>
                      <a:r>
                        <a:rPr lang="en-US" dirty="0"/>
                        <a:t>45</a:t>
                      </a:r>
                    </a:p>
                  </a:txBody>
                  <a:tcPr marL="68580" marR="68580"/>
                </a:tc>
                <a:tc>
                  <a:txBody>
                    <a:bodyPr/>
                    <a:lstStyle/>
                    <a:p>
                      <a:r>
                        <a:rPr lang="en-US" dirty="0"/>
                        <a:t>1</a:t>
                      </a:r>
                    </a:p>
                  </a:txBody>
                  <a:tcPr marL="68580" marR="68580"/>
                </a:tc>
              </a:tr>
            </a:tbl>
          </a:graphicData>
        </a:graphic>
      </p:graphicFrame>
      <p:graphicFrame>
        <p:nvGraphicFramePr>
          <p:cNvPr id="5" name="Table 4"/>
          <p:cNvGraphicFramePr>
            <a:graphicFrameLocks noGrp="1"/>
          </p:cNvGraphicFramePr>
          <p:nvPr/>
        </p:nvGraphicFramePr>
        <p:xfrm>
          <a:off x="4495800" y="3021156"/>
          <a:ext cx="3342027" cy="3882783"/>
        </p:xfrm>
        <a:graphic>
          <a:graphicData uri="http://schemas.openxmlformats.org/drawingml/2006/table">
            <a:tbl>
              <a:tblPr firstRow="1" bandRow="1">
                <a:tableStyleId>{5C22544A-7EE6-4342-B048-85BDC9FD1C3A}</a:tableStyleId>
              </a:tblPr>
              <a:tblGrid>
                <a:gridCol w="1114009"/>
                <a:gridCol w="729591"/>
                <a:gridCol w="1498427"/>
              </a:tblGrid>
              <a:tr h="478733">
                <a:tc>
                  <a:txBody>
                    <a:bodyPr/>
                    <a:lstStyle/>
                    <a:p>
                      <a:endParaRPr lang="en-US" dirty="0"/>
                    </a:p>
                  </a:txBody>
                  <a:tcPr marL="68580" marR="68580"/>
                </a:tc>
                <a:tc>
                  <a:txBody>
                    <a:bodyPr/>
                    <a:lstStyle/>
                    <a:p>
                      <a:r>
                        <a:rPr lang="en-US" dirty="0"/>
                        <a:t>salary</a:t>
                      </a:r>
                    </a:p>
                  </a:txBody>
                  <a:tcPr marL="68580" marR="68580"/>
                </a:tc>
                <a:tc>
                  <a:txBody>
                    <a:bodyPr/>
                    <a:lstStyle/>
                    <a:p>
                      <a:r>
                        <a:rPr lang="en-US" dirty="0"/>
                        <a:t>Credit</a:t>
                      </a:r>
                      <a:r>
                        <a:rPr lang="en-US" baseline="0" dirty="0"/>
                        <a:t> score</a:t>
                      </a:r>
                      <a:endParaRPr lang="en-US" dirty="0"/>
                    </a:p>
                  </a:txBody>
                  <a:tcPr marL="68580" marR="68580"/>
                </a:tc>
              </a:tr>
              <a:tr h="559685">
                <a:tc>
                  <a:txBody>
                    <a:bodyPr/>
                    <a:lstStyle/>
                    <a:p>
                      <a:r>
                        <a:rPr lang="en-US" dirty="0"/>
                        <a:t>Alice</a:t>
                      </a:r>
                    </a:p>
                  </a:txBody>
                  <a:tcPr marL="68580" marR="68580"/>
                </a:tc>
                <a:tc>
                  <a:txBody>
                    <a:bodyPr/>
                    <a:lstStyle/>
                    <a:p>
                      <a:r>
                        <a:rPr lang="en-US" dirty="0"/>
                        <a:t>50000</a:t>
                      </a:r>
                    </a:p>
                  </a:txBody>
                  <a:tcPr marL="68580" marR="68580"/>
                </a:tc>
                <a:tc>
                  <a:txBody>
                    <a:bodyPr/>
                    <a:lstStyle/>
                    <a:p>
                      <a:r>
                        <a:rPr lang="en-US" dirty="0"/>
                        <a:t>700</a:t>
                      </a:r>
                    </a:p>
                  </a:txBody>
                  <a:tcPr marL="68580" marR="68580"/>
                </a:tc>
              </a:tr>
              <a:tr h="319820">
                <a:tc>
                  <a:txBody>
                    <a:bodyPr/>
                    <a:lstStyle/>
                    <a:p>
                      <a:r>
                        <a:rPr lang="en-US" dirty="0"/>
                        <a:t>Bob</a:t>
                      </a:r>
                    </a:p>
                  </a:txBody>
                  <a:tcPr marL="68580" marR="68580"/>
                </a:tc>
                <a:tc>
                  <a:txBody>
                    <a:bodyPr/>
                    <a:lstStyle/>
                    <a:p>
                      <a:r>
                        <a:rPr lang="en-US" dirty="0"/>
                        <a:t>NA</a:t>
                      </a:r>
                    </a:p>
                  </a:txBody>
                  <a:tcPr marL="68580" marR="68580"/>
                </a:tc>
                <a:tc>
                  <a:txBody>
                    <a:bodyPr/>
                    <a:lstStyle/>
                    <a:p>
                      <a:r>
                        <a:rPr lang="en-US" dirty="0"/>
                        <a:t>670</a:t>
                      </a:r>
                    </a:p>
                  </a:txBody>
                  <a:tcPr marL="68580" marR="68580"/>
                </a:tc>
              </a:tr>
              <a:tr h="559685">
                <a:tc>
                  <a:txBody>
                    <a:bodyPr/>
                    <a:lstStyle/>
                    <a:p>
                      <a:r>
                        <a:rPr lang="en-US" dirty="0"/>
                        <a:t>Chris</a:t>
                      </a:r>
                    </a:p>
                  </a:txBody>
                  <a:tcPr marL="68580" marR="68580"/>
                </a:tc>
                <a:tc>
                  <a:txBody>
                    <a:bodyPr/>
                    <a:lstStyle/>
                    <a:p>
                      <a:r>
                        <a:rPr lang="en-US" dirty="0"/>
                        <a:t>60000</a:t>
                      </a:r>
                    </a:p>
                  </a:txBody>
                  <a:tcPr marL="68580" marR="68580"/>
                </a:tc>
                <a:tc>
                  <a:txBody>
                    <a:bodyPr/>
                    <a:lstStyle/>
                    <a:p>
                      <a:r>
                        <a:rPr lang="en-US" dirty="0"/>
                        <a:t>NA</a:t>
                      </a:r>
                    </a:p>
                  </a:txBody>
                  <a:tcPr marL="68580" marR="68580"/>
                </a:tc>
              </a:tr>
              <a:tr h="799550">
                <a:tc>
                  <a:txBody>
                    <a:bodyPr/>
                    <a:lstStyle/>
                    <a:p>
                      <a:r>
                        <a:rPr lang="en-US" dirty="0"/>
                        <a:t>David</a:t>
                      </a:r>
                    </a:p>
                  </a:txBody>
                  <a:tcPr marL="68580" marR="68580"/>
                </a:tc>
                <a:tc>
                  <a:txBody>
                    <a:bodyPr/>
                    <a:lstStyle/>
                    <a:p>
                      <a:r>
                        <a:rPr lang="en-US" dirty="0"/>
                        <a:t>-99999</a:t>
                      </a:r>
                    </a:p>
                  </a:txBody>
                  <a:tcPr marL="68580" marR="68580"/>
                </a:tc>
                <a:tc>
                  <a:txBody>
                    <a:bodyPr/>
                    <a:lstStyle/>
                    <a:p>
                      <a:r>
                        <a:rPr lang="en-US" dirty="0"/>
                        <a:t>750</a:t>
                      </a:r>
                    </a:p>
                  </a:txBody>
                  <a:tcPr marL="68580" marR="68580"/>
                </a:tc>
              </a:tr>
              <a:tr h="559685">
                <a:tc>
                  <a:txBody>
                    <a:bodyPr/>
                    <a:lstStyle/>
                    <a:p>
                      <a:r>
                        <a:rPr lang="en-US" dirty="0"/>
                        <a:t>Ella</a:t>
                      </a:r>
                    </a:p>
                  </a:txBody>
                  <a:tcPr marL="68580" marR="68580"/>
                </a:tc>
                <a:tc>
                  <a:txBody>
                    <a:bodyPr/>
                    <a:lstStyle/>
                    <a:p>
                      <a:r>
                        <a:rPr lang="en-US" dirty="0"/>
                        <a:t>70000</a:t>
                      </a:r>
                    </a:p>
                  </a:txBody>
                  <a:tcPr marL="68580" marR="68580"/>
                </a:tc>
                <a:tc>
                  <a:txBody>
                    <a:bodyPr/>
                    <a:lstStyle/>
                    <a:p>
                      <a:r>
                        <a:rPr lang="en-US" dirty="0"/>
                        <a:t>685</a:t>
                      </a:r>
                    </a:p>
                  </a:txBody>
                  <a:tcPr marL="68580" marR="68580"/>
                </a:tc>
              </a:tr>
              <a:tr h="559685">
                <a:tc>
                  <a:txBody>
                    <a:bodyPr/>
                    <a:lstStyle/>
                    <a:p>
                      <a:r>
                        <a:rPr lang="en-US" dirty="0"/>
                        <a:t>Tom</a:t>
                      </a:r>
                    </a:p>
                  </a:txBody>
                  <a:tcPr marL="68580" marR="68580"/>
                </a:tc>
                <a:tc>
                  <a:txBody>
                    <a:bodyPr/>
                    <a:lstStyle/>
                    <a:p>
                      <a:r>
                        <a:rPr lang="en-US" dirty="0"/>
                        <a:t>45000</a:t>
                      </a:r>
                    </a:p>
                  </a:txBody>
                  <a:tcPr marL="68580" marR="68580"/>
                </a:tc>
                <a:tc>
                  <a:txBody>
                    <a:bodyPr/>
                    <a:lstStyle/>
                    <a:p>
                      <a:r>
                        <a:rPr lang="en-US" dirty="0"/>
                        <a:t>660</a:t>
                      </a:r>
                    </a:p>
                  </a:txBody>
                  <a:tcPr marL="68580" marR="68580"/>
                </a:tc>
              </a:tr>
            </a:tbl>
          </a:graphicData>
        </a:graphic>
      </p:graphicFrame>
      <p:pic>
        <p:nvPicPr>
          <p:cNvPr id="6" name="Content Placeholder 6"/>
          <p:cNvPicPr>
            <a:picLocks noChangeAspect="1"/>
          </p:cNvPicPr>
          <p:nvPr/>
        </p:nvPicPr>
        <p:blipFill>
          <a:blip r:embed="rId2"/>
          <a:stretch>
            <a:fillRect/>
          </a:stretch>
        </p:blipFill>
        <p:spPr>
          <a:xfrm>
            <a:off x="0" y="457200"/>
            <a:ext cx="1377950" cy="835025"/>
          </a:xfrm>
          <a:prstGeom prst="rect">
            <a:avLst/>
          </a:prstGeom>
        </p:spPr>
      </p:pic>
      <p:sp>
        <p:nvSpPr>
          <p:cNvPr id="7"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Pandas</a:t>
            </a:r>
            <a:endParaRPr kumimoji="0" lang="en-US" sz="2400" b="1" i="0" u="none" strike="noStrike" kern="1200" cap="none" spc="0" normalizeH="0" baseline="0" noProof="0" dirty="0">
              <a:ln>
                <a:noFill/>
              </a:ln>
              <a:solidFill>
                <a:schemeClr val="dk1"/>
              </a:solidFill>
              <a:effectLst/>
              <a:uLnTx/>
              <a:uFillTx/>
            </a:endParaRPr>
          </a:p>
        </p:txBody>
      </p:sp>
      <p:sp>
        <p:nvSpPr>
          <p:cNvPr id="8" name="Date Placeholder 7"/>
          <p:cNvSpPr>
            <a:spLocks noGrp="1"/>
          </p:cNvSpPr>
          <p:nvPr>
            <p:ph type="dt" sz="half" idx="10"/>
          </p:nvPr>
        </p:nvSpPr>
        <p:spPr/>
        <p:txBody>
          <a:bodyPr/>
          <a:lstStyle/>
          <a:p>
            <a:fld id="{C3A314BF-2B26-465E-BBBD-346F1107B95A}" type="datetime1">
              <a:rPr lang="en-US" smtClean="0"/>
              <a:t>1/4/2024</a:t>
            </a:fld>
            <a:endParaRPr lang="en-US"/>
          </a:p>
        </p:txBody>
      </p:sp>
      <p:sp>
        <p:nvSpPr>
          <p:cNvPr id="9" name="Footer Placeholder 8"/>
          <p:cNvSpPr>
            <a:spLocks noGrp="1"/>
          </p:cNvSpPr>
          <p:nvPr>
            <p:ph type="ftr" sz="quarter" idx="11"/>
          </p:nvPr>
        </p:nvSpPr>
        <p:spPr/>
        <p:txBody>
          <a:bodyPr/>
          <a:lstStyle/>
          <a:p>
            <a:r>
              <a:rPr lang="en-US" smtClean="0"/>
              <a:t>Areeba Atiq   Social Media Analytics         Unit 4</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108</a:t>
            </a:fld>
            <a:endParaRPr lang="en-US"/>
          </a:p>
        </p:txBody>
      </p:sp>
    </p:spTree>
    <p:extLst>
      <p:ext uri="{BB962C8B-B14F-4D97-AF65-F5344CB8AC3E}">
        <p14:creationId xmlns:p14="http://schemas.microsoft.com/office/powerpoint/2010/main" val="8802048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a:t>Created by Wes McKinney in 2008, now maintained by </a:t>
            </a:r>
            <a:r>
              <a:rPr lang="en-US" sz="1900" dirty="0" smtClean="0"/>
              <a:t>many </a:t>
            </a:r>
            <a:r>
              <a:rPr lang="en-US" sz="1900" dirty="0"/>
              <a:t>others. </a:t>
            </a:r>
          </a:p>
          <a:p>
            <a:pPr lvl="1"/>
            <a:r>
              <a:rPr lang="en-US" sz="1900" dirty="0"/>
              <a:t>Author of one of the textbooks: Python for Data Analysis</a:t>
            </a:r>
          </a:p>
          <a:p>
            <a:r>
              <a:rPr lang="en-US" sz="1900" dirty="0"/>
              <a:t>Powerful and productive Python data analysis and Management Library</a:t>
            </a:r>
          </a:p>
          <a:p>
            <a:r>
              <a:rPr lang="en-US" sz="1900" dirty="0"/>
              <a:t>Panel Data </a:t>
            </a:r>
            <a:r>
              <a:rPr lang="en-US" sz="1900" dirty="0" smtClean="0"/>
              <a:t>System</a:t>
            </a:r>
          </a:p>
          <a:p>
            <a:pPr lvl="1"/>
            <a:r>
              <a:rPr lang="en-US" sz="1900" dirty="0" smtClean="0"/>
              <a:t>The </a:t>
            </a:r>
            <a:r>
              <a:rPr lang="en-US" sz="1900" dirty="0"/>
              <a:t>name is derived from the term "panel data", an econometrics term for data sets that include both time-series and cross-sectional data</a:t>
            </a:r>
          </a:p>
          <a:p>
            <a:r>
              <a:rPr lang="en-US" sz="1900" dirty="0"/>
              <a:t>Its an open source product. </a:t>
            </a:r>
          </a:p>
          <a:p>
            <a:endParaRPr lang="en-US" dirty="0"/>
          </a:p>
        </p:txBody>
      </p:sp>
      <p:pic>
        <p:nvPicPr>
          <p:cNvPr id="4" name="Content Placeholder 6"/>
          <p:cNvPicPr>
            <a:picLocks noChangeAspect="1"/>
          </p:cNvPicPr>
          <p:nvPr/>
        </p:nvPicPr>
        <p:blipFill>
          <a:blip r:embed="rId2"/>
          <a:stretch>
            <a:fillRect/>
          </a:stretch>
        </p:blipFill>
        <p:spPr>
          <a:xfrm>
            <a:off x="0" y="457200"/>
            <a:ext cx="1377950" cy="835025"/>
          </a:xfrm>
          <a:prstGeom prst="rect">
            <a:avLst/>
          </a:prstGeom>
        </p:spPr>
      </p:pic>
      <p:sp>
        <p:nvSpPr>
          <p:cNvPr id="5" name="Title 4"/>
          <p:cNvSpPr>
            <a:spLocks noGrp="1"/>
          </p:cNvSpPr>
          <p:nvPr>
            <p:ph type="title"/>
          </p:nvPr>
        </p:nvSpPr>
        <p:spPr/>
        <p:txBody>
          <a:bodyPr/>
          <a:lstStyle/>
          <a:p>
            <a:endParaRPr lang="en-US"/>
          </a:p>
        </p:txBody>
      </p:sp>
      <p:sp>
        <p:nvSpPr>
          <p:cNvPr id="6" name="Title 1"/>
          <p:cNvSpPr txBox="1"/>
          <p:nvPr/>
        </p:nvSpPr>
        <p:spPr>
          <a:xfrm>
            <a:off x="1377950" y="4560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Pandas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B53667F8-6070-4D93-AEAD-6CAE2D4A3F6A}" type="datetime1">
              <a:rPr lang="en-US" smtClean="0"/>
              <a:t>1/4/2024</a:t>
            </a:fld>
            <a:endParaRPr lang="en-US"/>
          </a:p>
        </p:txBody>
      </p:sp>
      <p:sp>
        <p:nvSpPr>
          <p:cNvPr id="7" name="Footer Placeholder 6"/>
          <p:cNvSpPr>
            <a:spLocks noGrp="1"/>
          </p:cNvSpPr>
          <p:nvPr>
            <p:ph type="ftr" sz="quarter" idx="11"/>
          </p:nvPr>
        </p:nvSpPr>
        <p:spPr/>
        <p:txBody>
          <a:bodyPr/>
          <a:lstStyle/>
          <a:p>
            <a:r>
              <a:rPr lang="en-US" smtClean="0"/>
              <a:t>Areeba Atiq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t>109</a:t>
            </a:fld>
            <a:endParaRPr lang="en-US"/>
          </a:p>
        </p:txBody>
      </p:sp>
    </p:spTree>
    <p:extLst>
      <p:ext uri="{BB962C8B-B14F-4D97-AF65-F5344CB8AC3E}">
        <p14:creationId xmlns:p14="http://schemas.microsoft.com/office/powerpoint/2010/main" val="53757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2B0A12-8AF0-489E-B5F5-2C9A9793DA39}" type="datetime1">
              <a:rPr lang="en-US" smtClean="0"/>
              <a:t>1/4/2024</a:t>
            </a:fld>
            <a:endParaRPr lang="en-US" dirty="0"/>
          </a:p>
        </p:txBody>
      </p:sp>
      <p:sp>
        <p:nvSpPr>
          <p:cNvPr id="5" name="Footer Placeholder 4"/>
          <p:cNvSpPr>
            <a:spLocks noGrp="1"/>
          </p:cNvSpPr>
          <p:nvPr>
            <p:ph type="ftr" sz="quarter" idx="11"/>
          </p:nvPr>
        </p:nvSpPr>
        <p:spPr>
          <a:xfrm>
            <a:off x="3486150" y="5682070"/>
            <a:ext cx="3143250" cy="18084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dirty="0"/>
          </a:p>
        </p:txBody>
      </p:sp>
      <p:sp>
        <p:nvSpPr>
          <p:cNvPr id="7" name="Title 1"/>
          <p:cNvSpPr txBox="1"/>
          <p:nvPr/>
        </p:nvSpPr>
        <p:spPr>
          <a:xfrm>
            <a:off x="1143000" y="646225"/>
            <a:ext cx="8001000" cy="675769"/>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Course  Outcomes (COs)</a:t>
            </a:r>
          </a:p>
        </p:txBody>
      </p:sp>
      <p:graphicFrame>
        <p:nvGraphicFramePr>
          <p:cNvPr id="3" name="Diagram 2"/>
          <p:cNvGraphicFramePr/>
          <p:nvPr>
            <p:extLst>
              <p:ext uri="{D42A27DB-BD31-4B8C-83A1-F6EECF244321}">
                <p14:modId xmlns:p14="http://schemas.microsoft.com/office/powerpoint/2010/main" val="313292177"/>
              </p:ext>
            </p:extLst>
          </p:nvPr>
        </p:nvGraphicFramePr>
        <p:xfrm>
          <a:off x="1940484" y="1462277"/>
          <a:ext cx="5417579" cy="782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870527476"/>
              </p:ext>
            </p:extLst>
          </p:nvPr>
        </p:nvGraphicFramePr>
        <p:xfrm>
          <a:off x="1940484" y="2385376"/>
          <a:ext cx="5400675" cy="466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957388" y="2898285"/>
          <a:ext cx="5400675" cy="43301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957388" y="3331303"/>
          <a:ext cx="5400675" cy="44332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extLst>
              <p:ext uri="{D42A27DB-BD31-4B8C-83A1-F6EECF244321}">
                <p14:modId xmlns:p14="http://schemas.microsoft.com/office/powerpoint/2010/main" val="2557144084"/>
              </p:ext>
            </p:extLst>
          </p:nvPr>
        </p:nvGraphicFramePr>
        <p:xfrm>
          <a:off x="1957389" y="3774624"/>
          <a:ext cx="5400676"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extLst>
              <p:ext uri="{D42A27DB-BD31-4B8C-83A1-F6EECF244321}">
                <p14:modId xmlns:p14="http://schemas.microsoft.com/office/powerpoint/2010/main" val="3184406398"/>
              </p:ext>
            </p:extLst>
          </p:nvPr>
        </p:nvGraphicFramePr>
        <p:xfrm>
          <a:off x="1957388" y="4439057"/>
          <a:ext cx="5400675" cy="86509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pic>
        <p:nvPicPr>
          <p:cNvPr id="2" name="Picture 1"/>
          <p:cNvPicPr>
            <a:picLocks noChangeAspect="1"/>
          </p:cNvPicPr>
          <p:nvPr/>
        </p:nvPicPr>
        <p:blipFill>
          <a:blip r:embed="rId32"/>
          <a:stretch>
            <a:fillRect/>
          </a:stretch>
        </p:blipFill>
        <p:spPr>
          <a:xfrm>
            <a:off x="50256" y="646226"/>
            <a:ext cx="1092744" cy="675768"/>
          </a:xfrm>
          <a:prstGeom prst="rect">
            <a:avLst/>
          </a:prstGeom>
        </p:spPr>
      </p:pic>
    </p:spTree>
    <p:extLst>
      <p:ext uri="{BB962C8B-B14F-4D97-AF65-F5344CB8AC3E}">
        <p14:creationId xmlns:p14="http://schemas.microsoft.com/office/powerpoint/2010/main" val="24667948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- 2</a:t>
            </a:r>
          </a:p>
        </p:txBody>
      </p:sp>
      <p:sp>
        <p:nvSpPr>
          <p:cNvPr id="3" name="Content Placeholder 2"/>
          <p:cNvSpPr>
            <a:spLocks noGrp="1"/>
          </p:cNvSpPr>
          <p:nvPr>
            <p:ph idx="1"/>
          </p:nvPr>
        </p:nvSpPr>
        <p:spPr/>
        <p:txBody>
          <a:bodyPr>
            <a:normAutofit/>
          </a:bodyPr>
          <a:lstStyle/>
          <a:p>
            <a:r>
              <a:rPr lang="en-US" sz="1800" dirty="0"/>
              <a:t>Python Library to provide data analysis features similar to: R, MATLAB, SAS </a:t>
            </a:r>
          </a:p>
          <a:p>
            <a:r>
              <a:rPr lang="en-US" sz="1800" dirty="0"/>
              <a:t>Rich data structures and functions to make working with data structure fast, easy and expressive.</a:t>
            </a:r>
          </a:p>
          <a:p>
            <a:r>
              <a:rPr lang="en-US" sz="1800" dirty="0"/>
              <a:t>It is built on top of </a:t>
            </a:r>
            <a:r>
              <a:rPr lang="en-US" sz="1800" dirty="0" err="1"/>
              <a:t>NumPy</a:t>
            </a:r>
            <a:endParaRPr lang="en-US" sz="1800" dirty="0"/>
          </a:p>
          <a:p>
            <a:r>
              <a:rPr lang="en-US" sz="1800" dirty="0"/>
              <a:t>Key components provided by Pandas:</a:t>
            </a:r>
          </a:p>
          <a:p>
            <a:pPr lvl="1"/>
            <a:r>
              <a:rPr lang="en-US" sz="1800" dirty="0"/>
              <a:t>Series </a:t>
            </a:r>
          </a:p>
          <a:p>
            <a:pPr lvl="1"/>
            <a:r>
              <a:rPr lang="en-US" sz="1800" dirty="0" err="1"/>
              <a:t>DataFrame</a:t>
            </a:r>
            <a:endParaRPr lang="en-US" sz="1800" dirty="0"/>
          </a:p>
          <a:p>
            <a:endParaRPr lang="en-US" dirty="0"/>
          </a:p>
          <a:p>
            <a:endParaRPr lang="en-US" dirty="0"/>
          </a:p>
          <a:p>
            <a:endParaRPr lang="en-US" dirty="0"/>
          </a:p>
        </p:txBody>
      </p:sp>
      <p:sp>
        <p:nvSpPr>
          <p:cNvPr id="4" name="Rectangle 3"/>
          <p:cNvSpPr/>
          <p:nvPr/>
        </p:nvSpPr>
        <p:spPr>
          <a:xfrm>
            <a:off x="629817" y="4721115"/>
            <a:ext cx="7884366" cy="646331"/>
          </a:xfrm>
          <a:prstGeom prst="rect">
            <a:avLst/>
          </a:prstGeom>
          <a:solidFill>
            <a:srgbClr val="FFC000"/>
          </a:solidFill>
          <a:ln>
            <a:solidFill>
              <a:schemeClr val="accent1"/>
            </a:solidFill>
          </a:ln>
        </p:spPr>
        <p:txBody>
          <a:bodyPr wrap="square">
            <a:spAutoFit/>
          </a:bodyPr>
          <a:lstStyle/>
          <a:p>
            <a:r>
              <a:rPr lang="en-US" dirty="0" smtClean="0">
                <a:effectLst/>
              </a:rPr>
              <a:t>from </a:t>
            </a:r>
            <a:r>
              <a:rPr lang="en-US" dirty="0">
                <a:effectLst/>
              </a:rPr>
              <a:t>pandas import Series, </a:t>
            </a:r>
            <a:r>
              <a:rPr lang="en-US" dirty="0" err="1">
                <a:effectLst/>
              </a:rPr>
              <a:t>DataFrame</a:t>
            </a:r>
            <a:endParaRPr lang="en-US" dirty="0">
              <a:effectLst/>
            </a:endParaRPr>
          </a:p>
          <a:p>
            <a:r>
              <a:rPr lang="en-US" dirty="0" smtClean="0">
                <a:effectLst/>
              </a:rPr>
              <a:t>import </a:t>
            </a:r>
            <a:r>
              <a:rPr lang="en-US" dirty="0">
                <a:effectLst/>
              </a:rPr>
              <a:t>pandas as </a:t>
            </a:r>
            <a:r>
              <a:rPr lang="en-US" dirty="0" err="1">
                <a:effectLst/>
              </a:rPr>
              <a:t>pd</a:t>
            </a:r>
            <a:endParaRPr lang="en-US" dirty="0">
              <a:effectLst/>
            </a:endParaRPr>
          </a:p>
        </p:txBody>
      </p:sp>
      <p:sp>
        <p:nvSpPr>
          <p:cNvPr id="5" name="Rectangle 4"/>
          <p:cNvSpPr/>
          <p:nvPr/>
        </p:nvSpPr>
        <p:spPr>
          <a:xfrm>
            <a:off x="802434" y="3962400"/>
            <a:ext cx="4572000" cy="646331"/>
          </a:xfrm>
          <a:prstGeom prst="rect">
            <a:avLst/>
          </a:prstGeom>
        </p:spPr>
        <p:txBody>
          <a:bodyPr>
            <a:spAutoFit/>
          </a:bodyPr>
          <a:lstStyle/>
          <a:p>
            <a:r>
              <a:rPr lang="en-US" b="1" dirty="0">
                <a:solidFill>
                  <a:srgbClr val="000080"/>
                </a:solidFill>
                <a:effectLst/>
              </a:rPr>
              <a:t>From now on: </a:t>
            </a:r>
          </a:p>
          <a:p>
            <a:endParaRPr lang="en-US" b="1" dirty="0">
              <a:solidFill>
                <a:srgbClr val="000080"/>
              </a:solidFill>
              <a:effectLst/>
            </a:endParaRPr>
          </a:p>
        </p:txBody>
      </p:sp>
      <p:pic>
        <p:nvPicPr>
          <p:cNvPr id="6" name="Content Placeholder 6"/>
          <p:cNvPicPr>
            <a:picLocks noChangeAspect="1"/>
          </p:cNvPicPr>
          <p:nvPr/>
        </p:nvPicPr>
        <p:blipFill>
          <a:blip r:embed="rId2"/>
          <a:stretch>
            <a:fillRect/>
          </a:stretch>
        </p:blipFill>
        <p:spPr>
          <a:xfrm>
            <a:off x="0" y="457200"/>
            <a:ext cx="1377950" cy="835025"/>
          </a:xfrm>
          <a:prstGeom prst="rect">
            <a:avLst/>
          </a:prstGeom>
        </p:spPr>
      </p:pic>
      <p:sp>
        <p:nvSpPr>
          <p:cNvPr id="7"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Pandas</a:t>
            </a:r>
            <a:endParaRPr kumimoji="0" lang="en-US" sz="2400" b="1" i="0" u="none" strike="noStrike" kern="1200" cap="none" spc="0" normalizeH="0" baseline="0" noProof="0" dirty="0">
              <a:ln>
                <a:noFill/>
              </a:ln>
              <a:solidFill>
                <a:schemeClr val="dk1"/>
              </a:solidFill>
              <a:effectLst/>
              <a:uLnTx/>
              <a:uFillTx/>
            </a:endParaRPr>
          </a:p>
        </p:txBody>
      </p:sp>
      <p:sp>
        <p:nvSpPr>
          <p:cNvPr id="8" name="Date Placeholder 7"/>
          <p:cNvSpPr>
            <a:spLocks noGrp="1"/>
          </p:cNvSpPr>
          <p:nvPr>
            <p:ph type="dt" sz="half" idx="10"/>
          </p:nvPr>
        </p:nvSpPr>
        <p:spPr/>
        <p:txBody>
          <a:bodyPr/>
          <a:lstStyle/>
          <a:p>
            <a:fld id="{787EBA25-643A-4AA2-9A8B-63A26BD33EB7}" type="datetime1">
              <a:rPr lang="en-US" smtClean="0"/>
              <a:t>1/4/2024</a:t>
            </a:fld>
            <a:endParaRPr lang="en-US"/>
          </a:p>
        </p:txBody>
      </p:sp>
      <p:sp>
        <p:nvSpPr>
          <p:cNvPr id="9" name="Footer Placeholder 8"/>
          <p:cNvSpPr>
            <a:spLocks noGrp="1"/>
          </p:cNvSpPr>
          <p:nvPr>
            <p:ph type="ftr" sz="quarter" idx="11"/>
          </p:nvPr>
        </p:nvSpPr>
        <p:spPr/>
        <p:txBody>
          <a:bodyPr/>
          <a:lstStyle/>
          <a:p>
            <a:r>
              <a:rPr lang="en-US" smtClean="0"/>
              <a:t>Areeba Atiq   Social Media Analytics         Unit 4</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110</a:t>
            </a:fld>
            <a:endParaRPr lang="en-US"/>
          </a:p>
        </p:txBody>
      </p:sp>
    </p:spTree>
    <p:extLst>
      <p:ext uri="{BB962C8B-B14F-4D97-AF65-F5344CB8AC3E}">
        <p14:creationId xmlns:p14="http://schemas.microsoft.com/office/powerpoint/2010/main" val="33621739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sz="1800" dirty="0"/>
              <a:t>One dimensional array-like object</a:t>
            </a:r>
          </a:p>
          <a:p>
            <a:r>
              <a:rPr lang="en-US" sz="1800" dirty="0"/>
              <a:t>It contains array of data (of any </a:t>
            </a:r>
            <a:r>
              <a:rPr lang="en-US" sz="1800" dirty="0" err="1"/>
              <a:t>NumPy</a:t>
            </a:r>
            <a:r>
              <a:rPr lang="en-US" sz="1800" dirty="0"/>
              <a:t> data type) with associated indexes. (Indexes can be strings or integers or other data types.)</a:t>
            </a:r>
          </a:p>
          <a:p>
            <a:r>
              <a:rPr lang="en-US" sz="1800" dirty="0"/>
              <a:t>By default , the series will get indexing from 0 to N where N = size -1</a:t>
            </a:r>
          </a:p>
          <a:p>
            <a:endParaRPr lang="en-US" dirty="0"/>
          </a:p>
          <a:p>
            <a:endParaRPr lang="en-US" dirty="0"/>
          </a:p>
          <a:p>
            <a:endParaRPr lang="en-US" dirty="0"/>
          </a:p>
        </p:txBody>
      </p:sp>
      <p:sp>
        <p:nvSpPr>
          <p:cNvPr id="4" name="Rectangle 3"/>
          <p:cNvSpPr/>
          <p:nvPr/>
        </p:nvSpPr>
        <p:spPr>
          <a:xfrm>
            <a:off x="706755" y="3465765"/>
            <a:ext cx="3865245" cy="1815882"/>
          </a:xfrm>
          <a:prstGeom prst="rect">
            <a:avLst/>
          </a:prstGeom>
        </p:spPr>
        <p:txBody>
          <a:bodyPr wrap="square">
            <a:spAutoFit/>
          </a:bodyPr>
          <a:lstStyle/>
          <a:p>
            <a:r>
              <a:rPr lang="en-US" sz="1600" dirty="0" smtClean="0">
                <a:solidFill>
                  <a:srgbClr val="000080"/>
                </a:solidFill>
              </a:rPr>
              <a:t>from </a:t>
            </a:r>
            <a:r>
              <a:rPr lang="en-US" sz="1600" dirty="0">
                <a:solidFill>
                  <a:srgbClr val="000080"/>
                </a:solidFill>
              </a:rPr>
              <a:t>pandas import Series, </a:t>
            </a:r>
            <a:r>
              <a:rPr lang="en-US" sz="1600" dirty="0" err="1">
                <a:solidFill>
                  <a:srgbClr val="000080"/>
                </a:solidFill>
              </a:rPr>
              <a:t>DataFrame</a:t>
            </a:r>
            <a:endParaRPr lang="en-US" sz="1600" dirty="0">
              <a:solidFill>
                <a:srgbClr val="000080"/>
              </a:solidFill>
            </a:endParaRPr>
          </a:p>
          <a:p>
            <a:r>
              <a:rPr lang="en-US" sz="1600" dirty="0">
                <a:solidFill>
                  <a:srgbClr val="000080"/>
                </a:solidFill>
              </a:rPr>
              <a:t>import pandas as </a:t>
            </a:r>
            <a:r>
              <a:rPr lang="en-US" sz="1600" dirty="0" err="1">
                <a:solidFill>
                  <a:srgbClr val="000080"/>
                </a:solidFill>
              </a:rPr>
              <a:t>pd</a:t>
            </a:r>
            <a:endParaRPr lang="en-US" sz="1600" dirty="0">
              <a:solidFill>
                <a:srgbClr val="000080"/>
              </a:solidFill>
            </a:endParaRPr>
          </a:p>
          <a:p>
            <a:endParaRPr lang="en-US" sz="1600" dirty="0">
              <a:solidFill>
                <a:srgbClr val="000080"/>
              </a:solidFill>
            </a:endParaRPr>
          </a:p>
          <a:p>
            <a:r>
              <a:rPr lang="en-US" sz="1600" dirty="0" err="1">
                <a:solidFill>
                  <a:srgbClr val="000080"/>
                </a:solidFill>
              </a:rPr>
              <a:t>obj</a:t>
            </a:r>
            <a:r>
              <a:rPr lang="en-US" sz="1600" dirty="0">
                <a:solidFill>
                  <a:srgbClr val="000080"/>
                </a:solidFill>
              </a:rPr>
              <a:t> = Series([4, 7, -5, 3])</a:t>
            </a:r>
          </a:p>
          <a:p>
            <a:r>
              <a:rPr lang="en-US" sz="1600" dirty="0">
                <a:solidFill>
                  <a:srgbClr val="000080"/>
                </a:solidFill>
              </a:rPr>
              <a:t>print(</a:t>
            </a:r>
            <a:r>
              <a:rPr lang="en-US" sz="1600" dirty="0" err="1">
                <a:solidFill>
                  <a:srgbClr val="000080"/>
                </a:solidFill>
              </a:rPr>
              <a:t>obj</a:t>
            </a:r>
            <a:r>
              <a:rPr lang="en-US" sz="1600" dirty="0">
                <a:solidFill>
                  <a:srgbClr val="000080"/>
                </a:solidFill>
              </a:rPr>
              <a:t>)</a:t>
            </a:r>
          </a:p>
          <a:p>
            <a:r>
              <a:rPr lang="en-US" sz="1600" dirty="0">
                <a:solidFill>
                  <a:srgbClr val="000080"/>
                </a:solidFill>
              </a:rPr>
              <a:t>print(</a:t>
            </a:r>
            <a:r>
              <a:rPr lang="en-US" sz="1600" dirty="0" err="1">
                <a:solidFill>
                  <a:srgbClr val="000080"/>
                </a:solidFill>
              </a:rPr>
              <a:t>obj.index</a:t>
            </a:r>
            <a:r>
              <a:rPr lang="en-US" sz="1600" dirty="0">
                <a:solidFill>
                  <a:srgbClr val="000080"/>
                </a:solidFill>
              </a:rPr>
              <a:t>)</a:t>
            </a:r>
          </a:p>
          <a:p>
            <a:r>
              <a:rPr lang="en-US" sz="1600" dirty="0">
                <a:solidFill>
                  <a:srgbClr val="000080"/>
                </a:solidFill>
              </a:rPr>
              <a:t>print(</a:t>
            </a:r>
            <a:r>
              <a:rPr lang="en-US" sz="1600" dirty="0" err="1">
                <a:solidFill>
                  <a:srgbClr val="000080"/>
                </a:solidFill>
              </a:rPr>
              <a:t>obj.values</a:t>
            </a:r>
            <a:r>
              <a:rPr lang="en-US" sz="1600" dirty="0">
                <a:solidFill>
                  <a:srgbClr val="000080"/>
                </a:solidFill>
              </a:rPr>
              <a:t>)</a:t>
            </a:r>
            <a:endParaRPr lang="en-US" sz="1600" dirty="0"/>
          </a:p>
        </p:txBody>
      </p:sp>
      <p:sp>
        <p:nvSpPr>
          <p:cNvPr id="5" name="Rectangle 4"/>
          <p:cNvSpPr/>
          <p:nvPr/>
        </p:nvSpPr>
        <p:spPr>
          <a:xfrm>
            <a:off x="4719190" y="3457056"/>
            <a:ext cx="4230228" cy="2308324"/>
          </a:xfrm>
          <a:prstGeom prst="rect">
            <a:avLst/>
          </a:prstGeom>
        </p:spPr>
        <p:txBody>
          <a:bodyPr wrap="square">
            <a:spAutoFit/>
          </a:bodyPr>
          <a:lstStyle/>
          <a:p>
            <a:r>
              <a:rPr lang="en-US" dirty="0" smtClean="0">
                <a:solidFill>
                  <a:srgbClr val="000080"/>
                </a:solidFill>
              </a:rPr>
              <a:t>#Output</a:t>
            </a:r>
          </a:p>
          <a:p>
            <a:r>
              <a:rPr lang="en-US" dirty="0" smtClean="0"/>
              <a:t>0    </a:t>
            </a:r>
            <a:r>
              <a:rPr lang="en-US" dirty="0"/>
              <a:t>4</a:t>
            </a:r>
          </a:p>
          <a:p>
            <a:r>
              <a:rPr lang="en-US" dirty="0"/>
              <a:t>1    7</a:t>
            </a:r>
          </a:p>
          <a:p>
            <a:r>
              <a:rPr lang="en-US" dirty="0"/>
              <a:t>2   -5</a:t>
            </a:r>
          </a:p>
          <a:p>
            <a:r>
              <a:rPr lang="en-US" dirty="0"/>
              <a:t>3    3</a:t>
            </a:r>
          </a:p>
          <a:p>
            <a:r>
              <a:rPr lang="en-US" dirty="0" err="1"/>
              <a:t>dtype</a:t>
            </a:r>
            <a:r>
              <a:rPr lang="en-US" dirty="0"/>
              <a:t>: int64</a:t>
            </a:r>
          </a:p>
          <a:p>
            <a:r>
              <a:rPr lang="en-US" dirty="0" err="1"/>
              <a:t>RangeIndex</a:t>
            </a:r>
            <a:r>
              <a:rPr lang="en-US" dirty="0"/>
              <a:t>(start=0, stop=4, step=1)</a:t>
            </a:r>
          </a:p>
          <a:p>
            <a:r>
              <a:rPr lang="en-US" dirty="0"/>
              <a:t>[ 4  7 -5  3]</a:t>
            </a:r>
          </a:p>
        </p:txBody>
      </p:sp>
      <p:pic>
        <p:nvPicPr>
          <p:cNvPr id="6" name="Content Placeholder 6"/>
          <p:cNvPicPr>
            <a:picLocks noChangeAspect="1"/>
          </p:cNvPicPr>
          <p:nvPr/>
        </p:nvPicPr>
        <p:blipFill>
          <a:blip r:embed="rId2"/>
          <a:stretch>
            <a:fillRect/>
          </a:stretch>
        </p:blipFill>
        <p:spPr>
          <a:xfrm>
            <a:off x="0" y="457200"/>
            <a:ext cx="1377950" cy="835025"/>
          </a:xfrm>
          <a:prstGeom prst="rect">
            <a:avLst/>
          </a:prstGeom>
        </p:spPr>
      </p:pic>
      <p:sp>
        <p:nvSpPr>
          <p:cNvPr id="7"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noProof="0" dirty="0" smtClean="0"/>
              <a:t>Series</a:t>
            </a:r>
            <a:endParaRPr kumimoji="0" lang="en-US" sz="2400" b="1" i="0" u="none" strike="noStrike" kern="1200" cap="none" spc="0" normalizeH="0" baseline="0" noProof="0" dirty="0">
              <a:ln>
                <a:noFill/>
              </a:ln>
              <a:solidFill>
                <a:schemeClr val="dk1"/>
              </a:solidFill>
              <a:effectLst/>
              <a:uLnTx/>
              <a:uFillTx/>
            </a:endParaRPr>
          </a:p>
        </p:txBody>
      </p:sp>
      <p:sp>
        <p:nvSpPr>
          <p:cNvPr id="8" name="Date Placeholder 7"/>
          <p:cNvSpPr>
            <a:spLocks noGrp="1"/>
          </p:cNvSpPr>
          <p:nvPr>
            <p:ph type="dt" sz="half" idx="10"/>
          </p:nvPr>
        </p:nvSpPr>
        <p:spPr/>
        <p:txBody>
          <a:bodyPr/>
          <a:lstStyle/>
          <a:p>
            <a:fld id="{27F54792-381E-40A0-BA68-C6B140690949}" type="datetime1">
              <a:rPr lang="en-US" smtClean="0"/>
              <a:t>1/4/2024</a:t>
            </a:fld>
            <a:endParaRPr lang="en-US"/>
          </a:p>
        </p:txBody>
      </p:sp>
      <p:sp>
        <p:nvSpPr>
          <p:cNvPr id="9" name="Footer Placeholder 8"/>
          <p:cNvSpPr>
            <a:spLocks noGrp="1"/>
          </p:cNvSpPr>
          <p:nvPr>
            <p:ph type="ftr" sz="quarter" idx="11"/>
          </p:nvPr>
        </p:nvSpPr>
        <p:spPr/>
        <p:txBody>
          <a:bodyPr/>
          <a:lstStyle/>
          <a:p>
            <a:r>
              <a:rPr lang="en-US" smtClean="0"/>
              <a:t>Areeba Atiq   Social Media Analytics         Unit 4</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111</a:t>
            </a:fld>
            <a:endParaRPr lang="en-US"/>
          </a:p>
        </p:txBody>
      </p:sp>
    </p:spTree>
    <p:extLst>
      <p:ext uri="{BB962C8B-B14F-4D97-AF65-F5344CB8AC3E}">
        <p14:creationId xmlns:p14="http://schemas.microsoft.com/office/powerpoint/2010/main" val="30801411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4" name="Rectangle 3"/>
          <p:cNvSpPr/>
          <p:nvPr/>
        </p:nvSpPr>
        <p:spPr>
          <a:xfrm>
            <a:off x="337056" y="1433096"/>
            <a:ext cx="4938088" cy="5232202"/>
          </a:xfrm>
          <a:prstGeom prst="rect">
            <a:avLst/>
          </a:prstGeom>
        </p:spPr>
        <p:txBody>
          <a:bodyPr wrap="square">
            <a:spAutoFit/>
          </a:bodyPr>
          <a:lstStyle/>
          <a:p>
            <a:r>
              <a:rPr lang="en-US" dirty="0">
                <a:solidFill>
                  <a:srgbClr val="000080"/>
                </a:solidFill>
              </a:rPr>
              <a:t>obj2 = Series([4, 7, -5, 3], index=['d', 'b', 'a', 'c'])</a:t>
            </a:r>
          </a:p>
          <a:p>
            <a:r>
              <a:rPr lang="en-US" dirty="0">
                <a:solidFill>
                  <a:srgbClr val="000080"/>
                </a:solidFill>
              </a:rPr>
              <a:t>print(obj2)</a:t>
            </a:r>
          </a:p>
          <a:p>
            <a:r>
              <a:rPr lang="en-US" dirty="0"/>
              <a:t>#Output</a:t>
            </a:r>
          </a:p>
          <a:p>
            <a:r>
              <a:rPr lang="en-US" dirty="0"/>
              <a:t>d    4</a:t>
            </a:r>
          </a:p>
          <a:p>
            <a:r>
              <a:rPr lang="en-US" dirty="0"/>
              <a:t>b    7</a:t>
            </a:r>
          </a:p>
          <a:p>
            <a:r>
              <a:rPr lang="en-US" dirty="0"/>
              <a:t>a   -5</a:t>
            </a:r>
          </a:p>
          <a:p>
            <a:r>
              <a:rPr lang="en-US" dirty="0"/>
              <a:t>c    3</a:t>
            </a:r>
          </a:p>
          <a:p>
            <a:r>
              <a:rPr lang="en-US" dirty="0" err="1"/>
              <a:t>dtype</a:t>
            </a:r>
            <a:r>
              <a:rPr lang="en-US" dirty="0"/>
              <a:t>: </a:t>
            </a:r>
            <a:r>
              <a:rPr lang="en-US" dirty="0" smtClean="0"/>
              <a:t>int64</a:t>
            </a:r>
          </a:p>
          <a:p>
            <a:endParaRPr lang="en-US" sz="500" dirty="0"/>
          </a:p>
          <a:p>
            <a:r>
              <a:rPr lang="en-US" dirty="0" smtClean="0">
                <a:solidFill>
                  <a:srgbClr val="000080"/>
                </a:solidFill>
              </a:rPr>
              <a:t>print(obj2.index)</a:t>
            </a:r>
            <a:r>
              <a:rPr lang="en-US" dirty="0"/>
              <a:t> </a:t>
            </a:r>
            <a:endParaRPr lang="en-US" dirty="0" smtClean="0"/>
          </a:p>
          <a:p>
            <a:r>
              <a:rPr lang="en-US" dirty="0" smtClean="0"/>
              <a:t>#Output</a:t>
            </a:r>
            <a:endParaRPr lang="en-US" dirty="0">
              <a:solidFill>
                <a:srgbClr val="000080"/>
              </a:solidFill>
            </a:endParaRPr>
          </a:p>
          <a:p>
            <a:r>
              <a:rPr lang="en-US" dirty="0"/>
              <a:t>Index(['d', 'b', 'a', 'c'], </a:t>
            </a:r>
            <a:r>
              <a:rPr lang="en-US" dirty="0" err="1"/>
              <a:t>dtype</a:t>
            </a:r>
            <a:r>
              <a:rPr lang="en-US" dirty="0"/>
              <a:t>='object</a:t>
            </a:r>
            <a:r>
              <a:rPr lang="en-US" dirty="0" smtClean="0"/>
              <a:t>')</a:t>
            </a:r>
          </a:p>
          <a:p>
            <a:endParaRPr lang="en-US" sz="500" dirty="0"/>
          </a:p>
          <a:p>
            <a:r>
              <a:rPr lang="en-US" dirty="0" smtClean="0">
                <a:solidFill>
                  <a:srgbClr val="000080"/>
                </a:solidFill>
              </a:rPr>
              <a:t>print(obj2.values)</a:t>
            </a:r>
          </a:p>
          <a:p>
            <a:r>
              <a:rPr lang="en-US" dirty="0"/>
              <a:t>#</a:t>
            </a:r>
            <a:r>
              <a:rPr lang="en-US" dirty="0" smtClean="0"/>
              <a:t>Output</a:t>
            </a:r>
            <a:endParaRPr lang="en-US" dirty="0">
              <a:solidFill>
                <a:srgbClr val="000080"/>
              </a:solidFill>
            </a:endParaRPr>
          </a:p>
          <a:p>
            <a:r>
              <a:rPr lang="en-US" dirty="0"/>
              <a:t>[ 4  7 -5  3</a:t>
            </a:r>
            <a:r>
              <a:rPr lang="en-US" dirty="0" smtClean="0"/>
              <a:t>]</a:t>
            </a:r>
          </a:p>
          <a:p>
            <a:endParaRPr lang="en-US" dirty="0"/>
          </a:p>
          <a:p>
            <a:r>
              <a:rPr lang="en-US" dirty="0">
                <a:solidFill>
                  <a:srgbClr val="000080"/>
                </a:solidFill>
              </a:rPr>
              <a:t>print(obj2['a'])</a:t>
            </a:r>
          </a:p>
          <a:p>
            <a:r>
              <a:rPr lang="en-US" dirty="0"/>
              <a:t>#Output</a:t>
            </a:r>
            <a:endParaRPr lang="en-US" dirty="0">
              <a:solidFill>
                <a:srgbClr val="000080"/>
              </a:solidFill>
            </a:endParaRPr>
          </a:p>
          <a:p>
            <a:r>
              <a:rPr lang="en-US" dirty="0"/>
              <a:t>-</a:t>
            </a:r>
            <a:r>
              <a:rPr lang="en-US" dirty="0" smtClean="0"/>
              <a:t>5</a:t>
            </a:r>
            <a:endParaRPr lang="en-US" dirty="0"/>
          </a:p>
        </p:txBody>
      </p:sp>
      <p:sp>
        <p:nvSpPr>
          <p:cNvPr id="7" name="Rectangle 6"/>
          <p:cNvSpPr/>
          <p:nvPr/>
        </p:nvSpPr>
        <p:spPr>
          <a:xfrm>
            <a:off x="6136816" y="1437371"/>
            <a:ext cx="2823297" cy="4801314"/>
          </a:xfrm>
          <a:prstGeom prst="rect">
            <a:avLst/>
          </a:prstGeom>
        </p:spPr>
        <p:txBody>
          <a:bodyPr wrap="square">
            <a:spAutoFit/>
          </a:bodyPr>
          <a:lstStyle/>
          <a:p>
            <a:r>
              <a:rPr lang="en-US" dirty="0" smtClean="0">
                <a:solidFill>
                  <a:srgbClr val="000080"/>
                </a:solidFill>
              </a:rPr>
              <a:t>obj2</a:t>
            </a:r>
            <a:r>
              <a:rPr lang="en-US" dirty="0">
                <a:solidFill>
                  <a:srgbClr val="000080"/>
                </a:solidFill>
              </a:rPr>
              <a:t>['d']= 10</a:t>
            </a:r>
          </a:p>
          <a:p>
            <a:r>
              <a:rPr lang="en-US" dirty="0" smtClean="0">
                <a:solidFill>
                  <a:srgbClr val="000080"/>
                </a:solidFill>
              </a:rPr>
              <a:t>print(obj2</a:t>
            </a:r>
            <a:r>
              <a:rPr lang="en-US" dirty="0">
                <a:solidFill>
                  <a:srgbClr val="000080"/>
                </a:solidFill>
              </a:rPr>
              <a:t>[['d', 'c', 'a</a:t>
            </a:r>
            <a:r>
              <a:rPr lang="en-US" dirty="0" smtClean="0">
                <a:solidFill>
                  <a:srgbClr val="000080"/>
                </a:solidFill>
              </a:rPr>
              <a:t>']])</a:t>
            </a:r>
          </a:p>
          <a:p>
            <a:r>
              <a:rPr lang="en-US" dirty="0"/>
              <a:t>#</a:t>
            </a:r>
            <a:r>
              <a:rPr lang="en-US" dirty="0" smtClean="0"/>
              <a:t>Output</a:t>
            </a:r>
            <a:endParaRPr lang="en-US" dirty="0">
              <a:solidFill>
                <a:srgbClr val="000080"/>
              </a:solidFill>
            </a:endParaRPr>
          </a:p>
          <a:p>
            <a:r>
              <a:rPr lang="en-US" dirty="0"/>
              <a:t>d    10</a:t>
            </a:r>
          </a:p>
          <a:p>
            <a:r>
              <a:rPr lang="en-US" dirty="0"/>
              <a:t>c     3</a:t>
            </a:r>
          </a:p>
          <a:p>
            <a:r>
              <a:rPr lang="en-US" dirty="0"/>
              <a:t>a    -5</a:t>
            </a:r>
          </a:p>
          <a:p>
            <a:r>
              <a:rPr lang="en-US" dirty="0" err="1"/>
              <a:t>dtype</a:t>
            </a:r>
            <a:r>
              <a:rPr lang="en-US" dirty="0"/>
              <a:t>: </a:t>
            </a:r>
            <a:r>
              <a:rPr lang="en-US" dirty="0" smtClean="0"/>
              <a:t>int64</a:t>
            </a:r>
          </a:p>
          <a:p>
            <a:endParaRPr lang="en-US" dirty="0"/>
          </a:p>
          <a:p>
            <a:r>
              <a:rPr lang="en-US" dirty="0" smtClean="0">
                <a:solidFill>
                  <a:srgbClr val="000080"/>
                </a:solidFill>
              </a:rPr>
              <a:t>print(obj2</a:t>
            </a:r>
            <a:r>
              <a:rPr lang="en-US" dirty="0">
                <a:solidFill>
                  <a:srgbClr val="000080"/>
                </a:solidFill>
              </a:rPr>
              <a:t>[:2</a:t>
            </a:r>
            <a:r>
              <a:rPr lang="en-US" dirty="0" smtClean="0">
                <a:solidFill>
                  <a:srgbClr val="000080"/>
                </a:solidFill>
              </a:rPr>
              <a:t>])</a:t>
            </a:r>
          </a:p>
          <a:p>
            <a:r>
              <a:rPr lang="en-US" dirty="0"/>
              <a:t>#</a:t>
            </a:r>
            <a:r>
              <a:rPr lang="en-US" dirty="0" smtClean="0"/>
              <a:t>Output</a:t>
            </a:r>
            <a:endParaRPr lang="en-US" dirty="0">
              <a:solidFill>
                <a:srgbClr val="000080"/>
              </a:solidFill>
            </a:endParaRPr>
          </a:p>
          <a:p>
            <a:r>
              <a:rPr lang="en-US" dirty="0"/>
              <a:t>d    10</a:t>
            </a:r>
          </a:p>
          <a:p>
            <a:r>
              <a:rPr lang="en-US" dirty="0"/>
              <a:t>b     7</a:t>
            </a:r>
          </a:p>
          <a:p>
            <a:r>
              <a:rPr lang="en-US" dirty="0" err="1"/>
              <a:t>dtype</a:t>
            </a:r>
            <a:r>
              <a:rPr lang="en-US" dirty="0"/>
              <a:t>: </a:t>
            </a:r>
            <a:r>
              <a:rPr lang="en-US" dirty="0" smtClean="0"/>
              <a:t>int64</a:t>
            </a:r>
          </a:p>
          <a:p>
            <a:endParaRPr lang="en-US" dirty="0"/>
          </a:p>
          <a:p>
            <a:r>
              <a:rPr lang="en-US" dirty="0" smtClean="0">
                <a:solidFill>
                  <a:srgbClr val="000080"/>
                </a:solidFill>
              </a:rPr>
              <a:t>print(obj2.a)</a:t>
            </a:r>
          </a:p>
          <a:p>
            <a:r>
              <a:rPr lang="en-US" dirty="0"/>
              <a:t>#</a:t>
            </a:r>
            <a:r>
              <a:rPr lang="en-US" dirty="0" smtClean="0"/>
              <a:t>Output</a:t>
            </a:r>
            <a:endParaRPr lang="en-US" dirty="0" smtClean="0">
              <a:solidFill>
                <a:srgbClr val="000080"/>
              </a:solidFill>
            </a:endParaRPr>
          </a:p>
          <a:p>
            <a:r>
              <a:rPr lang="en-US" dirty="0"/>
              <a:t>-</a:t>
            </a:r>
            <a:r>
              <a:rPr lang="en-US" dirty="0" smtClean="0"/>
              <a:t>5</a:t>
            </a:r>
            <a:endParaRPr lang="en-US" dirty="0"/>
          </a:p>
        </p:txBody>
      </p:sp>
      <p:sp>
        <p:nvSpPr>
          <p:cNvPr id="5"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Series </a:t>
            </a:r>
            <a:r>
              <a:rPr lang="en-US" sz="2400" b="1" dirty="0"/>
              <a:t>– referencing elements</a:t>
            </a:r>
            <a:endParaRPr kumimoji="0" lang="en-US" sz="2400" b="1" i="0" u="none" strike="noStrike" kern="1200" cap="none" spc="0" normalizeH="0" baseline="0" noProof="0" dirty="0">
              <a:ln>
                <a:noFill/>
              </a:ln>
              <a:solidFill>
                <a:schemeClr val="dk1"/>
              </a:solidFill>
              <a:effectLst/>
              <a:uLnTx/>
              <a:uFillTx/>
            </a:endParaRPr>
          </a:p>
        </p:txBody>
      </p:sp>
      <p:pic>
        <p:nvPicPr>
          <p:cNvPr id="6" name="Content Placeholder 6"/>
          <p:cNvPicPr>
            <a:picLocks noChangeAspect="1"/>
          </p:cNvPicPr>
          <p:nvPr/>
        </p:nvPicPr>
        <p:blipFill>
          <a:blip r:embed="rId2"/>
          <a:stretch>
            <a:fillRect/>
          </a:stretch>
        </p:blipFill>
        <p:spPr>
          <a:xfrm>
            <a:off x="0" y="457200"/>
            <a:ext cx="1377950" cy="835025"/>
          </a:xfrm>
          <a:prstGeom prst="rect">
            <a:avLst/>
          </a:prstGeom>
        </p:spPr>
      </p:pic>
      <p:sp>
        <p:nvSpPr>
          <p:cNvPr id="3" name="Date Placeholder 2"/>
          <p:cNvSpPr>
            <a:spLocks noGrp="1"/>
          </p:cNvSpPr>
          <p:nvPr>
            <p:ph type="dt" sz="half" idx="10"/>
          </p:nvPr>
        </p:nvSpPr>
        <p:spPr/>
        <p:txBody>
          <a:bodyPr/>
          <a:lstStyle/>
          <a:p>
            <a:fld id="{486A0E38-DAE9-45D0-BB6B-4DC378E5CA7D}"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112</a:t>
            </a:fld>
            <a:endParaRPr lang="en-US"/>
          </a:p>
        </p:txBody>
      </p:sp>
    </p:spTree>
    <p:extLst>
      <p:ext uri="{BB962C8B-B14F-4D97-AF65-F5344CB8AC3E}">
        <p14:creationId xmlns:p14="http://schemas.microsoft.com/office/powerpoint/2010/main" val="17300358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427106" y="5332385"/>
            <a:ext cx="5089342" cy="1243514"/>
          </a:xfrm>
        </p:spPr>
        <p:txBody>
          <a:bodyPr>
            <a:normAutofit/>
          </a:bodyPr>
          <a:lstStyle/>
          <a:p>
            <a:pPr marL="0" indent="0">
              <a:buNone/>
            </a:pPr>
            <a:r>
              <a:rPr lang="en-US" sz="1900" dirty="0" err="1" smtClean="0"/>
              <a:t>numpy</a:t>
            </a:r>
            <a:r>
              <a:rPr lang="en-US" sz="1900" dirty="0" smtClean="0"/>
              <a:t> array operations can also be applied, which will preserve the index-value link</a:t>
            </a:r>
          </a:p>
          <a:p>
            <a:pPr marL="0" indent="0">
              <a:buNone/>
            </a:pPr>
            <a:endParaRPr lang="en-US" dirty="0" smtClean="0"/>
          </a:p>
          <a:p>
            <a:endParaRPr lang="en-US" dirty="0" smtClean="0"/>
          </a:p>
          <a:p>
            <a:endParaRPr lang="en-US" dirty="0"/>
          </a:p>
          <a:p>
            <a:endParaRPr lang="en-US" dirty="0"/>
          </a:p>
          <a:p>
            <a:endParaRPr lang="en-US" dirty="0" smtClean="0"/>
          </a:p>
          <a:p>
            <a:endParaRPr lang="en-US" dirty="0"/>
          </a:p>
        </p:txBody>
      </p:sp>
      <p:sp>
        <p:nvSpPr>
          <p:cNvPr id="4" name="Rectangle 3"/>
          <p:cNvSpPr/>
          <p:nvPr/>
        </p:nvSpPr>
        <p:spPr>
          <a:xfrm>
            <a:off x="5516448" y="1443313"/>
            <a:ext cx="3486150" cy="5355312"/>
          </a:xfrm>
          <a:prstGeom prst="rect">
            <a:avLst/>
          </a:prstGeom>
        </p:spPr>
        <p:txBody>
          <a:bodyPr wrap="square">
            <a:spAutoFit/>
          </a:bodyPr>
          <a:lstStyle/>
          <a:p>
            <a:r>
              <a:rPr lang="en-US" dirty="0">
                <a:solidFill>
                  <a:srgbClr val="000080"/>
                </a:solidFill>
              </a:rPr>
              <a:t>o</a:t>
            </a:r>
            <a:r>
              <a:rPr lang="en-US" dirty="0" smtClean="0">
                <a:solidFill>
                  <a:srgbClr val="000080"/>
                </a:solidFill>
              </a:rPr>
              <a:t>bj4 = obj3[obj3&gt;0]</a:t>
            </a:r>
          </a:p>
          <a:p>
            <a:r>
              <a:rPr lang="en-US" dirty="0" smtClean="0">
                <a:solidFill>
                  <a:srgbClr val="000080"/>
                </a:solidFill>
              </a:rPr>
              <a:t>print(obj4)</a:t>
            </a:r>
          </a:p>
          <a:p>
            <a:r>
              <a:rPr lang="en-US" dirty="0" smtClean="0">
                <a:solidFill>
                  <a:srgbClr val="000080"/>
                </a:solidFill>
              </a:rPr>
              <a:t>#output</a:t>
            </a:r>
          </a:p>
          <a:p>
            <a:r>
              <a:rPr lang="en-US" dirty="0"/>
              <a:t>d    10</a:t>
            </a:r>
          </a:p>
          <a:p>
            <a:r>
              <a:rPr lang="en-US" dirty="0"/>
              <a:t>b     7</a:t>
            </a:r>
          </a:p>
          <a:p>
            <a:r>
              <a:rPr lang="en-US" dirty="0"/>
              <a:t>c     3</a:t>
            </a:r>
          </a:p>
          <a:p>
            <a:r>
              <a:rPr lang="en-US" dirty="0" err="1"/>
              <a:t>dtype</a:t>
            </a:r>
            <a:r>
              <a:rPr lang="en-US" dirty="0"/>
              <a:t>: </a:t>
            </a:r>
            <a:r>
              <a:rPr lang="en-US" dirty="0" smtClean="0"/>
              <a:t>int64</a:t>
            </a:r>
          </a:p>
          <a:p>
            <a:endParaRPr lang="en-US" dirty="0"/>
          </a:p>
          <a:p>
            <a:r>
              <a:rPr lang="en-US" dirty="0" smtClean="0">
                <a:solidFill>
                  <a:srgbClr val="000080"/>
                </a:solidFill>
              </a:rPr>
              <a:t>print(obj3**2)</a:t>
            </a:r>
            <a:endParaRPr lang="en-US" dirty="0">
              <a:solidFill>
                <a:srgbClr val="000080"/>
              </a:solidFill>
            </a:endParaRPr>
          </a:p>
          <a:p>
            <a:r>
              <a:rPr lang="en-US" dirty="0">
                <a:solidFill>
                  <a:srgbClr val="000080"/>
                </a:solidFill>
              </a:rPr>
              <a:t>#output</a:t>
            </a:r>
          </a:p>
          <a:p>
            <a:r>
              <a:rPr lang="en-US" dirty="0"/>
              <a:t>d    100</a:t>
            </a:r>
          </a:p>
          <a:p>
            <a:r>
              <a:rPr lang="en-US" dirty="0"/>
              <a:t>b     49</a:t>
            </a:r>
          </a:p>
          <a:p>
            <a:r>
              <a:rPr lang="en-US" dirty="0"/>
              <a:t>a     25</a:t>
            </a:r>
          </a:p>
          <a:p>
            <a:r>
              <a:rPr lang="en-US" dirty="0"/>
              <a:t>c      9</a:t>
            </a:r>
          </a:p>
          <a:p>
            <a:r>
              <a:rPr lang="en-US" dirty="0" err="1"/>
              <a:t>dtype</a:t>
            </a:r>
            <a:r>
              <a:rPr lang="en-US" dirty="0"/>
              <a:t>: </a:t>
            </a:r>
            <a:r>
              <a:rPr lang="en-US" dirty="0" smtClean="0"/>
              <a:t>int64</a:t>
            </a:r>
          </a:p>
          <a:p>
            <a:endParaRPr lang="en-US" dirty="0"/>
          </a:p>
          <a:p>
            <a:r>
              <a:rPr lang="en-US" dirty="0">
                <a:solidFill>
                  <a:srgbClr val="000080"/>
                </a:solidFill>
              </a:rPr>
              <a:t>print</a:t>
            </a:r>
            <a:r>
              <a:rPr lang="en-US" dirty="0" smtClean="0">
                <a:solidFill>
                  <a:srgbClr val="000080"/>
                </a:solidFill>
              </a:rPr>
              <a:t>(‘b’ in obj3)</a:t>
            </a:r>
            <a:endParaRPr lang="en-US" dirty="0">
              <a:solidFill>
                <a:srgbClr val="000080"/>
              </a:solidFill>
            </a:endParaRPr>
          </a:p>
          <a:p>
            <a:r>
              <a:rPr lang="en-US" dirty="0">
                <a:solidFill>
                  <a:srgbClr val="000080"/>
                </a:solidFill>
              </a:rPr>
              <a:t>#output</a:t>
            </a:r>
          </a:p>
          <a:p>
            <a:r>
              <a:rPr lang="en-US" dirty="0" smtClean="0"/>
              <a:t>true</a:t>
            </a:r>
            <a:endParaRPr lang="en-US" dirty="0"/>
          </a:p>
        </p:txBody>
      </p:sp>
      <p:sp>
        <p:nvSpPr>
          <p:cNvPr id="7" name="Rectangle 6"/>
          <p:cNvSpPr/>
          <p:nvPr/>
        </p:nvSpPr>
        <p:spPr>
          <a:xfrm>
            <a:off x="510179" y="1471674"/>
            <a:ext cx="4623136" cy="3416320"/>
          </a:xfrm>
          <a:prstGeom prst="rect">
            <a:avLst/>
          </a:prstGeom>
        </p:spPr>
        <p:txBody>
          <a:bodyPr wrap="square">
            <a:spAutoFit/>
          </a:bodyPr>
          <a:lstStyle/>
          <a:p>
            <a:r>
              <a:rPr lang="en-US" dirty="0"/>
              <a:t>Can be thought of as a dict. </a:t>
            </a:r>
            <a:br>
              <a:rPr lang="en-US" dirty="0"/>
            </a:br>
            <a:r>
              <a:rPr lang="en-US" dirty="0"/>
              <a:t>Can be constructed from a </a:t>
            </a:r>
            <a:r>
              <a:rPr lang="en-US" dirty="0" err="1"/>
              <a:t>dict</a:t>
            </a:r>
            <a:r>
              <a:rPr lang="en-US" dirty="0"/>
              <a:t> directly</a:t>
            </a:r>
            <a:r>
              <a:rPr lang="en-US" dirty="0" smtClean="0"/>
              <a:t>.</a:t>
            </a:r>
          </a:p>
          <a:p>
            <a:endParaRPr lang="en-US" dirty="0"/>
          </a:p>
          <a:p>
            <a:r>
              <a:rPr lang="en-US" dirty="0">
                <a:solidFill>
                  <a:srgbClr val="000080"/>
                </a:solidFill>
              </a:rPr>
              <a:t>obj3 = Series({'d': 4, 'b': 7, 'a': -5, 'c':3 </a:t>
            </a:r>
            <a:r>
              <a:rPr lang="en-US" dirty="0" smtClean="0">
                <a:solidFill>
                  <a:srgbClr val="000080"/>
                </a:solidFill>
              </a:rPr>
              <a:t>})</a:t>
            </a:r>
          </a:p>
          <a:p>
            <a:r>
              <a:rPr lang="en-US" dirty="0" smtClean="0">
                <a:solidFill>
                  <a:srgbClr val="000080"/>
                </a:solidFill>
              </a:rPr>
              <a:t>print(obj3)</a:t>
            </a:r>
          </a:p>
          <a:p>
            <a:r>
              <a:rPr lang="en-US" dirty="0">
                <a:solidFill>
                  <a:srgbClr val="000080"/>
                </a:solidFill>
              </a:rPr>
              <a:t>#output</a:t>
            </a:r>
          </a:p>
          <a:p>
            <a:r>
              <a:rPr lang="pt-BR" dirty="0"/>
              <a:t>d    4</a:t>
            </a:r>
          </a:p>
          <a:p>
            <a:r>
              <a:rPr lang="pt-BR" dirty="0"/>
              <a:t>b    7</a:t>
            </a:r>
          </a:p>
          <a:p>
            <a:r>
              <a:rPr lang="pt-BR" dirty="0"/>
              <a:t>a   -5</a:t>
            </a:r>
          </a:p>
          <a:p>
            <a:r>
              <a:rPr lang="pt-BR" dirty="0"/>
              <a:t>c    </a:t>
            </a:r>
            <a:r>
              <a:rPr lang="pt-BR" dirty="0" smtClean="0"/>
              <a:t>3</a:t>
            </a:r>
          </a:p>
          <a:p>
            <a:r>
              <a:rPr lang="en-US" dirty="0" err="1" smtClean="0"/>
              <a:t>dtype</a:t>
            </a:r>
            <a:r>
              <a:rPr lang="en-US" dirty="0"/>
              <a:t>: int64</a:t>
            </a:r>
            <a:endParaRPr lang="en-US" dirty="0" smtClean="0">
              <a:solidFill>
                <a:srgbClr val="000080"/>
              </a:solidFill>
            </a:endParaRPr>
          </a:p>
          <a:p>
            <a:endParaRPr lang="en-US" dirty="0">
              <a:effectLst/>
            </a:endParaRPr>
          </a:p>
        </p:txBody>
      </p:sp>
      <p:cxnSp>
        <p:nvCxnSpPr>
          <p:cNvPr id="6" name="Straight Arrow Connector 5"/>
          <p:cNvCxnSpPr>
            <a:stCxn id="3" idx="0"/>
          </p:cNvCxnSpPr>
          <p:nvPr/>
        </p:nvCxnSpPr>
        <p:spPr>
          <a:xfrm flipV="1">
            <a:off x="2971777" y="3944039"/>
            <a:ext cx="1897678" cy="138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6"/>
          <p:cNvPicPr>
            <a:picLocks noChangeAspect="1"/>
          </p:cNvPicPr>
          <p:nvPr/>
        </p:nvPicPr>
        <p:blipFill>
          <a:blip r:embed="rId2"/>
          <a:stretch>
            <a:fillRect/>
          </a:stretch>
        </p:blipFill>
        <p:spPr>
          <a:xfrm>
            <a:off x="0" y="457200"/>
            <a:ext cx="1377950" cy="835025"/>
          </a:xfrm>
          <a:prstGeom prst="rect">
            <a:avLst/>
          </a:prstGeom>
        </p:spPr>
      </p:pic>
      <p:sp>
        <p:nvSpPr>
          <p:cNvPr id="9"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Series – array/</a:t>
            </a:r>
            <a:r>
              <a:rPr lang="en-US" sz="2400" b="1" dirty="0" err="1"/>
              <a:t>dict</a:t>
            </a:r>
            <a:r>
              <a:rPr lang="en-US" sz="2400" b="1" dirty="0"/>
              <a:t> operations</a:t>
            </a:r>
            <a:endParaRPr kumimoji="0" lang="en-US" sz="2400" b="1" i="0" u="none" strike="noStrike" kern="1200" cap="none" spc="0" normalizeH="0" baseline="0" noProof="0" dirty="0">
              <a:ln>
                <a:noFill/>
              </a:ln>
              <a:solidFill>
                <a:schemeClr val="dk1"/>
              </a:solidFill>
              <a:effectLst/>
              <a:uLnTx/>
              <a:uFillTx/>
            </a:endParaRPr>
          </a:p>
        </p:txBody>
      </p:sp>
      <p:sp>
        <p:nvSpPr>
          <p:cNvPr id="5" name="Date Placeholder 4"/>
          <p:cNvSpPr>
            <a:spLocks noGrp="1"/>
          </p:cNvSpPr>
          <p:nvPr>
            <p:ph type="dt" sz="half" idx="10"/>
          </p:nvPr>
        </p:nvSpPr>
        <p:spPr/>
        <p:txBody>
          <a:bodyPr/>
          <a:lstStyle/>
          <a:p>
            <a:fld id="{16037E4E-A92F-40B9-A3A6-DAF75514251F}" type="datetime1">
              <a:rPr lang="en-US" smtClean="0"/>
              <a:t>1/4/2024</a:t>
            </a:fld>
            <a:endParaRPr lang="en-US"/>
          </a:p>
        </p:txBody>
      </p:sp>
      <p:sp>
        <p:nvSpPr>
          <p:cNvPr id="10" name="Footer Placeholder 9"/>
          <p:cNvSpPr>
            <a:spLocks noGrp="1"/>
          </p:cNvSpPr>
          <p:nvPr>
            <p:ph type="ftr" sz="quarter" idx="11"/>
          </p:nvPr>
        </p:nvSpPr>
        <p:spPr/>
        <p:txBody>
          <a:bodyPr/>
          <a:lstStyle/>
          <a:p>
            <a:r>
              <a:rPr lang="en-US" smtClean="0"/>
              <a:t>Areeba Atiq   Social Media Analytics         Unit 4</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t>113</a:t>
            </a:fld>
            <a:endParaRPr lang="en-US"/>
          </a:p>
        </p:txBody>
      </p:sp>
    </p:spTree>
    <p:extLst>
      <p:ext uri="{BB962C8B-B14F-4D97-AF65-F5344CB8AC3E}">
        <p14:creationId xmlns:p14="http://schemas.microsoft.com/office/powerpoint/2010/main" val="5296373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4" name="Rectangle 3"/>
          <p:cNvSpPr/>
          <p:nvPr/>
        </p:nvSpPr>
        <p:spPr>
          <a:xfrm>
            <a:off x="628649" y="1690689"/>
            <a:ext cx="5445579" cy="2585323"/>
          </a:xfrm>
          <a:prstGeom prst="rect">
            <a:avLst/>
          </a:prstGeom>
        </p:spPr>
        <p:txBody>
          <a:bodyPr wrap="square">
            <a:spAutoFit/>
          </a:bodyPr>
          <a:lstStyle/>
          <a:p>
            <a:r>
              <a:rPr lang="en-US" sz="1600" dirty="0" err="1">
                <a:solidFill>
                  <a:srgbClr val="000080"/>
                </a:solidFill>
              </a:rPr>
              <a:t>sdata</a:t>
            </a:r>
            <a:r>
              <a:rPr lang="en-US" sz="1600" dirty="0">
                <a:solidFill>
                  <a:srgbClr val="000080"/>
                </a:solidFill>
              </a:rPr>
              <a:t> = {'Texas': 10, 'Ohio': 20, 'Oregon': 15, 'Utah': 18}</a:t>
            </a:r>
          </a:p>
          <a:p>
            <a:r>
              <a:rPr lang="en-US" sz="1600" dirty="0">
                <a:solidFill>
                  <a:srgbClr val="000080"/>
                </a:solidFill>
              </a:rPr>
              <a:t>states = ['Texas', 'Ohio', 'Oregon', 'Iowa']</a:t>
            </a:r>
          </a:p>
          <a:p>
            <a:r>
              <a:rPr lang="en-US" sz="1600" dirty="0" smtClean="0">
                <a:solidFill>
                  <a:srgbClr val="000080"/>
                </a:solidFill>
              </a:rPr>
              <a:t>obj4 = Series(</a:t>
            </a:r>
            <a:r>
              <a:rPr lang="en-US" sz="1600" dirty="0" err="1" smtClean="0">
                <a:solidFill>
                  <a:srgbClr val="000080"/>
                </a:solidFill>
              </a:rPr>
              <a:t>sdata</a:t>
            </a:r>
            <a:r>
              <a:rPr lang="en-US" sz="1600" dirty="0" smtClean="0">
                <a:solidFill>
                  <a:srgbClr val="000080"/>
                </a:solidFill>
              </a:rPr>
              <a:t>, index=states)</a:t>
            </a:r>
          </a:p>
          <a:p>
            <a:r>
              <a:rPr lang="en-US" sz="1600" dirty="0" smtClean="0">
                <a:solidFill>
                  <a:srgbClr val="000080"/>
                </a:solidFill>
              </a:rPr>
              <a:t>print(obj4)</a:t>
            </a:r>
          </a:p>
          <a:p>
            <a:r>
              <a:rPr lang="en-US" sz="1600" dirty="0" smtClean="0">
                <a:effectLst/>
              </a:rPr>
              <a:t>#output</a:t>
            </a:r>
            <a:endParaRPr lang="en-US" sz="1600" dirty="0">
              <a:effectLst/>
            </a:endParaRPr>
          </a:p>
          <a:p>
            <a:r>
              <a:rPr lang="en-US" sz="1600" dirty="0"/>
              <a:t>Texas     10.0</a:t>
            </a:r>
          </a:p>
          <a:p>
            <a:r>
              <a:rPr lang="en-US" sz="1600" dirty="0"/>
              <a:t>Ohio      20.0</a:t>
            </a:r>
          </a:p>
          <a:p>
            <a:r>
              <a:rPr lang="en-US" sz="1600" dirty="0"/>
              <a:t>Oregon    15.0</a:t>
            </a:r>
          </a:p>
          <a:p>
            <a:r>
              <a:rPr lang="en-US" sz="1600" dirty="0"/>
              <a:t>Iowa       </a:t>
            </a:r>
            <a:r>
              <a:rPr lang="en-US" sz="1600" dirty="0" err="1"/>
              <a:t>NaN</a:t>
            </a:r>
            <a:endParaRPr lang="en-US" sz="1600" dirty="0"/>
          </a:p>
          <a:p>
            <a:r>
              <a:rPr lang="en-US" sz="1600" dirty="0" err="1"/>
              <a:t>dtype</a:t>
            </a:r>
            <a:r>
              <a:rPr lang="en-US" sz="1600" dirty="0"/>
              <a:t>: float64</a:t>
            </a:r>
          </a:p>
        </p:txBody>
      </p:sp>
      <p:cxnSp>
        <p:nvCxnSpPr>
          <p:cNvPr id="6" name="Straight Arrow Connector 5"/>
          <p:cNvCxnSpPr>
            <a:stCxn id="7" idx="1"/>
          </p:cNvCxnSpPr>
          <p:nvPr/>
        </p:nvCxnSpPr>
        <p:spPr>
          <a:xfrm flipH="1" flipV="1">
            <a:off x="2062066" y="3825551"/>
            <a:ext cx="632621" cy="10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4687" y="3741442"/>
            <a:ext cx="1582484" cy="369332"/>
          </a:xfrm>
          <a:prstGeom prst="rect">
            <a:avLst/>
          </a:prstGeom>
          <a:noFill/>
        </p:spPr>
        <p:txBody>
          <a:bodyPr wrap="none" rtlCol="0">
            <a:spAutoFit/>
          </a:bodyPr>
          <a:lstStyle/>
          <a:p>
            <a:r>
              <a:rPr lang="en-US" dirty="0"/>
              <a:t>Missing value</a:t>
            </a:r>
          </a:p>
        </p:txBody>
      </p:sp>
      <p:sp>
        <p:nvSpPr>
          <p:cNvPr id="9" name="Rectangle 8"/>
          <p:cNvSpPr/>
          <p:nvPr/>
        </p:nvSpPr>
        <p:spPr>
          <a:xfrm>
            <a:off x="6212793" y="1510062"/>
            <a:ext cx="2539009" cy="4893647"/>
          </a:xfrm>
          <a:prstGeom prst="rect">
            <a:avLst/>
          </a:prstGeom>
        </p:spPr>
        <p:txBody>
          <a:bodyPr wrap="square">
            <a:spAutoFit/>
          </a:bodyPr>
          <a:lstStyle/>
          <a:p>
            <a:r>
              <a:rPr lang="en-US" sz="1400" dirty="0">
                <a:solidFill>
                  <a:srgbClr val="000080"/>
                </a:solidFill>
              </a:rPr>
              <a:t>print(</a:t>
            </a:r>
            <a:r>
              <a:rPr lang="en-US" sz="1400" dirty="0" err="1" smtClean="0">
                <a:effectLst/>
              </a:rPr>
              <a:t>pd.isnull</a:t>
            </a:r>
            <a:r>
              <a:rPr lang="en-US" sz="1400" dirty="0" smtClean="0">
                <a:effectLst/>
              </a:rPr>
              <a:t>(obj4))</a:t>
            </a:r>
            <a:endParaRPr lang="en-US" sz="1400" dirty="0">
              <a:effectLst/>
            </a:endParaRPr>
          </a:p>
          <a:p>
            <a:r>
              <a:rPr lang="en-US" sz="1400" dirty="0"/>
              <a:t>#output</a:t>
            </a:r>
          </a:p>
          <a:p>
            <a:r>
              <a:rPr lang="en-US" sz="1400" dirty="0" smtClean="0">
                <a:effectLst/>
              </a:rPr>
              <a:t>Texas </a:t>
            </a:r>
            <a:r>
              <a:rPr lang="en-US" sz="1400" dirty="0">
                <a:effectLst/>
              </a:rPr>
              <a:t>False</a:t>
            </a:r>
          </a:p>
          <a:p>
            <a:r>
              <a:rPr lang="en-US" sz="1400" dirty="0">
                <a:effectLst/>
              </a:rPr>
              <a:t>Ohio False</a:t>
            </a:r>
          </a:p>
          <a:p>
            <a:r>
              <a:rPr lang="en-US" sz="1400" dirty="0">
                <a:effectLst/>
              </a:rPr>
              <a:t>Oregon False</a:t>
            </a:r>
          </a:p>
          <a:p>
            <a:r>
              <a:rPr lang="en-US" sz="1400" dirty="0">
                <a:effectLst/>
              </a:rPr>
              <a:t>Iowa True</a:t>
            </a:r>
          </a:p>
          <a:p>
            <a:r>
              <a:rPr lang="en-US" sz="1400" dirty="0" err="1">
                <a:effectLst/>
              </a:rPr>
              <a:t>dtype</a:t>
            </a:r>
            <a:r>
              <a:rPr lang="en-US" sz="1400" dirty="0">
                <a:effectLst/>
              </a:rPr>
              <a:t>: </a:t>
            </a:r>
            <a:r>
              <a:rPr lang="en-US" sz="1400" dirty="0" smtClean="0">
                <a:effectLst/>
              </a:rPr>
              <a:t>bool</a:t>
            </a:r>
          </a:p>
          <a:p>
            <a:endParaRPr lang="en-US" sz="1400" dirty="0"/>
          </a:p>
          <a:p>
            <a:r>
              <a:rPr lang="en-US" sz="1400" dirty="0">
                <a:solidFill>
                  <a:srgbClr val="000080"/>
                </a:solidFill>
              </a:rPr>
              <a:t>print(</a:t>
            </a:r>
            <a:r>
              <a:rPr lang="en-US" sz="1400" dirty="0" err="1" smtClean="0"/>
              <a:t>pd.notnull</a:t>
            </a:r>
            <a:r>
              <a:rPr lang="en-US" sz="1400" dirty="0" smtClean="0"/>
              <a:t>(obj4))</a:t>
            </a:r>
            <a:endParaRPr lang="en-US" sz="1400" dirty="0"/>
          </a:p>
          <a:p>
            <a:r>
              <a:rPr lang="en-US" sz="1400" dirty="0"/>
              <a:t>#output</a:t>
            </a:r>
          </a:p>
          <a:p>
            <a:r>
              <a:rPr lang="en-US" sz="1400" dirty="0" smtClean="0"/>
              <a:t>Texas </a:t>
            </a:r>
            <a:r>
              <a:rPr lang="en-US" sz="1400" dirty="0"/>
              <a:t>True</a:t>
            </a:r>
          </a:p>
          <a:p>
            <a:r>
              <a:rPr lang="en-US" sz="1400" dirty="0"/>
              <a:t>Ohio True</a:t>
            </a:r>
          </a:p>
          <a:p>
            <a:r>
              <a:rPr lang="en-US" sz="1400" dirty="0"/>
              <a:t>Oregon True</a:t>
            </a:r>
          </a:p>
          <a:p>
            <a:r>
              <a:rPr lang="en-US" sz="1400" dirty="0"/>
              <a:t>Iowa False</a:t>
            </a:r>
          </a:p>
          <a:p>
            <a:r>
              <a:rPr lang="en-US" sz="1400" dirty="0" err="1"/>
              <a:t>dtype</a:t>
            </a:r>
            <a:r>
              <a:rPr lang="en-US" sz="1400" dirty="0"/>
              <a:t>: </a:t>
            </a:r>
            <a:r>
              <a:rPr lang="en-US" sz="1400" dirty="0" smtClean="0"/>
              <a:t>bool</a:t>
            </a:r>
          </a:p>
          <a:p>
            <a:endParaRPr lang="en-US" sz="1400" dirty="0"/>
          </a:p>
          <a:p>
            <a:r>
              <a:rPr lang="en-US" sz="1400" dirty="0">
                <a:solidFill>
                  <a:srgbClr val="000080"/>
                </a:solidFill>
              </a:rPr>
              <a:t>print(</a:t>
            </a:r>
            <a:r>
              <a:rPr lang="en-US" sz="1400" dirty="0" smtClean="0"/>
              <a:t>obj4[obj4.notnull()])</a:t>
            </a:r>
            <a:endParaRPr lang="en-US" sz="1400" dirty="0"/>
          </a:p>
          <a:p>
            <a:r>
              <a:rPr lang="en-US" sz="1400" dirty="0"/>
              <a:t>#output</a:t>
            </a:r>
          </a:p>
          <a:p>
            <a:r>
              <a:rPr lang="en-US" sz="1400" dirty="0" smtClean="0"/>
              <a:t>Texas </a:t>
            </a:r>
            <a:r>
              <a:rPr lang="en-US" sz="1400" dirty="0"/>
              <a:t>10.0</a:t>
            </a:r>
          </a:p>
          <a:p>
            <a:r>
              <a:rPr lang="en-US" sz="1400" dirty="0"/>
              <a:t>Ohio 20.0</a:t>
            </a:r>
          </a:p>
          <a:p>
            <a:r>
              <a:rPr lang="en-US" sz="1400" dirty="0"/>
              <a:t>Oregon 15.0</a:t>
            </a:r>
          </a:p>
          <a:p>
            <a:r>
              <a:rPr lang="en-US" sz="1400" dirty="0" err="1"/>
              <a:t>dtype</a:t>
            </a:r>
            <a:r>
              <a:rPr lang="en-US" sz="1400" dirty="0"/>
              <a:t>: </a:t>
            </a:r>
            <a:r>
              <a:rPr lang="en-US" sz="1400" dirty="0" smtClean="0"/>
              <a:t>float64</a:t>
            </a:r>
            <a:endParaRPr lang="en-US" sz="1400" dirty="0"/>
          </a:p>
        </p:txBody>
      </p:sp>
      <p:cxnSp>
        <p:nvCxnSpPr>
          <p:cNvPr id="8" name="Straight Arrow Connector 7"/>
          <p:cNvCxnSpPr>
            <a:stCxn id="10" idx="1"/>
          </p:cNvCxnSpPr>
          <p:nvPr/>
        </p:nvCxnSpPr>
        <p:spPr>
          <a:xfrm flipH="1" flipV="1">
            <a:off x="1206631" y="1958463"/>
            <a:ext cx="3070540" cy="93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7171" y="2709329"/>
            <a:ext cx="1582484" cy="369332"/>
          </a:xfrm>
          <a:prstGeom prst="rect">
            <a:avLst/>
          </a:prstGeom>
          <a:noFill/>
        </p:spPr>
        <p:txBody>
          <a:bodyPr wrap="square" rtlCol="0">
            <a:spAutoFit/>
          </a:bodyPr>
          <a:lstStyle/>
          <a:p>
            <a:r>
              <a:rPr lang="en-US" dirty="0" smtClean="0"/>
              <a:t>dictionary</a:t>
            </a:r>
            <a:endParaRPr lang="en-US" dirty="0"/>
          </a:p>
        </p:txBody>
      </p:sp>
      <p:pic>
        <p:nvPicPr>
          <p:cNvPr id="11" name="Content Placeholder 6"/>
          <p:cNvPicPr>
            <a:picLocks noChangeAspect="1"/>
          </p:cNvPicPr>
          <p:nvPr/>
        </p:nvPicPr>
        <p:blipFill>
          <a:blip r:embed="rId3"/>
          <a:stretch>
            <a:fillRect/>
          </a:stretch>
        </p:blipFill>
        <p:spPr>
          <a:xfrm>
            <a:off x="0" y="457200"/>
            <a:ext cx="1377950" cy="835025"/>
          </a:xfrm>
          <a:prstGeom prst="rect">
            <a:avLst/>
          </a:prstGeom>
        </p:spPr>
      </p:pic>
      <p:sp>
        <p:nvSpPr>
          <p:cNvPr id="12"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Series – from dictionary</a:t>
            </a:r>
            <a:endParaRPr kumimoji="0" lang="en-US" sz="2400" b="1" i="0" u="none" strike="noStrike" kern="1200" cap="none" spc="0" normalizeH="0" baseline="0" noProof="0" dirty="0">
              <a:ln>
                <a:noFill/>
              </a:ln>
              <a:solidFill>
                <a:schemeClr val="dk1"/>
              </a:solidFill>
              <a:effectLst/>
              <a:uLnTx/>
              <a:uFillTx/>
            </a:endParaRPr>
          </a:p>
        </p:txBody>
      </p:sp>
      <p:sp>
        <p:nvSpPr>
          <p:cNvPr id="3" name="Date Placeholder 2"/>
          <p:cNvSpPr>
            <a:spLocks noGrp="1"/>
          </p:cNvSpPr>
          <p:nvPr>
            <p:ph type="dt" sz="half" idx="10"/>
          </p:nvPr>
        </p:nvSpPr>
        <p:spPr/>
        <p:txBody>
          <a:bodyPr/>
          <a:lstStyle/>
          <a:p>
            <a:fld id="{55C621E0-B478-4F4C-BA79-B68D91DFC977}"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t>114</a:t>
            </a:fld>
            <a:endParaRPr lang="en-US"/>
          </a:p>
        </p:txBody>
      </p:sp>
    </p:spTree>
    <p:extLst>
      <p:ext uri="{BB962C8B-B14F-4D97-AF65-F5344CB8AC3E}">
        <p14:creationId xmlns:p14="http://schemas.microsoft.com/office/powerpoint/2010/main" val="9341660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28649" y="1825625"/>
            <a:ext cx="8132795" cy="4351338"/>
          </a:xfrm>
        </p:spPr>
        <p:txBody>
          <a:bodyPr/>
          <a:lstStyle/>
          <a:p>
            <a:r>
              <a:rPr lang="en-US" dirty="0"/>
              <a:t>A </a:t>
            </a:r>
            <a:r>
              <a:rPr lang="en-US" dirty="0" err="1"/>
              <a:t>DataFrame</a:t>
            </a:r>
            <a:r>
              <a:rPr lang="en-US" dirty="0"/>
              <a:t> is a tabular data structure comprised of rows and columns, akin to a spreadsheet or database table.</a:t>
            </a:r>
          </a:p>
          <a:p>
            <a:r>
              <a:rPr lang="en-US" dirty="0"/>
              <a:t>It can be treated as an </a:t>
            </a:r>
            <a:r>
              <a:rPr lang="en-US" dirty="0" smtClean="0"/>
              <a:t>ordered </a:t>
            </a:r>
            <a:r>
              <a:rPr lang="en-US" dirty="0"/>
              <a:t>collection of  columns</a:t>
            </a:r>
          </a:p>
          <a:p>
            <a:pPr lvl="1"/>
            <a:r>
              <a:rPr lang="en-US" dirty="0"/>
              <a:t>Each column can be a different data type</a:t>
            </a:r>
          </a:p>
          <a:p>
            <a:pPr lvl="1"/>
            <a:r>
              <a:rPr lang="en-US" dirty="0"/>
              <a:t>Have both row and column indices</a:t>
            </a:r>
          </a:p>
          <a:p>
            <a:pPr lvl="1"/>
            <a:endParaRPr lang="en-US" dirty="0"/>
          </a:p>
          <a:p>
            <a:pPr lvl="1"/>
            <a:endParaRPr lang="en-US" dirty="0"/>
          </a:p>
        </p:txBody>
      </p:sp>
      <p:sp>
        <p:nvSpPr>
          <p:cNvPr id="4" name="Rectangle 3"/>
          <p:cNvSpPr/>
          <p:nvPr/>
        </p:nvSpPr>
        <p:spPr>
          <a:xfrm>
            <a:off x="628650" y="3668060"/>
            <a:ext cx="8225639" cy="3046988"/>
          </a:xfrm>
          <a:prstGeom prst="rect">
            <a:avLst/>
          </a:prstGeom>
        </p:spPr>
        <p:txBody>
          <a:bodyPr wrap="square">
            <a:spAutoFit/>
          </a:bodyPr>
          <a:lstStyle/>
          <a:p>
            <a:r>
              <a:rPr lang="en-US" sz="1600" dirty="0">
                <a:solidFill>
                  <a:srgbClr val="000080"/>
                </a:solidFill>
              </a:rPr>
              <a:t>data = {'state': ['Ohio', 'Ohio', 'Ohio', 'Nevada', 'Nevada'],</a:t>
            </a:r>
          </a:p>
          <a:p>
            <a:r>
              <a:rPr lang="en-US" sz="1600" dirty="0">
                <a:solidFill>
                  <a:srgbClr val="000080"/>
                </a:solidFill>
              </a:rPr>
              <a:t>'year': [2000, 2001, 2002, 2001, 2002],</a:t>
            </a:r>
          </a:p>
          <a:p>
            <a:r>
              <a:rPr lang="en-US" sz="1600" dirty="0">
                <a:solidFill>
                  <a:srgbClr val="000080"/>
                </a:solidFill>
              </a:rPr>
              <a:t>'pop': [1.5, 1.7, 3.6, 2.4, 2.9</a:t>
            </a:r>
            <a:r>
              <a:rPr lang="en-US" sz="1600" dirty="0" smtClean="0">
                <a:solidFill>
                  <a:srgbClr val="000080"/>
                </a:solidFill>
              </a:rPr>
              <a:t>]}</a:t>
            </a:r>
            <a:endParaRPr lang="en-US" sz="1600" dirty="0">
              <a:solidFill>
                <a:srgbClr val="000080"/>
              </a:solidFill>
            </a:endParaRPr>
          </a:p>
          <a:p>
            <a:r>
              <a:rPr lang="en-US" sz="1600" dirty="0">
                <a:solidFill>
                  <a:srgbClr val="000080"/>
                </a:solidFill>
              </a:rPr>
              <a:t>frame = </a:t>
            </a:r>
            <a:r>
              <a:rPr lang="en-US" sz="1600" dirty="0" err="1">
                <a:solidFill>
                  <a:srgbClr val="000080"/>
                </a:solidFill>
              </a:rPr>
              <a:t>DataFrame</a:t>
            </a:r>
            <a:r>
              <a:rPr lang="en-US" sz="1600" dirty="0">
                <a:solidFill>
                  <a:srgbClr val="000080"/>
                </a:solidFill>
              </a:rPr>
              <a:t>(data)</a:t>
            </a:r>
          </a:p>
          <a:p>
            <a:r>
              <a:rPr lang="en-US" sz="1600" dirty="0">
                <a:solidFill>
                  <a:srgbClr val="000080"/>
                </a:solidFill>
              </a:rPr>
              <a:t>print(frame</a:t>
            </a:r>
            <a:r>
              <a:rPr lang="en-US" sz="1600" dirty="0" smtClean="0">
                <a:solidFill>
                  <a:srgbClr val="000080"/>
                </a:solidFill>
              </a:rPr>
              <a:t>)</a:t>
            </a:r>
            <a:endParaRPr lang="en-US" sz="1600" dirty="0">
              <a:solidFill>
                <a:srgbClr val="000080"/>
              </a:solidFill>
            </a:endParaRPr>
          </a:p>
          <a:p>
            <a:r>
              <a:rPr lang="en-US" sz="1600" dirty="0" smtClean="0">
                <a:solidFill>
                  <a:srgbClr val="000080"/>
                </a:solidFill>
              </a:rPr>
              <a:t>#output</a:t>
            </a:r>
            <a:endParaRPr lang="en-US" sz="1600" dirty="0">
              <a:solidFill>
                <a:srgbClr val="000080"/>
              </a:solidFill>
              <a:effectLst/>
            </a:endParaRPr>
          </a:p>
          <a:p>
            <a:r>
              <a:rPr lang="en-US" sz="1600" dirty="0"/>
              <a:t> </a:t>
            </a:r>
            <a:r>
              <a:rPr lang="en-US" sz="1600" dirty="0" smtClean="0"/>
              <a:t>     state  </a:t>
            </a:r>
            <a:r>
              <a:rPr lang="en-US" sz="1600" dirty="0"/>
              <a:t>year  pop</a:t>
            </a:r>
          </a:p>
          <a:p>
            <a:r>
              <a:rPr lang="en-US" sz="1600" dirty="0"/>
              <a:t>0    Ohio  2000  1.5</a:t>
            </a:r>
          </a:p>
          <a:p>
            <a:r>
              <a:rPr lang="en-US" sz="1600" dirty="0"/>
              <a:t>1    Ohio  2001  1.7</a:t>
            </a:r>
          </a:p>
          <a:p>
            <a:r>
              <a:rPr lang="en-US" sz="1600" dirty="0"/>
              <a:t>2    Ohio  2002  3.6</a:t>
            </a:r>
          </a:p>
          <a:p>
            <a:r>
              <a:rPr lang="en-US" sz="1600" dirty="0"/>
              <a:t>3  Nevada  2001  2.4</a:t>
            </a:r>
          </a:p>
          <a:p>
            <a:r>
              <a:rPr lang="en-US" sz="1600" dirty="0"/>
              <a:t>4  Nevada  2002  2.9</a:t>
            </a:r>
          </a:p>
        </p:txBody>
      </p:sp>
      <p:pic>
        <p:nvPicPr>
          <p:cNvPr id="5" name="Content Placeholder 6"/>
          <p:cNvPicPr>
            <a:picLocks noChangeAspect="1"/>
          </p:cNvPicPr>
          <p:nvPr/>
        </p:nvPicPr>
        <p:blipFill>
          <a:blip r:embed="rId2"/>
          <a:stretch>
            <a:fillRect/>
          </a:stretch>
        </p:blipFill>
        <p:spPr>
          <a:xfrm>
            <a:off x="0" y="457200"/>
            <a:ext cx="1377950" cy="835025"/>
          </a:xfrm>
          <a:prstGeom prst="rect">
            <a:avLst/>
          </a:prstGeom>
        </p:spPr>
      </p:pic>
      <p:sp>
        <p:nvSpPr>
          <p:cNvPr id="6"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endParaRPr kumimoji="0" lang="en-US" sz="2400" b="1" i="0" u="none" strike="noStrike" kern="1200" cap="none" spc="0" normalizeH="0" baseline="0" noProof="0" dirty="0">
              <a:ln>
                <a:noFill/>
              </a:ln>
              <a:solidFill>
                <a:schemeClr val="dk1"/>
              </a:solidFill>
              <a:effectLst/>
              <a:uLnTx/>
              <a:uFillTx/>
            </a:endParaRPr>
          </a:p>
        </p:txBody>
      </p:sp>
      <p:sp>
        <p:nvSpPr>
          <p:cNvPr id="7" name="Date Placeholder 6"/>
          <p:cNvSpPr>
            <a:spLocks noGrp="1"/>
          </p:cNvSpPr>
          <p:nvPr>
            <p:ph type="dt" sz="half" idx="10"/>
          </p:nvPr>
        </p:nvSpPr>
        <p:spPr/>
        <p:txBody>
          <a:bodyPr/>
          <a:lstStyle/>
          <a:p>
            <a:fld id="{1D1DF3B8-AEA4-4947-A6B2-FDA8D5876216}"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115</a:t>
            </a:fld>
            <a:endParaRPr lang="en-US"/>
          </a:p>
        </p:txBody>
      </p:sp>
    </p:spTree>
    <p:extLst>
      <p:ext uri="{BB962C8B-B14F-4D97-AF65-F5344CB8AC3E}">
        <p14:creationId xmlns:p14="http://schemas.microsoft.com/office/powerpoint/2010/main" val="19650085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57542" cy="1325563"/>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530839" y="1834477"/>
            <a:ext cx="7263053" cy="984511"/>
          </a:xfrm>
        </p:spPr>
        <p:txBody>
          <a:bodyPr>
            <a:normAutofit fontScale="92500" lnSpcReduction="20000"/>
          </a:bodyPr>
          <a:lstStyle/>
          <a:p>
            <a:r>
              <a:rPr lang="en-US" dirty="0"/>
              <a:t>Order of columns/rows can be specified. </a:t>
            </a:r>
          </a:p>
          <a:p>
            <a:r>
              <a:rPr lang="en-US" dirty="0"/>
              <a:t>Columns not </a:t>
            </a:r>
            <a:r>
              <a:rPr lang="en-US" dirty="0" smtClean="0"/>
              <a:t>in </a:t>
            </a:r>
            <a:r>
              <a:rPr lang="en-US" dirty="0"/>
              <a:t>data will have </a:t>
            </a:r>
            <a:r>
              <a:rPr lang="en-US" dirty="0" err="1"/>
              <a:t>NaN</a:t>
            </a:r>
            <a:r>
              <a:rPr lang="en-US" dirty="0"/>
              <a:t>. </a:t>
            </a:r>
          </a:p>
        </p:txBody>
      </p:sp>
      <p:sp>
        <p:nvSpPr>
          <p:cNvPr id="4" name="Rectangle 3"/>
          <p:cNvSpPr/>
          <p:nvPr/>
        </p:nvSpPr>
        <p:spPr>
          <a:xfrm>
            <a:off x="530839" y="2818988"/>
            <a:ext cx="8482532" cy="2308324"/>
          </a:xfrm>
          <a:prstGeom prst="rect">
            <a:avLst/>
          </a:prstGeom>
        </p:spPr>
        <p:txBody>
          <a:bodyPr wrap="square">
            <a:spAutoFit/>
          </a:bodyPr>
          <a:lstStyle/>
          <a:p>
            <a:r>
              <a:rPr lang="en-US" sz="1600" dirty="0" smtClean="0">
                <a:solidFill>
                  <a:srgbClr val="4141A0"/>
                </a:solidFill>
                <a:effectLst/>
              </a:rPr>
              <a:t>frame2 </a:t>
            </a:r>
            <a:r>
              <a:rPr lang="en-US" sz="1600" dirty="0">
                <a:solidFill>
                  <a:srgbClr val="4141A0"/>
                </a:solidFill>
                <a:effectLst/>
              </a:rPr>
              <a:t>= </a:t>
            </a:r>
            <a:r>
              <a:rPr lang="en-US" sz="1600" dirty="0" err="1">
                <a:solidFill>
                  <a:srgbClr val="4141A0"/>
                </a:solidFill>
                <a:effectLst/>
              </a:rPr>
              <a:t>DataFrame</a:t>
            </a:r>
            <a:r>
              <a:rPr lang="en-US" sz="1600" dirty="0">
                <a:solidFill>
                  <a:srgbClr val="4141A0"/>
                </a:solidFill>
                <a:effectLst/>
              </a:rPr>
              <a:t>(data, columns=['year', 'state', 'pop', 'debt'], index=['A', 'B', 'C', 'D', 'E'])</a:t>
            </a:r>
          </a:p>
          <a:p>
            <a:endParaRPr lang="en-US" sz="1600" dirty="0">
              <a:effectLst/>
            </a:endParaRPr>
          </a:p>
          <a:p>
            <a:r>
              <a:rPr lang="en-US" sz="1600" dirty="0" smtClean="0">
                <a:solidFill>
                  <a:srgbClr val="000080"/>
                </a:solidFill>
                <a:effectLst/>
              </a:rPr>
              <a:t>Print(frame2)</a:t>
            </a:r>
            <a:endParaRPr lang="en-US" sz="1600" dirty="0">
              <a:effectLst/>
            </a:endParaRPr>
          </a:p>
          <a:p>
            <a:r>
              <a:rPr lang="it-IT" sz="1600" dirty="0" smtClean="0"/>
              <a:t>     year   </a:t>
            </a:r>
            <a:r>
              <a:rPr lang="it-IT" sz="1600" dirty="0"/>
              <a:t>state  pop debt</a:t>
            </a:r>
          </a:p>
          <a:p>
            <a:r>
              <a:rPr lang="it-IT" sz="1600" dirty="0"/>
              <a:t>A  2000    Ohio  1.5  NaN</a:t>
            </a:r>
          </a:p>
          <a:p>
            <a:r>
              <a:rPr lang="it-IT" sz="1600" dirty="0"/>
              <a:t>B  2001    Ohio  1.7  NaN</a:t>
            </a:r>
          </a:p>
          <a:p>
            <a:r>
              <a:rPr lang="it-IT" sz="1600" dirty="0"/>
              <a:t>C  2002    Ohio  3.6  NaN</a:t>
            </a:r>
          </a:p>
          <a:p>
            <a:r>
              <a:rPr lang="it-IT" sz="1600" dirty="0"/>
              <a:t>D  2001  Nevada  2.4  NaN</a:t>
            </a:r>
          </a:p>
          <a:p>
            <a:r>
              <a:rPr lang="it-IT" sz="1600" dirty="0"/>
              <a:t>E  2002  Nevada  2.9  NaN</a:t>
            </a:r>
            <a:endParaRPr lang="en-US" sz="1600" dirty="0"/>
          </a:p>
        </p:txBody>
      </p:sp>
      <p:cxnSp>
        <p:nvCxnSpPr>
          <p:cNvPr id="7" name="Straight Arrow Connector 6"/>
          <p:cNvCxnSpPr/>
          <p:nvPr/>
        </p:nvCxnSpPr>
        <p:spPr>
          <a:xfrm flipH="1" flipV="1">
            <a:off x="2957804" y="3713584"/>
            <a:ext cx="1655496" cy="8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589294" y="3139515"/>
            <a:ext cx="318608" cy="116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89294" y="4300924"/>
            <a:ext cx="1390124" cy="369332"/>
          </a:xfrm>
          <a:prstGeom prst="rect">
            <a:avLst/>
          </a:prstGeom>
          <a:noFill/>
        </p:spPr>
        <p:txBody>
          <a:bodyPr wrap="none" rtlCol="0">
            <a:spAutoFit/>
          </a:bodyPr>
          <a:lstStyle/>
          <a:p>
            <a:r>
              <a:rPr lang="en-US" dirty="0"/>
              <a:t>Same order</a:t>
            </a:r>
          </a:p>
        </p:txBody>
      </p:sp>
      <p:cxnSp>
        <p:nvCxnSpPr>
          <p:cNvPr id="15" name="Straight Arrow Connector 14"/>
          <p:cNvCxnSpPr/>
          <p:nvPr/>
        </p:nvCxnSpPr>
        <p:spPr>
          <a:xfrm flipH="1" flipV="1">
            <a:off x="2957804" y="5101022"/>
            <a:ext cx="1426689" cy="39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88913" y="5277667"/>
            <a:ext cx="2146742" cy="369332"/>
          </a:xfrm>
          <a:prstGeom prst="rect">
            <a:avLst/>
          </a:prstGeom>
          <a:noFill/>
        </p:spPr>
        <p:txBody>
          <a:bodyPr wrap="none" rtlCol="0">
            <a:spAutoFit/>
          </a:bodyPr>
          <a:lstStyle/>
          <a:p>
            <a:r>
              <a:rPr lang="en-US" dirty="0"/>
              <a:t>Initialized with </a:t>
            </a:r>
            <a:r>
              <a:rPr lang="en-US" dirty="0" err="1"/>
              <a:t>NaN</a:t>
            </a:r>
            <a:endParaRPr lang="en-US" dirty="0"/>
          </a:p>
        </p:txBody>
      </p:sp>
      <p:pic>
        <p:nvPicPr>
          <p:cNvPr id="12" name="Content Placeholder 6"/>
          <p:cNvPicPr>
            <a:picLocks noChangeAspect="1"/>
          </p:cNvPicPr>
          <p:nvPr/>
        </p:nvPicPr>
        <p:blipFill>
          <a:blip r:embed="rId2"/>
          <a:stretch>
            <a:fillRect/>
          </a:stretch>
        </p:blipFill>
        <p:spPr>
          <a:xfrm>
            <a:off x="0" y="457200"/>
            <a:ext cx="1377950" cy="835025"/>
          </a:xfrm>
          <a:prstGeom prst="rect">
            <a:avLst/>
          </a:prstGeom>
        </p:spPr>
      </p:pic>
      <p:sp>
        <p:nvSpPr>
          <p:cNvPr id="13"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specifying columns and indices</a:t>
            </a:r>
            <a:endParaRPr kumimoji="0" lang="en-US" sz="2400" b="1" i="0" u="none" strike="noStrike" kern="1200" cap="none" spc="0" normalizeH="0" baseline="0" noProof="0" dirty="0">
              <a:ln>
                <a:noFill/>
              </a:ln>
              <a:solidFill>
                <a:schemeClr val="dk1"/>
              </a:solidFill>
              <a:effectLst/>
              <a:uLnTx/>
              <a:uFillTx/>
            </a:endParaRPr>
          </a:p>
        </p:txBody>
      </p:sp>
      <p:sp>
        <p:nvSpPr>
          <p:cNvPr id="5" name="Date Placeholder 4"/>
          <p:cNvSpPr>
            <a:spLocks noGrp="1"/>
          </p:cNvSpPr>
          <p:nvPr>
            <p:ph type="dt" sz="half" idx="10"/>
          </p:nvPr>
        </p:nvSpPr>
        <p:spPr/>
        <p:txBody>
          <a:bodyPr/>
          <a:lstStyle/>
          <a:p>
            <a:fld id="{666D1F2E-582F-468B-9837-0F9034F77B70}"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Areeba Atiq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t>116</a:t>
            </a:fld>
            <a:endParaRPr lang="en-US"/>
          </a:p>
        </p:txBody>
      </p:sp>
    </p:spTree>
    <p:extLst>
      <p:ext uri="{BB962C8B-B14F-4D97-AF65-F5344CB8AC3E}">
        <p14:creationId xmlns:p14="http://schemas.microsoft.com/office/powerpoint/2010/main" val="29768458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Outer </a:t>
            </a:r>
            <a:r>
              <a:rPr lang="en-US" dirty="0" err="1"/>
              <a:t>dict</a:t>
            </a:r>
            <a:r>
              <a:rPr lang="en-US" dirty="0"/>
              <a:t> keys as columns and inner </a:t>
            </a:r>
            <a:r>
              <a:rPr lang="en-US" dirty="0" err="1"/>
              <a:t>dict</a:t>
            </a:r>
            <a:r>
              <a:rPr lang="en-US" dirty="0"/>
              <a:t> keys as row </a:t>
            </a:r>
            <a:r>
              <a:rPr lang="en-US" dirty="0" smtClean="0"/>
              <a:t>indices</a:t>
            </a:r>
            <a:endParaRPr lang="en-US" dirty="0"/>
          </a:p>
        </p:txBody>
      </p:sp>
      <p:sp>
        <p:nvSpPr>
          <p:cNvPr id="4" name="Rectangle 3"/>
          <p:cNvSpPr/>
          <p:nvPr/>
        </p:nvSpPr>
        <p:spPr>
          <a:xfrm>
            <a:off x="628650" y="2329650"/>
            <a:ext cx="8122243" cy="2092881"/>
          </a:xfrm>
          <a:prstGeom prst="rect">
            <a:avLst/>
          </a:prstGeom>
        </p:spPr>
        <p:txBody>
          <a:bodyPr wrap="square">
            <a:spAutoFit/>
          </a:bodyPr>
          <a:lstStyle/>
          <a:p>
            <a:r>
              <a:rPr lang="en-US" sz="1600" dirty="0">
                <a:solidFill>
                  <a:srgbClr val="000080"/>
                </a:solidFill>
              </a:rPr>
              <a:t>pop = {'Nevada': {2001: 2.9, 2002: 2.9}, 'Ohio': {2002: 3.6, 2001: 1.7, 2000: 1.5}}</a:t>
            </a:r>
          </a:p>
          <a:p>
            <a:r>
              <a:rPr lang="en-US" sz="1600" dirty="0">
                <a:solidFill>
                  <a:srgbClr val="000080"/>
                </a:solidFill>
              </a:rPr>
              <a:t>frame3 = </a:t>
            </a:r>
            <a:r>
              <a:rPr lang="en-US" sz="1600" dirty="0" err="1">
                <a:solidFill>
                  <a:srgbClr val="000080"/>
                </a:solidFill>
              </a:rPr>
              <a:t>DataFrame</a:t>
            </a:r>
            <a:r>
              <a:rPr lang="en-US" sz="1600" dirty="0">
                <a:solidFill>
                  <a:srgbClr val="000080"/>
                </a:solidFill>
              </a:rPr>
              <a:t>(pop)</a:t>
            </a:r>
          </a:p>
          <a:p>
            <a:r>
              <a:rPr lang="en-US" sz="1600" dirty="0">
                <a:solidFill>
                  <a:srgbClr val="000080"/>
                </a:solidFill>
              </a:rPr>
              <a:t>print(frame3</a:t>
            </a:r>
            <a:r>
              <a:rPr lang="en-US" sz="1600" dirty="0" smtClean="0">
                <a:solidFill>
                  <a:srgbClr val="000080"/>
                </a:solidFill>
              </a:rPr>
              <a:t>)</a:t>
            </a:r>
          </a:p>
          <a:p>
            <a:r>
              <a:rPr lang="en-US" sz="1600" dirty="0" smtClean="0">
                <a:solidFill>
                  <a:srgbClr val="000080"/>
                </a:solidFill>
              </a:rPr>
              <a:t>#output</a:t>
            </a:r>
          </a:p>
          <a:p>
            <a:r>
              <a:rPr lang="pt-BR" sz="1600" dirty="0"/>
              <a:t> </a:t>
            </a:r>
            <a:r>
              <a:rPr lang="pt-BR" sz="1600" dirty="0" smtClean="0"/>
              <a:t>	 Nevada  </a:t>
            </a:r>
            <a:r>
              <a:rPr lang="pt-BR" sz="1600" dirty="0"/>
              <a:t>Ohio</a:t>
            </a:r>
          </a:p>
          <a:p>
            <a:r>
              <a:rPr lang="pt-BR" sz="1600" dirty="0"/>
              <a:t>2000     NaN   1.5</a:t>
            </a:r>
          </a:p>
          <a:p>
            <a:r>
              <a:rPr lang="pt-BR" sz="1600" dirty="0"/>
              <a:t>2001     2.9   1.7</a:t>
            </a:r>
          </a:p>
          <a:p>
            <a:r>
              <a:rPr lang="pt-BR" sz="1600" dirty="0" smtClean="0"/>
              <a:t>2002     </a:t>
            </a:r>
            <a:r>
              <a:rPr lang="pt-BR" sz="1600" dirty="0"/>
              <a:t>2.9   3.6</a:t>
            </a:r>
            <a:endParaRPr lang="en-US" sz="1600" dirty="0"/>
          </a:p>
        </p:txBody>
      </p:sp>
      <p:sp>
        <p:nvSpPr>
          <p:cNvPr id="5" name="Rectangle 4"/>
          <p:cNvSpPr/>
          <p:nvPr/>
        </p:nvSpPr>
        <p:spPr>
          <a:xfrm>
            <a:off x="5042019" y="4699635"/>
            <a:ext cx="3965248" cy="1200329"/>
          </a:xfrm>
          <a:prstGeom prst="rect">
            <a:avLst/>
          </a:prstGeom>
        </p:spPr>
        <p:txBody>
          <a:bodyPr wrap="square">
            <a:spAutoFit/>
          </a:bodyPr>
          <a:lstStyle/>
          <a:p>
            <a:r>
              <a:rPr lang="en-US" dirty="0" smtClean="0">
                <a:solidFill>
                  <a:schemeClr val="accent5">
                    <a:lumMod val="75000"/>
                  </a:schemeClr>
                </a:solidFill>
              </a:rPr>
              <a:t>print(frame3.T)</a:t>
            </a:r>
          </a:p>
          <a:p>
            <a:r>
              <a:rPr lang="fi-FI" dirty="0" smtClean="0"/>
              <a:t>		2000  </a:t>
            </a:r>
            <a:r>
              <a:rPr lang="fi-FI" dirty="0"/>
              <a:t>2001  2002</a:t>
            </a:r>
          </a:p>
          <a:p>
            <a:r>
              <a:rPr lang="fi-FI" dirty="0"/>
              <a:t>Nevada   NaN   2.9   2.9</a:t>
            </a:r>
          </a:p>
          <a:p>
            <a:r>
              <a:rPr lang="fi-FI" dirty="0"/>
              <a:t>Ohio     </a:t>
            </a:r>
            <a:r>
              <a:rPr lang="fi-FI" dirty="0" smtClean="0"/>
              <a:t>	  1.5   </a:t>
            </a:r>
            <a:r>
              <a:rPr lang="fi-FI" dirty="0"/>
              <a:t>1.7   3.6</a:t>
            </a:r>
            <a:endParaRPr lang="en-US" dirty="0"/>
          </a:p>
        </p:txBody>
      </p:sp>
      <p:sp>
        <p:nvSpPr>
          <p:cNvPr id="6" name="TextBox 5"/>
          <p:cNvSpPr txBox="1"/>
          <p:nvPr/>
        </p:nvSpPr>
        <p:spPr>
          <a:xfrm>
            <a:off x="5028129" y="4269314"/>
            <a:ext cx="1387046" cy="400110"/>
          </a:xfrm>
          <a:prstGeom prst="rect">
            <a:avLst/>
          </a:prstGeom>
          <a:noFill/>
        </p:spPr>
        <p:txBody>
          <a:bodyPr wrap="none" rtlCol="0">
            <a:spAutoFit/>
          </a:bodyPr>
          <a:lstStyle/>
          <a:p>
            <a:r>
              <a:rPr lang="en-US" sz="2000" dirty="0"/>
              <a:t>Transpose</a:t>
            </a:r>
          </a:p>
        </p:txBody>
      </p:sp>
      <p:cxnSp>
        <p:nvCxnSpPr>
          <p:cNvPr id="8" name="Straight Arrow Connector 7"/>
          <p:cNvCxnSpPr/>
          <p:nvPr/>
        </p:nvCxnSpPr>
        <p:spPr>
          <a:xfrm flipH="1" flipV="1">
            <a:off x="876693" y="4422532"/>
            <a:ext cx="177666" cy="63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8650" y="5061492"/>
            <a:ext cx="3865161" cy="369332"/>
          </a:xfrm>
          <a:prstGeom prst="rect">
            <a:avLst/>
          </a:prstGeom>
          <a:noFill/>
        </p:spPr>
        <p:txBody>
          <a:bodyPr wrap="none" rtlCol="0">
            <a:spAutoFit/>
          </a:bodyPr>
          <a:lstStyle/>
          <a:p>
            <a:r>
              <a:rPr lang="en-US" dirty="0"/>
              <a:t>Union of inner keys (in sorted order)</a:t>
            </a:r>
          </a:p>
        </p:txBody>
      </p:sp>
      <p:pic>
        <p:nvPicPr>
          <p:cNvPr id="10" name="Content Placeholder 6"/>
          <p:cNvPicPr>
            <a:picLocks noChangeAspect="1"/>
          </p:cNvPicPr>
          <p:nvPr/>
        </p:nvPicPr>
        <p:blipFill>
          <a:blip r:embed="rId2"/>
          <a:stretch>
            <a:fillRect/>
          </a:stretch>
        </p:blipFill>
        <p:spPr>
          <a:xfrm>
            <a:off x="0" y="457200"/>
            <a:ext cx="1377950" cy="835025"/>
          </a:xfrm>
          <a:prstGeom prst="rect">
            <a:avLst/>
          </a:prstGeom>
        </p:spPr>
      </p:pic>
      <p:sp>
        <p:nvSpPr>
          <p:cNvPr id="11"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from nested </a:t>
            </a:r>
            <a:r>
              <a:rPr lang="en-US" sz="2400" b="1" dirty="0" err="1"/>
              <a:t>dict</a:t>
            </a:r>
            <a:r>
              <a:rPr lang="en-US" sz="2400" b="1" dirty="0"/>
              <a:t> of </a:t>
            </a:r>
            <a:r>
              <a:rPr lang="en-US" sz="2400" b="1" dirty="0" err="1"/>
              <a:t>dicts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659BC3E0-5234-4EAA-A0A7-B1FEF510F3D7}" type="datetime1">
              <a:rPr lang="en-US" smtClean="0"/>
              <a:t>1/4/2024</a:t>
            </a:fld>
            <a:endParaRPr lang="en-US"/>
          </a:p>
        </p:txBody>
      </p:sp>
      <p:sp>
        <p:nvSpPr>
          <p:cNvPr id="7" name="Footer Placeholder 6"/>
          <p:cNvSpPr>
            <a:spLocks noGrp="1"/>
          </p:cNvSpPr>
          <p:nvPr>
            <p:ph type="ftr" sz="quarter" idx="11"/>
          </p:nvPr>
        </p:nvSpPr>
        <p:spPr/>
        <p:txBody>
          <a:bodyPr/>
          <a:lstStyle/>
          <a:p>
            <a:r>
              <a:rPr lang="en-US" smtClean="0"/>
              <a:t>Areeba Atiq   Social Media Analytics         Unit 4</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t>117</a:t>
            </a:fld>
            <a:endParaRPr lang="en-US"/>
          </a:p>
        </p:txBody>
      </p:sp>
    </p:spTree>
    <p:extLst>
      <p:ext uri="{BB962C8B-B14F-4D97-AF65-F5344CB8AC3E}">
        <p14:creationId xmlns:p14="http://schemas.microsoft.com/office/powerpoint/2010/main" val="20593578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967" y="1379684"/>
            <a:ext cx="7904600" cy="5355312"/>
          </a:xfrm>
          <a:prstGeom prst="rect">
            <a:avLst/>
          </a:prstGeom>
        </p:spPr>
        <p:txBody>
          <a:bodyPr wrap="square">
            <a:spAutoFit/>
          </a:bodyPr>
          <a:lstStyle/>
          <a:p>
            <a:r>
              <a:rPr lang="en-US" dirty="0">
                <a:solidFill>
                  <a:srgbClr val="000080"/>
                </a:solidFill>
              </a:rPr>
              <a:t>frame3.index.name = 'year'</a:t>
            </a:r>
          </a:p>
          <a:p>
            <a:r>
              <a:rPr lang="en-US" dirty="0">
                <a:solidFill>
                  <a:srgbClr val="000080"/>
                </a:solidFill>
              </a:rPr>
              <a:t>frame3.columns.name=</a:t>
            </a:r>
            <a:r>
              <a:rPr lang="en-US" dirty="0" smtClean="0">
                <a:solidFill>
                  <a:srgbClr val="000080"/>
                </a:solidFill>
              </a:rPr>
              <a:t>'state‘</a:t>
            </a:r>
            <a:br>
              <a:rPr lang="en-US" dirty="0" smtClean="0">
                <a:solidFill>
                  <a:srgbClr val="000080"/>
                </a:solidFill>
              </a:rPr>
            </a:br>
            <a:r>
              <a:rPr lang="en-US" dirty="0" smtClean="0">
                <a:solidFill>
                  <a:srgbClr val="000080"/>
                </a:solidFill>
              </a:rPr>
              <a:t>print(frame3)</a:t>
            </a:r>
          </a:p>
          <a:p>
            <a:r>
              <a:rPr lang="en-US" dirty="0"/>
              <a:t>state  Nevada  Ohio</a:t>
            </a:r>
          </a:p>
          <a:p>
            <a:r>
              <a:rPr lang="en-US" dirty="0"/>
              <a:t>year               </a:t>
            </a:r>
          </a:p>
          <a:p>
            <a:r>
              <a:rPr lang="en-US" dirty="0"/>
              <a:t>2000      </a:t>
            </a:r>
            <a:r>
              <a:rPr lang="en-US" dirty="0" err="1"/>
              <a:t>NaN</a:t>
            </a:r>
            <a:r>
              <a:rPr lang="en-US" dirty="0"/>
              <a:t>   1.5</a:t>
            </a:r>
          </a:p>
          <a:p>
            <a:r>
              <a:rPr lang="en-US" dirty="0"/>
              <a:t>2001      2.9   1.7</a:t>
            </a:r>
          </a:p>
          <a:p>
            <a:r>
              <a:rPr lang="en-US" dirty="0" smtClean="0"/>
              <a:t>2002      2.9   3.6</a:t>
            </a:r>
          </a:p>
          <a:p>
            <a:endParaRPr lang="en-US" dirty="0"/>
          </a:p>
          <a:p>
            <a:r>
              <a:rPr lang="en-US" dirty="0">
                <a:solidFill>
                  <a:srgbClr val="000080"/>
                </a:solidFill>
              </a:rPr>
              <a:t>print(frame3.index</a:t>
            </a:r>
            <a:r>
              <a:rPr lang="en-US" dirty="0" smtClean="0">
                <a:solidFill>
                  <a:srgbClr val="000080"/>
                </a:solidFill>
              </a:rPr>
              <a:t>)</a:t>
            </a:r>
          </a:p>
          <a:p>
            <a:r>
              <a:rPr lang="en-US" dirty="0"/>
              <a:t>Int64Index([2000, 2001, 2002], </a:t>
            </a:r>
            <a:r>
              <a:rPr lang="en-US" dirty="0" err="1"/>
              <a:t>dtype</a:t>
            </a:r>
            <a:r>
              <a:rPr lang="en-US" dirty="0"/>
              <a:t>='int64', name='year</a:t>
            </a:r>
            <a:r>
              <a:rPr lang="en-US" dirty="0" smtClean="0"/>
              <a:t>')</a:t>
            </a:r>
          </a:p>
          <a:p>
            <a:endParaRPr lang="en-US" dirty="0"/>
          </a:p>
          <a:p>
            <a:r>
              <a:rPr lang="en-US" dirty="0">
                <a:solidFill>
                  <a:srgbClr val="000080"/>
                </a:solidFill>
              </a:rPr>
              <a:t>print(frame3.columns</a:t>
            </a:r>
            <a:r>
              <a:rPr lang="en-US" dirty="0" smtClean="0">
                <a:solidFill>
                  <a:srgbClr val="000080"/>
                </a:solidFill>
              </a:rPr>
              <a:t>)</a:t>
            </a:r>
          </a:p>
          <a:p>
            <a:r>
              <a:rPr lang="en-US" dirty="0"/>
              <a:t>Index(['Nevada', 'Ohio'], </a:t>
            </a:r>
            <a:r>
              <a:rPr lang="en-US" dirty="0" err="1"/>
              <a:t>dtype</a:t>
            </a:r>
            <a:r>
              <a:rPr lang="en-US" dirty="0"/>
              <a:t>='object', name='state</a:t>
            </a:r>
            <a:r>
              <a:rPr lang="en-US" dirty="0" smtClean="0"/>
              <a:t>')</a:t>
            </a:r>
          </a:p>
          <a:p>
            <a:endParaRPr lang="en-US" dirty="0"/>
          </a:p>
          <a:p>
            <a:r>
              <a:rPr lang="en-US" dirty="0">
                <a:solidFill>
                  <a:srgbClr val="000080"/>
                </a:solidFill>
              </a:rPr>
              <a:t>print(frame3.values</a:t>
            </a:r>
            <a:r>
              <a:rPr lang="en-US" dirty="0" smtClean="0">
                <a:solidFill>
                  <a:srgbClr val="000080"/>
                </a:solidFill>
              </a:rPr>
              <a:t>)</a:t>
            </a:r>
          </a:p>
          <a:p>
            <a:r>
              <a:rPr lang="en-US" dirty="0"/>
              <a:t>[[nan 1.5]</a:t>
            </a:r>
          </a:p>
          <a:p>
            <a:r>
              <a:rPr lang="en-US" dirty="0"/>
              <a:t> [2.9 1.7]</a:t>
            </a:r>
          </a:p>
          <a:p>
            <a:r>
              <a:rPr lang="en-US" dirty="0"/>
              <a:t> [2.9 3.6]]</a:t>
            </a:r>
          </a:p>
        </p:txBody>
      </p:sp>
      <p:pic>
        <p:nvPicPr>
          <p:cNvPr id="5" name="Content Placeholder 6"/>
          <p:cNvPicPr>
            <a:picLocks noChangeAspect="1"/>
          </p:cNvPicPr>
          <p:nvPr/>
        </p:nvPicPr>
        <p:blipFill>
          <a:blip r:embed="rId2"/>
          <a:stretch>
            <a:fillRect/>
          </a:stretch>
        </p:blipFill>
        <p:spPr>
          <a:xfrm>
            <a:off x="0" y="457200"/>
            <a:ext cx="1377950" cy="835025"/>
          </a:xfrm>
          <a:prstGeom prst="rect">
            <a:avLst/>
          </a:prstGeom>
        </p:spPr>
      </p:pic>
      <p:sp>
        <p:nvSpPr>
          <p:cNvPr id="7" name="Title 1"/>
          <p:cNvSpPr txBox="1"/>
          <p:nvPr/>
        </p:nvSpPr>
        <p:spPr>
          <a:xfrm>
            <a:off x="1362891" y="533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index, columns, values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493AC60E-FDAD-451A-80EE-35DB1CF34FC6}"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118</a:t>
            </a:fld>
            <a:endParaRPr lang="en-US"/>
          </a:p>
        </p:txBody>
      </p:sp>
    </p:spTree>
    <p:extLst>
      <p:ext uri="{BB962C8B-B14F-4D97-AF65-F5344CB8AC3E}">
        <p14:creationId xmlns:p14="http://schemas.microsoft.com/office/powerpoint/2010/main" val="19181904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6" y="1536376"/>
            <a:ext cx="7886700" cy="1169229"/>
          </a:xfrm>
        </p:spPr>
        <p:txBody>
          <a:bodyPr>
            <a:normAutofit fontScale="92500"/>
          </a:bodyPr>
          <a:lstStyle/>
          <a:p>
            <a:r>
              <a:rPr lang="en-US" dirty="0"/>
              <a:t>A column in a </a:t>
            </a:r>
            <a:r>
              <a:rPr lang="en-US" dirty="0" err="1"/>
              <a:t>DataFrame</a:t>
            </a:r>
            <a:r>
              <a:rPr lang="en-US" dirty="0"/>
              <a:t> can be retrieved as a Series by </a:t>
            </a:r>
            <a:r>
              <a:rPr lang="en-US" dirty="0" err="1"/>
              <a:t>dict</a:t>
            </a:r>
            <a:r>
              <a:rPr lang="en-US" dirty="0"/>
              <a:t>-like notation or as </a:t>
            </a:r>
            <a:r>
              <a:rPr lang="en-US" dirty="0" smtClean="0"/>
              <a:t>attribute</a:t>
            </a:r>
            <a:endParaRPr lang="en-US" dirty="0"/>
          </a:p>
        </p:txBody>
      </p:sp>
      <p:sp>
        <p:nvSpPr>
          <p:cNvPr id="4" name="Rectangle 3"/>
          <p:cNvSpPr/>
          <p:nvPr/>
        </p:nvSpPr>
        <p:spPr>
          <a:xfrm>
            <a:off x="701806" y="2705605"/>
            <a:ext cx="7947671" cy="3416320"/>
          </a:xfrm>
          <a:prstGeom prst="rect">
            <a:avLst/>
          </a:prstGeom>
        </p:spPr>
        <p:txBody>
          <a:bodyPr wrap="square">
            <a:spAutoFit/>
          </a:bodyPr>
          <a:lstStyle/>
          <a:p>
            <a:r>
              <a:rPr lang="en-US" dirty="0">
                <a:solidFill>
                  <a:srgbClr val="000080"/>
                </a:solidFill>
              </a:rPr>
              <a:t>data = {'state': ['Ohio', 'Ohio', 'Ohio', 'Nevada', 'Nevada'],</a:t>
            </a:r>
          </a:p>
          <a:p>
            <a:r>
              <a:rPr lang="en-US" dirty="0">
                <a:solidFill>
                  <a:srgbClr val="000080"/>
                </a:solidFill>
              </a:rPr>
              <a:t>'year': [2000, 2001, 2002, 2001, 2002],</a:t>
            </a:r>
          </a:p>
          <a:p>
            <a:r>
              <a:rPr lang="en-US" dirty="0">
                <a:solidFill>
                  <a:srgbClr val="000080"/>
                </a:solidFill>
              </a:rPr>
              <a:t>'pop': [1.5, 1.7, 3.6, 2.4, 2.9]}</a:t>
            </a:r>
          </a:p>
          <a:p>
            <a:r>
              <a:rPr lang="en-US" dirty="0">
                <a:solidFill>
                  <a:srgbClr val="000080"/>
                </a:solidFill>
              </a:rPr>
              <a:t>frame = </a:t>
            </a:r>
            <a:r>
              <a:rPr lang="en-US" dirty="0" err="1">
                <a:solidFill>
                  <a:srgbClr val="000080"/>
                </a:solidFill>
              </a:rPr>
              <a:t>DataFrame</a:t>
            </a:r>
            <a:r>
              <a:rPr lang="en-US" dirty="0">
                <a:solidFill>
                  <a:srgbClr val="000080"/>
                </a:solidFill>
              </a:rPr>
              <a:t>(data)</a:t>
            </a:r>
          </a:p>
          <a:p>
            <a:r>
              <a:rPr lang="en-US" dirty="0">
                <a:solidFill>
                  <a:srgbClr val="000080"/>
                </a:solidFill>
              </a:rPr>
              <a:t>print(frame['state</a:t>
            </a:r>
            <a:r>
              <a:rPr lang="en-US" dirty="0" smtClean="0">
                <a:solidFill>
                  <a:srgbClr val="000080"/>
                </a:solidFill>
              </a:rPr>
              <a:t>'])</a:t>
            </a:r>
          </a:p>
          <a:p>
            <a:r>
              <a:rPr lang="en-US" dirty="0"/>
              <a:t>0      </a:t>
            </a:r>
            <a:r>
              <a:rPr lang="en-US" dirty="0" smtClean="0"/>
              <a:t>Ohio</a:t>
            </a:r>
          </a:p>
          <a:p>
            <a:r>
              <a:rPr lang="en-US" dirty="0" smtClean="0"/>
              <a:t>1      Ohio</a:t>
            </a:r>
          </a:p>
          <a:p>
            <a:r>
              <a:rPr lang="en-US" dirty="0" smtClean="0"/>
              <a:t>2      </a:t>
            </a:r>
            <a:r>
              <a:rPr lang="en-US" dirty="0"/>
              <a:t>Ohio</a:t>
            </a:r>
          </a:p>
          <a:p>
            <a:r>
              <a:rPr lang="en-US" dirty="0"/>
              <a:t>3    Nevada</a:t>
            </a:r>
          </a:p>
          <a:p>
            <a:r>
              <a:rPr lang="en-US" dirty="0"/>
              <a:t>4    Nevada</a:t>
            </a:r>
          </a:p>
          <a:p>
            <a:r>
              <a:rPr lang="en-US" dirty="0"/>
              <a:t>Name: state, </a:t>
            </a:r>
            <a:r>
              <a:rPr lang="en-US" dirty="0" err="1"/>
              <a:t>dtype</a:t>
            </a:r>
            <a:r>
              <a:rPr lang="en-US" dirty="0"/>
              <a:t>: object</a:t>
            </a:r>
          </a:p>
          <a:p>
            <a:r>
              <a:rPr lang="en-US" dirty="0" smtClean="0">
                <a:solidFill>
                  <a:srgbClr val="000080"/>
                </a:solidFill>
              </a:rPr>
              <a:t> </a:t>
            </a:r>
            <a:endParaRPr lang="en-US" dirty="0"/>
          </a:p>
        </p:txBody>
      </p:sp>
      <p:sp>
        <p:nvSpPr>
          <p:cNvPr id="7" name="Rectangle 6"/>
          <p:cNvSpPr/>
          <p:nvPr/>
        </p:nvSpPr>
        <p:spPr>
          <a:xfrm>
            <a:off x="4675641" y="3864703"/>
            <a:ext cx="3383514" cy="2031325"/>
          </a:xfrm>
          <a:prstGeom prst="rect">
            <a:avLst/>
          </a:prstGeom>
        </p:spPr>
        <p:txBody>
          <a:bodyPr wrap="square">
            <a:spAutoFit/>
          </a:bodyPr>
          <a:lstStyle/>
          <a:p>
            <a:r>
              <a:rPr lang="en-US" dirty="0" smtClean="0">
                <a:solidFill>
                  <a:srgbClr val="000080"/>
                </a:solidFill>
              </a:rPr>
              <a:t>print(</a:t>
            </a:r>
            <a:r>
              <a:rPr lang="en-US" dirty="0" err="1" smtClean="0">
                <a:solidFill>
                  <a:srgbClr val="000080"/>
                </a:solidFill>
              </a:rPr>
              <a:t>frame.state</a:t>
            </a:r>
            <a:r>
              <a:rPr lang="en-US" dirty="0" smtClean="0">
                <a:solidFill>
                  <a:srgbClr val="000080"/>
                </a:solidFill>
              </a:rPr>
              <a:t>)</a:t>
            </a:r>
          </a:p>
          <a:p>
            <a:r>
              <a:rPr lang="en-US" dirty="0"/>
              <a:t>0      Ohio</a:t>
            </a:r>
          </a:p>
          <a:p>
            <a:r>
              <a:rPr lang="en-US" dirty="0"/>
              <a:t>1      Ohio</a:t>
            </a:r>
          </a:p>
          <a:p>
            <a:r>
              <a:rPr lang="en-US" dirty="0"/>
              <a:t>2      Ohio</a:t>
            </a:r>
          </a:p>
          <a:p>
            <a:r>
              <a:rPr lang="en-US" dirty="0"/>
              <a:t>3    Nevada</a:t>
            </a:r>
          </a:p>
          <a:p>
            <a:r>
              <a:rPr lang="en-US" dirty="0"/>
              <a:t>4    Nevada</a:t>
            </a:r>
          </a:p>
          <a:p>
            <a:r>
              <a:rPr lang="en-US" dirty="0"/>
              <a:t>Name: state, </a:t>
            </a:r>
            <a:r>
              <a:rPr lang="en-US" dirty="0" err="1"/>
              <a:t>dtype</a:t>
            </a:r>
            <a:r>
              <a:rPr lang="en-US" dirty="0"/>
              <a:t>: object</a:t>
            </a:r>
          </a:p>
        </p:txBody>
      </p:sp>
      <p:pic>
        <p:nvPicPr>
          <p:cNvPr id="6" name="Content Placeholder 6"/>
          <p:cNvPicPr>
            <a:picLocks noChangeAspect="1"/>
          </p:cNvPicPr>
          <p:nvPr/>
        </p:nvPicPr>
        <p:blipFill>
          <a:blip r:embed="rId3"/>
          <a:stretch>
            <a:fillRect/>
          </a:stretch>
        </p:blipFill>
        <p:spPr>
          <a:xfrm>
            <a:off x="0" y="403982"/>
            <a:ext cx="1377950" cy="835025"/>
          </a:xfrm>
          <a:prstGeom prst="rect">
            <a:avLst/>
          </a:prstGeom>
        </p:spPr>
      </p:pic>
      <p:sp>
        <p:nvSpPr>
          <p:cNvPr id="8" name="Title 1"/>
          <p:cNvSpPr txBox="1"/>
          <p:nvPr/>
        </p:nvSpPr>
        <p:spPr>
          <a:xfrm>
            <a:off x="1371600" y="518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retrieving a column</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AD1C07EC-C38A-4602-8851-0C428B0B822D}"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119</a:t>
            </a:fld>
            <a:endParaRPr lang="en-US"/>
          </a:p>
        </p:txBody>
      </p:sp>
    </p:spTree>
    <p:extLst>
      <p:ext uri="{BB962C8B-B14F-4D97-AF65-F5344CB8AC3E}">
        <p14:creationId xmlns:p14="http://schemas.microsoft.com/office/powerpoint/2010/main" val="18798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3249BE-75F5-4FD6-8A6A-8C2F4D114286}" type="datetime1">
              <a:rPr lang="en-US" smtClean="0"/>
              <a:t>1/4/2024</a:t>
            </a:fld>
            <a:endParaRPr lang="en-US" dirty="0"/>
          </a:p>
        </p:txBody>
      </p:sp>
      <p:sp>
        <p:nvSpPr>
          <p:cNvPr id="5" name="Footer Placeholder 4"/>
          <p:cNvSpPr>
            <a:spLocks noGrp="1"/>
          </p:cNvSpPr>
          <p:nvPr>
            <p:ph type="ftr" sz="quarter" idx="11"/>
          </p:nvPr>
        </p:nvSpPr>
        <p:spPr>
          <a:xfrm>
            <a:off x="3486150" y="5624513"/>
            <a:ext cx="3228975" cy="273844"/>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sp>
        <p:nvSpPr>
          <p:cNvPr id="7" name="Title 1"/>
          <p:cNvSpPr txBox="1"/>
          <p:nvPr/>
        </p:nvSpPr>
        <p:spPr>
          <a:xfrm>
            <a:off x="1957387" y="869998"/>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Outcomes (POs)</a:t>
            </a:r>
          </a:p>
        </p:txBody>
      </p:sp>
      <p:graphicFrame>
        <p:nvGraphicFramePr>
          <p:cNvPr id="3" name="Diagram 2"/>
          <p:cNvGraphicFramePr/>
          <p:nvPr/>
        </p:nvGraphicFramePr>
        <p:xfrm>
          <a:off x="1885950" y="1735094"/>
          <a:ext cx="4357688" cy="544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2443163"/>
          <a:ext cx="4286250" cy="3779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957388" y="2871788"/>
          <a:ext cx="4286250" cy="3779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957389" y="3736884"/>
          <a:ext cx="4286249"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957388" y="4165509"/>
          <a:ext cx="4286250" cy="37791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957388" y="4586288"/>
          <a:ext cx="4286250" cy="37791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 name="Picture 1"/>
          <p:cNvPicPr>
            <a:picLocks noChangeAspect="1"/>
          </p:cNvPicPr>
          <p:nvPr/>
        </p:nvPicPr>
        <p:blipFill>
          <a:blip r:embed="rId37"/>
          <a:stretch>
            <a:fillRect/>
          </a:stretch>
        </p:blipFill>
        <p:spPr>
          <a:xfrm>
            <a:off x="1143501" y="837020"/>
            <a:ext cx="813887" cy="475529"/>
          </a:xfrm>
          <a:prstGeom prst="rect">
            <a:avLst/>
          </a:prstGeom>
        </p:spPr>
      </p:pic>
    </p:spTree>
    <p:extLst>
      <p:ext uri="{BB962C8B-B14F-4D97-AF65-F5344CB8AC3E}">
        <p14:creationId xmlns:p14="http://schemas.microsoft.com/office/powerpoint/2010/main" val="10870912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441960" y="1752600"/>
            <a:ext cx="8229600" cy="4525963"/>
          </a:xfrm>
        </p:spPr>
        <p:txBody>
          <a:bodyPr>
            <a:normAutofit/>
          </a:bodyPr>
          <a:lstStyle/>
          <a:p>
            <a:r>
              <a:rPr lang="en-US" sz="2000" dirty="0"/>
              <a:t>mean()</a:t>
            </a:r>
          </a:p>
          <a:p>
            <a:pPr lvl="1"/>
            <a:r>
              <a:rPr lang="en-US" sz="2000" dirty="0"/>
              <a:t>Mean(axis=0, </a:t>
            </a:r>
            <a:r>
              <a:rPr lang="en-US" sz="2000" dirty="0" err="1"/>
              <a:t>skipna</a:t>
            </a:r>
            <a:r>
              <a:rPr lang="en-US" sz="2000" dirty="0"/>
              <a:t>=True)</a:t>
            </a:r>
          </a:p>
          <a:p>
            <a:r>
              <a:rPr lang="en-US" sz="2000" dirty="0"/>
              <a:t>sum()</a:t>
            </a:r>
          </a:p>
          <a:p>
            <a:r>
              <a:rPr lang="en-US" sz="2000" dirty="0" err="1"/>
              <a:t>cumsum</a:t>
            </a:r>
            <a:r>
              <a:rPr lang="en-US" sz="2000" dirty="0"/>
              <a:t>()</a:t>
            </a:r>
          </a:p>
          <a:p>
            <a:r>
              <a:rPr lang="en-US" sz="2000" dirty="0"/>
              <a:t>describe(): return summary statistics of each column</a:t>
            </a:r>
          </a:p>
          <a:p>
            <a:pPr lvl="1"/>
            <a:r>
              <a:rPr lang="en-US" sz="2000" dirty="0"/>
              <a:t>for numeric data: mean, </a:t>
            </a:r>
            <a:r>
              <a:rPr lang="en-US" sz="2000" dirty="0" err="1"/>
              <a:t>std</a:t>
            </a:r>
            <a:r>
              <a:rPr lang="en-US" sz="2000" dirty="0"/>
              <a:t>, max, min, 25%, 50%, 75%, etc.</a:t>
            </a:r>
          </a:p>
          <a:p>
            <a:pPr lvl="1"/>
            <a:r>
              <a:rPr lang="en-US" sz="2000" dirty="0"/>
              <a:t>For non-numeric data: count, </a:t>
            </a:r>
            <a:r>
              <a:rPr lang="en-US" sz="2000" dirty="0" err="1"/>
              <a:t>uniq</a:t>
            </a:r>
            <a:r>
              <a:rPr lang="en-US" sz="2000" dirty="0"/>
              <a:t>, most-frequent item, etc.</a:t>
            </a:r>
          </a:p>
          <a:p>
            <a:r>
              <a:rPr lang="en-US" sz="2000" dirty="0" err="1"/>
              <a:t>corr</a:t>
            </a:r>
            <a:r>
              <a:rPr lang="en-US" sz="2000" dirty="0"/>
              <a:t>(): correlation between two Series, or between columns of a </a:t>
            </a:r>
            <a:r>
              <a:rPr lang="en-US" sz="2000" dirty="0" err="1"/>
              <a:t>DataFrame</a:t>
            </a:r>
            <a:endParaRPr lang="en-US" sz="2000" dirty="0"/>
          </a:p>
          <a:p>
            <a:r>
              <a:rPr lang="en-US" sz="2000" dirty="0" err="1"/>
              <a:t>corr_with</a:t>
            </a:r>
            <a:r>
              <a:rPr lang="en-US" sz="2000" dirty="0"/>
              <a:t>(): correlation between columns of </a:t>
            </a:r>
            <a:r>
              <a:rPr lang="en-US" sz="2000" dirty="0" err="1"/>
              <a:t>DataFram</a:t>
            </a:r>
            <a:r>
              <a:rPr lang="en-US" sz="2000" dirty="0"/>
              <a:t> and a series or between the columns of another </a:t>
            </a:r>
            <a:r>
              <a:rPr lang="en-US" sz="2000" dirty="0" err="1"/>
              <a:t>DataFrame</a:t>
            </a:r>
            <a:r>
              <a:rPr lang="en-US" sz="2000" dirty="0"/>
              <a:t> </a:t>
            </a:r>
          </a:p>
        </p:txBody>
      </p:sp>
      <p:pic>
        <p:nvPicPr>
          <p:cNvPr id="4" name="Content Placeholder 6"/>
          <p:cNvPicPr>
            <a:picLocks noChangeAspect="1"/>
          </p:cNvPicPr>
          <p:nvPr/>
        </p:nvPicPr>
        <p:blipFill>
          <a:blip r:embed="rId2"/>
          <a:stretch>
            <a:fillRect/>
          </a:stretch>
        </p:blipFill>
        <p:spPr>
          <a:xfrm>
            <a:off x="0" y="403982"/>
            <a:ext cx="1377950" cy="835025"/>
          </a:xfrm>
          <a:prstGeom prst="rect">
            <a:avLst/>
          </a:prstGeom>
        </p:spPr>
      </p:pic>
      <p:sp>
        <p:nvSpPr>
          <p:cNvPr id="5" name="Title 1"/>
          <p:cNvSpPr txBox="1"/>
          <p:nvPr/>
        </p:nvSpPr>
        <p:spPr>
          <a:xfrm>
            <a:off x="1371600" y="518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Other </a:t>
            </a:r>
            <a:r>
              <a:rPr lang="en-US" sz="2400" b="1" dirty="0" err="1"/>
              <a:t>DataFrame</a:t>
            </a:r>
            <a:r>
              <a:rPr lang="en-US" sz="2400" b="1" dirty="0"/>
              <a:t> functions</a:t>
            </a:r>
            <a:endParaRPr kumimoji="0" lang="en-US" sz="2400" b="1" i="0" u="none" strike="noStrike" kern="1200" cap="none" spc="0" normalizeH="0" baseline="0" noProof="0" dirty="0">
              <a:ln>
                <a:noFill/>
              </a:ln>
              <a:solidFill>
                <a:schemeClr val="dk1"/>
              </a:solidFill>
              <a:effectLst/>
              <a:uLnTx/>
              <a:uFillTx/>
            </a:endParaRPr>
          </a:p>
        </p:txBody>
      </p:sp>
      <p:sp>
        <p:nvSpPr>
          <p:cNvPr id="6" name="Date Placeholder 5"/>
          <p:cNvSpPr>
            <a:spLocks noGrp="1"/>
          </p:cNvSpPr>
          <p:nvPr>
            <p:ph type="dt" sz="half" idx="10"/>
          </p:nvPr>
        </p:nvSpPr>
        <p:spPr/>
        <p:txBody>
          <a:bodyPr/>
          <a:lstStyle/>
          <a:p>
            <a:fld id="{55E3ABBE-02FD-4005-9FFA-4D73FFE0C61C}" type="datetime1">
              <a:rPr lang="en-US" smtClean="0"/>
              <a:t>1/4/2024</a:t>
            </a:fld>
            <a:endParaRPr lang="en-US"/>
          </a:p>
        </p:txBody>
      </p:sp>
      <p:sp>
        <p:nvSpPr>
          <p:cNvPr id="7" name="Footer Placeholder 6"/>
          <p:cNvSpPr>
            <a:spLocks noGrp="1"/>
          </p:cNvSpPr>
          <p:nvPr>
            <p:ph type="ftr" sz="quarter" idx="11"/>
          </p:nvPr>
        </p:nvSpPr>
        <p:spPr/>
        <p:txBody>
          <a:bodyPr/>
          <a:lstStyle/>
          <a:p>
            <a:r>
              <a:rPr lang="en-US" smtClean="0"/>
              <a:t>Areeba Atiq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t>120</a:t>
            </a:fld>
            <a:endParaRPr lang="en-US"/>
          </a:p>
        </p:txBody>
      </p:sp>
    </p:spTree>
    <p:extLst>
      <p:ext uri="{BB962C8B-B14F-4D97-AF65-F5344CB8AC3E}">
        <p14:creationId xmlns:p14="http://schemas.microsoft.com/office/powerpoint/2010/main" val="6321642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Placeholder 4098"/>
          <p:cNvSpPr>
            <a:spLocks noGrp="1"/>
          </p:cNvSpPr>
          <p:nvPr>
            <p:ph type="body" idx="1"/>
          </p:nvPr>
        </p:nvSpPr>
        <p:spPr>
          <a:ln/>
        </p:spPr>
        <p:txBody>
          <a:bodyPr/>
          <a:lstStyle/>
          <a:p>
            <a:r>
              <a:rPr sz="2800" dirty="0"/>
              <a:t>Python is a great language for NLP:</a:t>
            </a:r>
          </a:p>
          <a:p>
            <a:pPr lvl="1"/>
            <a:r>
              <a:rPr sz="2400" dirty="0"/>
              <a:t>Simple</a:t>
            </a:r>
          </a:p>
          <a:p>
            <a:pPr lvl="1"/>
            <a:r>
              <a:rPr sz="2400" dirty="0"/>
              <a:t>Easy to debug:</a:t>
            </a:r>
          </a:p>
          <a:p>
            <a:pPr lvl="2"/>
            <a:r>
              <a:rPr sz="2000" dirty="0"/>
              <a:t>Exceptions</a:t>
            </a:r>
          </a:p>
          <a:p>
            <a:pPr lvl="2"/>
            <a:r>
              <a:rPr sz="2000" dirty="0"/>
              <a:t>Interpreted language</a:t>
            </a:r>
          </a:p>
          <a:p>
            <a:pPr lvl="1"/>
            <a:r>
              <a:rPr sz="2400" dirty="0"/>
              <a:t>Easy to structure</a:t>
            </a:r>
          </a:p>
          <a:p>
            <a:pPr lvl="2"/>
            <a:r>
              <a:rPr sz="2000" dirty="0"/>
              <a:t>Modules</a:t>
            </a:r>
          </a:p>
          <a:p>
            <a:pPr lvl="2"/>
            <a:r>
              <a:rPr sz="2000" dirty="0"/>
              <a:t>Object oriented programming</a:t>
            </a:r>
          </a:p>
          <a:p>
            <a:pPr lvl="1"/>
            <a:r>
              <a:rPr sz="2400" dirty="0"/>
              <a:t>Powerful string manipulation</a:t>
            </a:r>
          </a:p>
        </p:txBody>
      </p:sp>
      <p:pic>
        <p:nvPicPr>
          <p:cNvPr id="4" name="Content Placeholder 6"/>
          <p:cNvPicPr>
            <a:picLocks noChangeAspect="1"/>
          </p:cNvPicPr>
          <p:nvPr/>
        </p:nvPicPr>
        <p:blipFill>
          <a:blip r:embed="rId2"/>
          <a:stretch>
            <a:fillRect/>
          </a:stretch>
        </p:blipFill>
        <p:spPr>
          <a:xfrm>
            <a:off x="0" y="403982"/>
            <a:ext cx="1377950" cy="835025"/>
          </a:xfrm>
          <a:prstGeom prst="rect">
            <a:avLst/>
          </a:prstGeom>
        </p:spPr>
      </p:pic>
      <p:sp>
        <p:nvSpPr>
          <p:cNvPr id="5" name="Title 1"/>
          <p:cNvSpPr txBox="1"/>
          <p:nvPr/>
        </p:nvSpPr>
        <p:spPr>
          <a:xfrm>
            <a:off x="1371600" y="518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and Natural Language Processing </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79AF5D6B-58E9-4EC8-9A96-E4B92B192486}"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121</a:t>
            </a:fld>
            <a:endParaRPr lang="en-US"/>
          </a:p>
        </p:txBody>
      </p:sp>
    </p:spTree>
    <p:extLst>
      <p:ext uri="{BB962C8B-B14F-4D97-AF65-F5344CB8AC3E}">
        <p14:creationId xmlns:p14="http://schemas.microsoft.com/office/powerpoint/2010/main" val="21353294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3553"/>
          <p:cNvSpPr>
            <a:spLocks noGrp="1"/>
          </p:cNvSpPr>
          <p:nvPr>
            <p:ph type="ctrTitle"/>
          </p:nvPr>
        </p:nvSpPr>
        <p:spPr>
          <a:xfrm>
            <a:off x="381000" y="457200"/>
            <a:ext cx="7772400" cy="1143000"/>
          </a:xfrm>
          <a:ln/>
        </p:spPr>
        <p:txBody>
          <a:bodyPr anchor="ctr" anchorCtr="0">
            <a:normAutofit fontScale="90000"/>
          </a:bodyPr>
          <a:lstStyle/>
          <a:p>
            <a:pPr defTabSz="914400">
              <a:buClrTx/>
              <a:buSzTx/>
              <a:buFontTx/>
              <a:buNone/>
            </a:pPr>
            <a:r>
              <a:rPr lang="en-US" sz="3600" kern="1200" baseline="0" dirty="0" smtClean="0">
                <a:latin typeface="Times New Roman" panose="02020603050405020304" pitchFamily="18" charset="0"/>
              </a:rPr>
              <a:t/>
            </a:r>
            <a:br>
              <a:rPr lang="en-US" sz="3600" kern="1200" baseline="0" dirty="0" smtClean="0">
                <a:latin typeface="Times New Roman" panose="02020603050405020304" pitchFamily="18" charset="0"/>
              </a:rPr>
            </a:br>
            <a:r>
              <a:rPr lang="en-US" sz="3600" dirty="0">
                <a:latin typeface="Times New Roman" panose="02020603050405020304" pitchFamily="18" charset="0"/>
              </a:rPr>
              <a:t/>
            </a:r>
            <a:br>
              <a:rPr lang="en-US" sz="3600" dirty="0">
                <a:latin typeface="Times New Roman" panose="02020603050405020304" pitchFamily="18" charset="0"/>
              </a:rPr>
            </a:br>
            <a:endParaRPr sz="3600" kern="1200" baseline="0" dirty="0">
              <a:latin typeface="Times New Roman" panose="02020603050405020304" pitchFamily="18" charset="0"/>
            </a:endParaRPr>
          </a:p>
        </p:txBody>
      </p:sp>
      <p:sp>
        <p:nvSpPr>
          <p:cNvPr id="23555" name="Subtitle 23554"/>
          <p:cNvSpPr>
            <a:spLocks noGrp="1"/>
          </p:cNvSpPr>
          <p:nvPr>
            <p:ph type="subTitle" idx="1"/>
          </p:nvPr>
        </p:nvSpPr>
        <p:spPr>
          <a:xfrm>
            <a:off x="838200" y="1828800"/>
            <a:ext cx="7467600" cy="4267200"/>
          </a:xfrm>
          <a:ln/>
        </p:spPr>
        <p:txBody>
          <a:bodyPr>
            <a:normAutofit/>
          </a:bodyPr>
          <a:lstStyle/>
          <a:p>
            <a:pPr marL="609600" indent="-609600" algn="l" defTabSz="914400">
              <a:buClrTx/>
              <a:buSzTx/>
              <a:buFontTx/>
              <a:buChar char="•"/>
            </a:pPr>
            <a:r>
              <a:rPr sz="1800" kern="1200" baseline="0" dirty="0">
                <a:solidFill>
                  <a:schemeClr val="tx1"/>
                </a:solidFill>
                <a:latin typeface="Times New Roman" panose="02020603050405020304" pitchFamily="18" charset="0"/>
              </a:rPr>
              <a:t>Python </a:t>
            </a:r>
            <a:r>
              <a:rPr sz="1800" i="1" kern="1200" baseline="0" dirty="0">
                <a:solidFill>
                  <a:schemeClr val="tx1"/>
                </a:solidFill>
                <a:latin typeface="Times New Roman" panose="02020603050405020304" pitchFamily="18" charset="0"/>
              </a:rPr>
              <a:t>modules</a:t>
            </a:r>
            <a:r>
              <a:rPr sz="1800" kern="1200" baseline="0" dirty="0">
                <a:solidFill>
                  <a:schemeClr val="tx1"/>
                </a:solidFill>
                <a:latin typeface="Times New Roman" panose="02020603050405020304" pitchFamily="18" charset="0"/>
              </a:rPr>
              <a:t> “package program code and data for reuse.” (Lutz)</a:t>
            </a:r>
          </a:p>
          <a:p>
            <a:pPr marL="990600" lvl="1" indent="-533400" algn="l">
              <a:buChar char="–"/>
            </a:pPr>
            <a:r>
              <a:rPr sz="1800" kern="1200" dirty="0">
                <a:solidFill>
                  <a:schemeClr val="tx1"/>
                </a:solidFill>
              </a:rPr>
              <a:t>Similar to </a:t>
            </a:r>
            <a:r>
              <a:rPr sz="1800" i="1" kern="1200" dirty="0">
                <a:solidFill>
                  <a:schemeClr val="tx1"/>
                </a:solidFill>
              </a:rPr>
              <a:t>library</a:t>
            </a:r>
            <a:r>
              <a:rPr sz="1800" kern="1200" dirty="0">
                <a:solidFill>
                  <a:schemeClr val="tx1"/>
                </a:solidFill>
              </a:rPr>
              <a:t> in C, </a:t>
            </a:r>
            <a:r>
              <a:rPr sz="1800" i="1" kern="1200" dirty="0">
                <a:solidFill>
                  <a:schemeClr val="tx1"/>
                </a:solidFill>
              </a:rPr>
              <a:t>package </a:t>
            </a:r>
            <a:r>
              <a:rPr sz="1800" kern="1200" dirty="0">
                <a:solidFill>
                  <a:schemeClr val="tx1"/>
                </a:solidFill>
              </a:rPr>
              <a:t>in Java.                                             </a:t>
            </a:r>
          </a:p>
          <a:p>
            <a:pPr marL="609600" indent="-609600" algn="l" defTabSz="914400">
              <a:buClrTx/>
              <a:buSzTx/>
              <a:buFontTx/>
              <a:buChar char="•"/>
            </a:pPr>
            <a:r>
              <a:rPr sz="1800" kern="1200" baseline="0" dirty="0">
                <a:solidFill>
                  <a:schemeClr val="tx1"/>
                </a:solidFill>
                <a:latin typeface="Times New Roman" panose="02020603050405020304" pitchFamily="18" charset="0"/>
              </a:rPr>
              <a:t>Python </a:t>
            </a:r>
            <a:r>
              <a:rPr sz="1800" i="1" kern="1200" baseline="0" dirty="0">
                <a:solidFill>
                  <a:schemeClr val="tx1"/>
                </a:solidFill>
                <a:latin typeface="Times New Roman" panose="02020603050405020304" pitchFamily="18" charset="0"/>
              </a:rPr>
              <a:t>packages</a:t>
            </a:r>
            <a:r>
              <a:rPr sz="1800" kern="1200" baseline="0" dirty="0">
                <a:solidFill>
                  <a:schemeClr val="tx1"/>
                </a:solidFill>
                <a:latin typeface="Times New Roman" panose="02020603050405020304" pitchFamily="18" charset="0"/>
              </a:rPr>
              <a:t> are hierarchical modules (i.e., modules that contain other modules). </a:t>
            </a:r>
          </a:p>
          <a:p>
            <a:pPr marL="609600" indent="-609600" algn="l" defTabSz="914400">
              <a:buClrTx/>
              <a:buSzTx/>
              <a:buFontTx/>
              <a:buChar char="•"/>
            </a:pPr>
            <a:r>
              <a:rPr sz="1800" kern="1200" baseline="0" dirty="0">
                <a:solidFill>
                  <a:schemeClr val="tx1"/>
                </a:solidFill>
                <a:latin typeface="Times New Roman" panose="02020603050405020304" pitchFamily="18" charset="0"/>
              </a:rPr>
              <a:t>Three commands for accessing modules:</a:t>
            </a:r>
          </a:p>
          <a:p>
            <a:pPr marL="990600" lvl="1" indent="-533400" algn="l">
              <a:buFontTx/>
              <a:buAutoNum type="arabicPeriod"/>
            </a:pPr>
            <a:r>
              <a:rPr sz="1800" kern="1200" dirty="0">
                <a:solidFill>
                  <a:schemeClr val="tx1"/>
                </a:solidFill>
              </a:rPr>
              <a:t>import</a:t>
            </a:r>
          </a:p>
          <a:p>
            <a:pPr marL="990600" lvl="1" indent="-533400" algn="l">
              <a:buFontTx/>
              <a:buAutoNum type="arabicPeriod"/>
            </a:pPr>
            <a:r>
              <a:rPr sz="1800" kern="1200" dirty="0">
                <a:solidFill>
                  <a:schemeClr val="tx1"/>
                </a:solidFill>
              </a:rPr>
              <a:t>from…import</a:t>
            </a:r>
          </a:p>
          <a:p>
            <a:pPr marL="990600" lvl="1" indent="-533400" algn="l">
              <a:buFontTx/>
              <a:buAutoNum type="arabicPeriod"/>
            </a:pPr>
            <a:r>
              <a:rPr sz="1800" kern="1200" dirty="0">
                <a:solidFill>
                  <a:schemeClr val="tx1"/>
                </a:solidFill>
              </a:rPr>
              <a:t>reload </a:t>
            </a:r>
          </a:p>
        </p:txBody>
      </p:sp>
      <p:pic>
        <p:nvPicPr>
          <p:cNvPr id="4" name="Content Placeholder 6"/>
          <p:cNvPicPr>
            <a:picLocks noChangeAspect="1"/>
          </p:cNvPicPr>
          <p:nvPr/>
        </p:nvPicPr>
        <p:blipFill>
          <a:blip r:embed="rId2"/>
          <a:stretch>
            <a:fillRect/>
          </a:stretch>
        </p:blipFill>
        <p:spPr>
          <a:xfrm>
            <a:off x="-19594" y="533400"/>
            <a:ext cx="1377950" cy="835025"/>
          </a:xfrm>
          <a:prstGeom prst="rect">
            <a:avLst/>
          </a:prstGeom>
        </p:spPr>
      </p:pic>
      <p:sp>
        <p:nvSpPr>
          <p:cNvPr id="5" name="Title 1"/>
          <p:cNvSpPr txBox="1"/>
          <p:nvPr/>
        </p:nvSpPr>
        <p:spPr>
          <a:xfrm>
            <a:off x="1371600" y="518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rPr>
              <a:t>Modules and Packages</a:t>
            </a:r>
            <a:r>
              <a:rPr lang="en-US" sz="2400" b="1" dirty="0" smtClean="0"/>
              <a:t> </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28E3E256-6AA0-4799-8E4D-D94AC990A746}"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122</a:t>
            </a:fld>
            <a:endParaRPr lang="en-US"/>
          </a:p>
        </p:txBody>
      </p:sp>
    </p:spTree>
    <p:extLst>
      <p:ext uri="{BB962C8B-B14F-4D97-AF65-F5344CB8AC3E}">
        <p14:creationId xmlns:p14="http://schemas.microsoft.com/office/powerpoint/2010/main" val="14603551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5121"/>
          <p:cNvSpPr>
            <a:spLocks noGrp="1"/>
          </p:cNvSpPr>
          <p:nvPr>
            <p:ph type="title"/>
          </p:nvPr>
        </p:nvSpPr>
        <p:spPr>
          <a:ln/>
        </p:spPr>
        <p:txBody>
          <a:bodyPr anchor="ctr" anchorCtr="0">
            <a:normAutofit fontScale="90000"/>
          </a:bodyPr>
          <a:lstStyle/>
          <a:p>
            <a:r>
              <a:rPr lang="en-US" sz="3600" dirty="0" smtClean="0"/>
              <a:t/>
            </a:r>
            <a:br>
              <a:rPr lang="en-US" sz="3600" dirty="0" smtClean="0"/>
            </a:br>
            <a:r>
              <a:rPr lang="en-US" sz="3600" dirty="0"/>
              <a:t/>
            </a:r>
            <a:br>
              <a:rPr lang="en-US" sz="3600" dirty="0"/>
            </a:br>
            <a:r>
              <a:rPr lang="en-US" sz="3600" dirty="0" smtClean="0"/>
              <a:t/>
            </a:r>
            <a:br>
              <a:rPr lang="en-US" sz="3600" dirty="0" smtClean="0"/>
            </a:br>
            <a:endParaRPr sz="3600" dirty="0">
              <a:latin typeface="Courier New" panose="02070309020205020404" pitchFamily="49" charset="0"/>
            </a:endParaRPr>
          </a:p>
        </p:txBody>
      </p:sp>
      <p:sp>
        <p:nvSpPr>
          <p:cNvPr id="5123" name="Text Placeholder 5122"/>
          <p:cNvSpPr>
            <a:spLocks noGrp="1"/>
          </p:cNvSpPr>
          <p:nvPr>
            <p:ph type="body" idx="1"/>
          </p:nvPr>
        </p:nvSpPr>
        <p:spPr>
          <a:xfrm>
            <a:off x="685800" y="1752600"/>
            <a:ext cx="7772400" cy="4343400"/>
          </a:xfrm>
          <a:ln/>
        </p:spPr>
        <p:txBody>
          <a:bodyPr>
            <a:normAutofit/>
          </a:bodyPr>
          <a:lstStyle/>
          <a:p>
            <a:r>
              <a:rPr sz="1800" dirty="0"/>
              <a:t>The </a:t>
            </a:r>
            <a:r>
              <a:rPr sz="1800" i="1" dirty="0"/>
              <a:t>import </a:t>
            </a:r>
            <a:r>
              <a:rPr sz="1800" dirty="0"/>
              <a:t>command loads a module:</a:t>
            </a:r>
          </a:p>
          <a:p>
            <a:pPr lvl="2">
              <a:buNone/>
            </a:pPr>
            <a:r>
              <a:rPr sz="1800" dirty="0"/>
              <a:t># </a:t>
            </a:r>
            <a:r>
              <a:rPr sz="1800" i="1" dirty="0"/>
              <a:t>Load the regular expression module</a:t>
            </a:r>
          </a:p>
          <a:p>
            <a:pPr lvl="2">
              <a:buNone/>
            </a:pPr>
            <a:r>
              <a:rPr sz="1800" i="1" dirty="0"/>
              <a:t>&gt;&gt;&gt; </a:t>
            </a:r>
            <a:r>
              <a:rPr sz="1800" b="1" dirty="0"/>
              <a:t>import  re</a:t>
            </a:r>
            <a:r>
              <a:rPr sz="1800" i="1" dirty="0"/>
              <a:t> </a:t>
            </a:r>
            <a:endParaRPr sz="1800" dirty="0"/>
          </a:p>
          <a:p>
            <a:r>
              <a:rPr sz="1800" dirty="0"/>
              <a:t>To access the contents of a module, use </a:t>
            </a:r>
            <a:r>
              <a:rPr sz="1800" i="1" dirty="0"/>
              <a:t>dotted names</a:t>
            </a:r>
            <a:r>
              <a:rPr sz="1800" dirty="0"/>
              <a:t>:</a:t>
            </a:r>
          </a:p>
          <a:p>
            <a:pPr lvl="2">
              <a:buNone/>
            </a:pPr>
            <a:r>
              <a:rPr sz="1800" dirty="0"/>
              <a:t>#  </a:t>
            </a:r>
            <a:r>
              <a:rPr sz="1800" i="1" dirty="0"/>
              <a:t> Use the search method from the re module</a:t>
            </a:r>
          </a:p>
          <a:p>
            <a:pPr lvl="2">
              <a:buNone/>
            </a:pPr>
            <a:r>
              <a:rPr sz="1800" b="1" dirty="0"/>
              <a:t>&gt;&gt;&gt; </a:t>
            </a:r>
            <a:r>
              <a:rPr sz="1800" b="1" dirty="0" err="1"/>
              <a:t>re.search</a:t>
            </a:r>
            <a:r>
              <a:rPr sz="1800" b="1" dirty="0"/>
              <a:t>(‘\w+’, </a:t>
            </a:r>
            <a:r>
              <a:rPr sz="1800" b="1" dirty="0" err="1"/>
              <a:t>str</a:t>
            </a:r>
            <a:r>
              <a:rPr sz="1800" b="1" dirty="0"/>
              <a:t>)</a:t>
            </a:r>
          </a:p>
          <a:p>
            <a:r>
              <a:rPr sz="1800" dirty="0"/>
              <a:t>To list the contents of a module, use </a:t>
            </a:r>
            <a:r>
              <a:rPr sz="1800" i="1" dirty="0" err="1"/>
              <a:t>dir</a:t>
            </a:r>
            <a:r>
              <a:rPr sz="1800" i="1" dirty="0"/>
              <a:t>:</a:t>
            </a:r>
          </a:p>
          <a:p>
            <a:pPr lvl="2">
              <a:buNone/>
            </a:pPr>
            <a:r>
              <a:rPr sz="1800" b="1" dirty="0"/>
              <a:t>&gt;&gt;&gt; </a:t>
            </a:r>
            <a:r>
              <a:rPr sz="1800" b="1" dirty="0" err="1"/>
              <a:t>dir</a:t>
            </a:r>
            <a:r>
              <a:rPr sz="1800" b="1" dirty="0"/>
              <a:t>(re) </a:t>
            </a:r>
          </a:p>
          <a:p>
            <a:pPr lvl="2">
              <a:buNone/>
            </a:pPr>
            <a:r>
              <a:rPr sz="1800" dirty="0"/>
              <a:t>[‘DOTALL’, ‘I’, ‘IGNORECASE’,…]</a:t>
            </a:r>
          </a:p>
        </p:txBody>
      </p:sp>
      <p:pic>
        <p:nvPicPr>
          <p:cNvPr id="4" name="Content Placeholder 6"/>
          <p:cNvPicPr>
            <a:picLocks noChangeAspect="1"/>
          </p:cNvPicPr>
          <p:nvPr/>
        </p:nvPicPr>
        <p:blipFill>
          <a:blip r:embed="rId2"/>
          <a:stretch>
            <a:fillRect/>
          </a:stretch>
        </p:blipFill>
        <p:spPr>
          <a:xfrm>
            <a:off x="0" y="518374"/>
            <a:ext cx="1377950" cy="835025"/>
          </a:xfrm>
          <a:prstGeom prst="rect">
            <a:avLst/>
          </a:prstGeom>
        </p:spPr>
      </p:pic>
      <p:sp>
        <p:nvSpPr>
          <p:cNvPr id="6" name="Title 1"/>
          <p:cNvSpPr txBox="1"/>
          <p:nvPr/>
        </p:nvSpPr>
        <p:spPr>
          <a:xfrm>
            <a:off x="1371600" y="518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Modules and Packages: </a:t>
            </a:r>
            <a:r>
              <a:rPr lang="en-US" sz="2400" b="1" dirty="0">
                <a:latin typeface="Courier New" panose="02070309020205020404" pitchFamily="49" charset="0"/>
              </a:rPr>
              <a:t>import</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7747DFCB-FBCC-48DC-B78A-D206C569528C}"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123</a:t>
            </a:fld>
            <a:endParaRPr lang="en-US"/>
          </a:p>
        </p:txBody>
      </p:sp>
    </p:spTree>
    <p:extLst>
      <p:ext uri="{BB962C8B-B14F-4D97-AF65-F5344CB8AC3E}">
        <p14:creationId xmlns:p14="http://schemas.microsoft.com/office/powerpoint/2010/main" val="6033185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Placeholder 6146"/>
          <p:cNvSpPr>
            <a:spLocks noGrp="1"/>
          </p:cNvSpPr>
          <p:nvPr>
            <p:ph type="body" idx="1"/>
          </p:nvPr>
        </p:nvSpPr>
        <p:spPr>
          <a:ln/>
        </p:spPr>
        <p:txBody>
          <a:bodyPr/>
          <a:lstStyle/>
          <a:p>
            <a:r>
              <a:rPr sz="2800"/>
              <a:t>The </a:t>
            </a:r>
            <a:r>
              <a:rPr sz="2800" i="1">
                <a:latin typeface="Courier New" panose="02070309020205020404" pitchFamily="49" charset="0"/>
              </a:rPr>
              <a:t> from…import </a:t>
            </a:r>
            <a:r>
              <a:rPr sz="2800"/>
              <a:t>command loads individual functions and objects from a module:</a:t>
            </a:r>
          </a:p>
          <a:p>
            <a:pPr lvl="2">
              <a:buNone/>
            </a:pPr>
            <a:r>
              <a:rPr sz="1800">
                <a:latin typeface="Courier New" panose="02070309020205020404" pitchFamily="49" charset="0"/>
              </a:rPr>
              <a:t># Load the search function from the re module</a:t>
            </a:r>
          </a:p>
          <a:p>
            <a:pPr lvl="2">
              <a:buNone/>
            </a:pPr>
            <a:r>
              <a:rPr sz="1800" b="1">
                <a:latin typeface="Courier New" panose="02070309020205020404" pitchFamily="49" charset="0"/>
              </a:rPr>
              <a:t>&gt;&gt;&gt; from re import search</a:t>
            </a:r>
          </a:p>
          <a:p>
            <a:r>
              <a:rPr sz="2800"/>
              <a:t>Once an individual function or object is loaded with </a:t>
            </a:r>
            <a:r>
              <a:rPr sz="2800" i="1">
                <a:latin typeface="Courier New" panose="02070309020205020404" pitchFamily="49" charset="0"/>
              </a:rPr>
              <a:t>from…import,</a:t>
            </a:r>
            <a:r>
              <a:rPr sz="2800" i="1"/>
              <a:t> </a:t>
            </a:r>
            <a:r>
              <a:rPr sz="2800"/>
              <a:t>it can be used directly:</a:t>
            </a:r>
          </a:p>
          <a:p>
            <a:pPr lvl="2">
              <a:buNone/>
            </a:pPr>
            <a:r>
              <a:rPr sz="1800" i="1">
                <a:latin typeface="Courier New" panose="02070309020205020404" pitchFamily="49" charset="0"/>
              </a:rPr>
              <a:t># Use the search method from the re module</a:t>
            </a:r>
          </a:p>
          <a:p>
            <a:pPr lvl="2">
              <a:buNone/>
            </a:pPr>
            <a:r>
              <a:rPr sz="1800" b="1">
                <a:latin typeface="Courier New" panose="02070309020205020404" pitchFamily="49" charset="0"/>
              </a:rPr>
              <a:t>&gt;&gt;&gt; search (‘\w+’, str)</a:t>
            </a:r>
          </a:p>
        </p:txBody>
      </p:sp>
      <p:pic>
        <p:nvPicPr>
          <p:cNvPr id="4" name="Content Placeholder 6"/>
          <p:cNvPicPr>
            <a:picLocks noChangeAspect="1"/>
          </p:cNvPicPr>
          <p:nvPr/>
        </p:nvPicPr>
        <p:blipFill>
          <a:blip r:embed="rId2"/>
          <a:stretch>
            <a:fillRect/>
          </a:stretch>
        </p:blipFill>
        <p:spPr>
          <a:xfrm>
            <a:off x="30480" y="457200"/>
            <a:ext cx="1353154" cy="819999"/>
          </a:xfrm>
          <a:prstGeom prst="rect">
            <a:avLst/>
          </a:prstGeom>
        </p:spPr>
      </p:pic>
      <p:sp>
        <p:nvSpPr>
          <p:cNvPr id="2" name="Title 1"/>
          <p:cNvSpPr>
            <a:spLocks noGrp="1"/>
          </p:cNvSpPr>
          <p:nvPr>
            <p:ph type="title"/>
          </p:nvPr>
        </p:nvSpPr>
        <p:spPr/>
        <p:txBody>
          <a:bodyPr/>
          <a:lstStyle/>
          <a:p>
            <a:endParaRPr lang="en-US" dirty="0"/>
          </a:p>
        </p:txBody>
      </p:sp>
      <p:sp>
        <p:nvSpPr>
          <p:cNvPr id="6" name="Title 1"/>
          <p:cNvSpPr txBox="1"/>
          <p:nvPr/>
        </p:nvSpPr>
        <p:spPr>
          <a:xfrm>
            <a:off x="1371600" y="518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Modules and Packages: </a:t>
            </a:r>
            <a:r>
              <a:rPr lang="en-US" sz="2400" b="1" dirty="0">
                <a:latin typeface="Courier New" panose="02070309020205020404" pitchFamily="49" charset="0"/>
              </a:rPr>
              <a:t>import</a:t>
            </a:r>
            <a:endParaRPr kumimoji="0" lang="en-US" sz="2400" b="1" i="0" u="none" strike="noStrike" kern="1200" cap="none" spc="0" normalizeH="0" baseline="0" noProof="0" dirty="0">
              <a:ln>
                <a:noFill/>
              </a:ln>
              <a:solidFill>
                <a:schemeClr val="dk1"/>
              </a:solidFill>
              <a:effectLst/>
              <a:uLnTx/>
              <a:uFillTx/>
            </a:endParaRPr>
          </a:p>
        </p:txBody>
      </p:sp>
      <p:sp>
        <p:nvSpPr>
          <p:cNvPr id="3" name="Date Placeholder 2"/>
          <p:cNvSpPr>
            <a:spLocks noGrp="1"/>
          </p:cNvSpPr>
          <p:nvPr>
            <p:ph type="dt" sz="half" idx="10"/>
          </p:nvPr>
        </p:nvSpPr>
        <p:spPr/>
        <p:txBody>
          <a:bodyPr/>
          <a:lstStyle/>
          <a:p>
            <a:fld id="{FAF0CAA6-9179-47C7-8962-261B9B2ECE3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124</a:t>
            </a:fld>
            <a:endParaRPr lang="en-US"/>
          </a:p>
        </p:txBody>
      </p:sp>
    </p:spTree>
    <p:extLst>
      <p:ext uri="{BB962C8B-B14F-4D97-AF65-F5344CB8AC3E}">
        <p14:creationId xmlns:p14="http://schemas.microsoft.com/office/powerpoint/2010/main" val="17749803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7169"/>
          <p:cNvSpPr>
            <a:spLocks noGrp="1"/>
          </p:cNvSpPr>
          <p:nvPr>
            <p:ph type="title"/>
          </p:nvPr>
        </p:nvSpPr>
        <p:spPr>
          <a:ln/>
        </p:spPr>
        <p:txBody>
          <a:bodyPr anchor="ctr" anchorCtr="0">
            <a:normAutofit fontScale="90000"/>
          </a:bodyPr>
          <a:lstStyle/>
          <a:p>
            <a:r>
              <a:rPr lang="en-US" dirty="0" smtClean="0">
                <a:latin typeface="Courier New" panose="02070309020205020404" pitchFamily="49" charset="0"/>
              </a:rPr>
              <a:t/>
            </a:r>
            <a:br>
              <a:rPr lang="en-US" dirty="0" smtClean="0">
                <a:latin typeface="Courier New" panose="02070309020205020404" pitchFamily="49" charset="0"/>
              </a:rPr>
            </a:br>
            <a:r>
              <a:rPr lang="en-US" dirty="0">
                <a:latin typeface="Courier New" panose="02070309020205020404" pitchFamily="49" charset="0"/>
              </a:rPr>
              <a:t/>
            </a:r>
            <a:br>
              <a:rPr lang="en-US" dirty="0">
                <a:latin typeface="Courier New" panose="02070309020205020404" pitchFamily="49" charset="0"/>
              </a:rPr>
            </a:br>
            <a:r>
              <a:rPr lang="en-US" dirty="0" smtClean="0">
                <a:latin typeface="Courier New" panose="02070309020205020404" pitchFamily="49" charset="0"/>
              </a:rPr>
              <a:t/>
            </a:r>
            <a:br>
              <a:rPr lang="en-US" dirty="0" smtClean="0">
                <a:latin typeface="Courier New" panose="02070309020205020404" pitchFamily="49" charset="0"/>
              </a:rPr>
            </a:br>
            <a:endParaRPr dirty="0">
              <a:latin typeface="Courier New" panose="02070309020205020404" pitchFamily="49" charset="0"/>
            </a:endParaRPr>
          </a:p>
        </p:txBody>
      </p:sp>
      <p:sp>
        <p:nvSpPr>
          <p:cNvPr id="7171" name="Text Placeholder 7170"/>
          <p:cNvSpPr>
            <a:spLocks noGrp="1"/>
          </p:cNvSpPr>
          <p:nvPr>
            <p:ph type="body" sz="half" idx="1"/>
          </p:nvPr>
        </p:nvSpPr>
        <p:spPr>
          <a:xfrm>
            <a:off x="685800" y="1981200"/>
            <a:ext cx="3810000" cy="4114800"/>
          </a:xfrm>
          <a:ln/>
        </p:spPr>
        <p:txBody>
          <a:bodyPr>
            <a:normAutofit/>
          </a:bodyPr>
          <a:lstStyle/>
          <a:p>
            <a:pPr>
              <a:buClrTx/>
              <a:buSzTx/>
              <a:buFontTx/>
              <a:buNone/>
            </a:pPr>
            <a:r>
              <a:rPr sz="1800" u="sng" dirty="0"/>
              <a:t>Import</a:t>
            </a:r>
          </a:p>
          <a:p>
            <a:pPr>
              <a:buClrTx/>
              <a:buSzTx/>
              <a:buFontTx/>
            </a:pPr>
            <a:r>
              <a:rPr sz="1800" dirty="0"/>
              <a:t>Keeps module functions separate from user functions.</a:t>
            </a:r>
          </a:p>
          <a:p>
            <a:pPr>
              <a:buClrTx/>
              <a:buSzTx/>
              <a:buFontTx/>
            </a:pPr>
            <a:r>
              <a:rPr sz="1800" dirty="0"/>
              <a:t>Requires the use of dotted names.</a:t>
            </a:r>
          </a:p>
          <a:p>
            <a:pPr>
              <a:buClrTx/>
              <a:buSzTx/>
              <a:buFontTx/>
            </a:pPr>
            <a:r>
              <a:rPr sz="1800" dirty="0"/>
              <a:t>Works with reload.</a:t>
            </a:r>
          </a:p>
        </p:txBody>
      </p:sp>
      <p:sp>
        <p:nvSpPr>
          <p:cNvPr id="7172" name="Text Placeholder 7171"/>
          <p:cNvSpPr>
            <a:spLocks noGrp="1"/>
          </p:cNvSpPr>
          <p:nvPr>
            <p:ph type="body" sz="half" idx="2"/>
          </p:nvPr>
        </p:nvSpPr>
        <p:spPr>
          <a:xfrm>
            <a:off x="4648200" y="1981200"/>
            <a:ext cx="3810000" cy="4114800"/>
          </a:xfrm>
          <a:ln/>
        </p:spPr>
        <p:txBody>
          <a:bodyPr>
            <a:normAutofit/>
          </a:bodyPr>
          <a:lstStyle/>
          <a:p>
            <a:pPr>
              <a:buClrTx/>
              <a:buSzTx/>
              <a:buFontTx/>
              <a:buNone/>
            </a:pPr>
            <a:r>
              <a:rPr sz="1800" u="sng" dirty="0"/>
              <a:t>from…import</a:t>
            </a:r>
          </a:p>
          <a:p>
            <a:pPr>
              <a:buClrTx/>
              <a:buSzTx/>
              <a:buFontTx/>
            </a:pPr>
            <a:r>
              <a:rPr sz="1800" dirty="0"/>
              <a:t>Puts module functions and user functions together.</a:t>
            </a:r>
          </a:p>
          <a:p>
            <a:pPr>
              <a:buClrTx/>
              <a:buSzTx/>
              <a:buFontTx/>
            </a:pPr>
            <a:r>
              <a:rPr sz="1800" dirty="0"/>
              <a:t>More convenient names.</a:t>
            </a:r>
          </a:p>
          <a:p>
            <a:pPr>
              <a:buClrTx/>
              <a:buSzTx/>
              <a:buFontTx/>
            </a:pPr>
            <a:r>
              <a:rPr sz="1800" dirty="0"/>
              <a:t>Does not work with reload.</a:t>
            </a:r>
          </a:p>
        </p:txBody>
      </p:sp>
      <p:pic>
        <p:nvPicPr>
          <p:cNvPr id="5" name="Content Placeholder 6"/>
          <p:cNvPicPr>
            <a:picLocks noChangeAspect="1"/>
          </p:cNvPicPr>
          <p:nvPr/>
        </p:nvPicPr>
        <p:blipFill>
          <a:blip r:embed="rId2"/>
          <a:stretch>
            <a:fillRect/>
          </a:stretch>
        </p:blipFill>
        <p:spPr>
          <a:xfrm>
            <a:off x="0" y="457200"/>
            <a:ext cx="1383634" cy="838470"/>
          </a:xfrm>
          <a:prstGeom prst="rect">
            <a:avLst/>
          </a:prstGeom>
        </p:spPr>
      </p:pic>
      <p:sp>
        <p:nvSpPr>
          <p:cNvPr id="6" name="Title 1"/>
          <p:cNvSpPr txBox="1"/>
          <p:nvPr/>
        </p:nvSpPr>
        <p:spPr>
          <a:xfrm>
            <a:off x="1371600" y="518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Import vs. from…import</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56686D5B-848B-4182-8DE8-BA7C30AC9A01}"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125</a:t>
            </a:fld>
            <a:endParaRPr lang="en-US"/>
          </a:p>
        </p:txBody>
      </p:sp>
    </p:spTree>
    <p:extLst>
      <p:ext uri="{BB962C8B-B14F-4D97-AF65-F5344CB8AC3E}">
        <p14:creationId xmlns:p14="http://schemas.microsoft.com/office/powerpoint/2010/main" val="6852423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Placeholder 8194"/>
          <p:cNvSpPr>
            <a:spLocks noGrp="1"/>
          </p:cNvSpPr>
          <p:nvPr>
            <p:ph type="body" idx="1"/>
          </p:nvPr>
        </p:nvSpPr>
        <p:spPr>
          <a:ln/>
        </p:spPr>
        <p:txBody>
          <a:bodyPr>
            <a:normAutofit/>
          </a:bodyPr>
          <a:lstStyle/>
          <a:p>
            <a:pPr>
              <a:lnSpc>
                <a:spcPct val="90000"/>
              </a:lnSpc>
            </a:pPr>
            <a:r>
              <a:rPr sz="1800" dirty="0"/>
              <a:t>If you edit a module, you must use the reload command before the changes become visible in Python:</a:t>
            </a:r>
          </a:p>
          <a:p>
            <a:pPr lvl="1">
              <a:lnSpc>
                <a:spcPct val="90000"/>
              </a:lnSpc>
              <a:buNone/>
            </a:pPr>
            <a:r>
              <a:rPr sz="1800" dirty="0"/>
              <a:t>		&gt;&gt;&gt; import </a:t>
            </a:r>
            <a:r>
              <a:rPr sz="1800" dirty="0" err="1"/>
              <a:t>mymodule</a:t>
            </a:r>
            <a:endParaRPr sz="1800" dirty="0"/>
          </a:p>
          <a:p>
            <a:pPr lvl="1">
              <a:lnSpc>
                <a:spcPct val="90000"/>
              </a:lnSpc>
              <a:buNone/>
            </a:pPr>
            <a:r>
              <a:rPr sz="1800" dirty="0"/>
              <a:t>		...</a:t>
            </a:r>
          </a:p>
          <a:p>
            <a:pPr lvl="1">
              <a:lnSpc>
                <a:spcPct val="90000"/>
              </a:lnSpc>
              <a:buNone/>
            </a:pPr>
            <a:r>
              <a:rPr sz="1800" dirty="0"/>
              <a:t>		&gt;&gt;&gt; reload (</a:t>
            </a:r>
            <a:r>
              <a:rPr sz="1800" dirty="0" err="1"/>
              <a:t>mymodule</a:t>
            </a:r>
            <a:r>
              <a:rPr sz="1800" dirty="0"/>
              <a:t>)</a:t>
            </a:r>
          </a:p>
          <a:p>
            <a:pPr>
              <a:lnSpc>
                <a:spcPct val="90000"/>
              </a:lnSpc>
            </a:pPr>
            <a:r>
              <a:rPr sz="1800" dirty="0"/>
              <a:t>The reload command only affects modules that have been loaded with import; it does not update individual functions and objects loaded with </a:t>
            </a:r>
            <a:r>
              <a:rPr sz="1800" dirty="0" smtClean="0"/>
              <a:t>from...</a:t>
            </a:r>
            <a:r>
              <a:rPr sz="1800" dirty="0"/>
              <a:t>import.</a:t>
            </a:r>
          </a:p>
        </p:txBody>
      </p:sp>
      <p:pic>
        <p:nvPicPr>
          <p:cNvPr id="4" name="Content Placeholder 6"/>
          <p:cNvPicPr>
            <a:picLocks noChangeAspect="1"/>
          </p:cNvPicPr>
          <p:nvPr/>
        </p:nvPicPr>
        <p:blipFill>
          <a:blip r:embed="rId2"/>
          <a:stretch>
            <a:fillRect/>
          </a:stretch>
        </p:blipFill>
        <p:spPr>
          <a:xfrm>
            <a:off x="152400" y="609329"/>
            <a:ext cx="1132145" cy="686070"/>
          </a:xfrm>
          <a:prstGeom prst="rect">
            <a:avLst/>
          </a:prstGeom>
        </p:spPr>
      </p:pic>
      <p:sp>
        <p:nvSpPr>
          <p:cNvPr id="5" name="Title 1"/>
          <p:cNvSpPr txBox="1"/>
          <p:nvPr/>
        </p:nvSpPr>
        <p:spPr>
          <a:xfrm>
            <a:off x="1371600" y="6096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Modules and Packages: reload</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B91C9C09-2B00-4635-8109-85281BA88918}"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126</a:t>
            </a:fld>
            <a:endParaRPr lang="en-US"/>
          </a:p>
        </p:txBody>
      </p:sp>
    </p:spTree>
    <p:extLst>
      <p:ext uri="{BB962C8B-B14F-4D97-AF65-F5344CB8AC3E}">
        <p14:creationId xmlns:p14="http://schemas.microsoft.com/office/powerpoint/2010/main" val="10272120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4337"/>
          <p:cNvSpPr>
            <a:spLocks noGrp="1"/>
          </p:cNvSpPr>
          <p:nvPr>
            <p:ph type="title"/>
          </p:nvPr>
        </p:nvSpPr>
        <p:spPr>
          <a:ln/>
        </p:spPr>
        <p:txBody>
          <a:bodyPr anchor="ctr" anchorCtr="0">
            <a:normAutofit fontScale="90000"/>
          </a:bodyPr>
          <a:lstStyle/>
          <a:p>
            <a:r>
              <a:rPr lang="en-US" dirty="0" smtClean="0"/>
              <a:t/>
            </a:r>
            <a:br>
              <a:rPr lang="en-US" dirty="0" smtClean="0"/>
            </a:br>
            <a:endParaRPr dirty="0"/>
          </a:p>
        </p:txBody>
      </p:sp>
      <p:sp>
        <p:nvSpPr>
          <p:cNvPr id="14339" name="Text Placeholder 14338"/>
          <p:cNvSpPr>
            <a:spLocks noGrp="1"/>
          </p:cNvSpPr>
          <p:nvPr>
            <p:ph type="body" idx="1"/>
          </p:nvPr>
        </p:nvSpPr>
        <p:spPr>
          <a:ln/>
        </p:spPr>
        <p:txBody>
          <a:bodyPr/>
          <a:lstStyle/>
          <a:p>
            <a:r>
              <a:rPr sz="2800"/>
              <a:t>The Natural Language Toolkit (NLTK) provides:</a:t>
            </a:r>
          </a:p>
          <a:p>
            <a:pPr lvl="1"/>
            <a:r>
              <a:rPr sz="2400"/>
              <a:t>Basic classes for representing data relevant to natural language processing.</a:t>
            </a:r>
          </a:p>
          <a:p>
            <a:pPr lvl="1"/>
            <a:r>
              <a:rPr sz="2400"/>
              <a:t>Standard interfaces for performing tasks, such as tokenization, tagging, and parsing.</a:t>
            </a:r>
          </a:p>
          <a:p>
            <a:pPr lvl="1"/>
            <a:r>
              <a:rPr sz="2400"/>
              <a:t>Standard implementations of each task, which can be combined to solve complex problems.</a:t>
            </a:r>
          </a:p>
        </p:txBody>
      </p:sp>
      <p:pic>
        <p:nvPicPr>
          <p:cNvPr id="4" name="Content Placeholder 6"/>
          <p:cNvPicPr>
            <a:picLocks noChangeAspect="1"/>
          </p:cNvPicPr>
          <p:nvPr/>
        </p:nvPicPr>
        <p:blipFill>
          <a:blip r:embed="rId2"/>
          <a:stretch>
            <a:fillRect/>
          </a:stretch>
        </p:blipFill>
        <p:spPr>
          <a:xfrm>
            <a:off x="0" y="503103"/>
            <a:ext cx="1132145" cy="686070"/>
          </a:xfrm>
          <a:prstGeom prst="rect">
            <a:avLst/>
          </a:prstGeom>
        </p:spPr>
      </p:pic>
      <p:sp>
        <p:nvSpPr>
          <p:cNvPr id="5" name="Title 1"/>
          <p:cNvSpPr txBox="1"/>
          <p:nvPr/>
        </p:nvSpPr>
        <p:spPr>
          <a:xfrm>
            <a:off x="1371600" y="4802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Introduction to NLTK</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CAE64654-1BD5-412E-9191-147047FD035B}"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127</a:t>
            </a:fld>
            <a:endParaRPr lang="en-US"/>
          </a:p>
        </p:txBody>
      </p:sp>
    </p:spTree>
    <p:extLst>
      <p:ext uri="{BB962C8B-B14F-4D97-AF65-F5344CB8AC3E}">
        <p14:creationId xmlns:p14="http://schemas.microsoft.com/office/powerpoint/2010/main" val="6429146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5361"/>
          <p:cNvSpPr>
            <a:spLocks noGrp="1"/>
          </p:cNvSpPr>
          <p:nvPr>
            <p:ph type="title"/>
          </p:nvPr>
        </p:nvSpPr>
        <p:spPr>
          <a:xfrm>
            <a:off x="457200" y="5181600"/>
            <a:ext cx="8229600" cy="1143000"/>
          </a:xfrm>
          <a:ln/>
        </p:spPr>
        <p:txBody>
          <a:bodyPr anchor="ctr" anchorCtr="0"/>
          <a:lstStyle/>
          <a:p>
            <a:r>
              <a:rPr dirty="0" smtClean="0"/>
              <a:t> </a:t>
            </a:r>
            <a:endParaRPr dirty="0"/>
          </a:p>
        </p:txBody>
      </p:sp>
      <p:sp>
        <p:nvSpPr>
          <p:cNvPr id="15363" name="Text Placeholder 15362"/>
          <p:cNvSpPr>
            <a:spLocks noGrp="1"/>
          </p:cNvSpPr>
          <p:nvPr>
            <p:ph type="body" idx="1"/>
          </p:nvPr>
        </p:nvSpPr>
        <p:spPr>
          <a:xfrm>
            <a:off x="685800" y="1752600"/>
            <a:ext cx="7772400" cy="4343400"/>
          </a:xfrm>
          <a:ln/>
        </p:spPr>
        <p:txBody>
          <a:bodyPr>
            <a:normAutofit/>
          </a:bodyPr>
          <a:lstStyle/>
          <a:p>
            <a:pPr>
              <a:lnSpc>
                <a:spcPct val="90000"/>
              </a:lnSpc>
            </a:pPr>
            <a:r>
              <a:rPr sz="1800" b="1" dirty="0" err="1"/>
              <a:t>nltk.token</a:t>
            </a:r>
            <a:r>
              <a:rPr sz="1800" dirty="0"/>
              <a:t>: processing individual elements of text, such as words or sentences</a:t>
            </a:r>
            <a:r>
              <a:rPr sz="1800" dirty="0" smtClean="0"/>
              <a:t>.</a:t>
            </a:r>
            <a:endParaRPr lang="en-US" sz="1800" dirty="0" smtClean="0"/>
          </a:p>
          <a:p>
            <a:pPr>
              <a:lnSpc>
                <a:spcPct val="90000"/>
              </a:lnSpc>
            </a:pPr>
            <a:endParaRPr sz="1800" dirty="0"/>
          </a:p>
          <a:p>
            <a:pPr>
              <a:lnSpc>
                <a:spcPct val="90000"/>
              </a:lnSpc>
            </a:pPr>
            <a:r>
              <a:rPr sz="1800" b="1" dirty="0" err="1"/>
              <a:t>nltk.probability</a:t>
            </a:r>
            <a:r>
              <a:rPr sz="1800" b="1" dirty="0"/>
              <a:t>: </a:t>
            </a:r>
            <a:r>
              <a:rPr sz="1800" dirty="0"/>
              <a:t>modeling frequency distributions and probabilistic systems</a:t>
            </a:r>
            <a:r>
              <a:rPr sz="1800" dirty="0" smtClean="0"/>
              <a:t>.</a:t>
            </a:r>
            <a:endParaRPr lang="en-US" sz="1800" dirty="0" smtClean="0"/>
          </a:p>
          <a:p>
            <a:pPr>
              <a:lnSpc>
                <a:spcPct val="90000"/>
              </a:lnSpc>
            </a:pPr>
            <a:endParaRPr sz="1800" dirty="0"/>
          </a:p>
          <a:p>
            <a:pPr>
              <a:lnSpc>
                <a:spcPct val="90000"/>
              </a:lnSpc>
            </a:pPr>
            <a:r>
              <a:rPr sz="1800" b="1" dirty="0" err="1"/>
              <a:t>nltk.tagger</a:t>
            </a:r>
            <a:r>
              <a:rPr sz="1800" dirty="0"/>
              <a:t>: tagging tokens with supplemental information, such as parts of speech or </a:t>
            </a:r>
            <a:r>
              <a:rPr sz="1800" dirty="0" err="1"/>
              <a:t>wordnet</a:t>
            </a:r>
            <a:r>
              <a:rPr sz="1800" dirty="0"/>
              <a:t> sense tags</a:t>
            </a:r>
            <a:r>
              <a:rPr sz="1800" dirty="0" smtClean="0"/>
              <a:t>.</a:t>
            </a:r>
            <a:endParaRPr lang="en-US" sz="1800" dirty="0" smtClean="0"/>
          </a:p>
          <a:p>
            <a:pPr>
              <a:lnSpc>
                <a:spcPct val="90000"/>
              </a:lnSpc>
            </a:pPr>
            <a:endParaRPr sz="1800" b="1" dirty="0"/>
          </a:p>
          <a:p>
            <a:pPr>
              <a:lnSpc>
                <a:spcPct val="90000"/>
              </a:lnSpc>
            </a:pPr>
            <a:r>
              <a:rPr sz="1800" b="1" dirty="0" err="1"/>
              <a:t>nltk.parser</a:t>
            </a:r>
            <a:r>
              <a:rPr sz="1800" b="1" dirty="0"/>
              <a:t>: </a:t>
            </a:r>
            <a:r>
              <a:rPr sz="1800" dirty="0"/>
              <a:t>high-level interface for parsing texts</a:t>
            </a:r>
            <a:r>
              <a:rPr sz="1800" dirty="0" smtClean="0"/>
              <a:t>.</a:t>
            </a:r>
            <a:endParaRPr lang="en-US" sz="1800" dirty="0" smtClean="0"/>
          </a:p>
          <a:p>
            <a:pPr>
              <a:lnSpc>
                <a:spcPct val="90000"/>
              </a:lnSpc>
            </a:pPr>
            <a:endParaRPr sz="1800" dirty="0"/>
          </a:p>
          <a:p>
            <a:pPr>
              <a:lnSpc>
                <a:spcPct val="90000"/>
              </a:lnSpc>
            </a:pPr>
            <a:r>
              <a:rPr sz="1800" b="1" dirty="0" err="1"/>
              <a:t>nltk.chartparser</a:t>
            </a:r>
            <a:r>
              <a:rPr sz="1800" dirty="0"/>
              <a:t>: a chart-based implementation of the parser interface</a:t>
            </a:r>
            <a:r>
              <a:rPr sz="1800" dirty="0" smtClean="0"/>
              <a:t>.</a:t>
            </a:r>
            <a:endParaRPr lang="en-US" sz="1800" dirty="0" smtClean="0"/>
          </a:p>
          <a:p>
            <a:pPr>
              <a:lnSpc>
                <a:spcPct val="90000"/>
              </a:lnSpc>
            </a:pPr>
            <a:endParaRPr sz="1800" dirty="0"/>
          </a:p>
          <a:p>
            <a:pPr>
              <a:lnSpc>
                <a:spcPct val="90000"/>
              </a:lnSpc>
            </a:pPr>
            <a:r>
              <a:rPr sz="1800" b="1" dirty="0" err="1"/>
              <a:t>nltk.chunkparser</a:t>
            </a:r>
            <a:r>
              <a:rPr sz="1800" dirty="0"/>
              <a:t>: a regular-expression based surface parser</a:t>
            </a:r>
            <a:r>
              <a:rPr sz="2400" dirty="0"/>
              <a:t>.</a:t>
            </a:r>
            <a:endParaRPr sz="2400" dirty="0">
              <a:latin typeface="Courier New" panose="02070309020205020404" pitchFamily="49" charset="0"/>
            </a:endParaRPr>
          </a:p>
        </p:txBody>
      </p:sp>
      <p:pic>
        <p:nvPicPr>
          <p:cNvPr id="4" name="Content Placeholder 6"/>
          <p:cNvPicPr>
            <a:picLocks noChangeAspect="1"/>
          </p:cNvPicPr>
          <p:nvPr/>
        </p:nvPicPr>
        <p:blipFill>
          <a:blip r:embed="rId2"/>
          <a:stretch>
            <a:fillRect/>
          </a:stretch>
        </p:blipFill>
        <p:spPr>
          <a:xfrm>
            <a:off x="119727" y="503103"/>
            <a:ext cx="1132145" cy="686070"/>
          </a:xfrm>
          <a:prstGeom prst="rect">
            <a:avLst/>
          </a:prstGeom>
        </p:spPr>
      </p:pic>
      <p:sp>
        <p:nvSpPr>
          <p:cNvPr id="5" name="Title 1"/>
          <p:cNvSpPr txBox="1"/>
          <p:nvPr/>
        </p:nvSpPr>
        <p:spPr>
          <a:xfrm>
            <a:off x="1371600" y="503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NLTK: Example Modules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9242B0F2-3433-4DF6-9506-BE341EB299FB}"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128</a:t>
            </a:fld>
            <a:endParaRPr lang="en-US"/>
          </a:p>
        </p:txBody>
      </p:sp>
    </p:spTree>
    <p:extLst>
      <p:ext uri="{BB962C8B-B14F-4D97-AF65-F5344CB8AC3E}">
        <p14:creationId xmlns:p14="http://schemas.microsoft.com/office/powerpoint/2010/main" val="14726116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Placeholder 16386"/>
          <p:cNvSpPr>
            <a:spLocks noGrp="1"/>
          </p:cNvSpPr>
          <p:nvPr>
            <p:ph type="body" idx="1"/>
          </p:nvPr>
        </p:nvSpPr>
        <p:spPr>
          <a:ln/>
        </p:spPr>
        <p:txBody>
          <a:bodyPr>
            <a:normAutofit/>
          </a:bodyPr>
          <a:lstStyle/>
          <a:p>
            <a:r>
              <a:rPr sz="1800" dirty="0"/>
              <a:t>NLTK is organized as a flat hierarchy of packages and modules</a:t>
            </a:r>
            <a:r>
              <a:rPr sz="1800" dirty="0" smtClean="0"/>
              <a:t>.</a:t>
            </a:r>
            <a:endParaRPr lang="en-US" sz="1800" dirty="0" smtClean="0"/>
          </a:p>
          <a:p>
            <a:endParaRPr sz="1800" dirty="0"/>
          </a:p>
          <a:p>
            <a:r>
              <a:rPr sz="1800" dirty="0"/>
              <a:t>Each module provides the tools necessary to address a specific </a:t>
            </a:r>
            <a:r>
              <a:rPr sz="1800" dirty="0" smtClean="0"/>
              <a:t>task</a:t>
            </a:r>
            <a:endParaRPr lang="en-US" sz="1800" dirty="0" smtClean="0"/>
          </a:p>
          <a:p>
            <a:endParaRPr sz="1800" dirty="0"/>
          </a:p>
          <a:p>
            <a:r>
              <a:rPr sz="1800" dirty="0"/>
              <a:t>Modules contain two types of classes:</a:t>
            </a:r>
          </a:p>
          <a:p>
            <a:pPr lvl="1"/>
            <a:r>
              <a:rPr sz="1800" dirty="0"/>
              <a:t>Data-oriented classes are used to represent information relevant to natural language processing</a:t>
            </a:r>
            <a:r>
              <a:rPr sz="1800" dirty="0" smtClean="0"/>
              <a:t>.</a:t>
            </a:r>
            <a:endParaRPr lang="en-US" sz="1800" dirty="0" smtClean="0"/>
          </a:p>
          <a:p>
            <a:pPr marL="457200" lvl="1" indent="0">
              <a:buNone/>
            </a:pPr>
            <a:endParaRPr sz="1800" dirty="0"/>
          </a:p>
          <a:p>
            <a:pPr lvl="1"/>
            <a:r>
              <a:rPr sz="1800" dirty="0"/>
              <a:t>Task-oriented classes encapsulate the resources and methods needed to perform a specific task.</a:t>
            </a:r>
          </a:p>
        </p:txBody>
      </p:sp>
      <p:pic>
        <p:nvPicPr>
          <p:cNvPr id="4" name="Content Placeholder 6"/>
          <p:cNvPicPr>
            <a:picLocks noChangeAspect="1"/>
          </p:cNvPicPr>
          <p:nvPr/>
        </p:nvPicPr>
        <p:blipFill>
          <a:blip r:embed="rId2"/>
          <a:stretch>
            <a:fillRect/>
          </a:stretch>
        </p:blipFill>
        <p:spPr>
          <a:xfrm>
            <a:off x="0" y="503103"/>
            <a:ext cx="1132145" cy="686070"/>
          </a:xfrm>
          <a:prstGeom prst="rect">
            <a:avLst/>
          </a:prstGeom>
        </p:spPr>
      </p:pic>
      <p:sp>
        <p:nvSpPr>
          <p:cNvPr id="5" name="Title 1"/>
          <p:cNvSpPr txBox="1"/>
          <p:nvPr/>
        </p:nvSpPr>
        <p:spPr>
          <a:xfrm>
            <a:off x="1132145" y="52514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NLTK: Top-Level Organization</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AE4B83BB-153C-4428-9E83-1B306AA64BA4}"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129</a:t>
            </a:fld>
            <a:endParaRPr lang="en-US"/>
          </a:p>
        </p:txBody>
      </p:sp>
    </p:spTree>
    <p:extLst>
      <p:ext uri="{BB962C8B-B14F-4D97-AF65-F5344CB8AC3E}">
        <p14:creationId xmlns:p14="http://schemas.microsoft.com/office/powerpoint/2010/main" val="419738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D4B63A-AAC7-452F-8AAA-A19A8110431A}" type="datetime1">
              <a:rPr lang="en-US" smtClean="0"/>
              <a:t>1/4/2024</a:t>
            </a:fld>
            <a:endParaRPr lang="en-US" dirty="0"/>
          </a:p>
        </p:txBody>
      </p:sp>
      <p:sp>
        <p:nvSpPr>
          <p:cNvPr id="5" name="Footer Placeholder 4"/>
          <p:cNvSpPr>
            <a:spLocks noGrp="1"/>
          </p:cNvSpPr>
          <p:nvPr>
            <p:ph type="ftr" sz="quarter" idx="11"/>
          </p:nvPr>
        </p:nvSpPr>
        <p:spPr>
          <a:xfrm>
            <a:off x="3486150" y="5624512"/>
            <a:ext cx="3143250" cy="204788"/>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sp>
        <p:nvSpPr>
          <p:cNvPr id="7" name="Title 1"/>
          <p:cNvSpPr txBox="1"/>
          <p:nvPr/>
        </p:nvSpPr>
        <p:spPr>
          <a:xfrm>
            <a:off x="1957387" y="85725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Outcomes (POs)</a:t>
            </a:r>
          </a:p>
        </p:txBody>
      </p:sp>
      <p:graphicFrame>
        <p:nvGraphicFramePr>
          <p:cNvPr id="3" name="Diagram 2"/>
          <p:cNvGraphicFramePr/>
          <p:nvPr/>
        </p:nvGraphicFramePr>
        <p:xfrm>
          <a:off x="1957388" y="1586504"/>
          <a:ext cx="4286250" cy="62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2443163"/>
          <a:ext cx="4286250" cy="3779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957388" y="2871788"/>
          <a:ext cx="4286250" cy="3779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957389" y="3736884"/>
          <a:ext cx="4286249"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957388" y="4165509"/>
          <a:ext cx="4286250" cy="37791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957388" y="4586288"/>
          <a:ext cx="4286250" cy="37791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 name="Picture 1"/>
          <p:cNvPicPr>
            <a:picLocks noChangeAspect="1"/>
          </p:cNvPicPr>
          <p:nvPr/>
        </p:nvPicPr>
        <p:blipFill>
          <a:blip r:embed="rId37"/>
          <a:stretch>
            <a:fillRect/>
          </a:stretch>
        </p:blipFill>
        <p:spPr>
          <a:xfrm>
            <a:off x="1143000" y="870242"/>
            <a:ext cx="813887" cy="475529"/>
          </a:xfrm>
          <a:prstGeom prst="rect">
            <a:avLst/>
          </a:prstGeom>
        </p:spPr>
      </p:pic>
    </p:spTree>
    <p:extLst>
      <p:ext uri="{BB962C8B-B14F-4D97-AF65-F5344CB8AC3E}">
        <p14:creationId xmlns:p14="http://schemas.microsoft.com/office/powerpoint/2010/main" val="11753724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900" dirty="0" err="1"/>
              <a:t>Matplotlib</a:t>
            </a:r>
            <a:r>
              <a:rPr lang="en-US" sz="1900" dirty="0"/>
              <a:t> is a low level graph plotting library in python that serves as a visualization utility</a:t>
            </a:r>
            <a:r>
              <a:rPr lang="en-US" sz="1900" dirty="0" smtClean="0"/>
              <a:t>.</a:t>
            </a:r>
            <a:endParaRPr lang="en-US" sz="1900" dirty="0"/>
          </a:p>
          <a:p>
            <a:r>
              <a:rPr lang="en-US" sz="1900" dirty="0" err="1"/>
              <a:t>Matplotlib</a:t>
            </a:r>
            <a:r>
              <a:rPr lang="en-US" sz="1900" dirty="0"/>
              <a:t> was created by John D. Hunter</a:t>
            </a:r>
            <a:r>
              <a:rPr lang="en-US" sz="1900" dirty="0" smtClean="0"/>
              <a:t>.</a:t>
            </a:r>
            <a:endParaRPr lang="en-US" sz="1900" dirty="0"/>
          </a:p>
          <a:p>
            <a:r>
              <a:rPr lang="en-US" sz="1900" dirty="0" err="1"/>
              <a:t>Matplotlib</a:t>
            </a:r>
            <a:r>
              <a:rPr lang="en-US" sz="1900" dirty="0"/>
              <a:t> is open source and we can use it freely.</a:t>
            </a:r>
          </a:p>
          <a:p>
            <a:r>
              <a:rPr lang="en-US" sz="1900" dirty="0" err="1"/>
              <a:t>Matplotlib</a:t>
            </a:r>
            <a:r>
              <a:rPr lang="en-US" sz="1900" dirty="0"/>
              <a:t> is mostly written in python, a few segments are written in C, Objective-C and </a:t>
            </a:r>
            <a:r>
              <a:rPr lang="en-US" sz="1900" dirty="0" err="1"/>
              <a:t>Javascript</a:t>
            </a:r>
            <a:r>
              <a:rPr lang="en-US" sz="1900" dirty="0"/>
              <a:t> for Platform compatibility.</a:t>
            </a:r>
          </a:p>
          <a:p>
            <a:pPr marL="0" lvl="0" indent="0" eaLnBrk="0" fontAlgn="base" hangingPunct="0">
              <a:spcBef>
                <a:spcPct val="0"/>
              </a:spcBef>
              <a:spcAft>
                <a:spcPct val="0"/>
              </a:spcAft>
              <a:buNone/>
            </a:pPr>
            <a:r>
              <a:rPr lang="en-US" dirty="0"/>
              <a:t/>
            </a:r>
            <a:br>
              <a:rPr lang="en-US" dirty="0"/>
            </a:br>
            <a:r>
              <a:rPr lang="en-US" altLang="en-US" sz="1900" b="1" dirty="0">
                <a:cs typeface="Segoe UI" panose="020B0502040204020203" pitchFamily="34" charset="0"/>
              </a:rPr>
              <a:t>Import </a:t>
            </a:r>
            <a:r>
              <a:rPr lang="en-US" altLang="en-US" sz="1900" b="1" dirty="0" err="1">
                <a:cs typeface="Segoe UI" panose="020B0502040204020203" pitchFamily="34" charset="0"/>
              </a:rPr>
              <a:t>Matplotlib</a:t>
            </a:r>
            <a:endParaRPr lang="en-US" altLang="en-US" sz="1900" b="1" dirty="0">
              <a:cs typeface="Segoe UI" panose="020B0502040204020203" pitchFamily="34" charset="0"/>
            </a:endParaRPr>
          </a:p>
          <a:p>
            <a:pPr eaLnBrk="0" fontAlgn="base" hangingPunct="0">
              <a:spcBef>
                <a:spcPct val="0"/>
              </a:spcBef>
              <a:spcAft>
                <a:spcPct val="0"/>
              </a:spcAft>
            </a:pPr>
            <a:r>
              <a:rPr lang="en-US" altLang="en-US" sz="1900" dirty="0"/>
              <a:t>Once </a:t>
            </a:r>
            <a:r>
              <a:rPr lang="en-US" altLang="en-US" sz="1900" dirty="0" err="1"/>
              <a:t>Matplotlib</a:t>
            </a:r>
            <a:r>
              <a:rPr lang="en-US" altLang="en-US" sz="1900" dirty="0"/>
              <a:t> is installed, import it in your applications by adding the import </a:t>
            </a:r>
            <a:r>
              <a:rPr lang="en-US" altLang="en-US" sz="1900" i="1" dirty="0"/>
              <a:t>module</a:t>
            </a:r>
            <a:r>
              <a:rPr lang="en-US" altLang="en-US" sz="1900" dirty="0"/>
              <a:t> statement:</a:t>
            </a:r>
          </a:p>
          <a:p>
            <a:pPr marL="0" lvl="0" indent="0" eaLnBrk="0" fontAlgn="base" hangingPunct="0">
              <a:spcBef>
                <a:spcPct val="0"/>
              </a:spcBef>
              <a:spcAft>
                <a:spcPct val="0"/>
              </a:spcAft>
              <a:buNone/>
            </a:pPr>
            <a:r>
              <a:rPr lang="en-US" altLang="en-US" sz="1900" dirty="0">
                <a:solidFill>
                  <a:srgbClr val="FF0000"/>
                </a:solidFill>
              </a:rPr>
              <a:t>import </a:t>
            </a:r>
            <a:r>
              <a:rPr lang="en-US" altLang="en-US" sz="1900" dirty="0" err="1">
                <a:solidFill>
                  <a:srgbClr val="FF0000"/>
                </a:solidFill>
              </a:rPr>
              <a:t>matplotlib</a:t>
            </a:r>
            <a:endParaRPr lang="en-US" altLang="en-US" sz="1900" dirty="0">
              <a:solidFill>
                <a:srgbClr val="FF0000"/>
              </a:solidFill>
            </a:endParaRPr>
          </a:p>
          <a:p>
            <a:endParaRPr lang="en-US" dirty="0"/>
          </a:p>
        </p:txBody>
      </p:sp>
      <p:sp>
        <p:nvSpPr>
          <p:cNvPr id="4" name="Date Placeholder 3"/>
          <p:cNvSpPr>
            <a:spLocks noGrp="1"/>
          </p:cNvSpPr>
          <p:nvPr>
            <p:ph type="dt" sz="half" idx="10"/>
          </p:nvPr>
        </p:nvSpPr>
        <p:spPr>
          <a:xfrm>
            <a:off x="1371600" y="10090150"/>
            <a:ext cx="2133600" cy="365125"/>
          </a:xfrm>
        </p:spPr>
        <p:txBody>
          <a:bodyPr/>
          <a:lstStyle/>
          <a:p>
            <a:fld id="{C6FBC2DD-ABFB-49FA-B2BF-1F9DBECE22B4}" type="datetime1">
              <a:rPr lang="en-US" smtClean="0"/>
              <a:t>1/4/2024</a:t>
            </a:fld>
            <a:endParaRPr lang="en-US" dirty="0"/>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130</a:t>
            </a:fld>
            <a:endParaRPr lang="en-US"/>
          </a:p>
        </p:txBody>
      </p:sp>
      <p:pic>
        <p:nvPicPr>
          <p:cNvPr id="7" name="Content Placeholder 6"/>
          <p:cNvPicPr>
            <a:picLocks noChangeAspect="1"/>
          </p:cNvPicPr>
          <p:nvPr/>
        </p:nvPicPr>
        <p:blipFill>
          <a:blip r:embed="rId2"/>
          <a:stretch>
            <a:fillRect/>
          </a:stretch>
        </p:blipFill>
        <p:spPr>
          <a:xfrm>
            <a:off x="0" y="503103"/>
            <a:ext cx="1132145" cy="686070"/>
          </a:xfrm>
          <a:prstGeom prst="rect">
            <a:avLst/>
          </a:prstGeom>
        </p:spPr>
      </p:pic>
      <p:sp>
        <p:nvSpPr>
          <p:cNvPr id="8" name="Title 1"/>
          <p:cNvSpPr txBox="1"/>
          <p:nvPr/>
        </p:nvSpPr>
        <p:spPr>
          <a:xfrm>
            <a:off x="1132145" y="4802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What</a:t>
            </a:r>
            <a:r>
              <a:rPr lang="en-US" sz="2400" dirty="0"/>
              <a:t> </a:t>
            </a:r>
            <a:r>
              <a:rPr lang="en-US" sz="2400" b="1" dirty="0"/>
              <a:t>is </a:t>
            </a:r>
            <a:r>
              <a:rPr lang="en-US" sz="2400" b="1" dirty="0" err="1"/>
              <a:t>Matplotlib</a:t>
            </a:r>
            <a:r>
              <a:rPr lang="en-US" sz="2400" b="1" dirty="0"/>
              <a:t>?</a:t>
            </a:r>
          </a:p>
        </p:txBody>
      </p:sp>
      <p:sp>
        <p:nvSpPr>
          <p:cNvPr id="12" name="Rectangle 4"/>
          <p:cNvSpPr>
            <a:spLocks noChangeArrowheads="1"/>
          </p:cNvSpPr>
          <p:nvPr/>
        </p:nvSpPr>
        <p:spPr bwMode="auto">
          <a:xfrm>
            <a:off x="914400" y="37598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485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C80C0FA2-3642-4625-92DE-E5EADDD33B9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131</a:t>
            </a:fld>
            <a:endParaRPr lang="en-US"/>
          </a:p>
        </p:txBody>
      </p:sp>
      <p:pic>
        <p:nvPicPr>
          <p:cNvPr id="7" name="Content Placeholder 6"/>
          <p:cNvPicPr>
            <a:picLocks noChangeAspect="1"/>
          </p:cNvPicPr>
          <p:nvPr/>
        </p:nvPicPr>
        <p:blipFill>
          <a:blip r:embed="rId2"/>
          <a:stretch>
            <a:fillRect/>
          </a:stretch>
        </p:blipFill>
        <p:spPr>
          <a:xfrm>
            <a:off x="0" y="503103"/>
            <a:ext cx="1132145" cy="686070"/>
          </a:xfrm>
          <a:prstGeom prst="rect">
            <a:avLst/>
          </a:prstGeom>
        </p:spPr>
      </p:pic>
      <p:sp>
        <p:nvSpPr>
          <p:cNvPr id="8" name="Title 1"/>
          <p:cNvSpPr txBox="1"/>
          <p:nvPr/>
        </p:nvSpPr>
        <p:spPr>
          <a:xfrm>
            <a:off x="1132145" y="4802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2400" b="1" i="0" u="none" strike="noStrike" kern="1200" cap="none" spc="0" normalizeH="0" baseline="0" noProof="0" dirty="0" err="1" smtClean="0">
                <a:ln>
                  <a:noFill/>
                </a:ln>
                <a:solidFill>
                  <a:schemeClr val="dk1"/>
                </a:solidFill>
                <a:effectLst/>
                <a:uLnTx/>
                <a:uFillTx/>
              </a:rPr>
              <a:t>Matplotlib</a:t>
            </a:r>
            <a:endParaRPr kumimoji="0" lang="en-US" sz="2400" b="1" i="0" u="none" strike="noStrike" kern="1200" cap="none" spc="0" normalizeH="0" baseline="0" noProof="0" dirty="0">
              <a:ln>
                <a:noFill/>
              </a:ln>
              <a:solidFill>
                <a:schemeClr val="dk1"/>
              </a:solidFill>
              <a:effectLst/>
              <a:uLnTx/>
              <a:uFillTx/>
            </a:endParaRPr>
          </a:p>
        </p:txBody>
      </p:sp>
      <p:sp>
        <p:nvSpPr>
          <p:cNvPr id="9" name="Rectangle 1"/>
          <p:cNvSpPr>
            <a:spLocks noGrp="1" noChangeArrowheads="1"/>
          </p:cNvSpPr>
          <p:nvPr>
            <p:ph idx="1"/>
          </p:nvPr>
        </p:nvSpPr>
        <p:spPr bwMode="auto">
          <a:xfrm>
            <a:off x="457200" y="1606604"/>
            <a:ext cx="7620000" cy="41908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mn-lt"/>
                <a:cs typeface="Segoe UI" panose="020B0502040204020203" pitchFamily="34" charset="0"/>
              </a:rPr>
              <a:t>Pyplot</a:t>
            </a:r>
            <a:endParaRPr kumimoji="0" lang="en-US" altLang="en-US" sz="1800" b="1" i="0" u="none" strike="noStrike" cap="none" normalizeH="0" baseline="0" dirty="0" smtClean="0">
              <a:ln>
                <a:noFill/>
              </a:ln>
              <a:solidFill>
                <a:srgbClr val="000000"/>
              </a:solidFill>
              <a:effectLst/>
              <a:latin typeface="+mn-lt"/>
              <a:cs typeface="Segoe UI" panose="020B0502040204020203" pitchFamily="34" charset="0"/>
            </a:endParaRPr>
          </a:p>
          <a:p>
            <a:r>
              <a:rPr kumimoji="0" lang="en-US" altLang="en-US" sz="1800" b="0" i="0" u="none" strike="noStrike" cap="none" normalizeH="0" baseline="0" dirty="0" smtClean="0">
                <a:ln>
                  <a:noFill/>
                </a:ln>
                <a:solidFill>
                  <a:srgbClr val="000000"/>
                </a:solidFill>
                <a:effectLst/>
                <a:latin typeface="+mn-lt"/>
              </a:rPr>
              <a:t>Most of the </a:t>
            </a:r>
            <a:r>
              <a:rPr kumimoji="0" lang="en-US" altLang="en-US" sz="1800" b="0" i="0" u="none" strike="noStrike" cap="none" normalizeH="0" baseline="0" dirty="0" err="1" smtClean="0">
                <a:ln>
                  <a:noFill/>
                </a:ln>
                <a:solidFill>
                  <a:srgbClr val="000000"/>
                </a:solidFill>
                <a:effectLst/>
                <a:latin typeface="+mn-lt"/>
              </a:rPr>
              <a:t>Matplotlib</a:t>
            </a:r>
            <a:r>
              <a:rPr kumimoji="0" lang="en-US" altLang="en-US" sz="1800" b="0" i="0" u="none" strike="noStrike" cap="none" normalizeH="0" baseline="0" dirty="0" smtClean="0">
                <a:ln>
                  <a:noFill/>
                </a:ln>
                <a:solidFill>
                  <a:srgbClr val="000000"/>
                </a:solidFill>
                <a:effectLst/>
                <a:latin typeface="+mn-lt"/>
              </a:rPr>
              <a:t> utilities lies under the </a:t>
            </a:r>
            <a:r>
              <a:rPr kumimoji="0" lang="en-US" altLang="en-US" sz="1800" b="0" i="0" u="none" strike="noStrike" cap="none" normalizeH="0" baseline="0" dirty="0" err="1" smtClean="0">
                <a:ln>
                  <a:noFill/>
                </a:ln>
                <a:solidFill>
                  <a:srgbClr val="DC143C"/>
                </a:solidFill>
                <a:effectLst/>
                <a:latin typeface="+mn-lt"/>
              </a:rPr>
              <a:t>pyplot</a:t>
            </a:r>
            <a:r>
              <a:rPr kumimoji="0" lang="en-US" altLang="en-US" sz="1800" b="0" i="0" u="none" strike="noStrike" cap="none" normalizeH="0" baseline="0" dirty="0" smtClean="0">
                <a:ln>
                  <a:noFill/>
                </a:ln>
                <a:solidFill>
                  <a:srgbClr val="000000"/>
                </a:solidFill>
                <a:effectLst/>
                <a:latin typeface="+mn-lt"/>
              </a:rPr>
              <a:t> submodule, and are usually imported</a:t>
            </a:r>
            <a:r>
              <a:rPr kumimoji="0" lang="en-US" altLang="en-US" sz="1800" b="0" i="0" u="none" strike="noStrike" cap="none" normalizeH="0" dirty="0" smtClean="0">
                <a:ln>
                  <a:noFill/>
                </a:ln>
                <a:solidFill>
                  <a:srgbClr val="000000"/>
                </a:solidFill>
                <a:effectLst/>
                <a:latin typeface="+mn-lt"/>
              </a:rPr>
              <a:t> </a:t>
            </a:r>
            <a:r>
              <a:rPr kumimoji="0" lang="en-US" altLang="en-US" sz="1800" b="0" i="0" u="none" strike="noStrike" cap="none" normalizeH="0" baseline="0" dirty="0" smtClean="0">
                <a:ln>
                  <a:noFill/>
                </a:ln>
                <a:solidFill>
                  <a:srgbClr val="000000"/>
                </a:solidFill>
                <a:effectLst/>
                <a:latin typeface="+mn-lt"/>
              </a:rPr>
              <a:t>under the </a:t>
            </a:r>
            <a:r>
              <a:rPr kumimoji="0" lang="en-US" altLang="en-US" sz="1800" b="0" i="0" u="none" strike="noStrike" cap="none" normalizeH="0" baseline="0" dirty="0" err="1" smtClean="0">
                <a:ln>
                  <a:noFill/>
                </a:ln>
                <a:solidFill>
                  <a:srgbClr val="DC143C"/>
                </a:solidFill>
                <a:effectLst/>
                <a:latin typeface="+mn-lt"/>
              </a:rPr>
              <a:t>plt</a:t>
            </a:r>
            <a:r>
              <a:rPr kumimoji="0" lang="en-US" altLang="en-US" sz="1800" b="0" i="0" u="none" strike="noStrike" cap="none" normalizeH="0" baseline="0" dirty="0" smtClean="0">
                <a:ln>
                  <a:noFill/>
                </a:ln>
                <a:solidFill>
                  <a:srgbClr val="000000"/>
                </a:solidFill>
                <a:effectLst/>
                <a:latin typeface="+mn-lt"/>
              </a:rPr>
              <a:t> alias:</a:t>
            </a:r>
            <a:endParaRPr kumimoji="0" lang="en-US" altLang="en-US" sz="18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mn-lt"/>
              </a:rPr>
              <a:t>import </a:t>
            </a:r>
            <a:r>
              <a:rPr kumimoji="0" lang="en-US" altLang="en-US" sz="1800" b="0" i="0" u="none" strike="noStrike" cap="none" normalizeH="0" baseline="0" dirty="0" err="1" smtClean="0">
                <a:ln>
                  <a:noFill/>
                </a:ln>
                <a:solidFill>
                  <a:srgbClr val="FF0000"/>
                </a:solidFill>
                <a:effectLst/>
                <a:latin typeface="+mn-lt"/>
              </a:rPr>
              <a:t>matplotlib.pyplot</a:t>
            </a:r>
            <a:r>
              <a:rPr kumimoji="0" lang="en-US" altLang="en-US" sz="1800" b="0" i="0" u="none" strike="noStrike" cap="none" normalizeH="0" baseline="0" dirty="0" smtClean="0">
                <a:ln>
                  <a:noFill/>
                </a:ln>
                <a:solidFill>
                  <a:srgbClr val="FF0000"/>
                </a:solidFill>
                <a:effectLst/>
                <a:latin typeface="+mn-lt"/>
              </a:rPr>
              <a:t> as </a:t>
            </a:r>
            <a:r>
              <a:rPr kumimoji="0" lang="en-US" altLang="en-US" sz="1800" b="0" i="0" u="none" strike="noStrike" cap="none" normalizeH="0" baseline="0" dirty="0" err="1" smtClean="0">
                <a:ln>
                  <a:noFill/>
                </a:ln>
                <a:solidFill>
                  <a:srgbClr val="FF0000"/>
                </a:solidFill>
                <a:effectLst/>
                <a:latin typeface="+mn-lt"/>
              </a:rPr>
              <a:t>plt</a:t>
            </a:r>
            <a:endParaRPr kumimoji="0" lang="en-US" altLang="en-US" sz="1800" b="0" i="0" u="none" strike="noStrike" cap="none" normalizeH="0" baseline="0" dirty="0" smtClean="0">
              <a:ln>
                <a:noFill/>
              </a:ln>
              <a:solidFill>
                <a:srgbClr val="FF0000"/>
              </a:solidFill>
              <a:effectLst/>
              <a:latin typeface="+mn-lt"/>
            </a:endParaRPr>
          </a:p>
          <a:p>
            <a:r>
              <a:rPr kumimoji="0" lang="en-US" altLang="en-US" sz="1800" b="0" i="0" u="none" strike="noStrike" cap="none" normalizeH="0" baseline="0" dirty="0" smtClean="0">
                <a:ln>
                  <a:noFill/>
                </a:ln>
                <a:solidFill>
                  <a:srgbClr val="000000"/>
                </a:solidFill>
                <a:effectLst/>
                <a:latin typeface="+mn-lt"/>
              </a:rPr>
              <a:t>Now the </a:t>
            </a:r>
            <a:r>
              <a:rPr kumimoji="0" lang="en-US" altLang="en-US" sz="1800" b="0" i="0" u="none" strike="noStrike" cap="none" normalizeH="0" baseline="0" dirty="0" err="1" smtClean="0">
                <a:ln>
                  <a:noFill/>
                </a:ln>
                <a:solidFill>
                  <a:srgbClr val="000000"/>
                </a:solidFill>
                <a:effectLst/>
                <a:latin typeface="+mn-lt"/>
              </a:rPr>
              <a:t>Pyplot</a:t>
            </a:r>
            <a:r>
              <a:rPr kumimoji="0" lang="en-US" altLang="en-US" sz="1800" b="0" i="0" u="none" strike="noStrike" cap="none" normalizeH="0" baseline="0" dirty="0" smtClean="0">
                <a:ln>
                  <a:noFill/>
                </a:ln>
                <a:solidFill>
                  <a:srgbClr val="000000"/>
                </a:solidFill>
                <a:effectLst/>
                <a:latin typeface="+mn-lt"/>
              </a:rPr>
              <a:t> package can be referred to as </a:t>
            </a:r>
            <a:r>
              <a:rPr kumimoji="0" lang="en-US" altLang="en-US" sz="1800" b="0" i="0" u="none" strike="noStrike" cap="none" normalizeH="0" baseline="0" dirty="0" err="1" smtClean="0">
                <a:ln>
                  <a:noFill/>
                </a:ln>
                <a:solidFill>
                  <a:srgbClr val="DC143C"/>
                </a:solidFill>
                <a:effectLst/>
                <a:latin typeface="+mn-lt"/>
              </a:rPr>
              <a:t>plt</a:t>
            </a:r>
            <a:r>
              <a:rPr kumimoji="0" lang="en-US" altLang="en-US" sz="1100" b="0" i="0" u="none" strike="noStrike" cap="none" normalizeH="0" baseline="0" dirty="0" smtClean="0">
                <a:ln>
                  <a:noFill/>
                </a:ln>
                <a:solidFill>
                  <a:srgbClr val="000000"/>
                </a:solidFill>
                <a:effectLst/>
                <a:latin typeface="Verdana" panose="020B0604030504040204" pitchFamily="34" charset="0"/>
              </a:rPr>
              <a:t>.</a:t>
            </a:r>
          </a:p>
          <a:p>
            <a:endParaRPr lang="en-US" altLang="en-US" sz="1800" b="1" dirty="0">
              <a:solidFill>
                <a:srgbClr val="000000"/>
              </a:solidFill>
              <a:latin typeface="+mj-lt"/>
            </a:endParaRPr>
          </a:p>
          <a:p>
            <a:pPr marL="0" indent="0">
              <a:buNone/>
            </a:pPr>
            <a:r>
              <a:rPr kumimoji="0" lang="en-US" altLang="en-US" sz="1800" b="1" i="0" u="none" strike="noStrike" cap="none" normalizeH="0" baseline="0" dirty="0" smtClean="0">
                <a:ln>
                  <a:noFill/>
                </a:ln>
                <a:solidFill>
                  <a:srgbClr val="000000"/>
                </a:solidFill>
                <a:effectLst/>
                <a:latin typeface="+mj-lt"/>
              </a:rPr>
              <a:t>Example</a:t>
            </a:r>
          </a:p>
          <a:p>
            <a:endParaRPr lang="en-US" sz="1200" dirty="0">
              <a:latin typeface="+mn-lt"/>
            </a:endParaRPr>
          </a:p>
          <a:p>
            <a:r>
              <a:rPr lang="en-US" sz="1200" dirty="0">
                <a:latin typeface="+mn-lt"/>
              </a:rPr>
              <a:t>Draw a line in a diagram from position (0,0) to position (6,250):</a:t>
            </a:r>
          </a:p>
          <a:p>
            <a:r>
              <a:rPr lang="en-US" sz="1200" dirty="0">
                <a:latin typeface="+mn-lt"/>
              </a:rPr>
              <a:t>import </a:t>
            </a:r>
            <a:r>
              <a:rPr lang="en-US" sz="1200" dirty="0" err="1">
                <a:latin typeface="+mn-lt"/>
              </a:rPr>
              <a:t>matplotlib.pyplot</a:t>
            </a:r>
            <a:r>
              <a:rPr lang="en-US" sz="1200" dirty="0">
                <a:latin typeface="+mn-lt"/>
              </a:rPr>
              <a:t> as </a:t>
            </a:r>
            <a:r>
              <a:rPr lang="en-US" sz="1200" dirty="0" err="1">
                <a:latin typeface="+mn-lt"/>
              </a:rPr>
              <a:t>plt</a:t>
            </a:r>
            <a:r>
              <a:rPr lang="en-US" sz="1200" dirty="0">
                <a:latin typeface="+mn-lt"/>
              </a:rPr>
              <a:t/>
            </a:r>
            <a:br>
              <a:rPr lang="en-US" sz="1200" dirty="0">
                <a:latin typeface="+mn-lt"/>
              </a:rPr>
            </a:br>
            <a:r>
              <a:rPr lang="en-US" sz="1200" dirty="0">
                <a:latin typeface="+mn-lt"/>
              </a:rPr>
              <a:t>import </a:t>
            </a:r>
            <a:r>
              <a:rPr lang="en-US" sz="1200" dirty="0" err="1">
                <a:latin typeface="+mn-lt"/>
              </a:rPr>
              <a:t>numpy</a:t>
            </a:r>
            <a:r>
              <a:rPr lang="en-US" sz="1200" dirty="0">
                <a:latin typeface="+mn-lt"/>
              </a:rPr>
              <a:t> as np</a:t>
            </a:r>
            <a:br>
              <a:rPr lang="en-US" sz="1200" dirty="0">
                <a:latin typeface="+mn-lt"/>
              </a:rPr>
            </a:br>
            <a:r>
              <a:rPr lang="en-US" sz="1200" dirty="0">
                <a:latin typeface="+mn-lt"/>
              </a:rPr>
              <a:t/>
            </a:r>
            <a:br>
              <a:rPr lang="en-US" sz="1200" dirty="0">
                <a:latin typeface="+mn-lt"/>
              </a:rPr>
            </a:br>
            <a:r>
              <a:rPr lang="en-US" sz="1200" dirty="0" err="1">
                <a:latin typeface="+mn-lt"/>
              </a:rPr>
              <a:t>xpoints</a:t>
            </a:r>
            <a:r>
              <a:rPr lang="en-US" sz="1200" dirty="0">
                <a:latin typeface="+mn-lt"/>
              </a:rPr>
              <a:t> = </a:t>
            </a:r>
            <a:r>
              <a:rPr lang="en-US" sz="1200" dirty="0" err="1">
                <a:latin typeface="+mn-lt"/>
              </a:rPr>
              <a:t>np.array</a:t>
            </a:r>
            <a:r>
              <a:rPr lang="en-US" sz="1200" dirty="0">
                <a:latin typeface="+mn-lt"/>
              </a:rPr>
              <a:t>([0, 6])</a:t>
            </a:r>
            <a:br>
              <a:rPr lang="en-US" sz="1200" dirty="0">
                <a:latin typeface="+mn-lt"/>
              </a:rPr>
            </a:br>
            <a:r>
              <a:rPr lang="en-US" sz="1200" dirty="0" err="1">
                <a:latin typeface="+mn-lt"/>
              </a:rPr>
              <a:t>ypoints</a:t>
            </a:r>
            <a:r>
              <a:rPr lang="en-US" sz="1200" dirty="0">
                <a:latin typeface="+mn-lt"/>
              </a:rPr>
              <a:t> = </a:t>
            </a:r>
            <a:r>
              <a:rPr lang="en-US" sz="1200" dirty="0" err="1">
                <a:latin typeface="+mn-lt"/>
              </a:rPr>
              <a:t>np.array</a:t>
            </a:r>
            <a:r>
              <a:rPr lang="en-US" sz="1200" dirty="0">
                <a:latin typeface="+mn-lt"/>
              </a:rPr>
              <a:t>([0, 250])</a:t>
            </a:r>
            <a:br>
              <a:rPr lang="en-US" sz="1200" dirty="0">
                <a:latin typeface="+mn-lt"/>
              </a:rPr>
            </a:br>
            <a:r>
              <a:rPr lang="en-US" sz="1200" dirty="0">
                <a:latin typeface="+mn-lt"/>
              </a:rPr>
              <a:t/>
            </a:r>
            <a:br>
              <a:rPr lang="en-US" sz="1200" dirty="0">
                <a:latin typeface="+mn-lt"/>
              </a:rPr>
            </a:br>
            <a:r>
              <a:rPr lang="en-US" sz="1200" dirty="0" err="1">
                <a:latin typeface="+mn-lt"/>
              </a:rPr>
              <a:t>plt.plot</a:t>
            </a:r>
            <a:r>
              <a:rPr lang="en-US" sz="1200" dirty="0">
                <a:latin typeface="+mn-lt"/>
              </a:rPr>
              <a:t>(</a:t>
            </a:r>
            <a:r>
              <a:rPr lang="en-US" sz="1200" dirty="0" err="1">
                <a:latin typeface="+mn-lt"/>
              </a:rPr>
              <a:t>xpoints</a:t>
            </a:r>
            <a:r>
              <a:rPr lang="en-US" sz="1200" dirty="0">
                <a:latin typeface="+mn-lt"/>
              </a:rPr>
              <a:t>, </a:t>
            </a:r>
            <a:r>
              <a:rPr lang="en-US" sz="1200" dirty="0" err="1">
                <a:latin typeface="+mn-lt"/>
              </a:rPr>
              <a:t>ypoints</a:t>
            </a:r>
            <a:r>
              <a:rPr lang="en-US" sz="1200" dirty="0">
                <a:latin typeface="+mn-lt"/>
              </a:rPr>
              <a:t>)</a:t>
            </a:r>
            <a:br>
              <a:rPr lang="en-US" sz="1200" dirty="0">
                <a:latin typeface="+mn-lt"/>
              </a:rPr>
            </a:br>
            <a:r>
              <a:rPr lang="en-US" sz="1200" dirty="0" err="1">
                <a:latin typeface="+mn-lt"/>
              </a:rPr>
              <a:t>plt.show</a:t>
            </a:r>
            <a:r>
              <a:rPr lang="en-US" sz="1200" dirty="0">
                <a:latin typeface="+mn-lt"/>
              </a:rPr>
              <a:t>()</a:t>
            </a:r>
          </a:p>
          <a:p>
            <a:pPr marL="0" indent="0">
              <a:buNone/>
            </a:pPr>
            <a:endParaRPr kumimoji="0" lang="en-US" altLang="en-US" sz="1800" b="1" i="0" u="none" strike="noStrike" cap="none" normalizeH="0" baseline="0" dirty="0" smtClean="0">
              <a:ln>
                <a:noFill/>
              </a:ln>
              <a:solidFill>
                <a:schemeClr val="tx1"/>
              </a:solidFill>
              <a:effectLst/>
              <a:latin typeface="+mj-lt"/>
            </a:endParaRPr>
          </a:p>
        </p:txBody>
      </p:sp>
      <p:pic>
        <p:nvPicPr>
          <p:cNvPr id="2051" name="Picture 3" descr="https://www.w3schools.com/python/img_matplotlib_py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25" y="3256766"/>
            <a:ext cx="3813175" cy="284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1893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err="1"/>
              <a:t>Matplotlib</a:t>
            </a:r>
            <a:r>
              <a:rPr lang="en-US" sz="1800" dirty="0"/>
              <a:t> is a comprehensive and widely-used 2D plotting library for the Python programming language. It provides a versatile set of tools for creating a variety of static, animated, and interactive visualizations in Python scripts, applications, and interactive computing environments. </a:t>
            </a:r>
            <a:r>
              <a:rPr lang="en-US" sz="1800" dirty="0" err="1"/>
              <a:t>Matplotlib</a:t>
            </a:r>
            <a:r>
              <a:rPr lang="en-US" sz="1800" dirty="0"/>
              <a:t> is particularly popular in the fields of data science, scientific research, and engineering due to its flexibility and ease of use</a:t>
            </a:r>
            <a:r>
              <a:rPr lang="en-US" sz="1800" dirty="0" smtClean="0"/>
              <a:t>.</a:t>
            </a:r>
          </a:p>
          <a:p>
            <a:endParaRPr lang="en-US" sz="1800" dirty="0" smtClean="0"/>
          </a:p>
          <a:p>
            <a:r>
              <a:rPr lang="en-US" sz="1800" dirty="0" err="1"/>
              <a:t>Matplotlib</a:t>
            </a:r>
            <a:r>
              <a:rPr lang="en-US" sz="1800" dirty="0"/>
              <a:t> is a foundational library in the Python ecosystem for data visualization and is often used in conjunction with other libraries such as </a:t>
            </a:r>
            <a:r>
              <a:rPr lang="en-US" sz="1800" dirty="0" err="1"/>
              <a:t>NumPy</a:t>
            </a:r>
            <a:r>
              <a:rPr lang="en-US" sz="1800" dirty="0"/>
              <a:t>, pandas, and </a:t>
            </a:r>
            <a:r>
              <a:rPr lang="en-US" sz="1800" dirty="0" err="1"/>
              <a:t>SciPy</a:t>
            </a:r>
            <a:r>
              <a:rPr lang="en-US" sz="1800" dirty="0"/>
              <a:t> to analyze and visualize data effectively. Its flexibility and extensive documentation make it a powerful tool for both beginners and experienced developers in the Python community.</a:t>
            </a:r>
            <a:endParaRPr lang="en-US" sz="1800" dirty="0"/>
          </a:p>
        </p:txBody>
      </p:sp>
      <p:sp>
        <p:nvSpPr>
          <p:cNvPr id="4" name="Date Placeholder 3"/>
          <p:cNvSpPr>
            <a:spLocks noGrp="1"/>
          </p:cNvSpPr>
          <p:nvPr>
            <p:ph type="dt" sz="half" idx="10"/>
          </p:nvPr>
        </p:nvSpPr>
        <p:spPr/>
        <p:txBody>
          <a:bodyPr/>
          <a:lstStyle/>
          <a:p>
            <a:fld id="{227126F3-A7F8-42E3-B5F3-67CA00D0F23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132</a:t>
            </a:fld>
            <a:endParaRPr lang="en-US"/>
          </a:p>
        </p:txBody>
      </p:sp>
      <p:pic>
        <p:nvPicPr>
          <p:cNvPr id="7" name="Content Placeholder 6"/>
          <p:cNvPicPr>
            <a:picLocks noChangeAspect="1"/>
          </p:cNvPicPr>
          <p:nvPr/>
        </p:nvPicPr>
        <p:blipFill>
          <a:blip r:embed="rId2"/>
          <a:stretch>
            <a:fillRect/>
          </a:stretch>
        </p:blipFill>
        <p:spPr>
          <a:xfrm>
            <a:off x="0" y="503103"/>
            <a:ext cx="1132145" cy="686070"/>
          </a:xfrm>
          <a:prstGeom prst="rect">
            <a:avLst/>
          </a:prstGeom>
        </p:spPr>
      </p:pic>
      <p:sp>
        <p:nvSpPr>
          <p:cNvPr id="8" name="Title 1"/>
          <p:cNvSpPr txBox="1"/>
          <p:nvPr/>
        </p:nvSpPr>
        <p:spPr>
          <a:xfrm>
            <a:off x="1132145" y="4802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2400" b="1" i="0" u="none" strike="noStrike" kern="1200" cap="none" spc="0" normalizeH="0" baseline="0" noProof="0" dirty="0" err="1" smtClean="0">
                <a:ln>
                  <a:noFill/>
                </a:ln>
                <a:solidFill>
                  <a:schemeClr val="dk1"/>
                </a:solidFill>
                <a:effectLst/>
                <a:uLnTx/>
                <a:uFillTx/>
              </a:rPr>
              <a:t>Matplotlib</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42082018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990600"/>
            <a:ext cx="7696200" cy="5213350"/>
          </a:xfrm>
        </p:spPr>
        <p:txBody>
          <a:bodyPr>
            <a:normAutofit/>
          </a:bodyPr>
          <a:lstStyle/>
          <a:p>
            <a:pPr marL="457200" indent="-457200" algn="just">
              <a:buAutoNum type="arabicParenR"/>
            </a:pPr>
            <a:r>
              <a:rPr lang="en-IN" sz="2000" dirty="0">
                <a:solidFill>
                  <a:schemeClr val="tx1"/>
                </a:solidFill>
              </a:rPr>
              <a:t>What is semantic tagging?</a:t>
            </a:r>
          </a:p>
          <a:p>
            <a:pPr marL="457200" indent="-457200" algn="just">
              <a:buAutoNum type="arabicParenR"/>
            </a:pPr>
            <a:r>
              <a:rPr lang="en-IN" sz="2000" dirty="0">
                <a:solidFill>
                  <a:schemeClr val="tx1"/>
                </a:solidFill>
              </a:rPr>
              <a:t>Why semantic tags are used?</a:t>
            </a:r>
          </a:p>
          <a:p>
            <a:pPr marL="457200" indent="-457200" algn="just">
              <a:buAutoNum type="arabicParenR"/>
            </a:pPr>
            <a:r>
              <a:rPr lang="en-IN" sz="2000" dirty="0">
                <a:solidFill>
                  <a:schemeClr val="tx1"/>
                </a:solidFill>
              </a:rPr>
              <a:t>Why semantic features are important?</a:t>
            </a:r>
          </a:p>
        </p:txBody>
      </p:sp>
      <p:sp>
        <p:nvSpPr>
          <p:cNvPr id="4" name="Date Placeholder 3"/>
          <p:cNvSpPr>
            <a:spLocks noGrp="1"/>
          </p:cNvSpPr>
          <p:nvPr>
            <p:ph type="dt" sz="half" idx="10"/>
          </p:nvPr>
        </p:nvSpPr>
        <p:spPr/>
        <p:txBody>
          <a:bodyPr/>
          <a:lstStyle/>
          <a:p>
            <a:fld id="{9DF300CB-AB3D-47C0-B3F5-9F7459A8F9D6}"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133</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Questions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990600"/>
            <a:ext cx="7696200" cy="5213350"/>
          </a:xfrm>
        </p:spPr>
        <p:txBody>
          <a:bodyPr>
            <a:normAutofit/>
          </a:bodyPr>
          <a:lstStyle/>
          <a:p>
            <a:pPr marL="457200" indent="-457200" algn="just">
              <a:buAutoNum type="arabicParenR"/>
            </a:pPr>
            <a:r>
              <a:rPr lang="en-IN" sz="2000" dirty="0">
                <a:solidFill>
                  <a:schemeClr val="tx1"/>
                </a:solidFill>
              </a:rPr>
              <a:t> ………………most important idea of text.</a:t>
            </a:r>
          </a:p>
          <a:p>
            <a:pPr marL="457200" indent="-457200" algn="just">
              <a:buAutoNum type="arabicParenR"/>
            </a:pPr>
            <a:r>
              <a:rPr lang="en-IN" sz="2000" dirty="0">
                <a:solidFill>
                  <a:schemeClr val="tx1"/>
                </a:solidFill>
              </a:rPr>
              <a:t>Paragraph a semantic tag(True or False)</a:t>
            </a:r>
          </a:p>
          <a:p>
            <a:pPr marL="457200" indent="-457200" algn="just">
              <a:buAutoNum type="arabicParenR"/>
            </a:pPr>
            <a:r>
              <a:rPr lang="en-IN" sz="2000" dirty="0">
                <a:solidFill>
                  <a:schemeClr val="tx1"/>
                </a:solidFill>
              </a:rPr>
              <a:t>Are semantic tags strong(True or False)</a:t>
            </a:r>
          </a:p>
          <a:p>
            <a:pPr marL="457200" indent="-457200" algn="just">
              <a:buAutoNum type="arabicParenR"/>
            </a:pPr>
            <a:r>
              <a:rPr lang="en-IN" sz="2000" dirty="0">
                <a:solidFill>
                  <a:schemeClr val="tx1"/>
                </a:solidFill>
              </a:rPr>
              <a:t>What is LSA in topic modelling?</a:t>
            </a:r>
          </a:p>
          <a:p>
            <a:pPr marL="457200" indent="-457200" algn="just">
              <a:buAutoNum type="arabicParenR"/>
            </a:pPr>
            <a:r>
              <a:rPr lang="en-IN" sz="2000" dirty="0">
                <a:solidFill>
                  <a:schemeClr val="tx1"/>
                </a:solidFill>
              </a:rPr>
              <a:t>How do you validate topic models?</a:t>
            </a:r>
          </a:p>
          <a:p>
            <a:pPr marL="457200" indent="-457200" algn="just">
              <a:buAutoNum type="arabicParenR"/>
            </a:pPr>
            <a:r>
              <a:rPr lang="en-IN" sz="2000" dirty="0">
                <a:solidFill>
                  <a:schemeClr val="tx1"/>
                </a:solidFill>
              </a:rPr>
              <a:t>……………. is an example of topic modelling.</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98F93E96-040D-4F7A-AE46-5814442B59DC}"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134</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Glossary Questions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47E28B-0DBE-4237-916B-72FEDECB6F6D}" type="datetime1">
              <a:rPr lang="en-US" smtClean="0"/>
              <a:t>1/4/2024</a:t>
            </a:fld>
            <a:endParaRPr lang="en-US" dirty="0"/>
          </a:p>
        </p:txBody>
      </p:sp>
      <p:sp>
        <p:nvSpPr>
          <p:cNvPr id="5" name="Footer Placeholder 4"/>
          <p:cNvSpPr>
            <a:spLocks noGrp="1"/>
          </p:cNvSpPr>
          <p:nvPr>
            <p:ph type="ftr" sz="quarter" idx="11"/>
          </p:nvPr>
        </p:nvSpPr>
        <p:spPr>
          <a:xfrm>
            <a:off x="3414712" y="5687529"/>
            <a:ext cx="3043238" cy="197264"/>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sp>
        <p:nvSpPr>
          <p:cNvPr id="7" name="Title 1"/>
          <p:cNvSpPr txBox="1"/>
          <p:nvPr/>
        </p:nvSpPr>
        <p:spPr>
          <a:xfrm>
            <a:off x="1957387" y="870440"/>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COs - POs  Mapping</a:t>
            </a:r>
          </a:p>
        </p:txBody>
      </p:sp>
      <p:graphicFrame>
        <p:nvGraphicFramePr>
          <p:cNvPr id="11" name="Table 10"/>
          <p:cNvGraphicFramePr>
            <a:graphicFrameLocks noGrp="1"/>
          </p:cNvGraphicFramePr>
          <p:nvPr/>
        </p:nvGraphicFramePr>
        <p:xfrm>
          <a:off x="1571626" y="2100263"/>
          <a:ext cx="6215077" cy="2743205"/>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695281"/>
                <a:gridCol w="459983"/>
                <a:gridCol w="459983"/>
                <a:gridCol w="459983"/>
                <a:gridCol w="459983"/>
                <a:gridCol w="459983"/>
                <a:gridCol w="459983"/>
                <a:gridCol w="459983"/>
                <a:gridCol w="459983"/>
                <a:gridCol w="459983"/>
                <a:gridCol w="459983"/>
                <a:gridCol w="459983"/>
                <a:gridCol w="459983"/>
              </a:tblGrid>
              <a:tr h="420889">
                <a:tc>
                  <a:txBody>
                    <a:bodyPr/>
                    <a:lstStyle/>
                    <a:p>
                      <a:pPr algn="ctr" fontAlgn="ctr"/>
                      <a:r>
                        <a:rPr lang="en-US" sz="1200" b="1" u="none" strike="noStrike" dirty="0">
                          <a:effectLst/>
                        </a:rPr>
                        <a:t> CO.K</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PO6</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PO7</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PO8</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PO9</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PO10</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5840">
                <a:tc>
                  <a:txBody>
                    <a:bodyPr/>
                    <a:lstStyle/>
                    <a:p>
                      <a:pPr algn="ctr" rtl="0" fontAlgn="ctr"/>
                      <a:r>
                        <a:rPr lang="en-US" sz="1200" b="1" u="none" strike="noStrike" dirty="0">
                          <a:effectLst/>
                        </a:rPr>
                        <a:t>CO1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 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212920">
                <a:tc>
                  <a:txBody>
                    <a:bodyPr/>
                    <a:lstStyle/>
                    <a:p>
                      <a:pPr algn="ctr" fontAlgn="ctr"/>
                      <a:r>
                        <a:rPr lang="en-US" sz="1200" b="1" u="none" strike="noStrike" dirty="0">
                          <a:effectLst/>
                        </a:rPr>
                        <a:t>AVG </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2.4</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bl>
          </a:graphicData>
        </a:graphic>
      </p:graphicFrame>
      <p:pic>
        <p:nvPicPr>
          <p:cNvPr id="2" name="Picture 1"/>
          <p:cNvPicPr>
            <a:picLocks noChangeAspect="1"/>
          </p:cNvPicPr>
          <p:nvPr/>
        </p:nvPicPr>
        <p:blipFill>
          <a:blip r:embed="rId4"/>
          <a:stretch>
            <a:fillRect/>
          </a:stretch>
        </p:blipFill>
        <p:spPr>
          <a:xfrm>
            <a:off x="1164682" y="857251"/>
            <a:ext cx="813887" cy="475529"/>
          </a:xfrm>
          <a:prstGeom prst="rect">
            <a:avLst/>
          </a:prstGeom>
        </p:spPr>
      </p:pic>
    </p:spTree>
    <p:extLst>
      <p:ext uri="{BB962C8B-B14F-4D97-AF65-F5344CB8AC3E}">
        <p14:creationId xmlns:p14="http://schemas.microsoft.com/office/powerpoint/2010/main" val="96710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11179A-905B-4807-990C-3CC6615E1476}" type="datetime1">
              <a:rPr lang="en-US" smtClean="0"/>
              <a:t>1/4/2024</a:t>
            </a:fld>
            <a:endParaRPr lang="en-US" dirty="0"/>
          </a:p>
        </p:txBody>
      </p:sp>
      <p:sp>
        <p:nvSpPr>
          <p:cNvPr id="5" name="Footer Placeholder 4"/>
          <p:cNvSpPr>
            <a:spLocks noGrp="1"/>
          </p:cNvSpPr>
          <p:nvPr>
            <p:ph type="ftr" sz="quarter" idx="11"/>
          </p:nvPr>
        </p:nvSpPr>
        <p:spPr>
          <a:xfrm>
            <a:off x="3414713" y="5075638"/>
            <a:ext cx="2828925" cy="205383"/>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sp>
        <p:nvSpPr>
          <p:cNvPr id="7" name="Title 1"/>
          <p:cNvSpPr txBox="1"/>
          <p:nvPr/>
        </p:nvSpPr>
        <p:spPr>
          <a:xfrm>
            <a:off x="1239969" y="857250"/>
            <a:ext cx="7827831" cy="590549"/>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Specific Outcomes(PSOs)</a:t>
            </a:r>
          </a:p>
        </p:txBody>
      </p:sp>
      <p:graphicFrame>
        <p:nvGraphicFramePr>
          <p:cNvPr id="9" name="Table 8"/>
          <p:cNvGraphicFramePr>
            <a:graphicFrameLocks noGrp="1"/>
          </p:cNvGraphicFramePr>
          <p:nvPr/>
        </p:nvGraphicFramePr>
        <p:xfrm>
          <a:off x="2000251" y="1941839"/>
          <a:ext cx="5743576" cy="3621666"/>
        </p:xfrm>
        <a:graphic>
          <a:graphicData uri="http://schemas.openxmlformats.org/drawingml/2006/table">
            <a:tbl>
              <a:tblPr firstRow="1" bandRow="1">
                <a:tableStyleId>{5C22544A-7EE6-4342-B048-85BDC9FD1C3A}</a:tableStyleId>
              </a:tblPr>
              <a:tblGrid>
                <a:gridCol w="1006663"/>
                <a:gridCol w="1602192"/>
                <a:gridCol w="3134721"/>
              </a:tblGrid>
              <a:tr h="51270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S. No</a:t>
                      </a:r>
                      <a:r>
                        <a:rPr lang="en-IN" sz="1100" b="0" dirty="0">
                          <a:solidFill>
                            <a:schemeClr val="accent4">
                              <a:lumMod val="50000"/>
                            </a:schemeClr>
                          </a:solidFill>
                          <a:latin typeface="Times New Roman" panose="02020603050405020304"/>
                          <a:ea typeface="Times New Roman" panose="02020603050405020304"/>
                        </a:rPr>
                        <a:t>.</a:t>
                      </a:r>
                      <a:endParaRPr lang="en-US" sz="1100" b="0" dirty="0">
                        <a:solidFill>
                          <a:schemeClr val="accent4">
                            <a:lumMod val="50000"/>
                          </a:schemeClr>
                        </a:solidFill>
                        <a:latin typeface="Times New Roman" panose="02020603050405020304"/>
                        <a:ea typeface="Times New Roman" panose="02020603050405020304"/>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Outcomes (PSO)</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144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r>
                        <a:rPr lang="en-IN" sz="1100" i="0" kern="1200" dirty="0">
                          <a:solidFill>
                            <a:schemeClr val="dk1"/>
                          </a:solidFill>
                          <a:effectLst/>
                          <a:latin typeface="+mj-lt"/>
                          <a:ea typeface="+mn-ea"/>
                          <a:cs typeface="+mn-cs"/>
                        </a:rPr>
                        <a:t>Should be able to understand the concepts of Data Science and their applications in the field of Agriculture, Healthcare, Education, Environment and other relevant areas. </a:t>
                      </a:r>
                      <a:r>
                        <a:rPr lang="en-US" sz="1100" b="0" i="0" dirty="0">
                          <a:solidFill>
                            <a:schemeClr val="accent4">
                              <a:lumMod val="50000"/>
                            </a:schemeClr>
                          </a:solidFill>
                          <a:latin typeface="+mj-lt"/>
                          <a:ea typeface="Times New Roman" panose="02020603050405020304"/>
                        </a:rPr>
                        <a:t> </a:t>
                      </a:r>
                      <a:endParaRPr lang="en-US" sz="1100" b="0" i="0" baseline="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75438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an ability to apply technical knowledge and usage of modern tools and technologies related to Data Science for solving real world problems. </a:t>
                      </a: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14300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the capability to </a:t>
                      </a:r>
                      <a:r>
                        <a:rPr lang="en-IN" sz="1100" i="0" kern="1200" dirty="0" err="1">
                          <a:solidFill>
                            <a:schemeClr val="dk1"/>
                          </a:solidFill>
                          <a:effectLst/>
                          <a:latin typeface="+mj-lt"/>
                          <a:ea typeface="+mn-ea"/>
                          <a:cs typeface="+mn-cs"/>
                        </a:rPr>
                        <a:t>analyze</a:t>
                      </a:r>
                      <a:r>
                        <a:rPr lang="en-IN" sz="1100" i="0" kern="1200" dirty="0">
                          <a:solidFill>
                            <a:schemeClr val="dk1"/>
                          </a:solidFill>
                          <a:effectLst/>
                          <a:latin typeface="+mj-lt"/>
                          <a:ea typeface="+mn-ea"/>
                          <a:cs typeface="+mn-cs"/>
                        </a:rPr>
                        <a:t>, comprehend, design &amp; develop Data based applications by working individually or and a team and thus demonstrating professional ethics &amp; concern for societal well being</a:t>
                      </a:r>
                    </a:p>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1"/>
          <p:cNvPicPr>
            <a:picLocks noChangeAspect="1"/>
          </p:cNvPicPr>
          <p:nvPr/>
        </p:nvPicPr>
        <p:blipFill>
          <a:blip r:embed="rId2"/>
          <a:stretch>
            <a:fillRect/>
          </a:stretch>
        </p:blipFill>
        <p:spPr>
          <a:xfrm>
            <a:off x="152400" y="812367"/>
            <a:ext cx="1087569" cy="635433"/>
          </a:xfrm>
          <a:prstGeom prst="rect">
            <a:avLst/>
          </a:prstGeom>
        </p:spPr>
      </p:pic>
      <p:pic>
        <p:nvPicPr>
          <p:cNvPr id="3" name="Picture 2"/>
          <p:cNvPicPr>
            <a:picLocks noChangeAspect="1"/>
          </p:cNvPicPr>
          <p:nvPr/>
        </p:nvPicPr>
        <p:blipFill>
          <a:blip r:embed="rId3"/>
          <a:stretch>
            <a:fillRect/>
          </a:stretch>
        </p:blipFill>
        <p:spPr>
          <a:xfrm>
            <a:off x="3314701" y="5637980"/>
            <a:ext cx="2830313" cy="246910"/>
          </a:xfrm>
          <a:prstGeom prst="rect">
            <a:avLst/>
          </a:prstGeom>
        </p:spPr>
      </p:pic>
    </p:spTree>
    <p:extLst>
      <p:ext uri="{BB962C8B-B14F-4D97-AF65-F5344CB8AC3E}">
        <p14:creationId xmlns:p14="http://schemas.microsoft.com/office/powerpoint/2010/main" val="50995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3466E4-FCDD-4550-B002-F971B3C236E2}" type="datetime1">
              <a:rPr lang="en-US" smtClean="0"/>
              <a:t>1/4/2024</a:t>
            </a:fld>
            <a:endParaRPr lang="en-US" dirty="0"/>
          </a:p>
        </p:txBody>
      </p:sp>
      <p:sp>
        <p:nvSpPr>
          <p:cNvPr id="5" name="Footer Placeholder 4"/>
          <p:cNvSpPr>
            <a:spLocks noGrp="1"/>
          </p:cNvSpPr>
          <p:nvPr>
            <p:ph type="ftr" sz="quarter" idx="11"/>
          </p:nvPr>
        </p:nvSpPr>
        <p:spPr>
          <a:xfrm>
            <a:off x="3414712" y="5647912"/>
            <a:ext cx="3100388" cy="25044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sp>
        <p:nvSpPr>
          <p:cNvPr id="7" name="Title 1"/>
          <p:cNvSpPr txBox="1"/>
          <p:nvPr/>
        </p:nvSpPr>
        <p:spPr>
          <a:xfrm>
            <a:off x="1143000" y="857250"/>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COs - PSOs  Mapping</a:t>
            </a:r>
          </a:p>
        </p:txBody>
      </p:sp>
      <p:graphicFrame>
        <p:nvGraphicFramePr>
          <p:cNvPr id="9" name="Table 8"/>
          <p:cNvGraphicFramePr>
            <a:graphicFrameLocks noGrp="1"/>
          </p:cNvGraphicFramePr>
          <p:nvPr/>
        </p:nvGraphicFramePr>
        <p:xfrm>
          <a:off x="1957387" y="2185989"/>
          <a:ext cx="5400678" cy="2762644"/>
        </p:xfrm>
        <a:graphic>
          <a:graphicData uri="http://schemas.openxmlformats.org/drawingml/2006/table">
            <a:tbl>
              <a:tblPr firstRow="1" bandRow="1">
                <a:tableStyleId>{5C22544A-7EE6-4342-B048-85BDC9FD1C3A}</a:tableStyleId>
              </a:tblPr>
              <a:tblGrid>
                <a:gridCol w="922805"/>
                <a:gridCol w="1157288"/>
                <a:gridCol w="1157288"/>
                <a:gridCol w="1114425"/>
                <a:gridCol w="1048872"/>
              </a:tblGrid>
              <a:tr h="45706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CO.K</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55372">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657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8684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CO5</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1"/>
          <p:cNvPicPr>
            <a:picLocks noChangeAspect="1"/>
          </p:cNvPicPr>
          <p:nvPr/>
        </p:nvPicPr>
        <p:blipFill>
          <a:blip r:embed="rId2"/>
          <a:stretch>
            <a:fillRect/>
          </a:stretch>
        </p:blipFill>
        <p:spPr>
          <a:xfrm>
            <a:off x="23812" y="820240"/>
            <a:ext cx="1119188" cy="551360"/>
          </a:xfrm>
          <a:prstGeom prst="rect">
            <a:avLst/>
          </a:prstGeom>
        </p:spPr>
      </p:pic>
    </p:spTree>
    <p:extLst>
      <p:ext uri="{BB962C8B-B14F-4D97-AF65-F5344CB8AC3E}">
        <p14:creationId xmlns:p14="http://schemas.microsoft.com/office/powerpoint/2010/main" val="211611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96B6FA-2296-4959-BEE3-F7E93E961539}" type="datetime1">
              <a:rPr lang="en-US" smtClean="0"/>
              <a:t>1/4/2024</a:t>
            </a:fld>
            <a:endParaRPr lang="en-US" dirty="0"/>
          </a:p>
        </p:txBody>
      </p:sp>
      <p:sp>
        <p:nvSpPr>
          <p:cNvPr id="5" name="Footer Placeholder 4"/>
          <p:cNvSpPr>
            <a:spLocks noGrp="1"/>
          </p:cNvSpPr>
          <p:nvPr>
            <p:ph type="ftr" sz="quarter" idx="11"/>
          </p:nvPr>
        </p:nvSpPr>
        <p:spPr>
          <a:xfrm>
            <a:off x="3414713" y="5075638"/>
            <a:ext cx="2828925" cy="205383"/>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sp>
        <p:nvSpPr>
          <p:cNvPr id="7" name="Title 1"/>
          <p:cNvSpPr txBox="1"/>
          <p:nvPr/>
        </p:nvSpPr>
        <p:spPr>
          <a:xfrm>
            <a:off x="1143000" y="739180"/>
            <a:ext cx="8001000" cy="708619"/>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Educational Objectives (PEOs)</a:t>
            </a:r>
          </a:p>
        </p:txBody>
      </p:sp>
      <p:graphicFrame>
        <p:nvGraphicFramePr>
          <p:cNvPr id="9" name="Table 8"/>
          <p:cNvGraphicFramePr>
            <a:graphicFrameLocks noGrp="1"/>
          </p:cNvGraphicFramePr>
          <p:nvPr/>
        </p:nvGraphicFramePr>
        <p:xfrm>
          <a:off x="1700213" y="2185988"/>
          <a:ext cx="6086475" cy="3338267"/>
        </p:xfrm>
        <a:graphic>
          <a:graphicData uri="http://schemas.openxmlformats.org/drawingml/2006/table">
            <a:tbl>
              <a:tblPr firstRow="1" bandRow="1">
                <a:tableStyleId>{5C22544A-7EE6-4342-B048-85BDC9FD1C3A}</a:tableStyleId>
              </a:tblPr>
              <a:tblGrid>
                <a:gridCol w="1567729"/>
                <a:gridCol w="4518746"/>
              </a:tblGrid>
              <a:tr h="488387">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Educational</a:t>
                      </a:r>
                      <a:r>
                        <a:rPr lang="en-US" sz="1100" b="0" baseline="0" dirty="0">
                          <a:solidFill>
                            <a:schemeClr val="accent4">
                              <a:lumMod val="50000"/>
                            </a:schemeClr>
                          </a:solidFill>
                          <a:latin typeface="Times New Roman" panose="02020603050405020304"/>
                          <a:ea typeface="Times New Roman" panose="02020603050405020304"/>
                        </a:rPr>
                        <a:t> Objectives</a:t>
                      </a:r>
                      <a:r>
                        <a:rPr lang="en-US" sz="1100" b="0" dirty="0">
                          <a:solidFill>
                            <a:schemeClr val="accent4">
                              <a:lumMod val="50000"/>
                            </a:schemeClr>
                          </a:solidFill>
                          <a:latin typeface="Times New Roman" panose="02020603050405020304"/>
                          <a:ea typeface="Times New Roman" panose="02020603050405020304"/>
                        </a:rPr>
                        <a:t> (PEOs)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with a strong foundation of basic science, Statistics &amp; Engineering and ability to use modern tools and technologies </a:t>
                      </a:r>
                      <a:r>
                        <a:rPr lang="en-IN" sz="1100" i="0" u="sng" dirty="0">
                          <a:solidFill>
                            <a:srgbClr val="000000"/>
                          </a:solidFill>
                          <a:effectLst/>
                          <a:latin typeface="+mj-lt"/>
                          <a:ea typeface="Times New Roman" panose="02020603050405020304" pitchFamily="18" charset="0"/>
                        </a:rPr>
                        <a:t>to solve real-world complex problems</a:t>
                      </a:r>
                      <a:r>
                        <a:rPr lang="en-IN" sz="1100" i="0" dirty="0">
                          <a:solidFill>
                            <a:srgbClr val="000000"/>
                          </a:solidFill>
                          <a:effectLst/>
                          <a:latin typeface="+mj-lt"/>
                          <a:ea typeface="Times New Roman" panose="02020603050405020304" pitchFamily="18" charset="0"/>
                        </a:rPr>
                        <a:t>/to address ever changing industrial requirements globally.</a:t>
                      </a:r>
                      <a:endParaRPr lang="en-IN" sz="1100" i="0" dirty="0">
                        <a:effectLst/>
                        <a:latin typeface="+mj-lt"/>
                        <a:ea typeface="Times New Roman" panose="02020603050405020304" pitchFamily="18" charset="0"/>
                      </a:endParaRPr>
                    </a:p>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inculcate life-long learning for up-skilling and re-skilling and get a  successful career as data scientist, entrepreneur and bureaucrat for goodwill of the society.</a:t>
                      </a:r>
                      <a:endParaRPr lang="en-IN" sz="1100" i="0" dirty="0">
                        <a:effectLst/>
                        <a:latin typeface="+mj-lt"/>
                        <a:ea typeface="Times New Roman" panose="02020603050405020304" pitchFamily="18" charset="0"/>
                      </a:endParaRPr>
                    </a:p>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001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exhibit professional ethics and moral values with capability of working as an individual and as a team to contribute towards the need of industry and society.</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1"/>
          <p:cNvPicPr>
            <a:picLocks noChangeAspect="1"/>
          </p:cNvPicPr>
          <p:nvPr/>
        </p:nvPicPr>
        <p:blipFill>
          <a:blip r:embed="rId2"/>
          <a:stretch>
            <a:fillRect/>
          </a:stretch>
        </p:blipFill>
        <p:spPr>
          <a:xfrm>
            <a:off x="50256" y="828935"/>
            <a:ext cx="1092744" cy="638457"/>
          </a:xfrm>
          <a:prstGeom prst="rect">
            <a:avLst/>
          </a:prstGeom>
        </p:spPr>
      </p:pic>
      <p:sp>
        <p:nvSpPr>
          <p:cNvPr id="3" name="Footer Placeholder 4"/>
          <p:cNvSpPr txBox="1"/>
          <p:nvPr/>
        </p:nvSpPr>
        <p:spPr>
          <a:xfrm>
            <a:off x="3529012" y="5624514"/>
            <a:ext cx="3043238" cy="273844"/>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Aarushi Thusu         ACSAI0622 Social Media Analytics     Unit 5</a:t>
            </a:r>
          </a:p>
        </p:txBody>
      </p:sp>
    </p:spTree>
    <p:extLst>
      <p:ext uri="{BB962C8B-B14F-4D97-AF65-F5344CB8AC3E}">
        <p14:creationId xmlns:p14="http://schemas.microsoft.com/office/powerpoint/2010/main" val="22211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460EFB-D677-4AC6-89C1-774C0AEE796D}" type="datetime1">
              <a:rPr lang="en-US" smtClean="0"/>
              <a:t>1/4/2024</a:t>
            </a:fld>
            <a:endParaRPr lang="en-US" dirty="0"/>
          </a:p>
        </p:txBody>
      </p:sp>
      <p:sp>
        <p:nvSpPr>
          <p:cNvPr id="5" name="Footer Placeholder 4"/>
          <p:cNvSpPr>
            <a:spLocks noGrp="1"/>
          </p:cNvSpPr>
          <p:nvPr>
            <p:ph type="ftr" sz="quarter" idx="11"/>
          </p:nvPr>
        </p:nvSpPr>
        <p:spPr>
          <a:xfrm>
            <a:off x="3414712" y="5617835"/>
            <a:ext cx="3043238" cy="280521"/>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sp>
        <p:nvSpPr>
          <p:cNvPr id="7" name="Title 1"/>
          <p:cNvSpPr txBox="1"/>
          <p:nvPr/>
        </p:nvSpPr>
        <p:spPr>
          <a:xfrm>
            <a:off x="1111160" y="617199"/>
            <a:ext cx="8032840" cy="726557"/>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External Exam Question Paper (100 marks)</a:t>
            </a:r>
          </a:p>
        </p:txBody>
      </p:sp>
      <p:pic>
        <p:nvPicPr>
          <p:cNvPr id="8" name="Picture 7"/>
          <p:cNvPicPr>
            <a:picLocks noChangeAspect="1"/>
          </p:cNvPicPr>
          <p:nvPr/>
        </p:nvPicPr>
        <p:blipFill>
          <a:blip r:embed="rId2"/>
          <a:stretch>
            <a:fillRect/>
          </a:stretch>
        </p:blipFill>
        <p:spPr>
          <a:xfrm>
            <a:off x="1807369" y="1924602"/>
            <a:ext cx="6043613" cy="3112388"/>
          </a:xfrm>
          <a:prstGeom prst="rect">
            <a:avLst/>
          </a:prstGeom>
        </p:spPr>
      </p:pic>
      <p:pic>
        <p:nvPicPr>
          <p:cNvPr id="2" name="Picture 1"/>
          <p:cNvPicPr>
            <a:picLocks noChangeAspect="1"/>
          </p:cNvPicPr>
          <p:nvPr/>
        </p:nvPicPr>
        <p:blipFill>
          <a:blip r:embed="rId3"/>
          <a:stretch>
            <a:fillRect/>
          </a:stretch>
        </p:blipFill>
        <p:spPr>
          <a:xfrm>
            <a:off x="50256" y="617200"/>
            <a:ext cx="1060904" cy="625813"/>
          </a:xfrm>
          <a:prstGeom prst="rect">
            <a:avLst/>
          </a:prstGeom>
        </p:spPr>
      </p:pic>
    </p:spTree>
    <p:extLst>
      <p:ext uri="{BB962C8B-B14F-4D97-AF65-F5344CB8AC3E}">
        <p14:creationId xmlns:p14="http://schemas.microsoft.com/office/powerpoint/2010/main" val="166942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3C820B-CC5A-44B5-84CF-73CE3D3103D8}" type="datetime1">
              <a:rPr lang="en-US" smtClean="0"/>
              <a:t>1/4/2024</a:t>
            </a:fld>
            <a:endParaRPr lang="en-US" dirty="0"/>
          </a:p>
        </p:txBody>
      </p:sp>
      <p:sp>
        <p:nvSpPr>
          <p:cNvPr id="5" name="Footer Placeholder 4"/>
          <p:cNvSpPr>
            <a:spLocks noGrp="1"/>
          </p:cNvSpPr>
          <p:nvPr>
            <p:ph type="ftr" sz="quarter" idx="11"/>
          </p:nvPr>
        </p:nvSpPr>
        <p:spPr>
          <a:xfrm>
            <a:off x="3414712" y="5584948"/>
            <a:ext cx="3043238" cy="244352"/>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sp>
        <p:nvSpPr>
          <p:cNvPr id="7" name="Title 1"/>
          <p:cNvSpPr txBox="1"/>
          <p:nvPr/>
        </p:nvSpPr>
        <p:spPr>
          <a:xfrm>
            <a:off x="1066800" y="857250"/>
            <a:ext cx="8077199" cy="552477"/>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External Exam Question Paper (100 marks)</a:t>
            </a:r>
          </a:p>
        </p:txBody>
      </p:sp>
      <p:pic>
        <p:nvPicPr>
          <p:cNvPr id="9" name="Picture 8"/>
          <p:cNvPicPr>
            <a:picLocks noChangeAspect="1"/>
          </p:cNvPicPr>
          <p:nvPr/>
        </p:nvPicPr>
        <p:blipFill>
          <a:blip r:embed="rId2"/>
          <a:stretch>
            <a:fillRect/>
          </a:stretch>
        </p:blipFill>
        <p:spPr>
          <a:xfrm>
            <a:off x="1721644" y="1946677"/>
            <a:ext cx="6215063" cy="3068240"/>
          </a:xfrm>
          <a:prstGeom prst="rect">
            <a:avLst/>
          </a:prstGeom>
        </p:spPr>
      </p:pic>
      <p:pic>
        <p:nvPicPr>
          <p:cNvPr id="2" name="Picture 1"/>
          <p:cNvPicPr>
            <a:picLocks noChangeAspect="1"/>
          </p:cNvPicPr>
          <p:nvPr/>
        </p:nvPicPr>
        <p:blipFill>
          <a:blip r:embed="rId3"/>
          <a:stretch>
            <a:fillRect/>
          </a:stretch>
        </p:blipFill>
        <p:spPr>
          <a:xfrm>
            <a:off x="50256" y="810081"/>
            <a:ext cx="1016544" cy="599646"/>
          </a:xfrm>
          <a:prstGeom prst="rect">
            <a:avLst/>
          </a:prstGeom>
        </p:spPr>
      </p:pic>
    </p:spTree>
    <p:extLst>
      <p:ext uri="{BB962C8B-B14F-4D97-AF65-F5344CB8AC3E}">
        <p14:creationId xmlns:p14="http://schemas.microsoft.com/office/powerpoint/2010/main" val="398986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EEC98D7-1554-4ABF-AF52-CE1FFE190BE9}" type="datetime1">
              <a:rPr lang="en-US" smtClean="0"/>
              <a:t>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a:t>
            </a:fld>
            <a:endParaRPr lang="en-US" dirty="0"/>
          </a:p>
        </p:txBody>
      </p:sp>
      <p:sp>
        <p:nvSpPr>
          <p:cNvPr id="7" name="Title 1"/>
          <p:cNvSpPr txBox="1"/>
          <p:nvPr/>
        </p:nvSpPr>
        <p:spPr>
          <a:xfrm>
            <a:off x="1085850" y="2482"/>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Faculty Introduction</a:t>
            </a:r>
          </a:p>
        </p:txBody>
      </p:sp>
      <p:graphicFrame>
        <p:nvGraphicFramePr>
          <p:cNvPr id="10" name="Table 10"/>
          <p:cNvGraphicFramePr>
            <a:graphicFrameLocks noGrp="1"/>
          </p:cNvGraphicFramePr>
          <p:nvPr/>
        </p:nvGraphicFramePr>
        <p:xfrm>
          <a:off x="457200" y="2514599"/>
          <a:ext cx="8401050" cy="2971799"/>
        </p:xfrm>
        <a:graphic>
          <a:graphicData uri="http://schemas.openxmlformats.org/drawingml/2006/table">
            <a:tbl>
              <a:tblPr firstRow="1" bandRow="1">
                <a:tableStyleId>{E8B1032C-EA38-4F05-BA0D-38AFFFC7BED3}</a:tableStyleId>
              </a:tblPr>
              <a:tblGrid>
                <a:gridCol w="1814627"/>
                <a:gridCol w="6586423"/>
              </a:tblGrid>
              <a:tr h="400468">
                <a:tc>
                  <a:txBody>
                    <a:bodyPr/>
                    <a:lstStyle/>
                    <a:p>
                      <a:r>
                        <a:rPr lang="en-US" sz="2000" dirty="0"/>
                        <a:t>Name</a:t>
                      </a:r>
                      <a:endParaRPr lang="en-IN" sz="2000" dirty="0"/>
                    </a:p>
                  </a:txBody>
                  <a:tcPr marL="68580" marR="68580" marT="34290" marB="34290"/>
                </a:tc>
                <a:tc>
                  <a:txBody>
                    <a:bodyPr/>
                    <a:lstStyle/>
                    <a:p>
                      <a:r>
                        <a:rPr lang="en-IN" sz="2000" dirty="0"/>
                        <a:t>A</a:t>
                      </a:r>
                      <a:r>
                        <a:rPr lang="en-US" altLang="en-IN" sz="2000" dirty="0"/>
                        <a:t>reeba Atiq</a:t>
                      </a:r>
                    </a:p>
                  </a:txBody>
                  <a:tcPr marL="68580" marR="68580" marT="34290" marB="34290"/>
                </a:tc>
              </a:tr>
              <a:tr h="400468">
                <a:tc>
                  <a:txBody>
                    <a:bodyPr/>
                    <a:lstStyle/>
                    <a:p>
                      <a:r>
                        <a:rPr lang="en-US" sz="2000" dirty="0"/>
                        <a:t>Qualification</a:t>
                      </a:r>
                      <a:endParaRPr lang="en-IN" sz="2000" dirty="0"/>
                    </a:p>
                  </a:txBody>
                  <a:tcPr marL="68580" marR="68580" marT="34290" marB="34290"/>
                </a:tc>
                <a:tc>
                  <a:txBody>
                    <a:bodyPr/>
                    <a:lstStyle/>
                    <a:p>
                      <a:r>
                        <a:rPr lang="en-US" sz="2000" dirty="0"/>
                        <a:t>M. Tech. (Software Engineering)</a:t>
                      </a:r>
                      <a:endParaRPr lang="en-IN" sz="2000" dirty="0"/>
                    </a:p>
                  </a:txBody>
                  <a:tcPr marL="68580" marR="68580" marT="34290" marB="34290">
                    <a:solidFill>
                      <a:srgbClr val="FF0000">
                        <a:alpha val="20000"/>
                      </a:srgbClr>
                    </a:solidFill>
                  </a:tcPr>
                </a:tc>
              </a:tr>
              <a:tr h="400468">
                <a:tc>
                  <a:txBody>
                    <a:bodyPr/>
                    <a:lstStyle/>
                    <a:p>
                      <a:r>
                        <a:rPr lang="en-US" sz="2000" dirty="0"/>
                        <a:t>Designation</a:t>
                      </a:r>
                      <a:endParaRPr lang="en-IN" sz="2000" dirty="0"/>
                    </a:p>
                  </a:txBody>
                  <a:tcPr marL="68580" marR="68580" marT="34290" marB="34290"/>
                </a:tc>
                <a:tc>
                  <a:txBody>
                    <a:bodyPr/>
                    <a:lstStyle/>
                    <a:p>
                      <a:r>
                        <a:rPr lang="en-US" sz="2000" dirty="0"/>
                        <a:t>Assistant Professor</a:t>
                      </a:r>
                      <a:endParaRPr lang="en-IN" sz="2000" dirty="0"/>
                    </a:p>
                  </a:txBody>
                  <a:tcPr marL="68580" marR="68580" marT="34290" marB="34290"/>
                </a:tc>
              </a:tr>
              <a:tr h="400468">
                <a:tc>
                  <a:txBody>
                    <a:bodyPr/>
                    <a:lstStyle/>
                    <a:p>
                      <a:r>
                        <a:rPr lang="en-US" sz="2000" dirty="0"/>
                        <a:t>Department</a:t>
                      </a:r>
                      <a:endParaRPr lang="en-IN" sz="2000" dirty="0"/>
                    </a:p>
                  </a:txBody>
                  <a:tcPr marL="68580" marR="68580" marT="34290" marB="34290"/>
                </a:tc>
                <a:tc>
                  <a:txBody>
                    <a:bodyPr/>
                    <a:lstStyle/>
                    <a:p>
                      <a:r>
                        <a:rPr lang="en-IN" sz="2000" dirty="0"/>
                        <a:t>AIML</a:t>
                      </a:r>
                    </a:p>
                  </a:txBody>
                  <a:tcPr marL="68580" marR="68580" marT="34290" marB="34290">
                    <a:solidFill>
                      <a:srgbClr val="C00000">
                        <a:alpha val="20000"/>
                      </a:srgbClr>
                    </a:solidFill>
                  </a:tcPr>
                </a:tc>
              </a:tr>
              <a:tr h="400468">
                <a:tc>
                  <a:txBody>
                    <a:bodyPr/>
                    <a:lstStyle/>
                    <a:p>
                      <a:r>
                        <a:rPr lang="en-US" sz="2000" dirty="0"/>
                        <a:t>NIET Experience</a:t>
                      </a:r>
                      <a:endParaRPr lang="en-IN" sz="20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8 months</a:t>
                      </a:r>
                    </a:p>
                  </a:txBody>
                  <a:tcPr marL="68580" marR="68580" marT="34290" marB="34290">
                    <a:solidFill>
                      <a:srgbClr val="FF0000">
                        <a:alpha val="20000"/>
                      </a:srgbClr>
                    </a:solidFill>
                  </a:tcPr>
                </a:tc>
              </a:tr>
              <a:tr h="969459">
                <a:tc>
                  <a:txBody>
                    <a:bodyPr/>
                    <a:lstStyle/>
                    <a:p>
                      <a:r>
                        <a:rPr lang="en-US" sz="2000" dirty="0"/>
                        <a:t>Subject Taught</a:t>
                      </a:r>
                      <a:endParaRPr lang="en-IN" sz="2000" dirty="0"/>
                    </a:p>
                  </a:txBody>
                  <a:tcPr marL="68580" marR="68580" marT="34290" marB="34290"/>
                </a:tc>
                <a:tc>
                  <a:txBody>
                    <a:bodyPr/>
                    <a:lstStyle/>
                    <a:p>
                      <a:pPr algn="just"/>
                      <a:r>
                        <a:rPr lang="en-US" sz="2000" b="0" dirty="0"/>
                        <a:t>Python, Advance Python,C Programming </a:t>
                      </a:r>
                      <a:endParaRPr lang="en-IN" sz="2000" b="0" dirty="0"/>
                    </a:p>
                  </a:txBody>
                  <a:tcPr marL="68580" marR="68580" marT="34290" marB="34290"/>
                </a:tc>
              </a:tr>
            </a:tbl>
          </a:graphicData>
        </a:graphic>
      </p:graphicFrame>
      <p:sp>
        <p:nvSpPr>
          <p:cNvPr id="9" name="Footer Placeholder 12"/>
          <p:cNvSpPr>
            <a:spLocks noGrp="1"/>
          </p:cNvSpPr>
          <p:nvPr>
            <p:ph type="ftr" sz="quarter" idx="11"/>
          </p:nvPr>
        </p:nvSpPr>
        <p:spPr/>
        <p:txBody>
          <a:bodyPr/>
          <a:lstStyle/>
          <a:p>
            <a:r>
              <a:rPr lang="en-US" smtClean="0"/>
              <a:t>Areeba Atiq   Social Media Analytics         Unit 4</a:t>
            </a:r>
            <a:endParaRPr lang="en-US" dirty="0"/>
          </a:p>
        </p:txBody>
      </p:sp>
      <p:pic>
        <p:nvPicPr>
          <p:cNvPr id="2" name="Picture 1"/>
          <p:cNvPicPr>
            <a:picLocks noChangeAspect="1"/>
          </p:cNvPicPr>
          <p:nvPr/>
        </p:nvPicPr>
        <p:blipFill>
          <a:blip r:embed="rId2"/>
          <a:stretch>
            <a:fillRect/>
          </a:stretch>
        </p:blipFill>
        <p:spPr>
          <a:xfrm>
            <a:off x="0" y="-6603"/>
            <a:ext cx="1122192" cy="780356"/>
          </a:xfrm>
          <a:prstGeom prst="rect">
            <a:avLst/>
          </a:prstGeom>
        </p:spPr>
      </p:pic>
      <p:pic>
        <p:nvPicPr>
          <p:cNvPr id="3" name="Content Placeholder 2" descr="WhatsApp Image 2023-12-20 at 11.07.48 AM"/>
          <p:cNvPicPr>
            <a:picLocks noGrp="1" noChangeAspect="1"/>
          </p:cNvPicPr>
          <p:nvPr>
            <p:ph idx="1"/>
          </p:nvPr>
        </p:nvPicPr>
        <p:blipFill>
          <a:blip r:embed="rId3"/>
          <a:stretch>
            <a:fillRect/>
          </a:stretch>
        </p:blipFill>
        <p:spPr>
          <a:xfrm>
            <a:off x="7391400" y="838200"/>
            <a:ext cx="956310" cy="16408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2B5656-4A6F-4920-B661-9EFBFC6012C1}" type="datetime1">
              <a:rPr lang="en-US" smtClean="0"/>
              <a:t>1/4/2024</a:t>
            </a:fld>
            <a:endParaRPr lang="en-US" dirty="0"/>
          </a:p>
        </p:txBody>
      </p:sp>
      <p:sp>
        <p:nvSpPr>
          <p:cNvPr id="5" name="Footer Placeholder 4"/>
          <p:cNvSpPr>
            <a:spLocks noGrp="1"/>
          </p:cNvSpPr>
          <p:nvPr>
            <p:ph type="ftr" sz="quarter" idx="11"/>
          </p:nvPr>
        </p:nvSpPr>
        <p:spPr>
          <a:xfrm>
            <a:off x="3414712" y="5699237"/>
            <a:ext cx="3043238" cy="199119"/>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sp>
        <p:nvSpPr>
          <p:cNvPr id="7" name="Title 1"/>
          <p:cNvSpPr txBox="1"/>
          <p:nvPr/>
        </p:nvSpPr>
        <p:spPr>
          <a:xfrm>
            <a:off x="1066800" y="826467"/>
            <a:ext cx="8077200" cy="564824"/>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External Exam Question Paper (100 marks)</a:t>
            </a:r>
          </a:p>
        </p:txBody>
      </p:sp>
      <p:pic>
        <p:nvPicPr>
          <p:cNvPr id="9" name="Picture 8"/>
          <p:cNvPicPr>
            <a:picLocks noChangeAspect="1"/>
          </p:cNvPicPr>
          <p:nvPr/>
        </p:nvPicPr>
        <p:blipFill>
          <a:blip r:embed="rId2"/>
          <a:stretch>
            <a:fillRect/>
          </a:stretch>
        </p:blipFill>
        <p:spPr>
          <a:xfrm>
            <a:off x="1614487" y="1977928"/>
            <a:ext cx="6386513" cy="3005736"/>
          </a:xfrm>
          <a:prstGeom prst="rect">
            <a:avLst/>
          </a:prstGeom>
        </p:spPr>
      </p:pic>
      <p:pic>
        <p:nvPicPr>
          <p:cNvPr id="2" name="Picture 1"/>
          <p:cNvPicPr>
            <a:picLocks noChangeAspect="1"/>
          </p:cNvPicPr>
          <p:nvPr/>
        </p:nvPicPr>
        <p:blipFill>
          <a:blip r:embed="rId3"/>
          <a:stretch>
            <a:fillRect/>
          </a:stretch>
        </p:blipFill>
        <p:spPr>
          <a:xfrm>
            <a:off x="0" y="762000"/>
            <a:ext cx="1066800" cy="629291"/>
          </a:xfrm>
          <a:prstGeom prst="rect">
            <a:avLst/>
          </a:prstGeom>
        </p:spPr>
      </p:pic>
    </p:spTree>
    <p:extLst>
      <p:ext uri="{BB962C8B-B14F-4D97-AF65-F5344CB8AC3E}">
        <p14:creationId xmlns:p14="http://schemas.microsoft.com/office/powerpoint/2010/main" val="412751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9CA28A-DFEE-40A4-8ABA-47D56BA6E912}" type="datetime1">
              <a:rPr lang="en-US" smtClean="0"/>
              <a:t>1/4/2024</a:t>
            </a:fld>
            <a:endParaRPr lang="en-US" dirty="0"/>
          </a:p>
        </p:txBody>
      </p:sp>
      <p:sp>
        <p:nvSpPr>
          <p:cNvPr id="5" name="Footer Placeholder 4"/>
          <p:cNvSpPr>
            <a:spLocks noGrp="1"/>
          </p:cNvSpPr>
          <p:nvPr>
            <p:ph type="ftr" sz="quarter" idx="11"/>
          </p:nvPr>
        </p:nvSpPr>
        <p:spPr>
          <a:xfrm>
            <a:off x="3414712" y="5576544"/>
            <a:ext cx="3100388" cy="252757"/>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sp>
        <p:nvSpPr>
          <p:cNvPr id="7" name="Title 1"/>
          <p:cNvSpPr txBox="1"/>
          <p:nvPr/>
        </p:nvSpPr>
        <p:spPr>
          <a:xfrm>
            <a:off x="1143000" y="857251"/>
            <a:ext cx="7924800" cy="627070"/>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Online External Exam Question Paper (100 marks)</a:t>
            </a:r>
          </a:p>
        </p:txBody>
      </p:sp>
      <p:pic>
        <p:nvPicPr>
          <p:cNvPr id="8" name="Picture 7"/>
          <p:cNvPicPr>
            <a:picLocks noChangeAspect="1"/>
          </p:cNvPicPr>
          <p:nvPr/>
        </p:nvPicPr>
        <p:blipFill>
          <a:blip r:embed="rId2"/>
          <a:stretch>
            <a:fillRect/>
          </a:stretch>
        </p:blipFill>
        <p:spPr>
          <a:xfrm>
            <a:off x="1678781" y="1926506"/>
            <a:ext cx="6300788" cy="3068240"/>
          </a:xfrm>
          <a:prstGeom prst="rect">
            <a:avLst/>
          </a:prstGeom>
        </p:spPr>
      </p:pic>
      <p:pic>
        <p:nvPicPr>
          <p:cNvPr id="2" name="Picture 1"/>
          <p:cNvPicPr>
            <a:picLocks noChangeAspect="1"/>
          </p:cNvPicPr>
          <p:nvPr/>
        </p:nvPicPr>
        <p:blipFill>
          <a:blip r:embed="rId3"/>
          <a:stretch>
            <a:fillRect/>
          </a:stretch>
        </p:blipFill>
        <p:spPr>
          <a:xfrm>
            <a:off x="0" y="810081"/>
            <a:ext cx="1143000" cy="674240"/>
          </a:xfrm>
          <a:prstGeom prst="rect">
            <a:avLst/>
          </a:prstGeom>
        </p:spPr>
      </p:pic>
    </p:spTree>
    <p:extLst>
      <p:ext uri="{BB962C8B-B14F-4D97-AF65-F5344CB8AC3E}">
        <p14:creationId xmlns:p14="http://schemas.microsoft.com/office/powerpoint/2010/main" val="17790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C94D01-9990-4A25-AC71-DD13672D513B}" type="datetime1">
              <a:rPr lang="en-US" smtClean="0"/>
              <a:t>1/4/2024</a:t>
            </a:fld>
            <a:endParaRPr lang="en-US" dirty="0"/>
          </a:p>
        </p:txBody>
      </p:sp>
      <p:sp>
        <p:nvSpPr>
          <p:cNvPr id="5" name="Footer Placeholder 4"/>
          <p:cNvSpPr>
            <a:spLocks noGrp="1"/>
          </p:cNvSpPr>
          <p:nvPr>
            <p:ph type="ftr" sz="quarter" idx="11"/>
          </p:nvPr>
        </p:nvSpPr>
        <p:spPr>
          <a:xfrm>
            <a:off x="3414712" y="5614534"/>
            <a:ext cx="3100388" cy="283823"/>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7" name="Title 1"/>
          <p:cNvSpPr txBox="1"/>
          <p:nvPr/>
        </p:nvSpPr>
        <p:spPr>
          <a:xfrm>
            <a:off x="1090612" y="804637"/>
            <a:ext cx="8053387" cy="613225"/>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Prerequisite / Recap</a:t>
            </a:r>
          </a:p>
        </p:txBody>
      </p:sp>
      <p:sp>
        <p:nvSpPr>
          <p:cNvPr id="9" name="Content Placeholder 2"/>
          <p:cNvSpPr>
            <a:spLocks noGrp="1"/>
          </p:cNvSpPr>
          <p:nvPr>
            <p:ph idx="1"/>
          </p:nvPr>
        </p:nvSpPr>
        <p:spPr>
          <a:xfrm>
            <a:off x="1657350" y="2100262"/>
            <a:ext cx="6215063" cy="2786063"/>
          </a:xfrm>
          <a:solidFill>
            <a:schemeClr val="accent1">
              <a:lumMod val="60000"/>
              <a:lumOff val="40000"/>
            </a:schemeClr>
          </a:solidFill>
          <a:ln w="19050">
            <a:solidFill>
              <a:schemeClr val="tx1"/>
            </a:solidFill>
          </a:ln>
        </p:spPr>
        <p:txBody>
          <a:bodyPr>
            <a:normAutofit/>
          </a:bodyPr>
          <a:lstStyle/>
          <a:p>
            <a:pPr algn="just">
              <a:lnSpc>
                <a:spcPct val="200000"/>
              </a:lnSpc>
            </a:pPr>
            <a:r>
              <a:rPr lang="en-US" sz="1013" dirty="0"/>
              <a:t>Student should have knowledge of </a:t>
            </a:r>
            <a:r>
              <a:rPr lang="en-IN" sz="1013" dirty="0"/>
              <a:t>Knowledge of Data Analysis Tools and Web Technology</a:t>
            </a:r>
            <a:r>
              <a:rPr lang="en-US" sz="1013" dirty="0"/>
              <a:t>.</a:t>
            </a:r>
          </a:p>
          <a:p>
            <a:pPr algn="just">
              <a:lnSpc>
                <a:spcPct val="200000"/>
              </a:lnSpc>
            </a:pPr>
            <a:r>
              <a:rPr lang="en-US" sz="1013" dirty="0"/>
              <a:t>Students should have good knowledge of Python Programming and Python coding experience.</a:t>
            </a:r>
          </a:p>
          <a:p>
            <a:pPr algn="just">
              <a:lnSpc>
                <a:spcPct val="200000"/>
              </a:lnSpc>
            </a:pPr>
            <a:r>
              <a:rPr lang="en-US" sz="1013" dirty="0"/>
              <a:t>knowledge of Computer and basic skill. </a:t>
            </a:r>
          </a:p>
          <a:p>
            <a:pPr algn="just">
              <a:lnSpc>
                <a:spcPct val="200000"/>
              </a:lnSpc>
            </a:pPr>
            <a:r>
              <a:rPr lang="en-US" sz="1013" dirty="0"/>
              <a:t>Good problem solving Skill .</a:t>
            </a:r>
          </a:p>
          <a:p>
            <a:pPr marL="0" indent="0" algn="just">
              <a:buNone/>
            </a:pPr>
            <a:endParaRPr lang="en-US" sz="1575" dirty="0"/>
          </a:p>
          <a:p>
            <a:pPr>
              <a:buNone/>
            </a:pPr>
            <a:endParaRPr lang="en-US" dirty="0"/>
          </a:p>
        </p:txBody>
      </p:sp>
      <p:pic>
        <p:nvPicPr>
          <p:cNvPr id="2" name="Picture 1"/>
          <p:cNvPicPr>
            <a:picLocks noChangeAspect="1"/>
          </p:cNvPicPr>
          <p:nvPr/>
        </p:nvPicPr>
        <p:blipFill>
          <a:blip r:embed="rId2"/>
          <a:stretch>
            <a:fillRect/>
          </a:stretch>
        </p:blipFill>
        <p:spPr>
          <a:xfrm>
            <a:off x="0" y="762000"/>
            <a:ext cx="1111846" cy="655863"/>
          </a:xfrm>
          <a:prstGeom prst="rect">
            <a:avLst/>
          </a:prstGeom>
        </p:spPr>
      </p:pic>
    </p:spTree>
    <p:extLst>
      <p:ext uri="{BB962C8B-B14F-4D97-AF65-F5344CB8AC3E}">
        <p14:creationId xmlns:p14="http://schemas.microsoft.com/office/powerpoint/2010/main" val="401982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EAD96-B54F-40D1-B9E3-F507C5CE24CA}" type="datetime1">
              <a:rPr lang="en-US" smtClean="0"/>
              <a:t>1/4/2024</a:t>
            </a:fld>
            <a:endParaRPr lang="en-US" dirty="0"/>
          </a:p>
        </p:txBody>
      </p:sp>
      <p:sp>
        <p:nvSpPr>
          <p:cNvPr id="5" name="Footer Placeholder 4"/>
          <p:cNvSpPr>
            <a:spLocks noGrp="1"/>
          </p:cNvSpPr>
          <p:nvPr>
            <p:ph type="ftr" sz="quarter" idx="11"/>
          </p:nvPr>
        </p:nvSpPr>
        <p:spPr>
          <a:xfrm>
            <a:off x="3414713" y="5075638"/>
            <a:ext cx="2828925" cy="205383"/>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sp>
        <p:nvSpPr>
          <p:cNvPr id="7" name="Title 1"/>
          <p:cNvSpPr txBox="1"/>
          <p:nvPr/>
        </p:nvSpPr>
        <p:spPr>
          <a:xfrm>
            <a:off x="1077323" y="857250"/>
            <a:ext cx="7990477" cy="590549"/>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Brief Introduction about the Subject with videos</a:t>
            </a:r>
          </a:p>
        </p:txBody>
      </p:sp>
      <p:sp>
        <p:nvSpPr>
          <p:cNvPr id="9" name="Content Placeholder 2"/>
          <p:cNvSpPr>
            <a:spLocks noGrp="1"/>
          </p:cNvSpPr>
          <p:nvPr>
            <p:ph idx="1"/>
          </p:nvPr>
        </p:nvSpPr>
        <p:spPr>
          <a:xfrm>
            <a:off x="1657350" y="2100263"/>
            <a:ext cx="6215063" cy="2545854"/>
          </a:xfrm>
        </p:spPr>
        <p:txBody>
          <a:bodyPr>
            <a:normAutofit/>
          </a:bodyPr>
          <a:lstStyle/>
          <a:p>
            <a:pPr marL="0" indent="0" algn="just">
              <a:buNone/>
            </a:pPr>
            <a:endParaRPr lang="en-US" sz="1575" dirty="0"/>
          </a:p>
          <a:p>
            <a:pPr>
              <a:buNone/>
            </a:pPr>
            <a:endParaRPr lang="en-US" dirty="0"/>
          </a:p>
        </p:txBody>
      </p:sp>
      <p:sp>
        <p:nvSpPr>
          <p:cNvPr id="8" name="Content Placeholder 2"/>
          <p:cNvSpPr txBox="1"/>
          <p:nvPr/>
        </p:nvSpPr>
        <p:spPr>
          <a:xfrm>
            <a:off x="1277711" y="2097814"/>
            <a:ext cx="6680427" cy="2874237"/>
          </a:xfrm>
          <a:prstGeom prst="rect">
            <a:avLst/>
          </a:prstGeom>
          <a:solidFill>
            <a:schemeClr val="accent5">
              <a:lumMod val="60000"/>
              <a:lumOff val="40000"/>
            </a:schemeClr>
          </a:solidFill>
          <a:ln w="19050">
            <a:solidFill>
              <a:schemeClr val="tx1"/>
            </a:solidFill>
          </a:ln>
        </p:spPr>
        <p:txBody>
          <a:bodyPr vert="horz" lIns="51435" tIns="25718" rIns="51435" bIns="2571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1575" u="sng" dirty="0"/>
              <a:t>YouTube  /other  Video Links</a:t>
            </a:r>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2"/>
              </a:rPr>
              <a:t>www.youtube.com/watch?v=Uqs0GewlMkQ</a:t>
            </a:r>
            <a:r>
              <a:rPr lang="en-US" sz="1800" dirty="0">
                <a:solidFill>
                  <a:srgbClr val="0000FF"/>
                </a:solidFill>
                <a:latin typeface="Liberation Serif"/>
                <a:ea typeface="Liberation Serif"/>
                <a:cs typeface="Liberation Serif"/>
              </a:rPr>
              <a:t> </a:t>
            </a:r>
            <a:endParaRPr lang="en-US" sz="1800" u="sng" dirty="0"/>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3"/>
              </a:rPr>
              <a:t>www.youtube.com/watch?v=tUNwSH7671Y&amp;t=2s</a:t>
            </a:r>
            <a:endParaRPr lang="en-US" sz="1800" u="sng" dirty="0">
              <a:solidFill>
                <a:srgbClr val="0000FF"/>
              </a:solidFill>
              <a:uFill>
                <a:solidFill>
                  <a:srgbClr val="0000FF"/>
                </a:solidFill>
              </a:uFill>
              <a:latin typeface="Liberation Serif"/>
              <a:ea typeface="Liberation Serif"/>
              <a:cs typeface="Liberation Serif"/>
            </a:endParaRPr>
          </a:p>
          <a:p>
            <a:r>
              <a:rPr lang="en-US" sz="1800" u="sng" dirty="0">
                <a:solidFill>
                  <a:srgbClr val="0000FF"/>
                </a:solidFill>
                <a:uFill>
                  <a:solidFill>
                    <a:srgbClr val="0000FF"/>
                  </a:solidFill>
                </a:uFill>
                <a:latin typeface="Liberation Serif"/>
                <a:ea typeface="Liberation Serif"/>
                <a:cs typeface="Liberation Serif"/>
              </a:rPr>
              <a:t>https://slideplayer.com/slide/14222744/</a:t>
            </a:r>
            <a:endParaRPr lang="en-US" sz="1800" dirty="0"/>
          </a:p>
          <a:p>
            <a:pPr>
              <a:lnSpc>
                <a:spcPct val="200000"/>
              </a:lnSpc>
            </a:pPr>
            <a:r>
              <a:rPr lang="en-US" sz="1575" u="sng" dirty="0">
                <a:solidFill>
                  <a:srgbClr val="0000FF"/>
                </a:solidFill>
                <a:uFill>
                  <a:solidFill>
                    <a:srgbClr val="0000FF"/>
                  </a:solidFill>
                </a:uFill>
                <a:latin typeface="Liberation Serif"/>
                <a:ea typeface="Liberation Serif"/>
                <a:cs typeface="Liberation Serif"/>
                <a:hlinkClick r:id="rId4"/>
              </a:rPr>
              <a:t>https://</a:t>
            </a:r>
            <a:r>
              <a:rPr lang="en-US" sz="1575" u="sng" dirty="0">
                <a:solidFill>
                  <a:srgbClr val="0000FF"/>
                </a:solidFill>
                <a:latin typeface="Liberation Serif"/>
                <a:ea typeface="Liberation Serif"/>
                <a:cs typeface="Liberation Serif"/>
                <a:hlinkClick r:id="rId4"/>
              </a:rPr>
              <a:t>www.youtube.com/watch?v=KjWu1</a:t>
            </a:r>
            <a:endParaRPr lang="en-US" sz="1575" u="sng" dirty="0">
              <a:solidFill>
                <a:srgbClr val="0000FF"/>
              </a:solidFill>
              <a:latin typeface="Liberation Serif"/>
              <a:ea typeface="Liberation Serif"/>
              <a:cs typeface="Liberation Serif"/>
            </a:endParaRPr>
          </a:p>
          <a:p>
            <a:pPr>
              <a:lnSpc>
                <a:spcPct val="200000"/>
              </a:lnSpc>
            </a:pPr>
            <a:r>
              <a:rPr lang="en-US" sz="1575" u="sng" dirty="0">
                <a:solidFill>
                  <a:srgbClr val="0000FF"/>
                </a:solidFill>
                <a:latin typeface="Liberation Serif"/>
                <a:ea typeface="Liberation Serif"/>
                <a:cs typeface="Liberation Serif"/>
                <a:hlinkClick r:id="rId4"/>
              </a:rPr>
              <a:t>dZn00</a:t>
            </a:r>
            <a:r>
              <a:rPr lang="en-US" sz="1575" u="sng" dirty="0">
                <a:solidFill>
                  <a:srgbClr val="4F80BC"/>
                </a:solidFill>
                <a:uFill>
                  <a:solidFill>
                    <a:srgbClr val="4F80BC"/>
                  </a:solidFill>
                </a:uFill>
                <a:latin typeface="Liberation Serif"/>
                <a:ea typeface="Liberation Serif"/>
                <a:cs typeface="Liberation Serif"/>
                <a:hlinkClick r:id="rId5"/>
              </a:rPr>
              <a:t>https://</a:t>
            </a:r>
            <a:r>
              <a:rPr lang="en-US" sz="1575" u="sng" dirty="0">
                <a:solidFill>
                  <a:srgbClr val="4F80BC"/>
                </a:solidFill>
                <a:latin typeface="Liberation Serif"/>
                <a:ea typeface="Liberation Serif"/>
                <a:cs typeface="Liberation Serif"/>
                <a:hlinkClick r:id="rId5"/>
              </a:rPr>
              <a:t>www.youtube.com/watch?v=ntOaoW0T604</a:t>
            </a: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p>
        </p:txBody>
      </p:sp>
      <p:pic>
        <p:nvPicPr>
          <p:cNvPr id="2" name="Picture 1"/>
          <p:cNvPicPr>
            <a:picLocks noChangeAspect="1"/>
          </p:cNvPicPr>
          <p:nvPr/>
        </p:nvPicPr>
        <p:blipFill>
          <a:blip r:embed="rId6"/>
          <a:stretch>
            <a:fillRect/>
          </a:stretch>
        </p:blipFill>
        <p:spPr>
          <a:xfrm>
            <a:off x="76200" y="857251"/>
            <a:ext cx="1001123" cy="590549"/>
          </a:xfrm>
          <a:prstGeom prst="rect">
            <a:avLst/>
          </a:prstGeom>
        </p:spPr>
      </p:pic>
    </p:spTree>
    <p:extLst>
      <p:ext uri="{BB962C8B-B14F-4D97-AF65-F5344CB8AC3E}">
        <p14:creationId xmlns:p14="http://schemas.microsoft.com/office/powerpoint/2010/main" val="108544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467600" cy="4525963"/>
          </a:xfrm>
        </p:spPr>
        <p:txBody>
          <a:bodyPr>
            <a:normAutofit fontScale="90000" lnSpcReduction="10000"/>
          </a:bodyPr>
          <a:lstStyle/>
          <a:p>
            <a:r>
              <a:rPr lang="en-US" sz="2400" dirty="0"/>
              <a:t>Introduction to Text Summarization</a:t>
            </a:r>
          </a:p>
          <a:p>
            <a:r>
              <a:rPr lang="en-US" sz="2400" dirty="0"/>
              <a:t>Text Extraction</a:t>
            </a:r>
          </a:p>
          <a:p>
            <a:r>
              <a:rPr lang="en-US" sz="2400" dirty="0"/>
              <a:t>Classification and Clustering</a:t>
            </a:r>
          </a:p>
          <a:p>
            <a:r>
              <a:rPr lang="en-US" sz="2400" dirty="0"/>
              <a:t>Anomaly and Trend Detection</a:t>
            </a:r>
          </a:p>
          <a:p>
            <a:r>
              <a:rPr lang="en-US" sz="2400" dirty="0"/>
              <a:t>Text Processing</a:t>
            </a:r>
          </a:p>
          <a:p>
            <a:r>
              <a:rPr lang="en-US" sz="2400" dirty="0"/>
              <a:t> N-gram Frequency Count and Phrase Mining</a:t>
            </a:r>
          </a:p>
          <a:p>
            <a:r>
              <a:rPr lang="en-US" sz="2400" dirty="0"/>
              <a:t>Page Rank Algorithm</a:t>
            </a:r>
          </a:p>
          <a:p>
            <a:r>
              <a:rPr lang="en-US" sz="2400" dirty="0"/>
              <a:t> Text Rank Alogrithm</a:t>
            </a:r>
          </a:p>
          <a:p>
            <a:r>
              <a:rPr lang="en-US" sz="2400" dirty="0"/>
              <a:t>LDA Topic Modelling</a:t>
            </a:r>
          </a:p>
          <a:p>
            <a:r>
              <a:rPr lang="en-US" sz="2400" dirty="0"/>
              <a:t>Machine-Learned Classification and Semantic Topic Tagging</a:t>
            </a:r>
          </a:p>
          <a:p>
            <a:r>
              <a:rPr lang="en-US" sz="2400" dirty="0"/>
              <a:t>Python Libraries for Text Summarization(Numpy, Pandas, Nltk, Matplotlib)</a:t>
            </a:r>
          </a:p>
          <a:p>
            <a:pPr marL="0" indent="0">
              <a:buNone/>
            </a:pPr>
            <a:endParaRPr lang="en-US" sz="2400" dirty="0"/>
          </a:p>
        </p:txBody>
      </p:sp>
      <p:sp>
        <p:nvSpPr>
          <p:cNvPr id="6" name="Date Placeholder 5"/>
          <p:cNvSpPr>
            <a:spLocks noGrp="1"/>
          </p:cNvSpPr>
          <p:nvPr>
            <p:ph type="dt" sz="half" idx="10"/>
          </p:nvPr>
        </p:nvSpPr>
        <p:spPr/>
        <p:txBody>
          <a:bodyPr/>
          <a:lstStyle/>
          <a:p>
            <a:fld id="{B54C7876-5D22-4562-82F2-42D488972223}" type="datetime1">
              <a:rPr lang="en-US" smtClean="0"/>
              <a:t>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24</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Unit 4 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Areeba Atiq   Social Media Analytics         Unit 4</a:t>
            </a:r>
            <a:endParaRPr lang="en-US" dirty="0"/>
          </a:p>
        </p:txBody>
      </p:sp>
      <p:pic>
        <p:nvPicPr>
          <p:cNvPr id="11" name="Picture 10" descr="Logo, company nam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0673"/>
            <a:ext cx="1371600" cy="77838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dirty="0">
                <a:solidFill>
                  <a:schemeClr val="tx1"/>
                </a:solidFill>
              </a:rPr>
              <a:t>Text summarization refers to the technique of shortening long pieces of text. The intention is to create a coherent and fluent summary having only the main points outlined in the document.</a:t>
            </a: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7CA9971F-7266-4F75-8F94-E03255D986E9}"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284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8" name="Picture 7"/>
          <p:cNvPicPr>
            <a:picLocks noChangeAspect="1"/>
          </p:cNvPicPr>
          <p:nvPr/>
        </p:nvPicPr>
        <p:blipFill>
          <a:blip r:embed="rId3"/>
          <a:stretch>
            <a:fillRect/>
          </a:stretch>
        </p:blipFill>
        <p:spPr>
          <a:xfrm>
            <a:off x="2133600" y="3964305"/>
            <a:ext cx="4876800" cy="16287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dirty="0">
                <a:solidFill>
                  <a:schemeClr val="tx1"/>
                </a:solidFill>
              </a:rPr>
              <a:t>Automatic text summarization aims to transform lengthy documents into shortened versions, something which could be difficult and costly to undertake if done manually.</a:t>
            </a: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FD6A5DF1-033C-445F-AC1B-0E3FCA7BEE17}"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26</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8" name="Picture 7"/>
          <p:cNvPicPr>
            <a:picLocks noChangeAspect="1"/>
          </p:cNvPicPr>
          <p:nvPr/>
        </p:nvPicPr>
        <p:blipFill>
          <a:blip r:embed="rId3"/>
          <a:stretch>
            <a:fillRect/>
          </a:stretch>
        </p:blipFill>
        <p:spPr>
          <a:xfrm>
            <a:off x="2667001" y="3657600"/>
            <a:ext cx="4876800" cy="17811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The need for text summarization</a:t>
            </a:r>
            <a:r>
              <a:rPr lang="en-US" sz="2200" dirty="0">
                <a:solidFill>
                  <a:schemeClr val="tx1"/>
                </a:solidFill>
              </a:rPr>
              <a:t>:</a:t>
            </a:r>
          </a:p>
          <a:p>
            <a:pPr algn="just"/>
            <a:r>
              <a:rPr lang="en-US" sz="2200" dirty="0">
                <a:solidFill>
                  <a:schemeClr val="tx1"/>
                </a:solidFill>
              </a:rPr>
              <a:t>With the present explosion of data circulating the digital space, which is mostly non-structured textual data, there is a need to develop automatic text summarization tools that allow people to get insights from them easily. For example, if you are looking for specific information from an online news article, you may have to dig through its content and spend a lot of time removing out the unnecessary stuff before getting the information you want. Implementing summarization can enhance the readability of documents, reduce the time spent in researching for information, and allow for more information to be fitted in a particular area.</a:t>
            </a:r>
            <a:endParaRPr lang="en-IN" sz="2200" dirty="0">
              <a:solidFill>
                <a:schemeClr val="tx1"/>
              </a:solidFill>
            </a:endParaRPr>
          </a:p>
        </p:txBody>
      </p:sp>
      <p:sp>
        <p:nvSpPr>
          <p:cNvPr id="4" name="Date Placeholder 3"/>
          <p:cNvSpPr>
            <a:spLocks noGrp="1"/>
          </p:cNvSpPr>
          <p:nvPr>
            <p:ph type="dt" sz="half" idx="10"/>
          </p:nvPr>
        </p:nvSpPr>
        <p:spPr/>
        <p:txBody>
          <a:bodyPr/>
          <a:lstStyle/>
          <a:p>
            <a:fld id="{E683666D-7FA0-4F63-AB71-9D39DC12FC21}"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b="1" dirty="0">
                <a:solidFill>
                  <a:schemeClr val="tx1"/>
                </a:solidFill>
              </a:rPr>
              <a:t>The main types of text summarization</a:t>
            </a:r>
            <a:r>
              <a:rPr lang="en-US" dirty="0">
                <a:solidFill>
                  <a:schemeClr val="tx1"/>
                </a:solidFill>
              </a:rPr>
              <a:t>:</a:t>
            </a:r>
          </a:p>
          <a:p>
            <a:pPr algn="just"/>
            <a:r>
              <a:rPr lang="en-US" sz="2000" dirty="0">
                <a:solidFill>
                  <a:schemeClr val="tx1"/>
                </a:solidFill>
              </a:rPr>
              <a:t>Broadly, there are two approaches to summarizing texts : </a:t>
            </a:r>
          </a:p>
          <a:p>
            <a:pPr marL="457200" indent="-457200" algn="just">
              <a:buAutoNum type="arabicParenR"/>
            </a:pPr>
            <a:r>
              <a:rPr lang="en-US" sz="2000" dirty="0">
                <a:solidFill>
                  <a:schemeClr val="tx1"/>
                </a:solidFill>
              </a:rPr>
              <a:t>Abstraction-based summarization</a:t>
            </a:r>
          </a:p>
          <a:p>
            <a:pPr marL="457200" indent="-457200" algn="just">
              <a:buAutoNum type="arabicParenR"/>
            </a:pPr>
            <a:r>
              <a:rPr lang="en-US" sz="2000" dirty="0">
                <a:solidFill>
                  <a:schemeClr val="tx1"/>
                </a:solidFill>
              </a:rPr>
              <a:t>Extraction-based summarization</a:t>
            </a:r>
          </a:p>
          <a:p>
            <a:pPr algn="just"/>
            <a:endParaRPr lang="en-US" sz="2000" dirty="0">
              <a:solidFill>
                <a:schemeClr val="tx1"/>
              </a:solidFill>
            </a:endParaRPr>
          </a:p>
          <a:p>
            <a:pPr marL="457200" indent="-457200" algn="just">
              <a:buAutoNum type="arabicParenR"/>
            </a:pPr>
            <a:endParaRPr lang="en-US" sz="2000" dirty="0">
              <a:solidFill>
                <a:schemeClr val="tx1"/>
              </a:solidFill>
            </a:endParaRPr>
          </a:p>
        </p:txBody>
      </p:sp>
      <p:sp>
        <p:nvSpPr>
          <p:cNvPr id="4" name="Date Placeholder 3"/>
          <p:cNvSpPr>
            <a:spLocks noGrp="1"/>
          </p:cNvSpPr>
          <p:nvPr>
            <p:ph type="dt" sz="half" idx="10"/>
          </p:nvPr>
        </p:nvSpPr>
        <p:spPr/>
        <p:txBody>
          <a:bodyPr/>
          <a:lstStyle/>
          <a:p>
            <a:fld id="{547F9834-9529-48BA-B6D0-D087EF10BD1F}"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dirty="0"/>
          </a:p>
        </p:txBody>
      </p:sp>
      <p:pic>
        <p:nvPicPr>
          <p:cNvPr id="7" name="Picture 6"/>
          <p:cNvPicPr>
            <a:picLocks noChangeAspect="1"/>
          </p:cNvPicPr>
          <p:nvPr/>
        </p:nvPicPr>
        <p:blipFill>
          <a:blip r:embed="rId3"/>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8" name="Picture 7"/>
          <p:cNvPicPr>
            <a:picLocks noChangeAspect="1"/>
          </p:cNvPicPr>
          <p:nvPr/>
        </p:nvPicPr>
        <p:blipFill>
          <a:blip r:embed="rId4"/>
          <a:stretch>
            <a:fillRect/>
          </a:stretch>
        </p:blipFill>
        <p:spPr>
          <a:xfrm>
            <a:off x="2133600" y="3455962"/>
            <a:ext cx="4724400" cy="21828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b="1" dirty="0">
                <a:solidFill>
                  <a:schemeClr val="tx1"/>
                </a:solidFill>
              </a:rPr>
              <a:t>Extraction-based summarization:</a:t>
            </a:r>
          </a:p>
          <a:p>
            <a:pPr algn="just"/>
            <a:r>
              <a:rPr lang="en-US" sz="2000" dirty="0">
                <a:solidFill>
                  <a:schemeClr val="tx1"/>
                </a:solidFill>
              </a:rPr>
              <a:t>In extraction-based summarization, a subset of words that represent the most important points is pulled from a piece of text and combined to make a summary. In machine learning, extractive summarization usually involves weighing the essential sections of sentences and using the results to generate summaries. In machine learning, extractive summarization usually involves weighing the essential sections of sentences and using the results to generate summaries. Different types of algorithms and methods can be used to gauge the weights of the sentences and then rank them according to their relevance and similarity with one another—and further joining them to generate a summary.</a:t>
            </a:r>
            <a:endParaRPr lang="en-IN" sz="2000" dirty="0">
              <a:solidFill>
                <a:schemeClr val="tx1"/>
              </a:solidFill>
            </a:endParaRP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70B79DF4-E1C6-4F12-86EA-D04DAA410ABE}"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1212057"/>
            <a:ext cx="5829300" cy="273844"/>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1714500" y="1726405"/>
            <a:ext cx="5772150" cy="3359945"/>
          </a:xfrm>
        </p:spPr>
        <p:txBody>
          <a:bodyPr>
            <a:normAutofit/>
          </a:bodyPr>
          <a:lstStyle/>
          <a:p>
            <a:pPr algn="just"/>
            <a:endParaRPr lang="en-IN" dirty="0">
              <a:solidFill>
                <a:schemeClr val="tx1"/>
              </a:solidFill>
            </a:endParaRPr>
          </a:p>
        </p:txBody>
      </p:sp>
      <p:sp>
        <p:nvSpPr>
          <p:cNvPr id="4" name="Date Placeholder 3"/>
          <p:cNvSpPr>
            <a:spLocks noGrp="1"/>
          </p:cNvSpPr>
          <p:nvPr>
            <p:ph type="dt" sz="half" idx="10"/>
          </p:nvPr>
        </p:nvSpPr>
        <p:spPr/>
        <p:txBody>
          <a:bodyPr/>
          <a:lstStyle/>
          <a:p>
            <a:fld id="{67A3A17A-9A69-41ED-9DFE-BBDB62128E26}" type="datetime1">
              <a:rPr lang="en-US" smtClean="0"/>
              <a:t>1/4/2024</a:t>
            </a:fld>
            <a:endParaRPr lang="en-US"/>
          </a:p>
        </p:txBody>
      </p:sp>
      <p:sp>
        <p:nvSpPr>
          <p:cNvPr id="5" name="Footer Placeholder 4"/>
          <p:cNvSpPr>
            <a:spLocks noGrp="1"/>
          </p:cNvSpPr>
          <p:nvPr>
            <p:ph type="ftr" sz="quarter" idx="11"/>
          </p:nvPr>
        </p:nvSpPr>
        <p:spPr>
          <a:xfrm>
            <a:off x="3143250" y="5624514"/>
            <a:ext cx="3543300" cy="273844"/>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dirty="0"/>
          </a:p>
        </p:txBody>
      </p:sp>
      <p:pic>
        <p:nvPicPr>
          <p:cNvPr id="7" name="Picture 6"/>
          <p:cNvPicPr>
            <a:picLocks noChangeAspect="1"/>
          </p:cNvPicPr>
          <p:nvPr/>
        </p:nvPicPr>
        <p:blipFill>
          <a:blip r:embed="rId2"/>
          <a:stretch>
            <a:fillRect/>
          </a:stretch>
        </p:blipFill>
        <p:spPr>
          <a:xfrm>
            <a:off x="1252640" y="898848"/>
            <a:ext cx="919061" cy="472753"/>
          </a:xfrm>
          <a:prstGeom prst="rect">
            <a:avLst/>
          </a:prstGeom>
        </p:spPr>
      </p:pic>
      <p:sp>
        <p:nvSpPr>
          <p:cNvPr id="9" name="Title 1"/>
          <p:cNvSpPr txBox="1"/>
          <p:nvPr/>
        </p:nvSpPr>
        <p:spPr>
          <a:xfrm>
            <a:off x="2171700" y="85725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b="1" dirty="0"/>
              <a:t>EVALUATION SCHEME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510" y="1596373"/>
            <a:ext cx="5872982" cy="3665255"/>
          </a:xfrm>
          <a:prstGeom prst="rect">
            <a:avLst/>
          </a:prstGeom>
        </p:spPr>
      </p:pic>
    </p:spTree>
    <p:extLst>
      <p:ext uri="{BB962C8B-B14F-4D97-AF65-F5344CB8AC3E}">
        <p14:creationId xmlns:p14="http://schemas.microsoft.com/office/powerpoint/2010/main" val="1689218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000" b="1" dirty="0">
                <a:solidFill>
                  <a:schemeClr val="tx1"/>
                </a:solidFill>
              </a:rPr>
              <a:t>Abstraction-based summarization:</a:t>
            </a:r>
          </a:p>
          <a:p>
            <a:pPr algn="just"/>
            <a:r>
              <a:rPr lang="en-US" sz="2000" dirty="0">
                <a:solidFill>
                  <a:schemeClr val="tx1"/>
                </a:solidFill>
              </a:rPr>
              <a:t>In abstraction-based summarization, advanced deep learning techniques are applied to paraphrase and shorten the original document, just like humans do. Since abstractive machine learning algorithms can generate new phrases and sentences that represent the most important information from the source text, they can assist in overcoming the grammatical inaccuracies of the extraction techniques.</a:t>
            </a:r>
            <a:endParaRPr lang="en-IN" sz="2000" dirty="0">
              <a:solidFill>
                <a:schemeClr val="tx1"/>
              </a:solidFill>
            </a:endParaRPr>
          </a:p>
          <a:p>
            <a:pPr algn="just"/>
            <a:endParaRPr lang="en-IN" sz="2000" b="1" dirty="0">
              <a:solidFill>
                <a:schemeClr val="tx1"/>
              </a:solidFill>
            </a:endParaRPr>
          </a:p>
        </p:txBody>
      </p:sp>
      <p:sp>
        <p:nvSpPr>
          <p:cNvPr id="4" name="Date Placeholder 3"/>
          <p:cNvSpPr>
            <a:spLocks noGrp="1"/>
          </p:cNvSpPr>
          <p:nvPr>
            <p:ph type="dt" sz="half" idx="10"/>
          </p:nvPr>
        </p:nvSpPr>
        <p:spPr/>
        <p:txBody>
          <a:bodyPr/>
          <a:lstStyle/>
          <a:p>
            <a:fld id="{CC8C5674-7B4E-4DE8-B0D6-354BCAF2DA85}"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457200" indent="-457200" algn="just">
              <a:buAutoNum type="arabicParenR"/>
            </a:pPr>
            <a:r>
              <a:rPr lang="en-US" sz="2000" dirty="0">
                <a:solidFill>
                  <a:schemeClr val="tx1"/>
                </a:solidFill>
              </a:rPr>
              <a:t>Which of the below are NLP use cases?</a:t>
            </a:r>
            <a:endParaRPr lang="en-IN" sz="2000" dirty="0">
              <a:solidFill>
                <a:schemeClr val="tx1"/>
              </a:solidFill>
            </a:endParaRPr>
          </a:p>
          <a:p>
            <a:pPr algn="just"/>
            <a:r>
              <a:rPr lang="en-US" sz="2000" dirty="0">
                <a:solidFill>
                  <a:schemeClr val="tx1"/>
                </a:solidFill>
              </a:rPr>
              <a:t>a) Detecting objects from an image         b) Facial Recognition</a:t>
            </a:r>
          </a:p>
          <a:p>
            <a:pPr algn="just"/>
            <a:r>
              <a:rPr lang="en-US" sz="2000" dirty="0">
                <a:solidFill>
                  <a:schemeClr val="tx1"/>
                </a:solidFill>
              </a:rPr>
              <a:t>c) Text Summarization                                 d) Speech Biometric</a:t>
            </a:r>
          </a:p>
          <a:p>
            <a:pPr algn="just"/>
            <a:endParaRPr lang="en-US" sz="2000" dirty="0">
              <a:solidFill>
                <a:schemeClr val="tx1"/>
              </a:solidFill>
            </a:endParaRPr>
          </a:p>
          <a:p>
            <a:pPr algn="just"/>
            <a:r>
              <a:rPr lang="en-US" sz="2000" dirty="0">
                <a:solidFill>
                  <a:schemeClr val="tx1"/>
                </a:solidFill>
              </a:rPr>
              <a:t>2) Deciding Insurance premium of a car based on online customers reviews is an application of:</a:t>
            </a:r>
          </a:p>
          <a:p>
            <a:pPr algn="just"/>
            <a:r>
              <a:rPr lang="fr-FR" sz="2000" dirty="0">
                <a:solidFill>
                  <a:schemeClr val="tx1"/>
                </a:solidFill>
              </a:rPr>
              <a:t>a) Information Retrival                                   b) Information Extraction</a:t>
            </a:r>
          </a:p>
          <a:p>
            <a:pPr algn="just"/>
            <a:r>
              <a:rPr lang="fr-FR" sz="2000" dirty="0">
                <a:solidFill>
                  <a:schemeClr val="tx1"/>
                </a:solidFill>
              </a:rPr>
              <a:t>c) Sentiment Analysis                                     d) Text Summarization</a:t>
            </a:r>
            <a:endParaRPr lang="en-IN" sz="2000" dirty="0">
              <a:solidFill>
                <a:schemeClr val="tx1"/>
              </a:solidFill>
            </a:endParaRPr>
          </a:p>
        </p:txBody>
      </p:sp>
      <p:sp>
        <p:nvSpPr>
          <p:cNvPr id="4" name="Date Placeholder 3"/>
          <p:cNvSpPr>
            <a:spLocks noGrp="1"/>
          </p:cNvSpPr>
          <p:nvPr>
            <p:ph type="dt" sz="half" idx="10"/>
          </p:nvPr>
        </p:nvSpPr>
        <p:spPr/>
        <p:txBody>
          <a:bodyPr/>
          <a:lstStyle/>
          <a:p>
            <a:fld id="{1CB1FF14-246D-47BA-A721-2409DCB8AA3A}"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554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Questions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2E40BFC-24E6-4C54-BFC2-6D5A9A7F5A23}"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Extraction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10" name="Text Box 9"/>
          <p:cNvSpPr txBox="1"/>
          <p:nvPr/>
        </p:nvSpPr>
        <p:spPr>
          <a:xfrm>
            <a:off x="838200" y="1828800"/>
            <a:ext cx="6518910" cy="4799965"/>
          </a:xfrm>
          <a:prstGeom prst="rect">
            <a:avLst/>
          </a:prstGeom>
          <a:noFill/>
        </p:spPr>
        <p:txBody>
          <a:bodyPr wrap="square" rtlCol="0" anchor="t">
            <a:spAutoFit/>
          </a:bodyPr>
          <a:lstStyle/>
          <a:p>
            <a:pPr marL="285750" indent="-285750">
              <a:buFont typeface="Arial" panose="020B0604020202020204" pitchFamily="34" charset="0"/>
              <a:buChar char="•"/>
            </a:pPr>
            <a:r>
              <a:rPr lang="en-US"/>
              <a:t>Text extraction is the process of systematically retrieving relevant information from unstructured textual data, transforming it into a structured and analyzable format.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This extraction can involve identifying and isolating specific pieces of information, such as entities, keywords, or sentiments, from a body of text.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Text extraction is performed to distill meaningful insights, facts, or patterns from large volumes of unstructured text.</a:t>
            </a:r>
          </a:p>
          <a:p>
            <a:pPr marL="285750" indent="-285750">
              <a:buFont typeface="Arial" panose="020B0604020202020204" pitchFamily="34" charset="0"/>
              <a:buChar char="•"/>
            </a:pPr>
            <a:r>
              <a:rPr lang="en-US"/>
              <a:t>Text extraction refers to the process of extracting relevant information or features from unstructured textual data. Unstructured data includes free-form text found in documents, articles, social media posts, websites, and more. Text extraction is a fundamental step in natural language processing (NLP) and data analysis, aiming to convert raw text into a structured and analyzable format.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E12B322-CEB4-4F63-A2CD-BE64F9F65F72}"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Data Extraction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1752600" y="-5181600"/>
            <a:ext cx="4572000" cy="646331"/>
          </a:xfrm>
          <a:prstGeom prst="rect">
            <a:avLst/>
          </a:prstGeom>
          <a:noFill/>
        </p:spPr>
        <p:txBody>
          <a:bodyPr wrap="square" rtlCol="0" anchor="t">
            <a:spAutoFit/>
          </a:bodyPr>
          <a:lstStyle/>
          <a:p>
            <a:endParaRPr lang="en-US" dirty="0"/>
          </a:p>
          <a:p>
            <a:endParaRPr lang="en-US" dirty="0"/>
          </a:p>
        </p:txBody>
      </p:sp>
      <p:sp>
        <p:nvSpPr>
          <p:cNvPr id="3" name="TextBox 2"/>
          <p:cNvSpPr txBox="1"/>
          <p:nvPr/>
        </p:nvSpPr>
        <p:spPr>
          <a:xfrm>
            <a:off x="533400" y="1676618"/>
            <a:ext cx="8017238" cy="4524315"/>
          </a:xfrm>
          <a:prstGeom prst="rect">
            <a:avLst/>
          </a:prstGeom>
          <a:noFill/>
        </p:spPr>
        <p:txBody>
          <a:bodyPr wrap="square" rtlCol="0">
            <a:spAutoFit/>
          </a:bodyPr>
          <a:lstStyle/>
          <a:p>
            <a:r>
              <a:rPr lang="en-US" dirty="0"/>
              <a:t>Text extraction encompasses various techniques to extract specific types of information from unstructured text. Here are some common types of text extraction:</a:t>
            </a:r>
          </a:p>
          <a:p>
            <a:endParaRPr lang="en-US" dirty="0"/>
          </a:p>
          <a:p>
            <a:r>
              <a:rPr lang="en-US" b="1" dirty="0"/>
              <a:t>Named Entity Recognition (NER):</a:t>
            </a:r>
          </a:p>
          <a:p>
            <a:endParaRPr lang="en-US" dirty="0"/>
          </a:p>
          <a:p>
            <a:r>
              <a:rPr lang="en-US" dirty="0"/>
              <a:t>Identifying and classifying entities such as names of people, organizations, locations, dates, percentages, and other specific terms within a text.</a:t>
            </a:r>
          </a:p>
          <a:p>
            <a:endParaRPr lang="en-US" b="1" dirty="0" smtClean="0"/>
          </a:p>
          <a:p>
            <a:r>
              <a:rPr lang="en-US" b="1" dirty="0" smtClean="0"/>
              <a:t>Keyword </a:t>
            </a:r>
            <a:r>
              <a:rPr lang="en-US" b="1" dirty="0"/>
              <a:t>Extraction</a:t>
            </a:r>
            <a:r>
              <a:rPr lang="en-US" b="1" dirty="0" smtClean="0"/>
              <a:t>:</a:t>
            </a:r>
          </a:p>
          <a:p>
            <a:r>
              <a:rPr lang="en-US" dirty="0"/>
              <a:t>Identifying and extracting important words or phrases that represent the main topics or themes in a document. This helps in understanding the key concepts discussed in the text</a:t>
            </a:r>
            <a:r>
              <a:rPr lang="en-US" dirty="0" smtClean="0"/>
              <a:t>.</a:t>
            </a:r>
          </a:p>
          <a:p>
            <a:endParaRPr lang="en-US" dirty="0"/>
          </a:p>
          <a:p>
            <a:endParaRPr lang="en-US" b="1"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1800" b="1" dirty="0"/>
              <a:t>Sentiment </a:t>
            </a:r>
            <a:r>
              <a:rPr lang="en-US" sz="1800" b="1" dirty="0" smtClean="0"/>
              <a:t>Analysis: </a:t>
            </a:r>
            <a:r>
              <a:rPr lang="en-US" sz="1800" dirty="0" smtClean="0"/>
              <a:t>Determining </a:t>
            </a:r>
            <a:r>
              <a:rPr lang="en-US" sz="1800" dirty="0"/>
              <a:t>the sentiment expressed in a piece of text, whether it is positive, negative, or neutral. This is valuable for understanding opinions and attitudes in reviews, social media posts, and other textual content</a:t>
            </a:r>
            <a:r>
              <a:rPr lang="en-US" sz="1800" dirty="0" smtClean="0"/>
              <a:t>.</a:t>
            </a:r>
          </a:p>
          <a:p>
            <a:endParaRPr lang="en-US" sz="1800" dirty="0" smtClean="0"/>
          </a:p>
          <a:p>
            <a:r>
              <a:rPr lang="en-US" sz="1800" b="1" dirty="0"/>
              <a:t>Text Summarization</a:t>
            </a:r>
            <a:r>
              <a:rPr lang="en-US" sz="1800" b="1" dirty="0" smtClean="0"/>
              <a:t>: </a:t>
            </a:r>
            <a:r>
              <a:rPr lang="en-US" sz="1800" dirty="0"/>
              <a:t>Creating concise and coherent summaries of longer texts while retaining the essential information. This is useful for quickly understanding the main points of a document</a:t>
            </a:r>
            <a:r>
              <a:rPr lang="en-US" sz="1800" dirty="0" smtClean="0"/>
              <a:t>.</a:t>
            </a:r>
          </a:p>
          <a:p>
            <a:endParaRPr lang="en-US" sz="1800" dirty="0"/>
          </a:p>
          <a:p>
            <a:r>
              <a:rPr lang="en-US" sz="1800" b="1" dirty="0"/>
              <a:t>Text </a:t>
            </a:r>
            <a:r>
              <a:rPr lang="en-US" sz="1800" b="1" dirty="0" err="1" smtClean="0"/>
              <a:t>Classification:</a:t>
            </a:r>
            <a:r>
              <a:rPr lang="en-US" sz="1800" dirty="0" err="1"/>
              <a:t>Categorizing</a:t>
            </a:r>
            <a:r>
              <a:rPr lang="en-US" sz="1800" dirty="0"/>
              <a:t> texts into predefined classes or categories based on their content. This is often used in applications such as spam detection, topic categorization, and sentiment categorization</a:t>
            </a:r>
            <a:r>
              <a:rPr lang="en-US" sz="1800" dirty="0" smtClean="0"/>
              <a:t>.</a:t>
            </a:r>
          </a:p>
          <a:p>
            <a:endParaRPr lang="en-US" sz="1800" dirty="0"/>
          </a:p>
          <a:p>
            <a:r>
              <a:rPr lang="en-US" sz="1800" b="1" dirty="0"/>
              <a:t>Entity Relation </a:t>
            </a:r>
            <a:r>
              <a:rPr lang="en-US" sz="1800" b="1" dirty="0" err="1" smtClean="0"/>
              <a:t>Extraction:</a:t>
            </a:r>
            <a:r>
              <a:rPr lang="en-US" sz="1800" dirty="0" err="1" smtClean="0"/>
              <a:t>Identifying</a:t>
            </a:r>
            <a:r>
              <a:rPr lang="en-US" sz="1800" dirty="0" smtClean="0"/>
              <a:t> </a:t>
            </a:r>
            <a:r>
              <a:rPr lang="en-US" sz="1800" dirty="0"/>
              <a:t>and extracting relationships between different entities mentioned in the text. For example, determining the relationships between people, organizations, and locations mentioned in news articles.</a:t>
            </a:r>
          </a:p>
          <a:p>
            <a:endParaRPr lang="en-US" sz="1800" dirty="0"/>
          </a:p>
          <a:p>
            <a:endParaRPr lang="en-US" sz="1800" dirty="0"/>
          </a:p>
          <a:p>
            <a:endParaRPr lang="en-US" dirty="0"/>
          </a:p>
        </p:txBody>
      </p:sp>
      <p:sp>
        <p:nvSpPr>
          <p:cNvPr id="4" name="Date Placeholder 3"/>
          <p:cNvSpPr>
            <a:spLocks noGrp="1"/>
          </p:cNvSpPr>
          <p:nvPr>
            <p:ph type="dt" sz="half" idx="10"/>
          </p:nvPr>
        </p:nvSpPr>
        <p:spPr/>
        <p:txBody>
          <a:bodyPr/>
          <a:lstStyle/>
          <a:p>
            <a:fld id="{62155B1D-A1DE-4321-854B-DD4EDA1A30D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Tree>
    <p:extLst>
      <p:ext uri="{BB962C8B-B14F-4D97-AF65-F5344CB8AC3E}">
        <p14:creationId xmlns:p14="http://schemas.microsoft.com/office/powerpoint/2010/main" val="426554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2D08C5F-579C-4A5E-8858-2AE21A666E7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Challenges of manual text </a:t>
            </a:r>
            <a:r>
              <a:rPr lang="en-US" sz="2400" b="1" dirty="0" smtClean="0"/>
              <a:t>extraction</a:t>
            </a:r>
            <a:endParaRPr kumimoji="0" lang="en-US" sz="2400" b="1" i="0" u="none" strike="noStrike" kern="1200" cap="none" spc="0" normalizeH="0" baseline="0" noProof="0" dirty="0">
              <a:ln>
                <a:noFill/>
              </a:ln>
              <a:solidFill>
                <a:schemeClr val="dk1"/>
              </a:solidFill>
              <a:effectLst/>
              <a:uLnTx/>
              <a:uFillTx/>
            </a:endParaRP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685800" y="1676618"/>
            <a:ext cx="8153400" cy="4339650"/>
          </a:xfrm>
          <a:prstGeom prst="rect">
            <a:avLst/>
          </a:prstGeom>
          <a:noFill/>
        </p:spPr>
        <p:txBody>
          <a:bodyPr wrap="square" rtlCol="0" anchor="t">
            <a:spAutoFit/>
          </a:bodyPr>
          <a:lstStyle/>
          <a:p>
            <a:endParaRPr lang="en-US" sz="1200" dirty="0"/>
          </a:p>
          <a:p>
            <a:endParaRPr lang="en-US" sz="1200" dirty="0"/>
          </a:p>
          <a:p>
            <a:pPr marL="285750" indent="-285750">
              <a:buFont typeface="Arial" panose="020B0604020202020204" pitchFamily="34" charset="0"/>
              <a:buChar char="•"/>
            </a:pPr>
            <a:r>
              <a:rPr lang="en-US" dirty="0"/>
              <a:t>Manual text extraction works well if you have a single document to extract from with the same format. But, if you have to extract data from hundreds of PDFs with different layouts, then manual extraction can become challenging.</a:t>
            </a:r>
          </a:p>
          <a:p>
            <a:endParaRPr lang="en-US" dirty="0"/>
          </a:p>
          <a:p>
            <a:pPr marL="285750" indent="-285750">
              <a:buFont typeface="Arial" panose="020B0604020202020204" pitchFamily="34" charset="0"/>
              <a:buChar char="•"/>
            </a:pPr>
            <a:r>
              <a:rPr lang="en-US" b="1" dirty="0"/>
              <a:t>Time-consuming</a:t>
            </a:r>
          </a:p>
          <a:p>
            <a:r>
              <a:rPr lang="en-US" dirty="0"/>
              <a:t>It takes time to go through different documents and extract the text correctly. For example, if you are a food delivery company, time is of the essence. The moment you receive an order confirmation, the customer’s details have to be retrieved quickly and shared with your team.</a:t>
            </a:r>
          </a:p>
          <a:p>
            <a:endParaRPr lang="en-US" dirty="0"/>
          </a:p>
          <a:p>
            <a:pPr marL="285750" indent="-285750">
              <a:buFont typeface="Arial" panose="020B0604020202020204" pitchFamily="34" charset="0"/>
              <a:buChar char="•"/>
            </a:pPr>
            <a:r>
              <a:rPr lang="en-US" b="1" dirty="0"/>
              <a:t>Prone to errors</a:t>
            </a:r>
          </a:p>
          <a:p>
            <a:r>
              <a:rPr lang="en-US" dirty="0"/>
              <a:t>Undoubtedly, manual text extraction results in many human errors which go unnoticed. Imagine the wrong food orders being delivered to one of your customers.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58BC5B66-807C-4FFC-BDD1-8EF00EC23C57}"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1143000" y="1828800"/>
            <a:ext cx="7106920" cy="3692525"/>
          </a:xfrm>
          <a:prstGeom prst="rect">
            <a:avLst/>
          </a:prstGeom>
          <a:noFill/>
        </p:spPr>
        <p:txBody>
          <a:bodyPr wrap="square" rtlCol="0" anchor="t">
            <a:spAutoFit/>
          </a:bodyPr>
          <a:lstStyle/>
          <a:p>
            <a:pPr marL="285750" indent="-285750">
              <a:buFont typeface="Arial" panose="020B0604020202020204" pitchFamily="34" charset="0"/>
              <a:buChar char="•"/>
            </a:pPr>
            <a:r>
              <a:rPr lang="en-US"/>
              <a:t>Classification is a supervised machine learning task where the goal is to categorize or label items into predefined classes or categories based on their features.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falls under the category of supervised learning, meaning the algorithm is trained on a labeled dataset where the correct class labels are known.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model is trained using a dataset that includes both the features of the data points and their corresponding class labels.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Features are the characteristics or attributes of the data points that influence the classification outcome.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33E3D11D-83F2-40A5-B057-5160D50E6A40}"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925830" y="1732280"/>
            <a:ext cx="7494270" cy="3969385"/>
          </a:xfrm>
          <a:prstGeom prst="rect">
            <a:avLst/>
          </a:prstGeom>
          <a:noFill/>
        </p:spPr>
        <p:txBody>
          <a:bodyPr wrap="square" rtlCol="0" anchor="t">
            <a:spAutoFit/>
          </a:bodyPr>
          <a:lstStyle/>
          <a:p>
            <a:pPr marL="285750" indent="-285750">
              <a:buFont typeface="Arial" panose="020B0604020202020204" pitchFamily="34" charset="0"/>
              <a:buChar char="•"/>
            </a:pPr>
            <a:r>
              <a:rPr lang="en-US"/>
              <a:t>During model training, the algorithm learns patterns and relationships between features and class labels in the training data.</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trained model is then used to predict the class labels of new, unseen data based on their features.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Classes represent the predefined categories or groups that the model aims to assign to the data points.</a:t>
            </a:r>
          </a:p>
          <a:p>
            <a:pPr marL="285750" indent="-285750">
              <a:buFont typeface="Arial" panose="020B0604020202020204" pitchFamily="34" charset="0"/>
              <a:buChar char="•"/>
            </a:pPr>
            <a:r>
              <a:rPr lang="en-US"/>
              <a:t>The accuracy of the model is often measured by comparing its predictions to the actual class labels in a test dataset.</a:t>
            </a:r>
          </a:p>
          <a:p>
            <a:pPr marL="285750" indent="-285750">
              <a:buFont typeface="Arial" panose="020B0604020202020204" pitchFamily="34" charset="0"/>
              <a:buChar char="•"/>
            </a:pPr>
            <a:r>
              <a:rPr lang="en-US"/>
              <a:t>Logistic Regression, Decision Trees, Support Vector Machines, and Neural Networks are common algorithms used for classification tasks.</a:t>
            </a:r>
          </a:p>
          <a:p>
            <a:pPr marL="285750" indent="-285750">
              <a:buFont typeface="Arial" panose="020B0604020202020204" pitchFamily="34" charset="0"/>
              <a:buChar char="•"/>
            </a:pPr>
            <a:endParaRPr lang="en-US"/>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B8966C9-FB1D-4A6D-9690-831D5F98C1C8}"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Classification</a:t>
            </a:r>
          </a:p>
        </p:txBody>
      </p:sp>
      <p:pic>
        <p:nvPicPr>
          <p:cNvPr id="7" name="Content Placeholder 6"/>
          <p:cNvPicPr>
            <a:picLocks noGrp="1" noChangeAspect="1"/>
          </p:cNvPicPr>
          <p:nvPr>
            <p:ph sz="half" idx="1"/>
          </p:nvPr>
        </p:nvPicPr>
        <p:blipFill>
          <a:blip r:embed="rId2"/>
          <a:stretch>
            <a:fillRect/>
          </a:stretch>
        </p:blipFill>
        <p:spPr>
          <a:xfrm>
            <a:off x="76200" y="459105"/>
            <a:ext cx="1377950" cy="835025"/>
          </a:xfrm>
          <a:prstGeom prst="rect">
            <a:avLst/>
          </a:prstGeom>
        </p:spPr>
      </p:pic>
      <p:sp>
        <p:nvSpPr>
          <p:cNvPr id="2" name="Text Box 1"/>
          <p:cNvSpPr txBox="1"/>
          <p:nvPr/>
        </p:nvSpPr>
        <p:spPr>
          <a:xfrm>
            <a:off x="545465" y="1600200"/>
            <a:ext cx="8141335" cy="1476375"/>
          </a:xfrm>
          <a:prstGeom prst="rect">
            <a:avLst/>
          </a:prstGeom>
          <a:noFill/>
        </p:spPr>
        <p:txBody>
          <a:bodyPr wrap="square" rtlCol="0" anchor="t">
            <a:spAutoFit/>
          </a:bodyPr>
          <a:lstStyle/>
          <a:p>
            <a:r>
              <a:rPr lang="en-US" b="1"/>
              <a:t>Binary Classification</a:t>
            </a:r>
          </a:p>
          <a:p>
            <a:r>
              <a:rPr lang="en-US"/>
              <a:t>This is the simplest type of classification. Here data is bifurcated into precisely two categories/classes. The most standard example would be email classification— classifying emails as spam or not spam.</a:t>
            </a:r>
          </a:p>
          <a:p>
            <a:endParaRPr lang="en-US"/>
          </a:p>
        </p:txBody>
      </p:sp>
      <p:pic>
        <p:nvPicPr>
          <p:cNvPr id="3" name="Content Placeholder 2"/>
          <p:cNvPicPr>
            <a:picLocks noGrp="1" noChangeAspect="1"/>
          </p:cNvPicPr>
          <p:nvPr>
            <p:ph sz="half" idx="2"/>
          </p:nvPr>
        </p:nvPicPr>
        <p:blipFill>
          <a:blip r:embed="rId3"/>
          <a:stretch>
            <a:fillRect/>
          </a:stretch>
        </p:blipFill>
        <p:spPr>
          <a:xfrm>
            <a:off x="2286000" y="2971800"/>
            <a:ext cx="4038600" cy="20288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2D198C1B-A385-499F-9BB5-8E5E883A2F1E}"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pic>
        <p:nvPicPr>
          <p:cNvPr id="7" name="Content Placeholder 6"/>
          <p:cNvPicPr>
            <a:picLocks noGrp="1" noChangeAspect="1"/>
          </p:cNvPicPr>
          <p:nvPr>
            <p:ph sz="half" idx="1"/>
          </p:nvPr>
        </p:nvPicPr>
        <p:blipFill>
          <a:blip r:embed="rId2"/>
          <a:stretch>
            <a:fillRect/>
          </a:stretch>
        </p:blipFill>
        <p:spPr>
          <a:xfrm>
            <a:off x="-6350" y="423545"/>
            <a:ext cx="1377950" cy="835025"/>
          </a:xfrm>
          <a:prstGeom prst="rect">
            <a:avLst/>
          </a:prstGeom>
        </p:spPr>
      </p:pic>
      <p:sp>
        <p:nvSpPr>
          <p:cNvPr id="2" name="Title 1"/>
          <p:cNvSpPr txBox="1"/>
          <p:nvPr/>
        </p:nvSpPr>
        <p:spPr>
          <a:xfrm>
            <a:off x="1371600" y="4574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Classification</a:t>
            </a:r>
          </a:p>
        </p:txBody>
      </p:sp>
      <p:sp>
        <p:nvSpPr>
          <p:cNvPr id="3" name="Text Box 2"/>
          <p:cNvSpPr txBox="1"/>
          <p:nvPr/>
        </p:nvSpPr>
        <p:spPr>
          <a:xfrm>
            <a:off x="878840" y="1752600"/>
            <a:ext cx="7561580" cy="1198880"/>
          </a:xfrm>
          <a:prstGeom prst="rect">
            <a:avLst/>
          </a:prstGeom>
          <a:noFill/>
        </p:spPr>
        <p:txBody>
          <a:bodyPr wrap="square" rtlCol="0" anchor="t">
            <a:spAutoFit/>
          </a:bodyPr>
          <a:lstStyle/>
          <a:p>
            <a:r>
              <a:rPr lang="en-US" b="1"/>
              <a:t>Multi-class Classification</a:t>
            </a:r>
          </a:p>
          <a:p>
            <a:r>
              <a:rPr lang="en-US"/>
              <a:t>It is called multi-class classification when there are more than two classes/categories. For example, classifying an image of a fruit into different fruit types such as apple, banana, and orange.</a:t>
            </a:r>
          </a:p>
        </p:txBody>
      </p:sp>
      <p:pic>
        <p:nvPicPr>
          <p:cNvPr id="100" name="Content Placeholder 99"/>
          <p:cNvPicPr>
            <a:picLocks noGrp="1" noChangeAspect="1"/>
          </p:cNvPicPr>
          <p:nvPr>
            <p:ph sz="half" idx="2"/>
          </p:nvPr>
        </p:nvPicPr>
        <p:blipFill>
          <a:blip r:embed="rId3"/>
          <a:stretch>
            <a:fillRect/>
          </a:stretch>
        </p:blipFill>
        <p:spPr>
          <a:xfrm>
            <a:off x="2057400" y="2951480"/>
            <a:ext cx="3695700" cy="28575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ED50B5-5925-458B-B11D-9D35B42247F7}" type="datetime1">
              <a:rPr lang="en-US" smtClean="0"/>
              <a:t>1/4/2024</a:t>
            </a:fld>
            <a:endParaRPr lang="en-US" dirty="0"/>
          </a:p>
        </p:txBody>
      </p:sp>
      <p:sp>
        <p:nvSpPr>
          <p:cNvPr id="5" name="Footer Placeholder 4"/>
          <p:cNvSpPr>
            <a:spLocks noGrp="1"/>
          </p:cNvSpPr>
          <p:nvPr>
            <p:ph type="ftr" sz="quarter" idx="11"/>
          </p:nvPr>
        </p:nvSpPr>
        <p:spPr>
          <a:xfrm>
            <a:off x="2421924" y="5624513"/>
            <a:ext cx="3921726" cy="273844"/>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dirty="0"/>
          </a:p>
        </p:txBody>
      </p:sp>
      <p:sp>
        <p:nvSpPr>
          <p:cNvPr id="7" name="Title 1"/>
          <p:cNvSpPr txBox="1"/>
          <p:nvPr/>
        </p:nvSpPr>
        <p:spPr>
          <a:xfrm>
            <a:off x="1219200" y="880063"/>
            <a:ext cx="7848600" cy="64219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graphicFrame>
        <p:nvGraphicFramePr>
          <p:cNvPr id="23" name="Diagram 22"/>
          <p:cNvGraphicFramePr/>
          <p:nvPr/>
        </p:nvGraphicFramePr>
        <p:xfrm>
          <a:off x="1957389" y="2714611"/>
          <a:ext cx="5636419" cy="179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957387" y="2153975"/>
            <a:ext cx="3729038"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a:t>
            </a:r>
            <a:r>
              <a:rPr lang="en-US" sz="1575" b="1" dirty="0"/>
              <a:t>SENTIMENT MINING</a:t>
            </a:r>
            <a:endParaRPr lang="en-IN" sz="1575" b="1" dirty="0"/>
          </a:p>
        </p:txBody>
      </p:sp>
      <p:pic>
        <p:nvPicPr>
          <p:cNvPr id="2" name="Picture 1"/>
          <p:cNvPicPr>
            <a:picLocks noChangeAspect="1"/>
          </p:cNvPicPr>
          <p:nvPr/>
        </p:nvPicPr>
        <p:blipFill>
          <a:blip r:embed="rId8"/>
          <a:stretch>
            <a:fillRect/>
          </a:stretch>
        </p:blipFill>
        <p:spPr>
          <a:xfrm>
            <a:off x="80318" y="857251"/>
            <a:ext cx="1138881" cy="665004"/>
          </a:xfrm>
          <a:prstGeom prst="rect">
            <a:avLst/>
          </a:prstGeom>
        </p:spPr>
      </p:pic>
    </p:spTree>
    <p:extLst>
      <p:ext uri="{BB962C8B-B14F-4D97-AF65-F5344CB8AC3E}">
        <p14:creationId xmlns:p14="http://schemas.microsoft.com/office/powerpoint/2010/main" val="348068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DC334DE-3769-4742-B31F-91EE59DAD26C}"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 Alogrithms</a:t>
            </a:r>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sp>
        <p:nvSpPr>
          <p:cNvPr id="2" name="Text Box 1"/>
          <p:cNvSpPr txBox="1"/>
          <p:nvPr/>
        </p:nvSpPr>
        <p:spPr>
          <a:xfrm>
            <a:off x="400685" y="1578610"/>
            <a:ext cx="7672705" cy="2311400"/>
          </a:xfrm>
          <a:prstGeom prst="rect">
            <a:avLst/>
          </a:prstGeom>
          <a:noFill/>
        </p:spPr>
        <p:txBody>
          <a:bodyPr wrap="square" rtlCol="0" anchor="t">
            <a:noAutofit/>
          </a:bodyPr>
          <a:lstStyle/>
          <a:p>
            <a:r>
              <a:rPr lang="en-US" b="1"/>
              <a:t>Neural Network Classification</a:t>
            </a:r>
          </a:p>
          <a:p>
            <a:r>
              <a:rPr lang="en-US"/>
              <a:t>Neural networks are complex mathematical models trained on large amounts of data to learn complex patterns and relationships. The most widely used neural networks are convolutional neural networks (CNNs), mainly used for image-based classification problems.</a:t>
            </a:r>
          </a:p>
        </p:txBody>
      </p:sp>
      <p:pic>
        <p:nvPicPr>
          <p:cNvPr id="101" name="Content Placeholder 100"/>
          <p:cNvPicPr>
            <a:picLocks noGrp="1" noChangeAspect="1"/>
          </p:cNvPicPr>
          <p:nvPr>
            <p:ph sz="half" idx="2"/>
          </p:nvPr>
        </p:nvPicPr>
        <p:blipFill>
          <a:blip r:embed="rId3"/>
          <a:stretch>
            <a:fillRect/>
          </a:stretch>
        </p:blipFill>
        <p:spPr>
          <a:xfrm>
            <a:off x="1981201" y="3124200"/>
            <a:ext cx="3848099" cy="285750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44B0CD4E-63A5-4BFA-A79E-00F6C616E8F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a:p>
        </p:txBody>
      </p:sp>
      <p:pic>
        <p:nvPicPr>
          <p:cNvPr id="7" name="Content Placeholder 6"/>
          <p:cNvPicPr>
            <a:picLocks noGrp="1" noChangeAspect="1"/>
          </p:cNvPicPr>
          <p:nvPr>
            <p:ph sz="half" idx="1"/>
          </p:nvPr>
        </p:nvPicPr>
        <p:blipFill>
          <a:blip r:embed="rId2"/>
          <a:stretch>
            <a:fillRect/>
          </a:stretch>
        </p:blipFill>
        <p:spPr>
          <a:xfrm>
            <a:off x="76200" y="457200"/>
            <a:ext cx="1377950" cy="835025"/>
          </a:xfrm>
          <a:prstGeom prst="rect">
            <a:avLst/>
          </a:prstGeom>
        </p:spPr>
      </p:pic>
      <p:sp>
        <p:nvSpPr>
          <p:cNvPr id="2" name="Text Box 1"/>
          <p:cNvSpPr txBox="1"/>
          <p:nvPr/>
        </p:nvSpPr>
        <p:spPr>
          <a:xfrm>
            <a:off x="842645" y="1839595"/>
            <a:ext cx="7520305" cy="2049780"/>
          </a:xfrm>
          <a:prstGeom prst="rect">
            <a:avLst/>
          </a:prstGeom>
          <a:noFill/>
        </p:spPr>
        <p:txBody>
          <a:bodyPr wrap="square" rtlCol="0" anchor="t">
            <a:noAutofit/>
          </a:bodyPr>
          <a:lstStyle/>
          <a:p>
            <a:r>
              <a:rPr lang="en-US" b="1"/>
              <a:t>K-Nearest Neighbor Classification</a:t>
            </a:r>
          </a:p>
          <a:p>
            <a:r>
              <a:rPr lang="en-US"/>
              <a:t>This algorithm classifies data points based on their proximity to other data points. The class of a data point is assigned based on the class of its k-nearest neighbors.</a:t>
            </a:r>
          </a:p>
        </p:txBody>
      </p:sp>
      <p:pic>
        <p:nvPicPr>
          <p:cNvPr id="3" name="Content Placeholder 2"/>
          <p:cNvPicPr>
            <a:picLocks noGrp="1" noChangeAspect="1"/>
          </p:cNvPicPr>
          <p:nvPr>
            <p:ph sz="half" idx="2"/>
          </p:nvPr>
        </p:nvPicPr>
        <p:blipFill>
          <a:blip r:embed="rId3"/>
          <a:stretch>
            <a:fillRect/>
          </a:stretch>
        </p:blipFill>
        <p:spPr>
          <a:xfrm>
            <a:off x="1295400" y="3352800"/>
            <a:ext cx="6137910" cy="2058670"/>
          </a:xfrm>
          <a:prstGeom prst="rect">
            <a:avLst/>
          </a:prstGeom>
        </p:spPr>
      </p:pic>
      <p:sp>
        <p:nvSpPr>
          <p:cNvPr id="11" name="Title 1"/>
          <p:cNvSpPr txBox="1"/>
          <p:nvPr/>
        </p:nvSpPr>
        <p:spPr>
          <a:xfrm>
            <a:off x="1406434" y="5032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 Alogrithms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25569520-0F8A-4C9B-A7C9-363D2B3177D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pic>
        <p:nvPicPr>
          <p:cNvPr id="7" name="Content Placeholder 6"/>
          <p:cNvPicPr>
            <a:picLocks noGrp="1" noChangeAspect="1"/>
          </p:cNvPicPr>
          <p:nvPr>
            <p:ph sz="half" idx="1"/>
          </p:nvPr>
        </p:nvPicPr>
        <p:blipFill>
          <a:blip r:embed="rId2"/>
          <a:stretch>
            <a:fillRect/>
          </a:stretch>
        </p:blipFill>
        <p:spPr>
          <a:xfrm>
            <a:off x="76200" y="457200"/>
            <a:ext cx="1377950" cy="835025"/>
          </a:xfrm>
          <a:prstGeom prst="rect">
            <a:avLst/>
          </a:prstGeom>
        </p:spPr>
      </p:pic>
      <p:sp>
        <p:nvSpPr>
          <p:cNvPr id="2" name="Text Box 1"/>
          <p:cNvSpPr txBox="1"/>
          <p:nvPr/>
        </p:nvSpPr>
        <p:spPr>
          <a:xfrm>
            <a:off x="152400" y="1600200"/>
            <a:ext cx="8716645" cy="2306955"/>
          </a:xfrm>
          <a:prstGeom prst="rect">
            <a:avLst/>
          </a:prstGeom>
          <a:noFill/>
        </p:spPr>
        <p:txBody>
          <a:bodyPr wrap="square" rtlCol="0" anchor="t">
            <a:spAutoFit/>
          </a:bodyPr>
          <a:lstStyle/>
          <a:p>
            <a:r>
              <a:rPr lang="en-US" b="1"/>
              <a:t>Decision Tree Classification</a:t>
            </a:r>
          </a:p>
          <a:p>
            <a:r>
              <a:rPr lang="en-US"/>
              <a:t>This popular classification algorithm uses tree-like structures, called decision trees, where each node in the tree showcases a predetermined feature or attribute of the data. Secondly, each leaf node represents a class. The tree is constructed by recursively splitting the data based on the values of the features until a leaf node is reached.</a:t>
            </a:r>
          </a:p>
          <a:p>
            <a:endParaRPr lang="en-US"/>
          </a:p>
          <a:p>
            <a:endParaRPr lang="en-US"/>
          </a:p>
          <a:p>
            <a:endParaRPr lang="en-US"/>
          </a:p>
        </p:txBody>
      </p:sp>
      <p:pic>
        <p:nvPicPr>
          <p:cNvPr id="3" name="Content Placeholder 2"/>
          <p:cNvPicPr>
            <a:picLocks noGrp="1" noChangeAspect="1"/>
          </p:cNvPicPr>
          <p:nvPr>
            <p:ph sz="half" idx="2"/>
          </p:nvPr>
        </p:nvPicPr>
        <p:blipFill>
          <a:blip r:embed="rId3"/>
          <a:stretch>
            <a:fillRect/>
          </a:stretch>
        </p:blipFill>
        <p:spPr>
          <a:xfrm>
            <a:off x="2438400" y="3276600"/>
            <a:ext cx="4038600" cy="2193290"/>
          </a:xfrm>
          <a:prstGeom prst="rect">
            <a:avLst/>
          </a:prstGeom>
        </p:spPr>
      </p:pic>
      <p:sp>
        <p:nvSpPr>
          <p:cNvPr id="11" name="Title 1"/>
          <p:cNvSpPr txBox="1"/>
          <p:nvPr/>
        </p:nvSpPr>
        <p:spPr>
          <a:xfrm>
            <a:off x="1371600" y="50634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 Alogrithms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995839C9-8236-474B-9874-AD92B0A5DC3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Clustring</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914400" y="1752600"/>
            <a:ext cx="7245350" cy="4246245"/>
          </a:xfrm>
          <a:prstGeom prst="rect">
            <a:avLst/>
          </a:prstGeom>
          <a:noFill/>
        </p:spPr>
        <p:txBody>
          <a:bodyPr wrap="square" rtlCol="0" anchor="t">
            <a:spAutoFit/>
          </a:bodyPr>
          <a:lstStyle/>
          <a:p>
            <a:pPr marL="285750" indent="-285750">
              <a:buFont typeface="Arial" panose="020B0604020202020204" pitchFamily="34" charset="0"/>
              <a:buChar char="•"/>
            </a:pPr>
            <a:r>
              <a:rPr lang="en-US"/>
              <a:t>Clustering is an unsupervised machine learning task where the goal is to group similar data points together based on their intrinsic characteristics or similarities.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Clustering is categorized as unsupervised learning because it doesn't rely on labeled data; it identifies patterns based on the inherent structure of the data.</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Clustering involves grouping individual data points into clusters based on their similarities, without prior knowledge of class labels.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 similarity measure, such as Euclidean distance or cosine similarity, quantifies how similar or dissimilar two data points are to each other.</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CA51B27-439F-4FFC-986F-A3F1885DE31B}"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914400" y="1524000"/>
            <a:ext cx="6316980" cy="2584450"/>
          </a:xfrm>
          <a:prstGeom prst="rect">
            <a:avLst/>
          </a:prstGeom>
          <a:noFill/>
        </p:spPr>
        <p:txBody>
          <a:bodyPr wrap="square" rtlCol="0" anchor="t">
            <a:spAutoFit/>
          </a:bodyPr>
          <a:lstStyle/>
          <a:p>
            <a:pPr marL="285750" indent="-285750">
              <a:buFont typeface="Arial" panose="020B0604020202020204" pitchFamily="34" charset="0"/>
              <a:buChar char="•"/>
            </a:pPr>
            <a:r>
              <a:rPr lang="en-US"/>
              <a:t>Clusters are formed by grouping data points that are more similar to each other than to those in other clusters.</a:t>
            </a:r>
          </a:p>
          <a:p>
            <a:pPr marL="285750" indent="-285750">
              <a:buFont typeface="Arial" panose="020B0604020202020204" pitchFamily="34" charset="0"/>
              <a:buChar char="•"/>
            </a:pPr>
            <a:r>
              <a:rPr lang="en-US"/>
              <a:t>Centroids are representative points within each cluster that summarize the characteristics of the data points in that cluster.</a:t>
            </a:r>
          </a:p>
          <a:p>
            <a:pPr marL="285750" indent="-285750">
              <a:buFont typeface="Arial" panose="020B0604020202020204" pitchFamily="34" charset="0"/>
              <a:buChar char="•"/>
            </a:pPr>
            <a:r>
              <a:rPr lang="en-US"/>
              <a:t>The number of clusters can be determined by the algorithm or specified by the user based on the desired granularity of grouping.</a:t>
            </a:r>
          </a:p>
          <a:p>
            <a:pPr marL="285750" indent="-285750">
              <a:buFont typeface="Arial" panose="020B0604020202020204" pitchFamily="34" charset="0"/>
              <a:buChar char="•"/>
            </a:pPr>
            <a:r>
              <a:rPr lang="en-US"/>
              <a:t>Clustering is particularly useful when dealing with large datasets or when the data lacks predefined class labels.</a:t>
            </a:r>
          </a:p>
        </p:txBody>
      </p:sp>
      <p:sp>
        <p:nvSpPr>
          <p:cNvPr id="10" name="Title 1"/>
          <p:cNvSpPr txBox="1"/>
          <p:nvPr/>
        </p:nvSpPr>
        <p:spPr>
          <a:xfrm>
            <a:off x="1362891" y="53181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Clustring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DFD634DD-A75E-469B-AA7B-CD4D58F28EE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Types of Clustering</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152400" y="1676400"/>
            <a:ext cx="8678545" cy="2830195"/>
          </a:xfrm>
          <a:prstGeom prst="rect">
            <a:avLst/>
          </a:prstGeom>
          <a:noFill/>
        </p:spPr>
        <p:txBody>
          <a:bodyPr wrap="square" rtlCol="0" anchor="t">
            <a:spAutoFit/>
          </a:bodyPr>
          <a:lstStyle/>
          <a:p>
            <a:r>
              <a:rPr lang="en-US" b="1"/>
              <a:t>Model-based Clustering</a:t>
            </a:r>
          </a:p>
          <a:p>
            <a:r>
              <a:rPr lang="en-US" sz="1600"/>
              <a:t>This clustering approach uses statistical models to group similar data points into clusters. The goal is to find a model to explain the observed data as a mixture of different probability distributions. The number of distributions and their parameters are estimated using a maximum likelihood or Bayesian approach.</a:t>
            </a:r>
          </a:p>
          <a:p>
            <a:r>
              <a:rPr lang="en-US" sz="1600"/>
              <a:t>Poisson distributions, a mixture of exponential distributions, t-distributions, and a few others can also be used to form clusters in a model-based setting. Though, it depends on the type of data in the picture. Some of the most common applications of model-based clustering include image segmentation, gene expression analysis, and customer segmentation.</a:t>
            </a:r>
          </a:p>
          <a:p>
            <a:endParaRPr lang="en-US" sz="1600"/>
          </a:p>
          <a:p>
            <a:endParaRPr lang="en-US" sz="1600"/>
          </a:p>
        </p:txBody>
      </p:sp>
      <p:pic>
        <p:nvPicPr>
          <p:cNvPr id="102" name="Picture 101"/>
          <p:cNvPicPr/>
          <p:nvPr/>
        </p:nvPicPr>
        <p:blipFill>
          <a:blip/>
          <a:stretch>
            <a:fillRect/>
          </a:stretch>
        </p:blipFill>
        <p:spPr>
          <a:xfrm>
            <a:off x="4381500" y="3238500"/>
            <a:ext cx="381000" cy="381000"/>
          </a:xfrm>
          <a:prstGeom prst="rect">
            <a:avLst/>
          </a:prstGeom>
          <a:noFill/>
          <a:ln w="9525">
            <a:noFill/>
          </a:ln>
        </p:spPr>
      </p:pic>
      <p:pic>
        <p:nvPicPr>
          <p:cNvPr id="10" name="Picture 9"/>
          <p:cNvPicPr>
            <a:picLocks noChangeAspect="1"/>
          </p:cNvPicPr>
          <p:nvPr/>
        </p:nvPicPr>
        <p:blipFill>
          <a:blip r:embed="rId3"/>
          <a:stretch>
            <a:fillRect/>
          </a:stretch>
        </p:blipFill>
        <p:spPr>
          <a:xfrm>
            <a:off x="2667000" y="4038600"/>
            <a:ext cx="3749675" cy="23037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7E824E07-FEDD-4DD8-8C30-CFD49A090296}"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Extraction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442595" y="1357738"/>
            <a:ext cx="8244205" cy="4860290"/>
          </a:xfrm>
          <a:prstGeom prst="rect">
            <a:avLst/>
          </a:prstGeom>
          <a:noFill/>
        </p:spPr>
        <p:txBody>
          <a:bodyPr wrap="square" rtlCol="0" anchor="t">
            <a:noAutofit/>
          </a:bodyPr>
          <a:lstStyle/>
          <a:p>
            <a:r>
              <a:rPr lang="en-US" b="1" dirty="0"/>
              <a:t>Density-based Clustering</a:t>
            </a:r>
          </a:p>
          <a:p>
            <a:r>
              <a:rPr lang="en-US" dirty="0"/>
              <a:t>Imagine a crowded city with people gathering in specific areas (like parks, theatres, restaurants, etc.) based on their interests. For example, foodies might gather in a neighborhood known for its restaurants.</a:t>
            </a:r>
          </a:p>
          <a:p>
            <a:endParaRPr lang="en-US" dirty="0"/>
          </a:p>
          <a:p>
            <a:r>
              <a:rPr lang="en-US" dirty="0"/>
              <a:t>Density-based clustering is a method in data analysis that groups data points closely packed together in high-density regions. These data points belong to the same cluster, similar to people in the same area. Data points that are isolated in areas of low density are considered as noise and not assigned to any cluster, similar to how people who are not part of any particular group.</a:t>
            </a:r>
          </a:p>
          <a:p>
            <a:endParaRPr lang="en-US" dirty="0"/>
          </a:p>
        </p:txBody>
      </p:sp>
      <p:pic>
        <p:nvPicPr>
          <p:cNvPr id="3" name="Picture 2"/>
          <p:cNvPicPr>
            <a:picLocks noChangeAspect="1"/>
          </p:cNvPicPr>
          <p:nvPr/>
        </p:nvPicPr>
        <p:blipFill>
          <a:blip r:embed="rId3"/>
          <a:stretch>
            <a:fillRect/>
          </a:stretch>
        </p:blipFill>
        <p:spPr>
          <a:xfrm>
            <a:off x="2743200" y="4236828"/>
            <a:ext cx="3162300" cy="1981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91794158-B406-47A4-B930-EAD159F0527E}"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152400" y="1524000"/>
            <a:ext cx="8625205" cy="4799965"/>
          </a:xfrm>
          <a:prstGeom prst="rect">
            <a:avLst/>
          </a:prstGeom>
          <a:noFill/>
        </p:spPr>
        <p:txBody>
          <a:bodyPr wrap="square" rtlCol="0" anchor="t">
            <a:spAutoFit/>
          </a:bodyPr>
          <a:lstStyle/>
          <a:p>
            <a:r>
              <a:rPr lang="en-US" b="1"/>
              <a:t>Hierarchical Clustering</a:t>
            </a:r>
          </a:p>
          <a:p>
            <a:r>
              <a:rPr lang="en-US"/>
              <a:t>A clustering technique that results in tree-like structures of nested clusters having similar/merging data points based on their similarity. It can be either agglomerative (starting with individual data points and merging them into larger clusters) or divisive (starting with all data points as one large cluster and recursively splitting it into smaller clusters).</a:t>
            </a:r>
          </a:p>
          <a:p>
            <a:r>
              <a:rPr lang="en-US"/>
              <a:t>Examples of Hierarchical clustering include CURE (clustering using representative), BIRCH (balanced iterative reducing clustering and using hierarchies), etc.</a:t>
            </a:r>
          </a:p>
          <a:p>
            <a:r>
              <a:rPr lang="en-US"/>
              <a:t>Hierarchical clustering is widely used for biological classification, social network analysis, natural language processing, time series analysis, and many others.</a:t>
            </a:r>
          </a:p>
          <a:p>
            <a:endParaRPr lang="en-US"/>
          </a:p>
          <a:p>
            <a:endParaRPr lang="en-US"/>
          </a:p>
          <a:p>
            <a:endParaRPr lang="en-US"/>
          </a:p>
          <a:p>
            <a:endParaRPr lang="en-US"/>
          </a:p>
          <a:p>
            <a:endParaRPr lang="en-US"/>
          </a:p>
          <a:p>
            <a:endParaRPr lang="en-US"/>
          </a:p>
          <a:p>
            <a:endParaRPr lang="en-US"/>
          </a:p>
        </p:txBody>
      </p:sp>
      <p:pic>
        <p:nvPicPr>
          <p:cNvPr id="3" name="Picture 2"/>
          <p:cNvPicPr>
            <a:picLocks noChangeAspect="1"/>
          </p:cNvPicPr>
          <p:nvPr/>
        </p:nvPicPr>
        <p:blipFill>
          <a:blip r:embed="rId3"/>
          <a:stretch>
            <a:fillRect/>
          </a:stretch>
        </p:blipFill>
        <p:spPr>
          <a:xfrm>
            <a:off x="609600" y="4419600"/>
            <a:ext cx="3803015" cy="1880870"/>
          </a:xfrm>
          <a:prstGeom prst="rect">
            <a:avLst/>
          </a:prstGeom>
        </p:spPr>
      </p:pic>
      <p:sp>
        <p:nvSpPr>
          <p:cNvPr id="10" name="Title 1"/>
          <p:cNvSpPr txBox="1"/>
          <p:nvPr/>
        </p:nvSpPr>
        <p:spPr>
          <a:xfrm>
            <a:off x="1377950" y="44223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Clustring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78ECD5E9-23EA-4F6B-BA5D-199CA3C0B8BD}"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pic>
        <p:nvPicPr>
          <p:cNvPr id="2" name="Picture 1"/>
          <p:cNvPicPr>
            <a:picLocks noChangeAspect="1"/>
          </p:cNvPicPr>
          <p:nvPr/>
        </p:nvPicPr>
        <p:blipFill>
          <a:blip r:embed="rId3"/>
          <a:stretch>
            <a:fillRect/>
          </a:stretch>
        </p:blipFill>
        <p:spPr>
          <a:xfrm>
            <a:off x="626745" y="1575435"/>
            <a:ext cx="7607300" cy="4820285"/>
          </a:xfrm>
          <a:prstGeom prst="rect">
            <a:avLst/>
          </a:prstGeom>
        </p:spPr>
      </p:pic>
      <p:sp>
        <p:nvSpPr>
          <p:cNvPr id="10"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Classification Vs Clustering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1DE12C7-0C00-40E6-915A-D1467D2DA85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pic>
        <p:nvPicPr>
          <p:cNvPr id="2" name="Picture 1"/>
          <p:cNvPicPr>
            <a:picLocks noChangeAspect="1"/>
          </p:cNvPicPr>
          <p:nvPr/>
        </p:nvPicPr>
        <p:blipFill>
          <a:blip r:embed="rId3"/>
          <a:stretch>
            <a:fillRect/>
          </a:stretch>
        </p:blipFill>
        <p:spPr>
          <a:xfrm>
            <a:off x="1447800" y="1627174"/>
            <a:ext cx="6172200" cy="4911738"/>
          </a:xfrm>
          <a:prstGeom prst="rect">
            <a:avLst/>
          </a:prstGeom>
        </p:spPr>
      </p:pic>
      <p:sp>
        <p:nvSpPr>
          <p:cNvPr id="10"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Classification Vs Clustering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B476C9-8AAB-47A4-937A-F31DDDA9088D}" type="datetime1">
              <a:rPr lang="en-US" smtClean="0"/>
              <a:t>1/4/2024</a:t>
            </a:fld>
            <a:endParaRPr lang="en-US" dirty="0"/>
          </a:p>
        </p:txBody>
      </p:sp>
      <p:sp>
        <p:nvSpPr>
          <p:cNvPr id="5" name="Footer Placeholder 4"/>
          <p:cNvSpPr>
            <a:spLocks noGrp="1"/>
          </p:cNvSpPr>
          <p:nvPr>
            <p:ph type="ftr" sz="quarter" idx="11"/>
          </p:nvPr>
        </p:nvSpPr>
        <p:spPr>
          <a:xfrm>
            <a:off x="3411447" y="5624514"/>
            <a:ext cx="3046503" cy="273844"/>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dirty="0"/>
          </a:p>
        </p:txBody>
      </p:sp>
      <p:sp>
        <p:nvSpPr>
          <p:cNvPr id="7" name="Title 1"/>
          <p:cNvSpPr txBox="1"/>
          <p:nvPr/>
        </p:nvSpPr>
        <p:spPr>
          <a:xfrm>
            <a:off x="1219200" y="857250"/>
            <a:ext cx="7924799" cy="71234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57387" y="2153975"/>
            <a:ext cx="3729038"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UNIT-II:WEB MINING</a:t>
            </a:r>
          </a:p>
        </p:txBody>
      </p:sp>
      <p:graphicFrame>
        <p:nvGraphicFramePr>
          <p:cNvPr id="23" name="Diagram 22"/>
          <p:cNvGraphicFramePr/>
          <p:nvPr>
            <p:extLst>
              <p:ext uri="{D42A27DB-BD31-4B8C-83A1-F6EECF244321}">
                <p14:modId xmlns:p14="http://schemas.microsoft.com/office/powerpoint/2010/main" val="561867798"/>
              </p:ext>
            </p:extLst>
          </p:nvPr>
        </p:nvGraphicFramePr>
        <p:xfrm>
          <a:off x="1571625" y="2543948"/>
          <a:ext cx="6472624" cy="1910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0" y="857251"/>
            <a:ext cx="1219200" cy="712341"/>
          </a:xfrm>
          <a:prstGeom prst="rect">
            <a:avLst/>
          </a:prstGeom>
        </p:spPr>
      </p:pic>
    </p:spTree>
    <p:extLst>
      <p:ext uri="{BB962C8B-B14F-4D97-AF65-F5344CB8AC3E}">
        <p14:creationId xmlns:p14="http://schemas.microsoft.com/office/powerpoint/2010/main" val="317735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2D3F9C13-42CB-4DF4-99AF-1D5353B9D108}"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Anomaly Detection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682625" y="1662430"/>
            <a:ext cx="7432675" cy="4801314"/>
          </a:xfrm>
          <a:prstGeom prst="rect">
            <a:avLst/>
          </a:prstGeom>
          <a:noFill/>
        </p:spPr>
        <p:txBody>
          <a:bodyPr wrap="square" rtlCol="0" anchor="t">
            <a:spAutoFit/>
          </a:bodyPr>
          <a:lstStyle/>
          <a:p>
            <a:pPr marL="285750" indent="-285750">
              <a:buFont typeface="Arial" panose="020B0604020202020204" pitchFamily="34" charset="0"/>
              <a:buChar char="•"/>
            </a:pPr>
            <a:r>
              <a:rPr lang="en-US" dirty="0"/>
              <a:t>Anomaly detection is a data analysis technique aimed at identifying patterns or instances in data that deviate significantly from the norm or expected behavior</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Anomaly detection is often performed using unsupervised learning techniques since labeled anomaly data may be scarce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Anomalies can manifest as spikes, dips, or unexpected patterns in time-series data or as outliers in multidimensional feature spaces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Widely used in fraud detection, network security, quality control, and healthcare for identifying unusual patterns or behaviors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Common techniques include statistical methods, machine learning algorithms (such as isolation forests or one-class SVM), and deep learning approaches.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v</a:t>
            </a:r>
          </a:p>
        </p:txBody>
      </p:sp>
      <p:sp>
        <p:nvSpPr>
          <p:cNvPr id="4" name="Date Placeholder 3"/>
          <p:cNvSpPr>
            <a:spLocks noGrp="1"/>
          </p:cNvSpPr>
          <p:nvPr>
            <p:ph type="dt" sz="half" idx="10"/>
          </p:nvPr>
        </p:nvSpPr>
        <p:spPr/>
        <p:txBody>
          <a:bodyPr/>
          <a:lstStyle/>
          <a:p>
            <a:fld id="{BB38022F-8EDA-48DA-A107-679BC04D4BD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Anomaly Detection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850265" y="1683385"/>
            <a:ext cx="7238365" cy="2067560"/>
          </a:xfrm>
          <a:prstGeom prst="rect">
            <a:avLst/>
          </a:prstGeom>
          <a:noFill/>
        </p:spPr>
        <p:txBody>
          <a:bodyPr wrap="square" rtlCol="0" anchor="t">
            <a:noAutofit/>
          </a:bodyPr>
          <a:lstStyle/>
          <a:p>
            <a:r>
              <a:rPr lang="en-US"/>
              <a:t>Anomalies can be of various types, including</a:t>
            </a:r>
          </a:p>
          <a:p>
            <a:pPr marL="285750" indent="-285750">
              <a:buFont typeface="Arial" panose="020B0604020202020204" pitchFamily="34" charset="0"/>
              <a:buChar char="•"/>
            </a:pPr>
            <a:r>
              <a:rPr lang="en-US"/>
              <a:t> point anomalies (individual data points deviating), </a:t>
            </a:r>
          </a:p>
          <a:p>
            <a:pPr marL="285750" indent="-285750">
              <a:buFont typeface="Arial" panose="020B0604020202020204" pitchFamily="34" charset="0"/>
              <a:buChar char="•"/>
            </a:pPr>
            <a:r>
              <a:rPr lang="en-US"/>
              <a:t>contextual anomalies (anomalous in a specific context), </a:t>
            </a:r>
          </a:p>
          <a:p>
            <a:pPr marL="285750" indent="-285750">
              <a:buFont typeface="Arial" panose="020B0604020202020204" pitchFamily="34" charset="0"/>
              <a:buChar char="•"/>
            </a:pPr>
            <a:r>
              <a:rPr lang="en-US"/>
              <a:t>collective anomalies (anomalies detected only when considering a collection of data points).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78D7B48D-437A-46CB-AAC9-CA29145B213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Trends Detection</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643890" y="1905000"/>
            <a:ext cx="7729220" cy="3415030"/>
          </a:xfrm>
          <a:prstGeom prst="rect">
            <a:avLst/>
          </a:prstGeom>
          <a:noFill/>
        </p:spPr>
        <p:txBody>
          <a:bodyPr wrap="square" rtlCol="0" anchor="t">
            <a:spAutoFit/>
          </a:bodyPr>
          <a:lstStyle/>
          <a:p>
            <a:pPr marL="285750" indent="-285750">
              <a:buFont typeface="Arial" panose="020B0604020202020204" pitchFamily="34" charset="0"/>
              <a:buChar char="•"/>
            </a:pPr>
            <a:r>
              <a:rPr lang="en-US"/>
              <a:t>Trend detection involves identifying the underlying patterns or tendencies in data that indicate a general direction or tendency over time.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Commonly applied to time-series data to identify trends, cycles, or recurring patterns.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Trends can be upward (increasing), downward (decreasing), or cyclic (repeating patterns over specific intervals).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Used in finance to predict market trends, in environmental monitoring to track climate trends, and in business for sales forecasting.</a:t>
            </a:r>
          </a:p>
          <a:p>
            <a:pPr marL="285750" indent="-285750">
              <a:buFont typeface="Arial" panose="020B0604020202020204" pitchFamily="34" charset="0"/>
              <a:buChar cha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0E4517F-AACF-4141-849C-E605873F35EC}"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671195" y="1417955"/>
            <a:ext cx="8196580" cy="2056130"/>
          </a:xfrm>
          <a:prstGeom prst="rect">
            <a:avLst/>
          </a:prstGeom>
          <a:noFill/>
        </p:spPr>
        <p:txBody>
          <a:bodyPr wrap="square" rtlCol="0" anchor="t">
            <a:noAutofit/>
          </a:bodyPr>
          <a:lstStyle/>
          <a:p>
            <a:r>
              <a:rPr lang="en-US"/>
              <a:t>Anomaly detection and trend detection are both valuable techniques for gaining insights from data, each serving different purposes in identifying unusual occurrences and understanding the underlying patterns or directions in the data.</a:t>
            </a:r>
          </a:p>
        </p:txBody>
      </p:sp>
      <p:sp>
        <p:nvSpPr>
          <p:cNvPr id="10" name="Title 1"/>
          <p:cNvSpPr txBox="1"/>
          <p:nvPr/>
        </p:nvSpPr>
        <p:spPr>
          <a:xfrm>
            <a:off x="1399903" y="43325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Trends Detection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342900" indent="-342900" algn="just">
              <a:buFont typeface="Arial" panose="020B0604020202020204" pitchFamily="34" charset="0"/>
              <a:buChar char="•"/>
            </a:pPr>
            <a:r>
              <a:rPr lang="en-US" sz="2000" dirty="0">
                <a:solidFill>
                  <a:schemeClr val="tx1"/>
                </a:solidFill>
              </a:rPr>
              <a:t>The term text processing refers to the automation of analyzing electronic text. This allows machine learning models to get structured information about the text to use for analysis, manipulation of the text, or to generate new text. </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Text processing is one of the most common tasks used in machine learning applications such as language translation, sentiment analysis, spam filtering, and many others. </a:t>
            </a:r>
          </a:p>
          <a:p>
            <a:pPr marL="342900" indent="-342900" algn="just">
              <a:buFont typeface="Arial" panose="020B0604020202020204" pitchFamily="34" charset="0"/>
              <a:buChar char="•"/>
            </a:pPr>
            <a:endParaRPr lang="en-IN" sz="2000" dirty="0">
              <a:solidFill>
                <a:schemeClr val="tx1"/>
              </a:solidFill>
            </a:endParaRPr>
          </a:p>
        </p:txBody>
      </p:sp>
      <p:sp>
        <p:nvSpPr>
          <p:cNvPr id="4" name="Date Placeholder 3"/>
          <p:cNvSpPr>
            <a:spLocks noGrp="1"/>
          </p:cNvSpPr>
          <p:nvPr>
            <p:ph type="dt" sz="half" idx="10"/>
          </p:nvPr>
        </p:nvSpPr>
        <p:spPr/>
        <p:txBody>
          <a:bodyPr/>
          <a:lstStyle/>
          <a:p>
            <a:fld id="{DBD10C62-A435-4D58-B0B3-6D964F3387C2}"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lnSpcReduction="10000"/>
          </a:bodyPr>
          <a:lstStyle/>
          <a:p>
            <a:pPr algn="just"/>
            <a:r>
              <a:rPr lang="en-US" sz="2200" b="1" dirty="0">
                <a:solidFill>
                  <a:schemeClr val="tx1"/>
                </a:solidFill>
              </a:rPr>
              <a:t>Why is text processing important?</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Since text processing is one of the machine learning uses that average technology consumers don’t even realize they’re using, but most people use apps daily that are using text processing behind the scenes. </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Since our interactions with brands have become increasingly online and text-based, text data is one of the most important ways for companies to derive business insights. Text data can show a business how their customers search, buy, and interact with their brand, products, and competitors online. Text processing with machine learning allows enterprises to handle these large amounts of text data.</a:t>
            </a:r>
            <a:endParaRPr lang="en-IN" sz="2000" dirty="0">
              <a:solidFill>
                <a:schemeClr val="tx1"/>
              </a:solidFill>
            </a:endParaRPr>
          </a:p>
        </p:txBody>
      </p:sp>
      <p:sp>
        <p:nvSpPr>
          <p:cNvPr id="4" name="Date Placeholder 3"/>
          <p:cNvSpPr>
            <a:spLocks noGrp="1"/>
          </p:cNvSpPr>
          <p:nvPr>
            <p:ph type="dt" sz="half" idx="10"/>
          </p:nvPr>
        </p:nvSpPr>
        <p:spPr/>
        <p:txBody>
          <a:bodyPr/>
          <a:lstStyle/>
          <a:p>
            <a:fld id="{882CB88A-DC4D-4F07-BE68-1A87E0A3408E}"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How is text processing used?</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5A268333-F9B5-4C54-A884-C025DC09AEAE}"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pic>
        <p:nvPicPr>
          <p:cNvPr id="8" name="Picture 7"/>
          <p:cNvPicPr>
            <a:picLocks noChangeAspect="1"/>
          </p:cNvPicPr>
          <p:nvPr/>
        </p:nvPicPr>
        <p:blipFill rotWithShape="1">
          <a:blip r:embed="rId3"/>
          <a:srcRect t="39171"/>
          <a:stretch>
            <a:fillRect/>
          </a:stretch>
        </p:blipFill>
        <p:spPr>
          <a:xfrm>
            <a:off x="0" y="2286000"/>
            <a:ext cx="9144000" cy="21336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860926"/>
          </a:xfrm>
        </p:spPr>
        <p:txBody>
          <a:bodyPr>
            <a:normAutofit/>
          </a:bodyPr>
          <a:lstStyle/>
          <a:p>
            <a:pPr marL="342900" indent="-342900" algn="just">
              <a:buFont typeface="Arial" panose="020B0604020202020204" pitchFamily="34" charset="0"/>
              <a:buChar char="•"/>
            </a:pPr>
            <a:r>
              <a:rPr lang="en-US" sz="2000" dirty="0">
                <a:solidFill>
                  <a:schemeClr val="tx1"/>
                </a:solidFill>
              </a:rPr>
              <a:t>Topic analysis – This technique interprets and categorizes large collections of text into topics or themes.</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Sentiment analysis – This function automatically detects the emotional undertones of text and classifies them as positive, negative, or neutral.</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Intent detection – This classification model detects the intent, purpose, or goal of the text. For example, it may determine whether the intent is to gain information, make a purchase, or unsubscribe from the company.</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Language classification – This classifies text based on which language it’s written in.</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endParaRPr lang="en-US" sz="2000" dirty="0">
              <a:solidFill>
                <a:schemeClr val="tx1"/>
              </a:solidFill>
            </a:endParaRPr>
          </a:p>
          <a:p>
            <a:pPr algn="just"/>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759E26D8-360C-416F-A2D1-E316F71777A5}"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860926"/>
          </a:xfrm>
        </p:spPr>
        <p:txBody>
          <a:bodyPr>
            <a:normAutofit/>
          </a:bodyPr>
          <a:lstStyle/>
          <a:p>
            <a:pPr marL="342900" indent="-342900" algn="just">
              <a:buFont typeface="Arial" panose="020B0604020202020204" pitchFamily="34" charset="0"/>
              <a:buChar char="•"/>
            </a:pPr>
            <a:endParaRPr lang="en-US" sz="2000" dirty="0">
              <a:solidFill>
                <a:schemeClr val="tx1"/>
              </a:solidFill>
            </a:endParaRPr>
          </a:p>
          <a:p>
            <a:pPr marL="457200" indent="-457200" algn="just">
              <a:buAutoNum type="arabicParenR"/>
            </a:pPr>
            <a:r>
              <a:rPr lang="en-US" sz="2000" dirty="0">
                <a:solidFill>
                  <a:schemeClr val="tx1"/>
                </a:solidFill>
              </a:rPr>
              <a:t>What is text Summarization?</a:t>
            </a:r>
          </a:p>
          <a:p>
            <a:pPr marL="457200" indent="-457200" algn="just">
              <a:buAutoNum type="arabicParenR"/>
            </a:pPr>
            <a:r>
              <a:rPr lang="en-US" sz="2000" dirty="0">
                <a:solidFill>
                  <a:schemeClr val="tx1"/>
                </a:solidFill>
              </a:rPr>
              <a:t>What is information extraction?</a:t>
            </a:r>
          </a:p>
          <a:p>
            <a:pPr marL="457200" indent="-457200" algn="just">
              <a:buAutoNum type="arabicParenR"/>
            </a:pPr>
            <a:r>
              <a:rPr lang="en-US" sz="2000" dirty="0">
                <a:solidFill>
                  <a:schemeClr val="tx1"/>
                </a:solidFill>
              </a:rPr>
              <a:t>What are the major challenges of text processing?</a:t>
            </a:r>
          </a:p>
          <a:p>
            <a:pPr marL="457200" indent="-457200" algn="just">
              <a:buAutoNum type="arabicParenR"/>
            </a:pPr>
            <a:r>
              <a:rPr lang="en-US" sz="2000" dirty="0">
                <a:solidFill>
                  <a:schemeClr val="tx1"/>
                </a:solidFill>
              </a:rPr>
              <a:t>Why is text processing important?</a:t>
            </a:r>
          </a:p>
          <a:p>
            <a:pPr marL="457200" indent="-457200" algn="just">
              <a:buAutoNum type="arabicParenR"/>
            </a:pPr>
            <a:endParaRPr lang="en-US" sz="2000" dirty="0">
              <a:solidFill>
                <a:schemeClr val="tx1"/>
              </a:solidFill>
            </a:endParaRPr>
          </a:p>
          <a:p>
            <a:pPr algn="just"/>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9B0D7446-1BA8-43C0-AF70-D3FB1D1F7640}"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400" b="1" dirty="0"/>
              <a:t>Questions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672027FF-CF97-41AB-838A-CDDF738A35BB}"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Page Rank Algorithm</a:t>
            </a: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Text Box 1"/>
          <p:cNvSpPr txBox="1"/>
          <p:nvPr/>
        </p:nvSpPr>
        <p:spPr>
          <a:xfrm>
            <a:off x="685800" y="1905000"/>
            <a:ext cx="7592060" cy="645160"/>
          </a:xfrm>
          <a:prstGeom prst="rect">
            <a:avLst/>
          </a:prstGeom>
          <a:noFill/>
        </p:spPr>
        <p:txBody>
          <a:bodyPr wrap="square" rtlCol="0" anchor="t">
            <a:spAutoFit/>
          </a:bodyPr>
          <a:lstStyle/>
          <a:p>
            <a:pPr marL="285750" indent="-285750">
              <a:buFont typeface="Arial" panose="020B0604020202020204" pitchFamily="34" charset="0"/>
              <a:buChar char="•"/>
            </a:pPr>
            <a:r>
              <a:rPr lang="en-US"/>
              <a:t>PageRank was and published by Sergey Brin and Larry Page at the Seventh World Wide Web Conference (WWW7) in April 1998</a:t>
            </a:r>
          </a:p>
        </p:txBody>
      </p:sp>
      <p:sp>
        <p:nvSpPr>
          <p:cNvPr id="3" name="Text Box 2"/>
          <p:cNvSpPr txBox="1"/>
          <p:nvPr/>
        </p:nvSpPr>
        <p:spPr>
          <a:xfrm>
            <a:off x="782320" y="2829560"/>
            <a:ext cx="7385050" cy="3692525"/>
          </a:xfrm>
          <a:prstGeom prst="rect">
            <a:avLst/>
          </a:prstGeom>
          <a:noFill/>
        </p:spPr>
        <p:txBody>
          <a:bodyPr wrap="square" rtlCol="0" anchor="t">
            <a:spAutoFit/>
          </a:bodyPr>
          <a:lstStyle/>
          <a:p>
            <a:pPr marL="285750" indent="-285750">
              <a:buFont typeface="Arial" panose="020B0604020202020204" pitchFamily="34" charset="0"/>
              <a:buChar char="•"/>
            </a:pPr>
            <a:r>
              <a:rPr lang="en-US"/>
              <a:t>The aim of this is track some with the ranking algorithms of early search engines which used text for webpages to retrieve the information with no explicit of link between them.</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PageRank (PR) is an algorithm used by Google Search to rank websites in their search engine results. PageRank was named after Larry Page, one of the founders of Google. PageRank is a way of measuring the importance of website pages. According to Google: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“PageRank works by counting the number and quality of links to a page to determine a rough estimate of how important the website is. The underlying assumption is that more important websites are likely to receive more links from other websites.”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BDDBA3-D138-43A7-B6F1-5E394C285BB0}" type="datetime1">
              <a:rPr lang="en-US" smtClean="0"/>
              <a:t>1/4/2024</a:t>
            </a:fld>
            <a:endParaRPr lang="en-US" dirty="0"/>
          </a:p>
        </p:txBody>
      </p:sp>
      <p:sp>
        <p:nvSpPr>
          <p:cNvPr id="5" name="Footer Placeholder 4"/>
          <p:cNvSpPr>
            <a:spLocks noGrp="1"/>
          </p:cNvSpPr>
          <p:nvPr>
            <p:ph type="ftr" sz="quarter" idx="11"/>
          </p:nvPr>
        </p:nvSpPr>
        <p:spPr>
          <a:xfrm>
            <a:off x="3586162" y="5624512"/>
            <a:ext cx="3043238" cy="27384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dirty="0"/>
          </a:p>
        </p:txBody>
      </p:sp>
      <p:sp>
        <p:nvSpPr>
          <p:cNvPr id="7" name="Title 1"/>
          <p:cNvSpPr txBox="1"/>
          <p:nvPr/>
        </p:nvSpPr>
        <p:spPr>
          <a:xfrm>
            <a:off x="1270098" y="841416"/>
            <a:ext cx="7873902" cy="751379"/>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74533" y="2154055"/>
            <a:ext cx="5383530"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UNIT-III</a:t>
            </a:r>
            <a:r>
              <a:rPr lang="en-IN" sz="1350" b="1" dirty="0"/>
              <a:t>: </a:t>
            </a:r>
            <a:r>
              <a:rPr lang="en-US" sz="1350" b="1" dirty="0"/>
              <a:t> MINING SOCIAL MEDIA</a:t>
            </a:r>
            <a:endParaRPr lang="en-IN" sz="1350" b="1" dirty="0"/>
          </a:p>
        </p:txBody>
      </p:sp>
      <p:graphicFrame>
        <p:nvGraphicFramePr>
          <p:cNvPr id="23" name="Diagram 22"/>
          <p:cNvGraphicFramePr/>
          <p:nvPr>
            <p:extLst>
              <p:ext uri="{D42A27DB-BD31-4B8C-83A1-F6EECF244321}">
                <p14:modId xmlns:p14="http://schemas.microsoft.com/office/powerpoint/2010/main" val="1460500587"/>
              </p:ext>
            </p:extLst>
          </p:nvPr>
        </p:nvGraphicFramePr>
        <p:xfrm>
          <a:off x="1485900" y="2673692"/>
          <a:ext cx="6667500" cy="2203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0" y="844356"/>
            <a:ext cx="1280984" cy="748439"/>
          </a:xfrm>
          <a:prstGeom prst="rect">
            <a:avLst/>
          </a:prstGeom>
        </p:spPr>
      </p:pic>
    </p:spTree>
    <p:extLst>
      <p:ext uri="{BB962C8B-B14F-4D97-AF65-F5344CB8AC3E}">
        <p14:creationId xmlns:p14="http://schemas.microsoft.com/office/powerpoint/2010/main" val="2260679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78D7750-6568-46A4-AFEE-6B164F97C095}"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pic>
        <p:nvPicPr>
          <p:cNvPr id="100" name="Picture 99"/>
          <p:cNvPicPr/>
          <p:nvPr/>
        </p:nvPicPr>
        <p:blipFill>
          <a:blip/>
          <a:stretch>
            <a:fillRect/>
          </a:stretch>
        </p:blipFill>
        <p:spPr>
          <a:xfrm>
            <a:off x="4381500" y="3238500"/>
            <a:ext cx="381000" cy="381000"/>
          </a:xfrm>
          <a:prstGeom prst="rect">
            <a:avLst/>
          </a:prstGeom>
          <a:noFill/>
          <a:ln w="9525">
            <a:noFill/>
          </a:ln>
        </p:spPr>
      </p:pic>
      <p:pic>
        <p:nvPicPr>
          <p:cNvPr id="101" name="Content Placeholder 100"/>
          <p:cNvPicPr>
            <a:picLocks noGrp="1" noChangeAspect="1"/>
          </p:cNvPicPr>
          <p:nvPr>
            <p:ph sz="half" idx="2"/>
          </p:nvPr>
        </p:nvPicPr>
        <p:blipFill>
          <a:blip r:embed="rId3"/>
          <a:stretch>
            <a:fillRect/>
          </a:stretch>
        </p:blipFill>
        <p:spPr>
          <a:xfrm>
            <a:off x="1371600" y="1600200"/>
            <a:ext cx="6403975" cy="3002280"/>
          </a:xfrm>
          <a:prstGeom prst="rect">
            <a:avLst/>
          </a:prstGeom>
          <a:noFill/>
          <a:ln w="9525">
            <a:noFill/>
          </a:ln>
        </p:spPr>
      </p:pic>
      <p:sp>
        <p:nvSpPr>
          <p:cNvPr id="10" name="Text Box 9"/>
          <p:cNvSpPr txBox="1"/>
          <p:nvPr/>
        </p:nvSpPr>
        <p:spPr>
          <a:xfrm>
            <a:off x="1752600" y="4800600"/>
            <a:ext cx="4572000" cy="1198880"/>
          </a:xfrm>
          <a:prstGeom prst="rect">
            <a:avLst/>
          </a:prstGeom>
          <a:noFill/>
        </p:spPr>
        <p:txBody>
          <a:bodyPr wrap="square" rtlCol="0" anchor="t">
            <a:spAutoFit/>
          </a:bodyPr>
          <a:lstStyle/>
          <a:p>
            <a:r>
              <a:rPr lang="en-US"/>
              <a:t>A simple illustration of the Pagerank algorithm. The percentage shows the perceived importance, and the arrows represent hyperlinks.</a:t>
            </a:r>
          </a:p>
        </p:txBody>
      </p:sp>
    </p:spTree>
    <p:extLst>
      <p:ext uri="{BB962C8B-B14F-4D97-AF65-F5344CB8AC3E}">
        <p14:creationId xmlns:p14="http://schemas.microsoft.com/office/powerpoint/2010/main" val="363963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95DC6BD-4BEF-4D60-BC66-77DD711D3353}"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sp>
        <p:nvSpPr>
          <p:cNvPr id="2" name="Rectangle 1"/>
          <p:cNvSpPr/>
          <p:nvPr/>
        </p:nvSpPr>
        <p:spPr>
          <a:xfrm>
            <a:off x="762000" y="1609248"/>
            <a:ext cx="8001000" cy="923330"/>
          </a:xfrm>
          <a:prstGeom prst="rect">
            <a:avLst/>
          </a:prstGeom>
        </p:spPr>
        <p:txBody>
          <a:bodyPr wrap="square">
            <a:spAutoFit/>
          </a:bodyPr>
          <a:lstStyle/>
          <a:p>
            <a:r>
              <a:rPr lang="en-US" dirty="0">
                <a:solidFill>
                  <a:srgbClr val="242424"/>
                </a:solidFill>
                <a:latin typeface="source-serif-pro"/>
              </a:rPr>
              <a:t>PageRank is a very popular algorithm by google which used to calculate the weight of web pages, which in the under-hood a graph-based algorithm is used to rank the </a:t>
            </a:r>
            <a:r>
              <a:rPr lang="en-US" dirty="0" smtClean="0">
                <a:solidFill>
                  <a:srgbClr val="242424"/>
                </a:solidFill>
                <a:latin typeface="source-serif-pro"/>
              </a:rPr>
              <a:t>webpages.</a:t>
            </a:r>
            <a:endParaRPr lang="en-US" dirty="0"/>
          </a:p>
        </p:txBody>
      </p:sp>
      <p:pic>
        <p:nvPicPr>
          <p:cNvPr id="7170" name="Picture 2" descr="https://miro.medium.com/v2/resize:fit:700/1*eighJUpXoqfxhQLDdYZxM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5" y="2532578"/>
            <a:ext cx="4949825" cy="346487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388921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3B5DC92-0843-44AE-8017-A89D43ABCE62}"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sp>
        <p:nvSpPr>
          <p:cNvPr id="2" name="Rectangle 1"/>
          <p:cNvSpPr/>
          <p:nvPr/>
        </p:nvSpPr>
        <p:spPr>
          <a:xfrm>
            <a:off x="533400" y="1901835"/>
            <a:ext cx="8382000" cy="286232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242424"/>
                </a:solidFill>
              </a:rPr>
              <a:t>We </a:t>
            </a:r>
            <a:r>
              <a:rPr lang="en-US" dirty="0">
                <a:solidFill>
                  <a:srgbClr val="242424"/>
                </a:solidFill>
              </a:rPr>
              <a:t>have 7 web pages namely A, B, C, D, E, F, G, I, represented in the graph as shown in fig 1, each webpage is a node in graph and arrows signify direct relation, meaning in a chunk of the text of webpage E has links for web page G</a:t>
            </a:r>
            <a:r>
              <a:rPr lang="en-US" dirty="0" smtClean="0">
                <a:solidFill>
                  <a:srgbClr val="242424"/>
                </a:solidFill>
              </a:rPr>
              <a:t>.</a:t>
            </a:r>
          </a:p>
          <a:p>
            <a:pPr marL="285750" indent="-285750">
              <a:buFont typeface="Arial" panose="020B0604020202020204" pitchFamily="34" charset="0"/>
              <a:buChar char="•"/>
            </a:pPr>
            <a:endParaRPr lang="en-US" dirty="0">
              <a:solidFill>
                <a:srgbClr val="242424"/>
              </a:solidFill>
            </a:endParaRPr>
          </a:p>
          <a:p>
            <a:pPr marL="285750" indent="-285750">
              <a:buFont typeface="Arial" panose="020B0604020202020204" pitchFamily="34" charset="0"/>
              <a:buChar char="•"/>
            </a:pPr>
            <a:r>
              <a:rPr lang="en-US" dirty="0">
                <a:solidFill>
                  <a:srgbClr val="242424"/>
                </a:solidFill>
              </a:rPr>
              <a:t>Fig2 represents the outgoing links between webpages, that is B has an outgoing link to E and F similarly, F has outgoing links to G. And each outgoing link is mapped to a value of 1 in matrix else 0</a:t>
            </a:r>
            <a:r>
              <a:rPr lang="en-US" dirty="0" smtClean="0">
                <a:solidFill>
                  <a:srgbClr val="242424"/>
                </a:solidFill>
              </a:rPr>
              <a:t>.</a:t>
            </a:r>
          </a:p>
          <a:p>
            <a:pPr marL="285750" indent="-285750">
              <a:buFont typeface="Arial" panose="020B0604020202020204" pitchFamily="34" charset="0"/>
              <a:buChar char="•"/>
            </a:pPr>
            <a:endParaRPr lang="en-US" dirty="0">
              <a:solidFill>
                <a:srgbClr val="242424"/>
              </a:solidFill>
            </a:endParaRPr>
          </a:p>
          <a:p>
            <a:pPr marL="285750" indent="-285750">
              <a:buFont typeface="Arial" panose="020B0604020202020204" pitchFamily="34" charset="0"/>
              <a:buChar char="•"/>
            </a:pPr>
            <a:r>
              <a:rPr lang="en-US" dirty="0">
                <a:solidFill>
                  <a:srgbClr val="242424"/>
                </a:solidFill>
              </a:rPr>
              <a:t>Fig 3 is just a </a:t>
            </a:r>
            <a:r>
              <a:rPr lang="en-US" dirty="0" err="1">
                <a:solidFill>
                  <a:srgbClr val="242424"/>
                </a:solidFill>
              </a:rPr>
              <a:t>normalisation</a:t>
            </a:r>
            <a:r>
              <a:rPr lang="en-US" dirty="0">
                <a:solidFill>
                  <a:srgbClr val="242424"/>
                </a:solidFill>
              </a:rPr>
              <a:t> of outgoing links, as B has 2 outgoing links so, each outbound link will be averaged to 0.5.</a:t>
            </a:r>
            <a:endParaRPr lang="en-US" b="0" i="0" dirty="0">
              <a:solidFill>
                <a:srgbClr val="242424"/>
              </a:solidFill>
              <a:effectLst/>
            </a:endParaRPr>
          </a:p>
        </p:txBody>
      </p:sp>
      <p:sp>
        <p:nvSpPr>
          <p:cNvPr id="10"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942661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2F9F87BE-F88D-45F5-BEF0-5157E84DC076}"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sp>
        <p:nvSpPr>
          <p:cNvPr id="2" name="Rectangle 1"/>
          <p:cNvSpPr/>
          <p:nvPr/>
        </p:nvSpPr>
        <p:spPr>
          <a:xfrm>
            <a:off x="730340" y="1818137"/>
            <a:ext cx="4572000" cy="923330"/>
          </a:xfrm>
          <a:prstGeom prst="rect">
            <a:avLst/>
          </a:prstGeom>
        </p:spPr>
        <p:txBody>
          <a:bodyPr>
            <a:spAutoFit/>
          </a:bodyPr>
          <a:lstStyle/>
          <a:p>
            <a:r>
              <a:rPr lang="en-US" b="1" dirty="0">
                <a:solidFill>
                  <a:srgbClr val="242424"/>
                </a:solidFill>
                <a:latin typeface="sohne"/>
              </a:rPr>
              <a:t>Formula of PageRank</a:t>
            </a:r>
          </a:p>
          <a:p>
            <a:r>
              <a:rPr lang="en-US" dirty="0"/>
              <a:t/>
            </a:r>
            <a:br>
              <a:rPr lang="en-US" dirty="0"/>
            </a:br>
            <a:endParaRPr lang="en-US" dirty="0"/>
          </a:p>
        </p:txBody>
      </p:sp>
      <p:pic>
        <p:nvPicPr>
          <p:cNvPr id="8194" name="Picture 2" descr="https://miro.medium.com/v2/resize:fit:692/1*SEnCkkeyc0eUYqcZ9v6zc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86" y="2546641"/>
            <a:ext cx="5979614" cy="8823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14400" y="3467825"/>
            <a:ext cx="6172200" cy="2031325"/>
          </a:xfrm>
          <a:prstGeom prst="rect">
            <a:avLst/>
          </a:prstGeom>
        </p:spPr>
        <p:txBody>
          <a:bodyPr wrap="square">
            <a:spAutoFit/>
          </a:bodyPr>
          <a:lstStyle/>
          <a:p>
            <a:r>
              <a:rPr lang="en-US" i="1" dirty="0">
                <a:solidFill>
                  <a:srgbClr val="242424"/>
                </a:solidFill>
                <a:latin typeface="source-serif-pro"/>
              </a:rPr>
              <a:t>PR(</a:t>
            </a:r>
            <a:r>
              <a:rPr lang="en-US" i="1" dirty="0" err="1">
                <a:solidFill>
                  <a:srgbClr val="242424"/>
                </a:solidFill>
                <a:latin typeface="source-serif-pro"/>
              </a:rPr>
              <a:t>p_i</a:t>
            </a:r>
            <a:r>
              <a:rPr lang="en-US" i="1" dirty="0">
                <a:solidFill>
                  <a:srgbClr val="242424"/>
                </a:solidFill>
                <a:latin typeface="source-serif-pro"/>
              </a:rPr>
              <a:t>, t) → Page rank at </a:t>
            </a:r>
            <a:r>
              <a:rPr lang="en-US" i="1" dirty="0" err="1">
                <a:solidFill>
                  <a:srgbClr val="242424"/>
                </a:solidFill>
                <a:latin typeface="source-serif-pro"/>
              </a:rPr>
              <a:t>t^th</a:t>
            </a:r>
            <a:r>
              <a:rPr lang="en-US" i="1" dirty="0">
                <a:solidFill>
                  <a:srgbClr val="242424"/>
                </a:solidFill>
                <a:latin typeface="source-serif-pro"/>
              </a:rPr>
              <a:t> iterations for </a:t>
            </a:r>
            <a:r>
              <a:rPr lang="en-US" i="1" dirty="0" err="1">
                <a:solidFill>
                  <a:srgbClr val="242424"/>
                </a:solidFill>
                <a:latin typeface="source-serif-pro"/>
              </a:rPr>
              <a:t>i^th</a:t>
            </a:r>
            <a:r>
              <a:rPr lang="en-US" i="1" dirty="0">
                <a:solidFill>
                  <a:srgbClr val="242424"/>
                </a:solidFill>
                <a:latin typeface="source-serif-pro"/>
              </a:rPr>
              <a:t> webpage</a:t>
            </a:r>
            <a:r>
              <a:rPr lang="en-US" i="1" dirty="0" smtClean="0">
                <a:solidFill>
                  <a:srgbClr val="242424"/>
                </a:solidFill>
                <a:latin typeface="source-serif-pro"/>
              </a:rPr>
              <a:t>.</a:t>
            </a:r>
          </a:p>
          <a:p>
            <a:endParaRPr lang="en-US" i="1" dirty="0">
              <a:solidFill>
                <a:srgbClr val="242424"/>
              </a:solidFill>
              <a:latin typeface="source-serif-pro"/>
            </a:endParaRPr>
          </a:p>
          <a:p>
            <a:r>
              <a:rPr lang="en-US" i="1" dirty="0">
                <a:solidFill>
                  <a:srgbClr val="242424"/>
                </a:solidFill>
                <a:latin typeface="source-serif-pro"/>
              </a:rPr>
              <a:t>d → Damping Factor (Way to do teleportation</a:t>
            </a:r>
            <a:r>
              <a:rPr lang="en-US" i="1" dirty="0" smtClean="0">
                <a:solidFill>
                  <a:srgbClr val="242424"/>
                </a:solidFill>
                <a:latin typeface="source-serif-pro"/>
              </a:rPr>
              <a:t>)</a:t>
            </a:r>
          </a:p>
          <a:p>
            <a:endParaRPr lang="en-US" i="1" dirty="0">
              <a:solidFill>
                <a:srgbClr val="242424"/>
              </a:solidFill>
              <a:latin typeface="source-serif-pro"/>
            </a:endParaRPr>
          </a:p>
          <a:p>
            <a:r>
              <a:rPr lang="en-US" i="1" dirty="0">
                <a:solidFill>
                  <a:srgbClr val="242424"/>
                </a:solidFill>
                <a:latin typeface="source-serif-pro"/>
              </a:rPr>
              <a:t>L→ length of outgoing </a:t>
            </a:r>
            <a:r>
              <a:rPr lang="en-US" i="1" dirty="0" smtClean="0">
                <a:solidFill>
                  <a:srgbClr val="242424"/>
                </a:solidFill>
                <a:latin typeface="source-serif-pro"/>
              </a:rPr>
              <a:t>links</a:t>
            </a:r>
          </a:p>
          <a:p>
            <a:endParaRPr lang="en-US" i="1" dirty="0">
              <a:solidFill>
                <a:srgbClr val="242424"/>
              </a:solidFill>
              <a:latin typeface="source-serif-pro"/>
            </a:endParaRPr>
          </a:p>
          <a:p>
            <a:r>
              <a:rPr lang="en-US" i="1" dirty="0">
                <a:solidFill>
                  <a:srgbClr val="242424"/>
                </a:solidFill>
                <a:latin typeface="source-serif-pro"/>
              </a:rPr>
              <a:t>N→ length of </a:t>
            </a:r>
            <a:r>
              <a:rPr lang="en-US" i="1" dirty="0" err="1">
                <a:solidFill>
                  <a:srgbClr val="242424"/>
                </a:solidFill>
                <a:latin typeface="source-serif-pro"/>
              </a:rPr>
              <a:t>webPages</a:t>
            </a:r>
            <a:endParaRPr lang="en-US" b="0" i="1" dirty="0">
              <a:solidFill>
                <a:srgbClr val="242424"/>
              </a:solidFill>
              <a:effectLst/>
              <a:latin typeface="source-serif-pro"/>
            </a:endParaRPr>
          </a:p>
        </p:txBody>
      </p:sp>
      <p:sp>
        <p:nvSpPr>
          <p:cNvPr id="12"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674901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1B56731-9949-472A-B995-FC04ACAFA298}"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sp>
        <p:nvSpPr>
          <p:cNvPr id="2" name="Rectangle 1"/>
          <p:cNvSpPr/>
          <p:nvPr/>
        </p:nvSpPr>
        <p:spPr>
          <a:xfrm>
            <a:off x="609600" y="1828800"/>
            <a:ext cx="8001000" cy="3139321"/>
          </a:xfrm>
          <a:prstGeom prst="rect">
            <a:avLst/>
          </a:prstGeom>
        </p:spPr>
        <p:txBody>
          <a:bodyPr wrap="square">
            <a:spAutoFit/>
          </a:bodyPr>
          <a:lstStyle/>
          <a:p>
            <a:r>
              <a:rPr lang="en-US" b="1" dirty="0">
                <a:solidFill>
                  <a:srgbClr val="242424"/>
                </a:solidFill>
              </a:rPr>
              <a:t>Algorithms:</a:t>
            </a:r>
          </a:p>
          <a:p>
            <a:pPr>
              <a:buFont typeface="+mj-lt"/>
              <a:buAutoNum type="arabicPeriod"/>
            </a:pPr>
            <a:r>
              <a:rPr lang="en-US" dirty="0" err="1">
                <a:solidFill>
                  <a:srgbClr val="242424"/>
                </a:solidFill>
              </a:rPr>
              <a:t>Initialise</a:t>
            </a:r>
            <a:r>
              <a:rPr lang="en-US" dirty="0">
                <a:solidFill>
                  <a:srgbClr val="242424"/>
                </a:solidFill>
              </a:rPr>
              <a:t> a vector “V” where all element is equal to 1 and size is equal to the number of nodes. and also define no of iteration “</a:t>
            </a:r>
            <a:r>
              <a:rPr lang="en-US" dirty="0" err="1">
                <a:solidFill>
                  <a:srgbClr val="242424"/>
                </a:solidFill>
              </a:rPr>
              <a:t>Iter</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Normalize Vector “V</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Take the damping factor value like “0.85</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Compute the PageRank of each node by the above formula</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repeat step 4 for a given number of iterations “</a:t>
            </a:r>
            <a:r>
              <a:rPr lang="en-US" dirty="0" err="1">
                <a:solidFill>
                  <a:srgbClr val="242424"/>
                </a:solidFill>
              </a:rPr>
              <a:t>Iter</a:t>
            </a:r>
            <a:r>
              <a:rPr lang="en-US" dirty="0">
                <a:solidFill>
                  <a:srgbClr val="242424"/>
                </a:solidFill>
              </a:rPr>
              <a:t>”..</a:t>
            </a:r>
            <a:endParaRPr lang="en-US" b="0" i="0" dirty="0">
              <a:solidFill>
                <a:srgbClr val="242424"/>
              </a:solidFill>
              <a:effectLst/>
            </a:endParaRPr>
          </a:p>
        </p:txBody>
      </p:sp>
      <p:sp>
        <p:nvSpPr>
          <p:cNvPr id="10"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3515770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DE1300A-A3EA-44F0-B171-8501F129FB5D}"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Text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sp>
        <p:nvSpPr>
          <p:cNvPr id="2" name="Rectangle 1"/>
          <p:cNvSpPr/>
          <p:nvPr/>
        </p:nvSpPr>
        <p:spPr>
          <a:xfrm>
            <a:off x="381000" y="1905000"/>
            <a:ext cx="8153400" cy="2308324"/>
          </a:xfrm>
          <a:prstGeom prst="rect">
            <a:avLst/>
          </a:prstGeom>
        </p:spPr>
        <p:txBody>
          <a:bodyPr wrap="square">
            <a:spAutoFit/>
          </a:bodyPr>
          <a:lstStyle/>
          <a:p>
            <a:r>
              <a:rPr lang="en-US" dirty="0">
                <a:solidFill>
                  <a:srgbClr val="242424"/>
                </a:solidFill>
              </a:rPr>
              <a:t>Similar to page Rank, text rank is also a graph-based ranking algorithm. Instead of webpage links, </a:t>
            </a:r>
            <a:r>
              <a:rPr lang="en-US" dirty="0" err="1">
                <a:solidFill>
                  <a:srgbClr val="242424"/>
                </a:solidFill>
              </a:rPr>
              <a:t>TextRank</a:t>
            </a:r>
            <a:r>
              <a:rPr lang="en-US" dirty="0">
                <a:solidFill>
                  <a:srgbClr val="242424"/>
                </a:solidFill>
              </a:rPr>
              <a:t> algorithms work on words and sentences(word embedding or sentence embedding). And Instead of counting incoming links here, the similarity between sentences is used</a:t>
            </a:r>
            <a:r>
              <a:rPr lang="en-US" dirty="0" smtClean="0">
                <a:solidFill>
                  <a:srgbClr val="242424"/>
                </a:solidFill>
              </a:rPr>
              <a:t>.</a:t>
            </a:r>
          </a:p>
          <a:p>
            <a:endParaRPr lang="en-US" dirty="0" smtClean="0">
              <a:solidFill>
                <a:srgbClr val="242424"/>
              </a:solidFill>
            </a:endParaRPr>
          </a:p>
          <a:p>
            <a:r>
              <a:rPr lang="en-US" dirty="0" smtClean="0">
                <a:solidFill>
                  <a:srgbClr val="242424"/>
                </a:solidFill>
              </a:rPr>
              <a:t>“</a:t>
            </a:r>
            <a:r>
              <a:rPr lang="en-US" b="1" i="1" dirty="0"/>
              <a:t>In Laymen terms what </a:t>
            </a:r>
            <a:r>
              <a:rPr lang="en-US" b="1" i="1" dirty="0" err="1"/>
              <a:t>TextRank</a:t>
            </a:r>
            <a:r>
              <a:rPr lang="en-US" b="1" i="1" dirty="0"/>
              <a:t> does is very simple it finds how similar each sentence is to all other sentences. and one which is most similar to other sentences are ranked higher.</a:t>
            </a:r>
            <a:r>
              <a:rPr lang="en-US" dirty="0" smtClean="0">
                <a:solidFill>
                  <a:srgbClr val="242424"/>
                </a:solidFill>
              </a:rPr>
              <a:t>”</a:t>
            </a:r>
            <a:endParaRPr lang="en-US" dirty="0"/>
          </a:p>
        </p:txBody>
      </p:sp>
    </p:spTree>
    <p:extLst>
      <p:ext uri="{BB962C8B-B14F-4D97-AF65-F5344CB8AC3E}">
        <p14:creationId xmlns:p14="http://schemas.microsoft.com/office/powerpoint/2010/main" val="15314707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92FFAC2-A528-4525-9C0A-12A3A6C813C2}"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pic>
        <p:nvPicPr>
          <p:cNvPr id="7" name="Content Placeholder 6"/>
          <p:cNvPicPr>
            <a:picLocks noGrp="1" noChangeAspect="1"/>
          </p:cNvPicPr>
          <p:nvPr>
            <p:ph sz="half" idx="1"/>
          </p:nvPr>
        </p:nvPicPr>
        <p:blipFill>
          <a:blip r:embed="rId2"/>
          <a:stretch>
            <a:fillRect/>
          </a:stretch>
        </p:blipFill>
        <p:spPr>
          <a:xfrm>
            <a:off x="0" y="459105"/>
            <a:ext cx="1377950" cy="835025"/>
          </a:xfrm>
          <a:prstGeom prst="rect">
            <a:avLst/>
          </a:prstGeom>
        </p:spPr>
      </p:pic>
      <p:sp>
        <p:nvSpPr>
          <p:cNvPr id="8" name="Rectangle 7"/>
          <p:cNvSpPr/>
          <p:nvPr/>
        </p:nvSpPr>
        <p:spPr>
          <a:xfrm>
            <a:off x="762000" y="1720840"/>
            <a:ext cx="7391400" cy="3139321"/>
          </a:xfrm>
          <a:prstGeom prst="rect">
            <a:avLst/>
          </a:prstGeom>
        </p:spPr>
        <p:txBody>
          <a:bodyPr wrap="square">
            <a:spAutoFit/>
          </a:bodyPr>
          <a:lstStyle/>
          <a:p>
            <a:r>
              <a:rPr lang="en-US" b="1" dirty="0" smtClean="0">
                <a:solidFill>
                  <a:srgbClr val="242424"/>
                </a:solidFill>
              </a:rPr>
              <a:t>Algorithms</a:t>
            </a:r>
            <a:endParaRPr lang="en-US" b="1" dirty="0">
              <a:solidFill>
                <a:srgbClr val="242424"/>
              </a:solidFill>
            </a:endParaRPr>
          </a:p>
          <a:p>
            <a:pPr>
              <a:buFont typeface="+mj-lt"/>
              <a:buAutoNum type="arabicPeriod"/>
            </a:pPr>
            <a:r>
              <a:rPr lang="en-US" dirty="0">
                <a:solidFill>
                  <a:srgbClr val="242424"/>
                </a:solidFill>
              </a:rPr>
              <a:t>Take a document with n sentence</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compute embedding of each sentence using </a:t>
            </a:r>
            <a:r>
              <a:rPr lang="en-US" dirty="0" err="1">
                <a:solidFill>
                  <a:srgbClr val="242424"/>
                </a:solidFill>
              </a:rPr>
              <a:t>Tf</a:t>
            </a:r>
            <a:r>
              <a:rPr lang="en-US" dirty="0">
                <a:solidFill>
                  <a:srgbClr val="242424"/>
                </a:solidFill>
              </a:rPr>
              <a:t>-IDF, Bert, etc</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calculate the similarity between each sentence, which will be nothing but a matrix M which you see above in implementation</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err="1">
                <a:solidFill>
                  <a:srgbClr val="242424"/>
                </a:solidFill>
              </a:rPr>
              <a:t>Normalise</a:t>
            </a:r>
            <a:r>
              <a:rPr lang="en-US" dirty="0">
                <a:solidFill>
                  <a:srgbClr val="242424"/>
                </a:solidFill>
              </a:rPr>
              <a:t> the cosine Matrix M, so that each row sum equals one</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Then use page rank algorithms to compute the rank of each sentence.</a:t>
            </a:r>
            <a:endParaRPr lang="en-US" b="0" i="0" dirty="0">
              <a:solidFill>
                <a:srgbClr val="242424"/>
              </a:solidFill>
              <a:effectLst/>
            </a:endParaRPr>
          </a:p>
        </p:txBody>
      </p:sp>
      <p:sp>
        <p:nvSpPr>
          <p:cNvPr id="11"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Text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0600439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N-gram:</a:t>
            </a:r>
          </a:p>
          <a:p>
            <a:pPr algn="just"/>
            <a:r>
              <a:rPr lang="en-US" sz="2000" dirty="0">
                <a:solidFill>
                  <a:schemeClr val="tx1"/>
                </a:solidFill>
              </a:rPr>
              <a:t>N-gram can be defined as the contiguous sequence of n items from a given sample of text or speech. The items can be letters, words, or base pairs according to the application. The N-grams typically are collected from a text or speech corpus (A long text dataset).</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F9831956-2AAE-4FB1-B24C-1936850BE140}"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8" name="Picture 7"/>
          <p:cNvPicPr>
            <a:picLocks noChangeAspect="1"/>
          </p:cNvPicPr>
          <p:nvPr/>
        </p:nvPicPr>
        <p:blipFill>
          <a:blip r:embed="rId3"/>
          <a:stretch>
            <a:fillRect/>
          </a:stretch>
        </p:blipFill>
        <p:spPr>
          <a:xfrm>
            <a:off x="1981200" y="3048000"/>
            <a:ext cx="5257800" cy="25908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N-gram Language Model:</a:t>
            </a:r>
          </a:p>
          <a:p>
            <a:pPr algn="just"/>
            <a:r>
              <a:rPr lang="en-US" sz="2000" dirty="0">
                <a:solidFill>
                  <a:schemeClr val="tx1"/>
                </a:solidFill>
              </a:rPr>
              <a:t>An N-gram language model predicts the probability of a given N-gram within any sequence of words in the language. A good N-gram model can predict the next word in the sentence.</a:t>
            </a:r>
          </a:p>
          <a:p>
            <a:pPr algn="just"/>
            <a:endParaRPr lang="en-US" sz="2000" dirty="0">
              <a:solidFill>
                <a:schemeClr val="tx1"/>
              </a:solidFill>
            </a:endParaRPr>
          </a:p>
          <a:p>
            <a:pPr algn="just"/>
            <a:r>
              <a:rPr lang="en-US" sz="2000" dirty="0">
                <a:solidFill>
                  <a:schemeClr val="tx1"/>
                </a:solidFill>
              </a:rPr>
              <a:t>Example of N-gram such as unigram (“This”, “article”, “is”, “on”, “NLP”)  or bi-gram (‘This article’, ‘article is’, ‘is on’, ’on NLP’).</a:t>
            </a:r>
            <a:endParaRPr lang="en-IN" sz="2000" dirty="0">
              <a:solidFill>
                <a:schemeClr val="tx1"/>
              </a:solidFill>
            </a:endParaRPr>
          </a:p>
        </p:txBody>
      </p:sp>
      <p:sp>
        <p:nvSpPr>
          <p:cNvPr id="4" name="Date Placeholder 3"/>
          <p:cNvSpPr>
            <a:spLocks noGrp="1"/>
          </p:cNvSpPr>
          <p:nvPr>
            <p:ph type="dt" sz="half" idx="10"/>
          </p:nvPr>
        </p:nvSpPr>
        <p:spPr/>
        <p:txBody>
          <a:bodyPr/>
          <a:lstStyle/>
          <a:p>
            <a:fld id="{9A711FA9-C072-4EC1-8C7B-FDECA746E115}"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838200"/>
            <a:ext cx="7696200" cy="5181600"/>
          </a:xfrm>
        </p:spPr>
        <p:txBody>
          <a:bodyPr>
            <a:normAutofit lnSpcReduction="10000"/>
          </a:bodyPr>
          <a:lstStyle/>
          <a:p>
            <a:pPr algn="just"/>
            <a:r>
              <a:rPr lang="en-IN" sz="2200" b="1" dirty="0">
                <a:solidFill>
                  <a:schemeClr val="tx1"/>
                </a:solidFill>
              </a:rPr>
              <a:t>N-gram frequency:</a:t>
            </a:r>
          </a:p>
          <a:p>
            <a:pPr algn="just"/>
            <a:r>
              <a:rPr lang="en-US" sz="2000" dirty="0">
                <a:solidFill>
                  <a:schemeClr val="tx1"/>
                </a:solidFill>
              </a:rPr>
              <a:t>The mean, or summed, frequency of all fragments of a word of a given length. Most commonly used is bigram frequency, using fragments of length 2. The word 'dog' will contain 2 bigrams: 'do' and '</a:t>
            </a:r>
            <a:r>
              <a:rPr lang="en-US" sz="2000" dirty="0" err="1">
                <a:solidFill>
                  <a:schemeClr val="tx1"/>
                </a:solidFill>
              </a:rPr>
              <a:t>og</a:t>
            </a:r>
            <a:r>
              <a:rPr lang="en-US" sz="2000" dirty="0">
                <a:solidFill>
                  <a:schemeClr val="tx1"/>
                </a:solidFill>
              </a:rPr>
              <a:t>'. Bigram frequency is considered to be a measure of orthographic regularity and normally has a negative correlation with response times in psycho-linguistic experiments.</a:t>
            </a:r>
          </a:p>
          <a:p>
            <a:pPr algn="just"/>
            <a:endParaRPr lang="en-US" sz="2000" dirty="0">
              <a:solidFill>
                <a:schemeClr val="tx1"/>
              </a:solidFill>
            </a:endParaRPr>
          </a:p>
          <a:p>
            <a:pPr algn="just"/>
            <a:r>
              <a:rPr lang="en-US" sz="2000" dirty="0">
                <a:solidFill>
                  <a:schemeClr val="tx1"/>
                </a:solidFill>
              </a:rPr>
              <a:t>It is not unusual to extend the word with a couple of 'space' characters, to give the first and last character in the word a special status. The word 'dog' will then become '_dog_' and now contains 4 bigrams: '_d', 'do', '</a:t>
            </a:r>
            <a:r>
              <a:rPr lang="en-US" sz="2000" dirty="0" err="1">
                <a:solidFill>
                  <a:schemeClr val="tx1"/>
                </a:solidFill>
              </a:rPr>
              <a:t>og</a:t>
            </a:r>
            <a:r>
              <a:rPr lang="en-US" sz="2000" dirty="0">
                <a:solidFill>
                  <a:schemeClr val="tx1"/>
                </a:solidFill>
              </a:rPr>
              <a:t>' and 'g_'.</a:t>
            </a:r>
          </a:p>
          <a:p>
            <a:pPr algn="just"/>
            <a:endParaRPr lang="en-US" sz="2000" dirty="0">
              <a:solidFill>
                <a:schemeClr val="tx1"/>
              </a:solidFill>
            </a:endParaRPr>
          </a:p>
          <a:p>
            <a:pPr algn="just"/>
            <a:r>
              <a:rPr lang="en-US" sz="2000" dirty="0">
                <a:solidFill>
                  <a:schemeClr val="tx1"/>
                </a:solidFill>
              </a:rPr>
              <a:t>N-gram frequency of length 1 is equal to the character frequency, and using length 3 is commonly referred to as trigram frequency. Larger values for N are rare.</a:t>
            </a:r>
            <a:endParaRPr lang="en-IN" sz="2000" dirty="0">
              <a:solidFill>
                <a:schemeClr val="tx1"/>
              </a:solidFill>
            </a:endParaRPr>
          </a:p>
        </p:txBody>
      </p:sp>
      <p:sp>
        <p:nvSpPr>
          <p:cNvPr id="4" name="Date Placeholder 3"/>
          <p:cNvSpPr>
            <a:spLocks noGrp="1"/>
          </p:cNvSpPr>
          <p:nvPr>
            <p:ph type="dt" sz="half" idx="10"/>
          </p:nvPr>
        </p:nvSpPr>
        <p:spPr/>
        <p:txBody>
          <a:bodyPr/>
          <a:lstStyle/>
          <a:p>
            <a:fld id="{80DABAE1-CB95-444A-B255-B648EB20E396}"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FF47B5-0CCD-4CFA-AE8E-0B66002ED0D3}" type="datetime1">
              <a:rPr lang="en-US" smtClean="0"/>
              <a:t>1/4/2024</a:t>
            </a:fld>
            <a:endParaRPr lang="en-US" dirty="0"/>
          </a:p>
        </p:txBody>
      </p:sp>
      <p:sp>
        <p:nvSpPr>
          <p:cNvPr id="5" name="Footer Placeholder 4"/>
          <p:cNvSpPr>
            <a:spLocks noGrp="1"/>
          </p:cNvSpPr>
          <p:nvPr>
            <p:ph type="ftr" sz="quarter" idx="11"/>
          </p:nvPr>
        </p:nvSpPr>
        <p:spPr>
          <a:xfrm>
            <a:off x="3586162" y="5624512"/>
            <a:ext cx="3043238" cy="27384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dirty="0"/>
          </a:p>
        </p:txBody>
      </p:sp>
      <p:sp>
        <p:nvSpPr>
          <p:cNvPr id="7" name="Title 1"/>
          <p:cNvSpPr txBox="1"/>
          <p:nvPr/>
        </p:nvSpPr>
        <p:spPr>
          <a:xfrm>
            <a:off x="1295400" y="609601"/>
            <a:ext cx="7772399" cy="695880"/>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74533" y="2154055"/>
            <a:ext cx="5383530"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UNIT-IV</a:t>
            </a:r>
            <a:r>
              <a:rPr lang="en-IN" sz="1350" b="1" dirty="0"/>
              <a:t>: </a:t>
            </a:r>
            <a:r>
              <a:rPr lang="en-US" sz="1350" b="1" dirty="0"/>
              <a:t> TEXT SUMMARIZATION</a:t>
            </a:r>
            <a:endParaRPr lang="en-IN" sz="1350" b="1" dirty="0"/>
          </a:p>
        </p:txBody>
      </p:sp>
      <p:graphicFrame>
        <p:nvGraphicFramePr>
          <p:cNvPr id="23" name="Diagram 22"/>
          <p:cNvGraphicFramePr/>
          <p:nvPr>
            <p:extLst>
              <p:ext uri="{D42A27DB-BD31-4B8C-83A1-F6EECF244321}">
                <p14:modId xmlns:p14="http://schemas.microsoft.com/office/powerpoint/2010/main" val="3585028220"/>
              </p:ext>
            </p:extLst>
          </p:nvPr>
        </p:nvGraphicFramePr>
        <p:xfrm>
          <a:off x="1383958" y="2624267"/>
          <a:ext cx="6531317" cy="194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0" y="609601"/>
            <a:ext cx="1191027" cy="695880"/>
          </a:xfrm>
          <a:prstGeom prst="rect">
            <a:avLst/>
          </a:prstGeom>
        </p:spPr>
      </p:pic>
    </p:spTree>
    <p:extLst>
      <p:ext uri="{BB962C8B-B14F-4D97-AF65-F5344CB8AC3E}">
        <p14:creationId xmlns:p14="http://schemas.microsoft.com/office/powerpoint/2010/main" val="312133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dirty="0">
                <a:solidFill>
                  <a:schemeClr val="tx1"/>
                </a:solidFill>
              </a:rPr>
              <a:t>What does mining mean in text?</a:t>
            </a:r>
          </a:p>
          <a:p>
            <a:pPr algn="just"/>
            <a:r>
              <a:rPr lang="en-US" sz="2000" dirty="0">
                <a:solidFill>
                  <a:schemeClr val="tx1"/>
                </a:solidFill>
              </a:rPr>
              <a:t>Text mining, also known as text data mining, is the process of transforming unstructured text into a structured format to identify meaningful patterns and new insights. By applying advanced analytical techniques, such as Naïve Bayes, Support Vector Machines (SVM), and other deep learning algorithms, companies are able to explore and discover hidden relationships within their unstructured data.</a:t>
            </a:r>
          </a:p>
          <a:p>
            <a:pPr algn="just"/>
            <a:r>
              <a:rPr lang="en-US" sz="2000" dirty="0">
                <a:solidFill>
                  <a:schemeClr val="tx1"/>
                </a:solidFill>
              </a:rPr>
              <a:t>Text is a one of the most common data types within databases. Depending on the database, this data can be organized as: structured data, unstructured data and semi structured data.</a:t>
            </a:r>
            <a:endParaRPr lang="en-IN" sz="2000" dirty="0">
              <a:solidFill>
                <a:schemeClr val="tx1"/>
              </a:solidFill>
            </a:endParaRPr>
          </a:p>
        </p:txBody>
      </p:sp>
      <p:sp>
        <p:nvSpPr>
          <p:cNvPr id="4" name="Date Placeholder 3"/>
          <p:cNvSpPr>
            <a:spLocks noGrp="1"/>
          </p:cNvSpPr>
          <p:nvPr>
            <p:ph type="dt" sz="half" idx="10"/>
          </p:nvPr>
        </p:nvSpPr>
        <p:spPr/>
        <p:txBody>
          <a:bodyPr/>
          <a:lstStyle/>
          <a:p>
            <a:fld id="{44C1F5FF-0CAE-43E3-BD59-0ECCE2D02DE3}"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dirty="0">
                <a:solidFill>
                  <a:schemeClr val="tx1"/>
                </a:solidFill>
              </a:rPr>
              <a:t>Text mining techniques:</a:t>
            </a:r>
          </a:p>
          <a:p>
            <a:pPr algn="just"/>
            <a:r>
              <a:rPr lang="en-US" sz="2000" dirty="0">
                <a:solidFill>
                  <a:schemeClr val="tx1"/>
                </a:solidFill>
              </a:rPr>
              <a:t>The process of text mining comprises several activities that enable you to deduce information from unstructured text data. Before you can apply different text mining techniques, you must start with text preprocessing, which is the practice of cleaning and transforming text data into a usable format. This practice is a core aspect of natural language processing (NLP) and it usually involves the use of techniques such as language identification, tokenization, part-of-speech tagging, chunking, and syntax parsing to format data appropriately for analysis. When text preprocessing is complete, you can apply text mining algorithms to derive insights from the data. Some of these common text mining techniques include: Information retrieval, Natural language processing (NLP), Information extraction, Data mining. </a:t>
            </a:r>
            <a:endParaRPr lang="en-IN" sz="2000" dirty="0">
              <a:solidFill>
                <a:schemeClr val="tx1"/>
              </a:solidFill>
            </a:endParaRPr>
          </a:p>
          <a:p>
            <a:pPr algn="just"/>
            <a:endParaRPr lang="en-IN" sz="2200" dirty="0">
              <a:solidFill>
                <a:schemeClr val="tx1"/>
              </a:solidFill>
            </a:endParaRPr>
          </a:p>
        </p:txBody>
      </p:sp>
      <p:sp>
        <p:nvSpPr>
          <p:cNvPr id="4" name="Date Placeholder 3"/>
          <p:cNvSpPr>
            <a:spLocks noGrp="1"/>
          </p:cNvSpPr>
          <p:nvPr>
            <p:ph type="dt" sz="half" idx="10"/>
          </p:nvPr>
        </p:nvSpPr>
        <p:spPr/>
        <p:txBody>
          <a:bodyPr/>
          <a:lstStyle/>
          <a:p>
            <a:fld id="{992B246E-9DDA-47CF-9F3F-C026A1390D94}"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Phrase Mining:</a:t>
            </a:r>
          </a:p>
          <a:p>
            <a:pPr algn="just"/>
            <a:r>
              <a:rPr lang="en-US" sz="2000" dirty="0">
                <a:solidFill>
                  <a:schemeClr val="tx1"/>
                </a:solidFill>
              </a:rPr>
              <a:t>Phrase mining refers to the process of automatic extraction of high-quality phrases (e.g., scientific terms and general entity names) in a given corpus (e.g., research papers and news).</a:t>
            </a:r>
            <a:endParaRPr lang="en-IN" sz="2000" dirty="0">
              <a:solidFill>
                <a:schemeClr val="tx1"/>
              </a:solidFill>
            </a:endParaRPr>
          </a:p>
        </p:txBody>
      </p:sp>
      <p:sp>
        <p:nvSpPr>
          <p:cNvPr id="4" name="Date Placeholder 3"/>
          <p:cNvSpPr>
            <a:spLocks noGrp="1"/>
          </p:cNvSpPr>
          <p:nvPr>
            <p:ph type="dt" sz="half" idx="10"/>
          </p:nvPr>
        </p:nvSpPr>
        <p:spPr/>
        <p:txBody>
          <a:bodyPr/>
          <a:lstStyle/>
          <a:p>
            <a:fld id="{F7CD08B7-E08A-42F2-B3CF-728DD60AB9A1}"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8" name="Picture 7"/>
          <p:cNvPicPr>
            <a:picLocks noChangeAspect="1"/>
          </p:cNvPicPr>
          <p:nvPr/>
        </p:nvPicPr>
        <p:blipFill rotWithShape="1">
          <a:blip r:embed="rId3"/>
          <a:srcRect b="12500"/>
          <a:stretch>
            <a:fillRect/>
          </a:stretch>
        </p:blipFill>
        <p:spPr>
          <a:xfrm>
            <a:off x="1905000" y="3200400"/>
            <a:ext cx="5638800" cy="21336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Topic Modelling:</a:t>
            </a:r>
          </a:p>
          <a:p>
            <a:pPr algn="just"/>
            <a:r>
              <a:rPr lang="en-US" sz="2000" dirty="0">
                <a:solidFill>
                  <a:schemeClr val="tx1"/>
                </a:solidFill>
              </a:rPr>
              <a:t>The purpose of this NLP step is to understand the topics in input data and those topics help to analyze the context of the articles or documents. This step will also further help in data labeling needs using the topics generated in this step across each set of similar documents.</a:t>
            </a:r>
          </a:p>
          <a:p>
            <a:pPr algn="just"/>
            <a:r>
              <a:rPr lang="en-US" sz="2000" dirty="0">
                <a:solidFill>
                  <a:schemeClr val="tx1"/>
                </a:solidFill>
              </a:rPr>
              <a:t>The main purpose of this unsupervised statistical modeling algorithm is to understand the topics in the input data.</a:t>
            </a:r>
          </a:p>
          <a:p>
            <a:pPr algn="just"/>
            <a:r>
              <a:rPr lang="en-US" sz="2000" dirty="0">
                <a:solidFill>
                  <a:schemeClr val="tx1"/>
                </a:solidFill>
              </a:rPr>
              <a:t>The algorithm used for generating topics: LDA</a:t>
            </a:r>
            <a:endParaRPr lang="en-IN" sz="2000" dirty="0">
              <a:solidFill>
                <a:schemeClr val="tx1"/>
              </a:solidFill>
            </a:endParaRPr>
          </a:p>
        </p:txBody>
      </p:sp>
      <p:sp>
        <p:nvSpPr>
          <p:cNvPr id="4" name="Date Placeholder 3"/>
          <p:cNvSpPr>
            <a:spLocks noGrp="1"/>
          </p:cNvSpPr>
          <p:nvPr>
            <p:ph type="dt" sz="half" idx="10"/>
          </p:nvPr>
        </p:nvSpPr>
        <p:spPr/>
        <p:txBody>
          <a:bodyPr/>
          <a:lstStyle/>
          <a:p>
            <a:fld id="{844999F0-8803-48AC-8043-C5D42CEC3C42}"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200" b="1" dirty="0">
                <a:solidFill>
                  <a:schemeClr val="tx1"/>
                </a:solidFill>
              </a:rPr>
              <a:t>The algorithm used for generating topics: LDA</a:t>
            </a:r>
          </a:p>
          <a:p>
            <a:pPr algn="just"/>
            <a:r>
              <a:rPr lang="en-US" sz="2000" dirty="0">
                <a:solidFill>
                  <a:schemeClr val="tx1"/>
                </a:solidFill>
              </a:rPr>
              <a:t>LDA (Latent Dirichlet Allocation) is a generative statistical model that allows a set of observations to be explained by unobserved groups that explain why some parts of the data are similar.</a:t>
            </a:r>
          </a:p>
          <a:p>
            <a:pPr marL="342900" indent="-342900" algn="just">
              <a:buFont typeface="Arial" panose="020B0604020202020204" pitchFamily="34" charset="0"/>
              <a:buChar char="•"/>
            </a:pPr>
            <a:r>
              <a:rPr lang="en-US" sz="2000" dirty="0">
                <a:solidFill>
                  <a:schemeClr val="tx1"/>
                </a:solidFill>
              </a:rPr>
              <a:t>It treats documents just as a collection of words or a bag of words.</a:t>
            </a:r>
          </a:p>
          <a:p>
            <a:pPr marL="342900" indent="-342900" algn="just">
              <a:buFont typeface="Arial" panose="020B0604020202020204" pitchFamily="34" charset="0"/>
              <a:buChar char="•"/>
            </a:pPr>
            <a:r>
              <a:rPr lang="en-US" sz="2000" dirty="0">
                <a:solidFill>
                  <a:schemeClr val="tx1"/>
                </a:solidFill>
              </a:rPr>
              <a:t>LDA assumes that documents are composed of words that help determine the topics and then maps the similar documents to the list of topics by assigning each word in the document to different topics.</a:t>
            </a:r>
          </a:p>
          <a:p>
            <a:pPr marL="342900" indent="-342900" algn="just">
              <a:buFont typeface="Arial" panose="020B0604020202020204" pitchFamily="34" charset="0"/>
              <a:buChar char="•"/>
            </a:pPr>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D6BF1E62-77AB-4C63-B7AE-BF51D385AF4C}"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8" name="Picture 7"/>
          <p:cNvPicPr>
            <a:picLocks noChangeAspect="1"/>
          </p:cNvPicPr>
          <p:nvPr/>
        </p:nvPicPr>
        <p:blipFill>
          <a:blip r:embed="rId3"/>
          <a:stretch>
            <a:fillRect/>
          </a:stretch>
        </p:blipFill>
        <p:spPr>
          <a:xfrm>
            <a:off x="990600" y="4098926"/>
            <a:ext cx="7162800" cy="16002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Steps involved in order to feed the data to the LDA model:</a:t>
            </a:r>
          </a:p>
          <a:p>
            <a:pPr algn="just"/>
            <a:r>
              <a:rPr lang="en-US" sz="2000" dirty="0">
                <a:solidFill>
                  <a:schemeClr val="tx1"/>
                </a:solidFill>
              </a:rPr>
              <a:t>Step-1: Read the pre-processed dataset.</a:t>
            </a:r>
          </a:p>
          <a:p>
            <a:pPr algn="just"/>
            <a:endParaRPr lang="en-US" sz="2000" dirty="0">
              <a:solidFill>
                <a:schemeClr val="tx1"/>
              </a:solidFill>
            </a:endParaRPr>
          </a:p>
          <a:p>
            <a:pPr algn="just"/>
            <a:r>
              <a:rPr lang="en-US" sz="2000" dirty="0">
                <a:solidFill>
                  <a:schemeClr val="tx1"/>
                </a:solidFill>
              </a:rPr>
              <a:t>Step-2: Read N-Grams</a:t>
            </a:r>
          </a:p>
          <a:p>
            <a:pPr marL="342900" indent="-342900" algn="just">
              <a:buFont typeface="Arial" panose="020B0604020202020204" pitchFamily="34" charset="0"/>
              <a:buChar char="•"/>
            </a:pPr>
            <a:r>
              <a:rPr lang="en-US" sz="2000" dirty="0">
                <a:solidFill>
                  <a:schemeClr val="tx1"/>
                </a:solidFill>
              </a:rPr>
              <a:t>In this step, the function created will read the text files passed and return the list.</a:t>
            </a:r>
          </a:p>
          <a:p>
            <a:pPr marL="342900" indent="-342900" algn="just">
              <a:buFont typeface="Arial" panose="020B0604020202020204" pitchFamily="34" charset="0"/>
              <a:buChar char="•"/>
            </a:pPr>
            <a:r>
              <a:rPr lang="en-US" sz="2000" dirty="0">
                <a:solidFill>
                  <a:schemeClr val="tx1"/>
                </a:solidFill>
              </a:rPr>
              <a:t>In the same step, the other function will read bigrams &amp; trigrams and return the list of N_Grams.</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Step-3: Generating combined N_Grams</a:t>
            </a:r>
          </a:p>
          <a:p>
            <a:pPr marL="342900" indent="-342900" algn="just">
              <a:buFont typeface="Arial" panose="020B0604020202020204" pitchFamily="34" charset="0"/>
              <a:buChar char="•"/>
            </a:pPr>
            <a:r>
              <a:rPr lang="en-US" sz="2000" dirty="0">
                <a:solidFill>
                  <a:schemeClr val="tx1"/>
                </a:solidFill>
              </a:rPr>
              <a:t>This step will read the N_Grams obtained &amp; will return the list of combined N_Grams using ‘_’.</a:t>
            </a:r>
          </a:p>
          <a:p>
            <a:pPr algn="just"/>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5331EB79-CD20-4AC2-B220-D7AE7AA4597A}"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lnSpcReduction="10000"/>
          </a:bodyPr>
          <a:lstStyle/>
          <a:p>
            <a:pPr algn="just"/>
            <a:r>
              <a:rPr lang="en-US" sz="2000" dirty="0">
                <a:solidFill>
                  <a:schemeClr val="tx1"/>
                </a:solidFill>
              </a:rPr>
              <a:t>Step-4: Mapping of combined N_Grams to that of individual N_Grams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step will do the mapping and will return the dictionary.</a:t>
            </a:r>
          </a:p>
          <a:p>
            <a:pPr algn="just"/>
            <a:endParaRPr lang="en-US" sz="2000" dirty="0">
              <a:solidFill>
                <a:schemeClr val="tx1"/>
              </a:solidFill>
            </a:endParaRPr>
          </a:p>
          <a:p>
            <a:pPr algn="just"/>
            <a:r>
              <a:rPr lang="en-US" sz="2000" dirty="0">
                <a:solidFill>
                  <a:schemeClr val="tx1"/>
                </a:solidFill>
              </a:rPr>
              <a:t>Step-5: Adding N_Grams back into the text of each article in the dataset.</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step will replace the original occurrence of N_Grams in the text with that of combined N_Grams.</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Step-6: Removing the Stop Words from the input text.</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is the crucial step as such words don’t play any role in defining the topics.</a:t>
            </a:r>
            <a:endParaRPr lang="en-IN" sz="2000" dirty="0">
              <a:solidFill>
                <a:schemeClr val="tx1"/>
              </a:solidFill>
            </a:endParaRPr>
          </a:p>
        </p:txBody>
      </p:sp>
      <p:sp>
        <p:nvSpPr>
          <p:cNvPr id="4" name="Date Placeholder 3"/>
          <p:cNvSpPr>
            <a:spLocks noGrp="1"/>
          </p:cNvSpPr>
          <p:nvPr>
            <p:ph type="dt" sz="half" idx="10"/>
          </p:nvPr>
        </p:nvSpPr>
        <p:spPr/>
        <p:txBody>
          <a:bodyPr/>
          <a:lstStyle/>
          <a:p>
            <a:fld id="{05C5BCB2-5DAE-4B16-8A36-1C224D3A11C3}"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784726"/>
          </a:xfrm>
        </p:spPr>
        <p:txBody>
          <a:bodyPr>
            <a:normAutofit lnSpcReduction="10000"/>
          </a:bodyPr>
          <a:lstStyle/>
          <a:p>
            <a:pPr algn="just"/>
            <a:r>
              <a:rPr lang="en-US" sz="2000" dirty="0">
                <a:solidFill>
                  <a:schemeClr val="tx1"/>
                </a:solidFill>
              </a:rPr>
              <a:t>Step-7: Removing the punctuations.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We actually considered some special characters (.,?!) as valid for our future work, but the topic modeling step does not require the punctuations at all.</a:t>
            </a:r>
          </a:p>
          <a:p>
            <a:pPr marL="342900" indent="-342900" algn="just">
              <a:buFont typeface="Arial" panose="020B0604020202020204" pitchFamily="34" charset="0"/>
              <a:buChar char="•"/>
            </a:pPr>
            <a:r>
              <a:rPr lang="en-US" sz="2000" dirty="0">
                <a:solidFill>
                  <a:schemeClr val="tx1"/>
                </a:solidFill>
              </a:rPr>
              <a:t>Remember! The idea behind topic modeling is that the documents are comprised of Topics and Topics are made of words. So, no need of keeping the punctuations here.</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Step-8: Tokenization</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Breakdown of text as a list of tokens to create dictionary and document term matrix for the topic model.</a:t>
            </a:r>
          </a:p>
          <a:p>
            <a:pPr marL="342900" indent="-342900" algn="just">
              <a:buFont typeface="Arial" panose="020B0604020202020204" pitchFamily="34" charset="0"/>
              <a:buChar char="•"/>
            </a:pPr>
            <a:r>
              <a:rPr lang="en-US" sz="2000" dirty="0">
                <a:solidFill>
                  <a:schemeClr val="tx1"/>
                </a:solidFill>
              </a:rPr>
              <a:t>The result will be a list of list of input text.</a:t>
            </a:r>
            <a:endParaRPr lang="en-IN" sz="2000" dirty="0">
              <a:solidFill>
                <a:schemeClr val="tx1"/>
              </a:solidFill>
            </a:endParaRPr>
          </a:p>
        </p:txBody>
      </p:sp>
      <p:sp>
        <p:nvSpPr>
          <p:cNvPr id="4" name="Date Placeholder 3"/>
          <p:cNvSpPr>
            <a:spLocks noGrp="1"/>
          </p:cNvSpPr>
          <p:nvPr>
            <p:ph type="dt" sz="half" idx="10"/>
          </p:nvPr>
        </p:nvSpPr>
        <p:spPr/>
        <p:txBody>
          <a:bodyPr/>
          <a:lstStyle/>
          <a:p>
            <a:fld id="{EA4DDF83-97F3-4E3E-A354-6659F58ADE67}"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Step-9: Filtering of Tokens on the basis of POS_Tags.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function will tag part of speeches corresponding to every token in the Corpus using NLTK.</a:t>
            </a:r>
          </a:p>
          <a:p>
            <a:pPr algn="just"/>
            <a:endParaRPr lang="en-US" sz="2000" dirty="0">
              <a:solidFill>
                <a:schemeClr val="tx1"/>
              </a:solidFill>
            </a:endParaRPr>
          </a:p>
          <a:p>
            <a:pPr algn="just"/>
            <a:r>
              <a:rPr lang="en-US" sz="2000" dirty="0">
                <a:solidFill>
                  <a:schemeClr val="tx1"/>
                </a:solidFill>
              </a:rPr>
              <a:t>Step-10: Create Dictionary and Document term matrix</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Used the tokenized input of data and prepared the Dictionary and Document Term matrix.</a:t>
            </a:r>
          </a:p>
          <a:p>
            <a:pPr marL="342900" indent="-342900" algn="just">
              <a:buFont typeface="Arial" panose="020B0604020202020204" pitchFamily="34" charset="0"/>
              <a:buChar char="•"/>
            </a:pPr>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683D1ECE-FE9D-4B0E-B5A6-0DA8C6A3963B}"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Step-11: Prepare the Topic models.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Train LDA model on different values of k.</a:t>
            </a:r>
          </a:p>
          <a:p>
            <a:pPr marL="342900" indent="-342900" algn="just">
              <a:buFont typeface="Arial" panose="020B0604020202020204" pitchFamily="34" charset="0"/>
              <a:buChar char="•"/>
            </a:pPr>
            <a:r>
              <a:rPr lang="en-US" sz="2000" dirty="0">
                <a:solidFill>
                  <a:schemeClr val="tx1"/>
                </a:solidFill>
              </a:rPr>
              <a:t>The LDA model needs good memory and cores to train faster.</a:t>
            </a:r>
          </a:p>
          <a:p>
            <a:pPr marL="342900" indent="-342900" algn="just">
              <a:buFont typeface="Arial" panose="020B0604020202020204" pitchFamily="34" charset="0"/>
              <a:buChar char="•"/>
            </a:pPr>
            <a:r>
              <a:rPr lang="en-US" sz="2000" dirty="0">
                <a:solidFill>
                  <a:schemeClr val="tx1"/>
                </a:solidFill>
              </a:rPr>
              <a:t>Therefore, selecting the Chunk size parameter wisely is really important.</a:t>
            </a:r>
          </a:p>
          <a:p>
            <a:pPr marL="342900" indent="-342900" algn="just">
              <a:buFont typeface="Arial" panose="020B0604020202020204" pitchFamily="34" charset="0"/>
              <a:buChar char="•"/>
            </a:pPr>
            <a:r>
              <a:rPr lang="en-US" sz="2000" dirty="0">
                <a:solidFill>
                  <a:schemeClr val="tx1"/>
                </a:solidFill>
              </a:rPr>
              <a:t>I have run the model 10 times to get improved results.</a:t>
            </a:r>
          </a:p>
          <a:p>
            <a:pPr marL="342900" indent="-342900" algn="just">
              <a:buFont typeface="Arial" panose="020B0604020202020204" pitchFamily="34" charset="0"/>
              <a:buChar char="•"/>
            </a:pPr>
            <a:r>
              <a:rPr lang="en-US" sz="2000" dirty="0">
                <a:solidFill>
                  <a:schemeClr val="tx1"/>
                </a:solidFill>
              </a:rPr>
              <a:t>Do not forget to keep all the results, as it may happen that the first result among all 10 would be the best of all.</a:t>
            </a:r>
          </a:p>
          <a:p>
            <a:pPr marL="342900" indent="-342900" algn="just">
              <a:buFont typeface="Arial" panose="020B0604020202020204" pitchFamily="34" charset="0"/>
              <a:buChar char="•"/>
            </a:pPr>
            <a:endParaRPr lang="en-US" sz="2000" dirty="0">
              <a:solidFill>
                <a:schemeClr val="tx1"/>
              </a:solidFill>
            </a:endParaRPr>
          </a:p>
          <a:p>
            <a:pPr algn="just"/>
            <a:r>
              <a:rPr lang="en-IN" sz="2000" dirty="0">
                <a:solidFill>
                  <a:schemeClr val="tx1"/>
                </a:solidFill>
              </a:rPr>
              <a:t>Step-12: Generate Coherence scores.</a:t>
            </a:r>
          </a:p>
        </p:txBody>
      </p:sp>
      <p:sp>
        <p:nvSpPr>
          <p:cNvPr id="4" name="Date Placeholder 3"/>
          <p:cNvSpPr>
            <a:spLocks noGrp="1"/>
          </p:cNvSpPr>
          <p:nvPr>
            <p:ph type="dt" sz="half" idx="10"/>
          </p:nvPr>
        </p:nvSpPr>
        <p:spPr/>
        <p:txBody>
          <a:bodyPr/>
          <a:lstStyle/>
          <a:p>
            <a:fld id="{C3D11383-7A7B-4900-BF8F-83AFBFC3C969}"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343B15-37C7-4F19-9136-6E23F1AC675E}" type="datetime1">
              <a:rPr lang="en-US" smtClean="0"/>
              <a:t>1/4/2024</a:t>
            </a:fld>
            <a:endParaRPr lang="en-US" dirty="0"/>
          </a:p>
        </p:txBody>
      </p:sp>
      <p:sp>
        <p:nvSpPr>
          <p:cNvPr id="5" name="Footer Placeholder 4"/>
          <p:cNvSpPr>
            <a:spLocks noGrp="1"/>
          </p:cNvSpPr>
          <p:nvPr>
            <p:ph type="ftr" sz="quarter" idx="11"/>
          </p:nvPr>
        </p:nvSpPr>
        <p:spPr>
          <a:xfrm>
            <a:off x="3586162" y="5624514"/>
            <a:ext cx="3043238" cy="204787"/>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dirty="0"/>
          </a:p>
        </p:txBody>
      </p:sp>
      <p:sp>
        <p:nvSpPr>
          <p:cNvPr id="7" name="Title 1"/>
          <p:cNvSpPr txBox="1"/>
          <p:nvPr/>
        </p:nvSpPr>
        <p:spPr>
          <a:xfrm>
            <a:off x="1143000" y="857250"/>
            <a:ext cx="7924800" cy="641468"/>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57387" y="2182966"/>
            <a:ext cx="4843463"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UNIT-V: </a:t>
            </a:r>
            <a:r>
              <a:rPr lang="en-US" sz="1575" b="1" dirty="0"/>
              <a:t> RECENT TRENDS</a:t>
            </a:r>
            <a:endParaRPr lang="en-IN" sz="1575" b="1" dirty="0"/>
          </a:p>
        </p:txBody>
      </p:sp>
      <p:graphicFrame>
        <p:nvGraphicFramePr>
          <p:cNvPr id="23" name="Diagram 22"/>
          <p:cNvGraphicFramePr/>
          <p:nvPr/>
        </p:nvGraphicFramePr>
        <p:xfrm>
          <a:off x="1957387" y="2606462"/>
          <a:ext cx="5614988" cy="172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45103" y="857251"/>
            <a:ext cx="1097897" cy="641467"/>
          </a:xfrm>
          <a:prstGeom prst="rect">
            <a:avLst/>
          </a:prstGeom>
        </p:spPr>
      </p:pic>
    </p:spTree>
    <p:extLst>
      <p:ext uri="{BB962C8B-B14F-4D97-AF65-F5344CB8AC3E}">
        <p14:creationId xmlns:p14="http://schemas.microsoft.com/office/powerpoint/2010/main" val="13836014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457200" indent="-457200" algn="just">
              <a:buAutoNum type="arabicParenR"/>
            </a:pPr>
            <a:r>
              <a:rPr lang="en-IN" sz="2000" dirty="0">
                <a:solidFill>
                  <a:schemeClr val="tx1"/>
                </a:solidFill>
              </a:rPr>
              <a:t>Topic modeling is……………….</a:t>
            </a:r>
          </a:p>
          <a:p>
            <a:pPr marL="457200" indent="-457200" algn="just">
              <a:buAutoNum type="arabicParenR"/>
            </a:pPr>
            <a:r>
              <a:rPr lang="en-IN" sz="2000" dirty="0">
                <a:solidFill>
                  <a:schemeClr val="tx1"/>
                </a:solidFill>
              </a:rPr>
              <a:t>The process of obtaining the root word from a given word is known as:</a:t>
            </a:r>
          </a:p>
          <a:p>
            <a:pPr marL="457200" indent="-457200" algn="just">
              <a:buAutoNum type="arabicParenR"/>
            </a:pPr>
            <a:r>
              <a:rPr lang="en-IN" sz="2000" dirty="0">
                <a:solidFill>
                  <a:schemeClr val="tx1"/>
                </a:solidFill>
              </a:rPr>
              <a:t>While performing Topic modeling(LDA) which python package we use…………..</a:t>
            </a:r>
          </a:p>
          <a:p>
            <a:pPr marL="457200" indent="-457200" algn="just">
              <a:buAutoNum type="arabicParenR"/>
            </a:pPr>
            <a:r>
              <a:rPr lang="en-IN" sz="2000" dirty="0">
                <a:solidFill>
                  <a:schemeClr val="tx1"/>
                </a:solidFill>
              </a:rPr>
              <a:t>The basic assumption of topic modelling is ……..</a:t>
            </a:r>
          </a:p>
          <a:p>
            <a:pPr marL="457200" indent="-457200" algn="just">
              <a:buAutoNum type="arabicParenR"/>
            </a:pPr>
            <a:endParaRPr lang="en-IN" sz="2000" dirty="0">
              <a:solidFill>
                <a:schemeClr val="tx1"/>
              </a:solidFill>
            </a:endParaRPr>
          </a:p>
        </p:txBody>
      </p:sp>
      <p:sp>
        <p:nvSpPr>
          <p:cNvPr id="4" name="Date Placeholder 3"/>
          <p:cNvSpPr>
            <a:spLocks noGrp="1"/>
          </p:cNvSpPr>
          <p:nvPr>
            <p:ph type="dt" sz="half" idx="10"/>
          </p:nvPr>
        </p:nvSpPr>
        <p:spPr/>
        <p:txBody>
          <a:bodyPr/>
          <a:lstStyle/>
          <a:p>
            <a:fld id="{F64FA7A2-2A90-4E97-ABD9-971A2B011676}"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400" b="1" dirty="0"/>
              <a:t>Questions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Text classification is a machine learning technique that assigns a set of predefined categories to open-ended text. Text classifiers can be used to organize, structure, and categorize pretty much any kind of text – from documents, medical studies and files, and all over the web.</a:t>
            </a:r>
          </a:p>
          <a:p>
            <a:pPr algn="just"/>
            <a:r>
              <a:rPr lang="en-US" sz="2000" dirty="0">
                <a:solidFill>
                  <a:schemeClr val="tx1"/>
                </a:solidFill>
              </a:rPr>
              <a:t>For example, new articles can be organized by topics; support tickets can be organized by urgency; chat conversations can be organized by language; brand mentions can be organized by sentiment; and so on.</a:t>
            </a:r>
          </a:p>
          <a:p>
            <a:pPr algn="just"/>
            <a:endParaRPr lang="en-US" sz="2000" dirty="0">
              <a:solidFill>
                <a:schemeClr val="tx1"/>
              </a:solidFill>
            </a:endParaRPr>
          </a:p>
          <a:p>
            <a:pPr algn="just"/>
            <a:r>
              <a:rPr lang="en-US" sz="2000" dirty="0">
                <a:solidFill>
                  <a:schemeClr val="tx1"/>
                </a:solidFill>
              </a:rPr>
              <a:t>Text classification is one of the fundamental tasks in natural language processing with broad applications such as sentiment analysis, topic labeling, spam detection, and intent detection.</a:t>
            </a:r>
            <a:endParaRPr lang="en-IN" sz="2000" dirty="0">
              <a:solidFill>
                <a:schemeClr val="tx1"/>
              </a:solidFill>
            </a:endParaRPr>
          </a:p>
        </p:txBody>
      </p:sp>
      <p:sp>
        <p:nvSpPr>
          <p:cNvPr id="4" name="Date Placeholder 3"/>
          <p:cNvSpPr>
            <a:spLocks noGrp="1"/>
          </p:cNvSpPr>
          <p:nvPr>
            <p:ph type="dt" sz="half" idx="10"/>
          </p:nvPr>
        </p:nvSpPr>
        <p:spPr/>
        <p:txBody>
          <a:bodyPr/>
          <a:lstStyle/>
          <a:p>
            <a:fld id="{19C5310F-D821-4341-A199-EDAB0102C94B}"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dirty="0">
                <a:solidFill>
                  <a:schemeClr val="tx1"/>
                </a:solidFill>
              </a:rPr>
              <a:t>A text classifier can take this phrase as an input, analyze its content, and then automatically assign relevant tags, such as UI and Easy To Use</a:t>
            </a:r>
            <a:r>
              <a:rPr lang="en-US" dirty="0">
                <a:solidFill>
                  <a:schemeClr val="tx1"/>
                </a:solidFill>
              </a:rPr>
              <a:t>.</a:t>
            </a:r>
          </a:p>
          <a:p>
            <a:pPr algn="just"/>
            <a:endParaRPr lang="en-US" dirty="0">
              <a:solidFill>
                <a:schemeClr val="tx1"/>
              </a:solidFill>
            </a:endParaRP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7BBC53A1-9C95-4F6E-85E9-2F07E5F3698A}"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82</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8" name="Picture 7"/>
          <p:cNvPicPr>
            <a:picLocks noChangeAspect="1"/>
          </p:cNvPicPr>
          <p:nvPr/>
        </p:nvPicPr>
        <p:blipFill rotWithShape="1">
          <a:blip r:embed="rId3"/>
          <a:srcRect b="27533"/>
          <a:stretch>
            <a:fillRect/>
          </a:stretch>
        </p:blipFill>
        <p:spPr>
          <a:xfrm>
            <a:off x="990600" y="2337807"/>
            <a:ext cx="7239000" cy="253899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Why is Text Classification Important?</a:t>
            </a:r>
            <a:endParaRPr lang="en-US" sz="2200" dirty="0">
              <a:solidFill>
                <a:schemeClr val="tx1"/>
              </a:solidFill>
            </a:endParaRPr>
          </a:p>
          <a:p>
            <a:pPr algn="just"/>
            <a:r>
              <a:rPr lang="en-US" sz="2000" dirty="0">
                <a:solidFill>
                  <a:schemeClr val="tx1"/>
                </a:solidFill>
              </a:rPr>
              <a:t>It’s estimated that around 80% of all information is unstructured, with text being one of the most common types of unstructured data. Because of the messy nature of text, analyzing, understanding, organizing, and sorting through text data is hard and time-consuming, so most companies fail to use it to its full potential.</a:t>
            </a:r>
          </a:p>
          <a:p>
            <a:pPr algn="just"/>
            <a:endParaRPr lang="en-US" sz="2000" dirty="0">
              <a:solidFill>
                <a:schemeClr val="tx1"/>
              </a:solidFill>
            </a:endParaRPr>
          </a:p>
          <a:p>
            <a:pPr algn="just"/>
            <a:r>
              <a:rPr lang="en-US" sz="2000" dirty="0">
                <a:solidFill>
                  <a:schemeClr val="tx1"/>
                </a:solidFill>
              </a:rPr>
              <a:t>This is where text classification with machine learning comes in. Using text classifiers, companies can automatically structure all manner of relevant text, from emails, legal documents, social media, chatbots, surveys, and more in a fast and cost-effective way. This allows companies to save time analyzing text data, automate business processes, and make data-driven business decisions.</a:t>
            </a:r>
            <a:endParaRPr lang="en-IN" sz="2000" dirty="0">
              <a:solidFill>
                <a:schemeClr val="tx1"/>
              </a:solidFill>
            </a:endParaRPr>
          </a:p>
        </p:txBody>
      </p:sp>
      <p:sp>
        <p:nvSpPr>
          <p:cNvPr id="4" name="Date Placeholder 3"/>
          <p:cNvSpPr>
            <a:spLocks noGrp="1"/>
          </p:cNvSpPr>
          <p:nvPr>
            <p:ph type="dt" sz="half" idx="10"/>
          </p:nvPr>
        </p:nvSpPr>
        <p:spPr/>
        <p:txBody>
          <a:bodyPr/>
          <a:lstStyle/>
          <a:p>
            <a:fld id="{405046B8-D25E-4181-9FDD-1D509CE0613F}"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lnSpcReduction="10000"/>
          </a:bodyPr>
          <a:lstStyle/>
          <a:p>
            <a:pPr algn="just"/>
            <a:r>
              <a:rPr lang="en-US" sz="2200" b="1" dirty="0">
                <a:solidFill>
                  <a:schemeClr val="tx1"/>
                </a:solidFill>
              </a:rPr>
              <a:t>Why should we use machine learning text classification?</a:t>
            </a:r>
          </a:p>
          <a:p>
            <a:pPr marL="342900" indent="-342900" algn="just">
              <a:buFont typeface="Arial" panose="020B0604020202020204" pitchFamily="34" charset="0"/>
              <a:buChar char="•"/>
            </a:pPr>
            <a:r>
              <a:rPr lang="en-US" sz="2000" dirty="0">
                <a:solidFill>
                  <a:schemeClr val="tx1"/>
                </a:solidFill>
              </a:rPr>
              <a:t>Scalability</a:t>
            </a:r>
          </a:p>
          <a:p>
            <a:pPr algn="just"/>
            <a:r>
              <a:rPr lang="en-US" sz="2000" dirty="0">
                <a:solidFill>
                  <a:schemeClr val="tx1"/>
                </a:solidFill>
              </a:rPr>
              <a:t>Manually analyzing and organizing is slow and much less accurate.. Machine learning can automatically analyze millions of surveys, comments, emails, etc., at a fraction of the cost, often in just a few minutes. Text classification tools are scalable to any business needs, large or small.</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Real-time analysis</a:t>
            </a:r>
          </a:p>
          <a:p>
            <a:pPr algn="just"/>
            <a:r>
              <a:rPr lang="en-US" sz="2000" dirty="0">
                <a:solidFill>
                  <a:schemeClr val="tx1"/>
                </a:solidFill>
              </a:rPr>
              <a:t>There are critical situations that companies need to identify as soon as possible and take immediate action (e.g., PR crises on social media). Machine learning text classification can follow your brand mentions constantly and in real time, so you'll identify critical information and be able to take action right away.</a:t>
            </a:r>
          </a:p>
        </p:txBody>
      </p:sp>
      <p:sp>
        <p:nvSpPr>
          <p:cNvPr id="4" name="Date Placeholder 3"/>
          <p:cNvSpPr>
            <a:spLocks noGrp="1"/>
          </p:cNvSpPr>
          <p:nvPr>
            <p:ph type="dt" sz="half" idx="10"/>
          </p:nvPr>
        </p:nvSpPr>
        <p:spPr/>
        <p:txBody>
          <a:bodyPr/>
          <a:lstStyle/>
          <a:p>
            <a:fld id="{B500D280-5143-410E-9928-4F619E3B4BDB}"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457200" indent="-457200" algn="just">
              <a:buFont typeface="Arial" panose="020B0604020202020204" pitchFamily="34" charset="0"/>
              <a:buChar char="•"/>
            </a:pPr>
            <a:r>
              <a:rPr lang="en-US" sz="2000" dirty="0">
                <a:solidFill>
                  <a:schemeClr val="tx1"/>
                </a:solidFill>
              </a:rPr>
              <a:t>Consistent criteria</a:t>
            </a:r>
          </a:p>
          <a:p>
            <a:pPr algn="just"/>
            <a:r>
              <a:rPr lang="en-US" sz="2000" dirty="0">
                <a:solidFill>
                  <a:schemeClr val="tx1"/>
                </a:solidFill>
              </a:rPr>
              <a:t>Human annotators make mistakes when classifying text data due to distractions, fatigue, and boredom, and human subjectivity creates inconsistent criteria. Machine learning, on the other hand, applies the same lens and criteria to all data and results. Once a text classification model is properly trained it performs with unsurpassed accuracy.</a:t>
            </a:r>
            <a:endParaRPr lang="en-IN" sz="2000" dirty="0">
              <a:solidFill>
                <a:schemeClr val="tx1"/>
              </a:solidFill>
            </a:endParaRPr>
          </a:p>
        </p:txBody>
      </p:sp>
      <p:sp>
        <p:nvSpPr>
          <p:cNvPr id="4" name="Date Placeholder 3"/>
          <p:cNvSpPr>
            <a:spLocks noGrp="1"/>
          </p:cNvSpPr>
          <p:nvPr>
            <p:ph type="dt" sz="half" idx="10"/>
          </p:nvPr>
        </p:nvSpPr>
        <p:spPr/>
        <p:txBody>
          <a:bodyPr/>
          <a:lstStyle/>
          <a:p>
            <a:fld id="{52E2853A-F8A6-47A0-8565-54FF5EB923F6}"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How Does Text Classification Work?</a:t>
            </a:r>
          </a:p>
          <a:p>
            <a:pPr algn="just"/>
            <a:r>
              <a:rPr lang="en-US" sz="2000" dirty="0">
                <a:solidFill>
                  <a:schemeClr val="tx1"/>
                </a:solidFill>
              </a:rPr>
              <a:t>We can perform text classification in two ways: manual or automatic.</a:t>
            </a:r>
          </a:p>
          <a:p>
            <a:pPr algn="just"/>
            <a:r>
              <a:rPr lang="en-US" sz="2000" dirty="0">
                <a:solidFill>
                  <a:schemeClr val="tx1"/>
                </a:solidFill>
              </a:rPr>
              <a:t>Manual text classification involves a human annotator, who interprets the content of text and categorizes it accordingly. This method can deliver good results but it’s time-consuming and expensive.</a:t>
            </a:r>
          </a:p>
          <a:p>
            <a:pPr algn="just"/>
            <a:endParaRPr lang="en-US" sz="2000" dirty="0">
              <a:solidFill>
                <a:schemeClr val="tx1"/>
              </a:solidFill>
            </a:endParaRPr>
          </a:p>
          <a:p>
            <a:pPr algn="just"/>
            <a:r>
              <a:rPr lang="en-US" sz="2000" dirty="0">
                <a:solidFill>
                  <a:schemeClr val="tx1"/>
                </a:solidFill>
              </a:rPr>
              <a:t>Automatic text classification applies machine learning, natural language processing (NLP), and other AI-guided techniques to automatically classify text in a faster, more cost-effective, and more accurate manner.</a:t>
            </a:r>
            <a:endParaRPr lang="en-IN" sz="2000" dirty="0">
              <a:solidFill>
                <a:schemeClr val="tx1"/>
              </a:solidFill>
            </a:endParaRPr>
          </a:p>
        </p:txBody>
      </p:sp>
      <p:sp>
        <p:nvSpPr>
          <p:cNvPr id="4" name="Date Placeholder 3"/>
          <p:cNvSpPr>
            <a:spLocks noGrp="1"/>
          </p:cNvSpPr>
          <p:nvPr>
            <p:ph type="dt" sz="half" idx="10"/>
          </p:nvPr>
        </p:nvSpPr>
        <p:spPr/>
        <p:txBody>
          <a:bodyPr/>
          <a:lstStyle/>
          <a:p>
            <a:fld id="{02FEFBFB-1672-414F-A674-833342D3660B}"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There are many approaches to automatic text classification, but they all fall under three types of systems: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Rule-based systems</a:t>
            </a:r>
          </a:p>
          <a:p>
            <a:pPr marL="342900" indent="-342900" algn="just">
              <a:buFont typeface="Arial" panose="020B0604020202020204" pitchFamily="34" charset="0"/>
              <a:buChar char="•"/>
            </a:pPr>
            <a:r>
              <a:rPr lang="en-US" sz="2000" dirty="0">
                <a:solidFill>
                  <a:schemeClr val="tx1"/>
                </a:solidFill>
              </a:rPr>
              <a:t>Machine learning-based systems</a:t>
            </a:r>
          </a:p>
          <a:p>
            <a:pPr marL="342900" indent="-342900" algn="just">
              <a:buFont typeface="Arial" panose="020B0604020202020204" pitchFamily="34" charset="0"/>
              <a:buChar char="•"/>
            </a:pPr>
            <a:r>
              <a:rPr lang="en-US" sz="2000" dirty="0">
                <a:solidFill>
                  <a:schemeClr val="tx1"/>
                </a:solidFill>
              </a:rPr>
              <a:t>Hybrid systems</a:t>
            </a:r>
            <a:endParaRPr lang="en-IN" sz="2000" dirty="0">
              <a:solidFill>
                <a:schemeClr val="tx1"/>
              </a:solidFill>
            </a:endParaRPr>
          </a:p>
        </p:txBody>
      </p:sp>
      <p:sp>
        <p:nvSpPr>
          <p:cNvPr id="4" name="Date Placeholder 3"/>
          <p:cNvSpPr>
            <a:spLocks noGrp="1"/>
          </p:cNvSpPr>
          <p:nvPr>
            <p:ph type="dt" sz="half" idx="10"/>
          </p:nvPr>
        </p:nvSpPr>
        <p:spPr/>
        <p:txBody>
          <a:bodyPr/>
          <a:lstStyle/>
          <a:p>
            <a:fld id="{B2BABA78-4487-438D-A2C1-C012026D91EB}"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Rule-based systems</a:t>
            </a:r>
            <a:r>
              <a:rPr lang="en-US" sz="2000" dirty="0">
                <a:solidFill>
                  <a:schemeClr val="tx1"/>
                </a:solidFill>
              </a:rPr>
              <a:t>:</a:t>
            </a:r>
          </a:p>
          <a:p>
            <a:pPr algn="just"/>
            <a:r>
              <a:rPr lang="en-US" sz="2000" dirty="0">
                <a:solidFill>
                  <a:schemeClr val="tx1"/>
                </a:solidFill>
              </a:rPr>
              <a:t>Rule-based approaches classify text into organized groups by using a set of handcrafted linguistic rules. These rules instruct the system to use semantically relevant elements of a text to identify relevant categories based on its content. Each rule consists of an antecedent or pattern and a predicted category.</a:t>
            </a:r>
          </a:p>
          <a:p>
            <a:pPr algn="just"/>
            <a:r>
              <a:rPr lang="en-US" sz="2200" b="1" dirty="0">
                <a:solidFill>
                  <a:schemeClr val="tx1"/>
                </a:solidFill>
              </a:rPr>
              <a:t>Hybrid Systems</a:t>
            </a:r>
            <a:r>
              <a:rPr lang="en-US" sz="2000" dirty="0">
                <a:solidFill>
                  <a:schemeClr val="tx1"/>
                </a:solidFill>
              </a:rPr>
              <a:t>:</a:t>
            </a:r>
          </a:p>
          <a:p>
            <a:pPr algn="just"/>
            <a:r>
              <a:rPr lang="en-US" sz="2000" dirty="0">
                <a:solidFill>
                  <a:schemeClr val="tx1"/>
                </a:solidFill>
              </a:rPr>
              <a:t>Hybrid systems combine a machine learning-trained base classifier with a rule-based system, used to further improve the results. These hybrid systems can be easily fine-tuned by adding specific rules for those conflicting tags that haven’t been correctly modeled by the base classifier.</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C0BF68C0-2AF8-457E-A1AB-1281CC93A98A}"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Machine learning based systems:</a:t>
            </a:r>
          </a:p>
          <a:p>
            <a:pPr algn="just"/>
            <a:r>
              <a:rPr lang="en-US" sz="2000" dirty="0">
                <a:solidFill>
                  <a:schemeClr val="tx1"/>
                </a:solidFill>
              </a:rPr>
              <a:t>Instead of relying on manually crafted rules, machine learning text classification learns to make classifications based on past observations. By using pre-labeled examples as training data, machine learning algorithms can learn the different associations between pieces of text, and that a particular output (i.e., tags) is expected for a particular input (i.e., text). A “tag” is the pre-determined classification or category that any given text could fall into.</a:t>
            </a:r>
          </a:p>
          <a:p>
            <a:pPr algn="just"/>
            <a:endParaRPr lang="en-US" sz="2000" dirty="0">
              <a:solidFill>
                <a:schemeClr val="tx1"/>
              </a:solidFill>
            </a:endParaRPr>
          </a:p>
          <a:p>
            <a:pPr algn="just"/>
            <a:r>
              <a:rPr lang="en-US" sz="2000" dirty="0">
                <a:solidFill>
                  <a:schemeClr val="tx1"/>
                </a:solidFill>
              </a:rPr>
              <a:t>Some of the most popular text classification algorithms include the Naive Bayes family of algorithms, support vector machines (SVM), and deep learning.</a:t>
            </a:r>
            <a:endParaRPr lang="en-IN" sz="2000" dirty="0">
              <a:solidFill>
                <a:schemeClr val="tx1"/>
              </a:solidFill>
            </a:endParaRPr>
          </a:p>
        </p:txBody>
      </p:sp>
      <p:sp>
        <p:nvSpPr>
          <p:cNvPr id="4" name="Date Placeholder 3"/>
          <p:cNvSpPr>
            <a:spLocks noGrp="1"/>
          </p:cNvSpPr>
          <p:nvPr>
            <p:ph type="dt" sz="half" idx="10"/>
          </p:nvPr>
        </p:nvSpPr>
        <p:spPr/>
        <p:txBody>
          <a:bodyPr/>
          <a:lstStyle/>
          <a:p>
            <a:fld id="{A13D69A6-DAA8-4488-A9AE-674BF7D240C0}"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F48890-4FF7-48B9-9D6A-CF1D4A9E0B2D}" type="datetime1">
              <a:rPr lang="en-US" smtClean="0"/>
              <a:t>1/4/2024</a:t>
            </a:fld>
            <a:endParaRPr lang="en-US" dirty="0"/>
          </a:p>
        </p:txBody>
      </p:sp>
      <p:sp>
        <p:nvSpPr>
          <p:cNvPr id="5" name="Footer Placeholder 4"/>
          <p:cNvSpPr>
            <a:spLocks noGrp="1"/>
          </p:cNvSpPr>
          <p:nvPr>
            <p:ph type="ftr" sz="quarter" idx="11"/>
          </p:nvPr>
        </p:nvSpPr>
        <p:spPr>
          <a:xfrm>
            <a:off x="3586162" y="5611642"/>
            <a:ext cx="3043238" cy="273844"/>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dirty="0"/>
          </a:p>
        </p:txBody>
      </p:sp>
      <p:sp>
        <p:nvSpPr>
          <p:cNvPr id="7" name="Title 1"/>
          <p:cNvSpPr txBox="1"/>
          <p:nvPr/>
        </p:nvSpPr>
        <p:spPr>
          <a:xfrm>
            <a:off x="1007406" y="857250"/>
            <a:ext cx="8136593" cy="666750"/>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IN" b="1" dirty="0"/>
              <a:t>Branch Wise Application</a:t>
            </a:r>
            <a:endParaRPr lang="en-IN" dirty="0"/>
          </a:p>
        </p:txBody>
      </p:sp>
      <p:graphicFrame>
        <p:nvGraphicFramePr>
          <p:cNvPr id="9" name="Table 8"/>
          <p:cNvGraphicFramePr>
            <a:graphicFrameLocks noGrp="1"/>
          </p:cNvGraphicFramePr>
          <p:nvPr/>
        </p:nvGraphicFramePr>
        <p:xfrm>
          <a:off x="1785937" y="2241352"/>
          <a:ext cx="5700713" cy="2775976"/>
        </p:xfrm>
        <a:graphic>
          <a:graphicData uri="http://schemas.openxmlformats.org/drawingml/2006/table">
            <a:tbl>
              <a:tblPr firstRow="1" bandRow="1">
                <a:tableStyleId>{5C22544A-7EE6-4342-B048-85BDC9FD1C3A}</a:tableStyleId>
              </a:tblPr>
              <a:tblGrid>
                <a:gridCol w="5700713"/>
              </a:tblGrid>
              <a:tr h="257175">
                <a:tc>
                  <a:txBody>
                    <a:bodyPr/>
                    <a:lstStyle/>
                    <a:p>
                      <a:r>
                        <a:rPr lang="en-US" sz="1400" b="0" dirty="0">
                          <a:solidFill>
                            <a:schemeClr val="accent4">
                              <a:lumMod val="50000"/>
                            </a:schemeClr>
                          </a:solidFill>
                        </a:rPr>
                        <a:t>1.Security</a:t>
                      </a:r>
                    </a:p>
                  </a:txBody>
                  <a:tcPr marL="51435" marR="51435" marT="25718" marB="25718">
                    <a:solidFill>
                      <a:schemeClr val="accent3"/>
                    </a:solidFill>
                  </a:tcPr>
                </a:tc>
              </a:tr>
              <a:tr h="298323">
                <a:tc>
                  <a:txBody>
                    <a:bodyPr/>
                    <a:lstStyle/>
                    <a:p>
                      <a:pPr marL="0" indent="0">
                        <a:lnSpc>
                          <a:spcPct val="120000"/>
                        </a:lnSpc>
                        <a:buNone/>
                      </a:pPr>
                      <a:r>
                        <a:rPr lang="en-US" sz="1400" b="0" dirty="0">
                          <a:solidFill>
                            <a:schemeClr val="accent4">
                              <a:lumMod val="50000"/>
                            </a:schemeClr>
                          </a:solidFill>
                        </a:rPr>
                        <a:t>2. Digital Advertising</a:t>
                      </a:r>
                    </a:p>
                  </a:txBody>
                  <a:tcPr marL="51435" marR="51435" marT="25718" marB="25718">
                    <a:solidFill>
                      <a:srgbClr val="00B0F0"/>
                    </a:solidFill>
                  </a:tcPr>
                </a:tc>
              </a:tr>
              <a:tr h="257175">
                <a:tc>
                  <a:txBody>
                    <a:bodyPr/>
                    <a:lstStyle/>
                    <a:p>
                      <a:r>
                        <a:rPr lang="en-US" sz="1400" b="0" dirty="0">
                          <a:solidFill>
                            <a:schemeClr val="accent4">
                              <a:lumMod val="50000"/>
                            </a:schemeClr>
                          </a:solidFill>
                        </a:rPr>
                        <a:t>3. E-Commerce</a:t>
                      </a:r>
                    </a:p>
                  </a:txBody>
                  <a:tcPr marL="51435" marR="51435" marT="25718" marB="25718">
                    <a:solidFill>
                      <a:schemeClr val="accent4"/>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4. Publishing</a:t>
                      </a:r>
                    </a:p>
                  </a:txBody>
                  <a:tcPr marL="51435" marR="51435" marT="25718" marB="25718">
                    <a:solidFill>
                      <a:schemeClr val="accent6"/>
                    </a:solidFill>
                  </a:tcPr>
                </a:tc>
              </a:tr>
              <a:tr h="298323">
                <a:tc>
                  <a:txBody>
                    <a:bodyPr/>
                    <a:lstStyle/>
                    <a:p>
                      <a:pPr marL="0" indent="0">
                        <a:lnSpc>
                          <a:spcPct val="120000"/>
                        </a:lnSpc>
                        <a:buNone/>
                      </a:pPr>
                      <a:r>
                        <a:rPr lang="en-US" sz="1400" b="0" dirty="0">
                          <a:solidFill>
                            <a:schemeClr val="accent4">
                              <a:lumMod val="50000"/>
                            </a:schemeClr>
                          </a:solidFill>
                        </a:rPr>
                        <a:t>5. Massively Multiplayer Online Games</a:t>
                      </a:r>
                    </a:p>
                  </a:txBody>
                  <a:tcPr marL="51435" marR="51435" marT="25718" marB="25718">
                    <a:solidFill>
                      <a:schemeClr val="tx2"/>
                    </a:solidFill>
                  </a:tcPr>
                </a:tc>
              </a:tr>
              <a:tr h="257175">
                <a:tc>
                  <a:txBody>
                    <a:bodyPr/>
                    <a:lstStyle/>
                    <a:p>
                      <a:r>
                        <a:rPr lang="en-US" sz="1400" b="0" dirty="0">
                          <a:solidFill>
                            <a:schemeClr val="accent4">
                              <a:lumMod val="50000"/>
                            </a:schemeClr>
                          </a:solidFill>
                        </a:rPr>
                        <a:t>6. Backend Services and Messaging</a:t>
                      </a:r>
                    </a:p>
                  </a:txBody>
                  <a:tcPr marL="51435" marR="51435" marT="25718" marB="25718">
                    <a:solidFill>
                      <a:schemeClr val="accent4"/>
                    </a:solidFill>
                  </a:tcPr>
                </a:tc>
              </a:tr>
              <a:tr h="257175">
                <a:tc>
                  <a:txBody>
                    <a:bodyPr/>
                    <a:lstStyle/>
                    <a:p>
                      <a:r>
                        <a:rPr lang="en-US" sz="1400" b="0" dirty="0">
                          <a:solidFill>
                            <a:schemeClr val="accent4">
                              <a:lumMod val="50000"/>
                            </a:schemeClr>
                          </a:solidFill>
                        </a:rPr>
                        <a:t>7. Project Management &amp; Collaboration</a:t>
                      </a:r>
                    </a:p>
                  </a:txBody>
                  <a:tcPr marL="51435" marR="51435" marT="25718" marB="25718">
                    <a:solidFill>
                      <a:srgbClr val="FFC000"/>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8. Real time Monitoring Services</a:t>
                      </a:r>
                    </a:p>
                  </a:txBody>
                  <a:tcPr marL="51435" marR="51435" marT="25718" marB="25718">
                    <a:solidFill>
                      <a:schemeClr val="accent6">
                        <a:lumMod val="75000"/>
                      </a:schemeClr>
                    </a:solidFill>
                  </a:tcPr>
                </a:tc>
              </a:tr>
              <a:tr h="257175">
                <a:tc>
                  <a:txBody>
                    <a:bodyPr/>
                    <a:lstStyle/>
                    <a:p>
                      <a:r>
                        <a:rPr lang="en-US" sz="1400" b="0" dirty="0">
                          <a:solidFill>
                            <a:schemeClr val="accent4">
                              <a:lumMod val="50000"/>
                            </a:schemeClr>
                          </a:solidFill>
                        </a:rPr>
                        <a:t>9.Live Charting and Graphing</a:t>
                      </a:r>
                    </a:p>
                  </a:txBody>
                  <a:tcPr marL="51435" marR="51435" marT="25718" marB="25718">
                    <a:solidFill>
                      <a:srgbClr val="00B0F0"/>
                    </a:solidFill>
                  </a:tcPr>
                </a:tc>
              </a:tr>
              <a:tr h="298323">
                <a:tc>
                  <a:txBody>
                    <a:bodyPr/>
                    <a:lstStyle/>
                    <a:p>
                      <a:pPr marL="0" indent="0">
                        <a:lnSpc>
                          <a:spcPct val="120000"/>
                        </a:lnSpc>
                        <a:buNone/>
                      </a:pPr>
                      <a:r>
                        <a:rPr lang="en-US" sz="1400" b="0" dirty="0">
                          <a:solidFill>
                            <a:schemeClr val="accent4">
                              <a:lumMod val="50000"/>
                            </a:schemeClr>
                          </a:solidFill>
                        </a:rPr>
                        <a:t>10. Group and Private Chat</a:t>
                      </a:r>
                    </a:p>
                  </a:txBody>
                  <a:tcPr marL="51435" marR="51435" marT="25718" marB="25718">
                    <a:solidFill>
                      <a:schemeClr val="accent2"/>
                    </a:solidFill>
                  </a:tcPr>
                </a:tc>
              </a:tr>
            </a:tbl>
          </a:graphicData>
        </a:graphic>
      </p:graphicFrame>
      <p:pic>
        <p:nvPicPr>
          <p:cNvPr id="2" name="Picture 1"/>
          <p:cNvPicPr>
            <a:picLocks noChangeAspect="1"/>
          </p:cNvPicPr>
          <p:nvPr/>
        </p:nvPicPr>
        <p:blipFill>
          <a:blip r:embed="rId2"/>
          <a:stretch>
            <a:fillRect/>
          </a:stretch>
        </p:blipFill>
        <p:spPr>
          <a:xfrm>
            <a:off x="50256" y="812367"/>
            <a:ext cx="957150" cy="711633"/>
          </a:xfrm>
          <a:prstGeom prst="rect">
            <a:avLst/>
          </a:prstGeom>
        </p:spPr>
      </p:pic>
    </p:spTree>
    <p:extLst>
      <p:ext uri="{BB962C8B-B14F-4D97-AF65-F5344CB8AC3E}">
        <p14:creationId xmlns:p14="http://schemas.microsoft.com/office/powerpoint/2010/main" val="40135314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Semantic Tagging:</a:t>
            </a:r>
          </a:p>
          <a:p>
            <a:pPr algn="just"/>
            <a:r>
              <a:rPr lang="en-US" sz="2000" dirty="0">
                <a:solidFill>
                  <a:schemeClr val="tx1"/>
                </a:solidFill>
              </a:rPr>
              <a:t>Semantic tagging is the process of connecting an element from an ontology with a database or document, such as a website or computer file. This form of text annotation allows us to efficiently describe key components of a data structure to facilitate better retrieval of them later on or understand how they relate with other resources in the same ontology. More simply put, semantic tagging takes a piece of text and a predefined tag as inputs and then predicts or outputs whether this text conveys the tag’s semantics.</a:t>
            </a:r>
            <a:endParaRPr lang="en-IN" sz="2000" dirty="0">
              <a:solidFill>
                <a:schemeClr val="tx1"/>
              </a:solidFill>
            </a:endParaRPr>
          </a:p>
        </p:txBody>
      </p:sp>
      <p:sp>
        <p:nvSpPr>
          <p:cNvPr id="4" name="Date Placeholder 3"/>
          <p:cNvSpPr>
            <a:spLocks noGrp="1"/>
          </p:cNvSpPr>
          <p:nvPr>
            <p:ph type="dt" sz="half" idx="10"/>
          </p:nvPr>
        </p:nvSpPr>
        <p:spPr/>
        <p:txBody>
          <a:bodyPr/>
          <a:lstStyle/>
          <a:p>
            <a:fld id="{B7616442-B764-4FA8-AD53-03BBFDE5D100}"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90</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pic>
        <p:nvPicPr>
          <p:cNvPr id="8" name="Picture 7"/>
          <p:cNvPicPr>
            <a:picLocks noChangeAspect="1"/>
          </p:cNvPicPr>
          <p:nvPr/>
        </p:nvPicPr>
        <p:blipFill>
          <a:blip r:embed="rId2"/>
          <a:stretch>
            <a:fillRect/>
          </a:stretch>
        </p:blipFill>
        <p:spPr>
          <a:xfrm>
            <a:off x="1066800" y="1808261"/>
            <a:ext cx="7086600" cy="3241477"/>
          </a:xfrm>
          <a:prstGeom prst="rect">
            <a:avLst/>
          </a:prstGeom>
        </p:spPr>
      </p:pic>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An example of semantic tagging:</a:t>
            </a:r>
            <a:endParaRPr lang="en-IN" sz="2200" b="1" dirty="0">
              <a:solidFill>
                <a:schemeClr val="tx1"/>
              </a:solidFill>
            </a:endParaRPr>
          </a:p>
        </p:txBody>
      </p:sp>
      <p:sp>
        <p:nvSpPr>
          <p:cNvPr id="4" name="Date Placeholder 3"/>
          <p:cNvSpPr>
            <a:spLocks noGrp="1"/>
          </p:cNvSpPr>
          <p:nvPr>
            <p:ph type="dt" sz="half" idx="10"/>
          </p:nvPr>
        </p:nvSpPr>
        <p:spPr/>
        <p:txBody>
          <a:bodyPr/>
          <a:lstStyle/>
          <a:p>
            <a:fld id="{C63B92ED-E61A-44CB-9371-EB1E0E80ADD1}"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91</a:t>
            </a:fld>
            <a:endParaRPr lang="en-US" dirty="0"/>
          </a:p>
        </p:txBody>
      </p:sp>
      <p:pic>
        <p:nvPicPr>
          <p:cNvPr id="7" name="Picture 6"/>
          <p:cNvPicPr>
            <a:picLocks noChangeAspect="1"/>
          </p:cNvPicPr>
          <p:nvPr/>
        </p:nvPicPr>
        <p:blipFill>
          <a:blip r:embed="rId3"/>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Examples of Semantic Tagging Applications:</a:t>
            </a:r>
          </a:p>
          <a:p>
            <a:pPr marL="0" indent="0">
              <a:buNone/>
            </a:pPr>
            <a:r>
              <a:rPr lang="en-US" sz="2000" dirty="0"/>
              <a:t>1) Suggestion Mining</a:t>
            </a:r>
          </a:p>
          <a:p>
            <a:pPr marL="0" indent="0">
              <a:buNone/>
            </a:pPr>
            <a:r>
              <a:rPr lang="en-US" sz="2000" dirty="0"/>
              <a:t>Suggestion mining is one of the most popular applications of semantic tagging. A suggestion is a short yet practical piece of text that carries an actionable recommendation. Experience-sharing websites such as TripAdvisor and Yelp contain multitudes of suggestions in their user-generated text. </a:t>
            </a:r>
          </a:p>
          <a:p>
            <a:pPr marL="0" indent="0">
              <a:buNone/>
            </a:pPr>
            <a:endParaRPr lang="en-US" sz="2000" dirty="0"/>
          </a:p>
          <a:p>
            <a:pPr marL="0" indent="0">
              <a:buNone/>
            </a:pPr>
            <a:r>
              <a:rPr lang="en-US" sz="2000" dirty="0"/>
              <a:t>2) Product Description Generation</a:t>
            </a:r>
          </a:p>
          <a:p>
            <a:pPr marL="0" indent="0">
              <a:buNone/>
            </a:pPr>
            <a:r>
              <a:rPr lang="en-US" sz="2000" dirty="0"/>
              <a:t>E-commerce websites such as Amazon and eBay collect innumerable customer reviews every day. Perhaps the most helpful part of these user-generated texts is the product description. Product descriptions from customer reviews often contain vital information that’s missing from their official counterparts.</a:t>
            </a:r>
          </a:p>
        </p:txBody>
      </p:sp>
      <p:sp>
        <p:nvSpPr>
          <p:cNvPr id="4" name="Date Placeholder 3"/>
          <p:cNvSpPr>
            <a:spLocks noGrp="1"/>
          </p:cNvSpPr>
          <p:nvPr>
            <p:ph type="dt" sz="half" idx="10"/>
          </p:nvPr>
        </p:nvSpPr>
        <p:spPr/>
        <p:txBody>
          <a:bodyPr/>
          <a:lstStyle/>
          <a:p>
            <a:fld id="{1C6E408B-9B60-49E1-BAAC-97BA62325DA7}" type="datetime1">
              <a:rPr lang="en-US" smtClean="0"/>
              <a:t>1/4/2024</a:t>
            </a:fld>
            <a:endParaRPr lang="en-US"/>
          </a:p>
        </p:txBody>
      </p:sp>
      <p:sp>
        <p:nvSpPr>
          <p:cNvPr id="5" name="Footer Placeholder 4"/>
          <p:cNvSpPr>
            <a:spLocks noGrp="1"/>
          </p:cNvSpPr>
          <p:nvPr>
            <p:ph type="ftr" sz="quarter" idx="11"/>
          </p:nvPr>
        </p:nvSpPr>
        <p:spPr>
          <a:xfrm>
            <a:off x="1828800" y="6248400"/>
            <a:ext cx="5867400" cy="47307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92</a:t>
            </a:fld>
            <a:endParaRPr lang="en-US" dirty="0"/>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9" name="Picture 8" descr="Logo, company name&#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73"/>
            <a:ext cx="1371600" cy="778383"/>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3) Humor</a:t>
            </a:r>
          </a:p>
          <a:p>
            <a:pPr algn="just"/>
            <a:r>
              <a:rPr lang="en-US" sz="2000" dirty="0">
                <a:solidFill>
                  <a:schemeClr val="tx1"/>
                </a:solidFill>
              </a:rPr>
              <a:t>Although informative, reading online user reviews can be tedious and unpleasant. But when you add humor into the mix, it can bring readers happiness and attract attention from more of them.</a:t>
            </a:r>
          </a:p>
          <a:p>
            <a:pPr algn="just"/>
            <a:endParaRPr lang="en-US" sz="2000" dirty="0">
              <a:solidFill>
                <a:schemeClr val="tx1"/>
              </a:solidFill>
            </a:endParaRPr>
          </a:p>
          <a:p>
            <a:pPr algn="just"/>
            <a:r>
              <a:rPr lang="en-US" sz="2000" dirty="0">
                <a:solidFill>
                  <a:schemeClr val="tx1"/>
                </a:solidFill>
              </a:rPr>
              <a:t>4) Argument</a:t>
            </a:r>
          </a:p>
          <a:p>
            <a:pPr algn="just"/>
            <a:r>
              <a:rPr lang="en-US" sz="2000" dirty="0">
                <a:solidFill>
                  <a:schemeClr val="tx1"/>
                </a:solidFill>
              </a:rPr>
              <a:t>Compared with sentimental comments like “the room is uncomfortable,” arguments provide factual evidence such as “the room has a smell of mold” to support or oppose an opinion. Since arguments are generally different opinions towards the same proposition, they often contain information from various perspectives that can be useful for explanations.</a:t>
            </a:r>
            <a:endParaRPr lang="en-IN" sz="2000" dirty="0">
              <a:solidFill>
                <a:schemeClr val="tx1"/>
              </a:solidFill>
            </a:endParaRPr>
          </a:p>
        </p:txBody>
      </p:sp>
      <p:sp>
        <p:nvSpPr>
          <p:cNvPr id="4" name="Date Placeholder 3"/>
          <p:cNvSpPr>
            <a:spLocks noGrp="1"/>
          </p:cNvSpPr>
          <p:nvPr>
            <p:ph type="dt" sz="half" idx="10"/>
          </p:nvPr>
        </p:nvSpPr>
        <p:spPr/>
        <p:txBody>
          <a:bodyPr/>
          <a:lstStyle/>
          <a:p>
            <a:fld id="{78798459-16B8-4C25-816C-A30B522B64E0}"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93</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990600"/>
            <a:ext cx="7696200" cy="5213350"/>
          </a:xfrm>
        </p:spPr>
        <p:txBody>
          <a:bodyPr>
            <a:normAutofit lnSpcReduction="10000"/>
          </a:bodyPr>
          <a:lstStyle/>
          <a:p>
            <a:pPr algn="just"/>
            <a:r>
              <a:rPr lang="en-US" sz="2200" b="1" dirty="0">
                <a:solidFill>
                  <a:schemeClr val="tx1"/>
                </a:solidFill>
              </a:rPr>
              <a:t>Common Challenges of Semantic Tagging:</a:t>
            </a:r>
          </a:p>
          <a:p>
            <a:pPr algn="just"/>
            <a:r>
              <a:rPr lang="en-US" sz="2000" dirty="0">
                <a:solidFill>
                  <a:schemeClr val="tx1"/>
                </a:solidFill>
              </a:rPr>
              <a:t>Despite the many benefits that semantic tagging offers, setting up an application pipeline for production data is not easy. Here are three common challenges: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Your pipeline will require extensive amounts of high-quality label data to be prepared for model training.</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You’ll need to develop a series of computational operators to process raw data into numeric representations. Possible operators include data preprocessing, deduplication, and feature engineering. They can take an enormous amount of time and effort to create.</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Pipeline performance strongly depends on selecting the most suitable machine learning model. Suboptimal models may tag undesired content such as fake or irrelevant comments or exclude legitimate sentiments.</a:t>
            </a:r>
            <a:endParaRPr lang="en-IN" sz="2000" dirty="0">
              <a:solidFill>
                <a:schemeClr val="tx1"/>
              </a:solidFill>
            </a:endParaRPr>
          </a:p>
        </p:txBody>
      </p:sp>
      <p:sp>
        <p:nvSpPr>
          <p:cNvPr id="4" name="Date Placeholder 3"/>
          <p:cNvSpPr>
            <a:spLocks noGrp="1"/>
          </p:cNvSpPr>
          <p:nvPr>
            <p:ph type="dt" sz="half" idx="10"/>
          </p:nvPr>
        </p:nvSpPr>
        <p:spPr/>
        <p:txBody>
          <a:bodyPr/>
          <a:lstStyle/>
          <a:p>
            <a:fld id="{7EC6F792-6D1C-4DAF-82A3-B36784949D2D}" type="datetime1">
              <a:rPr lang="en-US" smtClean="0"/>
              <a:t>1/4/2024</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Areeba Atiq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94</a:t>
            </a:fld>
            <a:endParaRPr lang="en-US" dirty="0"/>
          </a:p>
        </p:txBody>
      </p:sp>
      <p:pic>
        <p:nvPicPr>
          <p:cNvPr id="7" name="Picture 6"/>
          <p:cNvPicPr>
            <a:picLocks noChangeAspect="1"/>
          </p:cNvPicPr>
          <p:nvPr/>
        </p:nvPicPr>
        <p:blipFill>
          <a:blip r:embed="rId2"/>
          <a:stretch>
            <a:fillRect/>
          </a:stretch>
        </p:blipFill>
        <p:spPr>
          <a:xfrm>
            <a:off x="146185" y="55463"/>
            <a:ext cx="1225415" cy="630337"/>
          </a:xfrm>
          <a:prstGeom prst="rect">
            <a:avLst/>
          </a:prstGeom>
        </p:spPr>
      </p:pic>
      <p:sp>
        <p:nvSpPr>
          <p:cNvPr id="9"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77651587-B3FA-4EF5-976F-0A3F42CB99A2}"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95</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Rectangle 1"/>
          <p:cNvSpPr/>
          <p:nvPr/>
        </p:nvSpPr>
        <p:spPr>
          <a:xfrm>
            <a:off x="381000" y="1828800"/>
            <a:ext cx="6400800" cy="2862322"/>
          </a:xfrm>
          <a:prstGeom prst="rect">
            <a:avLst/>
          </a:prstGeom>
        </p:spPr>
        <p:txBody>
          <a:bodyPr wrap="square">
            <a:spAutoFit/>
          </a:bodyPr>
          <a:lstStyle/>
          <a:p>
            <a:r>
              <a:rPr lang="en-US" dirty="0">
                <a:solidFill>
                  <a:srgbClr val="374151"/>
                </a:solidFill>
                <a:latin typeface="Söhne"/>
              </a:rPr>
              <a:t>some Python libraries commonly used for text </a:t>
            </a:r>
            <a:r>
              <a:rPr lang="en-US" dirty="0" smtClean="0">
                <a:solidFill>
                  <a:srgbClr val="374151"/>
                </a:solidFill>
                <a:latin typeface="Söhne"/>
              </a:rPr>
              <a:t>summarization:</a:t>
            </a:r>
          </a:p>
          <a:p>
            <a:endParaRPr lang="en-US" dirty="0" smtClean="0">
              <a:solidFill>
                <a:srgbClr val="374151"/>
              </a:solidFill>
              <a:latin typeface="Söhne"/>
            </a:endParaRPr>
          </a:p>
          <a:p>
            <a:r>
              <a:rPr lang="en-US" dirty="0" smtClean="0">
                <a:solidFill>
                  <a:srgbClr val="374151"/>
                </a:solidFill>
                <a:latin typeface="Söhne"/>
              </a:rPr>
              <a:t>1- </a:t>
            </a:r>
            <a:r>
              <a:rPr lang="en-US" dirty="0" err="1" smtClean="0">
                <a:solidFill>
                  <a:srgbClr val="374151"/>
                </a:solidFill>
                <a:latin typeface="Söhne"/>
              </a:rPr>
              <a:t>Numpy</a:t>
            </a:r>
            <a:endParaRPr lang="en-US" dirty="0" smtClean="0">
              <a:solidFill>
                <a:srgbClr val="374151"/>
              </a:solidFill>
              <a:latin typeface="Söhne"/>
            </a:endParaRPr>
          </a:p>
          <a:p>
            <a:endParaRPr lang="en-US" dirty="0" smtClean="0">
              <a:solidFill>
                <a:srgbClr val="374151"/>
              </a:solidFill>
              <a:latin typeface="Söhne"/>
            </a:endParaRPr>
          </a:p>
          <a:p>
            <a:r>
              <a:rPr lang="en-US" dirty="0" smtClean="0">
                <a:solidFill>
                  <a:srgbClr val="374151"/>
                </a:solidFill>
                <a:latin typeface="Söhne"/>
              </a:rPr>
              <a:t>2-Pandas</a:t>
            </a:r>
          </a:p>
          <a:p>
            <a:endParaRPr lang="en-US" dirty="0" smtClean="0">
              <a:solidFill>
                <a:srgbClr val="374151"/>
              </a:solidFill>
              <a:latin typeface="Söhne"/>
            </a:endParaRPr>
          </a:p>
          <a:p>
            <a:r>
              <a:rPr lang="en-US" dirty="0" smtClean="0">
                <a:solidFill>
                  <a:srgbClr val="374151"/>
                </a:solidFill>
                <a:latin typeface="Söhne"/>
              </a:rPr>
              <a:t>3-Nltk</a:t>
            </a:r>
          </a:p>
          <a:p>
            <a:endParaRPr lang="en-US" dirty="0" smtClean="0">
              <a:solidFill>
                <a:srgbClr val="374151"/>
              </a:solidFill>
              <a:latin typeface="Söhne"/>
            </a:endParaRPr>
          </a:p>
          <a:p>
            <a:r>
              <a:rPr lang="en-US" dirty="0" smtClean="0">
                <a:solidFill>
                  <a:srgbClr val="374151"/>
                </a:solidFill>
                <a:latin typeface="Söhne"/>
              </a:rPr>
              <a:t>4-Matplotlib</a:t>
            </a:r>
            <a:endParaRPr lang="en-US" dirty="0"/>
          </a:p>
        </p:txBody>
      </p:sp>
    </p:spTree>
    <p:extLst>
      <p:ext uri="{BB962C8B-B14F-4D97-AF65-F5344CB8AC3E}">
        <p14:creationId xmlns:p14="http://schemas.microsoft.com/office/powerpoint/2010/main" val="9390659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3D47AF4-F95F-4930-BF6A-A2226299A57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96</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Rectangle 1"/>
          <p:cNvSpPr/>
          <p:nvPr/>
        </p:nvSpPr>
        <p:spPr>
          <a:xfrm>
            <a:off x="381000" y="1828800"/>
            <a:ext cx="6400800" cy="461665"/>
          </a:xfrm>
          <a:prstGeom prst="rect">
            <a:avLst/>
          </a:prstGeom>
        </p:spPr>
        <p:txBody>
          <a:bodyPr wrap="square">
            <a:spAutoFit/>
          </a:bodyPr>
          <a:lstStyle/>
          <a:p>
            <a:r>
              <a:rPr lang="en-US" sz="2400" b="1" dirty="0" err="1" smtClean="0"/>
              <a:t>Numpy</a:t>
            </a:r>
            <a:r>
              <a:rPr lang="en-US" sz="2400" b="1" dirty="0" smtClean="0"/>
              <a:t>:-</a:t>
            </a:r>
            <a:endParaRPr lang="en-US" sz="2400" b="1" dirty="0"/>
          </a:p>
        </p:txBody>
      </p:sp>
      <p:sp>
        <p:nvSpPr>
          <p:cNvPr id="3" name="Rectangle 2"/>
          <p:cNvSpPr/>
          <p:nvPr/>
        </p:nvSpPr>
        <p:spPr>
          <a:xfrm>
            <a:off x="228600" y="2338248"/>
            <a:ext cx="7848600" cy="3970318"/>
          </a:xfrm>
          <a:prstGeom prst="rect">
            <a:avLst/>
          </a:prstGeom>
        </p:spPr>
        <p:txBody>
          <a:bodyPr wrap="square">
            <a:spAutoFit/>
          </a:bodyPr>
          <a:lstStyle/>
          <a:p>
            <a:r>
              <a:rPr lang="en-US" dirty="0"/>
              <a:t>Stands for Numerical Python</a:t>
            </a:r>
          </a:p>
          <a:p>
            <a:r>
              <a:rPr lang="en-US" dirty="0"/>
              <a:t>Is the fundamental package required for high performance computing and data analysis</a:t>
            </a:r>
          </a:p>
          <a:p>
            <a:r>
              <a:rPr lang="en-US" dirty="0" err="1"/>
              <a:t>NumPy</a:t>
            </a:r>
            <a:r>
              <a:rPr lang="en-US" dirty="0"/>
              <a:t> is so important for numerical computations in Python is because it is designed for efficiency on large arrays of data.</a:t>
            </a:r>
          </a:p>
          <a:p>
            <a:r>
              <a:rPr lang="en-US" dirty="0"/>
              <a:t>It provides</a:t>
            </a:r>
          </a:p>
          <a:p>
            <a:pPr lvl="1"/>
            <a:r>
              <a:rPr lang="en-US" dirty="0" err="1"/>
              <a:t>ndarray</a:t>
            </a:r>
            <a:r>
              <a:rPr lang="en-US" dirty="0"/>
              <a:t> for creating multiple dimensional arrays</a:t>
            </a:r>
          </a:p>
          <a:p>
            <a:pPr lvl="1"/>
            <a:r>
              <a:rPr lang="en-US" dirty="0"/>
              <a:t>Internally stores data in a contiguous block of memory, independent of other built-in Python objects, use much less memory than built-in Python sequences. </a:t>
            </a:r>
          </a:p>
          <a:p>
            <a:pPr lvl="1"/>
            <a:r>
              <a:rPr lang="en-US" dirty="0"/>
              <a:t>Standard math functions for fast operations on entire arrays of data without having to write loops</a:t>
            </a:r>
          </a:p>
          <a:p>
            <a:pPr lvl="1"/>
            <a:r>
              <a:rPr lang="en-US" dirty="0" err="1"/>
              <a:t>NumPy</a:t>
            </a:r>
            <a:r>
              <a:rPr lang="en-US" dirty="0"/>
              <a:t> Arrays are important because they enable you to express batch operations on data without writing any </a:t>
            </a:r>
            <a:r>
              <a:rPr lang="en-US" i="1" dirty="0"/>
              <a:t>for</a:t>
            </a:r>
            <a:r>
              <a:rPr lang="en-US" dirty="0"/>
              <a:t> loops. We call this </a:t>
            </a:r>
            <a:r>
              <a:rPr lang="en-US" i="1" dirty="0">
                <a:solidFill>
                  <a:schemeClr val="accent1"/>
                </a:solidFill>
              </a:rPr>
              <a:t>vectorization</a:t>
            </a:r>
            <a:r>
              <a:rPr lang="en-US" dirty="0"/>
              <a:t>. </a:t>
            </a:r>
          </a:p>
        </p:txBody>
      </p:sp>
    </p:spTree>
    <p:extLst>
      <p:ext uri="{BB962C8B-B14F-4D97-AF65-F5344CB8AC3E}">
        <p14:creationId xmlns:p14="http://schemas.microsoft.com/office/powerpoint/2010/main" val="11486482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29843F0F-54F5-4272-865B-C1A4C141F96E}"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97</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smtClean="0"/>
              <a:t>NumPy</a:t>
            </a:r>
            <a:r>
              <a:rPr lang="en-US" sz="2400" b="1" dirty="0" smtClean="0"/>
              <a:t> </a:t>
            </a:r>
            <a:r>
              <a:rPr lang="en-US" sz="2400" b="1" dirty="0" err="1" smtClean="0"/>
              <a:t>ndarray</a:t>
            </a:r>
            <a:r>
              <a:rPr lang="en-US" sz="2400" b="1" dirty="0" smtClean="0"/>
              <a:t> vs list</a:t>
            </a:r>
          </a:p>
          <a:p>
            <a:pPr algn="ctr">
              <a:spcBef>
                <a:spcPct val="0"/>
              </a:spcBef>
              <a:defRPr/>
            </a:pPr>
            <a:endParaRPr kumimoji="0" lang="en-US" sz="2400" b="1" i="0" u="none" strike="noStrike" kern="1200" cap="none" spc="0" normalizeH="0" baseline="0" noProof="0" dirty="0">
              <a:ln>
                <a:noFill/>
              </a:ln>
              <a:solidFill>
                <a:schemeClr val="dk1"/>
              </a:solidFill>
              <a:effectLst/>
              <a:uLnTx/>
              <a:uFillTx/>
            </a:endParaRP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3" name="Rectangle 2"/>
          <p:cNvSpPr/>
          <p:nvPr/>
        </p:nvSpPr>
        <p:spPr>
          <a:xfrm>
            <a:off x="381000" y="1981200"/>
            <a:ext cx="8382000" cy="2585323"/>
          </a:xfrm>
          <a:prstGeom prst="rect">
            <a:avLst/>
          </a:prstGeom>
        </p:spPr>
        <p:txBody>
          <a:bodyPr wrap="square">
            <a:spAutoFit/>
          </a:bodyPr>
          <a:lstStyle/>
          <a:p>
            <a:r>
              <a:rPr lang="en-US" dirty="0"/>
              <a:t>One of the key features of </a:t>
            </a:r>
            <a:r>
              <a:rPr lang="en-US" dirty="0" err="1"/>
              <a:t>NumPy</a:t>
            </a:r>
            <a:r>
              <a:rPr lang="en-US" dirty="0"/>
              <a:t> is its N-dimensional array object, or </a:t>
            </a:r>
            <a:r>
              <a:rPr lang="en-US" dirty="0" err="1"/>
              <a:t>ndarray</a:t>
            </a:r>
            <a:r>
              <a:rPr lang="en-US" dirty="0"/>
              <a:t>, which is a fast, flexible container for large datasets in Python.  </a:t>
            </a:r>
          </a:p>
          <a:p>
            <a:r>
              <a:rPr lang="en-US" dirty="0"/>
              <a:t>Whenever you see “array,” “</a:t>
            </a:r>
            <a:r>
              <a:rPr lang="en-US" dirty="0" err="1"/>
              <a:t>NumPy</a:t>
            </a:r>
            <a:r>
              <a:rPr lang="en-US" dirty="0"/>
              <a:t> array,” or “</a:t>
            </a:r>
            <a:r>
              <a:rPr lang="en-US" dirty="0" err="1"/>
              <a:t>ndarray</a:t>
            </a:r>
            <a:r>
              <a:rPr lang="en-US" dirty="0"/>
              <a:t>” in the text, with few exceptions they all refer to the same thing: the </a:t>
            </a:r>
            <a:r>
              <a:rPr lang="en-US" dirty="0" err="1"/>
              <a:t>ndarray</a:t>
            </a:r>
            <a:r>
              <a:rPr lang="en-US" dirty="0"/>
              <a:t> object.</a:t>
            </a:r>
          </a:p>
          <a:p>
            <a:r>
              <a:rPr lang="en-US" dirty="0" err="1"/>
              <a:t>NumPy</a:t>
            </a:r>
            <a:r>
              <a:rPr lang="en-US" dirty="0"/>
              <a:t>-based algorithms are generally 10 to 100 times faster (or more) than their pure Python counterparts and use significantly less memory.</a:t>
            </a:r>
          </a:p>
          <a:p>
            <a:pPr marL="342900" lvl="1" indent="0">
              <a:buNone/>
            </a:pPr>
            <a:r>
              <a:rPr lang="en-US" dirty="0">
                <a:solidFill>
                  <a:srgbClr val="002060"/>
                </a:solidFill>
              </a:rPr>
              <a:t>import </a:t>
            </a:r>
            <a:r>
              <a:rPr lang="en-US" dirty="0" err="1">
                <a:solidFill>
                  <a:srgbClr val="002060"/>
                </a:solidFill>
              </a:rPr>
              <a:t>numpy</a:t>
            </a:r>
            <a:r>
              <a:rPr lang="en-US" dirty="0">
                <a:solidFill>
                  <a:srgbClr val="002060"/>
                </a:solidFill>
              </a:rPr>
              <a:t> as np</a:t>
            </a:r>
          </a:p>
          <a:p>
            <a:pPr marL="342900" lvl="1" indent="0">
              <a:buNone/>
            </a:pPr>
            <a:r>
              <a:rPr lang="en-US" dirty="0" err="1">
                <a:solidFill>
                  <a:srgbClr val="002060"/>
                </a:solidFill>
              </a:rPr>
              <a:t>my_arr</a:t>
            </a:r>
            <a:r>
              <a:rPr lang="en-US" dirty="0">
                <a:solidFill>
                  <a:srgbClr val="002060"/>
                </a:solidFill>
              </a:rPr>
              <a:t> = </a:t>
            </a:r>
            <a:r>
              <a:rPr lang="en-US" dirty="0" err="1">
                <a:solidFill>
                  <a:srgbClr val="002060"/>
                </a:solidFill>
              </a:rPr>
              <a:t>np.arange</a:t>
            </a:r>
            <a:r>
              <a:rPr lang="en-US" dirty="0">
                <a:solidFill>
                  <a:srgbClr val="002060"/>
                </a:solidFill>
              </a:rPr>
              <a:t>(1000000)</a:t>
            </a:r>
          </a:p>
          <a:p>
            <a:pPr marL="342900" lvl="1" indent="0">
              <a:buNone/>
            </a:pPr>
            <a:r>
              <a:rPr lang="en-US" dirty="0" err="1">
                <a:solidFill>
                  <a:srgbClr val="002060"/>
                </a:solidFill>
              </a:rPr>
              <a:t>my_list</a:t>
            </a:r>
            <a:r>
              <a:rPr lang="en-US" dirty="0">
                <a:solidFill>
                  <a:srgbClr val="002060"/>
                </a:solidFill>
              </a:rPr>
              <a:t> = list(range(1000000))</a:t>
            </a:r>
            <a:endParaRPr lang="en-US" dirty="0">
              <a:solidFill>
                <a:srgbClr val="002060"/>
              </a:solidFill>
            </a:endParaRPr>
          </a:p>
        </p:txBody>
      </p:sp>
    </p:spTree>
    <p:extLst>
      <p:ext uri="{BB962C8B-B14F-4D97-AF65-F5344CB8AC3E}">
        <p14:creationId xmlns:p14="http://schemas.microsoft.com/office/powerpoint/2010/main" val="40063507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6E301A9-5706-419C-8E15-C5858224629D}"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Areeba Atiq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98</a:t>
            </a:fld>
            <a:endParaRPr lang="en-US"/>
          </a:p>
        </p:txBody>
      </p:sp>
      <p:sp>
        <p:nvSpPr>
          <p:cNvPr id="9" name="Title 1"/>
          <p:cNvSpPr txBox="1"/>
          <p:nvPr/>
        </p:nvSpPr>
        <p:spPr>
          <a:xfrm>
            <a:off x="1371600" y="533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pic>
        <p:nvPicPr>
          <p:cNvPr id="7" name="Content Placeholder 6"/>
          <p:cNvPicPr>
            <a:picLocks noGrp="1" noChangeAspect="1"/>
          </p:cNvPicPr>
          <p:nvPr>
            <p:ph idx="1"/>
          </p:nvPr>
        </p:nvPicPr>
        <p:blipFill>
          <a:blip r:embed="rId2"/>
          <a:stretch>
            <a:fillRect/>
          </a:stretch>
        </p:blipFill>
        <p:spPr>
          <a:xfrm>
            <a:off x="0" y="457200"/>
            <a:ext cx="1377950" cy="835025"/>
          </a:xfrm>
          <a:prstGeom prst="rect">
            <a:avLst/>
          </a:prstGeom>
        </p:spPr>
      </p:pic>
      <p:sp>
        <p:nvSpPr>
          <p:cNvPr id="2" name="Rectangle 1"/>
          <p:cNvSpPr/>
          <p:nvPr/>
        </p:nvSpPr>
        <p:spPr>
          <a:xfrm>
            <a:off x="381000" y="1828800"/>
            <a:ext cx="6400800" cy="2862322"/>
          </a:xfrm>
          <a:prstGeom prst="rect">
            <a:avLst/>
          </a:prstGeom>
        </p:spPr>
        <p:txBody>
          <a:bodyPr wrap="square">
            <a:spAutoFit/>
          </a:bodyPr>
          <a:lstStyle/>
          <a:p>
            <a:r>
              <a:rPr lang="en-US" dirty="0">
                <a:solidFill>
                  <a:srgbClr val="374151"/>
                </a:solidFill>
                <a:latin typeface="Söhne"/>
              </a:rPr>
              <a:t>some Python libraries commonly used for text </a:t>
            </a:r>
            <a:r>
              <a:rPr lang="en-US" smtClean="0">
                <a:solidFill>
                  <a:srgbClr val="374151"/>
                </a:solidFill>
                <a:latin typeface="Söhne"/>
              </a:rPr>
              <a:t>summarization:</a:t>
            </a:r>
          </a:p>
          <a:p>
            <a:endParaRPr lang="en-US" dirty="0" smtClean="0">
              <a:solidFill>
                <a:srgbClr val="374151"/>
              </a:solidFill>
              <a:latin typeface="Söhne"/>
            </a:endParaRPr>
          </a:p>
          <a:p>
            <a:r>
              <a:rPr lang="en-US" smtClean="0">
                <a:solidFill>
                  <a:srgbClr val="374151"/>
                </a:solidFill>
                <a:latin typeface="Söhne"/>
              </a:rPr>
              <a:t>1- Numpy</a:t>
            </a:r>
          </a:p>
          <a:p>
            <a:endParaRPr lang="en-US" dirty="0" smtClean="0">
              <a:solidFill>
                <a:srgbClr val="374151"/>
              </a:solidFill>
              <a:latin typeface="Söhne"/>
            </a:endParaRPr>
          </a:p>
          <a:p>
            <a:r>
              <a:rPr lang="en-US" smtClean="0">
                <a:solidFill>
                  <a:srgbClr val="374151"/>
                </a:solidFill>
                <a:latin typeface="Söhne"/>
              </a:rPr>
              <a:t>2-Pandas</a:t>
            </a:r>
          </a:p>
          <a:p>
            <a:endParaRPr lang="en-US" dirty="0" smtClean="0">
              <a:solidFill>
                <a:srgbClr val="374151"/>
              </a:solidFill>
              <a:latin typeface="Söhne"/>
            </a:endParaRPr>
          </a:p>
          <a:p>
            <a:r>
              <a:rPr lang="en-US" smtClean="0">
                <a:solidFill>
                  <a:srgbClr val="374151"/>
                </a:solidFill>
                <a:latin typeface="Söhne"/>
              </a:rPr>
              <a:t>3-Nltk</a:t>
            </a:r>
          </a:p>
          <a:p>
            <a:endParaRPr lang="en-US" dirty="0" smtClean="0">
              <a:solidFill>
                <a:srgbClr val="374151"/>
              </a:solidFill>
              <a:latin typeface="Söhne"/>
            </a:endParaRPr>
          </a:p>
          <a:p>
            <a:r>
              <a:rPr lang="en-US" dirty="0" smtClean="0">
                <a:solidFill>
                  <a:srgbClr val="374151"/>
                </a:solidFill>
                <a:latin typeface="Söhne"/>
              </a:rPr>
              <a:t>4-Matplotlib</a:t>
            </a:r>
            <a:endParaRPr lang="en-US" dirty="0"/>
          </a:p>
        </p:txBody>
      </p:sp>
    </p:spTree>
    <p:extLst>
      <p:ext uri="{BB962C8B-B14F-4D97-AF65-F5344CB8AC3E}">
        <p14:creationId xmlns:p14="http://schemas.microsoft.com/office/powerpoint/2010/main" val="93836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49" y="1825625"/>
            <a:ext cx="8440705" cy="4351338"/>
          </a:xfrm>
        </p:spPr>
        <p:txBody>
          <a:bodyPr>
            <a:normAutofit/>
          </a:bodyPr>
          <a:lstStyle/>
          <a:p>
            <a:r>
              <a:rPr lang="en-US" sz="2000" dirty="0" err="1" smtClean="0"/>
              <a:t>ndarray</a:t>
            </a:r>
            <a:r>
              <a:rPr lang="en-US" sz="2000" dirty="0" smtClean="0"/>
              <a:t> </a:t>
            </a:r>
            <a:r>
              <a:rPr lang="en-US" sz="2000" dirty="0"/>
              <a:t>is used for storage of homogeneous data</a:t>
            </a:r>
          </a:p>
          <a:p>
            <a:pPr lvl="1"/>
            <a:r>
              <a:rPr lang="en-US" sz="2000" dirty="0"/>
              <a:t>i.e., all elements </a:t>
            </a:r>
            <a:r>
              <a:rPr lang="en-US" sz="2000" dirty="0" smtClean="0"/>
              <a:t>the </a:t>
            </a:r>
            <a:r>
              <a:rPr lang="en-US" sz="2000" dirty="0"/>
              <a:t>same type</a:t>
            </a:r>
          </a:p>
          <a:p>
            <a:r>
              <a:rPr lang="en-US" sz="2000" dirty="0"/>
              <a:t>Every array must have a </a:t>
            </a:r>
            <a:r>
              <a:rPr lang="en-US" sz="2000" dirty="0" smtClean="0"/>
              <a:t>shape and </a:t>
            </a:r>
            <a:r>
              <a:rPr lang="en-US" sz="2000" dirty="0"/>
              <a:t>a </a:t>
            </a:r>
            <a:r>
              <a:rPr lang="en-US" sz="2000" dirty="0" err="1"/>
              <a:t>dtype</a:t>
            </a:r>
            <a:endParaRPr lang="en-US" sz="2000" dirty="0"/>
          </a:p>
          <a:p>
            <a:r>
              <a:rPr lang="en-US" sz="2000" dirty="0"/>
              <a:t>Supports convenient slicing, indexing and efficient </a:t>
            </a:r>
            <a:r>
              <a:rPr lang="en-US" sz="2000" dirty="0" err="1"/>
              <a:t>vectorized</a:t>
            </a:r>
            <a:r>
              <a:rPr lang="en-US" sz="2000" dirty="0"/>
              <a:t> </a:t>
            </a:r>
            <a:r>
              <a:rPr lang="en-US" sz="2000" dirty="0" smtClean="0"/>
              <a:t>computation</a:t>
            </a:r>
            <a:endParaRPr lang="en-US" sz="2000" dirty="0"/>
          </a:p>
        </p:txBody>
      </p:sp>
      <p:sp>
        <p:nvSpPr>
          <p:cNvPr id="7" name="Rectangle 6"/>
          <p:cNvSpPr/>
          <p:nvPr/>
        </p:nvSpPr>
        <p:spPr>
          <a:xfrm>
            <a:off x="2640872" y="3889010"/>
            <a:ext cx="3862255" cy="2031325"/>
          </a:xfrm>
          <a:prstGeom prst="rect">
            <a:avLst/>
          </a:prstGeom>
        </p:spPr>
        <p:txBody>
          <a:bodyPr wrap="square">
            <a:spAutoFit/>
          </a:bodyPr>
          <a:lstStyle/>
          <a:p>
            <a:r>
              <a:rPr lang="en-US" dirty="0">
                <a:solidFill>
                  <a:srgbClr val="002060"/>
                </a:solidFill>
              </a:rPr>
              <a:t>import </a:t>
            </a:r>
            <a:r>
              <a:rPr lang="en-US" dirty="0" err="1">
                <a:solidFill>
                  <a:srgbClr val="002060"/>
                </a:solidFill>
              </a:rPr>
              <a:t>numpy</a:t>
            </a:r>
            <a:r>
              <a:rPr lang="en-US" dirty="0">
                <a:solidFill>
                  <a:srgbClr val="002060"/>
                </a:solidFill>
              </a:rPr>
              <a:t> as np</a:t>
            </a:r>
          </a:p>
          <a:p>
            <a:r>
              <a:rPr lang="en-US" dirty="0">
                <a:solidFill>
                  <a:srgbClr val="002060"/>
                </a:solidFill>
              </a:rPr>
              <a:t>data1 = [6, 7.5, 8, 0, 1]</a:t>
            </a:r>
          </a:p>
          <a:p>
            <a:r>
              <a:rPr lang="en-US" dirty="0">
                <a:solidFill>
                  <a:srgbClr val="002060"/>
                </a:solidFill>
              </a:rPr>
              <a:t>arr1 =  </a:t>
            </a:r>
            <a:r>
              <a:rPr lang="en-US" dirty="0" err="1">
                <a:solidFill>
                  <a:srgbClr val="002060"/>
                </a:solidFill>
              </a:rPr>
              <a:t>np.array</a:t>
            </a:r>
            <a:r>
              <a:rPr lang="en-US" dirty="0">
                <a:solidFill>
                  <a:srgbClr val="002060"/>
                </a:solidFill>
              </a:rPr>
              <a:t>(data1)</a:t>
            </a:r>
          </a:p>
          <a:p>
            <a:r>
              <a:rPr lang="en-US" dirty="0">
                <a:solidFill>
                  <a:srgbClr val="002060"/>
                </a:solidFill>
              </a:rPr>
              <a:t>print(arr1)</a:t>
            </a:r>
          </a:p>
          <a:p>
            <a:r>
              <a:rPr lang="en-US" dirty="0">
                <a:solidFill>
                  <a:srgbClr val="002060"/>
                </a:solidFill>
              </a:rPr>
              <a:t>print(arr1.dtype)</a:t>
            </a:r>
          </a:p>
          <a:p>
            <a:r>
              <a:rPr lang="en-US" dirty="0">
                <a:solidFill>
                  <a:srgbClr val="002060"/>
                </a:solidFill>
              </a:rPr>
              <a:t>print(arr1.shape)</a:t>
            </a:r>
          </a:p>
          <a:p>
            <a:r>
              <a:rPr lang="en-US" dirty="0">
                <a:solidFill>
                  <a:srgbClr val="002060"/>
                </a:solidFill>
              </a:rPr>
              <a:t>print(arr1.ndim)</a:t>
            </a:r>
          </a:p>
        </p:txBody>
      </p:sp>
      <p:pic>
        <p:nvPicPr>
          <p:cNvPr id="5" name="Content Placeholder 6"/>
          <p:cNvPicPr>
            <a:picLocks noChangeAspect="1"/>
          </p:cNvPicPr>
          <p:nvPr/>
        </p:nvPicPr>
        <p:blipFill>
          <a:blip r:embed="rId2"/>
          <a:stretch>
            <a:fillRect/>
          </a:stretch>
        </p:blipFill>
        <p:spPr>
          <a:xfrm>
            <a:off x="76200" y="388688"/>
            <a:ext cx="1377950" cy="835025"/>
          </a:xfrm>
          <a:prstGeom prst="rect">
            <a:avLst/>
          </a:prstGeom>
        </p:spPr>
      </p:pic>
      <p:sp>
        <p:nvSpPr>
          <p:cNvPr id="6" name="Title 1"/>
          <p:cNvSpPr txBox="1"/>
          <p:nvPr/>
        </p:nvSpPr>
        <p:spPr>
          <a:xfrm>
            <a:off x="1349829" y="4999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ndarray</a:t>
            </a:r>
            <a:endParaRPr kumimoji="0" lang="en-US" sz="2400" b="1" i="0" u="none" strike="noStrike" kern="1200" cap="none" spc="0" normalizeH="0" baseline="0" noProof="0" dirty="0">
              <a:ln>
                <a:noFill/>
              </a:ln>
              <a:solidFill>
                <a:schemeClr val="dk1"/>
              </a:solidFill>
              <a:effectLst/>
              <a:uLnTx/>
              <a:uFillTx/>
            </a:endParaRPr>
          </a:p>
        </p:txBody>
      </p:sp>
      <p:sp>
        <p:nvSpPr>
          <p:cNvPr id="4" name="Date Placeholder 3"/>
          <p:cNvSpPr>
            <a:spLocks noGrp="1"/>
          </p:cNvSpPr>
          <p:nvPr>
            <p:ph type="dt" sz="half" idx="10"/>
          </p:nvPr>
        </p:nvSpPr>
        <p:spPr/>
        <p:txBody>
          <a:bodyPr/>
          <a:lstStyle/>
          <a:p>
            <a:fld id="{474D53BF-3832-4FE3-A54E-C4DBB95D0E2E}"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Areeba Atiq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99</a:t>
            </a:fld>
            <a:endParaRPr lang="en-US"/>
          </a:p>
        </p:txBody>
      </p:sp>
    </p:spTree>
    <p:extLst>
      <p:ext uri="{BB962C8B-B14F-4D97-AF65-F5344CB8AC3E}">
        <p14:creationId xmlns:p14="http://schemas.microsoft.com/office/powerpoint/2010/main" val="24534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10854</Words>
  <Application>Microsoft Office PowerPoint</Application>
  <PresentationFormat>On-screen Show (4:3)</PresentationFormat>
  <Paragraphs>1732</Paragraphs>
  <Slides>134</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134</vt:i4>
      </vt:variant>
    </vt:vector>
  </HeadingPairs>
  <TitlesOfParts>
    <vt:vector size="148" baseType="lpstr">
      <vt:lpstr>-apple-system</vt:lpstr>
      <vt:lpstr>Arial</vt:lpstr>
      <vt:lpstr>Calibri</vt:lpstr>
      <vt:lpstr>Courier New</vt:lpstr>
      <vt:lpstr>Liberation Serif</vt:lpstr>
      <vt:lpstr>Segoe UI</vt:lpstr>
      <vt:lpstr>sohne</vt:lpstr>
      <vt:lpstr>Söhne</vt:lpstr>
      <vt:lpstr>source-serif-pro</vt:lpstr>
      <vt:lpstr>Symbol</vt:lpstr>
      <vt:lpstr>Times New Roman</vt:lpstr>
      <vt:lpstr>Verdana</vt:lpstr>
      <vt:lpstr>Office Theme</vt:lpstr>
      <vt:lpstr>1_Office Theme</vt:lpstr>
      <vt:lpstr>Noida Institute of Engineering and Technology, Greater Noida</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vt:lpstr>
      <vt:lpstr>PowerPoint Presentation</vt:lpstr>
      <vt:lpstr>PowerPoint Presentation</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PowerPoint Presentation</vt:lpstr>
      <vt:lpstr>PowerPoint Presentation</vt:lpstr>
      <vt:lpstr>PowerPoint Presentation</vt:lpstr>
      <vt:lpstr>PowerPoint Presentation</vt:lpstr>
      <vt:lpstr>PowerPoint Presentation</vt:lpstr>
      <vt:lpstr>   </vt:lpstr>
      <vt:lpstr>Creating ndarrays</vt:lpstr>
      <vt:lpstr>   </vt:lpstr>
      <vt:lpstr>Arithmatic with NumPy Arrays</vt:lpstr>
      <vt:lpstr>    </vt:lpstr>
      <vt:lpstr>  </vt:lpstr>
      <vt:lpstr>Indexing </vt:lpstr>
      <vt:lpstr>PowerPoint Presentation</vt:lpstr>
      <vt:lpstr>Why pandas?</vt:lpstr>
      <vt:lpstr>PowerPoint Presentation</vt:lpstr>
      <vt:lpstr>Overview - 2</vt:lpstr>
      <vt:lpstr>Series</vt:lpstr>
      <vt:lpstr>    </vt:lpstr>
      <vt:lpstr>  </vt:lpstr>
      <vt:lpstr>  </vt:lpstr>
      <vt:lpstr>   </vt:lpstr>
      <vt:lpstr>                 </vt:lpstr>
      <vt:lpstr>PowerPoint Presentation</vt:lpstr>
      <vt:lpstr>PowerPoint Presentation</vt:lpstr>
      <vt:lpstr>PowerPoint Presentation</vt:lpstr>
      <vt:lpstr>   </vt:lpstr>
      <vt:lpstr>PowerPoint Presentation</vt:lpstr>
      <vt:lpstr>  </vt:lpstr>
      <vt:lpstr>   </vt:lpstr>
      <vt:lpstr>PowerPoint Presentation</vt:lpstr>
      <vt:lpstr>   </vt:lpstr>
      <vt:lpstr>PowerPoint Presentation</vt:lpstr>
      <vt:lpstr> </vt:lpstr>
      <vt:lpstr> </vt:lpstr>
      <vt:lpstr>PowerPoint Presentation</vt:lpstr>
      <vt:lpstr>PowerPoint Presentation</vt:lpstr>
      <vt:lpstr>PowerPoint Presentation</vt:lpstr>
      <vt:lpstr>PowerPoint Presentation</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asus</cp:lastModifiedBy>
  <cp:revision>110</cp:revision>
  <dcterms:created xsi:type="dcterms:W3CDTF">2006-08-16T00:00:00Z</dcterms:created>
  <dcterms:modified xsi:type="dcterms:W3CDTF">2024-01-04T16:43:35Z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BC9341BDD7B14E61BF4BF831DE9E2536_12</vt:lpwstr>
  </property>
  <property fmtid="{D5CDD505-2E9C-101B-9397-08002B2CF9AE}" pid="3" name="KSOProductBuildVer">
    <vt:lpwstr>1033-12.2.0.13359</vt:lpwstr>
  </property>
</Properties>
</file>