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7" r:id="rId2"/>
    <p:sldId id="258" r:id="rId3"/>
    <p:sldId id="573" r:id="rId4"/>
    <p:sldId id="604" r:id="rId5"/>
    <p:sldId id="607" r:id="rId6"/>
    <p:sldId id="608" r:id="rId7"/>
    <p:sldId id="609" r:id="rId8"/>
    <p:sldId id="610" r:id="rId9"/>
    <p:sldId id="583" r:id="rId10"/>
    <p:sldId id="612" r:id="rId11"/>
    <p:sldId id="574" r:id="rId12"/>
    <p:sldId id="634" r:id="rId13"/>
    <p:sldId id="614" r:id="rId14"/>
    <p:sldId id="334" r:id="rId15"/>
    <p:sldId id="635" r:id="rId16"/>
    <p:sldId id="636" r:id="rId17"/>
    <p:sldId id="637" r:id="rId18"/>
    <p:sldId id="638" r:id="rId19"/>
    <p:sldId id="639" r:id="rId20"/>
    <p:sldId id="640" r:id="rId21"/>
    <p:sldId id="641" r:id="rId22"/>
    <p:sldId id="642" r:id="rId23"/>
    <p:sldId id="643" r:id="rId24"/>
    <p:sldId id="644" r:id="rId25"/>
    <p:sldId id="645" r:id="rId26"/>
    <p:sldId id="768" r:id="rId27"/>
    <p:sldId id="769" r:id="rId28"/>
    <p:sldId id="831" r:id="rId29"/>
    <p:sldId id="832" r:id="rId30"/>
    <p:sldId id="833" r:id="rId31"/>
    <p:sldId id="834" r:id="rId32"/>
    <p:sldId id="835" r:id="rId33"/>
    <p:sldId id="836" r:id="rId34"/>
    <p:sldId id="837" r:id="rId35"/>
    <p:sldId id="838" r:id="rId36"/>
    <p:sldId id="839" r:id="rId37"/>
    <p:sldId id="840" r:id="rId38"/>
    <p:sldId id="841" r:id="rId39"/>
    <p:sldId id="842" r:id="rId40"/>
    <p:sldId id="843" r:id="rId41"/>
    <p:sldId id="844" r:id="rId42"/>
    <p:sldId id="845" r:id="rId43"/>
    <p:sldId id="846" r:id="rId44"/>
    <p:sldId id="847" r:id="rId45"/>
    <p:sldId id="848" r:id="rId46"/>
    <p:sldId id="849" r:id="rId47"/>
    <p:sldId id="850" r:id="rId48"/>
    <p:sldId id="851" r:id="rId49"/>
    <p:sldId id="852" r:id="rId50"/>
    <p:sldId id="853" r:id="rId51"/>
    <p:sldId id="854" r:id="rId52"/>
    <p:sldId id="855" r:id="rId53"/>
    <p:sldId id="856" r:id="rId54"/>
    <p:sldId id="857" r:id="rId55"/>
    <p:sldId id="858" r:id="rId56"/>
    <p:sldId id="859" r:id="rId57"/>
    <p:sldId id="860" r:id="rId58"/>
    <p:sldId id="861" r:id="rId59"/>
    <p:sldId id="862" r:id="rId60"/>
    <p:sldId id="863" r:id="rId61"/>
    <p:sldId id="864" r:id="rId62"/>
    <p:sldId id="865" r:id="rId63"/>
    <p:sldId id="866" r:id="rId64"/>
    <p:sldId id="867" r:id="rId65"/>
    <p:sldId id="868" r:id="rId66"/>
    <p:sldId id="869" r:id="rId67"/>
    <p:sldId id="870" r:id="rId68"/>
    <p:sldId id="872" r:id="rId69"/>
    <p:sldId id="873" r:id="rId70"/>
    <p:sldId id="874" r:id="rId71"/>
    <p:sldId id="875" r:id="rId72"/>
    <p:sldId id="876" r:id="rId73"/>
    <p:sldId id="877" r:id="rId74"/>
    <p:sldId id="878" r:id="rId75"/>
    <p:sldId id="879" r:id="rId76"/>
    <p:sldId id="880" r:id="rId77"/>
    <p:sldId id="881" r:id="rId78"/>
    <p:sldId id="882" r:id="rId79"/>
    <p:sldId id="883" r:id="rId80"/>
    <p:sldId id="884" r:id="rId81"/>
    <p:sldId id="885" r:id="rId82"/>
    <p:sldId id="886" r:id="rId83"/>
    <p:sldId id="887" r:id="rId84"/>
    <p:sldId id="899" r:id="rId85"/>
    <p:sldId id="900" r:id="rId86"/>
    <p:sldId id="901" r:id="rId87"/>
    <p:sldId id="902" r:id="rId88"/>
    <p:sldId id="888" r:id="rId89"/>
    <p:sldId id="889" r:id="rId90"/>
    <p:sldId id="890" r:id="rId91"/>
    <p:sldId id="891" r:id="rId92"/>
    <p:sldId id="892" r:id="rId93"/>
    <p:sldId id="893" r:id="rId94"/>
    <p:sldId id="903" r:id="rId95"/>
    <p:sldId id="904" r:id="rId96"/>
    <p:sldId id="894" r:id="rId97"/>
    <p:sldId id="895" r:id="rId98"/>
    <p:sldId id="896" r:id="rId99"/>
    <p:sldId id="897" r:id="rId100"/>
    <p:sldId id="898"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E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a:solidFill>
          <a:schemeClr val="accent2">
            <a:lumMod val="20000"/>
            <a:lumOff val="80000"/>
          </a:schemeClr>
        </a:solidFill>
      </dgm:spPr>
      <dgm:t>
        <a:bodyPr/>
        <a:lstStyle/>
        <a:p>
          <a:r>
            <a:rPr lang="en-US" sz="2700" dirty="0"/>
            <a:t>Describing Design Patterns, Design Patterns in Smalltalk MVC, The Catalogue of Design Patterns, Organizing The </a:t>
          </a:r>
          <a:r>
            <a:rPr lang="en-US" sz="2700" dirty="0" err="1"/>
            <a:t>Catologue</a:t>
          </a:r>
          <a:r>
            <a:rPr lang="en-US" sz="2700" dirty="0"/>
            <a:t>, How Design Patterns solve, Design Problems, How to Select a Design pattern, How to Use a Design Pattern. Principle of least knowledge.</a:t>
          </a:r>
        </a:p>
        <a:p>
          <a:endParaRPr lang="en-IN" sz="200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239" custLinFactNeighborY="-9805">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Create a catalog entry for a simple design pattern whose purpose and application are understood.</a:t>
          </a:r>
          <a:endParaRPr lang="en-IN" sz="2800" kern="1200" dirty="0">
            <a:solidFill>
              <a:prstClr val="black"/>
            </a:solidFill>
            <a:latin typeface="Calibri" panose="020F0502020204030204"/>
            <a:ea typeface="+mn-ea"/>
            <a:cs typeface="+mn-cs"/>
          </a:endParaRPr>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 modelId="{516B7FBA-CAF3-4274-AEB4-00729BD1494C}" type="pres">
      <dgm:prSet presAssocID="{6C9149EB-4966-4FC9-84A5-2B265D92C4EA}" presName="parentText" presStyleLbl="node1" presStyleIdx="0" presStyleCnt="1" custScaleY="416917">
        <dgm:presLayoutVars>
          <dgm:chMax val="0"/>
          <dgm:bulletEnabled val="1"/>
        </dgm:presLayoutVars>
      </dgm:prSet>
      <dgm:spPr>
        <a:xfrm>
          <a:off x="0" y="578"/>
          <a:ext cx="10165080" cy="1183822"/>
        </a:xfrm>
        <a:prstGeom prst="roundRect">
          <a:avLst/>
        </a:prstGeom>
      </dgm:spPr>
    </dgm:pt>
  </dgm:ptLst>
  <dgm:cxnLst>
    <dgm:cxn modelId="{F01C1A4D-2D88-46FC-AA1C-174B089A1D23}" type="presOf" srcId="{1D8AF22B-6E01-4F33-9B54-590076F38756}" destId="{6B117771-AD3E-410E-8C2D-70661DFBA6BA}" srcOrd="0" destOrd="0" presId="urn:microsoft.com/office/officeart/2005/8/layout/vList2"/>
    <dgm:cxn modelId="{CF4B0ED1-F244-4FCD-A238-694B98A49368}" type="presOf" srcId="{6C9149EB-4966-4FC9-84A5-2B265D92C4EA}" destId="{516B7FBA-CAF3-4274-AEB4-00729BD1494C}"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At the end of course, the student  will be able to:</a:t>
          </a:r>
          <a:endParaRPr lang="en-IN" sz="2800" kern="1200" dirty="0">
            <a:solidFill>
              <a:prstClr val="black"/>
            </a:solidFill>
            <a:latin typeface="Calibri" panose="020F0502020204030204"/>
            <a:ea typeface="+mn-ea"/>
            <a:cs typeface="+mn-cs"/>
          </a:endParaRPr>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a:xfrm>
          <a:off x="0" y="59510"/>
          <a:ext cx="9601200" cy="566777"/>
        </a:xfrm>
        <a:prstGeom prst="roundRect">
          <a:avLst/>
        </a:prstGeom>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kern="1200" dirty="0">
              <a:solidFill>
                <a:prstClr val="black"/>
              </a:solidFill>
              <a:latin typeface="Calibri" panose="020F0502020204030204"/>
              <a:ea typeface="+mn-ea"/>
              <a:cs typeface="+mn-cs"/>
            </a:rPr>
            <a:t>CO1</a:t>
          </a:r>
          <a:r>
            <a:rPr lang="en-IN" sz="2800" b="1" kern="1200" dirty="0">
              <a:solidFill>
                <a:schemeClr val="tx1"/>
              </a:solidFill>
            </a:rPr>
            <a:t> : Construct a design consisting of collection of modules.</a:t>
          </a:r>
          <a:endParaRPr lang="en-IN" sz="2800" kern="1200"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a:xfrm>
          <a:off x="0" y="135"/>
          <a:ext cx="96012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b="1" dirty="0"/>
            <a:t>CO2 : Exploit well known design pattern such as Factory, visitor etc.</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24120"/>
          <a:ext cx="9601200" cy="62361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600" b="1" kern="1200" dirty="0"/>
            <a:t>CO3 : </a:t>
          </a:r>
          <a:r>
            <a:rPr lang="en-IN" sz="2800" kern="1200" dirty="0">
              <a:solidFill>
                <a:prstClr val="black"/>
              </a:solidFill>
              <a:latin typeface="Calibri" panose="020F0502020204030204"/>
              <a:ea typeface="+mn-ea"/>
              <a:cs typeface="+mn-cs"/>
            </a:rPr>
            <a:t>Distinguish</a:t>
          </a:r>
          <a:r>
            <a:rPr lang="en-IN" sz="2600" b="1" kern="1200" dirty="0"/>
            <a:t> between different categories of design patterns.</a:t>
          </a:r>
          <a:endParaRPr lang="en-IN" sz="2600" kern="1200"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a:xfrm>
          <a:off x="0" y="23995"/>
          <a:ext cx="9601200" cy="62361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500" b="1" kern="1200" dirty="0"/>
            <a:t>CO4 : </a:t>
          </a:r>
          <a:r>
            <a:rPr lang="en-US" sz="2800" kern="1200" dirty="0">
              <a:solidFill>
                <a:prstClr val="black"/>
              </a:solidFill>
              <a:latin typeface="Calibri" panose="020F0502020204030204"/>
              <a:ea typeface="+mn-ea"/>
              <a:cs typeface="+mn-cs"/>
            </a:rPr>
            <a:t>Ability</a:t>
          </a:r>
          <a:r>
            <a:rPr lang="en-US" sz="2500" b="1" kern="1200" dirty="0"/>
            <a:t> to common design pattern for incremental development.</a:t>
          </a:r>
          <a:endParaRPr lang="en-IN" sz="2500" kern="1200"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36113"/>
          <a:ext cx="9601201" cy="599625"/>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500" b="1" kern="1200" dirty="0"/>
            <a:t>CO5 : </a:t>
          </a:r>
          <a:r>
            <a:rPr lang="en-IN" sz="2800" kern="1200" dirty="0">
              <a:solidFill>
                <a:prstClr val="black"/>
              </a:solidFill>
              <a:latin typeface="Calibri" panose="020F0502020204030204"/>
              <a:ea typeface="+mn-ea"/>
              <a:cs typeface="+mn-cs"/>
            </a:rPr>
            <a:t>Identify</a:t>
          </a:r>
          <a:r>
            <a:rPr lang="en-IN" sz="2500" b="1" kern="1200" dirty="0"/>
            <a:t> appropriate design pattern for a given problem and design the software using pattern oriented architecture.</a:t>
          </a:r>
          <a:endParaRPr lang="en-IN" sz="25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100040" custLinFactNeighborY="2600">
        <dgm:presLayoutVars>
          <dgm:chMax val="0"/>
          <dgm:bulletEnabled val="1"/>
        </dgm:presLayoutVars>
      </dgm:prSet>
      <dgm:spPr>
        <a:xfrm>
          <a:off x="0" y="191967"/>
          <a:ext cx="9601200" cy="1217286"/>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kern="1200" dirty="0">
              <a:solidFill>
                <a:prstClr val="black"/>
              </a:solidFill>
              <a:latin typeface="Calibri" panose="020F0502020204030204"/>
              <a:ea typeface="+mn-ea"/>
              <a:cs typeface="+mn-cs"/>
            </a:rPr>
            <a:t>Engineering</a:t>
          </a:r>
          <a:r>
            <a:rPr lang="en-US" sz="2800" b="1" kern="1200" dirty="0"/>
            <a:t> Graduates will be able to</a:t>
          </a:r>
          <a:r>
            <a:rPr lang="en-US" sz="2800" kern="1200" dirty="0"/>
            <a:t>:</a:t>
          </a:r>
          <a:endParaRPr lang="en-IN" sz="2800" kern="12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a:xfrm>
          <a:off x="0" y="334"/>
          <a:ext cx="7620000" cy="685128"/>
        </a:xfrm>
        <a:prstGeom prst="roundRect">
          <a:avLst/>
        </a:prstGeom>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t>PO1 : </a:t>
          </a:r>
          <a:r>
            <a:rPr lang="en-US" sz="2800" kern="1200" dirty="0">
              <a:solidFill>
                <a:prstClr val="black"/>
              </a:solidFill>
              <a:latin typeface="Calibri" panose="020F0502020204030204"/>
              <a:ea typeface="+mn-ea"/>
              <a:cs typeface="+mn-cs"/>
            </a:rPr>
            <a:t>Engineering</a:t>
          </a:r>
          <a:r>
            <a:rPr lang="en-US" sz="2800" b="1" kern="1200" dirty="0"/>
            <a:t> Knowledge</a:t>
          </a:r>
          <a:endParaRPr lang="en-IN" sz="2800" kern="120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PO2 : Problem Analysis</a:t>
          </a:r>
          <a:endParaRPr lang="en-IN" sz="2800" kern="1200" dirty="0">
            <a:solidFill>
              <a:prstClr val="black"/>
            </a:solidFill>
            <a:latin typeface="Calibri" panose="020F0502020204030204"/>
            <a:ea typeface="+mn-ea"/>
            <a:cs typeface="+mn-cs"/>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8632B43A-A1FB-4963-84A0-F0A61C5BFA59}">
      <dgm:prSet custT="1"/>
      <dgm:spPr>
        <a:solidFill>
          <a:schemeClr val="accent2">
            <a:lumMod val="20000"/>
            <a:lumOff val="80000"/>
          </a:schemeClr>
        </a:solidFill>
      </dgm:spPr>
      <dgm:t>
        <a:bodyPr/>
        <a:lstStyle/>
        <a:p>
          <a:r>
            <a:rPr lang="en-US" sz="2800" b="0" dirty="0"/>
            <a:t>Creational Patterns: Abstract Factory, Builder , Factory Pattern, Prototype Pattern , Singleton Pattern. </a:t>
          </a:r>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6DCBBEC5-5B01-4132-A331-9D4D3453D65C}" type="pres">
      <dgm:prSet presAssocID="{8632B43A-A1FB-4963-84A0-F0A61C5BFA59}" presName="parentText" presStyleLbl="node1" presStyleIdx="0" presStyleCnt="1" custLinFactNeighborY="-25629">
        <dgm:presLayoutVars>
          <dgm:chMax val="0"/>
          <dgm:bulletEnabled val="1"/>
        </dgm:presLayoutVars>
      </dgm:prSet>
      <dgm:spPr/>
    </dgm:pt>
  </dgm:ptLst>
  <dgm:cxnLst>
    <dgm:cxn modelId="{6F0FFE21-F288-41B6-AC2F-F6C2F97FC76B}" srcId="{18EA6042-2EA2-4065-81DF-7A18BEC42C1C}" destId="{8632B43A-A1FB-4963-84A0-F0A61C5BFA59}" srcOrd="0" destOrd="0" parTransId="{8954BA86-F411-4F2D-BEFA-BBF9617D879B}" sibTransId="{B34E360E-2AF5-434A-80B9-E34DD0DE11AF}"/>
    <dgm:cxn modelId="{C48F0660-5664-41FE-99C0-FABF7335C0CC}" type="presOf" srcId="{8632B43A-A1FB-4963-84A0-F0A61C5BFA59}" destId="{6DCBBEC5-5B01-4132-A331-9D4D3453D65C}"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9D7AB4E3-F7D3-46CD-8818-41B8682B7C05}" type="presParOf" srcId="{5935E145-FD17-4F9E-B302-F21214F4A468}" destId="{6DCBBEC5-5B01-4132-A331-9D4D3453D65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12128"/>
          <a:ext cx="7619999" cy="647595"/>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t>PO5 : </a:t>
          </a:r>
          <a:r>
            <a:rPr lang="en-US" sz="2800" kern="1200" dirty="0">
              <a:solidFill>
                <a:prstClr val="black"/>
              </a:solidFill>
              <a:latin typeface="Calibri" panose="020F0502020204030204"/>
              <a:ea typeface="+mn-ea"/>
              <a:cs typeface="+mn-cs"/>
            </a:rPr>
            <a:t>Modern</a:t>
          </a:r>
          <a:r>
            <a:rPr lang="en-US" sz="2800" b="1" kern="1200" dirty="0"/>
            <a:t> tool usage</a:t>
          </a:r>
          <a:endParaRPr lang="en-IN" sz="28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a:xfrm>
          <a:off x="0" y="270"/>
          <a:ext cx="7620000" cy="671580"/>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a:xfrm>
          <a:off x="0" y="656"/>
          <a:ext cx="7620000" cy="671194"/>
        </a:xfrm>
        <a:prstGeom prst="roundRect">
          <a:avLst/>
        </a:prstGeom>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latin typeface="+mj-lt"/>
            </a:rPr>
            <a:t>PO7 : </a:t>
          </a:r>
          <a:r>
            <a:rPr lang="en-US" sz="2800" kern="1200" dirty="0">
              <a:solidFill>
                <a:prstClr val="black"/>
              </a:solidFill>
              <a:latin typeface="Calibri" panose="020F0502020204030204"/>
              <a:ea typeface="+mn-ea"/>
              <a:cs typeface="+mn-cs"/>
            </a:rPr>
            <a:t>Environment</a:t>
          </a:r>
          <a:r>
            <a:rPr lang="en-US" sz="2800" b="1" kern="1200" dirty="0">
              <a:latin typeface="+mj-lt"/>
              <a:ea typeface="Calibri" panose="020F0502020204030204" pitchFamily="34" charset="0"/>
            </a:rPr>
            <a:t> and sustainability</a:t>
          </a:r>
          <a:endParaRPr lang="en-IN" sz="2800" kern="120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PO8 : </a:t>
          </a:r>
          <a:r>
            <a:rPr lang="en-US" sz="2800" kern="1200" dirty="0">
              <a:solidFill>
                <a:prstClr val="black"/>
              </a:solidFill>
              <a:latin typeface="Calibri" panose="020F0502020204030204"/>
              <a:ea typeface="+mn-ea"/>
              <a:cs typeface="+mn-cs"/>
            </a:rPr>
            <a:t>Ethics</a:t>
          </a:r>
          <a:endParaRPr lang="en-IN" sz="2800" kern="1200" dirty="0">
            <a:solidFill>
              <a:prstClr val="black"/>
            </a:solidFill>
            <a:latin typeface="Calibri" panose="020F0502020204030204"/>
            <a:ea typeface="+mn-ea"/>
            <a:cs typeface="+mn-cs"/>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PO9 : Individual and teamwork</a:t>
          </a:r>
          <a:endParaRPr lang="en-IN" sz="2800" kern="1200" dirty="0">
            <a:solidFill>
              <a:prstClr val="black"/>
            </a:solidFill>
            <a:latin typeface="Calibri" panose="020F0502020204030204"/>
            <a:ea typeface="+mn-ea"/>
            <a:cs typeface="+mn-cs"/>
          </a:endParaRP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latin typeface="+mj-lt"/>
            </a:rPr>
            <a:t>PO10 : </a:t>
          </a:r>
          <a:r>
            <a:rPr lang="en-US" sz="2800" kern="1200" dirty="0">
              <a:solidFill>
                <a:prstClr val="black"/>
              </a:solidFill>
              <a:latin typeface="Calibri" panose="020F0502020204030204"/>
              <a:ea typeface="+mn-ea"/>
              <a:cs typeface="+mn-cs"/>
            </a:rPr>
            <a:t>Communication</a:t>
          </a:r>
          <a:endParaRPr lang="en-IN" sz="2800" kern="1200" dirty="0">
            <a:solidFill>
              <a:prstClr val="black"/>
            </a:solidFill>
            <a:latin typeface="Calibri" panose="020F0502020204030204"/>
            <a:ea typeface="+mn-ea"/>
            <a:cs typeface="+mn-cs"/>
          </a:endParaRP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135"/>
          <a:ext cx="7619999" cy="671580"/>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PO11 : Project </a:t>
          </a:r>
          <a:r>
            <a:rPr lang="en-US" sz="2800" kern="1200" dirty="0">
              <a:solidFill>
                <a:prstClr val="black"/>
              </a:solidFill>
              <a:latin typeface="Calibri" panose="020F0502020204030204"/>
              <a:ea typeface="+mn-ea"/>
              <a:cs typeface="+mn-cs"/>
            </a:rPr>
            <a:t>management</a:t>
          </a:r>
          <a:r>
            <a:rPr lang="en-US" sz="2800" b="1" kern="1200" dirty="0">
              <a:latin typeface="+mj-lt"/>
              <a:ea typeface="Times New Roman" panose="02020603050405020304" pitchFamily="18" charset="0"/>
              <a:cs typeface="Times New Roman" panose="02020603050405020304" pitchFamily="18" charset="0"/>
            </a:rPr>
            <a:t> and finance</a:t>
          </a:r>
          <a:endParaRPr lang="en-IN" sz="28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a:xfrm>
          <a:off x="0" y="270"/>
          <a:ext cx="7620000" cy="671580"/>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a:solidFill>
          <a:schemeClr val="accent2">
            <a:lumMod val="20000"/>
            <a:lumOff val="80000"/>
          </a:schemeClr>
        </a:solidFill>
      </dgm:spPr>
      <dgm:t>
        <a:bodyPr/>
        <a:lstStyle/>
        <a:p>
          <a:r>
            <a:rPr lang="en-US" sz="2800" b="0" baseline="0" dirty="0"/>
            <a:t>Structural Pattern Part-I, Adapter, Bridge, Composite.</a:t>
          </a:r>
        </a:p>
        <a:p>
          <a:r>
            <a:rPr lang="en-US" sz="2800" b="0" baseline="0" dirty="0"/>
            <a:t>Structural Pattern Part-II, Decorator, Facade, Flyweight, Proxy.</a:t>
          </a:r>
          <a:endParaRPr lang="en-IN" sz="2800" b="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305" custLinFactNeighborY="12382">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PO12 : Life-long </a:t>
          </a:r>
          <a:r>
            <a:rPr lang="en-US" sz="2800" kern="1200" dirty="0">
              <a:solidFill>
                <a:prstClr val="black"/>
              </a:solidFill>
              <a:latin typeface="Calibri" panose="020F0502020204030204"/>
              <a:ea typeface="+mn-ea"/>
              <a:cs typeface="+mn-cs"/>
            </a:rPr>
            <a:t>learning</a:t>
          </a:r>
          <a:endParaRPr lang="en-IN" sz="2800" kern="1200" dirty="0">
            <a:solidFill>
              <a:prstClr val="black"/>
            </a:solidFill>
            <a:latin typeface="Calibri" panose="020F0502020204030204"/>
            <a:ea typeface="+mn-ea"/>
            <a:cs typeface="+mn-cs"/>
          </a:endParaRPr>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a:xfrm>
          <a:off x="0" y="0"/>
          <a:ext cx="7620000" cy="671194"/>
        </a:xfrm>
        <a:prstGeom prst="roundRect">
          <a:avLst/>
        </a:prstGeom>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D8C5DAEA-C992-4E2A-9A51-E215DE48D2A6}">
      <dgm:prSet custT="1"/>
      <dgm:spPr>
        <a:solidFill>
          <a:schemeClr val="accent2">
            <a:lumMod val="20000"/>
            <a:lumOff val="80000"/>
          </a:schemeClr>
        </a:solidFill>
      </dgm:spPr>
      <dgm:t>
        <a:bodyPr/>
        <a:lstStyle/>
        <a:p>
          <a:r>
            <a:rPr lang="en-US" sz="3000" b="0" dirty="0"/>
            <a:t>Behavioral Patterns Part: I, Chain of Responsibility, Command, Interpreter, Iterator Pattern.</a:t>
          </a:r>
        </a:p>
        <a:p>
          <a:r>
            <a:rPr lang="en-US" sz="3000" b="0" dirty="0"/>
            <a:t>Behavioral Patterns Part: II, Mediator, Memento, Observer, Patterns.</a:t>
          </a:r>
          <a:endParaRPr lang="en-IN" sz="3000" b="0" dirty="0"/>
        </a:p>
      </dgm:t>
    </dgm:pt>
    <dgm:pt modelId="{0A91DE68-EA12-436C-90AD-A77B8BC894D9}" type="parTrans" cxnId="{A8956CE6-FC52-435B-B274-B2464F6589BB}">
      <dgm:prSet/>
      <dgm:spPr/>
      <dgm:t>
        <a:bodyPr/>
        <a:lstStyle/>
        <a:p>
          <a:endParaRPr lang="en-US"/>
        </a:p>
      </dgm:t>
    </dgm:pt>
    <dgm:pt modelId="{A7454706-B742-4409-A511-DC9BD534002F}" type="sibTrans" cxnId="{A8956CE6-FC52-435B-B274-B2464F6589B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C8F18B38-BDBB-470A-815C-35A2A46B78E0}" type="pres">
      <dgm:prSet presAssocID="{D8C5DAEA-C992-4E2A-9A51-E215DE48D2A6}" presName="parentText" presStyleLbl="node1" presStyleIdx="0" presStyleCnt="1" custLinFactNeighborX="-148" custLinFactNeighborY="-7917">
        <dgm:presLayoutVars>
          <dgm:chMax val="0"/>
          <dgm:bulletEnabled val="1"/>
        </dgm:presLayoutVars>
      </dgm:prSet>
      <dgm:spPr/>
    </dgm:pt>
  </dgm:ptLst>
  <dgm:cxnLst>
    <dgm:cxn modelId="{1A102205-18B3-446C-A3D0-E5B8DBD2AEBB}" type="presOf" srcId="{D8C5DAEA-C992-4E2A-9A51-E215DE48D2A6}" destId="{C8F18B38-BDBB-470A-815C-35A2A46B78E0}"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A8956CE6-FC52-435B-B274-B2464F6589BB}" srcId="{18EA6042-2EA2-4065-81DF-7A18BEC42C1C}" destId="{D8C5DAEA-C992-4E2A-9A51-E215DE48D2A6}" srcOrd="0" destOrd="0" parTransId="{0A91DE68-EA12-436C-90AD-A77B8BC894D9}" sibTransId="{A7454706-B742-4409-A511-DC9BD534002F}"/>
    <dgm:cxn modelId="{C10C5AFD-0029-4F37-A899-5D5BE25480F0}" type="presParOf" srcId="{5935E145-FD17-4F9E-B302-F21214F4A468}" destId="{C8F18B38-BDBB-470A-815C-35A2A46B78E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83B1237-F189-44B3-AE4A-CB9375D3D61D}">
      <dgm:prSet/>
      <dgm:spPr>
        <a:solidFill>
          <a:schemeClr val="accent2">
            <a:lumMod val="20000"/>
            <a:lumOff val="80000"/>
          </a:schemeClr>
        </a:solidFill>
      </dgm:spPr>
      <dgm:t>
        <a:bodyPr/>
        <a:lstStyle/>
        <a:p>
          <a:r>
            <a:rPr lang="en-US" dirty="0"/>
            <a:t>Behavioral Patterns Part: III, State, Strategy, Template Method, Visitor, What to Expect from Design Patterns. A case Study: Designing a document Editor. </a:t>
          </a:r>
        </a:p>
      </dgm:t>
    </dgm:pt>
    <dgm:pt modelId="{2D9E2E23-89DB-49A4-B409-A48B3BB936A5}" type="parTrans" cxnId="{47E5BCA7-B950-43B3-B800-12F665BF21F6}">
      <dgm:prSet/>
      <dgm:spPr/>
      <dgm:t>
        <a:bodyPr/>
        <a:lstStyle/>
        <a:p>
          <a:endParaRPr lang="en-IN"/>
        </a:p>
      </dgm:t>
    </dgm:pt>
    <dgm:pt modelId="{CFFE7B97-9634-428D-A5BD-27F92D9004A4}" type="sibTrans" cxnId="{47E5BCA7-B950-43B3-B800-12F665BF21F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6A162EE7-FABA-4866-9EA3-FF4FDE080AED}" type="pres">
      <dgm:prSet presAssocID="{B83B1237-F189-44B3-AE4A-CB9375D3D61D}" presName="parentText" presStyleLbl="node1" presStyleIdx="0" presStyleCnt="1" custLinFactNeighborY="66570">
        <dgm:presLayoutVars>
          <dgm:chMax val="0"/>
          <dgm:bulletEnabled val="1"/>
        </dgm:presLayoutVars>
      </dgm:prSet>
      <dgm:spPr/>
    </dgm:pt>
  </dgm:ptLst>
  <dgm:cxnLst>
    <dgm:cxn modelId="{FC604106-6895-46ED-8C8F-65FED7399DD5}" type="presOf" srcId="{B83B1237-F189-44B3-AE4A-CB9375D3D61D}" destId="{6A162EE7-FABA-4866-9EA3-FF4FDE080AED}"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47E5BCA7-B950-43B3-B800-12F665BF21F6}" srcId="{18EA6042-2EA2-4065-81DF-7A18BEC42C1C}" destId="{B83B1237-F189-44B3-AE4A-CB9375D3D61D}" srcOrd="0" destOrd="0" parTransId="{2D9E2E23-89DB-49A4-B409-A48B3BB936A5}" sibTransId="{CFFE7B97-9634-428D-A5BD-27F92D9004A4}"/>
    <dgm:cxn modelId="{72596342-9403-4064-A80A-45503F39F28B}" type="presParOf" srcId="{5935E145-FD17-4F9E-B302-F21214F4A468}" destId="{6A162EE7-FABA-4866-9EA3-FF4FDE080AED}" srcOrd="0" destOrd="0" presId="urn:microsoft.com/office/officeart/2005/8/layout/vList2"/>
  </dgm:cxnLst>
  <dgm:bg>
    <a:solidFill>
      <a:schemeClr val="accent2">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IN"/>
        </a:p>
      </dgm:t>
    </dgm:pt>
    <dgm:pt modelId="{12DD1199-91E2-4078-A2C6-82ED080F9D95}">
      <dgm:prSet custT="1"/>
      <dgm:spPr>
        <a:solidFill>
          <a:srgbClr val="F8AEED"/>
        </a:solidFill>
      </dgm:spPr>
      <dgm:t>
        <a:bodyPr/>
        <a:lstStyle/>
        <a:p>
          <a:r>
            <a:rPr lang="en-US" sz="2800" dirty="0">
              <a:solidFill>
                <a:schemeClr val="tx1"/>
              </a:solidFill>
            </a:rPr>
            <a:t>In this semester, the students will </a:t>
          </a:r>
          <a:endParaRPr lang="en-IN" sz="2800" dirty="0">
            <a:solidFill>
              <a:schemeClr val="tx1"/>
            </a:solidFill>
          </a:endParaRPr>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a:solidFill>
      <a:schemeClr val="accent2">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kern="1200" dirty="0">
              <a:solidFill>
                <a:prstClr val="black"/>
              </a:solidFill>
              <a:latin typeface="Calibri" panose="020F0502020204030204"/>
              <a:ea typeface="+mn-ea"/>
              <a:cs typeface="+mn-cs"/>
            </a:rPr>
            <a:t>Study </a:t>
          </a:r>
          <a:r>
            <a:rPr lang="en-US" sz="2400" kern="1200" dirty="0"/>
            <a:t>how to </a:t>
          </a:r>
          <a:r>
            <a:rPr lang="en-US" sz="2400" b="0" i="0" kern="1200" dirty="0"/>
            <a:t>show relationships and interactions between classes or objects.</a:t>
          </a:r>
          <a:endParaRPr lang="en-IN" sz="2800" kern="12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a:xfrm>
          <a:off x="0" y="594"/>
          <a:ext cx="10134600" cy="881459"/>
        </a:xfrm>
        <a:prstGeom prst="roundRect">
          <a:avLst/>
        </a:prstGeom>
      </dgm:spPr>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to speed up the development process by providing well-tested, proven development/design paradigms. </a:t>
          </a:r>
          <a:endParaRPr lang="en-IN" sz="2800" kern="1200" dirty="0">
            <a:solidFill>
              <a:prstClr val="black"/>
            </a:solidFill>
            <a:latin typeface="Calibri" panose="020F0502020204030204"/>
            <a:ea typeface="+mn-ea"/>
            <a:cs typeface="+mn-cs"/>
          </a:endParaRPr>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Y="3199">
        <dgm:presLayoutVars>
          <dgm:chMax val="0"/>
          <dgm:bulletEnabled val="1"/>
        </dgm:presLayoutVars>
      </dgm:prSet>
      <dgm:spPr>
        <a:xfrm>
          <a:off x="0" y="922"/>
          <a:ext cx="10134600" cy="953184"/>
        </a:xfrm>
        <a:prstGeom prst="roundRect">
          <a:avLst/>
        </a:prstGeom>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Select a specific design pattern for the solution of a given design problem.</a:t>
          </a:r>
          <a:endParaRPr lang="en-IN" sz="2800" kern="1200" dirty="0">
            <a:solidFill>
              <a:prstClr val="black"/>
            </a:solidFill>
            <a:latin typeface="Calibri" panose="020F0502020204030204"/>
            <a:ea typeface="+mn-ea"/>
            <a:cs typeface="+mn-cs"/>
          </a:endParaRPr>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60044" custLinFactNeighborX="300" custLinFactNeighborY="8735">
        <dgm:presLayoutVars>
          <dgm:chMax val="0"/>
          <dgm:bulletEnabled val="1"/>
        </dgm:presLayoutVars>
      </dgm:prSet>
      <dgm:spPr>
        <a:xfrm>
          <a:off x="0" y="513513"/>
          <a:ext cx="10165080" cy="730615"/>
        </a:xfrm>
        <a:prstGeom prst="roundRect">
          <a:avLst/>
        </a:prstGeom>
      </dgm:spPr>
    </dgm:pt>
  </dgm:ptLst>
  <dgm:cxnLst>
    <dgm:cxn modelId="{3583BF19-DB75-44AD-A9E8-ABF5BE2F95EB}" type="presOf" srcId="{935442EA-3D11-4D44-8E73-F6D5E0819A38}" destId="{1582B9EB-B4CE-4A6A-916D-2795B4AC0216}" srcOrd="0" destOrd="0" presId="urn:microsoft.com/office/officeart/2005/8/layout/vList2"/>
    <dgm:cxn modelId="{F4F5262D-7F4C-492A-9885-91530C6CE254}" type="presOf" srcId="{A101FA42-0C28-44AC-8614-BCD10EA95182}" destId="{94DF58AF-4B5A-40D5-876B-C773221F443C}"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164329"/>
          <a:ext cx="10020299" cy="2395575"/>
        </a:xfrm>
        <a:prstGeom prst="roundRect">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Describing Design Patterns, Design Patterns in Smalltalk MVC, The Catalogue of Design Patterns, Organizing The </a:t>
          </a:r>
          <a:r>
            <a:rPr lang="en-US" sz="2700" kern="1200" dirty="0" err="1"/>
            <a:t>Catologue</a:t>
          </a:r>
          <a:r>
            <a:rPr lang="en-US" sz="2700" kern="1200" dirty="0"/>
            <a:t>, How Design Patterns solve, Design Problems, How to Select a Design pattern, How to Use a Design Pattern. Principle of least knowledge.</a:t>
          </a:r>
        </a:p>
        <a:p>
          <a:pPr marL="0" lvl="0" indent="0" algn="l" defTabSz="1200150">
            <a:lnSpc>
              <a:spcPct val="90000"/>
            </a:lnSpc>
            <a:spcBef>
              <a:spcPct val="0"/>
            </a:spcBef>
            <a:spcAft>
              <a:spcPct val="35000"/>
            </a:spcAft>
            <a:buNone/>
          </a:pPr>
          <a:endParaRPr lang="en-IN" sz="2000" kern="1200" dirty="0"/>
        </a:p>
      </dsp:txBody>
      <dsp:txXfrm>
        <a:off x="116942" y="281271"/>
        <a:ext cx="9786415" cy="21616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578"/>
          <a:ext cx="10165080" cy="1183822"/>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Create a catalog entry for a simple design pattern whose purpose and application are understood.</a:t>
          </a:r>
          <a:endParaRPr lang="en-IN" sz="2800" kern="1200" dirty="0">
            <a:solidFill>
              <a:prstClr val="black"/>
            </a:solidFill>
            <a:latin typeface="Calibri" panose="020F0502020204030204"/>
            <a:ea typeface="+mn-ea"/>
            <a:cs typeface="+mn-cs"/>
          </a:endParaRPr>
        </a:p>
      </dsp:txBody>
      <dsp:txXfrm>
        <a:off x="57789" y="58367"/>
        <a:ext cx="10049502" cy="10682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59510"/>
          <a:ext cx="9601200" cy="566777"/>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At the end of course, the student  will be able to:</a:t>
          </a:r>
          <a:endParaRPr lang="en-IN" sz="2800" kern="1200" dirty="0">
            <a:solidFill>
              <a:prstClr val="black"/>
            </a:solidFill>
            <a:latin typeface="Calibri" panose="020F0502020204030204"/>
            <a:ea typeface="+mn-ea"/>
            <a:cs typeface="+mn-cs"/>
          </a:endParaRPr>
        </a:p>
      </dsp:txBody>
      <dsp:txXfrm>
        <a:off x="27668" y="87178"/>
        <a:ext cx="9545864" cy="51144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270"/>
          <a:ext cx="96012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solidFill>
                <a:prstClr val="black"/>
              </a:solidFill>
              <a:latin typeface="Calibri" panose="020F0502020204030204"/>
              <a:ea typeface="+mn-ea"/>
              <a:cs typeface="+mn-cs"/>
            </a:rPr>
            <a:t>CO1</a:t>
          </a:r>
          <a:r>
            <a:rPr lang="en-IN" sz="2800" b="1" kern="1200" dirty="0">
              <a:solidFill>
                <a:schemeClr val="tx1"/>
              </a:solidFill>
            </a:rPr>
            <a:t> : Construct a design consisting of collection of modules.</a:t>
          </a:r>
          <a:endParaRPr lang="en-IN" sz="2800" kern="1200" dirty="0">
            <a:solidFill>
              <a:schemeClr val="tx1"/>
            </a:solidFill>
          </a:endParaRPr>
        </a:p>
      </dsp:txBody>
      <dsp:txXfrm>
        <a:off x="32771" y="33041"/>
        <a:ext cx="9535658" cy="6057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6515"/>
          <a:ext cx="9601200" cy="63882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55700">
            <a:lnSpc>
              <a:spcPct val="90000"/>
            </a:lnSpc>
            <a:spcBef>
              <a:spcPct val="0"/>
            </a:spcBef>
            <a:spcAft>
              <a:spcPct val="35000"/>
            </a:spcAft>
            <a:buNone/>
          </a:pPr>
          <a:r>
            <a:rPr lang="en-US" sz="2600" b="1" kern="1200" dirty="0"/>
            <a:t>CO2 : Exploit well known design pattern such as Factory, visitor etc.</a:t>
          </a:r>
          <a:endParaRPr lang="en-IN" sz="2600" kern="1200" dirty="0"/>
        </a:p>
      </dsp:txBody>
      <dsp:txXfrm>
        <a:off x="31185" y="47700"/>
        <a:ext cx="9538830" cy="5764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6"/>
          <a:ext cx="96012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55700">
            <a:lnSpc>
              <a:spcPct val="90000"/>
            </a:lnSpc>
            <a:spcBef>
              <a:spcPct val="0"/>
            </a:spcBef>
            <a:spcAft>
              <a:spcPct val="35000"/>
            </a:spcAft>
            <a:buNone/>
          </a:pPr>
          <a:r>
            <a:rPr lang="en-IN" sz="2600" b="1" kern="1200" dirty="0"/>
            <a:t>CO3 : </a:t>
          </a:r>
          <a:r>
            <a:rPr lang="en-IN" sz="2800" kern="1200" dirty="0">
              <a:solidFill>
                <a:prstClr val="black"/>
              </a:solidFill>
              <a:latin typeface="Calibri" panose="020F0502020204030204"/>
              <a:ea typeface="+mn-ea"/>
              <a:cs typeface="+mn-cs"/>
            </a:rPr>
            <a:t>Distinguish</a:t>
          </a:r>
          <a:r>
            <a:rPr lang="en-IN" sz="2600" b="1" kern="1200" dirty="0"/>
            <a:t> between different categories of design patterns.</a:t>
          </a:r>
          <a:endParaRPr lang="en-IN" sz="2600" kern="1200" dirty="0"/>
        </a:p>
      </dsp:txBody>
      <dsp:txXfrm>
        <a:off x="32771" y="32907"/>
        <a:ext cx="9535658" cy="6057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270"/>
          <a:ext cx="9601201"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11250">
            <a:lnSpc>
              <a:spcPct val="90000"/>
            </a:lnSpc>
            <a:spcBef>
              <a:spcPct val="0"/>
            </a:spcBef>
            <a:spcAft>
              <a:spcPct val="35000"/>
            </a:spcAft>
            <a:buNone/>
          </a:pPr>
          <a:r>
            <a:rPr lang="en-US" sz="2500" b="1" kern="1200" dirty="0"/>
            <a:t>CO4 : </a:t>
          </a:r>
          <a:r>
            <a:rPr lang="en-US" sz="2800" kern="1200" dirty="0">
              <a:solidFill>
                <a:prstClr val="black"/>
              </a:solidFill>
              <a:latin typeface="Calibri" panose="020F0502020204030204"/>
              <a:ea typeface="+mn-ea"/>
              <a:cs typeface="+mn-cs"/>
            </a:rPr>
            <a:t>Ability</a:t>
          </a:r>
          <a:r>
            <a:rPr lang="en-US" sz="2500" b="1" kern="1200" dirty="0"/>
            <a:t> to common design pattern for incremental development.</a:t>
          </a:r>
          <a:endParaRPr lang="en-IN" sz="2500" kern="1200" dirty="0"/>
        </a:p>
      </dsp:txBody>
      <dsp:txXfrm>
        <a:off x="32771" y="33041"/>
        <a:ext cx="9535659" cy="6057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91967"/>
          <a:ext cx="9601200" cy="1217286"/>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11250">
            <a:lnSpc>
              <a:spcPct val="90000"/>
            </a:lnSpc>
            <a:spcBef>
              <a:spcPct val="0"/>
            </a:spcBef>
            <a:spcAft>
              <a:spcPct val="35000"/>
            </a:spcAft>
            <a:buNone/>
          </a:pPr>
          <a:r>
            <a:rPr lang="en-IN" sz="2500" b="1" kern="1200" dirty="0"/>
            <a:t>CO5 : </a:t>
          </a:r>
          <a:r>
            <a:rPr lang="en-IN" sz="2800" kern="1200" dirty="0">
              <a:solidFill>
                <a:prstClr val="black"/>
              </a:solidFill>
              <a:latin typeface="Calibri" panose="020F0502020204030204"/>
              <a:ea typeface="+mn-ea"/>
              <a:cs typeface="+mn-cs"/>
            </a:rPr>
            <a:t>Identify</a:t>
          </a:r>
          <a:r>
            <a:rPr lang="en-IN" sz="2500" b="1" kern="1200" dirty="0"/>
            <a:t> appropriate design pattern for a given problem and design the software using pattern oriented architecture.</a:t>
          </a:r>
          <a:endParaRPr lang="en-IN" sz="2500" kern="1200" dirty="0"/>
        </a:p>
      </dsp:txBody>
      <dsp:txXfrm>
        <a:off x="59423" y="251390"/>
        <a:ext cx="9482354" cy="10984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Engineering</a:t>
          </a:r>
          <a:r>
            <a:rPr lang="en-US" sz="2800" b="1" kern="1200" dirty="0"/>
            <a:t> Graduates will be able to</a:t>
          </a:r>
          <a:r>
            <a:rPr lang="en-US" sz="2800" kern="1200" dirty="0"/>
            <a:t>:</a:t>
          </a:r>
          <a:endParaRPr lang="en-IN" sz="2800" kern="1200" dirty="0"/>
        </a:p>
      </dsp:txBody>
      <dsp:txXfrm>
        <a:off x="33445" y="33779"/>
        <a:ext cx="7553110" cy="6182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27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kern="1200" dirty="0">
              <a:solidFill>
                <a:prstClr val="black"/>
              </a:solidFill>
              <a:latin typeface="Calibri" panose="020F0502020204030204"/>
              <a:ea typeface="+mn-ea"/>
              <a:cs typeface="+mn-cs"/>
            </a:rPr>
            <a:t>Engineering</a:t>
          </a:r>
          <a:r>
            <a:rPr lang="en-US" sz="2800" b="1" kern="1200" dirty="0"/>
            <a:t> Knowledge</a:t>
          </a:r>
          <a:endParaRPr lang="en-IN" sz="2800" kern="1200" dirty="0"/>
        </a:p>
      </dsp:txBody>
      <dsp:txXfrm>
        <a:off x="32771" y="33041"/>
        <a:ext cx="7554458" cy="6057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7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PO2 : Problem Analysis</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54521"/>
          <a:ext cx="9982200" cy="1216800"/>
        </a:xfrm>
        <a:prstGeom prst="roundRect">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kern="1200" dirty="0"/>
            <a:t>Creational Patterns: Abstract Factory, Builder , Factory Pattern, Prototype Pattern , Singleton Pattern. </a:t>
          </a:r>
        </a:p>
      </dsp:txBody>
      <dsp:txXfrm>
        <a:off x="59399" y="113920"/>
        <a:ext cx="9863402" cy="109800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4230"/>
          <a:ext cx="7619999" cy="663389"/>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2384" y="36614"/>
        <a:ext cx="7555231" cy="59862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54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kern="1200" dirty="0">
              <a:solidFill>
                <a:prstClr val="black"/>
              </a:solidFill>
              <a:latin typeface="Calibri" panose="020F0502020204030204"/>
              <a:ea typeface="+mn-ea"/>
              <a:cs typeface="+mn-cs"/>
            </a:rPr>
            <a:t>Modern</a:t>
          </a:r>
          <a:r>
            <a:rPr lang="en-US" sz="2800" b="1" kern="1200" dirty="0"/>
            <a:t> tool usage</a:t>
          </a:r>
          <a:endParaRPr lang="en-IN" sz="2800" kern="1200" dirty="0"/>
        </a:p>
      </dsp:txBody>
      <dsp:txXfrm>
        <a:off x="32771" y="33311"/>
        <a:ext cx="7554458" cy="60576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27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kern="1200" dirty="0">
              <a:solidFill>
                <a:prstClr val="black"/>
              </a:solidFill>
              <a:latin typeface="Calibri" panose="020F0502020204030204"/>
              <a:ea typeface="+mn-ea"/>
              <a:cs typeface="+mn-cs"/>
            </a:rPr>
            <a:t>Environment</a:t>
          </a:r>
          <a:r>
            <a:rPr lang="en-US" sz="2800" b="1" kern="1200" dirty="0">
              <a:latin typeface="+mj-lt"/>
              <a:ea typeface="Calibri" panose="020F0502020204030204" pitchFamily="34" charset="0"/>
            </a:rPr>
            <a:t> and sustainability</a:t>
          </a:r>
          <a:endParaRPr lang="en-IN" sz="2800" kern="1200" dirty="0"/>
        </a:p>
      </dsp:txBody>
      <dsp:txXfrm>
        <a:off x="32771" y="33041"/>
        <a:ext cx="7554458" cy="60576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7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a:t>
          </a:r>
          <a:r>
            <a:rPr lang="en-US" sz="2800" kern="1200" dirty="0">
              <a:solidFill>
                <a:prstClr val="black"/>
              </a:solidFill>
              <a:latin typeface="Calibri" panose="020F0502020204030204"/>
              <a:ea typeface="+mn-ea"/>
              <a:cs typeface="+mn-cs"/>
            </a:rPr>
            <a:t>Ethics</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27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PO9 : Individual and teamwork</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270"/>
          <a:ext cx="7619999"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kern="1200" dirty="0">
              <a:solidFill>
                <a:prstClr val="black"/>
              </a:solidFill>
              <a:latin typeface="Calibri" panose="020F0502020204030204"/>
              <a:ea typeface="+mn-ea"/>
              <a:cs typeface="+mn-cs"/>
            </a:rPr>
            <a:t>Communication</a:t>
          </a:r>
          <a:endParaRPr lang="en-IN" sz="2800" kern="1200" dirty="0">
            <a:solidFill>
              <a:prstClr val="black"/>
            </a:solidFill>
            <a:latin typeface="Calibri" panose="020F0502020204030204"/>
            <a:ea typeface="+mn-ea"/>
            <a:cs typeface="+mn-cs"/>
          </a:endParaRPr>
        </a:p>
      </dsp:txBody>
      <dsp:txXfrm>
        <a:off x="32771" y="33041"/>
        <a:ext cx="7554457" cy="60576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54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a:t>
          </a:r>
          <a:r>
            <a:rPr lang="en-US" sz="2800" kern="1200" dirty="0">
              <a:solidFill>
                <a:prstClr val="black"/>
              </a:solidFill>
              <a:latin typeface="Calibri" panose="020F0502020204030204"/>
              <a:ea typeface="+mn-ea"/>
              <a:cs typeface="+mn-cs"/>
            </a:rPr>
            <a:t>management</a:t>
          </a:r>
          <a:r>
            <a:rPr lang="en-US" sz="2800" b="1" kern="1200" dirty="0">
              <a:latin typeface="+mj-lt"/>
              <a:ea typeface="Times New Roman" panose="02020603050405020304" pitchFamily="18" charset="0"/>
              <a:cs typeface="Times New Roman" panose="02020603050405020304" pitchFamily="18" charset="0"/>
            </a:rPr>
            <a:t> and finance</a:t>
          </a:r>
          <a:endParaRPr lang="en-IN" sz="2800" kern="1200" dirty="0"/>
        </a:p>
      </dsp:txBody>
      <dsp:txXfrm>
        <a:off x="32771" y="33311"/>
        <a:ext cx="7554458" cy="6057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488431"/>
          <a:ext cx="9982200" cy="1292850"/>
        </a:xfrm>
        <a:prstGeom prst="roundRect">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kern="1200" baseline="0" dirty="0"/>
            <a:t>Structural Pattern Part-I, Adapter, Bridge, Composite.</a:t>
          </a:r>
        </a:p>
        <a:p>
          <a:pPr marL="0" lvl="0" indent="0" algn="l" defTabSz="1244600">
            <a:lnSpc>
              <a:spcPct val="90000"/>
            </a:lnSpc>
            <a:spcBef>
              <a:spcPct val="0"/>
            </a:spcBef>
            <a:spcAft>
              <a:spcPct val="35000"/>
            </a:spcAft>
            <a:buNone/>
          </a:pPr>
          <a:r>
            <a:rPr lang="en-US" sz="2800" b="0" kern="1200" baseline="0" dirty="0"/>
            <a:t>Structural Pattern Part-II, Decorator, Facade, Flyweight, Proxy.</a:t>
          </a:r>
          <a:endParaRPr lang="en-IN" sz="2800" b="0" kern="1200" dirty="0"/>
        </a:p>
      </dsp:txBody>
      <dsp:txXfrm>
        <a:off x="63112" y="551543"/>
        <a:ext cx="9855976" cy="1166626"/>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a:t>
          </a:r>
          <a:r>
            <a:rPr lang="en-US" sz="2800" kern="1200" dirty="0">
              <a:solidFill>
                <a:prstClr val="black"/>
              </a:solidFill>
              <a:latin typeface="Calibri" panose="020F0502020204030204"/>
              <a:ea typeface="+mn-ea"/>
              <a:cs typeface="+mn-cs"/>
            </a:rPr>
            <a:t>learning</a:t>
          </a:r>
          <a:endParaRPr lang="en-IN" sz="2800" kern="1200" dirty="0">
            <a:solidFill>
              <a:prstClr val="black"/>
            </a:solidFill>
            <a:latin typeface="Calibri" panose="020F0502020204030204"/>
            <a:ea typeface="+mn-ea"/>
            <a:cs typeface="+mn-cs"/>
          </a:endParaRPr>
        </a:p>
      </dsp:txBody>
      <dsp:txXfrm>
        <a:off x="32765" y="32765"/>
        <a:ext cx="7554470" cy="605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18B38-BDBB-470A-815C-35A2A46B78E0}">
      <dsp:nvSpPr>
        <dsp:cNvPr id="0" name=""/>
        <dsp:cNvSpPr/>
      </dsp:nvSpPr>
      <dsp:spPr>
        <a:xfrm>
          <a:off x="0" y="0"/>
          <a:ext cx="10287000" cy="2131959"/>
        </a:xfrm>
        <a:prstGeom prst="roundRect">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kern="1200" dirty="0"/>
            <a:t>Behavioral Patterns Part: I, Chain of Responsibility, Command, Interpreter, Iterator Pattern.</a:t>
          </a:r>
        </a:p>
        <a:p>
          <a:pPr marL="0" lvl="0" indent="0" algn="l" defTabSz="1333500">
            <a:lnSpc>
              <a:spcPct val="90000"/>
            </a:lnSpc>
            <a:spcBef>
              <a:spcPct val="0"/>
            </a:spcBef>
            <a:spcAft>
              <a:spcPct val="35000"/>
            </a:spcAft>
            <a:buNone/>
          </a:pPr>
          <a:r>
            <a:rPr lang="en-US" sz="3000" b="0" kern="1200" dirty="0"/>
            <a:t>Behavioral Patterns Part: II, Mediator, Memento, Observer, Patterns.</a:t>
          </a:r>
          <a:endParaRPr lang="en-IN" sz="3000" b="0" kern="1200" dirty="0"/>
        </a:p>
      </dsp:txBody>
      <dsp:txXfrm>
        <a:off x="104074" y="104074"/>
        <a:ext cx="10078852" cy="19238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62EE7-FABA-4866-9EA3-FF4FDE080AED}">
      <dsp:nvSpPr>
        <dsp:cNvPr id="0" name=""/>
        <dsp:cNvSpPr/>
      </dsp:nvSpPr>
      <dsp:spPr>
        <a:xfrm>
          <a:off x="0" y="309551"/>
          <a:ext cx="9982200" cy="1869660"/>
        </a:xfrm>
        <a:prstGeom prst="roundRect">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Behavioral Patterns Part: III, State, Strategy, Template Method, Visitor, What to Expect from Design Patterns. A case Study: Designing a document Editor. </a:t>
          </a:r>
        </a:p>
      </dsp:txBody>
      <dsp:txXfrm>
        <a:off x="91269" y="400820"/>
        <a:ext cx="9799662" cy="16871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In this semester, the students will </a:t>
          </a:r>
          <a:endParaRPr lang="en-IN" sz="2800" kern="1200" dirty="0">
            <a:solidFill>
              <a:schemeClr val="tx1"/>
            </a:solidFill>
          </a:endParaRPr>
        </a:p>
      </dsp:txBody>
      <dsp:txXfrm>
        <a:off x="25524" y="25700"/>
        <a:ext cx="6121151" cy="4718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594"/>
          <a:ext cx="10134600" cy="881459"/>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a:t>
          </a:r>
          <a:r>
            <a:rPr lang="en-US" sz="2400" kern="1200" dirty="0"/>
            <a:t>how to </a:t>
          </a:r>
          <a:r>
            <a:rPr lang="en-US" sz="2400" b="0" i="0" kern="1200" dirty="0"/>
            <a:t>show relationships and interactions between classes or objects.</a:t>
          </a:r>
          <a:endParaRPr lang="en-IN" sz="2800" kern="1200" dirty="0"/>
        </a:p>
      </dsp:txBody>
      <dsp:txXfrm>
        <a:off x="43029" y="43623"/>
        <a:ext cx="10048542" cy="7954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922"/>
          <a:ext cx="10134600" cy="953184"/>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to speed up the development process by providing well-tested, proven development/design paradigms. </a:t>
          </a:r>
          <a:endParaRPr lang="en-IN" sz="2800" kern="1200" dirty="0">
            <a:solidFill>
              <a:prstClr val="black"/>
            </a:solidFill>
            <a:latin typeface="Calibri" panose="020F0502020204030204"/>
            <a:ea typeface="+mn-ea"/>
            <a:cs typeface="+mn-cs"/>
          </a:endParaRPr>
        </a:p>
      </dsp:txBody>
      <dsp:txXfrm>
        <a:off x="46531" y="47453"/>
        <a:ext cx="10041538" cy="8601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508201"/>
          <a:ext cx="10165080" cy="719375"/>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Select a specific design pattern for the solution of a given design problem.</a:t>
          </a:r>
          <a:endParaRPr lang="en-IN" sz="2800" kern="1200" dirty="0">
            <a:solidFill>
              <a:prstClr val="black"/>
            </a:solidFill>
            <a:latin typeface="Calibri" panose="020F0502020204030204"/>
            <a:ea typeface="+mn-ea"/>
            <a:cs typeface="+mn-cs"/>
          </a:endParaRPr>
        </a:p>
      </dsp:txBody>
      <dsp:txXfrm>
        <a:off x="35117" y="543318"/>
        <a:ext cx="10094846" cy="6491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70BA8-F2A7-4144-9FC8-3BC9866D8187}" type="datetimeFigureOut">
              <a:rPr lang="en-IN" smtClean="0"/>
              <a:t>20-06-2024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FAC18-5705-4CC6-9CEC-5C8FFDA54FC2}" type="slidenum">
              <a:rPr lang="en-IN" smtClean="0"/>
              <a:t>‹#›</a:t>
            </a:fld>
            <a:endParaRPr lang="en-IN"/>
          </a:p>
        </p:txBody>
      </p:sp>
    </p:spTree>
    <p:extLst>
      <p:ext uri="{BB962C8B-B14F-4D97-AF65-F5344CB8AC3E}">
        <p14:creationId xmlns:p14="http://schemas.microsoft.com/office/powerpoint/2010/main" val="2344997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36</a:t>
            </a:fld>
            <a:endParaRPr lang="en-US"/>
          </a:p>
        </p:txBody>
      </p:sp>
    </p:spTree>
    <p:extLst>
      <p:ext uri="{BB962C8B-B14F-4D97-AF65-F5344CB8AC3E}">
        <p14:creationId xmlns:p14="http://schemas.microsoft.com/office/powerpoint/2010/main" val="1932164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37</a:t>
            </a:fld>
            <a:endParaRPr lang="en-US"/>
          </a:p>
        </p:txBody>
      </p:sp>
    </p:spTree>
    <p:extLst>
      <p:ext uri="{BB962C8B-B14F-4D97-AF65-F5344CB8AC3E}">
        <p14:creationId xmlns:p14="http://schemas.microsoft.com/office/powerpoint/2010/main" val="4277455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38</a:t>
            </a:fld>
            <a:endParaRPr lang="en-US"/>
          </a:p>
        </p:txBody>
      </p:sp>
    </p:spTree>
    <p:extLst>
      <p:ext uri="{BB962C8B-B14F-4D97-AF65-F5344CB8AC3E}">
        <p14:creationId xmlns:p14="http://schemas.microsoft.com/office/powerpoint/2010/main" val="1918030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extLst>
      <p:ext uri="{BB962C8B-B14F-4D97-AF65-F5344CB8AC3E}">
        <p14:creationId xmlns:p14="http://schemas.microsoft.com/office/powerpoint/2010/main" val="4096376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Tree>
    <p:extLst>
      <p:ext uri="{BB962C8B-B14F-4D97-AF65-F5344CB8AC3E}">
        <p14:creationId xmlns:p14="http://schemas.microsoft.com/office/powerpoint/2010/main" val="4287951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Tree>
    <p:extLst>
      <p:ext uri="{BB962C8B-B14F-4D97-AF65-F5344CB8AC3E}">
        <p14:creationId xmlns:p14="http://schemas.microsoft.com/office/powerpoint/2010/main" val="3628788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extLst>
      <p:ext uri="{BB962C8B-B14F-4D97-AF65-F5344CB8AC3E}">
        <p14:creationId xmlns:p14="http://schemas.microsoft.com/office/powerpoint/2010/main" val="55162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extLst>
      <p:ext uri="{BB962C8B-B14F-4D97-AF65-F5344CB8AC3E}">
        <p14:creationId xmlns:p14="http://schemas.microsoft.com/office/powerpoint/2010/main" val="319093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4646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104389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5925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2817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309145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extLst>
      <p:ext uri="{BB962C8B-B14F-4D97-AF65-F5344CB8AC3E}">
        <p14:creationId xmlns:p14="http://schemas.microsoft.com/office/powerpoint/2010/main" val="4211705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34</a:t>
            </a:fld>
            <a:endParaRPr lang="en-US"/>
          </a:p>
        </p:txBody>
      </p:sp>
    </p:spTree>
    <p:extLst>
      <p:ext uri="{BB962C8B-B14F-4D97-AF65-F5344CB8AC3E}">
        <p14:creationId xmlns:p14="http://schemas.microsoft.com/office/powerpoint/2010/main" val="446308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35</a:t>
            </a:fld>
            <a:endParaRPr lang="en-US"/>
          </a:p>
        </p:txBody>
      </p:sp>
    </p:spTree>
    <p:extLst>
      <p:ext uri="{BB962C8B-B14F-4D97-AF65-F5344CB8AC3E}">
        <p14:creationId xmlns:p14="http://schemas.microsoft.com/office/powerpoint/2010/main" val="214113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0EA2-9C23-0220-8EAA-E146FD636D0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0F3567-E3B4-C50A-F922-A777841CB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CC6A3F-EFCE-298D-E7F2-3CC70CD8A98B}"/>
              </a:ext>
            </a:extLst>
          </p:cNvPr>
          <p:cNvSpPr>
            <a:spLocks noGrp="1"/>
          </p:cNvSpPr>
          <p:nvPr>
            <p:ph type="dt" sz="half" idx="10"/>
          </p:nvPr>
        </p:nvSpPr>
        <p:spPr/>
        <p:txBody>
          <a:bodyPr/>
          <a:lstStyle/>
          <a:p>
            <a:fld id="{68990AF1-E7EB-448F-A6E9-86F19300FDB0}" type="datetime1">
              <a:rPr lang="en-US" smtClean="0"/>
              <a:t>6/20/2024</a:t>
            </a:fld>
            <a:endParaRPr lang="en-IN"/>
          </a:p>
        </p:txBody>
      </p:sp>
      <p:sp>
        <p:nvSpPr>
          <p:cNvPr id="5" name="Footer Placeholder 4">
            <a:extLst>
              <a:ext uri="{FF2B5EF4-FFF2-40B4-BE49-F238E27FC236}">
                <a16:creationId xmlns:a16="http://schemas.microsoft.com/office/drawing/2014/main" id="{5AC1C644-651C-FECF-6688-15E41524F625}"/>
              </a:ext>
            </a:extLst>
          </p:cNvPr>
          <p:cNvSpPr>
            <a:spLocks noGrp="1"/>
          </p:cNvSpPr>
          <p:nvPr>
            <p:ph type="ftr" sz="quarter" idx="11"/>
          </p:nvPr>
        </p:nvSpPr>
        <p:spPr/>
        <p:txBody>
          <a:bodyPr/>
          <a:lstStyle/>
          <a:p>
            <a:r>
              <a:rPr lang="en-IN"/>
              <a:t>Shweta Singh                                           Design Pattern                                    Unit II</a:t>
            </a:r>
          </a:p>
        </p:txBody>
      </p:sp>
      <p:sp>
        <p:nvSpPr>
          <p:cNvPr id="6" name="Slide Number Placeholder 5">
            <a:extLst>
              <a:ext uri="{FF2B5EF4-FFF2-40B4-BE49-F238E27FC236}">
                <a16:creationId xmlns:a16="http://schemas.microsoft.com/office/drawing/2014/main" id="{4D6D8F36-52E2-83C8-B884-951329CACF9F}"/>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414117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8028-CD4A-C286-06E8-EA3534A6759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C62D76-1A82-E25B-8F6D-461C3E1A2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1BEE4-DB72-7FDD-D62F-98BC2320C289}"/>
              </a:ext>
            </a:extLst>
          </p:cNvPr>
          <p:cNvSpPr>
            <a:spLocks noGrp="1"/>
          </p:cNvSpPr>
          <p:nvPr>
            <p:ph type="dt" sz="half" idx="10"/>
          </p:nvPr>
        </p:nvSpPr>
        <p:spPr/>
        <p:txBody>
          <a:bodyPr/>
          <a:lstStyle/>
          <a:p>
            <a:fld id="{3665FDAC-F58E-453F-B036-E35F06407261}" type="datetime1">
              <a:rPr lang="en-US" smtClean="0"/>
              <a:t>6/20/2024</a:t>
            </a:fld>
            <a:endParaRPr lang="en-IN"/>
          </a:p>
        </p:txBody>
      </p:sp>
      <p:sp>
        <p:nvSpPr>
          <p:cNvPr id="5" name="Footer Placeholder 4">
            <a:extLst>
              <a:ext uri="{FF2B5EF4-FFF2-40B4-BE49-F238E27FC236}">
                <a16:creationId xmlns:a16="http://schemas.microsoft.com/office/drawing/2014/main" id="{16A7053B-8F27-2480-649D-CA15E40E3F49}"/>
              </a:ext>
            </a:extLst>
          </p:cNvPr>
          <p:cNvSpPr>
            <a:spLocks noGrp="1"/>
          </p:cNvSpPr>
          <p:nvPr>
            <p:ph type="ftr" sz="quarter" idx="11"/>
          </p:nvPr>
        </p:nvSpPr>
        <p:spPr/>
        <p:txBody>
          <a:bodyPr/>
          <a:lstStyle/>
          <a:p>
            <a:r>
              <a:rPr lang="en-IN"/>
              <a:t>Shweta Singh                                           Design Pattern                                    Unit II</a:t>
            </a:r>
          </a:p>
        </p:txBody>
      </p:sp>
      <p:sp>
        <p:nvSpPr>
          <p:cNvPr id="6" name="Slide Number Placeholder 5">
            <a:extLst>
              <a:ext uri="{FF2B5EF4-FFF2-40B4-BE49-F238E27FC236}">
                <a16:creationId xmlns:a16="http://schemas.microsoft.com/office/drawing/2014/main" id="{89192D65-9EFA-E051-C073-BB93E0129361}"/>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95051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525B9-7601-06B2-3D29-1501B2937C6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1B5A9-C8E9-FD46-8DCE-E03978290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90C45-135F-563E-374E-1699147847BA}"/>
              </a:ext>
            </a:extLst>
          </p:cNvPr>
          <p:cNvSpPr>
            <a:spLocks noGrp="1"/>
          </p:cNvSpPr>
          <p:nvPr>
            <p:ph type="dt" sz="half" idx="10"/>
          </p:nvPr>
        </p:nvSpPr>
        <p:spPr/>
        <p:txBody>
          <a:bodyPr/>
          <a:lstStyle/>
          <a:p>
            <a:fld id="{B015F0E9-A7D5-49EA-9C50-B56A08351CE8}" type="datetime1">
              <a:rPr lang="en-US" smtClean="0"/>
              <a:t>6/20/2024</a:t>
            </a:fld>
            <a:endParaRPr lang="en-IN"/>
          </a:p>
        </p:txBody>
      </p:sp>
      <p:sp>
        <p:nvSpPr>
          <p:cNvPr id="5" name="Footer Placeholder 4">
            <a:extLst>
              <a:ext uri="{FF2B5EF4-FFF2-40B4-BE49-F238E27FC236}">
                <a16:creationId xmlns:a16="http://schemas.microsoft.com/office/drawing/2014/main" id="{AAC7DC0C-B3CA-B743-9BCB-18DEFC68A377}"/>
              </a:ext>
            </a:extLst>
          </p:cNvPr>
          <p:cNvSpPr>
            <a:spLocks noGrp="1"/>
          </p:cNvSpPr>
          <p:nvPr>
            <p:ph type="ftr" sz="quarter" idx="11"/>
          </p:nvPr>
        </p:nvSpPr>
        <p:spPr/>
        <p:txBody>
          <a:bodyPr/>
          <a:lstStyle/>
          <a:p>
            <a:r>
              <a:rPr lang="en-IN"/>
              <a:t>Shweta Singh                                           Design Pattern                                    Unit II</a:t>
            </a:r>
          </a:p>
        </p:txBody>
      </p:sp>
      <p:sp>
        <p:nvSpPr>
          <p:cNvPr id="6" name="Slide Number Placeholder 5">
            <a:extLst>
              <a:ext uri="{FF2B5EF4-FFF2-40B4-BE49-F238E27FC236}">
                <a16:creationId xmlns:a16="http://schemas.microsoft.com/office/drawing/2014/main" id="{C33DAC65-A7F2-DE7F-A618-1028623E3E29}"/>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41644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6236-3C6E-C142-BDF7-CC6BFF57251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24C662-F8E4-1C91-F26A-CDDA685B19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FEFFD-694F-542B-B035-A06B8985A330}"/>
              </a:ext>
            </a:extLst>
          </p:cNvPr>
          <p:cNvSpPr>
            <a:spLocks noGrp="1"/>
          </p:cNvSpPr>
          <p:nvPr>
            <p:ph type="dt" sz="half" idx="10"/>
          </p:nvPr>
        </p:nvSpPr>
        <p:spPr/>
        <p:txBody>
          <a:bodyPr/>
          <a:lstStyle/>
          <a:p>
            <a:fld id="{CDCFE8D2-666F-4EA8-842E-86DB3C3F6787}" type="datetime1">
              <a:rPr lang="en-US" smtClean="0"/>
              <a:t>6/20/2024</a:t>
            </a:fld>
            <a:endParaRPr lang="en-IN"/>
          </a:p>
        </p:txBody>
      </p:sp>
      <p:sp>
        <p:nvSpPr>
          <p:cNvPr id="5" name="Footer Placeholder 4">
            <a:extLst>
              <a:ext uri="{FF2B5EF4-FFF2-40B4-BE49-F238E27FC236}">
                <a16:creationId xmlns:a16="http://schemas.microsoft.com/office/drawing/2014/main" id="{D3AFC543-1381-358C-B41C-C5C9DA6A9C47}"/>
              </a:ext>
            </a:extLst>
          </p:cNvPr>
          <p:cNvSpPr>
            <a:spLocks noGrp="1"/>
          </p:cNvSpPr>
          <p:nvPr>
            <p:ph type="ftr" sz="quarter" idx="11"/>
          </p:nvPr>
        </p:nvSpPr>
        <p:spPr/>
        <p:txBody>
          <a:bodyPr/>
          <a:lstStyle/>
          <a:p>
            <a:r>
              <a:rPr lang="en-IN"/>
              <a:t>Shweta Singh                                           Design Pattern                                    Unit II</a:t>
            </a:r>
          </a:p>
        </p:txBody>
      </p:sp>
      <p:sp>
        <p:nvSpPr>
          <p:cNvPr id="6" name="Slide Number Placeholder 5">
            <a:extLst>
              <a:ext uri="{FF2B5EF4-FFF2-40B4-BE49-F238E27FC236}">
                <a16:creationId xmlns:a16="http://schemas.microsoft.com/office/drawing/2014/main" id="{355F7CC2-BD79-8DC3-04C6-4F6D7DAA5901}"/>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90192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F21F-00CB-9BCE-3472-704394CCFCD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6809A5-8CB2-C495-A5BF-F4FC3AA5CA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C7312-E80F-29DE-3590-4036A630742E}"/>
              </a:ext>
            </a:extLst>
          </p:cNvPr>
          <p:cNvSpPr>
            <a:spLocks noGrp="1"/>
          </p:cNvSpPr>
          <p:nvPr>
            <p:ph type="dt" sz="half" idx="10"/>
          </p:nvPr>
        </p:nvSpPr>
        <p:spPr/>
        <p:txBody>
          <a:bodyPr/>
          <a:lstStyle/>
          <a:p>
            <a:fld id="{60561B7A-FAE6-4821-9EA8-2430BE5D4D3C}" type="datetime1">
              <a:rPr lang="en-US" smtClean="0"/>
              <a:t>6/20/2024</a:t>
            </a:fld>
            <a:endParaRPr lang="en-IN"/>
          </a:p>
        </p:txBody>
      </p:sp>
      <p:sp>
        <p:nvSpPr>
          <p:cNvPr id="5" name="Footer Placeholder 4">
            <a:extLst>
              <a:ext uri="{FF2B5EF4-FFF2-40B4-BE49-F238E27FC236}">
                <a16:creationId xmlns:a16="http://schemas.microsoft.com/office/drawing/2014/main" id="{1FF19720-E1B4-D817-4D9A-F6B7DE1A43A6}"/>
              </a:ext>
            </a:extLst>
          </p:cNvPr>
          <p:cNvSpPr>
            <a:spLocks noGrp="1"/>
          </p:cNvSpPr>
          <p:nvPr>
            <p:ph type="ftr" sz="quarter" idx="11"/>
          </p:nvPr>
        </p:nvSpPr>
        <p:spPr/>
        <p:txBody>
          <a:bodyPr/>
          <a:lstStyle/>
          <a:p>
            <a:r>
              <a:rPr lang="en-IN"/>
              <a:t>Shweta Singh                                           Design Pattern                                    Unit II</a:t>
            </a:r>
          </a:p>
        </p:txBody>
      </p:sp>
      <p:sp>
        <p:nvSpPr>
          <p:cNvPr id="6" name="Slide Number Placeholder 5">
            <a:extLst>
              <a:ext uri="{FF2B5EF4-FFF2-40B4-BE49-F238E27FC236}">
                <a16:creationId xmlns:a16="http://schemas.microsoft.com/office/drawing/2014/main" id="{221C970B-3549-ECB4-09B1-3747364A0BBC}"/>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29501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3665-1945-3A0C-0DD7-15D28352FFA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C3F5C2-5253-AF1E-A259-E9A8D228CC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39652D-F3DF-134C-A21E-B71AEC5FF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DF806A-7F34-57F5-7D05-CB6DF55740FD}"/>
              </a:ext>
            </a:extLst>
          </p:cNvPr>
          <p:cNvSpPr>
            <a:spLocks noGrp="1"/>
          </p:cNvSpPr>
          <p:nvPr>
            <p:ph type="dt" sz="half" idx="10"/>
          </p:nvPr>
        </p:nvSpPr>
        <p:spPr/>
        <p:txBody>
          <a:bodyPr/>
          <a:lstStyle/>
          <a:p>
            <a:fld id="{8D00A3EA-5DCC-4F69-BE2F-29AAB60AD8FC}" type="datetime1">
              <a:rPr lang="en-US" smtClean="0"/>
              <a:t>6/20/2024</a:t>
            </a:fld>
            <a:endParaRPr lang="en-IN"/>
          </a:p>
        </p:txBody>
      </p:sp>
      <p:sp>
        <p:nvSpPr>
          <p:cNvPr id="6" name="Footer Placeholder 5">
            <a:extLst>
              <a:ext uri="{FF2B5EF4-FFF2-40B4-BE49-F238E27FC236}">
                <a16:creationId xmlns:a16="http://schemas.microsoft.com/office/drawing/2014/main" id="{6AEB1495-C0D0-8E82-2A93-4EC8624CAEF6}"/>
              </a:ext>
            </a:extLst>
          </p:cNvPr>
          <p:cNvSpPr>
            <a:spLocks noGrp="1"/>
          </p:cNvSpPr>
          <p:nvPr>
            <p:ph type="ftr" sz="quarter" idx="11"/>
          </p:nvPr>
        </p:nvSpPr>
        <p:spPr/>
        <p:txBody>
          <a:bodyPr/>
          <a:lstStyle/>
          <a:p>
            <a:r>
              <a:rPr lang="en-IN"/>
              <a:t>Shweta Singh                                           Design Pattern                                    Unit II</a:t>
            </a:r>
          </a:p>
        </p:txBody>
      </p:sp>
      <p:sp>
        <p:nvSpPr>
          <p:cNvPr id="7" name="Slide Number Placeholder 6">
            <a:extLst>
              <a:ext uri="{FF2B5EF4-FFF2-40B4-BE49-F238E27FC236}">
                <a16:creationId xmlns:a16="http://schemas.microsoft.com/office/drawing/2014/main" id="{9E43CFD3-322B-640A-10C3-8151DA22F40B}"/>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390666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2259-FEAF-49BE-6B5E-FB8FF5D1F84F}"/>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8A2A30-CC47-E4BB-9FF3-F6C0BF820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67493-1A93-7B64-C7B9-BCAEF91F1C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2362BC-CF70-8199-6502-F726E6FC2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4541E-CF68-B1FC-BF40-60F1B6F8C5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AC1C3D-2CB8-0051-009C-9A2E9302DC40}"/>
              </a:ext>
            </a:extLst>
          </p:cNvPr>
          <p:cNvSpPr>
            <a:spLocks noGrp="1"/>
          </p:cNvSpPr>
          <p:nvPr>
            <p:ph type="dt" sz="half" idx="10"/>
          </p:nvPr>
        </p:nvSpPr>
        <p:spPr/>
        <p:txBody>
          <a:bodyPr/>
          <a:lstStyle/>
          <a:p>
            <a:fld id="{2098FB38-2F4C-46B8-B769-4804C2C69628}" type="datetime1">
              <a:rPr lang="en-US" smtClean="0"/>
              <a:t>6/20/2024</a:t>
            </a:fld>
            <a:endParaRPr lang="en-IN"/>
          </a:p>
        </p:txBody>
      </p:sp>
      <p:sp>
        <p:nvSpPr>
          <p:cNvPr id="8" name="Footer Placeholder 7">
            <a:extLst>
              <a:ext uri="{FF2B5EF4-FFF2-40B4-BE49-F238E27FC236}">
                <a16:creationId xmlns:a16="http://schemas.microsoft.com/office/drawing/2014/main" id="{89A5AF3E-0265-B759-A0E7-DE3F3E1196C9}"/>
              </a:ext>
            </a:extLst>
          </p:cNvPr>
          <p:cNvSpPr>
            <a:spLocks noGrp="1"/>
          </p:cNvSpPr>
          <p:nvPr>
            <p:ph type="ftr" sz="quarter" idx="11"/>
          </p:nvPr>
        </p:nvSpPr>
        <p:spPr/>
        <p:txBody>
          <a:bodyPr/>
          <a:lstStyle/>
          <a:p>
            <a:r>
              <a:rPr lang="en-IN"/>
              <a:t>Shweta Singh                                           Design Pattern                                    Unit II</a:t>
            </a:r>
          </a:p>
        </p:txBody>
      </p:sp>
      <p:sp>
        <p:nvSpPr>
          <p:cNvPr id="9" name="Slide Number Placeholder 8">
            <a:extLst>
              <a:ext uri="{FF2B5EF4-FFF2-40B4-BE49-F238E27FC236}">
                <a16:creationId xmlns:a16="http://schemas.microsoft.com/office/drawing/2014/main" id="{BF301FDA-7822-45E4-92C3-7E6B3EADA76F}"/>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64409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CA50-4134-2AFE-DB5F-40867D1EA12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3F3DAF-1AF1-A5C0-55F3-CD4100E8A8F2}"/>
              </a:ext>
            </a:extLst>
          </p:cNvPr>
          <p:cNvSpPr>
            <a:spLocks noGrp="1"/>
          </p:cNvSpPr>
          <p:nvPr>
            <p:ph type="dt" sz="half" idx="10"/>
          </p:nvPr>
        </p:nvSpPr>
        <p:spPr/>
        <p:txBody>
          <a:bodyPr/>
          <a:lstStyle/>
          <a:p>
            <a:fld id="{9AD12490-C683-4F2D-88F9-DD703C47DEDB}" type="datetime1">
              <a:rPr lang="en-US" smtClean="0"/>
              <a:t>6/20/2024</a:t>
            </a:fld>
            <a:endParaRPr lang="en-IN"/>
          </a:p>
        </p:txBody>
      </p:sp>
      <p:sp>
        <p:nvSpPr>
          <p:cNvPr id="4" name="Footer Placeholder 3">
            <a:extLst>
              <a:ext uri="{FF2B5EF4-FFF2-40B4-BE49-F238E27FC236}">
                <a16:creationId xmlns:a16="http://schemas.microsoft.com/office/drawing/2014/main" id="{C7B18070-4D9C-3BFA-E089-8FA78C1B0859}"/>
              </a:ext>
            </a:extLst>
          </p:cNvPr>
          <p:cNvSpPr>
            <a:spLocks noGrp="1"/>
          </p:cNvSpPr>
          <p:nvPr>
            <p:ph type="ftr" sz="quarter" idx="11"/>
          </p:nvPr>
        </p:nvSpPr>
        <p:spPr/>
        <p:txBody>
          <a:bodyPr/>
          <a:lstStyle/>
          <a:p>
            <a:r>
              <a:rPr lang="en-IN"/>
              <a:t>Shweta Singh                                           Design Pattern                                    Unit II</a:t>
            </a:r>
          </a:p>
        </p:txBody>
      </p:sp>
      <p:sp>
        <p:nvSpPr>
          <p:cNvPr id="5" name="Slide Number Placeholder 4">
            <a:extLst>
              <a:ext uri="{FF2B5EF4-FFF2-40B4-BE49-F238E27FC236}">
                <a16:creationId xmlns:a16="http://schemas.microsoft.com/office/drawing/2014/main" id="{894FED35-5B27-6E71-427E-E614B1547372}"/>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32164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47EEE-68BF-F16D-A642-DC5D97AD9DA5}"/>
              </a:ext>
            </a:extLst>
          </p:cNvPr>
          <p:cNvSpPr>
            <a:spLocks noGrp="1"/>
          </p:cNvSpPr>
          <p:nvPr>
            <p:ph type="dt" sz="half" idx="10"/>
          </p:nvPr>
        </p:nvSpPr>
        <p:spPr/>
        <p:txBody>
          <a:bodyPr/>
          <a:lstStyle/>
          <a:p>
            <a:fld id="{C2A2F075-A975-475F-A3E3-3AB2A36D7445}" type="datetime1">
              <a:rPr lang="en-US" smtClean="0"/>
              <a:t>6/20/2024</a:t>
            </a:fld>
            <a:endParaRPr lang="en-IN"/>
          </a:p>
        </p:txBody>
      </p:sp>
      <p:sp>
        <p:nvSpPr>
          <p:cNvPr id="3" name="Footer Placeholder 2">
            <a:extLst>
              <a:ext uri="{FF2B5EF4-FFF2-40B4-BE49-F238E27FC236}">
                <a16:creationId xmlns:a16="http://schemas.microsoft.com/office/drawing/2014/main" id="{0CBB5DA0-46E4-A594-549C-1EA2173F4CB5}"/>
              </a:ext>
            </a:extLst>
          </p:cNvPr>
          <p:cNvSpPr>
            <a:spLocks noGrp="1"/>
          </p:cNvSpPr>
          <p:nvPr>
            <p:ph type="ftr" sz="quarter" idx="11"/>
          </p:nvPr>
        </p:nvSpPr>
        <p:spPr/>
        <p:txBody>
          <a:bodyPr/>
          <a:lstStyle/>
          <a:p>
            <a:r>
              <a:rPr lang="en-IN"/>
              <a:t>Shweta Singh                                           Design Pattern                                    Unit II</a:t>
            </a:r>
          </a:p>
        </p:txBody>
      </p:sp>
      <p:sp>
        <p:nvSpPr>
          <p:cNvPr id="4" name="Slide Number Placeholder 3">
            <a:extLst>
              <a:ext uri="{FF2B5EF4-FFF2-40B4-BE49-F238E27FC236}">
                <a16:creationId xmlns:a16="http://schemas.microsoft.com/office/drawing/2014/main" id="{622F1D94-51FA-47ED-07D1-7D086A229E48}"/>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69658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8D04-0833-3D51-19EA-7922717549D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844941-E959-51EE-F288-B536BD304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2FA8C8-78B6-414B-363E-725D0FA20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EB706-35D4-DC38-81A3-92E6748671B9}"/>
              </a:ext>
            </a:extLst>
          </p:cNvPr>
          <p:cNvSpPr>
            <a:spLocks noGrp="1"/>
          </p:cNvSpPr>
          <p:nvPr>
            <p:ph type="dt" sz="half" idx="10"/>
          </p:nvPr>
        </p:nvSpPr>
        <p:spPr/>
        <p:txBody>
          <a:bodyPr/>
          <a:lstStyle/>
          <a:p>
            <a:fld id="{766E6365-B1A8-4EC2-8352-0749683AB08D}" type="datetime1">
              <a:rPr lang="en-US" smtClean="0"/>
              <a:t>6/20/2024</a:t>
            </a:fld>
            <a:endParaRPr lang="en-IN"/>
          </a:p>
        </p:txBody>
      </p:sp>
      <p:sp>
        <p:nvSpPr>
          <p:cNvPr id="6" name="Footer Placeholder 5">
            <a:extLst>
              <a:ext uri="{FF2B5EF4-FFF2-40B4-BE49-F238E27FC236}">
                <a16:creationId xmlns:a16="http://schemas.microsoft.com/office/drawing/2014/main" id="{E5138C0B-1A32-20D9-EEB9-A6C627358EEA}"/>
              </a:ext>
            </a:extLst>
          </p:cNvPr>
          <p:cNvSpPr>
            <a:spLocks noGrp="1"/>
          </p:cNvSpPr>
          <p:nvPr>
            <p:ph type="ftr" sz="quarter" idx="11"/>
          </p:nvPr>
        </p:nvSpPr>
        <p:spPr/>
        <p:txBody>
          <a:bodyPr/>
          <a:lstStyle/>
          <a:p>
            <a:r>
              <a:rPr lang="en-IN"/>
              <a:t>Shweta Singh                                           Design Pattern                                    Unit II</a:t>
            </a:r>
          </a:p>
        </p:txBody>
      </p:sp>
      <p:sp>
        <p:nvSpPr>
          <p:cNvPr id="7" name="Slide Number Placeholder 6">
            <a:extLst>
              <a:ext uri="{FF2B5EF4-FFF2-40B4-BE49-F238E27FC236}">
                <a16:creationId xmlns:a16="http://schemas.microsoft.com/office/drawing/2014/main" id="{8FF53098-6668-D3F8-E546-90933C89DC5D}"/>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76495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C286-60E7-A2DD-05F3-46BBA547962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ADC73C-8B77-FB4C-E986-B8EC937D4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17BA25-0B26-B2A9-D6E6-1466CA278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A9E29-657E-61C8-3151-10631BE39F50}"/>
              </a:ext>
            </a:extLst>
          </p:cNvPr>
          <p:cNvSpPr>
            <a:spLocks noGrp="1"/>
          </p:cNvSpPr>
          <p:nvPr>
            <p:ph type="dt" sz="half" idx="10"/>
          </p:nvPr>
        </p:nvSpPr>
        <p:spPr/>
        <p:txBody>
          <a:bodyPr/>
          <a:lstStyle/>
          <a:p>
            <a:fld id="{A7F7E6AD-6EE0-4801-8A4F-61458F5E9AD8}" type="datetime1">
              <a:rPr lang="en-US" smtClean="0"/>
              <a:t>6/20/2024</a:t>
            </a:fld>
            <a:endParaRPr lang="en-IN"/>
          </a:p>
        </p:txBody>
      </p:sp>
      <p:sp>
        <p:nvSpPr>
          <p:cNvPr id="6" name="Footer Placeholder 5">
            <a:extLst>
              <a:ext uri="{FF2B5EF4-FFF2-40B4-BE49-F238E27FC236}">
                <a16:creationId xmlns:a16="http://schemas.microsoft.com/office/drawing/2014/main" id="{90731CB1-2773-EDB6-7C10-887E08F78238}"/>
              </a:ext>
            </a:extLst>
          </p:cNvPr>
          <p:cNvSpPr>
            <a:spLocks noGrp="1"/>
          </p:cNvSpPr>
          <p:nvPr>
            <p:ph type="ftr" sz="quarter" idx="11"/>
          </p:nvPr>
        </p:nvSpPr>
        <p:spPr/>
        <p:txBody>
          <a:bodyPr/>
          <a:lstStyle/>
          <a:p>
            <a:r>
              <a:rPr lang="en-IN"/>
              <a:t>Shweta Singh                                           Design Pattern                                    Unit II</a:t>
            </a:r>
          </a:p>
        </p:txBody>
      </p:sp>
      <p:sp>
        <p:nvSpPr>
          <p:cNvPr id="7" name="Slide Number Placeholder 6">
            <a:extLst>
              <a:ext uri="{FF2B5EF4-FFF2-40B4-BE49-F238E27FC236}">
                <a16:creationId xmlns:a16="http://schemas.microsoft.com/office/drawing/2014/main" id="{A717EDBB-262D-CD7B-338B-882EC16C51F4}"/>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53750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4DACC5-E80B-88C7-86B1-B8742F4F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57BF6-D948-4632-1F54-1EA34A2B1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9D010-0BAC-4FE8-AD98-C789160AAEE1}" type="datetime1">
              <a:rPr lang="en-US" smtClean="0"/>
              <a:t>6/20/2024</a:t>
            </a:fld>
            <a:endParaRPr lang="en-IN"/>
          </a:p>
        </p:txBody>
      </p:sp>
      <p:sp>
        <p:nvSpPr>
          <p:cNvPr id="5" name="Footer Placeholder 4">
            <a:extLst>
              <a:ext uri="{FF2B5EF4-FFF2-40B4-BE49-F238E27FC236}">
                <a16:creationId xmlns:a16="http://schemas.microsoft.com/office/drawing/2014/main" id="{4D7C5CEC-A4BC-1FE4-39D4-E83C548D9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Shweta Singh                                           Design Pattern                                    Unit II</a:t>
            </a:r>
          </a:p>
        </p:txBody>
      </p:sp>
      <p:sp>
        <p:nvSpPr>
          <p:cNvPr id="6" name="Slide Number Placeholder 5">
            <a:extLst>
              <a:ext uri="{FF2B5EF4-FFF2-40B4-BE49-F238E27FC236}">
                <a16:creationId xmlns:a16="http://schemas.microsoft.com/office/drawing/2014/main" id="{BB1C94CD-2826-662B-4F8E-319236F8F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C43BF-6EE8-4137-B6AC-14832BEEB3CF}" type="slidenum">
              <a:rPr lang="en-IN" smtClean="0"/>
              <a:t>‹#›</a:t>
            </a:fld>
            <a:endParaRPr lang="en-IN"/>
          </a:p>
        </p:txBody>
      </p:sp>
      <p:pic>
        <p:nvPicPr>
          <p:cNvPr id="8" name="Picture 7">
            <a:extLst>
              <a:ext uri="{FF2B5EF4-FFF2-40B4-BE49-F238E27FC236}">
                <a16:creationId xmlns:a16="http://schemas.microsoft.com/office/drawing/2014/main" id="{A20669CB-E62D-3C7D-DB52-B02C5D2BCA0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4961" y="1"/>
            <a:ext cx="1272021" cy="1108364"/>
          </a:xfrm>
          <a:prstGeom prst="rect">
            <a:avLst/>
          </a:prstGeom>
        </p:spPr>
      </p:pic>
      <p:sp>
        <p:nvSpPr>
          <p:cNvPr id="9" name="Title 1">
            <a:extLst>
              <a:ext uri="{FF2B5EF4-FFF2-40B4-BE49-F238E27FC236}">
                <a16:creationId xmlns:a16="http://schemas.microsoft.com/office/drawing/2014/main" id="{9EAAD6F2-EC7F-5C10-7E20-FA83A302C9CD}"/>
              </a:ext>
            </a:extLst>
          </p:cNvPr>
          <p:cNvSpPr txBox="1">
            <a:spLocks/>
          </p:cNvSpPr>
          <p:nvPr userDrawn="1"/>
        </p:nvSpPr>
        <p:spPr>
          <a:xfrm>
            <a:off x="1366982" y="0"/>
            <a:ext cx="10730057"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800" dirty="0"/>
          </a:p>
        </p:txBody>
      </p:sp>
    </p:spTree>
    <p:extLst>
      <p:ext uri="{BB962C8B-B14F-4D97-AF65-F5344CB8AC3E}">
        <p14:creationId xmlns:p14="http://schemas.microsoft.com/office/powerpoint/2010/main" val="332316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20.xml"/><Relationship Id="rId26" Type="http://schemas.microsoft.com/office/2007/relationships/diagramDrawing" Target="../diagrams/drawing21.xml"/><Relationship Id="rId3" Type="http://schemas.openxmlformats.org/officeDocument/2006/relationships/diagramLayout" Target="../diagrams/layout17.xml"/><Relationship Id="rId21" Type="http://schemas.microsoft.com/office/2007/relationships/diagramDrawing" Target="../diagrams/drawing20.xml"/><Relationship Id="rId34" Type="http://schemas.openxmlformats.org/officeDocument/2006/relationships/diagramQuickStyle" Target="../diagrams/quickStyle23.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5" Type="http://schemas.openxmlformats.org/officeDocument/2006/relationships/diagramColors" Target="../diagrams/colors21.xml"/><Relationship Id="rId33" Type="http://schemas.openxmlformats.org/officeDocument/2006/relationships/diagramLayout" Target="../diagrams/layout23.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29" Type="http://schemas.openxmlformats.org/officeDocument/2006/relationships/diagramQuickStyle" Target="../diagrams/quickStyle22.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24" Type="http://schemas.openxmlformats.org/officeDocument/2006/relationships/diagramQuickStyle" Target="../diagrams/quickStyle21.xml"/><Relationship Id="rId32" Type="http://schemas.openxmlformats.org/officeDocument/2006/relationships/diagramData" Target="../diagrams/data23.xml"/><Relationship Id="rId5" Type="http://schemas.openxmlformats.org/officeDocument/2006/relationships/diagramColors" Target="../diagrams/colors17.xml"/><Relationship Id="rId15" Type="http://schemas.openxmlformats.org/officeDocument/2006/relationships/diagramColors" Target="../diagrams/colors19.xml"/><Relationship Id="rId23" Type="http://schemas.openxmlformats.org/officeDocument/2006/relationships/diagramLayout" Target="../diagrams/layout21.xml"/><Relationship Id="rId28" Type="http://schemas.openxmlformats.org/officeDocument/2006/relationships/diagramLayout" Target="../diagrams/layout22.xml"/><Relationship Id="rId36" Type="http://schemas.microsoft.com/office/2007/relationships/diagramDrawing" Target="../diagrams/drawing23.xml"/><Relationship Id="rId10" Type="http://schemas.openxmlformats.org/officeDocument/2006/relationships/diagramColors" Target="../diagrams/colors18.xml"/><Relationship Id="rId19" Type="http://schemas.openxmlformats.org/officeDocument/2006/relationships/diagramQuickStyle" Target="../diagrams/quickStyle20.xml"/><Relationship Id="rId31" Type="http://schemas.microsoft.com/office/2007/relationships/diagramDrawing" Target="../diagrams/drawing22.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openxmlformats.org/officeDocument/2006/relationships/diagramData" Target="../diagrams/data21.xml"/><Relationship Id="rId27" Type="http://schemas.openxmlformats.org/officeDocument/2006/relationships/diagramData" Target="../diagrams/data22.xml"/><Relationship Id="rId30" Type="http://schemas.openxmlformats.org/officeDocument/2006/relationships/diagramColors" Target="../diagrams/colors22.xml"/><Relationship Id="rId35" Type="http://schemas.openxmlformats.org/officeDocument/2006/relationships/diagramColors" Target="../diagrams/colors23.xml"/><Relationship Id="rId8" Type="http://schemas.openxmlformats.org/officeDocument/2006/relationships/diagramLayout" Target="../diagrams/layout18.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7.xml"/><Relationship Id="rId26" Type="http://schemas.microsoft.com/office/2007/relationships/diagramDrawing" Target="../diagrams/drawing28.xml"/><Relationship Id="rId3" Type="http://schemas.openxmlformats.org/officeDocument/2006/relationships/diagramLayout" Target="../diagrams/layout24.xml"/><Relationship Id="rId21" Type="http://schemas.microsoft.com/office/2007/relationships/diagramDrawing" Target="../diagrams/drawing27.xml"/><Relationship Id="rId34" Type="http://schemas.openxmlformats.org/officeDocument/2006/relationships/diagramQuickStyle" Target="../diagrams/quickStyle30.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5" Type="http://schemas.openxmlformats.org/officeDocument/2006/relationships/diagramColors" Target="../diagrams/colors28.xml"/><Relationship Id="rId33" Type="http://schemas.openxmlformats.org/officeDocument/2006/relationships/diagramLayout" Target="../diagrams/layout30.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29" Type="http://schemas.openxmlformats.org/officeDocument/2006/relationships/diagramQuickStyle" Target="../diagrams/quickStyle29.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24" Type="http://schemas.openxmlformats.org/officeDocument/2006/relationships/diagramQuickStyle" Target="../diagrams/quickStyle28.xml"/><Relationship Id="rId32" Type="http://schemas.openxmlformats.org/officeDocument/2006/relationships/diagramData" Target="../diagrams/data30.xml"/><Relationship Id="rId5" Type="http://schemas.openxmlformats.org/officeDocument/2006/relationships/diagramColors" Target="../diagrams/colors24.xml"/><Relationship Id="rId15" Type="http://schemas.openxmlformats.org/officeDocument/2006/relationships/diagramColors" Target="../diagrams/colors26.xml"/><Relationship Id="rId23" Type="http://schemas.openxmlformats.org/officeDocument/2006/relationships/diagramLayout" Target="../diagrams/layout28.xml"/><Relationship Id="rId28" Type="http://schemas.openxmlformats.org/officeDocument/2006/relationships/diagramLayout" Target="../diagrams/layout29.xml"/><Relationship Id="rId36" Type="http://schemas.microsoft.com/office/2007/relationships/diagramDrawing" Target="../diagrams/drawing30.xml"/><Relationship Id="rId10" Type="http://schemas.openxmlformats.org/officeDocument/2006/relationships/diagramColors" Target="../diagrams/colors25.xml"/><Relationship Id="rId19" Type="http://schemas.openxmlformats.org/officeDocument/2006/relationships/diagramQuickStyle" Target="../diagrams/quickStyle27.xml"/><Relationship Id="rId31" Type="http://schemas.microsoft.com/office/2007/relationships/diagramDrawing" Target="../diagrams/drawing29.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 Id="rId22" Type="http://schemas.openxmlformats.org/officeDocument/2006/relationships/diagramData" Target="../diagrams/data28.xml"/><Relationship Id="rId27" Type="http://schemas.openxmlformats.org/officeDocument/2006/relationships/diagramData" Target="../diagrams/data29.xml"/><Relationship Id="rId30" Type="http://schemas.openxmlformats.org/officeDocument/2006/relationships/diagramColors" Target="../diagrams/colors29.xml"/><Relationship Id="rId35" Type="http://schemas.openxmlformats.org/officeDocument/2006/relationships/diagramColors" Target="../diagrams/colors30.xml"/><Relationship Id="rId8" Type="http://schemas.openxmlformats.org/officeDocument/2006/relationships/diagramLayout" Target="../diagrams/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t>Noida Institute of Engineering and Technology, Greater Noida</a:t>
            </a: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lnSpcReduction="10000"/>
          </a:bodyPr>
          <a:lstStyle/>
          <a:p>
            <a:r>
              <a:rPr lang="en-US" sz="2500" dirty="0">
                <a:solidFill>
                  <a:schemeClr val="tx1"/>
                </a:solidFill>
              </a:rPr>
              <a:t>Creational Design Pattern</a:t>
            </a:r>
            <a:br>
              <a:rPr lang="en-US" sz="2500" dirty="0">
                <a:solidFill>
                  <a:schemeClr val="tx1"/>
                </a:solidFill>
              </a:rPr>
            </a:br>
            <a:endParaRPr lang="en-US" sz="2500" dirty="0">
              <a:solidFill>
                <a:schemeClr val="tx1"/>
              </a:solidFill>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Shweta Singh</a:t>
            </a:r>
          </a:p>
          <a:p>
            <a:pPr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CSE(AI)</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8E178548-EEFF-436F-8906-171193A885BF}" type="datetime1">
              <a:rPr lang="en-US" smtClean="0"/>
              <a:t>6/20/2024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II</a:t>
            </a:r>
          </a:p>
        </p:txBody>
      </p:sp>
      <p:sp>
        <p:nvSpPr>
          <p:cNvPr id="13" name="Footer Placeholder 12"/>
          <p:cNvSpPr>
            <a:spLocks noGrp="1"/>
          </p:cNvSpPr>
          <p:nvPr>
            <p:ph type="ftr" sz="quarter" idx="11"/>
          </p:nvPr>
        </p:nvSpPr>
        <p:spPr>
          <a:xfrm>
            <a:off x="3810000" y="6248401"/>
            <a:ext cx="5029200" cy="365125"/>
          </a:xfrm>
        </p:spPr>
        <p:txBody>
          <a:bodyPr/>
          <a:lstStyle/>
          <a:p>
            <a:r>
              <a:rPr lang="en-US"/>
              <a:t>Shweta Singh                                           Design Pattern                                    Unit II</a:t>
            </a:r>
            <a:endParaRPr lang="en-US" dirty="0"/>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Design Pattern(ACSE0514)</a:t>
            </a: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5</a:t>
            </a:r>
            <a:r>
              <a:rPr lang="en-US" sz="2000" baseline="30000" dirty="0">
                <a:solidFill>
                  <a:schemeClr val="tx1"/>
                </a:solidFill>
              </a:rPr>
              <a:t>th</a:t>
            </a:r>
            <a:r>
              <a:rPr lang="en-US" sz="2000" dirty="0">
                <a:solidFill>
                  <a:schemeClr val="tx1"/>
                </a:solidFill>
              </a:rPr>
              <a:t> Sem)</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5923"/>
            <a:ext cx="2209800" cy="9472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0AEC0F-26D1-42BD-A7CA-E495AF291577}" type="datetime1">
              <a:rPr lang="en-US" smtClean="0"/>
              <a:t>6/20/2024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grpSp>
        <p:nvGrpSpPr>
          <p:cNvPr id="8" name="Group 7">
            <a:extLst>
              <a:ext uri="{FF2B5EF4-FFF2-40B4-BE49-F238E27FC236}">
                <a16:creationId xmlns:a16="http://schemas.microsoft.com/office/drawing/2014/main" id="{963909B7-1828-98B7-B271-1B5CF0A5D968}"/>
              </a:ext>
            </a:extLst>
          </p:cNvPr>
          <p:cNvGrpSpPr/>
          <p:nvPr/>
        </p:nvGrpSpPr>
        <p:grpSpPr>
          <a:xfrm>
            <a:off x="1011283" y="990600"/>
            <a:ext cx="10169434" cy="4884512"/>
            <a:chOff x="1417320" y="990600"/>
            <a:chExt cx="10169434" cy="4884512"/>
          </a:xfrm>
          <a:solidFill>
            <a:schemeClr val="accent2">
              <a:lumMod val="60000"/>
              <a:lumOff val="40000"/>
            </a:schemeClr>
          </a:solidFill>
        </p:grpSpPr>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1197868452"/>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927774277"/>
                </p:ext>
              </p:extLst>
            </p:nvPr>
          </p:nvGraphicFramePr>
          <p:xfrm>
            <a:off x="1452154" y="1621771"/>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9B70875F-83EC-41AC-90E2-352EB6BEB0EE}"/>
                </a:ext>
              </a:extLst>
            </p:cNvPr>
            <p:cNvGraphicFramePr/>
            <p:nvPr>
              <p:extLst>
                <p:ext uri="{D42A27DB-BD31-4B8C-83A1-F6EECF244321}">
                  <p14:modId xmlns:p14="http://schemas.microsoft.com/office/powerpoint/2010/main" val="2390476886"/>
                </p:ext>
              </p:extLst>
            </p:nvPr>
          </p:nvGraphicFramePr>
          <p:xfrm>
            <a:off x="1447800" y="2667000"/>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3271071113"/>
                </p:ext>
              </p:extLst>
            </p:nvPr>
          </p:nvGraphicFramePr>
          <p:xfrm>
            <a:off x="1417320" y="3287731"/>
            <a:ext cx="10165080" cy="15264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2622009727"/>
                </p:ext>
              </p:extLst>
            </p:nvPr>
          </p:nvGraphicFramePr>
          <p:xfrm>
            <a:off x="1417320" y="4690132"/>
            <a:ext cx="10165080" cy="11849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sp>
        <p:nvSpPr>
          <p:cNvPr id="3" name="TextBox 2">
            <a:extLst>
              <a:ext uri="{FF2B5EF4-FFF2-40B4-BE49-F238E27FC236}">
                <a16:creationId xmlns:a16="http://schemas.microsoft.com/office/drawing/2014/main" id="{DE3E1ACB-890D-665D-7634-58AE5A7C1818}"/>
              </a:ext>
            </a:extLst>
          </p:cNvPr>
          <p:cNvSpPr txBox="1"/>
          <p:nvPr/>
        </p:nvSpPr>
        <p:spPr>
          <a:xfrm>
            <a:off x="3048000" y="186196"/>
            <a:ext cx="6096000" cy="646331"/>
          </a:xfrm>
          <a:prstGeom prst="rect">
            <a:avLst/>
          </a:prstGeom>
          <a:noFill/>
        </p:spPr>
        <p:txBody>
          <a:bodyPr wrap="square">
            <a:spAutoFit/>
          </a:bodyPr>
          <a:lstStyle/>
          <a:p>
            <a:pPr algn="ctr">
              <a:spcBef>
                <a:spcPct val="0"/>
              </a:spcBef>
              <a:defRPr/>
            </a:pPr>
            <a:r>
              <a:rPr lang="en-US" sz="3600" b="1" dirty="0"/>
              <a:t>Course Objective</a:t>
            </a:r>
          </a:p>
        </p:txBody>
      </p:sp>
    </p:spTree>
    <p:extLst>
      <p:ext uri="{BB962C8B-B14F-4D97-AF65-F5344CB8AC3E}">
        <p14:creationId xmlns:p14="http://schemas.microsoft.com/office/powerpoint/2010/main" val="14341724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D11E9D-7EF0-4C4D-AD0C-31DFD5E318E0}" type="datetime1">
              <a:rPr lang="en-US" smtClean="0"/>
              <a:t>6/20/2024</a:t>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10" name="Rectangle 9">
            <a:extLst>
              <a:ext uri="{FF2B5EF4-FFF2-40B4-BE49-F238E27FC236}">
                <a16:creationId xmlns:a16="http://schemas.microsoft.com/office/drawing/2014/main" id="{6C347AEB-0CE8-4933-B463-5582E57CBB68}"/>
              </a:ext>
            </a:extLst>
          </p:cNvPr>
          <p:cNvSpPr/>
          <p:nvPr/>
        </p:nvSpPr>
        <p:spPr>
          <a:xfrm>
            <a:off x="3098800" y="2438400"/>
            <a:ext cx="5638800" cy="1200329"/>
          </a:xfrm>
          <a:prstGeom prst="rect">
            <a:avLst/>
          </a:prstGeom>
          <a:solidFill>
            <a:schemeClr val="accent2">
              <a:lumMod val="20000"/>
              <a:lumOff val="80000"/>
            </a:schemeClr>
          </a:solid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423915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576E25-5BDA-4238-815F-4CF994F49134}" type="datetime1">
              <a:rPr lang="en-US" smtClean="0"/>
              <a:t>6/20/2024</a:t>
            </a:fld>
            <a:endParaRPr lang="en-US" dirty="0"/>
          </a:p>
        </p:txBody>
      </p:sp>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778589"/>
              </p:ext>
            </p:extLst>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2706270828"/>
              </p:ext>
            </p:extLst>
          </p:nvPr>
        </p:nvGraphicFramePr>
        <p:xfrm>
          <a:off x="1447800" y="1676400"/>
          <a:ext cx="96012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976154578"/>
              </p:ext>
            </p:extLst>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988282165"/>
              </p:ext>
            </p:extLst>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872233148"/>
              </p:ext>
            </p:extLst>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1142341299"/>
              </p:ext>
            </p:extLst>
          </p:nvPr>
        </p:nvGraphicFramePr>
        <p:xfrm>
          <a:off x="1447800" y="4644732"/>
          <a:ext cx="9601200" cy="153794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0" name="TextBox 9">
            <a:extLst>
              <a:ext uri="{FF2B5EF4-FFF2-40B4-BE49-F238E27FC236}">
                <a16:creationId xmlns:a16="http://schemas.microsoft.com/office/drawing/2014/main" id="{E309C1CF-CBF7-4D41-56AC-6E9A07A11D33}"/>
              </a:ext>
            </a:extLst>
          </p:cNvPr>
          <p:cNvSpPr txBox="1"/>
          <p:nvPr/>
        </p:nvSpPr>
        <p:spPr>
          <a:xfrm>
            <a:off x="2910349" y="209012"/>
            <a:ext cx="6096000" cy="646331"/>
          </a:xfrm>
          <a:prstGeom prst="rect">
            <a:avLst/>
          </a:prstGeom>
          <a:noFill/>
        </p:spPr>
        <p:txBody>
          <a:bodyPr wrap="square">
            <a:spAutoFit/>
          </a:bodyPr>
          <a:lstStyle/>
          <a:p>
            <a:pPr algn="ctr">
              <a:spcBef>
                <a:spcPct val="0"/>
              </a:spcBef>
              <a:defRPr/>
            </a:pPr>
            <a:r>
              <a:rPr lang="en-US" sz="3600" b="1" dirty="0"/>
              <a:t>Course  Outcomes (COs)</a:t>
            </a:r>
          </a:p>
        </p:txBody>
      </p:sp>
    </p:spTree>
    <p:extLst>
      <p:ext uri="{BB962C8B-B14F-4D97-AF65-F5344CB8AC3E}">
        <p14:creationId xmlns:p14="http://schemas.microsoft.com/office/powerpoint/2010/main" val="143936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EA9041-CFAE-4410-982C-EE17B404E74D}" type="datetime1">
              <a:rPr lang="en-US" smtClean="0"/>
              <a:t>6/20/2024</a:t>
            </a:fld>
            <a:endParaRPr lang="en-US" dirty="0"/>
          </a:p>
        </p:txBody>
      </p:sp>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697167979"/>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2339562800"/>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4163702093"/>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1266370767"/>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001662635"/>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1758325720"/>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2706290092"/>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8" name="TextBox 7">
            <a:extLst>
              <a:ext uri="{FF2B5EF4-FFF2-40B4-BE49-F238E27FC236}">
                <a16:creationId xmlns:a16="http://schemas.microsoft.com/office/drawing/2014/main" id="{A63EA5E3-0D96-EAC7-1027-F58455A74331}"/>
              </a:ext>
            </a:extLst>
          </p:cNvPr>
          <p:cNvSpPr txBox="1"/>
          <p:nvPr/>
        </p:nvSpPr>
        <p:spPr>
          <a:xfrm>
            <a:off x="2971798" y="134776"/>
            <a:ext cx="6096000" cy="646331"/>
          </a:xfrm>
          <a:prstGeom prst="rect">
            <a:avLst/>
          </a:prstGeom>
          <a:noFill/>
        </p:spPr>
        <p:txBody>
          <a:bodyPr wrap="square">
            <a:spAutoFit/>
          </a:bodyPr>
          <a:lstStyle/>
          <a:p>
            <a:pPr algn="ctr">
              <a:spcBef>
                <a:spcPct val="0"/>
              </a:spcBef>
              <a:defRPr/>
            </a:pPr>
            <a:r>
              <a:rPr lang="en-US" sz="3600" b="1" dirty="0"/>
              <a:t>Program Outcomes (POs)</a:t>
            </a:r>
          </a:p>
        </p:txBody>
      </p:sp>
    </p:spTree>
    <p:extLst>
      <p:ext uri="{BB962C8B-B14F-4D97-AF65-F5344CB8AC3E}">
        <p14:creationId xmlns:p14="http://schemas.microsoft.com/office/powerpoint/2010/main" val="269875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166CC4-8611-494C-B027-34B3380F9439}" type="datetime1">
              <a:rPr lang="en-US" smtClean="0"/>
              <a:t>6/20/2024</a:t>
            </a:fld>
            <a:endParaRPr lang="en-US" dirty="0"/>
          </a:p>
        </p:txBody>
      </p:sp>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275833322"/>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606347022"/>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1095991341"/>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197132175"/>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430241010"/>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3543446508"/>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2" name="TextBox 1">
            <a:extLst>
              <a:ext uri="{FF2B5EF4-FFF2-40B4-BE49-F238E27FC236}">
                <a16:creationId xmlns:a16="http://schemas.microsoft.com/office/drawing/2014/main" id="{E0DC416A-DF3A-EE76-916C-0D422527B6E8}"/>
              </a:ext>
            </a:extLst>
          </p:cNvPr>
          <p:cNvSpPr txBox="1"/>
          <p:nvPr/>
        </p:nvSpPr>
        <p:spPr>
          <a:xfrm>
            <a:off x="2971798" y="134776"/>
            <a:ext cx="6096000" cy="646331"/>
          </a:xfrm>
          <a:prstGeom prst="rect">
            <a:avLst/>
          </a:prstGeom>
          <a:noFill/>
        </p:spPr>
        <p:txBody>
          <a:bodyPr wrap="square">
            <a:spAutoFit/>
          </a:bodyPr>
          <a:lstStyle/>
          <a:p>
            <a:pPr algn="ctr">
              <a:spcBef>
                <a:spcPct val="0"/>
              </a:spcBef>
              <a:defRPr/>
            </a:pPr>
            <a:r>
              <a:rPr lang="en-US" sz="3600" b="1" dirty="0"/>
              <a:t>Program Outcomes (POs)</a:t>
            </a:r>
          </a:p>
        </p:txBody>
      </p:sp>
    </p:spTree>
    <p:extLst>
      <p:ext uri="{BB962C8B-B14F-4D97-AF65-F5344CB8AC3E}">
        <p14:creationId xmlns:p14="http://schemas.microsoft.com/office/powerpoint/2010/main" val="219780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5C9ADD-592D-4771-ACE4-981805FBB417}" type="datetime1">
              <a:rPr lang="en-US" smtClean="0"/>
              <a:t>6/20/2024</a:t>
            </a:fld>
            <a:endParaRPr lang="en-US" dirty="0"/>
          </a:p>
        </p:txBody>
      </p:sp>
      <p:sp>
        <p:nvSpPr>
          <p:cNvPr id="5" name="Footer Placeholder 4"/>
          <p:cNvSpPr>
            <a:spLocks noGrp="1"/>
          </p:cNvSpPr>
          <p:nvPr>
            <p:ph type="ftr" sz="quarter" idx="11"/>
          </p:nvPr>
        </p:nvSpPr>
        <p:spPr>
          <a:xfrm>
            <a:off x="2094271" y="6356356"/>
            <a:ext cx="6973529" cy="365125"/>
          </a:xfrm>
        </p:spPr>
        <p:txBody>
          <a:bodyPr/>
          <a:lstStyle/>
          <a:p>
            <a:r>
              <a:rPr lang="en-US" dirty="0"/>
              <a:t>Shweta Singh                                           Design Pattern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3644457767"/>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795970929"/>
                    </a:ext>
                  </a:extLst>
                </a:gridCol>
                <a:gridCol w="817746">
                  <a:extLst>
                    <a:ext uri="{9D8B030D-6E8A-4147-A177-3AD203B41FA5}">
                      <a16:colId xmlns:a16="http://schemas.microsoft.com/office/drawing/2014/main" val="937651517"/>
                    </a:ext>
                  </a:extLst>
                </a:gridCol>
                <a:gridCol w="817746">
                  <a:extLst>
                    <a:ext uri="{9D8B030D-6E8A-4147-A177-3AD203B41FA5}">
                      <a16:colId xmlns:a16="http://schemas.microsoft.com/office/drawing/2014/main" val="2579388657"/>
                    </a:ext>
                  </a:extLst>
                </a:gridCol>
                <a:gridCol w="817746">
                  <a:extLst>
                    <a:ext uri="{9D8B030D-6E8A-4147-A177-3AD203B41FA5}">
                      <a16:colId xmlns:a16="http://schemas.microsoft.com/office/drawing/2014/main" val="4274486272"/>
                    </a:ext>
                  </a:extLst>
                </a:gridCol>
                <a:gridCol w="817746">
                  <a:extLst>
                    <a:ext uri="{9D8B030D-6E8A-4147-A177-3AD203B41FA5}">
                      <a16:colId xmlns:a16="http://schemas.microsoft.com/office/drawing/2014/main" val="117179822"/>
                    </a:ext>
                  </a:extLst>
                </a:gridCol>
                <a:gridCol w="817746">
                  <a:extLst>
                    <a:ext uri="{9D8B030D-6E8A-4147-A177-3AD203B41FA5}">
                      <a16:colId xmlns:a16="http://schemas.microsoft.com/office/drawing/2014/main" val="1944862725"/>
                    </a:ext>
                  </a:extLst>
                </a:gridCol>
                <a:gridCol w="817746">
                  <a:extLst>
                    <a:ext uri="{9D8B030D-6E8A-4147-A177-3AD203B41FA5}">
                      <a16:colId xmlns:a16="http://schemas.microsoft.com/office/drawing/2014/main" val="3301730808"/>
                    </a:ext>
                  </a:extLst>
                </a:gridCol>
                <a:gridCol w="817746">
                  <a:extLst>
                    <a:ext uri="{9D8B030D-6E8A-4147-A177-3AD203B41FA5}">
                      <a16:colId xmlns:a16="http://schemas.microsoft.com/office/drawing/2014/main" val="1019184723"/>
                    </a:ext>
                  </a:extLst>
                </a:gridCol>
                <a:gridCol w="817746">
                  <a:extLst>
                    <a:ext uri="{9D8B030D-6E8A-4147-A177-3AD203B41FA5}">
                      <a16:colId xmlns:a16="http://schemas.microsoft.com/office/drawing/2014/main" val="152610545"/>
                    </a:ext>
                  </a:extLst>
                </a:gridCol>
                <a:gridCol w="817746">
                  <a:extLst>
                    <a:ext uri="{9D8B030D-6E8A-4147-A177-3AD203B41FA5}">
                      <a16:colId xmlns:a16="http://schemas.microsoft.com/office/drawing/2014/main" val="906752748"/>
                    </a:ext>
                  </a:extLst>
                </a:gridCol>
                <a:gridCol w="817746">
                  <a:extLst>
                    <a:ext uri="{9D8B030D-6E8A-4147-A177-3AD203B41FA5}">
                      <a16:colId xmlns:a16="http://schemas.microsoft.com/office/drawing/2014/main" val="1596455435"/>
                    </a:ext>
                  </a:extLst>
                </a:gridCol>
                <a:gridCol w="817746">
                  <a:extLst>
                    <a:ext uri="{9D8B030D-6E8A-4147-A177-3AD203B41FA5}">
                      <a16:colId xmlns:a16="http://schemas.microsoft.com/office/drawing/2014/main" val="2096782459"/>
                    </a:ext>
                  </a:extLst>
                </a:gridCol>
                <a:gridCol w="817746">
                  <a:extLst>
                    <a:ext uri="{9D8B030D-6E8A-4147-A177-3AD203B41FA5}">
                      <a16:colId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1419157533"/>
                  </a:ext>
                </a:extLst>
              </a:tr>
            </a:tbl>
          </a:graphicData>
        </a:graphic>
      </p:graphicFrame>
      <p:sp>
        <p:nvSpPr>
          <p:cNvPr id="3" name="TextBox 2">
            <a:extLst>
              <a:ext uri="{FF2B5EF4-FFF2-40B4-BE49-F238E27FC236}">
                <a16:creationId xmlns:a16="http://schemas.microsoft.com/office/drawing/2014/main" id="{F89485D1-C48C-386E-B808-A6152ED60F22}"/>
              </a:ext>
            </a:extLst>
          </p:cNvPr>
          <p:cNvSpPr txBox="1"/>
          <p:nvPr/>
        </p:nvSpPr>
        <p:spPr>
          <a:xfrm>
            <a:off x="3126658" y="284714"/>
            <a:ext cx="6096000" cy="646331"/>
          </a:xfrm>
          <a:prstGeom prst="rect">
            <a:avLst/>
          </a:prstGeom>
          <a:noFill/>
        </p:spPr>
        <p:txBody>
          <a:bodyPr wrap="square">
            <a:spAutoFit/>
          </a:bodyPr>
          <a:lstStyle/>
          <a:p>
            <a:pPr algn="ctr">
              <a:spcBef>
                <a:spcPct val="0"/>
              </a:spcBef>
              <a:defRPr/>
            </a:pPr>
            <a:r>
              <a:rPr lang="en-US" sz="3600" b="1" dirty="0"/>
              <a:t>COs - POs  Mapping</a:t>
            </a:r>
          </a:p>
        </p:txBody>
      </p:sp>
    </p:spTree>
    <p:extLst>
      <p:ext uri="{BB962C8B-B14F-4D97-AF65-F5344CB8AC3E}">
        <p14:creationId xmlns:p14="http://schemas.microsoft.com/office/powerpoint/2010/main" val="250937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C3A8F2-188D-4A5D-8279-A54A7C023662}" type="datetime1">
              <a:rPr lang="en-US" smtClean="0"/>
              <a:t>6/20/2024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791308213"/>
              </p:ext>
            </p:extLst>
          </p:nvPr>
        </p:nvGraphicFramePr>
        <p:xfrm>
          <a:off x="599768" y="815932"/>
          <a:ext cx="11513574" cy="5766310"/>
        </p:xfrm>
        <a:graphic>
          <a:graphicData uri="http://schemas.openxmlformats.org/drawingml/2006/table">
            <a:tbl>
              <a:tblPr firstRow="1" bandRow="1">
                <a:tableStyleId>{5C22544A-7EE6-4342-B048-85BDC9FD1C3A}</a:tableStyleId>
              </a:tblPr>
              <a:tblGrid>
                <a:gridCol w="2017956">
                  <a:extLst>
                    <a:ext uri="{9D8B030D-6E8A-4147-A177-3AD203B41FA5}">
                      <a16:colId xmlns:a16="http://schemas.microsoft.com/office/drawing/2014/main" val="20000"/>
                    </a:ext>
                  </a:extLst>
                </a:gridCol>
                <a:gridCol w="3211755">
                  <a:extLst>
                    <a:ext uri="{9D8B030D-6E8A-4147-A177-3AD203B41FA5}">
                      <a16:colId xmlns:a16="http://schemas.microsoft.com/office/drawing/2014/main" val="20001"/>
                    </a:ext>
                  </a:extLst>
                </a:gridCol>
                <a:gridCol w="6283863">
                  <a:extLst>
                    <a:ext uri="{9D8B030D-6E8A-4147-A177-3AD203B41FA5}">
                      <a16:colId xmlns:a16="http://schemas.microsoft.com/office/drawing/2014/main" val="20002"/>
                    </a:ext>
                  </a:extLst>
                </a:gridCol>
              </a:tblGrid>
              <a:tr h="63450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07761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Understand  to shows relationships and interactions</a:t>
                      </a:r>
                      <a:r>
                        <a:rPr lang="en-US" sz="2000" b="0" baseline="0" dirty="0">
                          <a:solidFill>
                            <a:schemeClr val="accent4">
                              <a:lumMod val="50000"/>
                            </a:schemeClr>
                          </a:solidFill>
                          <a:latin typeface="+mn-lt"/>
                          <a:ea typeface="Times New Roman"/>
                        </a:rPr>
                        <a:t> </a:t>
                      </a:r>
                      <a:r>
                        <a:rPr lang="en-US" sz="2000" b="0" dirty="0">
                          <a:solidFill>
                            <a:schemeClr val="accent4">
                              <a:lumMod val="50000"/>
                            </a:schemeClr>
                          </a:solidFill>
                          <a:latin typeface="+mn-lt"/>
                          <a:ea typeface="Times New Roman"/>
                        </a:rPr>
                        <a:t>between classes or objects</a:t>
                      </a:r>
                      <a:r>
                        <a:rPr lang="en-US" sz="2000" b="0" baseline="0" dirty="0">
                          <a:solidFill>
                            <a:schemeClr val="accent4">
                              <a:lumMod val="50000"/>
                            </a:schemeClr>
                          </a:solidFill>
                          <a:latin typeface="+mn-lt"/>
                          <a:ea typeface="Times New Roman"/>
                        </a:rPr>
                        <a:t> of a pattern.</a:t>
                      </a: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 </a:t>
                      </a:r>
                      <a:endParaRPr lang="en-US" sz="2000" b="0" baseline="0" dirty="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69558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l">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131350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116980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6FF8D258-0646-FC6C-23FA-C1CB15053BA7}"/>
              </a:ext>
            </a:extLst>
          </p:cNvPr>
          <p:cNvSpPr txBox="1"/>
          <p:nvPr/>
        </p:nvSpPr>
        <p:spPr>
          <a:xfrm>
            <a:off x="3323303" y="231157"/>
            <a:ext cx="6096000" cy="584775"/>
          </a:xfrm>
          <a:prstGeom prst="rect">
            <a:avLst/>
          </a:prstGeom>
          <a:noFill/>
        </p:spPr>
        <p:txBody>
          <a:bodyPr wrap="square">
            <a:spAutoFit/>
          </a:bodyPr>
          <a:lstStyle/>
          <a:p>
            <a:pPr algn="ctr">
              <a:spcBef>
                <a:spcPct val="0"/>
              </a:spcBef>
              <a:defRPr/>
            </a:pPr>
            <a:r>
              <a:rPr lang="en-US" sz="3200" b="1" dirty="0"/>
              <a:t>Program Specific Outcomes(PSOs)</a:t>
            </a:r>
          </a:p>
        </p:txBody>
      </p:sp>
    </p:spTree>
    <p:extLst>
      <p:ext uri="{BB962C8B-B14F-4D97-AF65-F5344CB8AC3E}">
        <p14:creationId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2D8AB3-E385-4020-AAAD-92C391011138}" type="datetime1">
              <a:rPr lang="en-US" smtClean="0"/>
              <a:t>6/20/2024</a:t>
            </a:fld>
            <a:endParaRPr lang="en-US" dirty="0"/>
          </a:p>
        </p:txBody>
      </p:sp>
      <p:sp>
        <p:nvSpPr>
          <p:cNvPr id="5" name="Footer Placeholder 4"/>
          <p:cNvSpPr>
            <a:spLocks noGrp="1"/>
          </p:cNvSpPr>
          <p:nvPr>
            <p:ph type="ftr" sz="quarter" idx="11"/>
          </p:nvPr>
        </p:nvSpPr>
        <p:spPr>
          <a:xfrm>
            <a:off x="3175819" y="6356356"/>
            <a:ext cx="5891981" cy="365125"/>
          </a:xfrm>
        </p:spPr>
        <p:txBody>
          <a:bodyPr/>
          <a:lstStyle/>
          <a:p>
            <a:r>
              <a:rPr lang="en-US" dirty="0"/>
              <a:t>Shweta Singh                                           Design Pattern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212150639"/>
              </p:ext>
            </p:extLst>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306484564"/>
                    </a:ext>
                  </a:extLst>
                </a:gridCol>
                <a:gridCol w="1864661">
                  <a:extLst>
                    <a:ext uri="{9D8B030D-6E8A-4147-A177-3AD203B41FA5}">
                      <a16:colId xmlns:a16="http://schemas.microsoft.com/office/drawing/2014/main" val="2204462268"/>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90596025"/>
                  </a:ext>
                </a:extLst>
              </a:tr>
            </a:tbl>
          </a:graphicData>
        </a:graphic>
      </p:graphicFrame>
      <p:sp>
        <p:nvSpPr>
          <p:cNvPr id="3" name="TextBox 2">
            <a:extLst>
              <a:ext uri="{FF2B5EF4-FFF2-40B4-BE49-F238E27FC236}">
                <a16:creationId xmlns:a16="http://schemas.microsoft.com/office/drawing/2014/main" id="{51A7DA04-7869-FB49-58B4-B35EA2BABC05}"/>
              </a:ext>
            </a:extLst>
          </p:cNvPr>
          <p:cNvSpPr txBox="1"/>
          <p:nvPr/>
        </p:nvSpPr>
        <p:spPr>
          <a:xfrm>
            <a:off x="3505200" y="267618"/>
            <a:ext cx="6096000" cy="646331"/>
          </a:xfrm>
          <a:prstGeom prst="rect">
            <a:avLst/>
          </a:prstGeom>
          <a:noFill/>
        </p:spPr>
        <p:txBody>
          <a:bodyPr wrap="square">
            <a:spAutoFit/>
          </a:bodyPr>
          <a:lstStyle/>
          <a:p>
            <a:pPr algn="ctr">
              <a:spcBef>
                <a:spcPct val="0"/>
              </a:spcBef>
              <a:defRPr/>
            </a:pPr>
            <a:r>
              <a:rPr lang="en-US" sz="3600" b="1" dirty="0"/>
              <a:t>COs - PSOs  Mapping</a:t>
            </a:r>
          </a:p>
        </p:txBody>
      </p:sp>
    </p:spTree>
    <p:extLst>
      <p:ext uri="{BB962C8B-B14F-4D97-AF65-F5344CB8AC3E}">
        <p14:creationId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CF9A25-2C89-4D09-AE4F-DBE2EA2C9503}" type="datetime1">
              <a:rPr lang="en-US" smtClean="0"/>
              <a:t>6/20/2024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067580130"/>
              </p:ext>
            </p:extLst>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1"/>
                    </a:ext>
                  </a:extLst>
                </a:gridCol>
                <a:gridCol w="8033327">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689376DE-CF4D-31F8-32B9-E6CF52B094F7}"/>
              </a:ext>
            </a:extLst>
          </p:cNvPr>
          <p:cNvSpPr txBox="1"/>
          <p:nvPr/>
        </p:nvSpPr>
        <p:spPr>
          <a:xfrm>
            <a:off x="2084436" y="177689"/>
            <a:ext cx="8045245" cy="584775"/>
          </a:xfrm>
          <a:prstGeom prst="rect">
            <a:avLst/>
          </a:prstGeom>
          <a:noFill/>
        </p:spPr>
        <p:txBody>
          <a:bodyPr wrap="square">
            <a:spAutoFit/>
          </a:bodyPr>
          <a:lstStyle/>
          <a:p>
            <a:pPr algn="ctr">
              <a:spcBef>
                <a:spcPct val="0"/>
              </a:spcBef>
              <a:defRPr/>
            </a:pPr>
            <a:r>
              <a:rPr lang="en-US" sz="3200" b="1" dirty="0"/>
              <a:t>Program Educational Objectives (PEOs)</a:t>
            </a:r>
          </a:p>
        </p:txBody>
      </p:sp>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F8C66F-22AA-493F-8CD1-1B52B6D5078E}" type="datetime1">
              <a:rPr lang="en-US" smtClean="0"/>
              <a:t>6/20/2024</a:t>
            </a:fld>
            <a:endParaRPr lang="en-US" dirty="0"/>
          </a:p>
        </p:txBody>
      </p:sp>
      <p:sp>
        <p:nvSpPr>
          <p:cNvPr id="5" name="Footer Placeholder 4"/>
          <p:cNvSpPr>
            <a:spLocks noGrp="1"/>
          </p:cNvSpPr>
          <p:nvPr>
            <p:ph type="ftr" sz="quarter" idx="11"/>
          </p:nvPr>
        </p:nvSpPr>
        <p:spPr>
          <a:xfrm>
            <a:off x="2664542" y="6356356"/>
            <a:ext cx="6403258" cy="365125"/>
          </a:xfrm>
        </p:spPr>
        <p:txBody>
          <a:bodyPr/>
          <a:lstStyle/>
          <a:p>
            <a:r>
              <a:rPr lang="en-US" dirty="0"/>
              <a:t>Shweta Singh                                           Design Pattern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751938222"/>
              </p:ext>
            </p:extLst>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1"/>
                    </a:ext>
                  </a:extLst>
                </a:gridCol>
                <a:gridCol w="2297503">
                  <a:extLst>
                    <a:ext uri="{9D8B030D-6E8A-4147-A177-3AD203B41FA5}">
                      <a16:colId xmlns:a16="http://schemas.microsoft.com/office/drawing/2014/main" val="133495037"/>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Mr. Sanjay Nayak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l">
                        <a:lnSpc>
                          <a:spcPct val="100000"/>
                        </a:lnSpc>
                        <a:spcBef>
                          <a:spcPts val="0"/>
                        </a:spcBef>
                        <a:spcAft>
                          <a:spcPts val="0"/>
                        </a:spcAft>
                      </a:pP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223F38D7-684B-F866-E658-77E2B89120FE}"/>
              </a:ext>
            </a:extLst>
          </p:cNvPr>
          <p:cNvSpPr txBox="1"/>
          <p:nvPr/>
        </p:nvSpPr>
        <p:spPr>
          <a:xfrm>
            <a:off x="1474839" y="-64932"/>
            <a:ext cx="10432026" cy="954107"/>
          </a:xfrm>
          <a:prstGeom prst="rect">
            <a:avLst/>
          </a:prstGeom>
          <a:noFill/>
        </p:spPr>
        <p:txBody>
          <a:bodyPr wrap="square">
            <a:spAutoFit/>
          </a:bodyPr>
          <a:lstStyle/>
          <a:p>
            <a:pPr algn="ctr">
              <a:spcBef>
                <a:spcPct val="0"/>
              </a:spcBef>
              <a:defRPr/>
            </a:pPr>
            <a:r>
              <a:rPr lang="en-US" sz="2800" b="1" dirty="0"/>
              <a:t>Result Analysis(Department Result &amp; Subject Result &amp; Individual result</a:t>
            </a:r>
          </a:p>
        </p:txBody>
      </p:sp>
    </p:spTree>
    <p:extLst>
      <p:ext uri="{BB962C8B-B14F-4D97-AF65-F5344CB8AC3E}">
        <p14:creationId xmlns:p14="http://schemas.microsoft.com/office/powerpoint/2010/main" val="42930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FB5983-6561-46D3-89CA-6F82F8934392}" type="datetime1">
              <a:rPr lang="en-US" smtClean="0"/>
              <a:t>6/20/2024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181100" y="1150374"/>
            <a:ext cx="10744200" cy="5363415"/>
          </a:xfrm>
          <a:prstGeom prst="rect">
            <a:avLst/>
          </a:prstGeom>
        </p:spPr>
      </p:pic>
      <p:sp>
        <p:nvSpPr>
          <p:cNvPr id="3" name="TextBox 2">
            <a:extLst>
              <a:ext uri="{FF2B5EF4-FFF2-40B4-BE49-F238E27FC236}">
                <a16:creationId xmlns:a16="http://schemas.microsoft.com/office/drawing/2014/main" id="{24657531-B866-CCCB-859E-9486FFBBBA77}"/>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304317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F5E005-B6BF-3D04-1CEF-32C9D63B176F}"/>
              </a:ext>
            </a:extLst>
          </p:cNvPr>
          <p:cNvSpPr>
            <a:spLocks noGrp="1"/>
          </p:cNvSpPr>
          <p:nvPr>
            <p:ph type="dt" sz="half" idx="10"/>
          </p:nvPr>
        </p:nvSpPr>
        <p:spPr/>
        <p:txBody>
          <a:bodyPr/>
          <a:lstStyle/>
          <a:p>
            <a:fld id="{9662FF50-2763-4FD8-8DA0-2092A390427C}" type="datetime1">
              <a:rPr lang="en-US" smtClean="0"/>
              <a:t>6/20/2024</a:t>
            </a:fld>
            <a:endParaRPr lang="en-IN"/>
          </a:p>
        </p:txBody>
      </p:sp>
      <p:sp>
        <p:nvSpPr>
          <p:cNvPr id="5" name="Footer Placeholder 4">
            <a:extLst>
              <a:ext uri="{FF2B5EF4-FFF2-40B4-BE49-F238E27FC236}">
                <a16:creationId xmlns:a16="http://schemas.microsoft.com/office/drawing/2014/main" id="{23EDDD69-9478-5B6A-67C5-E8A6B57569DA}"/>
              </a:ext>
            </a:extLst>
          </p:cNvPr>
          <p:cNvSpPr>
            <a:spLocks noGrp="1"/>
          </p:cNvSpPr>
          <p:nvPr>
            <p:ph type="ftr" sz="quarter" idx="11"/>
          </p:nvPr>
        </p:nvSpPr>
        <p:spPr/>
        <p:txBody>
          <a:bodyPr/>
          <a:lstStyle/>
          <a:p>
            <a:r>
              <a:rPr lang="en-IN"/>
              <a:t>Shweta Singh                                           Design Pattern                                    Unit II</a:t>
            </a:r>
          </a:p>
        </p:txBody>
      </p:sp>
      <p:sp>
        <p:nvSpPr>
          <p:cNvPr id="6" name="Slide Number Placeholder 5">
            <a:extLst>
              <a:ext uri="{FF2B5EF4-FFF2-40B4-BE49-F238E27FC236}">
                <a16:creationId xmlns:a16="http://schemas.microsoft.com/office/drawing/2014/main" id="{C590A776-899F-41B6-AC6F-4C521EFDBC21}"/>
              </a:ext>
            </a:extLst>
          </p:cNvPr>
          <p:cNvSpPr>
            <a:spLocks noGrp="1"/>
          </p:cNvSpPr>
          <p:nvPr>
            <p:ph type="sldNum" sz="quarter" idx="12"/>
          </p:nvPr>
        </p:nvSpPr>
        <p:spPr/>
        <p:txBody>
          <a:bodyPr/>
          <a:lstStyle/>
          <a:p>
            <a:fld id="{D4AC43BF-6EE8-4137-B6AC-14832BEEB3CF}" type="slidenum">
              <a:rPr lang="en-IN" smtClean="0"/>
              <a:t>2</a:t>
            </a:fld>
            <a:endParaRPr lang="en-IN"/>
          </a:p>
        </p:txBody>
      </p:sp>
      <p:sp>
        <p:nvSpPr>
          <p:cNvPr id="8" name="TextBox 7">
            <a:extLst>
              <a:ext uri="{FF2B5EF4-FFF2-40B4-BE49-F238E27FC236}">
                <a16:creationId xmlns:a16="http://schemas.microsoft.com/office/drawing/2014/main" id="{1C50E4DD-003C-9E58-8E62-90EE1F55A436}"/>
              </a:ext>
            </a:extLst>
          </p:cNvPr>
          <p:cNvSpPr txBox="1"/>
          <p:nvPr/>
        </p:nvSpPr>
        <p:spPr>
          <a:xfrm>
            <a:off x="3048000" y="159465"/>
            <a:ext cx="6096000" cy="707886"/>
          </a:xfrm>
          <a:prstGeom prst="rect">
            <a:avLst/>
          </a:prstGeom>
          <a:noFill/>
        </p:spPr>
        <p:txBody>
          <a:bodyPr wrap="square">
            <a:spAutoFit/>
          </a:bodyPr>
          <a:lstStyle/>
          <a:p>
            <a:pPr algn="ctr">
              <a:spcBef>
                <a:spcPct val="0"/>
              </a:spcBef>
              <a:defRPr/>
            </a:pPr>
            <a:r>
              <a:rPr lang="en-US" sz="4000" dirty="0"/>
              <a:t>Faculty Introduction</a:t>
            </a:r>
          </a:p>
        </p:txBody>
      </p:sp>
      <p:graphicFrame>
        <p:nvGraphicFramePr>
          <p:cNvPr id="9" name="Table 10">
            <a:extLst>
              <a:ext uri="{FF2B5EF4-FFF2-40B4-BE49-F238E27FC236}">
                <a16:creationId xmlns:a16="http://schemas.microsoft.com/office/drawing/2014/main" id="{0D2886FD-CB5D-71BF-DFBC-CDCFE2DC2785}"/>
              </a:ext>
            </a:extLst>
          </p:cNvPr>
          <p:cNvGraphicFramePr>
            <a:graphicFrameLocks noGrp="1"/>
          </p:cNvGraphicFramePr>
          <p:nvPr>
            <p:extLst>
              <p:ext uri="{D42A27DB-BD31-4B8C-83A1-F6EECF244321}">
                <p14:modId xmlns:p14="http://schemas.microsoft.com/office/powerpoint/2010/main" val="3753889642"/>
              </p:ext>
            </p:extLst>
          </p:nvPr>
        </p:nvGraphicFramePr>
        <p:xfrm>
          <a:off x="609600" y="1143000"/>
          <a:ext cx="11201400" cy="4748126"/>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err="1"/>
                        <a:t>Shweta</a:t>
                      </a:r>
                      <a:r>
                        <a:rPr lang="en-US" sz="2600" baseline="0" dirty="0"/>
                        <a:t> Singh</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solidFill>
                      <a:schemeClr val="accent2">
                        <a:lumMod val="60000"/>
                        <a:lumOff val="40000"/>
                        <a:alpha val="20000"/>
                      </a:schemeClr>
                    </a:solidFill>
                  </a:tcPr>
                </a:tc>
                <a:tc>
                  <a:txBody>
                    <a:bodyPr/>
                    <a:lstStyle/>
                    <a:p>
                      <a:r>
                        <a:rPr lang="en-US" sz="2600" dirty="0"/>
                        <a:t>M. Tech. (CSE),Pursuing </a:t>
                      </a:r>
                      <a:r>
                        <a:rPr lang="en-US" sz="2600" dirty="0" err="1"/>
                        <a:t>Ph.d</a:t>
                      </a:r>
                      <a:r>
                        <a:rPr lang="en-US" sz="2600" dirty="0"/>
                        <a:t>(Engineering)</a:t>
                      </a:r>
                      <a:endParaRPr lang="en-IN" sz="2600" dirty="0"/>
                    </a:p>
                  </a:txBody>
                  <a:tcPr>
                    <a:solidFill>
                      <a:schemeClr val="accent2">
                        <a:lumMod val="60000"/>
                        <a:lumOff val="40000"/>
                        <a:alpha val="20000"/>
                      </a:schemeClr>
                    </a:solidFill>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solidFill>
                      <a:schemeClr val="accent2">
                        <a:lumMod val="60000"/>
                        <a:lumOff val="40000"/>
                        <a:alpha val="20000"/>
                      </a:schemeClr>
                    </a:solidFill>
                  </a:tcPr>
                </a:tc>
                <a:tc>
                  <a:txBody>
                    <a:bodyPr/>
                    <a:lstStyle/>
                    <a:p>
                      <a:r>
                        <a:rPr lang="en-IN" sz="2600" dirty="0"/>
                        <a:t>Computer</a:t>
                      </a:r>
                      <a:r>
                        <a:rPr lang="en-IN" sz="2600" baseline="0" dirty="0"/>
                        <a:t> Science &amp; Engineering-AI</a:t>
                      </a:r>
                      <a:endParaRPr lang="en-IN" sz="2600" dirty="0"/>
                    </a:p>
                  </a:txBody>
                  <a:tcPr>
                    <a:solidFill>
                      <a:schemeClr val="accent2">
                        <a:lumMod val="60000"/>
                        <a:lumOff val="40000"/>
                        <a:alpha val="20000"/>
                      </a:schemeClr>
                    </a:solidFill>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13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solidFill>
                      <a:schemeClr val="accent2">
                        <a:lumMod val="60000"/>
                        <a:lumOff val="40000"/>
                        <a:alpha val="2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dirty="0"/>
                        <a:t>1 years</a:t>
                      </a:r>
                    </a:p>
                  </a:txBody>
                  <a:tcPr>
                    <a:solidFill>
                      <a:schemeClr val="accent2">
                        <a:lumMod val="60000"/>
                        <a:lumOff val="40000"/>
                        <a:alpha val="20000"/>
                      </a:schemeClr>
                    </a:solidFill>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algn="just"/>
                      <a:r>
                        <a:rPr lang="en-US" sz="2600" dirty="0"/>
                        <a:t>Core Java and Advance Java</a:t>
                      </a:r>
                      <a:r>
                        <a:rPr lang="en-US" sz="2600" baseline="0" dirty="0"/>
                        <a:t> </a:t>
                      </a:r>
                      <a:r>
                        <a:rPr lang="en-US" sz="2600" dirty="0"/>
                        <a:t>, BDA using</a:t>
                      </a:r>
                      <a:r>
                        <a:rPr lang="en-US" sz="2600" baseline="0" dirty="0"/>
                        <a:t> </a:t>
                      </a:r>
                      <a:r>
                        <a:rPr lang="en-US" sz="2600" dirty="0"/>
                        <a:t>Excel, Artificial Intelligence, Soft Computing, C Programming, Web Technology, Discrete </a:t>
                      </a:r>
                      <a:r>
                        <a:rPr lang="en-US" sz="2600" dirty="0" err="1"/>
                        <a:t>Mathematics,Operating</a:t>
                      </a:r>
                      <a:r>
                        <a:rPr lang="en-US" sz="2600" dirty="0"/>
                        <a:t> </a:t>
                      </a:r>
                      <a:r>
                        <a:rPr lang="en-US" sz="2600" dirty="0" err="1"/>
                        <a:t>System,OOPs</a:t>
                      </a:r>
                      <a:r>
                        <a:rPr lang="en-US" sz="2600" dirty="0"/>
                        <a:t> ,C++,Computer Graphics.</a:t>
                      </a:r>
                      <a:endParaRPr lang="en-IN" sz="2600" dirty="0"/>
                    </a:p>
                  </a:txBody>
                  <a:tcPr/>
                </a:tc>
                <a:extLst>
                  <a:ext uri="{0D108BD9-81ED-4DB2-BD59-A6C34878D82A}">
                    <a16:rowId xmlns:a16="http://schemas.microsoft.com/office/drawing/2014/main" val="3013650449"/>
                  </a:ext>
                </a:extLst>
              </a:tr>
            </a:tbl>
          </a:graphicData>
        </a:graphic>
      </p:graphicFrame>
    </p:spTree>
    <p:extLst>
      <p:ext uri="{BB962C8B-B14F-4D97-AF65-F5344CB8AC3E}">
        <p14:creationId xmlns:p14="http://schemas.microsoft.com/office/powerpoint/2010/main" val="334230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4F916D-4E77-40B1-BC3C-4E54FA02D57A}" type="datetime1">
              <a:rPr lang="en-US" smtClean="0"/>
              <a:t>6/20/2024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p:spPr>
      </p:pic>
      <p:sp>
        <p:nvSpPr>
          <p:cNvPr id="2" name="TextBox 1">
            <a:extLst>
              <a:ext uri="{FF2B5EF4-FFF2-40B4-BE49-F238E27FC236}">
                <a16:creationId xmlns:a16="http://schemas.microsoft.com/office/drawing/2014/main" id="{E68112F6-452B-F4FE-9FD4-FE8B86DC9C36}"/>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01154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B21F17-769A-4703-8C9B-EF7EC091D31C}" type="datetime1">
              <a:rPr lang="en-US" smtClean="0"/>
              <a:t>6/20/2024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p:spPr>
      </p:pic>
      <p:sp>
        <p:nvSpPr>
          <p:cNvPr id="2" name="TextBox 1">
            <a:extLst>
              <a:ext uri="{FF2B5EF4-FFF2-40B4-BE49-F238E27FC236}">
                <a16:creationId xmlns:a16="http://schemas.microsoft.com/office/drawing/2014/main" id="{A0A1E6F5-EEC1-EDB4-1265-4A02076AAD65}"/>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91774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8876BC-B236-44DB-AFC3-6B8AE70D84D4}" type="datetime1">
              <a:rPr lang="en-US" smtClean="0"/>
              <a:t>6/20/2024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sp>
        <p:nvSpPr>
          <p:cNvPr id="2" name="TextBox 1">
            <a:extLst>
              <a:ext uri="{FF2B5EF4-FFF2-40B4-BE49-F238E27FC236}">
                <a16:creationId xmlns:a16="http://schemas.microsoft.com/office/drawing/2014/main" id="{A3AD7298-CC20-6BF7-8A92-B64CD3201171}"/>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305487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E20664-8619-46A9-9BE7-D83F150185F4}" type="datetime1">
              <a:rPr lang="en-US" smtClean="0"/>
              <a:t>6/20/2024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sp>
        <p:nvSpPr>
          <p:cNvPr id="2" name="TextBox 1">
            <a:extLst>
              <a:ext uri="{FF2B5EF4-FFF2-40B4-BE49-F238E27FC236}">
                <a16:creationId xmlns:a16="http://schemas.microsoft.com/office/drawing/2014/main" id="{5C692C67-3E1D-589F-5B8D-FBB12540F8C5}"/>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79400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596E61-87B0-494E-8E77-19471BCFE842}" type="datetime1">
              <a:rPr lang="en-US" smtClean="0"/>
              <a:t>6/20/2024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9" name="Content Placeholder 2"/>
          <p:cNvSpPr>
            <a:spLocks noGrp="1"/>
          </p:cNvSpPr>
          <p:nvPr>
            <p:ph idx="1"/>
          </p:nvPr>
        </p:nvSpPr>
        <p:spPr>
          <a:xfrm>
            <a:off x="914400" y="1066800"/>
            <a:ext cx="11049000" cy="4525963"/>
          </a:xfrm>
          <a:solidFill>
            <a:schemeClr val="accent4">
              <a:lumMod val="20000"/>
              <a:lumOff val="80000"/>
            </a:schemeClr>
          </a:solidFill>
          <a:ln w="19050">
            <a:solidFill>
              <a:schemeClr val="tx1"/>
            </a:solidFill>
          </a:ln>
        </p:spPr>
        <p:txBody>
          <a:bodyPr>
            <a:normAutofit/>
          </a:bodyPr>
          <a:lstStyle/>
          <a:p>
            <a:pPr algn="just">
              <a:lnSpc>
                <a:spcPct val="200000"/>
              </a:lnSpc>
            </a:pPr>
            <a:r>
              <a:rPr lang="en-US" sz="2800" dirty="0"/>
              <a:t> Students should know object-oriented analysis and design.</a:t>
            </a:r>
          </a:p>
          <a:p>
            <a:pPr algn="just">
              <a:lnSpc>
                <a:spcPct val="200000"/>
              </a:lnSpc>
            </a:pPr>
            <a:r>
              <a:rPr lang="en-US" sz="2800" dirty="0"/>
              <a:t>Knowledge of Data structure and algorithm.</a:t>
            </a:r>
          </a:p>
          <a:p>
            <a:pPr algn="just">
              <a:lnSpc>
                <a:spcPct val="200000"/>
              </a:lnSpc>
            </a:pPr>
            <a:r>
              <a:rPr lang="en-US" sz="2800" dirty="0"/>
              <a:t>knowledge of Programming languages such as C/C++ etc. </a:t>
            </a:r>
          </a:p>
          <a:p>
            <a:pPr algn="just">
              <a:lnSpc>
                <a:spcPct val="200000"/>
              </a:lnSpc>
            </a:pPr>
            <a:r>
              <a:rPr lang="en-US" sz="2800" dirty="0"/>
              <a:t>Good problem-solving Skills.</a:t>
            </a:r>
          </a:p>
          <a:p>
            <a:pPr marL="0" indent="0" algn="just">
              <a:buNone/>
            </a:pPr>
            <a:endParaRPr lang="en-US" sz="2800" dirty="0"/>
          </a:p>
          <a:p>
            <a:pPr>
              <a:buNone/>
            </a:pPr>
            <a:endParaRPr lang="en-US" dirty="0"/>
          </a:p>
        </p:txBody>
      </p:sp>
      <p:sp>
        <p:nvSpPr>
          <p:cNvPr id="3" name="TextBox 2">
            <a:extLst>
              <a:ext uri="{FF2B5EF4-FFF2-40B4-BE49-F238E27FC236}">
                <a16:creationId xmlns:a16="http://schemas.microsoft.com/office/drawing/2014/main" id="{3E2DA7DB-F2BD-F0E4-AEB0-FFCD6288465D}"/>
              </a:ext>
            </a:extLst>
          </p:cNvPr>
          <p:cNvSpPr txBox="1"/>
          <p:nvPr/>
        </p:nvSpPr>
        <p:spPr>
          <a:xfrm>
            <a:off x="3205316" y="228289"/>
            <a:ext cx="6096000" cy="646331"/>
          </a:xfrm>
          <a:prstGeom prst="rect">
            <a:avLst/>
          </a:prstGeom>
          <a:noFill/>
        </p:spPr>
        <p:txBody>
          <a:bodyPr wrap="square">
            <a:spAutoFit/>
          </a:bodyPr>
          <a:lstStyle/>
          <a:p>
            <a:pPr algn="ctr">
              <a:spcBef>
                <a:spcPct val="0"/>
              </a:spcBef>
              <a:defRPr/>
            </a:pPr>
            <a:r>
              <a:rPr lang="en-US" sz="3600" b="1" dirty="0"/>
              <a:t>Prerequisite / Recap</a:t>
            </a:r>
          </a:p>
        </p:txBody>
      </p:sp>
    </p:spTree>
    <p:extLst>
      <p:ext uri="{BB962C8B-B14F-4D97-AF65-F5344CB8AC3E}">
        <p14:creationId xmlns:p14="http://schemas.microsoft.com/office/powerpoint/2010/main" val="405111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921840-587C-43B9-A28E-BC978ED8EB1A}" type="datetime1">
              <a:rPr lang="en-US" smtClean="0"/>
              <a:t>6/20/2024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2">
              <a:lumMod val="20000"/>
              <a:lumOff val="80000"/>
            </a:schemeClr>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
        <p:nvSpPr>
          <p:cNvPr id="3" name="TextBox 2">
            <a:extLst>
              <a:ext uri="{FF2B5EF4-FFF2-40B4-BE49-F238E27FC236}">
                <a16:creationId xmlns:a16="http://schemas.microsoft.com/office/drawing/2014/main" id="{3EE536DB-7DFC-A74E-88A0-64BE9129FAB5}"/>
              </a:ext>
            </a:extLst>
          </p:cNvPr>
          <p:cNvSpPr txBox="1"/>
          <p:nvPr/>
        </p:nvSpPr>
        <p:spPr>
          <a:xfrm>
            <a:off x="1573161" y="294503"/>
            <a:ext cx="9901084" cy="646331"/>
          </a:xfrm>
          <a:prstGeom prst="rect">
            <a:avLst/>
          </a:prstGeom>
          <a:noFill/>
        </p:spPr>
        <p:txBody>
          <a:bodyPr wrap="square">
            <a:spAutoFit/>
          </a:bodyPr>
          <a:lstStyle/>
          <a:p>
            <a:r>
              <a:rPr lang="en-US" sz="3600" b="1" dirty="0"/>
              <a:t>Brief Introduction about the Subject with video</a:t>
            </a:r>
            <a:endParaRPr lang="en-IN" sz="3600" b="1" dirty="0"/>
          </a:p>
        </p:txBody>
      </p:sp>
    </p:spTree>
    <p:extLst>
      <p:ext uri="{BB962C8B-B14F-4D97-AF65-F5344CB8AC3E}">
        <p14:creationId xmlns:p14="http://schemas.microsoft.com/office/powerpoint/2010/main" val="799673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28799" y="943714"/>
            <a:ext cx="10107561" cy="5210175"/>
          </a:xfrm>
          <a:solidFill>
            <a:schemeClr val="accent2">
              <a:lumMod val="20000"/>
              <a:lumOff val="80000"/>
            </a:schemeClr>
          </a:solidFill>
          <a:ln w="19050">
            <a:solidFill>
              <a:schemeClr val="tx1"/>
            </a:solidFill>
          </a:ln>
        </p:spPr>
        <p:txBody>
          <a:bodyPr>
            <a:normAutofit/>
          </a:bodyPr>
          <a:lstStyle/>
          <a:p>
            <a:pPr>
              <a:lnSpc>
                <a:spcPct val="120000"/>
              </a:lnSpc>
            </a:pPr>
            <a:r>
              <a:rPr lang="en-US" dirty="0">
                <a:solidFill>
                  <a:srgbClr val="00B050"/>
                </a:solidFill>
              </a:rPr>
              <a:t>Creational Patterns:</a:t>
            </a:r>
          </a:p>
          <a:p>
            <a:pPr>
              <a:lnSpc>
                <a:spcPct val="120000"/>
              </a:lnSpc>
            </a:pPr>
            <a:r>
              <a:rPr lang="en-US" dirty="0">
                <a:solidFill>
                  <a:srgbClr val="00B050"/>
                </a:solidFill>
              </a:rPr>
              <a:t>Abstract Factory.</a:t>
            </a:r>
          </a:p>
          <a:p>
            <a:pPr>
              <a:lnSpc>
                <a:spcPct val="120000"/>
              </a:lnSpc>
            </a:pPr>
            <a:r>
              <a:rPr lang="en-US" dirty="0">
                <a:solidFill>
                  <a:srgbClr val="00B050"/>
                </a:solidFill>
              </a:rPr>
              <a:t>Builder Factory Method.</a:t>
            </a:r>
          </a:p>
          <a:p>
            <a:pPr>
              <a:lnSpc>
                <a:spcPct val="120000"/>
              </a:lnSpc>
            </a:pPr>
            <a:r>
              <a:rPr lang="en-US" dirty="0">
                <a:solidFill>
                  <a:srgbClr val="00B050"/>
                </a:solidFill>
              </a:rPr>
              <a:t>Factory Pattern.</a:t>
            </a:r>
          </a:p>
          <a:p>
            <a:pPr>
              <a:lnSpc>
                <a:spcPct val="120000"/>
              </a:lnSpc>
            </a:pPr>
            <a:r>
              <a:rPr lang="en-US" dirty="0">
                <a:solidFill>
                  <a:srgbClr val="00B050"/>
                </a:solidFill>
              </a:rPr>
              <a:t>Prototype Patterns.</a:t>
            </a:r>
          </a:p>
          <a:p>
            <a:pPr>
              <a:lnSpc>
                <a:spcPct val="120000"/>
              </a:lnSpc>
            </a:pPr>
            <a:r>
              <a:rPr lang="en-US" dirty="0">
                <a:solidFill>
                  <a:srgbClr val="00B050"/>
                </a:solidFill>
              </a:rPr>
              <a:t>Singleton Patterns.</a:t>
            </a: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796649A1-36E3-4E3F-894F-830BF55EF731}" type="datetime1">
              <a:rPr lang="en-US" smtClean="0"/>
              <a:t>6/20/2024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9"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4" name="TextBox 3">
            <a:extLst>
              <a:ext uri="{FF2B5EF4-FFF2-40B4-BE49-F238E27FC236}">
                <a16:creationId xmlns:a16="http://schemas.microsoft.com/office/drawing/2014/main" id="{27EF5F4B-87AA-C676-06B0-F1ABE39509B7}"/>
              </a:ext>
            </a:extLst>
          </p:cNvPr>
          <p:cNvSpPr txBox="1"/>
          <p:nvPr/>
        </p:nvSpPr>
        <p:spPr>
          <a:xfrm>
            <a:off x="3467100" y="288483"/>
            <a:ext cx="6096000" cy="646331"/>
          </a:xfrm>
          <a:prstGeom prst="rect">
            <a:avLst/>
          </a:prstGeom>
          <a:noFill/>
        </p:spPr>
        <p:txBody>
          <a:bodyPr wrap="square">
            <a:spAutoFit/>
          </a:bodyPr>
          <a:lstStyle/>
          <a:p>
            <a:pPr algn="ctr">
              <a:spcBef>
                <a:spcPct val="0"/>
              </a:spcBef>
              <a:defRPr/>
            </a:pPr>
            <a:r>
              <a:rPr lang="en-US" sz="3600" b="1" dirty="0"/>
              <a:t>Unit II Content</a:t>
            </a:r>
          </a:p>
        </p:txBody>
      </p:sp>
    </p:spTree>
    <p:extLst>
      <p:ext uri="{BB962C8B-B14F-4D97-AF65-F5344CB8AC3E}">
        <p14:creationId xmlns:p14="http://schemas.microsoft.com/office/powerpoint/2010/main" val="710957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3733799"/>
          </a:xfrm>
          <a:solidFill>
            <a:schemeClr val="accent2">
              <a:lumMod val="20000"/>
              <a:lumOff val="80000"/>
            </a:schemeClr>
          </a:solidFill>
          <a:ln w="12700">
            <a:solidFill>
              <a:schemeClr val="tx1"/>
            </a:solidFill>
          </a:ln>
        </p:spPr>
        <p:txBody>
          <a:bodyPr>
            <a:normAutofit/>
          </a:bodyPr>
          <a:lstStyle/>
          <a:p>
            <a:pPr marL="0" indent="0" algn="just">
              <a:buNone/>
            </a:pPr>
            <a:r>
              <a:rPr lang="en-US" sz="2800" dirty="0"/>
              <a:t>In Unit II, the students will be able to find</a:t>
            </a:r>
          </a:p>
          <a:p>
            <a:pPr algn="just"/>
            <a:r>
              <a:rPr lang="en-US" sz="2800" dirty="0"/>
              <a:t>What are Creational Patterns and their types in detail.</a:t>
            </a:r>
          </a:p>
          <a:p>
            <a:pPr algn="just"/>
            <a:r>
              <a:rPr lang="en-US" sz="2800" dirty="0"/>
              <a:t>Learn the concept of Abstract Factory.</a:t>
            </a:r>
          </a:p>
          <a:p>
            <a:pPr algn="just"/>
            <a:r>
              <a:rPr lang="en-US" sz="2800" dirty="0"/>
              <a:t>How Builder Factory Method works. </a:t>
            </a:r>
          </a:p>
          <a:p>
            <a:pPr algn="just"/>
            <a:r>
              <a:rPr lang="en-US" sz="2800" dirty="0"/>
              <a:t>How and when we use Prototype Patterns.</a:t>
            </a:r>
          </a:p>
          <a:p>
            <a:pPr algn="just"/>
            <a:r>
              <a:rPr lang="en-US" sz="2800" dirty="0"/>
              <a:t>Simplest and easiest pattern is Singleton Patterns how .</a:t>
            </a:r>
          </a:p>
          <a:p>
            <a:pPr marL="0" indent="0" algn="just">
              <a:buNone/>
            </a:pPr>
            <a:endParaRPr lang="en-US" sz="2800" dirty="0"/>
          </a:p>
        </p:txBody>
      </p:sp>
      <p:sp>
        <p:nvSpPr>
          <p:cNvPr id="4" name="Date Placeholder 3"/>
          <p:cNvSpPr>
            <a:spLocks noGrp="1"/>
          </p:cNvSpPr>
          <p:nvPr>
            <p:ph type="dt" sz="half" idx="10"/>
          </p:nvPr>
        </p:nvSpPr>
        <p:spPr/>
        <p:txBody>
          <a:bodyPr/>
          <a:lstStyle/>
          <a:p>
            <a:fld id="{B93CD0F2-64BC-4E5C-B519-EF4F3BD8757F}"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8" name="Footer Placeholder 4"/>
          <p:cNvSpPr>
            <a:spLocks noGrp="1"/>
          </p:cNvSpPr>
          <p:nvPr>
            <p:ph type="ftr" sz="quarter" idx="11"/>
          </p:nvPr>
        </p:nvSpPr>
        <p:spPr>
          <a:xfrm>
            <a:off x="3124200" y="6356357"/>
            <a:ext cx="5791200" cy="365125"/>
          </a:xfrm>
        </p:spPr>
        <p:txBody>
          <a:bodyPr/>
          <a:lstStyle/>
          <a:p>
            <a:r>
              <a:rPr lang="en-US"/>
              <a:t>Shweta Singh                                           Design Pattern                                    Unit II</a:t>
            </a:r>
            <a:endParaRPr lang="en-US" dirty="0"/>
          </a:p>
        </p:txBody>
      </p:sp>
      <p:sp>
        <p:nvSpPr>
          <p:cNvPr id="5" name="TextBox 4">
            <a:extLst>
              <a:ext uri="{FF2B5EF4-FFF2-40B4-BE49-F238E27FC236}">
                <a16:creationId xmlns:a16="http://schemas.microsoft.com/office/drawing/2014/main" id="{A3E194FC-422C-FD29-2B2C-77E172B44AEA}"/>
              </a:ext>
            </a:extLst>
          </p:cNvPr>
          <p:cNvSpPr txBox="1"/>
          <p:nvPr/>
        </p:nvSpPr>
        <p:spPr>
          <a:xfrm>
            <a:off x="3254478" y="148189"/>
            <a:ext cx="6096000" cy="646331"/>
          </a:xfrm>
          <a:prstGeom prst="rect">
            <a:avLst/>
          </a:prstGeom>
          <a:noFill/>
        </p:spPr>
        <p:txBody>
          <a:bodyPr wrap="square">
            <a:spAutoFit/>
          </a:bodyPr>
          <a:lstStyle/>
          <a:p>
            <a:pPr algn="ctr">
              <a:spcBef>
                <a:spcPct val="0"/>
              </a:spcBef>
              <a:defRPr/>
            </a:pPr>
            <a:r>
              <a:rPr lang="en-US" sz="3600" b="1" dirty="0"/>
              <a:t>Unit II Objective</a:t>
            </a:r>
          </a:p>
        </p:txBody>
      </p:sp>
    </p:spTree>
    <p:extLst>
      <p:ext uri="{BB962C8B-B14F-4D97-AF65-F5344CB8AC3E}">
        <p14:creationId xmlns:p14="http://schemas.microsoft.com/office/powerpoint/2010/main" val="1204272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366684"/>
            <a:ext cx="10820400" cy="2971800"/>
          </a:xfrm>
          <a:solidFill>
            <a:schemeClr val="accent2">
              <a:lumMod val="20000"/>
              <a:lumOff val="8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Creational Patterns (Abstract Factory)</a:t>
            </a:r>
          </a:p>
          <a:p>
            <a:pPr marL="0" indent="0" algn="just">
              <a:buNone/>
            </a:pPr>
            <a:endParaRPr lang="en-US" sz="2800" dirty="0"/>
          </a:p>
          <a:p>
            <a:pPr marL="0" indent="0" algn="just">
              <a:buNone/>
            </a:pPr>
            <a:r>
              <a:rPr lang="en-US" sz="2800" dirty="0"/>
              <a:t>In this topic, the students will learn what are Creational  Patterns that help in real world problems</a:t>
            </a:r>
            <a:r>
              <a:rPr lang="en-US" dirty="0"/>
              <a:t> </a:t>
            </a:r>
            <a:r>
              <a:rPr lang="en-US" sz="2800" dirty="0"/>
              <a:t>what are abstract factory methods and how Creates an instance of several families of classes.</a:t>
            </a:r>
          </a:p>
          <a:p>
            <a:pPr marL="0" indent="0" algn="just">
              <a:buNone/>
            </a:pPr>
            <a:endParaRPr lang="en-US" sz="2800" dirty="0"/>
          </a:p>
        </p:txBody>
      </p:sp>
      <p:sp>
        <p:nvSpPr>
          <p:cNvPr id="4" name="Date Placeholder 3"/>
          <p:cNvSpPr>
            <a:spLocks noGrp="1"/>
          </p:cNvSpPr>
          <p:nvPr>
            <p:ph type="dt" sz="half" idx="10"/>
          </p:nvPr>
        </p:nvSpPr>
        <p:spPr/>
        <p:txBody>
          <a:bodyPr/>
          <a:lstStyle/>
          <a:p>
            <a:fld id="{6868DC5E-6011-4147-B4DD-54921592F000}"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8" name="Footer Placeholder 4"/>
          <p:cNvSpPr>
            <a:spLocks noGrp="1"/>
          </p:cNvSpPr>
          <p:nvPr>
            <p:ph type="ftr" sz="quarter" idx="11"/>
          </p:nvPr>
        </p:nvSpPr>
        <p:spPr>
          <a:xfrm>
            <a:off x="4165600" y="6356357"/>
            <a:ext cx="3860800" cy="365125"/>
          </a:xfrm>
        </p:spPr>
        <p:txBody>
          <a:bodyPr/>
          <a:lstStyle/>
          <a:p>
            <a:r>
              <a:rPr lang="en-US"/>
              <a:t>Shweta Singh                                           Design Pattern                                    Unit II</a:t>
            </a:r>
            <a:endParaRPr lang="en-US" dirty="0"/>
          </a:p>
        </p:txBody>
      </p:sp>
      <p:sp>
        <p:nvSpPr>
          <p:cNvPr id="5" name="TextBox 4">
            <a:extLst>
              <a:ext uri="{FF2B5EF4-FFF2-40B4-BE49-F238E27FC236}">
                <a16:creationId xmlns:a16="http://schemas.microsoft.com/office/drawing/2014/main" id="{862FF383-65BB-206C-7A5A-9AD7AC626AC5}"/>
              </a:ext>
            </a:extLst>
          </p:cNvPr>
          <p:cNvSpPr txBox="1"/>
          <p:nvPr/>
        </p:nvSpPr>
        <p:spPr>
          <a:xfrm>
            <a:off x="3264310" y="136518"/>
            <a:ext cx="6096000" cy="584775"/>
          </a:xfrm>
          <a:prstGeom prst="rect">
            <a:avLst/>
          </a:prstGeom>
          <a:noFill/>
        </p:spPr>
        <p:txBody>
          <a:bodyPr wrap="square">
            <a:spAutoFit/>
          </a:bodyPr>
          <a:lstStyle/>
          <a:p>
            <a:pPr algn="ctr">
              <a:spcBef>
                <a:spcPct val="0"/>
              </a:spcBef>
              <a:defRPr/>
            </a:pPr>
            <a:r>
              <a:rPr lang="en-US" sz="3200" b="1" dirty="0"/>
              <a:t>Topic Objective</a:t>
            </a:r>
          </a:p>
        </p:txBody>
      </p:sp>
    </p:spTree>
    <p:extLst>
      <p:ext uri="{BB962C8B-B14F-4D97-AF65-F5344CB8AC3E}">
        <p14:creationId xmlns:p14="http://schemas.microsoft.com/office/powerpoint/2010/main" val="1448963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783D32-EB79-43E3-899A-3A51FA2572E7}" type="datetime1">
              <a:rPr lang="en-US" smtClean="0"/>
              <a:t>6/20/2024</a:t>
            </a:fld>
            <a:endParaRPr lang="en-US" dirty="0"/>
          </a:p>
        </p:txBody>
      </p:sp>
      <p:sp>
        <p:nvSpPr>
          <p:cNvPr id="5" name="Footer Placeholder 4"/>
          <p:cNvSpPr>
            <a:spLocks noGrp="1"/>
          </p:cNvSpPr>
          <p:nvPr>
            <p:ph type="ftr" sz="quarter" idx="11"/>
          </p:nvPr>
        </p:nvSpPr>
        <p:spPr>
          <a:xfrm>
            <a:off x="2635045" y="6248406"/>
            <a:ext cx="6432755"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663981"/>
            <a:ext cx="11277600" cy="4093428"/>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000" b="1" u="sng" dirty="0">
                <a:latin typeface="+mj-lt"/>
              </a:rPr>
              <a:t>Creational patterns:-</a:t>
            </a:r>
          </a:p>
          <a:p>
            <a:pPr algn="just"/>
            <a:endParaRPr lang="en-US" sz="2000" b="1" u="sng" dirty="0">
              <a:latin typeface="+mj-lt"/>
            </a:endParaRPr>
          </a:p>
          <a:p>
            <a:pPr marL="457200" indent="-457200" algn="just">
              <a:buFont typeface="Wingdings" panose="05000000000000000000" pitchFamily="2" charset="2"/>
              <a:buChar char="Ø"/>
            </a:pPr>
            <a:r>
              <a:rPr lang="en-US" sz="2000" b="1" dirty="0">
                <a:latin typeface="+mj-lt"/>
              </a:rPr>
              <a:t>In software engineering, creational design patterns are design patterns that deal with object creation mechanisms, trying to create objects in a manner suitable to the situation. The basic form of object creation could result in design problems or added complexity to the design. Creational design patterns solve this problem by somehow controlling this object creation.</a:t>
            </a:r>
          </a:p>
          <a:p>
            <a:pPr algn="just"/>
            <a:endParaRPr lang="en-US" sz="2000" b="1" dirty="0">
              <a:latin typeface="+mj-lt"/>
            </a:endParaRPr>
          </a:p>
          <a:p>
            <a:pPr marL="457200" indent="-457200" algn="just">
              <a:buFont typeface="Wingdings" panose="05000000000000000000" pitchFamily="2" charset="2"/>
              <a:buChar char="Ø"/>
            </a:pPr>
            <a:r>
              <a:rPr lang="en-US" sz="2000" b="1" dirty="0">
                <a:latin typeface="+mj-lt"/>
              </a:rPr>
              <a:t>creational pattern provides one of the best ways to create an object.</a:t>
            </a:r>
          </a:p>
          <a:p>
            <a:pPr algn="just"/>
            <a:endParaRPr lang="en-US" sz="2000" b="1" dirty="0">
              <a:latin typeface="+mj-lt"/>
            </a:endParaRPr>
          </a:p>
          <a:p>
            <a:pPr marL="457200" indent="-457200" algn="just">
              <a:buFont typeface="Wingdings" panose="05000000000000000000" pitchFamily="2" charset="2"/>
              <a:buChar char="Ø"/>
            </a:pPr>
            <a:r>
              <a:rPr lang="en-US" sz="2000" b="1" dirty="0">
                <a:latin typeface="+mj-lt"/>
              </a:rPr>
              <a:t>Creational design patterns are concerned with the way of creating objects. These design patterns are used when a decision must be made at the time of instantiation of a class (i.e. creating an object of a class).</a:t>
            </a:r>
          </a:p>
          <a:p>
            <a:pPr algn="just"/>
            <a:r>
              <a:rPr lang="en-US" sz="2000" b="1" dirty="0">
                <a:latin typeface="+mj-lt"/>
              </a:rPr>
              <a:t> </a:t>
            </a:r>
          </a:p>
        </p:txBody>
      </p:sp>
      <p:sp>
        <p:nvSpPr>
          <p:cNvPr id="9" name="TextBox 8">
            <a:extLst>
              <a:ext uri="{FF2B5EF4-FFF2-40B4-BE49-F238E27FC236}">
                <a16:creationId xmlns:a16="http://schemas.microsoft.com/office/drawing/2014/main" id="{0C3F7E99-A66B-58BA-7577-2389CB78FDDC}"/>
              </a:ext>
            </a:extLst>
          </p:cNvPr>
          <p:cNvSpPr txBox="1"/>
          <p:nvPr/>
        </p:nvSpPr>
        <p:spPr>
          <a:xfrm>
            <a:off x="2812026" y="136525"/>
            <a:ext cx="6096000" cy="646331"/>
          </a:xfrm>
          <a:prstGeom prst="rect">
            <a:avLst/>
          </a:prstGeom>
          <a:noFill/>
        </p:spPr>
        <p:txBody>
          <a:bodyPr wrap="square">
            <a:spAutoFit/>
          </a:bodyPr>
          <a:lstStyle/>
          <a:p>
            <a:pPr algn="ctr">
              <a:spcBef>
                <a:spcPct val="0"/>
              </a:spcBef>
              <a:defRPr/>
            </a:pPr>
            <a:r>
              <a:rPr lang="en-US" sz="3600" dirty="0"/>
              <a:t>Creational Patterns </a:t>
            </a:r>
          </a:p>
        </p:txBody>
      </p:sp>
    </p:spTree>
    <p:extLst>
      <p:ext uri="{BB962C8B-B14F-4D97-AF65-F5344CB8AC3E}">
        <p14:creationId xmlns:p14="http://schemas.microsoft.com/office/powerpoint/2010/main" val="132565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B23EBD-DC78-470D-8DE3-E43A6AD1DBEE}" type="datetime1">
              <a:rPr lang="en-US" smtClean="0"/>
              <a:t>6/20/2024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extBox 8"/>
          <p:cNvSpPr txBox="1"/>
          <p:nvPr/>
        </p:nvSpPr>
        <p:spPr>
          <a:xfrm>
            <a:off x="2514600" y="4114800"/>
            <a:ext cx="3276600" cy="461665"/>
          </a:xfrm>
          <a:prstGeom prst="rect">
            <a:avLst/>
          </a:prstGeom>
          <a:solidFill>
            <a:srgbClr val="FFFF00"/>
          </a:solidFill>
          <a:ln>
            <a:solidFill>
              <a:schemeClr val="bg1"/>
            </a:solidFill>
          </a:ln>
        </p:spPr>
        <p:txBody>
          <a:bodyPr wrap="square" rtlCol="0">
            <a:spAutoFit/>
          </a:bodyPr>
          <a:lstStyle/>
          <a:p>
            <a:r>
              <a:rPr lang="en-US" sz="1200" dirty="0"/>
              <a:t>Python Web development with Django (Elective I)</a:t>
            </a:r>
          </a:p>
          <a:p>
            <a:r>
              <a:rPr lang="en-US" sz="1200" dirty="0"/>
              <a:t>Design Pattern (Elective II)</a:t>
            </a:r>
          </a:p>
        </p:txBody>
      </p:sp>
      <p:pic>
        <p:nvPicPr>
          <p:cNvPr id="8" name="Picture 7"/>
          <p:cNvPicPr>
            <a:picLocks noChangeAspect="1"/>
          </p:cNvPicPr>
          <p:nvPr/>
        </p:nvPicPr>
        <p:blipFill>
          <a:blip r:embed="rId2"/>
          <a:stretch>
            <a:fillRect/>
          </a:stretch>
        </p:blipFill>
        <p:spPr>
          <a:xfrm>
            <a:off x="838200" y="1002942"/>
            <a:ext cx="10820400" cy="5214271"/>
          </a:xfrm>
          <a:prstGeom prst="rect">
            <a:avLst/>
          </a:prstGeom>
        </p:spPr>
      </p:pic>
      <p:sp>
        <p:nvSpPr>
          <p:cNvPr id="3" name="TextBox 2">
            <a:extLst>
              <a:ext uri="{FF2B5EF4-FFF2-40B4-BE49-F238E27FC236}">
                <a16:creationId xmlns:a16="http://schemas.microsoft.com/office/drawing/2014/main" id="{92DEF285-1457-32E8-282D-509524C0E7EE}"/>
              </a:ext>
            </a:extLst>
          </p:cNvPr>
          <p:cNvSpPr txBox="1"/>
          <p:nvPr/>
        </p:nvSpPr>
        <p:spPr>
          <a:xfrm>
            <a:off x="2971800" y="271455"/>
            <a:ext cx="6096000" cy="646331"/>
          </a:xfrm>
          <a:prstGeom prst="rect">
            <a:avLst/>
          </a:prstGeom>
          <a:noFill/>
        </p:spPr>
        <p:txBody>
          <a:bodyPr wrap="square">
            <a:spAutoFit/>
          </a:bodyPr>
          <a:lstStyle/>
          <a:p>
            <a:pPr algn="ctr">
              <a:spcBef>
                <a:spcPct val="0"/>
              </a:spcBef>
              <a:defRPr/>
            </a:pPr>
            <a:r>
              <a:rPr lang="en-US" sz="3600" b="1" dirty="0"/>
              <a:t>Evaluation Scheme</a:t>
            </a:r>
          </a:p>
        </p:txBody>
      </p:sp>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55C6F1-F00C-424E-B6FA-A68BCDFDB7D8}"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18405"/>
            <a:ext cx="11277600" cy="5247590"/>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800" b="1" u="sng" dirty="0"/>
              <a:t>Abstract Factory</a:t>
            </a:r>
            <a:r>
              <a:rPr lang="en-US" sz="2800" b="1" u="sng" dirty="0">
                <a:latin typeface="+mj-lt"/>
              </a:rPr>
              <a:t> patterns:-</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Abstract Factory Pattern says that just defines an interface or abstract class for creating families of related (or dependent) objects but without specifying their concrete sub-classes. That means Abstract Factory lets a class return a factory of classes. So, this is the reason that the Abstract Factory Pattern is one level higher than the Factory Pattern.</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An Abstract Factory Pattern is also known as a Kit.</a:t>
            </a:r>
          </a:p>
          <a:p>
            <a:pPr marL="457200" indent="-457200" algn="just">
              <a:buFont typeface="Wingdings" panose="05000000000000000000" pitchFamily="2" charset="2"/>
              <a:buChar char="Ø"/>
            </a:pPr>
            <a:endParaRPr lang="en-US" sz="2800" dirty="0">
              <a:latin typeface="+mj-lt"/>
            </a:endParaRPr>
          </a:p>
          <a:p>
            <a:pPr algn="just"/>
            <a:endParaRPr lang="en-US" sz="2800" b="1" u="sng" dirty="0">
              <a:latin typeface="+mj-lt"/>
            </a:endParaRPr>
          </a:p>
          <a:p>
            <a:pPr algn="just"/>
            <a:r>
              <a:rPr lang="en-US" sz="2700" dirty="0">
                <a:latin typeface="+mj-lt"/>
              </a:rPr>
              <a:t> </a:t>
            </a:r>
          </a:p>
        </p:txBody>
      </p:sp>
      <p:sp>
        <p:nvSpPr>
          <p:cNvPr id="8" name="Footer Placeholder 4"/>
          <p:cNvSpPr>
            <a:spLocks noGrp="1"/>
          </p:cNvSpPr>
          <p:nvPr>
            <p:ph type="ftr" sz="quarter" idx="11"/>
          </p:nvPr>
        </p:nvSpPr>
        <p:spPr>
          <a:xfrm>
            <a:off x="4165600" y="6356357"/>
            <a:ext cx="38608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490F9FDB-1FCA-2392-59FB-070D16550682}"/>
              </a:ext>
            </a:extLst>
          </p:cNvPr>
          <p:cNvSpPr txBox="1"/>
          <p:nvPr/>
        </p:nvSpPr>
        <p:spPr>
          <a:xfrm>
            <a:off x="3126658" y="119226"/>
            <a:ext cx="6096000" cy="646331"/>
          </a:xfrm>
          <a:prstGeom prst="rect">
            <a:avLst/>
          </a:prstGeom>
          <a:noFill/>
        </p:spPr>
        <p:txBody>
          <a:bodyPr wrap="square">
            <a:spAutoFit/>
          </a:bodyPr>
          <a:lstStyle/>
          <a:p>
            <a:pPr algn="ctr">
              <a:spcBef>
                <a:spcPct val="0"/>
              </a:spcBef>
              <a:defRPr/>
            </a:pPr>
            <a:r>
              <a:rPr lang="en-US" sz="3600"/>
              <a:t>Abstract Factory Pattern </a:t>
            </a:r>
            <a:endParaRPr lang="en-US" sz="3600" dirty="0"/>
          </a:p>
        </p:txBody>
      </p:sp>
    </p:spTree>
    <p:extLst>
      <p:ext uri="{BB962C8B-B14F-4D97-AF65-F5344CB8AC3E}">
        <p14:creationId xmlns:p14="http://schemas.microsoft.com/office/powerpoint/2010/main" val="3192137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F97906-4BEF-4806-BC78-F054B8FF2383}"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18405"/>
            <a:ext cx="11277600" cy="5262979"/>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800" b="1" u="sng" dirty="0">
                <a:latin typeface="+mj-lt"/>
              </a:rPr>
              <a:t>Advantage of Abstract Factory Pattern:-</a:t>
            </a:r>
          </a:p>
          <a:p>
            <a:pPr marL="457200" indent="-457200" algn="just">
              <a:buFont typeface="Wingdings" panose="05000000000000000000" pitchFamily="2" charset="2"/>
              <a:buChar char="Ø"/>
            </a:pPr>
            <a:r>
              <a:rPr lang="en-US" sz="2800" dirty="0">
                <a:latin typeface="+mj-lt"/>
              </a:rPr>
              <a:t>Abstract Factory Pattern isolates the client code from concrete (implementation) classes.</a:t>
            </a:r>
          </a:p>
          <a:p>
            <a:pPr marL="457200" indent="-457200" algn="just">
              <a:buFont typeface="Wingdings" panose="05000000000000000000" pitchFamily="2" charset="2"/>
              <a:buChar char="Ø"/>
            </a:pPr>
            <a:r>
              <a:rPr lang="en-US" sz="2800" dirty="0">
                <a:latin typeface="+mj-lt"/>
              </a:rPr>
              <a:t>It eases the exchanging of object families.</a:t>
            </a:r>
          </a:p>
          <a:p>
            <a:pPr marL="457200" indent="-457200" algn="just">
              <a:buFont typeface="Wingdings" panose="05000000000000000000" pitchFamily="2" charset="2"/>
              <a:buChar char="Ø"/>
            </a:pPr>
            <a:r>
              <a:rPr lang="en-US" sz="2800" dirty="0">
                <a:latin typeface="+mj-lt"/>
              </a:rPr>
              <a:t>It promotes consistency among objects.</a:t>
            </a:r>
          </a:p>
          <a:p>
            <a:pPr algn="just"/>
            <a:r>
              <a:rPr lang="en-US" sz="2800" b="1" u="sng" dirty="0">
                <a:latin typeface="+mj-lt"/>
              </a:rPr>
              <a:t>Usage of Abstract Factory Pattern:-</a:t>
            </a:r>
          </a:p>
          <a:p>
            <a:pPr marL="457200" indent="-457200" algn="just">
              <a:buFont typeface="Wingdings" panose="05000000000000000000" pitchFamily="2" charset="2"/>
              <a:buChar char="Ø"/>
            </a:pPr>
            <a:r>
              <a:rPr lang="en-US" sz="2800" dirty="0">
                <a:latin typeface="+mj-lt"/>
              </a:rPr>
              <a:t>When the system needs to be independent of how its object are created, composed, and represented.</a:t>
            </a:r>
          </a:p>
          <a:p>
            <a:pPr marL="457200" indent="-457200" algn="just">
              <a:buFont typeface="Wingdings" panose="05000000000000000000" pitchFamily="2" charset="2"/>
              <a:buChar char="Ø"/>
            </a:pPr>
            <a:r>
              <a:rPr lang="en-US" sz="2800" dirty="0">
                <a:latin typeface="+mj-lt"/>
              </a:rPr>
              <a:t>When the family of related objects has to be used together, then this constraint needs to be enforced.</a:t>
            </a:r>
          </a:p>
          <a:p>
            <a:pPr marL="457200" indent="-457200" algn="just">
              <a:buFont typeface="Wingdings" panose="05000000000000000000" pitchFamily="2" charset="2"/>
              <a:buChar char="Ø"/>
            </a:pPr>
            <a:r>
              <a:rPr lang="en-US" sz="2800" dirty="0">
                <a:latin typeface="+mj-lt"/>
              </a:rPr>
              <a:t>When you want to provide a library of objects that does not show implementations and only reveals interfaces.</a:t>
            </a: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5" name="TextBox 4">
            <a:extLst>
              <a:ext uri="{FF2B5EF4-FFF2-40B4-BE49-F238E27FC236}">
                <a16:creationId xmlns:a16="http://schemas.microsoft.com/office/drawing/2014/main" id="{EFD71BA7-CAF2-BA0F-ABFA-A9ED1BB75787}"/>
              </a:ext>
            </a:extLst>
          </p:cNvPr>
          <p:cNvSpPr txBox="1"/>
          <p:nvPr/>
        </p:nvSpPr>
        <p:spPr>
          <a:xfrm>
            <a:off x="3126658" y="119226"/>
            <a:ext cx="6096000" cy="646331"/>
          </a:xfrm>
          <a:prstGeom prst="rect">
            <a:avLst/>
          </a:prstGeom>
          <a:noFill/>
        </p:spPr>
        <p:txBody>
          <a:bodyPr wrap="square">
            <a:spAutoFit/>
          </a:bodyPr>
          <a:lstStyle/>
          <a:p>
            <a:pPr algn="ctr">
              <a:spcBef>
                <a:spcPct val="0"/>
              </a:spcBef>
              <a:defRPr/>
            </a:pPr>
            <a:r>
              <a:rPr lang="en-US" sz="3600" b="1"/>
              <a:t>Abstract Factory Pattern </a:t>
            </a:r>
            <a:endParaRPr lang="en-US" sz="3600" b="1" dirty="0"/>
          </a:p>
        </p:txBody>
      </p:sp>
    </p:spTree>
    <p:extLst>
      <p:ext uri="{BB962C8B-B14F-4D97-AF65-F5344CB8AC3E}">
        <p14:creationId xmlns:p14="http://schemas.microsoft.com/office/powerpoint/2010/main" val="3524368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8E1A9D-E8C6-48D1-864D-46729D535AE1}"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676400" y="875070"/>
            <a:ext cx="8716440" cy="5412668"/>
          </a:xfrm>
          <a:prstGeom prst="rect">
            <a:avLst/>
          </a:prstGeom>
          <a:ln w="12700">
            <a:solidFill>
              <a:schemeClr val="tx1"/>
            </a:solidFill>
          </a:ln>
        </p:spPr>
      </p:pic>
      <p:sp>
        <p:nvSpPr>
          <p:cNvPr id="3" name="Footer Placeholder 2"/>
          <p:cNvSpPr>
            <a:spLocks noGrp="1"/>
          </p:cNvSpPr>
          <p:nvPr>
            <p:ph type="ftr" sz="quarter" idx="11"/>
          </p:nvPr>
        </p:nvSpPr>
        <p:spPr>
          <a:xfrm>
            <a:off x="2517058" y="6356350"/>
            <a:ext cx="5636342"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68D1AA86-D243-9E32-8F4E-DC3EC5310A78}"/>
              </a:ext>
            </a:extLst>
          </p:cNvPr>
          <p:cNvSpPr txBox="1"/>
          <p:nvPr/>
        </p:nvSpPr>
        <p:spPr>
          <a:xfrm>
            <a:off x="2880852" y="136525"/>
            <a:ext cx="8472948" cy="584775"/>
          </a:xfrm>
          <a:prstGeom prst="rect">
            <a:avLst/>
          </a:prstGeom>
          <a:noFill/>
        </p:spPr>
        <p:txBody>
          <a:bodyPr wrap="square">
            <a:spAutoFit/>
          </a:bodyPr>
          <a:lstStyle/>
          <a:p>
            <a:pPr algn="ctr">
              <a:spcBef>
                <a:spcPct val="0"/>
              </a:spcBef>
              <a:defRPr/>
            </a:pPr>
            <a:r>
              <a:rPr lang="en-US" sz="3200" b="1" dirty="0"/>
              <a:t>UML\Structure for Abstract Factory Pattern </a:t>
            </a:r>
          </a:p>
        </p:txBody>
      </p:sp>
    </p:spTree>
    <p:extLst>
      <p:ext uri="{BB962C8B-B14F-4D97-AF65-F5344CB8AC3E}">
        <p14:creationId xmlns:p14="http://schemas.microsoft.com/office/powerpoint/2010/main" val="855763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62BC3C-B038-4E07-88FA-FE79F398CB8F}"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044545"/>
            <a:ext cx="11277600" cy="4832092"/>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latin typeface="+mj-lt"/>
              </a:rPr>
              <a:t>We are going to create a Shape interface and a concrete class implementing it. We create an abstract factory class AbstractFactory as next step. Factory class </a:t>
            </a:r>
            <a:r>
              <a:rPr lang="en-US" sz="2800" dirty="0" err="1">
                <a:latin typeface="+mj-lt"/>
              </a:rPr>
              <a:t>ShapeFactory</a:t>
            </a:r>
            <a:r>
              <a:rPr lang="en-US" sz="2800" dirty="0">
                <a:latin typeface="+mj-lt"/>
              </a:rPr>
              <a:t> is defined, which extends AbstractFactory. A factory creator/generator class </a:t>
            </a:r>
            <a:r>
              <a:rPr lang="en-US" sz="2800" dirty="0" err="1">
                <a:latin typeface="+mj-lt"/>
              </a:rPr>
              <a:t>FactoryProducer</a:t>
            </a:r>
            <a:r>
              <a:rPr lang="en-US" sz="2800" dirty="0">
                <a:latin typeface="+mj-lt"/>
              </a:rPr>
              <a:t> is created.</a:t>
            </a:r>
          </a:p>
          <a:p>
            <a:pPr algn="just"/>
            <a:endParaRPr lang="en-US" sz="2800" dirty="0">
              <a:latin typeface="+mj-lt"/>
            </a:endParaRPr>
          </a:p>
          <a:p>
            <a:pPr marL="457200" indent="-457200" algn="just">
              <a:buFont typeface="Wingdings" panose="05000000000000000000" pitchFamily="2" charset="2"/>
              <a:buChar char="Ø"/>
            </a:pPr>
            <a:r>
              <a:rPr lang="en-US" sz="2800" dirty="0" err="1">
                <a:latin typeface="+mj-lt"/>
              </a:rPr>
              <a:t>AbstractFactoryPatternDemo</a:t>
            </a:r>
            <a:r>
              <a:rPr lang="en-US" sz="2800" dirty="0">
                <a:latin typeface="+mj-lt"/>
              </a:rPr>
              <a:t>, our demo class uses </a:t>
            </a:r>
            <a:r>
              <a:rPr lang="en-US" sz="2800" dirty="0" err="1">
                <a:latin typeface="+mj-lt"/>
              </a:rPr>
              <a:t>FactoryProducer</a:t>
            </a:r>
            <a:r>
              <a:rPr lang="en-US" sz="2800" dirty="0">
                <a:latin typeface="+mj-lt"/>
              </a:rPr>
              <a:t> to get a AbstractFactory object. It will pass information (CIRCLE / RECTANGLE / SQUARE for Shape) to AbstractFactory to get the type of object it needs.</a:t>
            </a:r>
          </a:p>
          <a:p>
            <a:pPr algn="just"/>
            <a:endParaRPr lang="en-US" sz="28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3DAAD2FB-A0CF-FDE0-03DE-34D9B5D84270}"/>
              </a:ext>
            </a:extLst>
          </p:cNvPr>
          <p:cNvSpPr txBox="1"/>
          <p:nvPr/>
        </p:nvSpPr>
        <p:spPr>
          <a:xfrm>
            <a:off x="3581400" y="136519"/>
            <a:ext cx="6096000" cy="646331"/>
          </a:xfrm>
          <a:prstGeom prst="rect">
            <a:avLst/>
          </a:prstGeom>
          <a:noFill/>
        </p:spPr>
        <p:txBody>
          <a:bodyPr wrap="square">
            <a:spAutoFit/>
          </a:bodyPr>
          <a:lstStyle/>
          <a:p>
            <a:r>
              <a:rPr lang="en-US" sz="3600" b="1" dirty="0"/>
              <a:t>Implementation</a:t>
            </a:r>
            <a:endParaRPr lang="en-IN" sz="3600" b="1" dirty="0"/>
          </a:p>
        </p:txBody>
      </p:sp>
    </p:spTree>
    <p:extLst>
      <p:ext uri="{BB962C8B-B14F-4D97-AF65-F5344CB8AC3E}">
        <p14:creationId xmlns:p14="http://schemas.microsoft.com/office/powerpoint/2010/main" val="1143869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1</a:t>
            </a:r>
          </a:p>
          <a:p>
            <a:pPr marL="0" indent="0">
              <a:buNone/>
            </a:pPr>
            <a:r>
              <a:rPr lang="en-US" sz="2800" u="sng" dirty="0">
                <a:solidFill>
                  <a:schemeClr val="accent6">
                    <a:lumMod val="50000"/>
                  </a:schemeClr>
                </a:solidFill>
              </a:rPr>
              <a:t>Create an interface for Shapes.</a:t>
            </a:r>
          </a:p>
          <a:p>
            <a:pPr marL="0" indent="0">
              <a:buNone/>
            </a:pPr>
            <a:endParaRPr lang="en-US" sz="2800" u="sng" dirty="0">
              <a:solidFill>
                <a:schemeClr val="accent6">
                  <a:lumMod val="50000"/>
                </a:schemeClr>
              </a:solidFill>
            </a:endParaRPr>
          </a:p>
          <a:p>
            <a:pPr marL="0" indent="0">
              <a:buNone/>
            </a:pPr>
            <a:r>
              <a:rPr lang="en-US" sz="2800" u="sng" dirty="0">
                <a:solidFill>
                  <a:schemeClr val="accent6">
                    <a:lumMod val="50000"/>
                  </a:schemeClr>
                </a:solidFill>
              </a:rPr>
              <a:t>(Shape.java)</a:t>
            </a:r>
            <a:endParaRPr lang="en-US" sz="2800" dirty="0"/>
          </a:p>
        </p:txBody>
      </p:sp>
      <p:sp>
        <p:nvSpPr>
          <p:cNvPr id="4" name="Date Placeholder 3"/>
          <p:cNvSpPr>
            <a:spLocks noGrp="1"/>
          </p:cNvSpPr>
          <p:nvPr>
            <p:ph type="dt" sz="half" idx="10"/>
          </p:nvPr>
        </p:nvSpPr>
        <p:spPr/>
        <p:txBody>
          <a:bodyPr/>
          <a:lstStyle/>
          <a:p>
            <a:fld id="{C56C89CD-3667-4C1B-8157-81D6D7447534}"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pic>
        <p:nvPicPr>
          <p:cNvPr id="2" name="Picture 1"/>
          <p:cNvPicPr>
            <a:picLocks noChangeAspect="1"/>
          </p:cNvPicPr>
          <p:nvPr/>
        </p:nvPicPr>
        <p:blipFill>
          <a:blip r:embed="rId3"/>
          <a:stretch>
            <a:fillRect/>
          </a:stretch>
        </p:blipFill>
        <p:spPr>
          <a:xfrm>
            <a:off x="3657600" y="2590800"/>
            <a:ext cx="8078841" cy="3214764"/>
          </a:xfrm>
          <a:prstGeom prst="rect">
            <a:avLst/>
          </a:prstGeom>
          <a:ln w="19050">
            <a:solidFill>
              <a:schemeClr val="tx1"/>
            </a:solidFill>
          </a:ln>
        </p:spPr>
      </p:pic>
      <p:sp>
        <p:nvSpPr>
          <p:cNvPr id="9" name="Footer Placeholder 4"/>
          <p:cNvSpPr>
            <a:spLocks noGrp="1"/>
          </p:cNvSpPr>
          <p:nvPr>
            <p:ph type="ftr" sz="quarter" idx="11"/>
          </p:nvPr>
        </p:nvSpPr>
        <p:spPr>
          <a:xfrm>
            <a:off x="4165600" y="6356357"/>
            <a:ext cx="3860800" cy="365125"/>
          </a:xfrm>
        </p:spPr>
        <p:txBody>
          <a:bodyPr/>
          <a:lstStyle/>
          <a:p>
            <a:r>
              <a:rPr lang="en-US"/>
              <a:t>Shweta Singh                                           Design Pattern                                    Unit II</a:t>
            </a:r>
            <a:endParaRPr lang="en-US" dirty="0"/>
          </a:p>
        </p:txBody>
      </p:sp>
      <p:sp>
        <p:nvSpPr>
          <p:cNvPr id="5" name="TextBox 4">
            <a:extLst>
              <a:ext uri="{FF2B5EF4-FFF2-40B4-BE49-F238E27FC236}">
                <a16:creationId xmlns:a16="http://schemas.microsoft.com/office/drawing/2014/main" id="{C73BD2D5-5EAB-D7FF-6ED1-2C71740BAE84}"/>
              </a:ext>
            </a:extLst>
          </p:cNvPr>
          <p:cNvSpPr txBox="1"/>
          <p:nvPr/>
        </p:nvSpPr>
        <p:spPr>
          <a:xfrm>
            <a:off x="2241754" y="74520"/>
            <a:ext cx="9724104" cy="646331"/>
          </a:xfrm>
          <a:prstGeom prst="rect">
            <a:avLst/>
          </a:prstGeom>
          <a:noFill/>
        </p:spPr>
        <p:txBody>
          <a:bodyPr wrap="square">
            <a:spAutoFit/>
          </a:bodyPr>
          <a:lstStyle/>
          <a:p>
            <a:pPr algn="ctr">
              <a:spcBef>
                <a:spcPct val="0"/>
              </a:spcBef>
              <a:defRPr/>
            </a:pPr>
            <a:r>
              <a:rPr lang="en-US" sz="3600" b="1" dirty="0"/>
              <a:t>Implementation of Abstract Factory Pattern </a:t>
            </a:r>
          </a:p>
        </p:txBody>
      </p:sp>
    </p:spTree>
    <p:extLst>
      <p:ext uri="{BB962C8B-B14F-4D97-AF65-F5344CB8AC3E}">
        <p14:creationId xmlns:p14="http://schemas.microsoft.com/office/powerpoint/2010/main" val="3442800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2</a:t>
            </a:r>
          </a:p>
          <a:p>
            <a:pPr marL="0" indent="0">
              <a:buNone/>
            </a:pPr>
            <a:r>
              <a:rPr lang="en-US" sz="2800" u="sng" dirty="0">
                <a:solidFill>
                  <a:schemeClr val="accent6">
                    <a:lumMod val="50000"/>
                  </a:schemeClr>
                </a:solidFill>
              </a:rPr>
              <a:t>Create concrete classes implementing the same interface.</a:t>
            </a:r>
          </a:p>
          <a:p>
            <a:pPr marL="0" indent="0">
              <a:buNone/>
            </a:pPr>
            <a:endParaRPr lang="en-US" sz="2800" u="sng" dirty="0">
              <a:solidFill>
                <a:schemeClr val="accent6">
                  <a:lumMod val="50000"/>
                </a:schemeClr>
              </a:solidFill>
            </a:endParaRPr>
          </a:p>
          <a:p>
            <a:pPr marL="0" indent="0">
              <a:buNone/>
            </a:pPr>
            <a:r>
              <a:rPr lang="en-US" sz="2800" u="sng" dirty="0">
                <a:solidFill>
                  <a:schemeClr val="accent6">
                    <a:lumMod val="50000"/>
                  </a:schemeClr>
                </a:solidFill>
              </a:rPr>
              <a:t>(RoundedRectangle.java)</a:t>
            </a:r>
          </a:p>
          <a:p>
            <a:pPr marL="0" indent="0">
              <a:buNone/>
            </a:pPr>
            <a:endParaRPr lang="en-US" sz="2800" dirty="0"/>
          </a:p>
        </p:txBody>
      </p:sp>
      <p:sp>
        <p:nvSpPr>
          <p:cNvPr id="4" name="Date Placeholder 3"/>
          <p:cNvSpPr>
            <a:spLocks noGrp="1"/>
          </p:cNvSpPr>
          <p:nvPr>
            <p:ph type="dt" sz="half" idx="10"/>
          </p:nvPr>
        </p:nvSpPr>
        <p:spPr/>
        <p:txBody>
          <a:bodyPr/>
          <a:lstStyle/>
          <a:p>
            <a:fld id="{1C4927F7-6278-4D34-854C-7C89814E9761}"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pic>
        <p:nvPicPr>
          <p:cNvPr id="3" name="Picture 2"/>
          <p:cNvPicPr>
            <a:picLocks noChangeAspect="1"/>
          </p:cNvPicPr>
          <p:nvPr/>
        </p:nvPicPr>
        <p:blipFill>
          <a:blip r:embed="rId3"/>
          <a:stretch>
            <a:fillRect/>
          </a:stretch>
        </p:blipFill>
        <p:spPr>
          <a:xfrm>
            <a:off x="1675345" y="3124200"/>
            <a:ext cx="9907055" cy="2657580"/>
          </a:xfrm>
          <a:prstGeom prst="rect">
            <a:avLst/>
          </a:prstGeom>
          <a:ln w="19050">
            <a:solidFill>
              <a:schemeClr val="tx1"/>
            </a:solidFill>
          </a:ln>
        </p:spPr>
      </p:pic>
      <p:sp>
        <p:nvSpPr>
          <p:cNvPr id="9" name="Footer Placeholder 4"/>
          <p:cNvSpPr>
            <a:spLocks noGrp="1"/>
          </p:cNvSpPr>
          <p:nvPr>
            <p:ph type="ftr" sz="quarter" idx="11"/>
          </p:nvPr>
        </p:nvSpPr>
        <p:spPr>
          <a:xfrm>
            <a:off x="4165600" y="6356357"/>
            <a:ext cx="3860800" cy="365125"/>
          </a:xfrm>
        </p:spPr>
        <p:txBody>
          <a:bodyPr/>
          <a:lstStyle/>
          <a:p>
            <a:r>
              <a:rPr lang="en-US"/>
              <a:t>Shweta Singh                                           Design Pattern                                    Unit II</a:t>
            </a:r>
            <a:endParaRPr lang="en-US" dirty="0"/>
          </a:p>
        </p:txBody>
      </p:sp>
      <p:sp>
        <p:nvSpPr>
          <p:cNvPr id="2" name="TextBox 1">
            <a:extLst>
              <a:ext uri="{FF2B5EF4-FFF2-40B4-BE49-F238E27FC236}">
                <a16:creationId xmlns:a16="http://schemas.microsoft.com/office/drawing/2014/main" id="{19EC9534-D38B-6646-7CEA-5D8D6769E353}"/>
              </a:ext>
            </a:extLst>
          </p:cNvPr>
          <p:cNvSpPr txBox="1"/>
          <p:nvPr/>
        </p:nvSpPr>
        <p:spPr>
          <a:xfrm>
            <a:off x="2241754" y="74520"/>
            <a:ext cx="9724104" cy="646331"/>
          </a:xfrm>
          <a:prstGeom prst="rect">
            <a:avLst/>
          </a:prstGeom>
          <a:noFill/>
        </p:spPr>
        <p:txBody>
          <a:bodyPr wrap="square">
            <a:spAutoFit/>
          </a:bodyPr>
          <a:lstStyle/>
          <a:p>
            <a:pPr algn="ctr">
              <a:spcBef>
                <a:spcPct val="0"/>
              </a:spcBef>
              <a:defRPr/>
            </a:pPr>
            <a:r>
              <a:rPr lang="en-US" sz="3600" b="1" dirty="0"/>
              <a:t>Implementation of Abstract Factory Pattern </a:t>
            </a:r>
          </a:p>
        </p:txBody>
      </p:sp>
    </p:spTree>
    <p:extLst>
      <p:ext uri="{BB962C8B-B14F-4D97-AF65-F5344CB8AC3E}">
        <p14:creationId xmlns:p14="http://schemas.microsoft.com/office/powerpoint/2010/main" val="1790469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2</a:t>
            </a:r>
            <a:r>
              <a:rPr lang="en-US" sz="2800" dirty="0">
                <a:solidFill>
                  <a:schemeClr val="accent6">
                    <a:lumMod val="50000"/>
                  </a:schemeClr>
                </a:solidFill>
              </a:rPr>
              <a:t>  CONT…….</a:t>
            </a:r>
          </a:p>
          <a:p>
            <a:pPr marL="0" indent="0">
              <a:buNone/>
            </a:pPr>
            <a:r>
              <a:rPr lang="en-US" sz="2800" u="sng" dirty="0">
                <a:solidFill>
                  <a:schemeClr val="accent6">
                    <a:lumMod val="50000"/>
                  </a:schemeClr>
                </a:solidFill>
              </a:rPr>
              <a:t>(RoundedSquare.java)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u="sng" dirty="0">
                <a:solidFill>
                  <a:schemeClr val="accent6">
                    <a:lumMod val="50000"/>
                  </a:schemeClr>
                </a:solidFill>
              </a:rPr>
              <a:t>(Rectangle.java) </a:t>
            </a:r>
          </a:p>
        </p:txBody>
      </p:sp>
      <p:sp>
        <p:nvSpPr>
          <p:cNvPr id="4" name="Date Placeholder 3"/>
          <p:cNvSpPr>
            <a:spLocks noGrp="1"/>
          </p:cNvSpPr>
          <p:nvPr>
            <p:ph type="dt" sz="half" idx="10"/>
          </p:nvPr>
        </p:nvSpPr>
        <p:spPr/>
        <p:txBody>
          <a:bodyPr/>
          <a:lstStyle/>
          <a:p>
            <a:fld id="{BC23B416-0051-4FD2-BAFF-D9A539061B2D}"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pic>
        <p:nvPicPr>
          <p:cNvPr id="2" name="Picture 1"/>
          <p:cNvPicPr>
            <a:picLocks noChangeAspect="1"/>
          </p:cNvPicPr>
          <p:nvPr/>
        </p:nvPicPr>
        <p:blipFill>
          <a:blip r:embed="rId3"/>
          <a:stretch>
            <a:fillRect/>
          </a:stretch>
        </p:blipFill>
        <p:spPr>
          <a:xfrm>
            <a:off x="4706529" y="977245"/>
            <a:ext cx="7333071" cy="2052743"/>
          </a:xfrm>
          <a:prstGeom prst="rect">
            <a:avLst/>
          </a:prstGeom>
          <a:ln w="12700">
            <a:solidFill>
              <a:schemeClr val="tx1"/>
            </a:solidFill>
          </a:ln>
        </p:spPr>
      </p:pic>
      <p:pic>
        <p:nvPicPr>
          <p:cNvPr id="9" name="Picture 8"/>
          <p:cNvPicPr>
            <a:picLocks noChangeAspect="1"/>
          </p:cNvPicPr>
          <p:nvPr/>
        </p:nvPicPr>
        <p:blipFill>
          <a:blip r:embed="rId4"/>
          <a:stretch>
            <a:fillRect/>
          </a:stretch>
        </p:blipFill>
        <p:spPr>
          <a:xfrm>
            <a:off x="3801910" y="3282240"/>
            <a:ext cx="8205033" cy="2644348"/>
          </a:xfrm>
          <a:prstGeom prst="rect">
            <a:avLst/>
          </a:prstGeom>
          <a:ln w="12700">
            <a:solidFill>
              <a:schemeClr val="tx1"/>
            </a:solidFill>
          </a:ln>
        </p:spPr>
      </p:pic>
      <p:sp>
        <p:nvSpPr>
          <p:cNvPr id="10" name="Footer Placeholder 4"/>
          <p:cNvSpPr>
            <a:spLocks noGrp="1"/>
          </p:cNvSpPr>
          <p:nvPr>
            <p:ph type="ftr" sz="quarter" idx="11"/>
          </p:nvPr>
        </p:nvSpPr>
        <p:spPr>
          <a:xfrm>
            <a:off x="2831690" y="6356357"/>
            <a:ext cx="5194710" cy="365125"/>
          </a:xfrm>
        </p:spPr>
        <p:txBody>
          <a:bodyPr/>
          <a:lstStyle/>
          <a:p>
            <a:r>
              <a:rPr lang="en-US"/>
              <a:t>Shweta Singh                                           Design Pattern                                    Unit II</a:t>
            </a:r>
            <a:endParaRPr lang="en-US" dirty="0"/>
          </a:p>
        </p:txBody>
      </p:sp>
      <p:sp>
        <p:nvSpPr>
          <p:cNvPr id="3" name="TextBox 2">
            <a:extLst>
              <a:ext uri="{FF2B5EF4-FFF2-40B4-BE49-F238E27FC236}">
                <a16:creationId xmlns:a16="http://schemas.microsoft.com/office/drawing/2014/main" id="{DA04DA6B-FA2D-B978-4BAC-747094E1D5AA}"/>
              </a:ext>
            </a:extLst>
          </p:cNvPr>
          <p:cNvSpPr txBox="1"/>
          <p:nvPr/>
        </p:nvSpPr>
        <p:spPr>
          <a:xfrm>
            <a:off x="2241754" y="74520"/>
            <a:ext cx="9724104" cy="646331"/>
          </a:xfrm>
          <a:prstGeom prst="rect">
            <a:avLst/>
          </a:prstGeom>
          <a:noFill/>
        </p:spPr>
        <p:txBody>
          <a:bodyPr wrap="square">
            <a:spAutoFit/>
          </a:bodyPr>
          <a:lstStyle/>
          <a:p>
            <a:pPr algn="ctr">
              <a:spcBef>
                <a:spcPct val="0"/>
              </a:spcBef>
              <a:defRPr/>
            </a:pPr>
            <a:r>
              <a:rPr lang="en-US" sz="3600" b="1" dirty="0"/>
              <a:t>Implementation of Abstract Factory Pattern </a:t>
            </a:r>
          </a:p>
        </p:txBody>
      </p:sp>
    </p:spTree>
    <p:extLst>
      <p:ext uri="{BB962C8B-B14F-4D97-AF65-F5344CB8AC3E}">
        <p14:creationId xmlns:p14="http://schemas.microsoft.com/office/powerpoint/2010/main" val="1630785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3</a:t>
            </a:r>
          </a:p>
          <a:p>
            <a:pPr marL="0" indent="0">
              <a:buNone/>
            </a:pPr>
            <a:r>
              <a:rPr lang="en-US" sz="2800" u="sng" dirty="0">
                <a:solidFill>
                  <a:schemeClr val="accent6">
                    <a:lumMod val="50000"/>
                  </a:schemeClr>
                </a:solidFill>
              </a:rPr>
              <a:t>Create an Abstract class to get factories for Normal and Rounded Shape Objects.</a:t>
            </a:r>
          </a:p>
          <a:p>
            <a:pPr marL="0" indent="0">
              <a:buNone/>
            </a:pPr>
            <a:endParaRPr lang="en-US" sz="2800" u="sng" dirty="0">
              <a:solidFill>
                <a:schemeClr val="accent6">
                  <a:lumMod val="50000"/>
                </a:schemeClr>
              </a:solidFill>
            </a:endParaRPr>
          </a:p>
          <a:p>
            <a:pPr marL="0" indent="0">
              <a:buNone/>
            </a:pPr>
            <a:r>
              <a:rPr lang="en-US" sz="2800" u="sng" dirty="0">
                <a:solidFill>
                  <a:schemeClr val="accent6">
                    <a:lumMod val="50000"/>
                  </a:schemeClr>
                </a:solidFill>
              </a:rPr>
              <a:t>AbstractFactory.java</a:t>
            </a:r>
            <a:endParaRPr lang="en-US" sz="2800" dirty="0"/>
          </a:p>
        </p:txBody>
      </p:sp>
      <p:sp>
        <p:nvSpPr>
          <p:cNvPr id="4" name="Date Placeholder 3"/>
          <p:cNvSpPr>
            <a:spLocks noGrp="1"/>
          </p:cNvSpPr>
          <p:nvPr>
            <p:ph type="dt" sz="half" idx="10"/>
          </p:nvPr>
        </p:nvSpPr>
        <p:spPr/>
        <p:txBody>
          <a:bodyPr/>
          <a:lstStyle/>
          <a:p>
            <a:fld id="{DB9355C2-6D78-4AC3-B2F6-0280120EE3CC}"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pic>
        <p:nvPicPr>
          <p:cNvPr id="3" name="Picture 2"/>
          <p:cNvPicPr>
            <a:picLocks noChangeAspect="1"/>
          </p:cNvPicPr>
          <p:nvPr/>
        </p:nvPicPr>
        <p:blipFill>
          <a:blip r:embed="rId3"/>
          <a:stretch>
            <a:fillRect/>
          </a:stretch>
        </p:blipFill>
        <p:spPr>
          <a:xfrm>
            <a:off x="2286000" y="3545029"/>
            <a:ext cx="9437276" cy="2405132"/>
          </a:xfrm>
          <a:prstGeom prst="rect">
            <a:avLst/>
          </a:prstGeom>
          <a:ln w="12700">
            <a:solidFill>
              <a:schemeClr val="tx1"/>
            </a:solidFill>
          </a:ln>
        </p:spPr>
      </p:pic>
      <p:sp>
        <p:nvSpPr>
          <p:cNvPr id="9" name="Footer Placeholder 4"/>
          <p:cNvSpPr>
            <a:spLocks noGrp="1"/>
          </p:cNvSpPr>
          <p:nvPr>
            <p:ph type="ftr" sz="quarter" idx="11"/>
          </p:nvPr>
        </p:nvSpPr>
        <p:spPr>
          <a:xfrm>
            <a:off x="3028335" y="6356357"/>
            <a:ext cx="4998065" cy="365125"/>
          </a:xfrm>
        </p:spPr>
        <p:txBody>
          <a:bodyPr/>
          <a:lstStyle/>
          <a:p>
            <a:r>
              <a:rPr lang="en-US"/>
              <a:t>Shweta Singh                                           Design Pattern                                    Unit II</a:t>
            </a:r>
            <a:endParaRPr lang="en-US" dirty="0"/>
          </a:p>
        </p:txBody>
      </p:sp>
      <p:sp>
        <p:nvSpPr>
          <p:cNvPr id="2" name="TextBox 1">
            <a:extLst>
              <a:ext uri="{FF2B5EF4-FFF2-40B4-BE49-F238E27FC236}">
                <a16:creationId xmlns:a16="http://schemas.microsoft.com/office/drawing/2014/main" id="{CE7BF236-CDC8-E83A-E176-4F5E5F8E495B}"/>
              </a:ext>
            </a:extLst>
          </p:cNvPr>
          <p:cNvSpPr txBox="1"/>
          <p:nvPr/>
        </p:nvSpPr>
        <p:spPr>
          <a:xfrm>
            <a:off x="2241754" y="74520"/>
            <a:ext cx="9724104" cy="646331"/>
          </a:xfrm>
          <a:prstGeom prst="rect">
            <a:avLst/>
          </a:prstGeom>
          <a:noFill/>
        </p:spPr>
        <p:txBody>
          <a:bodyPr wrap="square">
            <a:spAutoFit/>
          </a:bodyPr>
          <a:lstStyle/>
          <a:p>
            <a:pPr algn="ctr">
              <a:spcBef>
                <a:spcPct val="0"/>
              </a:spcBef>
              <a:defRPr/>
            </a:pPr>
            <a:r>
              <a:rPr lang="en-US" sz="3600" b="1" dirty="0"/>
              <a:t>Implementation of Abstract Factory Pattern </a:t>
            </a:r>
          </a:p>
        </p:txBody>
      </p:sp>
    </p:spTree>
    <p:extLst>
      <p:ext uri="{BB962C8B-B14F-4D97-AF65-F5344CB8AC3E}">
        <p14:creationId xmlns:p14="http://schemas.microsoft.com/office/powerpoint/2010/main" val="2090217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4</a:t>
            </a:r>
          </a:p>
          <a:p>
            <a:pPr marL="0" indent="0">
              <a:buNone/>
            </a:pPr>
            <a:r>
              <a:rPr lang="en-US" sz="2800" u="sng" dirty="0">
                <a:solidFill>
                  <a:schemeClr val="accent6">
                    <a:lumMod val="50000"/>
                  </a:schemeClr>
                </a:solidFill>
              </a:rPr>
              <a:t>Create Factory classes extending AbstractFactory to generate object of concrete class based on given information.</a:t>
            </a:r>
          </a:p>
          <a:p>
            <a:pPr marL="0" indent="0">
              <a:buNone/>
            </a:pPr>
            <a:r>
              <a:rPr lang="en-US" sz="2800" u="sng" dirty="0">
                <a:solidFill>
                  <a:schemeClr val="accent6">
                    <a:lumMod val="50000"/>
                  </a:schemeClr>
                </a:solidFill>
              </a:rPr>
              <a:t>(ShapeFactory.java)</a:t>
            </a:r>
            <a:endParaRPr lang="en-US" sz="2800" dirty="0"/>
          </a:p>
        </p:txBody>
      </p:sp>
      <p:sp>
        <p:nvSpPr>
          <p:cNvPr id="4" name="Date Placeholder 3"/>
          <p:cNvSpPr>
            <a:spLocks noGrp="1"/>
          </p:cNvSpPr>
          <p:nvPr>
            <p:ph type="dt" sz="half" idx="10"/>
          </p:nvPr>
        </p:nvSpPr>
        <p:spPr/>
        <p:txBody>
          <a:bodyPr/>
          <a:lstStyle/>
          <a:p>
            <a:fld id="{1AB5B5FE-16FE-41C9-A18E-3C8BC6060352}"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pic>
        <p:nvPicPr>
          <p:cNvPr id="2" name="Picture 1"/>
          <p:cNvPicPr>
            <a:picLocks noChangeAspect="1"/>
          </p:cNvPicPr>
          <p:nvPr/>
        </p:nvPicPr>
        <p:blipFill>
          <a:blip r:embed="rId3"/>
          <a:stretch>
            <a:fillRect/>
          </a:stretch>
        </p:blipFill>
        <p:spPr>
          <a:xfrm>
            <a:off x="5866847" y="2362201"/>
            <a:ext cx="6172753" cy="3724488"/>
          </a:xfrm>
          <a:prstGeom prst="rect">
            <a:avLst/>
          </a:prstGeom>
          <a:ln w="12700">
            <a:solidFill>
              <a:schemeClr val="tx1"/>
            </a:solidFill>
          </a:ln>
        </p:spPr>
      </p:pic>
      <p:sp>
        <p:nvSpPr>
          <p:cNvPr id="9" name="Footer Placeholder 4"/>
          <p:cNvSpPr>
            <a:spLocks noGrp="1"/>
          </p:cNvSpPr>
          <p:nvPr>
            <p:ph type="ftr" sz="quarter" idx="11"/>
          </p:nvPr>
        </p:nvSpPr>
        <p:spPr>
          <a:xfrm>
            <a:off x="2900516" y="6356357"/>
            <a:ext cx="5125884" cy="365125"/>
          </a:xfrm>
        </p:spPr>
        <p:txBody>
          <a:bodyPr/>
          <a:lstStyle/>
          <a:p>
            <a:r>
              <a:rPr lang="en-US"/>
              <a:t>Shweta Singh                                           Design Pattern                                    Unit II</a:t>
            </a:r>
            <a:endParaRPr lang="en-US" dirty="0"/>
          </a:p>
        </p:txBody>
      </p:sp>
      <p:sp>
        <p:nvSpPr>
          <p:cNvPr id="3" name="TextBox 2">
            <a:extLst>
              <a:ext uri="{FF2B5EF4-FFF2-40B4-BE49-F238E27FC236}">
                <a16:creationId xmlns:a16="http://schemas.microsoft.com/office/drawing/2014/main" id="{81B7B7DD-753A-1F99-0BEC-5EC55FDEA268}"/>
              </a:ext>
            </a:extLst>
          </p:cNvPr>
          <p:cNvSpPr txBox="1"/>
          <p:nvPr/>
        </p:nvSpPr>
        <p:spPr>
          <a:xfrm>
            <a:off x="2241754" y="74520"/>
            <a:ext cx="9724104" cy="646331"/>
          </a:xfrm>
          <a:prstGeom prst="rect">
            <a:avLst/>
          </a:prstGeom>
          <a:noFill/>
        </p:spPr>
        <p:txBody>
          <a:bodyPr wrap="square">
            <a:spAutoFit/>
          </a:bodyPr>
          <a:lstStyle/>
          <a:p>
            <a:pPr algn="ctr">
              <a:spcBef>
                <a:spcPct val="0"/>
              </a:spcBef>
              <a:defRPr/>
            </a:pPr>
            <a:r>
              <a:rPr lang="en-US" sz="3600" b="1" dirty="0"/>
              <a:t>Implementation of Abstract Factory Pattern </a:t>
            </a:r>
          </a:p>
        </p:txBody>
      </p:sp>
    </p:spTree>
    <p:extLst>
      <p:ext uri="{BB962C8B-B14F-4D97-AF65-F5344CB8AC3E}">
        <p14:creationId xmlns:p14="http://schemas.microsoft.com/office/powerpoint/2010/main" val="1537051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4</a:t>
            </a:r>
          </a:p>
          <a:p>
            <a:pPr marL="0" indent="0">
              <a:buNone/>
            </a:pPr>
            <a:r>
              <a:rPr lang="en-US" sz="2800" u="sng" dirty="0">
                <a:solidFill>
                  <a:schemeClr val="accent6">
                    <a:lumMod val="50000"/>
                  </a:schemeClr>
                </a:solidFill>
              </a:rPr>
              <a:t>(RoundedShapeFactory.java)</a:t>
            </a:r>
          </a:p>
          <a:p>
            <a:pPr marL="0" indent="0">
              <a:buNone/>
            </a:pPr>
            <a:endParaRPr lang="en-US" sz="2800" dirty="0"/>
          </a:p>
        </p:txBody>
      </p:sp>
      <p:sp>
        <p:nvSpPr>
          <p:cNvPr id="4" name="Date Placeholder 3"/>
          <p:cNvSpPr>
            <a:spLocks noGrp="1"/>
          </p:cNvSpPr>
          <p:nvPr>
            <p:ph type="dt" sz="half" idx="10"/>
          </p:nvPr>
        </p:nvSpPr>
        <p:spPr/>
        <p:txBody>
          <a:bodyPr/>
          <a:lstStyle/>
          <a:p>
            <a:fld id="{2BF91DA6-EF37-4FED-BD3E-17F776133A90}"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pic>
        <p:nvPicPr>
          <p:cNvPr id="3" name="Picture 2"/>
          <p:cNvPicPr>
            <a:picLocks noChangeAspect="1"/>
          </p:cNvPicPr>
          <p:nvPr/>
        </p:nvPicPr>
        <p:blipFill>
          <a:blip r:embed="rId3"/>
          <a:stretch>
            <a:fillRect/>
          </a:stretch>
        </p:blipFill>
        <p:spPr>
          <a:xfrm>
            <a:off x="4495800" y="1981200"/>
            <a:ext cx="7427811" cy="4055414"/>
          </a:xfrm>
          <a:prstGeom prst="rect">
            <a:avLst/>
          </a:prstGeom>
          <a:ln w="9525">
            <a:solidFill>
              <a:schemeClr val="tx1"/>
            </a:solidFill>
          </a:ln>
        </p:spPr>
      </p:pic>
      <p:sp>
        <p:nvSpPr>
          <p:cNvPr id="9" name="Footer Placeholder 4"/>
          <p:cNvSpPr>
            <a:spLocks noGrp="1"/>
          </p:cNvSpPr>
          <p:nvPr>
            <p:ph type="ftr" sz="quarter" idx="11"/>
          </p:nvPr>
        </p:nvSpPr>
        <p:spPr>
          <a:xfrm>
            <a:off x="2713703" y="6356357"/>
            <a:ext cx="5312697" cy="365125"/>
          </a:xfrm>
        </p:spPr>
        <p:txBody>
          <a:bodyPr/>
          <a:lstStyle/>
          <a:p>
            <a:r>
              <a:rPr lang="en-US"/>
              <a:t>Shweta Singh                                           Design Pattern                                    Unit II</a:t>
            </a:r>
            <a:endParaRPr lang="en-US" dirty="0"/>
          </a:p>
        </p:txBody>
      </p:sp>
      <p:sp>
        <p:nvSpPr>
          <p:cNvPr id="2" name="TextBox 1">
            <a:extLst>
              <a:ext uri="{FF2B5EF4-FFF2-40B4-BE49-F238E27FC236}">
                <a16:creationId xmlns:a16="http://schemas.microsoft.com/office/drawing/2014/main" id="{09620F6D-3C7F-1DE0-CD0D-A2B7D948EAB4}"/>
              </a:ext>
            </a:extLst>
          </p:cNvPr>
          <p:cNvSpPr txBox="1"/>
          <p:nvPr/>
        </p:nvSpPr>
        <p:spPr>
          <a:xfrm>
            <a:off x="2241754" y="74520"/>
            <a:ext cx="9724104" cy="646331"/>
          </a:xfrm>
          <a:prstGeom prst="rect">
            <a:avLst/>
          </a:prstGeom>
          <a:noFill/>
        </p:spPr>
        <p:txBody>
          <a:bodyPr wrap="square">
            <a:spAutoFit/>
          </a:bodyPr>
          <a:lstStyle/>
          <a:p>
            <a:pPr algn="ctr">
              <a:spcBef>
                <a:spcPct val="0"/>
              </a:spcBef>
              <a:defRPr/>
            </a:pPr>
            <a:r>
              <a:rPr lang="en-US" sz="3600" b="1" dirty="0"/>
              <a:t>Implementation of Abstract Factory Pattern </a:t>
            </a:r>
          </a:p>
        </p:txBody>
      </p:sp>
    </p:spTree>
    <p:extLst>
      <p:ext uri="{BB962C8B-B14F-4D97-AF65-F5344CB8AC3E}">
        <p14:creationId xmlns:p14="http://schemas.microsoft.com/office/powerpoint/2010/main" val="3600341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DC94E1-D324-450F-BC7D-4049AF4919E1}" type="datetime1">
              <a:rPr lang="en-US" smtClean="0"/>
              <a:t>6/20/2024</a:t>
            </a:fld>
            <a:endParaRPr lang="en-US" dirty="0"/>
          </a:p>
        </p:txBody>
      </p:sp>
      <p:sp>
        <p:nvSpPr>
          <p:cNvPr id="5" name="Footer Placeholder 4"/>
          <p:cNvSpPr>
            <a:spLocks noGrp="1"/>
          </p:cNvSpPr>
          <p:nvPr>
            <p:ph type="ftr" sz="quarter" idx="11"/>
          </p:nvPr>
        </p:nvSpPr>
        <p:spPr>
          <a:xfrm>
            <a:off x="3401961" y="6248406"/>
            <a:ext cx="5665839"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10" name="TextBox 9">
            <a:extLst>
              <a:ext uri="{FF2B5EF4-FFF2-40B4-BE49-F238E27FC236}">
                <a16:creationId xmlns:a16="http://schemas.microsoft.com/office/drawing/2014/main" id="{067567D3-B65B-4752-8952-9BA2BB96D648}"/>
              </a:ext>
            </a:extLst>
          </p:cNvPr>
          <p:cNvSpPr txBox="1"/>
          <p:nvPr/>
        </p:nvSpPr>
        <p:spPr>
          <a:xfrm>
            <a:off x="1463040" y="1067772"/>
            <a:ext cx="6172200" cy="523220"/>
          </a:xfrm>
          <a:prstGeom prst="rect">
            <a:avLst/>
          </a:prstGeom>
          <a:solidFill>
            <a:schemeClr val="accent2">
              <a:lumMod val="20000"/>
              <a:lumOff val="80000"/>
            </a:schemeClr>
          </a:soli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solidFill>
                  <a:schemeClr val="tx1"/>
                </a:solidFill>
              </a:rPr>
              <a:t>UNIT-I:  Introduction of Design Pattern</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4087781638"/>
              </p:ext>
            </p:extLst>
          </p:nvPr>
        </p:nvGraphicFramePr>
        <p:xfrm>
          <a:off x="1447800" y="2158974"/>
          <a:ext cx="10020300" cy="3194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103AB13-03EE-99C9-2BFB-8A0FEFC6F9C1}"/>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spTree>
    <p:extLst>
      <p:ext uri="{BB962C8B-B14F-4D97-AF65-F5344CB8AC3E}">
        <p14:creationId xmlns:p14="http://schemas.microsoft.com/office/powerpoint/2010/main" val="354463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67413"/>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5</a:t>
            </a:r>
          </a:p>
          <a:p>
            <a:pPr marL="0" indent="0">
              <a:buNone/>
            </a:pPr>
            <a:r>
              <a:rPr lang="en-US" sz="2800" u="sng" dirty="0">
                <a:solidFill>
                  <a:schemeClr val="accent6">
                    <a:lumMod val="50000"/>
                  </a:schemeClr>
                </a:solidFill>
              </a:rPr>
              <a:t>Create a Factory generator/producer class to get factories by passing an information such as Shape</a:t>
            </a:r>
          </a:p>
          <a:p>
            <a:pPr marL="0" indent="0">
              <a:buNone/>
            </a:pPr>
            <a:r>
              <a:rPr lang="en-US" sz="2800" u="sng" dirty="0">
                <a:solidFill>
                  <a:schemeClr val="accent6">
                    <a:lumMod val="50000"/>
                  </a:schemeClr>
                </a:solidFill>
              </a:rPr>
              <a:t>(FactoryProducer.java)</a:t>
            </a:r>
            <a:endParaRPr lang="en-US" sz="2800" dirty="0"/>
          </a:p>
        </p:txBody>
      </p:sp>
      <p:sp>
        <p:nvSpPr>
          <p:cNvPr id="4" name="Date Placeholder 3"/>
          <p:cNvSpPr>
            <a:spLocks noGrp="1"/>
          </p:cNvSpPr>
          <p:nvPr>
            <p:ph type="dt" sz="half" idx="10"/>
          </p:nvPr>
        </p:nvSpPr>
        <p:spPr/>
        <p:txBody>
          <a:bodyPr/>
          <a:lstStyle/>
          <a:p>
            <a:fld id="{226A6629-70D4-4463-8429-2A3AEB58C60E}" type="datetime1">
              <a:rPr lang="en-US" smtClean="0"/>
              <a:t>6/20/2024</a:t>
            </a:fld>
            <a:endParaRPr lang="en-US" dirty="0"/>
          </a:p>
        </p:txBody>
      </p:sp>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pic>
        <p:nvPicPr>
          <p:cNvPr id="2" name="Picture 1"/>
          <p:cNvPicPr>
            <a:picLocks noChangeAspect="1"/>
          </p:cNvPicPr>
          <p:nvPr/>
        </p:nvPicPr>
        <p:blipFill>
          <a:blip r:embed="rId3"/>
          <a:stretch>
            <a:fillRect/>
          </a:stretch>
        </p:blipFill>
        <p:spPr>
          <a:xfrm>
            <a:off x="4657878" y="2286000"/>
            <a:ext cx="7355596" cy="3750614"/>
          </a:xfrm>
          <a:prstGeom prst="rect">
            <a:avLst/>
          </a:prstGeom>
          <a:ln w="12700">
            <a:solidFill>
              <a:schemeClr val="tx1"/>
            </a:solidFill>
          </a:ln>
        </p:spPr>
      </p:pic>
      <p:sp>
        <p:nvSpPr>
          <p:cNvPr id="3" name="TextBox 2">
            <a:extLst>
              <a:ext uri="{FF2B5EF4-FFF2-40B4-BE49-F238E27FC236}">
                <a16:creationId xmlns:a16="http://schemas.microsoft.com/office/drawing/2014/main" id="{38378785-F1FB-0E63-40F0-BBEA46E77545}"/>
              </a:ext>
            </a:extLst>
          </p:cNvPr>
          <p:cNvSpPr txBox="1"/>
          <p:nvPr/>
        </p:nvSpPr>
        <p:spPr>
          <a:xfrm>
            <a:off x="2241754" y="74520"/>
            <a:ext cx="9724104" cy="646331"/>
          </a:xfrm>
          <a:prstGeom prst="rect">
            <a:avLst/>
          </a:prstGeom>
          <a:noFill/>
        </p:spPr>
        <p:txBody>
          <a:bodyPr wrap="square">
            <a:spAutoFit/>
          </a:bodyPr>
          <a:lstStyle/>
          <a:p>
            <a:pPr algn="ctr">
              <a:spcBef>
                <a:spcPct val="0"/>
              </a:spcBef>
              <a:defRPr/>
            </a:pPr>
            <a:r>
              <a:rPr lang="en-US" sz="3600" b="1" dirty="0"/>
              <a:t>Implementation of Abstract Factory Pattern </a:t>
            </a:r>
          </a:p>
        </p:txBody>
      </p:sp>
    </p:spTree>
    <p:extLst>
      <p:ext uri="{BB962C8B-B14F-4D97-AF65-F5344CB8AC3E}">
        <p14:creationId xmlns:p14="http://schemas.microsoft.com/office/powerpoint/2010/main" val="4072623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6</a:t>
            </a:r>
          </a:p>
          <a:p>
            <a:pPr marL="0" indent="0">
              <a:buNone/>
            </a:pPr>
            <a:r>
              <a:rPr lang="en-US" sz="2800" u="sng" dirty="0">
                <a:solidFill>
                  <a:schemeClr val="accent6">
                    <a:lumMod val="50000"/>
                  </a:schemeClr>
                </a:solidFill>
              </a:rPr>
              <a:t>Use the </a:t>
            </a:r>
            <a:r>
              <a:rPr lang="en-US" sz="2800" u="sng" dirty="0" err="1">
                <a:solidFill>
                  <a:schemeClr val="accent6">
                    <a:lumMod val="50000"/>
                  </a:schemeClr>
                </a:solidFill>
              </a:rPr>
              <a:t>FactoryProducer</a:t>
            </a:r>
            <a:r>
              <a:rPr lang="en-US" sz="2800" u="sng" dirty="0">
                <a:solidFill>
                  <a:schemeClr val="accent6">
                    <a:lumMod val="50000"/>
                  </a:schemeClr>
                </a:solidFill>
              </a:rPr>
              <a:t> to get AbstractFactory in order to get factories of concrete classes by passing an information such as type.</a:t>
            </a:r>
          </a:p>
          <a:p>
            <a:pPr marL="0" indent="0">
              <a:buNone/>
            </a:pPr>
            <a:r>
              <a:rPr lang="en-US" sz="2800" u="sng" dirty="0">
                <a:solidFill>
                  <a:schemeClr val="accent6">
                    <a:lumMod val="50000"/>
                  </a:schemeClr>
                </a:solidFill>
              </a:rPr>
              <a:t>(AbstractFactoryPatternDemo.java)</a:t>
            </a:r>
            <a:endParaRPr lang="en-US" sz="2800" dirty="0"/>
          </a:p>
        </p:txBody>
      </p:sp>
      <p:sp>
        <p:nvSpPr>
          <p:cNvPr id="4" name="Date Placeholder 3"/>
          <p:cNvSpPr>
            <a:spLocks noGrp="1"/>
          </p:cNvSpPr>
          <p:nvPr>
            <p:ph type="dt" sz="half" idx="10"/>
          </p:nvPr>
        </p:nvSpPr>
        <p:spPr/>
        <p:txBody>
          <a:bodyPr/>
          <a:lstStyle/>
          <a:p>
            <a:fld id="{8B2ECDA8-EDEA-455B-8C46-FD587F8BB3AF}" type="datetime1">
              <a:rPr lang="en-US" smtClean="0"/>
              <a:t>6/20/2024</a:t>
            </a:fld>
            <a:endParaRPr lang="en-US" dirty="0"/>
          </a:p>
        </p:txBody>
      </p:sp>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pic>
        <p:nvPicPr>
          <p:cNvPr id="3" name="Picture 2"/>
          <p:cNvPicPr>
            <a:picLocks noChangeAspect="1"/>
          </p:cNvPicPr>
          <p:nvPr/>
        </p:nvPicPr>
        <p:blipFill>
          <a:blip r:embed="rId3"/>
          <a:stretch>
            <a:fillRect/>
          </a:stretch>
        </p:blipFill>
        <p:spPr>
          <a:xfrm>
            <a:off x="1596545" y="2979948"/>
            <a:ext cx="10218110" cy="3095855"/>
          </a:xfrm>
          <a:prstGeom prst="rect">
            <a:avLst/>
          </a:prstGeom>
          <a:ln w="12700">
            <a:solidFill>
              <a:schemeClr val="tx1"/>
            </a:solidFill>
          </a:ln>
        </p:spPr>
      </p:pic>
      <p:sp>
        <p:nvSpPr>
          <p:cNvPr id="2" name="TextBox 1">
            <a:extLst>
              <a:ext uri="{FF2B5EF4-FFF2-40B4-BE49-F238E27FC236}">
                <a16:creationId xmlns:a16="http://schemas.microsoft.com/office/drawing/2014/main" id="{68A5A834-B657-0AB5-9F3F-6952E4F7E96C}"/>
              </a:ext>
            </a:extLst>
          </p:cNvPr>
          <p:cNvSpPr txBox="1"/>
          <p:nvPr/>
        </p:nvSpPr>
        <p:spPr>
          <a:xfrm>
            <a:off x="2241754" y="74520"/>
            <a:ext cx="9724104" cy="646331"/>
          </a:xfrm>
          <a:prstGeom prst="rect">
            <a:avLst/>
          </a:prstGeom>
          <a:noFill/>
        </p:spPr>
        <p:txBody>
          <a:bodyPr wrap="square">
            <a:spAutoFit/>
          </a:bodyPr>
          <a:lstStyle/>
          <a:p>
            <a:pPr algn="ctr">
              <a:spcBef>
                <a:spcPct val="0"/>
              </a:spcBef>
              <a:defRPr/>
            </a:pPr>
            <a:r>
              <a:rPr lang="en-US" sz="3600" b="1" dirty="0"/>
              <a:t>Implementation of Abstract Factory Pattern </a:t>
            </a:r>
          </a:p>
        </p:txBody>
      </p:sp>
    </p:spTree>
    <p:extLst>
      <p:ext uri="{BB962C8B-B14F-4D97-AF65-F5344CB8AC3E}">
        <p14:creationId xmlns:p14="http://schemas.microsoft.com/office/powerpoint/2010/main" val="291391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dirty="0">
                <a:solidFill>
                  <a:schemeClr val="accent6">
                    <a:lumMod val="50000"/>
                  </a:schemeClr>
                </a:solidFill>
              </a:rPr>
              <a:t>Cont……</a:t>
            </a:r>
          </a:p>
        </p:txBody>
      </p:sp>
      <p:sp>
        <p:nvSpPr>
          <p:cNvPr id="4" name="Date Placeholder 3"/>
          <p:cNvSpPr>
            <a:spLocks noGrp="1"/>
          </p:cNvSpPr>
          <p:nvPr>
            <p:ph type="dt" sz="half" idx="10"/>
          </p:nvPr>
        </p:nvSpPr>
        <p:spPr/>
        <p:txBody>
          <a:bodyPr/>
          <a:lstStyle/>
          <a:p>
            <a:fld id="{7E388AE6-2C41-4FBC-A48C-C9FFDBB10621}" type="datetime1">
              <a:rPr lang="en-US" smtClean="0"/>
              <a:t>6/20/2024</a:t>
            </a:fld>
            <a:endParaRPr lang="en-US" dirty="0"/>
          </a:p>
        </p:txBody>
      </p:sp>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pic>
        <p:nvPicPr>
          <p:cNvPr id="2" name="Picture 1"/>
          <p:cNvPicPr>
            <a:picLocks noChangeAspect="1"/>
          </p:cNvPicPr>
          <p:nvPr/>
        </p:nvPicPr>
        <p:blipFill>
          <a:blip r:embed="rId3"/>
          <a:stretch>
            <a:fillRect/>
          </a:stretch>
        </p:blipFill>
        <p:spPr>
          <a:xfrm>
            <a:off x="2949729" y="1060122"/>
            <a:ext cx="7740342" cy="4969814"/>
          </a:xfrm>
          <a:prstGeom prst="rect">
            <a:avLst/>
          </a:prstGeom>
          <a:ln w="12700">
            <a:solidFill>
              <a:schemeClr val="tx1"/>
            </a:solidFill>
          </a:ln>
        </p:spPr>
      </p:pic>
      <p:sp>
        <p:nvSpPr>
          <p:cNvPr id="3" name="TextBox 2">
            <a:extLst>
              <a:ext uri="{FF2B5EF4-FFF2-40B4-BE49-F238E27FC236}">
                <a16:creationId xmlns:a16="http://schemas.microsoft.com/office/drawing/2014/main" id="{F66F904A-D9FB-7C85-D77D-33B4DDEDD4F6}"/>
              </a:ext>
            </a:extLst>
          </p:cNvPr>
          <p:cNvSpPr txBox="1"/>
          <p:nvPr/>
        </p:nvSpPr>
        <p:spPr>
          <a:xfrm>
            <a:off x="2241754" y="74520"/>
            <a:ext cx="9724104" cy="646331"/>
          </a:xfrm>
          <a:prstGeom prst="rect">
            <a:avLst/>
          </a:prstGeom>
          <a:noFill/>
        </p:spPr>
        <p:txBody>
          <a:bodyPr wrap="square">
            <a:spAutoFit/>
          </a:bodyPr>
          <a:lstStyle/>
          <a:p>
            <a:pPr algn="ctr">
              <a:spcBef>
                <a:spcPct val="0"/>
              </a:spcBef>
              <a:defRPr/>
            </a:pPr>
            <a:r>
              <a:rPr lang="en-US" sz="3600" b="1" dirty="0"/>
              <a:t>Implementation of Abstract Factory Pattern </a:t>
            </a:r>
          </a:p>
        </p:txBody>
      </p:sp>
    </p:spTree>
    <p:extLst>
      <p:ext uri="{BB962C8B-B14F-4D97-AF65-F5344CB8AC3E}">
        <p14:creationId xmlns:p14="http://schemas.microsoft.com/office/powerpoint/2010/main" val="26109099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7</a:t>
            </a:r>
          </a:p>
          <a:p>
            <a:pPr marL="0" indent="0">
              <a:buNone/>
            </a:pPr>
            <a:endParaRPr lang="en-US" sz="2800" u="sng" dirty="0">
              <a:solidFill>
                <a:schemeClr val="accent6">
                  <a:lumMod val="50000"/>
                </a:schemeClr>
              </a:solidFill>
            </a:endParaRPr>
          </a:p>
        </p:txBody>
      </p:sp>
      <p:sp>
        <p:nvSpPr>
          <p:cNvPr id="4" name="Date Placeholder 3"/>
          <p:cNvSpPr>
            <a:spLocks noGrp="1"/>
          </p:cNvSpPr>
          <p:nvPr>
            <p:ph type="dt" sz="half" idx="10"/>
          </p:nvPr>
        </p:nvSpPr>
        <p:spPr/>
        <p:txBody>
          <a:bodyPr/>
          <a:lstStyle/>
          <a:p>
            <a:fld id="{205EC479-2F4F-4207-8BC5-940D2AC3329D}" type="datetime1">
              <a:rPr lang="en-US" smtClean="0"/>
              <a:t>6/20/2024</a:t>
            </a:fld>
            <a:endParaRPr lang="en-US" dirty="0"/>
          </a:p>
        </p:txBody>
      </p:sp>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pic>
        <p:nvPicPr>
          <p:cNvPr id="2" name="Picture 1"/>
          <p:cNvPicPr>
            <a:picLocks noChangeAspect="1"/>
          </p:cNvPicPr>
          <p:nvPr/>
        </p:nvPicPr>
        <p:blipFill>
          <a:blip r:embed="rId3"/>
          <a:stretch>
            <a:fillRect/>
          </a:stretch>
        </p:blipFill>
        <p:spPr>
          <a:xfrm>
            <a:off x="2096759" y="1600200"/>
            <a:ext cx="9448630" cy="4243522"/>
          </a:xfrm>
          <a:prstGeom prst="rect">
            <a:avLst/>
          </a:prstGeom>
          <a:ln w="19050">
            <a:solidFill>
              <a:schemeClr val="tx1"/>
            </a:solidFill>
          </a:ln>
        </p:spPr>
      </p:pic>
      <p:sp>
        <p:nvSpPr>
          <p:cNvPr id="3" name="TextBox 2">
            <a:extLst>
              <a:ext uri="{FF2B5EF4-FFF2-40B4-BE49-F238E27FC236}">
                <a16:creationId xmlns:a16="http://schemas.microsoft.com/office/drawing/2014/main" id="{64AC0745-F3F0-3486-5D75-006B6CF7D4FB}"/>
              </a:ext>
            </a:extLst>
          </p:cNvPr>
          <p:cNvSpPr txBox="1"/>
          <p:nvPr/>
        </p:nvSpPr>
        <p:spPr>
          <a:xfrm>
            <a:off x="2241754" y="74520"/>
            <a:ext cx="9724104" cy="646331"/>
          </a:xfrm>
          <a:prstGeom prst="rect">
            <a:avLst/>
          </a:prstGeom>
          <a:noFill/>
        </p:spPr>
        <p:txBody>
          <a:bodyPr wrap="square">
            <a:spAutoFit/>
          </a:bodyPr>
          <a:lstStyle/>
          <a:p>
            <a:pPr algn="ctr">
              <a:spcBef>
                <a:spcPct val="0"/>
              </a:spcBef>
              <a:defRPr/>
            </a:pPr>
            <a:r>
              <a:rPr lang="en-US" sz="3600" b="1" dirty="0"/>
              <a:t>Implementation of Abstract Factory Pattern </a:t>
            </a:r>
          </a:p>
        </p:txBody>
      </p:sp>
    </p:spTree>
    <p:extLst>
      <p:ext uri="{BB962C8B-B14F-4D97-AF65-F5344CB8AC3E}">
        <p14:creationId xmlns:p14="http://schemas.microsoft.com/office/powerpoint/2010/main" val="24124371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317523"/>
            <a:ext cx="10820400" cy="2971800"/>
          </a:xfrm>
          <a:solidFill>
            <a:schemeClr val="accent2">
              <a:lumMod val="20000"/>
              <a:lumOff val="80000"/>
            </a:schemeClr>
          </a:solidFill>
          <a:ln w="19050">
            <a:solidFill>
              <a:schemeClr val="tx1"/>
            </a:solidFill>
          </a:ln>
        </p:spPr>
        <p:txBody>
          <a:bodyPr>
            <a:normAutofit/>
          </a:bodyPr>
          <a:lstStyle/>
          <a:p>
            <a:pPr marL="0" indent="0" algn="just">
              <a:buNone/>
            </a:pPr>
            <a:r>
              <a:rPr lang="en-US" sz="2800" dirty="0"/>
              <a:t>Topic:</a:t>
            </a:r>
            <a:r>
              <a:rPr lang="en-US" sz="2800" dirty="0">
                <a:solidFill>
                  <a:srgbClr val="FF0000"/>
                </a:solidFill>
              </a:rPr>
              <a:t> </a:t>
            </a:r>
            <a:r>
              <a:rPr lang="en-US" sz="2800" dirty="0"/>
              <a:t>Creational Patterns (Builder Design Pattern)</a:t>
            </a:r>
          </a:p>
          <a:p>
            <a:pPr marL="0" indent="0" algn="just">
              <a:buNone/>
            </a:pPr>
            <a:endParaRPr lang="en-US" sz="2800" dirty="0"/>
          </a:p>
          <a:p>
            <a:pPr marL="0" indent="0" algn="just">
              <a:buNone/>
            </a:pPr>
            <a:r>
              <a:rPr lang="en-US" sz="2800" dirty="0"/>
              <a:t>In this topic, the students will learn what are Creational  Patterns help in real-world problems what are Builder Design Patterns, and how to construct a complex object from simple objects using a step-by-step approach.</a:t>
            </a:r>
          </a:p>
          <a:p>
            <a:pPr marL="0" indent="0" algn="just">
              <a:buNone/>
            </a:pPr>
            <a:endParaRPr lang="en-US" sz="2800" dirty="0"/>
          </a:p>
        </p:txBody>
      </p:sp>
      <p:sp>
        <p:nvSpPr>
          <p:cNvPr id="4" name="Date Placeholder 3"/>
          <p:cNvSpPr>
            <a:spLocks noGrp="1"/>
          </p:cNvSpPr>
          <p:nvPr>
            <p:ph type="dt" sz="half" idx="10"/>
          </p:nvPr>
        </p:nvSpPr>
        <p:spPr/>
        <p:txBody>
          <a:bodyPr/>
          <a:lstStyle/>
          <a:p>
            <a:fld id="{A86A30B7-1E5E-4076-820C-43651B334695}" type="datetime1">
              <a:rPr lang="en-US" smtClean="0"/>
              <a:t>6/20/2024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8" name="TextBox 7">
            <a:extLst>
              <a:ext uri="{FF2B5EF4-FFF2-40B4-BE49-F238E27FC236}">
                <a16:creationId xmlns:a16="http://schemas.microsoft.com/office/drawing/2014/main" id="{266A10CC-93B1-BB0E-A3D5-BD336F1549D8}"/>
              </a:ext>
            </a:extLst>
          </p:cNvPr>
          <p:cNvSpPr txBox="1"/>
          <p:nvPr/>
        </p:nvSpPr>
        <p:spPr>
          <a:xfrm>
            <a:off x="3505200" y="136525"/>
            <a:ext cx="6096000" cy="646331"/>
          </a:xfrm>
          <a:prstGeom prst="rect">
            <a:avLst/>
          </a:prstGeom>
          <a:noFill/>
        </p:spPr>
        <p:txBody>
          <a:bodyPr wrap="square">
            <a:spAutoFit/>
          </a:bodyPr>
          <a:lstStyle/>
          <a:p>
            <a:pPr algn="ctr">
              <a:spcBef>
                <a:spcPct val="0"/>
              </a:spcBef>
              <a:defRPr/>
            </a:pPr>
            <a:r>
              <a:rPr lang="en-US" sz="3600" b="1" dirty="0"/>
              <a:t>Topic Objective</a:t>
            </a:r>
          </a:p>
        </p:txBody>
      </p:sp>
    </p:spTree>
    <p:extLst>
      <p:ext uri="{BB962C8B-B14F-4D97-AF65-F5344CB8AC3E}">
        <p14:creationId xmlns:p14="http://schemas.microsoft.com/office/powerpoint/2010/main" val="488230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103BB5-1CA9-4B6A-8BC9-E37F9F5E4CE6}"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62000" y="985427"/>
            <a:ext cx="11277600" cy="5262979"/>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800" b="1" u="sng" dirty="0"/>
              <a:t>Builder Design Pattern</a:t>
            </a:r>
            <a:r>
              <a:rPr lang="en-US" sz="2800" b="1" u="sng" dirty="0">
                <a:latin typeface="+mj-lt"/>
              </a:rPr>
              <a:t>:-</a:t>
            </a:r>
          </a:p>
          <a:p>
            <a:pPr marL="457200" indent="-457200" algn="just">
              <a:buFont typeface="Wingdings" panose="05000000000000000000" pitchFamily="2" charset="2"/>
              <a:buChar char="Ø"/>
            </a:pPr>
            <a:r>
              <a:rPr lang="en-US" sz="2800" dirty="0">
                <a:latin typeface="+mj-lt"/>
              </a:rPr>
              <a:t>Builder Pattern says that "construct a complex object from simple objects using step-by-step approach“.</a:t>
            </a:r>
          </a:p>
          <a:p>
            <a:pPr marL="457200" indent="-457200" algn="just">
              <a:buFont typeface="Wingdings" panose="05000000000000000000" pitchFamily="2" charset="2"/>
              <a:buChar char="Ø"/>
            </a:pPr>
            <a:r>
              <a:rPr lang="en-US" sz="2800" dirty="0">
                <a:latin typeface="+mj-lt"/>
              </a:rPr>
              <a:t>It is mostly used when object can't be created in single step like in the</a:t>
            </a:r>
          </a:p>
          <a:p>
            <a:pPr algn="just"/>
            <a:r>
              <a:rPr lang="en-US" sz="2800" dirty="0">
                <a:latin typeface="+mj-lt"/>
              </a:rPr>
              <a:t>     de-serialization of a complex object.</a:t>
            </a:r>
          </a:p>
          <a:p>
            <a:pPr algn="just"/>
            <a:endParaRPr lang="en-US" sz="2800" dirty="0">
              <a:latin typeface="+mj-lt"/>
            </a:endParaRPr>
          </a:p>
          <a:p>
            <a:pPr algn="just"/>
            <a:r>
              <a:rPr lang="en-US" sz="2800" b="1" u="sng" dirty="0">
                <a:latin typeface="+mj-lt"/>
              </a:rPr>
              <a:t>Advantage of Builder Design Pattern:-</a:t>
            </a:r>
          </a:p>
          <a:p>
            <a:pPr algn="just"/>
            <a:r>
              <a:rPr lang="en-US" sz="2800" dirty="0">
                <a:latin typeface="+mj-lt"/>
              </a:rPr>
              <a:t>The main advantages of Builder Pattern are as follows:</a:t>
            </a:r>
          </a:p>
          <a:p>
            <a:pPr marL="457200" indent="-457200" algn="just">
              <a:buFont typeface="Wingdings" panose="05000000000000000000" pitchFamily="2" charset="2"/>
              <a:buChar char="Ø"/>
            </a:pPr>
            <a:r>
              <a:rPr lang="en-US" sz="2800" dirty="0">
                <a:latin typeface="+mj-lt"/>
              </a:rPr>
              <a:t>It provides clear separation between the construction and representation of an object.</a:t>
            </a:r>
          </a:p>
          <a:p>
            <a:pPr marL="457200" indent="-457200" algn="just">
              <a:buFont typeface="Wingdings" panose="05000000000000000000" pitchFamily="2" charset="2"/>
              <a:buChar char="Ø"/>
            </a:pPr>
            <a:r>
              <a:rPr lang="en-US" sz="2800" dirty="0">
                <a:latin typeface="+mj-lt"/>
              </a:rPr>
              <a:t>It provides better control over construction process.</a:t>
            </a:r>
          </a:p>
          <a:p>
            <a:pPr marL="457200" indent="-457200" algn="just">
              <a:buFont typeface="Wingdings" panose="05000000000000000000" pitchFamily="2" charset="2"/>
              <a:buChar char="Ø"/>
            </a:pPr>
            <a:r>
              <a:rPr lang="en-US" sz="2800" dirty="0">
                <a:latin typeface="+mj-lt"/>
              </a:rPr>
              <a:t>It supports to change the internal representation of objects.</a:t>
            </a: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98218A92-8A6F-8CAC-46E8-D5A8CEEBA6D6}"/>
              </a:ext>
            </a:extLst>
          </p:cNvPr>
          <p:cNvSpPr txBox="1"/>
          <p:nvPr/>
        </p:nvSpPr>
        <p:spPr>
          <a:xfrm>
            <a:off x="3048000" y="240262"/>
            <a:ext cx="6096000" cy="646331"/>
          </a:xfrm>
          <a:prstGeom prst="rect">
            <a:avLst/>
          </a:prstGeom>
          <a:noFill/>
        </p:spPr>
        <p:txBody>
          <a:bodyPr wrap="square">
            <a:spAutoFit/>
          </a:bodyPr>
          <a:lstStyle/>
          <a:p>
            <a:pPr algn="ctr">
              <a:spcBef>
                <a:spcPct val="0"/>
              </a:spcBef>
              <a:defRPr/>
            </a:pPr>
            <a:r>
              <a:rPr lang="en-US" sz="3600" b="1" dirty="0"/>
              <a:t>Builder Design Pattern </a:t>
            </a:r>
          </a:p>
        </p:txBody>
      </p:sp>
    </p:spTree>
    <p:extLst>
      <p:ext uri="{BB962C8B-B14F-4D97-AF65-F5344CB8AC3E}">
        <p14:creationId xmlns:p14="http://schemas.microsoft.com/office/powerpoint/2010/main" val="4375447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49F21B-E802-4644-9270-374E73BC1724}"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032000" y="820783"/>
            <a:ext cx="8303464" cy="5718136"/>
          </a:xfrm>
          <a:prstGeom prst="rect">
            <a:avLst/>
          </a:prstGeom>
          <a:ln w="19050">
            <a:solidFill>
              <a:schemeClr val="tx1"/>
            </a:solidFill>
          </a:ln>
        </p:spPr>
      </p:pic>
      <p:sp>
        <p:nvSpPr>
          <p:cNvPr id="5" name="Footer Placeholder 4"/>
          <p:cNvSpPr>
            <a:spLocks noGrp="1"/>
          </p:cNvSpPr>
          <p:nvPr>
            <p:ph type="ftr" sz="quarter" idx="11"/>
          </p:nvPr>
        </p:nvSpPr>
        <p:spPr>
          <a:xfrm>
            <a:off x="3048000" y="6405510"/>
            <a:ext cx="51054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23AE5681-C0D9-4887-9E02-B5F37BF638FD}"/>
              </a:ext>
            </a:extLst>
          </p:cNvPr>
          <p:cNvSpPr txBox="1"/>
          <p:nvPr/>
        </p:nvSpPr>
        <p:spPr>
          <a:xfrm>
            <a:off x="1691148" y="136525"/>
            <a:ext cx="9114504" cy="646331"/>
          </a:xfrm>
          <a:prstGeom prst="rect">
            <a:avLst/>
          </a:prstGeom>
          <a:noFill/>
        </p:spPr>
        <p:txBody>
          <a:bodyPr wrap="square">
            <a:spAutoFit/>
          </a:bodyPr>
          <a:lstStyle/>
          <a:p>
            <a:pPr algn="ctr">
              <a:spcBef>
                <a:spcPct val="0"/>
              </a:spcBef>
              <a:defRPr/>
            </a:pPr>
            <a:r>
              <a:rPr lang="en-US" sz="3600" b="1" dirty="0"/>
              <a:t>UML\Structure for Builder Design Pattern</a:t>
            </a:r>
          </a:p>
        </p:txBody>
      </p:sp>
    </p:spTree>
    <p:extLst>
      <p:ext uri="{BB962C8B-B14F-4D97-AF65-F5344CB8AC3E}">
        <p14:creationId xmlns:p14="http://schemas.microsoft.com/office/powerpoint/2010/main" val="25391212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8435C5-A8FC-4F2F-A9B9-F6F2FC6A77C7}"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812172"/>
            <a:ext cx="11658600" cy="5909310"/>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We have considered a business case of a fast-food restaurant where a typical meal could be a burger and a cold drink. The burger could be either a Veg Burger or Chicken Burger and will be packed in a wrapper. The cold drink could be either a coke or Pepsi and will be packed in a bottle.</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We are going to create an Item interface representing food items such as burgers and cold drinks with concrete classes implementing the Item interface and a Packing interface representing the packaging of food items and concrete classes implementing the Packing interface as burgers would be packed in the wrapper and cold drink would be packed as a bottle.</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We then create a Meal class having an </a:t>
            </a:r>
            <a:r>
              <a:rPr lang="en-US" sz="2700" dirty="0" err="1">
                <a:latin typeface="+mj-lt"/>
              </a:rPr>
              <a:t>ArrayList</a:t>
            </a:r>
            <a:r>
              <a:rPr lang="en-US" sz="2700" dirty="0">
                <a:latin typeface="+mj-lt"/>
              </a:rPr>
              <a:t> of Item and a </a:t>
            </a:r>
            <a:r>
              <a:rPr lang="en-US" sz="2700" dirty="0" err="1">
                <a:latin typeface="+mj-lt"/>
              </a:rPr>
              <a:t>MealBuilder</a:t>
            </a:r>
            <a:r>
              <a:rPr lang="en-US" sz="2700" dirty="0">
                <a:latin typeface="+mj-lt"/>
              </a:rPr>
              <a:t> to build different types of Meal objects by combining Item. </a:t>
            </a:r>
            <a:r>
              <a:rPr lang="en-US" sz="2700" dirty="0" err="1">
                <a:latin typeface="+mj-lt"/>
              </a:rPr>
              <a:t>BuilderPatternDemo</a:t>
            </a:r>
            <a:r>
              <a:rPr lang="en-US" sz="2700" dirty="0">
                <a:latin typeface="+mj-lt"/>
              </a:rPr>
              <a:t>, our demo class will use </a:t>
            </a:r>
            <a:r>
              <a:rPr lang="en-US" sz="2700" dirty="0" err="1">
                <a:latin typeface="+mj-lt"/>
              </a:rPr>
              <a:t>MealBuilder</a:t>
            </a:r>
            <a:r>
              <a:rPr lang="en-US" sz="2700" dirty="0">
                <a:latin typeface="+mj-lt"/>
              </a:rPr>
              <a:t> to build a Meal.</a:t>
            </a:r>
          </a:p>
        </p:txBody>
      </p:sp>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A0397C13-EE5A-F85D-9834-D7E877C5AFF8}"/>
              </a:ext>
            </a:extLst>
          </p:cNvPr>
          <p:cNvSpPr txBox="1"/>
          <p:nvPr/>
        </p:nvSpPr>
        <p:spPr>
          <a:xfrm>
            <a:off x="3038168" y="173389"/>
            <a:ext cx="6115664" cy="646331"/>
          </a:xfrm>
          <a:prstGeom prst="rect">
            <a:avLst/>
          </a:prstGeom>
          <a:noFill/>
        </p:spPr>
        <p:txBody>
          <a:bodyPr wrap="square">
            <a:spAutoFit/>
          </a:bodyPr>
          <a:lstStyle/>
          <a:p>
            <a:pPr algn="ctr">
              <a:spcBef>
                <a:spcPct val="0"/>
              </a:spcBef>
              <a:defRPr/>
            </a:pPr>
            <a:r>
              <a:rPr lang="en-US" sz="3600" b="1" dirty="0"/>
              <a:t>Implementation </a:t>
            </a:r>
          </a:p>
        </p:txBody>
      </p:sp>
    </p:spTree>
    <p:extLst>
      <p:ext uri="{BB962C8B-B14F-4D97-AF65-F5344CB8AC3E}">
        <p14:creationId xmlns:p14="http://schemas.microsoft.com/office/powerpoint/2010/main" val="10496416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D34148-9376-4161-8B2E-E6F21F59EF73}"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971800" y="841892"/>
            <a:ext cx="6832600" cy="5879590"/>
          </a:xfrm>
          <a:prstGeom prst="rect">
            <a:avLst/>
          </a:prstGeom>
          <a:solidFill>
            <a:schemeClr val="accent2">
              <a:lumMod val="20000"/>
              <a:lumOff val="80000"/>
            </a:schemeClr>
          </a:solidFill>
          <a:ln w="12700">
            <a:solidFill>
              <a:schemeClr val="tx1"/>
            </a:solidFill>
          </a:ln>
        </p:spPr>
      </p:pic>
      <p:sp>
        <p:nvSpPr>
          <p:cNvPr id="3" name="Footer Placeholder 2"/>
          <p:cNvSpPr>
            <a:spLocks noGrp="1"/>
          </p:cNvSpPr>
          <p:nvPr>
            <p:ph type="ftr" sz="quarter" idx="11"/>
          </p:nvPr>
        </p:nvSpPr>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7D835DA9-514D-67DC-18AD-726F89514FF6}"/>
              </a:ext>
            </a:extLst>
          </p:cNvPr>
          <p:cNvSpPr txBox="1"/>
          <p:nvPr/>
        </p:nvSpPr>
        <p:spPr>
          <a:xfrm>
            <a:off x="1986115" y="150944"/>
            <a:ext cx="8642554" cy="646331"/>
          </a:xfrm>
          <a:prstGeom prst="rect">
            <a:avLst/>
          </a:prstGeom>
          <a:noFill/>
        </p:spPr>
        <p:txBody>
          <a:bodyPr wrap="square">
            <a:spAutoFit/>
          </a:bodyPr>
          <a:lstStyle/>
          <a:p>
            <a:pPr algn="ctr">
              <a:spcBef>
                <a:spcPct val="0"/>
              </a:spcBef>
              <a:defRPr/>
            </a:pPr>
            <a:r>
              <a:rPr lang="en-US" sz="3600" b="1" dirty="0"/>
              <a:t>Implementation of Builder Design Pattern </a:t>
            </a:r>
          </a:p>
        </p:txBody>
      </p:sp>
    </p:spTree>
    <p:extLst>
      <p:ext uri="{BB962C8B-B14F-4D97-AF65-F5344CB8AC3E}">
        <p14:creationId xmlns:p14="http://schemas.microsoft.com/office/powerpoint/2010/main" val="3570139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D0507B-F687-4EC0-8934-34EF8E85A32B}"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52400" y="846909"/>
            <a:ext cx="4997770" cy="5874573"/>
          </a:xfrm>
          <a:prstGeom prst="rect">
            <a:avLst/>
          </a:prstGeom>
          <a:ln w="19050">
            <a:solidFill>
              <a:schemeClr val="tx1"/>
            </a:solidFill>
          </a:ln>
        </p:spPr>
      </p:pic>
      <p:pic>
        <p:nvPicPr>
          <p:cNvPr id="8" name="Picture 7"/>
          <p:cNvPicPr>
            <a:picLocks noChangeAspect="1"/>
          </p:cNvPicPr>
          <p:nvPr/>
        </p:nvPicPr>
        <p:blipFill>
          <a:blip r:embed="rId3"/>
          <a:stretch>
            <a:fillRect/>
          </a:stretch>
        </p:blipFill>
        <p:spPr>
          <a:xfrm>
            <a:off x="5974346" y="846909"/>
            <a:ext cx="5526508" cy="5807951"/>
          </a:xfrm>
          <a:prstGeom prst="rect">
            <a:avLst/>
          </a:prstGeom>
          <a:ln w="19050">
            <a:solidFill>
              <a:schemeClr val="tx1"/>
            </a:solidFill>
          </a:ln>
        </p:spPr>
      </p:pic>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EB428C00-0E38-F85C-11D0-9E30F6D89870}"/>
              </a:ext>
            </a:extLst>
          </p:cNvPr>
          <p:cNvSpPr txBox="1"/>
          <p:nvPr/>
        </p:nvSpPr>
        <p:spPr>
          <a:xfrm>
            <a:off x="1986115" y="150944"/>
            <a:ext cx="8642554" cy="646331"/>
          </a:xfrm>
          <a:prstGeom prst="rect">
            <a:avLst/>
          </a:prstGeom>
          <a:noFill/>
        </p:spPr>
        <p:txBody>
          <a:bodyPr wrap="square">
            <a:spAutoFit/>
          </a:bodyPr>
          <a:lstStyle/>
          <a:p>
            <a:pPr algn="ctr">
              <a:spcBef>
                <a:spcPct val="0"/>
              </a:spcBef>
              <a:defRPr/>
            </a:pPr>
            <a:r>
              <a:rPr lang="en-US" sz="3600" b="1" dirty="0"/>
              <a:t>Implementation of Builder Design Pattern </a:t>
            </a:r>
          </a:p>
        </p:txBody>
      </p:sp>
    </p:spTree>
    <p:extLst>
      <p:ext uri="{BB962C8B-B14F-4D97-AF65-F5344CB8AC3E}">
        <p14:creationId xmlns:p14="http://schemas.microsoft.com/office/powerpoint/2010/main" val="126414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5F3CE2-77BF-42B9-8C84-243D4F008611}" type="datetime1">
              <a:rPr lang="en-US" smtClean="0"/>
              <a:t>6/20/2024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162288"/>
            <a:ext cx="6096000" cy="523220"/>
          </a:xfrm>
          <a:prstGeom prst="rect">
            <a:avLst/>
          </a:prstGeom>
          <a:solidFill>
            <a:schemeClr val="accent2">
              <a:lumMod val="20000"/>
              <a:lumOff val="80000"/>
            </a:schemeClr>
          </a:soli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solidFill>
                  <a:schemeClr val="tx1"/>
                </a:solidFill>
              </a:rPr>
              <a:t>UNIT-II: </a:t>
            </a:r>
            <a:r>
              <a:rPr lang="en-US" sz="2800" b="1" dirty="0">
                <a:solidFill>
                  <a:schemeClr val="tx1"/>
                </a:solidFill>
              </a:rPr>
              <a:t>Creational Design Pattern</a:t>
            </a:r>
            <a:r>
              <a:rPr lang="en-IN" sz="2800" b="1" dirty="0">
                <a:solidFill>
                  <a:schemeClr val="tx1"/>
                </a:solidFill>
              </a:rPr>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905062644"/>
              </p:ext>
            </p:extLst>
          </p:nvPr>
        </p:nvGraphicFramePr>
        <p:xfrm>
          <a:off x="1447800" y="2286000"/>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E5367D9-F34F-B6D1-82B2-E3B39DED6550}"/>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spTree>
    <p:extLst>
      <p:ext uri="{BB962C8B-B14F-4D97-AF65-F5344CB8AC3E}">
        <p14:creationId xmlns:p14="http://schemas.microsoft.com/office/powerpoint/2010/main" val="8562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25D501-276C-43E8-A162-D00D318372A2}"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980452" y="720639"/>
            <a:ext cx="4256235" cy="6035676"/>
          </a:xfrm>
          <a:prstGeom prst="rect">
            <a:avLst/>
          </a:prstGeom>
          <a:ln w="19050">
            <a:solidFill>
              <a:schemeClr val="tx1"/>
            </a:solidFill>
          </a:ln>
        </p:spPr>
      </p:pic>
      <p:pic>
        <p:nvPicPr>
          <p:cNvPr id="8" name="Picture 7"/>
          <p:cNvPicPr>
            <a:picLocks noChangeAspect="1"/>
          </p:cNvPicPr>
          <p:nvPr/>
        </p:nvPicPr>
        <p:blipFill>
          <a:blip r:embed="rId3"/>
          <a:stretch>
            <a:fillRect/>
          </a:stretch>
        </p:blipFill>
        <p:spPr>
          <a:xfrm>
            <a:off x="5607540" y="720250"/>
            <a:ext cx="4112162" cy="6001231"/>
          </a:xfrm>
          <a:prstGeom prst="rect">
            <a:avLst/>
          </a:prstGeom>
          <a:ln w="9525">
            <a:solidFill>
              <a:schemeClr val="tx1"/>
            </a:solidFill>
          </a:ln>
        </p:spPr>
      </p:pic>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2B41AAA4-D42F-A879-B565-04777539C8F2}"/>
              </a:ext>
            </a:extLst>
          </p:cNvPr>
          <p:cNvSpPr txBox="1"/>
          <p:nvPr/>
        </p:nvSpPr>
        <p:spPr>
          <a:xfrm>
            <a:off x="1986115" y="150944"/>
            <a:ext cx="8642554" cy="646331"/>
          </a:xfrm>
          <a:prstGeom prst="rect">
            <a:avLst/>
          </a:prstGeom>
          <a:noFill/>
        </p:spPr>
        <p:txBody>
          <a:bodyPr wrap="square">
            <a:spAutoFit/>
          </a:bodyPr>
          <a:lstStyle/>
          <a:p>
            <a:pPr algn="ctr">
              <a:spcBef>
                <a:spcPct val="0"/>
              </a:spcBef>
              <a:defRPr/>
            </a:pPr>
            <a:r>
              <a:rPr lang="en-US" sz="3600" b="1" dirty="0"/>
              <a:t>Implementation of Builder Design Pattern </a:t>
            </a:r>
          </a:p>
        </p:txBody>
      </p:sp>
    </p:spTree>
    <p:extLst>
      <p:ext uri="{BB962C8B-B14F-4D97-AF65-F5344CB8AC3E}">
        <p14:creationId xmlns:p14="http://schemas.microsoft.com/office/powerpoint/2010/main" val="36250541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C3A6BA-2C7F-4528-9B64-5FE8F5C99CDD}"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37011" y="914400"/>
            <a:ext cx="6279686" cy="4420036"/>
          </a:xfrm>
          <a:prstGeom prst="rect">
            <a:avLst/>
          </a:prstGeom>
          <a:ln w="9525">
            <a:solidFill>
              <a:schemeClr val="tx1"/>
            </a:solidFill>
          </a:ln>
        </p:spPr>
      </p:pic>
      <p:pic>
        <p:nvPicPr>
          <p:cNvPr id="9" name="Picture 8"/>
          <p:cNvPicPr>
            <a:picLocks noChangeAspect="1"/>
          </p:cNvPicPr>
          <p:nvPr/>
        </p:nvPicPr>
        <p:blipFill>
          <a:blip r:embed="rId3"/>
          <a:stretch>
            <a:fillRect/>
          </a:stretch>
        </p:blipFill>
        <p:spPr>
          <a:xfrm>
            <a:off x="6419348" y="914400"/>
            <a:ext cx="5726932" cy="4420036"/>
          </a:xfrm>
          <a:prstGeom prst="rect">
            <a:avLst/>
          </a:prstGeom>
          <a:ln w="6350">
            <a:solidFill>
              <a:schemeClr val="tx1"/>
            </a:solidFill>
          </a:ln>
        </p:spPr>
      </p:pic>
      <p:sp>
        <p:nvSpPr>
          <p:cNvPr id="10"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3" name="TextBox 2">
            <a:extLst>
              <a:ext uri="{FF2B5EF4-FFF2-40B4-BE49-F238E27FC236}">
                <a16:creationId xmlns:a16="http://schemas.microsoft.com/office/drawing/2014/main" id="{FF033E68-6B18-38F1-8452-1A30CA3AD815}"/>
              </a:ext>
            </a:extLst>
          </p:cNvPr>
          <p:cNvSpPr txBox="1"/>
          <p:nvPr/>
        </p:nvSpPr>
        <p:spPr>
          <a:xfrm>
            <a:off x="1986115" y="150944"/>
            <a:ext cx="8642554" cy="646331"/>
          </a:xfrm>
          <a:prstGeom prst="rect">
            <a:avLst/>
          </a:prstGeom>
          <a:noFill/>
        </p:spPr>
        <p:txBody>
          <a:bodyPr wrap="square">
            <a:spAutoFit/>
          </a:bodyPr>
          <a:lstStyle/>
          <a:p>
            <a:pPr algn="ctr">
              <a:spcBef>
                <a:spcPct val="0"/>
              </a:spcBef>
              <a:defRPr/>
            </a:pPr>
            <a:r>
              <a:rPr lang="en-US" sz="3600" b="1" dirty="0"/>
              <a:t>Implementation of Builder Design Pattern </a:t>
            </a:r>
          </a:p>
        </p:txBody>
      </p:sp>
    </p:spTree>
    <p:extLst>
      <p:ext uri="{BB962C8B-B14F-4D97-AF65-F5344CB8AC3E}">
        <p14:creationId xmlns:p14="http://schemas.microsoft.com/office/powerpoint/2010/main" val="2858499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5BAE81-2578-4BD1-9DC2-370BD1A3EF82}"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76200" y="762000"/>
            <a:ext cx="7185116" cy="3518777"/>
          </a:xfrm>
          <a:prstGeom prst="rect">
            <a:avLst/>
          </a:prstGeom>
          <a:ln w="12700">
            <a:solidFill>
              <a:schemeClr val="tx1"/>
            </a:solidFill>
          </a:ln>
        </p:spPr>
      </p:pic>
      <p:pic>
        <p:nvPicPr>
          <p:cNvPr id="5" name="Picture 4"/>
          <p:cNvPicPr>
            <a:picLocks noChangeAspect="1"/>
          </p:cNvPicPr>
          <p:nvPr/>
        </p:nvPicPr>
        <p:blipFill>
          <a:blip r:embed="rId3"/>
          <a:stretch>
            <a:fillRect/>
          </a:stretch>
        </p:blipFill>
        <p:spPr>
          <a:xfrm>
            <a:off x="5342709" y="3437418"/>
            <a:ext cx="6239691" cy="2936325"/>
          </a:xfrm>
          <a:prstGeom prst="rect">
            <a:avLst/>
          </a:prstGeom>
          <a:ln w="6350">
            <a:solidFill>
              <a:schemeClr val="tx1"/>
            </a:solidFill>
          </a:ln>
        </p:spPr>
      </p:pic>
      <p:sp>
        <p:nvSpPr>
          <p:cNvPr id="8" name="Footer Placeholder 4"/>
          <p:cNvSpPr>
            <a:spLocks noGrp="1"/>
          </p:cNvSpPr>
          <p:nvPr>
            <p:ph type="ftr" sz="quarter" idx="11"/>
          </p:nvPr>
        </p:nvSpPr>
        <p:spPr>
          <a:xfrm>
            <a:off x="3581400" y="6407677"/>
            <a:ext cx="55626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8F8B6A95-74A2-FEA7-CE16-25CFAF9386FB}"/>
              </a:ext>
            </a:extLst>
          </p:cNvPr>
          <p:cNvSpPr txBox="1"/>
          <p:nvPr/>
        </p:nvSpPr>
        <p:spPr>
          <a:xfrm>
            <a:off x="1986115" y="150944"/>
            <a:ext cx="8642554" cy="646331"/>
          </a:xfrm>
          <a:prstGeom prst="rect">
            <a:avLst/>
          </a:prstGeom>
          <a:noFill/>
        </p:spPr>
        <p:txBody>
          <a:bodyPr wrap="square">
            <a:spAutoFit/>
          </a:bodyPr>
          <a:lstStyle/>
          <a:p>
            <a:pPr algn="ctr">
              <a:spcBef>
                <a:spcPct val="0"/>
              </a:spcBef>
              <a:defRPr/>
            </a:pPr>
            <a:r>
              <a:rPr lang="en-US" sz="3600" b="1" dirty="0"/>
              <a:t>Implementation of Builder Design Pattern </a:t>
            </a:r>
          </a:p>
        </p:txBody>
      </p:sp>
    </p:spTree>
    <p:extLst>
      <p:ext uri="{BB962C8B-B14F-4D97-AF65-F5344CB8AC3E}">
        <p14:creationId xmlns:p14="http://schemas.microsoft.com/office/powerpoint/2010/main" val="2728223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B25E7C-8FEB-485E-AE19-C87E097C874D}"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76200" y="877896"/>
            <a:ext cx="5181600" cy="1017815"/>
          </a:xfrm>
          <a:prstGeom prst="rect">
            <a:avLst/>
          </a:prstGeom>
          <a:ln w="6350">
            <a:solidFill>
              <a:schemeClr val="tx1"/>
            </a:solidFill>
          </a:ln>
        </p:spPr>
      </p:pic>
      <p:pic>
        <p:nvPicPr>
          <p:cNvPr id="10" name="Picture 9"/>
          <p:cNvPicPr>
            <a:picLocks noChangeAspect="1"/>
          </p:cNvPicPr>
          <p:nvPr/>
        </p:nvPicPr>
        <p:blipFill>
          <a:blip r:embed="rId3"/>
          <a:stretch>
            <a:fillRect/>
          </a:stretch>
        </p:blipFill>
        <p:spPr>
          <a:xfrm>
            <a:off x="4633539" y="1648414"/>
            <a:ext cx="7482261" cy="5169804"/>
          </a:xfrm>
          <a:prstGeom prst="rect">
            <a:avLst/>
          </a:prstGeom>
          <a:ln w="9525">
            <a:solidFill>
              <a:schemeClr val="tx1"/>
            </a:solidFill>
          </a:ln>
        </p:spPr>
      </p:pic>
      <p:sp>
        <p:nvSpPr>
          <p:cNvPr id="3" name="Footer Placeholder 2"/>
          <p:cNvSpPr>
            <a:spLocks noGrp="1"/>
          </p:cNvSpPr>
          <p:nvPr>
            <p:ph type="ftr" sz="quarter" idx="11"/>
          </p:nvPr>
        </p:nvSpPr>
        <p:spPr/>
        <p:txBody>
          <a:bodyPr/>
          <a:lstStyle/>
          <a:p>
            <a:r>
              <a:rPr lang="en-US"/>
              <a:t>Shweta Singh                                           Design Pattern                                    Unit II</a:t>
            </a:r>
            <a:endParaRPr lang="en-US" dirty="0"/>
          </a:p>
        </p:txBody>
      </p:sp>
      <p:sp>
        <p:nvSpPr>
          <p:cNvPr id="5" name="TextBox 4">
            <a:extLst>
              <a:ext uri="{FF2B5EF4-FFF2-40B4-BE49-F238E27FC236}">
                <a16:creationId xmlns:a16="http://schemas.microsoft.com/office/drawing/2014/main" id="{CDC09C51-FF77-7279-3203-9364DDC1DCF3}"/>
              </a:ext>
            </a:extLst>
          </p:cNvPr>
          <p:cNvSpPr txBox="1"/>
          <p:nvPr/>
        </p:nvSpPr>
        <p:spPr>
          <a:xfrm>
            <a:off x="1986115" y="150944"/>
            <a:ext cx="8642554" cy="646331"/>
          </a:xfrm>
          <a:prstGeom prst="rect">
            <a:avLst/>
          </a:prstGeom>
          <a:noFill/>
        </p:spPr>
        <p:txBody>
          <a:bodyPr wrap="square">
            <a:spAutoFit/>
          </a:bodyPr>
          <a:lstStyle/>
          <a:p>
            <a:pPr algn="ctr">
              <a:spcBef>
                <a:spcPct val="0"/>
              </a:spcBef>
              <a:defRPr/>
            </a:pPr>
            <a:r>
              <a:rPr lang="en-US" sz="3600" b="1" dirty="0"/>
              <a:t>Implementation of Builder Design Pattern </a:t>
            </a:r>
          </a:p>
        </p:txBody>
      </p:sp>
    </p:spTree>
    <p:extLst>
      <p:ext uri="{BB962C8B-B14F-4D97-AF65-F5344CB8AC3E}">
        <p14:creationId xmlns:p14="http://schemas.microsoft.com/office/powerpoint/2010/main" val="3310451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036DC0-B9F7-4B80-B09B-B9BA459926DF}"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447800" y="990600"/>
            <a:ext cx="8305650" cy="5034180"/>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5" name="TextBox 4">
            <a:extLst>
              <a:ext uri="{FF2B5EF4-FFF2-40B4-BE49-F238E27FC236}">
                <a16:creationId xmlns:a16="http://schemas.microsoft.com/office/drawing/2014/main" id="{E9F0FD11-7A7B-2266-E949-8C4338F56D54}"/>
              </a:ext>
            </a:extLst>
          </p:cNvPr>
          <p:cNvSpPr txBox="1"/>
          <p:nvPr/>
        </p:nvSpPr>
        <p:spPr>
          <a:xfrm>
            <a:off x="1986115" y="150944"/>
            <a:ext cx="8642554" cy="646331"/>
          </a:xfrm>
          <a:prstGeom prst="rect">
            <a:avLst/>
          </a:prstGeom>
          <a:noFill/>
        </p:spPr>
        <p:txBody>
          <a:bodyPr wrap="square">
            <a:spAutoFit/>
          </a:bodyPr>
          <a:lstStyle/>
          <a:p>
            <a:pPr algn="ctr">
              <a:spcBef>
                <a:spcPct val="0"/>
              </a:spcBef>
              <a:defRPr/>
            </a:pPr>
            <a:r>
              <a:rPr lang="en-US" sz="3600" b="1" dirty="0"/>
              <a:t>Implementation of Builder Design Pattern </a:t>
            </a:r>
          </a:p>
        </p:txBody>
      </p:sp>
    </p:spTree>
    <p:extLst>
      <p:ext uri="{BB962C8B-B14F-4D97-AF65-F5344CB8AC3E}">
        <p14:creationId xmlns:p14="http://schemas.microsoft.com/office/powerpoint/2010/main" val="31519241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19201"/>
            <a:ext cx="10820400" cy="2971800"/>
          </a:xfrm>
          <a:solidFill>
            <a:schemeClr val="accent2">
              <a:lumMod val="20000"/>
              <a:lumOff val="8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Creational Patterns (Factory Design Pattern)</a:t>
            </a:r>
          </a:p>
          <a:p>
            <a:pPr marL="0" indent="0" algn="just">
              <a:buNone/>
            </a:pPr>
            <a:endParaRPr lang="en-US" sz="2800" dirty="0"/>
          </a:p>
          <a:p>
            <a:pPr marL="0" indent="0" algn="just">
              <a:buNone/>
            </a:pPr>
            <a:r>
              <a:rPr lang="en-US" sz="2800" dirty="0"/>
              <a:t>In this topic, the students will learn what are Creational  Patterns that help in real world problem and what are Factory Pattern and how to define an interface or abstract class for creating an object but let the subclasses decide which class to instantiate.</a:t>
            </a:r>
          </a:p>
          <a:p>
            <a:pPr marL="0" indent="0" algn="just">
              <a:buNone/>
            </a:pPr>
            <a:endParaRPr lang="en-US" sz="2800" dirty="0"/>
          </a:p>
        </p:txBody>
      </p:sp>
      <p:sp>
        <p:nvSpPr>
          <p:cNvPr id="4" name="Date Placeholder 3"/>
          <p:cNvSpPr>
            <a:spLocks noGrp="1"/>
          </p:cNvSpPr>
          <p:nvPr>
            <p:ph type="dt" sz="half" idx="10"/>
          </p:nvPr>
        </p:nvSpPr>
        <p:spPr/>
        <p:txBody>
          <a:bodyPr/>
          <a:lstStyle/>
          <a:p>
            <a:fld id="{9C88CA30-1735-4D2F-A65A-169E38F6F3AC}" type="datetime1">
              <a:rPr lang="en-US" smtClean="0"/>
              <a:t>6/20/2024</a:t>
            </a:fld>
            <a:endParaRPr lang="en-US" dirty="0"/>
          </a:p>
        </p:txBody>
      </p:sp>
      <p:sp>
        <p:nvSpPr>
          <p:cNvPr id="5" name="Footer Placeholder 4"/>
          <p:cNvSpPr>
            <a:spLocks noGrp="1"/>
          </p:cNvSpPr>
          <p:nvPr>
            <p:ph type="ftr" sz="quarter" idx="11"/>
          </p:nvPr>
        </p:nvSpPr>
        <p:spPr>
          <a:xfrm>
            <a:off x="3048000" y="6248406"/>
            <a:ext cx="60198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8" name="TextBox 7">
            <a:extLst>
              <a:ext uri="{FF2B5EF4-FFF2-40B4-BE49-F238E27FC236}">
                <a16:creationId xmlns:a16="http://schemas.microsoft.com/office/drawing/2014/main" id="{A2339226-1DF7-50E4-CAE4-6ACF78502C30}"/>
              </a:ext>
            </a:extLst>
          </p:cNvPr>
          <p:cNvSpPr txBox="1"/>
          <p:nvPr/>
        </p:nvSpPr>
        <p:spPr>
          <a:xfrm>
            <a:off x="3224981" y="306430"/>
            <a:ext cx="6096000" cy="707886"/>
          </a:xfrm>
          <a:prstGeom prst="rect">
            <a:avLst/>
          </a:prstGeom>
          <a:noFill/>
        </p:spPr>
        <p:txBody>
          <a:bodyPr wrap="square">
            <a:spAutoFit/>
          </a:bodyPr>
          <a:lstStyle/>
          <a:p>
            <a:pPr algn="ctr">
              <a:spcBef>
                <a:spcPct val="0"/>
              </a:spcBef>
              <a:defRPr/>
            </a:pPr>
            <a:r>
              <a:rPr lang="en-US" sz="4000" b="1" dirty="0"/>
              <a:t>Topic Objective</a:t>
            </a:r>
          </a:p>
        </p:txBody>
      </p:sp>
    </p:spTree>
    <p:extLst>
      <p:ext uri="{BB962C8B-B14F-4D97-AF65-F5344CB8AC3E}">
        <p14:creationId xmlns:p14="http://schemas.microsoft.com/office/powerpoint/2010/main" val="1778286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F92B6F-3EF7-4B55-961E-55173E05D42A}" type="datetime1">
              <a:rPr lang="en-US" smtClean="0"/>
              <a:t>6/20/2024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31371" y="781394"/>
            <a:ext cx="11277600" cy="5940088"/>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800" b="1" u="sng" dirty="0"/>
              <a:t>Factory Design Pattern</a:t>
            </a:r>
            <a:r>
              <a:rPr lang="en-US" sz="2800" b="1" u="sng" dirty="0">
                <a:latin typeface="+mj-lt"/>
              </a:rPr>
              <a:t>:-</a:t>
            </a:r>
          </a:p>
          <a:p>
            <a:pPr marL="457200" indent="-457200" algn="just">
              <a:buFont typeface="Wingdings" panose="05000000000000000000" pitchFamily="2" charset="2"/>
              <a:buChar char="Ø"/>
            </a:pPr>
            <a:r>
              <a:rPr lang="en-US" sz="2800" dirty="0">
                <a:latin typeface="+mj-lt"/>
              </a:rPr>
              <a:t>A Factory Pattern or Factory Method Pattern says that just define an interface or abstract class for creating an object but let the subclasses decide which class to instantiate. In other words, subclasses are responsible to create the instance of the class.</a:t>
            </a:r>
          </a:p>
          <a:p>
            <a:pPr marL="457200" indent="-457200" algn="just">
              <a:buFont typeface="Wingdings" panose="05000000000000000000" pitchFamily="2" charset="2"/>
              <a:buChar char="Ø"/>
            </a:pPr>
            <a:r>
              <a:rPr lang="en-US" sz="2800" dirty="0">
                <a:latin typeface="+mj-lt"/>
              </a:rPr>
              <a:t>The Factory Method Pattern is also known as Virtual Constructor.</a:t>
            </a:r>
          </a:p>
          <a:p>
            <a:pPr algn="just"/>
            <a:endParaRPr lang="en-US" sz="2800" dirty="0">
              <a:latin typeface="+mj-lt"/>
            </a:endParaRPr>
          </a:p>
          <a:p>
            <a:pPr algn="just"/>
            <a:r>
              <a:rPr lang="en-US" sz="2800" b="1" u="sng" dirty="0">
                <a:latin typeface="+mj-lt"/>
              </a:rPr>
              <a:t>Advantage of Factory Design Pattern:-</a:t>
            </a:r>
          </a:p>
          <a:p>
            <a:pPr marL="514350" indent="-514350" algn="just">
              <a:buFont typeface="Wingdings" panose="05000000000000000000" pitchFamily="2" charset="2"/>
              <a:buChar char="q"/>
            </a:pPr>
            <a:r>
              <a:rPr lang="en-US" sz="2600" dirty="0">
                <a:latin typeface="+mj-lt"/>
              </a:rPr>
              <a:t>Factory Method Pattern allows the sub-classes to choose the type of objects to create.</a:t>
            </a:r>
          </a:p>
          <a:p>
            <a:pPr marL="514350" indent="-514350" algn="just">
              <a:buFont typeface="Wingdings" panose="05000000000000000000" pitchFamily="2" charset="2"/>
              <a:buChar char="q"/>
            </a:pPr>
            <a:r>
              <a:rPr lang="en-US" sz="2600" dirty="0">
                <a:latin typeface="+mj-lt"/>
              </a:rPr>
              <a:t>It promotes the loose-coupling by eliminating the need to bind application-specific classes into the code. That means the code interacts solely with the resultant interface or abstract class, so that it will work with any classes that implement that interface or that extends that abstract class.</a:t>
            </a:r>
          </a:p>
        </p:txBody>
      </p:sp>
      <p:sp>
        <p:nvSpPr>
          <p:cNvPr id="9" name="TextBox 8">
            <a:extLst>
              <a:ext uri="{FF2B5EF4-FFF2-40B4-BE49-F238E27FC236}">
                <a16:creationId xmlns:a16="http://schemas.microsoft.com/office/drawing/2014/main" id="{2BF5EA63-389B-C4D6-B6B7-9EF0544CC7B5}"/>
              </a:ext>
            </a:extLst>
          </p:cNvPr>
          <p:cNvSpPr txBox="1"/>
          <p:nvPr/>
        </p:nvSpPr>
        <p:spPr>
          <a:xfrm>
            <a:off x="3657600" y="173424"/>
            <a:ext cx="6096000" cy="646331"/>
          </a:xfrm>
          <a:prstGeom prst="rect">
            <a:avLst/>
          </a:prstGeom>
          <a:noFill/>
        </p:spPr>
        <p:txBody>
          <a:bodyPr wrap="square">
            <a:spAutoFit/>
          </a:bodyPr>
          <a:lstStyle/>
          <a:p>
            <a:pPr algn="ctr">
              <a:spcBef>
                <a:spcPct val="0"/>
              </a:spcBef>
              <a:defRPr/>
            </a:pPr>
            <a:r>
              <a:rPr lang="en-US" sz="3600" b="1" dirty="0"/>
              <a:t>Factory Design Pattern </a:t>
            </a:r>
          </a:p>
        </p:txBody>
      </p:sp>
    </p:spTree>
    <p:extLst>
      <p:ext uri="{BB962C8B-B14F-4D97-AF65-F5344CB8AC3E}">
        <p14:creationId xmlns:p14="http://schemas.microsoft.com/office/powerpoint/2010/main" val="25175950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60BA52-1A70-4D70-BB39-02906376658C}" type="datetime1">
              <a:rPr lang="en-US" smtClean="0"/>
              <a:t>6/20/2024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81394"/>
            <a:ext cx="11277600" cy="5940088"/>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800" b="1" u="sng" dirty="0"/>
              <a:t>Usage of Factory Design Pattern:-</a:t>
            </a:r>
          </a:p>
          <a:p>
            <a:pPr algn="just"/>
            <a:endParaRPr lang="en-US" sz="2800" b="1" u="sng" dirty="0"/>
          </a:p>
          <a:p>
            <a:pPr marL="457200" indent="-457200" algn="just">
              <a:buFont typeface="Arial" panose="020B0604020202020204" pitchFamily="34" charset="0"/>
              <a:buChar char="•"/>
            </a:pPr>
            <a:r>
              <a:rPr lang="en-US" sz="2800" dirty="0"/>
              <a:t>When a class doesn't know what sub-classes will be required to create.</a:t>
            </a:r>
          </a:p>
          <a:p>
            <a:pPr algn="just"/>
            <a:endParaRPr lang="en-US" sz="2800" dirty="0"/>
          </a:p>
          <a:p>
            <a:pPr marL="457200" indent="-457200" algn="just">
              <a:buFont typeface="Arial" panose="020B0604020202020204" pitchFamily="34" charset="0"/>
              <a:buChar char="•"/>
            </a:pPr>
            <a:r>
              <a:rPr lang="en-US" sz="2800" dirty="0"/>
              <a:t>When a class wants its sub-classes to specify the objects to be created.</a:t>
            </a:r>
          </a:p>
          <a:p>
            <a:pPr algn="just"/>
            <a:endParaRPr lang="en-US" sz="2800" dirty="0"/>
          </a:p>
          <a:p>
            <a:pPr marL="457200" indent="-457200" algn="just">
              <a:buFont typeface="Arial" panose="020B0604020202020204" pitchFamily="34" charset="0"/>
              <a:buChar char="•"/>
            </a:pPr>
            <a:r>
              <a:rPr lang="en-US" sz="2800" dirty="0"/>
              <a:t>When the parent classes choose the creation of objects to its sub-classes.</a:t>
            </a:r>
          </a:p>
          <a:p>
            <a:pPr algn="just"/>
            <a:endParaRPr lang="en-US" sz="2800" dirty="0"/>
          </a:p>
          <a:p>
            <a:pPr marL="457200" indent="-457200" algn="just">
              <a:buFont typeface="Arial" panose="020B0604020202020204" pitchFamily="34" charset="0"/>
              <a:buChar char="•"/>
            </a:pPr>
            <a:r>
              <a:rPr lang="en-US" sz="2600" dirty="0">
                <a:latin typeface="+mj-lt"/>
              </a:rPr>
              <a:t>Factory pattern is one of the most used design patterns in Java. This type of design pattern comes under creational pattern as this pattern provides one of the best ways to create an object.</a:t>
            </a:r>
          </a:p>
          <a:p>
            <a:pPr algn="just"/>
            <a:endParaRPr lang="en-US" sz="2600" dirty="0">
              <a:latin typeface="+mj-lt"/>
            </a:endParaRPr>
          </a:p>
          <a:p>
            <a:pPr marL="457200" indent="-457200" algn="just">
              <a:buFont typeface="Arial" panose="020B0604020202020204" pitchFamily="34" charset="0"/>
              <a:buChar char="•"/>
            </a:pPr>
            <a:r>
              <a:rPr lang="en-US" sz="2600" dirty="0">
                <a:latin typeface="+mj-lt"/>
              </a:rPr>
              <a:t> In the Factory pattern, we create an object without exposing the creation logic to the client and refer to the newly created object using a common interface.</a:t>
            </a:r>
          </a:p>
        </p:txBody>
      </p:sp>
      <p:sp>
        <p:nvSpPr>
          <p:cNvPr id="8" name="TextBox 7">
            <a:extLst>
              <a:ext uri="{FF2B5EF4-FFF2-40B4-BE49-F238E27FC236}">
                <a16:creationId xmlns:a16="http://schemas.microsoft.com/office/drawing/2014/main" id="{0058938C-442D-E579-AD87-A72C87897A4A}"/>
              </a:ext>
            </a:extLst>
          </p:cNvPr>
          <p:cNvSpPr txBox="1"/>
          <p:nvPr/>
        </p:nvSpPr>
        <p:spPr>
          <a:xfrm>
            <a:off x="3657600" y="173424"/>
            <a:ext cx="6096000" cy="646331"/>
          </a:xfrm>
          <a:prstGeom prst="rect">
            <a:avLst/>
          </a:prstGeom>
          <a:noFill/>
        </p:spPr>
        <p:txBody>
          <a:bodyPr wrap="square">
            <a:spAutoFit/>
          </a:bodyPr>
          <a:lstStyle/>
          <a:p>
            <a:pPr algn="ctr">
              <a:spcBef>
                <a:spcPct val="0"/>
              </a:spcBef>
              <a:defRPr/>
            </a:pPr>
            <a:r>
              <a:rPr lang="en-US" sz="3600" b="1" dirty="0"/>
              <a:t>Factory Design Pattern </a:t>
            </a:r>
          </a:p>
        </p:txBody>
      </p:sp>
    </p:spTree>
    <p:extLst>
      <p:ext uri="{BB962C8B-B14F-4D97-AF65-F5344CB8AC3E}">
        <p14:creationId xmlns:p14="http://schemas.microsoft.com/office/powerpoint/2010/main" val="11816569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1B12E1-854D-4F34-8767-FCF61F459042}"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469229" y="979657"/>
            <a:ext cx="9279669" cy="5376700"/>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F71188CA-2EE1-5C48-426E-BE8BCFC2C675}"/>
              </a:ext>
            </a:extLst>
          </p:cNvPr>
          <p:cNvSpPr txBox="1"/>
          <p:nvPr/>
        </p:nvSpPr>
        <p:spPr>
          <a:xfrm>
            <a:off x="1337187" y="245201"/>
            <a:ext cx="9411711" cy="584775"/>
          </a:xfrm>
          <a:prstGeom prst="rect">
            <a:avLst/>
          </a:prstGeom>
          <a:noFill/>
        </p:spPr>
        <p:txBody>
          <a:bodyPr wrap="square">
            <a:spAutoFit/>
          </a:bodyPr>
          <a:lstStyle/>
          <a:p>
            <a:pPr algn="ctr">
              <a:spcBef>
                <a:spcPct val="0"/>
              </a:spcBef>
              <a:defRPr/>
            </a:pPr>
            <a:r>
              <a:rPr lang="en-US" sz="3200" b="1" dirty="0"/>
              <a:t>UML\Structure for Factory  Design Pattern</a:t>
            </a:r>
          </a:p>
        </p:txBody>
      </p:sp>
    </p:spTree>
    <p:extLst>
      <p:ext uri="{BB962C8B-B14F-4D97-AF65-F5344CB8AC3E}">
        <p14:creationId xmlns:p14="http://schemas.microsoft.com/office/powerpoint/2010/main" val="22462309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FC9FB4-3FA2-4509-A7F8-7F5C9C479081}"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66700" y="956184"/>
            <a:ext cx="11658600" cy="2585323"/>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We're going to create a Shape interface and concrete classes implementing the Shape interface. A factory class </a:t>
            </a:r>
            <a:r>
              <a:rPr lang="en-US" sz="2700" dirty="0" err="1">
                <a:latin typeface="+mj-lt"/>
              </a:rPr>
              <a:t>ShapeFactory</a:t>
            </a:r>
            <a:r>
              <a:rPr lang="en-US" sz="2700" dirty="0">
                <a:latin typeface="+mj-lt"/>
              </a:rPr>
              <a:t> is defined as a next step.</a:t>
            </a:r>
          </a:p>
          <a:p>
            <a:pPr algn="just"/>
            <a:endParaRPr lang="en-US" sz="2700" dirty="0">
              <a:latin typeface="+mj-lt"/>
            </a:endParaRPr>
          </a:p>
          <a:p>
            <a:pPr marL="457200" indent="-457200" algn="just">
              <a:buFont typeface="Wingdings" panose="05000000000000000000" pitchFamily="2" charset="2"/>
              <a:buChar char="Ø"/>
            </a:pPr>
            <a:r>
              <a:rPr lang="en-US" sz="2700" dirty="0" err="1">
                <a:latin typeface="+mj-lt"/>
              </a:rPr>
              <a:t>FactoryPatternDemo</a:t>
            </a:r>
            <a:r>
              <a:rPr lang="en-US" sz="2700" dirty="0">
                <a:latin typeface="+mj-lt"/>
              </a:rPr>
              <a:t>, our demo class will use </a:t>
            </a:r>
            <a:r>
              <a:rPr lang="en-US" sz="2700" dirty="0" err="1">
                <a:latin typeface="+mj-lt"/>
              </a:rPr>
              <a:t>ShapeFactory</a:t>
            </a:r>
            <a:r>
              <a:rPr lang="en-US" sz="2700" dirty="0">
                <a:latin typeface="+mj-lt"/>
              </a:rPr>
              <a:t> to get a Shape object. It will pass information (CIRCLE / RECTANGLE / SQUARE) to </a:t>
            </a:r>
            <a:r>
              <a:rPr lang="en-US" sz="2700" dirty="0" err="1">
                <a:latin typeface="+mj-lt"/>
              </a:rPr>
              <a:t>ShapeFactory</a:t>
            </a:r>
            <a:r>
              <a:rPr lang="en-US" sz="2700" dirty="0">
                <a:latin typeface="+mj-lt"/>
              </a:rPr>
              <a:t> to get the type of object it needs.</a:t>
            </a:r>
          </a:p>
        </p:txBody>
      </p:sp>
      <p:pic>
        <p:nvPicPr>
          <p:cNvPr id="5" name="Picture 4"/>
          <p:cNvPicPr>
            <a:picLocks noChangeAspect="1"/>
          </p:cNvPicPr>
          <p:nvPr/>
        </p:nvPicPr>
        <p:blipFill>
          <a:blip r:embed="rId2"/>
          <a:stretch>
            <a:fillRect/>
          </a:stretch>
        </p:blipFill>
        <p:spPr>
          <a:xfrm>
            <a:off x="295003" y="3618640"/>
            <a:ext cx="3813998" cy="2582394"/>
          </a:xfrm>
          <a:prstGeom prst="rect">
            <a:avLst/>
          </a:prstGeom>
          <a:ln w="12700">
            <a:solidFill>
              <a:schemeClr val="tx1"/>
            </a:solidFill>
          </a:ln>
        </p:spPr>
      </p:pic>
      <p:pic>
        <p:nvPicPr>
          <p:cNvPr id="8" name="Picture 7"/>
          <p:cNvPicPr>
            <a:picLocks noChangeAspect="1"/>
          </p:cNvPicPr>
          <p:nvPr/>
        </p:nvPicPr>
        <p:blipFill>
          <a:blip r:embed="rId3"/>
          <a:stretch>
            <a:fillRect/>
          </a:stretch>
        </p:blipFill>
        <p:spPr>
          <a:xfrm>
            <a:off x="4876800" y="3593334"/>
            <a:ext cx="6172200" cy="3145565"/>
          </a:xfrm>
          <a:prstGeom prst="rect">
            <a:avLst/>
          </a:prstGeom>
          <a:ln w="19050">
            <a:solidFill>
              <a:schemeClr val="tx1"/>
            </a:solidFill>
          </a:ln>
        </p:spPr>
      </p:pic>
      <p:sp>
        <p:nvSpPr>
          <p:cNvPr id="9" name="Footer Placeholder 8"/>
          <p:cNvSpPr>
            <a:spLocks noGrp="1"/>
          </p:cNvSpPr>
          <p:nvPr>
            <p:ph type="ftr" sz="quarter" idx="11"/>
          </p:nvPr>
        </p:nvSpPr>
        <p:spPr>
          <a:xfrm>
            <a:off x="2723535" y="6356350"/>
            <a:ext cx="5429865" cy="365125"/>
          </a:xfrm>
        </p:spPr>
        <p:txBody>
          <a:bodyPr/>
          <a:lstStyle/>
          <a:p>
            <a:r>
              <a:rPr lang="en-US"/>
              <a:t>Shweta Singh                                           Design Pattern                                    Unit II</a:t>
            </a:r>
            <a:endParaRPr lang="en-US" dirty="0"/>
          </a:p>
        </p:txBody>
      </p:sp>
      <p:sp>
        <p:nvSpPr>
          <p:cNvPr id="11" name="TextBox 10">
            <a:extLst>
              <a:ext uri="{FF2B5EF4-FFF2-40B4-BE49-F238E27FC236}">
                <a16:creationId xmlns:a16="http://schemas.microsoft.com/office/drawing/2014/main" id="{265BEFC1-1F4C-83C7-4774-6C56F38AC1D3}"/>
              </a:ext>
            </a:extLst>
          </p:cNvPr>
          <p:cNvSpPr txBox="1"/>
          <p:nvPr/>
        </p:nvSpPr>
        <p:spPr>
          <a:xfrm>
            <a:off x="3205316" y="94310"/>
            <a:ext cx="7648268" cy="646331"/>
          </a:xfrm>
          <a:prstGeom prst="rect">
            <a:avLst/>
          </a:prstGeom>
          <a:noFill/>
        </p:spPr>
        <p:txBody>
          <a:bodyPr wrap="square">
            <a:spAutoFit/>
          </a:bodyPr>
          <a:lstStyle/>
          <a:p>
            <a:r>
              <a:rPr lang="en-US" sz="3600" b="1" dirty="0"/>
              <a:t>Implementation</a:t>
            </a:r>
            <a:endParaRPr lang="en-IN" sz="3600" b="1" dirty="0"/>
          </a:p>
        </p:txBody>
      </p:sp>
    </p:spTree>
    <p:extLst>
      <p:ext uri="{BB962C8B-B14F-4D97-AF65-F5344CB8AC3E}">
        <p14:creationId xmlns:p14="http://schemas.microsoft.com/office/powerpoint/2010/main" val="154096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BDE8B1-1615-4BCD-A7BF-1B6E0816CB30}" type="datetime1">
              <a:rPr lang="en-US" smtClean="0"/>
              <a:t>6/20/2024</a:t>
            </a:fld>
            <a:endParaRPr lang="en-US" dirty="0"/>
          </a:p>
        </p:txBody>
      </p:sp>
      <p:sp>
        <p:nvSpPr>
          <p:cNvPr id="5" name="Footer Placeholder 4"/>
          <p:cNvSpPr>
            <a:spLocks noGrp="1"/>
          </p:cNvSpPr>
          <p:nvPr>
            <p:ph type="ftr" sz="quarter" idx="11"/>
          </p:nvPr>
        </p:nvSpPr>
        <p:spPr>
          <a:xfrm>
            <a:off x="2949677" y="6248406"/>
            <a:ext cx="6118123" cy="365125"/>
          </a:xfrm>
        </p:spPr>
        <p:txBody>
          <a:bodyPr/>
          <a:lstStyle/>
          <a:p>
            <a:r>
              <a:rPr lang="en-US" dirty="0"/>
              <a:t>Shweta Singh                                           Design Pattern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10" name="TextBox 9">
            <a:extLst>
              <a:ext uri="{FF2B5EF4-FFF2-40B4-BE49-F238E27FC236}">
                <a16:creationId xmlns:a16="http://schemas.microsoft.com/office/drawing/2014/main" id="{067567D3-B65B-4752-8952-9BA2BB96D648}"/>
              </a:ext>
            </a:extLst>
          </p:cNvPr>
          <p:cNvSpPr txBox="1"/>
          <p:nvPr/>
        </p:nvSpPr>
        <p:spPr>
          <a:xfrm>
            <a:off x="1478280" y="1162431"/>
            <a:ext cx="6096000" cy="523220"/>
          </a:xfrm>
          <a:prstGeom prst="rect">
            <a:avLst/>
          </a:prstGeom>
          <a:solidFill>
            <a:schemeClr val="accent2">
              <a:lumMod val="20000"/>
              <a:lumOff val="80000"/>
            </a:schemeClr>
          </a:soli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solidFill>
                  <a:schemeClr val="tx1"/>
                </a:solidFill>
              </a:rPr>
              <a:t>UNIT-III: </a:t>
            </a:r>
            <a:r>
              <a:rPr lang="en-US" sz="2800" b="1" dirty="0">
                <a:solidFill>
                  <a:schemeClr val="tx1"/>
                </a:solidFill>
              </a:rPr>
              <a:t>Structural Design Pattern </a:t>
            </a:r>
            <a:endParaRPr lang="en-IN" sz="2800" b="1" dirty="0">
              <a:solidFill>
                <a:schemeClr val="tx1"/>
              </a:solidFill>
            </a:endParaRP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1564304771"/>
              </p:ext>
            </p:extLst>
          </p:nvPr>
        </p:nvGraphicFramePr>
        <p:xfrm>
          <a:off x="1478280" y="1914376"/>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F02894A6-34EA-7DB8-3B10-4E60CE1164FF}"/>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spTree>
    <p:extLst>
      <p:ext uri="{BB962C8B-B14F-4D97-AF65-F5344CB8AC3E}">
        <p14:creationId xmlns:p14="http://schemas.microsoft.com/office/powerpoint/2010/main" val="3753235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96404B-C0BA-42CD-AC20-DBED217DCCEF}"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9" name="Picture 8"/>
          <p:cNvPicPr>
            <a:picLocks noChangeAspect="1"/>
          </p:cNvPicPr>
          <p:nvPr/>
        </p:nvPicPr>
        <p:blipFill>
          <a:blip r:embed="rId2"/>
          <a:stretch>
            <a:fillRect/>
          </a:stretch>
        </p:blipFill>
        <p:spPr>
          <a:xfrm>
            <a:off x="609600" y="706447"/>
            <a:ext cx="1390844" cy="530140"/>
          </a:xfrm>
          <a:prstGeom prst="rect">
            <a:avLst/>
          </a:prstGeom>
        </p:spPr>
      </p:pic>
      <p:pic>
        <p:nvPicPr>
          <p:cNvPr id="10" name="Picture 9"/>
          <p:cNvPicPr>
            <a:picLocks noChangeAspect="1"/>
          </p:cNvPicPr>
          <p:nvPr/>
        </p:nvPicPr>
        <p:blipFill>
          <a:blip r:embed="rId3"/>
          <a:stretch>
            <a:fillRect/>
          </a:stretch>
        </p:blipFill>
        <p:spPr>
          <a:xfrm>
            <a:off x="609600" y="1210716"/>
            <a:ext cx="6617510" cy="2886222"/>
          </a:xfrm>
          <a:prstGeom prst="rect">
            <a:avLst/>
          </a:prstGeom>
          <a:ln w="19050">
            <a:solidFill>
              <a:schemeClr val="tx1"/>
            </a:solidFill>
          </a:ln>
        </p:spPr>
      </p:pic>
      <p:pic>
        <p:nvPicPr>
          <p:cNvPr id="11" name="Picture 10"/>
          <p:cNvPicPr>
            <a:picLocks noChangeAspect="1"/>
          </p:cNvPicPr>
          <p:nvPr/>
        </p:nvPicPr>
        <p:blipFill>
          <a:blip r:embed="rId4"/>
          <a:stretch>
            <a:fillRect/>
          </a:stretch>
        </p:blipFill>
        <p:spPr>
          <a:xfrm>
            <a:off x="5105400" y="3797633"/>
            <a:ext cx="6637927" cy="2923849"/>
          </a:xfrm>
          <a:prstGeom prst="rect">
            <a:avLst/>
          </a:prstGeom>
          <a:ln w="19050">
            <a:solidFill>
              <a:schemeClr val="tx1"/>
            </a:solidFill>
          </a:ln>
        </p:spPr>
      </p:pic>
      <p:sp>
        <p:nvSpPr>
          <p:cNvPr id="3" name="Footer Placeholder 2"/>
          <p:cNvSpPr>
            <a:spLocks noGrp="1"/>
          </p:cNvSpPr>
          <p:nvPr>
            <p:ph type="ftr" sz="quarter" idx="11"/>
          </p:nvPr>
        </p:nvSpPr>
        <p:spPr/>
        <p:txBody>
          <a:bodyPr/>
          <a:lstStyle/>
          <a:p>
            <a:r>
              <a:rPr lang="en-US"/>
              <a:t>Shweta Singh                                           Design Pattern                                    Unit II</a:t>
            </a:r>
            <a:endParaRPr lang="en-US" dirty="0"/>
          </a:p>
        </p:txBody>
      </p:sp>
      <p:sp>
        <p:nvSpPr>
          <p:cNvPr id="5" name="TextBox 4">
            <a:extLst>
              <a:ext uri="{FF2B5EF4-FFF2-40B4-BE49-F238E27FC236}">
                <a16:creationId xmlns:a16="http://schemas.microsoft.com/office/drawing/2014/main" id="{7972DD9B-564D-FCF9-09FD-2D20F048CE8E}"/>
              </a:ext>
            </a:extLst>
          </p:cNvPr>
          <p:cNvSpPr txBox="1"/>
          <p:nvPr/>
        </p:nvSpPr>
        <p:spPr>
          <a:xfrm>
            <a:off x="3205316" y="94310"/>
            <a:ext cx="7648268" cy="646331"/>
          </a:xfrm>
          <a:prstGeom prst="rect">
            <a:avLst/>
          </a:prstGeom>
          <a:noFill/>
        </p:spPr>
        <p:txBody>
          <a:bodyPr wrap="square">
            <a:spAutoFit/>
          </a:bodyPr>
          <a:lstStyle/>
          <a:p>
            <a:r>
              <a:rPr lang="en-US" sz="3600" b="1" dirty="0"/>
              <a:t>Implementation</a:t>
            </a:r>
            <a:endParaRPr lang="en-IN" sz="3600" b="1" dirty="0"/>
          </a:p>
        </p:txBody>
      </p:sp>
    </p:spTree>
    <p:extLst>
      <p:ext uri="{BB962C8B-B14F-4D97-AF65-F5344CB8AC3E}">
        <p14:creationId xmlns:p14="http://schemas.microsoft.com/office/powerpoint/2010/main" val="31738614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0393B2-2A9A-4B99-9818-DF0D607AD7E2}"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52400" y="914400"/>
            <a:ext cx="7105553" cy="3433954"/>
          </a:xfrm>
          <a:prstGeom prst="rect">
            <a:avLst/>
          </a:prstGeom>
          <a:ln w="19050">
            <a:solidFill>
              <a:schemeClr val="tx1"/>
            </a:solidFill>
          </a:ln>
        </p:spPr>
      </p:pic>
      <p:pic>
        <p:nvPicPr>
          <p:cNvPr id="5" name="Picture 4"/>
          <p:cNvPicPr>
            <a:picLocks noChangeAspect="1"/>
          </p:cNvPicPr>
          <p:nvPr/>
        </p:nvPicPr>
        <p:blipFill>
          <a:blip r:embed="rId3"/>
          <a:stretch>
            <a:fillRect/>
          </a:stretch>
        </p:blipFill>
        <p:spPr>
          <a:xfrm>
            <a:off x="5668044" y="2743200"/>
            <a:ext cx="6430017" cy="3994205"/>
          </a:xfrm>
          <a:prstGeom prst="rect">
            <a:avLst/>
          </a:prstGeom>
          <a:ln w="12700">
            <a:solidFill>
              <a:schemeClr val="tx1"/>
            </a:solidFill>
          </a:ln>
        </p:spPr>
      </p:pic>
      <p:sp>
        <p:nvSpPr>
          <p:cNvPr id="8" name="Footer Placeholder 7"/>
          <p:cNvSpPr>
            <a:spLocks noGrp="1"/>
          </p:cNvSpPr>
          <p:nvPr>
            <p:ph type="ftr" sz="quarter" idx="11"/>
          </p:nvPr>
        </p:nvSpPr>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FEDF9174-4B43-BEB0-7621-397DDB0E93AC}"/>
              </a:ext>
            </a:extLst>
          </p:cNvPr>
          <p:cNvSpPr txBox="1"/>
          <p:nvPr/>
        </p:nvSpPr>
        <p:spPr>
          <a:xfrm>
            <a:off x="3205316" y="94310"/>
            <a:ext cx="7648268" cy="646331"/>
          </a:xfrm>
          <a:prstGeom prst="rect">
            <a:avLst/>
          </a:prstGeom>
          <a:noFill/>
        </p:spPr>
        <p:txBody>
          <a:bodyPr wrap="square">
            <a:spAutoFit/>
          </a:bodyPr>
          <a:lstStyle/>
          <a:p>
            <a:r>
              <a:rPr lang="en-US" sz="3600" b="1" dirty="0"/>
              <a:t>Implementation</a:t>
            </a:r>
            <a:endParaRPr lang="en-IN" sz="3600" b="1" dirty="0"/>
          </a:p>
        </p:txBody>
      </p:sp>
    </p:spTree>
    <p:extLst>
      <p:ext uri="{BB962C8B-B14F-4D97-AF65-F5344CB8AC3E}">
        <p14:creationId xmlns:p14="http://schemas.microsoft.com/office/powerpoint/2010/main" val="1418476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8D3DA1-DFA5-4034-933D-F747E5E48E92}"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76200" y="912326"/>
            <a:ext cx="7384256" cy="4263812"/>
          </a:xfrm>
          <a:prstGeom prst="rect">
            <a:avLst/>
          </a:prstGeom>
          <a:ln w="19050">
            <a:solidFill>
              <a:schemeClr val="tx1"/>
            </a:solidFill>
          </a:ln>
        </p:spPr>
      </p:pic>
      <p:pic>
        <p:nvPicPr>
          <p:cNvPr id="9" name="Picture 8"/>
          <p:cNvPicPr>
            <a:picLocks noChangeAspect="1"/>
          </p:cNvPicPr>
          <p:nvPr/>
        </p:nvPicPr>
        <p:blipFill>
          <a:blip r:embed="rId3"/>
          <a:stretch>
            <a:fillRect/>
          </a:stretch>
        </p:blipFill>
        <p:spPr>
          <a:xfrm>
            <a:off x="5791200" y="2611022"/>
            <a:ext cx="6298199" cy="4198173"/>
          </a:xfrm>
          <a:prstGeom prst="rect">
            <a:avLst/>
          </a:prstGeom>
          <a:ln w="12700">
            <a:solidFill>
              <a:schemeClr val="tx1"/>
            </a:solidFill>
          </a:ln>
        </p:spPr>
      </p:pic>
      <p:sp>
        <p:nvSpPr>
          <p:cNvPr id="3" name="Footer Placeholder 2"/>
          <p:cNvSpPr>
            <a:spLocks noGrp="1"/>
          </p:cNvSpPr>
          <p:nvPr>
            <p:ph type="ftr" sz="quarter" idx="11"/>
          </p:nvPr>
        </p:nvSpPr>
        <p:spPr/>
        <p:txBody>
          <a:bodyPr/>
          <a:lstStyle/>
          <a:p>
            <a:r>
              <a:rPr lang="en-US"/>
              <a:t>Shweta Singh                                           Design Pattern                                    Unit II</a:t>
            </a:r>
            <a:endParaRPr lang="en-US" dirty="0"/>
          </a:p>
        </p:txBody>
      </p:sp>
      <p:sp>
        <p:nvSpPr>
          <p:cNvPr id="5" name="TextBox 4">
            <a:extLst>
              <a:ext uri="{FF2B5EF4-FFF2-40B4-BE49-F238E27FC236}">
                <a16:creationId xmlns:a16="http://schemas.microsoft.com/office/drawing/2014/main" id="{EF9AEEDF-F093-ED16-3BEE-EDEFEAEF4594}"/>
              </a:ext>
            </a:extLst>
          </p:cNvPr>
          <p:cNvSpPr txBox="1"/>
          <p:nvPr/>
        </p:nvSpPr>
        <p:spPr>
          <a:xfrm>
            <a:off x="3205316" y="94310"/>
            <a:ext cx="7648268" cy="646331"/>
          </a:xfrm>
          <a:prstGeom prst="rect">
            <a:avLst/>
          </a:prstGeom>
          <a:noFill/>
        </p:spPr>
        <p:txBody>
          <a:bodyPr wrap="square">
            <a:spAutoFit/>
          </a:bodyPr>
          <a:lstStyle/>
          <a:p>
            <a:r>
              <a:rPr lang="en-US" sz="3600" b="1" dirty="0"/>
              <a:t>Implementation</a:t>
            </a:r>
            <a:endParaRPr lang="en-IN" sz="3600" b="1" dirty="0"/>
          </a:p>
        </p:txBody>
      </p:sp>
    </p:spTree>
    <p:extLst>
      <p:ext uri="{BB962C8B-B14F-4D97-AF65-F5344CB8AC3E}">
        <p14:creationId xmlns:p14="http://schemas.microsoft.com/office/powerpoint/2010/main" val="26651359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56F11F-F889-4F30-8C71-24C8AAED12A5}"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905000" y="1676400"/>
            <a:ext cx="8091099" cy="4025220"/>
          </a:xfrm>
          <a:prstGeom prst="rect">
            <a:avLst/>
          </a:prstGeom>
          <a:ln w="28575">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5" name="TextBox 4">
            <a:extLst>
              <a:ext uri="{FF2B5EF4-FFF2-40B4-BE49-F238E27FC236}">
                <a16:creationId xmlns:a16="http://schemas.microsoft.com/office/drawing/2014/main" id="{EDFFED63-0BBC-43C7-818B-931FA0B0D2C1}"/>
              </a:ext>
            </a:extLst>
          </p:cNvPr>
          <p:cNvSpPr txBox="1"/>
          <p:nvPr/>
        </p:nvSpPr>
        <p:spPr>
          <a:xfrm>
            <a:off x="3205316" y="94310"/>
            <a:ext cx="7648268" cy="646331"/>
          </a:xfrm>
          <a:prstGeom prst="rect">
            <a:avLst/>
          </a:prstGeom>
          <a:noFill/>
        </p:spPr>
        <p:txBody>
          <a:bodyPr wrap="square">
            <a:spAutoFit/>
          </a:bodyPr>
          <a:lstStyle/>
          <a:p>
            <a:r>
              <a:rPr lang="en-US" sz="3600" b="1" dirty="0"/>
              <a:t>Implementation</a:t>
            </a:r>
            <a:endParaRPr lang="en-IN" sz="3600" b="1" dirty="0"/>
          </a:p>
        </p:txBody>
      </p:sp>
    </p:spTree>
    <p:extLst>
      <p:ext uri="{BB962C8B-B14F-4D97-AF65-F5344CB8AC3E}">
        <p14:creationId xmlns:p14="http://schemas.microsoft.com/office/powerpoint/2010/main" val="32010003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386348"/>
            <a:ext cx="10820400" cy="2971800"/>
          </a:xfrm>
          <a:solidFill>
            <a:schemeClr val="accent2">
              <a:lumMod val="20000"/>
              <a:lumOff val="8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Creational Patterns (Prototype Design Pattern)</a:t>
            </a:r>
          </a:p>
          <a:p>
            <a:pPr marL="0" indent="0" algn="just">
              <a:buNone/>
            </a:pPr>
            <a:endParaRPr lang="en-US" sz="2800" dirty="0"/>
          </a:p>
          <a:p>
            <a:pPr marL="0" indent="0" algn="just">
              <a:buNone/>
            </a:pPr>
            <a:r>
              <a:rPr lang="en-US" sz="2800" dirty="0"/>
              <a:t>In this topic, the students will learn what are Creational  Patterns that help in real-world problems what are Prototype Patterns, and how to clone an existing object instead of creating a new one which can also be customized as per the requirement.</a:t>
            </a:r>
          </a:p>
        </p:txBody>
      </p:sp>
      <p:sp>
        <p:nvSpPr>
          <p:cNvPr id="4" name="Date Placeholder 3"/>
          <p:cNvSpPr>
            <a:spLocks noGrp="1"/>
          </p:cNvSpPr>
          <p:nvPr>
            <p:ph type="dt" sz="half" idx="10"/>
          </p:nvPr>
        </p:nvSpPr>
        <p:spPr/>
        <p:txBody>
          <a:bodyPr/>
          <a:lstStyle/>
          <a:p>
            <a:fld id="{FF91A0AD-9BC0-465D-8043-B3EE36E87995}" type="datetime1">
              <a:rPr lang="en-US" smtClean="0"/>
              <a:t>6/20/2024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8" name="TextBox 7">
            <a:extLst>
              <a:ext uri="{FF2B5EF4-FFF2-40B4-BE49-F238E27FC236}">
                <a16:creationId xmlns:a16="http://schemas.microsoft.com/office/drawing/2014/main" id="{4613714D-1D80-8183-A3BC-061F883E4E5C}"/>
              </a:ext>
            </a:extLst>
          </p:cNvPr>
          <p:cNvSpPr txBox="1"/>
          <p:nvPr/>
        </p:nvSpPr>
        <p:spPr>
          <a:xfrm>
            <a:off x="3048000" y="136525"/>
            <a:ext cx="6096000" cy="646331"/>
          </a:xfrm>
          <a:prstGeom prst="rect">
            <a:avLst/>
          </a:prstGeom>
          <a:noFill/>
        </p:spPr>
        <p:txBody>
          <a:bodyPr wrap="square">
            <a:spAutoFit/>
          </a:bodyPr>
          <a:lstStyle/>
          <a:p>
            <a:pPr algn="ctr">
              <a:spcBef>
                <a:spcPct val="0"/>
              </a:spcBef>
              <a:defRPr/>
            </a:pPr>
            <a:r>
              <a:rPr lang="en-US" sz="3600" b="1" dirty="0"/>
              <a:t>Topic Objective</a:t>
            </a:r>
          </a:p>
        </p:txBody>
      </p:sp>
    </p:spTree>
    <p:extLst>
      <p:ext uri="{BB962C8B-B14F-4D97-AF65-F5344CB8AC3E}">
        <p14:creationId xmlns:p14="http://schemas.microsoft.com/office/powerpoint/2010/main" val="2773354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100D10-1085-4FEE-B578-2EE96966B9E5}"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31370" y="899378"/>
            <a:ext cx="11408229" cy="5509200"/>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800" b="1" u="sng" dirty="0"/>
              <a:t>Prototype Design Pattern</a:t>
            </a:r>
            <a:r>
              <a:rPr lang="en-US" sz="2800" b="1" u="sng" dirty="0">
                <a:latin typeface="+mj-lt"/>
              </a:rPr>
              <a:t>:-</a:t>
            </a:r>
          </a:p>
          <a:p>
            <a:pPr marL="457200" indent="-457200" algn="just">
              <a:buFont typeface="Wingdings" panose="05000000000000000000" pitchFamily="2" charset="2"/>
              <a:buChar char="Ø"/>
            </a:pPr>
            <a:r>
              <a:rPr lang="en-US" sz="2800" dirty="0">
                <a:latin typeface="+mj-lt"/>
              </a:rPr>
              <a:t>Prototype Pattern says that cloning an existing object instead of creating new one and can also be customized as per the requirement.</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This pattern should be followed if the cost of creating a new object is expensive and resource-intensive.</a:t>
            </a:r>
          </a:p>
          <a:p>
            <a:pPr algn="just"/>
            <a:r>
              <a:rPr lang="en-US" sz="2800" b="1" u="sng" dirty="0">
                <a:latin typeface="+mj-lt"/>
              </a:rPr>
              <a:t>Advantages of Prototype Design Pattern:-</a:t>
            </a:r>
          </a:p>
          <a:p>
            <a:pPr algn="just"/>
            <a:r>
              <a:rPr lang="en-US" sz="2600" dirty="0">
                <a:latin typeface="+mj-lt"/>
              </a:rPr>
              <a:t>The main advantages of the prototype pattern are as follows:</a:t>
            </a:r>
          </a:p>
          <a:p>
            <a:pPr marL="514350" indent="-514350" algn="just">
              <a:buFont typeface="Wingdings" panose="05000000000000000000" pitchFamily="2" charset="2"/>
              <a:buChar char="q"/>
            </a:pPr>
            <a:endParaRPr lang="en-US" sz="2600" dirty="0">
              <a:latin typeface="+mj-lt"/>
            </a:endParaRPr>
          </a:p>
          <a:p>
            <a:pPr marL="514350" indent="-514350" algn="just">
              <a:buFont typeface="Wingdings" panose="05000000000000000000" pitchFamily="2" charset="2"/>
              <a:buChar char="q"/>
            </a:pPr>
            <a:r>
              <a:rPr lang="en-US" sz="2600" dirty="0">
                <a:latin typeface="+mj-lt"/>
              </a:rPr>
              <a:t>It reduces the need for sub-classing.</a:t>
            </a:r>
          </a:p>
          <a:p>
            <a:pPr marL="514350" indent="-514350" algn="just">
              <a:buFont typeface="Wingdings" panose="05000000000000000000" pitchFamily="2" charset="2"/>
              <a:buChar char="q"/>
            </a:pPr>
            <a:r>
              <a:rPr lang="en-US" sz="2600" dirty="0">
                <a:latin typeface="+mj-lt"/>
              </a:rPr>
              <a:t>It hides the complexities of creating objects.</a:t>
            </a:r>
          </a:p>
          <a:p>
            <a:pPr marL="514350" indent="-514350" algn="just">
              <a:buFont typeface="Wingdings" panose="05000000000000000000" pitchFamily="2" charset="2"/>
              <a:buChar char="q"/>
            </a:pPr>
            <a:r>
              <a:rPr lang="en-US" sz="2600" dirty="0">
                <a:latin typeface="+mj-lt"/>
              </a:rPr>
              <a:t>The clients can get new objects without knowing which type of object it will be.</a:t>
            </a:r>
          </a:p>
          <a:p>
            <a:pPr marL="514350" indent="-514350" algn="just">
              <a:buFont typeface="Wingdings" panose="05000000000000000000" pitchFamily="2" charset="2"/>
              <a:buChar char="q"/>
            </a:pPr>
            <a:r>
              <a:rPr lang="en-US" sz="2600" dirty="0">
                <a:latin typeface="+mj-lt"/>
              </a:rPr>
              <a:t>It lets you add or remove objects at runtime.</a:t>
            </a: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8CFFB34E-998E-C20F-EB19-4B908FF56A3E}"/>
              </a:ext>
            </a:extLst>
          </p:cNvPr>
          <p:cNvSpPr txBox="1"/>
          <p:nvPr/>
        </p:nvSpPr>
        <p:spPr>
          <a:xfrm>
            <a:off x="3048000" y="94732"/>
            <a:ext cx="6096000" cy="646331"/>
          </a:xfrm>
          <a:prstGeom prst="rect">
            <a:avLst/>
          </a:prstGeom>
          <a:noFill/>
        </p:spPr>
        <p:txBody>
          <a:bodyPr wrap="square">
            <a:spAutoFit/>
          </a:bodyPr>
          <a:lstStyle/>
          <a:p>
            <a:pPr algn="ctr">
              <a:spcBef>
                <a:spcPct val="0"/>
              </a:spcBef>
              <a:defRPr/>
            </a:pPr>
            <a:r>
              <a:rPr lang="en-US" sz="3600" b="1" dirty="0"/>
              <a:t>Prototype Design Pattern </a:t>
            </a:r>
          </a:p>
        </p:txBody>
      </p:sp>
    </p:spTree>
    <p:extLst>
      <p:ext uri="{BB962C8B-B14F-4D97-AF65-F5344CB8AC3E}">
        <p14:creationId xmlns:p14="http://schemas.microsoft.com/office/powerpoint/2010/main" val="8862860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66BE71-C266-4B91-8963-BADB09FEBC78}"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008475"/>
            <a:ext cx="11277600" cy="5262979"/>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800" b="1" u="sng" dirty="0"/>
              <a:t>Usage of Prototype Design Pattern:-</a:t>
            </a:r>
          </a:p>
          <a:p>
            <a:pPr algn="just"/>
            <a:endParaRPr lang="en-US" sz="2800" b="1" u="sng" dirty="0"/>
          </a:p>
          <a:p>
            <a:pPr marL="457200" indent="-457200" algn="just">
              <a:buFont typeface="Arial" panose="020B0604020202020204" pitchFamily="34" charset="0"/>
              <a:buChar char="•"/>
            </a:pPr>
            <a:r>
              <a:rPr lang="en-US" sz="2800" dirty="0"/>
              <a:t>When the classes are instantiated at runtime.</a:t>
            </a:r>
          </a:p>
          <a:p>
            <a:pPr marL="457200" indent="-457200" algn="just">
              <a:buFont typeface="Arial" panose="020B0604020202020204" pitchFamily="34" charset="0"/>
              <a:buChar char="•"/>
            </a:pPr>
            <a:r>
              <a:rPr lang="en-US" sz="2800" dirty="0"/>
              <a:t>When the cost of creating an object is expensive or complicated.</a:t>
            </a:r>
          </a:p>
          <a:p>
            <a:pPr marL="457200" indent="-457200" algn="just">
              <a:buFont typeface="Arial" panose="020B0604020202020204" pitchFamily="34" charset="0"/>
              <a:buChar char="•"/>
            </a:pPr>
            <a:r>
              <a:rPr lang="en-US" sz="2800" dirty="0"/>
              <a:t>When you want to keep the number of classes in an application minimum.</a:t>
            </a:r>
          </a:p>
          <a:p>
            <a:pPr marL="457200" indent="-457200" algn="just">
              <a:buFont typeface="Arial" panose="020B0604020202020204" pitchFamily="34" charset="0"/>
              <a:buChar char="•"/>
            </a:pPr>
            <a:r>
              <a:rPr lang="en-US" sz="2800" dirty="0"/>
              <a:t>When the client application needs to be unaware of object creation and representation.</a:t>
            </a:r>
          </a:p>
          <a:p>
            <a:pPr marL="457200" indent="-457200" algn="just">
              <a:buFont typeface="Arial" panose="020B0604020202020204" pitchFamily="34" charset="0"/>
              <a:buChar char="•"/>
            </a:pPr>
            <a:r>
              <a:rPr lang="en-US" sz="2800" dirty="0">
                <a:latin typeface="+mj-lt"/>
              </a:rPr>
              <a:t>This pattern is used when creation of object directly is costly. For example, an object is to be created after a costly database operation. We can cache the object, returns its clone on next request and update the database as and when needed thus reducing database calls.</a:t>
            </a: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5" name="TextBox 4">
            <a:extLst>
              <a:ext uri="{FF2B5EF4-FFF2-40B4-BE49-F238E27FC236}">
                <a16:creationId xmlns:a16="http://schemas.microsoft.com/office/drawing/2014/main" id="{869605AC-4B34-927A-0448-648B1EC05225}"/>
              </a:ext>
            </a:extLst>
          </p:cNvPr>
          <p:cNvSpPr txBox="1"/>
          <p:nvPr/>
        </p:nvSpPr>
        <p:spPr>
          <a:xfrm>
            <a:off x="3048000" y="94732"/>
            <a:ext cx="6096000" cy="646331"/>
          </a:xfrm>
          <a:prstGeom prst="rect">
            <a:avLst/>
          </a:prstGeom>
          <a:noFill/>
        </p:spPr>
        <p:txBody>
          <a:bodyPr wrap="square">
            <a:spAutoFit/>
          </a:bodyPr>
          <a:lstStyle/>
          <a:p>
            <a:pPr algn="ctr">
              <a:spcBef>
                <a:spcPct val="0"/>
              </a:spcBef>
              <a:defRPr/>
            </a:pPr>
            <a:r>
              <a:rPr lang="en-US" sz="3600" b="1" dirty="0"/>
              <a:t>Prototype Design Pattern </a:t>
            </a:r>
          </a:p>
        </p:txBody>
      </p:sp>
    </p:spTree>
    <p:extLst>
      <p:ext uri="{BB962C8B-B14F-4D97-AF65-F5344CB8AC3E}">
        <p14:creationId xmlns:p14="http://schemas.microsoft.com/office/powerpoint/2010/main" val="266142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6CB799-AF5D-48EE-AD15-CA94981667F7}"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600200" y="838200"/>
            <a:ext cx="9271699" cy="5518157"/>
          </a:xfrm>
          <a:prstGeom prst="rect">
            <a:avLst/>
          </a:prstGeom>
          <a:ln w="1905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0CA3D5D8-4DF2-42AA-1397-24BAF18372AA}"/>
              </a:ext>
            </a:extLst>
          </p:cNvPr>
          <p:cNvSpPr txBox="1"/>
          <p:nvPr/>
        </p:nvSpPr>
        <p:spPr>
          <a:xfrm>
            <a:off x="3048000" y="159350"/>
            <a:ext cx="7983794" cy="584775"/>
          </a:xfrm>
          <a:prstGeom prst="rect">
            <a:avLst/>
          </a:prstGeom>
          <a:noFill/>
        </p:spPr>
        <p:txBody>
          <a:bodyPr wrap="square">
            <a:spAutoFit/>
          </a:bodyPr>
          <a:lstStyle/>
          <a:p>
            <a:pPr algn="ctr">
              <a:spcBef>
                <a:spcPct val="0"/>
              </a:spcBef>
              <a:defRPr/>
            </a:pPr>
            <a:r>
              <a:rPr lang="en-US" sz="3200" b="1" dirty="0"/>
              <a:t>UML\Structure for Prototype  Design Pattern</a:t>
            </a:r>
          </a:p>
        </p:txBody>
      </p:sp>
    </p:spTree>
    <p:extLst>
      <p:ext uri="{BB962C8B-B14F-4D97-AF65-F5344CB8AC3E}">
        <p14:creationId xmlns:p14="http://schemas.microsoft.com/office/powerpoint/2010/main" val="3530354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EFEEAD-52CE-4EE6-A377-E4C077E2920A}"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152400" y="845053"/>
            <a:ext cx="11887200" cy="5693866"/>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latin typeface="+mj-lt"/>
              </a:rPr>
              <a:t>Prototype pattern refers to creating duplicate object while keeping performance in mind. This type of design pattern comes under creational pattern as this pattern provides one of the best ways to create an object.</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This pattern involves implementing a prototype interface which tells to create a clone of the current object.</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We're going to create an abstract class Shape and concrete classes extending the Shape class. A class </a:t>
            </a:r>
            <a:r>
              <a:rPr lang="en-US" sz="2800" dirty="0" err="1">
                <a:latin typeface="+mj-lt"/>
              </a:rPr>
              <a:t>ShapeCache</a:t>
            </a:r>
            <a:r>
              <a:rPr lang="en-US" sz="2800" dirty="0">
                <a:latin typeface="+mj-lt"/>
              </a:rPr>
              <a:t> is defined as a next step which stores shape objects in a </a:t>
            </a:r>
            <a:r>
              <a:rPr lang="en-US" sz="2800" dirty="0" err="1">
                <a:latin typeface="+mj-lt"/>
              </a:rPr>
              <a:t>Hashtable</a:t>
            </a:r>
            <a:r>
              <a:rPr lang="en-US" sz="2800" dirty="0">
                <a:latin typeface="+mj-lt"/>
              </a:rPr>
              <a:t> and returns their clone when requested.</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err="1">
                <a:latin typeface="+mj-lt"/>
              </a:rPr>
              <a:t>PrototypPatternDemo</a:t>
            </a:r>
            <a:r>
              <a:rPr lang="en-US" sz="2800" dirty="0">
                <a:latin typeface="+mj-lt"/>
              </a:rPr>
              <a:t>, our demo class will use </a:t>
            </a:r>
            <a:r>
              <a:rPr lang="en-US" sz="2800" dirty="0" err="1">
                <a:latin typeface="+mj-lt"/>
              </a:rPr>
              <a:t>ShapeCache</a:t>
            </a:r>
            <a:r>
              <a:rPr lang="en-US" sz="2800" dirty="0">
                <a:latin typeface="+mj-lt"/>
              </a:rPr>
              <a:t> class to get a Shape object.</a:t>
            </a:r>
          </a:p>
        </p:txBody>
      </p:sp>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644955ED-D6D1-1913-7BD0-A550C8AD1A26}"/>
              </a:ext>
            </a:extLst>
          </p:cNvPr>
          <p:cNvSpPr txBox="1"/>
          <p:nvPr/>
        </p:nvSpPr>
        <p:spPr>
          <a:xfrm>
            <a:off x="1533832" y="204846"/>
            <a:ext cx="10186220" cy="646331"/>
          </a:xfrm>
          <a:prstGeom prst="rect">
            <a:avLst/>
          </a:prstGeom>
          <a:noFill/>
        </p:spPr>
        <p:txBody>
          <a:bodyPr wrap="square">
            <a:spAutoFit/>
          </a:bodyPr>
          <a:lstStyle/>
          <a:p>
            <a:pPr algn="ctr">
              <a:spcBef>
                <a:spcPct val="0"/>
              </a:spcBef>
              <a:defRPr/>
            </a:pPr>
            <a:r>
              <a:rPr lang="en-US" sz="3600" b="1" dirty="0"/>
              <a:t>Implementation of Prototype Design Pattern </a:t>
            </a:r>
          </a:p>
        </p:txBody>
      </p:sp>
    </p:spTree>
    <p:extLst>
      <p:ext uri="{BB962C8B-B14F-4D97-AF65-F5344CB8AC3E}">
        <p14:creationId xmlns:p14="http://schemas.microsoft.com/office/powerpoint/2010/main" val="4490857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DDC099-4DAE-48DD-8AB5-D35D0BB44CCF}"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76200" y="831986"/>
            <a:ext cx="5834607" cy="5889496"/>
          </a:xfrm>
          <a:prstGeom prst="rect">
            <a:avLst/>
          </a:prstGeom>
          <a:ln w="28575">
            <a:solidFill>
              <a:schemeClr val="tx1"/>
            </a:solidFill>
          </a:ln>
        </p:spPr>
      </p:pic>
      <p:pic>
        <p:nvPicPr>
          <p:cNvPr id="8" name="Picture 7"/>
          <p:cNvPicPr>
            <a:picLocks noChangeAspect="1"/>
          </p:cNvPicPr>
          <p:nvPr/>
        </p:nvPicPr>
        <p:blipFill>
          <a:blip r:embed="rId3"/>
          <a:stretch>
            <a:fillRect/>
          </a:stretch>
        </p:blipFill>
        <p:spPr>
          <a:xfrm>
            <a:off x="6072982" y="831986"/>
            <a:ext cx="5659937" cy="5889495"/>
          </a:xfrm>
          <a:prstGeom prst="rect">
            <a:avLst/>
          </a:prstGeom>
          <a:ln w="28575">
            <a:solidFill>
              <a:schemeClr val="tx1"/>
            </a:solidFill>
          </a:ln>
        </p:spPr>
      </p:pic>
      <p:sp>
        <p:nvSpPr>
          <p:cNvPr id="3" name="Footer Placeholder 2"/>
          <p:cNvSpPr>
            <a:spLocks noGrp="1"/>
          </p:cNvSpPr>
          <p:nvPr>
            <p:ph type="ftr" sz="quarter" idx="11"/>
          </p:nvPr>
        </p:nvSpPr>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999B2B5C-FD2E-B673-565D-4647DC3FDEDD}"/>
              </a:ext>
            </a:extLst>
          </p:cNvPr>
          <p:cNvSpPr txBox="1"/>
          <p:nvPr/>
        </p:nvSpPr>
        <p:spPr>
          <a:xfrm>
            <a:off x="1533832" y="204846"/>
            <a:ext cx="10186220" cy="646331"/>
          </a:xfrm>
          <a:prstGeom prst="rect">
            <a:avLst/>
          </a:prstGeom>
          <a:noFill/>
        </p:spPr>
        <p:txBody>
          <a:bodyPr wrap="square">
            <a:spAutoFit/>
          </a:bodyPr>
          <a:lstStyle/>
          <a:p>
            <a:pPr algn="ctr">
              <a:spcBef>
                <a:spcPct val="0"/>
              </a:spcBef>
              <a:defRPr/>
            </a:pPr>
            <a:r>
              <a:rPr lang="en-US" sz="3600" b="1" dirty="0"/>
              <a:t>Implementation of Prototype Design Pattern </a:t>
            </a:r>
          </a:p>
        </p:txBody>
      </p:sp>
    </p:spTree>
    <p:extLst>
      <p:ext uri="{BB962C8B-B14F-4D97-AF65-F5344CB8AC3E}">
        <p14:creationId xmlns:p14="http://schemas.microsoft.com/office/powerpoint/2010/main" val="9121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F54F3F-9F81-4C93-ABE5-24BE0D3AF3F8}" type="datetime1">
              <a:rPr lang="en-US" smtClean="0"/>
              <a:t>6/20/2024</a:t>
            </a:fld>
            <a:endParaRPr lang="en-US" dirty="0"/>
          </a:p>
        </p:txBody>
      </p:sp>
      <p:sp>
        <p:nvSpPr>
          <p:cNvPr id="5" name="Footer Placeholder 4"/>
          <p:cNvSpPr>
            <a:spLocks noGrp="1"/>
          </p:cNvSpPr>
          <p:nvPr>
            <p:ph type="ftr" sz="quarter" idx="11"/>
          </p:nvPr>
        </p:nvSpPr>
        <p:spPr>
          <a:xfrm>
            <a:off x="2526890" y="6268070"/>
            <a:ext cx="6540910" cy="365125"/>
          </a:xfrm>
        </p:spPr>
        <p:txBody>
          <a:bodyPr/>
          <a:lstStyle/>
          <a:p>
            <a:r>
              <a:rPr lang="en-US" dirty="0"/>
              <a:t>Shweta Singh                                           Design Pattern                                    Unit 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10" name="TextBox 9">
            <a:extLst>
              <a:ext uri="{FF2B5EF4-FFF2-40B4-BE49-F238E27FC236}">
                <a16:creationId xmlns:a16="http://schemas.microsoft.com/office/drawing/2014/main" id="{067567D3-B65B-4752-8952-9BA2BB96D648}"/>
              </a:ext>
            </a:extLst>
          </p:cNvPr>
          <p:cNvSpPr txBox="1"/>
          <p:nvPr/>
        </p:nvSpPr>
        <p:spPr>
          <a:xfrm>
            <a:off x="1467394" y="1245982"/>
            <a:ext cx="7600406" cy="584775"/>
          </a:xfrm>
          <a:prstGeom prst="rect">
            <a:avLst/>
          </a:prstGeom>
          <a:solidFill>
            <a:schemeClr val="accent2">
              <a:lumMod val="20000"/>
              <a:lumOff val="80000"/>
            </a:schemeClr>
          </a:soli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solidFill>
                  <a:schemeClr val="tx1"/>
                </a:solidFill>
              </a:rPr>
              <a:t>UNIT-IV: </a:t>
            </a:r>
            <a:r>
              <a:rPr lang="en-US" sz="3200" b="1" dirty="0">
                <a:solidFill>
                  <a:schemeClr val="tx1"/>
                </a:solidFill>
              </a:rPr>
              <a:t>Behavioral Design Patterns Part: I</a:t>
            </a:r>
            <a:r>
              <a:rPr lang="en-IN" sz="3000" b="1" dirty="0">
                <a:solidFill>
                  <a:schemeClr val="tx1"/>
                </a:solidFill>
              </a:rPr>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1977241715"/>
              </p:ext>
            </p:extLst>
          </p:nvPr>
        </p:nvGraphicFramePr>
        <p:xfrm>
          <a:off x="1447800" y="2209800"/>
          <a:ext cx="10287000" cy="2133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A1AA1FDB-6440-AD78-AA05-AA603F85934D}"/>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spTree>
    <p:extLst>
      <p:ext uri="{BB962C8B-B14F-4D97-AF65-F5344CB8AC3E}">
        <p14:creationId xmlns:p14="http://schemas.microsoft.com/office/powerpoint/2010/main" val="3748376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45F826-742A-4A9D-A2A6-F9182183F667}"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76200" y="1006482"/>
            <a:ext cx="7260299" cy="5715000"/>
          </a:xfrm>
          <a:prstGeom prst="rect">
            <a:avLst/>
          </a:prstGeom>
          <a:ln w="19050">
            <a:solidFill>
              <a:schemeClr val="tx1"/>
            </a:solidFill>
          </a:ln>
        </p:spPr>
      </p:pic>
      <p:pic>
        <p:nvPicPr>
          <p:cNvPr id="9" name="Picture 8"/>
          <p:cNvPicPr>
            <a:picLocks noChangeAspect="1"/>
          </p:cNvPicPr>
          <p:nvPr/>
        </p:nvPicPr>
        <p:blipFill>
          <a:blip r:embed="rId3"/>
          <a:stretch>
            <a:fillRect/>
          </a:stretch>
        </p:blipFill>
        <p:spPr>
          <a:xfrm>
            <a:off x="5309560" y="1143000"/>
            <a:ext cx="6806240" cy="4114800"/>
          </a:xfrm>
          <a:prstGeom prst="rect">
            <a:avLst/>
          </a:prstGeom>
          <a:ln w="19050">
            <a:solidFill>
              <a:schemeClr val="tx1"/>
            </a:solidFill>
          </a:ln>
        </p:spPr>
      </p:pic>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8" name="TextBox 7">
            <a:extLst>
              <a:ext uri="{FF2B5EF4-FFF2-40B4-BE49-F238E27FC236}">
                <a16:creationId xmlns:a16="http://schemas.microsoft.com/office/drawing/2014/main" id="{6773603B-7C40-61AD-40DE-A3C998C58438}"/>
              </a:ext>
            </a:extLst>
          </p:cNvPr>
          <p:cNvSpPr txBox="1"/>
          <p:nvPr/>
        </p:nvSpPr>
        <p:spPr>
          <a:xfrm>
            <a:off x="1533832" y="204846"/>
            <a:ext cx="10186220" cy="646331"/>
          </a:xfrm>
          <a:prstGeom prst="rect">
            <a:avLst/>
          </a:prstGeom>
          <a:noFill/>
        </p:spPr>
        <p:txBody>
          <a:bodyPr wrap="square">
            <a:spAutoFit/>
          </a:bodyPr>
          <a:lstStyle/>
          <a:p>
            <a:pPr algn="ctr">
              <a:spcBef>
                <a:spcPct val="0"/>
              </a:spcBef>
              <a:defRPr/>
            </a:pPr>
            <a:r>
              <a:rPr lang="en-US" sz="3600" b="1" dirty="0"/>
              <a:t>Implementation of Prototype Design Pattern </a:t>
            </a:r>
          </a:p>
        </p:txBody>
      </p:sp>
    </p:spTree>
    <p:extLst>
      <p:ext uri="{BB962C8B-B14F-4D97-AF65-F5344CB8AC3E}">
        <p14:creationId xmlns:p14="http://schemas.microsoft.com/office/powerpoint/2010/main" val="23880921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643B90-8458-41E6-867F-0CDAD10DCDAB}"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507217" y="974659"/>
            <a:ext cx="9177567" cy="5381698"/>
          </a:xfrm>
          <a:prstGeom prst="rect">
            <a:avLst/>
          </a:prstGeom>
          <a:ln w="1905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3" name="TextBox 2">
            <a:extLst>
              <a:ext uri="{FF2B5EF4-FFF2-40B4-BE49-F238E27FC236}">
                <a16:creationId xmlns:a16="http://schemas.microsoft.com/office/drawing/2014/main" id="{8183D83D-BF02-D026-D1F4-CCE11DD4F09F}"/>
              </a:ext>
            </a:extLst>
          </p:cNvPr>
          <p:cNvSpPr txBox="1"/>
          <p:nvPr/>
        </p:nvSpPr>
        <p:spPr>
          <a:xfrm>
            <a:off x="1533832" y="204846"/>
            <a:ext cx="10186220" cy="646331"/>
          </a:xfrm>
          <a:prstGeom prst="rect">
            <a:avLst/>
          </a:prstGeom>
          <a:noFill/>
        </p:spPr>
        <p:txBody>
          <a:bodyPr wrap="square">
            <a:spAutoFit/>
          </a:bodyPr>
          <a:lstStyle/>
          <a:p>
            <a:pPr algn="ctr">
              <a:spcBef>
                <a:spcPct val="0"/>
              </a:spcBef>
              <a:defRPr/>
            </a:pPr>
            <a:r>
              <a:rPr lang="en-US" sz="3600" b="1" dirty="0"/>
              <a:t>Implementation of Prototype Design Pattern </a:t>
            </a:r>
          </a:p>
        </p:txBody>
      </p:sp>
    </p:spTree>
    <p:extLst>
      <p:ext uri="{BB962C8B-B14F-4D97-AF65-F5344CB8AC3E}">
        <p14:creationId xmlns:p14="http://schemas.microsoft.com/office/powerpoint/2010/main" val="22187552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7E4407-217B-47D5-A8F5-307190B9953A}"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447800" y="1369387"/>
            <a:ext cx="8965648" cy="4448708"/>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5" name="TextBox 4">
            <a:extLst>
              <a:ext uri="{FF2B5EF4-FFF2-40B4-BE49-F238E27FC236}">
                <a16:creationId xmlns:a16="http://schemas.microsoft.com/office/drawing/2014/main" id="{EED0E610-E02F-1E66-FF89-1E501F764E4E}"/>
              </a:ext>
            </a:extLst>
          </p:cNvPr>
          <p:cNvSpPr txBox="1"/>
          <p:nvPr/>
        </p:nvSpPr>
        <p:spPr>
          <a:xfrm>
            <a:off x="1533832" y="204846"/>
            <a:ext cx="10186220" cy="646331"/>
          </a:xfrm>
          <a:prstGeom prst="rect">
            <a:avLst/>
          </a:prstGeom>
          <a:noFill/>
        </p:spPr>
        <p:txBody>
          <a:bodyPr wrap="square">
            <a:spAutoFit/>
          </a:bodyPr>
          <a:lstStyle/>
          <a:p>
            <a:pPr algn="ctr">
              <a:spcBef>
                <a:spcPct val="0"/>
              </a:spcBef>
              <a:defRPr/>
            </a:pPr>
            <a:r>
              <a:rPr lang="en-US" sz="3600" b="1" dirty="0"/>
              <a:t>Implementation of Prototype Design Pattern </a:t>
            </a:r>
          </a:p>
        </p:txBody>
      </p:sp>
    </p:spTree>
    <p:extLst>
      <p:ext uri="{BB962C8B-B14F-4D97-AF65-F5344CB8AC3E}">
        <p14:creationId xmlns:p14="http://schemas.microsoft.com/office/powerpoint/2010/main" val="36158981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84D51F-6322-4212-8ECC-86C403A14707}"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751529" y="861722"/>
            <a:ext cx="6688942" cy="5868469"/>
          </a:xfrm>
          <a:prstGeom prst="rect">
            <a:avLst/>
          </a:prstGeom>
          <a:ln w="19050">
            <a:solidFill>
              <a:schemeClr val="tx1"/>
            </a:solidFill>
          </a:ln>
        </p:spPr>
      </p:pic>
      <p:sp>
        <p:nvSpPr>
          <p:cNvPr id="3" name="Footer Placeholder 2"/>
          <p:cNvSpPr>
            <a:spLocks noGrp="1"/>
          </p:cNvSpPr>
          <p:nvPr>
            <p:ph type="ftr" sz="quarter" idx="11"/>
          </p:nvPr>
        </p:nvSpPr>
        <p:spPr/>
        <p:txBody>
          <a:bodyPr/>
          <a:lstStyle/>
          <a:p>
            <a:r>
              <a:rPr lang="en-US"/>
              <a:t>Shweta Singh                                           Design Pattern                                    Unit II</a:t>
            </a:r>
            <a:endParaRPr lang="en-US" dirty="0"/>
          </a:p>
        </p:txBody>
      </p:sp>
      <p:sp>
        <p:nvSpPr>
          <p:cNvPr id="8" name="TextBox 7">
            <a:extLst>
              <a:ext uri="{FF2B5EF4-FFF2-40B4-BE49-F238E27FC236}">
                <a16:creationId xmlns:a16="http://schemas.microsoft.com/office/drawing/2014/main" id="{DC07C3EC-8A0A-8EF4-580E-3D3C093D9163}"/>
              </a:ext>
            </a:extLst>
          </p:cNvPr>
          <p:cNvSpPr txBox="1"/>
          <p:nvPr/>
        </p:nvSpPr>
        <p:spPr>
          <a:xfrm>
            <a:off x="1533832" y="204846"/>
            <a:ext cx="10186220" cy="646331"/>
          </a:xfrm>
          <a:prstGeom prst="rect">
            <a:avLst/>
          </a:prstGeom>
          <a:noFill/>
        </p:spPr>
        <p:txBody>
          <a:bodyPr wrap="square">
            <a:spAutoFit/>
          </a:bodyPr>
          <a:lstStyle/>
          <a:p>
            <a:pPr algn="ctr">
              <a:spcBef>
                <a:spcPct val="0"/>
              </a:spcBef>
              <a:defRPr/>
            </a:pPr>
            <a:r>
              <a:rPr lang="en-US" sz="3600" b="1" dirty="0"/>
              <a:t>Implementation of Prototype Design Pattern </a:t>
            </a:r>
          </a:p>
        </p:txBody>
      </p:sp>
    </p:spTree>
    <p:extLst>
      <p:ext uri="{BB962C8B-B14F-4D97-AF65-F5344CB8AC3E}">
        <p14:creationId xmlns:p14="http://schemas.microsoft.com/office/powerpoint/2010/main" val="36619630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0A75E0-5658-4005-83ED-99929DDA6936}"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624323" y="813503"/>
            <a:ext cx="8563980" cy="5907979"/>
          </a:xfrm>
          <a:prstGeom prst="rect">
            <a:avLst/>
          </a:prstGeom>
          <a:ln w="19050">
            <a:solidFill>
              <a:schemeClr val="tx1"/>
            </a:solidFill>
          </a:ln>
        </p:spPr>
      </p:pic>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8" name="TextBox 7">
            <a:extLst>
              <a:ext uri="{FF2B5EF4-FFF2-40B4-BE49-F238E27FC236}">
                <a16:creationId xmlns:a16="http://schemas.microsoft.com/office/drawing/2014/main" id="{A788964E-E144-A5FC-F089-3BCC45E9C604}"/>
              </a:ext>
            </a:extLst>
          </p:cNvPr>
          <p:cNvSpPr txBox="1"/>
          <p:nvPr/>
        </p:nvSpPr>
        <p:spPr>
          <a:xfrm>
            <a:off x="1533832" y="204846"/>
            <a:ext cx="10186220" cy="646331"/>
          </a:xfrm>
          <a:prstGeom prst="rect">
            <a:avLst/>
          </a:prstGeom>
          <a:noFill/>
        </p:spPr>
        <p:txBody>
          <a:bodyPr wrap="square">
            <a:spAutoFit/>
          </a:bodyPr>
          <a:lstStyle/>
          <a:p>
            <a:pPr algn="ctr">
              <a:spcBef>
                <a:spcPct val="0"/>
              </a:spcBef>
              <a:defRPr/>
            </a:pPr>
            <a:r>
              <a:rPr lang="en-US" sz="3600" b="1" dirty="0"/>
              <a:t>Implementation of Prototype Design Pattern </a:t>
            </a:r>
          </a:p>
        </p:txBody>
      </p:sp>
    </p:spTree>
    <p:extLst>
      <p:ext uri="{BB962C8B-B14F-4D97-AF65-F5344CB8AC3E}">
        <p14:creationId xmlns:p14="http://schemas.microsoft.com/office/powerpoint/2010/main" val="11883402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415893-B154-44DD-9D53-C01DB3D15906}"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149086" y="1498870"/>
            <a:ext cx="8010914" cy="3633269"/>
          </a:xfrm>
          <a:prstGeom prst="rect">
            <a:avLst/>
          </a:prstGeom>
          <a:ln w="1905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3" name="TextBox 2">
            <a:extLst>
              <a:ext uri="{FF2B5EF4-FFF2-40B4-BE49-F238E27FC236}">
                <a16:creationId xmlns:a16="http://schemas.microsoft.com/office/drawing/2014/main" id="{0BCC1B57-724F-6D9F-8E50-C036AA038541}"/>
              </a:ext>
            </a:extLst>
          </p:cNvPr>
          <p:cNvSpPr txBox="1"/>
          <p:nvPr/>
        </p:nvSpPr>
        <p:spPr>
          <a:xfrm>
            <a:off x="1533832" y="204846"/>
            <a:ext cx="10186220" cy="646331"/>
          </a:xfrm>
          <a:prstGeom prst="rect">
            <a:avLst/>
          </a:prstGeom>
          <a:noFill/>
        </p:spPr>
        <p:txBody>
          <a:bodyPr wrap="square">
            <a:spAutoFit/>
          </a:bodyPr>
          <a:lstStyle/>
          <a:p>
            <a:pPr algn="ctr">
              <a:spcBef>
                <a:spcPct val="0"/>
              </a:spcBef>
              <a:defRPr/>
            </a:pPr>
            <a:r>
              <a:rPr lang="en-US" sz="3600" b="1" dirty="0"/>
              <a:t>Implementation of Prototype Design Pattern </a:t>
            </a:r>
          </a:p>
        </p:txBody>
      </p:sp>
    </p:spTree>
    <p:extLst>
      <p:ext uri="{BB962C8B-B14F-4D97-AF65-F5344CB8AC3E}">
        <p14:creationId xmlns:p14="http://schemas.microsoft.com/office/powerpoint/2010/main" val="7073080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68362"/>
            <a:ext cx="10820400" cy="2971800"/>
          </a:xfrm>
          <a:solidFill>
            <a:schemeClr val="accent2">
              <a:lumMod val="20000"/>
              <a:lumOff val="80000"/>
            </a:schemeClr>
          </a:solidFill>
          <a:ln w="19050">
            <a:solidFill>
              <a:schemeClr val="tx1"/>
            </a:solidFill>
          </a:ln>
        </p:spPr>
        <p:txBody>
          <a:bodyPr>
            <a:normAutofit/>
          </a:bodyPr>
          <a:lstStyle/>
          <a:p>
            <a:pPr marL="0" indent="0" algn="just">
              <a:buNone/>
            </a:pPr>
            <a:r>
              <a:rPr lang="en-US" sz="2800" dirty="0"/>
              <a:t>Topic:</a:t>
            </a:r>
            <a:r>
              <a:rPr lang="en-US" sz="2800" dirty="0">
                <a:solidFill>
                  <a:srgbClr val="FF0000"/>
                </a:solidFill>
              </a:rPr>
              <a:t> </a:t>
            </a:r>
            <a:r>
              <a:rPr lang="en-US" sz="2800" dirty="0"/>
              <a:t>Creational Patterns (Singleton Design Pattern)</a:t>
            </a:r>
          </a:p>
          <a:p>
            <a:pPr marL="0" indent="0" algn="just">
              <a:buNone/>
            </a:pPr>
            <a:endParaRPr lang="en-US" sz="2800" dirty="0"/>
          </a:p>
          <a:p>
            <a:pPr marL="0" indent="0" algn="just">
              <a:buNone/>
            </a:pPr>
            <a:r>
              <a:rPr lang="en-US" sz="2800" dirty="0"/>
              <a:t>In this topic, the students will learn what are Creational  Patterns that help in real-world problems and what are Singleton Pattern and how a Singleton Pattern says that just "define a class that has only one instance and provides a global point of access to it".</a:t>
            </a:r>
          </a:p>
        </p:txBody>
      </p:sp>
      <p:sp>
        <p:nvSpPr>
          <p:cNvPr id="4" name="Date Placeholder 3"/>
          <p:cNvSpPr>
            <a:spLocks noGrp="1"/>
          </p:cNvSpPr>
          <p:nvPr>
            <p:ph type="dt" sz="half" idx="10"/>
          </p:nvPr>
        </p:nvSpPr>
        <p:spPr/>
        <p:txBody>
          <a:bodyPr/>
          <a:lstStyle/>
          <a:p>
            <a:fld id="{5B2119DA-8941-4DBC-92BF-612CE74AB749}"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5" name="TextBox 4">
            <a:extLst>
              <a:ext uri="{FF2B5EF4-FFF2-40B4-BE49-F238E27FC236}">
                <a16:creationId xmlns:a16="http://schemas.microsoft.com/office/drawing/2014/main" id="{74C48FCB-F4A9-92A5-DD20-39C9AF0BE447}"/>
              </a:ext>
            </a:extLst>
          </p:cNvPr>
          <p:cNvSpPr txBox="1"/>
          <p:nvPr/>
        </p:nvSpPr>
        <p:spPr>
          <a:xfrm>
            <a:off x="3200400" y="136519"/>
            <a:ext cx="6096000" cy="646331"/>
          </a:xfrm>
          <a:prstGeom prst="rect">
            <a:avLst/>
          </a:prstGeom>
          <a:noFill/>
        </p:spPr>
        <p:txBody>
          <a:bodyPr wrap="square">
            <a:spAutoFit/>
          </a:bodyPr>
          <a:lstStyle/>
          <a:p>
            <a:pPr algn="ctr">
              <a:spcBef>
                <a:spcPct val="0"/>
              </a:spcBef>
              <a:defRPr/>
            </a:pPr>
            <a:r>
              <a:rPr lang="en-US" sz="3600" b="1" dirty="0"/>
              <a:t>Topic Objective</a:t>
            </a:r>
          </a:p>
        </p:txBody>
      </p:sp>
    </p:spTree>
    <p:extLst>
      <p:ext uri="{BB962C8B-B14F-4D97-AF65-F5344CB8AC3E}">
        <p14:creationId xmlns:p14="http://schemas.microsoft.com/office/powerpoint/2010/main" val="4558858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AF6BF5-3ABF-4872-9460-8F5714BC00A5}"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26557"/>
            <a:ext cx="11277600" cy="5524589"/>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800" b="1" u="sng" dirty="0">
                <a:latin typeface="+mj-lt"/>
              </a:rPr>
              <a:t>Singleton Design patterns:-</a:t>
            </a:r>
          </a:p>
          <a:p>
            <a:pPr algn="just"/>
            <a:endParaRPr lang="en-US" sz="2800" b="1" u="sng" dirty="0">
              <a:latin typeface="+mj-lt"/>
            </a:endParaRPr>
          </a:p>
          <a:p>
            <a:pPr marL="457200" indent="-457200" algn="just">
              <a:buFont typeface="Wingdings" panose="05000000000000000000" pitchFamily="2" charset="2"/>
              <a:buChar char="Ø"/>
            </a:pPr>
            <a:r>
              <a:rPr lang="en-US" sz="2700" dirty="0">
                <a:latin typeface="+mj-lt"/>
              </a:rPr>
              <a:t>Singleton Pattern says that just“ define a class that has only one instance and provides a global point of access to it".</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In other words, a class must ensure that only single instance should be created and single object can be used by all other classes.</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b="1" dirty="0">
                <a:latin typeface="+mj-lt"/>
              </a:rPr>
              <a:t>There are two forms of singleton design pattern:-</a:t>
            </a:r>
          </a:p>
          <a:p>
            <a:pPr algn="just"/>
            <a:endParaRPr lang="en-US" sz="2700" dirty="0">
              <a:latin typeface="+mj-lt"/>
            </a:endParaRPr>
          </a:p>
          <a:p>
            <a:pPr marL="457200" indent="-457200" algn="just">
              <a:buFont typeface="Wingdings" panose="05000000000000000000" pitchFamily="2" charset="2"/>
              <a:buChar char="q"/>
            </a:pPr>
            <a:r>
              <a:rPr lang="en-US" sz="2700" dirty="0">
                <a:latin typeface="+mj-lt"/>
              </a:rPr>
              <a:t>Early Instantiation: creation of instance at load time.</a:t>
            </a:r>
          </a:p>
          <a:p>
            <a:pPr marL="457200" indent="-457200" algn="just">
              <a:buFont typeface="Wingdings" panose="05000000000000000000" pitchFamily="2" charset="2"/>
              <a:buChar char="q"/>
            </a:pPr>
            <a:r>
              <a:rPr lang="en-US" sz="2700" dirty="0">
                <a:latin typeface="+mj-lt"/>
              </a:rPr>
              <a:t>Lazy Instantiation: creation of instance when required. </a:t>
            </a:r>
          </a:p>
          <a:p>
            <a:pPr algn="just"/>
            <a:endParaRPr lang="en-US" sz="27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11F9186E-A88D-06FD-10CE-CAFE79011453}"/>
              </a:ext>
            </a:extLst>
          </p:cNvPr>
          <p:cNvSpPr txBox="1"/>
          <p:nvPr/>
        </p:nvSpPr>
        <p:spPr>
          <a:xfrm>
            <a:off x="3342967" y="136519"/>
            <a:ext cx="6096000" cy="584775"/>
          </a:xfrm>
          <a:prstGeom prst="rect">
            <a:avLst/>
          </a:prstGeom>
          <a:noFill/>
        </p:spPr>
        <p:txBody>
          <a:bodyPr wrap="square">
            <a:spAutoFit/>
          </a:bodyPr>
          <a:lstStyle/>
          <a:p>
            <a:r>
              <a:rPr lang="en-US" sz="3200" b="1" dirty="0"/>
              <a:t>Singleton Design Patterns </a:t>
            </a:r>
            <a:endParaRPr lang="en-IN" sz="3200" b="1" dirty="0"/>
          </a:p>
        </p:txBody>
      </p:sp>
    </p:spTree>
    <p:extLst>
      <p:ext uri="{BB962C8B-B14F-4D97-AF65-F5344CB8AC3E}">
        <p14:creationId xmlns:p14="http://schemas.microsoft.com/office/powerpoint/2010/main" val="11072400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DB6616-2E7E-4EA1-8B9B-F2B975FEFB85}" type="datetime1">
              <a:rPr lang="en-US" smtClean="0"/>
              <a:t>6/20/2024</a:t>
            </a:fld>
            <a:endParaRPr lang="en-US" dirty="0"/>
          </a:p>
        </p:txBody>
      </p:sp>
      <p:sp>
        <p:nvSpPr>
          <p:cNvPr id="5" name="Footer Placeholder 4"/>
          <p:cNvSpPr>
            <a:spLocks noGrp="1"/>
          </p:cNvSpPr>
          <p:nvPr>
            <p:ph type="ftr" sz="quarter" idx="11"/>
          </p:nvPr>
        </p:nvSpPr>
        <p:spPr>
          <a:xfrm>
            <a:off x="3451123" y="6248406"/>
            <a:ext cx="5616677"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18309" y="1076532"/>
            <a:ext cx="11277600" cy="4832092"/>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800" b="1" u="sng" dirty="0"/>
              <a:t>Advantage of Singleton Design Pattern:-</a:t>
            </a:r>
          </a:p>
          <a:p>
            <a:pPr algn="just"/>
            <a:endParaRPr lang="en-US" sz="2800" b="1" u="sng" dirty="0"/>
          </a:p>
          <a:p>
            <a:pPr algn="just"/>
            <a:r>
              <a:rPr lang="en-US" sz="2800" dirty="0"/>
              <a:t>It saves memory because the object is not created at each request. Only a single instance is reused again and again.</a:t>
            </a:r>
          </a:p>
          <a:p>
            <a:pPr algn="just"/>
            <a:endParaRPr lang="en-US" sz="2800" dirty="0"/>
          </a:p>
          <a:p>
            <a:pPr algn="just"/>
            <a:r>
              <a:rPr lang="en-US" sz="2800" b="1" u="sng" dirty="0"/>
              <a:t>Usage of Singleton design pattern :-</a:t>
            </a:r>
          </a:p>
          <a:p>
            <a:pPr algn="just"/>
            <a:endParaRPr lang="en-US" sz="2800" b="1" u="sng" dirty="0"/>
          </a:p>
          <a:p>
            <a:pPr algn="just"/>
            <a:r>
              <a:rPr lang="en-US" sz="2800" dirty="0"/>
              <a:t>Singleton pattern is mostly used in multi-threaded and database applications. It is used in logging, caching, thread pools, configuration settings, etc.</a:t>
            </a:r>
          </a:p>
          <a:p>
            <a:pPr algn="just"/>
            <a:endParaRPr lang="en-US" sz="2800" dirty="0"/>
          </a:p>
        </p:txBody>
      </p:sp>
      <p:sp>
        <p:nvSpPr>
          <p:cNvPr id="8" name="TextBox 7">
            <a:extLst>
              <a:ext uri="{FF2B5EF4-FFF2-40B4-BE49-F238E27FC236}">
                <a16:creationId xmlns:a16="http://schemas.microsoft.com/office/drawing/2014/main" id="{03E47C04-AC19-C712-2387-B6B69A749C09}"/>
              </a:ext>
            </a:extLst>
          </p:cNvPr>
          <p:cNvSpPr txBox="1"/>
          <p:nvPr/>
        </p:nvSpPr>
        <p:spPr>
          <a:xfrm>
            <a:off x="3342967" y="136519"/>
            <a:ext cx="6096000" cy="584775"/>
          </a:xfrm>
          <a:prstGeom prst="rect">
            <a:avLst/>
          </a:prstGeom>
          <a:noFill/>
        </p:spPr>
        <p:txBody>
          <a:bodyPr wrap="square">
            <a:spAutoFit/>
          </a:bodyPr>
          <a:lstStyle/>
          <a:p>
            <a:r>
              <a:rPr lang="en-US" sz="3200" b="1" dirty="0"/>
              <a:t>Singleton Design Patterns </a:t>
            </a:r>
            <a:endParaRPr lang="en-IN" sz="3200" b="1" dirty="0"/>
          </a:p>
        </p:txBody>
      </p:sp>
    </p:spTree>
    <p:extLst>
      <p:ext uri="{BB962C8B-B14F-4D97-AF65-F5344CB8AC3E}">
        <p14:creationId xmlns:p14="http://schemas.microsoft.com/office/powerpoint/2010/main" val="20654529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84D7FE-4841-4721-91D0-A3D5129F6464}" type="datetime1">
              <a:rPr lang="en-US" smtClean="0"/>
              <a:t>6/20/2024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18309" y="1076532"/>
            <a:ext cx="11277600" cy="4832092"/>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800" b="1" u="sng" dirty="0"/>
              <a:t>How to create Singleton design pattern:-</a:t>
            </a:r>
          </a:p>
          <a:p>
            <a:pPr algn="just"/>
            <a:endParaRPr lang="en-US" sz="2800" b="1" u="sng" dirty="0"/>
          </a:p>
          <a:p>
            <a:pPr algn="just"/>
            <a:r>
              <a:rPr lang="en-US" sz="2800" dirty="0"/>
              <a:t>To create the singleton class, we need to have static member of class, private constructor and static factory method.</a:t>
            </a:r>
          </a:p>
          <a:p>
            <a:pPr algn="just"/>
            <a:endParaRPr lang="en-US" sz="2800" dirty="0"/>
          </a:p>
          <a:p>
            <a:pPr marL="457200" indent="-457200" algn="just">
              <a:buFont typeface="Wingdings" panose="05000000000000000000" pitchFamily="2" charset="2"/>
              <a:buChar char="Ø"/>
            </a:pPr>
            <a:r>
              <a:rPr lang="en-US" sz="2800" b="1" u="sng" dirty="0"/>
              <a:t>Static member: </a:t>
            </a:r>
            <a:r>
              <a:rPr lang="en-US" sz="2800" dirty="0"/>
              <a:t>It gets memory only once because of static, it contains the instance of the Singleton class.</a:t>
            </a:r>
          </a:p>
          <a:p>
            <a:pPr marL="457200" indent="-457200" algn="just">
              <a:buFont typeface="Wingdings" panose="05000000000000000000" pitchFamily="2" charset="2"/>
              <a:buChar char="Ø"/>
            </a:pPr>
            <a:r>
              <a:rPr lang="en-US" sz="2800" b="1" u="sng" dirty="0"/>
              <a:t>Private constructor: </a:t>
            </a:r>
            <a:r>
              <a:rPr lang="en-US" sz="2800" dirty="0"/>
              <a:t>It will prevent to instantiate the Singleton class from outside the class.</a:t>
            </a:r>
          </a:p>
          <a:p>
            <a:pPr marL="457200" indent="-457200" algn="just">
              <a:buFont typeface="Wingdings" panose="05000000000000000000" pitchFamily="2" charset="2"/>
              <a:buChar char="Ø"/>
            </a:pPr>
            <a:r>
              <a:rPr lang="en-US" sz="2800" b="1" u="sng" dirty="0"/>
              <a:t>Static factory method:</a:t>
            </a:r>
            <a:r>
              <a:rPr lang="en-US" sz="2800" dirty="0"/>
              <a:t> This provides the global point of access to the Singleton object and returns the instance to the caller.</a:t>
            </a:r>
          </a:p>
        </p:txBody>
      </p:sp>
      <p:sp>
        <p:nvSpPr>
          <p:cNvPr id="8" name="TextBox 7">
            <a:extLst>
              <a:ext uri="{FF2B5EF4-FFF2-40B4-BE49-F238E27FC236}">
                <a16:creationId xmlns:a16="http://schemas.microsoft.com/office/drawing/2014/main" id="{6A5D391F-3656-B4FD-6A4F-F7FCA36D1466}"/>
              </a:ext>
            </a:extLst>
          </p:cNvPr>
          <p:cNvSpPr txBox="1"/>
          <p:nvPr/>
        </p:nvSpPr>
        <p:spPr>
          <a:xfrm>
            <a:off x="3342967" y="136519"/>
            <a:ext cx="6096000" cy="584775"/>
          </a:xfrm>
          <a:prstGeom prst="rect">
            <a:avLst/>
          </a:prstGeom>
          <a:noFill/>
        </p:spPr>
        <p:txBody>
          <a:bodyPr wrap="square">
            <a:spAutoFit/>
          </a:bodyPr>
          <a:lstStyle/>
          <a:p>
            <a:r>
              <a:rPr lang="en-US" sz="3200" b="1" dirty="0"/>
              <a:t>Singleton Design Patterns </a:t>
            </a:r>
            <a:endParaRPr lang="en-IN" sz="3200" b="1" dirty="0"/>
          </a:p>
        </p:txBody>
      </p:sp>
    </p:spTree>
    <p:extLst>
      <p:ext uri="{BB962C8B-B14F-4D97-AF65-F5344CB8AC3E}">
        <p14:creationId xmlns:p14="http://schemas.microsoft.com/office/powerpoint/2010/main" val="105766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537B76-F7EA-4B08-A1E0-319509C1F24A}" type="datetime1">
              <a:rPr lang="en-US" smtClean="0"/>
              <a:t>6/20/2024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213828"/>
            <a:ext cx="6553200" cy="523220"/>
          </a:xfrm>
          <a:prstGeom prst="rect">
            <a:avLst/>
          </a:prstGeom>
          <a:solidFill>
            <a:schemeClr val="accent2">
              <a:lumMod val="20000"/>
              <a:lumOff val="80000"/>
            </a:schemeClr>
          </a:soli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solidFill>
                  <a:schemeClr val="tx1"/>
                </a:solidFill>
              </a:rPr>
              <a:t>UNIT-V: </a:t>
            </a:r>
            <a:r>
              <a:rPr lang="en-US" sz="2800" b="1" dirty="0">
                <a:solidFill>
                  <a:schemeClr val="tx1"/>
                </a:solidFill>
              </a:rPr>
              <a:t>Behavioral Design Patterns Part: II</a:t>
            </a:r>
            <a:r>
              <a:rPr lang="en-IN" sz="2800" b="1" dirty="0">
                <a:solidFill>
                  <a:schemeClr val="tx1"/>
                </a:solidFill>
              </a:rPr>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507568501"/>
              </p:ext>
            </p:extLst>
          </p:nvPr>
        </p:nvGraphicFramePr>
        <p:xfrm>
          <a:off x="1447800" y="2118769"/>
          <a:ext cx="9982200" cy="2179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4261AB4-31A3-05E5-57A7-DDEE454EF668}"/>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spTree>
    <p:extLst>
      <p:ext uri="{BB962C8B-B14F-4D97-AF65-F5344CB8AC3E}">
        <p14:creationId xmlns:p14="http://schemas.microsoft.com/office/powerpoint/2010/main" val="4728509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0178D7-28D1-4D7D-9A85-A749A273FB32}" type="datetime1">
              <a:rPr lang="en-US" smtClean="0"/>
              <a:t>6/20/2024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18309" y="1076532"/>
            <a:ext cx="11277600" cy="4832092"/>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800" dirty="0"/>
              <a:t>Singleton pattern is one of the simplest design patterns in Java. This type of design pattern comes under creational pattern as this pattern provides one of the best ways to create an object.</a:t>
            </a:r>
          </a:p>
          <a:p>
            <a:pPr algn="just"/>
            <a:endParaRPr lang="en-US" sz="2800" dirty="0"/>
          </a:p>
          <a:p>
            <a:pPr algn="just"/>
            <a:r>
              <a:rPr lang="en-US" sz="2800" b="1" dirty="0"/>
              <a:t>We're going to create a </a:t>
            </a:r>
            <a:r>
              <a:rPr lang="en-US" sz="2800" b="1" dirty="0" err="1"/>
              <a:t>SingleObject</a:t>
            </a:r>
            <a:r>
              <a:rPr lang="en-US" sz="2800" b="1" dirty="0"/>
              <a:t> class. </a:t>
            </a:r>
            <a:r>
              <a:rPr lang="en-US" sz="2800" b="1" dirty="0" err="1"/>
              <a:t>SingleObject</a:t>
            </a:r>
            <a:r>
              <a:rPr lang="en-US" sz="2800" b="1" dirty="0"/>
              <a:t> class have its constructor as private and have a static instance of itself.</a:t>
            </a:r>
          </a:p>
          <a:p>
            <a:pPr algn="just"/>
            <a:endParaRPr lang="en-US" sz="2800" dirty="0"/>
          </a:p>
          <a:p>
            <a:pPr marL="457200" indent="-457200" algn="just">
              <a:buFont typeface="Wingdings" panose="05000000000000000000" pitchFamily="2" charset="2"/>
              <a:buChar char="Ø"/>
            </a:pPr>
            <a:r>
              <a:rPr lang="en-US" sz="2800" dirty="0" err="1"/>
              <a:t>SingleObject</a:t>
            </a:r>
            <a:r>
              <a:rPr lang="en-US" sz="2800" dirty="0"/>
              <a:t> class provides a static method to get its static instance to outside world. </a:t>
            </a:r>
            <a:r>
              <a:rPr lang="en-US" sz="2800" dirty="0" err="1"/>
              <a:t>SingletonPatternDemo</a:t>
            </a:r>
            <a:r>
              <a:rPr lang="en-US" sz="2800" dirty="0"/>
              <a:t>, our demo class will use </a:t>
            </a:r>
            <a:r>
              <a:rPr lang="en-US" sz="2800" dirty="0" err="1"/>
              <a:t>SingleObject</a:t>
            </a:r>
            <a:r>
              <a:rPr lang="en-US" sz="2800" dirty="0"/>
              <a:t> class to get a </a:t>
            </a:r>
            <a:r>
              <a:rPr lang="en-US" sz="2800" dirty="0" err="1"/>
              <a:t>SingleObject</a:t>
            </a:r>
            <a:r>
              <a:rPr lang="en-US" sz="2800" dirty="0"/>
              <a:t> object.</a:t>
            </a:r>
          </a:p>
          <a:p>
            <a:pPr algn="just"/>
            <a:endParaRPr lang="en-US" sz="2800" dirty="0"/>
          </a:p>
        </p:txBody>
      </p:sp>
      <p:sp>
        <p:nvSpPr>
          <p:cNvPr id="9" name="TextBox 8">
            <a:extLst>
              <a:ext uri="{FF2B5EF4-FFF2-40B4-BE49-F238E27FC236}">
                <a16:creationId xmlns:a16="http://schemas.microsoft.com/office/drawing/2014/main" id="{11E9E514-A0E1-B30A-42F9-CB876C3F84DA}"/>
              </a:ext>
            </a:extLst>
          </p:cNvPr>
          <p:cNvSpPr txBox="1"/>
          <p:nvPr/>
        </p:nvSpPr>
        <p:spPr>
          <a:xfrm>
            <a:off x="3048000" y="136525"/>
            <a:ext cx="6096000" cy="646331"/>
          </a:xfrm>
          <a:prstGeom prst="rect">
            <a:avLst/>
          </a:prstGeom>
          <a:noFill/>
        </p:spPr>
        <p:txBody>
          <a:bodyPr wrap="square">
            <a:spAutoFit/>
          </a:bodyPr>
          <a:lstStyle/>
          <a:p>
            <a:pPr algn="ctr">
              <a:spcBef>
                <a:spcPct val="0"/>
              </a:spcBef>
              <a:defRPr/>
            </a:pPr>
            <a:r>
              <a:rPr lang="en-US" sz="3600" b="1" dirty="0"/>
              <a:t>Implementation </a:t>
            </a:r>
          </a:p>
        </p:txBody>
      </p:sp>
    </p:spTree>
    <p:extLst>
      <p:ext uri="{BB962C8B-B14F-4D97-AF65-F5344CB8AC3E}">
        <p14:creationId xmlns:p14="http://schemas.microsoft.com/office/powerpoint/2010/main" val="22049584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ADF9C4-6ABC-4F56-AD13-A4F7CCD68F5C}"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3808417" y="909000"/>
            <a:ext cx="4575165" cy="5629919"/>
          </a:xfrm>
          <a:prstGeom prst="rect">
            <a:avLst/>
          </a:prstGeom>
          <a:ln w="19050">
            <a:solidFill>
              <a:schemeClr val="tx1"/>
            </a:solidFill>
          </a:ln>
        </p:spPr>
      </p:pic>
      <p:sp>
        <p:nvSpPr>
          <p:cNvPr id="3" name="Footer Placeholder 2"/>
          <p:cNvSpPr>
            <a:spLocks noGrp="1"/>
          </p:cNvSpPr>
          <p:nvPr>
            <p:ph type="ftr" sz="quarter" idx="11"/>
          </p:nvPr>
        </p:nvSpPr>
        <p:spPr>
          <a:xfrm>
            <a:off x="3124200" y="6356357"/>
            <a:ext cx="62484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8DA314CB-5BEF-E572-EA5C-D7036713B7AE}"/>
              </a:ext>
            </a:extLst>
          </p:cNvPr>
          <p:cNvSpPr txBox="1"/>
          <p:nvPr/>
        </p:nvSpPr>
        <p:spPr>
          <a:xfrm>
            <a:off x="1553497" y="136518"/>
            <a:ext cx="9615948" cy="584775"/>
          </a:xfrm>
          <a:prstGeom prst="rect">
            <a:avLst/>
          </a:prstGeom>
          <a:noFill/>
        </p:spPr>
        <p:txBody>
          <a:bodyPr wrap="square">
            <a:spAutoFit/>
          </a:bodyPr>
          <a:lstStyle/>
          <a:p>
            <a:pPr algn="ctr">
              <a:spcBef>
                <a:spcPct val="0"/>
              </a:spcBef>
              <a:defRPr/>
            </a:pPr>
            <a:r>
              <a:rPr lang="en-US" sz="3200" b="1" dirty="0"/>
              <a:t>UML\Structure for Singleton Design Pattern-1</a:t>
            </a:r>
          </a:p>
        </p:txBody>
      </p:sp>
    </p:spTree>
    <p:extLst>
      <p:ext uri="{BB962C8B-B14F-4D97-AF65-F5344CB8AC3E}">
        <p14:creationId xmlns:p14="http://schemas.microsoft.com/office/powerpoint/2010/main" val="38037753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8D4DC1-84D4-4E98-B6FE-B237D3CBE270}"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381000" y="895568"/>
            <a:ext cx="2633206" cy="1303821"/>
          </a:xfrm>
          <a:prstGeom prst="rect">
            <a:avLst/>
          </a:prstGeom>
          <a:solidFill>
            <a:schemeClr val="accent2">
              <a:lumMod val="20000"/>
              <a:lumOff val="80000"/>
            </a:schemeClr>
          </a:solidFill>
          <a:ln w="12700">
            <a:solidFill>
              <a:schemeClr val="tx1"/>
            </a:solidFill>
          </a:ln>
        </p:spPr>
      </p:pic>
      <p:pic>
        <p:nvPicPr>
          <p:cNvPr id="9" name="Picture 8"/>
          <p:cNvPicPr>
            <a:picLocks noChangeAspect="1"/>
          </p:cNvPicPr>
          <p:nvPr/>
        </p:nvPicPr>
        <p:blipFill>
          <a:blip r:embed="rId3"/>
          <a:stretch>
            <a:fillRect/>
          </a:stretch>
        </p:blipFill>
        <p:spPr>
          <a:xfrm>
            <a:off x="3444448" y="895568"/>
            <a:ext cx="7453743" cy="5825914"/>
          </a:xfrm>
          <a:prstGeom prst="rect">
            <a:avLst/>
          </a:prstGeom>
          <a:solidFill>
            <a:schemeClr val="accent2">
              <a:lumMod val="20000"/>
              <a:lumOff val="80000"/>
            </a:schemeClr>
          </a:solidFill>
          <a:ln w="19050">
            <a:solidFill>
              <a:schemeClr val="tx1"/>
            </a:solidFill>
          </a:ln>
        </p:spPr>
      </p:pic>
      <p:sp>
        <p:nvSpPr>
          <p:cNvPr id="5" name="Footer Placeholder 4"/>
          <p:cNvSpPr>
            <a:spLocks noGrp="1"/>
          </p:cNvSpPr>
          <p:nvPr>
            <p:ph type="ftr" sz="quarter" idx="11"/>
          </p:nvPr>
        </p:nvSpPr>
        <p:spPr>
          <a:xfrm>
            <a:off x="2585884" y="6356350"/>
            <a:ext cx="5567516" cy="365125"/>
          </a:xfrm>
        </p:spPr>
        <p:txBody>
          <a:bodyPr/>
          <a:lstStyle/>
          <a:p>
            <a:r>
              <a:rPr lang="en-US"/>
              <a:t>Shweta Singh                                           Design Pattern                                    Unit II</a:t>
            </a:r>
            <a:endParaRPr lang="en-US" dirty="0"/>
          </a:p>
        </p:txBody>
      </p:sp>
      <p:sp>
        <p:nvSpPr>
          <p:cNvPr id="10" name="TextBox 9">
            <a:extLst>
              <a:ext uri="{FF2B5EF4-FFF2-40B4-BE49-F238E27FC236}">
                <a16:creationId xmlns:a16="http://schemas.microsoft.com/office/drawing/2014/main" id="{CEB0140B-6EC6-8DF3-E9BE-A1096196DC97}"/>
              </a:ext>
            </a:extLst>
          </p:cNvPr>
          <p:cNvSpPr txBox="1"/>
          <p:nvPr/>
        </p:nvSpPr>
        <p:spPr>
          <a:xfrm>
            <a:off x="1425676" y="193053"/>
            <a:ext cx="9928123" cy="646331"/>
          </a:xfrm>
          <a:prstGeom prst="rect">
            <a:avLst/>
          </a:prstGeom>
          <a:noFill/>
        </p:spPr>
        <p:txBody>
          <a:bodyPr wrap="square">
            <a:spAutoFit/>
          </a:bodyPr>
          <a:lstStyle/>
          <a:p>
            <a:pPr algn="ctr">
              <a:spcBef>
                <a:spcPct val="0"/>
              </a:spcBef>
              <a:defRPr/>
            </a:pPr>
            <a:r>
              <a:rPr lang="en-US" sz="3600" b="1" dirty="0"/>
              <a:t>Implementation of Singleton Design Pattern </a:t>
            </a:r>
          </a:p>
        </p:txBody>
      </p:sp>
    </p:spTree>
    <p:extLst>
      <p:ext uri="{BB962C8B-B14F-4D97-AF65-F5344CB8AC3E}">
        <p14:creationId xmlns:p14="http://schemas.microsoft.com/office/powerpoint/2010/main" val="20621836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1B0AAE-0A78-48F0-9E69-07BB0F07A367}"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76200" y="860662"/>
            <a:ext cx="4507310" cy="1575504"/>
          </a:xfrm>
          <a:prstGeom prst="rect">
            <a:avLst/>
          </a:prstGeom>
          <a:ln w="12700">
            <a:solidFill>
              <a:schemeClr val="tx1"/>
            </a:solidFill>
          </a:ln>
        </p:spPr>
      </p:pic>
      <p:pic>
        <p:nvPicPr>
          <p:cNvPr id="8" name="Picture 7"/>
          <p:cNvPicPr>
            <a:picLocks noChangeAspect="1"/>
          </p:cNvPicPr>
          <p:nvPr/>
        </p:nvPicPr>
        <p:blipFill>
          <a:blip r:embed="rId3"/>
          <a:stretch>
            <a:fillRect/>
          </a:stretch>
        </p:blipFill>
        <p:spPr>
          <a:xfrm>
            <a:off x="4683277" y="860662"/>
            <a:ext cx="7432523" cy="5395919"/>
          </a:xfrm>
          <a:prstGeom prst="rect">
            <a:avLst/>
          </a:prstGeom>
          <a:ln w="12700">
            <a:solidFill>
              <a:schemeClr val="tx1"/>
            </a:solidFill>
          </a:ln>
        </p:spPr>
      </p:pic>
      <p:pic>
        <p:nvPicPr>
          <p:cNvPr id="10" name="Picture 9"/>
          <p:cNvPicPr>
            <a:picLocks noChangeAspect="1"/>
          </p:cNvPicPr>
          <p:nvPr/>
        </p:nvPicPr>
        <p:blipFill>
          <a:blip r:embed="rId4"/>
          <a:stretch>
            <a:fillRect/>
          </a:stretch>
        </p:blipFill>
        <p:spPr>
          <a:xfrm>
            <a:off x="816942" y="3139341"/>
            <a:ext cx="2672292" cy="2710468"/>
          </a:xfrm>
          <a:prstGeom prst="rect">
            <a:avLst/>
          </a:prstGeom>
          <a:ln w="28575">
            <a:solidFill>
              <a:schemeClr val="tx1"/>
            </a:solidFill>
          </a:ln>
        </p:spPr>
      </p:pic>
      <p:sp>
        <p:nvSpPr>
          <p:cNvPr id="9"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11" name="TextBox 10">
            <a:extLst>
              <a:ext uri="{FF2B5EF4-FFF2-40B4-BE49-F238E27FC236}">
                <a16:creationId xmlns:a16="http://schemas.microsoft.com/office/drawing/2014/main" id="{B4294539-8D06-92AD-06FD-5E73BC2DD0C7}"/>
              </a:ext>
            </a:extLst>
          </p:cNvPr>
          <p:cNvSpPr txBox="1"/>
          <p:nvPr/>
        </p:nvSpPr>
        <p:spPr>
          <a:xfrm>
            <a:off x="2152711" y="169455"/>
            <a:ext cx="8810257" cy="646331"/>
          </a:xfrm>
          <a:prstGeom prst="rect">
            <a:avLst/>
          </a:prstGeom>
          <a:noFill/>
        </p:spPr>
        <p:txBody>
          <a:bodyPr wrap="square">
            <a:spAutoFit/>
          </a:bodyPr>
          <a:lstStyle/>
          <a:p>
            <a:pPr algn="ctr">
              <a:spcBef>
                <a:spcPct val="0"/>
              </a:spcBef>
              <a:defRPr/>
            </a:pPr>
            <a:r>
              <a:rPr lang="en-US" sz="3600" b="1" dirty="0"/>
              <a:t>Implementation of Singleton Design Pattern </a:t>
            </a:r>
          </a:p>
        </p:txBody>
      </p:sp>
    </p:spTree>
    <p:extLst>
      <p:ext uri="{BB962C8B-B14F-4D97-AF65-F5344CB8AC3E}">
        <p14:creationId xmlns:p14="http://schemas.microsoft.com/office/powerpoint/2010/main" val="24307643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10972800" cy="868362"/>
          </a:xfrm>
        </p:spPr>
        <p:txBody>
          <a:bodyPr>
            <a:noAutofit/>
          </a:bodyPr>
          <a:lstStyle/>
          <a:p>
            <a:r>
              <a:rPr lang="en-US" dirty="0"/>
              <a:t>Example</a:t>
            </a:r>
            <a:r>
              <a:rPr lang="en-US" sz="4000" dirty="0"/>
              <a:t> for Singleton Design Pattern</a:t>
            </a:r>
          </a:p>
        </p:txBody>
      </p:sp>
      <p:sp>
        <p:nvSpPr>
          <p:cNvPr id="3" name="Content Placeholder 2"/>
          <p:cNvSpPr>
            <a:spLocks noGrp="1"/>
          </p:cNvSpPr>
          <p:nvPr>
            <p:ph idx="1"/>
          </p:nvPr>
        </p:nvSpPr>
        <p:spPr>
          <a:xfrm>
            <a:off x="838200" y="1361769"/>
            <a:ext cx="10972800" cy="3581399"/>
          </a:xfrm>
          <a:solidFill>
            <a:schemeClr val="accent2">
              <a:lumMod val="20000"/>
              <a:lumOff val="80000"/>
            </a:schemeClr>
          </a:solidFill>
        </p:spPr>
        <p:txBody>
          <a:bodyPr>
            <a:normAutofit/>
          </a:bodyPr>
          <a:lstStyle/>
          <a:p>
            <a:pPr algn="just"/>
            <a:r>
              <a:rPr lang="en-US" sz="3600" dirty="0"/>
              <a:t>let's say we want to model the American President's official aircraft called "</a:t>
            </a:r>
            <a:r>
              <a:rPr lang="en-US" sz="3600" dirty="0" err="1"/>
              <a:t>Airforce</a:t>
            </a:r>
            <a:r>
              <a:rPr lang="en-US" sz="3600" dirty="0"/>
              <a:t> One" in our software. </a:t>
            </a:r>
          </a:p>
          <a:p>
            <a:pPr algn="just"/>
            <a:r>
              <a:rPr lang="en-US" sz="3600" dirty="0"/>
              <a:t>There can only be one instance of </a:t>
            </a:r>
            <a:r>
              <a:rPr lang="en-US" sz="3600" dirty="0" err="1"/>
              <a:t>Airforce</a:t>
            </a:r>
            <a:r>
              <a:rPr lang="en-US" sz="3600" dirty="0"/>
              <a:t> One and a singleton class is the best suited representation.</a:t>
            </a:r>
          </a:p>
          <a:p>
            <a:pPr marL="0" indent="0" algn="just">
              <a:buNone/>
            </a:pPr>
            <a:br>
              <a:rPr lang="en-US" sz="2400" dirty="0"/>
            </a:br>
            <a:endParaRPr lang="en-US" sz="2400" dirty="0"/>
          </a:p>
        </p:txBody>
      </p:sp>
      <p:sp>
        <p:nvSpPr>
          <p:cNvPr id="4" name="Date Placeholder 3"/>
          <p:cNvSpPr>
            <a:spLocks noGrp="1"/>
          </p:cNvSpPr>
          <p:nvPr>
            <p:ph type="dt" sz="half" idx="10"/>
          </p:nvPr>
        </p:nvSpPr>
        <p:spPr/>
        <p:txBody>
          <a:bodyPr/>
          <a:lstStyle/>
          <a:p>
            <a:fld id="{50175BB8-0D1E-4EB3-8133-BD412BC4EFE6}" type="datetime1">
              <a:rPr lang="en-US" smtClean="0"/>
              <a:t>6/20/2024</a:t>
            </a:fld>
            <a:endParaRPr lang="en-US"/>
          </a:p>
        </p:txBody>
      </p:sp>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2337932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426E59-F3EA-426D-A5C4-15F087715B52}" type="datetime1">
              <a:rPr lang="en-US" smtClean="0"/>
              <a:t>6/20/2024</a:t>
            </a:fld>
            <a:endParaRPr lang="en-US"/>
          </a:p>
        </p:txBody>
      </p:sp>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10" name="AutoShape 4" descr="introduction to Singleton Design Patter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1828800" y="2667001"/>
            <a:ext cx="1981200" cy="914400"/>
          </a:xfrm>
          <a:prstGeom prst="rect">
            <a:avLst/>
          </a:prstGeom>
          <a:solidFill>
            <a:schemeClr val="accent2">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t>Client</a:t>
            </a:r>
          </a:p>
        </p:txBody>
      </p:sp>
      <p:sp>
        <p:nvSpPr>
          <p:cNvPr id="16" name="Rectangle 15"/>
          <p:cNvSpPr/>
          <p:nvPr/>
        </p:nvSpPr>
        <p:spPr>
          <a:xfrm>
            <a:off x="5715000" y="1657351"/>
            <a:ext cx="3886200" cy="933450"/>
          </a:xfrm>
          <a:prstGeom prst="rect">
            <a:avLst/>
          </a:prstGeom>
          <a:solidFill>
            <a:schemeClr val="accent2">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err="1"/>
              <a:t>Singleton:Airforce</a:t>
            </a:r>
            <a:r>
              <a:rPr lang="en-US" sz="2800" dirty="0"/>
              <a:t> One</a:t>
            </a:r>
          </a:p>
        </p:txBody>
      </p:sp>
      <p:sp>
        <p:nvSpPr>
          <p:cNvPr id="17" name="Rectangle 16"/>
          <p:cNvSpPr/>
          <p:nvPr/>
        </p:nvSpPr>
        <p:spPr>
          <a:xfrm>
            <a:off x="5715000" y="2590800"/>
            <a:ext cx="3886200" cy="933450"/>
          </a:xfrm>
          <a:prstGeom prst="rect">
            <a:avLst/>
          </a:prstGeom>
          <a:solidFill>
            <a:schemeClr val="accent2">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err="1"/>
              <a:t>onlyInstance</a:t>
            </a:r>
            <a:r>
              <a:rPr lang="en-US" sz="2800" dirty="0"/>
              <a:t> : Singleton</a:t>
            </a:r>
          </a:p>
        </p:txBody>
      </p:sp>
      <p:sp>
        <p:nvSpPr>
          <p:cNvPr id="18" name="Rectangle 17"/>
          <p:cNvSpPr/>
          <p:nvPr/>
        </p:nvSpPr>
        <p:spPr>
          <a:xfrm>
            <a:off x="5715000" y="3562350"/>
            <a:ext cx="3886200" cy="933450"/>
          </a:xfrm>
          <a:prstGeom prst="rect">
            <a:avLst/>
          </a:prstGeom>
          <a:solidFill>
            <a:schemeClr val="accent2">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t>+</a:t>
            </a:r>
            <a:r>
              <a:rPr lang="en-US" sz="2800" dirty="0" err="1"/>
              <a:t>getInstance</a:t>
            </a:r>
            <a:r>
              <a:rPr lang="en-US" sz="2800" dirty="0"/>
              <a:t>():Singleton</a:t>
            </a:r>
          </a:p>
        </p:txBody>
      </p:sp>
      <p:cxnSp>
        <p:nvCxnSpPr>
          <p:cNvPr id="20" name="Straight Arrow Connector 19"/>
          <p:cNvCxnSpPr/>
          <p:nvPr/>
        </p:nvCxnSpPr>
        <p:spPr>
          <a:xfrm flipV="1">
            <a:off x="3810000" y="3048000"/>
            <a:ext cx="190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DD77C0E-1941-343D-8C7E-84F04DF96290}"/>
              </a:ext>
            </a:extLst>
          </p:cNvPr>
          <p:cNvSpPr txBox="1"/>
          <p:nvPr/>
        </p:nvSpPr>
        <p:spPr>
          <a:xfrm>
            <a:off x="1465006" y="173078"/>
            <a:ext cx="10648336" cy="584775"/>
          </a:xfrm>
          <a:prstGeom prst="rect">
            <a:avLst/>
          </a:prstGeom>
          <a:noFill/>
        </p:spPr>
        <p:txBody>
          <a:bodyPr wrap="square">
            <a:spAutoFit/>
          </a:bodyPr>
          <a:lstStyle/>
          <a:p>
            <a:r>
              <a:rPr lang="en-US" sz="3200" b="1" dirty="0"/>
              <a:t>UML/Structure for Singleton Design Pattern- “Airforce One”</a:t>
            </a:r>
            <a:endParaRPr lang="en-IN" sz="3200" b="1" dirty="0"/>
          </a:p>
        </p:txBody>
      </p:sp>
    </p:spTree>
    <p:extLst>
      <p:ext uri="{BB962C8B-B14F-4D97-AF65-F5344CB8AC3E}">
        <p14:creationId xmlns:p14="http://schemas.microsoft.com/office/powerpoint/2010/main" val="9164103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6F2F46-4762-428F-9857-E4003F02D99F}" type="datetime1">
              <a:rPr lang="en-US" smtClean="0"/>
              <a:t>6/20/2024</a:t>
            </a:fld>
            <a:endParaRPr lang="en-US"/>
          </a:p>
        </p:txBody>
      </p:sp>
      <p:sp>
        <p:nvSpPr>
          <p:cNvPr id="5" name="Footer Placeholder 4"/>
          <p:cNvSpPr>
            <a:spLocks noGrp="1"/>
          </p:cNvSpPr>
          <p:nvPr>
            <p:ph type="ftr" sz="quarter" idx="11"/>
          </p:nvPr>
        </p:nvSpPr>
        <p:spPr>
          <a:xfrm>
            <a:off x="3124200" y="6356357"/>
            <a:ext cx="64008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9" name="Rectangle 8"/>
          <p:cNvSpPr/>
          <p:nvPr/>
        </p:nvSpPr>
        <p:spPr>
          <a:xfrm>
            <a:off x="5562600" y="838200"/>
            <a:ext cx="6096000" cy="5463034"/>
          </a:xfrm>
          <a:prstGeom prst="rect">
            <a:avLst/>
          </a:prstGeom>
          <a:solidFill>
            <a:schemeClr val="bg1">
              <a:lumMod val="95000"/>
            </a:schemeClr>
          </a:solidFill>
          <a:ln>
            <a:solidFill>
              <a:schemeClr val="tx1"/>
            </a:solidFill>
            <a:prstDash val="solid"/>
          </a:ln>
        </p:spPr>
        <p:txBody>
          <a:bodyPr wrap="square">
            <a:spAutoFit/>
          </a:bodyPr>
          <a:lstStyle/>
          <a:p>
            <a:r>
              <a:rPr lang="en-US" sz="1600" dirty="0"/>
              <a:t>public class </a:t>
            </a:r>
            <a:r>
              <a:rPr lang="en-US" sz="1600" dirty="0" err="1"/>
              <a:t>AirforceOne</a:t>
            </a:r>
            <a:r>
              <a:rPr lang="en-US" sz="1600" dirty="0"/>
              <a:t> {</a:t>
            </a:r>
          </a:p>
          <a:p>
            <a:r>
              <a:rPr lang="en-US" sz="1600" dirty="0"/>
              <a:t>    // The sole instance of the class</a:t>
            </a:r>
          </a:p>
          <a:p>
            <a:r>
              <a:rPr lang="en-US" sz="1600" dirty="0"/>
              <a:t>    private static </a:t>
            </a:r>
            <a:r>
              <a:rPr lang="en-US" sz="1600" dirty="0" err="1"/>
              <a:t>AirforceOne</a:t>
            </a:r>
            <a:r>
              <a:rPr lang="en-US" sz="1600" dirty="0"/>
              <a:t> </a:t>
            </a:r>
            <a:r>
              <a:rPr lang="en-US" sz="1600" dirty="0" err="1"/>
              <a:t>onlyInstance</a:t>
            </a:r>
            <a:r>
              <a:rPr lang="en-US" sz="1600" dirty="0"/>
              <a:t>;</a:t>
            </a:r>
          </a:p>
          <a:p>
            <a:r>
              <a:rPr lang="en-US" sz="1600" dirty="0"/>
              <a:t>    // Make the constructor private so its only accessible to</a:t>
            </a:r>
          </a:p>
          <a:p>
            <a:r>
              <a:rPr lang="en-US" sz="1600" dirty="0"/>
              <a:t>    // members of the class.</a:t>
            </a:r>
          </a:p>
          <a:p>
            <a:r>
              <a:rPr lang="en-US" sz="1600" dirty="0"/>
              <a:t>    private </a:t>
            </a:r>
            <a:r>
              <a:rPr lang="en-US" sz="1600" dirty="0" err="1"/>
              <a:t>AirforceOne</a:t>
            </a:r>
            <a:r>
              <a:rPr lang="en-US" sz="1600" dirty="0"/>
              <a:t>() {</a:t>
            </a:r>
          </a:p>
          <a:p>
            <a:r>
              <a:rPr lang="en-US" sz="1600" dirty="0"/>
              <a:t>    }</a:t>
            </a:r>
          </a:p>
          <a:p>
            <a:endParaRPr lang="en-US" sz="1600" dirty="0"/>
          </a:p>
          <a:p>
            <a:r>
              <a:rPr lang="en-US" sz="1600" dirty="0"/>
              <a:t>    public void fly() {</a:t>
            </a:r>
          </a:p>
          <a:p>
            <a:r>
              <a:rPr lang="en-US" sz="1600" dirty="0"/>
              <a:t>        </a:t>
            </a:r>
            <a:r>
              <a:rPr lang="en-US" sz="1600" dirty="0" err="1"/>
              <a:t>System.out.println</a:t>
            </a:r>
            <a:r>
              <a:rPr lang="en-US" sz="1600" dirty="0"/>
              <a:t>("</a:t>
            </a:r>
            <a:r>
              <a:rPr lang="en-US" sz="1600" dirty="0" err="1"/>
              <a:t>Airforce</a:t>
            </a:r>
            <a:r>
              <a:rPr lang="en-US" sz="1600" dirty="0"/>
              <a:t> one is flying...");</a:t>
            </a:r>
          </a:p>
          <a:p>
            <a:r>
              <a:rPr lang="en-US" sz="1600" dirty="0"/>
              <a:t>    }</a:t>
            </a:r>
          </a:p>
          <a:p>
            <a:r>
              <a:rPr lang="en-US" sz="1600" dirty="0"/>
              <a:t>    // Create a static method for</a:t>
            </a:r>
            <a:r>
              <a:rPr lang="en-US" sz="1200" dirty="0"/>
              <a:t> </a:t>
            </a:r>
            <a:r>
              <a:rPr lang="en-US" sz="1600" dirty="0"/>
              <a:t>object</a:t>
            </a:r>
            <a:r>
              <a:rPr lang="en-US" sz="1200" dirty="0"/>
              <a:t> </a:t>
            </a:r>
            <a:r>
              <a:rPr lang="en-US" sz="1600" dirty="0"/>
              <a:t>creation</a:t>
            </a:r>
          </a:p>
          <a:p>
            <a:r>
              <a:rPr lang="en-US" sz="1600" dirty="0"/>
              <a:t>    public static </a:t>
            </a:r>
            <a:r>
              <a:rPr lang="en-US" sz="1600" dirty="0" err="1"/>
              <a:t>AirforceOne</a:t>
            </a:r>
            <a:r>
              <a:rPr lang="en-US" sz="1600" dirty="0"/>
              <a:t> </a:t>
            </a:r>
            <a:r>
              <a:rPr lang="en-US" sz="1600" dirty="0" err="1"/>
              <a:t>getInstance</a:t>
            </a:r>
            <a:r>
              <a:rPr lang="en-US" sz="1600" dirty="0"/>
              <a:t>() {</a:t>
            </a:r>
          </a:p>
          <a:p>
            <a:endParaRPr lang="en-US" sz="1600" dirty="0"/>
          </a:p>
          <a:p>
            <a:r>
              <a:rPr lang="en-US" sz="1600" dirty="0"/>
              <a:t>        // Only instantiate the object when needed.</a:t>
            </a:r>
          </a:p>
          <a:p>
            <a:r>
              <a:rPr lang="en-US" sz="1600" dirty="0"/>
              <a:t>        if (</a:t>
            </a:r>
            <a:r>
              <a:rPr lang="en-US" sz="1600" dirty="0" err="1"/>
              <a:t>onlyInstance</a:t>
            </a:r>
            <a:r>
              <a:rPr lang="en-US" sz="1600" dirty="0"/>
              <a:t> == null) {</a:t>
            </a:r>
          </a:p>
          <a:p>
            <a:r>
              <a:rPr lang="en-US" sz="1600" dirty="0"/>
              <a:t>            </a:t>
            </a:r>
            <a:r>
              <a:rPr lang="en-US" sz="1600" dirty="0" err="1"/>
              <a:t>onlyInstance</a:t>
            </a:r>
            <a:r>
              <a:rPr lang="en-US" sz="1600" dirty="0"/>
              <a:t> = new </a:t>
            </a:r>
            <a:r>
              <a:rPr lang="en-US" sz="1600" dirty="0" err="1"/>
              <a:t>AirforceOne</a:t>
            </a:r>
            <a:r>
              <a:rPr lang="en-US" sz="1600" dirty="0"/>
              <a:t>();</a:t>
            </a:r>
          </a:p>
          <a:p>
            <a:r>
              <a:rPr lang="en-US" sz="1600" dirty="0"/>
              <a:t>        }</a:t>
            </a:r>
          </a:p>
          <a:p>
            <a:r>
              <a:rPr lang="en-US" sz="1600" dirty="0"/>
              <a:t>        return </a:t>
            </a:r>
            <a:r>
              <a:rPr lang="en-US" sz="1600" dirty="0" err="1"/>
              <a:t>onlyInstance</a:t>
            </a:r>
            <a:r>
              <a:rPr lang="en-US" sz="1600" dirty="0"/>
              <a:t>;</a:t>
            </a:r>
          </a:p>
          <a:p>
            <a:r>
              <a:rPr lang="en-US" sz="1600" dirty="0"/>
              <a:t>    }</a:t>
            </a:r>
          </a:p>
          <a:p>
            <a:r>
              <a:rPr lang="en-US" sz="1600" dirty="0"/>
              <a:t>}</a:t>
            </a:r>
          </a:p>
          <a:p>
            <a:endParaRPr lang="en-US" sz="1300" dirty="0"/>
          </a:p>
        </p:txBody>
      </p:sp>
      <p:sp>
        <p:nvSpPr>
          <p:cNvPr id="11" name="TextBox 10"/>
          <p:cNvSpPr txBox="1"/>
          <p:nvPr/>
        </p:nvSpPr>
        <p:spPr>
          <a:xfrm>
            <a:off x="990600" y="1361768"/>
            <a:ext cx="3352800" cy="1200329"/>
          </a:xfrm>
          <a:prstGeom prst="rect">
            <a:avLst/>
          </a:prstGeom>
          <a:solidFill>
            <a:schemeClr val="accent2">
              <a:lumMod val="20000"/>
              <a:lumOff val="80000"/>
            </a:schemeClr>
          </a:solidFill>
          <a:ln>
            <a:solidFill>
              <a:schemeClr val="tx1"/>
            </a:solidFill>
            <a:prstDash val="solid"/>
          </a:ln>
        </p:spPr>
        <p:txBody>
          <a:bodyPr wrap="square" rtlCol="0">
            <a:spAutoFit/>
          </a:bodyPr>
          <a:lstStyle/>
          <a:p>
            <a:r>
              <a:rPr lang="en-US" sz="2400" dirty="0"/>
              <a:t>Step 1</a:t>
            </a:r>
          </a:p>
          <a:p>
            <a:r>
              <a:rPr lang="en-US" sz="2400" dirty="0"/>
              <a:t>Create a Singleton Class</a:t>
            </a:r>
          </a:p>
          <a:p>
            <a:r>
              <a:rPr lang="en-US" sz="2400" i="1" dirty="0"/>
              <a:t>AirforceOne.java</a:t>
            </a:r>
          </a:p>
        </p:txBody>
      </p:sp>
      <p:sp>
        <p:nvSpPr>
          <p:cNvPr id="3" name="TextBox 2">
            <a:extLst>
              <a:ext uri="{FF2B5EF4-FFF2-40B4-BE49-F238E27FC236}">
                <a16:creationId xmlns:a16="http://schemas.microsoft.com/office/drawing/2014/main" id="{9BF2A64D-74D8-3A9A-5760-480280410F67}"/>
              </a:ext>
            </a:extLst>
          </p:cNvPr>
          <p:cNvSpPr txBox="1"/>
          <p:nvPr/>
        </p:nvSpPr>
        <p:spPr>
          <a:xfrm>
            <a:off x="1347018" y="0"/>
            <a:ext cx="10844981" cy="584775"/>
          </a:xfrm>
          <a:prstGeom prst="rect">
            <a:avLst/>
          </a:prstGeom>
          <a:noFill/>
        </p:spPr>
        <p:txBody>
          <a:bodyPr wrap="square">
            <a:spAutoFit/>
          </a:bodyPr>
          <a:lstStyle/>
          <a:p>
            <a:pPr algn="ctr">
              <a:spcBef>
                <a:spcPct val="0"/>
              </a:spcBef>
              <a:defRPr/>
            </a:pPr>
            <a:r>
              <a:rPr lang="en-US" sz="3200" b="1" dirty="0"/>
              <a:t>Implementation of “Airforce One”-Singleton Design Pattern </a:t>
            </a:r>
          </a:p>
        </p:txBody>
      </p:sp>
    </p:spTree>
    <p:extLst>
      <p:ext uri="{BB962C8B-B14F-4D97-AF65-F5344CB8AC3E}">
        <p14:creationId xmlns:p14="http://schemas.microsoft.com/office/powerpoint/2010/main" val="7848730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2600" y="1295400"/>
            <a:ext cx="6248400" cy="3048000"/>
          </a:xfrm>
          <a:solidFill>
            <a:schemeClr val="bg1">
              <a:lumMod val="95000"/>
            </a:schemeClr>
          </a:solidFill>
          <a:ln w="9525">
            <a:solidFill>
              <a:schemeClr val="tx1"/>
            </a:solidFill>
          </a:ln>
        </p:spPr>
        <p:txBody>
          <a:bodyPr>
            <a:normAutofit/>
          </a:bodyPr>
          <a:lstStyle/>
          <a:p>
            <a:pPr marL="0" indent="0">
              <a:buNone/>
            </a:pPr>
            <a:r>
              <a:rPr lang="en-US" sz="2000" dirty="0"/>
              <a:t>public class Client {</a:t>
            </a:r>
          </a:p>
          <a:p>
            <a:pPr marL="0" indent="0">
              <a:buNone/>
            </a:pPr>
            <a:endParaRPr lang="en-US" sz="2000" dirty="0"/>
          </a:p>
          <a:p>
            <a:pPr marL="0" indent="0">
              <a:buNone/>
            </a:pPr>
            <a:r>
              <a:rPr lang="en-US" sz="2000" dirty="0"/>
              <a:t>    public void main() {</a:t>
            </a:r>
          </a:p>
          <a:p>
            <a:pPr marL="0" indent="0">
              <a:buNone/>
            </a:pPr>
            <a:r>
              <a:rPr lang="en-US" sz="2000" dirty="0"/>
              <a:t>        </a:t>
            </a:r>
            <a:r>
              <a:rPr lang="en-US" sz="2000" dirty="0" err="1"/>
              <a:t>AirforceOne</a:t>
            </a:r>
            <a:r>
              <a:rPr lang="en-US" sz="2000" dirty="0"/>
              <a:t> </a:t>
            </a:r>
            <a:r>
              <a:rPr lang="en-US" sz="2000" dirty="0" err="1"/>
              <a:t>airforceOne</a:t>
            </a:r>
            <a:r>
              <a:rPr lang="en-US" sz="2000" dirty="0"/>
              <a:t> = </a:t>
            </a:r>
            <a:r>
              <a:rPr lang="en-US" sz="2000" dirty="0" err="1"/>
              <a:t>AirforceOne.getInstance</a:t>
            </a:r>
            <a:r>
              <a:rPr lang="en-US" sz="2000" dirty="0"/>
              <a:t>();</a:t>
            </a:r>
          </a:p>
          <a:p>
            <a:pPr marL="0" indent="0">
              <a:buNone/>
            </a:pPr>
            <a:r>
              <a:rPr lang="en-US" sz="2000" dirty="0"/>
              <a:t>        </a:t>
            </a:r>
            <a:r>
              <a:rPr lang="en-US" sz="2000" dirty="0" err="1"/>
              <a:t>airforceOne.fly</a:t>
            </a:r>
            <a:r>
              <a:rPr lang="en-US" sz="2000" dirty="0"/>
              <a:t>();</a:t>
            </a:r>
          </a:p>
          <a:p>
            <a:pPr marL="0" indent="0">
              <a:buNone/>
            </a:pPr>
            <a:r>
              <a:rPr lang="en-US" sz="2000" dirty="0"/>
              <a:t>    }</a:t>
            </a:r>
          </a:p>
          <a:p>
            <a:pPr marL="0" indent="0">
              <a:buNone/>
            </a:pPr>
            <a:r>
              <a:rPr lang="en-US" sz="2000" dirty="0"/>
              <a:t>}</a:t>
            </a:r>
          </a:p>
          <a:p>
            <a:endParaRPr lang="en-US" sz="2000" dirty="0"/>
          </a:p>
        </p:txBody>
      </p:sp>
      <p:sp>
        <p:nvSpPr>
          <p:cNvPr id="4" name="Date Placeholder 3"/>
          <p:cNvSpPr>
            <a:spLocks noGrp="1"/>
          </p:cNvSpPr>
          <p:nvPr>
            <p:ph type="dt" sz="half" idx="10"/>
          </p:nvPr>
        </p:nvSpPr>
        <p:spPr/>
        <p:txBody>
          <a:bodyPr/>
          <a:lstStyle/>
          <a:p>
            <a:fld id="{319CADB4-0A10-4D20-92F6-45673ECC9835}" type="datetime1">
              <a:rPr lang="en-US" smtClean="0"/>
              <a:t>6/20/2024</a:t>
            </a:fld>
            <a:endParaRPr lang="en-US"/>
          </a:p>
        </p:txBody>
      </p:sp>
      <p:sp>
        <p:nvSpPr>
          <p:cNvPr id="5" name="Footer Placeholder 4"/>
          <p:cNvSpPr>
            <a:spLocks noGrp="1"/>
          </p:cNvSpPr>
          <p:nvPr>
            <p:ph type="ftr" sz="quarter" idx="11"/>
          </p:nvPr>
        </p:nvSpPr>
        <p:spPr>
          <a:xfrm>
            <a:off x="3454400" y="6356357"/>
            <a:ext cx="58420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9" name="TextBox 8"/>
          <p:cNvSpPr txBox="1"/>
          <p:nvPr/>
        </p:nvSpPr>
        <p:spPr>
          <a:xfrm>
            <a:off x="533400" y="1295400"/>
            <a:ext cx="4303999" cy="1631216"/>
          </a:xfrm>
          <a:prstGeom prst="rect">
            <a:avLst/>
          </a:prstGeom>
          <a:solidFill>
            <a:schemeClr val="accent2">
              <a:lumMod val="20000"/>
              <a:lumOff val="80000"/>
            </a:schemeClr>
          </a:solidFill>
          <a:ln w="6350">
            <a:solidFill>
              <a:schemeClr val="tx1"/>
            </a:solidFill>
          </a:ln>
        </p:spPr>
        <p:txBody>
          <a:bodyPr wrap="none" rtlCol="0">
            <a:spAutoFit/>
          </a:bodyPr>
          <a:lstStyle/>
          <a:p>
            <a:r>
              <a:rPr lang="en-US" sz="2800" dirty="0"/>
              <a:t>Step 2</a:t>
            </a:r>
          </a:p>
          <a:p>
            <a:endParaRPr lang="en-US" dirty="0"/>
          </a:p>
          <a:p>
            <a:r>
              <a:rPr lang="en-US" dirty="0"/>
              <a:t>Get the only object from the Singleton Class</a:t>
            </a:r>
          </a:p>
          <a:p>
            <a:endParaRPr lang="en-US" dirty="0"/>
          </a:p>
          <a:p>
            <a:r>
              <a:rPr lang="en-US" i="1" dirty="0"/>
              <a:t>Client.java</a:t>
            </a:r>
          </a:p>
        </p:txBody>
      </p:sp>
      <p:sp>
        <p:nvSpPr>
          <p:cNvPr id="12" name="TextBox 11"/>
          <p:cNvSpPr txBox="1"/>
          <p:nvPr/>
        </p:nvSpPr>
        <p:spPr>
          <a:xfrm>
            <a:off x="533400" y="3276600"/>
            <a:ext cx="3276600" cy="1846659"/>
          </a:xfrm>
          <a:prstGeom prst="rect">
            <a:avLst/>
          </a:prstGeom>
          <a:solidFill>
            <a:schemeClr val="accent2">
              <a:lumMod val="20000"/>
              <a:lumOff val="80000"/>
            </a:schemeClr>
          </a:solidFill>
          <a:ln w="6350">
            <a:solidFill>
              <a:schemeClr val="tx1"/>
            </a:solidFill>
          </a:ln>
        </p:spPr>
        <p:txBody>
          <a:bodyPr wrap="square" rtlCol="0">
            <a:spAutoFit/>
          </a:bodyPr>
          <a:lstStyle/>
          <a:p>
            <a:r>
              <a:rPr lang="en-US" sz="2400" dirty="0"/>
              <a:t>Step 3</a:t>
            </a:r>
          </a:p>
          <a:p>
            <a:r>
              <a:rPr lang="en-US" dirty="0"/>
              <a:t>Output</a:t>
            </a:r>
          </a:p>
          <a:p>
            <a:endParaRPr lang="en-US" dirty="0"/>
          </a:p>
          <a:p>
            <a:r>
              <a:rPr lang="en-US" dirty="0" err="1"/>
              <a:t>Airforce</a:t>
            </a:r>
            <a:r>
              <a:rPr lang="en-US" dirty="0"/>
              <a:t> one is flying...</a:t>
            </a:r>
          </a:p>
          <a:p>
            <a:endParaRPr lang="en-US" dirty="0"/>
          </a:p>
          <a:p>
            <a:endParaRPr lang="en-US" dirty="0"/>
          </a:p>
        </p:txBody>
      </p:sp>
      <p:sp>
        <p:nvSpPr>
          <p:cNvPr id="2" name="TextBox 1">
            <a:extLst>
              <a:ext uri="{FF2B5EF4-FFF2-40B4-BE49-F238E27FC236}">
                <a16:creationId xmlns:a16="http://schemas.microsoft.com/office/drawing/2014/main" id="{F19122A1-8E61-A31E-0F61-86027E01E18A}"/>
              </a:ext>
            </a:extLst>
          </p:cNvPr>
          <p:cNvSpPr txBox="1"/>
          <p:nvPr/>
        </p:nvSpPr>
        <p:spPr>
          <a:xfrm>
            <a:off x="1347018" y="0"/>
            <a:ext cx="10844981" cy="584775"/>
          </a:xfrm>
          <a:prstGeom prst="rect">
            <a:avLst/>
          </a:prstGeom>
          <a:noFill/>
        </p:spPr>
        <p:txBody>
          <a:bodyPr wrap="square">
            <a:spAutoFit/>
          </a:bodyPr>
          <a:lstStyle/>
          <a:p>
            <a:pPr algn="ctr">
              <a:spcBef>
                <a:spcPct val="0"/>
              </a:spcBef>
              <a:defRPr/>
            </a:pPr>
            <a:r>
              <a:rPr lang="en-US" sz="3200" b="1" dirty="0"/>
              <a:t>Implementation of “Airforce One”-Singleton Design Pattern </a:t>
            </a:r>
          </a:p>
        </p:txBody>
      </p:sp>
    </p:spTree>
    <p:extLst>
      <p:ext uri="{BB962C8B-B14F-4D97-AF65-F5344CB8AC3E}">
        <p14:creationId xmlns:p14="http://schemas.microsoft.com/office/powerpoint/2010/main" val="33490784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7B583D-CC81-437B-97A3-901F1247075F}"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16131" y="1021538"/>
            <a:ext cx="11353800" cy="5262979"/>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400" b="1" dirty="0">
                <a:latin typeface="+mj-lt"/>
              </a:rPr>
              <a:t>Which of the following pattern refers to creating duplicate object while keeping performance in mind.</a:t>
            </a:r>
          </a:p>
          <a:p>
            <a:pPr marL="457200" indent="-457200" algn="just">
              <a:buFont typeface="+mj-lt"/>
              <a:buAutoNum type="alphaUcPeriod"/>
            </a:pPr>
            <a:r>
              <a:rPr lang="en-US" sz="2400" dirty="0">
                <a:latin typeface="+mj-lt"/>
              </a:rPr>
              <a:t>Builder Pattern</a:t>
            </a:r>
          </a:p>
          <a:p>
            <a:pPr marL="457200" indent="-457200" algn="just">
              <a:buFont typeface="+mj-lt"/>
              <a:buAutoNum type="alphaUcPeriod"/>
            </a:pPr>
            <a:r>
              <a:rPr lang="en-US" sz="2400" dirty="0">
                <a:latin typeface="+mj-lt"/>
              </a:rPr>
              <a:t>Bridge Pattern</a:t>
            </a:r>
          </a:p>
          <a:p>
            <a:pPr marL="457200" indent="-457200" algn="just">
              <a:buFont typeface="+mj-lt"/>
              <a:buAutoNum type="alphaUcPeriod"/>
            </a:pPr>
            <a:r>
              <a:rPr lang="en-US" sz="2400" dirty="0">
                <a:latin typeface="+mj-lt"/>
              </a:rPr>
              <a:t>Prototype Pattern</a:t>
            </a:r>
          </a:p>
          <a:p>
            <a:pPr marL="457200" indent="-457200" algn="just">
              <a:buFont typeface="+mj-lt"/>
              <a:buAutoNum type="alphaUcPeriod"/>
            </a:pPr>
            <a:r>
              <a:rPr lang="en-US" sz="2400" dirty="0">
                <a:latin typeface="+mj-lt"/>
              </a:rPr>
              <a:t>Filter Pattern.</a:t>
            </a:r>
          </a:p>
          <a:p>
            <a:pPr algn="just"/>
            <a:endParaRPr lang="en-US" sz="2400" dirty="0">
              <a:latin typeface="+mj-lt"/>
            </a:endParaRPr>
          </a:p>
          <a:p>
            <a:pPr algn="just"/>
            <a:r>
              <a:rPr lang="en-US" sz="2400" b="1" dirty="0">
                <a:latin typeface="+mj-lt"/>
              </a:rPr>
              <a:t>Define the skeleton of an algorithm in an operation, deferring some steps to subclasses. It lets subclasses redefine certain steps of an algorithm without changing the algorithm structure.</a:t>
            </a:r>
          </a:p>
          <a:p>
            <a:pPr marL="457200" indent="-457200" algn="just">
              <a:buFont typeface="+mj-lt"/>
              <a:buAutoNum type="alphaUcPeriod"/>
            </a:pPr>
            <a:r>
              <a:rPr lang="en-US" sz="2400" dirty="0">
                <a:latin typeface="+mj-lt"/>
              </a:rPr>
              <a:t>Chain of responsibility</a:t>
            </a:r>
          </a:p>
          <a:p>
            <a:pPr marL="457200" indent="-457200" algn="just">
              <a:buFont typeface="+mj-lt"/>
              <a:buAutoNum type="alphaUcPeriod"/>
            </a:pPr>
            <a:r>
              <a:rPr lang="en-US" sz="2400" dirty="0">
                <a:latin typeface="+mj-lt"/>
              </a:rPr>
              <a:t>Template method</a:t>
            </a:r>
          </a:p>
          <a:p>
            <a:pPr marL="457200" indent="-457200" algn="just">
              <a:buFont typeface="+mj-lt"/>
              <a:buAutoNum type="alphaUcPeriod"/>
            </a:pPr>
            <a:r>
              <a:rPr lang="en-US" sz="2400" dirty="0">
                <a:latin typeface="+mj-lt"/>
              </a:rPr>
              <a:t>Interpreter</a:t>
            </a:r>
          </a:p>
          <a:p>
            <a:pPr marL="457200" indent="-457200" algn="just">
              <a:buFont typeface="+mj-lt"/>
              <a:buAutoNum type="alphaUcPeriod"/>
            </a:pPr>
            <a:r>
              <a:rPr lang="en-US" sz="2400" dirty="0">
                <a:latin typeface="+mj-lt"/>
              </a:rPr>
              <a:t>Prototype</a:t>
            </a: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B6901661-2EC6-5A45-4365-B352097D4A47}"/>
              </a:ext>
            </a:extLst>
          </p:cNvPr>
          <p:cNvSpPr txBox="1"/>
          <p:nvPr/>
        </p:nvSpPr>
        <p:spPr>
          <a:xfrm>
            <a:off x="3245031" y="136519"/>
            <a:ext cx="6096000" cy="707886"/>
          </a:xfrm>
          <a:prstGeom prst="rect">
            <a:avLst/>
          </a:prstGeom>
          <a:noFill/>
        </p:spPr>
        <p:txBody>
          <a:bodyPr wrap="square">
            <a:spAutoFit/>
          </a:bodyPr>
          <a:lstStyle/>
          <a:p>
            <a:pPr algn="ctr">
              <a:spcBef>
                <a:spcPct val="0"/>
              </a:spcBef>
              <a:defRPr/>
            </a:pPr>
            <a:r>
              <a:rPr lang="en-US" sz="4000" b="1" dirty="0"/>
              <a:t>Daily Quiz</a:t>
            </a:r>
          </a:p>
        </p:txBody>
      </p:sp>
    </p:spTree>
    <p:extLst>
      <p:ext uri="{BB962C8B-B14F-4D97-AF65-F5344CB8AC3E}">
        <p14:creationId xmlns:p14="http://schemas.microsoft.com/office/powerpoint/2010/main" val="24693712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292E8B-A868-4BAB-9AEB-E5D6367071E4}"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5262979"/>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400" b="1" dirty="0">
                <a:latin typeface="+mj-lt"/>
              </a:rPr>
              <a:t>Which design pattern suggest multiple classes through which request is passed and multiple but only relevant classes carry out operations on the request.</a:t>
            </a:r>
          </a:p>
          <a:p>
            <a:pPr algn="just"/>
            <a:endParaRPr lang="en-US" sz="2400" b="1" dirty="0">
              <a:latin typeface="+mj-lt"/>
            </a:endParaRPr>
          </a:p>
          <a:p>
            <a:pPr marL="457200" indent="-457200" algn="just">
              <a:buFont typeface="+mj-lt"/>
              <a:buAutoNum type="alphaUcPeriod"/>
            </a:pPr>
            <a:r>
              <a:rPr lang="en-US" sz="2400" dirty="0">
                <a:latin typeface="+mj-lt"/>
              </a:rPr>
              <a:t>Singleton pattern</a:t>
            </a:r>
          </a:p>
          <a:p>
            <a:pPr marL="457200" indent="-457200" algn="just">
              <a:buFont typeface="+mj-lt"/>
              <a:buAutoNum type="alphaUcPeriod"/>
            </a:pPr>
            <a:r>
              <a:rPr lang="en-US" sz="2400" dirty="0">
                <a:latin typeface="+mj-lt"/>
              </a:rPr>
              <a:t>Chain of responsibility pattern</a:t>
            </a:r>
          </a:p>
          <a:p>
            <a:pPr marL="457200" indent="-457200" algn="just">
              <a:buFont typeface="+mj-lt"/>
              <a:buAutoNum type="alphaUcPeriod"/>
            </a:pPr>
            <a:r>
              <a:rPr lang="en-US" sz="2400" dirty="0">
                <a:latin typeface="+mj-lt"/>
              </a:rPr>
              <a:t>State pattern</a:t>
            </a:r>
          </a:p>
          <a:p>
            <a:pPr marL="457200" indent="-457200" algn="just">
              <a:buFont typeface="+mj-lt"/>
              <a:buAutoNum type="alphaUcPeriod"/>
            </a:pPr>
            <a:r>
              <a:rPr lang="en-US" sz="2400" dirty="0">
                <a:latin typeface="+mj-lt"/>
              </a:rPr>
              <a:t>Bridge pattern</a:t>
            </a:r>
          </a:p>
          <a:p>
            <a:pPr algn="just"/>
            <a:endParaRPr lang="en-US" sz="2400" dirty="0">
              <a:latin typeface="+mj-lt"/>
            </a:endParaRPr>
          </a:p>
          <a:p>
            <a:pPr algn="just"/>
            <a:r>
              <a:rPr lang="en-US" sz="2400" b="1" dirty="0">
                <a:latin typeface="+mj-lt"/>
              </a:rPr>
              <a:t>Most user interface design patterns fall with in one of ____ categories of patterns.</a:t>
            </a:r>
          </a:p>
          <a:p>
            <a:pPr algn="just"/>
            <a:endParaRPr lang="en-US" sz="2400" dirty="0">
              <a:latin typeface="+mj-lt"/>
            </a:endParaRPr>
          </a:p>
          <a:p>
            <a:pPr marL="457200" indent="-457200" algn="just">
              <a:buFont typeface="+mj-lt"/>
              <a:buAutoNum type="alphaUcPeriod"/>
            </a:pPr>
            <a:r>
              <a:rPr lang="en-US" sz="2400" dirty="0">
                <a:latin typeface="+mj-lt"/>
              </a:rPr>
              <a:t>5</a:t>
            </a:r>
          </a:p>
          <a:p>
            <a:pPr marL="457200" indent="-457200" algn="just">
              <a:buFont typeface="+mj-lt"/>
              <a:buAutoNum type="alphaUcPeriod"/>
            </a:pPr>
            <a:r>
              <a:rPr lang="en-US" sz="2400" dirty="0">
                <a:latin typeface="+mj-lt"/>
              </a:rPr>
              <a:t>10</a:t>
            </a:r>
          </a:p>
          <a:p>
            <a:pPr marL="457200" indent="-457200" algn="just">
              <a:buFont typeface="+mj-lt"/>
              <a:buAutoNum type="alphaUcPeriod"/>
            </a:pPr>
            <a:r>
              <a:rPr lang="en-US" sz="2400" dirty="0">
                <a:latin typeface="+mj-lt"/>
              </a:rPr>
              <a:t>25</a:t>
            </a:r>
          </a:p>
          <a:p>
            <a:pPr marL="457200" indent="-457200" algn="just">
              <a:buFont typeface="+mj-lt"/>
              <a:buAutoNum type="alphaUcPeriod"/>
            </a:pPr>
            <a:r>
              <a:rPr lang="en-US" sz="2400" dirty="0">
                <a:latin typeface="+mj-lt"/>
              </a:rPr>
              <a:t>100</a:t>
            </a: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5" name="TextBox 4">
            <a:extLst>
              <a:ext uri="{FF2B5EF4-FFF2-40B4-BE49-F238E27FC236}">
                <a16:creationId xmlns:a16="http://schemas.microsoft.com/office/drawing/2014/main" id="{F9F80945-387F-8F7E-F3A0-32C1E3D86F1A}"/>
              </a:ext>
            </a:extLst>
          </p:cNvPr>
          <p:cNvSpPr txBox="1"/>
          <p:nvPr/>
        </p:nvSpPr>
        <p:spPr>
          <a:xfrm>
            <a:off x="3245031" y="136519"/>
            <a:ext cx="6096000" cy="707886"/>
          </a:xfrm>
          <a:prstGeom prst="rect">
            <a:avLst/>
          </a:prstGeom>
          <a:noFill/>
        </p:spPr>
        <p:txBody>
          <a:bodyPr wrap="square">
            <a:spAutoFit/>
          </a:bodyPr>
          <a:lstStyle/>
          <a:p>
            <a:pPr algn="ctr">
              <a:spcBef>
                <a:spcPct val="0"/>
              </a:spcBef>
              <a:defRPr/>
            </a:pPr>
            <a:r>
              <a:rPr lang="en-US" sz="4000" b="1" dirty="0"/>
              <a:t>Daily Quiz</a:t>
            </a:r>
          </a:p>
        </p:txBody>
      </p:sp>
    </p:spTree>
    <p:extLst>
      <p:ext uri="{BB962C8B-B14F-4D97-AF65-F5344CB8AC3E}">
        <p14:creationId xmlns:p14="http://schemas.microsoft.com/office/powerpoint/2010/main" val="278764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FF3F3A-5BDD-4AA0-A76D-607EA88D864F}" type="datetime1">
              <a:rPr lang="en-US" smtClean="0"/>
              <a:t>6/20/2024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278560331"/>
              </p:ext>
            </p:extLst>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tx1"/>
                          </a:solidFill>
                        </a:rPr>
                        <a:t>1. Real-time web analytics</a:t>
                      </a:r>
                    </a:p>
                  </a:txBody>
                  <a:tcPr>
                    <a:solidFill>
                      <a:schemeClr val="accent2">
                        <a:lumMod val="20000"/>
                        <a:lumOff val="80000"/>
                      </a:schemeClr>
                    </a:solidFill>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tx1"/>
                          </a:solidFill>
                        </a:rPr>
                        <a:t>2. Digital Advertising</a:t>
                      </a:r>
                    </a:p>
                  </a:txBody>
                  <a:tcPr>
                    <a:solidFill>
                      <a:schemeClr val="accent2">
                        <a:lumMod val="20000"/>
                        <a:lumOff val="80000"/>
                      </a:schemeClr>
                    </a:solidFill>
                  </a:tcPr>
                </a:tc>
                <a:extLst>
                  <a:ext uri="{0D108BD9-81ED-4DB2-BD59-A6C34878D82A}">
                    <a16:rowId xmlns:a16="http://schemas.microsoft.com/office/drawing/2014/main" val="4237819354"/>
                  </a:ext>
                </a:extLst>
              </a:tr>
              <a:tr h="370840">
                <a:tc>
                  <a:txBody>
                    <a:bodyPr/>
                    <a:lstStyle/>
                    <a:p>
                      <a:r>
                        <a:rPr lang="en-US" sz="2400" b="0" dirty="0">
                          <a:solidFill>
                            <a:schemeClr val="tx1"/>
                          </a:solidFill>
                        </a:rPr>
                        <a:t>3. E-Commerce</a:t>
                      </a:r>
                    </a:p>
                  </a:txBody>
                  <a:tcPr>
                    <a:solidFill>
                      <a:schemeClr val="accent2">
                        <a:lumMod val="20000"/>
                        <a:lumOff val="80000"/>
                      </a:schemeClr>
                    </a:solidFill>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4. Publishing</a:t>
                      </a:r>
                    </a:p>
                  </a:txBody>
                  <a:tcPr>
                    <a:solidFill>
                      <a:schemeClr val="accent2">
                        <a:lumMod val="20000"/>
                        <a:lumOff val="80000"/>
                      </a:schemeClr>
                    </a:solidFill>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tx1"/>
                          </a:solidFill>
                        </a:rPr>
                        <a:t>5. Massively Multiplayer Online Games</a:t>
                      </a:r>
                    </a:p>
                  </a:txBody>
                  <a:tcPr>
                    <a:solidFill>
                      <a:schemeClr val="accent2">
                        <a:lumMod val="20000"/>
                        <a:lumOff val="80000"/>
                      </a:schemeClr>
                    </a:solidFill>
                  </a:tcPr>
                </a:tc>
                <a:extLst>
                  <a:ext uri="{0D108BD9-81ED-4DB2-BD59-A6C34878D82A}">
                    <a16:rowId xmlns:a16="http://schemas.microsoft.com/office/drawing/2014/main" val="3838202114"/>
                  </a:ext>
                </a:extLst>
              </a:tr>
              <a:tr h="370840">
                <a:tc>
                  <a:txBody>
                    <a:bodyPr/>
                    <a:lstStyle/>
                    <a:p>
                      <a:r>
                        <a:rPr lang="en-US" sz="2400" b="0" dirty="0">
                          <a:solidFill>
                            <a:schemeClr val="tx1"/>
                          </a:solidFill>
                        </a:rPr>
                        <a:t>6. Backend Services and Messaging</a:t>
                      </a:r>
                    </a:p>
                  </a:txBody>
                  <a:tcPr>
                    <a:solidFill>
                      <a:schemeClr val="accent2">
                        <a:lumMod val="20000"/>
                        <a:lumOff val="80000"/>
                      </a:schemeClr>
                    </a:solidFill>
                  </a:tcPr>
                </a:tc>
                <a:extLst>
                  <a:ext uri="{0D108BD9-81ED-4DB2-BD59-A6C34878D82A}">
                    <a16:rowId xmlns:a16="http://schemas.microsoft.com/office/drawing/2014/main" val="2179510869"/>
                  </a:ext>
                </a:extLst>
              </a:tr>
              <a:tr h="370840">
                <a:tc>
                  <a:txBody>
                    <a:bodyPr/>
                    <a:lstStyle/>
                    <a:p>
                      <a:r>
                        <a:rPr lang="en-US" sz="2400" b="0" dirty="0">
                          <a:solidFill>
                            <a:schemeClr val="tx1"/>
                          </a:solidFill>
                        </a:rPr>
                        <a:t>7. Project Management &amp; Collaboration</a:t>
                      </a:r>
                    </a:p>
                  </a:txBody>
                  <a:tcPr>
                    <a:solidFill>
                      <a:schemeClr val="accent2">
                        <a:lumMod val="20000"/>
                        <a:lumOff val="80000"/>
                      </a:schemeClr>
                    </a:solidFill>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8. Real time Monitoring Services</a:t>
                      </a:r>
                    </a:p>
                  </a:txBody>
                  <a:tcPr>
                    <a:solidFill>
                      <a:schemeClr val="accent2">
                        <a:lumMod val="20000"/>
                        <a:lumOff val="80000"/>
                      </a:schemeClr>
                    </a:solidFill>
                  </a:tcPr>
                </a:tc>
                <a:extLst>
                  <a:ext uri="{0D108BD9-81ED-4DB2-BD59-A6C34878D82A}">
                    <a16:rowId xmlns:a16="http://schemas.microsoft.com/office/drawing/2014/main" val="2668177381"/>
                  </a:ext>
                </a:extLst>
              </a:tr>
              <a:tr h="370840">
                <a:tc>
                  <a:txBody>
                    <a:bodyPr/>
                    <a:lstStyle/>
                    <a:p>
                      <a:r>
                        <a:rPr lang="en-US" sz="2400" b="0" dirty="0">
                          <a:solidFill>
                            <a:schemeClr val="tx1"/>
                          </a:solidFill>
                        </a:rPr>
                        <a:t>9.Live Charting and Graphing</a:t>
                      </a:r>
                    </a:p>
                  </a:txBody>
                  <a:tcPr>
                    <a:solidFill>
                      <a:schemeClr val="accent2">
                        <a:lumMod val="20000"/>
                        <a:lumOff val="80000"/>
                      </a:schemeClr>
                    </a:solidFill>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tx1"/>
                          </a:solidFill>
                        </a:rPr>
                        <a:t>10. Group and Private Chat</a:t>
                      </a:r>
                    </a:p>
                  </a:txBody>
                  <a:tcPr>
                    <a:solidFill>
                      <a:schemeClr val="accent2">
                        <a:lumMod val="20000"/>
                        <a:lumOff val="80000"/>
                      </a:schemeClr>
                    </a:solidFill>
                  </a:tcPr>
                </a:tc>
                <a:extLst>
                  <a:ext uri="{0D108BD9-81ED-4DB2-BD59-A6C34878D82A}">
                    <a16:rowId xmlns:a16="http://schemas.microsoft.com/office/drawing/2014/main" val="3340821400"/>
                  </a:ext>
                </a:extLst>
              </a:tr>
            </a:tbl>
          </a:graphicData>
        </a:graphic>
      </p:graphicFrame>
      <p:sp>
        <p:nvSpPr>
          <p:cNvPr id="3" name="TextBox 2">
            <a:extLst>
              <a:ext uri="{FF2B5EF4-FFF2-40B4-BE49-F238E27FC236}">
                <a16:creationId xmlns:a16="http://schemas.microsoft.com/office/drawing/2014/main" id="{07EDAECE-F1A2-4825-A638-E1CFABC16E4B}"/>
              </a:ext>
            </a:extLst>
          </p:cNvPr>
          <p:cNvSpPr txBox="1"/>
          <p:nvPr/>
        </p:nvSpPr>
        <p:spPr>
          <a:xfrm>
            <a:off x="3048000" y="346276"/>
            <a:ext cx="6096000" cy="584775"/>
          </a:xfrm>
          <a:prstGeom prst="rect">
            <a:avLst/>
          </a:prstGeom>
          <a:noFill/>
        </p:spPr>
        <p:txBody>
          <a:bodyPr wrap="square">
            <a:spAutoFit/>
          </a:bodyPr>
          <a:lstStyle/>
          <a:p>
            <a:pPr algn="ctr">
              <a:spcBef>
                <a:spcPct val="0"/>
              </a:spcBef>
              <a:defRPr/>
            </a:pPr>
            <a:r>
              <a:rPr lang="en-IN" sz="3200" b="1" dirty="0"/>
              <a:t>Branch Wise Application</a:t>
            </a:r>
            <a:endParaRPr lang="en-IN" sz="3200" dirty="0"/>
          </a:p>
        </p:txBody>
      </p:sp>
    </p:spTree>
    <p:extLst>
      <p:ext uri="{BB962C8B-B14F-4D97-AF65-F5344CB8AC3E}">
        <p14:creationId xmlns:p14="http://schemas.microsoft.com/office/powerpoint/2010/main" val="25791245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B613B9-3613-4BAC-A30A-5D175F2EE96C}"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046988"/>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buFont typeface="+mj-lt"/>
              <a:buAutoNum type="arabicPeriod"/>
            </a:pPr>
            <a:r>
              <a:rPr lang="en-US" sz="3200" dirty="0">
                <a:latin typeface="+mj-lt"/>
              </a:rPr>
              <a:t>What are Design Patterns in Java? What are the types of design patterns in Java.</a:t>
            </a:r>
          </a:p>
          <a:p>
            <a:pPr marL="457200" indent="-457200">
              <a:buFont typeface="+mj-lt"/>
              <a:buAutoNum type="arabicPeriod"/>
            </a:pPr>
            <a:r>
              <a:rPr lang="en-US" sz="3200" dirty="0"/>
              <a:t>What are the Creational Patterns and What Is Factory Pattern.</a:t>
            </a:r>
          </a:p>
          <a:p>
            <a:pPr marL="457200" indent="-457200">
              <a:buFont typeface="+mj-lt"/>
              <a:buAutoNum type="arabicPeriod"/>
            </a:pPr>
            <a:r>
              <a:rPr lang="en-US" sz="3200" dirty="0"/>
              <a:t>What Is Abstract Factory Pattern.</a:t>
            </a:r>
          </a:p>
          <a:p>
            <a:pPr marL="457200" indent="-457200">
              <a:buFont typeface="+mj-lt"/>
              <a:buAutoNum type="arabicPeriod"/>
            </a:pPr>
            <a:r>
              <a:rPr lang="en-US" sz="3200" dirty="0">
                <a:latin typeface="+mj-lt"/>
              </a:rPr>
              <a:t>Explain Structural Patterns in Java.</a:t>
            </a:r>
          </a:p>
          <a:p>
            <a:r>
              <a:rPr lang="en-US" sz="3200" dirty="0">
                <a:latin typeface="+mj-lt"/>
              </a:rPr>
              <a:t>5.  Explain the Singleton pattern.</a:t>
            </a: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6E279167-55A2-8F68-2928-C8A20E008F67}"/>
              </a:ext>
            </a:extLst>
          </p:cNvPr>
          <p:cNvSpPr txBox="1"/>
          <p:nvPr/>
        </p:nvSpPr>
        <p:spPr>
          <a:xfrm>
            <a:off x="3200400" y="118954"/>
            <a:ext cx="6096000" cy="646331"/>
          </a:xfrm>
          <a:prstGeom prst="rect">
            <a:avLst/>
          </a:prstGeom>
          <a:noFill/>
        </p:spPr>
        <p:txBody>
          <a:bodyPr wrap="square">
            <a:spAutoFit/>
          </a:bodyPr>
          <a:lstStyle/>
          <a:p>
            <a:pPr algn="ctr">
              <a:spcBef>
                <a:spcPct val="0"/>
              </a:spcBef>
              <a:defRPr/>
            </a:pPr>
            <a:r>
              <a:rPr lang="en-US" sz="3600" b="1" dirty="0"/>
              <a:t>Weekly Assignment </a:t>
            </a:r>
          </a:p>
        </p:txBody>
      </p:sp>
    </p:spTree>
    <p:extLst>
      <p:ext uri="{BB962C8B-B14F-4D97-AF65-F5344CB8AC3E}">
        <p14:creationId xmlns:p14="http://schemas.microsoft.com/office/powerpoint/2010/main" val="2390117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33652-F08C-4E03-AA30-43FCCC0A7ACE}" type="datetime1">
              <a:rPr lang="en-US" smtClean="0"/>
              <a:t>6/20/2024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2">
              <a:lumMod val="20000"/>
              <a:lumOff val="80000"/>
            </a:schemeClr>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
        <p:nvSpPr>
          <p:cNvPr id="3" name="TextBox 2">
            <a:extLst>
              <a:ext uri="{FF2B5EF4-FFF2-40B4-BE49-F238E27FC236}">
                <a16:creationId xmlns:a16="http://schemas.microsoft.com/office/drawing/2014/main" id="{D81DB56C-B6A0-46DD-639D-E16B41BC8DC0}"/>
              </a:ext>
            </a:extLst>
          </p:cNvPr>
          <p:cNvSpPr txBox="1"/>
          <p:nvPr/>
        </p:nvSpPr>
        <p:spPr>
          <a:xfrm>
            <a:off x="2615379" y="136519"/>
            <a:ext cx="8396749" cy="646331"/>
          </a:xfrm>
          <a:prstGeom prst="rect">
            <a:avLst/>
          </a:prstGeom>
          <a:noFill/>
        </p:spPr>
        <p:txBody>
          <a:bodyPr wrap="square">
            <a:spAutoFit/>
          </a:bodyPr>
          <a:lstStyle/>
          <a:p>
            <a:pPr algn="ctr">
              <a:spcBef>
                <a:spcPct val="0"/>
              </a:spcBef>
              <a:defRPr/>
            </a:pPr>
            <a:r>
              <a:rPr lang="en-US" sz="3600" b="1" dirty="0"/>
              <a:t>Topic Link ( YouTube &amp; NPTEL Video Links)</a:t>
            </a:r>
          </a:p>
        </p:txBody>
      </p:sp>
    </p:spTree>
    <p:extLst>
      <p:ext uri="{BB962C8B-B14F-4D97-AF65-F5344CB8AC3E}">
        <p14:creationId xmlns:p14="http://schemas.microsoft.com/office/powerpoint/2010/main" val="38354694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923D82-54C2-4238-9176-807833AF1C9B}"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062651"/>
          </a:xfrm>
          <a:prstGeom prst="rect">
            <a:avLst/>
          </a:prstGeom>
          <a:solidFill>
            <a:schemeClr val="accent2">
              <a:lumMod val="20000"/>
              <a:lumOff val="80000"/>
            </a:schemeClr>
          </a:solidFill>
          <a:ln w="28575">
            <a:solidFill>
              <a:schemeClr val="tx1"/>
            </a:solidFill>
          </a:ln>
        </p:spPr>
        <p:txBody>
          <a:bodyPr wrap="square">
            <a:spAutoFit/>
          </a:bodyPr>
          <a:lstStyle/>
          <a:p>
            <a:r>
              <a:rPr lang="en-US" sz="2000" b="1" dirty="0"/>
              <a:t>1. </a:t>
            </a:r>
            <a:r>
              <a:rPr lang="en-US" sz="2300" b="1" dirty="0"/>
              <a:t>Design patterns can be classified in _______ categories.</a:t>
            </a:r>
          </a:p>
          <a:p>
            <a:pPr marL="285750" indent="-285750">
              <a:buFont typeface="Wingdings" panose="05000000000000000000" pitchFamily="2" charset="2"/>
              <a:buChar char="q"/>
            </a:pPr>
            <a:r>
              <a:rPr lang="en-US" dirty="0"/>
              <a:t> 1</a:t>
            </a:r>
          </a:p>
          <a:p>
            <a:pPr marL="285750" indent="-285750">
              <a:buFont typeface="Wingdings" panose="05000000000000000000" pitchFamily="2" charset="2"/>
              <a:buChar char="q"/>
            </a:pPr>
            <a:r>
              <a:rPr lang="en-US" dirty="0"/>
              <a:t> 2</a:t>
            </a:r>
          </a:p>
          <a:p>
            <a:pPr marL="285750" indent="-285750">
              <a:buFont typeface="Wingdings" panose="05000000000000000000" pitchFamily="2" charset="2"/>
              <a:buChar char="q"/>
            </a:pPr>
            <a:r>
              <a:rPr lang="en-US" dirty="0"/>
              <a:t> 3</a:t>
            </a:r>
          </a:p>
          <a:p>
            <a:pPr marL="285750" indent="-285750">
              <a:buFont typeface="Wingdings" panose="05000000000000000000" pitchFamily="2" charset="2"/>
              <a:buChar char="q"/>
            </a:pPr>
            <a:r>
              <a:rPr lang="en-US" dirty="0"/>
              <a:t> 4</a:t>
            </a:r>
          </a:p>
          <a:p>
            <a:pPr algn="just"/>
            <a:endParaRPr lang="en-US" sz="2000" dirty="0">
              <a:latin typeface="+mj-lt"/>
            </a:endParaRPr>
          </a:p>
          <a:p>
            <a:pPr algn="just"/>
            <a:r>
              <a:rPr lang="en-US" sz="2300" b="1" dirty="0">
                <a:latin typeface="+mj-lt"/>
              </a:rPr>
              <a:t>2. Which design patterns are specifically concerned with communication between objects?</a:t>
            </a:r>
          </a:p>
          <a:p>
            <a:pPr algn="just"/>
            <a:endParaRPr lang="en-US" sz="2000" dirty="0">
              <a:latin typeface="+mj-lt"/>
            </a:endParaRPr>
          </a:p>
          <a:p>
            <a:pPr marL="342900" indent="-342900" algn="just">
              <a:buFont typeface="Wingdings" panose="05000000000000000000" pitchFamily="2" charset="2"/>
              <a:buChar char="q"/>
            </a:pPr>
            <a:r>
              <a:rPr lang="en-US" sz="2000" dirty="0">
                <a:latin typeface="+mj-lt"/>
              </a:rPr>
              <a:t>Creational Patterns</a:t>
            </a:r>
          </a:p>
          <a:p>
            <a:pPr marL="342900" indent="-342900" algn="just">
              <a:buFont typeface="Wingdings" panose="05000000000000000000" pitchFamily="2" charset="2"/>
              <a:buChar char="q"/>
            </a:pPr>
            <a:r>
              <a:rPr lang="en-US" sz="2000" dirty="0">
                <a:latin typeface="+mj-lt"/>
              </a:rPr>
              <a:t>Structural Patterns</a:t>
            </a:r>
          </a:p>
          <a:p>
            <a:pPr marL="342900" indent="-342900" algn="just">
              <a:buFont typeface="Wingdings" panose="05000000000000000000" pitchFamily="2" charset="2"/>
              <a:buChar char="q"/>
            </a:pPr>
            <a:r>
              <a:rPr lang="en-US" sz="2000" dirty="0">
                <a:latin typeface="+mj-lt"/>
              </a:rPr>
              <a:t>Behavioral Patterns</a:t>
            </a:r>
          </a:p>
          <a:p>
            <a:pPr marL="342900" indent="-342900" algn="just">
              <a:buFont typeface="Wingdings" panose="05000000000000000000" pitchFamily="2" charset="2"/>
              <a:buChar char="q"/>
            </a:pPr>
            <a:r>
              <a:rPr lang="en-US" sz="2000" dirty="0">
                <a:latin typeface="+mj-lt"/>
              </a:rPr>
              <a:t>J2EE Patterns</a:t>
            </a:r>
          </a:p>
          <a:p>
            <a:pPr algn="just"/>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FF7C194F-9B23-47BD-103A-E89E028E26E4}"/>
              </a:ext>
            </a:extLst>
          </p:cNvPr>
          <p:cNvSpPr txBox="1"/>
          <p:nvPr/>
        </p:nvSpPr>
        <p:spPr>
          <a:xfrm>
            <a:off x="3048000" y="257454"/>
            <a:ext cx="6096000" cy="646331"/>
          </a:xfrm>
          <a:prstGeom prst="rect">
            <a:avLst/>
          </a:prstGeom>
          <a:noFill/>
        </p:spPr>
        <p:txBody>
          <a:bodyPr wrap="square">
            <a:spAutoFit/>
          </a:bodyPr>
          <a:lstStyle/>
          <a:p>
            <a:pPr algn="ctr">
              <a:spcBef>
                <a:spcPct val="0"/>
              </a:spcBef>
              <a:defRPr/>
            </a:pPr>
            <a:r>
              <a:rPr lang="en-US" sz="3600" b="1" dirty="0"/>
              <a:t>MCQ (End of Unit)</a:t>
            </a:r>
          </a:p>
        </p:txBody>
      </p:sp>
    </p:spTree>
    <p:extLst>
      <p:ext uri="{BB962C8B-B14F-4D97-AF65-F5344CB8AC3E}">
        <p14:creationId xmlns:p14="http://schemas.microsoft.com/office/powerpoint/2010/main" val="18982339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4D6ED2-E3EE-4209-8410-E1607BF3B600}"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708981"/>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000" b="1" dirty="0">
                <a:latin typeface="+mj-lt"/>
              </a:rPr>
              <a:t> 3. Which design pattern provides a single class which provides simplified methods required by client and  </a:t>
            </a:r>
            <a:br>
              <a:rPr lang="en-US" sz="2000" b="1" dirty="0">
                <a:latin typeface="+mj-lt"/>
              </a:rPr>
            </a:br>
            <a:r>
              <a:rPr lang="en-US" sz="2000" b="1" dirty="0">
                <a:latin typeface="+mj-lt"/>
              </a:rPr>
              <a:t> delegates call to those methods? </a:t>
            </a:r>
          </a:p>
          <a:p>
            <a:pPr marL="342900" indent="-342900" algn="just">
              <a:buFont typeface="Wingdings" panose="05000000000000000000" pitchFamily="2" charset="2"/>
              <a:buChar char="q"/>
            </a:pPr>
            <a:r>
              <a:rPr lang="en-US" sz="2000" b="1" dirty="0">
                <a:latin typeface="+mj-lt"/>
              </a:rPr>
              <a:t> </a:t>
            </a:r>
            <a:r>
              <a:rPr lang="en-US" sz="2000" dirty="0">
                <a:latin typeface="+mj-lt"/>
              </a:rPr>
              <a:t>Adapter pattern</a:t>
            </a:r>
          </a:p>
          <a:p>
            <a:pPr marL="342900" indent="-342900" algn="just">
              <a:buFont typeface="Wingdings" panose="05000000000000000000" pitchFamily="2" charset="2"/>
              <a:buChar char="q"/>
            </a:pPr>
            <a:r>
              <a:rPr lang="en-US" sz="2000" dirty="0">
                <a:latin typeface="+mj-lt"/>
              </a:rPr>
              <a:t> Builder pattern</a:t>
            </a:r>
          </a:p>
          <a:p>
            <a:pPr marL="342900" indent="-342900" algn="just">
              <a:buFont typeface="Wingdings" panose="05000000000000000000" pitchFamily="2" charset="2"/>
              <a:buChar char="q"/>
            </a:pPr>
            <a:r>
              <a:rPr lang="en-US" sz="2000" dirty="0">
                <a:latin typeface="+mj-lt"/>
              </a:rPr>
              <a:t> Facade pattern</a:t>
            </a:r>
          </a:p>
          <a:p>
            <a:pPr marL="342900" indent="-342900" algn="just">
              <a:buFont typeface="Wingdings" panose="05000000000000000000" pitchFamily="2" charset="2"/>
              <a:buChar char="q"/>
            </a:pPr>
            <a:r>
              <a:rPr lang="en-US" sz="2000" dirty="0">
                <a:latin typeface="+mj-lt"/>
              </a:rPr>
              <a:t> Prototype pattern</a:t>
            </a:r>
          </a:p>
          <a:p>
            <a:pPr marL="342900" indent="-342900" algn="just">
              <a:buFont typeface="Wingdings" panose="05000000000000000000" pitchFamily="2" charset="2"/>
              <a:buChar char="q"/>
            </a:pPr>
            <a:endParaRPr lang="en-US" sz="2000" dirty="0">
              <a:latin typeface="+mj-lt"/>
            </a:endParaRPr>
          </a:p>
          <a:p>
            <a:pPr algn="just"/>
            <a:r>
              <a:rPr lang="en-US" sz="2000" b="1" dirty="0">
                <a:latin typeface="+mj-lt"/>
              </a:rPr>
              <a:t>4. Which design pattern suggests multiple classes through which request is passed and multiple but only relevant classes carry out operations on the request? </a:t>
            </a:r>
          </a:p>
          <a:p>
            <a:pPr algn="just"/>
            <a:endParaRPr lang="en-US" sz="2000" b="1" dirty="0">
              <a:latin typeface="+mj-lt"/>
            </a:endParaRPr>
          </a:p>
          <a:p>
            <a:pPr marL="342900" indent="-342900" algn="just">
              <a:buFont typeface="Wingdings" panose="05000000000000000000" pitchFamily="2" charset="2"/>
              <a:buChar char="q"/>
            </a:pPr>
            <a:r>
              <a:rPr lang="en-US" sz="2000" dirty="0">
                <a:latin typeface="+mj-lt"/>
              </a:rPr>
              <a:t> Singleton pattern</a:t>
            </a:r>
          </a:p>
          <a:p>
            <a:pPr marL="342900" indent="-342900" algn="just">
              <a:buFont typeface="Wingdings" panose="05000000000000000000" pitchFamily="2" charset="2"/>
              <a:buChar char="q"/>
            </a:pPr>
            <a:r>
              <a:rPr lang="en-US" sz="2000" dirty="0">
                <a:latin typeface="+mj-lt"/>
              </a:rPr>
              <a:t> Chain of responsibility pattern</a:t>
            </a:r>
          </a:p>
          <a:p>
            <a:pPr marL="342900" indent="-342900" algn="just">
              <a:buFont typeface="Wingdings" panose="05000000000000000000" pitchFamily="2" charset="2"/>
              <a:buChar char="q"/>
            </a:pPr>
            <a:r>
              <a:rPr lang="en-US" sz="2000" dirty="0">
                <a:latin typeface="+mj-lt"/>
              </a:rPr>
              <a:t> State pattern</a:t>
            </a:r>
          </a:p>
          <a:p>
            <a:pPr marL="342900" indent="-342900" algn="just">
              <a:buFont typeface="Wingdings" panose="05000000000000000000" pitchFamily="2" charset="2"/>
              <a:buChar char="q"/>
            </a:pPr>
            <a:r>
              <a:rPr lang="en-US" sz="2000" dirty="0">
                <a:latin typeface="+mj-lt"/>
              </a:rPr>
              <a:t> Bridge pattern</a:t>
            </a:r>
          </a:p>
          <a:p>
            <a:pPr algn="just"/>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FA79115F-4F94-1A73-7864-DB877EC6FC19}"/>
              </a:ext>
            </a:extLst>
          </p:cNvPr>
          <p:cNvSpPr txBox="1"/>
          <p:nvPr/>
        </p:nvSpPr>
        <p:spPr>
          <a:xfrm>
            <a:off x="3314700" y="269293"/>
            <a:ext cx="6096000" cy="646331"/>
          </a:xfrm>
          <a:prstGeom prst="rect">
            <a:avLst/>
          </a:prstGeom>
          <a:noFill/>
        </p:spPr>
        <p:txBody>
          <a:bodyPr wrap="square">
            <a:spAutoFit/>
          </a:bodyPr>
          <a:lstStyle/>
          <a:p>
            <a:pPr algn="ctr">
              <a:spcBef>
                <a:spcPct val="0"/>
              </a:spcBef>
              <a:defRPr/>
            </a:pPr>
            <a:r>
              <a:rPr lang="en-US" sz="3600" b="1" dirty="0"/>
              <a:t>MCQ (End of Unit)</a:t>
            </a:r>
          </a:p>
        </p:txBody>
      </p:sp>
    </p:spTree>
    <p:extLst>
      <p:ext uri="{BB962C8B-B14F-4D97-AF65-F5344CB8AC3E}">
        <p14:creationId xmlns:p14="http://schemas.microsoft.com/office/powerpoint/2010/main" val="7876680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E0A965-DC72-1ABB-7072-905B7F900EAD}"/>
              </a:ext>
            </a:extLst>
          </p:cNvPr>
          <p:cNvSpPr>
            <a:spLocks noGrp="1"/>
          </p:cNvSpPr>
          <p:nvPr>
            <p:ph type="dt" sz="half" idx="10"/>
          </p:nvPr>
        </p:nvSpPr>
        <p:spPr/>
        <p:txBody>
          <a:bodyPr/>
          <a:lstStyle/>
          <a:p>
            <a:fld id="{CDCFE8D2-666F-4EA8-842E-86DB3C3F6787}" type="datetime1">
              <a:rPr lang="en-US" smtClean="0"/>
              <a:t>6/20/2024</a:t>
            </a:fld>
            <a:endParaRPr lang="en-IN"/>
          </a:p>
        </p:txBody>
      </p:sp>
      <p:sp>
        <p:nvSpPr>
          <p:cNvPr id="5" name="Footer Placeholder 4">
            <a:extLst>
              <a:ext uri="{FF2B5EF4-FFF2-40B4-BE49-F238E27FC236}">
                <a16:creationId xmlns:a16="http://schemas.microsoft.com/office/drawing/2014/main" id="{ABFE3D7D-AA6D-CB5B-E510-FB3C4D4FC028}"/>
              </a:ext>
            </a:extLst>
          </p:cNvPr>
          <p:cNvSpPr>
            <a:spLocks noGrp="1"/>
          </p:cNvSpPr>
          <p:nvPr>
            <p:ph type="ftr" sz="quarter" idx="11"/>
          </p:nvPr>
        </p:nvSpPr>
        <p:spPr/>
        <p:txBody>
          <a:bodyPr/>
          <a:lstStyle/>
          <a:p>
            <a:r>
              <a:rPr lang="en-IN"/>
              <a:t>Shweta Singh                                           Design Pattern                                    Unit II</a:t>
            </a:r>
          </a:p>
        </p:txBody>
      </p:sp>
      <p:sp>
        <p:nvSpPr>
          <p:cNvPr id="6" name="Slide Number Placeholder 5">
            <a:extLst>
              <a:ext uri="{FF2B5EF4-FFF2-40B4-BE49-F238E27FC236}">
                <a16:creationId xmlns:a16="http://schemas.microsoft.com/office/drawing/2014/main" id="{701083F6-B270-9C26-6F4F-E47475FCDA16}"/>
              </a:ext>
            </a:extLst>
          </p:cNvPr>
          <p:cNvSpPr>
            <a:spLocks noGrp="1"/>
          </p:cNvSpPr>
          <p:nvPr>
            <p:ph type="sldNum" sz="quarter" idx="12"/>
          </p:nvPr>
        </p:nvSpPr>
        <p:spPr/>
        <p:txBody>
          <a:bodyPr/>
          <a:lstStyle/>
          <a:p>
            <a:fld id="{D4AC43BF-6EE8-4137-B6AC-14832BEEB3CF}" type="slidenum">
              <a:rPr lang="en-IN" smtClean="0"/>
              <a:t>94</a:t>
            </a:fld>
            <a:endParaRPr lang="en-IN"/>
          </a:p>
        </p:txBody>
      </p:sp>
      <p:sp>
        <p:nvSpPr>
          <p:cNvPr id="9" name="TextBox 8">
            <a:extLst>
              <a:ext uri="{FF2B5EF4-FFF2-40B4-BE49-F238E27FC236}">
                <a16:creationId xmlns:a16="http://schemas.microsoft.com/office/drawing/2014/main" id="{50CAAF29-E7C1-0B6B-38E0-BAC1D7EE2F7E}"/>
              </a:ext>
            </a:extLst>
          </p:cNvPr>
          <p:cNvSpPr txBox="1"/>
          <p:nvPr/>
        </p:nvSpPr>
        <p:spPr>
          <a:xfrm>
            <a:off x="2939838" y="108155"/>
            <a:ext cx="5863080" cy="646331"/>
          </a:xfrm>
          <a:prstGeom prst="rect">
            <a:avLst/>
          </a:prstGeom>
          <a:noFill/>
        </p:spPr>
        <p:txBody>
          <a:bodyPr wrap="none" rtlCol="0">
            <a:spAutoFit/>
          </a:bodyPr>
          <a:lstStyle/>
          <a:p>
            <a:r>
              <a:rPr lang="en-US" sz="3600" b="1" dirty="0"/>
              <a:t>End Semester Question Paper</a:t>
            </a:r>
            <a:endParaRPr lang="en-IN" sz="3600" b="1" dirty="0"/>
          </a:p>
        </p:txBody>
      </p:sp>
      <p:pic>
        <p:nvPicPr>
          <p:cNvPr id="11" name="Picture 10">
            <a:extLst>
              <a:ext uri="{FF2B5EF4-FFF2-40B4-BE49-F238E27FC236}">
                <a16:creationId xmlns:a16="http://schemas.microsoft.com/office/drawing/2014/main" id="{C62FF11E-8113-6C89-767C-8C5CDC25CD86}"/>
              </a:ext>
            </a:extLst>
          </p:cNvPr>
          <p:cNvPicPr>
            <a:picLocks noChangeAspect="1"/>
          </p:cNvPicPr>
          <p:nvPr/>
        </p:nvPicPr>
        <p:blipFill>
          <a:blip r:embed="rId2"/>
          <a:stretch>
            <a:fillRect/>
          </a:stretch>
        </p:blipFill>
        <p:spPr>
          <a:xfrm>
            <a:off x="122903" y="1006646"/>
            <a:ext cx="11946193" cy="5349704"/>
          </a:xfrm>
          <a:prstGeom prst="rect">
            <a:avLst/>
          </a:prstGeom>
        </p:spPr>
      </p:pic>
    </p:spTree>
    <p:extLst>
      <p:ext uri="{BB962C8B-B14F-4D97-AF65-F5344CB8AC3E}">
        <p14:creationId xmlns:p14="http://schemas.microsoft.com/office/powerpoint/2010/main" val="721105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E0A965-DC72-1ABB-7072-905B7F900EAD}"/>
              </a:ext>
            </a:extLst>
          </p:cNvPr>
          <p:cNvSpPr>
            <a:spLocks noGrp="1"/>
          </p:cNvSpPr>
          <p:nvPr>
            <p:ph type="dt" sz="half" idx="10"/>
          </p:nvPr>
        </p:nvSpPr>
        <p:spPr/>
        <p:txBody>
          <a:bodyPr/>
          <a:lstStyle/>
          <a:p>
            <a:fld id="{CDCFE8D2-666F-4EA8-842E-86DB3C3F6787}" type="datetime1">
              <a:rPr lang="en-US" smtClean="0"/>
              <a:t>6/20/2024</a:t>
            </a:fld>
            <a:endParaRPr lang="en-IN"/>
          </a:p>
        </p:txBody>
      </p:sp>
      <p:sp>
        <p:nvSpPr>
          <p:cNvPr id="5" name="Footer Placeholder 4">
            <a:extLst>
              <a:ext uri="{FF2B5EF4-FFF2-40B4-BE49-F238E27FC236}">
                <a16:creationId xmlns:a16="http://schemas.microsoft.com/office/drawing/2014/main" id="{ABFE3D7D-AA6D-CB5B-E510-FB3C4D4FC028}"/>
              </a:ext>
            </a:extLst>
          </p:cNvPr>
          <p:cNvSpPr>
            <a:spLocks noGrp="1"/>
          </p:cNvSpPr>
          <p:nvPr>
            <p:ph type="ftr" sz="quarter" idx="11"/>
          </p:nvPr>
        </p:nvSpPr>
        <p:spPr/>
        <p:txBody>
          <a:bodyPr/>
          <a:lstStyle/>
          <a:p>
            <a:r>
              <a:rPr lang="en-IN"/>
              <a:t>Shweta Singh                                           Design Pattern                                    Unit II</a:t>
            </a:r>
          </a:p>
        </p:txBody>
      </p:sp>
      <p:sp>
        <p:nvSpPr>
          <p:cNvPr id="6" name="Slide Number Placeholder 5">
            <a:extLst>
              <a:ext uri="{FF2B5EF4-FFF2-40B4-BE49-F238E27FC236}">
                <a16:creationId xmlns:a16="http://schemas.microsoft.com/office/drawing/2014/main" id="{701083F6-B270-9C26-6F4F-E47475FCDA16}"/>
              </a:ext>
            </a:extLst>
          </p:cNvPr>
          <p:cNvSpPr>
            <a:spLocks noGrp="1"/>
          </p:cNvSpPr>
          <p:nvPr>
            <p:ph type="sldNum" sz="quarter" idx="12"/>
          </p:nvPr>
        </p:nvSpPr>
        <p:spPr/>
        <p:txBody>
          <a:bodyPr/>
          <a:lstStyle/>
          <a:p>
            <a:fld id="{D4AC43BF-6EE8-4137-B6AC-14832BEEB3CF}" type="slidenum">
              <a:rPr lang="en-IN" smtClean="0"/>
              <a:t>95</a:t>
            </a:fld>
            <a:endParaRPr lang="en-IN"/>
          </a:p>
        </p:txBody>
      </p:sp>
      <p:sp>
        <p:nvSpPr>
          <p:cNvPr id="9" name="TextBox 8">
            <a:extLst>
              <a:ext uri="{FF2B5EF4-FFF2-40B4-BE49-F238E27FC236}">
                <a16:creationId xmlns:a16="http://schemas.microsoft.com/office/drawing/2014/main" id="{50CAAF29-E7C1-0B6B-38E0-BAC1D7EE2F7E}"/>
              </a:ext>
            </a:extLst>
          </p:cNvPr>
          <p:cNvSpPr txBox="1"/>
          <p:nvPr/>
        </p:nvSpPr>
        <p:spPr>
          <a:xfrm>
            <a:off x="2939838" y="108155"/>
            <a:ext cx="5863080" cy="646331"/>
          </a:xfrm>
          <a:prstGeom prst="rect">
            <a:avLst/>
          </a:prstGeom>
          <a:noFill/>
        </p:spPr>
        <p:txBody>
          <a:bodyPr wrap="none" rtlCol="0">
            <a:spAutoFit/>
          </a:bodyPr>
          <a:lstStyle/>
          <a:p>
            <a:r>
              <a:rPr lang="en-US" sz="3600" b="1" dirty="0"/>
              <a:t>End Semester Question Paper</a:t>
            </a:r>
            <a:endParaRPr lang="en-IN" sz="3600" b="1" dirty="0"/>
          </a:p>
        </p:txBody>
      </p:sp>
      <p:pic>
        <p:nvPicPr>
          <p:cNvPr id="3" name="Picture 2">
            <a:extLst>
              <a:ext uri="{FF2B5EF4-FFF2-40B4-BE49-F238E27FC236}">
                <a16:creationId xmlns:a16="http://schemas.microsoft.com/office/drawing/2014/main" id="{31622B3A-BA3D-3358-EC82-FF9FD94E2F7F}"/>
              </a:ext>
            </a:extLst>
          </p:cNvPr>
          <p:cNvPicPr>
            <a:picLocks noChangeAspect="1"/>
          </p:cNvPicPr>
          <p:nvPr/>
        </p:nvPicPr>
        <p:blipFill>
          <a:blip r:embed="rId2"/>
          <a:stretch>
            <a:fillRect/>
          </a:stretch>
        </p:blipFill>
        <p:spPr>
          <a:xfrm>
            <a:off x="117987" y="943897"/>
            <a:ext cx="11906865" cy="5674349"/>
          </a:xfrm>
          <a:prstGeom prst="rect">
            <a:avLst/>
          </a:prstGeom>
        </p:spPr>
      </p:pic>
    </p:spTree>
    <p:extLst>
      <p:ext uri="{BB962C8B-B14F-4D97-AF65-F5344CB8AC3E}">
        <p14:creationId xmlns:p14="http://schemas.microsoft.com/office/powerpoint/2010/main" val="11006647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D361B2-D7BC-477B-AED4-02B75305DCF9}"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accent2">
              <a:lumMod val="20000"/>
              <a:lumOff val="8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What are design patterns?</a:t>
            </a:r>
          </a:p>
          <a:p>
            <a:pPr marL="342900" indent="-342900">
              <a:buFont typeface="+mj-lt"/>
              <a:buAutoNum type="arabicPeriod"/>
            </a:pPr>
            <a:r>
              <a:rPr lang="en-US" sz="2800" dirty="0"/>
              <a:t>How are design patterns categorized?</a:t>
            </a:r>
          </a:p>
          <a:p>
            <a:pPr marL="342900" indent="-342900">
              <a:buFont typeface="+mj-lt"/>
              <a:buAutoNum type="arabicPeriod"/>
            </a:pPr>
            <a:r>
              <a:rPr lang="en-US" sz="2800" dirty="0"/>
              <a:t>Explain the benefits of design patterns in Java.</a:t>
            </a:r>
          </a:p>
          <a:p>
            <a:pPr marL="342900" indent="-342900">
              <a:buFont typeface="+mj-lt"/>
              <a:buAutoNum type="arabicPeriod"/>
            </a:pPr>
            <a:r>
              <a:rPr lang="en-US" sz="2800" dirty="0"/>
              <a:t>Describe the factory pattern.</a:t>
            </a:r>
          </a:p>
          <a:p>
            <a:pPr marL="342900" indent="-342900">
              <a:buFont typeface="+mj-lt"/>
              <a:buAutoNum type="arabicPeriod"/>
            </a:pPr>
            <a:r>
              <a:rPr lang="en-US" sz="2800" dirty="0"/>
              <a:t>Differentiate ordinary and abstract factory design patterns.</a:t>
            </a:r>
          </a:p>
          <a:p>
            <a:pPr marL="342900" indent="-342900">
              <a:buFont typeface="+mj-lt"/>
              <a:buAutoNum type="arabicPeriod"/>
            </a:pPr>
            <a:r>
              <a:rPr lang="en-US" sz="2800" dirty="0"/>
              <a:t> What do you think are the advantages of builder design patterns?</a:t>
            </a:r>
          </a:p>
          <a:p>
            <a:pPr marL="342900" indent="-342900">
              <a:buFont typeface="+mj-lt"/>
              <a:buAutoNum type="arabicPeriod"/>
            </a:pPr>
            <a:r>
              <a:rPr lang="en-US" sz="2800" dirty="0"/>
              <a:t>How is the bridge pattern different from the adapter pattern?</a:t>
            </a:r>
          </a:p>
          <a:p>
            <a:pPr marL="342900" indent="-342900">
              <a:buFont typeface="+mj-lt"/>
              <a:buAutoNum type="arabicPeriod"/>
            </a:pPr>
            <a:r>
              <a:rPr lang="en-US" sz="2800" dirty="0"/>
              <a:t>What is a command pattern?</a:t>
            </a:r>
          </a:p>
          <a:p>
            <a:pPr marL="342900" indent="-342900">
              <a:buFont typeface="+mj-lt"/>
              <a:buAutoNum type="arabicPeriod"/>
            </a:pPr>
            <a:r>
              <a:rPr lang="en-US" sz="2800" dirty="0"/>
              <a:t>Describe the singleton pattern along with its advantages and disadvantages.</a:t>
            </a:r>
          </a:p>
          <a:p>
            <a:pPr marL="342900" indent="-342900">
              <a:buFont typeface="+mj-lt"/>
              <a:buAutoNum type="arabicPeriod"/>
            </a:pPr>
            <a:r>
              <a:rPr lang="en-US" sz="2800" dirty="0"/>
              <a:t>What are anti patterns?</a:t>
            </a:r>
          </a:p>
          <a:p>
            <a:endParaRPr lang="en-US" sz="2800" dirty="0"/>
          </a:p>
        </p:txBody>
      </p:sp>
      <p:sp>
        <p:nvSpPr>
          <p:cNvPr id="5" name="Footer Placeholder 4"/>
          <p:cNvSpPr>
            <a:spLocks noGrp="1"/>
          </p:cNvSpPr>
          <p:nvPr>
            <p:ph type="ftr" sz="quarter" idx="11"/>
          </p:nvPr>
        </p:nvSpPr>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B1BDFA50-69B1-1671-EE73-78A5E17BB992}"/>
              </a:ext>
            </a:extLst>
          </p:cNvPr>
          <p:cNvSpPr txBox="1"/>
          <p:nvPr/>
        </p:nvSpPr>
        <p:spPr>
          <a:xfrm>
            <a:off x="2959509" y="136525"/>
            <a:ext cx="6096000" cy="646331"/>
          </a:xfrm>
          <a:prstGeom prst="rect">
            <a:avLst/>
          </a:prstGeom>
          <a:noFill/>
        </p:spPr>
        <p:txBody>
          <a:bodyPr wrap="square">
            <a:spAutoFit/>
          </a:bodyPr>
          <a:lstStyle/>
          <a:p>
            <a:pPr algn="ctr">
              <a:spcBef>
                <a:spcPct val="0"/>
              </a:spcBef>
              <a:defRPr/>
            </a:pPr>
            <a:r>
              <a:rPr lang="en-US" sz="3600" b="1" dirty="0"/>
              <a:t>Glossary Questions</a:t>
            </a:r>
          </a:p>
        </p:txBody>
      </p:sp>
    </p:spTree>
    <p:extLst>
      <p:ext uri="{BB962C8B-B14F-4D97-AF65-F5344CB8AC3E}">
        <p14:creationId xmlns:p14="http://schemas.microsoft.com/office/powerpoint/2010/main" val="24114155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6F28F1-1856-48E4-8C79-2B450AB4C11F}"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4647426"/>
          </a:xfrm>
          <a:prstGeom prst="rect">
            <a:avLst/>
          </a:prstGeom>
          <a:solidFill>
            <a:schemeClr val="accent2">
              <a:lumMod val="20000"/>
              <a:lumOff val="80000"/>
            </a:schemeClr>
          </a:solidFill>
          <a:ln w="28575">
            <a:solidFill>
              <a:schemeClr val="tx1"/>
            </a:solidFill>
          </a:ln>
        </p:spPr>
        <p:txBody>
          <a:bodyPr wrap="square">
            <a:spAutoFit/>
          </a:bodyPr>
          <a:lstStyle/>
          <a:p>
            <a:pPr marL="514350" indent="-514350">
              <a:buAutoNum type="arabicPeriod"/>
            </a:pPr>
            <a:r>
              <a:rPr lang="en-US" sz="2400" dirty="0"/>
              <a:t>Explain details about the prototype design pattern.</a:t>
            </a:r>
          </a:p>
          <a:p>
            <a:pPr marL="514350" indent="-514350">
              <a:buAutoNum type="arabicPeriod"/>
            </a:pPr>
            <a:r>
              <a:rPr lang="en-US" sz="2400" dirty="0"/>
              <a:t>Explain abstract factory design patterns.</a:t>
            </a:r>
          </a:p>
          <a:p>
            <a:pPr marL="514350" indent="-514350">
              <a:buAutoNum type="arabicPeriod"/>
            </a:pPr>
            <a:r>
              <a:rPr lang="en-US" sz="2400" dirty="0"/>
              <a:t>List and explain the implementation issues of the factory method.</a:t>
            </a:r>
          </a:p>
          <a:p>
            <a:pPr marL="514350" indent="-514350">
              <a:buAutoNum type="arabicPeriod"/>
            </a:pPr>
            <a:r>
              <a:rPr lang="en-US" sz="2400" dirty="0"/>
              <a:t>Give a brief description of the singleton creational pattern. </a:t>
            </a:r>
          </a:p>
          <a:p>
            <a:pPr marL="514350" indent="-514350">
              <a:buAutoNum type="arabicPeriod"/>
            </a:pPr>
            <a:r>
              <a:rPr lang="en-US" sz="2400" dirty="0"/>
              <a:t>Explain the role of creational patterns in the design of a pattern.</a:t>
            </a:r>
          </a:p>
          <a:p>
            <a:pPr marL="514350" indent="-514350">
              <a:buAutoNum type="arabicPeriod"/>
            </a:pPr>
            <a:r>
              <a:rPr lang="en-US" sz="2400" dirty="0"/>
              <a:t>Describe details about the prototype design patterns.</a:t>
            </a:r>
          </a:p>
          <a:p>
            <a:pPr marL="514350" indent="-514350">
              <a:buAutoNum type="arabicPeriod"/>
            </a:pPr>
            <a:r>
              <a:rPr lang="en-US" sz="2400" dirty="0"/>
              <a:t>Explain creational patterns for the abstract factory. </a:t>
            </a:r>
          </a:p>
          <a:p>
            <a:pPr marL="514350" indent="-514350">
              <a:buAutoNum type="arabicPeriod"/>
            </a:pPr>
            <a:r>
              <a:rPr lang="en-US" sz="2400" dirty="0"/>
              <a:t>What is a singleton creational pattern? </a:t>
            </a:r>
          </a:p>
          <a:p>
            <a:pPr marL="514350" indent="-514350">
              <a:buAutoNum type="arabicPeriod"/>
            </a:pPr>
            <a:r>
              <a:rPr lang="en-US" sz="2400" dirty="0"/>
              <a:t>Describe the Builder Design pattern.</a:t>
            </a:r>
          </a:p>
          <a:p>
            <a:endParaRPr lang="en-US" sz="2400" dirty="0"/>
          </a:p>
          <a:p>
            <a:pPr marL="457200" indent="-457200">
              <a:buFont typeface="Arial" panose="020B0604020202020204" pitchFamily="34" charset="0"/>
              <a:buChar char="•"/>
            </a:pPr>
            <a:endParaRPr lang="en-US" sz="2800" dirty="0"/>
          </a:p>
          <a:p>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B91F68C5-2213-2CD4-342A-86DFE31AA3D3}"/>
              </a:ext>
            </a:extLst>
          </p:cNvPr>
          <p:cNvSpPr txBox="1"/>
          <p:nvPr/>
        </p:nvSpPr>
        <p:spPr>
          <a:xfrm>
            <a:off x="1573161" y="136519"/>
            <a:ext cx="9065342" cy="646331"/>
          </a:xfrm>
          <a:prstGeom prst="rect">
            <a:avLst/>
          </a:prstGeom>
          <a:noFill/>
        </p:spPr>
        <p:txBody>
          <a:bodyPr wrap="square">
            <a:spAutoFit/>
          </a:bodyPr>
          <a:lstStyle/>
          <a:p>
            <a:pPr algn="ctr">
              <a:spcBef>
                <a:spcPct val="0"/>
              </a:spcBef>
              <a:defRPr/>
            </a:pPr>
            <a:r>
              <a:rPr lang="en-US" sz="3600" b="1" dirty="0"/>
              <a:t>Expected Questions for the University Exam </a:t>
            </a:r>
          </a:p>
        </p:txBody>
      </p:sp>
    </p:spTree>
    <p:extLst>
      <p:ext uri="{BB962C8B-B14F-4D97-AF65-F5344CB8AC3E}">
        <p14:creationId xmlns:p14="http://schemas.microsoft.com/office/powerpoint/2010/main" val="32799741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FA50C5-500F-4A9D-8A23-FF30859CA3E1}"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132261" y="1093378"/>
            <a:ext cx="11927477" cy="5262979"/>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b="1" dirty="0"/>
              <a:t>Till Now we understand, </a:t>
            </a:r>
            <a:r>
              <a:rPr lang="en-US" sz="2800" dirty="0">
                <a:solidFill>
                  <a:schemeClr val="accent6">
                    <a:lumMod val="50000"/>
                  </a:schemeClr>
                </a:solidFill>
              </a:rPr>
              <a:t>a case study in the design of a “What-You-See-Is-What-You-Get” (or “WYSIWYG”) </a:t>
            </a:r>
            <a:r>
              <a:rPr lang="en-US" sz="2800" dirty="0"/>
              <a:t>document editor called Lexi. We’ll see how design patterns capture solutions to design problems in Lexi and applications like it. </a:t>
            </a:r>
          </a:p>
          <a:p>
            <a:pPr marL="457200" indent="-457200" algn="just">
              <a:buFont typeface="Wingdings" panose="05000000000000000000" pitchFamily="2" charset="2"/>
              <a:buChar char="Ø"/>
            </a:pPr>
            <a:r>
              <a:rPr lang="en-US" sz="2800" dirty="0"/>
              <a:t>By the end of this chapter you will have gained experience with eight patterns, learning them by example. </a:t>
            </a:r>
          </a:p>
          <a:p>
            <a:pPr marL="457200" indent="-457200" algn="just">
              <a:buFont typeface="Wingdings" panose="05000000000000000000" pitchFamily="2" charset="2"/>
              <a:buChar char="Ø"/>
            </a:pPr>
            <a:r>
              <a:rPr lang="en-US" sz="2800" dirty="0"/>
              <a:t>You also learn what are Creational  Patterns that help in real world problem and what are </a:t>
            </a:r>
            <a:r>
              <a:rPr lang="en-US" sz="2800" dirty="0">
                <a:solidFill>
                  <a:schemeClr val="accent6">
                    <a:lumMod val="50000"/>
                  </a:schemeClr>
                </a:solidFill>
              </a:rPr>
              <a:t>abstract factory method </a:t>
            </a:r>
            <a:r>
              <a:rPr lang="en-US" sz="2800" dirty="0"/>
              <a:t>and how Creates an instance of several families of classes. </a:t>
            </a:r>
          </a:p>
          <a:p>
            <a:pPr marL="457200" indent="-457200" algn="just">
              <a:buFont typeface="Wingdings" panose="05000000000000000000" pitchFamily="2" charset="2"/>
              <a:buChar char="Ø"/>
            </a:pPr>
            <a:r>
              <a:rPr lang="en-US" sz="2800" dirty="0"/>
              <a:t>what are </a:t>
            </a:r>
            <a:r>
              <a:rPr lang="en-US" sz="2800" dirty="0">
                <a:solidFill>
                  <a:schemeClr val="accent6">
                    <a:lumMod val="50000"/>
                  </a:schemeClr>
                </a:solidFill>
              </a:rPr>
              <a:t>Prototype Pattern </a:t>
            </a:r>
            <a:r>
              <a:rPr lang="en-US" sz="2800" dirty="0"/>
              <a:t>and how to cloning of an existing object instead of creating new one and can also be customized as per the requirement.</a:t>
            </a:r>
            <a:endParaRPr lang="en-US" sz="2400" dirty="0"/>
          </a:p>
          <a:p>
            <a:endParaRPr lang="en-US" sz="2800" dirty="0"/>
          </a:p>
        </p:txBody>
      </p:sp>
      <p:sp>
        <p:nvSpPr>
          <p:cNvPr id="8" name="Footer Placeholder 4"/>
          <p:cNvSpPr>
            <a:spLocks noGrp="1"/>
          </p:cNvSpPr>
          <p:nvPr>
            <p:ph type="ftr" sz="quarter" idx="11"/>
          </p:nvPr>
        </p:nvSpPr>
        <p:spPr>
          <a:xfrm>
            <a:off x="3657600" y="6432738"/>
            <a:ext cx="5562600"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EF8E2F85-4F31-D2EA-87E7-455F94FFCD56}"/>
              </a:ext>
            </a:extLst>
          </p:cNvPr>
          <p:cNvSpPr txBox="1"/>
          <p:nvPr/>
        </p:nvSpPr>
        <p:spPr>
          <a:xfrm>
            <a:off x="4630994" y="132311"/>
            <a:ext cx="6096000" cy="584775"/>
          </a:xfrm>
          <a:prstGeom prst="rect">
            <a:avLst/>
          </a:prstGeom>
          <a:noFill/>
        </p:spPr>
        <p:txBody>
          <a:bodyPr wrap="square">
            <a:spAutoFit/>
          </a:bodyPr>
          <a:lstStyle/>
          <a:p>
            <a:r>
              <a:rPr lang="en-US" sz="3200" b="1" dirty="0"/>
              <a:t>Summary</a:t>
            </a:r>
            <a:endParaRPr lang="en-IN" sz="3200" b="1" dirty="0"/>
          </a:p>
        </p:txBody>
      </p:sp>
    </p:spTree>
    <p:extLst>
      <p:ext uri="{BB962C8B-B14F-4D97-AF65-F5344CB8AC3E}">
        <p14:creationId xmlns:p14="http://schemas.microsoft.com/office/powerpoint/2010/main" val="24111168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3AF677-8799-40A4-A8A4-491439DA4047}" type="datetime1">
              <a:rPr lang="en-US" smtClean="0"/>
              <a:t>6/20/2024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09600" y="685806"/>
            <a:ext cx="11449050" cy="5909310"/>
          </a:xfrm>
          <a:prstGeom prst="rect">
            <a:avLst/>
          </a:prstGeom>
          <a:noFill/>
        </p:spPr>
        <p:txBody>
          <a:bodyPr wrap="square" rtlCol="0">
            <a:spAutoFit/>
          </a:bodyPr>
          <a:lstStyle/>
          <a:p>
            <a:pPr marL="971550" lvl="1" indent="-514350" algn="just">
              <a:lnSpc>
                <a:spcPct val="150000"/>
              </a:lnSpc>
              <a:buFont typeface="+mj-lt"/>
              <a:buAutoNum type="arabicPeriod"/>
            </a:pPr>
            <a:r>
              <a:rPr lang="en-US" sz="2800" dirty="0"/>
              <a:t>Eric Freeman, Elisabeth Freeman, Kathy Sierra, Bert Bates Head First Design Patterns, 2004, O'Reilly.</a:t>
            </a:r>
          </a:p>
          <a:p>
            <a:pPr marL="971550" lvl="1" indent="-514350" algn="just">
              <a:lnSpc>
                <a:spcPct val="150000"/>
              </a:lnSpc>
              <a:buFont typeface="+mj-lt"/>
              <a:buAutoNum type="arabicPeriod"/>
            </a:pPr>
            <a:r>
              <a:rPr lang="en-US" sz="2800" dirty="0"/>
              <a:t>Erich Gamma, Richard Helm, Ralph Johnson, John Vlissides Design Patterns: Elements of Reusable Object-oriented Software Addison-Wesley, 1995.</a:t>
            </a:r>
          </a:p>
          <a:p>
            <a:pPr marL="971550" lvl="1" indent="-514350" algn="just">
              <a:lnSpc>
                <a:spcPct val="150000"/>
              </a:lnSpc>
              <a:buFont typeface="+mj-lt"/>
              <a:buAutoNum type="arabicPeriod"/>
            </a:pPr>
            <a:r>
              <a:rPr lang="en-US" sz="2800" dirty="0"/>
              <a:t>Design Pattern s By Erich Gamma , Pearson Education, 2001.</a:t>
            </a:r>
          </a:p>
          <a:p>
            <a:pPr marL="971550" lvl="1" indent="-514350" algn="just">
              <a:lnSpc>
                <a:spcPct val="150000"/>
              </a:lnSpc>
              <a:buFont typeface="+mj-lt"/>
              <a:buAutoNum type="arabicPeriod"/>
            </a:pPr>
            <a:r>
              <a:rPr lang="en-US" sz="2800" dirty="0"/>
              <a:t>Patterns in JAVA Volume -I By Mark Grand, Wiley Dream.2002.</a:t>
            </a:r>
          </a:p>
          <a:p>
            <a:pPr marL="971550" lvl="1" indent="-514350" algn="just">
              <a:lnSpc>
                <a:spcPct val="150000"/>
              </a:lnSpc>
              <a:buFont typeface="+mj-lt"/>
              <a:buAutoNum type="arabicPeriod"/>
            </a:pPr>
            <a:r>
              <a:rPr lang="en-US" sz="2800" dirty="0"/>
              <a:t>Patterns of Enterprise Application Architecture , Pearson Education India, 2002.</a:t>
            </a:r>
          </a:p>
        </p:txBody>
      </p:sp>
      <p:sp>
        <p:nvSpPr>
          <p:cNvPr id="3" name="Footer Placeholder 2"/>
          <p:cNvSpPr>
            <a:spLocks noGrp="1"/>
          </p:cNvSpPr>
          <p:nvPr>
            <p:ph type="ftr" sz="quarter" idx="11"/>
          </p:nvPr>
        </p:nvSpPr>
        <p:spPr>
          <a:xfrm>
            <a:off x="3008671" y="6356350"/>
            <a:ext cx="5144729" cy="365125"/>
          </a:xfrm>
        </p:spPr>
        <p:txBody>
          <a:bodyPr/>
          <a:lstStyle/>
          <a:p>
            <a:r>
              <a:rPr lang="en-US"/>
              <a:t>Shweta Singh                                           Design Pattern                                    Unit II</a:t>
            </a:r>
            <a:endParaRPr lang="en-US" dirty="0"/>
          </a:p>
        </p:txBody>
      </p:sp>
      <p:sp>
        <p:nvSpPr>
          <p:cNvPr id="9" name="TextBox 8">
            <a:extLst>
              <a:ext uri="{FF2B5EF4-FFF2-40B4-BE49-F238E27FC236}">
                <a16:creationId xmlns:a16="http://schemas.microsoft.com/office/drawing/2014/main" id="{5D8F93EB-0AB9-E50B-BAB2-0A72BC7A03E4}"/>
              </a:ext>
            </a:extLst>
          </p:cNvPr>
          <p:cNvSpPr txBox="1"/>
          <p:nvPr/>
        </p:nvSpPr>
        <p:spPr>
          <a:xfrm>
            <a:off x="4709652" y="190115"/>
            <a:ext cx="6096000" cy="646331"/>
          </a:xfrm>
          <a:prstGeom prst="rect">
            <a:avLst/>
          </a:prstGeom>
          <a:noFill/>
        </p:spPr>
        <p:txBody>
          <a:bodyPr wrap="square">
            <a:spAutoFit/>
          </a:bodyPr>
          <a:lstStyle/>
          <a:p>
            <a:r>
              <a:rPr lang="en-US" sz="3600" b="1" dirty="0"/>
              <a:t>References</a:t>
            </a:r>
            <a:endParaRPr lang="en-IN" sz="3600" b="1" dirty="0"/>
          </a:p>
        </p:txBody>
      </p:sp>
    </p:spTree>
    <p:extLst>
      <p:ext uri="{BB962C8B-B14F-4D97-AF65-F5344CB8AC3E}">
        <p14:creationId xmlns:p14="http://schemas.microsoft.com/office/powerpoint/2010/main" val="1670684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TotalTime>
  <Words>5176</Words>
  <Application>Microsoft Office PowerPoint</Application>
  <PresentationFormat>Widescreen</PresentationFormat>
  <Paragraphs>964</Paragraphs>
  <Slides>100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100</vt:i4>
      </vt:variant>
    </vt:vector>
  </HeadingPairs>
  <TitlesOfParts>
    <vt:vector size="105" baseType="lpstr">
      <vt:lpstr>Arial</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for Singleton 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shwetasingh2123@outlook.com</dc:creator>
  <cp:lastModifiedBy>shwetasingh2123@outlook.com</cp:lastModifiedBy>
  <cp:revision>19</cp:revision>
  <dcterms:created xsi:type="dcterms:W3CDTF">2024-06-15T16:16:39Z</dcterms:created>
  <dcterms:modified xsi:type="dcterms:W3CDTF">2024-06-20T14:53:36Z</dcterms:modified>
</cp:coreProperties>
</file>