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0"/>
  </p:notesMasterIdLst>
  <p:sldIdLst>
    <p:sldId id="950" r:id="rId5"/>
    <p:sldId id="951" r:id="rId6"/>
    <p:sldId id="649" r:id="rId7"/>
    <p:sldId id="650" r:id="rId8"/>
    <p:sldId id="651" r:id="rId9"/>
    <p:sldId id="558" r:id="rId10"/>
    <p:sldId id="559" r:id="rId11"/>
    <p:sldId id="560" r:id="rId12"/>
    <p:sldId id="561" r:id="rId13"/>
    <p:sldId id="562" r:id="rId14"/>
    <p:sldId id="563" r:id="rId15"/>
    <p:sldId id="564" r:id="rId16"/>
    <p:sldId id="565" r:id="rId17"/>
    <p:sldId id="567" r:id="rId18"/>
    <p:sldId id="568" r:id="rId19"/>
    <p:sldId id="569" r:id="rId20"/>
    <p:sldId id="260" r:id="rId21"/>
    <p:sldId id="771" r:id="rId22"/>
    <p:sldId id="570" r:id="rId23"/>
    <p:sldId id="261" r:id="rId24"/>
    <p:sldId id="571" r:id="rId25"/>
    <p:sldId id="640" r:id="rId26"/>
    <p:sldId id="641" r:id="rId27"/>
    <p:sldId id="642" r:id="rId28"/>
    <p:sldId id="643" r:id="rId29"/>
    <p:sldId id="652" r:id="rId30"/>
    <p:sldId id="597" r:id="rId31"/>
    <p:sldId id="601" r:id="rId32"/>
    <p:sldId id="603" r:id="rId33"/>
    <p:sldId id="605" r:id="rId34"/>
    <p:sldId id="272" r:id="rId35"/>
    <p:sldId id="653" r:id="rId36"/>
    <p:sldId id="271" r:id="rId37"/>
    <p:sldId id="282" r:id="rId38"/>
    <p:sldId id="276" r:id="rId39"/>
    <p:sldId id="280" r:id="rId40"/>
    <p:sldId id="284" r:id="rId41"/>
    <p:sldId id="285" r:id="rId42"/>
    <p:sldId id="286" r:id="rId43"/>
    <p:sldId id="287" r:id="rId44"/>
    <p:sldId id="288" r:id="rId45"/>
    <p:sldId id="289" r:id="rId46"/>
    <p:sldId id="290" r:id="rId47"/>
    <p:sldId id="690" r:id="rId48"/>
    <p:sldId id="691" r:id="rId49"/>
    <p:sldId id="692" r:id="rId50"/>
    <p:sldId id="693" r:id="rId51"/>
    <p:sldId id="694" r:id="rId52"/>
    <p:sldId id="737" r:id="rId53"/>
    <p:sldId id="738" r:id="rId54"/>
    <p:sldId id="685" r:id="rId55"/>
    <p:sldId id="686" r:id="rId56"/>
    <p:sldId id="687" r:id="rId57"/>
    <p:sldId id="654" r:id="rId58"/>
    <p:sldId id="659" r:id="rId59"/>
    <p:sldId id="660" r:id="rId60"/>
    <p:sldId id="293" r:id="rId61"/>
    <p:sldId id="294" r:id="rId62"/>
    <p:sldId id="926" r:id="rId63"/>
    <p:sldId id="927" r:id="rId64"/>
    <p:sldId id="928" r:id="rId65"/>
    <p:sldId id="929" r:id="rId66"/>
    <p:sldId id="930" r:id="rId67"/>
    <p:sldId id="931" r:id="rId68"/>
    <p:sldId id="937" r:id="rId69"/>
    <p:sldId id="938" r:id="rId70"/>
    <p:sldId id="939" r:id="rId71"/>
    <p:sldId id="940" r:id="rId72"/>
    <p:sldId id="941" r:id="rId73"/>
    <p:sldId id="942" r:id="rId74"/>
    <p:sldId id="943" r:id="rId75"/>
    <p:sldId id="944" r:id="rId76"/>
    <p:sldId id="945" r:id="rId77"/>
    <p:sldId id="946" r:id="rId78"/>
    <p:sldId id="947" r:id="rId79"/>
    <p:sldId id="948" r:id="rId80"/>
    <p:sldId id="949" r:id="rId81"/>
    <p:sldId id="695" r:id="rId82"/>
    <p:sldId id="739" r:id="rId83"/>
    <p:sldId id="740" r:id="rId84"/>
    <p:sldId id="741" r:id="rId85"/>
    <p:sldId id="742" r:id="rId86"/>
    <p:sldId id="661" r:id="rId87"/>
    <p:sldId id="662" r:id="rId88"/>
    <p:sldId id="663" r:id="rId89"/>
    <p:sldId id="664" r:id="rId90"/>
    <p:sldId id="666" r:id="rId91"/>
    <p:sldId id="669" r:id="rId92"/>
    <p:sldId id="668" r:id="rId93"/>
    <p:sldId id="743" r:id="rId94"/>
    <p:sldId id="744" r:id="rId95"/>
    <p:sldId id="745" r:id="rId96"/>
    <p:sldId id="746" r:id="rId97"/>
    <p:sldId id="952" r:id="rId98"/>
    <p:sldId id="675" r:id="rId99"/>
    <p:sldId id="676" r:id="rId100"/>
    <p:sldId id="677" r:id="rId101"/>
    <p:sldId id="678" r:id="rId102"/>
    <p:sldId id="747" r:id="rId103"/>
    <p:sldId id="748" r:id="rId104"/>
    <p:sldId id="749" r:id="rId105"/>
    <p:sldId id="750" r:id="rId106"/>
    <p:sldId id="704" r:id="rId107"/>
    <p:sldId id="751" r:id="rId108"/>
    <p:sldId id="752" r:id="rId109"/>
    <p:sldId id="753" r:id="rId110"/>
    <p:sldId id="754" r:id="rId111"/>
    <p:sldId id="645" r:id="rId112"/>
    <p:sldId id="646" r:id="rId113"/>
    <p:sldId id="607" r:id="rId114"/>
    <p:sldId id="608" r:id="rId115"/>
    <p:sldId id="673" r:id="rId116"/>
    <p:sldId id="647" r:id="rId117"/>
    <p:sldId id="648" r:id="rId118"/>
    <p:sldId id="770" r:id="rId119"/>
    <p:sldId id="655" r:id="rId120"/>
    <p:sldId id="656" r:id="rId121"/>
    <p:sldId id="657" r:id="rId122"/>
    <p:sldId id="658" r:id="rId123"/>
    <p:sldId id="615" r:id="rId124"/>
    <p:sldId id="616" r:id="rId125"/>
    <p:sldId id="614" r:id="rId126"/>
    <p:sldId id="619" r:id="rId127"/>
    <p:sldId id="466" r:id="rId128"/>
    <p:sldId id="671" r:id="rId1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8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8" d="100"/>
          <a:sy n="48" d="100"/>
        </p:scale>
        <p:origin x="67"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tableStyles" Target="tableStyle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notesMaster" Target="notesMasters/notesMaster1.xml"/><Relationship Id="rId135" Type="http://schemas.microsoft.com/office/2016/11/relationships/changesInfo" Target="changesInfos/changesInfo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viewProps" Target="viewProp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t Sharma" userId="7cb86f7d0fcc7294" providerId="LiveId" clId="{A954C3E3-CC65-4221-92C6-046B72CD92FF}"/>
    <pc:docChg chg="undo custSel addSld delSld modSld modMainMaster">
      <pc:chgData name="Rajat Sharma" userId="7cb86f7d0fcc7294" providerId="LiveId" clId="{A954C3E3-CC65-4221-92C6-046B72CD92FF}" dt="2024-06-26T14:11:27.652" v="634" actId="14100"/>
      <pc:docMkLst>
        <pc:docMk/>
      </pc:docMkLst>
      <pc:sldChg chg="del">
        <pc:chgData name="Rajat Sharma" userId="7cb86f7d0fcc7294" providerId="LiveId" clId="{A954C3E3-CC65-4221-92C6-046B72CD92FF}" dt="2024-06-26T13:23:08.027" v="1" actId="47"/>
        <pc:sldMkLst>
          <pc:docMk/>
          <pc:sldMk cId="2247834719" sldId="256"/>
        </pc:sldMkLst>
      </pc:sldChg>
      <pc:sldChg chg="modSp add mod">
        <pc:chgData name="Rajat Sharma" userId="7cb86f7d0fcc7294" providerId="LiveId" clId="{A954C3E3-CC65-4221-92C6-046B72CD92FF}" dt="2024-06-26T13:28:31.392" v="115" actId="27636"/>
        <pc:sldMkLst>
          <pc:docMk/>
          <pc:sldMk cId="0" sldId="257"/>
        </pc:sldMkLst>
      </pc:sldChg>
      <pc:sldChg chg="modSp mod">
        <pc:chgData name="Rajat Sharma" userId="7cb86f7d0fcc7294" providerId="LiveId" clId="{A954C3E3-CC65-4221-92C6-046B72CD92FF}" dt="2024-06-26T13:37:02.139" v="193" actId="208"/>
        <pc:sldMkLst>
          <pc:docMk/>
          <pc:sldMk cId="0" sldId="260"/>
        </pc:sldMkLst>
      </pc:sldChg>
      <pc:sldChg chg="modSp mod">
        <pc:chgData name="Rajat Sharma" userId="7cb86f7d0fcc7294" providerId="LiveId" clId="{A954C3E3-CC65-4221-92C6-046B72CD92FF}" dt="2024-06-26T13:37:22.615" v="199" actId="208"/>
        <pc:sldMkLst>
          <pc:docMk/>
          <pc:sldMk cId="0" sldId="261"/>
        </pc:sldMkLst>
      </pc:sldChg>
      <pc:sldChg chg="modSp mod">
        <pc:chgData name="Rajat Sharma" userId="7cb86f7d0fcc7294" providerId="LiveId" clId="{A954C3E3-CC65-4221-92C6-046B72CD92FF}" dt="2024-06-26T13:39:18.556" v="234" actId="208"/>
        <pc:sldMkLst>
          <pc:docMk/>
          <pc:sldMk cId="0" sldId="271"/>
        </pc:sldMkLst>
      </pc:sldChg>
      <pc:sldChg chg="modSp mod">
        <pc:chgData name="Rajat Sharma" userId="7cb86f7d0fcc7294" providerId="LiveId" clId="{A954C3E3-CC65-4221-92C6-046B72CD92FF}" dt="2024-06-26T13:38:54.210" v="228" actId="208"/>
        <pc:sldMkLst>
          <pc:docMk/>
          <pc:sldMk cId="0" sldId="272"/>
        </pc:sldMkLst>
      </pc:sldChg>
      <pc:sldChg chg="modSp mod">
        <pc:chgData name="Rajat Sharma" userId="7cb86f7d0fcc7294" providerId="LiveId" clId="{A954C3E3-CC65-4221-92C6-046B72CD92FF}" dt="2024-06-26T13:39:52.699" v="243" actId="208"/>
        <pc:sldMkLst>
          <pc:docMk/>
          <pc:sldMk cId="0" sldId="276"/>
        </pc:sldMkLst>
      </pc:sldChg>
      <pc:sldChg chg="modSp mod">
        <pc:chgData name="Rajat Sharma" userId="7cb86f7d0fcc7294" providerId="LiveId" clId="{A954C3E3-CC65-4221-92C6-046B72CD92FF}" dt="2024-06-26T13:40:15.002" v="249" actId="208"/>
        <pc:sldMkLst>
          <pc:docMk/>
          <pc:sldMk cId="0" sldId="280"/>
        </pc:sldMkLst>
      </pc:sldChg>
      <pc:sldChg chg="modSp mod">
        <pc:chgData name="Rajat Sharma" userId="7cb86f7d0fcc7294" providerId="LiveId" clId="{A954C3E3-CC65-4221-92C6-046B72CD92FF}" dt="2024-06-26T13:39:30.749" v="237" actId="208"/>
        <pc:sldMkLst>
          <pc:docMk/>
          <pc:sldMk cId="0" sldId="282"/>
        </pc:sldMkLst>
      </pc:sldChg>
      <pc:sldChg chg="modSp mod">
        <pc:chgData name="Rajat Sharma" userId="7cb86f7d0fcc7294" providerId="LiveId" clId="{A954C3E3-CC65-4221-92C6-046B72CD92FF}" dt="2024-06-26T13:40:26.755" v="252" actId="208"/>
        <pc:sldMkLst>
          <pc:docMk/>
          <pc:sldMk cId="0" sldId="284"/>
        </pc:sldMkLst>
      </pc:sldChg>
      <pc:sldChg chg="modSp mod">
        <pc:chgData name="Rajat Sharma" userId="7cb86f7d0fcc7294" providerId="LiveId" clId="{A954C3E3-CC65-4221-92C6-046B72CD92FF}" dt="2024-06-26T13:40:32.499" v="254" actId="208"/>
        <pc:sldMkLst>
          <pc:docMk/>
          <pc:sldMk cId="0" sldId="285"/>
        </pc:sldMkLst>
      </pc:sldChg>
      <pc:sldChg chg="modSp mod">
        <pc:chgData name="Rajat Sharma" userId="7cb86f7d0fcc7294" providerId="LiveId" clId="{A954C3E3-CC65-4221-92C6-046B72CD92FF}" dt="2024-06-26T13:40:37.262" v="256" actId="208"/>
        <pc:sldMkLst>
          <pc:docMk/>
          <pc:sldMk cId="0" sldId="286"/>
        </pc:sldMkLst>
      </pc:sldChg>
      <pc:sldChg chg="modSp mod">
        <pc:chgData name="Rajat Sharma" userId="7cb86f7d0fcc7294" providerId="LiveId" clId="{A954C3E3-CC65-4221-92C6-046B72CD92FF}" dt="2024-06-26T13:40:44.748" v="258" actId="208"/>
        <pc:sldMkLst>
          <pc:docMk/>
          <pc:sldMk cId="0" sldId="287"/>
        </pc:sldMkLst>
      </pc:sldChg>
      <pc:sldChg chg="modSp mod">
        <pc:chgData name="Rajat Sharma" userId="7cb86f7d0fcc7294" providerId="LiveId" clId="{A954C3E3-CC65-4221-92C6-046B72CD92FF}" dt="2024-06-26T13:41:02.152" v="262" actId="208"/>
        <pc:sldMkLst>
          <pc:docMk/>
          <pc:sldMk cId="0" sldId="288"/>
        </pc:sldMkLst>
      </pc:sldChg>
      <pc:sldChg chg="modSp mod">
        <pc:chgData name="Rajat Sharma" userId="7cb86f7d0fcc7294" providerId="LiveId" clId="{A954C3E3-CC65-4221-92C6-046B72CD92FF}" dt="2024-06-26T13:41:07.206" v="264" actId="208"/>
        <pc:sldMkLst>
          <pc:docMk/>
          <pc:sldMk cId="0" sldId="289"/>
        </pc:sldMkLst>
      </pc:sldChg>
      <pc:sldChg chg="modSp mod">
        <pc:chgData name="Rajat Sharma" userId="7cb86f7d0fcc7294" providerId="LiveId" clId="{A954C3E3-CC65-4221-92C6-046B72CD92FF}" dt="2024-06-26T13:41:12.915" v="267" actId="1036"/>
        <pc:sldMkLst>
          <pc:docMk/>
          <pc:sldMk cId="0" sldId="290"/>
        </pc:sldMkLst>
      </pc:sldChg>
      <pc:sldChg chg="modSp mod">
        <pc:chgData name="Rajat Sharma" userId="7cb86f7d0fcc7294" providerId="LiveId" clId="{A954C3E3-CC65-4221-92C6-046B72CD92FF}" dt="2024-06-26T13:43:24.718" v="304" actId="208"/>
        <pc:sldMkLst>
          <pc:docMk/>
          <pc:sldMk cId="0" sldId="293"/>
        </pc:sldMkLst>
      </pc:sldChg>
      <pc:sldChg chg="modSp mod">
        <pc:chgData name="Rajat Sharma" userId="7cb86f7d0fcc7294" providerId="LiveId" clId="{A954C3E3-CC65-4221-92C6-046B72CD92FF}" dt="2024-06-26T13:43:33.775" v="307" actId="208"/>
        <pc:sldMkLst>
          <pc:docMk/>
          <pc:sldMk cId="0" sldId="294"/>
        </pc:sldMkLst>
      </pc:sldChg>
      <pc:sldChg chg="modSp mod">
        <pc:chgData name="Rajat Sharma" userId="7cb86f7d0fcc7294" providerId="LiveId" clId="{A954C3E3-CC65-4221-92C6-046B72CD92FF}" dt="2024-06-26T14:00:29.817" v="617" actId="208"/>
        <pc:sldMkLst>
          <pc:docMk/>
          <pc:sldMk cId="0" sldId="466"/>
        </pc:sldMkLst>
      </pc:sldChg>
      <pc:sldChg chg="delSp del mod">
        <pc:chgData name="Rajat Sharma" userId="7cb86f7d0fcc7294" providerId="LiveId" clId="{A954C3E3-CC65-4221-92C6-046B72CD92FF}" dt="2024-06-26T14:02:54.460" v="627" actId="47"/>
        <pc:sldMkLst>
          <pc:docMk/>
          <pc:sldMk cId="0" sldId="475"/>
        </pc:sldMkLst>
      </pc:sldChg>
      <pc:sldChg chg="modSp mod">
        <pc:chgData name="Rajat Sharma" userId="7cb86f7d0fcc7294" providerId="LiveId" clId="{A954C3E3-CC65-4221-92C6-046B72CD92FF}" dt="2024-06-26T13:33:35.411" v="156" actId="208"/>
        <pc:sldMkLst>
          <pc:docMk/>
          <pc:sldMk cId="0" sldId="558"/>
        </pc:sldMkLst>
      </pc:sldChg>
      <pc:sldChg chg="modSp mod">
        <pc:chgData name="Rajat Sharma" userId="7cb86f7d0fcc7294" providerId="LiveId" clId="{A954C3E3-CC65-4221-92C6-046B72CD92FF}" dt="2024-06-26T13:33:45.076" v="160" actId="208"/>
        <pc:sldMkLst>
          <pc:docMk/>
          <pc:sldMk cId="0" sldId="559"/>
        </pc:sldMkLst>
      </pc:sldChg>
      <pc:sldChg chg="modSp mod">
        <pc:chgData name="Rajat Sharma" userId="7cb86f7d0fcc7294" providerId="LiveId" clId="{A954C3E3-CC65-4221-92C6-046B72CD92FF}" dt="2024-06-26T13:33:54.673" v="164" actId="208"/>
        <pc:sldMkLst>
          <pc:docMk/>
          <pc:sldMk cId="0" sldId="560"/>
        </pc:sldMkLst>
      </pc:sldChg>
      <pc:sldChg chg="modSp mod">
        <pc:chgData name="Rajat Sharma" userId="7cb86f7d0fcc7294" providerId="LiveId" clId="{A954C3E3-CC65-4221-92C6-046B72CD92FF}" dt="2024-06-26T13:34:03.413" v="168" actId="208"/>
        <pc:sldMkLst>
          <pc:docMk/>
          <pc:sldMk cId="0" sldId="561"/>
        </pc:sldMkLst>
      </pc:sldChg>
      <pc:sldChg chg="modSp mod">
        <pc:chgData name="Rajat Sharma" userId="7cb86f7d0fcc7294" providerId="LiveId" clId="{A954C3E3-CC65-4221-92C6-046B72CD92FF}" dt="2024-06-26T13:34:22.092" v="172" actId="208"/>
        <pc:sldMkLst>
          <pc:docMk/>
          <pc:sldMk cId="0" sldId="562"/>
        </pc:sldMkLst>
      </pc:sldChg>
      <pc:sldChg chg="modSp mod">
        <pc:chgData name="Rajat Sharma" userId="7cb86f7d0fcc7294" providerId="LiveId" clId="{A954C3E3-CC65-4221-92C6-046B72CD92FF}" dt="2024-06-26T13:34:30.520" v="176" actId="208"/>
        <pc:sldMkLst>
          <pc:docMk/>
          <pc:sldMk cId="0" sldId="563"/>
        </pc:sldMkLst>
      </pc:sldChg>
      <pc:sldChg chg="modSp mod">
        <pc:chgData name="Rajat Sharma" userId="7cb86f7d0fcc7294" providerId="LiveId" clId="{A954C3E3-CC65-4221-92C6-046B72CD92FF}" dt="2024-06-26T13:34:39.499" v="178" actId="208"/>
        <pc:sldMkLst>
          <pc:docMk/>
          <pc:sldMk cId="0" sldId="564"/>
        </pc:sldMkLst>
      </pc:sldChg>
      <pc:sldChg chg="modSp mod">
        <pc:chgData name="Rajat Sharma" userId="7cb86f7d0fcc7294" providerId="LiveId" clId="{A954C3E3-CC65-4221-92C6-046B72CD92FF}" dt="2024-06-26T13:34:50.440" v="180" actId="208"/>
        <pc:sldMkLst>
          <pc:docMk/>
          <pc:sldMk cId="0" sldId="565"/>
        </pc:sldMkLst>
      </pc:sldChg>
      <pc:sldChg chg="modSp mod">
        <pc:chgData name="Rajat Sharma" userId="7cb86f7d0fcc7294" providerId="LiveId" clId="{A954C3E3-CC65-4221-92C6-046B72CD92FF}" dt="2024-06-26T13:34:56.360" v="182" actId="208"/>
        <pc:sldMkLst>
          <pc:docMk/>
          <pc:sldMk cId="0" sldId="567"/>
        </pc:sldMkLst>
      </pc:sldChg>
      <pc:sldChg chg="modSp mod">
        <pc:chgData name="Rajat Sharma" userId="7cb86f7d0fcc7294" providerId="LiveId" clId="{A954C3E3-CC65-4221-92C6-046B72CD92FF}" dt="2024-06-26T13:35:25.458" v="187" actId="1076"/>
        <pc:sldMkLst>
          <pc:docMk/>
          <pc:sldMk cId="0" sldId="568"/>
        </pc:sldMkLst>
      </pc:sldChg>
      <pc:sldChg chg="modSp mod modAnim">
        <pc:chgData name="Rajat Sharma" userId="7cb86f7d0fcc7294" providerId="LiveId" clId="{A954C3E3-CC65-4221-92C6-046B72CD92FF}" dt="2024-06-26T13:35:43.914" v="191" actId="20577"/>
        <pc:sldMkLst>
          <pc:docMk/>
          <pc:sldMk cId="0" sldId="569"/>
        </pc:sldMkLst>
      </pc:sldChg>
      <pc:sldChg chg="modSp mod">
        <pc:chgData name="Rajat Sharma" userId="7cb86f7d0fcc7294" providerId="LiveId" clId="{A954C3E3-CC65-4221-92C6-046B72CD92FF}" dt="2024-06-26T13:37:17.764" v="197" actId="208"/>
        <pc:sldMkLst>
          <pc:docMk/>
          <pc:sldMk cId="0" sldId="570"/>
        </pc:sldMkLst>
      </pc:sldChg>
      <pc:sldChg chg="modSp mod">
        <pc:chgData name="Rajat Sharma" userId="7cb86f7d0fcc7294" providerId="LiveId" clId="{A954C3E3-CC65-4221-92C6-046B72CD92FF}" dt="2024-06-26T13:37:29.429" v="201" actId="208"/>
        <pc:sldMkLst>
          <pc:docMk/>
          <pc:sldMk cId="0" sldId="571"/>
        </pc:sldMkLst>
      </pc:sldChg>
      <pc:sldChg chg="modSp mod">
        <pc:chgData name="Rajat Sharma" userId="7cb86f7d0fcc7294" providerId="LiveId" clId="{A954C3E3-CC65-4221-92C6-046B72CD92FF}" dt="2024-06-26T13:38:16.815" v="216" actId="208"/>
        <pc:sldMkLst>
          <pc:docMk/>
          <pc:sldMk cId="0" sldId="597"/>
        </pc:sldMkLst>
      </pc:sldChg>
      <pc:sldChg chg="modSp mod">
        <pc:chgData name="Rajat Sharma" userId="7cb86f7d0fcc7294" providerId="LiveId" clId="{A954C3E3-CC65-4221-92C6-046B72CD92FF}" dt="2024-06-26T13:38:22.087" v="218" actId="208"/>
        <pc:sldMkLst>
          <pc:docMk/>
          <pc:sldMk cId="0" sldId="601"/>
        </pc:sldMkLst>
      </pc:sldChg>
      <pc:sldChg chg="modSp mod">
        <pc:chgData name="Rajat Sharma" userId="7cb86f7d0fcc7294" providerId="LiveId" clId="{A954C3E3-CC65-4221-92C6-046B72CD92FF}" dt="2024-06-26T13:38:28.620" v="220" actId="208"/>
        <pc:sldMkLst>
          <pc:docMk/>
          <pc:sldMk cId="0" sldId="603"/>
        </pc:sldMkLst>
      </pc:sldChg>
      <pc:sldChg chg="modSp mod">
        <pc:chgData name="Rajat Sharma" userId="7cb86f7d0fcc7294" providerId="LiveId" clId="{A954C3E3-CC65-4221-92C6-046B72CD92FF}" dt="2024-06-26T13:38:46.796" v="226" actId="208"/>
        <pc:sldMkLst>
          <pc:docMk/>
          <pc:sldMk cId="0" sldId="605"/>
        </pc:sldMkLst>
      </pc:sldChg>
      <pc:sldChg chg="modSp mod">
        <pc:chgData name="Rajat Sharma" userId="7cb86f7d0fcc7294" providerId="LiveId" clId="{A954C3E3-CC65-4221-92C6-046B72CD92FF}" dt="2024-06-26T13:58:21.434" v="575" actId="208"/>
        <pc:sldMkLst>
          <pc:docMk/>
          <pc:sldMk cId="0" sldId="607"/>
        </pc:sldMkLst>
      </pc:sldChg>
      <pc:sldChg chg="modSp mod">
        <pc:chgData name="Rajat Sharma" userId="7cb86f7d0fcc7294" providerId="LiveId" clId="{A954C3E3-CC65-4221-92C6-046B72CD92FF}" dt="2024-06-26T13:58:30.537" v="578" actId="208"/>
        <pc:sldMkLst>
          <pc:docMk/>
          <pc:sldMk cId="0" sldId="608"/>
        </pc:sldMkLst>
      </pc:sldChg>
      <pc:sldChg chg="modSp mod">
        <pc:chgData name="Rajat Sharma" userId="7cb86f7d0fcc7294" providerId="LiveId" clId="{A954C3E3-CC65-4221-92C6-046B72CD92FF}" dt="2024-06-26T14:00:12.628" v="612" actId="208"/>
        <pc:sldMkLst>
          <pc:docMk/>
          <pc:sldMk cId="0" sldId="614"/>
        </pc:sldMkLst>
      </pc:sldChg>
      <pc:sldChg chg="modSp mod">
        <pc:chgData name="Rajat Sharma" userId="7cb86f7d0fcc7294" providerId="LiveId" clId="{A954C3E3-CC65-4221-92C6-046B72CD92FF}" dt="2024-06-26T13:59:51.279" v="605" actId="208"/>
        <pc:sldMkLst>
          <pc:docMk/>
          <pc:sldMk cId="0" sldId="615"/>
        </pc:sldMkLst>
      </pc:sldChg>
      <pc:sldChg chg="modSp mod">
        <pc:chgData name="Rajat Sharma" userId="7cb86f7d0fcc7294" providerId="LiveId" clId="{A954C3E3-CC65-4221-92C6-046B72CD92FF}" dt="2024-06-26T14:00:04.578" v="609" actId="208"/>
        <pc:sldMkLst>
          <pc:docMk/>
          <pc:sldMk cId="0" sldId="616"/>
        </pc:sldMkLst>
      </pc:sldChg>
      <pc:sldChg chg="modSp mod">
        <pc:chgData name="Rajat Sharma" userId="7cb86f7d0fcc7294" providerId="LiveId" clId="{A954C3E3-CC65-4221-92C6-046B72CD92FF}" dt="2024-06-26T14:00:22.223" v="615" actId="208"/>
        <pc:sldMkLst>
          <pc:docMk/>
          <pc:sldMk cId="0" sldId="619"/>
        </pc:sldMkLst>
      </pc:sldChg>
      <pc:sldChg chg="modSp mod">
        <pc:chgData name="Rajat Sharma" userId="7cb86f7d0fcc7294" providerId="LiveId" clId="{A954C3E3-CC65-4221-92C6-046B72CD92FF}" dt="2024-06-26T13:37:45.481" v="205" actId="208"/>
        <pc:sldMkLst>
          <pc:docMk/>
          <pc:sldMk cId="0" sldId="640"/>
        </pc:sldMkLst>
      </pc:sldChg>
      <pc:sldChg chg="modSp mod">
        <pc:chgData name="Rajat Sharma" userId="7cb86f7d0fcc7294" providerId="LiveId" clId="{A954C3E3-CC65-4221-92C6-046B72CD92FF}" dt="2024-06-26T13:37:50.988" v="207" actId="208"/>
        <pc:sldMkLst>
          <pc:docMk/>
          <pc:sldMk cId="0" sldId="641"/>
        </pc:sldMkLst>
      </pc:sldChg>
      <pc:sldChg chg="modSp mod">
        <pc:chgData name="Rajat Sharma" userId="7cb86f7d0fcc7294" providerId="LiveId" clId="{A954C3E3-CC65-4221-92C6-046B72CD92FF}" dt="2024-06-26T13:37:57.335" v="209" actId="208"/>
        <pc:sldMkLst>
          <pc:docMk/>
          <pc:sldMk cId="0" sldId="642"/>
        </pc:sldMkLst>
      </pc:sldChg>
      <pc:sldChg chg="modSp mod">
        <pc:chgData name="Rajat Sharma" userId="7cb86f7d0fcc7294" providerId="LiveId" clId="{A954C3E3-CC65-4221-92C6-046B72CD92FF}" dt="2024-06-26T13:38:05.774" v="212" actId="1036"/>
        <pc:sldMkLst>
          <pc:docMk/>
          <pc:sldMk cId="0" sldId="643"/>
        </pc:sldMkLst>
      </pc:sldChg>
      <pc:sldChg chg="modSp mod">
        <pc:chgData name="Rajat Sharma" userId="7cb86f7d0fcc7294" providerId="LiveId" clId="{A954C3E3-CC65-4221-92C6-046B72CD92FF}" dt="2024-06-26T13:58:03.640" v="570" actId="208"/>
        <pc:sldMkLst>
          <pc:docMk/>
          <pc:sldMk cId="0" sldId="645"/>
        </pc:sldMkLst>
      </pc:sldChg>
      <pc:sldChg chg="modSp mod">
        <pc:chgData name="Rajat Sharma" userId="7cb86f7d0fcc7294" providerId="LiveId" clId="{A954C3E3-CC65-4221-92C6-046B72CD92FF}" dt="2024-06-26T13:58:10.612" v="572" actId="208"/>
        <pc:sldMkLst>
          <pc:docMk/>
          <pc:sldMk cId="0" sldId="646"/>
        </pc:sldMkLst>
      </pc:sldChg>
      <pc:sldChg chg="modSp mod">
        <pc:chgData name="Rajat Sharma" userId="7cb86f7d0fcc7294" providerId="LiveId" clId="{A954C3E3-CC65-4221-92C6-046B72CD92FF}" dt="2024-06-26T13:58:57.056" v="586" actId="20577"/>
        <pc:sldMkLst>
          <pc:docMk/>
          <pc:sldMk cId="0" sldId="647"/>
        </pc:sldMkLst>
      </pc:sldChg>
      <pc:sldChg chg="modSp mod">
        <pc:chgData name="Rajat Sharma" userId="7cb86f7d0fcc7294" providerId="LiveId" clId="{A954C3E3-CC65-4221-92C6-046B72CD92FF}" dt="2024-06-26T13:59:04.419" v="588" actId="208"/>
        <pc:sldMkLst>
          <pc:docMk/>
          <pc:sldMk cId="0" sldId="648"/>
        </pc:sldMkLst>
      </pc:sldChg>
      <pc:sldChg chg="modSp mod">
        <pc:chgData name="Rajat Sharma" userId="7cb86f7d0fcc7294" providerId="LiveId" clId="{A954C3E3-CC65-4221-92C6-046B72CD92FF}" dt="2024-06-26T13:32:11.116" v="149" actId="208"/>
        <pc:sldMkLst>
          <pc:docMk/>
          <pc:sldMk cId="0" sldId="649"/>
        </pc:sldMkLst>
      </pc:sldChg>
      <pc:sldChg chg="modSp mod">
        <pc:chgData name="Rajat Sharma" userId="7cb86f7d0fcc7294" providerId="LiveId" clId="{A954C3E3-CC65-4221-92C6-046B72CD92FF}" dt="2024-06-26T13:32:23.784" v="151" actId="208"/>
        <pc:sldMkLst>
          <pc:docMk/>
          <pc:sldMk cId="0" sldId="650"/>
        </pc:sldMkLst>
      </pc:sldChg>
      <pc:sldChg chg="modSp mod">
        <pc:chgData name="Rajat Sharma" userId="7cb86f7d0fcc7294" providerId="LiveId" clId="{A954C3E3-CC65-4221-92C6-046B72CD92FF}" dt="2024-06-26T13:33:28.242" v="154" actId="208"/>
        <pc:sldMkLst>
          <pc:docMk/>
          <pc:sldMk cId="0" sldId="651"/>
        </pc:sldMkLst>
      </pc:sldChg>
      <pc:sldChg chg="modSp mod">
        <pc:chgData name="Rajat Sharma" userId="7cb86f7d0fcc7294" providerId="LiveId" clId="{A954C3E3-CC65-4221-92C6-046B72CD92FF}" dt="2024-06-26T13:38:11.304" v="214" actId="208"/>
        <pc:sldMkLst>
          <pc:docMk/>
          <pc:sldMk cId="0" sldId="652"/>
        </pc:sldMkLst>
      </pc:sldChg>
      <pc:sldChg chg="modSp mod">
        <pc:chgData name="Rajat Sharma" userId="7cb86f7d0fcc7294" providerId="LiveId" clId="{A954C3E3-CC65-4221-92C6-046B72CD92FF}" dt="2024-06-26T13:39:01.066" v="230" actId="208"/>
        <pc:sldMkLst>
          <pc:docMk/>
          <pc:sldMk cId="0" sldId="653"/>
        </pc:sldMkLst>
      </pc:sldChg>
      <pc:sldChg chg="modSp mod">
        <pc:chgData name="Rajat Sharma" userId="7cb86f7d0fcc7294" providerId="LiveId" clId="{A954C3E3-CC65-4221-92C6-046B72CD92FF}" dt="2024-06-26T13:42:37.295" v="292" actId="208"/>
        <pc:sldMkLst>
          <pc:docMk/>
          <pc:sldMk cId="0" sldId="654"/>
        </pc:sldMkLst>
      </pc:sldChg>
      <pc:sldChg chg="modSp mod">
        <pc:chgData name="Rajat Sharma" userId="7cb86f7d0fcc7294" providerId="LiveId" clId="{A954C3E3-CC65-4221-92C6-046B72CD92FF}" dt="2024-06-26T13:59:21.592" v="593" actId="1076"/>
        <pc:sldMkLst>
          <pc:docMk/>
          <pc:sldMk cId="0" sldId="655"/>
        </pc:sldMkLst>
      </pc:sldChg>
      <pc:sldChg chg="modSp mod">
        <pc:chgData name="Rajat Sharma" userId="7cb86f7d0fcc7294" providerId="LiveId" clId="{A954C3E3-CC65-4221-92C6-046B72CD92FF}" dt="2024-06-26T13:59:28.800" v="596" actId="208"/>
        <pc:sldMkLst>
          <pc:docMk/>
          <pc:sldMk cId="0" sldId="656"/>
        </pc:sldMkLst>
      </pc:sldChg>
      <pc:sldChg chg="modSp mod">
        <pc:chgData name="Rajat Sharma" userId="7cb86f7d0fcc7294" providerId="LiveId" clId="{A954C3E3-CC65-4221-92C6-046B72CD92FF}" dt="2024-06-26T13:59:35.193" v="599" actId="208"/>
        <pc:sldMkLst>
          <pc:docMk/>
          <pc:sldMk cId="0" sldId="657"/>
        </pc:sldMkLst>
      </pc:sldChg>
      <pc:sldChg chg="modSp mod">
        <pc:chgData name="Rajat Sharma" userId="7cb86f7d0fcc7294" providerId="LiveId" clId="{A954C3E3-CC65-4221-92C6-046B72CD92FF}" dt="2024-06-26T13:59:42.925" v="602" actId="208"/>
        <pc:sldMkLst>
          <pc:docMk/>
          <pc:sldMk cId="0" sldId="658"/>
        </pc:sldMkLst>
      </pc:sldChg>
      <pc:sldChg chg="modSp mod">
        <pc:chgData name="Rajat Sharma" userId="7cb86f7d0fcc7294" providerId="LiveId" clId="{A954C3E3-CC65-4221-92C6-046B72CD92FF}" dt="2024-06-26T13:42:42.911" v="294" actId="208"/>
        <pc:sldMkLst>
          <pc:docMk/>
          <pc:sldMk cId="0" sldId="659"/>
        </pc:sldMkLst>
      </pc:sldChg>
      <pc:sldChg chg="delSp modSp mod">
        <pc:chgData name="Rajat Sharma" userId="7cb86f7d0fcc7294" providerId="LiveId" clId="{A954C3E3-CC65-4221-92C6-046B72CD92FF}" dt="2024-06-26T13:43:08.592" v="300" actId="208"/>
        <pc:sldMkLst>
          <pc:docMk/>
          <pc:sldMk cId="0" sldId="660"/>
        </pc:sldMkLst>
      </pc:sldChg>
      <pc:sldChg chg="modSp mod">
        <pc:chgData name="Rajat Sharma" userId="7cb86f7d0fcc7294" providerId="LiveId" clId="{A954C3E3-CC65-4221-92C6-046B72CD92FF}" dt="2024-06-26T13:49:43.425" v="457" actId="1076"/>
        <pc:sldMkLst>
          <pc:docMk/>
          <pc:sldMk cId="0" sldId="661"/>
        </pc:sldMkLst>
      </pc:sldChg>
      <pc:sldChg chg="modSp mod">
        <pc:chgData name="Rajat Sharma" userId="7cb86f7d0fcc7294" providerId="LiveId" clId="{A954C3E3-CC65-4221-92C6-046B72CD92FF}" dt="2024-06-26T13:49:59.798" v="459" actId="208"/>
        <pc:sldMkLst>
          <pc:docMk/>
          <pc:sldMk cId="0" sldId="662"/>
        </pc:sldMkLst>
      </pc:sldChg>
      <pc:sldChg chg="modSp mod">
        <pc:chgData name="Rajat Sharma" userId="7cb86f7d0fcc7294" providerId="LiveId" clId="{A954C3E3-CC65-4221-92C6-046B72CD92FF}" dt="2024-06-26T13:50:30.219" v="463" actId="14100"/>
        <pc:sldMkLst>
          <pc:docMk/>
          <pc:sldMk cId="0" sldId="663"/>
        </pc:sldMkLst>
      </pc:sldChg>
      <pc:sldChg chg="modSp mod">
        <pc:chgData name="Rajat Sharma" userId="7cb86f7d0fcc7294" providerId="LiveId" clId="{A954C3E3-CC65-4221-92C6-046B72CD92FF}" dt="2024-06-26T13:50:52.483" v="466" actId="208"/>
        <pc:sldMkLst>
          <pc:docMk/>
          <pc:sldMk cId="0" sldId="664"/>
        </pc:sldMkLst>
      </pc:sldChg>
      <pc:sldChg chg="modSp mod">
        <pc:chgData name="Rajat Sharma" userId="7cb86f7d0fcc7294" providerId="LiveId" clId="{A954C3E3-CC65-4221-92C6-046B72CD92FF}" dt="2024-06-26T13:51:11.625" v="469" actId="208"/>
        <pc:sldMkLst>
          <pc:docMk/>
          <pc:sldMk cId="0" sldId="666"/>
        </pc:sldMkLst>
      </pc:sldChg>
      <pc:sldChg chg="modSp mod">
        <pc:chgData name="Rajat Sharma" userId="7cb86f7d0fcc7294" providerId="LiveId" clId="{A954C3E3-CC65-4221-92C6-046B72CD92FF}" dt="2024-06-26T13:51:52.926" v="480" actId="1076"/>
        <pc:sldMkLst>
          <pc:docMk/>
          <pc:sldMk cId="0" sldId="668"/>
        </pc:sldMkLst>
      </pc:sldChg>
      <pc:sldChg chg="addSp delSp modSp mod">
        <pc:chgData name="Rajat Sharma" userId="7cb86f7d0fcc7294" providerId="LiveId" clId="{A954C3E3-CC65-4221-92C6-046B72CD92FF}" dt="2024-06-26T13:51:42.155" v="477" actId="1076"/>
        <pc:sldMkLst>
          <pc:docMk/>
          <pc:sldMk cId="0" sldId="669"/>
        </pc:sldMkLst>
      </pc:sldChg>
      <pc:sldChg chg="delSp modSp mod delAnim">
        <pc:chgData name="Rajat Sharma" userId="7cb86f7d0fcc7294" providerId="LiveId" clId="{A954C3E3-CC65-4221-92C6-046B72CD92FF}" dt="2024-06-26T14:01:41.032" v="625"/>
        <pc:sldMkLst>
          <pc:docMk/>
          <pc:sldMk cId="0" sldId="671"/>
        </pc:sldMkLst>
      </pc:sldChg>
      <pc:sldChg chg="modSp mod">
        <pc:chgData name="Rajat Sharma" userId="7cb86f7d0fcc7294" providerId="LiveId" clId="{A954C3E3-CC65-4221-92C6-046B72CD92FF}" dt="2024-06-26T13:58:36.838" v="580" actId="208"/>
        <pc:sldMkLst>
          <pc:docMk/>
          <pc:sldMk cId="0" sldId="673"/>
        </pc:sldMkLst>
      </pc:sldChg>
      <pc:sldChg chg="modSp mod">
        <pc:chgData name="Rajat Sharma" userId="7cb86f7d0fcc7294" providerId="LiveId" clId="{A954C3E3-CC65-4221-92C6-046B72CD92FF}" dt="2024-06-26T13:53:47.868" v="507" actId="208"/>
        <pc:sldMkLst>
          <pc:docMk/>
          <pc:sldMk cId="0" sldId="675"/>
        </pc:sldMkLst>
      </pc:sldChg>
      <pc:sldChg chg="modSp mod">
        <pc:chgData name="Rajat Sharma" userId="7cb86f7d0fcc7294" providerId="LiveId" clId="{A954C3E3-CC65-4221-92C6-046B72CD92FF}" dt="2024-06-26T13:54:05.639" v="511" actId="208"/>
        <pc:sldMkLst>
          <pc:docMk/>
          <pc:sldMk cId="0" sldId="676"/>
        </pc:sldMkLst>
      </pc:sldChg>
      <pc:sldChg chg="modSp mod">
        <pc:chgData name="Rajat Sharma" userId="7cb86f7d0fcc7294" providerId="LiveId" clId="{A954C3E3-CC65-4221-92C6-046B72CD92FF}" dt="2024-06-26T13:54:21.362" v="516" actId="208"/>
        <pc:sldMkLst>
          <pc:docMk/>
          <pc:sldMk cId="0" sldId="677"/>
        </pc:sldMkLst>
      </pc:sldChg>
      <pc:sldChg chg="modSp mod">
        <pc:chgData name="Rajat Sharma" userId="7cb86f7d0fcc7294" providerId="LiveId" clId="{A954C3E3-CC65-4221-92C6-046B72CD92FF}" dt="2024-06-26T13:54:37.081" v="520" actId="208"/>
        <pc:sldMkLst>
          <pc:docMk/>
          <pc:sldMk cId="0" sldId="678"/>
        </pc:sldMkLst>
      </pc:sldChg>
      <pc:sldChg chg="modSp mod">
        <pc:chgData name="Rajat Sharma" userId="7cb86f7d0fcc7294" providerId="LiveId" clId="{A954C3E3-CC65-4221-92C6-046B72CD92FF}" dt="2024-06-26T13:42:18.674" v="286" actId="208"/>
        <pc:sldMkLst>
          <pc:docMk/>
          <pc:sldMk cId="0" sldId="685"/>
        </pc:sldMkLst>
      </pc:sldChg>
      <pc:sldChg chg="modSp mod">
        <pc:chgData name="Rajat Sharma" userId="7cb86f7d0fcc7294" providerId="LiveId" clId="{A954C3E3-CC65-4221-92C6-046B72CD92FF}" dt="2024-06-26T13:42:27.109" v="288" actId="208"/>
        <pc:sldMkLst>
          <pc:docMk/>
          <pc:sldMk cId="0" sldId="686"/>
        </pc:sldMkLst>
      </pc:sldChg>
      <pc:sldChg chg="modSp mod">
        <pc:chgData name="Rajat Sharma" userId="7cb86f7d0fcc7294" providerId="LiveId" clId="{A954C3E3-CC65-4221-92C6-046B72CD92FF}" dt="2024-06-26T13:42:31.846" v="290" actId="208"/>
        <pc:sldMkLst>
          <pc:docMk/>
          <pc:sldMk cId="0" sldId="687"/>
        </pc:sldMkLst>
      </pc:sldChg>
      <pc:sldChg chg="modSp mod">
        <pc:chgData name="Rajat Sharma" userId="7cb86f7d0fcc7294" providerId="LiveId" clId="{A954C3E3-CC65-4221-92C6-046B72CD92FF}" dt="2024-06-26T13:41:18.889" v="269" actId="208"/>
        <pc:sldMkLst>
          <pc:docMk/>
          <pc:sldMk cId="0" sldId="690"/>
        </pc:sldMkLst>
      </pc:sldChg>
      <pc:sldChg chg="modSp mod">
        <pc:chgData name="Rajat Sharma" userId="7cb86f7d0fcc7294" providerId="LiveId" clId="{A954C3E3-CC65-4221-92C6-046B72CD92FF}" dt="2024-06-26T13:41:24.671" v="271" actId="208"/>
        <pc:sldMkLst>
          <pc:docMk/>
          <pc:sldMk cId="0" sldId="691"/>
        </pc:sldMkLst>
      </pc:sldChg>
      <pc:sldChg chg="modSp mod">
        <pc:chgData name="Rajat Sharma" userId="7cb86f7d0fcc7294" providerId="LiveId" clId="{A954C3E3-CC65-4221-92C6-046B72CD92FF}" dt="2024-06-26T13:41:29.839" v="273" actId="208"/>
        <pc:sldMkLst>
          <pc:docMk/>
          <pc:sldMk cId="0" sldId="692"/>
        </pc:sldMkLst>
      </pc:sldChg>
      <pc:sldChg chg="modSp mod">
        <pc:chgData name="Rajat Sharma" userId="7cb86f7d0fcc7294" providerId="LiveId" clId="{A954C3E3-CC65-4221-92C6-046B72CD92FF}" dt="2024-06-26T13:41:34.547" v="275" actId="208"/>
        <pc:sldMkLst>
          <pc:docMk/>
          <pc:sldMk cId="0" sldId="693"/>
        </pc:sldMkLst>
      </pc:sldChg>
      <pc:sldChg chg="modSp mod">
        <pc:chgData name="Rajat Sharma" userId="7cb86f7d0fcc7294" providerId="LiveId" clId="{A954C3E3-CC65-4221-92C6-046B72CD92FF}" dt="2024-06-26T13:41:40.096" v="277" actId="208"/>
        <pc:sldMkLst>
          <pc:docMk/>
          <pc:sldMk cId="0" sldId="694"/>
        </pc:sldMkLst>
      </pc:sldChg>
      <pc:sldChg chg="modSp mod">
        <pc:chgData name="Rajat Sharma" userId="7cb86f7d0fcc7294" providerId="LiveId" clId="{A954C3E3-CC65-4221-92C6-046B72CD92FF}" dt="2024-06-26T13:48:22.019" v="440" actId="208"/>
        <pc:sldMkLst>
          <pc:docMk/>
          <pc:sldMk cId="0" sldId="695"/>
        </pc:sldMkLst>
      </pc:sldChg>
      <pc:sldChg chg="modSp mod">
        <pc:chgData name="Rajat Sharma" userId="7cb86f7d0fcc7294" providerId="LiveId" clId="{A954C3E3-CC65-4221-92C6-046B72CD92FF}" dt="2024-06-26T13:55:54.608" v="540" actId="20577"/>
        <pc:sldMkLst>
          <pc:docMk/>
          <pc:sldMk cId="0" sldId="704"/>
        </pc:sldMkLst>
      </pc:sldChg>
      <pc:sldChg chg="modSp mod">
        <pc:chgData name="Rajat Sharma" userId="7cb86f7d0fcc7294" providerId="LiveId" clId="{A954C3E3-CC65-4221-92C6-046B72CD92FF}" dt="2024-06-26T13:42:00.534" v="281" actId="208"/>
        <pc:sldMkLst>
          <pc:docMk/>
          <pc:sldMk cId="0" sldId="737"/>
        </pc:sldMkLst>
      </pc:sldChg>
      <pc:sldChg chg="modSp mod">
        <pc:chgData name="Rajat Sharma" userId="7cb86f7d0fcc7294" providerId="LiveId" clId="{A954C3E3-CC65-4221-92C6-046B72CD92FF}" dt="2024-06-26T13:42:08.345" v="284" actId="1076"/>
        <pc:sldMkLst>
          <pc:docMk/>
          <pc:sldMk cId="0" sldId="738"/>
        </pc:sldMkLst>
      </pc:sldChg>
      <pc:sldChg chg="modSp mod">
        <pc:chgData name="Rajat Sharma" userId="7cb86f7d0fcc7294" providerId="LiveId" clId="{A954C3E3-CC65-4221-92C6-046B72CD92FF}" dt="2024-06-26T13:48:35.422" v="443" actId="208"/>
        <pc:sldMkLst>
          <pc:docMk/>
          <pc:sldMk cId="0" sldId="739"/>
        </pc:sldMkLst>
      </pc:sldChg>
      <pc:sldChg chg="modSp mod">
        <pc:chgData name="Rajat Sharma" userId="7cb86f7d0fcc7294" providerId="LiveId" clId="{A954C3E3-CC65-4221-92C6-046B72CD92FF}" dt="2024-06-26T13:48:45.696" v="446" actId="208"/>
        <pc:sldMkLst>
          <pc:docMk/>
          <pc:sldMk cId="0" sldId="740"/>
        </pc:sldMkLst>
      </pc:sldChg>
      <pc:sldChg chg="modSp mod">
        <pc:chgData name="Rajat Sharma" userId="7cb86f7d0fcc7294" providerId="LiveId" clId="{A954C3E3-CC65-4221-92C6-046B72CD92FF}" dt="2024-06-26T13:48:56.428" v="449" actId="208"/>
        <pc:sldMkLst>
          <pc:docMk/>
          <pc:sldMk cId="0" sldId="741"/>
        </pc:sldMkLst>
      </pc:sldChg>
      <pc:sldChg chg="modSp mod">
        <pc:chgData name="Rajat Sharma" userId="7cb86f7d0fcc7294" providerId="LiveId" clId="{A954C3E3-CC65-4221-92C6-046B72CD92FF}" dt="2024-06-26T13:49:13.114" v="453" actId="208"/>
        <pc:sldMkLst>
          <pc:docMk/>
          <pc:sldMk cId="0" sldId="742"/>
        </pc:sldMkLst>
      </pc:sldChg>
      <pc:sldChg chg="modSp mod">
        <pc:chgData name="Rajat Sharma" userId="7cb86f7d0fcc7294" providerId="LiveId" clId="{A954C3E3-CC65-4221-92C6-046B72CD92FF}" dt="2024-06-26T13:52:12.200" v="483" actId="208"/>
        <pc:sldMkLst>
          <pc:docMk/>
          <pc:sldMk cId="0" sldId="743"/>
        </pc:sldMkLst>
      </pc:sldChg>
      <pc:sldChg chg="modSp mod">
        <pc:chgData name="Rajat Sharma" userId="7cb86f7d0fcc7294" providerId="LiveId" clId="{A954C3E3-CC65-4221-92C6-046B72CD92FF}" dt="2024-06-26T13:52:28.256" v="486" actId="208"/>
        <pc:sldMkLst>
          <pc:docMk/>
          <pc:sldMk cId="0" sldId="744"/>
        </pc:sldMkLst>
      </pc:sldChg>
      <pc:sldChg chg="modSp mod">
        <pc:chgData name="Rajat Sharma" userId="7cb86f7d0fcc7294" providerId="LiveId" clId="{A954C3E3-CC65-4221-92C6-046B72CD92FF}" dt="2024-06-26T13:53:00.889" v="489" actId="208"/>
        <pc:sldMkLst>
          <pc:docMk/>
          <pc:sldMk cId="0" sldId="745"/>
        </pc:sldMkLst>
      </pc:sldChg>
      <pc:sldChg chg="modSp mod">
        <pc:chgData name="Rajat Sharma" userId="7cb86f7d0fcc7294" providerId="LiveId" clId="{A954C3E3-CC65-4221-92C6-046B72CD92FF}" dt="2024-06-26T13:53:35.191" v="504" actId="208"/>
        <pc:sldMkLst>
          <pc:docMk/>
          <pc:sldMk cId="0" sldId="746"/>
        </pc:sldMkLst>
      </pc:sldChg>
      <pc:sldChg chg="modSp mod">
        <pc:chgData name="Rajat Sharma" userId="7cb86f7d0fcc7294" providerId="LiveId" clId="{A954C3E3-CC65-4221-92C6-046B72CD92FF}" dt="2024-06-26T13:54:55.356" v="526" actId="208"/>
        <pc:sldMkLst>
          <pc:docMk/>
          <pc:sldMk cId="0" sldId="747"/>
        </pc:sldMkLst>
      </pc:sldChg>
      <pc:sldChg chg="modSp mod">
        <pc:chgData name="Rajat Sharma" userId="7cb86f7d0fcc7294" providerId="LiveId" clId="{A954C3E3-CC65-4221-92C6-046B72CD92FF}" dt="2024-06-26T13:55:28.906" v="531" actId="208"/>
        <pc:sldMkLst>
          <pc:docMk/>
          <pc:sldMk cId="0" sldId="748"/>
        </pc:sldMkLst>
      </pc:sldChg>
      <pc:sldChg chg="modSp mod">
        <pc:chgData name="Rajat Sharma" userId="7cb86f7d0fcc7294" providerId="LiveId" clId="{A954C3E3-CC65-4221-92C6-046B72CD92FF}" dt="2024-06-26T13:55:36.803" v="533" actId="208"/>
        <pc:sldMkLst>
          <pc:docMk/>
          <pc:sldMk cId="0" sldId="749"/>
        </pc:sldMkLst>
      </pc:sldChg>
      <pc:sldChg chg="modSp mod">
        <pc:chgData name="Rajat Sharma" userId="7cb86f7d0fcc7294" providerId="LiveId" clId="{A954C3E3-CC65-4221-92C6-046B72CD92FF}" dt="2024-06-26T13:55:43.665" v="536" actId="208"/>
        <pc:sldMkLst>
          <pc:docMk/>
          <pc:sldMk cId="0" sldId="750"/>
        </pc:sldMkLst>
      </pc:sldChg>
      <pc:sldChg chg="modSp mod">
        <pc:chgData name="Rajat Sharma" userId="7cb86f7d0fcc7294" providerId="LiveId" clId="{A954C3E3-CC65-4221-92C6-046B72CD92FF}" dt="2024-06-26T13:56:34.920" v="550" actId="27636"/>
        <pc:sldMkLst>
          <pc:docMk/>
          <pc:sldMk cId="0" sldId="751"/>
        </pc:sldMkLst>
      </pc:sldChg>
      <pc:sldChg chg="modSp mod">
        <pc:chgData name="Rajat Sharma" userId="7cb86f7d0fcc7294" providerId="LiveId" clId="{A954C3E3-CC65-4221-92C6-046B72CD92FF}" dt="2024-06-26T13:57:06.664" v="557" actId="403"/>
        <pc:sldMkLst>
          <pc:docMk/>
          <pc:sldMk cId="0" sldId="752"/>
        </pc:sldMkLst>
      </pc:sldChg>
      <pc:sldChg chg="modSp mod">
        <pc:chgData name="Rajat Sharma" userId="7cb86f7d0fcc7294" providerId="LiveId" clId="{A954C3E3-CC65-4221-92C6-046B72CD92FF}" dt="2024-06-26T13:57:35.325" v="562" actId="208"/>
        <pc:sldMkLst>
          <pc:docMk/>
          <pc:sldMk cId="0" sldId="753"/>
        </pc:sldMkLst>
      </pc:sldChg>
      <pc:sldChg chg="modSp mod">
        <pc:chgData name="Rajat Sharma" userId="7cb86f7d0fcc7294" providerId="LiveId" clId="{A954C3E3-CC65-4221-92C6-046B72CD92FF}" dt="2024-06-26T13:57:55.963" v="568" actId="208"/>
        <pc:sldMkLst>
          <pc:docMk/>
          <pc:sldMk cId="0" sldId="754"/>
        </pc:sldMkLst>
      </pc:sldChg>
      <pc:sldChg chg="modSp mod">
        <pc:chgData name="Rajat Sharma" userId="7cb86f7d0fcc7294" providerId="LiveId" clId="{A954C3E3-CC65-4221-92C6-046B72CD92FF}" dt="2024-06-26T13:59:10.852" v="590" actId="208"/>
        <pc:sldMkLst>
          <pc:docMk/>
          <pc:sldMk cId="0" sldId="770"/>
        </pc:sldMkLst>
      </pc:sldChg>
      <pc:sldChg chg="modSp mod">
        <pc:chgData name="Rajat Sharma" userId="7cb86f7d0fcc7294" providerId="LiveId" clId="{A954C3E3-CC65-4221-92C6-046B72CD92FF}" dt="2024-06-26T13:37:12.659" v="195" actId="208"/>
        <pc:sldMkLst>
          <pc:docMk/>
          <pc:sldMk cId="0" sldId="771"/>
        </pc:sldMkLst>
      </pc:sldChg>
      <pc:sldChg chg="addSp delSp modSp mod setBg">
        <pc:chgData name="Rajat Sharma" userId="7cb86f7d0fcc7294" providerId="LiveId" clId="{A954C3E3-CC65-4221-92C6-046B72CD92FF}" dt="2024-06-26T14:11:27.652" v="634" actId="14100"/>
        <pc:sldMkLst>
          <pc:docMk/>
          <pc:sldMk cId="456293195" sldId="830"/>
        </pc:sldMkLst>
      </pc:sldChg>
      <pc:sldChg chg="modSp mod">
        <pc:chgData name="Rajat Sharma" userId="7cb86f7d0fcc7294" providerId="LiveId" clId="{A954C3E3-CC65-4221-92C6-046B72CD92FF}" dt="2024-06-26T13:43:44.796" v="311" actId="208"/>
        <pc:sldMkLst>
          <pc:docMk/>
          <pc:sldMk cId="0" sldId="926"/>
        </pc:sldMkLst>
      </pc:sldChg>
      <pc:sldChg chg="addSp delSp modSp mod">
        <pc:chgData name="Rajat Sharma" userId="7cb86f7d0fcc7294" providerId="LiveId" clId="{A954C3E3-CC65-4221-92C6-046B72CD92FF}" dt="2024-06-26T13:44:46.467" v="361" actId="113"/>
        <pc:sldMkLst>
          <pc:docMk/>
          <pc:sldMk cId="0" sldId="927"/>
        </pc:sldMkLst>
      </pc:sldChg>
      <pc:sldChg chg="modSp mod">
        <pc:chgData name="Rajat Sharma" userId="7cb86f7d0fcc7294" providerId="LiveId" clId="{A954C3E3-CC65-4221-92C6-046B72CD92FF}" dt="2024-06-26T13:45:02.670" v="365" actId="208"/>
        <pc:sldMkLst>
          <pc:docMk/>
          <pc:sldMk cId="0" sldId="928"/>
        </pc:sldMkLst>
      </pc:sldChg>
      <pc:sldChg chg="modSp mod">
        <pc:chgData name="Rajat Sharma" userId="7cb86f7d0fcc7294" providerId="LiveId" clId="{A954C3E3-CC65-4221-92C6-046B72CD92FF}" dt="2024-06-26T13:45:13.482" v="369" actId="208"/>
        <pc:sldMkLst>
          <pc:docMk/>
          <pc:sldMk cId="0" sldId="929"/>
        </pc:sldMkLst>
      </pc:sldChg>
      <pc:sldChg chg="modSp mod">
        <pc:chgData name="Rajat Sharma" userId="7cb86f7d0fcc7294" providerId="LiveId" clId="{A954C3E3-CC65-4221-92C6-046B72CD92FF}" dt="2024-06-26T13:45:28.154" v="375" actId="208"/>
        <pc:sldMkLst>
          <pc:docMk/>
          <pc:sldMk cId="0" sldId="930"/>
        </pc:sldMkLst>
      </pc:sldChg>
      <pc:sldChg chg="modSp mod">
        <pc:chgData name="Rajat Sharma" userId="7cb86f7d0fcc7294" providerId="LiveId" clId="{A954C3E3-CC65-4221-92C6-046B72CD92FF}" dt="2024-06-26T13:45:41.951" v="379" actId="208"/>
        <pc:sldMkLst>
          <pc:docMk/>
          <pc:sldMk cId="0" sldId="931"/>
        </pc:sldMkLst>
      </pc:sldChg>
      <pc:sldChg chg="modSp mod">
        <pc:chgData name="Rajat Sharma" userId="7cb86f7d0fcc7294" providerId="LiveId" clId="{A954C3E3-CC65-4221-92C6-046B72CD92FF}" dt="2024-06-26T13:45:49.361" v="382" actId="208"/>
        <pc:sldMkLst>
          <pc:docMk/>
          <pc:sldMk cId="0" sldId="937"/>
        </pc:sldMkLst>
      </pc:sldChg>
      <pc:sldChg chg="modSp mod">
        <pc:chgData name="Rajat Sharma" userId="7cb86f7d0fcc7294" providerId="LiveId" clId="{A954C3E3-CC65-4221-92C6-046B72CD92FF}" dt="2024-06-26T13:45:56.008" v="385" actId="208"/>
        <pc:sldMkLst>
          <pc:docMk/>
          <pc:sldMk cId="0" sldId="938"/>
        </pc:sldMkLst>
      </pc:sldChg>
      <pc:sldChg chg="modSp mod">
        <pc:chgData name="Rajat Sharma" userId="7cb86f7d0fcc7294" providerId="LiveId" clId="{A954C3E3-CC65-4221-92C6-046B72CD92FF}" dt="2024-06-26T13:46:05.029" v="389" actId="208"/>
        <pc:sldMkLst>
          <pc:docMk/>
          <pc:sldMk cId="0" sldId="939"/>
        </pc:sldMkLst>
      </pc:sldChg>
      <pc:sldChg chg="modSp mod">
        <pc:chgData name="Rajat Sharma" userId="7cb86f7d0fcc7294" providerId="LiveId" clId="{A954C3E3-CC65-4221-92C6-046B72CD92FF}" dt="2024-06-26T13:46:12.420" v="392" actId="208"/>
        <pc:sldMkLst>
          <pc:docMk/>
          <pc:sldMk cId="0" sldId="940"/>
        </pc:sldMkLst>
      </pc:sldChg>
      <pc:sldChg chg="modSp mod">
        <pc:chgData name="Rajat Sharma" userId="7cb86f7d0fcc7294" providerId="LiveId" clId="{A954C3E3-CC65-4221-92C6-046B72CD92FF}" dt="2024-06-26T13:46:21.843" v="396" actId="208"/>
        <pc:sldMkLst>
          <pc:docMk/>
          <pc:sldMk cId="0" sldId="941"/>
        </pc:sldMkLst>
      </pc:sldChg>
      <pc:sldChg chg="modSp mod">
        <pc:chgData name="Rajat Sharma" userId="7cb86f7d0fcc7294" providerId="LiveId" clId="{A954C3E3-CC65-4221-92C6-046B72CD92FF}" dt="2024-06-26T13:46:38.064" v="403" actId="208"/>
        <pc:sldMkLst>
          <pc:docMk/>
          <pc:sldMk cId="0" sldId="942"/>
        </pc:sldMkLst>
      </pc:sldChg>
      <pc:sldChg chg="modSp mod">
        <pc:chgData name="Rajat Sharma" userId="7cb86f7d0fcc7294" providerId="LiveId" clId="{A954C3E3-CC65-4221-92C6-046B72CD92FF}" dt="2024-06-26T13:46:50.814" v="407" actId="1076"/>
        <pc:sldMkLst>
          <pc:docMk/>
          <pc:sldMk cId="0" sldId="943"/>
        </pc:sldMkLst>
      </pc:sldChg>
      <pc:sldChg chg="modSp mod">
        <pc:chgData name="Rajat Sharma" userId="7cb86f7d0fcc7294" providerId="LiveId" clId="{A954C3E3-CC65-4221-92C6-046B72CD92FF}" dt="2024-06-26T13:47:18.144" v="415" actId="1076"/>
        <pc:sldMkLst>
          <pc:docMk/>
          <pc:sldMk cId="0" sldId="944"/>
        </pc:sldMkLst>
      </pc:sldChg>
      <pc:sldChg chg="modSp mod">
        <pc:chgData name="Rajat Sharma" userId="7cb86f7d0fcc7294" providerId="LiveId" clId="{A954C3E3-CC65-4221-92C6-046B72CD92FF}" dt="2024-06-26T13:47:28.866" v="419" actId="208"/>
        <pc:sldMkLst>
          <pc:docMk/>
          <pc:sldMk cId="0" sldId="945"/>
        </pc:sldMkLst>
      </pc:sldChg>
      <pc:sldChg chg="modSp mod">
        <pc:chgData name="Rajat Sharma" userId="7cb86f7d0fcc7294" providerId="LiveId" clId="{A954C3E3-CC65-4221-92C6-046B72CD92FF}" dt="2024-06-26T13:47:40.919" v="424" actId="20577"/>
        <pc:sldMkLst>
          <pc:docMk/>
          <pc:sldMk cId="0" sldId="946"/>
        </pc:sldMkLst>
      </pc:sldChg>
      <pc:sldChg chg="modSp mod">
        <pc:chgData name="Rajat Sharma" userId="7cb86f7d0fcc7294" providerId="LiveId" clId="{A954C3E3-CC65-4221-92C6-046B72CD92FF}" dt="2024-06-26T13:47:56.013" v="429" actId="208"/>
        <pc:sldMkLst>
          <pc:docMk/>
          <pc:sldMk cId="0" sldId="947"/>
        </pc:sldMkLst>
      </pc:sldChg>
      <pc:sldChg chg="modSp mod">
        <pc:chgData name="Rajat Sharma" userId="7cb86f7d0fcc7294" providerId="LiveId" clId="{A954C3E3-CC65-4221-92C6-046B72CD92FF}" dt="2024-06-26T13:48:05.352" v="433" actId="208"/>
        <pc:sldMkLst>
          <pc:docMk/>
          <pc:sldMk cId="0" sldId="948"/>
        </pc:sldMkLst>
      </pc:sldChg>
      <pc:sldChg chg="modSp mod">
        <pc:chgData name="Rajat Sharma" userId="7cb86f7d0fcc7294" providerId="LiveId" clId="{A954C3E3-CC65-4221-92C6-046B72CD92FF}" dt="2024-06-26T13:48:16.616" v="438" actId="208"/>
        <pc:sldMkLst>
          <pc:docMk/>
          <pc:sldMk cId="0" sldId="949"/>
        </pc:sldMkLst>
      </pc:sldChg>
      <pc:sldMasterChg chg="setBg modSldLayout">
        <pc:chgData name="Rajat Sharma" userId="7cb86f7d0fcc7294" providerId="LiveId" clId="{A954C3E3-CC65-4221-92C6-046B72CD92FF}" dt="2024-06-26T13:29:29.602" v="119"/>
        <pc:sldMasterMkLst>
          <pc:docMk/>
          <pc:sldMasterMk cId="971627053" sldId="2147483648"/>
        </pc:sldMasterMkLst>
        <pc:sldLayoutChg chg="setBg">
          <pc:chgData name="Rajat Sharma" userId="7cb86f7d0fcc7294" providerId="LiveId" clId="{A954C3E3-CC65-4221-92C6-046B72CD92FF}" dt="2024-06-26T13:29:29.602" v="119"/>
          <pc:sldLayoutMkLst>
            <pc:docMk/>
            <pc:sldMasterMk cId="971627053" sldId="2147483648"/>
            <pc:sldLayoutMk cId="3318621805" sldId="2147483649"/>
          </pc:sldLayoutMkLst>
        </pc:sldLayoutChg>
        <pc:sldLayoutChg chg="setBg">
          <pc:chgData name="Rajat Sharma" userId="7cb86f7d0fcc7294" providerId="LiveId" clId="{A954C3E3-CC65-4221-92C6-046B72CD92FF}" dt="2024-06-26T13:29:29.602" v="119"/>
          <pc:sldLayoutMkLst>
            <pc:docMk/>
            <pc:sldMasterMk cId="971627053" sldId="2147483648"/>
            <pc:sldLayoutMk cId="1506600216" sldId="2147483650"/>
          </pc:sldLayoutMkLst>
        </pc:sldLayoutChg>
        <pc:sldLayoutChg chg="setBg">
          <pc:chgData name="Rajat Sharma" userId="7cb86f7d0fcc7294" providerId="LiveId" clId="{A954C3E3-CC65-4221-92C6-046B72CD92FF}" dt="2024-06-26T13:29:29.602" v="119"/>
          <pc:sldLayoutMkLst>
            <pc:docMk/>
            <pc:sldMasterMk cId="971627053" sldId="2147483648"/>
            <pc:sldLayoutMk cId="2676941452" sldId="2147483651"/>
          </pc:sldLayoutMkLst>
        </pc:sldLayoutChg>
        <pc:sldLayoutChg chg="setBg">
          <pc:chgData name="Rajat Sharma" userId="7cb86f7d0fcc7294" providerId="LiveId" clId="{A954C3E3-CC65-4221-92C6-046B72CD92FF}" dt="2024-06-26T13:29:29.602" v="119"/>
          <pc:sldLayoutMkLst>
            <pc:docMk/>
            <pc:sldMasterMk cId="971627053" sldId="2147483648"/>
            <pc:sldLayoutMk cId="1025723062" sldId="2147483652"/>
          </pc:sldLayoutMkLst>
        </pc:sldLayoutChg>
        <pc:sldLayoutChg chg="setBg">
          <pc:chgData name="Rajat Sharma" userId="7cb86f7d0fcc7294" providerId="LiveId" clId="{A954C3E3-CC65-4221-92C6-046B72CD92FF}" dt="2024-06-26T13:29:29.602" v="119"/>
          <pc:sldLayoutMkLst>
            <pc:docMk/>
            <pc:sldMasterMk cId="971627053" sldId="2147483648"/>
            <pc:sldLayoutMk cId="3910459434" sldId="2147483653"/>
          </pc:sldLayoutMkLst>
        </pc:sldLayoutChg>
        <pc:sldLayoutChg chg="setBg">
          <pc:chgData name="Rajat Sharma" userId="7cb86f7d0fcc7294" providerId="LiveId" clId="{A954C3E3-CC65-4221-92C6-046B72CD92FF}" dt="2024-06-26T13:29:29.602" v="119"/>
          <pc:sldLayoutMkLst>
            <pc:docMk/>
            <pc:sldMasterMk cId="971627053" sldId="2147483648"/>
            <pc:sldLayoutMk cId="2911963760" sldId="2147483654"/>
          </pc:sldLayoutMkLst>
        </pc:sldLayoutChg>
        <pc:sldLayoutChg chg="setBg">
          <pc:chgData name="Rajat Sharma" userId="7cb86f7d0fcc7294" providerId="LiveId" clId="{A954C3E3-CC65-4221-92C6-046B72CD92FF}" dt="2024-06-26T13:29:29.602" v="119"/>
          <pc:sldLayoutMkLst>
            <pc:docMk/>
            <pc:sldMasterMk cId="971627053" sldId="2147483648"/>
            <pc:sldLayoutMk cId="2021764209" sldId="2147483655"/>
          </pc:sldLayoutMkLst>
        </pc:sldLayoutChg>
        <pc:sldLayoutChg chg="setBg">
          <pc:chgData name="Rajat Sharma" userId="7cb86f7d0fcc7294" providerId="LiveId" clId="{A954C3E3-CC65-4221-92C6-046B72CD92FF}" dt="2024-06-26T13:29:29.602" v="119"/>
          <pc:sldLayoutMkLst>
            <pc:docMk/>
            <pc:sldMasterMk cId="971627053" sldId="2147483648"/>
            <pc:sldLayoutMk cId="1850075282" sldId="2147483656"/>
          </pc:sldLayoutMkLst>
        </pc:sldLayoutChg>
        <pc:sldLayoutChg chg="setBg">
          <pc:chgData name="Rajat Sharma" userId="7cb86f7d0fcc7294" providerId="LiveId" clId="{A954C3E3-CC65-4221-92C6-046B72CD92FF}" dt="2024-06-26T13:29:29.602" v="119"/>
          <pc:sldLayoutMkLst>
            <pc:docMk/>
            <pc:sldMasterMk cId="971627053" sldId="2147483648"/>
            <pc:sldLayoutMk cId="1267203465" sldId="2147483657"/>
          </pc:sldLayoutMkLst>
        </pc:sldLayoutChg>
        <pc:sldLayoutChg chg="setBg">
          <pc:chgData name="Rajat Sharma" userId="7cb86f7d0fcc7294" providerId="LiveId" clId="{A954C3E3-CC65-4221-92C6-046B72CD92FF}" dt="2024-06-26T13:29:29.602" v="119"/>
          <pc:sldLayoutMkLst>
            <pc:docMk/>
            <pc:sldMasterMk cId="971627053" sldId="2147483648"/>
            <pc:sldLayoutMk cId="3056492305" sldId="2147483658"/>
          </pc:sldLayoutMkLst>
        </pc:sldLayoutChg>
        <pc:sldLayoutChg chg="setBg">
          <pc:chgData name="Rajat Sharma" userId="7cb86f7d0fcc7294" providerId="LiveId" clId="{A954C3E3-CC65-4221-92C6-046B72CD92FF}" dt="2024-06-26T13:29:29.602" v="119"/>
          <pc:sldLayoutMkLst>
            <pc:docMk/>
            <pc:sldMasterMk cId="971627053" sldId="2147483648"/>
            <pc:sldLayoutMk cId="2413598998" sldId="2147483659"/>
          </pc:sldLayoutMkLst>
        </pc:sldLayoutChg>
      </pc:sldMasterChg>
    </pc:docChg>
  </pc:docChgLst>
  <pc:docChgLst>
    <pc:chgData name="Priya goel" userId="a5d2d9392ddacb4c" providerId="LiveId" clId="{B93E62AF-C598-41FA-9FB3-563528216C00}"/>
    <pc:docChg chg="custSel addSld modSld">
      <pc:chgData name="Priya goel" userId="a5d2d9392ddacb4c" providerId="LiveId" clId="{B93E62AF-C598-41FA-9FB3-563528216C00}" dt="2025-01-07T15:11:31.937" v="18" actId="1076"/>
      <pc:docMkLst>
        <pc:docMk/>
      </pc:docMkLst>
      <pc:sldChg chg="modSp mod">
        <pc:chgData name="Priya goel" userId="a5d2d9392ddacb4c" providerId="LiveId" clId="{B93E62AF-C598-41FA-9FB3-563528216C00}" dt="2025-01-07T15:08:13.567" v="13" actId="1076"/>
        <pc:sldMkLst>
          <pc:docMk/>
          <pc:sldMk cId="0" sldId="287"/>
        </pc:sldMkLst>
        <pc:picChg chg="mod">
          <ac:chgData name="Priya goel" userId="a5d2d9392ddacb4c" providerId="LiveId" clId="{B93E62AF-C598-41FA-9FB3-563528216C00}" dt="2025-01-07T15:07:58.682" v="9" actId="1076"/>
          <ac:picMkLst>
            <pc:docMk/>
            <pc:sldMk cId="0" sldId="287"/>
            <ac:picMk id="17413" creationId="{00000000-0000-0000-0000-000000000000}"/>
          </ac:picMkLst>
        </pc:picChg>
        <pc:picChg chg="mod">
          <ac:chgData name="Priya goel" userId="a5d2d9392ddacb4c" providerId="LiveId" clId="{B93E62AF-C598-41FA-9FB3-563528216C00}" dt="2025-01-07T15:08:13.567" v="13" actId="1076"/>
          <ac:picMkLst>
            <pc:docMk/>
            <pc:sldMk cId="0" sldId="287"/>
            <ac:picMk id="17414" creationId="{00000000-0000-0000-0000-000000000000}"/>
          </ac:picMkLst>
        </pc:picChg>
        <pc:picChg chg="mod">
          <ac:chgData name="Priya goel" userId="a5d2d9392ddacb4c" providerId="LiveId" clId="{B93E62AF-C598-41FA-9FB3-563528216C00}" dt="2025-01-07T15:08:08.884" v="12" actId="1076"/>
          <ac:picMkLst>
            <pc:docMk/>
            <pc:sldMk cId="0" sldId="287"/>
            <ac:picMk id="17415" creationId="{00000000-0000-0000-0000-000000000000}"/>
          </ac:picMkLst>
        </pc:picChg>
        <pc:picChg chg="mod">
          <ac:chgData name="Priya goel" userId="a5d2d9392ddacb4c" providerId="LiveId" clId="{B93E62AF-C598-41FA-9FB3-563528216C00}" dt="2025-01-07T15:08:05.647" v="11" actId="1076"/>
          <ac:picMkLst>
            <pc:docMk/>
            <pc:sldMk cId="0" sldId="287"/>
            <ac:picMk id="17416" creationId="{00000000-0000-0000-0000-000000000000}"/>
          </ac:picMkLst>
        </pc:picChg>
      </pc:sldChg>
      <pc:sldChg chg="modSp mod">
        <pc:chgData name="Priya goel" userId="a5d2d9392ddacb4c" providerId="LiveId" clId="{B93E62AF-C598-41FA-9FB3-563528216C00}" dt="2025-01-07T15:08:53.251" v="16" actId="1076"/>
        <pc:sldMkLst>
          <pc:docMk/>
          <pc:sldMk cId="0" sldId="289"/>
        </pc:sldMkLst>
        <pc:picChg chg="mod">
          <ac:chgData name="Priya goel" userId="a5d2d9392ddacb4c" providerId="LiveId" clId="{B93E62AF-C598-41FA-9FB3-563528216C00}" dt="2025-01-07T15:08:50.843" v="15" actId="1076"/>
          <ac:picMkLst>
            <pc:docMk/>
            <pc:sldMk cId="0" sldId="289"/>
            <ac:picMk id="19462" creationId="{00000000-0000-0000-0000-000000000000}"/>
          </ac:picMkLst>
        </pc:picChg>
        <pc:picChg chg="mod">
          <ac:chgData name="Priya goel" userId="a5d2d9392ddacb4c" providerId="LiveId" clId="{B93E62AF-C598-41FA-9FB3-563528216C00}" dt="2025-01-07T15:08:53.251" v="16" actId="1076"/>
          <ac:picMkLst>
            <pc:docMk/>
            <pc:sldMk cId="0" sldId="289"/>
            <ac:picMk id="19465" creationId="{00000000-0000-0000-0000-000000000000}"/>
          </ac:picMkLst>
        </pc:picChg>
      </pc:sldChg>
      <pc:sldChg chg="modSp mod">
        <pc:chgData name="Priya goel" userId="a5d2d9392ddacb4c" providerId="LiveId" clId="{B93E62AF-C598-41FA-9FB3-563528216C00}" dt="2025-01-07T15:09:19.877" v="17" actId="1076"/>
        <pc:sldMkLst>
          <pc:docMk/>
          <pc:sldMk cId="0" sldId="290"/>
        </pc:sldMkLst>
        <pc:picChg chg="mod">
          <ac:chgData name="Priya goel" userId="a5d2d9392ddacb4c" providerId="LiveId" clId="{B93E62AF-C598-41FA-9FB3-563528216C00}" dt="2025-01-07T15:09:19.877" v="17" actId="1076"/>
          <ac:picMkLst>
            <pc:docMk/>
            <pc:sldMk cId="0" sldId="290"/>
            <ac:picMk id="20485" creationId="{00000000-0000-0000-0000-000000000000}"/>
          </ac:picMkLst>
        </pc:picChg>
      </pc:sldChg>
      <pc:sldChg chg="modSp mod">
        <pc:chgData name="Priya goel" userId="a5d2d9392ddacb4c" providerId="LiveId" clId="{B93E62AF-C598-41FA-9FB3-563528216C00}" dt="2025-01-07T15:11:31.937" v="18" actId="1076"/>
        <pc:sldMkLst>
          <pc:docMk/>
          <pc:sldMk cId="0" sldId="929"/>
        </pc:sldMkLst>
        <pc:picChg chg="mod">
          <ac:chgData name="Priya goel" userId="a5d2d9392ddacb4c" providerId="LiveId" clId="{B93E62AF-C598-41FA-9FB3-563528216C00}" dt="2025-01-07T15:11:31.937" v="18" actId="1076"/>
          <ac:picMkLst>
            <pc:docMk/>
            <pc:sldMk cId="0" sldId="929"/>
            <ac:picMk id="51205" creationId="{00000000-0000-0000-0000-000000000000}"/>
          </ac:picMkLst>
        </pc:picChg>
      </pc:sldChg>
      <pc:sldChg chg="delSp modSp new mod">
        <pc:chgData name="Priya goel" userId="a5d2d9392ddacb4c" providerId="LiveId" clId="{B93E62AF-C598-41FA-9FB3-563528216C00}" dt="2025-01-07T14:48:27.603" v="5" actId="27636"/>
        <pc:sldMkLst>
          <pc:docMk/>
          <pc:sldMk cId="3935811180" sldId="952"/>
        </pc:sldMkLst>
        <pc:spChg chg="del">
          <ac:chgData name="Priya goel" userId="a5d2d9392ddacb4c" providerId="LiveId" clId="{B93E62AF-C598-41FA-9FB3-563528216C00}" dt="2025-01-07T14:48:17.618" v="3" actId="21"/>
          <ac:spMkLst>
            <pc:docMk/>
            <pc:sldMk cId="3935811180" sldId="952"/>
            <ac:spMk id="2" creationId="{74B46B71-72ED-D401-AF7A-025BB901E3AB}"/>
          </ac:spMkLst>
        </pc:spChg>
        <pc:spChg chg="mod">
          <ac:chgData name="Priya goel" userId="a5d2d9392ddacb4c" providerId="LiveId" clId="{B93E62AF-C598-41FA-9FB3-563528216C00}" dt="2025-01-07T14:48:27.603" v="5" actId="27636"/>
          <ac:spMkLst>
            <pc:docMk/>
            <pc:sldMk cId="3935811180" sldId="952"/>
            <ac:spMk id="3" creationId="{08522C2C-BB9A-E964-E87F-EC7FEF7E774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EA79E9-3DB0-4588-98D7-0F9094BB0EE9}" type="datetimeFigureOut">
              <a:rPr lang="en-IN" smtClean="0"/>
              <a:t>07-01-2025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30637-1D70-4D23-BC79-2A0358587C82}" type="slidenum">
              <a:rPr lang="en-IN" smtClean="0"/>
              <a:t>‹#›</a:t>
            </a:fld>
            <a:endParaRPr lang="en-IN"/>
          </a:p>
        </p:txBody>
      </p:sp>
    </p:spTree>
    <p:extLst>
      <p:ext uri="{BB962C8B-B14F-4D97-AF65-F5344CB8AC3E}">
        <p14:creationId xmlns:p14="http://schemas.microsoft.com/office/powerpoint/2010/main" val="2423184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122" name="Google Shape;85;p1:notes"/>
          <p:cNvSpPr>
            <a:spLocks noGrp="1" noRot="1" noChangeAspect="1" noTextEdit="1"/>
          </p:cNvSpPr>
          <p:nvPr>
            <p:ph type="sldImg" idx="2"/>
          </p:nvPr>
        </p:nvSpPr>
        <p:spPr bwMode="auto">
          <a:noFill/>
          <a:ln cap="flat">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Google Shape;86;p1:note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SzPts val="1400"/>
            </a:pPr>
            <a:endParaRPr lang="en-US" altLang="en-US">
              <a:cs typeface="Arial" panose="020B0604020202020204" pitchFamily="34" charset="0"/>
              <a:sym typeface="Calibri" panose="020F0502020204030204" pitchFamily="34" charset="0"/>
            </a:endParaRPr>
          </a:p>
        </p:txBody>
      </p:sp>
      <p:sp>
        <p:nvSpPr>
          <p:cNvPr id="5124" name="Google Shape;87;p1:notes"/>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Clr>
                <a:srgbClr val="000000"/>
              </a:buClr>
              <a:buFont typeface="Arial" panose="020B0604020202020204" pitchFamily="34" charset="0"/>
              <a:buNone/>
            </a:pPr>
            <a:fld id="{4AABBD57-29DA-4F8C-A256-778F774FB256}" type="slidenum">
              <a:rPr lang="en-US" altLang="en-US" sz="1400">
                <a:solidFill>
                  <a:srgbClr val="000000"/>
                </a:solidFill>
                <a:sym typeface="Arial" panose="020B0604020202020204" pitchFamily="34" charset="0"/>
              </a:rPr>
              <a:pPr>
                <a:buClr>
                  <a:srgbClr val="000000"/>
                </a:buClr>
                <a:buFont typeface="Arial" panose="020B0604020202020204" pitchFamily="34" charset="0"/>
                <a:buNone/>
              </a:pPr>
              <a:t>1</a:t>
            </a:fld>
            <a:endParaRPr lang="en-US" altLang="en-US" sz="1400">
              <a:solidFill>
                <a:srgbClr val="000000"/>
              </a:solidFill>
              <a:sym typeface="Arial" panose="020B0604020202020204" pitchFamily="34" charset="0"/>
            </a:endParaRPr>
          </a:p>
        </p:txBody>
      </p:sp>
    </p:spTree>
    <p:extLst>
      <p:ext uri="{BB962C8B-B14F-4D97-AF65-F5344CB8AC3E}">
        <p14:creationId xmlns:p14="http://schemas.microsoft.com/office/powerpoint/2010/main" val="1180420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Google Shape;133;g774f324e30_0_9: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29699" name="Google Shape;134;g774f324e30_0_9:notes"/>
          <p:cNvSpPr>
            <a:spLocks noGrp="1" noRot="1" noChangeAspect="1" noTextEdit="1"/>
          </p:cNvSpPr>
          <p:nvPr>
            <p:ph type="sldImg" idx="2"/>
          </p:nvPr>
        </p:nvSpPr>
        <p:spPr>
          <a:ln>
            <a:miter lim="800000"/>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770" name="Google Shape;146;g774f324e30_0_96: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32771" name="Google Shape;147;g774f324e30_0_96:notes"/>
          <p:cNvSpPr>
            <a:spLocks noGrp="1" noRot="1" noChangeAspect="1" noTextEdit="1"/>
          </p:cNvSpPr>
          <p:nvPr>
            <p:ph type="sldImg" idx="2"/>
          </p:nvPr>
        </p:nvSpPr>
        <p:spPr>
          <a:ln>
            <a:miter lim="800000"/>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62"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40963" name="Google Shape;124;p4:notes"/>
          <p:cNvSpPr>
            <a:spLocks noGrp="1" noRot="1" noChangeAspect="1" noTextEdit="1"/>
          </p:cNvSpPr>
          <p:nvPr>
            <p:ph type="sldImg" idx="2"/>
          </p:nvPr>
        </p:nvSpPr>
        <p:spPr>
          <a:ln>
            <a:miter lim="800000"/>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4" name="Google Shape;102;p2:notes"/>
          <p:cNvSpPr>
            <a:spLocks noGrp="1" noRot="1" noChangeAspect="1" noTextEdit="1"/>
          </p:cNvSpPr>
          <p:nvPr>
            <p:ph type="sldImg" idx="2"/>
          </p:nvPr>
        </p:nvSpPr>
        <p:spPr>
          <a:noFill/>
          <a:ln cap="flat"/>
        </p:spPr>
      </p:sp>
      <p:sp>
        <p:nvSpPr>
          <p:cNvPr id="44035" name="Google Shape;103;p2:notes"/>
          <p:cNvSpPr txBox="1">
            <a:spLocks noGrp="1"/>
          </p:cNvSpPr>
          <p:nvPr>
            <p:ph type="body" idx="1"/>
          </p:nvPr>
        </p:nvSpPr>
        <p:spPr>
          <a:noFill/>
        </p:spPr>
        <p:txBody>
          <a:bodyPr/>
          <a:lstStyle/>
          <a:p>
            <a:pPr marL="0" indent="0" eaLnBrk="1" hangingPunct="1">
              <a:buSzPts val="1400"/>
            </a:pPr>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
        <p:nvSpPr>
          <p:cNvPr id="44036" name="Google Shape;104;p2:notes"/>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D754DE16-42BF-4056-A9CC-A19DC2E4E56D}" type="slidenum">
              <a:rPr lang="en-US" altLang="en-US"/>
              <a:t>28</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t>79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p:sp>
      <p:sp>
        <p:nvSpPr>
          <p:cNvPr id="136195"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3619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3AE53CC8-95AB-4C30-96F8-A2548E03A85D}" type="slidenum">
              <a:rPr lang="en-US" altLang="en-US" sz="1200">
                <a:latin typeface="Calibri" panose="020F0502020204030204" pitchFamily="34" charset="0"/>
                <a:sym typeface="Calibri" panose="020F0502020204030204" pitchFamily="34" charset="0"/>
              </a:rPr>
              <a:t>116</a:t>
            </a:fld>
            <a:endParaRPr lang="en-US" altLang="en-US" sz="1200">
              <a:latin typeface="Calibri" panose="020F0502020204030204" pitchFamily="34" charset="0"/>
              <a:sym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p:sp>
      <p:sp>
        <p:nvSpPr>
          <p:cNvPr id="138243"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38244"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49F2844-FB3A-4FA2-916C-5F21A69ADEDC}" type="slidenum">
              <a:rPr lang="en-US" altLang="en-US" sz="1200">
                <a:latin typeface="Calibri" panose="020F0502020204030204" pitchFamily="34" charset="0"/>
                <a:sym typeface="Calibri" panose="020F0502020204030204" pitchFamily="34" charset="0"/>
              </a:rPr>
              <a:t>117</a:t>
            </a:fld>
            <a:endParaRPr lang="en-US" altLang="en-US" sz="1200">
              <a:latin typeface="Calibri" panose="020F0502020204030204" pitchFamily="34" charset="0"/>
              <a:sym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p:sp>
      <p:sp>
        <p:nvSpPr>
          <p:cNvPr id="140291"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40292"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A284A1E0-00CD-4969-B72B-A45E9AEC3589}" type="slidenum">
              <a:rPr lang="en-US" altLang="en-US" sz="1200">
                <a:latin typeface="Calibri" panose="020F0502020204030204" pitchFamily="34" charset="0"/>
                <a:sym typeface="Calibri" panose="020F0502020204030204" pitchFamily="34" charset="0"/>
              </a:rPr>
              <a:t>118</a:t>
            </a:fld>
            <a:endParaRPr lang="en-US" altLang="en-US" sz="1200">
              <a:latin typeface="Calibri" panose="020F0502020204030204" pitchFamily="34" charset="0"/>
              <a:sym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p:sp>
      <p:sp>
        <p:nvSpPr>
          <p:cNvPr id="142339"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4234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C243E75-2E8A-47EA-AB96-E949DE8D09CB}" type="slidenum">
              <a:rPr lang="en-US" altLang="en-US" sz="1200">
                <a:latin typeface="Calibri" panose="020F0502020204030204" pitchFamily="34" charset="0"/>
                <a:sym typeface="Calibri" panose="020F0502020204030204" pitchFamily="34" charset="0"/>
              </a:rPr>
              <a:t>119</a:t>
            </a:fld>
            <a:endParaRPr lang="en-US" altLang="en-US" sz="1200">
              <a:latin typeface="Calibri" panose="020F0502020204030204" pitchFamily="34" charset="0"/>
              <a:sym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p:sp>
      <p:sp>
        <p:nvSpPr>
          <p:cNvPr id="144387"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4438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C148C96-8948-4601-93DE-D85D23DC5C85}" type="slidenum">
              <a:rPr lang="en-US" altLang="en-US" sz="1200">
                <a:latin typeface="Calibri" panose="020F0502020204030204" pitchFamily="34" charset="0"/>
                <a:cs typeface="Calibri" panose="020F0502020204030204" pitchFamily="34" charset="0"/>
                <a:sym typeface="Calibri" panose="020F0502020204030204" pitchFamily="34" charset="0"/>
              </a:rPr>
              <a:t>120</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6"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1267" name="Google Shape;124;p4:notes"/>
          <p:cNvSpPr>
            <a:spLocks noGrp="1" noRot="1" noChangeAspect="1" noTextEdit="1"/>
          </p:cNvSpPr>
          <p:nvPr>
            <p:ph type="sldImg" idx="2"/>
          </p:nvPr>
        </p:nvSpPr>
        <p:spPr>
          <a:ln>
            <a:miter lim="800000"/>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p:sp>
      <p:sp>
        <p:nvSpPr>
          <p:cNvPr id="146435"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46436"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FC6E6B15-8C62-4821-A02F-05B89EAF78FF}" type="slidenum">
              <a:rPr lang="en-US" altLang="en-US" sz="1200">
                <a:latin typeface="Calibri" panose="020F0502020204030204" pitchFamily="34" charset="0"/>
                <a:cs typeface="Calibri" panose="020F0502020204030204" pitchFamily="34" charset="0"/>
                <a:sym typeface="Calibri" panose="020F0502020204030204" pitchFamily="34" charset="0"/>
              </a:rPr>
              <a:t>121</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p:sp>
      <p:sp>
        <p:nvSpPr>
          <p:cNvPr id="148483"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48484"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2450C404-930E-4829-8648-41B910157585}" type="slidenum">
              <a:rPr lang="en-US" altLang="en-US" sz="1200">
                <a:latin typeface="Calibri" panose="020F0502020204030204" pitchFamily="34" charset="0"/>
                <a:cs typeface="Calibri" panose="020F0502020204030204" pitchFamily="34" charset="0"/>
                <a:sym typeface="Calibri" panose="020F0502020204030204" pitchFamily="34" charset="0"/>
              </a:rPr>
              <a:t>122</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p:sp>
      <p:sp>
        <p:nvSpPr>
          <p:cNvPr id="152579"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5258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7169EE49-26E1-41B6-89CC-12C59FBD24C8}" type="slidenum">
              <a:rPr lang="en-US" altLang="en-US" sz="1200">
                <a:latin typeface="Calibri" panose="020F0502020204030204" pitchFamily="34" charset="0"/>
                <a:cs typeface="Calibri" panose="020F0502020204030204" pitchFamily="34" charset="0"/>
                <a:sym typeface="Calibri" panose="020F0502020204030204" pitchFamily="34" charset="0"/>
              </a:rPr>
              <a:t>123</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p:sp>
      <p:sp>
        <p:nvSpPr>
          <p:cNvPr id="154627"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5462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0F62B7CD-57BB-4083-B9A3-30B8342162D2}" type="slidenum">
              <a:rPr lang="en-US" altLang="en-US" sz="1200">
                <a:latin typeface="Calibri" panose="020F0502020204030204" pitchFamily="34" charset="0"/>
                <a:sym typeface="Calibri" panose="020F0502020204030204" pitchFamily="34" charset="0"/>
              </a:rPr>
              <a:t>124</a:t>
            </a:fld>
            <a:endParaRPr lang="en-US" altLang="en-US" sz="1200">
              <a:latin typeface="Calibri" panose="020F0502020204030204" pitchFamily="34" charset="0"/>
              <a:sym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p:sp>
      <p:sp>
        <p:nvSpPr>
          <p:cNvPr id="154627"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5462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0F62B7CD-57BB-4083-B9A3-30B8342162D2}" type="slidenum">
              <a:rPr lang="en-US" altLang="en-US" sz="1200">
                <a:latin typeface="Calibri" panose="020F0502020204030204" pitchFamily="34" charset="0"/>
                <a:sym typeface="Calibri" panose="020F0502020204030204" pitchFamily="34" charset="0"/>
              </a:rPr>
              <a:t>125</a:t>
            </a:fld>
            <a:endParaRPr lang="en-US" altLang="en-US" sz="1200">
              <a:latin typeface="Calibri" panose="020F0502020204030204" pitchFamily="34" charset="0"/>
              <a:sym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4"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3315" name="Google Shape;124;p4:notes"/>
          <p:cNvSpPr>
            <a:spLocks noGrp="1" noRot="1" noChangeAspect="1" noTextEdit="1"/>
          </p:cNvSpPr>
          <p:nvPr>
            <p:ph type="sldImg" idx="2"/>
          </p:nvPr>
        </p:nvSpPr>
        <p:spPr>
          <a:ln>
            <a:miter lim="800000"/>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5363" name="Google Shape;124;p4:notes"/>
          <p:cNvSpPr>
            <a:spLocks noGrp="1" noRot="1" noChangeAspect="1" noTextEdit="1"/>
          </p:cNvSpPr>
          <p:nvPr>
            <p:ph type="sldImg" idx="2"/>
          </p:nvPr>
        </p:nvSpPr>
        <p:spPr>
          <a:ln>
            <a:miter lim="800000"/>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410"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7411" name="Google Shape;124;p4:notes"/>
          <p:cNvSpPr>
            <a:spLocks noGrp="1" noRot="1" noChangeAspect="1" noTextEdit="1"/>
          </p:cNvSpPr>
          <p:nvPr>
            <p:ph type="sldImg" idx="2"/>
          </p:nvPr>
        </p:nvSpPr>
        <p:spPr>
          <a:ln>
            <a:miter lim="800000"/>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458" name="Google Shape;123;p4: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9459" name="Google Shape;124;p4:notes"/>
          <p:cNvSpPr>
            <a:spLocks noGrp="1" noRot="1" noChangeAspect="1" noTextEdit="1"/>
          </p:cNvSpPr>
          <p:nvPr>
            <p:ph type="sldImg" idx="2"/>
          </p:nvPr>
        </p:nvSpPr>
        <p:spPr>
          <a:ln>
            <a:miter lim="800000"/>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p:sp>
      <p:sp>
        <p:nvSpPr>
          <p:cNvPr id="21507"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2150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0CB8570C-1212-4339-8937-7116C8C0BB43}" type="slidenum">
              <a:rPr lang="en-US" altLang="en-US" sz="1200">
                <a:latin typeface="Calibri" panose="020F0502020204030204" pitchFamily="34" charset="0"/>
                <a:cs typeface="Calibri" panose="020F0502020204030204" pitchFamily="34" charset="0"/>
                <a:sym typeface="Calibri" panose="020F0502020204030204" pitchFamily="34" charset="0"/>
              </a:rPr>
              <a:t>12</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Google Shape;113;p3:notes"/>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24579" name="Google Shape;114;p3:notes"/>
          <p:cNvSpPr>
            <a:spLocks noGrp="1" noRot="1" noChangeAspect="1" noTextEdit="1"/>
          </p:cNvSpPr>
          <p:nvPr>
            <p:ph type="sldImg" idx="2"/>
          </p:nvPr>
        </p:nvSpPr>
        <p:spPr>
          <a:ln>
            <a:miter lim="800000"/>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p:sp>
      <p:sp>
        <p:nvSpPr>
          <p:cNvPr id="26627"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2662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C0070B36-9BDF-4EBE-A0E7-4CCDEBCE6CAF}" type="slidenum">
              <a:rPr lang="en-US" altLang="en-US" sz="1200">
                <a:latin typeface="Calibri" panose="020F0502020204030204" pitchFamily="34" charset="0"/>
                <a:cs typeface="Calibri" panose="020F0502020204030204" pitchFamily="34" charset="0"/>
                <a:sym typeface="Calibri" panose="020F0502020204030204" pitchFamily="34" charset="0"/>
              </a:rPr>
              <a:t>15</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FC3B3-8E61-F8E7-E630-6D6ECE277D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06342F-D6DC-AA9A-3AE3-A04F0C206D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4B2992-93CC-EE29-5A5C-1C751042A4B8}"/>
              </a:ext>
            </a:extLst>
          </p:cNvPr>
          <p:cNvSpPr>
            <a:spLocks noGrp="1"/>
          </p:cNvSpPr>
          <p:nvPr>
            <p:ph type="dt" sz="half" idx="10"/>
          </p:nvPr>
        </p:nvSpPr>
        <p:spPr/>
        <p:txBody>
          <a:bodyPr/>
          <a:lstStyle/>
          <a:p>
            <a:fld id="{36A655AA-F92E-4E11-85A0-DBC1C3C9089F}" type="datetime1">
              <a:rPr lang="en-US" smtClean="0"/>
              <a:t>1/7/2025</a:t>
            </a:fld>
            <a:endParaRPr lang="en-IN"/>
          </a:p>
        </p:txBody>
      </p:sp>
      <p:sp>
        <p:nvSpPr>
          <p:cNvPr id="5" name="Footer Placeholder 4">
            <a:extLst>
              <a:ext uri="{FF2B5EF4-FFF2-40B4-BE49-F238E27FC236}">
                <a16:creationId xmlns:a16="http://schemas.microsoft.com/office/drawing/2014/main" id="{48CDAD72-62A6-C503-6328-44FFEB53F87B}"/>
              </a:ext>
            </a:extLst>
          </p:cNvPr>
          <p:cNvSpPr>
            <a:spLocks noGrp="1"/>
          </p:cNvSpPr>
          <p:nvPr>
            <p:ph type="ftr" sz="quarter" idx="11"/>
          </p:nvPr>
        </p:nvSpPr>
        <p:spPr/>
        <p:txBody>
          <a:bodyPr/>
          <a:lstStyle/>
          <a:p>
            <a:r>
              <a:rPr lang="en-IN"/>
              <a:t>Rajat Kumar             ACSE0505 (Web Tech)                Unit 3</a:t>
            </a:r>
          </a:p>
        </p:txBody>
      </p:sp>
      <p:sp>
        <p:nvSpPr>
          <p:cNvPr id="6" name="Slide Number Placeholder 5">
            <a:extLst>
              <a:ext uri="{FF2B5EF4-FFF2-40B4-BE49-F238E27FC236}">
                <a16:creationId xmlns:a16="http://schemas.microsoft.com/office/drawing/2014/main" id="{21D9DAF6-6FEB-91C7-20CE-54F36DFBFD46}"/>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3318621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0D796-5D67-5749-F33A-1862176A46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EE34E5-8380-6A6B-C97A-7C634B6E97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76E1D7-D04D-60DB-E18E-8E29615A927C}"/>
              </a:ext>
            </a:extLst>
          </p:cNvPr>
          <p:cNvSpPr>
            <a:spLocks noGrp="1"/>
          </p:cNvSpPr>
          <p:nvPr>
            <p:ph type="dt" sz="half" idx="10"/>
          </p:nvPr>
        </p:nvSpPr>
        <p:spPr/>
        <p:txBody>
          <a:bodyPr/>
          <a:lstStyle/>
          <a:p>
            <a:fld id="{B878038E-8648-44C5-B919-D1BE08DDE053}" type="datetime1">
              <a:rPr lang="en-US" smtClean="0"/>
              <a:t>1/7/2025</a:t>
            </a:fld>
            <a:endParaRPr lang="en-IN"/>
          </a:p>
        </p:txBody>
      </p:sp>
      <p:sp>
        <p:nvSpPr>
          <p:cNvPr id="5" name="Footer Placeholder 4">
            <a:extLst>
              <a:ext uri="{FF2B5EF4-FFF2-40B4-BE49-F238E27FC236}">
                <a16:creationId xmlns:a16="http://schemas.microsoft.com/office/drawing/2014/main" id="{A2213CEB-5888-800A-331D-DB6A5EE156BB}"/>
              </a:ext>
            </a:extLst>
          </p:cNvPr>
          <p:cNvSpPr>
            <a:spLocks noGrp="1"/>
          </p:cNvSpPr>
          <p:nvPr>
            <p:ph type="ftr" sz="quarter" idx="11"/>
          </p:nvPr>
        </p:nvSpPr>
        <p:spPr/>
        <p:txBody>
          <a:bodyPr/>
          <a:lstStyle/>
          <a:p>
            <a:r>
              <a:rPr lang="en-IN"/>
              <a:t>Rajat Kumar             ACSE0505 (Web Tech)                Unit 3</a:t>
            </a:r>
          </a:p>
        </p:txBody>
      </p:sp>
      <p:sp>
        <p:nvSpPr>
          <p:cNvPr id="6" name="Slide Number Placeholder 5">
            <a:extLst>
              <a:ext uri="{FF2B5EF4-FFF2-40B4-BE49-F238E27FC236}">
                <a16:creationId xmlns:a16="http://schemas.microsoft.com/office/drawing/2014/main" id="{B5C0BB56-173C-4A81-F9F2-C60E33C9E65B}"/>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3056492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7AF3A8-89EE-63A3-22FA-5BA4BDD27B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90BF41-AD99-4F16-3BDE-B8C82060A9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0EC08B-CB24-7A1E-476C-39589B476DCC}"/>
              </a:ext>
            </a:extLst>
          </p:cNvPr>
          <p:cNvSpPr>
            <a:spLocks noGrp="1"/>
          </p:cNvSpPr>
          <p:nvPr>
            <p:ph type="dt" sz="half" idx="10"/>
          </p:nvPr>
        </p:nvSpPr>
        <p:spPr/>
        <p:txBody>
          <a:bodyPr/>
          <a:lstStyle/>
          <a:p>
            <a:fld id="{A1453474-836E-48C0-A635-9D7E8DD5FA5C}" type="datetime1">
              <a:rPr lang="en-US" smtClean="0"/>
              <a:t>1/7/2025</a:t>
            </a:fld>
            <a:endParaRPr lang="en-IN"/>
          </a:p>
        </p:txBody>
      </p:sp>
      <p:sp>
        <p:nvSpPr>
          <p:cNvPr id="5" name="Footer Placeholder 4">
            <a:extLst>
              <a:ext uri="{FF2B5EF4-FFF2-40B4-BE49-F238E27FC236}">
                <a16:creationId xmlns:a16="http://schemas.microsoft.com/office/drawing/2014/main" id="{4E5A28E9-F6ED-1C05-7C3C-03F194C4A7E7}"/>
              </a:ext>
            </a:extLst>
          </p:cNvPr>
          <p:cNvSpPr>
            <a:spLocks noGrp="1"/>
          </p:cNvSpPr>
          <p:nvPr>
            <p:ph type="ftr" sz="quarter" idx="11"/>
          </p:nvPr>
        </p:nvSpPr>
        <p:spPr/>
        <p:txBody>
          <a:bodyPr/>
          <a:lstStyle/>
          <a:p>
            <a:r>
              <a:rPr lang="en-IN"/>
              <a:t>Rajat Kumar             ACSE0505 (Web Tech)                Unit 3</a:t>
            </a:r>
          </a:p>
        </p:txBody>
      </p:sp>
      <p:sp>
        <p:nvSpPr>
          <p:cNvPr id="6" name="Slide Number Placeholder 5">
            <a:extLst>
              <a:ext uri="{FF2B5EF4-FFF2-40B4-BE49-F238E27FC236}">
                <a16:creationId xmlns:a16="http://schemas.microsoft.com/office/drawing/2014/main" id="{DF48374D-2FED-575B-C052-FB2D10B19497}"/>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2413598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580A-24BE-45DC-2AFC-9CFC30F57C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91DECC-D836-36AD-F36B-5241CA7347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DB0F29-7991-A7FD-8FFC-8876BFD2C3B5}"/>
              </a:ext>
            </a:extLst>
          </p:cNvPr>
          <p:cNvSpPr>
            <a:spLocks noGrp="1"/>
          </p:cNvSpPr>
          <p:nvPr>
            <p:ph type="dt" sz="half" idx="10"/>
          </p:nvPr>
        </p:nvSpPr>
        <p:spPr/>
        <p:txBody>
          <a:bodyPr/>
          <a:lstStyle/>
          <a:p>
            <a:fld id="{9122C9DE-7227-408B-B833-A5BD75B33283}" type="datetime1">
              <a:rPr lang="en-US" smtClean="0"/>
              <a:t>1/7/2025</a:t>
            </a:fld>
            <a:endParaRPr lang="en-IN"/>
          </a:p>
        </p:txBody>
      </p:sp>
      <p:sp>
        <p:nvSpPr>
          <p:cNvPr id="5" name="Footer Placeholder 4">
            <a:extLst>
              <a:ext uri="{FF2B5EF4-FFF2-40B4-BE49-F238E27FC236}">
                <a16:creationId xmlns:a16="http://schemas.microsoft.com/office/drawing/2014/main" id="{73814D10-A3DE-50E7-E0B9-B7B197EBABD3}"/>
              </a:ext>
            </a:extLst>
          </p:cNvPr>
          <p:cNvSpPr>
            <a:spLocks noGrp="1"/>
          </p:cNvSpPr>
          <p:nvPr>
            <p:ph type="ftr" sz="quarter" idx="11"/>
          </p:nvPr>
        </p:nvSpPr>
        <p:spPr/>
        <p:txBody>
          <a:bodyPr/>
          <a:lstStyle/>
          <a:p>
            <a:r>
              <a:rPr lang="en-IN"/>
              <a:t>Rajat Kumar             ACSE0505 (Web Tech)                Unit 3</a:t>
            </a:r>
          </a:p>
        </p:txBody>
      </p:sp>
      <p:sp>
        <p:nvSpPr>
          <p:cNvPr id="6" name="Slide Number Placeholder 5">
            <a:extLst>
              <a:ext uri="{FF2B5EF4-FFF2-40B4-BE49-F238E27FC236}">
                <a16:creationId xmlns:a16="http://schemas.microsoft.com/office/drawing/2014/main" id="{9B9A010A-68EC-3B05-91DE-4AF3A9CECF1A}"/>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1506600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D1EBB-E29E-B790-D3DC-FA9C74FB2B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8373A3-CF2C-7E77-6394-69B445B12F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08D6EA-BC30-72ED-1823-187656331110}"/>
              </a:ext>
            </a:extLst>
          </p:cNvPr>
          <p:cNvSpPr>
            <a:spLocks noGrp="1"/>
          </p:cNvSpPr>
          <p:nvPr>
            <p:ph type="dt" sz="half" idx="10"/>
          </p:nvPr>
        </p:nvSpPr>
        <p:spPr/>
        <p:txBody>
          <a:bodyPr/>
          <a:lstStyle/>
          <a:p>
            <a:fld id="{25619C74-505B-4B13-B52B-B9C7D4A7B056}" type="datetime1">
              <a:rPr lang="en-US" smtClean="0"/>
              <a:t>1/7/2025</a:t>
            </a:fld>
            <a:endParaRPr lang="en-IN"/>
          </a:p>
        </p:txBody>
      </p:sp>
      <p:sp>
        <p:nvSpPr>
          <p:cNvPr id="5" name="Footer Placeholder 4">
            <a:extLst>
              <a:ext uri="{FF2B5EF4-FFF2-40B4-BE49-F238E27FC236}">
                <a16:creationId xmlns:a16="http://schemas.microsoft.com/office/drawing/2014/main" id="{5AF0D827-2AB9-250A-54DF-205AC696A2D8}"/>
              </a:ext>
            </a:extLst>
          </p:cNvPr>
          <p:cNvSpPr>
            <a:spLocks noGrp="1"/>
          </p:cNvSpPr>
          <p:nvPr>
            <p:ph type="ftr" sz="quarter" idx="11"/>
          </p:nvPr>
        </p:nvSpPr>
        <p:spPr/>
        <p:txBody>
          <a:bodyPr/>
          <a:lstStyle/>
          <a:p>
            <a:r>
              <a:rPr lang="en-IN"/>
              <a:t>Rajat Kumar             ACSE0505 (Web Tech)                Unit 3</a:t>
            </a:r>
          </a:p>
        </p:txBody>
      </p:sp>
      <p:sp>
        <p:nvSpPr>
          <p:cNvPr id="6" name="Slide Number Placeholder 5">
            <a:extLst>
              <a:ext uri="{FF2B5EF4-FFF2-40B4-BE49-F238E27FC236}">
                <a16:creationId xmlns:a16="http://schemas.microsoft.com/office/drawing/2014/main" id="{CD2F5628-4768-780C-93C6-32A7912C7186}"/>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2676941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2174F-E092-4C44-FB0C-CEE53525C3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20CFF8-E827-86C7-0DF3-BB6809B4C3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638137-D94F-6DE0-ED7C-236A0380E0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B5114D-B8D2-65BC-417A-45C0398A31D5}"/>
              </a:ext>
            </a:extLst>
          </p:cNvPr>
          <p:cNvSpPr>
            <a:spLocks noGrp="1"/>
          </p:cNvSpPr>
          <p:nvPr>
            <p:ph type="dt" sz="half" idx="10"/>
          </p:nvPr>
        </p:nvSpPr>
        <p:spPr/>
        <p:txBody>
          <a:bodyPr/>
          <a:lstStyle/>
          <a:p>
            <a:fld id="{66C02852-3F82-4D02-AC7A-90ED1E6B1669}" type="datetime1">
              <a:rPr lang="en-US" smtClean="0"/>
              <a:t>1/7/2025</a:t>
            </a:fld>
            <a:endParaRPr lang="en-IN"/>
          </a:p>
        </p:txBody>
      </p:sp>
      <p:sp>
        <p:nvSpPr>
          <p:cNvPr id="6" name="Footer Placeholder 5">
            <a:extLst>
              <a:ext uri="{FF2B5EF4-FFF2-40B4-BE49-F238E27FC236}">
                <a16:creationId xmlns:a16="http://schemas.microsoft.com/office/drawing/2014/main" id="{A7871F73-1ECE-F3F4-E484-CC6A71318DFD}"/>
              </a:ext>
            </a:extLst>
          </p:cNvPr>
          <p:cNvSpPr>
            <a:spLocks noGrp="1"/>
          </p:cNvSpPr>
          <p:nvPr>
            <p:ph type="ftr" sz="quarter" idx="11"/>
          </p:nvPr>
        </p:nvSpPr>
        <p:spPr/>
        <p:txBody>
          <a:bodyPr/>
          <a:lstStyle/>
          <a:p>
            <a:r>
              <a:rPr lang="en-IN"/>
              <a:t>Rajat Kumar             ACSE0505 (Web Tech)                Unit 3</a:t>
            </a:r>
          </a:p>
        </p:txBody>
      </p:sp>
      <p:sp>
        <p:nvSpPr>
          <p:cNvPr id="7" name="Slide Number Placeholder 6">
            <a:extLst>
              <a:ext uri="{FF2B5EF4-FFF2-40B4-BE49-F238E27FC236}">
                <a16:creationId xmlns:a16="http://schemas.microsoft.com/office/drawing/2014/main" id="{D5C3EE8D-6EAD-4A48-E4AB-9CEBCC1B776C}"/>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1025723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0A7B3-F58F-457A-A334-C7D650D529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80E07B-2985-9130-85C2-EBEE0149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3B7657-CFD4-DF3C-8603-E586771B13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E7D03B-9BDC-7606-FA5C-9F14812EAD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80C5B0-F733-1F5E-CA73-372294B6C3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8641B8-4E7C-8A20-3DBC-0C1D05853022}"/>
              </a:ext>
            </a:extLst>
          </p:cNvPr>
          <p:cNvSpPr>
            <a:spLocks noGrp="1"/>
          </p:cNvSpPr>
          <p:nvPr>
            <p:ph type="dt" sz="half" idx="10"/>
          </p:nvPr>
        </p:nvSpPr>
        <p:spPr/>
        <p:txBody>
          <a:bodyPr/>
          <a:lstStyle/>
          <a:p>
            <a:fld id="{64A97C51-21D3-462A-ABAE-1A0FF6E51C5D}" type="datetime1">
              <a:rPr lang="en-US" smtClean="0"/>
              <a:t>1/7/2025</a:t>
            </a:fld>
            <a:endParaRPr lang="en-IN"/>
          </a:p>
        </p:txBody>
      </p:sp>
      <p:sp>
        <p:nvSpPr>
          <p:cNvPr id="8" name="Footer Placeholder 7">
            <a:extLst>
              <a:ext uri="{FF2B5EF4-FFF2-40B4-BE49-F238E27FC236}">
                <a16:creationId xmlns:a16="http://schemas.microsoft.com/office/drawing/2014/main" id="{2B2E233A-BA80-BCDD-FD85-5AAB80EFC717}"/>
              </a:ext>
            </a:extLst>
          </p:cNvPr>
          <p:cNvSpPr>
            <a:spLocks noGrp="1"/>
          </p:cNvSpPr>
          <p:nvPr>
            <p:ph type="ftr" sz="quarter" idx="11"/>
          </p:nvPr>
        </p:nvSpPr>
        <p:spPr/>
        <p:txBody>
          <a:bodyPr/>
          <a:lstStyle/>
          <a:p>
            <a:r>
              <a:rPr lang="en-IN"/>
              <a:t>Rajat Kumar             ACSE0505 (Web Tech)                Unit 3</a:t>
            </a:r>
          </a:p>
        </p:txBody>
      </p:sp>
      <p:sp>
        <p:nvSpPr>
          <p:cNvPr id="9" name="Slide Number Placeholder 8">
            <a:extLst>
              <a:ext uri="{FF2B5EF4-FFF2-40B4-BE49-F238E27FC236}">
                <a16:creationId xmlns:a16="http://schemas.microsoft.com/office/drawing/2014/main" id="{47004C2C-EED2-6D61-2D2A-FD5DE901575F}"/>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391045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E020F-DABB-36E6-5A52-1A07EB14EE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6678C2-DB1A-1A9B-9F75-B8823C19BA02}"/>
              </a:ext>
            </a:extLst>
          </p:cNvPr>
          <p:cNvSpPr>
            <a:spLocks noGrp="1"/>
          </p:cNvSpPr>
          <p:nvPr>
            <p:ph type="dt" sz="half" idx="10"/>
          </p:nvPr>
        </p:nvSpPr>
        <p:spPr/>
        <p:txBody>
          <a:bodyPr/>
          <a:lstStyle/>
          <a:p>
            <a:fld id="{1D0D30BB-2444-4EA4-AC19-49A4B54BBD97}" type="datetime1">
              <a:rPr lang="en-US" smtClean="0"/>
              <a:t>1/7/2025</a:t>
            </a:fld>
            <a:endParaRPr lang="en-IN"/>
          </a:p>
        </p:txBody>
      </p:sp>
      <p:sp>
        <p:nvSpPr>
          <p:cNvPr id="4" name="Footer Placeholder 3">
            <a:extLst>
              <a:ext uri="{FF2B5EF4-FFF2-40B4-BE49-F238E27FC236}">
                <a16:creationId xmlns:a16="http://schemas.microsoft.com/office/drawing/2014/main" id="{9BC02815-3EE3-446D-A5A1-7DD5CCEF0A3D}"/>
              </a:ext>
            </a:extLst>
          </p:cNvPr>
          <p:cNvSpPr>
            <a:spLocks noGrp="1"/>
          </p:cNvSpPr>
          <p:nvPr>
            <p:ph type="ftr" sz="quarter" idx="11"/>
          </p:nvPr>
        </p:nvSpPr>
        <p:spPr/>
        <p:txBody>
          <a:bodyPr/>
          <a:lstStyle/>
          <a:p>
            <a:r>
              <a:rPr lang="en-IN"/>
              <a:t>Rajat Kumar             ACSE0505 (Web Tech)                Unit 3</a:t>
            </a:r>
          </a:p>
        </p:txBody>
      </p:sp>
      <p:sp>
        <p:nvSpPr>
          <p:cNvPr id="5" name="Slide Number Placeholder 4">
            <a:extLst>
              <a:ext uri="{FF2B5EF4-FFF2-40B4-BE49-F238E27FC236}">
                <a16:creationId xmlns:a16="http://schemas.microsoft.com/office/drawing/2014/main" id="{8870A3E8-4A89-19C3-DF0E-521A002F507F}"/>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2911963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1B4CA9-628E-F789-E9EB-2368AEC2B778}"/>
              </a:ext>
            </a:extLst>
          </p:cNvPr>
          <p:cNvSpPr>
            <a:spLocks noGrp="1"/>
          </p:cNvSpPr>
          <p:nvPr>
            <p:ph type="dt" sz="half" idx="10"/>
          </p:nvPr>
        </p:nvSpPr>
        <p:spPr/>
        <p:txBody>
          <a:bodyPr/>
          <a:lstStyle/>
          <a:p>
            <a:fld id="{733DD96E-ED3D-423E-92EA-2E88C553ECFA}" type="datetime1">
              <a:rPr lang="en-US" smtClean="0"/>
              <a:t>1/7/2025</a:t>
            </a:fld>
            <a:endParaRPr lang="en-IN"/>
          </a:p>
        </p:txBody>
      </p:sp>
      <p:sp>
        <p:nvSpPr>
          <p:cNvPr id="3" name="Footer Placeholder 2">
            <a:extLst>
              <a:ext uri="{FF2B5EF4-FFF2-40B4-BE49-F238E27FC236}">
                <a16:creationId xmlns:a16="http://schemas.microsoft.com/office/drawing/2014/main" id="{7AFC45C1-D2F0-9A87-29D8-3BF9576B7049}"/>
              </a:ext>
            </a:extLst>
          </p:cNvPr>
          <p:cNvSpPr>
            <a:spLocks noGrp="1"/>
          </p:cNvSpPr>
          <p:nvPr>
            <p:ph type="ftr" sz="quarter" idx="11"/>
          </p:nvPr>
        </p:nvSpPr>
        <p:spPr/>
        <p:txBody>
          <a:bodyPr/>
          <a:lstStyle/>
          <a:p>
            <a:r>
              <a:rPr lang="en-IN"/>
              <a:t>Rajat Kumar             ACSE0505 (Web Tech)                Unit 3</a:t>
            </a:r>
          </a:p>
        </p:txBody>
      </p:sp>
      <p:sp>
        <p:nvSpPr>
          <p:cNvPr id="4" name="Slide Number Placeholder 3">
            <a:extLst>
              <a:ext uri="{FF2B5EF4-FFF2-40B4-BE49-F238E27FC236}">
                <a16:creationId xmlns:a16="http://schemas.microsoft.com/office/drawing/2014/main" id="{D663B5EF-56E2-A9B2-8990-635F357002CE}"/>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2021764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0C314-BF48-2A15-85A1-1A81C40461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5688DA-C404-D083-CCE7-6CADAC3CF0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74CF96-4A2D-3BCB-BB74-CD3C801F6A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FA3ECB-2A4B-10D1-E814-2C3D383717BC}"/>
              </a:ext>
            </a:extLst>
          </p:cNvPr>
          <p:cNvSpPr>
            <a:spLocks noGrp="1"/>
          </p:cNvSpPr>
          <p:nvPr>
            <p:ph type="dt" sz="half" idx="10"/>
          </p:nvPr>
        </p:nvSpPr>
        <p:spPr/>
        <p:txBody>
          <a:bodyPr/>
          <a:lstStyle/>
          <a:p>
            <a:fld id="{89EEC2BA-F15E-49C1-9A3C-5E4D4BBB413B}" type="datetime1">
              <a:rPr lang="en-US" smtClean="0"/>
              <a:t>1/7/2025</a:t>
            </a:fld>
            <a:endParaRPr lang="en-IN"/>
          </a:p>
        </p:txBody>
      </p:sp>
      <p:sp>
        <p:nvSpPr>
          <p:cNvPr id="6" name="Footer Placeholder 5">
            <a:extLst>
              <a:ext uri="{FF2B5EF4-FFF2-40B4-BE49-F238E27FC236}">
                <a16:creationId xmlns:a16="http://schemas.microsoft.com/office/drawing/2014/main" id="{450AE167-419C-90CF-9225-E5D16F8F54C5}"/>
              </a:ext>
            </a:extLst>
          </p:cNvPr>
          <p:cNvSpPr>
            <a:spLocks noGrp="1"/>
          </p:cNvSpPr>
          <p:nvPr>
            <p:ph type="ftr" sz="quarter" idx="11"/>
          </p:nvPr>
        </p:nvSpPr>
        <p:spPr/>
        <p:txBody>
          <a:bodyPr/>
          <a:lstStyle/>
          <a:p>
            <a:r>
              <a:rPr lang="en-IN"/>
              <a:t>Rajat Kumar             ACSE0505 (Web Tech)                Unit 3</a:t>
            </a:r>
          </a:p>
        </p:txBody>
      </p:sp>
      <p:sp>
        <p:nvSpPr>
          <p:cNvPr id="7" name="Slide Number Placeholder 6">
            <a:extLst>
              <a:ext uri="{FF2B5EF4-FFF2-40B4-BE49-F238E27FC236}">
                <a16:creationId xmlns:a16="http://schemas.microsoft.com/office/drawing/2014/main" id="{88C36699-47C7-8D51-0B5F-DD2B145BA4C9}"/>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1850075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ADCEE-6547-E665-3447-3C2DEBBAD5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CECCC9-28F1-39CC-2292-78B28E0E2B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9795B2-F4CB-2327-2F34-070CA3E3D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7EF361-00A3-A055-27A4-09E5383069D3}"/>
              </a:ext>
            </a:extLst>
          </p:cNvPr>
          <p:cNvSpPr>
            <a:spLocks noGrp="1"/>
          </p:cNvSpPr>
          <p:nvPr>
            <p:ph type="dt" sz="half" idx="10"/>
          </p:nvPr>
        </p:nvSpPr>
        <p:spPr/>
        <p:txBody>
          <a:bodyPr/>
          <a:lstStyle/>
          <a:p>
            <a:fld id="{1244599C-F9F3-416E-BFE9-B9517C0EDE67}" type="datetime1">
              <a:rPr lang="en-US" smtClean="0"/>
              <a:t>1/7/2025</a:t>
            </a:fld>
            <a:endParaRPr lang="en-IN"/>
          </a:p>
        </p:txBody>
      </p:sp>
      <p:sp>
        <p:nvSpPr>
          <p:cNvPr id="6" name="Footer Placeholder 5">
            <a:extLst>
              <a:ext uri="{FF2B5EF4-FFF2-40B4-BE49-F238E27FC236}">
                <a16:creationId xmlns:a16="http://schemas.microsoft.com/office/drawing/2014/main" id="{B9FAB9AA-4940-9F81-5BD7-522B9EA20378}"/>
              </a:ext>
            </a:extLst>
          </p:cNvPr>
          <p:cNvSpPr>
            <a:spLocks noGrp="1"/>
          </p:cNvSpPr>
          <p:nvPr>
            <p:ph type="ftr" sz="quarter" idx="11"/>
          </p:nvPr>
        </p:nvSpPr>
        <p:spPr/>
        <p:txBody>
          <a:bodyPr/>
          <a:lstStyle/>
          <a:p>
            <a:r>
              <a:rPr lang="en-IN"/>
              <a:t>Rajat Kumar             ACSE0505 (Web Tech)                Unit 3</a:t>
            </a:r>
          </a:p>
        </p:txBody>
      </p:sp>
      <p:sp>
        <p:nvSpPr>
          <p:cNvPr id="7" name="Slide Number Placeholder 6">
            <a:extLst>
              <a:ext uri="{FF2B5EF4-FFF2-40B4-BE49-F238E27FC236}">
                <a16:creationId xmlns:a16="http://schemas.microsoft.com/office/drawing/2014/main" id="{C95924CC-8B84-C518-BC98-E8F5C7ADEEC3}"/>
              </a:ext>
            </a:extLst>
          </p:cNvPr>
          <p:cNvSpPr>
            <a:spLocks noGrp="1"/>
          </p:cNvSpPr>
          <p:nvPr>
            <p:ph type="sldNum" sz="quarter" idx="12"/>
          </p:nvPr>
        </p:nvSpPr>
        <p:spPr/>
        <p:txBody>
          <a:bodyPr/>
          <a:lstStyle/>
          <a:p>
            <a:fld id="{F8F77A86-5564-4890-A830-3C7C5AE824D7}" type="slidenum">
              <a:rPr lang="en-IN" smtClean="0"/>
              <a:t>‹#›</a:t>
            </a:fld>
            <a:endParaRPr lang="en-IN"/>
          </a:p>
        </p:txBody>
      </p:sp>
    </p:spTree>
    <p:extLst>
      <p:ext uri="{BB962C8B-B14F-4D97-AF65-F5344CB8AC3E}">
        <p14:creationId xmlns:p14="http://schemas.microsoft.com/office/powerpoint/2010/main" val="1267203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BF4567-58AD-4788-5CD6-8446D80EC9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3F34F8-C9C5-7FC6-FB5F-9C0B315711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0F9AD9-32A1-F7F9-16F6-BC8845B4E9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97EFE7-5E35-4CB4-98AF-0C554B730293}" type="datetime1">
              <a:rPr lang="en-US" smtClean="0"/>
              <a:t>1/7/2025</a:t>
            </a:fld>
            <a:endParaRPr lang="en-IN"/>
          </a:p>
        </p:txBody>
      </p:sp>
      <p:sp>
        <p:nvSpPr>
          <p:cNvPr id="5" name="Footer Placeholder 4">
            <a:extLst>
              <a:ext uri="{FF2B5EF4-FFF2-40B4-BE49-F238E27FC236}">
                <a16:creationId xmlns:a16="http://schemas.microsoft.com/office/drawing/2014/main" id="{9AB26F4F-F55B-7F6B-76DB-0154085B39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Rajat Kumar             ACSE0505 (Web Tech)                Unit 3</a:t>
            </a:r>
          </a:p>
        </p:txBody>
      </p:sp>
      <p:sp>
        <p:nvSpPr>
          <p:cNvPr id="6" name="Slide Number Placeholder 5">
            <a:extLst>
              <a:ext uri="{FF2B5EF4-FFF2-40B4-BE49-F238E27FC236}">
                <a16:creationId xmlns:a16="http://schemas.microsoft.com/office/drawing/2014/main" id="{BCA2106B-0131-A144-A872-BD77078013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77A86-5564-4890-A830-3C7C5AE824D7}" type="slidenum">
              <a:rPr lang="en-IN" smtClean="0"/>
              <a:t>‹#›</a:t>
            </a:fld>
            <a:endParaRPr lang="en-IN"/>
          </a:p>
        </p:txBody>
      </p:sp>
    </p:spTree>
    <p:extLst>
      <p:ext uri="{BB962C8B-B14F-4D97-AF65-F5344CB8AC3E}">
        <p14:creationId xmlns:p14="http://schemas.microsoft.com/office/powerpoint/2010/main" val="971627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8" Type="http://schemas.openxmlformats.org/officeDocument/2006/relationships/hyperlink" Target="https://youtu.be/qz0aGYrrlhU" TargetMode="External"/><Relationship Id="rId3" Type="http://schemas.openxmlformats.org/officeDocument/2006/relationships/hyperlink" Target="https://youtu.be/96xF9phMsWA" TargetMode="External"/><Relationship Id="rId7" Type="http://schemas.openxmlformats.org/officeDocument/2006/relationships/hyperlink" Target="https://youtu.be/vHmUVQKXlVo" TargetMode="External"/><Relationship Id="rId12" Type="http://schemas.openxmlformats.org/officeDocument/2006/relationships/hyperlink" Target="https://youtu.be/_GMEqhUyyF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youtu.be/htbY9-yggB0" TargetMode="External"/><Relationship Id="rId11" Type="http://schemas.openxmlformats.org/officeDocument/2006/relationships/hyperlink" Target="https://youtu.be/PkZNo7MFNFg" TargetMode="External"/><Relationship Id="rId5" Type="http://schemas.openxmlformats.org/officeDocument/2006/relationships/hyperlink" Target="https://youtu.be/ZliIs7jHi1s" TargetMode="External"/><Relationship Id="rId10" Type="http://schemas.openxmlformats.org/officeDocument/2006/relationships/hyperlink" Target="https://youtu.be/-qfEOE4vtxE" TargetMode="External"/><Relationship Id="rId4" Type="http://schemas.openxmlformats.org/officeDocument/2006/relationships/hyperlink" Target="https://youtu.be/Zopo5C79m2k" TargetMode="External"/><Relationship Id="rId9" Type="http://schemas.openxmlformats.org/officeDocument/2006/relationships/hyperlink" Target="https://youtu.be/1Rs2ND1ryYc"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3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2.xml"/><Relationship Id="rId5" Type="http://schemas.openxmlformats.org/officeDocument/2006/relationships/image" Target="../media/image24.wmf"/><Relationship Id="rId4" Type="http://schemas.openxmlformats.org/officeDocument/2006/relationships/image" Target="../media/image23.wmf"/></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wmf"/><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slideLayout" Target="../slideLayouts/slideLayout2.xml"/><Relationship Id="rId4" Type="http://schemas.openxmlformats.org/officeDocument/2006/relationships/image" Target="../media/image44.wmf"/></Relationships>
</file>

<file path=ppt/slides/_rels/slide66.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www.w3.org/TR/SVG11/types.html"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73.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5.png"/><Relationship Id="rId1" Type="http://schemas.openxmlformats.org/officeDocument/2006/relationships/slideLayout" Target="../slideLayouts/slideLayout4.xml"/><Relationship Id="rId5" Type="http://schemas.openxmlformats.org/officeDocument/2006/relationships/image" Target="../media/image59.png"/><Relationship Id="rId4" Type="http://schemas.openxmlformats.org/officeDocument/2006/relationships/image" Target="../media/image58.png"/></Relationships>
</file>

<file path=ppt/slides/_rels/slide76.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www.hunlock.com/blogs/Attach_icons_to_anything_with_CSS"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jigsaw.w3.org/css-validator/" TargetMode="External"/><Relationship Id="rId2" Type="http://schemas.openxmlformats.org/officeDocument/2006/relationships/hyperlink" Target="http://validator.w3.org/" TargetMode="External"/><Relationship Id="rId1" Type="http://schemas.openxmlformats.org/officeDocument/2006/relationships/slideLayout" Target="../slideLayouts/slideLayout2.xml"/><Relationship Id="rId4" Type="http://schemas.openxmlformats.org/officeDocument/2006/relationships/hyperlink" Target="http://bobby.watchfire.co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90;p13">
            <a:extLst>
              <a:ext uri="{FF2B5EF4-FFF2-40B4-BE49-F238E27FC236}">
                <a16:creationId xmlns:a16="http://schemas.microsoft.com/office/drawing/2014/main" id="{F6F9AE89-F4C8-4B2C-8C00-2CA73BBC4FE4}"/>
              </a:ext>
            </a:extLst>
          </p:cNvPr>
          <p:cNvSpPr txBox="1">
            <a:spLocks/>
          </p:cNvSpPr>
          <p:nvPr/>
        </p:nvSpPr>
        <p:spPr bwMode="auto">
          <a:xfrm>
            <a:off x="3554414" y="1778000"/>
            <a:ext cx="5602287" cy="1068388"/>
          </a:xfrm>
          <a:prstGeom prst="rect">
            <a:avLst/>
          </a:prstGeom>
          <a:solidFill>
            <a:schemeClr val="lt1"/>
          </a:solidFill>
          <a:ln w="25400" cap="flat">
            <a:solidFill>
              <a:schemeClr val="accent5"/>
            </a:solidFill>
            <a:round/>
            <a:headEnd type="none" w="sm" len="sm"/>
            <a:tailEnd type="none" w="sm" len="sm"/>
          </a:ln>
        </p:spPr>
        <p:txBody>
          <a:bodyPr spcFirstLastPara="1" lIns="68569" tIns="34275" rIns="68569" bIns="34275"/>
          <a:lstStyle>
            <a:defPPr marR="0" lvl="0" algn="l" rtl="0">
              <a:lnSpc>
                <a:spcPct val="100000"/>
              </a:lnSpc>
              <a:spcBef>
                <a:spcPts val="0"/>
              </a:spcBef>
              <a:spcAft>
                <a:spcPts val="0"/>
              </a:spcAft>
            </a:defPPr>
            <a:lvl1pPr marL="342900" lvl="0" indent="-342900" algn="ctr" rtl="0" eaLnBrk="0" fontAlgn="base" hangingPunct="0">
              <a:spcBef>
                <a:spcPts val="640"/>
              </a:spcBef>
              <a:spcAft>
                <a:spcPts val="0"/>
              </a:spcAft>
              <a:buClr>
                <a:srgbClr val="888888"/>
              </a:buClr>
              <a:buSzPts val="3200"/>
              <a:buFont typeface="Arial" panose="020B0604020202020204" pitchFamily="34" charset="0"/>
              <a:buNone/>
              <a:defRPr sz="1400">
                <a:solidFill>
                  <a:srgbClr val="888888"/>
                </a:solidFill>
                <a:latin typeface="Arial"/>
                <a:ea typeface="Arial"/>
                <a:cs typeface="Arial"/>
                <a:sym typeface="Arial" panose="020B0604020202020204" pitchFamily="34" charset="0"/>
              </a:defRPr>
            </a:lvl1pPr>
            <a:lvl2pPr marL="742950" lvl="1" indent="-285750" algn="ctr" rtl="0" eaLnBrk="0" fontAlgn="base" hangingPunct="0">
              <a:spcBef>
                <a:spcPts val="560"/>
              </a:spcBef>
              <a:spcAft>
                <a:spcPts val="0"/>
              </a:spcAft>
              <a:buClr>
                <a:srgbClr val="888888"/>
              </a:buClr>
              <a:buSzPts val="2800"/>
              <a:buFont typeface="Arial" panose="020B0604020202020204" pitchFamily="34" charset="0"/>
              <a:buNone/>
              <a:defRPr sz="1400">
                <a:solidFill>
                  <a:srgbClr val="888888"/>
                </a:solidFill>
                <a:latin typeface="Arial"/>
                <a:ea typeface="Arial"/>
                <a:cs typeface="Arial"/>
                <a:sym typeface="Arial" panose="020B0604020202020204" pitchFamily="34" charset="0"/>
              </a:defRPr>
            </a:lvl2pPr>
            <a:lvl3pPr marL="1143000" lvl="2" indent="-228600" algn="ctr" rtl="0" eaLnBrk="0" fontAlgn="base" hangingPunct="0">
              <a:spcBef>
                <a:spcPts val="480"/>
              </a:spcBef>
              <a:spcAft>
                <a:spcPts val="0"/>
              </a:spcAft>
              <a:buClr>
                <a:srgbClr val="888888"/>
              </a:buClr>
              <a:buSzPts val="2400"/>
              <a:buFont typeface="Arial" panose="020B0604020202020204" pitchFamily="34" charset="0"/>
              <a:buNone/>
              <a:defRPr sz="1400">
                <a:solidFill>
                  <a:srgbClr val="888888"/>
                </a:solidFill>
                <a:latin typeface="Arial"/>
                <a:ea typeface="Arial"/>
                <a:cs typeface="Arial"/>
                <a:sym typeface="Arial" panose="020B0604020202020204" pitchFamily="34" charset="0"/>
              </a:defRPr>
            </a:lvl3pPr>
            <a:lvl4pPr marL="1600200" lvl="3" indent="-228600" algn="ctr" rtl="0" eaLnBrk="0" fontAlgn="base" hangingPunct="0">
              <a:spcBef>
                <a:spcPts val="400"/>
              </a:spcBef>
              <a:spcAft>
                <a:spcPts val="0"/>
              </a:spcAft>
              <a:buClr>
                <a:srgbClr val="888888"/>
              </a:buClr>
              <a:buSzPts val="2000"/>
              <a:buFont typeface="Arial" panose="020B0604020202020204" pitchFamily="34" charset="0"/>
              <a:buNone/>
              <a:defRPr sz="1400">
                <a:solidFill>
                  <a:srgbClr val="888888"/>
                </a:solidFill>
                <a:latin typeface="Arial"/>
                <a:ea typeface="Arial"/>
                <a:cs typeface="Arial"/>
                <a:sym typeface="Arial" panose="020B0604020202020204" pitchFamily="34" charset="0"/>
              </a:defRPr>
            </a:lvl4pPr>
            <a:lvl5pPr marL="2057400" lvl="4" indent="-228600" algn="ctr" rtl="0" eaLnBrk="0" fontAlgn="base" hangingPunct="0">
              <a:spcBef>
                <a:spcPts val="400"/>
              </a:spcBef>
              <a:spcAft>
                <a:spcPts val="0"/>
              </a:spcAft>
              <a:buClr>
                <a:srgbClr val="888888"/>
              </a:buClr>
              <a:buSzPts val="2000"/>
              <a:buFont typeface="Arial" panose="020B0604020202020204" pitchFamily="34" charset="0"/>
              <a:buNone/>
              <a:defRPr sz="1400">
                <a:solidFill>
                  <a:srgbClr val="888888"/>
                </a:solidFill>
                <a:latin typeface="Arial"/>
                <a:ea typeface="Arial"/>
                <a:cs typeface="Arial"/>
                <a:sym typeface="Arial" panose="020B0604020202020204" pitchFamily="34" charset="0"/>
              </a:defRPr>
            </a:lvl5pPr>
            <a:lvl6pPr marR="0" lvl="5" algn="ctr" rtl="0">
              <a:lnSpc>
                <a:spcPct val="100000"/>
              </a:lnSpc>
              <a:spcBef>
                <a:spcPts val="400"/>
              </a:spcBef>
              <a:spcAft>
                <a:spcPts val="0"/>
              </a:spcAft>
              <a:buClr>
                <a:srgbClr val="888888"/>
              </a:buClr>
              <a:buSzPts val="2000"/>
              <a:buFont typeface="Arial"/>
              <a:buNone/>
              <a:defRPr sz="1400" b="0" i="0" u="none" strike="noStrike" cap="none">
                <a:solidFill>
                  <a:srgbClr val="888888"/>
                </a:solidFill>
                <a:latin typeface="Arial"/>
                <a:ea typeface="Arial"/>
                <a:cs typeface="Arial"/>
                <a:sym typeface="Arial"/>
              </a:defRPr>
            </a:lvl6pPr>
            <a:lvl7pPr marR="0" lvl="6" algn="ctr" rtl="0">
              <a:lnSpc>
                <a:spcPct val="100000"/>
              </a:lnSpc>
              <a:spcBef>
                <a:spcPts val="400"/>
              </a:spcBef>
              <a:spcAft>
                <a:spcPts val="0"/>
              </a:spcAft>
              <a:buClr>
                <a:srgbClr val="888888"/>
              </a:buClr>
              <a:buSzPts val="2000"/>
              <a:buFont typeface="Arial"/>
              <a:buNone/>
              <a:defRPr sz="1400" b="0" i="0" u="none" strike="noStrike" cap="none">
                <a:solidFill>
                  <a:srgbClr val="888888"/>
                </a:solidFill>
                <a:latin typeface="Arial"/>
                <a:ea typeface="Arial"/>
                <a:cs typeface="Arial"/>
                <a:sym typeface="Arial"/>
              </a:defRPr>
            </a:lvl7pPr>
            <a:lvl8pPr marR="0" lvl="7" algn="ctr" rtl="0">
              <a:lnSpc>
                <a:spcPct val="100000"/>
              </a:lnSpc>
              <a:spcBef>
                <a:spcPts val="400"/>
              </a:spcBef>
              <a:spcAft>
                <a:spcPts val="0"/>
              </a:spcAft>
              <a:buClr>
                <a:srgbClr val="888888"/>
              </a:buClr>
              <a:buSzPts val="2000"/>
              <a:buFont typeface="Arial"/>
              <a:buNone/>
              <a:defRPr sz="1400" b="0" i="0" u="none" strike="noStrike" cap="none">
                <a:solidFill>
                  <a:srgbClr val="888888"/>
                </a:solidFill>
                <a:latin typeface="Arial"/>
                <a:ea typeface="Arial"/>
                <a:cs typeface="Arial"/>
                <a:sym typeface="Arial"/>
              </a:defRPr>
            </a:lvl8pPr>
            <a:lvl9pPr marR="0" lvl="8" algn="ctr" rtl="0">
              <a:lnSpc>
                <a:spcPct val="100000"/>
              </a:lnSpc>
              <a:spcBef>
                <a:spcPts val="400"/>
              </a:spcBef>
              <a:spcAft>
                <a:spcPts val="0"/>
              </a:spcAft>
              <a:buClr>
                <a:srgbClr val="888888"/>
              </a:buClr>
              <a:buSzPts val="2000"/>
              <a:buFont typeface="Arial"/>
              <a:buNone/>
              <a:defRPr sz="1400" b="0" i="0" u="none" strike="noStrike" cap="none">
                <a:solidFill>
                  <a:srgbClr val="888888"/>
                </a:solidFill>
                <a:latin typeface="Arial"/>
                <a:ea typeface="Arial"/>
                <a:cs typeface="Arial"/>
                <a:sym typeface="Arial"/>
              </a:defRPr>
            </a:lvl9pPr>
          </a:lstStyle>
          <a:p>
            <a:pPr eaLnBrk="1" fontAlgn="auto" hangingPunct="1">
              <a:defRPr/>
            </a:pPr>
            <a:r>
              <a:rPr lang="en-US" sz="2400" b="1" dirty="0">
                <a:latin typeface="Times New Roman" panose="02020603050405020304" pitchFamily="18" charset="0"/>
                <a:cs typeface="Times New Roman" panose="02020603050405020304" pitchFamily="18" charset="0"/>
              </a:rPr>
              <a:t>Concept of CSS 3 &amp; Bootstrap</a:t>
            </a:r>
            <a:endParaRPr lang="en-US" sz="2400" dirty="0">
              <a:solidFill>
                <a:schemeClr val="tx1"/>
              </a:solidFill>
            </a:endParaRPr>
          </a:p>
        </p:txBody>
      </p:sp>
      <p:sp>
        <p:nvSpPr>
          <p:cNvPr id="19" name="Google Shape;92;p13">
            <a:extLst>
              <a:ext uri="{FF2B5EF4-FFF2-40B4-BE49-F238E27FC236}">
                <a16:creationId xmlns:a16="http://schemas.microsoft.com/office/drawing/2014/main" id="{A119D82D-31C0-4227-85C0-DFFAFEF77860}"/>
              </a:ext>
            </a:extLst>
          </p:cNvPr>
          <p:cNvSpPr txBox="1"/>
          <p:nvPr/>
        </p:nvSpPr>
        <p:spPr>
          <a:xfrm>
            <a:off x="6708775" y="4121150"/>
            <a:ext cx="2592388" cy="1193800"/>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68569" tIns="34275" rIns="68569" bIns="34275"/>
          <a:lstStyle/>
          <a:p>
            <a:pPr algn="ctr">
              <a:spcBef>
                <a:spcPct val="20000"/>
              </a:spcBef>
              <a:defRPr/>
            </a:pPr>
            <a:r>
              <a:rPr lang="en-US" dirty="0">
                <a:solidFill>
                  <a:srgbClr val="FF0000"/>
                </a:solidFill>
              </a:rPr>
              <a:t>Mr. Praveen Kumar </a:t>
            </a:r>
            <a:r>
              <a:rPr lang="en-US" dirty="0" err="1">
                <a:solidFill>
                  <a:srgbClr val="FF0000"/>
                </a:solidFill>
              </a:rPr>
              <a:t>Tomar</a:t>
            </a:r>
            <a:endParaRPr lang="en-US" dirty="0">
              <a:solidFill>
                <a:srgbClr val="FF0000"/>
              </a:solidFill>
            </a:endParaRPr>
          </a:p>
          <a:p>
            <a:pPr algn="ctr">
              <a:spcBef>
                <a:spcPct val="20000"/>
              </a:spcBef>
              <a:defRPr/>
            </a:pPr>
            <a:r>
              <a:rPr lang="en-US" sz="1500" dirty="0"/>
              <a:t>Assistant Professor</a:t>
            </a:r>
          </a:p>
          <a:p>
            <a:pPr algn="ctr">
              <a:spcBef>
                <a:spcPct val="20000"/>
              </a:spcBef>
              <a:defRPr/>
            </a:pPr>
            <a:r>
              <a:rPr lang="en-US" sz="1500" dirty="0"/>
              <a:t>CSE-AI</a:t>
            </a:r>
          </a:p>
        </p:txBody>
      </p:sp>
      <p:pic>
        <p:nvPicPr>
          <p:cNvPr id="4100" name="Google Shape;93;p13" descr="C:\Users\Manks\Downloads\128_calendar-schedule-credit-mortgage-date-512.png"/>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0" y="5314950"/>
            <a:ext cx="400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Google Shape;95;p1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8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20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0002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4574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29146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3718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Clr>
                <a:srgbClr val="000000"/>
              </a:buClr>
              <a:buFont typeface="Arial" panose="020B0604020202020204" pitchFamily="34" charset="0"/>
              <a:buNone/>
            </a:pPr>
            <a:fld id="{7C1FE613-1EAE-4489-8B0F-093A24D68A89}" type="slidenum">
              <a:rPr lang="en-US" altLang="en-US" sz="900">
                <a:solidFill>
                  <a:srgbClr val="888888"/>
                </a:solidFill>
                <a:sym typeface="Calibri" panose="020F0502020204030204" pitchFamily="34" charset="0"/>
              </a:rPr>
              <a:pPr>
                <a:spcBef>
                  <a:spcPct val="0"/>
                </a:spcBef>
                <a:buClr>
                  <a:srgbClr val="000000"/>
                </a:buClr>
                <a:buFont typeface="Arial" panose="020B0604020202020204" pitchFamily="34" charset="0"/>
                <a:buNone/>
              </a:pPr>
              <a:t>1</a:t>
            </a:fld>
            <a:endParaRPr lang="en-US" altLang="en-US" sz="900">
              <a:solidFill>
                <a:srgbClr val="888888"/>
              </a:solidFill>
              <a:sym typeface="Calibri" panose="020F0502020204030204" pitchFamily="34" charset="0"/>
            </a:endParaRPr>
          </a:p>
        </p:txBody>
      </p:sp>
      <p:pic>
        <p:nvPicPr>
          <p:cNvPr id="4102" name="Google Shape;96;p13" descr="C:\Users\Manks\Downloads\speak.png"/>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2025" y="3044825"/>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Google Shape;97;p13">
            <a:extLst>
              <a:ext uri="{FF2B5EF4-FFF2-40B4-BE49-F238E27FC236}">
                <a16:creationId xmlns:a16="http://schemas.microsoft.com/office/drawing/2014/main" id="{89108333-066C-4989-85A0-2F062BD5F067}"/>
              </a:ext>
            </a:extLst>
          </p:cNvPr>
          <p:cNvSpPr txBox="1"/>
          <p:nvPr/>
        </p:nvSpPr>
        <p:spPr>
          <a:xfrm>
            <a:off x="2781300" y="3086100"/>
            <a:ext cx="1543050" cy="400050"/>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68569" tIns="34275" rIns="68569" bIns="34275"/>
          <a:lstStyle/>
          <a:p>
            <a:pPr algn="ctr">
              <a:buClr>
                <a:schemeClr val="dk1"/>
              </a:buClr>
              <a:buSzPts val="2500"/>
              <a:defRPr/>
            </a:pPr>
            <a:r>
              <a:rPr lang="en-US" sz="1875" kern="0" dirty="0">
                <a:solidFill>
                  <a:schemeClr val="dk1"/>
                </a:solidFill>
                <a:latin typeface="Calibri"/>
                <a:ea typeface="Calibri"/>
                <a:cs typeface="Calibri"/>
                <a:sym typeface="Calibri"/>
              </a:rPr>
              <a:t>Day: 1</a:t>
            </a:r>
            <a:endParaRPr sz="1875" kern="0" dirty="0">
              <a:solidFill>
                <a:schemeClr val="dk1"/>
              </a:solidFill>
              <a:latin typeface="Calibri"/>
              <a:ea typeface="Calibri"/>
              <a:cs typeface="Calibri"/>
              <a:sym typeface="Calibri"/>
            </a:endParaRPr>
          </a:p>
        </p:txBody>
      </p:sp>
      <p:sp>
        <p:nvSpPr>
          <p:cNvPr id="25" name="Google Shape;99;p13">
            <a:extLst>
              <a:ext uri="{FF2B5EF4-FFF2-40B4-BE49-F238E27FC236}">
                <a16:creationId xmlns:a16="http://schemas.microsoft.com/office/drawing/2014/main" id="{98370527-B26A-4231-A320-E10E5B539376}"/>
              </a:ext>
            </a:extLst>
          </p:cNvPr>
          <p:cNvSpPr txBox="1"/>
          <p:nvPr/>
        </p:nvSpPr>
        <p:spPr>
          <a:xfrm>
            <a:off x="2741613" y="3595688"/>
            <a:ext cx="3143250" cy="747712"/>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68569" tIns="34275" rIns="68569" bIns="34275"/>
          <a:lstStyle/>
          <a:p>
            <a:pPr algn="ctr">
              <a:buClr>
                <a:schemeClr val="dk1"/>
              </a:buClr>
              <a:buSzPts val="2000"/>
              <a:defRPr/>
            </a:pPr>
            <a:r>
              <a:rPr lang="en-US" sz="1500" b="1" dirty="0">
                <a:latin typeface="Calibri" panose="020F0502020204030204" pitchFamily="34" charset="0"/>
                <a:cs typeface="Calibri" panose="020F0502020204030204" pitchFamily="34" charset="0"/>
                <a:sym typeface="Arial" charset="0"/>
              </a:rPr>
              <a:t>Subject Name:</a:t>
            </a:r>
            <a:endParaRPr lang="en-US" sz="1500" b="1" kern="0" dirty="0">
              <a:solidFill>
                <a:schemeClr val="dk1"/>
              </a:solidFill>
              <a:latin typeface="Calibri" panose="020F0502020204030204" pitchFamily="34" charset="0"/>
              <a:ea typeface="Calibri"/>
              <a:cs typeface="Calibri" panose="020F0502020204030204" pitchFamily="34" charset="0"/>
              <a:sym typeface="Calibri"/>
            </a:endParaRPr>
          </a:p>
          <a:p>
            <a:pPr algn="ctr">
              <a:spcBef>
                <a:spcPct val="20000"/>
              </a:spcBef>
              <a:defRPr/>
            </a:pPr>
            <a:r>
              <a:rPr lang="en-US" sz="1500" dirty="0"/>
              <a:t> Web Technology ACSC0505</a:t>
            </a:r>
          </a:p>
        </p:txBody>
      </p:sp>
      <p:sp>
        <p:nvSpPr>
          <p:cNvPr id="26" name="Google Shape;100;p13">
            <a:extLst>
              <a:ext uri="{FF2B5EF4-FFF2-40B4-BE49-F238E27FC236}">
                <a16:creationId xmlns:a16="http://schemas.microsoft.com/office/drawing/2014/main" id="{529BFAA1-AEBC-44B6-A37C-66855131195F}"/>
              </a:ext>
            </a:extLst>
          </p:cNvPr>
          <p:cNvSpPr txBox="1"/>
          <p:nvPr/>
        </p:nvSpPr>
        <p:spPr>
          <a:xfrm>
            <a:off x="2781300" y="4514850"/>
            <a:ext cx="3143250" cy="628650"/>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68569" tIns="34275" rIns="68569" bIns="34275"/>
          <a:lstStyle/>
          <a:p>
            <a:pPr algn="ctr">
              <a:spcBef>
                <a:spcPct val="20000"/>
              </a:spcBef>
              <a:defRPr/>
            </a:pPr>
            <a:r>
              <a:rPr lang="en-US" sz="1500" b="1" dirty="0">
                <a:latin typeface="Calibri" panose="020F0502020204030204" pitchFamily="34" charset="0"/>
                <a:cs typeface="Calibri" panose="020F0502020204030204" pitchFamily="34" charset="0"/>
                <a:sym typeface="Arial" charset="0"/>
              </a:rPr>
              <a:t>Course Details</a:t>
            </a:r>
            <a:br>
              <a:rPr lang="en-US" sz="1500" dirty="0">
                <a:latin typeface="Calibri" panose="020F0502020204030204" pitchFamily="34" charset="0"/>
                <a:cs typeface="Calibri" panose="020F0502020204030204" pitchFamily="34" charset="0"/>
                <a:sym typeface="Arial" charset="0"/>
              </a:rPr>
            </a:br>
            <a:r>
              <a:rPr lang="en-US" sz="1500" dirty="0">
                <a:latin typeface="Calibri" panose="020F0502020204030204" pitchFamily="34" charset="0"/>
                <a:cs typeface="Calibri" panose="020F0502020204030204" pitchFamily="34" charset="0"/>
                <a:sym typeface="Arial" charset="0"/>
              </a:rPr>
              <a:t>(B Tech. 5</a:t>
            </a:r>
            <a:r>
              <a:rPr lang="en-US" sz="1500" baseline="30000" dirty="0">
                <a:latin typeface="Calibri" panose="020F0502020204030204" pitchFamily="34" charset="0"/>
                <a:cs typeface="Calibri" panose="020F0502020204030204" pitchFamily="34" charset="0"/>
                <a:sym typeface="Arial" charset="0"/>
              </a:rPr>
              <a:t>th</a:t>
            </a:r>
            <a:r>
              <a:rPr lang="en-US" sz="1500" dirty="0">
                <a:latin typeface="Calibri" panose="020F0502020204030204" pitchFamily="34" charset="0"/>
                <a:cs typeface="Calibri" panose="020F0502020204030204" pitchFamily="34" charset="0"/>
                <a:sym typeface="Arial" charset="0"/>
              </a:rPr>
              <a:t> Sem)</a:t>
            </a:r>
          </a:p>
        </p:txBody>
      </p:sp>
      <p:sp>
        <p:nvSpPr>
          <p:cNvPr id="29" name="Title 1">
            <a:extLst>
              <a:ext uri="{FF2B5EF4-FFF2-40B4-BE49-F238E27FC236}">
                <a16:creationId xmlns:a16="http://schemas.microsoft.com/office/drawing/2014/main" id="{2D507501-0257-466F-B172-74F95A1917E6}"/>
              </a:ext>
            </a:extLst>
          </p:cNvPr>
          <p:cNvSpPr txBox="1">
            <a:spLocks/>
          </p:cNvSpPr>
          <p:nvPr/>
        </p:nvSpPr>
        <p:spPr>
          <a:xfrm>
            <a:off x="3695700" y="857250"/>
            <a:ext cx="5829300" cy="8001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1500" dirty="0" err="1">
                <a:solidFill>
                  <a:schemeClr val="accent1">
                    <a:lumMod val="75000"/>
                  </a:schemeClr>
                </a:solidFill>
              </a:rPr>
              <a:t>Noida</a:t>
            </a:r>
            <a:r>
              <a:rPr lang="en-US" sz="1500" dirty="0">
                <a:solidFill>
                  <a:schemeClr val="accent1">
                    <a:lumMod val="75000"/>
                  </a:schemeClr>
                </a:solidFill>
              </a:rPr>
              <a:t> Institute of Engineering and Technology, Greater </a:t>
            </a:r>
            <a:r>
              <a:rPr lang="en-US" sz="1500" dirty="0" err="1">
                <a:solidFill>
                  <a:schemeClr val="accent1">
                    <a:lumMod val="75000"/>
                  </a:schemeClr>
                </a:solidFill>
              </a:rPr>
              <a:t>Noida</a:t>
            </a:r>
            <a:br>
              <a:rPr lang="en-US" dirty="0"/>
            </a:br>
            <a:r>
              <a:rPr lang="en-US" dirty="0">
                <a:solidFill>
                  <a:srgbClr val="C00000"/>
                </a:solidFill>
              </a:rPr>
              <a:t>(An Autonomous Institute)</a:t>
            </a:r>
            <a:br>
              <a:rPr lang="en-US" dirty="0"/>
            </a:br>
            <a:r>
              <a:rPr lang="en-US" dirty="0">
                <a:solidFill>
                  <a:schemeClr val="tx1"/>
                </a:solidFill>
              </a:rPr>
              <a:t> </a:t>
            </a:r>
            <a:r>
              <a:rPr lang="en-US" sz="1200" b="1" dirty="0">
                <a:solidFill>
                  <a:srgbClr val="FF0000"/>
                </a:solidFill>
              </a:rPr>
              <a:t>School of Computer Science &amp; Engineering in Emerging Technologies </a:t>
            </a:r>
          </a:p>
        </p:txBody>
      </p:sp>
      <p:pic>
        <p:nvPicPr>
          <p:cNvPr id="4107"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62838" y="2987676"/>
            <a:ext cx="919162"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8" name="Picture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741614" y="960438"/>
            <a:ext cx="954087"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Footer Placeholder 2">
            <a:extLst>
              <a:ext uri="{FF2B5EF4-FFF2-40B4-BE49-F238E27FC236}">
                <a16:creationId xmlns:a16="http://schemas.microsoft.com/office/drawing/2014/main" id="{F9BF0898-2CCE-7709-AC6F-391FCE3ABCC0}"/>
              </a:ext>
            </a:extLst>
          </p:cNvPr>
          <p:cNvSpPr>
            <a:spLocks noGrp="1"/>
          </p:cNvSpPr>
          <p:nvPr>
            <p:ph type="ftr" sz="quarter" idx="11"/>
          </p:nvPr>
        </p:nvSpPr>
        <p:spPr>
          <a:xfrm>
            <a:off x="3695701" y="5603876"/>
            <a:ext cx="5629275" cy="346075"/>
          </a:xfrm>
        </p:spPr>
        <p:txBody>
          <a:bodyPr/>
          <a:lstStyle/>
          <a:p>
            <a:pPr marL="9525">
              <a:spcBef>
                <a:spcPts val="30"/>
              </a:spcBef>
              <a:defRPr/>
            </a:pPr>
            <a:r>
              <a:rPr lang="fi-FI" sz="900" spc="23"/>
              <a:t>PRAVEEN KUMAR           WT               UNIT 2</a:t>
            </a:r>
            <a:endParaRPr lang="en-IN" sz="900" spc="26" dirty="0"/>
          </a:p>
        </p:txBody>
      </p:sp>
      <p:sp>
        <p:nvSpPr>
          <p:cNvPr id="2" name="Date Placeholder 1"/>
          <p:cNvSpPr>
            <a:spLocks noGrp="1"/>
          </p:cNvSpPr>
          <p:nvPr>
            <p:ph type="dt" sz="quarter" idx="10"/>
          </p:nvPr>
        </p:nvSpPr>
        <p:spPr/>
        <p:txBody>
          <a:bodyPr/>
          <a:lstStyle/>
          <a:p>
            <a:pPr>
              <a:defRPr/>
            </a:pPr>
            <a:fld id="{3AE803CC-8E0D-4D9F-9351-E7996028A6E9}" type="datetime3">
              <a:rPr lang="en-US"/>
              <a:pPr>
                <a:defRPr/>
              </a:pPr>
              <a:t>7 January 2025</a:t>
            </a:fld>
            <a:endParaRPr lang="en-US"/>
          </a:p>
        </p:txBody>
      </p:sp>
    </p:spTree>
    <p:extLst>
      <p:ext uri="{BB962C8B-B14F-4D97-AF65-F5344CB8AC3E}">
        <p14:creationId xmlns:p14="http://schemas.microsoft.com/office/powerpoint/2010/main" val="4043998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Google Shape;126;p16"/>
          <p:cNvSpPr txBox="1">
            <a:spLocks noGrp="1"/>
          </p:cNvSpPr>
          <p:nvPr>
            <p:ph type="body" idx="1"/>
          </p:nvPr>
        </p:nvSpPr>
        <p:spPr>
          <a:xfrm>
            <a:off x="1638300" y="1271589"/>
            <a:ext cx="8572500" cy="5216525"/>
          </a:xfrm>
        </p:spPr>
        <p:txBody>
          <a:bodyPr/>
          <a:lstStyle/>
          <a:p>
            <a:pPr marL="114300" indent="0" algn="just">
              <a:spcBef>
                <a:spcPts val="365"/>
              </a:spcBef>
              <a:spcAft>
                <a:spcPct val="0"/>
              </a:spcAft>
              <a:buClr>
                <a:srgbClr val="000000"/>
              </a:buClr>
              <a:buNone/>
            </a:pPr>
            <a:r>
              <a:rPr lang="en-IN" sz="2000" b="1" dirty="0">
                <a:latin typeface="Times New Roman" panose="02020603050405020304" pitchFamily="18" charset="0"/>
                <a:cs typeface="Times New Roman" panose="02020603050405020304" pitchFamily="18" charset="0"/>
              </a:rPr>
              <a:t>JavaScript Essentials: </a:t>
            </a:r>
            <a:r>
              <a:rPr lang="en-IN" sz="2000" dirty="0">
                <a:latin typeface="Times New Roman" panose="02020603050405020304" pitchFamily="18" charset="0"/>
                <a:cs typeface="Times New Roman" panose="02020603050405020304" pitchFamily="18" charset="0"/>
              </a:rPr>
              <a:t>Introduction to Java Script , Java script Types , Var, Let and </a:t>
            </a: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Keywords, Operators in JS , Conditions Statements , Java Script Loops, JS Popup Boxes , JS </a:t>
            </a:r>
            <a:r>
              <a:rPr lang="en-US" altLang="en-US" sz="2000" dirty="0">
                <a:latin typeface="Times New Roman" panose="02020603050405020304" pitchFamily="18" charset="0"/>
                <a:cs typeface="Times New Roman" panose="02020603050405020304" pitchFamily="18" charset="0"/>
              </a:rPr>
              <a:t>Events , JS Arrays, Working with Arrays, JS Objects ,JS Functions , Using Java Script in Real time , Validation of Forms, Arrow functions and default arguments, Template Strings, Strings methods, Callback functions, </a:t>
            </a:r>
          </a:p>
          <a:p>
            <a:pPr marL="114300" indent="0" algn="just">
              <a:spcBef>
                <a:spcPts val="365"/>
              </a:spcBef>
              <a:spcAft>
                <a:spcPct val="0"/>
              </a:spcAft>
              <a:buClr>
                <a:srgbClr val="000000"/>
              </a:buClr>
              <a:buNone/>
            </a:pPr>
            <a:r>
              <a:rPr lang="en-US" altLang="en-US" sz="2000" dirty="0">
                <a:latin typeface="Times New Roman" panose="02020603050405020304" pitchFamily="18" charset="0"/>
                <a:cs typeface="Times New Roman" panose="02020603050405020304" pitchFamily="18" charset="0"/>
              </a:rPr>
              <a:t>Object de-structuring, Spread and Rest Operator, Typescript fundamentals, Typescript OOPs- Classes, Interfaces, Constructor etc. Decorator and Spread Operator, </a:t>
            </a:r>
          </a:p>
          <a:p>
            <a:pPr marL="114300" indent="0" algn="just">
              <a:spcBef>
                <a:spcPts val="365"/>
              </a:spcBef>
              <a:spcAft>
                <a:spcPct val="0"/>
              </a:spcAft>
              <a:buClr>
                <a:srgbClr val="000000"/>
              </a:buClr>
              <a:buNone/>
            </a:pPr>
            <a:r>
              <a:rPr lang="en-IN" altLang="en-US" sz="2000" dirty="0">
                <a:latin typeface="Times New Roman" panose="02020603050405020304" pitchFamily="18" charset="0"/>
                <a:cs typeface="Times New Roman" panose="02020603050405020304" pitchFamily="18" charset="0"/>
              </a:rPr>
              <a:t>Difference == &amp; ===, Asynchronous Programming in ES6, Promise Constructor, Promise with Chain, Promise Race. </a:t>
            </a:r>
            <a:endParaRPr lang="en-US" altLang="en-US" sz="2000" dirty="0">
              <a:latin typeface="Times New Roman" panose="02020603050405020304" pitchFamily="18" charset="0"/>
              <a:cs typeface="Times New Roman" panose="02020603050405020304" pitchFamily="18" charset="0"/>
            </a:endParaRPr>
          </a:p>
        </p:txBody>
      </p:sp>
      <p:sp>
        <p:nvSpPr>
          <p:cNvPr id="16387" name="Google Shape;128;p16"/>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10</a:t>
            </a:fld>
            <a:endParaRPr lang="en-US" altLang="en-US"/>
          </a:p>
        </p:txBody>
      </p:sp>
      <p:sp>
        <p:nvSpPr>
          <p:cNvPr id="129" name="Google Shape;129;p16"/>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defRPr/>
            </a:pPr>
            <a:r>
              <a:rPr lang="en-US" sz="3200" b="1"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Syllabus Unit -4 </a:t>
            </a:r>
          </a:p>
        </p:txBody>
      </p:sp>
      <p:sp>
        <p:nvSpPr>
          <p:cNvPr id="16389" name="Google Shape;131;p16"/>
          <p:cNvSpPr>
            <a:spLocks noGrp="1"/>
          </p:cNvSpPr>
          <p:nvPr>
            <p:ph type="ftr" sz="quarter" idx="12"/>
          </p:nvPr>
        </p:nvSpPr>
        <p:spPr>
          <a:xfrm>
            <a:off x="914400" y="6416676"/>
            <a:ext cx="6858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D53AC9B4-DED9-4212-9C30-A7B2D51D0CC1}" type="datetime1">
              <a:rPr lang="en-US" smtClean="0"/>
              <a:t>1/7/2025</a:t>
            </a:fld>
            <a:endParaRPr lang="en-US"/>
          </a:p>
        </p:txBody>
      </p:sp>
      <p:sp>
        <p:nvSpPr>
          <p:cNvPr id="8" name="Rectangle 7"/>
          <p:cNvSpPr/>
          <p:nvPr/>
        </p:nvSpPr>
        <p:spPr>
          <a:xfrm>
            <a:off x="9448800" y="6350"/>
            <a:ext cx="1219200" cy="67945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 Hours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100</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DC48175F-D583-4B6A-B66D-4103441677FD}" type="datetime1">
              <a:rPr lang="en-US" smtClean="0"/>
              <a:t>1/7/2025</a:t>
            </a:fld>
            <a:endParaRPr lang="en-US"/>
          </a:p>
        </p:txBody>
      </p:sp>
      <p:sp>
        <p:nvSpPr>
          <p:cNvPr id="4" name="Content Placeholder 3"/>
          <p:cNvSpPr>
            <a:spLocks noGrp="1"/>
          </p:cNvSpPr>
          <p:nvPr>
            <p:ph idx="1"/>
          </p:nvPr>
        </p:nvSpPr>
        <p:spPr>
          <a:xfrm>
            <a:off x="2229465" y="946150"/>
            <a:ext cx="8229600" cy="5410200"/>
          </a:xfrm>
        </p:spPr>
        <p:txBody>
          <a:bodyPr>
            <a:normAutofit/>
          </a:bodyPr>
          <a:lstStyle/>
          <a:p>
            <a:pPr marL="0" indent="0">
              <a:buNone/>
            </a:pPr>
            <a:r>
              <a:rPr lang="en-US" sz="1600" b="1" dirty="0"/>
              <a:t>Q 6 What is the purpose of the Bootstrap "</a:t>
            </a:r>
            <a:r>
              <a:rPr lang="en-US" sz="1600" b="1" dirty="0" err="1"/>
              <a:t>navbar</a:t>
            </a:r>
            <a:r>
              <a:rPr lang="en-US" sz="1600" b="1" dirty="0"/>
              <a:t>" component? </a:t>
            </a:r>
          </a:p>
          <a:p>
            <a:pPr>
              <a:buAutoNum type="alphaLcParenR"/>
            </a:pPr>
            <a:r>
              <a:rPr lang="en-US" sz="1600" dirty="0"/>
              <a:t>To display images and videos on a webpage. </a:t>
            </a:r>
          </a:p>
          <a:p>
            <a:pPr>
              <a:buAutoNum type="alphaLcParenR"/>
            </a:pPr>
            <a:r>
              <a:rPr lang="en-US" sz="1600" dirty="0"/>
              <a:t>b) To create a responsive layout with flexible boxes. </a:t>
            </a:r>
          </a:p>
          <a:p>
            <a:pPr>
              <a:buAutoNum type="alphaLcParenR"/>
            </a:pPr>
            <a:r>
              <a:rPr lang="en-US" sz="1600" dirty="0"/>
              <a:t>c) To add rounded corners to elements. </a:t>
            </a:r>
          </a:p>
          <a:p>
            <a:pPr>
              <a:buAutoNum type="alphaLcParenR"/>
            </a:pPr>
            <a:r>
              <a:rPr lang="en-US" sz="1600" dirty="0"/>
              <a:t>d) To create a navigation bar for website navigation.</a:t>
            </a:r>
          </a:p>
          <a:p>
            <a:pPr marL="0" indent="0">
              <a:buNone/>
            </a:pPr>
            <a:r>
              <a:rPr lang="en-US" sz="1600" b="1" dirty="0"/>
              <a:t>Q 7 </a:t>
            </a:r>
            <a:r>
              <a:rPr lang="en-US" sz="1500" b="1" dirty="0"/>
              <a:t>Which Bootstrap class is used to create a responsive, fixed-width container that centers the content? </a:t>
            </a:r>
          </a:p>
          <a:p>
            <a:pPr>
              <a:buAutoNum type="alphaLcParenR"/>
            </a:pPr>
            <a:r>
              <a:rPr lang="en-US" sz="1500" dirty="0"/>
              <a:t>.container-fixed </a:t>
            </a:r>
          </a:p>
          <a:p>
            <a:pPr>
              <a:buAutoNum type="alphaLcParenR"/>
            </a:pPr>
            <a:r>
              <a:rPr lang="en-US" sz="1500" dirty="0"/>
              <a:t>b) .container-fluid </a:t>
            </a:r>
          </a:p>
          <a:p>
            <a:pPr>
              <a:buAutoNum type="alphaLcParenR"/>
            </a:pPr>
            <a:r>
              <a:rPr lang="en-US" sz="1500" dirty="0"/>
              <a:t>c) .container-responsive </a:t>
            </a:r>
          </a:p>
          <a:p>
            <a:pPr>
              <a:buAutoNum type="alphaLcParenR"/>
            </a:pPr>
            <a:r>
              <a:rPr lang="en-US" sz="1500" dirty="0"/>
              <a:t>d) .container-center</a:t>
            </a:r>
          </a:p>
          <a:p>
            <a:pPr marL="0" indent="0">
              <a:buNone/>
            </a:pPr>
            <a:r>
              <a:rPr lang="en-US" sz="1600" b="1" dirty="0"/>
              <a:t>Q 8 </a:t>
            </a:r>
            <a:r>
              <a:rPr lang="en-US" sz="1500" b="1" dirty="0"/>
              <a:t>The Bootstrap "</a:t>
            </a:r>
            <a:r>
              <a:rPr lang="en-US" sz="1500" b="1" dirty="0" err="1"/>
              <a:t>btn</a:t>
            </a:r>
            <a:r>
              <a:rPr lang="en-US" sz="1500" b="1" dirty="0"/>
              <a:t>" class is used for styling:</a:t>
            </a:r>
          </a:p>
          <a:p>
            <a:pPr>
              <a:buAutoNum type="alphaLcParenR"/>
            </a:pPr>
            <a:r>
              <a:rPr lang="en-US" sz="1500" dirty="0"/>
              <a:t>Navigation bars. </a:t>
            </a:r>
          </a:p>
          <a:p>
            <a:pPr marL="0" indent="0">
              <a:buNone/>
            </a:pPr>
            <a:r>
              <a:rPr lang="en-US" sz="1500" dirty="0"/>
              <a:t>b) Buttons. </a:t>
            </a:r>
          </a:p>
          <a:p>
            <a:pPr marL="0" indent="0">
              <a:buNone/>
            </a:pPr>
            <a:r>
              <a:rPr lang="en-US" sz="1500" dirty="0"/>
              <a:t>c) Tables.</a:t>
            </a:r>
          </a:p>
          <a:p>
            <a:pPr marL="0" indent="0">
              <a:buNone/>
            </a:pPr>
            <a:r>
              <a:rPr lang="en-US" sz="1500" dirty="0"/>
              <a:t> d) Forms.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101</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51DA3B78-86B7-4D2A-872E-97F425691A14}" type="datetime1">
              <a:rPr lang="en-US" smtClean="0"/>
              <a:t>1/7/2025</a:t>
            </a:fld>
            <a:endParaRPr lang="en-US"/>
          </a:p>
        </p:txBody>
      </p:sp>
      <p:sp>
        <p:nvSpPr>
          <p:cNvPr id="3" name="Content Placeholder 2"/>
          <p:cNvSpPr>
            <a:spLocks noGrp="1"/>
          </p:cNvSpPr>
          <p:nvPr>
            <p:ph idx="1"/>
          </p:nvPr>
        </p:nvSpPr>
        <p:spPr>
          <a:xfrm>
            <a:off x="2057400" y="914400"/>
            <a:ext cx="8229600" cy="5463540"/>
          </a:xfrm>
        </p:spPr>
        <p:txBody>
          <a:bodyPr>
            <a:normAutofit fontScale="85000" lnSpcReduction="20000"/>
          </a:bodyPr>
          <a:lstStyle/>
          <a:p>
            <a:pPr marL="0" indent="0">
              <a:buNone/>
            </a:pPr>
            <a:r>
              <a:rPr lang="en-US" sz="1600" b="1" dirty="0"/>
              <a:t>Q 11 Which Bootstrap class is used to create a flexible, responsive card container that can hold various types of content? </a:t>
            </a:r>
          </a:p>
          <a:p>
            <a:pPr marL="0" indent="0">
              <a:buNone/>
            </a:pPr>
            <a:r>
              <a:rPr lang="en-US" sz="1600" dirty="0"/>
              <a:t>a) .card-container b) .box c) .panel d) .card</a:t>
            </a:r>
          </a:p>
          <a:p>
            <a:pPr marL="0" indent="0">
              <a:buNone/>
            </a:pPr>
            <a:r>
              <a:rPr lang="en-US" sz="1600" b="1" dirty="0"/>
              <a:t>Q 12 </a:t>
            </a:r>
            <a:r>
              <a:rPr lang="en-US" sz="1500" b="1" dirty="0"/>
              <a:t>What is the purpose of Bootstrap "</a:t>
            </a:r>
            <a:r>
              <a:rPr lang="en-US" sz="1500" b="1" dirty="0" err="1"/>
              <a:t>glyphicons</a:t>
            </a:r>
            <a:r>
              <a:rPr lang="en-US" sz="1500" b="1" dirty="0"/>
              <a:t>"? </a:t>
            </a:r>
          </a:p>
          <a:p>
            <a:pPr>
              <a:buAutoNum type="alphaLcParenR"/>
            </a:pPr>
            <a:r>
              <a:rPr lang="en-US" sz="1600" dirty="0"/>
              <a:t>To style text and headings on a webpage.</a:t>
            </a:r>
          </a:p>
          <a:p>
            <a:pPr marL="0" indent="0">
              <a:buNone/>
            </a:pPr>
            <a:r>
              <a:rPr lang="en-US" sz="1600" dirty="0"/>
              <a:t> b) To create animated effects on elements. </a:t>
            </a:r>
          </a:p>
          <a:p>
            <a:pPr marL="0" indent="0">
              <a:buNone/>
            </a:pPr>
            <a:r>
              <a:rPr lang="en-US" sz="1600" dirty="0"/>
              <a:t>c) To display icons and symbols on a webpage. </a:t>
            </a:r>
          </a:p>
          <a:p>
            <a:pPr marL="0" indent="0">
              <a:buNone/>
            </a:pPr>
            <a:r>
              <a:rPr lang="en-US" sz="1600" dirty="0"/>
              <a:t>d) To add rounded corners to images.</a:t>
            </a:r>
          </a:p>
          <a:p>
            <a:pPr marL="0" indent="0">
              <a:buNone/>
            </a:pPr>
            <a:r>
              <a:rPr lang="en-US" sz="1600" b="1" dirty="0"/>
              <a:t>Q 13 </a:t>
            </a:r>
            <a:r>
              <a:rPr lang="en-US" sz="1500" b="1" dirty="0"/>
              <a:t>Which class is used to create a progress bar in Bootstrap?</a:t>
            </a:r>
          </a:p>
          <a:p>
            <a:pPr marL="0" indent="0">
              <a:buNone/>
            </a:pPr>
            <a:r>
              <a:rPr lang="en-US" sz="1500" dirty="0"/>
              <a:t> a) .progress-bar b) .loading-bar c) .progress-indicator d) .bar-fill</a:t>
            </a:r>
          </a:p>
          <a:p>
            <a:pPr marL="0" indent="0">
              <a:buNone/>
            </a:pPr>
            <a:r>
              <a:rPr lang="en-US" sz="1600" b="1" dirty="0"/>
              <a:t>Q 14 </a:t>
            </a:r>
            <a:r>
              <a:rPr lang="en-US" sz="1500" b="1" dirty="0"/>
              <a:t>What is the purpose of the Bootstrap Modal component?</a:t>
            </a:r>
          </a:p>
          <a:p>
            <a:pPr marL="0" indent="0">
              <a:buNone/>
            </a:pPr>
            <a:r>
              <a:rPr lang="en-US" sz="1500" b="1" dirty="0"/>
              <a:t> </a:t>
            </a:r>
            <a:r>
              <a:rPr lang="en-US" sz="1500" dirty="0"/>
              <a:t>a) To display images in a gallery </a:t>
            </a:r>
          </a:p>
          <a:p>
            <a:pPr marL="0" indent="0">
              <a:buNone/>
            </a:pPr>
            <a:r>
              <a:rPr lang="en-US" sz="1500" dirty="0"/>
              <a:t>b) To create pop-up advertisements </a:t>
            </a:r>
          </a:p>
          <a:p>
            <a:pPr marL="0" indent="0">
              <a:buNone/>
            </a:pPr>
            <a:r>
              <a:rPr lang="en-US" sz="1500" dirty="0"/>
              <a:t>c) To show additional content on a page </a:t>
            </a:r>
          </a:p>
          <a:p>
            <a:pPr marL="0" indent="0">
              <a:buNone/>
            </a:pPr>
            <a:r>
              <a:rPr lang="en-US" sz="1500" dirty="0"/>
              <a:t>d) To display a dialog box on top of the current page</a:t>
            </a:r>
          </a:p>
          <a:p>
            <a:pPr marL="0" indent="0">
              <a:buNone/>
            </a:pPr>
            <a:r>
              <a:rPr lang="en-US" sz="1600" b="1" dirty="0"/>
              <a:t>Q 15 </a:t>
            </a:r>
            <a:r>
              <a:rPr lang="en-US" sz="1500" dirty="0"/>
              <a:t>What is the purpose of the "data-toggle" attribute in Bootstrap? </a:t>
            </a:r>
          </a:p>
          <a:p>
            <a:pPr>
              <a:buAutoNum type="alphaLcParenR"/>
            </a:pPr>
            <a:r>
              <a:rPr lang="en-US" sz="1500" dirty="0"/>
              <a:t>It enables data binding with a back-end server. </a:t>
            </a:r>
          </a:p>
          <a:p>
            <a:pPr marL="0" indent="0">
              <a:buNone/>
            </a:pPr>
            <a:r>
              <a:rPr lang="en-US" sz="1500" dirty="0"/>
              <a:t>b) It activates Bootstrap components using JavaScript. </a:t>
            </a:r>
          </a:p>
          <a:p>
            <a:pPr marL="0" indent="0">
              <a:buNone/>
            </a:pPr>
            <a:r>
              <a:rPr lang="en-US" sz="1500" dirty="0"/>
              <a:t>c) It defines the structure of the HTML document. </a:t>
            </a:r>
          </a:p>
          <a:p>
            <a:pPr marL="0" indent="0">
              <a:buNone/>
            </a:pPr>
            <a:r>
              <a:rPr lang="en-US" sz="1500" dirty="0"/>
              <a:t>d) It sets the default styling for all Bootstrap elements.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102</a:t>
            </a:fld>
            <a:endParaRPr lang="en-US" altLang="en-US"/>
          </a:p>
        </p:txBody>
      </p:sp>
      <p:sp>
        <p:nvSpPr>
          <p:cNvPr id="7" name="Title 1"/>
          <p:cNvSpPr txBox="1"/>
          <p:nvPr/>
        </p:nvSpPr>
        <p:spPr>
          <a:xfrm>
            <a:off x="2905432" y="136524"/>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3BED259B-039A-4B04-812B-9E29017F5F7A}" type="datetime1">
              <a:rPr lang="en-US" smtClean="0"/>
              <a:t>1/7/2025</a:t>
            </a:fld>
            <a:endParaRPr lang="en-US"/>
          </a:p>
        </p:txBody>
      </p:sp>
      <p:sp>
        <p:nvSpPr>
          <p:cNvPr id="4" name="Content Placeholder 3"/>
          <p:cNvSpPr>
            <a:spLocks noGrp="1"/>
          </p:cNvSpPr>
          <p:nvPr>
            <p:ph idx="1"/>
          </p:nvPr>
        </p:nvSpPr>
        <p:spPr>
          <a:xfrm>
            <a:off x="2057400" y="838201"/>
            <a:ext cx="8229600" cy="5714999"/>
          </a:xfrm>
        </p:spPr>
        <p:txBody>
          <a:bodyPr>
            <a:normAutofit/>
          </a:bodyPr>
          <a:lstStyle/>
          <a:p>
            <a:pPr marL="0" indent="0">
              <a:buNone/>
            </a:pPr>
            <a:r>
              <a:rPr lang="en-US" sz="1600" b="1" dirty="0"/>
              <a:t>Q 16. </a:t>
            </a:r>
            <a:r>
              <a:rPr lang="en-US" sz="1500" b="1" dirty="0"/>
              <a:t>Which Bootstrap class is used to create a collapsible accordion?</a:t>
            </a:r>
          </a:p>
          <a:p>
            <a:pPr marL="0" indent="0">
              <a:buNone/>
            </a:pPr>
            <a:r>
              <a:rPr lang="en-US" sz="1500" dirty="0"/>
              <a:t> a) .collapse b) .collapsible c) .accordion d) .expandable</a:t>
            </a:r>
          </a:p>
          <a:p>
            <a:pPr marL="0" indent="0">
              <a:buNone/>
            </a:pPr>
            <a:r>
              <a:rPr lang="en-US" sz="1600" b="1" dirty="0"/>
              <a:t>Q 17 </a:t>
            </a:r>
            <a:r>
              <a:rPr lang="en-US" sz="1500" b="1" dirty="0"/>
              <a:t>How can you add dropdown menus to a navigation bar in Bootstrap? </a:t>
            </a:r>
          </a:p>
          <a:p>
            <a:pPr>
              <a:buAutoNum type="alphaLcParenR"/>
            </a:pPr>
            <a:r>
              <a:rPr lang="en-US" sz="1500" dirty="0"/>
              <a:t>By using the .dropdown class inside a .</a:t>
            </a:r>
            <a:r>
              <a:rPr lang="en-US" sz="1500" dirty="0" err="1"/>
              <a:t>nav</a:t>
            </a:r>
            <a:r>
              <a:rPr lang="en-US" sz="1500" dirty="0"/>
              <a:t>-item </a:t>
            </a:r>
          </a:p>
          <a:p>
            <a:pPr>
              <a:buAutoNum type="alphaLcParenR"/>
            </a:pPr>
            <a:r>
              <a:rPr lang="en-US" sz="1500" dirty="0"/>
              <a:t>b) By using the .</a:t>
            </a:r>
            <a:r>
              <a:rPr lang="en-US" sz="1500" dirty="0" err="1"/>
              <a:t>nav</a:t>
            </a:r>
            <a:r>
              <a:rPr lang="en-US" sz="1500" dirty="0"/>
              <a:t>-dropdown class inside a .</a:t>
            </a:r>
            <a:r>
              <a:rPr lang="en-US" sz="1500" dirty="0" err="1"/>
              <a:t>navbar</a:t>
            </a:r>
            <a:r>
              <a:rPr lang="en-US" sz="1500" dirty="0"/>
              <a:t> </a:t>
            </a:r>
          </a:p>
          <a:p>
            <a:pPr marL="0" indent="0">
              <a:buNone/>
            </a:pPr>
            <a:r>
              <a:rPr lang="en-US" sz="1500" dirty="0"/>
              <a:t>c) By using the .dropdown-menu class inside a .</a:t>
            </a:r>
            <a:r>
              <a:rPr lang="en-US" sz="1500" dirty="0" err="1"/>
              <a:t>nav</a:t>
            </a:r>
            <a:r>
              <a:rPr lang="en-US" sz="1500" dirty="0"/>
              <a:t>-link </a:t>
            </a:r>
          </a:p>
          <a:p>
            <a:pPr marL="0" indent="0">
              <a:buNone/>
            </a:pPr>
            <a:r>
              <a:rPr lang="en-US" sz="1500" dirty="0"/>
              <a:t>d) By using the .</a:t>
            </a:r>
            <a:r>
              <a:rPr lang="en-US" sz="1500" dirty="0" err="1"/>
              <a:t>navbar</a:t>
            </a:r>
            <a:r>
              <a:rPr lang="en-US" sz="1500" dirty="0"/>
              <a:t>-dropdown class inside a .</a:t>
            </a:r>
            <a:r>
              <a:rPr lang="en-US" sz="1500" dirty="0" err="1"/>
              <a:t>navbar</a:t>
            </a:r>
            <a:r>
              <a:rPr lang="en-US" sz="1500" dirty="0"/>
              <a:t>-item</a:t>
            </a:r>
          </a:p>
          <a:p>
            <a:pPr marL="0" indent="0">
              <a:buNone/>
            </a:pPr>
            <a:r>
              <a:rPr lang="en-US" sz="1600" b="1" dirty="0"/>
              <a:t>Q 18 </a:t>
            </a:r>
            <a:r>
              <a:rPr lang="en-US" sz="1400" b="1" dirty="0"/>
              <a:t>Which class is used to create responsive, equal-width columns in Bootstrap? </a:t>
            </a:r>
          </a:p>
          <a:p>
            <a:pPr marL="0" indent="0">
              <a:buNone/>
            </a:pPr>
            <a:r>
              <a:rPr lang="en-US" sz="1400" dirty="0"/>
              <a:t>a) .col-fixed b) .col-fluid c) .col-equal d) .</a:t>
            </a:r>
            <a:r>
              <a:rPr lang="en-US" sz="1600" dirty="0"/>
              <a:t>col</a:t>
            </a:r>
          </a:p>
          <a:p>
            <a:pPr marL="0" indent="0">
              <a:buNone/>
            </a:pPr>
            <a:r>
              <a:rPr lang="en-US" sz="1600" b="1" dirty="0"/>
              <a:t>Q 19 </a:t>
            </a:r>
            <a:r>
              <a:rPr lang="en-US" sz="1400" b="1" dirty="0"/>
              <a:t>How do you integrate Bootstrap into your web project?</a:t>
            </a:r>
          </a:p>
          <a:p>
            <a:pPr marL="0" indent="0">
              <a:buNone/>
            </a:pPr>
            <a:r>
              <a:rPr lang="en-US" sz="1400" b="1" dirty="0"/>
              <a:t> a</a:t>
            </a:r>
            <a:r>
              <a:rPr lang="en-US" sz="1400" dirty="0"/>
              <a:t>) By copying and pasting Bootstrap files directly into your project directory </a:t>
            </a:r>
          </a:p>
          <a:p>
            <a:pPr marL="0" indent="0">
              <a:buNone/>
            </a:pPr>
            <a:r>
              <a:rPr lang="en-US" sz="1400" dirty="0"/>
              <a:t>b) By using a CDN link to include Bootstrap's CSS and JS files in your HTML </a:t>
            </a:r>
          </a:p>
          <a:p>
            <a:pPr marL="0" indent="0">
              <a:buNone/>
            </a:pPr>
            <a:r>
              <a:rPr lang="en-US" sz="1400" dirty="0"/>
              <a:t>c) By converting your project to a Bootstrap-specific file format </a:t>
            </a:r>
          </a:p>
          <a:p>
            <a:pPr marL="0" indent="0">
              <a:buNone/>
            </a:pPr>
            <a:r>
              <a:rPr lang="en-US" sz="1400" dirty="0"/>
              <a:t>d) By installing Bootstrap as a Python package</a:t>
            </a:r>
          </a:p>
          <a:p>
            <a:pPr marL="0" indent="0">
              <a:buNone/>
            </a:pPr>
            <a:r>
              <a:rPr lang="en-US" sz="1600" b="1" dirty="0"/>
              <a:t>Q 20 </a:t>
            </a:r>
            <a:r>
              <a:rPr lang="en-US" sz="1400" b="1" dirty="0"/>
              <a:t>Which version of HTML does Bootstrap primarily support? </a:t>
            </a:r>
          </a:p>
          <a:p>
            <a:pPr marL="0" indent="0">
              <a:buNone/>
            </a:pPr>
            <a:r>
              <a:rPr lang="en-US" sz="1400" dirty="0"/>
              <a:t>a) HTML4 b) HTML5 c) XHTML d) XML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103</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err="1">
                <a:latin typeface="+mj-lt"/>
              </a:rPr>
              <a:t>BootStrap</a:t>
            </a:r>
            <a:r>
              <a:rPr lang="en-US" sz="3200" b="1" dirty="0">
                <a:latin typeface="+mj-lt"/>
              </a:rPr>
              <a:t> Plugins</a:t>
            </a:r>
            <a:endParaRPr lang="en-IN" sz="3200" b="1" dirty="0">
              <a:latin typeface="+mj-lt"/>
            </a:endParaRPr>
          </a:p>
        </p:txBody>
      </p:sp>
      <p:sp>
        <p:nvSpPr>
          <p:cNvPr id="2" name="Date Placeholder 1"/>
          <p:cNvSpPr>
            <a:spLocks noGrp="1"/>
          </p:cNvSpPr>
          <p:nvPr>
            <p:ph type="dt" sz="half" idx="10"/>
          </p:nvPr>
        </p:nvSpPr>
        <p:spPr/>
        <p:txBody>
          <a:bodyPr/>
          <a:lstStyle/>
          <a:p>
            <a:fld id="{7C551644-0859-4974-8F8F-7F62B449FAD5}" type="datetime1">
              <a:rPr lang="en-US" smtClean="0"/>
              <a:t>1/7/2025</a:t>
            </a:fld>
            <a:endParaRPr lang="en-US"/>
          </a:p>
        </p:txBody>
      </p:sp>
      <p:sp>
        <p:nvSpPr>
          <p:cNvPr id="392199" name="Text Placeholder 8"/>
          <p:cNvSpPr txBox="1">
            <a:spLocks noGrp="1"/>
          </p:cNvSpPr>
          <p:nvPr>
            <p:ph type="body" idx="1"/>
          </p:nvPr>
        </p:nvSpPr>
        <p:spPr>
          <a:xfrm>
            <a:off x="2362201" y="838200"/>
            <a:ext cx="8569325" cy="5334000"/>
          </a:xfrm>
        </p:spPr>
        <p:txBody>
          <a:bodyPr>
            <a:noAutofit/>
          </a:bodyPr>
          <a:lstStyle/>
          <a:p>
            <a:pPr marL="0" indent="0">
              <a:buNone/>
            </a:pPr>
            <a:r>
              <a:rPr lang="en-US" altLang="en-US" sz="2400" dirty="0"/>
              <a:t> </a:t>
            </a:r>
          </a:p>
        </p:txBody>
      </p:sp>
      <p:sp>
        <p:nvSpPr>
          <p:cNvPr id="3" name="Rectangle 2"/>
          <p:cNvSpPr/>
          <p:nvPr/>
        </p:nvSpPr>
        <p:spPr>
          <a:xfrm>
            <a:off x="2098676" y="848033"/>
            <a:ext cx="8340725" cy="3323987"/>
          </a:xfrm>
          <a:prstGeom prst="rect">
            <a:avLst/>
          </a:prstGeom>
        </p:spPr>
        <p:txBody>
          <a:bodyPr wrap="square">
            <a:spAutoFit/>
          </a:bodyPr>
          <a:lstStyle/>
          <a:p>
            <a:r>
              <a:rPr lang="en-US" dirty="0"/>
              <a:t>Bootstrap provides custom events for most plugin's unique actions. Generally, these events come in two forms − Infinitive form − This is triggered at the start of an event. E.g. show. Infinitive events provide </a:t>
            </a:r>
            <a:r>
              <a:rPr lang="en-US" dirty="0" err="1"/>
              <a:t>preventDefault</a:t>
            </a:r>
            <a:r>
              <a:rPr lang="en-US" dirty="0"/>
              <a:t> functionality.</a:t>
            </a:r>
            <a:endParaRPr lang="en-US" sz="2400" dirty="0"/>
          </a:p>
          <a:p>
            <a:r>
              <a:rPr lang="en-US" sz="2400" b="1" dirty="0"/>
              <a:t>Form Plugins:</a:t>
            </a:r>
          </a:p>
          <a:p>
            <a:r>
              <a:rPr lang="fr-FR" dirty="0"/>
              <a:t>Table Plugins</a:t>
            </a:r>
          </a:p>
          <a:p>
            <a:r>
              <a:rPr lang="fr-FR" dirty="0"/>
              <a:t>Menu &amp; Navigation Plugins</a:t>
            </a:r>
          </a:p>
          <a:p>
            <a:r>
              <a:rPr lang="fr-FR" dirty="0"/>
              <a:t>Notification Plugins</a:t>
            </a:r>
          </a:p>
          <a:p>
            <a:r>
              <a:rPr lang="fr-FR" dirty="0"/>
              <a:t>Modal Plugins</a:t>
            </a:r>
          </a:p>
          <a:p>
            <a:r>
              <a:rPr lang="fr-FR" dirty="0" err="1"/>
              <a:t>Button</a:t>
            </a:r>
            <a:r>
              <a:rPr lang="fr-FR" dirty="0"/>
              <a:t> Plugins</a:t>
            </a:r>
          </a:p>
          <a:p>
            <a:r>
              <a:rPr lang="fr-FR" dirty="0" err="1"/>
              <a:t>Other</a:t>
            </a:r>
            <a:r>
              <a:rPr lang="fr-FR" dirty="0"/>
              <a:t> Plugins</a:t>
            </a:r>
          </a:p>
          <a:p>
            <a:r>
              <a:rPr lang="en-US" sz="2400" b="1" dirty="0"/>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104</a:t>
            </a:fld>
            <a:endParaRPr lang="en-US" altLang="en-US"/>
          </a:p>
        </p:txBody>
      </p:sp>
      <p:sp>
        <p:nvSpPr>
          <p:cNvPr id="7" name="Title 1"/>
          <p:cNvSpPr txBox="1"/>
          <p:nvPr/>
        </p:nvSpPr>
        <p:spPr>
          <a:xfrm>
            <a:off x="2895600" y="28572"/>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a:t>
            </a:r>
          </a:p>
        </p:txBody>
      </p:sp>
      <p:sp>
        <p:nvSpPr>
          <p:cNvPr id="2" name="Date Placeholder 1"/>
          <p:cNvSpPr>
            <a:spLocks noGrp="1"/>
          </p:cNvSpPr>
          <p:nvPr>
            <p:ph type="dt" sz="half" idx="10"/>
          </p:nvPr>
        </p:nvSpPr>
        <p:spPr/>
        <p:txBody>
          <a:bodyPr/>
          <a:lstStyle/>
          <a:p>
            <a:fld id="{A897E34B-54DA-4250-AEDD-108F008523EF}" type="datetime1">
              <a:rPr lang="en-US" smtClean="0"/>
              <a:t>1/7/2025</a:t>
            </a:fld>
            <a:endParaRPr lang="en-US"/>
          </a:p>
        </p:txBody>
      </p:sp>
      <p:sp>
        <p:nvSpPr>
          <p:cNvPr id="3" name="Content Placeholder 2"/>
          <p:cNvSpPr>
            <a:spLocks noGrp="1"/>
          </p:cNvSpPr>
          <p:nvPr>
            <p:ph idx="1"/>
          </p:nvPr>
        </p:nvSpPr>
        <p:spPr>
          <a:xfrm>
            <a:off x="2209800" y="992188"/>
            <a:ext cx="8229600" cy="5546724"/>
          </a:xfrm>
        </p:spPr>
        <p:txBody>
          <a:bodyPr>
            <a:normAutofit fontScale="92500" lnSpcReduction="20000"/>
          </a:bodyPr>
          <a:lstStyle/>
          <a:p>
            <a:pPr marL="0" indent="0">
              <a:buNone/>
            </a:pPr>
            <a:r>
              <a:rPr lang="en-US" sz="1600" b="1" dirty="0"/>
              <a:t>Q 1 </a:t>
            </a:r>
            <a:r>
              <a:rPr lang="en-US" sz="1800" b="1" dirty="0"/>
              <a:t>What are Bootstrap plugins? </a:t>
            </a:r>
          </a:p>
          <a:p>
            <a:pPr>
              <a:buAutoNum type="alphaLcParenR"/>
            </a:pPr>
            <a:r>
              <a:rPr lang="en-US" sz="1800" dirty="0"/>
              <a:t>External JavaScript libraries that extend Bootstrap functionality </a:t>
            </a:r>
          </a:p>
          <a:p>
            <a:pPr marL="0" indent="0">
              <a:buNone/>
            </a:pPr>
            <a:r>
              <a:rPr lang="en-US" sz="1800" dirty="0"/>
              <a:t>b) CSS stylesheets to customize Bootstrap components </a:t>
            </a:r>
          </a:p>
          <a:p>
            <a:pPr marL="0" indent="0">
              <a:buNone/>
            </a:pPr>
            <a:r>
              <a:rPr lang="en-US" sz="1800" dirty="0"/>
              <a:t>c) Custom Bootstrap templates for different industries </a:t>
            </a:r>
          </a:p>
          <a:p>
            <a:pPr marL="0" indent="0">
              <a:buNone/>
            </a:pPr>
            <a:r>
              <a:rPr lang="en-US" sz="1800" dirty="0"/>
              <a:t>d) Bootstrap's built-in design tools</a:t>
            </a:r>
          </a:p>
          <a:p>
            <a:pPr marL="0" indent="0">
              <a:buNone/>
            </a:pPr>
            <a:r>
              <a:rPr lang="en-US" sz="1600" b="1" dirty="0"/>
              <a:t>Q 2 </a:t>
            </a:r>
            <a:r>
              <a:rPr lang="en-US" sz="1800" b="1" dirty="0"/>
              <a:t>Which attribute is used to enable the Bootstrap Tooltip plugin?</a:t>
            </a:r>
          </a:p>
          <a:p>
            <a:pPr marL="0" indent="0">
              <a:buNone/>
            </a:pPr>
            <a:r>
              <a:rPr lang="en-US" sz="1800" b="1" dirty="0"/>
              <a:t> </a:t>
            </a:r>
            <a:r>
              <a:rPr lang="en-US" sz="1800" dirty="0"/>
              <a:t>a) data-toggle="tooltip" </a:t>
            </a:r>
          </a:p>
          <a:p>
            <a:pPr marL="0" indent="0">
              <a:buNone/>
            </a:pPr>
            <a:r>
              <a:rPr lang="en-US" sz="1800" dirty="0"/>
              <a:t>b) data-tooltip="true" </a:t>
            </a:r>
          </a:p>
          <a:p>
            <a:pPr marL="0" indent="0">
              <a:buNone/>
            </a:pPr>
            <a:r>
              <a:rPr lang="en-US" sz="1800" dirty="0"/>
              <a:t>c) data-tooltip="enable" </a:t>
            </a:r>
          </a:p>
          <a:p>
            <a:pPr marL="0" indent="0">
              <a:buNone/>
            </a:pPr>
            <a:r>
              <a:rPr lang="en-US" sz="1800" dirty="0"/>
              <a:t>d) data-tooltip="bootstrap”</a:t>
            </a:r>
          </a:p>
          <a:p>
            <a:pPr marL="0" indent="0">
              <a:buNone/>
            </a:pPr>
            <a:r>
              <a:rPr lang="en-US" sz="1600" b="1" dirty="0"/>
              <a:t>Q 3 </a:t>
            </a:r>
            <a:r>
              <a:rPr lang="en-US" sz="2000" b="1" dirty="0"/>
              <a:t>What is the purpose of the Bootstrap Modal plugin? </a:t>
            </a:r>
          </a:p>
          <a:p>
            <a:pPr marL="0" indent="0">
              <a:buNone/>
            </a:pPr>
            <a:r>
              <a:rPr lang="en-US" sz="2000" dirty="0"/>
              <a:t>a)To create image galleries </a:t>
            </a:r>
          </a:p>
          <a:p>
            <a:pPr marL="0" indent="0">
              <a:buNone/>
            </a:pPr>
            <a:r>
              <a:rPr lang="en-US" sz="2000" dirty="0"/>
              <a:t>b) To display additional information on a target element </a:t>
            </a:r>
          </a:p>
          <a:p>
            <a:pPr marL="0" indent="0">
              <a:buNone/>
            </a:pPr>
            <a:r>
              <a:rPr lang="en-US" sz="2000" dirty="0"/>
              <a:t>c) To validate form fields </a:t>
            </a:r>
          </a:p>
          <a:p>
            <a:pPr marL="0" indent="0">
              <a:buNone/>
            </a:pPr>
            <a:r>
              <a:rPr lang="en-US" sz="2000" dirty="0"/>
              <a:t>d) To display a pop-up dialog box on top of the current page</a:t>
            </a:r>
          </a:p>
          <a:p>
            <a:pPr marL="0" indent="0">
              <a:buNone/>
            </a:pPr>
            <a:r>
              <a:rPr lang="en-US" sz="1600" b="1" dirty="0"/>
              <a:t>Q 4 </a:t>
            </a:r>
            <a:r>
              <a:rPr lang="en-US" sz="2000" b="1" dirty="0"/>
              <a:t>Which Bootstrap plugin is used to add a date picker to form fields?</a:t>
            </a:r>
          </a:p>
          <a:p>
            <a:pPr marL="0" indent="0">
              <a:buNone/>
            </a:pPr>
            <a:r>
              <a:rPr lang="en-US" sz="2000" dirty="0"/>
              <a:t> a) Datepicker.js b) Calendar.js c) Datetimepicker.js d) </a:t>
            </a:r>
            <a:r>
              <a:rPr lang="en-US" sz="2000" dirty="0" err="1"/>
              <a:t>DatePicker.plugin</a:t>
            </a:r>
            <a:endParaRPr lang="en-US" sz="2000" dirty="0"/>
          </a:p>
          <a:p>
            <a:pPr marL="0" indent="0">
              <a:buNone/>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105</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C24BAF97-29FF-4E43-8BCC-1FC9DA9B13F5}" type="datetime1">
              <a:rPr lang="en-US" smtClean="0"/>
              <a:t>1/7/2025</a:t>
            </a:fld>
            <a:endParaRPr lang="en-US"/>
          </a:p>
        </p:txBody>
      </p:sp>
      <p:sp>
        <p:nvSpPr>
          <p:cNvPr id="4" name="Content Placeholder 3"/>
          <p:cNvSpPr>
            <a:spLocks noGrp="1"/>
          </p:cNvSpPr>
          <p:nvPr>
            <p:ph idx="1"/>
          </p:nvPr>
        </p:nvSpPr>
        <p:spPr>
          <a:xfrm>
            <a:off x="2209800" y="1144588"/>
            <a:ext cx="8229600" cy="5394324"/>
          </a:xfrm>
        </p:spPr>
        <p:txBody>
          <a:bodyPr>
            <a:normAutofit/>
          </a:bodyPr>
          <a:lstStyle/>
          <a:p>
            <a:pPr marL="0" indent="0">
              <a:buNone/>
            </a:pPr>
            <a:r>
              <a:rPr lang="en-US" sz="1800" b="1" dirty="0"/>
              <a:t>Q 8 </a:t>
            </a:r>
            <a:r>
              <a:rPr lang="en-US" sz="1600" b="1" dirty="0"/>
              <a:t>Which class is used to enable the Bootstrap </a:t>
            </a:r>
            <a:r>
              <a:rPr lang="en-US" sz="1600" b="1" dirty="0" err="1"/>
              <a:t>Scrollspy</a:t>
            </a:r>
            <a:r>
              <a:rPr lang="en-US" sz="1600" b="1" dirty="0"/>
              <a:t> plugin?</a:t>
            </a:r>
          </a:p>
          <a:p>
            <a:pPr marL="0" indent="0">
              <a:buNone/>
            </a:pPr>
            <a:r>
              <a:rPr lang="en-US" sz="1600" dirty="0"/>
              <a:t> a) .</a:t>
            </a:r>
            <a:r>
              <a:rPr lang="en-US" sz="1600" dirty="0" err="1"/>
              <a:t>scrollspy</a:t>
            </a:r>
            <a:r>
              <a:rPr lang="en-US" sz="1600" dirty="0"/>
              <a:t> b) .spy c) .scroll d) .scroll-plugin</a:t>
            </a:r>
          </a:p>
          <a:p>
            <a:pPr marL="0" indent="0">
              <a:buNone/>
            </a:pPr>
            <a:r>
              <a:rPr lang="en-US" sz="1800" b="1" dirty="0"/>
              <a:t>Q 9 </a:t>
            </a:r>
            <a:r>
              <a:rPr lang="en-US" sz="1600" b="1" dirty="0"/>
              <a:t>Which Bootstrap plugin is used to enhance the appearance of HTML tables?</a:t>
            </a:r>
          </a:p>
          <a:p>
            <a:pPr marL="0" indent="0">
              <a:buNone/>
            </a:pPr>
            <a:r>
              <a:rPr lang="en-US" sz="1600" b="1" dirty="0"/>
              <a:t> </a:t>
            </a:r>
            <a:r>
              <a:rPr lang="en-US" sz="1600" dirty="0"/>
              <a:t>a) </a:t>
            </a:r>
            <a:r>
              <a:rPr lang="en-US" sz="1600" dirty="0" err="1"/>
              <a:t>DataTables</a:t>
            </a:r>
            <a:r>
              <a:rPr lang="en-US" sz="1600" dirty="0"/>
              <a:t> b) </a:t>
            </a:r>
            <a:r>
              <a:rPr lang="en-US" sz="1600" dirty="0" err="1"/>
              <a:t>TableStyles</a:t>
            </a:r>
            <a:r>
              <a:rPr lang="en-US" sz="1600" dirty="0"/>
              <a:t> c) </a:t>
            </a:r>
            <a:r>
              <a:rPr lang="en-US" sz="1600" dirty="0" err="1"/>
              <a:t>EnhancedTables</a:t>
            </a:r>
            <a:r>
              <a:rPr lang="en-US" sz="1600" dirty="0"/>
              <a:t> d) </a:t>
            </a:r>
            <a:r>
              <a:rPr lang="en-US" sz="1600" dirty="0" err="1"/>
              <a:t>BootstrapTables</a:t>
            </a:r>
            <a:endParaRPr lang="en-US" sz="1600" dirty="0"/>
          </a:p>
          <a:p>
            <a:pPr marL="0" indent="0">
              <a:buNone/>
            </a:pPr>
            <a:r>
              <a:rPr lang="en-US" sz="1800" b="1" dirty="0"/>
              <a:t>Q 10 </a:t>
            </a:r>
            <a:r>
              <a:rPr lang="en-US" sz="1600" b="1" dirty="0"/>
              <a:t>What is the function of the Bootstrap Affix plugin? </a:t>
            </a:r>
          </a:p>
          <a:p>
            <a:pPr>
              <a:buAutoNum type="alphaLcParenR"/>
            </a:pPr>
            <a:r>
              <a:rPr lang="en-US" sz="1600" dirty="0"/>
              <a:t>To fix the navigation bar at the bottom of the page </a:t>
            </a:r>
          </a:p>
          <a:p>
            <a:pPr marL="0" indent="0">
              <a:buNone/>
            </a:pPr>
            <a:r>
              <a:rPr lang="en-US" sz="1600" dirty="0"/>
              <a:t>b) To toggle the visibility of elements on scroll </a:t>
            </a:r>
          </a:p>
          <a:p>
            <a:pPr marL="0" indent="0">
              <a:buNone/>
            </a:pPr>
            <a:r>
              <a:rPr lang="en-US" sz="1600" dirty="0"/>
              <a:t>c) To create sticky elements that stick to the top of the page </a:t>
            </a:r>
          </a:p>
          <a:p>
            <a:pPr marL="0" indent="0">
              <a:buNone/>
            </a:pPr>
            <a:r>
              <a:rPr lang="en-US" sz="1600" dirty="0"/>
              <a:t>d) To animate scrolling within the page</a:t>
            </a:r>
          </a:p>
          <a:p>
            <a:pPr marL="0" indent="0">
              <a:buNone/>
            </a:pPr>
            <a:r>
              <a:rPr lang="en-US" sz="1800" b="1" dirty="0"/>
              <a:t>Q 11 </a:t>
            </a:r>
            <a:r>
              <a:rPr lang="en-US" sz="1600" b="1" dirty="0"/>
              <a:t>Which attribute is used to activate the Bootstrap Dropdown plugin? </a:t>
            </a:r>
          </a:p>
          <a:p>
            <a:pPr>
              <a:buAutoNum type="alphaLcParenR"/>
            </a:pPr>
            <a:r>
              <a:rPr lang="en-US" sz="1600" dirty="0"/>
              <a:t>data-plugin="dropdown“</a:t>
            </a:r>
          </a:p>
          <a:p>
            <a:pPr marL="0" indent="0">
              <a:buNone/>
            </a:pPr>
            <a:r>
              <a:rPr lang="en-US" sz="1600" dirty="0"/>
              <a:t> b) data-toggle="dropdown" </a:t>
            </a:r>
          </a:p>
          <a:p>
            <a:pPr marL="0" indent="0">
              <a:buNone/>
            </a:pPr>
            <a:r>
              <a:rPr lang="en-US" sz="1600" dirty="0"/>
              <a:t>c) data-dropdown="true" </a:t>
            </a:r>
          </a:p>
          <a:p>
            <a:pPr marL="0" indent="0">
              <a:buNone/>
            </a:pPr>
            <a:r>
              <a:rPr lang="en-US" sz="1600" dirty="0"/>
              <a:t>d) data-target="dropdown“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106</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FC43A54B-6336-4064-B281-A789DE995ED4}" type="datetime1">
              <a:rPr lang="en-US" smtClean="0"/>
              <a:t>1/7/2025</a:t>
            </a:fld>
            <a:endParaRPr lang="en-US"/>
          </a:p>
        </p:txBody>
      </p:sp>
      <p:sp>
        <p:nvSpPr>
          <p:cNvPr id="3" name="Content Placeholder 2"/>
          <p:cNvSpPr>
            <a:spLocks noGrp="1"/>
          </p:cNvSpPr>
          <p:nvPr>
            <p:ph idx="1"/>
          </p:nvPr>
        </p:nvSpPr>
        <p:spPr>
          <a:xfrm>
            <a:off x="2209800" y="1146492"/>
            <a:ext cx="8686800" cy="5392420"/>
          </a:xfrm>
        </p:spPr>
        <p:txBody>
          <a:bodyPr>
            <a:normAutofit/>
          </a:bodyPr>
          <a:lstStyle/>
          <a:p>
            <a:pPr marL="0" indent="0">
              <a:buNone/>
            </a:pPr>
            <a:r>
              <a:rPr lang="en-US" sz="1600" b="1" dirty="0"/>
              <a:t>Q 13  </a:t>
            </a:r>
            <a:r>
              <a:rPr lang="en-US" sz="1500" b="1" dirty="0"/>
              <a:t>What is the purpose of the Bootstrap </a:t>
            </a:r>
            <a:r>
              <a:rPr lang="en-US" sz="1500" b="1" dirty="0" err="1"/>
              <a:t>Typeahead</a:t>
            </a:r>
            <a:r>
              <a:rPr lang="en-US" sz="1500" b="1" dirty="0"/>
              <a:t> plugin? </a:t>
            </a:r>
          </a:p>
          <a:p>
            <a:pPr>
              <a:buAutoNum type="alphaLcParenR"/>
            </a:pPr>
            <a:r>
              <a:rPr lang="en-US" sz="1500" dirty="0"/>
              <a:t>To create animated text effects </a:t>
            </a:r>
          </a:p>
          <a:p>
            <a:pPr marL="0" indent="0">
              <a:buNone/>
            </a:pPr>
            <a:r>
              <a:rPr lang="en-US" sz="1500" dirty="0"/>
              <a:t>b) To autocomplete user input in text fields </a:t>
            </a:r>
          </a:p>
          <a:p>
            <a:pPr marL="0" indent="0">
              <a:buNone/>
            </a:pPr>
            <a:r>
              <a:rPr lang="en-US" sz="1500" dirty="0"/>
              <a:t>c) To format text in a specific font </a:t>
            </a:r>
          </a:p>
          <a:p>
            <a:pPr marL="0" indent="0">
              <a:buNone/>
            </a:pPr>
            <a:r>
              <a:rPr lang="en-US" sz="1500" dirty="0"/>
              <a:t>d) To create scrolling text elements</a:t>
            </a:r>
          </a:p>
          <a:p>
            <a:pPr marL="0" indent="0">
              <a:buNone/>
            </a:pPr>
            <a:r>
              <a:rPr lang="en-US" sz="1600" b="1" dirty="0"/>
              <a:t>Q 14 </a:t>
            </a:r>
            <a:r>
              <a:rPr lang="en-US" sz="1400" b="1" dirty="0"/>
              <a:t>Which class is used to enable the Bootstrap Tab plugin? </a:t>
            </a:r>
          </a:p>
          <a:p>
            <a:pPr>
              <a:buAutoNum type="alphaLcParenR"/>
            </a:pPr>
            <a:r>
              <a:rPr lang="en-US" sz="1400" dirty="0"/>
              <a:t>.tab</a:t>
            </a:r>
          </a:p>
          <a:p>
            <a:pPr marL="0" indent="0">
              <a:buNone/>
            </a:pPr>
            <a:r>
              <a:rPr lang="en-US" sz="1400" dirty="0"/>
              <a:t> b) .tabs </a:t>
            </a:r>
          </a:p>
          <a:p>
            <a:pPr marL="0" indent="0">
              <a:buNone/>
            </a:pPr>
            <a:r>
              <a:rPr lang="en-US" sz="1400" dirty="0"/>
              <a:t>c) .</a:t>
            </a:r>
            <a:r>
              <a:rPr lang="en-US" sz="1400" dirty="0" err="1"/>
              <a:t>tabbable</a:t>
            </a:r>
            <a:r>
              <a:rPr lang="en-US" sz="1400" dirty="0"/>
              <a:t> </a:t>
            </a:r>
          </a:p>
          <a:p>
            <a:pPr marL="0" indent="0">
              <a:buNone/>
            </a:pPr>
            <a:r>
              <a:rPr lang="en-US" sz="1400" dirty="0"/>
              <a:t>d) .tab-toggle</a:t>
            </a:r>
          </a:p>
          <a:p>
            <a:pPr marL="0" indent="0">
              <a:buNone/>
            </a:pPr>
            <a:r>
              <a:rPr lang="en-US" sz="1600" b="1" dirty="0"/>
              <a:t>Q 15 </a:t>
            </a:r>
            <a:r>
              <a:rPr lang="en-US" sz="1500" b="1" dirty="0"/>
              <a:t>What is the purpose of the Bootstrap Affix plugin?</a:t>
            </a:r>
          </a:p>
          <a:p>
            <a:pPr marL="0" indent="0">
              <a:buNone/>
            </a:pPr>
            <a:r>
              <a:rPr lang="en-US" sz="1500" b="1" dirty="0"/>
              <a:t> </a:t>
            </a:r>
            <a:r>
              <a:rPr lang="en-US" sz="1500" dirty="0"/>
              <a:t>a) To fix the navigation bar at the bottom of the page</a:t>
            </a:r>
          </a:p>
          <a:p>
            <a:pPr marL="0" indent="0">
              <a:buNone/>
            </a:pPr>
            <a:r>
              <a:rPr lang="en-US" sz="1500" dirty="0"/>
              <a:t> b) To toggle the visibility of elements on scroll</a:t>
            </a:r>
          </a:p>
          <a:p>
            <a:pPr marL="0" indent="0">
              <a:buNone/>
            </a:pPr>
            <a:r>
              <a:rPr lang="en-US" sz="1500" dirty="0"/>
              <a:t> c) To create sticky elements that stick to the top of the page</a:t>
            </a:r>
          </a:p>
          <a:p>
            <a:pPr marL="0" indent="0">
              <a:buNone/>
            </a:pPr>
            <a:r>
              <a:rPr lang="en-US" sz="1500" dirty="0"/>
              <a:t> d) To animate scrolling within the page</a:t>
            </a:r>
          </a:p>
          <a:p>
            <a:pPr marL="0" indent="0">
              <a:buNone/>
            </a:pPr>
            <a:endParaRPr lang="en-US" sz="1600" dirty="0"/>
          </a:p>
          <a:p>
            <a:pPr marL="0" indent="0">
              <a:buNone/>
            </a:pPr>
            <a:endParaRPr lang="en-US" sz="1600" dirty="0"/>
          </a:p>
          <a:p>
            <a:pPr marL="0" indent="0">
              <a:buNone/>
            </a:pP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107</a:t>
            </a:fld>
            <a:endParaRPr lang="en-US" altLang="en-US"/>
          </a:p>
        </p:txBody>
      </p:sp>
      <p:sp>
        <p:nvSpPr>
          <p:cNvPr id="7" name="Title 1"/>
          <p:cNvSpPr txBox="1"/>
          <p:nvPr/>
        </p:nvSpPr>
        <p:spPr>
          <a:xfrm>
            <a:off x="2895600" y="4456"/>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304BCF8F-7BA5-45EB-85DB-41C5EE685C54}" type="datetime1">
              <a:rPr lang="en-US" smtClean="0"/>
              <a:t>1/7/2025</a:t>
            </a:fld>
            <a:endParaRPr lang="en-US"/>
          </a:p>
        </p:txBody>
      </p:sp>
      <p:sp>
        <p:nvSpPr>
          <p:cNvPr id="4" name="Content Placeholder 3"/>
          <p:cNvSpPr>
            <a:spLocks noGrp="1"/>
          </p:cNvSpPr>
          <p:nvPr>
            <p:ph idx="1"/>
          </p:nvPr>
        </p:nvSpPr>
        <p:spPr>
          <a:xfrm>
            <a:off x="2209800" y="944562"/>
            <a:ext cx="8686800" cy="5594350"/>
          </a:xfrm>
        </p:spPr>
        <p:txBody>
          <a:bodyPr>
            <a:normAutofit/>
          </a:bodyPr>
          <a:lstStyle/>
          <a:p>
            <a:pPr marL="0" indent="0">
              <a:buNone/>
            </a:pPr>
            <a:r>
              <a:rPr lang="en-US" sz="1600" b="1" dirty="0"/>
              <a:t>Q 17 How do you enable the Bootstrap Popover plugin for an element? </a:t>
            </a:r>
          </a:p>
          <a:p>
            <a:pPr>
              <a:buAutoNum type="alphaLcParenR"/>
            </a:pPr>
            <a:r>
              <a:rPr lang="en-US" sz="1600" dirty="0"/>
              <a:t>data-popover="true" </a:t>
            </a:r>
          </a:p>
          <a:p>
            <a:pPr marL="0" indent="0">
              <a:buNone/>
            </a:pPr>
            <a:r>
              <a:rPr lang="en-US" sz="1600" dirty="0"/>
              <a:t>b) data-toggle="popover" </a:t>
            </a:r>
          </a:p>
          <a:p>
            <a:pPr marL="0" indent="0">
              <a:buNone/>
            </a:pPr>
            <a:r>
              <a:rPr lang="en-US" sz="1600" dirty="0"/>
              <a:t>c) data-tooltip="enable" </a:t>
            </a:r>
          </a:p>
          <a:p>
            <a:pPr marL="0" indent="0">
              <a:buNone/>
            </a:pPr>
            <a:r>
              <a:rPr lang="en-US" sz="1600" dirty="0"/>
              <a:t>d) data-popup="enable“</a:t>
            </a:r>
          </a:p>
          <a:p>
            <a:pPr marL="0" indent="0">
              <a:buNone/>
            </a:pPr>
            <a:r>
              <a:rPr lang="en-US" sz="1600" b="1" dirty="0"/>
              <a:t>Q 18Which Bootstrap plugin is used for form validation? </a:t>
            </a:r>
          </a:p>
          <a:p>
            <a:pPr>
              <a:buAutoNum type="alphaLcParenR"/>
            </a:pPr>
            <a:r>
              <a:rPr lang="en-US" sz="1600" dirty="0"/>
              <a:t>Validate.js </a:t>
            </a:r>
          </a:p>
          <a:p>
            <a:pPr marL="0" indent="0">
              <a:buNone/>
            </a:pPr>
            <a:r>
              <a:rPr lang="en-US" sz="1600" dirty="0"/>
              <a:t>b) FormValidator.js </a:t>
            </a:r>
          </a:p>
          <a:p>
            <a:pPr marL="0" indent="0">
              <a:buNone/>
            </a:pPr>
            <a:r>
              <a:rPr lang="en-US" sz="1600" dirty="0"/>
              <a:t>c) BootstrapValidator.js </a:t>
            </a:r>
          </a:p>
          <a:p>
            <a:pPr marL="0" indent="0">
              <a:buNone/>
            </a:pPr>
            <a:r>
              <a:rPr lang="en-US" sz="1600" dirty="0"/>
              <a:t>d) ValidForm.js</a:t>
            </a:r>
          </a:p>
          <a:p>
            <a:pPr marL="0" indent="0">
              <a:buNone/>
            </a:pPr>
            <a:r>
              <a:rPr lang="en-US" sz="1600" b="1" dirty="0"/>
              <a:t>Q 19 </a:t>
            </a:r>
            <a:r>
              <a:rPr lang="en-US" sz="1500" b="1" dirty="0"/>
              <a:t>What is the purpose of the Bootstrap Tooltip plugin?</a:t>
            </a:r>
          </a:p>
          <a:p>
            <a:pPr marL="0" indent="0">
              <a:buNone/>
            </a:pPr>
            <a:r>
              <a:rPr lang="en-US" sz="1500" b="1" dirty="0"/>
              <a:t> a) </a:t>
            </a:r>
            <a:r>
              <a:rPr lang="en-US" sz="1500" dirty="0"/>
              <a:t>To display alert messages </a:t>
            </a:r>
          </a:p>
          <a:p>
            <a:pPr marL="0" indent="0">
              <a:buNone/>
            </a:pPr>
            <a:r>
              <a:rPr lang="en-US" sz="1500" dirty="0"/>
              <a:t>b) To create animated banners </a:t>
            </a:r>
          </a:p>
          <a:p>
            <a:pPr marL="0" indent="0">
              <a:buNone/>
            </a:pPr>
            <a:r>
              <a:rPr lang="en-US" sz="1500" dirty="0"/>
              <a:t>c) To provide additional information on hover </a:t>
            </a:r>
          </a:p>
          <a:p>
            <a:pPr marL="0" indent="0">
              <a:buNone/>
            </a:pPr>
            <a:r>
              <a:rPr lang="en-US" sz="1500" dirty="0"/>
              <a:t>d) To validate form fields</a:t>
            </a:r>
          </a:p>
          <a:p>
            <a:pPr marL="0" indent="0">
              <a:buNone/>
            </a:pP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t>108</a:t>
            </a:fld>
            <a:endParaRPr lang="en-US" altLang="en-US" dirty="0"/>
          </a:p>
        </p:txBody>
      </p:sp>
      <p:sp>
        <p:nvSpPr>
          <p:cNvPr id="7" name="Title 1"/>
          <p:cNvSpPr txBox="1"/>
          <p:nvPr/>
        </p:nvSpPr>
        <p:spPr>
          <a:xfrm>
            <a:off x="2895600" y="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latin typeface="Times New Roman" panose="02020603050405020304" pitchFamily="18" charset="0"/>
                <a:cs typeface="Times New Roman" panose="02020603050405020304" pitchFamily="18" charset="0"/>
                <a:sym typeface="Arial" panose="020B0604020202020204"/>
              </a:rPr>
              <a:t>Weekly Assignment</a:t>
            </a:r>
          </a:p>
        </p:txBody>
      </p:sp>
      <p:sp>
        <p:nvSpPr>
          <p:cNvPr id="129028" name="Text Placeholder 13"/>
          <p:cNvSpPr txBox="1">
            <a:spLocks noGrp="1"/>
          </p:cNvSpPr>
          <p:nvPr>
            <p:ph type="body" idx="1"/>
          </p:nvPr>
        </p:nvSpPr>
        <p:spPr>
          <a:xfrm>
            <a:off x="1813719" y="889001"/>
            <a:ext cx="8564562" cy="5409466"/>
          </a:xfrm>
        </p:spPr>
        <p:txBody>
          <a:bodyPr/>
          <a:lstStyle/>
          <a:p>
            <a:pPr marL="628650" indent="-514350">
              <a:spcBef>
                <a:spcPts val="365"/>
              </a:spcBef>
              <a:spcAft>
                <a:spcPct val="0"/>
              </a:spcAft>
              <a:buClr>
                <a:srgbClr val="000000"/>
              </a:buClr>
              <a:buFont typeface="Arial" panose="020B0604020202020204" pitchFamily="34" charset="0"/>
              <a:buAutoNum type="arabicPeriod"/>
            </a:pPr>
            <a:r>
              <a:rPr lang="en-US" sz="2000" dirty="0">
                <a:latin typeface="+mj-lt"/>
              </a:rPr>
              <a:t>Explain Background Properties and Typography Properties?</a:t>
            </a:r>
            <a:r>
              <a:rPr lang="en-US" altLang="en-US" sz="2000" b="1" dirty="0">
                <a:latin typeface="+mj-lt"/>
                <a:ea typeface="Calibri" panose="020F0502020204030204" pitchFamily="34" charset="0"/>
                <a:cs typeface="Times New Roman" panose="02020603050405020304" pitchFamily="18" charset="0"/>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 </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5"/>
              </a:spcBef>
              <a:spcAft>
                <a:spcPct val="0"/>
              </a:spcAft>
              <a:buClr>
                <a:srgbClr val="000000"/>
              </a:buClr>
              <a:buFont typeface="Arial" panose="020B0604020202020204" pitchFamily="34" charset="0"/>
              <a:buAutoNum type="arabicPeriod"/>
            </a:pPr>
            <a:r>
              <a:rPr lang="en-US" sz="2000" dirty="0">
                <a:latin typeface="+mj-lt"/>
              </a:rPr>
              <a:t>Explain Text Formatting and Controlling Fonts in CSS</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5"/>
              </a:spcBef>
              <a:spcAft>
                <a:spcPct val="0"/>
              </a:spcAft>
              <a:buClr>
                <a:srgbClr val="000000"/>
              </a:buClr>
              <a:buFont typeface="Arial" panose="020B0604020202020204" pitchFamily="34" charset="0"/>
              <a:buAutoNum type="arabicPeriod"/>
            </a:pPr>
            <a:r>
              <a:rPr lang="en-US" sz="2000" dirty="0">
                <a:latin typeface="+mj-lt"/>
              </a:rPr>
              <a:t>Define Advanced Background Patterns in CSS. </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5"/>
              </a:spcBef>
              <a:spcAft>
                <a:spcPct val="0"/>
              </a:spcAft>
              <a:buClr>
                <a:srgbClr val="000000"/>
              </a:buClr>
              <a:buFont typeface="Arial" panose="020B0604020202020204" pitchFamily="34" charset="0"/>
              <a:buAutoNum type="arabicPeriod"/>
            </a:pPr>
            <a:r>
              <a:rPr lang="en-US" sz="1400" dirty="0"/>
              <a:t> </a:t>
            </a:r>
            <a:r>
              <a:rPr lang="en-US" sz="2000" dirty="0">
                <a:latin typeface="+mj-lt"/>
              </a:rPr>
              <a:t>Explain Image Gallery with CSS Grid </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5"/>
              </a:spcBef>
              <a:spcAft>
                <a:spcPct val="0"/>
              </a:spcAft>
              <a:buClr>
                <a:srgbClr val="000000"/>
              </a:buClr>
              <a:buFont typeface="Arial" panose="020B0604020202020204" pitchFamily="34" charset="0"/>
              <a:buAutoNum type="arabicPeriod"/>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Define Building a Product Gallery.</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p>
          <a:p>
            <a:pPr marL="628650" indent="-514350">
              <a:spcBef>
                <a:spcPts val="365"/>
              </a:spcBef>
              <a:spcAft>
                <a:spcPct val="0"/>
              </a:spcAft>
              <a:buClr>
                <a:srgbClr val="000000"/>
              </a:buClr>
              <a:buFont typeface="Arial" panose="020B0604020202020204" pitchFamily="34" charset="0"/>
              <a:buAutoNum type="arabicPeriod"/>
            </a:pPr>
            <a:r>
              <a:rPr lang="en-US" sz="2000" dirty="0">
                <a:latin typeface="+mj-lt"/>
              </a:rPr>
              <a:t>What is Flexbox and Grid Layout Properties</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5"/>
              </a:spcBef>
              <a:spcAft>
                <a:spcPct val="0"/>
              </a:spcAft>
              <a:buClr>
                <a:srgbClr val="000000"/>
              </a:buClr>
              <a:buFont typeface="Arial" panose="020B0604020202020204" pitchFamily="34" charset="0"/>
              <a:buAutoNum type="arabicPeriod"/>
            </a:pPr>
            <a:r>
              <a:rPr lang="en-US" sz="2000" dirty="0">
                <a:latin typeface="+mj-lt"/>
              </a:rPr>
              <a:t>How to Creating a Two-Column Layout ?</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p>
          <a:p>
            <a:pPr marL="628650" indent="-514350">
              <a:spcBef>
                <a:spcPts val="365"/>
              </a:spcBef>
              <a:spcAft>
                <a:spcPct val="0"/>
              </a:spcAft>
              <a:buClr>
                <a:srgbClr val="000000"/>
              </a:buClr>
              <a:buFont typeface="Arial" panose="020B0604020202020204" pitchFamily="34" charset="0"/>
              <a:buAutoNum type="arabicPeriod"/>
            </a:pPr>
            <a:r>
              <a:rPr lang="en-US" sz="1400" dirty="0"/>
              <a:t> </a:t>
            </a:r>
            <a:r>
              <a:rPr lang="en-US" sz="2000" dirty="0">
                <a:latin typeface="+mj-lt"/>
              </a:rPr>
              <a:t>What are the different levels of headings in HTML ?</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5"/>
              </a:spcBef>
              <a:spcAft>
                <a:spcPct val="0"/>
              </a:spcAft>
              <a:buClr>
                <a:srgbClr val="000000"/>
              </a:buClr>
              <a:buFont typeface="Arial" panose="020B0604020202020204" pitchFamily="34" charset="0"/>
              <a:buAutoNum type="arabicPeriod"/>
            </a:pPr>
            <a:r>
              <a:rPr lang="en-US" sz="2000" dirty="0">
                <a:latin typeface="+mj-lt"/>
              </a:rPr>
              <a:t>How to Creating a Navigation Bar and Styling a Contact Form.</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a:spcBef>
                <a:spcPts val="365"/>
              </a:spcBef>
              <a:spcAft>
                <a:spcPct val="0"/>
              </a:spcAft>
              <a:buClr>
                <a:srgbClr val="000000"/>
              </a:buClr>
              <a:buFont typeface="Arial" panose="020B0604020202020204" pitchFamily="34" charset="0"/>
              <a:buAutoNum type="arabicPeriod"/>
            </a:pPr>
            <a:r>
              <a:rPr lang="en-US" altLang="en-US" sz="2000" dirty="0">
                <a:latin typeface="+mj-lt"/>
                <a:sym typeface="Calibri" panose="020F0502020204030204" pitchFamily="34" charset="0"/>
              </a:rPr>
              <a:t>How to create a Data Table,Styling Table Header and Responsive Table.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[CO3]</a:t>
            </a: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 </a:t>
            </a:r>
          </a:p>
        </p:txBody>
      </p:sp>
      <p:sp>
        <p:nvSpPr>
          <p:cNvPr id="129029" name="Google Shape;154;p18"/>
          <p:cNvSpPr>
            <a:spLocks noGrp="1"/>
          </p:cNvSpPr>
          <p:nvPr>
            <p:ph type="ftr" sz="quarter" idx="12"/>
          </p:nvPr>
        </p:nvSpPr>
        <p:spPr>
          <a:xfrm>
            <a:off x="3048000" y="643133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4005E7FA-D4EE-4225-9F1B-1E6282894FE6}" type="datetime1">
              <a:rPr lang="en-US" smtClean="0"/>
              <a:t>1/7/2025</a:t>
            </a:fld>
            <a:endParaRPr lang="en-US"/>
          </a:p>
        </p:txBody>
      </p:sp>
    </p:spTree>
  </p:cSld>
  <p:clrMapOvr>
    <a:masterClrMapping/>
  </p:clrMapOvr>
  <p:transition spd="slow"/>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914400"/>
            <a:ext cx="8686800" cy="5391150"/>
          </a:xfrm>
        </p:spPr>
        <p:txBody>
          <a:bodyPr>
            <a:normAutofit fontScale="92500" lnSpcReduction="20000"/>
          </a:bodyPr>
          <a:lstStyle/>
          <a:p>
            <a:pPr marL="0" indent="0">
              <a:buNone/>
              <a:defRPr/>
            </a:pPr>
            <a:r>
              <a:rPr lang="en-US" sz="1800" b="1" dirty="0">
                <a:solidFill>
                  <a:srgbClr val="252525"/>
                </a:solidFill>
                <a:latin typeface="+mj-lt"/>
              </a:rPr>
              <a:t>Q 1</a:t>
            </a:r>
            <a:r>
              <a:rPr lang="en-US" sz="1800" dirty="0">
                <a:solidFill>
                  <a:srgbClr val="252525"/>
                </a:solidFill>
                <a:latin typeface="+mj-lt"/>
              </a:rPr>
              <a:t> </a:t>
            </a:r>
            <a:r>
              <a:rPr lang="en-US" sz="1800" b="1" dirty="0">
                <a:solidFill>
                  <a:srgbClr val="252525"/>
                </a:solidFill>
                <a:latin typeface="+mj-lt"/>
              </a:rPr>
              <a:t>Which CSS property is used to group multiple selectors together and apply the same styles to all of them?</a:t>
            </a:r>
          </a:p>
          <a:p>
            <a:pPr marL="0" indent="0">
              <a:buNone/>
              <a:defRPr/>
            </a:pPr>
            <a:r>
              <a:rPr lang="en-US" sz="1800" dirty="0">
                <a:solidFill>
                  <a:srgbClr val="252525"/>
                </a:solidFill>
                <a:latin typeface="+mj-lt"/>
              </a:rPr>
              <a:t>a) grouping</a:t>
            </a:r>
          </a:p>
          <a:p>
            <a:pPr marL="0" indent="0">
              <a:buNone/>
              <a:defRPr/>
            </a:pPr>
            <a:r>
              <a:rPr lang="en-US" sz="1800" dirty="0">
                <a:solidFill>
                  <a:srgbClr val="252525"/>
                </a:solidFill>
                <a:latin typeface="+mj-lt"/>
              </a:rPr>
              <a:t>b) merge</a:t>
            </a:r>
          </a:p>
          <a:p>
            <a:pPr marL="0" indent="0">
              <a:buNone/>
              <a:defRPr/>
            </a:pPr>
            <a:r>
              <a:rPr lang="en-US" sz="1800" dirty="0">
                <a:solidFill>
                  <a:srgbClr val="252525"/>
                </a:solidFill>
                <a:latin typeface="+mj-lt"/>
              </a:rPr>
              <a:t>c) combine</a:t>
            </a:r>
          </a:p>
          <a:p>
            <a:pPr marL="0" indent="0">
              <a:buNone/>
              <a:defRPr/>
            </a:pPr>
            <a:r>
              <a:rPr lang="en-US" sz="1800" dirty="0">
                <a:solidFill>
                  <a:srgbClr val="252525"/>
                </a:solidFill>
                <a:latin typeface="+mj-lt"/>
              </a:rPr>
              <a:t>d) comma</a:t>
            </a:r>
            <a:endParaRPr lang="en-US" sz="1800" b="1" dirty="0">
              <a:solidFill>
                <a:srgbClr val="252525"/>
              </a:solidFill>
              <a:latin typeface="+mj-lt"/>
            </a:endParaRPr>
          </a:p>
          <a:p>
            <a:pPr marL="0" indent="0">
              <a:buNone/>
              <a:defRPr/>
            </a:pPr>
            <a:endParaRPr lang="en-US" sz="1800" dirty="0">
              <a:solidFill>
                <a:srgbClr val="252525"/>
              </a:solidFill>
              <a:latin typeface="+mj-lt"/>
              <a:ea typeface="Calibri" panose="020F0502020204030204"/>
              <a:cs typeface="Calibri" panose="020F0502020204030204"/>
              <a:sym typeface="Calibri" panose="020F0502020204030204"/>
            </a:endParaRPr>
          </a:p>
          <a:p>
            <a:pPr marL="0" indent="0">
              <a:buNone/>
              <a:defRPr/>
            </a:pPr>
            <a:r>
              <a:rPr lang="en-US" sz="1800" b="1" dirty="0">
                <a:solidFill>
                  <a:srgbClr val="252525"/>
                </a:solidFill>
                <a:latin typeface="+mj-lt"/>
                <a:cs typeface="Calibri" panose="020F0502020204030204"/>
                <a:sym typeface="Calibri" panose="020F0502020204030204"/>
              </a:rPr>
              <a:t>Q 2 </a:t>
            </a:r>
            <a:r>
              <a:rPr lang="en-US" sz="1800" b="1" dirty="0">
                <a:solidFill>
                  <a:srgbClr val="252525"/>
                </a:solidFill>
                <a:latin typeface="+mj-lt"/>
              </a:rPr>
              <a:t>Image sprites are used in CSS to:</a:t>
            </a:r>
          </a:p>
          <a:p>
            <a:pPr marL="0" indent="0">
              <a:buNone/>
              <a:defRPr/>
            </a:pPr>
            <a:r>
              <a:rPr lang="en-US" sz="1800" dirty="0">
                <a:solidFill>
                  <a:srgbClr val="252525"/>
                </a:solidFill>
                <a:latin typeface="+mj-lt"/>
              </a:rPr>
              <a:t>a) Display images in a slideshow format.</a:t>
            </a:r>
          </a:p>
          <a:p>
            <a:pPr marL="0" indent="0">
              <a:buNone/>
              <a:defRPr/>
            </a:pPr>
            <a:r>
              <a:rPr lang="en-US" sz="1800" dirty="0">
                <a:solidFill>
                  <a:srgbClr val="252525"/>
                </a:solidFill>
                <a:latin typeface="+mj-lt"/>
              </a:rPr>
              <a:t>b) Combine multiple images into a single image file to reduce HTTP requests.</a:t>
            </a:r>
          </a:p>
          <a:p>
            <a:pPr marL="0" indent="0">
              <a:buNone/>
              <a:defRPr/>
            </a:pPr>
            <a:r>
              <a:rPr lang="en-US" sz="1800" dirty="0">
                <a:solidFill>
                  <a:srgbClr val="252525"/>
                </a:solidFill>
                <a:latin typeface="+mj-lt"/>
              </a:rPr>
              <a:t>c) Create rounded corners on images.</a:t>
            </a:r>
          </a:p>
          <a:p>
            <a:pPr marL="0" indent="0">
              <a:buNone/>
              <a:defRPr/>
            </a:pPr>
            <a:r>
              <a:rPr lang="en-US" sz="1800" dirty="0">
                <a:solidFill>
                  <a:srgbClr val="252525"/>
                </a:solidFill>
                <a:latin typeface="+mj-lt"/>
              </a:rPr>
              <a:t>d) Change the color of an image.</a:t>
            </a:r>
          </a:p>
          <a:p>
            <a:pPr marL="0" indent="0">
              <a:buNone/>
              <a:defRPr/>
            </a:pPr>
            <a:r>
              <a:rPr lang="en-US" sz="1800" b="1" dirty="0">
                <a:solidFill>
                  <a:srgbClr val="252525"/>
                </a:solidFill>
                <a:latin typeface="+mj-lt"/>
                <a:sym typeface="Calibri" panose="020F0502020204030204"/>
              </a:rPr>
              <a:t>Q 3  </a:t>
            </a:r>
            <a:r>
              <a:rPr lang="en-US" sz="1800" b="1" dirty="0">
                <a:solidFill>
                  <a:srgbClr val="252525"/>
                </a:solidFill>
                <a:latin typeface="+mj-lt"/>
              </a:rPr>
              <a:t>Which CSS pseudo-class is used to select and style the first letter of a block-level element?</a:t>
            </a:r>
          </a:p>
          <a:p>
            <a:pPr marL="0" indent="0">
              <a:buNone/>
              <a:defRPr/>
            </a:pPr>
            <a:r>
              <a:rPr lang="en-US" sz="1800" dirty="0">
                <a:solidFill>
                  <a:srgbClr val="252525"/>
                </a:solidFill>
                <a:latin typeface="+mj-lt"/>
              </a:rPr>
              <a:t>a) :first-line</a:t>
            </a:r>
          </a:p>
          <a:p>
            <a:pPr marL="0" indent="0">
              <a:buNone/>
              <a:defRPr/>
            </a:pPr>
            <a:r>
              <a:rPr lang="en-US" sz="1800" dirty="0">
                <a:solidFill>
                  <a:srgbClr val="252525"/>
                </a:solidFill>
                <a:latin typeface="+mj-lt"/>
              </a:rPr>
              <a:t>b) :first-letter</a:t>
            </a:r>
          </a:p>
          <a:p>
            <a:pPr marL="0" indent="0">
              <a:buNone/>
              <a:defRPr/>
            </a:pPr>
            <a:r>
              <a:rPr lang="en-US" sz="1800" dirty="0">
                <a:solidFill>
                  <a:srgbClr val="252525"/>
                </a:solidFill>
                <a:latin typeface="+mj-lt"/>
              </a:rPr>
              <a:t>c) :first-child</a:t>
            </a:r>
          </a:p>
          <a:p>
            <a:pPr marL="0" indent="0">
              <a:buNone/>
              <a:defRPr/>
            </a:pPr>
            <a:r>
              <a:rPr lang="en-US" sz="1800" dirty="0">
                <a:solidFill>
                  <a:srgbClr val="252525"/>
                </a:solidFill>
                <a:latin typeface="+mj-lt"/>
              </a:rPr>
              <a:t>d) :first-of-type</a:t>
            </a:r>
          </a:p>
        </p:txBody>
      </p:sp>
      <p:sp>
        <p:nvSpPr>
          <p:cNvPr id="130051"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t>109</a:t>
            </a:fld>
            <a:endParaRPr lang="en-US" altLang="en-US" dirty="0"/>
          </a:p>
        </p:txBody>
      </p:sp>
      <p:sp>
        <p:nvSpPr>
          <p:cNvPr id="7" name="Title 1"/>
          <p:cNvSpPr txBox="1"/>
          <p:nvPr/>
        </p:nvSpPr>
        <p:spPr>
          <a:xfrm>
            <a:off x="2895600" y="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latin typeface="Times New Roman" panose="02020603050405020304" pitchFamily="18" charset="0"/>
                <a:cs typeface="Times New Roman" panose="02020603050405020304" pitchFamily="18" charset="0"/>
                <a:sym typeface="Arial" panose="020B0604020202020204"/>
              </a:rPr>
              <a:t>MCQ s</a:t>
            </a:r>
          </a:p>
        </p:txBody>
      </p:sp>
      <p:sp>
        <p:nvSpPr>
          <p:cNvPr id="130053" name="Google Shape;154;p18"/>
          <p:cNvSpPr>
            <a:spLocks noGrp="1"/>
          </p:cNvSpPr>
          <p:nvPr>
            <p:ph type="ftr" sz="quarter" idx="12"/>
          </p:nvPr>
        </p:nvSpPr>
        <p:spPr>
          <a:xfrm>
            <a:off x="3962400" y="640080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56F053FB-CF23-49B2-91D6-3FCD5D567BF4}" type="datetime1">
              <a:rPr lang="en-US" smtClean="0"/>
              <a:t>1/7/2025</a:t>
            </a:fld>
            <a:endParaRPr lang="en-US"/>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Google Shape;126;p16"/>
          <p:cNvSpPr txBox="1">
            <a:spLocks noGrp="1"/>
          </p:cNvSpPr>
          <p:nvPr>
            <p:ph type="body" idx="1"/>
          </p:nvPr>
        </p:nvSpPr>
        <p:spPr>
          <a:xfrm>
            <a:off x="1638300" y="1271588"/>
            <a:ext cx="8415338" cy="5040312"/>
          </a:xfrm>
        </p:spPr>
        <p:txBody>
          <a:bodyPr/>
          <a:lstStyle/>
          <a:p>
            <a:pPr marL="114300" indent="0" algn="just">
              <a:spcBef>
                <a:spcPts val="365"/>
              </a:spcBef>
              <a:spcAft>
                <a:spcPct val="0"/>
              </a:spcAft>
              <a:buClr>
                <a:srgbClr val="000000"/>
              </a:buClr>
              <a:buNone/>
            </a:pPr>
            <a:r>
              <a:rPr lang="en-US" altLang="en-US" sz="2000">
                <a:latin typeface="Times New Roman" panose="02020603050405020304" pitchFamily="18" charset="0"/>
                <a:cs typeface="Times New Roman" panose="02020603050405020304" pitchFamily="18" charset="0"/>
              </a:rPr>
              <a:t>Introduction to PHP, Basic Syntax, Variables &amp; Constants,  Data Type, Operator &amp; Expressions, Control flow and Decision making statements, Functions, Strings, Arrays, </a:t>
            </a:r>
          </a:p>
          <a:p>
            <a:pPr marL="114300" indent="0" algn="just">
              <a:spcBef>
                <a:spcPts val="365"/>
              </a:spcBef>
              <a:spcAft>
                <a:spcPct val="0"/>
              </a:spcAft>
              <a:buClr>
                <a:srgbClr val="000000"/>
              </a:buClr>
              <a:buNone/>
            </a:pPr>
            <a:endParaRPr lang="en-US" altLang="en-US" sz="2000">
              <a:latin typeface="Times New Roman" panose="02020603050405020304" pitchFamily="18" charset="0"/>
              <a:cs typeface="Times New Roman" panose="02020603050405020304" pitchFamily="18" charset="0"/>
            </a:endParaRPr>
          </a:p>
          <a:p>
            <a:pPr marL="114300" indent="0" algn="just">
              <a:spcBef>
                <a:spcPts val="365"/>
              </a:spcBef>
              <a:spcAft>
                <a:spcPct val="0"/>
              </a:spcAft>
              <a:buClr>
                <a:srgbClr val="000000"/>
              </a:buClr>
              <a:buNone/>
            </a:pPr>
            <a:r>
              <a:rPr lang="en-US" altLang="en-US" sz="2000" b="1">
                <a:latin typeface="Times New Roman" panose="02020603050405020304" pitchFamily="18" charset="0"/>
                <a:cs typeface="Times New Roman" panose="02020603050405020304" pitchFamily="18" charset="0"/>
              </a:rPr>
              <a:t>Working with files and directories: </a:t>
            </a:r>
            <a:r>
              <a:rPr lang="en-US" altLang="en-US" sz="2000">
                <a:latin typeface="Times New Roman" panose="02020603050405020304" pitchFamily="18" charset="0"/>
                <a:cs typeface="Times New Roman" panose="02020603050405020304" pitchFamily="18" charset="0"/>
              </a:rPr>
              <a:t>Understanding file&amp; directory, Opening and closing, a file, Coping, renaming and deleting a file, working with directories, Creating and deleting folder, File Uploading &amp; Downloading.</a:t>
            </a:r>
          </a:p>
          <a:p>
            <a:pPr marL="114300" indent="0" algn="just">
              <a:spcBef>
                <a:spcPts val="365"/>
              </a:spcBef>
              <a:spcAft>
                <a:spcPct val="0"/>
              </a:spcAft>
              <a:buClr>
                <a:srgbClr val="000000"/>
              </a:buClr>
              <a:buNone/>
            </a:pPr>
            <a:endParaRPr lang="en-US" altLang="en-US" sz="2000">
              <a:latin typeface="Times New Roman" panose="02020603050405020304" pitchFamily="18" charset="0"/>
              <a:cs typeface="Times New Roman" panose="02020603050405020304" pitchFamily="18" charset="0"/>
            </a:endParaRPr>
          </a:p>
          <a:p>
            <a:pPr marL="114300" indent="0" algn="just">
              <a:spcBef>
                <a:spcPts val="365"/>
              </a:spcBef>
              <a:spcAft>
                <a:spcPct val="0"/>
              </a:spcAft>
              <a:buClr>
                <a:srgbClr val="000000"/>
              </a:buClr>
              <a:buNone/>
            </a:pPr>
            <a:r>
              <a:rPr lang="en-IN" altLang="en-US" sz="2000" b="1">
                <a:latin typeface="Times New Roman" panose="02020603050405020304" pitchFamily="18" charset="0"/>
                <a:cs typeface="Times New Roman" panose="02020603050405020304" pitchFamily="18" charset="0"/>
              </a:rPr>
              <a:t>Session &amp; Cookies: </a:t>
            </a:r>
            <a:r>
              <a:rPr lang="en-IN" altLang="en-US" sz="2000">
                <a:latin typeface="Times New Roman" panose="02020603050405020304" pitchFamily="18" charset="0"/>
                <a:cs typeface="Times New Roman" panose="02020603050405020304" pitchFamily="18" charset="0"/>
              </a:rPr>
              <a:t>Introduction to Session Control, Session Functionality What is a Cookie, Setting Cookies with PHP. Using Cookies with Sessions, Deleting Cookies, Registering Session variables, Destroying the variables and Session.</a:t>
            </a:r>
            <a:endParaRPr lang="en-US" altLang="en-US" sz="2000">
              <a:latin typeface="Times New Roman" panose="02020603050405020304" pitchFamily="18" charset="0"/>
              <a:cs typeface="Times New Roman" panose="02020603050405020304" pitchFamily="18" charset="0"/>
            </a:endParaRPr>
          </a:p>
        </p:txBody>
      </p:sp>
      <p:sp>
        <p:nvSpPr>
          <p:cNvPr id="18435" name="Google Shape;128;p16"/>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11</a:t>
            </a:fld>
            <a:endParaRPr lang="en-US" altLang="en-US"/>
          </a:p>
        </p:txBody>
      </p:sp>
      <p:sp>
        <p:nvSpPr>
          <p:cNvPr id="129" name="Google Shape;129;p16"/>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defRPr/>
            </a:pPr>
            <a:r>
              <a:rPr lang="en-US" sz="3200" b="1"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Syllabus Unit -5 </a:t>
            </a:r>
          </a:p>
        </p:txBody>
      </p:sp>
      <p:sp>
        <p:nvSpPr>
          <p:cNvPr id="18437" name="Google Shape;131;p16"/>
          <p:cNvSpPr>
            <a:spLocks noGrp="1"/>
          </p:cNvSpPr>
          <p:nvPr>
            <p:ph type="ftr" sz="quarter" idx="12"/>
          </p:nvPr>
        </p:nvSpPr>
        <p:spPr>
          <a:xfrm>
            <a:off x="1371601" y="6400801"/>
            <a:ext cx="637063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C5F661CD-8F89-4F89-ABAD-1F9B171BCC78}" type="datetime1">
              <a:rPr lang="en-US" smtClean="0"/>
              <a:t>1/7/2025</a:t>
            </a:fld>
            <a:endParaRPr lang="en-US"/>
          </a:p>
        </p:txBody>
      </p:sp>
      <p:sp>
        <p:nvSpPr>
          <p:cNvPr id="8" name="Rectangle 7"/>
          <p:cNvSpPr/>
          <p:nvPr/>
        </p:nvSpPr>
        <p:spPr>
          <a:xfrm>
            <a:off x="9448800" y="6350"/>
            <a:ext cx="1219200" cy="67945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 Hours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110</a:t>
            </a:fld>
            <a:endParaRPr lang="en-US" altLang="en-US"/>
          </a:p>
        </p:txBody>
      </p:sp>
      <p:sp>
        <p:nvSpPr>
          <p:cNvPr id="7" name="Title 1"/>
          <p:cNvSpPr txBox="1"/>
          <p:nvPr/>
        </p:nvSpPr>
        <p:spPr>
          <a:xfrm>
            <a:off x="2915265" y="29497"/>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MCQs(Cont..)</a:t>
            </a:r>
          </a:p>
        </p:txBody>
      </p:sp>
      <p:sp>
        <p:nvSpPr>
          <p:cNvPr id="392199" name="Text Placeholder 8"/>
          <p:cNvSpPr txBox="1">
            <a:spLocks noGrp="1"/>
          </p:cNvSpPr>
          <p:nvPr>
            <p:ph type="body" idx="1"/>
          </p:nvPr>
        </p:nvSpPr>
        <p:spPr>
          <a:xfrm>
            <a:off x="2098676" y="1047751"/>
            <a:ext cx="8112125" cy="4913313"/>
          </a:xfrm>
        </p:spPr>
        <p:txBody>
          <a:bodyPr>
            <a:normAutofit fontScale="92500" lnSpcReduction="20000"/>
          </a:bodyPr>
          <a:lstStyle/>
          <a:p>
            <a:pPr marL="0" indent="0">
              <a:buNone/>
            </a:pPr>
            <a:r>
              <a:rPr lang="en-IN" sz="1200" dirty="0">
                <a:solidFill>
                  <a:srgbClr val="515151"/>
                </a:solidFill>
                <a:latin typeface="-apple-system"/>
              </a:rPr>
              <a:t> </a:t>
            </a:r>
            <a:r>
              <a:rPr lang="en-IN" sz="2000" b="1" dirty="0">
                <a:solidFill>
                  <a:srgbClr val="515151"/>
                </a:solidFill>
                <a:latin typeface="+mj-lt"/>
              </a:rPr>
              <a:t>Q 4. </a:t>
            </a:r>
            <a:r>
              <a:rPr lang="en-IN" sz="1800" b="1" dirty="0">
                <a:solidFill>
                  <a:srgbClr val="373E3F"/>
                </a:solidFill>
                <a:latin typeface="+mj-lt"/>
              </a:rPr>
              <a:t>The CSS property "display: inline-block" is used for elements to:</a:t>
            </a:r>
            <a:endParaRPr lang="en-IN" sz="1800" dirty="0">
              <a:solidFill>
                <a:srgbClr val="373E3F"/>
              </a:solidFill>
              <a:latin typeface="+mj-lt"/>
            </a:endParaRPr>
          </a:p>
          <a:p>
            <a:pPr marL="0" indent="0">
              <a:buNone/>
            </a:pPr>
            <a:r>
              <a:rPr lang="en-IN" sz="1800" dirty="0">
                <a:solidFill>
                  <a:srgbClr val="373E3F"/>
                </a:solidFill>
                <a:latin typeface="+mj-lt"/>
              </a:rPr>
              <a:t>a) Make them appear on the same line as inline elements.</a:t>
            </a:r>
          </a:p>
          <a:p>
            <a:pPr marL="0" indent="0">
              <a:buNone/>
            </a:pPr>
            <a:r>
              <a:rPr lang="en-IN" sz="1800" dirty="0">
                <a:solidFill>
                  <a:srgbClr val="373E3F"/>
                </a:solidFill>
                <a:latin typeface="+mj-lt"/>
              </a:rPr>
              <a:t>b) Display them as block-level elements.</a:t>
            </a:r>
          </a:p>
          <a:p>
            <a:pPr marL="0" indent="0">
              <a:buNone/>
            </a:pPr>
            <a:r>
              <a:rPr lang="en-IN" sz="1800" dirty="0">
                <a:solidFill>
                  <a:srgbClr val="373E3F"/>
                </a:solidFill>
                <a:latin typeface="+mj-lt"/>
              </a:rPr>
              <a:t>c) Hide them from the page.</a:t>
            </a:r>
          </a:p>
          <a:p>
            <a:pPr marL="0" indent="0">
              <a:buNone/>
            </a:pPr>
            <a:r>
              <a:rPr lang="en-IN" sz="1800" dirty="0">
                <a:solidFill>
                  <a:srgbClr val="373E3F"/>
                </a:solidFill>
                <a:latin typeface="+mj-lt"/>
              </a:rPr>
              <a:t>d) Create an animation effect.</a:t>
            </a:r>
          </a:p>
          <a:p>
            <a:pPr marL="0" indent="0">
              <a:buNone/>
            </a:pPr>
            <a:r>
              <a:rPr lang="en-US" sz="1800" b="1" dirty="0">
                <a:solidFill>
                  <a:srgbClr val="373E3F"/>
                </a:solidFill>
                <a:latin typeface="+mj-lt"/>
              </a:rPr>
              <a:t>Q 5</a:t>
            </a:r>
            <a:r>
              <a:rPr lang="en-US" sz="1800" dirty="0">
                <a:solidFill>
                  <a:srgbClr val="373E3F"/>
                </a:solidFill>
                <a:latin typeface="+mj-lt"/>
              </a:rPr>
              <a:t>.</a:t>
            </a:r>
            <a:r>
              <a:rPr lang="en-US" sz="1800" b="1" dirty="0">
                <a:solidFill>
                  <a:srgbClr val="373E3F"/>
                </a:solidFill>
                <a:latin typeface="+mj-lt"/>
              </a:rPr>
              <a:t>The CSS property "max-width" is used to:</a:t>
            </a:r>
            <a:endParaRPr lang="en-US" sz="1800" dirty="0">
              <a:solidFill>
                <a:srgbClr val="373E3F"/>
              </a:solidFill>
              <a:latin typeface="+mj-lt"/>
            </a:endParaRPr>
          </a:p>
          <a:p>
            <a:pPr marL="0" indent="0">
              <a:buNone/>
              <a:defRPr/>
            </a:pPr>
            <a:r>
              <a:rPr lang="en-US" sz="1800" dirty="0">
                <a:solidFill>
                  <a:srgbClr val="373E3F"/>
                </a:solidFill>
                <a:latin typeface="+mj-lt"/>
              </a:rPr>
              <a:t>a) Set the maximum width of an element.</a:t>
            </a:r>
          </a:p>
          <a:p>
            <a:pPr marL="0" indent="0">
              <a:buNone/>
              <a:defRPr/>
            </a:pPr>
            <a:r>
              <a:rPr lang="en-US" sz="1800" dirty="0">
                <a:solidFill>
                  <a:srgbClr val="373E3F"/>
                </a:solidFill>
                <a:latin typeface="+mj-lt"/>
              </a:rPr>
              <a:t>b) Define the minimum width of an element.</a:t>
            </a:r>
          </a:p>
          <a:p>
            <a:pPr marL="0" indent="0">
              <a:buNone/>
              <a:defRPr/>
            </a:pPr>
            <a:r>
              <a:rPr lang="en-US" sz="1800" dirty="0">
                <a:solidFill>
                  <a:srgbClr val="373E3F"/>
                </a:solidFill>
                <a:latin typeface="+mj-lt"/>
              </a:rPr>
              <a:t>c) Set the width of an element relative to its parent container.</a:t>
            </a:r>
          </a:p>
          <a:p>
            <a:pPr marL="0" indent="0">
              <a:buNone/>
              <a:defRPr/>
            </a:pPr>
            <a:r>
              <a:rPr lang="en-US" sz="1800" dirty="0">
                <a:solidFill>
                  <a:srgbClr val="373E3F"/>
                </a:solidFill>
                <a:latin typeface="+mj-lt"/>
              </a:rPr>
              <a:t>d) Make an element invisible if it exceeds a certain width.</a:t>
            </a:r>
          </a:p>
          <a:p>
            <a:pPr marL="0" indent="0">
              <a:buNone/>
              <a:defRPr/>
            </a:pPr>
            <a:r>
              <a:rPr lang="en-US" altLang="en-US" sz="1800" b="1" dirty="0">
                <a:solidFill>
                  <a:srgbClr val="373E3F"/>
                </a:solidFill>
                <a:latin typeface="+mj-lt"/>
              </a:rPr>
              <a:t>Q 6.What is the purpose of the Bootstrap Scrollspy plugin?</a:t>
            </a:r>
          </a:p>
          <a:p>
            <a:pPr marL="0" indent="0">
              <a:buNone/>
              <a:defRPr/>
            </a:pPr>
            <a:r>
              <a:rPr lang="en-US" altLang="en-US" sz="1800" dirty="0">
                <a:solidFill>
                  <a:srgbClr val="373E3F"/>
                </a:solidFill>
                <a:latin typeface="+mj-lt"/>
              </a:rPr>
              <a:t>a) To add smooth scrolling animations to the website.</a:t>
            </a:r>
          </a:p>
          <a:p>
            <a:pPr marL="0" indent="0">
              <a:buNone/>
              <a:defRPr/>
            </a:pPr>
            <a:r>
              <a:rPr lang="en-US" altLang="en-US" sz="1800" dirty="0">
                <a:solidFill>
                  <a:srgbClr val="373E3F"/>
                </a:solidFill>
                <a:latin typeface="+mj-lt"/>
              </a:rPr>
              <a:t>b) To display a list of related links in a dropdown menu.</a:t>
            </a:r>
          </a:p>
          <a:p>
            <a:pPr marL="0" indent="0">
              <a:buNone/>
              <a:defRPr/>
            </a:pPr>
            <a:r>
              <a:rPr lang="en-US" altLang="en-US" sz="1800" dirty="0">
                <a:solidFill>
                  <a:srgbClr val="373E3F"/>
                </a:solidFill>
                <a:latin typeface="+mj-lt"/>
              </a:rPr>
              <a:t>c) To keep the navigation bar fixed at the top of the page.</a:t>
            </a:r>
          </a:p>
          <a:p>
            <a:pPr marL="0" indent="0">
              <a:buNone/>
              <a:defRPr/>
            </a:pPr>
            <a:r>
              <a:rPr lang="en-US" altLang="en-US" sz="1800" dirty="0">
                <a:solidFill>
                  <a:srgbClr val="373E3F"/>
                </a:solidFill>
                <a:latin typeface="+mj-lt"/>
              </a:rPr>
              <a:t>d) To highlight the active section in the navigation based on the user's scroll position.</a:t>
            </a:r>
          </a:p>
        </p:txBody>
      </p:sp>
      <p:sp>
        <p:nvSpPr>
          <p:cNvPr id="2" name="Date Placeholder 1"/>
          <p:cNvSpPr>
            <a:spLocks noGrp="1"/>
          </p:cNvSpPr>
          <p:nvPr>
            <p:ph type="dt" sz="half" idx="10"/>
          </p:nvPr>
        </p:nvSpPr>
        <p:spPr/>
        <p:txBody>
          <a:bodyPr/>
          <a:lstStyle/>
          <a:p>
            <a:fld id="{978C9B1D-A915-436E-8A67-40F71EF8F54C}" type="datetime1">
              <a:rPr lang="en-US" smtClean="0"/>
              <a:t>1/7/2025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111</a:t>
            </a:fld>
            <a:endParaRPr lang="en-US" altLang="en-US"/>
          </a:p>
        </p:txBody>
      </p:sp>
      <p:sp>
        <p:nvSpPr>
          <p:cNvPr id="7" name="Title 1"/>
          <p:cNvSpPr txBox="1"/>
          <p:nvPr/>
        </p:nvSpPr>
        <p:spPr>
          <a:xfrm>
            <a:off x="2895600" y="0"/>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MCQs(Cont..)</a:t>
            </a:r>
          </a:p>
        </p:txBody>
      </p:sp>
      <p:sp>
        <p:nvSpPr>
          <p:cNvPr id="393223" name="Text Placeholder 8"/>
          <p:cNvSpPr txBox="1">
            <a:spLocks noGrp="1"/>
          </p:cNvSpPr>
          <p:nvPr>
            <p:ph type="body" idx="1"/>
          </p:nvPr>
        </p:nvSpPr>
        <p:spPr>
          <a:xfrm>
            <a:off x="1902619" y="914400"/>
            <a:ext cx="8386763" cy="5181600"/>
          </a:xfrm>
        </p:spPr>
        <p:txBody>
          <a:bodyPr>
            <a:normAutofit/>
          </a:bodyPr>
          <a:lstStyle/>
          <a:p>
            <a:pPr>
              <a:spcBef>
                <a:spcPts val="365"/>
              </a:spcBef>
              <a:spcAft>
                <a:spcPct val="0"/>
              </a:spcAft>
              <a:buClr>
                <a:srgbClr val="000000"/>
              </a:buClr>
              <a:buNone/>
              <a:defRPr/>
            </a:pPr>
            <a:r>
              <a:rPr lang="en-US" altLang="en-US" sz="1900" b="1" dirty="0">
                <a:latin typeface="+mj-lt"/>
                <a:cs typeface="Arial" panose="020B0604020202020204" pitchFamily="34" charset="0"/>
              </a:rPr>
              <a:t>Q 7 .The CSS "text-align" property is used to:</a:t>
            </a:r>
          </a:p>
          <a:p>
            <a:pPr>
              <a:spcBef>
                <a:spcPts val="365"/>
              </a:spcBef>
              <a:spcAft>
                <a:spcPct val="0"/>
              </a:spcAft>
              <a:buClr>
                <a:srgbClr val="000000"/>
              </a:buClr>
              <a:buNone/>
              <a:defRPr/>
            </a:pPr>
            <a:r>
              <a:rPr lang="en-US" altLang="en-US" sz="1900" dirty="0">
                <a:latin typeface="+mj-lt"/>
                <a:cs typeface="Arial" panose="020B0604020202020204" pitchFamily="34" charset="0"/>
              </a:rPr>
              <a:t>a) Set the alignment of an element within its container.</a:t>
            </a:r>
          </a:p>
          <a:p>
            <a:pPr>
              <a:spcBef>
                <a:spcPts val="365"/>
              </a:spcBef>
              <a:spcAft>
                <a:spcPct val="0"/>
              </a:spcAft>
              <a:buClr>
                <a:srgbClr val="000000"/>
              </a:buClr>
              <a:buNone/>
              <a:defRPr/>
            </a:pPr>
            <a:r>
              <a:rPr lang="en-US" altLang="en-US" sz="1900" dirty="0">
                <a:latin typeface="+mj-lt"/>
                <a:cs typeface="Arial" panose="020B0604020202020204" pitchFamily="34" charset="0"/>
              </a:rPr>
              <a:t>b) Define the shape of an element.</a:t>
            </a:r>
          </a:p>
          <a:p>
            <a:pPr>
              <a:spcBef>
                <a:spcPts val="365"/>
              </a:spcBef>
              <a:spcAft>
                <a:spcPct val="0"/>
              </a:spcAft>
              <a:buClr>
                <a:srgbClr val="000000"/>
              </a:buClr>
              <a:buNone/>
              <a:defRPr/>
            </a:pPr>
            <a:r>
              <a:rPr lang="en-US" altLang="en-US" sz="1900" dirty="0">
                <a:latin typeface="+mj-lt"/>
                <a:cs typeface="Arial" panose="020B0604020202020204" pitchFamily="34" charset="0"/>
              </a:rPr>
              <a:t>c) Set the spacing between characters in text.</a:t>
            </a:r>
          </a:p>
          <a:p>
            <a:pPr>
              <a:spcBef>
                <a:spcPts val="365"/>
              </a:spcBef>
              <a:spcAft>
                <a:spcPct val="0"/>
              </a:spcAft>
              <a:buClr>
                <a:srgbClr val="000000"/>
              </a:buClr>
              <a:buNone/>
              <a:defRPr/>
            </a:pPr>
            <a:r>
              <a:rPr lang="en-US" altLang="en-US" sz="1900" dirty="0">
                <a:latin typeface="+mj-lt"/>
                <a:cs typeface="Arial" panose="020B0604020202020204" pitchFamily="34" charset="0"/>
              </a:rPr>
              <a:t>d) Control the display of text when it overflows its container.</a:t>
            </a:r>
            <a:endParaRPr lang="en-US" altLang="en-US" sz="1900" b="1" dirty="0">
              <a:latin typeface="+mj-lt"/>
              <a:cs typeface="Arial" panose="020B0604020202020204" pitchFamily="34" charset="0"/>
            </a:endParaRPr>
          </a:p>
          <a:p>
            <a:pPr>
              <a:spcBef>
                <a:spcPts val="365"/>
              </a:spcBef>
              <a:spcAft>
                <a:spcPct val="0"/>
              </a:spcAft>
              <a:buClr>
                <a:srgbClr val="000000"/>
              </a:buClr>
              <a:buNone/>
              <a:defRPr/>
            </a:pPr>
            <a:r>
              <a:rPr lang="en-US" altLang="en-US" sz="1900" b="1" dirty="0">
                <a:latin typeface="+mj-lt"/>
                <a:cs typeface="Arial" panose="020B0604020202020204" pitchFamily="34" charset="0"/>
              </a:rPr>
              <a:t>Q 8 .</a:t>
            </a:r>
            <a:r>
              <a:rPr lang="en-US" altLang="en-US" sz="1900" b="1">
                <a:latin typeface="+mj-lt"/>
                <a:cs typeface="Arial" panose="020B0604020202020204" pitchFamily="34" charset="0"/>
              </a:rPr>
              <a:t>The CSS property "list-style-type" is used to:</a:t>
            </a:r>
          </a:p>
          <a:p>
            <a:pPr>
              <a:spcBef>
                <a:spcPts val="365"/>
              </a:spcBef>
              <a:spcAft>
                <a:spcPct val="0"/>
              </a:spcAft>
              <a:buClr>
                <a:srgbClr val="000000"/>
              </a:buClr>
              <a:buNone/>
              <a:defRPr/>
            </a:pPr>
            <a:r>
              <a:rPr lang="en-US" altLang="en-US" sz="1900">
                <a:latin typeface="+mj-lt"/>
                <a:cs typeface="Arial" panose="020B0604020202020204" pitchFamily="34" charset="0"/>
              </a:rPr>
              <a:t>a) Set the color of the text within a list item.</a:t>
            </a:r>
          </a:p>
          <a:p>
            <a:pPr>
              <a:spcBef>
                <a:spcPts val="365"/>
              </a:spcBef>
              <a:spcAft>
                <a:spcPct val="0"/>
              </a:spcAft>
              <a:buClr>
                <a:srgbClr val="000000"/>
              </a:buClr>
              <a:buNone/>
              <a:defRPr/>
            </a:pPr>
            <a:r>
              <a:rPr lang="en-US" altLang="en-US" sz="1900">
                <a:latin typeface="+mj-lt"/>
                <a:cs typeface="Arial" panose="020B0604020202020204" pitchFamily="34" charset="0"/>
              </a:rPr>
              <a:t>b) Change the font family of the list items.</a:t>
            </a:r>
          </a:p>
          <a:p>
            <a:pPr>
              <a:spcBef>
                <a:spcPts val="365"/>
              </a:spcBef>
              <a:spcAft>
                <a:spcPct val="0"/>
              </a:spcAft>
              <a:buClr>
                <a:srgbClr val="000000"/>
              </a:buClr>
              <a:buNone/>
              <a:defRPr/>
            </a:pPr>
            <a:r>
              <a:rPr lang="en-US" altLang="en-US" sz="1900">
                <a:latin typeface="+mj-lt"/>
                <a:cs typeface="Arial" panose="020B0604020202020204" pitchFamily="34" charset="0"/>
              </a:rPr>
              <a:t>c) Define the style of the bullet points or numbering in a list.</a:t>
            </a:r>
          </a:p>
          <a:p>
            <a:pPr>
              <a:spcBef>
                <a:spcPts val="365"/>
              </a:spcBef>
              <a:spcAft>
                <a:spcPct val="0"/>
              </a:spcAft>
              <a:buClr>
                <a:srgbClr val="000000"/>
              </a:buClr>
              <a:buNone/>
              <a:defRPr/>
            </a:pPr>
            <a:r>
              <a:rPr lang="en-US" altLang="en-US" sz="1900">
                <a:latin typeface="+mj-lt"/>
                <a:cs typeface="Arial" panose="020B0604020202020204" pitchFamily="34" charset="0"/>
              </a:rPr>
              <a:t>d) Adjust the spacing between list items.</a:t>
            </a:r>
          </a:p>
          <a:p>
            <a:pPr>
              <a:spcBef>
                <a:spcPts val="365"/>
              </a:spcBef>
              <a:spcAft>
                <a:spcPct val="0"/>
              </a:spcAft>
              <a:buClr>
                <a:srgbClr val="000000"/>
              </a:buClr>
              <a:buNone/>
              <a:defRPr/>
            </a:pPr>
            <a:r>
              <a:rPr lang="en-US" altLang="en-US" sz="1900" b="1" dirty="0">
                <a:solidFill>
                  <a:srgbClr val="252525"/>
                </a:solidFill>
                <a:latin typeface="+mj-lt"/>
              </a:rPr>
              <a:t>Q 9 . </a:t>
            </a:r>
            <a:r>
              <a:rPr lang="en-US" altLang="en-US" sz="1900" b="1">
                <a:solidFill>
                  <a:srgbClr val="252525"/>
                </a:solidFill>
                <a:latin typeface="+mj-lt"/>
              </a:rPr>
              <a:t>The "display: inline" CSS property is used for block elements to:</a:t>
            </a:r>
          </a:p>
          <a:p>
            <a:pPr>
              <a:spcBef>
                <a:spcPts val="365"/>
              </a:spcBef>
              <a:spcAft>
                <a:spcPct val="0"/>
              </a:spcAft>
              <a:buClr>
                <a:srgbClr val="000000"/>
              </a:buClr>
              <a:buNone/>
              <a:defRPr/>
            </a:pPr>
            <a:r>
              <a:rPr lang="en-US" altLang="en-US" sz="1900">
                <a:solidFill>
                  <a:srgbClr val="252525"/>
                </a:solidFill>
                <a:latin typeface="+mj-lt"/>
              </a:rPr>
              <a:t>a) Make them appear on the same line as inline elements.</a:t>
            </a:r>
          </a:p>
          <a:p>
            <a:pPr>
              <a:spcBef>
                <a:spcPts val="365"/>
              </a:spcBef>
              <a:spcAft>
                <a:spcPct val="0"/>
              </a:spcAft>
              <a:buClr>
                <a:srgbClr val="000000"/>
              </a:buClr>
              <a:buNone/>
              <a:defRPr/>
            </a:pPr>
            <a:r>
              <a:rPr lang="en-US" altLang="en-US" sz="1900">
                <a:solidFill>
                  <a:srgbClr val="252525"/>
                </a:solidFill>
                <a:latin typeface="+mj-lt"/>
              </a:rPr>
              <a:t>b) Hide them from the page.</a:t>
            </a:r>
          </a:p>
          <a:p>
            <a:pPr>
              <a:spcBef>
                <a:spcPts val="365"/>
              </a:spcBef>
              <a:spcAft>
                <a:spcPct val="0"/>
              </a:spcAft>
              <a:buClr>
                <a:srgbClr val="000000"/>
              </a:buClr>
              <a:buNone/>
              <a:defRPr/>
            </a:pPr>
            <a:r>
              <a:rPr lang="en-US" altLang="en-US" sz="1900">
                <a:solidFill>
                  <a:srgbClr val="252525"/>
                </a:solidFill>
                <a:latin typeface="+mj-lt"/>
              </a:rPr>
              <a:t>c) Give them a fixed width and height.</a:t>
            </a:r>
          </a:p>
          <a:p>
            <a:pPr>
              <a:spcBef>
                <a:spcPts val="365"/>
              </a:spcBef>
              <a:spcAft>
                <a:spcPct val="0"/>
              </a:spcAft>
              <a:buClr>
                <a:srgbClr val="000000"/>
              </a:buClr>
              <a:buNone/>
              <a:defRPr/>
            </a:pPr>
            <a:r>
              <a:rPr lang="en-US" altLang="en-US" sz="1900">
                <a:solidFill>
                  <a:srgbClr val="252525"/>
                </a:solidFill>
                <a:latin typeface="+mj-lt"/>
              </a:rPr>
              <a:t>d) Apply a background image to them.</a:t>
            </a:r>
          </a:p>
        </p:txBody>
      </p:sp>
      <p:sp>
        <p:nvSpPr>
          <p:cNvPr id="2" name="Date Placeholder 1"/>
          <p:cNvSpPr>
            <a:spLocks noGrp="1"/>
          </p:cNvSpPr>
          <p:nvPr>
            <p:ph type="dt" sz="half" idx="10"/>
          </p:nvPr>
        </p:nvSpPr>
        <p:spPr/>
        <p:txBody>
          <a:bodyPr/>
          <a:lstStyle/>
          <a:p>
            <a:fld id="{6F72A974-2CE3-476F-83F1-F00A35330AC0}" type="datetime1">
              <a:rPr lang="en-US" smtClean="0"/>
              <a:t>1/7/2025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112</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MCQs(Cont..)</a:t>
            </a:r>
          </a:p>
        </p:txBody>
      </p:sp>
      <p:sp>
        <p:nvSpPr>
          <p:cNvPr id="393223" name="Text Placeholder 8"/>
          <p:cNvSpPr txBox="1">
            <a:spLocks noGrp="1"/>
          </p:cNvSpPr>
          <p:nvPr>
            <p:ph type="body" idx="1"/>
          </p:nvPr>
        </p:nvSpPr>
        <p:spPr>
          <a:xfrm>
            <a:off x="1902619" y="914400"/>
            <a:ext cx="8386763" cy="5181600"/>
          </a:xfrm>
        </p:spPr>
        <p:txBody>
          <a:bodyPr>
            <a:normAutofit fontScale="80000" lnSpcReduction="20000"/>
          </a:bodyPr>
          <a:lstStyle/>
          <a:p>
            <a:pPr>
              <a:spcBef>
                <a:spcPts val="365"/>
              </a:spcBef>
              <a:spcAft>
                <a:spcPct val="0"/>
              </a:spcAft>
              <a:buClr>
                <a:srgbClr val="000000"/>
              </a:buClr>
              <a:buNone/>
              <a:defRPr/>
            </a:pPr>
            <a:r>
              <a:rPr lang="en-US" altLang="en-US" sz="3000" b="1" dirty="0">
                <a:latin typeface="Times New Roman" panose="02020603050405020304" pitchFamily="18" charset="0"/>
                <a:cs typeface="Times New Roman" panose="02020603050405020304" pitchFamily="18" charset="0"/>
              </a:rPr>
              <a:t>Q 10.</a:t>
            </a:r>
            <a:r>
              <a:rPr lang="en-US" sz="3000" dirty="0">
                <a:solidFill>
                  <a:srgbClr val="3A3A3A"/>
                </a:solidFill>
                <a:latin typeface="Times New Roman" panose="02020603050405020304" pitchFamily="18" charset="0"/>
                <a:cs typeface="Times New Roman" panose="02020603050405020304" pitchFamily="18" charset="0"/>
              </a:rPr>
              <a:t> </a:t>
            </a:r>
            <a:r>
              <a:rPr lang="en-US" sz="3000" b="1" dirty="0">
                <a:solidFill>
                  <a:srgbClr val="3A3A3A"/>
                </a:solidFill>
                <a:latin typeface="Times New Roman" panose="02020603050405020304" pitchFamily="18" charset="0"/>
                <a:cs typeface="Times New Roman" panose="02020603050405020304" pitchFamily="18" charset="0"/>
              </a:rPr>
              <a:t>The CSS property "font-size" is used to:</a:t>
            </a:r>
          </a:p>
          <a:p>
            <a:pPr>
              <a:spcBef>
                <a:spcPts val="365"/>
              </a:spcBef>
              <a:spcAft>
                <a:spcPct val="0"/>
              </a:spcAft>
              <a:buClr>
                <a:srgbClr val="000000"/>
              </a:buClr>
              <a:buNone/>
              <a:defRPr/>
            </a:pPr>
            <a:r>
              <a:rPr lang="en-US" sz="3000" dirty="0">
                <a:solidFill>
                  <a:srgbClr val="3A3A3A"/>
                </a:solidFill>
                <a:latin typeface="Times New Roman" panose="02020603050405020304" pitchFamily="18" charset="0"/>
                <a:cs typeface="Times New Roman" panose="02020603050405020304" pitchFamily="18" charset="0"/>
              </a:rPr>
              <a:t>a) Set the color of the font.</a:t>
            </a:r>
          </a:p>
          <a:p>
            <a:pPr>
              <a:spcBef>
                <a:spcPts val="365"/>
              </a:spcBef>
              <a:spcAft>
                <a:spcPct val="0"/>
              </a:spcAft>
              <a:buClr>
                <a:srgbClr val="000000"/>
              </a:buClr>
              <a:buNone/>
              <a:defRPr/>
            </a:pPr>
            <a:r>
              <a:rPr lang="en-US" sz="3000" dirty="0">
                <a:solidFill>
                  <a:srgbClr val="3A3A3A"/>
                </a:solidFill>
                <a:latin typeface="Times New Roman" panose="02020603050405020304" pitchFamily="18" charset="0"/>
                <a:cs typeface="Times New Roman" panose="02020603050405020304" pitchFamily="18" charset="0"/>
              </a:rPr>
              <a:t>b) Define the width and height of an element.</a:t>
            </a:r>
          </a:p>
          <a:p>
            <a:pPr>
              <a:spcBef>
                <a:spcPts val="365"/>
              </a:spcBef>
              <a:spcAft>
                <a:spcPct val="0"/>
              </a:spcAft>
              <a:buClr>
                <a:srgbClr val="000000"/>
              </a:buClr>
              <a:buNone/>
              <a:defRPr/>
            </a:pPr>
            <a:r>
              <a:rPr lang="en-US" sz="3000" dirty="0">
                <a:solidFill>
                  <a:srgbClr val="3A3A3A"/>
                </a:solidFill>
                <a:latin typeface="Times New Roman" panose="02020603050405020304" pitchFamily="18" charset="0"/>
                <a:cs typeface="Times New Roman" panose="02020603050405020304" pitchFamily="18" charset="0"/>
              </a:rPr>
              <a:t>c) Control the size of the font.</a:t>
            </a:r>
            <a:endParaRPr lang="en-US" sz="3000" b="1" dirty="0">
              <a:solidFill>
                <a:srgbClr val="3A3A3A"/>
              </a:solidFill>
              <a:latin typeface="Times New Roman" panose="02020603050405020304" pitchFamily="18" charset="0"/>
              <a:cs typeface="Times New Roman" panose="02020603050405020304" pitchFamily="18" charset="0"/>
            </a:endParaRPr>
          </a:p>
          <a:p>
            <a:pPr>
              <a:spcBef>
                <a:spcPts val="365"/>
              </a:spcBef>
              <a:spcAft>
                <a:spcPct val="0"/>
              </a:spcAft>
              <a:buClr>
                <a:srgbClr val="000000"/>
              </a:buClr>
              <a:buNone/>
              <a:defRPr/>
            </a:pPr>
            <a:r>
              <a:rPr lang="en-US" sz="3000" dirty="0">
                <a:solidFill>
                  <a:srgbClr val="3A3A3A"/>
                </a:solidFill>
                <a:latin typeface="Times New Roman" panose="02020603050405020304" pitchFamily="18" charset="0"/>
                <a:cs typeface="Times New Roman" panose="02020603050405020304" pitchFamily="18" charset="0"/>
              </a:rPr>
              <a:t>d) Set the font style (italic, bold, etc.)</a:t>
            </a:r>
            <a:endParaRPr lang="en-US" sz="3000" b="1" dirty="0">
              <a:solidFill>
                <a:srgbClr val="3A3A3A"/>
              </a:solidFill>
              <a:latin typeface="Times New Roman" panose="02020603050405020304" pitchFamily="18" charset="0"/>
              <a:cs typeface="Times New Roman" panose="02020603050405020304" pitchFamily="18" charset="0"/>
            </a:endParaRPr>
          </a:p>
          <a:p>
            <a:pPr>
              <a:spcBef>
                <a:spcPts val="365"/>
              </a:spcBef>
              <a:spcAft>
                <a:spcPct val="0"/>
              </a:spcAft>
              <a:buClr>
                <a:srgbClr val="000000"/>
              </a:buClr>
              <a:buNone/>
              <a:defRPr/>
            </a:pPr>
            <a:r>
              <a:rPr lang="en-US" sz="3000" b="1" dirty="0">
                <a:solidFill>
                  <a:srgbClr val="3A3A3A"/>
                </a:solidFill>
                <a:latin typeface="Times New Roman" panose="02020603050405020304" pitchFamily="18" charset="0"/>
                <a:cs typeface="Times New Roman" panose="02020603050405020304" pitchFamily="18" charset="0"/>
              </a:rPr>
              <a:t>.</a:t>
            </a:r>
            <a:r>
              <a:rPr lang="en-US" altLang="en-US" sz="3000" b="1" dirty="0">
                <a:latin typeface="+mj-lt"/>
                <a:cs typeface="Arial" panose="020B0604020202020204" pitchFamily="34" charset="0"/>
              </a:rPr>
              <a:t>Q 11 </a:t>
            </a:r>
            <a:r>
              <a:rPr lang="en-US" sz="3000" b="1" dirty="0">
                <a:latin typeface="+mj-lt"/>
              </a:rPr>
              <a:t>In CSS, which of the following properties is used to specify the font family for an element?</a:t>
            </a:r>
          </a:p>
          <a:p>
            <a:pPr>
              <a:spcBef>
                <a:spcPts val="365"/>
              </a:spcBef>
              <a:spcAft>
                <a:spcPct val="0"/>
              </a:spcAft>
              <a:buClr>
                <a:srgbClr val="000000"/>
              </a:buClr>
              <a:buNone/>
              <a:defRPr/>
            </a:pPr>
            <a:r>
              <a:rPr lang="en-US" sz="3000" dirty="0">
                <a:latin typeface="+mj-lt"/>
              </a:rPr>
              <a:t>a) font-family</a:t>
            </a:r>
          </a:p>
          <a:p>
            <a:pPr>
              <a:spcBef>
                <a:spcPts val="365"/>
              </a:spcBef>
              <a:spcAft>
                <a:spcPct val="0"/>
              </a:spcAft>
              <a:buClr>
                <a:srgbClr val="000000"/>
              </a:buClr>
              <a:buNone/>
              <a:defRPr/>
            </a:pPr>
            <a:r>
              <a:rPr lang="en-US" sz="3000" dirty="0">
                <a:latin typeface="+mj-lt"/>
              </a:rPr>
              <a:t>b) font-style</a:t>
            </a:r>
          </a:p>
          <a:p>
            <a:pPr>
              <a:spcBef>
                <a:spcPts val="365"/>
              </a:spcBef>
              <a:spcAft>
                <a:spcPct val="0"/>
              </a:spcAft>
              <a:buClr>
                <a:srgbClr val="000000"/>
              </a:buClr>
              <a:buNone/>
              <a:defRPr/>
            </a:pPr>
            <a:r>
              <a:rPr lang="en-US" sz="3000" dirty="0">
                <a:latin typeface="+mj-lt"/>
              </a:rPr>
              <a:t>c) font-weight</a:t>
            </a:r>
          </a:p>
          <a:p>
            <a:pPr>
              <a:spcBef>
                <a:spcPts val="365"/>
              </a:spcBef>
              <a:spcAft>
                <a:spcPct val="0"/>
              </a:spcAft>
              <a:buClr>
                <a:srgbClr val="000000"/>
              </a:buClr>
              <a:buNone/>
              <a:defRPr/>
            </a:pPr>
            <a:r>
              <a:rPr lang="en-US" sz="3000" dirty="0">
                <a:latin typeface="+mj-lt"/>
              </a:rPr>
              <a:t>d) font-size</a:t>
            </a:r>
          </a:p>
          <a:p>
            <a:pPr marL="0" indent="0">
              <a:spcBef>
                <a:spcPts val="365"/>
              </a:spcBef>
              <a:spcAft>
                <a:spcPct val="0"/>
              </a:spcAft>
              <a:buClr>
                <a:srgbClr val="000000"/>
              </a:buClr>
              <a:buNone/>
              <a:defRPr/>
            </a:pPr>
            <a:r>
              <a:rPr lang="en-IN" sz="1800" b="1" dirty="0">
                <a:solidFill>
                  <a:srgbClr val="3A3A3A"/>
                </a:solidFill>
                <a:latin typeface="+mj-lt"/>
              </a:rPr>
              <a:t>Q 12.</a:t>
            </a:r>
            <a:r>
              <a:rPr lang="en-IN" b="1"/>
              <a:t>Which Bootstrap plugin provides a popover that appears when the user hovers over an element</a:t>
            </a:r>
            <a:r>
              <a:rPr lang="en-IN"/>
              <a:t>?</a:t>
            </a:r>
          </a:p>
          <a:p>
            <a:pPr marL="0" indent="0">
              <a:spcBef>
                <a:spcPts val="365"/>
              </a:spcBef>
              <a:spcAft>
                <a:spcPct val="0"/>
              </a:spcAft>
              <a:buClr>
                <a:srgbClr val="000000"/>
              </a:buClr>
              <a:buNone/>
              <a:defRPr/>
            </a:pPr>
            <a:r>
              <a:rPr lang="en-IN"/>
              <a:t>a) Tooltip</a:t>
            </a:r>
          </a:p>
          <a:p>
            <a:pPr marL="0" indent="0">
              <a:spcBef>
                <a:spcPts val="365"/>
              </a:spcBef>
              <a:spcAft>
                <a:spcPct val="0"/>
              </a:spcAft>
              <a:buClr>
                <a:srgbClr val="000000"/>
              </a:buClr>
              <a:buNone/>
              <a:defRPr/>
            </a:pPr>
            <a:r>
              <a:rPr lang="en-IN"/>
              <a:t>b) Popover</a:t>
            </a:r>
          </a:p>
          <a:p>
            <a:pPr marL="0" indent="0">
              <a:spcBef>
                <a:spcPts val="365"/>
              </a:spcBef>
              <a:spcAft>
                <a:spcPct val="0"/>
              </a:spcAft>
              <a:buClr>
                <a:srgbClr val="000000"/>
              </a:buClr>
              <a:buNone/>
              <a:defRPr/>
            </a:pPr>
            <a:r>
              <a:rPr lang="en-IN"/>
              <a:t>c) Collapse</a:t>
            </a:r>
          </a:p>
          <a:p>
            <a:pPr marL="0" indent="0">
              <a:spcBef>
                <a:spcPts val="365"/>
              </a:spcBef>
              <a:spcAft>
                <a:spcPct val="0"/>
              </a:spcAft>
              <a:buClr>
                <a:srgbClr val="000000"/>
              </a:buClr>
              <a:buNone/>
              <a:defRPr/>
            </a:pPr>
            <a:r>
              <a:rPr lang="en-IN"/>
              <a:t>d) Scrollspy</a:t>
            </a:r>
          </a:p>
        </p:txBody>
      </p:sp>
      <p:sp>
        <p:nvSpPr>
          <p:cNvPr id="2" name="Date Placeholder 1"/>
          <p:cNvSpPr>
            <a:spLocks noGrp="1"/>
          </p:cNvSpPr>
          <p:nvPr>
            <p:ph type="dt" sz="half" idx="10"/>
          </p:nvPr>
        </p:nvSpPr>
        <p:spPr/>
        <p:txBody>
          <a:bodyPr/>
          <a:lstStyle/>
          <a:p>
            <a:fld id="{8A7EB812-A2D3-41A5-A786-8E7A95672E31}" type="datetime1">
              <a:rPr lang="en-US" smtClean="0"/>
              <a:t>1/7/2025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0700" y="906584"/>
            <a:ext cx="8610600" cy="5646616"/>
          </a:xfrm>
        </p:spPr>
        <p:txBody>
          <a:bodyPr>
            <a:normAutofit/>
          </a:bodyPr>
          <a:lstStyle/>
          <a:p>
            <a:pPr marL="0" indent="0" algn="just">
              <a:buClr>
                <a:srgbClr val="000000"/>
              </a:buClr>
              <a:buNone/>
              <a:defRPr/>
            </a:pPr>
            <a:r>
              <a:rPr lang="en-US" sz="1400" b="1" dirty="0">
                <a:solidFill>
                  <a:srgbClr val="4A4A4A"/>
                </a:solidFill>
                <a:latin typeface="Open Sans" panose="020B0606030504020204" pitchFamily="34" charset="0"/>
              </a:rPr>
              <a:t>Q 13.  How does the Bootstrap grid system handle responsive design?</a:t>
            </a:r>
          </a:p>
          <a:p>
            <a:pPr marL="0" indent="0" algn="just">
              <a:buClr>
                <a:srgbClr val="000000"/>
              </a:buClr>
              <a:buNone/>
              <a:defRPr/>
            </a:pPr>
            <a:r>
              <a:rPr lang="en-US" sz="1400" b="1" dirty="0">
                <a:solidFill>
                  <a:srgbClr val="4A4A4A"/>
                </a:solidFill>
                <a:latin typeface="Open Sans" panose="020B0606030504020204" pitchFamily="34" charset="0"/>
              </a:rPr>
              <a:t>a) It uses media queries to adapt the layout for different screen sizes.</a:t>
            </a:r>
          </a:p>
          <a:p>
            <a:pPr marL="0" indent="0" algn="just">
              <a:buClr>
                <a:srgbClr val="000000"/>
              </a:buClr>
              <a:buNone/>
              <a:defRPr/>
            </a:pPr>
            <a:r>
              <a:rPr lang="en-US" sz="1400" b="1" dirty="0">
                <a:solidFill>
                  <a:srgbClr val="4A4A4A"/>
                </a:solidFill>
                <a:latin typeface="Open Sans" panose="020B0606030504020204" pitchFamily="34" charset="0"/>
              </a:rPr>
              <a:t>b) It automatically scales images based on the device's screen resolution.</a:t>
            </a:r>
          </a:p>
          <a:p>
            <a:pPr marL="0" indent="0" algn="just">
              <a:buClr>
                <a:srgbClr val="000000"/>
              </a:buClr>
              <a:buNone/>
              <a:defRPr/>
            </a:pPr>
            <a:r>
              <a:rPr lang="en-US" sz="1400" b="1" dirty="0">
                <a:solidFill>
                  <a:srgbClr val="4A4A4A"/>
                </a:solidFill>
                <a:latin typeface="Open Sans" panose="020B0606030504020204" pitchFamily="34" charset="0"/>
              </a:rPr>
              <a:t>c) It hides elements on smaller screens to improve performance.</a:t>
            </a:r>
          </a:p>
          <a:p>
            <a:pPr marL="0" indent="0" algn="just">
              <a:buClr>
                <a:srgbClr val="000000"/>
              </a:buClr>
              <a:buNone/>
              <a:defRPr/>
            </a:pPr>
            <a:r>
              <a:rPr lang="en-US" sz="1400" b="1" dirty="0">
                <a:solidFill>
                  <a:srgbClr val="4A4A4A"/>
                </a:solidFill>
                <a:latin typeface="Open Sans" panose="020B0606030504020204" pitchFamily="34" charset="0"/>
              </a:rPr>
              <a:t>d) It uses JavaScript to detect the device's screen size.</a:t>
            </a:r>
          </a:p>
          <a:p>
            <a:pPr marL="0" indent="0" algn="just">
              <a:buClr>
                <a:srgbClr val="000000"/>
              </a:buClr>
              <a:buNone/>
              <a:defRPr/>
            </a:pPr>
            <a:r>
              <a:rPr lang="en-US" sz="1400" b="1" dirty="0">
                <a:solidFill>
                  <a:srgbClr val="4A4A4A"/>
                </a:solidFill>
                <a:latin typeface="Open Sans" panose="020B0606030504020204" pitchFamily="34" charset="0"/>
              </a:rPr>
              <a:t>Q 14 </a:t>
            </a:r>
            <a:r>
              <a:rPr lang="en-US" sz="1000" b="1" dirty="0">
                <a:solidFill>
                  <a:srgbClr val="4A4A4A"/>
                </a:solidFill>
                <a:latin typeface="Open Sans" panose="020B0606030504020204" pitchFamily="34" charset="0"/>
              </a:rPr>
              <a:t> </a:t>
            </a:r>
            <a:r>
              <a:rPr lang="en-US" sz="1400" b="1" dirty="0">
                <a:solidFill>
                  <a:srgbClr val="4A4A4A"/>
                </a:solidFill>
                <a:latin typeface="Open Sans" panose="020B0606030504020204" pitchFamily="34" charset="0"/>
              </a:rPr>
              <a:t>IWhich of the following Bootstrap plugins is used to create responsive and interactive navigation bars?</a:t>
            </a:r>
          </a:p>
          <a:p>
            <a:pPr marL="0" indent="0" algn="just">
              <a:buClr>
                <a:srgbClr val="000000"/>
              </a:buClr>
              <a:buNone/>
              <a:defRPr/>
            </a:pPr>
            <a:r>
              <a:rPr lang="en-US" sz="1400" b="1" dirty="0">
                <a:solidFill>
                  <a:srgbClr val="4A4A4A"/>
                </a:solidFill>
                <a:latin typeface="Open Sans" panose="020B0606030504020204" pitchFamily="34" charset="0"/>
              </a:rPr>
              <a:t>a) Typeahead</a:t>
            </a:r>
          </a:p>
          <a:p>
            <a:pPr marL="0" indent="0" algn="just">
              <a:buClr>
                <a:srgbClr val="000000"/>
              </a:buClr>
              <a:buNone/>
              <a:defRPr/>
            </a:pPr>
            <a:r>
              <a:rPr lang="en-US" sz="1400" b="1" dirty="0">
                <a:solidFill>
                  <a:srgbClr val="4A4A4A"/>
                </a:solidFill>
                <a:latin typeface="Open Sans" panose="020B0606030504020204" pitchFamily="34" charset="0"/>
              </a:rPr>
              <a:t>b) Scrollspy</a:t>
            </a:r>
          </a:p>
          <a:p>
            <a:pPr marL="0" indent="0" algn="just">
              <a:buClr>
                <a:srgbClr val="000000"/>
              </a:buClr>
              <a:buNone/>
              <a:defRPr/>
            </a:pPr>
            <a:r>
              <a:rPr lang="en-US" sz="1400" b="1" dirty="0">
                <a:solidFill>
                  <a:srgbClr val="4A4A4A"/>
                </a:solidFill>
                <a:latin typeface="Open Sans" panose="020B0606030504020204" pitchFamily="34" charset="0"/>
              </a:rPr>
              <a:t>c) Navbar</a:t>
            </a:r>
          </a:p>
          <a:p>
            <a:pPr marL="0" indent="0" algn="just">
              <a:buClr>
                <a:srgbClr val="000000"/>
              </a:buClr>
              <a:buNone/>
              <a:defRPr/>
            </a:pPr>
            <a:r>
              <a:rPr lang="en-US" sz="1400" b="1" dirty="0">
                <a:solidFill>
                  <a:srgbClr val="4A4A4A"/>
                </a:solidFill>
                <a:latin typeface="Open Sans" panose="020B0606030504020204" pitchFamily="34" charset="0"/>
              </a:rPr>
              <a:t>d) Tooltip</a:t>
            </a:r>
            <a:endParaRPr lang="en-US" sz="1400" dirty="0">
              <a:solidFill>
                <a:srgbClr val="4A4A4A"/>
              </a:solidFill>
              <a:latin typeface="Open Sans" panose="020B0606030504020204" pitchFamily="34" charset="0"/>
            </a:endParaRPr>
          </a:p>
          <a:p>
            <a:pPr marL="0" indent="0" algn="just">
              <a:buClr>
                <a:srgbClr val="000000"/>
              </a:buClr>
              <a:buNone/>
              <a:defRPr/>
            </a:pPr>
            <a:r>
              <a:rPr lang="en-US" sz="1400" b="1" dirty="0">
                <a:solidFill>
                  <a:srgbClr val="4A4A4A"/>
                </a:solidFill>
                <a:latin typeface="Open Sans" panose="020B0606030504020204" pitchFamily="34" charset="0"/>
              </a:rPr>
              <a:t>Q 15  Which Bootstrap plugin allows you to create modal dialogs with custom content?</a:t>
            </a:r>
          </a:p>
          <a:p>
            <a:pPr marL="0" indent="0" algn="just">
              <a:buClr>
                <a:srgbClr val="000000"/>
              </a:buClr>
              <a:buNone/>
              <a:defRPr/>
            </a:pPr>
            <a:r>
              <a:rPr lang="en-US" sz="1400" b="1" dirty="0">
                <a:solidFill>
                  <a:srgbClr val="4A4A4A"/>
                </a:solidFill>
                <a:latin typeface="Open Sans" panose="020B0606030504020204" pitchFamily="34" charset="0"/>
              </a:rPr>
              <a:t>a) Modal</a:t>
            </a:r>
          </a:p>
          <a:p>
            <a:pPr marL="0" indent="0" algn="just">
              <a:buClr>
                <a:srgbClr val="000000"/>
              </a:buClr>
              <a:buNone/>
              <a:defRPr/>
            </a:pPr>
            <a:r>
              <a:rPr lang="en-US" sz="1400" b="1" dirty="0">
                <a:solidFill>
                  <a:srgbClr val="4A4A4A"/>
                </a:solidFill>
                <a:latin typeface="Open Sans" panose="020B0606030504020204" pitchFamily="34" charset="0"/>
              </a:rPr>
              <a:t>b) Popover</a:t>
            </a:r>
          </a:p>
          <a:p>
            <a:pPr marL="0" indent="0" algn="just">
              <a:buClr>
                <a:srgbClr val="000000"/>
              </a:buClr>
              <a:buNone/>
              <a:defRPr/>
            </a:pPr>
            <a:r>
              <a:rPr lang="en-US" sz="1400" b="1" dirty="0">
                <a:solidFill>
                  <a:srgbClr val="4A4A4A"/>
                </a:solidFill>
                <a:latin typeface="Open Sans" panose="020B0606030504020204" pitchFamily="34" charset="0"/>
              </a:rPr>
              <a:t>c) Dropdown</a:t>
            </a:r>
          </a:p>
          <a:p>
            <a:pPr marL="0" indent="0" algn="just">
              <a:buClr>
                <a:srgbClr val="000000"/>
              </a:buClr>
              <a:buNone/>
              <a:defRPr/>
            </a:pPr>
            <a:r>
              <a:rPr lang="en-US" sz="1400" b="1" dirty="0">
                <a:solidFill>
                  <a:srgbClr val="4A4A4A"/>
                </a:solidFill>
                <a:latin typeface="Open Sans" panose="020B0606030504020204" pitchFamily="34" charset="0"/>
              </a:rPr>
              <a:t>d) Collapse</a:t>
            </a:r>
          </a:p>
          <a:p>
            <a:pPr marL="0" indent="0" algn="just">
              <a:buClr>
                <a:srgbClr val="000000"/>
              </a:buClr>
              <a:buNone/>
              <a:defRPr/>
            </a:pPr>
            <a:endParaRPr lang="en-US" sz="1400" dirty="0">
              <a:solidFill>
                <a:srgbClr val="4A4A4A"/>
              </a:solidFill>
              <a:latin typeface="Open Sans" panose="020B0606030504020204" pitchFamily="34" charset="0"/>
            </a:endParaRPr>
          </a:p>
        </p:txBody>
      </p:sp>
      <p:sp>
        <p:nvSpPr>
          <p:cNvPr id="131075"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t>113</a:t>
            </a:fld>
            <a:endParaRPr lang="en-US" altLang="en-US"/>
          </a:p>
        </p:txBody>
      </p:sp>
      <p:sp>
        <p:nvSpPr>
          <p:cNvPr id="7" name="Title 1"/>
          <p:cNvSpPr txBox="1"/>
          <p:nvPr/>
        </p:nvSpPr>
        <p:spPr>
          <a:xfrm>
            <a:off x="2895600" y="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latin typeface="Times New Roman" panose="02020603050405020304" pitchFamily="18" charset="0"/>
                <a:cs typeface="Times New Roman" panose="02020603050405020304" pitchFamily="18" charset="0"/>
                <a:sym typeface="Arial" panose="020B0604020202020204"/>
              </a:rPr>
              <a:t>MCQ s(Cont..)</a:t>
            </a:r>
          </a:p>
        </p:txBody>
      </p:sp>
      <p:sp>
        <p:nvSpPr>
          <p:cNvPr id="131077" name="Google Shape;154;p18"/>
          <p:cNvSpPr>
            <a:spLocks noGrp="1"/>
          </p:cNvSpPr>
          <p:nvPr>
            <p:ph type="ftr" sz="quarter" idx="12"/>
          </p:nvPr>
        </p:nvSpPr>
        <p:spPr>
          <a:xfrm>
            <a:off x="4114800" y="6327043"/>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322C20FD-FD51-4855-8FF0-7E5AA7BF3B22}" type="datetime1">
              <a:rPr lang="en-US" smtClean="0"/>
              <a:t>1/7/2025</a:t>
            </a:fld>
            <a:endParaRPr lang="en-US"/>
          </a:p>
        </p:txBody>
      </p:sp>
    </p:spTree>
  </p:cSld>
  <p:clrMapOvr>
    <a:masterClrMapping/>
  </p:clrMapOvr>
  <p:transition spd="slow"/>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t>114</a:t>
            </a:fld>
            <a:endParaRPr lang="en-US" altLang="en-US"/>
          </a:p>
        </p:txBody>
      </p:sp>
      <p:sp>
        <p:nvSpPr>
          <p:cNvPr id="7" name="Title 1"/>
          <p:cNvSpPr txBox="1"/>
          <p:nvPr/>
        </p:nvSpPr>
        <p:spPr>
          <a:xfrm>
            <a:off x="2895600" y="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latin typeface="Times New Roman" panose="02020603050405020304" pitchFamily="18" charset="0"/>
                <a:cs typeface="Times New Roman" panose="02020603050405020304" pitchFamily="18" charset="0"/>
                <a:sym typeface="Arial" panose="020B0604020202020204"/>
              </a:rPr>
              <a:t>MCQ s(Cont..)</a:t>
            </a:r>
          </a:p>
        </p:txBody>
      </p:sp>
      <p:sp>
        <p:nvSpPr>
          <p:cNvPr id="132100" name="Google Shape;154;p18"/>
          <p:cNvSpPr>
            <a:spLocks noGrp="1"/>
          </p:cNvSpPr>
          <p:nvPr>
            <p:ph type="ftr" sz="quarter" idx="12"/>
          </p:nvPr>
        </p:nvSpPr>
        <p:spPr>
          <a:xfrm>
            <a:off x="3581400" y="6303964"/>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32101" name="Text Placeholder 1"/>
          <p:cNvSpPr txBox="1">
            <a:spLocks noGrp="1"/>
          </p:cNvSpPr>
          <p:nvPr>
            <p:ph type="body" idx="1"/>
          </p:nvPr>
        </p:nvSpPr>
        <p:spPr>
          <a:xfrm>
            <a:off x="2133600" y="914400"/>
            <a:ext cx="8229600" cy="5181600"/>
          </a:xfrm>
        </p:spPr>
        <p:txBody>
          <a:bodyPr>
            <a:normAutofit fontScale="82500" lnSpcReduction="20000"/>
          </a:bodyPr>
          <a:lstStyle/>
          <a:p>
            <a:pPr marL="114300" indent="0">
              <a:spcBef>
                <a:spcPts val="365"/>
              </a:spcBef>
              <a:spcAft>
                <a:spcPct val="0"/>
              </a:spcAft>
              <a:buClr>
                <a:srgbClr val="000000"/>
              </a:buClr>
              <a:buNone/>
            </a:pPr>
            <a:r>
              <a:rPr lang="en-US" sz="2335" b="1" dirty="0">
                <a:latin typeface="Times New Roman" panose="02020603050405020304" pitchFamily="18" charset="0"/>
                <a:cs typeface="Times New Roman" panose="02020603050405020304" pitchFamily="18" charset="0"/>
              </a:rPr>
              <a:t>Q 16 In the Bootstrap grid system, how many columns does the grid layout consist of?</a:t>
            </a:r>
            <a:br>
              <a:rPr lang="en-US" altLang="en-US" sz="2335" dirty="0">
                <a:latin typeface="Times New Roman" panose="02020603050405020304" pitchFamily="18" charset="0"/>
                <a:cs typeface="Times New Roman" panose="02020603050405020304" pitchFamily="18" charset="0"/>
              </a:rPr>
            </a:br>
            <a:br>
              <a:rPr lang="en-US" altLang="en-US" sz="2335" dirty="0">
                <a:latin typeface="Times New Roman" panose="02020603050405020304" pitchFamily="18" charset="0"/>
                <a:cs typeface="Times New Roman" panose="02020603050405020304" pitchFamily="18" charset="0"/>
              </a:rPr>
            </a:br>
            <a:r>
              <a:rPr lang="en-US" altLang="en-US" sz="2335" dirty="0">
                <a:latin typeface="Times New Roman" panose="02020603050405020304" pitchFamily="18" charset="0"/>
                <a:cs typeface="Times New Roman" panose="02020603050405020304" pitchFamily="18" charset="0"/>
              </a:rPr>
              <a:t>a) 6</a:t>
            </a:r>
          </a:p>
          <a:p>
            <a:pPr marL="114300" indent="0">
              <a:spcBef>
                <a:spcPts val="365"/>
              </a:spcBef>
              <a:spcAft>
                <a:spcPct val="0"/>
              </a:spcAft>
              <a:buClr>
                <a:srgbClr val="000000"/>
              </a:buClr>
              <a:buNone/>
            </a:pPr>
            <a:r>
              <a:rPr lang="en-US" altLang="en-US" sz="2335" dirty="0">
                <a:latin typeface="Times New Roman" panose="02020603050405020304" pitchFamily="18" charset="0"/>
                <a:cs typeface="Times New Roman" panose="02020603050405020304" pitchFamily="18" charset="0"/>
              </a:rPr>
              <a:t>b) 9</a:t>
            </a:r>
          </a:p>
          <a:p>
            <a:pPr marL="114300" indent="0">
              <a:spcBef>
                <a:spcPts val="365"/>
              </a:spcBef>
              <a:spcAft>
                <a:spcPct val="0"/>
              </a:spcAft>
              <a:buClr>
                <a:srgbClr val="000000"/>
              </a:buClr>
              <a:buNone/>
            </a:pPr>
            <a:r>
              <a:rPr lang="en-US" altLang="en-US" sz="2335" dirty="0">
                <a:latin typeface="Times New Roman" panose="02020603050405020304" pitchFamily="18" charset="0"/>
                <a:cs typeface="Times New Roman" panose="02020603050405020304" pitchFamily="18" charset="0"/>
              </a:rPr>
              <a:t>c) 12</a:t>
            </a:r>
          </a:p>
          <a:p>
            <a:pPr marL="114300" indent="0">
              <a:spcBef>
                <a:spcPts val="365"/>
              </a:spcBef>
              <a:spcAft>
                <a:spcPct val="0"/>
              </a:spcAft>
              <a:buClr>
                <a:srgbClr val="000000"/>
              </a:buClr>
              <a:buNone/>
            </a:pPr>
            <a:r>
              <a:rPr lang="en-US" altLang="en-US" sz="2335" dirty="0">
                <a:latin typeface="Times New Roman" panose="02020603050405020304" pitchFamily="18" charset="0"/>
                <a:cs typeface="Times New Roman" panose="02020603050405020304" pitchFamily="18" charset="0"/>
              </a:rPr>
              <a:t>d) 15</a:t>
            </a:r>
            <a:br>
              <a:rPr lang="en-US" altLang="en-US" sz="2335" dirty="0">
                <a:latin typeface="Times New Roman" panose="02020603050405020304" pitchFamily="18" charset="0"/>
                <a:cs typeface="Times New Roman" panose="02020603050405020304" pitchFamily="18" charset="0"/>
              </a:rPr>
            </a:br>
            <a:br>
              <a:rPr lang="en-US" altLang="en-US" sz="1800" dirty="0">
                <a:latin typeface="Arial" panose="020B0604020202020204" pitchFamily="34" charset="0"/>
                <a:cs typeface="Arial" panose="020B0604020202020204" pitchFamily="34" charset="0"/>
              </a:rPr>
            </a:br>
            <a:r>
              <a:rPr lang="en-US" altLang="en-US" sz="2335" b="1" dirty="0">
                <a:latin typeface="Times New Roman" panose="02020603050405020304" pitchFamily="18" charset="0"/>
                <a:cs typeface="Times New Roman" panose="02020603050405020304" pitchFamily="18" charset="0"/>
              </a:rPr>
              <a:t>Q 17 </a:t>
            </a:r>
            <a:r>
              <a:rPr lang="en-IN" sz="2335" b="1" dirty="0">
                <a:latin typeface="Times New Roman" panose="02020603050405020304" pitchFamily="18" charset="0"/>
                <a:cs typeface="Times New Roman" panose="02020603050405020304" pitchFamily="18" charset="0"/>
              </a:rPr>
              <a:t>Which CSS classes are used to create a row in the Bootstrap grid system?</a:t>
            </a:r>
          </a:p>
          <a:p>
            <a:pPr marL="114300" indent="0">
              <a:spcBef>
                <a:spcPts val="365"/>
              </a:spcBef>
              <a:spcAft>
                <a:spcPct val="0"/>
              </a:spcAft>
              <a:buClr>
                <a:srgbClr val="000000"/>
              </a:buClr>
              <a:buNone/>
            </a:pPr>
            <a:r>
              <a:rPr lang="en-IN" sz="2335" dirty="0">
                <a:latin typeface="Times New Roman" panose="02020603050405020304" pitchFamily="18" charset="0"/>
                <a:cs typeface="Times New Roman" panose="02020603050405020304" pitchFamily="18" charset="0"/>
              </a:rPr>
              <a:t>a) .row</a:t>
            </a:r>
          </a:p>
          <a:p>
            <a:pPr marL="114300" indent="0">
              <a:spcBef>
                <a:spcPts val="365"/>
              </a:spcBef>
              <a:spcAft>
                <a:spcPct val="0"/>
              </a:spcAft>
              <a:buClr>
                <a:srgbClr val="000000"/>
              </a:buClr>
              <a:buNone/>
            </a:pPr>
            <a:r>
              <a:rPr lang="en-IN" sz="2335" dirty="0">
                <a:latin typeface="Times New Roman" panose="02020603050405020304" pitchFamily="18" charset="0"/>
                <a:cs typeface="Times New Roman" panose="02020603050405020304" pitchFamily="18" charset="0"/>
              </a:rPr>
              <a:t>b) .container</a:t>
            </a:r>
          </a:p>
          <a:p>
            <a:pPr marL="114300" indent="0">
              <a:spcBef>
                <a:spcPts val="365"/>
              </a:spcBef>
              <a:spcAft>
                <a:spcPct val="0"/>
              </a:spcAft>
              <a:buClr>
                <a:srgbClr val="000000"/>
              </a:buClr>
              <a:buNone/>
            </a:pPr>
            <a:r>
              <a:rPr lang="en-IN" sz="2335" dirty="0">
                <a:latin typeface="Times New Roman" panose="02020603050405020304" pitchFamily="18" charset="0"/>
                <a:cs typeface="Times New Roman" panose="02020603050405020304" pitchFamily="18" charset="0"/>
              </a:rPr>
              <a:t>c) .col</a:t>
            </a:r>
          </a:p>
          <a:p>
            <a:pPr marL="114300" indent="0">
              <a:spcBef>
                <a:spcPts val="365"/>
              </a:spcBef>
              <a:spcAft>
                <a:spcPct val="0"/>
              </a:spcAft>
              <a:buClr>
                <a:srgbClr val="000000"/>
              </a:buClr>
              <a:buNone/>
            </a:pPr>
            <a:r>
              <a:rPr lang="en-IN" sz="2335" dirty="0">
                <a:latin typeface="Times New Roman" panose="02020603050405020304" pitchFamily="18" charset="0"/>
                <a:cs typeface="Times New Roman" panose="02020603050405020304" pitchFamily="18" charset="0"/>
              </a:rPr>
              <a:t>d) .grid</a:t>
            </a:r>
            <a:endParaRPr lang="en-IN" sz="1900" b="1" dirty="0">
              <a:latin typeface="+mj-lt"/>
              <a:cs typeface="Arial" panose="020B0604020202020204" pitchFamily="34" charset="0"/>
            </a:endParaRPr>
          </a:p>
          <a:p>
            <a:pPr marL="114300" indent="0">
              <a:spcBef>
                <a:spcPts val="365"/>
              </a:spcBef>
              <a:spcAft>
                <a:spcPct val="0"/>
              </a:spcAft>
              <a:buClr>
                <a:srgbClr val="000000"/>
              </a:buClr>
              <a:buNone/>
            </a:pPr>
            <a:r>
              <a:rPr lang="en-US" sz="2100" b="1" dirty="0">
                <a:latin typeface="+mj-lt"/>
                <a:cs typeface="Arial" panose="020B0604020202020204" pitchFamily="34" charset="0"/>
              </a:rPr>
              <a:t>Q 18 </a:t>
            </a:r>
            <a:r>
              <a:rPr lang="en-US" b="1" dirty="0">
                <a:cs typeface="Arial" panose="020B0604020202020204" pitchFamily="34" charset="0"/>
              </a:rPr>
              <a:t>What class is used to make an element visible only on small devices in Bootstrap?</a:t>
            </a:r>
            <a:endParaRPr lang="en-US" dirty="0">
              <a:cs typeface="Arial" panose="020B0604020202020204" pitchFamily="34" charset="0"/>
            </a:endParaRPr>
          </a:p>
          <a:p>
            <a:pPr marL="114300" indent="0">
              <a:spcBef>
                <a:spcPts val="365"/>
              </a:spcBef>
              <a:spcAft>
                <a:spcPct val="0"/>
              </a:spcAft>
              <a:buClr>
                <a:srgbClr val="000000"/>
              </a:buClr>
              <a:buNone/>
            </a:pPr>
            <a:r>
              <a:rPr lang="en-US" dirty="0">
                <a:cs typeface="Arial" panose="020B0604020202020204" pitchFamily="34" charset="0"/>
              </a:rPr>
              <a:t>a) .hidden-md</a:t>
            </a:r>
          </a:p>
          <a:p>
            <a:pPr marL="114300" indent="0">
              <a:spcBef>
                <a:spcPts val="365"/>
              </a:spcBef>
              <a:spcAft>
                <a:spcPct val="0"/>
              </a:spcAft>
              <a:buClr>
                <a:srgbClr val="000000"/>
              </a:buClr>
              <a:buNone/>
            </a:pPr>
            <a:r>
              <a:rPr lang="en-US" dirty="0">
                <a:cs typeface="Arial" panose="020B0604020202020204" pitchFamily="34" charset="0"/>
              </a:rPr>
              <a:t>b) .visible-sm</a:t>
            </a:r>
          </a:p>
          <a:p>
            <a:pPr marL="114300" indent="0">
              <a:spcBef>
                <a:spcPts val="365"/>
              </a:spcBef>
              <a:spcAft>
                <a:spcPct val="0"/>
              </a:spcAft>
              <a:buClr>
                <a:srgbClr val="000000"/>
              </a:buClr>
              <a:buNone/>
            </a:pPr>
            <a:r>
              <a:rPr lang="en-US" dirty="0">
                <a:cs typeface="Arial" panose="020B0604020202020204" pitchFamily="34" charset="0"/>
              </a:rPr>
              <a:t>c) .hidden-xs</a:t>
            </a:r>
          </a:p>
          <a:p>
            <a:pPr marL="114300" indent="0">
              <a:spcBef>
                <a:spcPts val="365"/>
              </a:spcBef>
              <a:spcAft>
                <a:spcPct val="0"/>
              </a:spcAft>
              <a:buClr>
                <a:srgbClr val="000000"/>
              </a:buClr>
              <a:buNone/>
            </a:pPr>
            <a:r>
              <a:rPr lang="en-US" dirty="0">
                <a:cs typeface="Arial" panose="020B0604020202020204" pitchFamily="34" charset="0"/>
              </a:rPr>
              <a:t>d) .visible-md</a:t>
            </a:r>
            <a:br>
              <a:rPr lang="en-US" altLang="en-US" sz="1800" dirty="0">
                <a:latin typeface="Arial" panose="020B0604020202020204" pitchFamily="34" charset="0"/>
                <a:cs typeface="Arial" panose="020B0604020202020204" pitchFamily="34" charset="0"/>
              </a:rPr>
            </a:br>
            <a:endParaRPr lang="en-US" altLang="en-US" sz="1800" dirty="0">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fld id="{79F10560-9EC7-4F85-A0DD-B27AA433B168}" type="datetime1">
              <a:rPr lang="en-US" smtClean="0"/>
              <a:t>1/7/2025</a:t>
            </a:fld>
            <a:endParaRPr lang="en-US"/>
          </a:p>
        </p:txBody>
      </p:sp>
    </p:spTree>
  </p:cSld>
  <p:clrMapOvr>
    <a:masterClrMapping/>
  </p:clrMapOvr>
  <p:transition spd="slow"/>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t>115</a:t>
            </a:fld>
            <a:endParaRPr lang="en-US" altLang="en-US"/>
          </a:p>
        </p:txBody>
      </p:sp>
      <p:sp>
        <p:nvSpPr>
          <p:cNvPr id="7" name="Title 1"/>
          <p:cNvSpPr txBox="1"/>
          <p:nvPr/>
        </p:nvSpPr>
        <p:spPr>
          <a:xfrm>
            <a:off x="2895600" y="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latin typeface="Times New Roman" panose="02020603050405020304" pitchFamily="18" charset="0"/>
                <a:cs typeface="Times New Roman" panose="02020603050405020304" pitchFamily="18" charset="0"/>
                <a:sym typeface="Arial" panose="020B0604020202020204"/>
              </a:rPr>
              <a:t>MCQ s(Cont..)</a:t>
            </a:r>
          </a:p>
        </p:txBody>
      </p:sp>
      <p:sp>
        <p:nvSpPr>
          <p:cNvPr id="132100" name="Google Shape;154;p18"/>
          <p:cNvSpPr>
            <a:spLocks noGrp="1"/>
          </p:cNvSpPr>
          <p:nvPr>
            <p:ph type="ftr" sz="quarter" idx="12"/>
          </p:nvPr>
        </p:nvSpPr>
        <p:spPr>
          <a:xfrm>
            <a:off x="3581400" y="6303964"/>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32101" name="Text Placeholder 1"/>
          <p:cNvSpPr txBox="1">
            <a:spLocks noGrp="1"/>
          </p:cNvSpPr>
          <p:nvPr>
            <p:ph type="body" idx="1"/>
          </p:nvPr>
        </p:nvSpPr>
        <p:spPr>
          <a:xfrm>
            <a:off x="2133600" y="914400"/>
            <a:ext cx="8229600" cy="5181600"/>
          </a:xfrm>
        </p:spPr>
        <p:txBody>
          <a:bodyPr>
            <a:normAutofit/>
          </a:bodyPr>
          <a:lstStyle/>
          <a:p>
            <a:pPr marL="114300" indent="0">
              <a:spcBef>
                <a:spcPts val="365"/>
              </a:spcBef>
              <a:spcAft>
                <a:spcPct val="0"/>
              </a:spcAft>
              <a:buClr>
                <a:srgbClr val="000000"/>
              </a:buClr>
              <a:buNone/>
            </a:pPr>
            <a:r>
              <a:rPr lang="en-US" sz="1900" b="1" dirty="0">
                <a:latin typeface="+mj-lt"/>
                <a:cs typeface="Arial" panose="020B0604020202020204" pitchFamily="34" charset="0"/>
              </a:rPr>
              <a:t>Q 19 What is the main purpose of the Bootstrap grid system?</a:t>
            </a:r>
          </a:p>
          <a:p>
            <a:pPr marL="114300" indent="0">
              <a:spcBef>
                <a:spcPts val="365"/>
              </a:spcBef>
              <a:spcAft>
                <a:spcPct val="0"/>
              </a:spcAft>
              <a:buClr>
                <a:srgbClr val="000000"/>
              </a:buClr>
              <a:buNone/>
            </a:pPr>
            <a:r>
              <a:rPr lang="en-US" sz="1900" dirty="0">
                <a:latin typeface="+mj-lt"/>
                <a:cs typeface="Arial" panose="020B0604020202020204" pitchFamily="34" charset="0"/>
              </a:rPr>
              <a:t>a) To create animations and transitions.</a:t>
            </a:r>
          </a:p>
          <a:p>
            <a:pPr marL="114300" indent="0">
              <a:spcBef>
                <a:spcPts val="365"/>
              </a:spcBef>
              <a:spcAft>
                <a:spcPct val="0"/>
              </a:spcAft>
              <a:buClr>
                <a:srgbClr val="000000"/>
              </a:buClr>
              <a:buNone/>
            </a:pPr>
            <a:r>
              <a:rPr lang="en-US" sz="1900" dirty="0">
                <a:latin typeface="+mj-lt"/>
                <a:cs typeface="Arial" panose="020B0604020202020204" pitchFamily="34" charset="0"/>
              </a:rPr>
              <a:t>b) To handle server-side processing.</a:t>
            </a:r>
          </a:p>
          <a:p>
            <a:pPr marL="114300" indent="0">
              <a:spcBef>
                <a:spcPts val="365"/>
              </a:spcBef>
              <a:spcAft>
                <a:spcPct val="0"/>
              </a:spcAft>
              <a:buClr>
                <a:srgbClr val="000000"/>
              </a:buClr>
              <a:buNone/>
            </a:pPr>
            <a:r>
              <a:rPr lang="en-US" sz="1900" dirty="0">
                <a:latin typeface="+mj-lt"/>
                <a:cs typeface="Arial" panose="020B0604020202020204" pitchFamily="34" charset="0"/>
              </a:rPr>
              <a:t>c) To manage the layout and responsiveness of web pages.</a:t>
            </a:r>
          </a:p>
          <a:p>
            <a:pPr marL="114300" indent="0">
              <a:spcBef>
                <a:spcPts val="365"/>
              </a:spcBef>
              <a:spcAft>
                <a:spcPct val="0"/>
              </a:spcAft>
              <a:buClr>
                <a:srgbClr val="000000"/>
              </a:buClr>
              <a:buNone/>
            </a:pPr>
            <a:r>
              <a:rPr lang="en-US" sz="1900" dirty="0">
                <a:latin typeface="+mj-lt"/>
                <a:cs typeface="Arial" panose="020B0604020202020204" pitchFamily="34" charset="0"/>
              </a:rPr>
              <a:t>d) To handle backend data storage.</a:t>
            </a:r>
            <a:endParaRPr lang="en-US" sz="1900" b="1" dirty="0">
              <a:latin typeface="+mj-lt"/>
              <a:cs typeface="Arial" panose="020B0604020202020204" pitchFamily="34" charset="0"/>
            </a:endParaRPr>
          </a:p>
          <a:p>
            <a:pPr marL="114300" indent="0">
              <a:spcBef>
                <a:spcPts val="365"/>
              </a:spcBef>
              <a:spcAft>
                <a:spcPct val="0"/>
              </a:spcAft>
              <a:buClr>
                <a:srgbClr val="000000"/>
              </a:buClr>
              <a:buNone/>
            </a:pPr>
            <a:r>
              <a:rPr lang="en-US" altLang="en-US" sz="1800" b="1" dirty="0">
                <a:latin typeface="Arial" panose="020B0604020202020204" pitchFamily="34" charset="0"/>
                <a:cs typeface="Arial" panose="020B0604020202020204" pitchFamily="34" charset="0"/>
              </a:rPr>
              <a:t>Q 20 What is Bootstrap?</a:t>
            </a:r>
          </a:p>
          <a:p>
            <a:pPr marL="114300" indent="0">
              <a:spcBef>
                <a:spcPts val="365"/>
              </a:spcBef>
              <a:spcAft>
                <a:spcPct val="0"/>
              </a:spcAft>
              <a:buClr>
                <a:srgbClr val="000000"/>
              </a:buClr>
              <a:buNone/>
            </a:pPr>
            <a:r>
              <a:rPr lang="en-US" altLang="en-US" sz="1800" dirty="0">
                <a:latin typeface="Arial" panose="020B0604020202020204" pitchFamily="34" charset="0"/>
                <a:cs typeface="Arial" panose="020B0604020202020204" pitchFamily="34" charset="0"/>
              </a:rPr>
              <a:t>a) A server-side scripting language.</a:t>
            </a:r>
          </a:p>
          <a:p>
            <a:pPr marL="114300" indent="0">
              <a:spcBef>
                <a:spcPts val="365"/>
              </a:spcBef>
              <a:spcAft>
                <a:spcPct val="0"/>
              </a:spcAft>
              <a:buClr>
                <a:srgbClr val="000000"/>
              </a:buClr>
              <a:buNone/>
            </a:pPr>
            <a:r>
              <a:rPr lang="en-US" altLang="en-US" sz="1800" dirty="0">
                <a:latin typeface="Arial" panose="020B0604020202020204" pitchFamily="34" charset="0"/>
                <a:cs typeface="Arial" panose="020B0604020202020204" pitchFamily="34" charset="0"/>
              </a:rPr>
              <a:t>b) A front-end framework for web development.</a:t>
            </a:r>
          </a:p>
          <a:p>
            <a:pPr marL="114300" indent="0">
              <a:spcBef>
                <a:spcPts val="365"/>
              </a:spcBef>
              <a:spcAft>
                <a:spcPct val="0"/>
              </a:spcAft>
              <a:buClr>
                <a:srgbClr val="000000"/>
              </a:buClr>
              <a:buNone/>
            </a:pPr>
            <a:r>
              <a:rPr lang="en-US" altLang="en-US" sz="1800" dirty="0">
                <a:latin typeface="Arial" panose="020B0604020202020204" pitchFamily="34" charset="0"/>
                <a:cs typeface="Arial" panose="020B0604020202020204" pitchFamily="34" charset="0"/>
              </a:rPr>
              <a:t>c) A database management system.</a:t>
            </a:r>
          </a:p>
          <a:p>
            <a:pPr marL="114300" indent="0">
              <a:spcBef>
                <a:spcPts val="365"/>
              </a:spcBef>
              <a:spcAft>
                <a:spcPct val="0"/>
              </a:spcAft>
              <a:buClr>
                <a:srgbClr val="000000"/>
              </a:buClr>
              <a:buNone/>
            </a:pPr>
            <a:r>
              <a:rPr lang="en-US" altLang="en-US" sz="1800" dirty="0">
                <a:latin typeface="Arial" panose="020B0604020202020204" pitchFamily="34" charset="0"/>
                <a:cs typeface="Arial" panose="020B0604020202020204" pitchFamily="34" charset="0"/>
              </a:rPr>
              <a:t>d) A protocol for secure data transfer</a:t>
            </a:r>
            <a:r>
              <a:rPr lang="en-US" altLang="en-US" sz="1800" b="1" dirty="0">
                <a:latin typeface="Arial" panose="020B0604020202020204" pitchFamily="34" charset="0"/>
                <a:cs typeface="Arial" panose="020B0604020202020204" pitchFamily="34" charset="0"/>
              </a:rPr>
              <a:t>.</a:t>
            </a:r>
          </a:p>
        </p:txBody>
      </p:sp>
      <p:sp>
        <p:nvSpPr>
          <p:cNvPr id="2" name="Date Placeholder 1"/>
          <p:cNvSpPr>
            <a:spLocks noGrp="1"/>
          </p:cNvSpPr>
          <p:nvPr>
            <p:ph type="dt" sz="half" idx="10"/>
          </p:nvPr>
        </p:nvSpPr>
        <p:spPr/>
        <p:txBody>
          <a:bodyPr/>
          <a:lstStyle/>
          <a:p>
            <a:fld id="{8E26DC9D-36EF-4A53-ABE6-4A47F89963D4}" type="datetime1">
              <a:rPr lang="en-US" smtClean="0"/>
              <a:t>1/7/2025</a:t>
            </a:fld>
            <a:endParaRPr lang="en-US"/>
          </a:p>
        </p:txBody>
      </p:sp>
    </p:spTree>
  </p:cSld>
  <p:clrMapOvr>
    <a:masterClrMapping/>
  </p:clrMapOvr>
  <p:transition spd="slow"/>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35171"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116</a:t>
            </a:fld>
            <a:endParaRPr lang="en-US" altLang="en-US"/>
          </a:p>
        </p:txBody>
      </p:sp>
      <p:sp>
        <p:nvSpPr>
          <p:cNvPr id="7" name="Title 1"/>
          <p:cNvSpPr txBox="1"/>
          <p:nvPr/>
        </p:nvSpPr>
        <p:spPr>
          <a:xfrm>
            <a:off x="2905432" y="25396"/>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Sessional Papers</a:t>
            </a:r>
          </a:p>
        </p:txBody>
      </p:sp>
      <p:sp>
        <p:nvSpPr>
          <p:cNvPr id="135174" name="Text Placeholder 8"/>
          <p:cNvSpPr txBox="1">
            <a:spLocks noGrp="1"/>
          </p:cNvSpPr>
          <p:nvPr>
            <p:ph type="body" idx="1"/>
          </p:nvPr>
        </p:nvSpPr>
        <p:spPr>
          <a:xfrm>
            <a:off x="1985964" y="1004889"/>
            <a:ext cx="8301037" cy="5141914"/>
          </a:xfrm>
        </p:spPr>
        <p:txBody>
          <a:bodyPr/>
          <a:lstStyle/>
          <a:p>
            <a:pPr>
              <a:spcBef>
                <a:spcPts val="365"/>
              </a:spcBef>
              <a:spcAft>
                <a:spcPct val="0"/>
              </a:spcAft>
              <a:buClr>
                <a:srgbClr val="000000"/>
              </a:buClr>
              <a:buNone/>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104F414C-A3F8-4F3B-AA4E-1062D8E0D8FE}" type="datetime1">
              <a:rPr lang="en-US" smtClean="0"/>
              <a:t>1/7/2025</a:t>
            </a:fld>
            <a:endParaRPr lang="en-US"/>
          </a:p>
        </p:txBody>
      </p:sp>
      <p:pic>
        <p:nvPicPr>
          <p:cNvPr id="3" name="Picture 2"/>
          <p:cNvPicPr>
            <a:picLocks noChangeAspect="1"/>
          </p:cNvPicPr>
          <p:nvPr/>
        </p:nvPicPr>
        <p:blipFill>
          <a:blip r:embed="rId3"/>
          <a:stretch>
            <a:fillRect/>
          </a:stretch>
        </p:blipFill>
        <p:spPr>
          <a:xfrm>
            <a:off x="2281238" y="1071563"/>
            <a:ext cx="7629525" cy="5172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37219"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117</a:t>
            </a:fld>
            <a:endParaRPr lang="en-US" altLang="en-US"/>
          </a:p>
        </p:txBody>
      </p:sp>
      <p:sp>
        <p:nvSpPr>
          <p:cNvPr id="7" name="Title 1"/>
          <p:cNvSpPr txBox="1"/>
          <p:nvPr/>
        </p:nvSpPr>
        <p:spPr>
          <a:xfrm>
            <a:off x="2915264" y="0"/>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Sessional Papers</a:t>
            </a:r>
          </a:p>
        </p:txBody>
      </p:sp>
      <p:sp>
        <p:nvSpPr>
          <p:cNvPr id="137222" name="Text Placeholder 8"/>
          <p:cNvSpPr txBox="1">
            <a:spLocks noGrp="1"/>
          </p:cNvSpPr>
          <p:nvPr>
            <p:ph type="body" idx="1"/>
          </p:nvPr>
        </p:nvSpPr>
        <p:spPr>
          <a:xfrm>
            <a:off x="1985963" y="1004889"/>
            <a:ext cx="8450262" cy="4848224"/>
          </a:xfrm>
        </p:spPr>
        <p:txBody>
          <a:bodyPr/>
          <a:lstStyle/>
          <a:p>
            <a:pPr>
              <a:spcBef>
                <a:spcPts val="365"/>
              </a:spcBef>
              <a:spcAft>
                <a:spcPct val="0"/>
              </a:spcAft>
              <a:buClr>
                <a:srgbClr val="000000"/>
              </a:buClr>
              <a:buNone/>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marL="0" indent="0">
              <a:spcBef>
                <a:spcPts val="365"/>
              </a:spcBef>
              <a:spcAft>
                <a:spcPct val="0"/>
              </a:spcAft>
              <a:buClr>
                <a:srgbClr val="000000"/>
              </a:buClr>
              <a:buNone/>
            </a:pPr>
            <a:endParaRPr lang="en-US" altLang="en-US" sz="2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0B05F678-8DE9-4E10-BBBE-A43A6C3BC1B5}" type="datetime1">
              <a:rPr lang="en-US" smtClean="0"/>
              <a:t>1/7/2025</a:t>
            </a:fld>
            <a:endParaRPr lang="en-US"/>
          </a:p>
        </p:txBody>
      </p:sp>
      <p:pic>
        <p:nvPicPr>
          <p:cNvPr id="3" name="Picture 2"/>
          <p:cNvPicPr>
            <a:picLocks noChangeAspect="1"/>
          </p:cNvPicPr>
          <p:nvPr/>
        </p:nvPicPr>
        <p:blipFill>
          <a:blip r:embed="rId3"/>
          <a:stretch>
            <a:fillRect/>
          </a:stretch>
        </p:blipFill>
        <p:spPr>
          <a:xfrm>
            <a:off x="2438400" y="1320801"/>
            <a:ext cx="7239000" cy="38541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39267"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118</a:t>
            </a:fld>
            <a:endParaRPr lang="en-US" altLang="en-US" dirty="0"/>
          </a:p>
        </p:txBody>
      </p:sp>
      <p:sp>
        <p:nvSpPr>
          <p:cNvPr id="7" name="Title 1"/>
          <p:cNvSpPr txBox="1"/>
          <p:nvPr/>
        </p:nvSpPr>
        <p:spPr>
          <a:xfrm>
            <a:off x="2895600" y="0"/>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Sessional Papers</a:t>
            </a:r>
          </a:p>
        </p:txBody>
      </p:sp>
      <p:sp>
        <p:nvSpPr>
          <p:cNvPr id="139269" name="Text Placeholder 8"/>
          <p:cNvSpPr txBox="1">
            <a:spLocks noGrp="1"/>
          </p:cNvSpPr>
          <p:nvPr>
            <p:ph type="body" idx="1"/>
          </p:nvPr>
        </p:nvSpPr>
        <p:spPr>
          <a:xfrm>
            <a:off x="1985963" y="1004889"/>
            <a:ext cx="8453437" cy="5243512"/>
          </a:xfrm>
        </p:spPr>
        <p:txBody>
          <a:bodyPr/>
          <a:lstStyle/>
          <a:p>
            <a:pPr>
              <a:spcBef>
                <a:spcPts val="365"/>
              </a:spcBef>
              <a:spcAft>
                <a:spcPct val="0"/>
              </a:spcAft>
              <a:buClr>
                <a:srgbClr val="000000"/>
              </a:buClr>
              <a:buNone/>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AC0A72E1-DDB5-40D8-8357-A9874368FEAA}" type="datetime1">
              <a:rPr lang="en-US" smtClean="0"/>
              <a:t>1/7/2025</a:t>
            </a:fld>
            <a:endParaRPr lang="en-US"/>
          </a:p>
        </p:txBody>
      </p:sp>
      <p:pic>
        <p:nvPicPr>
          <p:cNvPr id="4" name="Picture 3"/>
          <p:cNvPicPr>
            <a:picLocks noChangeAspect="1"/>
          </p:cNvPicPr>
          <p:nvPr/>
        </p:nvPicPr>
        <p:blipFill>
          <a:blip r:embed="rId3"/>
          <a:stretch>
            <a:fillRect/>
          </a:stretch>
        </p:blipFill>
        <p:spPr>
          <a:xfrm>
            <a:off x="3516289" y="1528944"/>
            <a:ext cx="5654674" cy="41954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Footer Placeholder 4"/>
          <p:cNvSpPr>
            <a:spLocks noGrp="1"/>
          </p:cNvSpPr>
          <p:nvPr>
            <p:ph type="ftr" sz="quarter" idx="12"/>
          </p:nvPr>
        </p:nvSpPr>
        <p:spPr>
          <a:xfrm>
            <a:off x="3581400" y="6335346"/>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41315"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119</a:t>
            </a:fld>
            <a:endParaRPr lang="en-US" altLang="en-US"/>
          </a:p>
        </p:txBody>
      </p:sp>
      <p:sp>
        <p:nvSpPr>
          <p:cNvPr id="7" name="Title 1"/>
          <p:cNvSpPr txBox="1"/>
          <p:nvPr/>
        </p:nvSpPr>
        <p:spPr>
          <a:xfrm>
            <a:off x="2875936" y="3173"/>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Sessional Papers</a:t>
            </a:r>
          </a:p>
        </p:txBody>
      </p:sp>
      <p:sp>
        <p:nvSpPr>
          <p:cNvPr id="141317" name="Text Placeholder 8"/>
          <p:cNvSpPr txBox="1">
            <a:spLocks noGrp="1"/>
          </p:cNvSpPr>
          <p:nvPr>
            <p:ph type="body" idx="1"/>
          </p:nvPr>
        </p:nvSpPr>
        <p:spPr>
          <a:xfrm>
            <a:off x="1985964" y="1004889"/>
            <a:ext cx="8302625" cy="5351462"/>
          </a:xfrm>
        </p:spPr>
        <p:txBody>
          <a:bodyPr/>
          <a:lstStyle/>
          <a:p>
            <a:pPr>
              <a:spcBef>
                <a:spcPts val="365"/>
              </a:spcBef>
              <a:spcAft>
                <a:spcPct val="0"/>
              </a:spcAft>
              <a:buClr>
                <a:srgbClr val="000000"/>
              </a:buClr>
              <a:buNone/>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pic>
        <p:nvPicPr>
          <p:cNvPr id="14131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004889"/>
            <a:ext cx="8307388" cy="516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BA13A315-A261-459C-BB76-66A23AC8152D}" type="datetime1">
              <a:rPr lang="en-US" smtClean="0"/>
              <a:t>1/7/2025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2"/>
          </p:nvPr>
        </p:nvSpPr>
        <p:spPr>
          <a:xfrm>
            <a:off x="4254500" y="6356351"/>
            <a:ext cx="59563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0483"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12</a:t>
            </a:fld>
            <a:endParaRPr lang="en-US" altLang="en-US"/>
          </a:p>
        </p:txBody>
      </p:sp>
      <p:sp>
        <p:nvSpPr>
          <p:cNvPr id="7" name="Title 1"/>
          <p:cNvSpPr txBox="1"/>
          <p:nvPr/>
        </p:nvSpPr>
        <p:spPr>
          <a:xfrm>
            <a:off x="3048000" y="19664"/>
            <a:ext cx="76200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sym typeface="Arial" panose="020B0604020202020204" pitchFamily="34" charset="0"/>
              </a:rPr>
              <a:t>Text Books</a:t>
            </a:r>
          </a:p>
        </p:txBody>
      </p:sp>
      <p:sp>
        <p:nvSpPr>
          <p:cNvPr id="20485" name="TextBox 7"/>
          <p:cNvSpPr txBox="1">
            <a:spLocks noChangeArrowheads="1"/>
          </p:cNvSpPr>
          <p:nvPr/>
        </p:nvSpPr>
        <p:spPr bwMode="auto">
          <a:xfrm>
            <a:off x="1824039" y="1446520"/>
            <a:ext cx="85439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Tx/>
              <a:buFontTx/>
              <a:buNone/>
            </a:pPr>
            <a:r>
              <a:rPr lang="en-US" altLang="en-US" sz="2000" b="1" dirty="0">
                <a:latin typeface="Times New Roman" panose="02020603050405020304" pitchFamily="18" charset="0"/>
                <a:cs typeface="Times New Roman" panose="02020603050405020304" pitchFamily="18" charset="0"/>
              </a:rPr>
              <a:t>Text books:</a:t>
            </a:r>
          </a:p>
          <a:p>
            <a:pPr>
              <a:buClrTx/>
              <a:buFontTx/>
              <a:buNone/>
            </a:pPr>
            <a:endParaRPr lang="en-US" altLang="en-US" sz="1800" b="1" dirty="0">
              <a:latin typeface="Times New Roman" panose="02020603050405020304" pitchFamily="18" charset="0"/>
              <a:cs typeface="Times New Roman" panose="02020603050405020304" pitchFamily="18" charset="0"/>
            </a:endParaRPr>
          </a:p>
          <a:p>
            <a:pPr algn="just">
              <a:buClrTx/>
              <a:buFontTx/>
              <a:buNone/>
            </a:pPr>
            <a:r>
              <a:rPr lang="en-US" altLang="en-US" sz="18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1. </a:t>
            </a:r>
            <a:r>
              <a:rPr lang="en-IN" altLang="en-US" sz="2000" dirty="0">
                <a:latin typeface="Times New Roman" panose="02020603050405020304" pitchFamily="18" charset="0"/>
                <a:cs typeface="Times New Roman" panose="02020603050405020304" pitchFamily="18" charset="0"/>
              </a:rPr>
              <a:t>Steven M. Schafer, “HTML, XHTML, and CSS Bible, 5ed”, Wiley India</a:t>
            </a:r>
            <a:endParaRPr lang="en-US" altLang="en-US" sz="2000" dirty="0">
              <a:latin typeface="Times New Roman" panose="02020603050405020304" pitchFamily="18" charset="0"/>
              <a:cs typeface="Times New Roman" panose="02020603050405020304" pitchFamily="18" charset="0"/>
            </a:endParaRPr>
          </a:p>
          <a:p>
            <a:pPr algn="just">
              <a:buClrTx/>
              <a:buFontTx/>
              <a:buNone/>
            </a:pPr>
            <a:endParaRPr lang="en-US" altLang="en-US" sz="2000" dirty="0">
              <a:latin typeface="Times New Roman" panose="02020603050405020304" pitchFamily="18" charset="0"/>
              <a:cs typeface="Times New Roman" panose="02020603050405020304" pitchFamily="18" charset="0"/>
            </a:endParaRPr>
          </a:p>
          <a:p>
            <a:pPr algn="just">
              <a:buClrTx/>
              <a:buFontTx/>
              <a:buNone/>
            </a:pPr>
            <a:r>
              <a:rPr lang="en-US" altLang="en-US" sz="2000" dirty="0">
                <a:latin typeface="Times New Roman" panose="02020603050405020304" pitchFamily="18" charset="0"/>
                <a:cs typeface="Times New Roman" panose="02020603050405020304" pitchFamily="18" charset="0"/>
              </a:rPr>
              <a:t>  2. </a:t>
            </a:r>
            <a:r>
              <a:rPr lang="en-IN" altLang="en-US" sz="2000" dirty="0">
                <a:latin typeface="Times New Roman" panose="02020603050405020304" pitchFamily="18" charset="0"/>
                <a:cs typeface="Times New Roman" panose="02020603050405020304" pitchFamily="18" charset="0"/>
              </a:rPr>
              <a:t>Ian Pouncey, Richard York, “Beginning CSS: Cascading Style Sheets for Web Design”, Wiley India</a:t>
            </a:r>
            <a:endParaRPr lang="en-US" altLang="en-US" sz="2000" dirty="0">
              <a:latin typeface="Times New Roman" panose="02020603050405020304" pitchFamily="18" charset="0"/>
              <a:cs typeface="Times New Roman" panose="02020603050405020304" pitchFamily="18" charset="0"/>
            </a:endParaRPr>
          </a:p>
          <a:p>
            <a:pPr>
              <a:buClrTx/>
              <a:buFontTx/>
              <a:buNone/>
            </a:pPr>
            <a:endParaRPr lang="en-US" altLang="en-US" sz="2000" dirty="0">
              <a:latin typeface="Times New Roman" panose="02020603050405020304" pitchFamily="18" charset="0"/>
              <a:cs typeface="Times New Roman" panose="02020603050405020304" pitchFamily="18" charset="0"/>
            </a:endParaRPr>
          </a:p>
          <a:p>
            <a:pPr>
              <a:buClrTx/>
              <a:buFontTx/>
              <a:buNone/>
            </a:pPr>
            <a:endParaRPr lang="en-US" altLang="en-US" sz="2000" dirty="0">
              <a:latin typeface="Times New Roman" panose="02020603050405020304" pitchFamily="18" charset="0"/>
              <a:cs typeface="Times New Roman" panose="02020603050405020304" pitchFamily="18" charset="0"/>
            </a:endParaRPr>
          </a:p>
          <a:p>
            <a:pPr>
              <a:buClrTx/>
              <a:buFontTx/>
              <a:buNone/>
            </a:pPr>
            <a:endParaRPr lang="en-US" altLang="en-US" sz="1800" dirty="0">
              <a:cs typeface="Times New Roman" panose="02020603050405020304" pitchFamily="18" charset="0"/>
            </a:endParaRPr>
          </a:p>
        </p:txBody>
      </p:sp>
      <p:sp>
        <p:nvSpPr>
          <p:cNvPr id="2" name="Date Placeholder 1"/>
          <p:cNvSpPr>
            <a:spLocks noGrp="1"/>
          </p:cNvSpPr>
          <p:nvPr>
            <p:ph type="dt" sz="half" idx="10"/>
          </p:nvPr>
        </p:nvSpPr>
        <p:spPr/>
        <p:txBody>
          <a:bodyPr/>
          <a:lstStyle/>
          <a:p>
            <a:fld id="{E4184D72-18AF-45F1-AC18-031E42B515A2}" type="datetime1">
              <a:rPr lang="en-US" smtClean="0"/>
              <a:t>1/7/2025</a:t>
            </a:fld>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43363"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120</a:t>
            </a:fld>
            <a:endParaRPr lang="en-US" altLang="en-US"/>
          </a:p>
        </p:txBody>
      </p:sp>
      <p:sp>
        <p:nvSpPr>
          <p:cNvPr id="7" name="Title 1"/>
          <p:cNvSpPr txBox="1"/>
          <p:nvPr/>
        </p:nvSpPr>
        <p:spPr>
          <a:xfrm>
            <a:off x="2866104" y="-2816"/>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t>Old Question Paper </a:t>
            </a:r>
          </a:p>
        </p:txBody>
      </p:sp>
      <p:pic>
        <p:nvPicPr>
          <p:cNvPr id="14336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2325" y="993776"/>
            <a:ext cx="8166100" cy="50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66" name="Date Placeholder 1"/>
          <p:cNvSpPr>
            <a:spLocks noGrp="1"/>
          </p:cNvSpPr>
          <p:nvPr>
            <p:ph type="dt"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DB7E8D88-CF08-452E-9275-524025209E46}" type="datetime1">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1/7/2025</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Footer Placeholder 4"/>
          <p:cNvSpPr>
            <a:spLocks noGrp="1"/>
          </p:cNvSpPr>
          <p:nvPr>
            <p:ph type="ftr" sz="quarter" idx="12"/>
          </p:nvPr>
        </p:nvSpPr>
        <p:spPr>
          <a:xfrm>
            <a:off x="3886200" y="6356350"/>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45411"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121</a:t>
            </a:fld>
            <a:endParaRPr lang="en-US" altLang="en-US"/>
          </a:p>
        </p:txBody>
      </p:sp>
      <p:sp>
        <p:nvSpPr>
          <p:cNvPr id="7" name="Title 1"/>
          <p:cNvSpPr txBox="1"/>
          <p:nvPr/>
        </p:nvSpPr>
        <p:spPr>
          <a:xfrm>
            <a:off x="2915264" y="29703"/>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t>Old Question Paper(cont..) </a:t>
            </a:r>
          </a:p>
        </p:txBody>
      </p:sp>
      <p:pic>
        <p:nvPicPr>
          <p:cNvPr id="1454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011236"/>
            <a:ext cx="8293100" cy="534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240C2667-AB11-43E5-8629-0E75E15913CA}" type="datetime1">
              <a:rPr lang="en-US" smtClean="0"/>
              <a:t>1/7/2025</a:t>
            </a:fld>
            <a:endParaRPr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47459"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122</a:t>
            </a:fld>
            <a:endParaRPr lang="en-US" altLang="en-US"/>
          </a:p>
        </p:txBody>
      </p:sp>
      <p:sp>
        <p:nvSpPr>
          <p:cNvPr id="7" name="Title 1"/>
          <p:cNvSpPr txBox="1"/>
          <p:nvPr/>
        </p:nvSpPr>
        <p:spPr>
          <a:xfrm>
            <a:off x="2915265" y="0"/>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t>Old Question Paper(cont..) </a:t>
            </a:r>
          </a:p>
        </p:txBody>
      </p:sp>
      <p:pic>
        <p:nvPicPr>
          <p:cNvPr id="1474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8163" y="904875"/>
            <a:ext cx="8623300" cy="541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12ECB57E-524A-43E8-A0E8-EC37B4E3CC63}" type="datetime1">
              <a:rPr lang="en-US" smtClean="0"/>
              <a:t>1/7/2025</a:t>
            </a:fld>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51555"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123</a:t>
            </a:fld>
            <a:endParaRPr lang="en-US" altLang="en-US"/>
          </a:p>
        </p:txBody>
      </p:sp>
      <p:sp>
        <p:nvSpPr>
          <p:cNvPr id="7" name="Title 1"/>
          <p:cNvSpPr txBox="1"/>
          <p:nvPr/>
        </p:nvSpPr>
        <p:spPr>
          <a:xfrm>
            <a:off x="2885768" y="16539"/>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References</a:t>
            </a:r>
          </a:p>
        </p:txBody>
      </p:sp>
      <p:sp>
        <p:nvSpPr>
          <p:cNvPr id="215047" name="Text Placeholder 9"/>
          <p:cNvSpPr txBox="1">
            <a:spLocks noGrp="1"/>
          </p:cNvSpPr>
          <p:nvPr>
            <p:ph type="body" idx="1"/>
          </p:nvPr>
        </p:nvSpPr>
        <p:spPr>
          <a:xfrm>
            <a:off x="1981200" y="1173163"/>
            <a:ext cx="8496300" cy="4953000"/>
          </a:xfrm>
        </p:spPr>
        <p:txBody>
          <a:bodyPr/>
          <a:lstStyle/>
          <a:p>
            <a:pPr algn="just">
              <a:spcBef>
                <a:spcPts val="365"/>
              </a:spcBef>
              <a:spcAft>
                <a:spcPct val="0"/>
              </a:spcAft>
              <a:buClr>
                <a:srgbClr val="000000"/>
              </a:buClr>
              <a:buNone/>
              <a:defRPr/>
            </a:pPr>
            <a:endParaRPr lang="en-US" dirty="0">
              <a:latin typeface="Arial" panose="020B0604020202020204" pitchFamily="34" charset="0"/>
              <a:cs typeface="Arial" panose="020B0604020202020204" pitchFamily="34" charset="0"/>
            </a:endParaRPr>
          </a:p>
          <a:p>
            <a:pPr marL="571500" indent="-457200">
              <a:buFont typeface="Wingdings" panose="05000000000000000000" pitchFamily="2" charset="2"/>
              <a:buChar char="§"/>
              <a:defRPr/>
            </a:pPr>
            <a:r>
              <a:rPr lang="en-US" sz="2200" dirty="0" err="1"/>
              <a:t>Burdman</a:t>
            </a:r>
            <a:r>
              <a:rPr lang="en-US" sz="2200" dirty="0"/>
              <a:t>, Jessica, “Collaborative Web Development” Addison Wesley</a:t>
            </a:r>
          </a:p>
          <a:p>
            <a:pPr marL="114300" indent="0">
              <a:buNone/>
              <a:defRPr/>
            </a:pPr>
            <a:endParaRPr lang="en-US" sz="2200" dirty="0"/>
          </a:p>
          <a:p>
            <a:pPr marL="571500" indent="-457200">
              <a:buFont typeface="Wingdings" panose="05000000000000000000" pitchFamily="2" charset="2"/>
              <a:buChar char="§"/>
              <a:defRPr/>
            </a:pPr>
            <a:r>
              <a:rPr lang="en-US" sz="2200" dirty="0"/>
              <a:t>Xavier, C, “ Web Technology and Design” , New Age International</a:t>
            </a:r>
          </a:p>
          <a:p>
            <a:pPr marL="114300" indent="0">
              <a:buNone/>
              <a:defRPr/>
            </a:pPr>
            <a:endParaRPr lang="en-US" sz="2200" dirty="0"/>
          </a:p>
          <a:p>
            <a:pPr>
              <a:spcBef>
                <a:spcPts val="365"/>
              </a:spcBef>
              <a:spcAft>
                <a:spcPct val="0"/>
              </a:spcAft>
              <a:buClr>
                <a:srgbClr val="000000"/>
              </a:buClr>
              <a:defRPr/>
            </a:pPr>
            <a:r>
              <a:rPr lang="en-US" sz="2200" dirty="0">
                <a:sym typeface="+mn-ea"/>
              </a:rPr>
              <a:t>Ivan </a:t>
            </a:r>
            <a:r>
              <a:rPr lang="en-US" sz="2200" dirty="0" err="1">
                <a:sym typeface="+mn-ea"/>
              </a:rPr>
              <a:t>Bayross</a:t>
            </a:r>
            <a:r>
              <a:rPr lang="en-US" sz="2200" dirty="0">
                <a:sym typeface="+mn-ea"/>
              </a:rPr>
              <a:t>,” HTML, DHTML, Java Script, Perl &amp; CGI”, BPB Publication</a:t>
            </a:r>
            <a:endParaRPr lang="en-US" sz="2200" dirty="0"/>
          </a:p>
          <a:p>
            <a:pPr>
              <a:spcBef>
                <a:spcPts val="365"/>
              </a:spcBef>
              <a:spcAft>
                <a:spcPct val="0"/>
              </a:spcAft>
              <a:buClr>
                <a:srgbClr val="000000"/>
              </a:buClr>
              <a:defRPr/>
            </a:pPr>
            <a:endParaRPr lang="en-US" sz="2000" dirty="0">
              <a:latin typeface="Arial" panose="020B0604020202020204" pitchFamily="34" charset="0"/>
              <a:cs typeface="Arial" panose="020B0604020202020204" pitchFamily="34" charset="0"/>
            </a:endParaRPr>
          </a:p>
          <a:p>
            <a:pPr>
              <a:spcBef>
                <a:spcPts val="365"/>
              </a:spcBef>
              <a:spcAft>
                <a:spcPct val="0"/>
              </a:spcAft>
              <a:buClr>
                <a:srgbClr val="000000"/>
              </a:buClr>
              <a:defRPr/>
            </a:pPr>
            <a:endParaRPr lang="en-US" sz="2000" dirty="0">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fld id="{84ED457C-EC6B-40EE-93A2-33E5964D8C88}" type="datetime1">
              <a:rPr lang="en-US" smtClean="0"/>
              <a:t>1/7/2025</a:t>
            </a:fld>
            <a:endParaRPr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53603"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124</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Recap of Unit 3</a:t>
            </a:r>
          </a:p>
        </p:txBody>
      </p:sp>
      <p:sp>
        <p:nvSpPr>
          <p:cNvPr id="418823" name="Text Placeholder 8"/>
          <p:cNvSpPr txBox="1">
            <a:spLocks noGrp="1"/>
          </p:cNvSpPr>
          <p:nvPr>
            <p:ph type="body" idx="1"/>
          </p:nvPr>
        </p:nvSpPr>
        <p:spPr>
          <a:xfrm>
            <a:off x="1985963" y="1004889"/>
            <a:ext cx="8159750" cy="4808537"/>
          </a:xfrm>
        </p:spPr>
        <p:txBody>
          <a:bodyPr/>
          <a:lstStyle/>
          <a:p>
            <a:pPr>
              <a:spcBef>
                <a:spcPts val="365"/>
              </a:spcBef>
              <a:spcAft>
                <a:spcPct val="0"/>
              </a:spcAft>
              <a:buClr>
                <a:srgbClr val="000000"/>
              </a:buClr>
            </a:pPr>
            <a:r>
              <a:rPr lang="en-US" altLang="en-US" sz="2200" dirty="0">
                <a:latin typeface="Times New Roman" panose="02020603050405020304" pitchFamily="18" charset="0"/>
                <a:cs typeface="Times New Roman" panose="02020603050405020304" pitchFamily="18" charset="0"/>
                <a:sym typeface="+mn-ea"/>
              </a:rPr>
              <a:t>Discussed about  the concepts of CSS and its advantages</a:t>
            </a: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r>
              <a:rPr lang="en-US" altLang="en-US" sz="2200" dirty="0">
                <a:latin typeface="Times New Roman" panose="02020603050405020304" pitchFamily="18" charset="0"/>
                <a:cs typeface="Times New Roman" panose="02020603050405020304" pitchFamily="18" charset="0"/>
                <a:sym typeface="+mn-ea"/>
              </a:rPr>
              <a:t>Discussed about various types CSS with its uses and properties</a:t>
            </a: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sym typeface="+mn-ea"/>
              </a:rPr>
              <a:t>Discussed the various types of </a:t>
            </a:r>
            <a:r>
              <a:rPr lang="en-IN" sz="2200" dirty="0">
                <a:latin typeface="Times New Roman" panose="02020603050405020304" pitchFamily="18" charset="0"/>
                <a:cs typeface="Times New Roman" panose="02020603050405020304" pitchFamily="18" charset="0"/>
                <a:sym typeface="+mn-ea"/>
              </a:rPr>
              <a:t>Bootstrapping techniques in web technology.</a:t>
            </a:r>
            <a:endParaRPr lang="en-IN"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pPr>
            <a:r>
              <a:rPr lang="en-US" altLang="en-US" sz="2200" dirty="0">
                <a:latin typeface="Times New Roman" panose="02020603050405020304" pitchFamily="18" charset="0"/>
                <a:cs typeface="Times New Roman" panose="02020603050405020304" pitchFamily="18" charset="0"/>
                <a:sym typeface="+mn-ea"/>
              </a:rPr>
              <a:t>Discussed about various fonts and color using CSS properties to make our page interactive</a:t>
            </a:r>
            <a:r>
              <a:rPr lang="en-US" altLang="en-US" sz="2200" dirty="0">
                <a:latin typeface="Times New Roman" panose="02020603050405020304" pitchFamily="18" charset="0"/>
                <a:cs typeface="Times New Roman" panose="02020603050405020304" pitchFamily="18" charset="0"/>
              </a:rPr>
              <a:t>.</a:t>
            </a:r>
          </a:p>
          <a:p>
            <a:pPr>
              <a:spcBef>
                <a:spcPts val="365"/>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33B55407-7CBD-4E16-B1A7-8F8AC55B5B49}" type="datetime1">
              <a:rPr lang="en-US" smtClean="0"/>
              <a:t>1/7/2025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18823">
                                            <p:txEl>
                                              <p:pRg st="0" end="0"/>
                                            </p:txEl>
                                          </p:spTgt>
                                        </p:tgtEl>
                                        <p:attrNameLst>
                                          <p:attrName>style.visibility</p:attrName>
                                        </p:attrNameLst>
                                      </p:cBhvr>
                                      <p:to>
                                        <p:strVal val="visible"/>
                                      </p:to>
                                    </p:set>
                                    <p:anim calcmode="lin" valueType="num">
                                      <p:cBhvr additive="base">
                                        <p:cTn id="12" dur="500" fill="hold"/>
                                        <p:tgtEl>
                                          <p:spTgt spid="4188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188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18823">
                                            <p:txEl>
                                              <p:pRg st="1" end="1"/>
                                            </p:txEl>
                                          </p:spTgt>
                                        </p:tgtEl>
                                        <p:attrNameLst>
                                          <p:attrName>style.visibility</p:attrName>
                                        </p:attrNameLst>
                                      </p:cBhvr>
                                      <p:to>
                                        <p:strVal val="visible"/>
                                      </p:to>
                                    </p:set>
                                    <p:anim calcmode="lin" valueType="num">
                                      <p:cBhvr additive="base">
                                        <p:cTn id="18" dur="500" fill="hold"/>
                                        <p:tgtEl>
                                          <p:spTgt spid="41882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188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18823">
                                            <p:txEl>
                                              <p:pRg st="3" end="3"/>
                                            </p:txEl>
                                          </p:spTgt>
                                        </p:tgtEl>
                                        <p:attrNameLst>
                                          <p:attrName>style.visibility</p:attrName>
                                        </p:attrNameLst>
                                      </p:cBhvr>
                                      <p:to>
                                        <p:strVal val="visible"/>
                                      </p:to>
                                    </p:set>
                                    <p:anim calcmode="lin" valueType="num">
                                      <p:cBhvr additive="base">
                                        <p:cTn id="24" dur="500" fill="hold"/>
                                        <p:tgtEl>
                                          <p:spTgt spid="41882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188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18823">
                                            <p:txEl>
                                              <p:pRg st="5" end="5"/>
                                            </p:txEl>
                                          </p:spTgt>
                                        </p:tgtEl>
                                        <p:attrNameLst>
                                          <p:attrName>style.visibility</p:attrName>
                                        </p:attrNameLst>
                                      </p:cBhvr>
                                      <p:to>
                                        <p:strVal val="visible"/>
                                      </p:to>
                                    </p:set>
                                    <p:anim calcmode="lin" valueType="num">
                                      <p:cBhvr additive="base">
                                        <p:cTn id="30" dur="500" fill="hold"/>
                                        <p:tgtEl>
                                          <p:spTgt spid="41882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188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53603"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125</a:t>
            </a:fld>
            <a:endParaRPr lang="en-US" altLang="en-US"/>
          </a:p>
        </p:txBody>
      </p:sp>
      <p:sp>
        <p:nvSpPr>
          <p:cNvPr id="7" name="Title 1"/>
          <p:cNvSpPr txBox="1"/>
          <p:nvPr/>
        </p:nvSpPr>
        <p:spPr>
          <a:xfrm>
            <a:off x="2905433" y="87311"/>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b="1" dirty="0"/>
              <a:t>NPTEL video / Other study links</a:t>
            </a:r>
          </a:p>
        </p:txBody>
      </p:sp>
      <p:graphicFrame>
        <p:nvGraphicFramePr>
          <p:cNvPr id="2" name="Table 1"/>
          <p:cNvGraphicFramePr>
            <a:graphicFrameLocks noGrp="1"/>
          </p:cNvGraphicFramePr>
          <p:nvPr>
            <p:extLst>
              <p:ext uri="{D42A27DB-BD31-4B8C-83A1-F6EECF244321}">
                <p14:modId xmlns:p14="http://schemas.microsoft.com/office/powerpoint/2010/main" val="362538247"/>
              </p:ext>
            </p:extLst>
          </p:nvPr>
        </p:nvGraphicFramePr>
        <p:xfrm>
          <a:off x="2380584" y="987223"/>
          <a:ext cx="8099426" cy="4768850"/>
        </p:xfrm>
        <a:graphic>
          <a:graphicData uri="http://schemas.openxmlformats.org/drawingml/2006/table">
            <a:tbl>
              <a:tblPr firstRow="1" firstCol="1" bandRow="1">
                <a:tableStyleId>{5C22544A-7EE6-4342-B048-85BDC9FD1C3A}</a:tableStyleId>
              </a:tblPr>
              <a:tblGrid>
                <a:gridCol w="2754313">
                  <a:extLst>
                    <a:ext uri="{9D8B030D-6E8A-4147-A177-3AD203B41FA5}">
                      <a16:colId xmlns:a16="http://schemas.microsoft.com/office/drawing/2014/main" val="20000"/>
                    </a:ext>
                  </a:extLst>
                </a:gridCol>
                <a:gridCol w="5345113">
                  <a:extLst>
                    <a:ext uri="{9D8B030D-6E8A-4147-A177-3AD203B41FA5}">
                      <a16:colId xmlns:a16="http://schemas.microsoft.com/office/drawing/2014/main" val="20001"/>
                    </a:ext>
                  </a:extLst>
                </a:gridCol>
              </a:tblGrid>
              <a:tr h="476885">
                <a:tc rowSpan="4">
                  <a:txBody>
                    <a:bodyPr/>
                    <a:lstStyle/>
                    <a:p>
                      <a:pPr>
                        <a:lnSpc>
                          <a:spcPct val="115000"/>
                        </a:lnSpc>
                        <a:spcAft>
                          <a:spcPts val="1000"/>
                        </a:spcAft>
                        <a:tabLst>
                          <a:tab pos="2171700" algn="l"/>
                        </a:tabLst>
                      </a:pPr>
                      <a:r>
                        <a:rPr lang="en-IN" sz="2500" dirty="0">
                          <a:effectLst/>
                        </a:rPr>
                        <a:t>Unit 1</a:t>
                      </a:r>
                      <a:r>
                        <a:rPr lang="en-IN" sz="1100" dirty="0">
                          <a:effectLst/>
                        </a:rPr>
                        <a:t>	</a:t>
                      </a:r>
                    </a:p>
                    <a:p>
                      <a:pPr>
                        <a:lnSpc>
                          <a:spcPct val="115000"/>
                        </a:lnSpc>
                        <a:spcAft>
                          <a:spcPts val="1000"/>
                        </a:spcAft>
                        <a:tabLst>
                          <a:tab pos="2114550" algn="l"/>
                        </a:tabLs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tc>
                  <a:txBody>
                    <a:bodyPr/>
                    <a:lstStyle/>
                    <a:p>
                      <a:pPr>
                        <a:lnSpc>
                          <a:spcPct val="115000"/>
                        </a:lnSpc>
                        <a:spcAft>
                          <a:spcPts val="1000"/>
                        </a:spcAft>
                        <a:tabLst>
                          <a:tab pos="2171700" algn="l"/>
                        </a:tabLst>
                      </a:pPr>
                      <a:r>
                        <a:rPr lang="en-IN" sz="1100" u="sng">
                          <a:effectLst/>
                          <a:hlinkClick r:id="rId3"/>
                        </a:rPr>
                        <a:t>https://youtu.be/96xF9phMsWA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extLst>
                  <a:ext uri="{0D108BD9-81ED-4DB2-BD59-A6C34878D82A}">
                    <a16:rowId xmlns:a16="http://schemas.microsoft.com/office/drawing/2014/main" val="10000"/>
                  </a:ext>
                </a:extLst>
              </a:tr>
              <a:tr h="476885">
                <a:tc vMerge="1">
                  <a:txBody>
                    <a:bodyPr/>
                    <a:lstStyle/>
                    <a:p>
                      <a:endParaRPr lang="en-US"/>
                    </a:p>
                  </a:txBody>
                  <a:tcPr/>
                </a:tc>
                <a:tc>
                  <a:txBody>
                    <a:bodyPr/>
                    <a:lstStyle/>
                    <a:p>
                      <a:pPr>
                        <a:lnSpc>
                          <a:spcPct val="115000"/>
                        </a:lnSpc>
                        <a:spcAft>
                          <a:spcPts val="1000"/>
                        </a:spcAft>
                      </a:pPr>
                      <a:r>
                        <a:rPr lang="en-IN" sz="1100" u="sng">
                          <a:effectLst/>
                          <a:hlinkClick r:id="rId4"/>
                        </a:rPr>
                        <a:t>https://youtu.be/Zopo5C79m2k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extLst>
                  <a:ext uri="{0D108BD9-81ED-4DB2-BD59-A6C34878D82A}">
                    <a16:rowId xmlns:a16="http://schemas.microsoft.com/office/drawing/2014/main" val="10001"/>
                  </a:ext>
                </a:extLst>
              </a:tr>
              <a:tr h="476885">
                <a:tc vMerge="1">
                  <a:txBody>
                    <a:bodyPr/>
                    <a:lstStyle/>
                    <a:p>
                      <a:endParaRPr lang="en-US"/>
                    </a:p>
                  </a:txBody>
                  <a:tcPr/>
                </a:tc>
                <a:tc>
                  <a:txBody>
                    <a:bodyPr/>
                    <a:lstStyle/>
                    <a:p>
                      <a:pPr>
                        <a:lnSpc>
                          <a:spcPct val="115000"/>
                        </a:lnSpc>
                        <a:spcAft>
                          <a:spcPts val="1000"/>
                        </a:spcAft>
                        <a:tabLst>
                          <a:tab pos="2114550" algn="l"/>
                        </a:tabLst>
                      </a:pPr>
                      <a:r>
                        <a:rPr lang="en-IN" sz="1100" u="sng">
                          <a:effectLst/>
                          <a:hlinkClick r:id="rId5"/>
                        </a:rPr>
                        <a:t>https://youtu.be/ZliIs7jHi1s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extLst>
                  <a:ext uri="{0D108BD9-81ED-4DB2-BD59-A6C34878D82A}">
                    <a16:rowId xmlns:a16="http://schemas.microsoft.com/office/drawing/2014/main" val="10002"/>
                  </a:ext>
                </a:extLst>
              </a:tr>
              <a:tr h="476885">
                <a:tc vMerge="1">
                  <a:txBody>
                    <a:bodyPr/>
                    <a:lstStyle/>
                    <a:p>
                      <a:endParaRPr lang="en-US"/>
                    </a:p>
                  </a:txBody>
                  <a:tcPr/>
                </a:tc>
                <a:tc>
                  <a:txBody>
                    <a:bodyPr/>
                    <a:lstStyle/>
                    <a:p>
                      <a:pPr>
                        <a:lnSpc>
                          <a:spcPct val="115000"/>
                        </a:lnSpc>
                        <a:spcAft>
                          <a:spcPts val="1000"/>
                        </a:spcAft>
                      </a:pPr>
                      <a:r>
                        <a:rPr lang="en-IN" sz="1100" u="sng">
                          <a:effectLst/>
                          <a:hlinkClick r:id="rId6"/>
                        </a:rPr>
                        <a:t>https://youtu.be/htbY9-yggB0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extLst>
                  <a:ext uri="{0D108BD9-81ED-4DB2-BD59-A6C34878D82A}">
                    <a16:rowId xmlns:a16="http://schemas.microsoft.com/office/drawing/2014/main" val="10003"/>
                  </a:ext>
                </a:extLst>
              </a:tr>
              <a:tr h="476885">
                <a:tc rowSpan="2">
                  <a:txBody>
                    <a:bodyPr/>
                    <a:lstStyle/>
                    <a:p>
                      <a:pPr>
                        <a:lnSpc>
                          <a:spcPct val="115000"/>
                        </a:lnSpc>
                        <a:spcAft>
                          <a:spcPts val="1000"/>
                        </a:spcAft>
                        <a:tabLst>
                          <a:tab pos="2457450" algn="l"/>
                          <a:tab pos="2865755" algn="ctr"/>
                        </a:tabLst>
                      </a:pPr>
                      <a:r>
                        <a:rPr lang="en-IN" sz="2500" b="1" kern="1200" dirty="0">
                          <a:solidFill>
                            <a:schemeClr val="lt1"/>
                          </a:solidFill>
                          <a:effectLst/>
                          <a:latin typeface="+mn-lt"/>
                          <a:ea typeface="+mn-ea"/>
                          <a:cs typeface="+mn-cs"/>
                        </a:rPr>
                        <a:t>Unit 2		</a:t>
                      </a:r>
                    </a:p>
                  </a:txBody>
                  <a:tcPr marL="68580" marR="68580" marT="0" marB="0">
                    <a:solidFill>
                      <a:srgbClr val="AB859B"/>
                    </a:solidFill>
                  </a:tcPr>
                </a:tc>
                <a:tc>
                  <a:txBody>
                    <a:bodyPr/>
                    <a:lstStyle/>
                    <a:p>
                      <a:pPr>
                        <a:lnSpc>
                          <a:spcPct val="115000"/>
                        </a:lnSpc>
                        <a:spcAft>
                          <a:spcPts val="1000"/>
                        </a:spcAft>
                        <a:tabLst>
                          <a:tab pos="2457450" algn="l"/>
                          <a:tab pos="2865755" algn="ctr"/>
                        </a:tabLst>
                      </a:pPr>
                      <a:r>
                        <a:rPr lang="en-IN" sz="1100" u="sng">
                          <a:effectLst/>
                          <a:hlinkClick r:id="rId7"/>
                        </a:rPr>
                        <a:t>https://youtu.be/vHmUVQKXlVo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extLst>
                  <a:ext uri="{0D108BD9-81ED-4DB2-BD59-A6C34878D82A}">
                    <a16:rowId xmlns:a16="http://schemas.microsoft.com/office/drawing/2014/main" val="10004"/>
                  </a:ext>
                </a:extLst>
              </a:tr>
              <a:tr h="476885">
                <a:tc vMerge="1">
                  <a:txBody>
                    <a:bodyPr/>
                    <a:lstStyle/>
                    <a:p>
                      <a:endParaRPr lang="en-US"/>
                    </a:p>
                  </a:txBody>
                  <a:tcPr/>
                </a:tc>
                <a:tc>
                  <a:txBody>
                    <a:bodyPr/>
                    <a:lstStyle/>
                    <a:p>
                      <a:pPr>
                        <a:lnSpc>
                          <a:spcPct val="115000"/>
                        </a:lnSpc>
                        <a:spcAft>
                          <a:spcPts val="1000"/>
                        </a:spcAft>
                        <a:tabLst>
                          <a:tab pos="2457450" algn="l"/>
                          <a:tab pos="2865755" algn="ctr"/>
                        </a:tabLst>
                      </a:pPr>
                      <a:r>
                        <a:rPr lang="en-IN" sz="1100" u="sng">
                          <a:effectLst/>
                          <a:hlinkClick r:id="rId8"/>
                        </a:rPr>
                        <a:t>https://youtu.be/qz0aGYrrlhU</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extLst>
                  <a:ext uri="{0D108BD9-81ED-4DB2-BD59-A6C34878D82A}">
                    <a16:rowId xmlns:a16="http://schemas.microsoft.com/office/drawing/2014/main" val="10005"/>
                  </a:ext>
                </a:extLst>
              </a:tr>
              <a:tr h="476885">
                <a:tc>
                  <a:txBody>
                    <a:bodyPr/>
                    <a:lstStyle/>
                    <a:p>
                      <a:pPr>
                        <a:lnSpc>
                          <a:spcPct val="115000"/>
                        </a:lnSpc>
                        <a:spcAft>
                          <a:spcPts val="1000"/>
                        </a:spcAft>
                        <a:tabLst>
                          <a:tab pos="2457450" algn="l"/>
                          <a:tab pos="2865755" algn="ctr"/>
                        </a:tabLst>
                      </a:pPr>
                      <a:r>
                        <a:rPr lang="en-IN" sz="2500" b="1" kern="1200" dirty="0">
                          <a:solidFill>
                            <a:schemeClr val="lt1"/>
                          </a:solidFill>
                          <a:effectLst/>
                          <a:latin typeface="+mn-lt"/>
                          <a:ea typeface="+mn-ea"/>
                          <a:cs typeface="+mn-cs"/>
                        </a:rPr>
                        <a:t>Unit 3</a:t>
                      </a:r>
                    </a:p>
                  </a:txBody>
                  <a:tcPr marL="68580" marR="68580" marT="0" marB="0">
                    <a:solidFill>
                      <a:srgbClr val="AB859B"/>
                    </a:solidFill>
                  </a:tcPr>
                </a:tc>
                <a:tc>
                  <a:txBody>
                    <a:bodyPr/>
                    <a:lstStyle/>
                    <a:p>
                      <a:pPr>
                        <a:lnSpc>
                          <a:spcPct val="115000"/>
                        </a:lnSpc>
                        <a:spcAft>
                          <a:spcPts val="1000"/>
                        </a:spcAft>
                        <a:tabLst>
                          <a:tab pos="2457450" algn="l"/>
                          <a:tab pos="2865755" algn="ctr"/>
                        </a:tabLst>
                      </a:pPr>
                      <a:r>
                        <a:rPr lang="en-IN" sz="1100" u="sng">
                          <a:effectLst/>
                          <a:hlinkClick r:id="rId9"/>
                        </a:rPr>
                        <a:t>https://youtu.be/1Rs2ND1ryYc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extLst>
                  <a:ext uri="{0D108BD9-81ED-4DB2-BD59-A6C34878D82A}">
                    <a16:rowId xmlns:a16="http://schemas.microsoft.com/office/drawing/2014/main" val="10006"/>
                  </a:ext>
                </a:extLst>
              </a:tr>
              <a:tr h="476885">
                <a:tc rowSpan="2">
                  <a:txBody>
                    <a:bodyPr/>
                    <a:lstStyle/>
                    <a:p>
                      <a:pPr>
                        <a:lnSpc>
                          <a:spcPct val="115000"/>
                        </a:lnSpc>
                        <a:spcAft>
                          <a:spcPts val="1000"/>
                        </a:spcAft>
                        <a:tabLst>
                          <a:tab pos="2457450" algn="l"/>
                          <a:tab pos="2865755" algn="ctr"/>
                        </a:tabLst>
                      </a:pPr>
                      <a:r>
                        <a:rPr lang="en-IN" sz="2500" b="1" kern="1200" dirty="0">
                          <a:solidFill>
                            <a:schemeClr val="lt1"/>
                          </a:solidFill>
                          <a:effectLst/>
                          <a:latin typeface="+mn-lt"/>
                          <a:ea typeface="+mn-ea"/>
                          <a:cs typeface="+mn-cs"/>
                        </a:rPr>
                        <a:t>Unit 4</a:t>
                      </a:r>
                    </a:p>
                  </a:txBody>
                  <a:tcPr marL="68580" marR="68580" marT="0" marB="0">
                    <a:solidFill>
                      <a:srgbClr val="AB859B"/>
                    </a:solidFill>
                  </a:tcPr>
                </a:tc>
                <a:tc>
                  <a:txBody>
                    <a:bodyPr/>
                    <a:lstStyle/>
                    <a:p>
                      <a:pPr>
                        <a:lnSpc>
                          <a:spcPct val="115000"/>
                        </a:lnSpc>
                        <a:spcAft>
                          <a:spcPts val="1000"/>
                        </a:spcAft>
                        <a:tabLst>
                          <a:tab pos="1152525" algn="l"/>
                        </a:tabLst>
                      </a:pPr>
                      <a:r>
                        <a:rPr lang="en-IN" sz="1100" u="sng">
                          <a:effectLst/>
                          <a:hlinkClick r:id="rId10"/>
                        </a:rPr>
                        <a:t>https://youtu.be/-qfEOE4vtxE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extLst>
                  <a:ext uri="{0D108BD9-81ED-4DB2-BD59-A6C34878D82A}">
                    <a16:rowId xmlns:a16="http://schemas.microsoft.com/office/drawing/2014/main" val="10007"/>
                  </a:ext>
                </a:extLst>
              </a:tr>
              <a:tr h="476885">
                <a:tc vMerge="1">
                  <a:txBody>
                    <a:bodyPr/>
                    <a:lstStyle/>
                    <a:p>
                      <a:endParaRPr lang="en-US"/>
                    </a:p>
                  </a:txBody>
                  <a:tcPr/>
                </a:tc>
                <a:tc>
                  <a:txBody>
                    <a:bodyPr/>
                    <a:lstStyle/>
                    <a:p>
                      <a:pPr>
                        <a:lnSpc>
                          <a:spcPct val="115000"/>
                        </a:lnSpc>
                        <a:spcAft>
                          <a:spcPts val="1000"/>
                        </a:spcAft>
                        <a:tabLst>
                          <a:tab pos="2459990" algn="ctr"/>
                        </a:tabLst>
                      </a:pPr>
                      <a:r>
                        <a:rPr lang="en-IN" sz="1100" u="sng">
                          <a:effectLst/>
                          <a:hlinkClick r:id="rId11"/>
                        </a:rPr>
                        <a:t>https://youtu.be/PkZNo7MFNFg</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extLst>
                  <a:ext uri="{0D108BD9-81ED-4DB2-BD59-A6C34878D82A}">
                    <a16:rowId xmlns:a16="http://schemas.microsoft.com/office/drawing/2014/main" val="10008"/>
                  </a:ext>
                </a:extLst>
              </a:tr>
              <a:tr h="476885">
                <a:tc>
                  <a:txBody>
                    <a:bodyPr/>
                    <a:lstStyle/>
                    <a:p>
                      <a:pPr>
                        <a:lnSpc>
                          <a:spcPct val="115000"/>
                        </a:lnSpc>
                        <a:spcAft>
                          <a:spcPts val="1000"/>
                        </a:spcAft>
                        <a:tabLst>
                          <a:tab pos="2457450" algn="l"/>
                          <a:tab pos="2865755" algn="ctr"/>
                        </a:tabLst>
                      </a:pPr>
                      <a:r>
                        <a:rPr lang="en-IN" sz="2500" b="1" kern="1200" dirty="0">
                          <a:solidFill>
                            <a:schemeClr val="lt1"/>
                          </a:solidFill>
                          <a:effectLst/>
                          <a:latin typeface="+mn-lt"/>
                          <a:ea typeface="+mn-ea"/>
                          <a:cs typeface="+mn-cs"/>
                        </a:rPr>
                        <a:t>Unit 5</a:t>
                      </a:r>
                    </a:p>
                  </a:txBody>
                  <a:tcPr marL="68580" marR="68580" marT="0" marB="0">
                    <a:solidFill>
                      <a:srgbClr val="AB859B"/>
                    </a:solidFill>
                  </a:tcPr>
                </a:tc>
                <a:tc>
                  <a:txBody>
                    <a:bodyPr/>
                    <a:lstStyle/>
                    <a:p>
                      <a:pPr>
                        <a:lnSpc>
                          <a:spcPct val="115000"/>
                        </a:lnSpc>
                        <a:spcAft>
                          <a:spcPts val="1000"/>
                        </a:spcAft>
                        <a:tabLst>
                          <a:tab pos="2459990" algn="ctr"/>
                        </a:tabLst>
                      </a:pPr>
                      <a:r>
                        <a:rPr lang="en-IN" sz="1100" u="sng" dirty="0">
                          <a:effectLst/>
                          <a:hlinkClick r:id="rId12"/>
                        </a:rPr>
                        <a:t>https://youtu.be/_GMEqhUyyFM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AB859B"/>
                    </a:solidFill>
                  </a:tcPr>
                </a:tc>
                <a:extLst>
                  <a:ext uri="{0D108BD9-81ED-4DB2-BD59-A6C34878D82A}">
                    <a16:rowId xmlns:a16="http://schemas.microsoft.com/office/drawing/2014/main" val="10009"/>
                  </a:ext>
                </a:extLst>
              </a:tr>
            </a:tbl>
          </a:graphicData>
        </a:graphic>
      </p:graphicFrame>
      <p:sp>
        <p:nvSpPr>
          <p:cNvPr id="3" name="Date Placeholder 2"/>
          <p:cNvSpPr>
            <a:spLocks noGrp="1"/>
          </p:cNvSpPr>
          <p:nvPr>
            <p:ph type="dt" sz="half" idx="10"/>
          </p:nvPr>
        </p:nvSpPr>
        <p:spPr/>
        <p:txBody>
          <a:bodyPr/>
          <a:lstStyle/>
          <a:p>
            <a:fld id="{A4EBC22A-6EF5-4A76-9670-9F5EEFECFE87}" type="datetime1">
              <a:rPr lang="en-US" smtClean="0"/>
              <a:t>1/7/2025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2"/>
          </p:nvPr>
        </p:nvSpPr>
        <p:spPr>
          <a:xfrm>
            <a:off x="4267200" y="6400801"/>
            <a:ext cx="4724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2531"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13</a:t>
            </a:fld>
            <a:endParaRPr lang="en-US" altLang="en-US"/>
          </a:p>
        </p:txBody>
      </p:sp>
      <p:sp>
        <p:nvSpPr>
          <p:cNvPr id="7" name="Title 1"/>
          <p:cNvSpPr txBox="1"/>
          <p:nvPr/>
        </p:nvSpPr>
        <p:spPr>
          <a:xfrm>
            <a:off x="2895600" y="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b="1" dirty="0"/>
              <a:t>Branch Wise Applications </a:t>
            </a:r>
          </a:p>
        </p:txBody>
      </p:sp>
      <p:sp>
        <p:nvSpPr>
          <p:cNvPr id="22533" name="Text Placeholder 8"/>
          <p:cNvSpPr txBox="1">
            <a:spLocks noGrp="1"/>
          </p:cNvSpPr>
          <p:nvPr>
            <p:ph type="body" idx="1"/>
          </p:nvPr>
        </p:nvSpPr>
        <p:spPr>
          <a:xfrm>
            <a:off x="2163764" y="1047751"/>
            <a:ext cx="7813675" cy="4525963"/>
          </a:xfrm>
        </p:spPr>
        <p:txBody>
          <a:bodyPr/>
          <a:lstStyle/>
          <a:p>
            <a:pPr>
              <a:spcBef>
                <a:spcPts val="365"/>
              </a:spcBef>
              <a:spcAft>
                <a:spcPct val="0"/>
              </a:spcAft>
              <a:buClr>
                <a:srgbClr val="000000"/>
              </a:buClr>
              <a:buNone/>
            </a:pPr>
            <a:r>
              <a:rPr lang="en-US" altLang="en-US" sz="2400" b="1">
                <a:latin typeface="Times New Roman" panose="02020603050405020304" pitchFamily="18" charset="0"/>
                <a:cs typeface="Times New Roman" panose="02020603050405020304" pitchFamily="18" charset="0"/>
              </a:rPr>
              <a:t>Sample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Desktop GUI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Mobile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Enterprise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Scientific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Web-based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Cloud-based Applications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Web servers and Application servers</a:t>
            </a:r>
          </a:p>
          <a:p>
            <a:pPr>
              <a:spcBef>
                <a:spcPts val="365"/>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Software Tools</a:t>
            </a:r>
          </a:p>
          <a:p>
            <a:pPr>
              <a:spcBef>
                <a:spcPts val="365"/>
              </a:spcBef>
              <a:spcAft>
                <a:spcPct val="0"/>
              </a:spcAft>
              <a:buClr>
                <a:srgbClr val="000000"/>
              </a:buClr>
              <a:buNone/>
            </a:pPr>
            <a:endParaRPr lang="en-US" altLang="en-US" sz="3200" b="1">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p:txBody>
          <a:bodyPr/>
          <a:lstStyle/>
          <a:p>
            <a:fld id="{A49846CF-2A55-4AE4-8E33-D371B7138326}" type="datetime1">
              <a:rPr lang="en-US" smtClean="0"/>
              <a:t>1/7/2025</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Google Shape;116;p15"/>
          <p:cNvSpPr txBox="1">
            <a:spLocks noGrp="1"/>
          </p:cNvSpPr>
          <p:nvPr>
            <p:ph type="body" idx="1"/>
          </p:nvPr>
        </p:nvSpPr>
        <p:spPr>
          <a:xfrm>
            <a:off x="1889126" y="965200"/>
            <a:ext cx="8321675" cy="5214938"/>
          </a:xfrm>
        </p:spPr>
        <p:txBody>
          <a:bodyPr/>
          <a:lstStyle/>
          <a:p>
            <a:pPr algn="just">
              <a:lnSpc>
                <a:spcPct val="115000"/>
              </a:lnSpc>
              <a:spcAft>
                <a:spcPct val="0"/>
              </a:spcAft>
              <a:buClr>
                <a:srgbClr val="000000"/>
              </a:buClr>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rPr>
              <a:t>This course covers different aspect of web technology such as HTML, CSS, and issues of web technology, client and server side issue. </a:t>
            </a:r>
          </a:p>
          <a:p>
            <a:pPr algn="just">
              <a:lnSpc>
                <a:spcPct val="115000"/>
              </a:lnSpc>
              <a:spcAft>
                <a:spcPct val="0"/>
              </a:spcAft>
              <a:buClr>
                <a:srgbClr val="000000"/>
              </a:buClr>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rPr>
              <a:t>The general objectives of this course are to</a:t>
            </a:r>
            <a:r>
              <a:rPr lang="en-IN" altLang="en-US" sz="2400" b="1" dirty="0">
                <a:latin typeface="Calibri" panose="020F0502020204030204" pitchFamily="34" charset="0"/>
                <a:cs typeface="Calibri" panose="020F0502020204030204" pitchFamily="34" charset="0"/>
              </a:rPr>
              <a:t> provide </a:t>
            </a:r>
            <a:r>
              <a:rPr lang="en-IN" altLang="en-US" sz="2400" dirty="0">
                <a:latin typeface="Calibri" panose="020F0502020204030204" pitchFamily="34" charset="0"/>
                <a:cs typeface="Calibri" panose="020F0502020204030204" pitchFamily="34" charset="0"/>
              </a:rPr>
              <a:t>fundamental concepts of Internet; Web Technology and Web Programming. </a:t>
            </a:r>
          </a:p>
          <a:p>
            <a:pPr algn="just">
              <a:lnSpc>
                <a:spcPct val="115000"/>
              </a:lnSpc>
              <a:spcAft>
                <a:spcPct val="0"/>
              </a:spcAft>
              <a:buClr>
                <a:srgbClr val="000000"/>
              </a:buClr>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rPr>
              <a:t>Students will be able to build a proper responsive website.</a:t>
            </a:r>
            <a:endParaRPr lang="en-US" altLang="en-US" sz="2400" dirty="0">
              <a:latin typeface="Calibri" panose="020F0502020204030204" pitchFamily="34" charset="0"/>
              <a:ea typeface="Tahoma" panose="020B0604030504040204" pitchFamily="34" charset="0"/>
              <a:cs typeface="Calibri" panose="020F0502020204030204" pitchFamily="34" charset="0"/>
              <a:sym typeface="Calibri" panose="020F0502020204030204" pitchFamily="34" charset="0"/>
            </a:endParaRPr>
          </a:p>
        </p:txBody>
      </p:sp>
      <p:sp>
        <p:nvSpPr>
          <p:cNvPr id="23555" name="Google Shape;118;p1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14</a:t>
            </a:fld>
            <a:endParaRPr lang="en-US" altLang="en-US"/>
          </a:p>
        </p:txBody>
      </p:sp>
      <p:sp>
        <p:nvSpPr>
          <p:cNvPr id="119" name="Google Shape;119;p15"/>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schemeClr val="dk1"/>
              </a:buClr>
              <a:buSzPts val="2400"/>
              <a:defRPr/>
            </a:pPr>
            <a:r>
              <a:rPr lang="en-US"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Course</a:t>
            </a:r>
            <a:r>
              <a:rPr lang="en-US" sz="32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Objective</a:t>
            </a:r>
            <a:endParaRPr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23557" name="Google Shape;121;p15"/>
          <p:cNvSpPr>
            <a:spLocks noGrp="1"/>
          </p:cNvSpPr>
          <p:nvPr>
            <p:ph type="ftr" sz="quarter" idx="12"/>
          </p:nvPr>
        </p:nvSpPr>
        <p:spPr>
          <a:xfrm>
            <a:off x="1295400" y="6416676"/>
            <a:ext cx="6477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2B545658-5100-40D8-BF48-6C5D8A8BEFCF}" type="datetime1">
              <a:rPr lang="en-US" altLang="en-US" smtClean="0"/>
              <a:t>1/7/2025</a:t>
            </a:fld>
            <a:endParaRPr lang="en-I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 calcmode="lin" valueType="num">
                                      <p:cBhvr additive="base">
                                        <p:cTn id="7" dur="500" fill="hold"/>
                                        <p:tgtEl>
                                          <p:spTgt spid="92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8">
                                            <p:txEl>
                                              <p:pRg st="1" end="1"/>
                                            </p:txEl>
                                          </p:spTgt>
                                        </p:tgtEl>
                                        <p:attrNameLst>
                                          <p:attrName>style.visibility</p:attrName>
                                        </p:attrNameLst>
                                      </p:cBhvr>
                                      <p:to>
                                        <p:strVal val="visible"/>
                                      </p:to>
                                    </p:set>
                                    <p:anim calcmode="lin" valueType="num">
                                      <p:cBhvr additive="base">
                                        <p:cTn id="13" dur="500" fill="hold"/>
                                        <p:tgtEl>
                                          <p:spTgt spid="92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218">
                                            <p:txEl>
                                              <p:pRg st="2" end="2"/>
                                            </p:txEl>
                                          </p:spTgt>
                                        </p:tgtEl>
                                        <p:attrNameLst>
                                          <p:attrName>style.visibility</p:attrName>
                                        </p:attrNameLst>
                                      </p:cBhvr>
                                      <p:to>
                                        <p:strVal val="visible"/>
                                      </p:to>
                                    </p:set>
                                    <p:anim calcmode="lin" valueType="num">
                                      <p:cBhvr additive="base">
                                        <p:cTn id="19" dur="500" fill="hold"/>
                                        <p:tgtEl>
                                          <p:spTgt spid="921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2"/>
          </p:nvPr>
        </p:nvSpPr>
        <p:spPr>
          <a:xfrm>
            <a:off x="4495800" y="6405686"/>
            <a:ext cx="6934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fi-FI"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5603"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15</a:t>
            </a:fld>
            <a:endParaRPr lang="en-US" altLang="en-US"/>
          </a:p>
        </p:txBody>
      </p:sp>
      <p:sp>
        <p:nvSpPr>
          <p:cNvPr id="7" name="Title 1"/>
          <p:cNvSpPr txBox="1"/>
          <p:nvPr/>
        </p:nvSpPr>
        <p:spPr>
          <a:xfrm>
            <a:off x="3048000" y="0"/>
            <a:ext cx="76200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t>Course Outcome</a:t>
            </a:r>
          </a:p>
        </p:txBody>
      </p:sp>
      <p:sp>
        <p:nvSpPr>
          <p:cNvPr id="25605" name="Rectangle 1"/>
          <p:cNvSpPr>
            <a:spLocks noChangeArrowheads="1"/>
          </p:cNvSpPr>
          <p:nvPr/>
        </p:nvSpPr>
        <p:spPr bwMode="auto">
          <a:xfrm>
            <a:off x="2384324" y="931823"/>
            <a:ext cx="868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sz="2000" dirty="0">
                <a:solidFill>
                  <a:schemeClr val="tx1"/>
                </a:solidFill>
                <a:ea typeface="Calibri" panose="020F0502020204030204" pitchFamily="34" charset="0"/>
                <a:cs typeface="Times New Roman" panose="02020603050405020304" pitchFamily="18" charset="0"/>
              </a:rPr>
              <a:t>At the end of the semester, student will be able to:</a:t>
            </a:r>
          </a:p>
        </p:txBody>
      </p:sp>
      <p:graphicFrame>
        <p:nvGraphicFramePr>
          <p:cNvPr id="9" name="Table 8"/>
          <p:cNvGraphicFramePr>
            <a:graphicFrameLocks noGrp="1"/>
          </p:cNvGraphicFramePr>
          <p:nvPr>
            <p:extLst>
              <p:ext uri="{D42A27DB-BD31-4B8C-83A1-F6EECF244321}">
                <p14:modId xmlns:p14="http://schemas.microsoft.com/office/powerpoint/2010/main" val="2530368503"/>
              </p:ext>
            </p:extLst>
          </p:nvPr>
        </p:nvGraphicFramePr>
        <p:xfrm>
          <a:off x="2459038" y="1381209"/>
          <a:ext cx="7654925" cy="4975141"/>
        </p:xfrm>
        <a:graphic>
          <a:graphicData uri="http://schemas.openxmlformats.org/drawingml/2006/table">
            <a:tbl>
              <a:tblPr/>
              <a:tblGrid>
                <a:gridCol w="1052062">
                  <a:extLst>
                    <a:ext uri="{9D8B030D-6E8A-4147-A177-3AD203B41FA5}">
                      <a16:colId xmlns:a16="http://schemas.microsoft.com/office/drawing/2014/main" val="20000"/>
                    </a:ext>
                  </a:extLst>
                </a:gridCol>
                <a:gridCol w="5260307">
                  <a:extLst>
                    <a:ext uri="{9D8B030D-6E8A-4147-A177-3AD203B41FA5}">
                      <a16:colId xmlns:a16="http://schemas.microsoft.com/office/drawing/2014/main" val="20001"/>
                    </a:ext>
                  </a:extLst>
                </a:gridCol>
                <a:gridCol w="1342556">
                  <a:extLst>
                    <a:ext uri="{9D8B030D-6E8A-4147-A177-3AD203B41FA5}">
                      <a16:colId xmlns:a16="http://schemas.microsoft.com/office/drawing/2014/main" val="20002"/>
                    </a:ext>
                  </a:extLst>
                </a:gridCol>
              </a:tblGrid>
              <a:tr h="913658">
                <a:tc>
                  <a:txBody>
                    <a:bodyPr/>
                    <a:lstStyle/>
                    <a:p>
                      <a:pPr marL="0" marR="0" algn="ctr">
                        <a:lnSpc>
                          <a:spcPct val="115000"/>
                        </a:lnSpc>
                        <a:spcBef>
                          <a:spcPts val="0"/>
                        </a:spcBef>
                        <a:spcAft>
                          <a:spcPts val="0"/>
                        </a:spcAft>
                      </a:pPr>
                      <a:r>
                        <a:rPr lang="en-US" sz="1800" b="0" dirty="0">
                          <a:latin typeface="+mn-lt"/>
                          <a:ea typeface="Calibri" panose="020F0502020204030204"/>
                          <a:cs typeface="Mangal"/>
                        </a:rPr>
                        <a:t>Course Outcomes (CO)</a:t>
                      </a: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0" dirty="0">
                          <a:latin typeface="+mn-lt"/>
                          <a:ea typeface="Calibri" panose="020F0502020204030204"/>
                          <a:cs typeface="Mangal"/>
                        </a:rPr>
                        <a:t>CO Description</a:t>
                      </a: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0" dirty="0">
                          <a:latin typeface="+mn-lt"/>
                          <a:ea typeface="Calibri" panose="020F0502020204030204"/>
                          <a:cs typeface="Mangal"/>
                        </a:rPr>
                        <a:t>Blooms’ Taxonomy</a:t>
                      </a: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47455">
                <a:tc>
                  <a:txBody>
                    <a:bodyPr/>
                    <a:lstStyle/>
                    <a:p>
                      <a:pPr marL="0" marR="0" algn="ctr">
                        <a:lnSpc>
                          <a:spcPct val="115000"/>
                        </a:lnSpc>
                        <a:spcBef>
                          <a:spcPts val="0"/>
                        </a:spcBef>
                        <a:spcAft>
                          <a:spcPts val="0"/>
                        </a:spcAft>
                      </a:pPr>
                      <a:r>
                        <a:rPr lang="en-US" sz="1800" b="0" dirty="0">
                          <a:latin typeface="+mn-lt"/>
                          <a:ea typeface="Calibri" panose="020F0502020204030204"/>
                          <a:cs typeface="Calibri" panose="020F0502020204030204"/>
                        </a:rPr>
                        <a:t>CO1</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800" b="0" i="0" u="none" strike="noStrike" cap="none" dirty="0">
                          <a:solidFill>
                            <a:schemeClr val="tx1"/>
                          </a:solidFill>
                          <a:effectLst/>
                          <a:latin typeface="+mn-lt"/>
                          <a:ea typeface="+mn-ea"/>
                          <a:cs typeface="+mn-cs"/>
                          <a:sym typeface="Arial" panose="020B0604020202020204"/>
                        </a:rPr>
                        <a:t>Recalling the basic facts and explaining the basic ideas of Web technology and web hosting.</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panose="020B0604020202020204"/>
                        </a:rPr>
                        <a:t> K2</a:t>
                      </a:r>
                      <a:endParaRPr lang="en-US" sz="1800" b="0" dirty="0">
                        <a:latin typeface="Calibri" panose="020F0502020204030204"/>
                        <a:ea typeface="Calibri" panose="020F0502020204030204"/>
                        <a:cs typeface="Times New Roman" panose="02020603050405020304"/>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47455">
                <a:tc>
                  <a:txBody>
                    <a:bodyPr/>
                    <a:lstStyle/>
                    <a:p>
                      <a:pPr marL="0" marR="0" algn="ctr">
                        <a:lnSpc>
                          <a:spcPct val="115000"/>
                        </a:lnSpc>
                        <a:spcBef>
                          <a:spcPts val="0"/>
                        </a:spcBef>
                        <a:spcAft>
                          <a:spcPts val="0"/>
                        </a:spcAft>
                      </a:pPr>
                      <a:r>
                        <a:rPr lang="en-US" sz="1800" b="0">
                          <a:latin typeface="+mn-lt"/>
                          <a:ea typeface="Calibri" panose="020F0502020204030204"/>
                          <a:cs typeface="Calibri" panose="020F0502020204030204"/>
                        </a:rPr>
                        <a:t>CO2</a:t>
                      </a:r>
                      <a:endParaRPr lang="en-US" sz="1800" b="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15000"/>
                        </a:lnSpc>
                        <a:spcBef>
                          <a:spcPts val="0"/>
                        </a:spcBef>
                        <a:spcAft>
                          <a:spcPts val="0"/>
                        </a:spcAft>
                        <a:buClr>
                          <a:srgbClr val="000000"/>
                        </a:buClr>
                        <a:buSzTx/>
                        <a:buFont typeface="Arial" panose="020B0604020202020204"/>
                        <a:buNone/>
                        <a:defRPr/>
                      </a:pPr>
                      <a:r>
                        <a:rPr lang="en-IN" sz="1800" b="0" i="0" u="none" strike="noStrike" cap="none" dirty="0">
                          <a:solidFill>
                            <a:schemeClr val="tx1"/>
                          </a:solidFill>
                          <a:effectLst/>
                          <a:latin typeface="+mn-lt"/>
                          <a:ea typeface="+mn-ea"/>
                          <a:cs typeface="+mn-cs"/>
                          <a:sym typeface="Arial" panose="020B0604020202020204"/>
                        </a:rPr>
                        <a:t>Applying and creating various HTML5 semantic elements and application with working on HTML forms for user input.</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panose="020B0604020202020204"/>
                        </a:rPr>
                        <a:t> K6</a:t>
                      </a:r>
                      <a:endParaRPr lang="en-US" sz="1800" b="0" dirty="0">
                        <a:latin typeface="Calibri" panose="020F0502020204030204"/>
                        <a:ea typeface="Calibri" panose="020F0502020204030204"/>
                        <a:cs typeface="Times New Roman" panose="02020603050405020304"/>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17905">
                <a:tc>
                  <a:txBody>
                    <a:bodyPr/>
                    <a:lstStyle/>
                    <a:p>
                      <a:pPr marL="0" marR="0" algn="ctr">
                        <a:lnSpc>
                          <a:spcPct val="115000"/>
                        </a:lnSpc>
                        <a:spcBef>
                          <a:spcPts val="0"/>
                        </a:spcBef>
                        <a:spcAft>
                          <a:spcPts val="0"/>
                        </a:spcAft>
                      </a:pPr>
                      <a:r>
                        <a:rPr lang="en-US" sz="1800" b="0" dirty="0">
                          <a:latin typeface="+mn-lt"/>
                          <a:ea typeface="Calibri" panose="020F0502020204030204"/>
                          <a:cs typeface="Calibri" panose="020F0502020204030204"/>
                        </a:rPr>
                        <a:t>CO3</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365"/>
                        </a:spcBef>
                        <a:spcAft>
                          <a:spcPct val="0"/>
                        </a:spcAft>
                        <a:buClr>
                          <a:srgbClr val="000000"/>
                        </a:buClr>
                        <a:defRPr/>
                      </a:pPr>
                      <a:r>
                        <a:rPr lang="en-IN" sz="1800" b="0" i="0" u="none" strike="noStrike" cap="none" dirty="0">
                          <a:solidFill>
                            <a:schemeClr val="tx1"/>
                          </a:solidFill>
                          <a:effectLst/>
                          <a:latin typeface="+mn-lt"/>
                          <a:ea typeface="+mn-ea"/>
                          <a:cs typeface="+mn-cs"/>
                          <a:sym typeface="Arial" panose="020B0604020202020204"/>
                        </a:rPr>
                        <a:t>Understanding and applying the concepts of Creating Style Sheet (CSS)3 and bootstrap.</a:t>
                      </a:r>
                      <a:endParaRPr lang="en-US" sz="1800" b="0" dirty="0">
                        <a:latin typeface="Times New Roman" panose="02020603050405020304" pitchFamily="18" charset="0"/>
                        <a:cs typeface="Times New Roman" panose="02020603050405020304" pitchFamily="18" charset="0"/>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panose="020B0604020202020204"/>
                        </a:rPr>
                        <a:t> K3</a:t>
                      </a:r>
                      <a:endParaRPr lang="en-US" sz="1800" b="0" dirty="0">
                        <a:latin typeface="Calibri" panose="020F0502020204030204"/>
                        <a:ea typeface="Calibri" panose="020F0502020204030204"/>
                        <a:cs typeface="Times New Roman" panose="02020603050405020304"/>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10591">
                <a:tc>
                  <a:txBody>
                    <a:bodyPr/>
                    <a:lstStyle/>
                    <a:p>
                      <a:pPr marL="0" marR="0" algn="ctr">
                        <a:lnSpc>
                          <a:spcPct val="115000"/>
                        </a:lnSpc>
                        <a:spcBef>
                          <a:spcPts val="0"/>
                        </a:spcBef>
                        <a:spcAft>
                          <a:spcPts val="0"/>
                        </a:spcAft>
                      </a:pPr>
                      <a:r>
                        <a:rPr lang="en-US" sz="1800" b="0">
                          <a:latin typeface="+mn-lt"/>
                          <a:ea typeface="Calibri" panose="020F0502020204030204"/>
                          <a:cs typeface="Calibri" panose="020F0502020204030204"/>
                        </a:rPr>
                        <a:t>CO4</a:t>
                      </a:r>
                      <a:endParaRPr lang="en-US" sz="1800" b="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800" b="0" i="0" u="none" strike="noStrike" cap="none" dirty="0">
                          <a:solidFill>
                            <a:schemeClr val="tx1"/>
                          </a:solidFill>
                          <a:effectLst/>
                          <a:latin typeface="+mn-lt"/>
                          <a:ea typeface="+mn-ea"/>
                          <a:cs typeface="+mn-cs"/>
                          <a:sym typeface="Arial" panose="020B0604020202020204"/>
                        </a:rPr>
                        <a:t>Analysing and implementing  concept of Java Script and its applications.</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panose="020B0604020202020204"/>
                        </a:rPr>
                        <a:t> K5</a:t>
                      </a:r>
                      <a:endParaRPr lang="en-US" sz="1800" b="0" dirty="0">
                        <a:latin typeface="Calibri" panose="020F0502020204030204"/>
                        <a:ea typeface="Calibri" panose="020F0502020204030204"/>
                        <a:cs typeface="Times New Roman" panose="02020603050405020304"/>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23873">
                <a:tc>
                  <a:txBody>
                    <a:bodyPr/>
                    <a:lstStyle/>
                    <a:p>
                      <a:pPr marL="0" marR="0" algn="ctr">
                        <a:lnSpc>
                          <a:spcPct val="115000"/>
                        </a:lnSpc>
                        <a:spcBef>
                          <a:spcPts val="0"/>
                        </a:spcBef>
                        <a:spcAft>
                          <a:spcPts val="0"/>
                        </a:spcAft>
                      </a:pPr>
                      <a:r>
                        <a:rPr lang="en-US" sz="1800" b="0" dirty="0">
                          <a:latin typeface="+mn-lt"/>
                          <a:ea typeface="Calibri" panose="020F0502020204030204"/>
                          <a:cs typeface="Calibri" panose="020F0502020204030204"/>
                        </a:rPr>
                        <a:t>CO5</a:t>
                      </a:r>
                      <a:endParaRPr lang="en-US" sz="1800" b="0" dirty="0">
                        <a:latin typeface="+mn-lt"/>
                        <a:ea typeface="Calibri" panose="020F0502020204030204"/>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365"/>
                        </a:spcBef>
                        <a:spcAft>
                          <a:spcPct val="0"/>
                        </a:spcAft>
                        <a:buClr>
                          <a:srgbClr val="000000"/>
                        </a:buClr>
                        <a:defRPr/>
                      </a:pPr>
                      <a:r>
                        <a:rPr lang="en-IN" sz="1800" b="0" i="0" u="none" strike="noStrike" cap="none" dirty="0">
                          <a:solidFill>
                            <a:schemeClr val="tx1"/>
                          </a:solidFill>
                          <a:effectLst/>
                          <a:latin typeface="+mn-lt"/>
                          <a:ea typeface="+mn-ea"/>
                          <a:cs typeface="+mn-cs"/>
                          <a:sym typeface="Arial" panose="020B0604020202020204"/>
                        </a:rPr>
                        <a:t>Creating and evaluating dynamic web pages using the concept of PHP</a:t>
                      </a:r>
                      <a:endParaRPr lang="en-US" altLang="en-US" sz="1800" b="0" dirty="0">
                        <a:latin typeface="Times New Roman" panose="02020603050405020304" pitchFamily="18" charset="0"/>
                        <a:cs typeface="Times New Roman" panose="02020603050405020304" pitchFamily="18" charset="0"/>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panose="020B0604020202020204"/>
                        </a:rPr>
                        <a:t> K6</a:t>
                      </a:r>
                      <a:endParaRPr lang="en-US" sz="1800" b="0" dirty="0">
                        <a:latin typeface="Calibri" panose="020F0502020204030204"/>
                        <a:ea typeface="Calibri" panose="020F0502020204030204"/>
                        <a:cs typeface="Times New Roman" panose="02020603050405020304"/>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fld id="{CB8C8708-09F9-4FD3-8CAC-B4DDD84918B4}" type="datetime1">
              <a:rPr lang="en-US" smtClean="0"/>
              <a:t>1/7/2025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F9DA4219-3DCE-43B3-ADC9-B3B50DBA29F8}" type="slidenum">
              <a:rPr lang="en-US" altLang="en-US" smtClean="0"/>
              <a:t>16</a:t>
            </a:fld>
            <a:endParaRPr lang="en-US" altLang="en-US"/>
          </a:p>
        </p:txBody>
      </p:sp>
      <p:sp>
        <p:nvSpPr>
          <p:cNvPr id="3" name="object 7"/>
          <p:cNvSpPr txBox="1">
            <a:spLocks noChangeArrowheads="1"/>
          </p:cNvSpPr>
          <p:nvPr/>
        </p:nvSpPr>
        <p:spPr bwMode="auto">
          <a:xfrm>
            <a:off x="2057400" y="871538"/>
            <a:ext cx="8305800" cy="550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285750" indent="-27305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1. Engineering knowledge: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2. Problem analysis: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3. Design/development of solutions: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4. Conduct investigations of complex problems: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5. Modern tool usage:</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6. The engineer and society:</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7. Environment and sustainability: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8. Ethics:</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9. Individual and team work: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10. Communication: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11. Project management and finance: </a:t>
            </a:r>
          </a:p>
          <a:p>
            <a:pPr>
              <a:lnSpc>
                <a:spcPct val="150000"/>
              </a:lnSpc>
              <a:buClr>
                <a:srgbClr val="AB859B"/>
              </a:buClr>
              <a:buSzPct val="95000"/>
            </a:pPr>
            <a:r>
              <a:rPr lang="en-US" altLang="en-US" sz="2000" dirty="0">
                <a:latin typeface="Times New Roman" panose="02020603050405020304" pitchFamily="18" charset="0"/>
                <a:cs typeface="Times New Roman" panose="02020603050405020304" pitchFamily="18" charset="0"/>
              </a:rPr>
              <a:t>12. Life-long learning</a:t>
            </a:r>
          </a:p>
        </p:txBody>
      </p:sp>
      <p:sp>
        <p:nvSpPr>
          <p:cNvPr id="27652" name="Footer Placeholder 5"/>
          <p:cNvSpPr>
            <a:spLocks noGrp="1"/>
          </p:cNvSpPr>
          <p:nvPr>
            <p:ph type="ftr" sz="quarter" idx="12"/>
          </p:nvPr>
        </p:nvSpPr>
        <p:spPr>
          <a:xfrm>
            <a:off x="4565650" y="6356351"/>
            <a:ext cx="4191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1" name="Title 1"/>
          <p:cNvSpPr txBox="1"/>
          <p:nvPr/>
        </p:nvSpPr>
        <p:spPr>
          <a:xfrm>
            <a:off x="2895600" y="-5080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dirty="0"/>
              <a:t>Program Outcome</a:t>
            </a:r>
          </a:p>
        </p:txBody>
      </p:sp>
      <p:sp>
        <p:nvSpPr>
          <p:cNvPr id="2" name="Date Placeholder 1"/>
          <p:cNvSpPr>
            <a:spLocks noGrp="1"/>
          </p:cNvSpPr>
          <p:nvPr>
            <p:ph type="dt" sz="half" idx="10"/>
          </p:nvPr>
        </p:nvSpPr>
        <p:spPr/>
        <p:txBody>
          <a:bodyPr/>
          <a:lstStyle/>
          <a:p>
            <a:fld id="{04861631-80ED-41C9-BFE3-1FFDB4B47C8D}" type="datetime1">
              <a:rPr lang="en-US" smtClean="0"/>
              <a:t>1/7/2025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10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10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10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1000"/>
                                        <p:tgtEl>
                                          <p:spTgt spid="3">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1000"/>
                                        <p:tgtEl>
                                          <p:spTgt spid="3">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ox(in)">
                                      <p:cBhvr>
                                        <p:cTn id="25" dur="1000"/>
                                        <p:tgtEl>
                                          <p:spTgt spid="3">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ox(in)">
                                      <p:cBhvr>
                                        <p:cTn id="28" dur="1000"/>
                                        <p:tgtEl>
                                          <p:spTgt spid="3">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ox(in)">
                                      <p:cBhvr>
                                        <p:cTn id="31" dur="1000"/>
                                        <p:tgtEl>
                                          <p:spTgt spid="3">
                                            <p:txEl>
                                              <p:pRg st="8" end="8"/>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ox(in)">
                                      <p:cBhvr>
                                        <p:cTn id="34" dur="1000"/>
                                        <p:tgtEl>
                                          <p:spTgt spid="3">
                                            <p:txEl>
                                              <p:pRg st="9" end="9"/>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ox(in)">
                                      <p:cBhvr>
                                        <p:cTn id="37" dur="1000"/>
                                        <p:tgtEl>
                                          <p:spTgt spid="3">
                                            <p:txEl>
                                              <p:pRg st="10" end="10"/>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ox(in)">
                                      <p:cBhvr>
                                        <p:cTn id="40"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Google Shape;138;p17"/>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17</a:t>
            </a:fld>
            <a:endParaRPr lang="en-US" altLang="en-US"/>
          </a:p>
        </p:txBody>
      </p:sp>
      <p:sp>
        <p:nvSpPr>
          <p:cNvPr id="139" name="Google Shape;139;p17"/>
          <p:cNvSpPr txBox="1"/>
          <p:nvPr/>
        </p:nvSpPr>
        <p:spPr>
          <a:xfrm>
            <a:off x="2876550" y="8255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50"/>
              </a:srgbClr>
            </a:outerShdw>
          </a:effectLst>
        </p:spPr>
        <p:txBody>
          <a:bodyPr spcFirstLastPara="1" lIns="91425" tIns="45700" rIns="91425" bIns="45700" anchor="ctr"/>
          <a:lstStyle/>
          <a:p>
            <a:pPr algn="ctr">
              <a:buClr>
                <a:schemeClr val="dk1"/>
              </a:buClr>
              <a:buSzPts val="2400"/>
              <a:defRPr/>
            </a:pPr>
            <a:r>
              <a:rPr lang="en-US"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CO-PO</a:t>
            </a:r>
            <a:r>
              <a:rPr lang="en-US" sz="32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Mapping</a:t>
            </a:r>
            <a:endParaRPr sz="2800" kern="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28676" name="Google Shape;141;p17"/>
          <p:cNvSpPr txBox="1">
            <a:spLocks noChangeArrowheads="1"/>
          </p:cNvSpPr>
          <p:nvPr/>
        </p:nvSpPr>
        <p:spPr bwMode="auto">
          <a:xfrm>
            <a:off x="1828800" y="928689"/>
            <a:ext cx="4933950" cy="278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nSpc>
                <a:spcPct val="115000"/>
              </a:lnSpc>
              <a:spcBef>
                <a:spcPts val="1200"/>
              </a:spcBef>
              <a:buNone/>
            </a:pPr>
            <a:endParaRPr lang="en-US" altLang="en-US">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r>
              <a:rPr lang="en-US" altLang="en-US" sz="1100">
                <a:latin typeface="Times New Roman" panose="02020603050405020304" pitchFamily="18" charset="0"/>
                <a:cs typeface="Times New Roman" panose="02020603050405020304" pitchFamily="18" charset="0"/>
                <a:sym typeface="Times New Roman" panose="02020603050405020304" pitchFamily="18" charset="0"/>
              </a:rPr>
              <a:t>  </a:t>
            </a: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r>
              <a:rPr lang="en-US" altLang="en-US" sz="1100">
                <a:latin typeface="Times New Roman" panose="02020603050405020304" pitchFamily="18" charset="0"/>
                <a:cs typeface="Times New Roman" panose="02020603050405020304" pitchFamily="18" charset="0"/>
                <a:sym typeface="Times New Roman" panose="02020603050405020304" pitchFamily="18" charset="0"/>
              </a:rPr>
              <a:t>                         </a:t>
            </a: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a:lnSpc>
                <a:spcPct val="115000"/>
              </a:lnSpc>
              <a:spcBef>
                <a:spcPts val="1200"/>
              </a:spcBef>
              <a:spcAft>
                <a:spcPts val="1200"/>
              </a:spcAft>
              <a:buNone/>
            </a:pPr>
            <a:r>
              <a:rPr lang="en-US" altLang="en-US" sz="110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sym typeface="Times New Roman" panose="02020603050405020304" pitchFamily="18" charset="0"/>
              </a:rPr>
              <a:t> </a:t>
            </a:r>
          </a:p>
        </p:txBody>
      </p:sp>
      <p:sp>
        <p:nvSpPr>
          <p:cNvPr id="28677" name="Google Shape;142;p17"/>
          <p:cNvSpPr txBox="1">
            <a:spLocks noChangeArrowheads="1"/>
          </p:cNvSpPr>
          <p:nvPr/>
        </p:nvSpPr>
        <p:spPr bwMode="auto">
          <a:xfrm>
            <a:off x="2616200" y="790576"/>
            <a:ext cx="734853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lnSpc>
                <a:spcPct val="115000"/>
              </a:lnSpc>
              <a:spcBef>
                <a:spcPts val="1200"/>
              </a:spcBef>
              <a:buNone/>
            </a:pPr>
            <a: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t>Mapping of Course Outcomes and Program Outcomes</a:t>
            </a:r>
            <a:r>
              <a:rPr lang="en-US" altLang="en-US" sz="2200" dirty="0">
                <a:latin typeface="Times New Roman" panose="02020603050405020304" pitchFamily="18" charset="0"/>
                <a:cs typeface="Times New Roman" panose="02020603050405020304" pitchFamily="18" charset="0"/>
                <a:sym typeface="Times New Roman" panose="02020603050405020304" pitchFamily="18" charset="0"/>
              </a:rPr>
              <a:t>:</a:t>
            </a:r>
          </a:p>
          <a:p>
            <a:pPr>
              <a:spcBef>
                <a:spcPts val="1200"/>
              </a:spcBef>
              <a:buNone/>
            </a:pPr>
            <a:endParaRPr lang="en-US" altLang="en-US" dirty="0">
              <a:latin typeface="Calibri" panose="020F0502020204030204" pitchFamily="34" charset="0"/>
              <a:cs typeface="Times New Roman" panose="02020603050405020304" pitchFamily="18" charset="0"/>
              <a:sym typeface="Calibri" panose="020F0502020204030204" pitchFamily="34" charset="0"/>
            </a:endParaRPr>
          </a:p>
        </p:txBody>
      </p:sp>
      <p:sp>
        <p:nvSpPr>
          <p:cNvPr id="28678" name="Google Shape;144;p17"/>
          <p:cNvSpPr>
            <a:spLocks noGrp="1"/>
          </p:cNvSpPr>
          <p:nvPr>
            <p:ph type="ftr" sz="quarter" idx="12"/>
          </p:nvPr>
        </p:nvSpPr>
        <p:spPr>
          <a:xfrm>
            <a:off x="3962400" y="640080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graphicFrame>
        <p:nvGraphicFramePr>
          <p:cNvPr id="12" name="Google Shape;143;p17"/>
          <p:cNvGraphicFramePr>
            <a:graphicFrameLocks noGrp="1"/>
          </p:cNvGraphicFramePr>
          <p:nvPr/>
        </p:nvGraphicFramePr>
        <p:xfrm>
          <a:off x="1828801" y="1352551"/>
          <a:ext cx="8610601" cy="4914790"/>
        </p:xfrm>
        <a:graphic>
          <a:graphicData uri="http://schemas.openxmlformats.org/drawingml/2006/table">
            <a:tbl>
              <a:tblPr/>
              <a:tblGrid>
                <a:gridCol w="784020">
                  <a:extLst>
                    <a:ext uri="{9D8B030D-6E8A-4147-A177-3AD203B41FA5}">
                      <a16:colId xmlns:a16="http://schemas.microsoft.com/office/drawing/2014/main" val="20000"/>
                    </a:ext>
                  </a:extLst>
                </a:gridCol>
                <a:gridCol w="593403">
                  <a:extLst>
                    <a:ext uri="{9D8B030D-6E8A-4147-A177-3AD203B41FA5}">
                      <a16:colId xmlns:a16="http://schemas.microsoft.com/office/drawing/2014/main" val="20001"/>
                    </a:ext>
                  </a:extLst>
                </a:gridCol>
                <a:gridCol w="606716">
                  <a:extLst>
                    <a:ext uri="{9D8B030D-6E8A-4147-A177-3AD203B41FA5}">
                      <a16:colId xmlns:a16="http://schemas.microsoft.com/office/drawing/2014/main" val="20002"/>
                    </a:ext>
                  </a:extLst>
                </a:gridCol>
                <a:gridCol w="642928">
                  <a:extLst>
                    <a:ext uri="{9D8B030D-6E8A-4147-A177-3AD203B41FA5}">
                      <a16:colId xmlns:a16="http://schemas.microsoft.com/office/drawing/2014/main" val="20003"/>
                    </a:ext>
                  </a:extLst>
                </a:gridCol>
                <a:gridCol w="606473">
                  <a:extLst>
                    <a:ext uri="{9D8B030D-6E8A-4147-A177-3AD203B41FA5}">
                      <a16:colId xmlns:a16="http://schemas.microsoft.com/office/drawing/2014/main" val="20004"/>
                    </a:ext>
                  </a:extLst>
                </a:gridCol>
                <a:gridCol w="647899">
                  <a:extLst>
                    <a:ext uri="{9D8B030D-6E8A-4147-A177-3AD203B41FA5}">
                      <a16:colId xmlns:a16="http://schemas.microsoft.com/office/drawing/2014/main" val="20005"/>
                    </a:ext>
                  </a:extLst>
                </a:gridCol>
                <a:gridCol w="603159">
                  <a:extLst>
                    <a:ext uri="{9D8B030D-6E8A-4147-A177-3AD203B41FA5}">
                      <a16:colId xmlns:a16="http://schemas.microsoft.com/office/drawing/2014/main" val="20006"/>
                    </a:ext>
                  </a:extLst>
                </a:gridCol>
                <a:gridCol w="631327">
                  <a:extLst>
                    <a:ext uri="{9D8B030D-6E8A-4147-A177-3AD203B41FA5}">
                      <a16:colId xmlns:a16="http://schemas.microsoft.com/office/drawing/2014/main" val="20007"/>
                    </a:ext>
                  </a:extLst>
                </a:gridCol>
                <a:gridCol w="631328">
                  <a:extLst>
                    <a:ext uri="{9D8B030D-6E8A-4147-A177-3AD203B41FA5}">
                      <a16:colId xmlns:a16="http://schemas.microsoft.com/office/drawing/2014/main" val="20008"/>
                    </a:ext>
                  </a:extLst>
                </a:gridCol>
                <a:gridCol w="631327">
                  <a:extLst>
                    <a:ext uri="{9D8B030D-6E8A-4147-A177-3AD203B41FA5}">
                      <a16:colId xmlns:a16="http://schemas.microsoft.com/office/drawing/2014/main" val="20009"/>
                    </a:ext>
                  </a:extLst>
                </a:gridCol>
                <a:gridCol w="778805">
                  <a:extLst>
                    <a:ext uri="{9D8B030D-6E8A-4147-A177-3AD203B41FA5}">
                      <a16:colId xmlns:a16="http://schemas.microsoft.com/office/drawing/2014/main" val="20010"/>
                    </a:ext>
                  </a:extLst>
                </a:gridCol>
                <a:gridCol w="719151">
                  <a:extLst>
                    <a:ext uri="{9D8B030D-6E8A-4147-A177-3AD203B41FA5}">
                      <a16:colId xmlns:a16="http://schemas.microsoft.com/office/drawing/2014/main" val="20011"/>
                    </a:ext>
                  </a:extLst>
                </a:gridCol>
                <a:gridCol w="734065">
                  <a:extLst>
                    <a:ext uri="{9D8B030D-6E8A-4147-A177-3AD203B41FA5}">
                      <a16:colId xmlns:a16="http://schemas.microsoft.com/office/drawing/2014/main" val="20012"/>
                    </a:ext>
                  </a:extLst>
                </a:gridCol>
              </a:tblGrid>
              <a:tr h="734617">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endParaRPr kumimoji="0" lang="en-US" sz="12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PO1</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PO2</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PO3</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PO4</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PO5</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PO6</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PO7</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PO8</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PO9</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PO10</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PO11</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PO12</a:t>
                      </a:r>
                      <a:endParaRPr kumimoji="0" lang="en-US" sz="1800" b="1" i="0" u="none" strike="noStrike" cap="none" normalizeH="0" baseline="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85255">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r>
                        <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rPr>
                        <a:t> ACSE0505 1.1                             </a:t>
                      </a: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3</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3</a:t>
                      </a:r>
                      <a:endParaRPr kumimoji="0" lang="en-US" sz="18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extLst>
                  <a:ext uri="{0D108BD9-81ED-4DB2-BD59-A6C34878D82A}">
                    <a16:rowId xmlns:a16="http://schemas.microsoft.com/office/drawing/2014/main" val="10001"/>
                  </a:ext>
                </a:extLst>
              </a:tr>
              <a:tr h="551021">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r>
                        <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rPr>
                        <a:t>ACSE0505 1.2</a:t>
                      </a: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1</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703060">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defRPr/>
                      </a:pPr>
                      <a:r>
                        <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rPr>
                        <a:t>ACSE0505 1.3</a:t>
                      </a:r>
                    </a:p>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endPar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703060">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defRPr/>
                      </a:pPr>
                      <a:r>
                        <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rPr>
                        <a:t>ACSE0505 1.4</a:t>
                      </a:r>
                    </a:p>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endPar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703060">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defRPr/>
                      </a:pPr>
                      <a:r>
                        <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rPr>
                        <a:t>ACSE0505 1.5</a:t>
                      </a:r>
                    </a:p>
                    <a:p>
                      <a:pPr marL="0" marR="0" lvl="0" indent="0" algn="ctr" defTabSz="914400" rtl="0" eaLnBrk="1" fontAlgn="base" latinLnBrk="0" hangingPunct="1">
                        <a:lnSpc>
                          <a:spcPct val="115000"/>
                        </a:lnSpc>
                        <a:spcBef>
                          <a:spcPct val="0"/>
                        </a:spcBef>
                        <a:spcAft>
                          <a:spcPts val="1000"/>
                        </a:spcAft>
                        <a:buClr>
                          <a:srgbClr val="000000"/>
                        </a:buClr>
                        <a:buSzTx/>
                        <a:buFont typeface="Arial" panose="020B0604020202020204" pitchFamily="34" charset="0"/>
                        <a:buNone/>
                      </a:pPr>
                      <a:endParaRPr kumimoji="0" lang="en-US" sz="1200" b="1" i="0" u="none" strike="noStrike" cap="none" normalizeH="0" baseline="0" dirty="0">
                        <a:ln>
                          <a:noFill/>
                        </a:ln>
                        <a:solidFill>
                          <a:srgbClr val="000000"/>
                        </a:solidFill>
                        <a:effectLst/>
                        <a:latin typeface="+mn-lt"/>
                        <a:ea typeface="Calibri" panose="020F0502020204030204" pitchFamily="34" charset="0"/>
                        <a:cs typeface="Times New Roman" panose="02020603050405020304" pitchFamily="18" charset="0"/>
                        <a:sym typeface="Arial" panose="020B0604020202020204" pitchFamily="34" charset="0"/>
                      </a:endParaRP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1"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1"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panose="020B0604020202020204" pitchFamily="34" charset="0"/>
                        </a:rPr>
                        <a:t>3</a:t>
                      </a:r>
                      <a:endParaRPr kumimoji="0" lang="en-US" sz="1800" b="1"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763376">
                <a:tc>
                  <a:txBody>
                    <a:bodyPr/>
                    <a:lstStyle/>
                    <a:p>
                      <a:pPr marL="0" marR="0" lvl="0" indent="0" algn="just"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Average</a:t>
                      </a:r>
                      <a:endParaRPr kumimoji="0" lang="en-US" sz="14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rPr>
                        <a:t>3</a:t>
                      </a:r>
                    </a:p>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endParaRPr kumimoji="0" lang="en-US" sz="1800" b="0" i="0" u="none" strike="noStrike" cap="none" normalizeH="0" baseline="0" dirty="0">
                        <a:ln>
                          <a:noFill/>
                        </a:ln>
                        <a:solidFill>
                          <a:srgbClr val="000000"/>
                        </a:solidFill>
                        <a:effectLst/>
                        <a:latin typeface="Times New Roman" panose="02020603050405020304" pitchFamily="18" charset="0"/>
                        <a:ea typeface="+mn-ea"/>
                        <a:cs typeface="Times New Roman" panose="02020603050405020304" pitchFamily="18" charset="0"/>
                        <a:sym typeface="Arial" panose="020B0604020202020204"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2.4</a:t>
                      </a:r>
                      <a:endParaRPr kumimoji="0" 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2.8</a:t>
                      </a:r>
                      <a:endParaRPr kumimoji="0" 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rPr>
                        <a:t>1.6</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2.6</a:t>
                      </a: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1.8</a:t>
                      </a: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1.8</a:t>
                      </a: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1.6</a:t>
                      </a: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3</a:t>
                      </a:r>
                      <a:endParaRPr kumimoji="0" lang="en-US" sz="180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2.2</a:t>
                      </a:r>
                      <a:endParaRPr kumimoji="0" 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pPr>
                      <a:r>
                        <a:rPr kumimoji="0" 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sym typeface="Arial" panose="020B0604020202020204" pitchFamily="34" charset="0"/>
                        </a:rPr>
                        <a:t>3</a:t>
                      </a:r>
                      <a:endParaRPr kumimoji="0" 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fld id="{55F19985-1849-45A2-972B-40C205E1F244}" type="datetime1">
              <a:rPr lang="en-US" smtClean="0"/>
              <a:t>1/7/2025</a:t>
            </a:fld>
            <a:endParaRPr lang="en-US"/>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18</a:t>
            </a:fld>
            <a:endParaRPr lang="en-US" altLang="en-US"/>
          </a:p>
        </p:txBody>
      </p:sp>
      <p:sp>
        <p:nvSpPr>
          <p:cNvPr id="7" name="Title 1"/>
          <p:cNvSpPr txBox="1"/>
          <p:nvPr/>
        </p:nvSpPr>
        <p:spPr>
          <a:xfrm>
            <a:off x="2895600" y="-206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lstStyle/>
          <a:p>
            <a:pPr algn="ctr">
              <a:defRPr/>
            </a:pPr>
            <a:r>
              <a:rPr lang="en-US" sz="2800" dirty="0"/>
              <a:t>Result Analysis(2023-24) </a:t>
            </a:r>
          </a:p>
          <a:p>
            <a:pPr algn="ctr">
              <a:defRPr/>
            </a:pPr>
            <a:endParaRPr lang="en-US" sz="2800" dirty="0"/>
          </a:p>
        </p:txBody>
      </p:sp>
      <p:sp>
        <p:nvSpPr>
          <p:cNvPr id="34821" name="Footer Placeholder 4"/>
          <p:cNvSpPr>
            <a:spLocks noGrp="1"/>
          </p:cNvSpPr>
          <p:nvPr>
            <p:ph type="ftr" sz="quarter" idx="12"/>
          </p:nvPr>
        </p:nvSpPr>
        <p:spPr>
          <a:xfrm>
            <a:off x="3581400" y="6335347"/>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3A6C6806-8D9D-43BD-913C-CC9A89B986F2}" type="datetime1">
              <a:rPr lang="en-US" smtClean="0"/>
              <a:t>1/7/2025</a:t>
            </a:fld>
            <a:endParaRPr lang="en-US"/>
          </a:p>
        </p:txBody>
      </p:sp>
      <p:sp>
        <p:nvSpPr>
          <p:cNvPr id="5" name="TextBox 4"/>
          <p:cNvSpPr txBox="1"/>
          <p:nvPr/>
        </p:nvSpPr>
        <p:spPr>
          <a:xfrm>
            <a:off x="2209800" y="2286000"/>
            <a:ext cx="7848600" cy="369332"/>
          </a:xfrm>
          <a:prstGeom prst="rect">
            <a:avLst/>
          </a:prstGeom>
          <a:noFill/>
        </p:spPr>
        <p:txBody>
          <a:bodyPr wrap="square" rtlCol="0">
            <a:spAutoFit/>
          </a:bodyPr>
          <a:lstStyle/>
          <a:p>
            <a:endParaRPr lang="en-US" dirty="0"/>
          </a:p>
        </p:txBody>
      </p:sp>
      <p:pic>
        <p:nvPicPr>
          <p:cNvPr id="6" name="Picture 5">
            <a:extLst>
              <a:ext uri="{FF2B5EF4-FFF2-40B4-BE49-F238E27FC236}">
                <a16:creationId xmlns:a16="http://schemas.microsoft.com/office/drawing/2014/main" id="{A5432C65-B4E0-2B71-1978-FC40720A4BAF}"/>
              </a:ext>
            </a:extLst>
          </p:cNvPr>
          <p:cNvPicPr>
            <a:picLocks noChangeAspect="1"/>
          </p:cNvPicPr>
          <p:nvPr/>
        </p:nvPicPr>
        <p:blipFill>
          <a:blip r:embed="rId2"/>
          <a:stretch>
            <a:fillRect/>
          </a:stretch>
        </p:blipFill>
        <p:spPr>
          <a:xfrm>
            <a:off x="1524000" y="1865620"/>
            <a:ext cx="9144000" cy="132851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2"/>
          </p:nvPr>
        </p:nvSpPr>
        <p:spPr>
          <a:xfrm>
            <a:off x="4114801" y="6335347"/>
            <a:ext cx="4724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0723"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19</a:t>
            </a:fld>
            <a:endParaRPr lang="en-US" altLang="en-US"/>
          </a:p>
        </p:txBody>
      </p:sp>
      <p:sp>
        <p:nvSpPr>
          <p:cNvPr id="7" name="Title 1"/>
          <p:cNvSpPr txBox="1"/>
          <p:nvPr/>
        </p:nvSpPr>
        <p:spPr>
          <a:xfrm>
            <a:off x="2987676" y="39688"/>
            <a:ext cx="7680325"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Calibri" panose="020F0502020204030204" pitchFamily="34" charset="0"/>
                <a:ea typeface="Calibri" panose="020F0502020204030204" pitchFamily="34" charset="0"/>
                <a:cs typeface="Mangal" panose="02040503050203030202" pitchFamily="18" charset="0"/>
              </a:rPr>
              <a:t>Program Specific Outcomes</a:t>
            </a:r>
          </a:p>
        </p:txBody>
      </p:sp>
      <p:sp>
        <p:nvSpPr>
          <p:cNvPr id="9" name="Content Placeholder 8"/>
          <p:cNvSpPr>
            <a:spLocks noGrp="1"/>
          </p:cNvSpPr>
          <p:nvPr>
            <p:ph idx="1"/>
          </p:nvPr>
        </p:nvSpPr>
        <p:spPr>
          <a:xfrm>
            <a:off x="1981200" y="1143001"/>
            <a:ext cx="8229600" cy="4983163"/>
          </a:xfrm>
        </p:spPr>
        <p:txBody>
          <a:bodyPr>
            <a:normAutofit/>
          </a:bodyPr>
          <a:lstStyle/>
          <a:p>
            <a:pPr algn="just">
              <a:buFont typeface="Wingdings" panose="05000000000000000000" pitchFamily="2" charset="2"/>
              <a:buChar char="§"/>
              <a:defRPr/>
            </a:pPr>
            <a:r>
              <a:rPr lang="en-US" sz="2200" b="1" dirty="0">
                <a:latin typeface="Times New Roman" panose="02020603050405020304" pitchFamily="18" charset="0"/>
                <a:cs typeface="Times New Roman" panose="02020603050405020304" pitchFamily="18" charset="0"/>
              </a:rPr>
              <a:t>PSO1</a:t>
            </a:r>
            <a:r>
              <a:rPr lang="en-US" sz="2200" dirty="0">
                <a:latin typeface="Times New Roman" panose="02020603050405020304" pitchFamily="18" charset="0"/>
                <a:cs typeface="Times New Roman" panose="02020603050405020304" pitchFamily="18" charset="0"/>
              </a:rPr>
              <a:t>: Work as a software developer, database administrator, tester or networking engineer for providing solutions to the real world and industrial problems.</a:t>
            </a:r>
            <a:endParaRPr lang="en-IN"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defRPr/>
            </a:pPr>
            <a:r>
              <a:rPr lang="en-US" sz="2200" b="1" dirty="0">
                <a:latin typeface="Times New Roman" panose="02020603050405020304" pitchFamily="18" charset="0"/>
                <a:cs typeface="Times New Roman" panose="02020603050405020304" pitchFamily="18" charset="0"/>
              </a:rPr>
              <a:t>PSO2:</a:t>
            </a:r>
            <a:r>
              <a:rPr lang="en-US" sz="2200" dirty="0">
                <a:latin typeface="Times New Roman" panose="02020603050405020304" pitchFamily="18" charset="0"/>
                <a:cs typeface="Times New Roman" panose="02020603050405020304" pitchFamily="18" charset="0"/>
              </a:rPr>
              <a:t>Apply core subjects of information technology related to data structure and algorithm, software engineering, web technology, operating system, database and networking to solve complex IT problems.</a:t>
            </a:r>
            <a:endParaRPr lang="en-IN"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defRPr/>
            </a:pPr>
            <a:r>
              <a:rPr lang="en-US" sz="2200" b="1" dirty="0">
                <a:latin typeface="Times New Roman" panose="02020603050405020304" pitchFamily="18" charset="0"/>
                <a:cs typeface="Times New Roman" panose="02020603050405020304" pitchFamily="18" charset="0"/>
              </a:rPr>
              <a:t>PSO3:</a:t>
            </a:r>
            <a:r>
              <a:rPr lang="en-US" sz="2200" dirty="0">
                <a:latin typeface="Times New Roman" panose="02020603050405020304" pitchFamily="18" charset="0"/>
                <a:cs typeface="Times New Roman" panose="02020603050405020304" pitchFamily="18" charset="0"/>
              </a:rPr>
              <a:t>Practice multi-disciplinary and modern computing techniques by lifelong learning to establish innovative career.</a:t>
            </a:r>
            <a:endParaRPr lang="en-IN"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defRPr/>
            </a:pPr>
            <a:r>
              <a:rPr lang="en-US" sz="2200" b="1" dirty="0">
                <a:latin typeface="Times New Roman" panose="02020603050405020304" pitchFamily="18" charset="0"/>
                <a:cs typeface="Times New Roman" panose="02020603050405020304" pitchFamily="18" charset="0"/>
              </a:rPr>
              <a:t>PSO4:</a:t>
            </a:r>
            <a:r>
              <a:rPr lang="en-US" sz="2200" dirty="0">
                <a:latin typeface="Times New Roman" panose="02020603050405020304" pitchFamily="18" charset="0"/>
                <a:cs typeface="Times New Roman" panose="02020603050405020304" pitchFamily="18" charset="0"/>
              </a:rPr>
              <a:t> Work in a team or individual to manage projects with ethical concern to be a successful employee or employer in IT industry. 	</a:t>
            </a:r>
          </a:p>
          <a:p>
            <a:pPr marL="0" indent="0" algn="just">
              <a:buFont typeface="Wingdings" panose="05000000000000000000" pitchFamily="2" charset="2"/>
              <a:buChar char="§"/>
              <a:defRPr/>
            </a:pPr>
            <a:endParaRPr lang="en-US" sz="2200" dirty="0"/>
          </a:p>
        </p:txBody>
      </p:sp>
      <p:sp>
        <p:nvSpPr>
          <p:cNvPr id="2" name="Date Placeholder 1"/>
          <p:cNvSpPr>
            <a:spLocks noGrp="1"/>
          </p:cNvSpPr>
          <p:nvPr>
            <p:ph type="dt" sz="half" idx="10"/>
          </p:nvPr>
        </p:nvSpPr>
        <p:spPr/>
        <p:txBody>
          <a:bodyPr/>
          <a:lstStyle/>
          <a:p>
            <a:fld id="{78440D0C-38A4-4A9A-9E62-D75CAF75F635}" type="datetime1">
              <a:rPr lang="en-US" smtClean="0"/>
              <a:t>1/7/2025</a:t>
            </a:fld>
            <a:endParaRPr 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1" end="1"/>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2" end="2"/>
                                            </p:txEl>
                                          </p:spTgt>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9">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2"/>
          <p:cNvSpPr>
            <a:spLocks noGrp="1"/>
          </p:cNvSpPr>
          <p:nvPr>
            <p:ph type="ftr" sz="quarter" idx="11"/>
          </p:nvPr>
        </p:nvSpPr>
        <p:spPr bwMode="auto">
          <a:xfrm>
            <a:off x="3949700" y="5624513"/>
            <a:ext cx="3689350" cy="1381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8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20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0002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4574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29146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3718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l" fontAlgn="base">
              <a:spcBef>
                <a:spcPct val="0"/>
              </a:spcBef>
              <a:spcAft>
                <a:spcPct val="0"/>
              </a:spcAft>
              <a:buClr>
                <a:srgbClr val="000000"/>
              </a:buClr>
              <a:buFont typeface="Arial" panose="020B0604020202020204" pitchFamily="34" charset="0"/>
              <a:buNone/>
            </a:pPr>
            <a:r>
              <a:rPr lang="fi-FI" altLang="en-US" sz="900">
                <a:solidFill>
                  <a:srgbClr val="888888"/>
                </a:solidFill>
                <a:cs typeface="Calibri" panose="020F0502020204030204" pitchFamily="34" charset="0"/>
                <a:sym typeface="Calibri" panose="020F0502020204030204" pitchFamily="34" charset="0"/>
              </a:rPr>
              <a:t>PRAVEEN KUMAR           WT               UNIT 2</a:t>
            </a:r>
            <a:endParaRPr lang="en-US" altLang="en-US" sz="900">
              <a:solidFill>
                <a:srgbClr val="888888"/>
              </a:solidFill>
              <a:cs typeface="Calibri" panose="020F0502020204030204" pitchFamily="34" charset="0"/>
              <a:sym typeface="Calibri" panose="020F0502020204030204" pitchFamily="34" charset="0"/>
            </a:endParaRPr>
          </a:p>
        </p:txBody>
      </p:sp>
      <p:sp>
        <p:nvSpPr>
          <p:cNvPr id="6147" name="Slide Number Placeholder 3"/>
          <p:cNvSpPr>
            <a:spLocks noGrp="1"/>
          </p:cNvSpPr>
          <p:nvPr>
            <p:ph type="sldNum" sz="quarter" idx="12"/>
          </p:nvPr>
        </p:nvSpPr>
        <p:spPr bwMode="auto">
          <a:xfrm>
            <a:off x="7712075" y="5645151"/>
            <a:ext cx="2171700" cy="138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8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20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0002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4574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29146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3718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Clr>
                <a:srgbClr val="000000"/>
              </a:buClr>
              <a:buSzPts val="1400"/>
              <a:buFont typeface="Arial" panose="020B0604020202020204" pitchFamily="34" charset="0"/>
              <a:buNone/>
            </a:pPr>
            <a:r>
              <a:rPr lang="en-US" altLang="en-US" sz="900">
                <a:solidFill>
                  <a:srgbClr val="888888"/>
                </a:solidFill>
                <a:cs typeface="Calibri" panose="020F0502020204030204" pitchFamily="34" charset="0"/>
                <a:sym typeface="Calibri" panose="020F0502020204030204" pitchFamily="34" charset="0"/>
              </a:rPr>
              <a:t>5</a:t>
            </a:r>
          </a:p>
        </p:txBody>
      </p:sp>
      <p:sp>
        <p:nvSpPr>
          <p:cNvPr id="5124" name="TextBox 8"/>
          <p:cNvSpPr txBox="1">
            <a:spLocks noChangeArrowheads="1"/>
          </p:cNvSpPr>
          <p:nvPr/>
        </p:nvSpPr>
        <p:spPr bwMode="auto">
          <a:xfrm>
            <a:off x="2979739" y="1524001"/>
            <a:ext cx="6256337" cy="413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1085850" indent="-3429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buClrTx/>
              <a:buFontTx/>
              <a:buNone/>
              <a:defRPr/>
            </a:pPr>
            <a:r>
              <a:rPr lang="en-US" altLang="en-US" sz="1800" b="1">
                <a:latin typeface="Times New Roman" panose="02020603050405020304" pitchFamily="18" charset="0"/>
                <a:cs typeface="Times New Roman" panose="02020603050405020304" pitchFamily="18" charset="0"/>
              </a:rPr>
              <a:t>Mr. Amar Pal Yadav</a:t>
            </a:r>
          </a:p>
          <a:p>
            <a:pPr algn="just" eaLnBrk="1" hangingPunct="1">
              <a:buClrTx/>
              <a:buFontTx/>
              <a:buNone/>
              <a:defRPr/>
            </a:pPr>
            <a:r>
              <a:rPr lang="en-US" altLang="en-US" sz="1800" b="1">
                <a:latin typeface="Times New Roman" panose="02020603050405020304" pitchFamily="18" charset="0"/>
                <a:cs typeface="Times New Roman" panose="02020603050405020304" pitchFamily="18" charset="0"/>
              </a:rPr>
              <a:t>Designation:</a:t>
            </a:r>
            <a:r>
              <a:rPr lang="en-US" altLang="en-US" sz="1800">
                <a:latin typeface="Times New Roman" panose="02020603050405020304" pitchFamily="18" charset="0"/>
                <a:cs typeface="Times New Roman" panose="02020603050405020304" pitchFamily="18" charset="0"/>
              </a:rPr>
              <a:t> Assistant Professor CSE-AI </a:t>
            </a:r>
          </a:p>
          <a:p>
            <a:pPr algn="just" eaLnBrk="1" hangingPunct="1">
              <a:buClrTx/>
              <a:buFontTx/>
              <a:buNone/>
              <a:defRPr/>
            </a:pPr>
            <a:r>
              <a:rPr lang="en-US" altLang="en-US" sz="1800">
                <a:latin typeface="Times New Roman" panose="02020603050405020304" pitchFamily="18" charset="0"/>
                <a:cs typeface="Times New Roman" panose="02020603050405020304" pitchFamily="18" charset="0"/>
              </a:rPr>
              <a:t>	           NIET, Greater Noida (Code-133)</a:t>
            </a:r>
          </a:p>
          <a:p>
            <a:pPr algn="just" eaLnBrk="1" hangingPunct="1">
              <a:buClrTx/>
              <a:buFontTx/>
              <a:buNone/>
              <a:defRPr/>
            </a:pPr>
            <a:r>
              <a:rPr lang="en-US" altLang="en-US" sz="1800" b="1">
                <a:latin typeface="Times New Roman" panose="02020603050405020304" pitchFamily="18" charset="0"/>
                <a:cs typeface="Times New Roman" panose="02020603050405020304" pitchFamily="18" charset="0"/>
              </a:rPr>
              <a:t>Qualification:</a:t>
            </a:r>
          </a:p>
          <a:p>
            <a:pPr lvl="1" algn="just">
              <a:buClrTx/>
              <a:buFontTx/>
              <a:buNone/>
              <a:defRPr/>
            </a:pPr>
            <a:r>
              <a:rPr lang="en-US" altLang="en-US" sz="1800">
                <a:latin typeface="Times New Roman" panose="02020603050405020304" pitchFamily="18" charset="0"/>
                <a:cs typeface="Times New Roman" panose="02020603050405020304" pitchFamily="18" charset="0"/>
              </a:rPr>
              <a:t>M.C.A</a:t>
            </a:r>
          </a:p>
          <a:p>
            <a:pPr lvl="1" algn="just">
              <a:buClrTx/>
              <a:buFontTx/>
              <a:buNone/>
              <a:defRPr/>
            </a:pPr>
            <a:r>
              <a:rPr lang="en-US" altLang="en-US" sz="1800">
                <a:latin typeface="Times New Roman" panose="02020603050405020304" pitchFamily="18" charset="0"/>
                <a:cs typeface="Times New Roman" panose="02020603050405020304" pitchFamily="18" charset="0"/>
              </a:rPr>
              <a:t>M.Tech(CSE), </a:t>
            </a:r>
          </a:p>
          <a:p>
            <a:pPr lvl="1" algn="just">
              <a:buClrTx/>
              <a:buFontTx/>
              <a:buNone/>
              <a:defRPr/>
            </a:pPr>
            <a:r>
              <a:rPr lang="en-US" altLang="en-US" sz="1800">
                <a:latin typeface="Times New Roman" panose="02020603050405020304" pitchFamily="18" charset="0"/>
                <a:cs typeface="Times New Roman" panose="02020603050405020304" pitchFamily="18" charset="0"/>
              </a:rPr>
              <a:t>Specialization: Software Engineering,C,C++,JAVA,A.I</a:t>
            </a:r>
          </a:p>
          <a:p>
            <a:pPr algn="just" eaLnBrk="1" hangingPunct="1">
              <a:buClrTx/>
              <a:buFontTx/>
              <a:buNone/>
              <a:defRPr/>
            </a:pPr>
            <a:r>
              <a:rPr lang="en-US" altLang="en-US" sz="1800" b="1">
                <a:latin typeface="Times New Roman" panose="02020603050405020304" pitchFamily="18" charset="0"/>
                <a:cs typeface="Times New Roman" panose="02020603050405020304" pitchFamily="18" charset="0"/>
              </a:rPr>
              <a:t>Teaching Experience: 15</a:t>
            </a:r>
            <a:r>
              <a:rPr lang="en-US" altLang="en-US" sz="1800">
                <a:latin typeface="Times New Roman" panose="02020603050405020304" pitchFamily="18" charset="0"/>
                <a:cs typeface="Times New Roman" panose="02020603050405020304" pitchFamily="18" charset="0"/>
              </a:rPr>
              <a:t> years</a:t>
            </a:r>
          </a:p>
          <a:p>
            <a:pPr algn="just">
              <a:buClrTx/>
              <a:buFontTx/>
              <a:buNone/>
              <a:defRPr/>
            </a:pPr>
            <a:r>
              <a:rPr lang="en-US" altLang="en-US" sz="1800" b="1">
                <a:latin typeface="Times New Roman" panose="02020603050405020304" pitchFamily="18" charset="0"/>
                <a:cs typeface="Times New Roman" panose="02020603050405020304" pitchFamily="18" charset="0"/>
              </a:rPr>
              <a:t>Research Publication</a:t>
            </a:r>
          </a:p>
          <a:p>
            <a:pPr lvl="1" algn="just">
              <a:buClrTx/>
              <a:buFontTx/>
              <a:buNone/>
              <a:defRPr/>
            </a:pPr>
            <a:r>
              <a:rPr lang="en-US" altLang="en-US" sz="1800">
                <a:latin typeface="Times New Roman" panose="02020603050405020304" pitchFamily="18" charset="0"/>
                <a:cs typeface="Times New Roman" panose="02020603050405020304" pitchFamily="18" charset="0"/>
              </a:rPr>
              <a:t>Paper Published: 10(International Journal)</a:t>
            </a:r>
          </a:p>
          <a:p>
            <a:pPr algn="just" eaLnBrk="1" hangingPunct="1">
              <a:buClrTx/>
              <a:buFontTx/>
              <a:buNone/>
              <a:defRPr/>
            </a:pPr>
            <a:endParaRPr lang="en-US" altLang="en-US" sz="1800" b="1">
              <a:latin typeface="Times New Roman" panose="02020603050405020304" pitchFamily="18" charset="0"/>
              <a:cs typeface="Times New Roman" panose="02020603050405020304" pitchFamily="18" charset="0"/>
            </a:endParaRPr>
          </a:p>
          <a:p>
            <a:pPr algn="just" eaLnBrk="1" hangingPunct="1">
              <a:buClrTx/>
              <a:buFontTx/>
              <a:buNone/>
              <a:defRPr/>
            </a:pPr>
            <a:r>
              <a:rPr lang="en-US" altLang="en-US" sz="1800" b="1">
                <a:latin typeface="Times New Roman" panose="02020603050405020304" pitchFamily="18" charset="0"/>
                <a:cs typeface="Times New Roman" panose="02020603050405020304" pitchFamily="18" charset="0"/>
              </a:rPr>
              <a:t>Coursera Course</a:t>
            </a:r>
          </a:p>
          <a:p>
            <a:pPr lvl="1" algn="just">
              <a:buClrTx/>
              <a:buFontTx/>
              <a:buNone/>
              <a:defRPr/>
            </a:pPr>
            <a:r>
              <a:rPr lang="en-US" altLang="en-US" sz="1800">
                <a:latin typeface="Times New Roman" panose="02020603050405020304" pitchFamily="18" charset="0"/>
                <a:cs typeface="Times New Roman" panose="02020603050405020304" pitchFamily="18" charset="0"/>
              </a:rPr>
              <a:t>Coursera Course Completed: 30</a:t>
            </a:r>
          </a:p>
          <a:p>
            <a:pPr algn="just">
              <a:lnSpc>
                <a:spcPct val="150000"/>
              </a:lnSpc>
              <a:buClrTx/>
              <a:buFontTx/>
              <a:buNone/>
              <a:defRPr/>
            </a:pPr>
            <a:endParaRPr lang="en-IN" altLang="en-US" sz="1200">
              <a:latin typeface="Times New Roman" panose="02020603050405020304" pitchFamily="18" charset="0"/>
              <a:cs typeface="Times New Roman" panose="02020603050405020304" pitchFamily="18" charset="0"/>
            </a:endParaRPr>
          </a:p>
          <a:p>
            <a:pPr>
              <a:buClrTx/>
              <a:buFontTx/>
              <a:buNone/>
              <a:defRPr/>
            </a:pPr>
            <a:endParaRPr lang="en-US" altLang="en-US" sz="1050">
              <a:cs typeface="Times New Roman" panose="02020603050405020304" pitchFamily="18" charset="0"/>
            </a:endParaRPr>
          </a:p>
        </p:txBody>
      </p:sp>
      <p:sp>
        <p:nvSpPr>
          <p:cNvPr id="5125" name="Rectangle 5"/>
          <p:cNvSpPr>
            <a:spLocks noChangeArrowheads="1"/>
          </p:cNvSpPr>
          <p:nvPr/>
        </p:nvSpPr>
        <p:spPr bwMode="auto">
          <a:xfrm>
            <a:off x="2667000" y="730250"/>
            <a:ext cx="18415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Tx/>
              <a:buFontTx/>
              <a:buNone/>
              <a:defRPr/>
            </a:pPr>
            <a:endParaRPr lang="en-US" altLang="en-US" sz="1050"/>
          </a:p>
        </p:txBody>
      </p:sp>
      <p:sp>
        <p:nvSpPr>
          <p:cNvPr id="6150" name="Date Placeholder 10"/>
          <p:cNvSpPr>
            <a:spLocks noGrp="1"/>
          </p:cNvSpPr>
          <p:nvPr>
            <p:ph type="dt" sz="quarter" idx="10"/>
          </p:nvPr>
        </p:nvSpPr>
        <p:spPr bwMode="auto">
          <a:xfrm>
            <a:off x="3124200" y="5640388"/>
            <a:ext cx="2103438" cy="1381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8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20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0002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4574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29146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3718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fontAlgn="base">
              <a:spcBef>
                <a:spcPct val="0"/>
              </a:spcBef>
              <a:spcAft>
                <a:spcPct val="0"/>
              </a:spcAft>
              <a:buClr>
                <a:srgbClr val="000000"/>
              </a:buClr>
              <a:buFont typeface="Arial" panose="020B0604020202020204" pitchFamily="34" charset="0"/>
              <a:buNone/>
            </a:pPr>
            <a:fld id="{12B7DE04-7AAE-4ACA-B52A-DDBE7291F5B0}" type="datetime3">
              <a:rPr lang="en-US" altLang="en-US" sz="900">
                <a:solidFill>
                  <a:srgbClr val="888888"/>
                </a:solidFill>
                <a:cs typeface="Calibri" panose="020F0502020204030204" pitchFamily="34" charset="0"/>
                <a:sym typeface="Calibri" panose="020F0502020204030204" pitchFamily="34" charset="0"/>
              </a:rPr>
              <a:pPr algn="ctr" fontAlgn="base">
                <a:spcBef>
                  <a:spcPct val="0"/>
                </a:spcBef>
                <a:spcAft>
                  <a:spcPct val="0"/>
                </a:spcAft>
                <a:buClr>
                  <a:srgbClr val="000000"/>
                </a:buClr>
                <a:buFont typeface="Arial" panose="020B0604020202020204" pitchFamily="34" charset="0"/>
                <a:buNone/>
              </a:pPr>
              <a:t>7 January 2025</a:t>
            </a:fld>
            <a:endParaRPr lang="en-US" altLang="en-US" sz="900">
              <a:solidFill>
                <a:srgbClr val="888888"/>
              </a:solidFill>
              <a:cs typeface="Calibri" panose="020F0502020204030204" pitchFamily="34" charset="0"/>
              <a:sym typeface="Calibri" panose="020F0502020204030204" pitchFamily="34" charset="0"/>
            </a:endParaRPr>
          </a:p>
        </p:txBody>
      </p:sp>
      <p:sp>
        <p:nvSpPr>
          <p:cNvPr id="12" name="Title 1">
            <a:extLst>
              <a:ext uri="{FF2B5EF4-FFF2-40B4-BE49-F238E27FC236}">
                <a16:creationId xmlns:a16="http://schemas.microsoft.com/office/drawing/2014/main" id="{2EBA6110-A9CD-4C8A-AD9C-90CD2A286177}"/>
              </a:ext>
            </a:extLst>
          </p:cNvPr>
          <p:cNvSpPr txBox="1">
            <a:spLocks/>
          </p:cNvSpPr>
          <p:nvPr/>
        </p:nvSpPr>
        <p:spPr>
          <a:xfrm>
            <a:off x="3867150" y="858838"/>
            <a:ext cx="5657850" cy="596900"/>
          </a:xfrm>
          <a:prstGeom prst="rect">
            <a:avLst/>
          </a:prstGeom>
        </p:spPr>
        <p:style>
          <a:lnRef idx="1">
            <a:schemeClr val="accent5"/>
          </a:lnRef>
          <a:fillRef idx="2">
            <a:schemeClr val="accent5"/>
          </a:fillRef>
          <a:effectRef idx="1">
            <a:schemeClr val="accent5"/>
          </a:effectRef>
          <a:fontRef idx="minor">
            <a:schemeClr val="dk1"/>
          </a:fontRef>
        </p:style>
        <p:txBody>
          <a:bodyPr/>
          <a:lstStyle/>
          <a:p>
            <a:pPr>
              <a:buClr>
                <a:srgbClr val="000000"/>
              </a:buClr>
              <a:buFont typeface="Arial" charset="0"/>
              <a:buNone/>
              <a:defRPr/>
            </a:pPr>
            <a:r>
              <a:rPr lang="en-US" sz="2100" kern="0">
                <a:latin typeface="Times New Roman" pitchFamily="18" charset="0"/>
                <a:cs typeface="Times New Roman" pitchFamily="18" charset="0"/>
                <a:sym typeface="Arial" charset="0"/>
              </a:rPr>
              <a:t>Brief introduction of faculty Member</a:t>
            </a:r>
            <a:endParaRPr lang="en-IN" sz="2100" kern="0" dirty="0">
              <a:latin typeface="Times New Roman" pitchFamily="18" charset="0"/>
              <a:cs typeface="Times New Roman" pitchFamily="18" charset="0"/>
              <a:sym typeface="Arial" charset="0"/>
            </a:endParaRPr>
          </a:p>
        </p:txBody>
      </p:sp>
      <p:pic>
        <p:nvPicPr>
          <p:cNvPr id="6152"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94676" y="1649414"/>
            <a:ext cx="919163"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3"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1613" y="857250"/>
            <a:ext cx="10604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9842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Google Shape;149;p18"/>
          <p:cNvSpPr txBox="1">
            <a:spLocks noGrp="1"/>
          </p:cNvSpPr>
          <p:nvPr>
            <p:ph type="body" idx="1"/>
          </p:nvPr>
        </p:nvSpPr>
        <p:spPr>
          <a:xfrm>
            <a:off x="2057400" y="1143001"/>
            <a:ext cx="8229600" cy="4525963"/>
          </a:xfrm>
        </p:spPr>
        <p:txBody>
          <a:bodyPr/>
          <a:lstStyle/>
          <a:p>
            <a:pPr marL="342900" indent="-139700">
              <a:spcBef>
                <a:spcPct val="0"/>
              </a:spcBef>
              <a:spcAft>
                <a:spcPct val="0"/>
              </a:spcAft>
              <a:buClr>
                <a:srgbClr val="000000"/>
              </a:buClr>
              <a:buSzPts val="3200"/>
              <a:buNone/>
            </a:pPr>
            <a:endParaRPr lang="en-US" altLang="en-US" sz="3200">
              <a:latin typeface="Calibri" panose="020F0502020204030204" pitchFamily="34" charset="0"/>
              <a:cs typeface="Arial" panose="020B0604020202020204" pitchFamily="34" charset="0"/>
              <a:sym typeface="Calibri" panose="020F0502020204030204" pitchFamily="34" charset="0"/>
            </a:endParaRPr>
          </a:p>
          <a:p>
            <a:pPr marL="342900" indent="-139700">
              <a:spcBef>
                <a:spcPct val="0"/>
              </a:spcBef>
              <a:spcAft>
                <a:spcPct val="0"/>
              </a:spcAft>
              <a:buClr>
                <a:srgbClr val="000000"/>
              </a:buClr>
              <a:buSzPts val="3200"/>
              <a:buNone/>
            </a:pPr>
            <a:endParaRPr lang="en-US" altLang="en-US" sz="3200">
              <a:latin typeface="Calibri" panose="020F0502020204030204" pitchFamily="34" charset="0"/>
              <a:cs typeface="Arial" panose="020B0604020202020204" pitchFamily="34" charset="0"/>
              <a:sym typeface="Calibri" panose="020F0502020204030204" pitchFamily="34" charset="0"/>
            </a:endParaRPr>
          </a:p>
          <a:p>
            <a:pPr marL="342900" indent="-139700">
              <a:spcBef>
                <a:spcPct val="0"/>
              </a:spcBef>
              <a:spcAft>
                <a:spcPct val="0"/>
              </a:spcAft>
              <a:buClr>
                <a:srgbClr val="000000"/>
              </a:buClr>
              <a:buSzPts val="3200"/>
              <a:buNone/>
            </a:pPr>
            <a:endParaRPr lang="en-US" altLang="en-US" sz="3200">
              <a:latin typeface="Calibri" panose="020F0502020204030204" pitchFamily="34" charset="0"/>
              <a:cs typeface="Arial" panose="020B0604020202020204" pitchFamily="34" charset="0"/>
              <a:sym typeface="Calibri" panose="020F0502020204030204" pitchFamily="34" charset="0"/>
            </a:endParaRPr>
          </a:p>
        </p:txBody>
      </p:sp>
      <p:sp>
        <p:nvSpPr>
          <p:cNvPr id="31747" name="Google Shape;151;p18"/>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20</a:t>
            </a:fld>
            <a:endParaRPr lang="en-US" altLang="en-US"/>
          </a:p>
        </p:txBody>
      </p:sp>
      <p:sp>
        <p:nvSpPr>
          <p:cNvPr id="152" name="Google Shape;152;p18"/>
          <p:cNvSpPr txBox="1"/>
          <p:nvPr/>
        </p:nvSpPr>
        <p:spPr>
          <a:xfrm>
            <a:off x="3036888" y="1"/>
            <a:ext cx="7631112" cy="703263"/>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50"/>
              </a:srgbClr>
            </a:outerShdw>
          </a:effectLst>
        </p:spPr>
        <p:txBody>
          <a:bodyPr spcFirstLastPara="1" lIns="91425" tIns="45700" rIns="91425" bIns="45700" anchor="ctr"/>
          <a:lstStyle/>
          <a:p>
            <a:pPr algn="ctr">
              <a:defRPr/>
            </a:pPr>
            <a:r>
              <a:rPr lang="en-US" sz="2800" dirty="0"/>
              <a:t>COs and PSOs Mapping</a:t>
            </a:r>
          </a:p>
        </p:txBody>
      </p:sp>
      <p:sp>
        <p:nvSpPr>
          <p:cNvPr id="31749" name="Google Shape;155;p18"/>
          <p:cNvSpPr txBox="1">
            <a:spLocks noChangeArrowheads="1"/>
          </p:cNvSpPr>
          <p:nvPr/>
        </p:nvSpPr>
        <p:spPr bwMode="auto">
          <a:xfrm>
            <a:off x="2114550" y="1123951"/>
            <a:ext cx="734853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spcBef>
                <a:spcPts val="1200"/>
              </a:spcBef>
              <a:buNone/>
            </a:pPr>
            <a:endParaRPr lang="en-US" altLang="en-US">
              <a:latin typeface="Calibri" panose="020F0502020204030204" pitchFamily="34" charset="0"/>
              <a:sym typeface="Calibri" panose="020F0502020204030204" pitchFamily="34" charset="0"/>
            </a:endParaRPr>
          </a:p>
        </p:txBody>
      </p:sp>
      <p:sp>
        <p:nvSpPr>
          <p:cNvPr id="31750" name="Google Shape;156;p18"/>
          <p:cNvSpPr>
            <a:spLocks noGrp="1"/>
          </p:cNvSpPr>
          <p:nvPr>
            <p:ph type="ftr" sz="quarter" idx="12"/>
          </p:nvPr>
        </p:nvSpPr>
        <p:spPr>
          <a:xfrm>
            <a:off x="3962400" y="640080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graphicFrame>
        <p:nvGraphicFramePr>
          <p:cNvPr id="157" name="Google Shape;157;p18"/>
          <p:cNvGraphicFramePr/>
          <p:nvPr/>
        </p:nvGraphicFramePr>
        <p:xfrm>
          <a:off x="1719264" y="1547813"/>
          <a:ext cx="8753475" cy="4167188"/>
        </p:xfrm>
        <a:graphic>
          <a:graphicData uri="http://schemas.openxmlformats.org/drawingml/2006/table">
            <a:tbl>
              <a:tblPr>
                <a:noFill/>
              </a:tblPr>
              <a:tblGrid>
                <a:gridCol w="2736400">
                  <a:extLst>
                    <a:ext uri="{9D8B030D-6E8A-4147-A177-3AD203B41FA5}">
                      <a16:colId xmlns:a16="http://schemas.microsoft.com/office/drawing/2014/main" val="20000"/>
                    </a:ext>
                  </a:extLst>
                </a:gridCol>
                <a:gridCol w="1481575">
                  <a:extLst>
                    <a:ext uri="{9D8B030D-6E8A-4147-A177-3AD203B41FA5}">
                      <a16:colId xmlns:a16="http://schemas.microsoft.com/office/drawing/2014/main" val="20001"/>
                    </a:ext>
                  </a:extLst>
                </a:gridCol>
                <a:gridCol w="1632775">
                  <a:extLst>
                    <a:ext uri="{9D8B030D-6E8A-4147-A177-3AD203B41FA5}">
                      <a16:colId xmlns:a16="http://schemas.microsoft.com/office/drawing/2014/main" val="20002"/>
                    </a:ext>
                  </a:extLst>
                </a:gridCol>
                <a:gridCol w="1360650">
                  <a:extLst>
                    <a:ext uri="{9D8B030D-6E8A-4147-A177-3AD203B41FA5}">
                      <a16:colId xmlns:a16="http://schemas.microsoft.com/office/drawing/2014/main" val="20003"/>
                    </a:ext>
                  </a:extLst>
                </a:gridCol>
                <a:gridCol w="1542075">
                  <a:extLst>
                    <a:ext uri="{9D8B030D-6E8A-4147-A177-3AD203B41FA5}">
                      <a16:colId xmlns:a16="http://schemas.microsoft.com/office/drawing/2014/main" val="20004"/>
                    </a:ext>
                  </a:extLst>
                </a:gridCol>
              </a:tblGrid>
              <a:tr h="499362">
                <a:tc rowSpan="2">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Course Outcomes</a:t>
                      </a:r>
                      <a:endParaRPr sz="1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gridSpan="4">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Program Specific Outcomes</a:t>
                      </a:r>
                      <a:endParaRPr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99362">
                <a:tc vMerge="1">
                  <a:txBody>
                    <a:bodyPr/>
                    <a:lstStyle/>
                    <a:p>
                      <a:endParaRPr lang="en-US"/>
                    </a:p>
                  </a:txBody>
                  <a:tcPr/>
                </a:tc>
                <a:tc>
                  <a:txBody>
                    <a:bodyPr/>
                    <a:lstStyle/>
                    <a:p>
                      <a:pPr marL="0" lvl="0" indent="0" algn="ctr" rtl="0">
                        <a:lnSpc>
                          <a:spcPct val="115000"/>
                        </a:lnSpc>
                        <a:spcBef>
                          <a:spcPts val="0"/>
                        </a:spcBef>
                        <a:spcAft>
                          <a:spcPts val="0"/>
                        </a:spcAft>
                        <a:buNone/>
                      </a:pPr>
                      <a:r>
                        <a:rPr lang="en-US"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rPr>
                        <a:t>PSO1</a:t>
                      </a:r>
                      <a:endParaRPr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rPr>
                        <a:t>PSO2</a:t>
                      </a:r>
                      <a:endParaRPr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rPr>
                        <a:t>PSO3</a:t>
                      </a:r>
                      <a:endParaRPr sz="1800" b="1">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PSO4</a:t>
                      </a:r>
                      <a:endParaRPr sz="1800" b="1"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42435">
                <a:tc>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cs typeface="Times New Roman" panose="02020603050405020304" pitchFamily="18" charset="0"/>
                        </a:rPr>
                        <a:t>CO1</a:t>
                      </a:r>
                      <a:endParaRPr sz="1800" b="1" dirty="0">
                        <a:latin typeface="Times New Roman" panose="02020603050405020304" pitchFamily="18" charset="0"/>
                        <a:cs typeface="Times New Roman" panose="02020603050405020304" pitchFamily="18" charset="0"/>
                      </a:endParaRP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tc>
                  <a:txBody>
                    <a:bodyPr/>
                    <a:lstStyle/>
                    <a:p>
                      <a:pPr marL="0" marR="0" algn="ctr">
                        <a:lnSpc>
                          <a:spcPct val="115000"/>
                        </a:lnSpc>
                        <a:spcBef>
                          <a:spcPts val="0"/>
                        </a:spcBef>
                        <a:spcAft>
                          <a:spcPts val="100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extLst>
                  <a:ext uri="{0D108BD9-81ED-4DB2-BD59-A6C34878D82A}">
                    <a16:rowId xmlns:a16="http://schemas.microsoft.com/office/drawing/2014/main" val="10002"/>
                  </a:ext>
                </a:extLst>
              </a:tr>
              <a:tr h="542435">
                <a:tc>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cs typeface="Times New Roman" panose="02020603050405020304" pitchFamily="18" charset="0"/>
                        </a:rPr>
                        <a:t>CO2</a:t>
                      </a: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Times New Roman" panose="02020603050405020304"/>
                          <a:cs typeface="Times New Roman" panose="02020603050405020304" pitchFamily="18" charset="0"/>
                        </a:rPr>
                        <a:t>3</a:t>
                      </a:r>
                      <a:endParaRPr lang="en-US" sz="18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1000"/>
                        </a:spcAft>
                      </a:pPr>
                      <a:r>
                        <a:rPr lang="en-US" sz="1800" b="1" dirty="0">
                          <a:latin typeface="Times New Roman" panose="02020603050405020304" pitchFamily="18" charset="0"/>
                          <a:ea typeface="Times New Roman" panose="02020603050405020304"/>
                          <a:cs typeface="Times New Roman" panose="02020603050405020304" pitchFamily="18" charset="0"/>
                        </a:rPr>
                        <a:t>2</a:t>
                      </a:r>
                      <a:endParaRPr lang="en-US" sz="18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42435">
                <a:tc>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cs typeface="Times New Roman" panose="02020603050405020304" pitchFamily="18" charset="0"/>
                        </a:rPr>
                        <a:t>CO3</a:t>
                      </a: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Times New Roman" panose="02020603050405020304"/>
                          <a:cs typeface="Times New Roman" panose="02020603050405020304" pitchFamily="18" charset="0"/>
                        </a:rPr>
                        <a:t>3</a:t>
                      </a:r>
                      <a:endParaRPr lang="en-US" sz="18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1000"/>
                        </a:spcAft>
                      </a:pPr>
                      <a:r>
                        <a:rPr lang="en-US" sz="1800" b="1" dirty="0">
                          <a:latin typeface="Times New Roman" panose="02020603050405020304" pitchFamily="18" charset="0"/>
                          <a:ea typeface="Calibri" panose="020F0502020204030204"/>
                          <a:cs typeface="Times New Roman" panose="02020603050405020304"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42435">
                <a:tc>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cs typeface="Times New Roman" panose="02020603050405020304" pitchFamily="18" charset="0"/>
                        </a:rPr>
                        <a:t>CO4</a:t>
                      </a: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Times New Roman" panose="02020603050405020304"/>
                          <a:cs typeface="Times New Roman" panose="02020603050405020304" pitchFamily="18" charset="0"/>
                        </a:rPr>
                        <a:t>2</a:t>
                      </a:r>
                      <a:endParaRPr lang="en-US" sz="18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1000"/>
                        </a:spcAft>
                      </a:pPr>
                      <a:r>
                        <a:rPr lang="en-US" sz="1800" b="1" dirty="0">
                          <a:latin typeface="Times New Roman" panose="02020603050405020304" pitchFamily="18" charset="0"/>
                          <a:ea typeface="Calibri" panose="020F0502020204030204"/>
                          <a:cs typeface="Times New Roman" panose="02020603050405020304"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99362">
                <a:tc>
                  <a:txBody>
                    <a:bodyPr/>
                    <a:lstStyle/>
                    <a:p>
                      <a:pPr marL="0" lvl="0" indent="0" algn="ctr" rtl="0">
                        <a:lnSpc>
                          <a:spcPct val="115000"/>
                        </a:lnSpc>
                        <a:spcBef>
                          <a:spcPts val="0"/>
                        </a:spcBef>
                        <a:spcAft>
                          <a:spcPts val="0"/>
                        </a:spcAft>
                        <a:buNone/>
                      </a:pPr>
                      <a:r>
                        <a:rPr lang="en-US" sz="1800" b="1" dirty="0">
                          <a:latin typeface="Times New Roman" panose="02020603050405020304" pitchFamily="18" charset="0"/>
                          <a:cs typeface="Times New Roman" panose="02020603050405020304" pitchFamily="18" charset="0"/>
                        </a:rPr>
                        <a:t>CO5</a:t>
                      </a: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Times New Roman" panose="02020603050405020304"/>
                          <a:cs typeface="Times New Roman" panose="02020603050405020304" pitchFamily="18" charset="0"/>
                        </a:rPr>
                        <a:t>2</a:t>
                      </a:r>
                      <a:endParaRPr lang="en-US" sz="1800" b="1" dirty="0">
                        <a:latin typeface="Times New Roman" panose="02020603050405020304" pitchFamily="18" charset="0"/>
                        <a:ea typeface="Calibri" panose="020F0502020204030204"/>
                        <a:cs typeface="Times New Roman" panose="02020603050405020304"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anose="02020603050405020304" pitchFamily="18" charset="0"/>
                          <a:ea typeface="Calibri" panose="020F0502020204030204"/>
                          <a:cs typeface="Times New Roman" panose="02020603050405020304"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1000"/>
                        </a:spcAft>
                      </a:pPr>
                      <a:r>
                        <a:rPr lang="en-US" sz="1800" b="1" dirty="0">
                          <a:latin typeface="Times New Roman" panose="02020603050405020304" pitchFamily="18" charset="0"/>
                          <a:ea typeface="Calibri" panose="020F0502020204030204"/>
                          <a:cs typeface="Times New Roman" panose="02020603050405020304"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99362">
                <a:tc>
                  <a:txBody>
                    <a:bodyPr/>
                    <a:lstStyle/>
                    <a:p>
                      <a:pPr marL="0" marR="0" lvl="0" indent="0" algn="ctr" rtl="0">
                        <a:lnSpc>
                          <a:spcPct val="115000"/>
                        </a:lnSpc>
                        <a:spcBef>
                          <a:spcPts val="0"/>
                        </a:spcBef>
                        <a:spcAft>
                          <a:spcPts val="0"/>
                        </a:spcAft>
                        <a:buClr>
                          <a:srgbClr val="000000"/>
                        </a:buClr>
                        <a:buFont typeface="Arial" panose="020B0604020202020204"/>
                        <a:buNone/>
                      </a:pPr>
                      <a:r>
                        <a:rPr lang="en-US" sz="1800" b="1"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rPr>
                        <a:t>AVG</a:t>
                      </a:r>
                      <a:endParaRPr sz="1800" b="1"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endParaRP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rtl="0">
                        <a:lnSpc>
                          <a:spcPct val="115000"/>
                        </a:lnSpc>
                        <a:spcBef>
                          <a:spcPts val="0"/>
                        </a:spcBef>
                        <a:spcAft>
                          <a:spcPts val="0"/>
                        </a:spcAft>
                        <a:buClr>
                          <a:srgbClr val="000000"/>
                        </a:buClr>
                        <a:buFont typeface="Arial" panose="020B0604020202020204"/>
                      </a:pPr>
                      <a:r>
                        <a:rPr lang="en-IN" sz="1800" b="1"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rPr>
                        <a:t>3</a:t>
                      </a:r>
                      <a:endParaRPr lang="en-US"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rtl="0">
                        <a:lnSpc>
                          <a:spcPct val="115000"/>
                        </a:lnSpc>
                        <a:spcBef>
                          <a:spcPts val="0"/>
                        </a:spcBef>
                        <a:spcAft>
                          <a:spcPts val="0"/>
                        </a:spcAft>
                        <a:buClr>
                          <a:srgbClr val="000000"/>
                        </a:buClr>
                        <a:buFont typeface="Arial" panose="020B0604020202020204"/>
                      </a:pPr>
                      <a:r>
                        <a:rPr lang="en-IN" sz="1800" b="1" i="0" u="none" strike="noStrike" cap="none" dirty="0">
                          <a:solidFill>
                            <a:srgbClr val="000000"/>
                          </a:solidFill>
                          <a:latin typeface="Times New Roman" panose="02020603050405020304" pitchFamily="18" charset="0"/>
                          <a:cs typeface="Times New Roman" panose="02020603050405020304" pitchFamily="18" charset="0"/>
                          <a:sym typeface="Arial" panose="020B0604020202020204"/>
                        </a:rPr>
                        <a:t>2.6</a:t>
                      </a:r>
                      <a:endParaRPr lang="en-US"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rtl="0">
                        <a:lnSpc>
                          <a:spcPct val="115000"/>
                        </a:lnSpc>
                        <a:spcBef>
                          <a:spcPts val="0"/>
                        </a:spcBef>
                        <a:spcAft>
                          <a:spcPts val="0"/>
                        </a:spcAft>
                        <a:buClr>
                          <a:srgbClr val="000000"/>
                        </a:buClr>
                        <a:buFont typeface="Arial" panose="020B0604020202020204"/>
                      </a:pPr>
                      <a:r>
                        <a:rPr lang="en-US"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rPr>
                        <a:t>2</a:t>
                      </a:r>
                      <a:r>
                        <a:rPr lang="en-IN"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rPr>
                        <a:t>.4</a:t>
                      </a:r>
                      <a:endParaRPr lang="en-US"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rtl="0">
                        <a:lnSpc>
                          <a:spcPct val="115000"/>
                        </a:lnSpc>
                        <a:spcBef>
                          <a:spcPts val="0"/>
                        </a:spcBef>
                        <a:spcAft>
                          <a:spcPts val="0"/>
                        </a:spcAft>
                        <a:buClr>
                          <a:srgbClr val="000000"/>
                        </a:buClr>
                        <a:buFont typeface="Arial" panose="020B0604020202020204"/>
                      </a:pPr>
                      <a:r>
                        <a:rPr lang="en-US"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rPr>
                        <a:t>2</a:t>
                      </a:r>
                      <a:r>
                        <a:rPr lang="en-IN"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rPr>
                        <a:t>.2</a:t>
                      </a:r>
                      <a:endParaRPr lang="en-US" sz="18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Arial" panose="020B0604020202020204"/>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31803" name="TextBox 10"/>
          <p:cNvSpPr txBox="1">
            <a:spLocks noChangeArrowheads="1"/>
          </p:cNvSpPr>
          <p:nvPr/>
        </p:nvSpPr>
        <p:spPr bwMode="auto">
          <a:xfrm>
            <a:off x="2311400" y="957263"/>
            <a:ext cx="83708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sz="2400">
                <a:latin typeface="Times New Roman" panose="02020603050405020304" pitchFamily="18" charset="0"/>
                <a:cs typeface="Times New Roman" panose="02020603050405020304" pitchFamily="18" charset="0"/>
              </a:rPr>
              <a:t>Mapping of Program Specific Outcomes and Course Outcomes:</a:t>
            </a:r>
          </a:p>
          <a:p>
            <a:pPr eaLnBrk="1" hangingPunct="1">
              <a:buClrTx/>
              <a:buFontTx/>
              <a:buNone/>
            </a:pPr>
            <a:endParaRPr lang="en-US" altLang="en-US" sz="2400">
              <a:cs typeface="Times New Roman" panose="02020603050405020304" pitchFamily="18" charset="0"/>
            </a:endParaRPr>
          </a:p>
        </p:txBody>
      </p:sp>
      <p:sp>
        <p:nvSpPr>
          <p:cNvPr id="2" name="Date Placeholder 1"/>
          <p:cNvSpPr>
            <a:spLocks noGrp="1"/>
          </p:cNvSpPr>
          <p:nvPr>
            <p:ph type="dt" sz="half" idx="10"/>
          </p:nvPr>
        </p:nvSpPr>
        <p:spPr/>
        <p:txBody>
          <a:bodyPr/>
          <a:lstStyle/>
          <a:p>
            <a:fld id="{C239F6DD-BC1E-4D7F-82E1-10A7FCA8D4FE}" type="datetime1">
              <a:rPr lang="en-US" smtClean="0"/>
              <a:t>1/7/2025</a:t>
            </a:fld>
            <a:endParaRPr lang="en-US"/>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2"/>
          </p:nvPr>
        </p:nvSpPr>
        <p:spPr>
          <a:xfrm>
            <a:off x="3962400" y="6356350"/>
            <a:ext cx="4724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3795"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21</a:t>
            </a:fld>
            <a:endParaRPr lang="en-US" altLang="en-US"/>
          </a:p>
        </p:txBody>
      </p:sp>
      <p:sp>
        <p:nvSpPr>
          <p:cNvPr id="7" name="Title 1"/>
          <p:cNvSpPr txBox="1"/>
          <p:nvPr/>
        </p:nvSpPr>
        <p:spPr>
          <a:xfrm>
            <a:off x="2895600" y="-5080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dirty="0"/>
              <a:t>Program Educational Objectives </a:t>
            </a:r>
          </a:p>
        </p:txBody>
      </p:sp>
      <p:sp>
        <p:nvSpPr>
          <p:cNvPr id="9" name="Content Placeholder 8"/>
          <p:cNvSpPr txBox="1">
            <a:spLocks noGrp="1"/>
          </p:cNvSpPr>
          <p:nvPr>
            <p:ph idx="1"/>
          </p:nvPr>
        </p:nvSpPr>
        <p:spPr>
          <a:xfrm>
            <a:off x="1981200" y="1143001"/>
            <a:ext cx="8229600" cy="4983163"/>
          </a:xfrm>
        </p:spPr>
        <p:txBody>
          <a:bodyPr/>
          <a:lstStyle/>
          <a:p>
            <a:pPr algn="just">
              <a:spcBef>
                <a:spcPts val="365"/>
              </a:spcBef>
              <a:spcAft>
                <a:spcPct val="0"/>
              </a:spcAft>
              <a:buClr>
                <a:srgbClr val="000000"/>
              </a:buClr>
            </a:pPr>
            <a:r>
              <a:rPr lang="en-US" altLang="en-US" sz="2400" b="1" dirty="0">
                <a:latin typeface="Times New Roman" panose="02020603050405020304" pitchFamily="18" charset="0"/>
                <a:cs typeface="Times New Roman" panose="02020603050405020304" pitchFamily="18" charset="0"/>
              </a:rPr>
              <a:t>PEO1: </a:t>
            </a:r>
            <a:r>
              <a:rPr lang="en-US" altLang="en-US" sz="2400" dirty="0">
                <a:latin typeface="Times New Roman" panose="02020603050405020304" pitchFamily="18" charset="0"/>
                <a:cs typeface="Times New Roman" panose="02020603050405020304" pitchFamily="18" charset="0"/>
              </a:rPr>
              <a:t>able to apply sound knowledge in the field of information technology to fulfill the needs of IT industry.</a:t>
            </a:r>
          </a:p>
          <a:p>
            <a:pPr algn="just">
              <a:spcBef>
                <a:spcPts val="365"/>
              </a:spcBef>
              <a:spcAft>
                <a:spcPct val="0"/>
              </a:spcAft>
              <a:buClr>
                <a:srgbClr val="000000"/>
              </a:buClr>
              <a:buNone/>
            </a:pPr>
            <a:endParaRPr lang="en-IN" altLang="en-US" sz="2400" dirty="0">
              <a:latin typeface="Times New Roman" panose="02020603050405020304" pitchFamily="18" charset="0"/>
              <a:cs typeface="Times New Roman" panose="02020603050405020304" pitchFamily="18" charset="0"/>
            </a:endParaRPr>
          </a:p>
          <a:p>
            <a:pPr algn="just">
              <a:spcBef>
                <a:spcPts val="365"/>
              </a:spcBef>
              <a:spcAft>
                <a:spcPct val="0"/>
              </a:spcAft>
              <a:buClr>
                <a:srgbClr val="000000"/>
              </a:buClr>
            </a:pPr>
            <a:r>
              <a:rPr lang="en-US" altLang="en-US" sz="2400" b="1" dirty="0">
                <a:latin typeface="Times New Roman" panose="02020603050405020304" pitchFamily="18" charset="0"/>
                <a:cs typeface="Times New Roman" panose="02020603050405020304" pitchFamily="18" charset="0"/>
              </a:rPr>
              <a:t>PEO2:a</a:t>
            </a:r>
            <a:r>
              <a:rPr lang="en-US" altLang="en-US" sz="2400" dirty="0">
                <a:latin typeface="Times New Roman" panose="02020603050405020304" pitchFamily="18" charset="0"/>
                <a:cs typeface="Times New Roman" panose="02020603050405020304" pitchFamily="18" charset="0"/>
              </a:rPr>
              <a:t>ble to design innovative and interdisciplinary systems through latest digital technologies.</a:t>
            </a:r>
          </a:p>
          <a:p>
            <a:pPr algn="just">
              <a:spcBef>
                <a:spcPts val="365"/>
              </a:spcBef>
              <a:spcAft>
                <a:spcPct val="0"/>
              </a:spcAft>
              <a:buClr>
                <a:srgbClr val="000000"/>
              </a:buClr>
              <a:buNone/>
            </a:pPr>
            <a:endParaRPr lang="en-IN" altLang="en-US" sz="2400" dirty="0">
              <a:latin typeface="Times New Roman" panose="02020603050405020304" pitchFamily="18" charset="0"/>
              <a:cs typeface="Times New Roman" panose="02020603050405020304" pitchFamily="18" charset="0"/>
            </a:endParaRPr>
          </a:p>
          <a:p>
            <a:pPr algn="just">
              <a:spcBef>
                <a:spcPts val="365"/>
              </a:spcBef>
              <a:spcAft>
                <a:spcPct val="0"/>
              </a:spcAft>
              <a:buClr>
                <a:srgbClr val="000000"/>
              </a:buClr>
            </a:pPr>
            <a:r>
              <a:rPr lang="en-US" altLang="en-US" sz="2400" b="1" dirty="0">
                <a:latin typeface="Times New Roman" panose="02020603050405020304" pitchFamily="18" charset="0"/>
                <a:cs typeface="Times New Roman" panose="02020603050405020304" pitchFamily="18" charset="0"/>
              </a:rPr>
              <a:t>PEO3: </a:t>
            </a:r>
            <a:r>
              <a:rPr lang="en-US" altLang="en-US" sz="2400" dirty="0">
                <a:latin typeface="Times New Roman" panose="02020603050405020304" pitchFamily="18" charset="0"/>
                <a:cs typeface="Times New Roman" panose="02020603050405020304" pitchFamily="18" charset="0"/>
              </a:rPr>
              <a:t>able to inculcate professional and social ethics, team work and leadership for serving the society.</a:t>
            </a:r>
          </a:p>
          <a:p>
            <a:pPr algn="just">
              <a:spcBef>
                <a:spcPts val="365"/>
              </a:spcBef>
              <a:spcAft>
                <a:spcPct val="0"/>
              </a:spcAft>
              <a:buClr>
                <a:srgbClr val="000000"/>
              </a:buClr>
            </a:pPr>
            <a:endParaRPr lang="en-IN" altLang="en-US" sz="2400" dirty="0">
              <a:latin typeface="Times New Roman" panose="02020603050405020304" pitchFamily="18" charset="0"/>
              <a:cs typeface="Times New Roman" panose="02020603050405020304" pitchFamily="18" charset="0"/>
            </a:endParaRPr>
          </a:p>
          <a:p>
            <a:pPr algn="just">
              <a:spcBef>
                <a:spcPts val="365"/>
              </a:spcBef>
              <a:spcAft>
                <a:spcPct val="0"/>
              </a:spcAft>
              <a:buClr>
                <a:srgbClr val="000000"/>
              </a:buClr>
            </a:pPr>
            <a:r>
              <a:rPr lang="en-US" altLang="en-US" sz="2400" b="1" dirty="0">
                <a:latin typeface="Times New Roman" panose="02020603050405020304" pitchFamily="18" charset="0"/>
                <a:cs typeface="Times New Roman" panose="02020603050405020304" pitchFamily="18" charset="0"/>
              </a:rPr>
              <a:t>PEO4:</a:t>
            </a:r>
            <a:r>
              <a:rPr lang="en-US" altLang="en-US" sz="2400" dirty="0">
                <a:latin typeface="Times New Roman" panose="02020603050405020304" pitchFamily="18" charset="0"/>
                <a:cs typeface="Times New Roman" panose="02020603050405020304" pitchFamily="18" charset="0"/>
              </a:rPr>
              <a:t> able to inculcate lifelong learning in the field of computing for successful career in organizations and R&amp;D sectors.</a:t>
            </a:r>
            <a:endParaRPr lang="en-IN" altLang="en-US" sz="24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DB9982D1-87C5-400A-A6AF-77D07C8564E0}" type="datetime1">
              <a:rPr lang="en-US" smtClean="0"/>
              <a:t>1/7/2025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2" end="2"/>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4" end="4"/>
                                            </p:txEl>
                                          </p:spTgt>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9">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p:nvPr/>
        </p:nvSpPr>
        <p:spPr>
          <a:xfrm>
            <a:off x="3179764" y="1"/>
            <a:ext cx="7259637" cy="9143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IN" sz="2800" dirty="0">
                <a:latin typeface="Times New Roman" panose="02020603050405020304" pitchFamily="18" charset="0"/>
                <a:cs typeface="Times New Roman" panose="02020603050405020304" pitchFamily="18" charset="0"/>
                <a:sym typeface="Arial" panose="020B0604020202020204" pitchFamily="34" charset="0"/>
              </a:rPr>
              <a:t>End Semester Question Paper Template </a:t>
            </a:r>
            <a:endParaRPr lang="en-US" sz="28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35843" name="Rectangle 2"/>
          <p:cNvSpPr>
            <a:spLocks noChangeArrowheads="1"/>
          </p:cNvSpPr>
          <p:nvPr/>
        </p:nvSpPr>
        <p:spPr bwMode="auto">
          <a:xfrm>
            <a:off x="1524001" y="-140732"/>
            <a:ext cx="1847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br>
              <a:rPr lang="en-US" altLang="en-US"/>
            </a:br>
            <a:endParaRPr lang="en-US" altLang="en-US"/>
          </a:p>
          <a:p>
            <a:pPr eaLnBrk="1" hangingPunct="1">
              <a:buClrTx/>
              <a:buFontTx/>
              <a:buNone/>
            </a:pPr>
            <a:endParaRPr lang="en-US" altLang="en-US"/>
          </a:p>
        </p:txBody>
      </p:sp>
      <p:sp>
        <p:nvSpPr>
          <p:cNvPr id="2" name="Content Placeholder 1"/>
          <p:cNvSpPr>
            <a:spLocks noGrp="1"/>
          </p:cNvSpPr>
          <p:nvPr>
            <p:ph idx="1"/>
          </p:nvPr>
        </p:nvSpPr>
        <p:spPr>
          <a:xfrm>
            <a:off x="1981200" y="1225551"/>
            <a:ext cx="8229600" cy="4754563"/>
          </a:xfrm>
        </p:spPr>
        <p:txBody>
          <a:bodyPr/>
          <a:lstStyle/>
          <a:p>
            <a:pPr marL="0" indent="0" algn="ctr">
              <a:buNone/>
              <a:defRPr/>
            </a:pPr>
            <a:r>
              <a:rPr lang="en-IN" sz="2000" dirty="0">
                <a:sym typeface="Arial" panose="020B0604020202020204" pitchFamily="34" charset="0"/>
              </a:rPr>
              <a:t>B TECH </a:t>
            </a:r>
          </a:p>
          <a:p>
            <a:pPr marL="0" indent="0" algn="ctr">
              <a:buNone/>
              <a:defRPr/>
            </a:pPr>
            <a:r>
              <a:rPr lang="en-IN" sz="2000" dirty="0">
                <a:sym typeface="Arial" panose="020B0604020202020204" pitchFamily="34" charset="0"/>
              </a:rPr>
              <a:t>(SEM-V) THEORY EXAMINATION 20__-20__</a:t>
            </a:r>
          </a:p>
          <a:p>
            <a:pPr marL="0" indent="0">
              <a:buNone/>
              <a:defRPr/>
            </a:pPr>
            <a:r>
              <a:rPr lang="en-IN" sz="2000" b="1" dirty="0">
                <a:latin typeface="Times New Roman" panose="02020603050405020304" pitchFamily="18" charset="0"/>
                <a:cs typeface="Times New Roman" panose="02020603050405020304" pitchFamily="18" charset="0"/>
                <a:sym typeface="Arial" panose="020B0604020202020204" pitchFamily="34" charset="0"/>
              </a:rPr>
              <a:t>Time: 3 Hours                                                                                    Total Marks: 100 </a:t>
            </a:r>
          </a:p>
          <a:p>
            <a:pPr marL="0" indent="0" algn="just">
              <a:buNone/>
              <a:defRPr/>
            </a:pPr>
            <a:r>
              <a:rPr lang="en-IN" sz="2000" b="1" i="1" dirty="0">
                <a:latin typeface="Times New Roman" panose="02020603050405020304" pitchFamily="18" charset="0"/>
                <a:cs typeface="Times New Roman" panose="02020603050405020304" pitchFamily="18" charset="0"/>
                <a:sym typeface="Arial" panose="020B0604020202020204" pitchFamily="34" charset="0"/>
              </a:rPr>
              <a:t>Note: 1. Attempt all Sections. If require any missing data; then choose suitably.</a:t>
            </a:r>
          </a:p>
          <a:p>
            <a:pPr marL="0" indent="0" algn="ctr">
              <a:buNone/>
              <a:defRPr/>
            </a:pPr>
            <a:r>
              <a:rPr lang="en-IN" sz="2000" b="1" dirty="0">
                <a:latin typeface="Times New Roman" panose="02020603050405020304" pitchFamily="18" charset="0"/>
                <a:cs typeface="Times New Roman" panose="02020603050405020304" pitchFamily="18" charset="0"/>
                <a:sym typeface="Arial" panose="020B0604020202020204" pitchFamily="34" charset="0"/>
              </a:rPr>
              <a:t>SECTION A </a:t>
            </a:r>
          </a:p>
          <a:p>
            <a:pPr indent="-457200">
              <a:buFont typeface="Arial" panose="020B0604020202020204" pitchFamily="34" charset="0"/>
              <a:buAutoNum type="arabicPeriod"/>
              <a:defRPr/>
            </a:pPr>
            <a:r>
              <a:rPr lang="en-IN" sz="2000" b="1" dirty="0">
                <a:latin typeface="Times New Roman" panose="02020603050405020304" pitchFamily="18" charset="0"/>
                <a:cs typeface="Times New Roman" panose="02020603050405020304" pitchFamily="18" charset="0"/>
                <a:sym typeface="Arial" panose="020B0604020202020204" pitchFamily="34" charset="0"/>
              </a:rPr>
              <a:t>Attempt all questions in brief.                                                        </a:t>
            </a:r>
            <a:r>
              <a:rPr lang="en-IN" sz="2000" b="1" dirty="0">
                <a:sym typeface="Arial" panose="020B0604020202020204" pitchFamily="34" charset="0"/>
              </a:rPr>
              <a:t>1 x 10 = 10</a:t>
            </a:r>
          </a:p>
          <a:p>
            <a:pPr marL="0" indent="0">
              <a:buNone/>
              <a:defRPr/>
            </a:pPr>
            <a:endParaRPr lang="en-IN" sz="2000" b="1" i="1" dirty="0">
              <a:sym typeface="Arial" panose="020B0604020202020204" pitchFamily="34" charset="0"/>
            </a:endParaRPr>
          </a:p>
        </p:txBody>
      </p:sp>
      <p:graphicFrame>
        <p:nvGraphicFramePr>
          <p:cNvPr id="3" name="Table 2"/>
          <p:cNvGraphicFramePr>
            <a:graphicFrameLocks noGrp="1"/>
          </p:cNvGraphicFramePr>
          <p:nvPr/>
        </p:nvGraphicFramePr>
        <p:xfrm>
          <a:off x="2133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5877" name="Footer Placeholder 11"/>
          <p:cNvSpPr>
            <a:spLocks noGrp="1"/>
          </p:cNvSpPr>
          <p:nvPr>
            <p:ph type="ftr" sz="quarter" idx="12"/>
          </p:nvPr>
        </p:nvSpPr>
        <p:spPr>
          <a:xfrm>
            <a:off x="3873500" y="6384925"/>
            <a:ext cx="4508500" cy="336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fi-FI"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5878" name="Slide Number Placeholder 12"/>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22</a:t>
            </a:fld>
            <a:endParaRPr lang="en-US" altLang="en-US"/>
          </a:p>
        </p:txBody>
      </p:sp>
      <p:sp>
        <p:nvSpPr>
          <p:cNvPr id="4" name="Date Placeholder 3"/>
          <p:cNvSpPr>
            <a:spLocks noGrp="1"/>
          </p:cNvSpPr>
          <p:nvPr>
            <p:ph type="dt" sz="half" idx="10"/>
          </p:nvPr>
        </p:nvSpPr>
        <p:spPr/>
        <p:txBody>
          <a:bodyPr/>
          <a:lstStyle/>
          <a:p>
            <a:fld id="{DE87B245-BA8D-409F-9F38-8BD53EA8FA2C}" type="datetime1">
              <a:rPr lang="en-US" smtClean="0"/>
              <a:t>1/7/2025</a:t>
            </a:fld>
            <a:endParaRPr lang="en-US"/>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p:nvPr/>
        </p:nvSpPr>
        <p:spPr>
          <a:xfrm>
            <a:off x="3273426" y="1"/>
            <a:ext cx="7165975" cy="84772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IN" sz="2400" dirty="0">
                <a:latin typeface="Times New Roman" panose="02020603050405020304" pitchFamily="18" charset="0"/>
                <a:cs typeface="Times New Roman" panose="02020603050405020304" pitchFamily="18" charset="0"/>
                <a:sym typeface="Arial" panose="020B0604020202020204" pitchFamily="34" charset="0"/>
              </a:rPr>
              <a:t>End Semester Question Paper Templates </a:t>
            </a:r>
            <a:endParaRPr lang="en-US" sz="24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36867" name="Rectangle 2"/>
          <p:cNvSpPr>
            <a:spLocks noChangeArrowheads="1"/>
          </p:cNvSpPr>
          <p:nvPr/>
        </p:nvSpPr>
        <p:spPr bwMode="auto">
          <a:xfrm>
            <a:off x="1524001" y="-140732"/>
            <a:ext cx="1847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br>
              <a:rPr lang="en-US" altLang="en-US"/>
            </a:br>
            <a:endParaRPr lang="en-US" altLang="en-US"/>
          </a:p>
          <a:p>
            <a:pPr eaLnBrk="1" hangingPunct="1">
              <a:buClrTx/>
              <a:buFontTx/>
              <a:buNone/>
            </a:pPr>
            <a:endParaRPr lang="en-US" altLang="en-US"/>
          </a:p>
        </p:txBody>
      </p:sp>
      <p:sp>
        <p:nvSpPr>
          <p:cNvPr id="36868" name="Content Placeholder 1"/>
          <p:cNvSpPr txBox="1">
            <a:spLocks noGrp="1"/>
          </p:cNvSpPr>
          <p:nvPr>
            <p:ph idx="1"/>
          </p:nvPr>
        </p:nvSpPr>
        <p:spPr>
          <a:xfrm>
            <a:off x="1981200" y="1066801"/>
            <a:ext cx="8229600" cy="4754563"/>
          </a:xfrm>
        </p:spPr>
        <p:txBody>
          <a:bodyPr/>
          <a:lstStyle/>
          <a:p>
            <a:pPr marL="0" indent="0">
              <a:spcBef>
                <a:spcPts val="365"/>
              </a:spcBef>
              <a:spcAft>
                <a:spcPct val="0"/>
              </a:spcAft>
              <a:buClr>
                <a:srgbClr val="000000"/>
              </a:buClr>
              <a:buNone/>
            </a:pPr>
            <a:r>
              <a:rPr lang="en-IN" altLang="en-US" sz="2000" b="1">
                <a:latin typeface="Arial" panose="020B0604020202020204" pitchFamily="34" charset="0"/>
                <a:cs typeface="Arial" panose="020B0604020202020204" pitchFamily="34" charset="0"/>
              </a:rPr>
              <a:t>2. Attempt of the following:                                            5 x 2 = 20</a:t>
            </a: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lgn="ctr">
              <a:spcBef>
                <a:spcPts val="365"/>
              </a:spcBef>
              <a:spcAft>
                <a:spcPct val="0"/>
              </a:spcAft>
              <a:buClr>
                <a:srgbClr val="000000"/>
              </a:buClr>
              <a:buNone/>
            </a:pPr>
            <a:r>
              <a:rPr lang="en-IN" altLang="en-US" sz="2000" b="1">
                <a:latin typeface="Arial" panose="020B0604020202020204" pitchFamily="34" charset="0"/>
                <a:cs typeface="Arial" panose="020B0604020202020204" pitchFamily="34" charset="0"/>
              </a:rPr>
              <a:t> SECTION B</a:t>
            </a:r>
          </a:p>
          <a:p>
            <a:pPr marL="0" indent="0">
              <a:spcBef>
                <a:spcPts val="365"/>
              </a:spcBef>
              <a:spcAft>
                <a:spcPct val="0"/>
              </a:spcAft>
              <a:buClr>
                <a:srgbClr val="000000"/>
              </a:buClr>
              <a:buNone/>
            </a:pPr>
            <a:r>
              <a:rPr lang="en-IN" altLang="en-US" sz="2000" b="1">
                <a:latin typeface="Arial" panose="020B0604020202020204" pitchFamily="34" charset="0"/>
                <a:cs typeface="Arial" panose="020B0604020202020204" pitchFamily="34" charset="0"/>
              </a:rPr>
              <a:t>3. Attempt any five part of the following:                          5 x 6 = 30    </a:t>
            </a:r>
            <a:endParaRPr lang="en-IN" altLang="en-US" sz="2000" b="1" i="1">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nvGraphicFramePr>
        <p:xfrm>
          <a:off x="1963739" y="1600200"/>
          <a:ext cx="7839075" cy="1736780"/>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304675">
                <a:tc>
                  <a:txBody>
                    <a:bodyPr/>
                    <a:lstStyle/>
                    <a:p>
                      <a:r>
                        <a:rPr lang="en-IN" sz="1400" dirty="0" err="1">
                          <a:solidFill>
                            <a:schemeClr val="tx1"/>
                          </a:solidFill>
                        </a:rPr>
                        <a:t>Q.No</a:t>
                      </a:r>
                      <a:r>
                        <a:rPr lang="en-IN" sz="1400" dirty="0">
                          <a:solidFill>
                            <a:schemeClr val="tx1"/>
                          </a:solidFill>
                        </a:rPr>
                        <a:t>.</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400" dirty="0">
                          <a:solidFill>
                            <a:schemeClr val="tx1"/>
                          </a:solidFill>
                        </a:rPr>
                        <a:t>Question </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solidFill>
                            <a:schemeClr val="tx1"/>
                          </a:solidFill>
                        </a:rPr>
                        <a:t>Marks </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400" dirty="0">
                          <a:solidFill>
                            <a:schemeClr val="tx1"/>
                          </a:solidFill>
                        </a:rPr>
                        <a:t>CO</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04675">
                <a:tc>
                  <a:txBody>
                    <a:bodyPr/>
                    <a:lstStyle/>
                    <a:p>
                      <a:r>
                        <a:rPr lang="en-IN" sz="1400" dirty="0"/>
                        <a:t>1</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2</a:t>
                      </a:r>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675">
                <a:tc>
                  <a:txBody>
                    <a:bodyPr/>
                    <a:lstStyle/>
                    <a:p>
                      <a:r>
                        <a:rPr lang="en-IN" sz="1400" dirty="0"/>
                        <a:t>2</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2</a:t>
                      </a:r>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18026">
                <a:tc>
                  <a:txBody>
                    <a:bodyPr/>
                    <a:lstStyle/>
                    <a:p>
                      <a:r>
                        <a:rPr lang="en-IN" sz="1400" dirty="0"/>
                        <a:t>“””</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p>
                      <a:r>
                        <a:rPr lang="en-IN" sz="1400" dirty="0"/>
                        <a:t>‘”</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04675">
                <a:tc>
                  <a:txBody>
                    <a:bodyPr/>
                    <a:lstStyle/>
                    <a:p>
                      <a:r>
                        <a:rPr lang="en-IN" sz="1400" dirty="0"/>
                        <a:t>5</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2</a:t>
                      </a:r>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nvGraphicFramePr>
        <p:xfrm>
          <a:off x="1981201" y="4598988"/>
          <a:ext cx="7986713" cy="1757362"/>
        </p:xfrm>
        <a:graphic>
          <a:graphicData uri="http://schemas.openxmlformats.org/drawingml/2006/table">
            <a:tbl>
              <a:tblPr firstRow="1" bandRow="1">
                <a:tableStyleId>{5C22544A-7EE6-4342-B048-85BDC9FD1C3A}</a:tableStyleId>
              </a:tblPr>
              <a:tblGrid>
                <a:gridCol w="921544">
                  <a:extLst>
                    <a:ext uri="{9D8B030D-6E8A-4147-A177-3AD203B41FA5}">
                      <a16:colId xmlns:a16="http://schemas.microsoft.com/office/drawing/2014/main" val="20000"/>
                    </a:ext>
                  </a:extLst>
                </a:gridCol>
                <a:gridCol w="5375673">
                  <a:extLst>
                    <a:ext uri="{9D8B030D-6E8A-4147-A177-3AD203B41FA5}">
                      <a16:colId xmlns:a16="http://schemas.microsoft.com/office/drawing/2014/main" val="20001"/>
                    </a:ext>
                  </a:extLst>
                </a:gridCol>
                <a:gridCol w="844748">
                  <a:extLst>
                    <a:ext uri="{9D8B030D-6E8A-4147-A177-3AD203B41FA5}">
                      <a16:colId xmlns:a16="http://schemas.microsoft.com/office/drawing/2014/main" val="20002"/>
                    </a:ext>
                  </a:extLst>
                </a:gridCol>
                <a:gridCol w="844748">
                  <a:extLst>
                    <a:ext uri="{9D8B030D-6E8A-4147-A177-3AD203B41FA5}">
                      <a16:colId xmlns:a16="http://schemas.microsoft.com/office/drawing/2014/main" val="20003"/>
                    </a:ext>
                  </a:extLst>
                </a:gridCol>
              </a:tblGrid>
              <a:tr h="647488">
                <a:tc>
                  <a:txBody>
                    <a:bodyPr/>
                    <a:lstStyle/>
                    <a:p>
                      <a:r>
                        <a:rPr lang="en-IN" sz="1800" dirty="0" err="1">
                          <a:solidFill>
                            <a:schemeClr val="tx1"/>
                          </a:solidFill>
                        </a:rPr>
                        <a:t>Q.No</a:t>
                      </a:r>
                      <a:r>
                        <a:rPr lang="en-IN" sz="1800" dirty="0">
                          <a:solidFill>
                            <a:schemeClr val="tx1"/>
                          </a:solidFill>
                        </a:rPr>
                        <a:t>.</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9958">
                <a:tc>
                  <a:txBody>
                    <a:bodyPr/>
                    <a:lstStyle/>
                    <a:p>
                      <a:r>
                        <a:rPr lang="en-IN" sz="1800" dirty="0"/>
                        <a:t>1</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9958">
                <a:tc>
                  <a:txBody>
                    <a:bodyPr/>
                    <a:lstStyle/>
                    <a:p>
                      <a:r>
                        <a:rPr lang="en-US" sz="1800" dirty="0"/>
                        <a:t>.</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9958">
                <a:tc>
                  <a:txBody>
                    <a:bodyPr/>
                    <a:lstStyle/>
                    <a:p>
                      <a:r>
                        <a:rPr lang="en-US" sz="1800" dirty="0"/>
                        <a:t>7</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36928" name="Footer Placeholder 10"/>
          <p:cNvSpPr>
            <a:spLocks noGrp="1"/>
          </p:cNvSpPr>
          <p:nvPr>
            <p:ph type="ftr" sz="quarter" idx="12"/>
          </p:nvPr>
        </p:nvSpPr>
        <p:spPr>
          <a:xfrm>
            <a:off x="3413919" y="6430963"/>
            <a:ext cx="5121275" cy="334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fi-FI"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6929" name="Slide Number Placeholder 11"/>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23</a:t>
            </a:fld>
            <a:endParaRPr lang="en-US" altLang="en-US"/>
          </a:p>
        </p:txBody>
      </p:sp>
      <p:sp>
        <p:nvSpPr>
          <p:cNvPr id="2" name="Date Placeholder 1"/>
          <p:cNvSpPr>
            <a:spLocks noGrp="1"/>
          </p:cNvSpPr>
          <p:nvPr>
            <p:ph type="dt" sz="half" idx="10"/>
          </p:nvPr>
        </p:nvSpPr>
        <p:spPr/>
        <p:txBody>
          <a:bodyPr/>
          <a:lstStyle/>
          <a:p>
            <a:fld id="{1F697244-0E17-4B69-B1C7-717F295F3560}" type="datetime1">
              <a:rPr lang="en-US" smtClean="0"/>
              <a:t>1/7/2025</a:t>
            </a:fld>
            <a:endParaRPr lang="en-US"/>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p:nvPr/>
        </p:nvSpPr>
        <p:spPr>
          <a:xfrm>
            <a:off x="3148014" y="1"/>
            <a:ext cx="7291387" cy="83502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IN" sz="2400" dirty="0">
                <a:latin typeface="Times New Roman" panose="02020603050405020304" pitchFamily="18" charset="0"/>
                <a:cs typeface="Times New Roman" panose="02020603050405020304" pitchFamily="18" charset="0"/>
                <a:sym typeface="Arial" panose="020B0604020202020204" pitchFamily="34" charset="0"/>
              </a:rPr>
              <a:t>End Semester Question Paper Templates </a:t>
            </a:r>
            <a:endParaRPr lang="en-US" sz="24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37891" name="Rectangle 2"/>
          <p:cNvSpPr>
            <a:spLocks noChangeArrowheads="1"/>
          </p:cNvSpPr>
          <p:nvPr/>
        </p:nvSpPr>
        <p:spPr bwMode="auto">
          <a:xfrm>
            <a:off x="1524001" y="-140732"/>
            <a:ext cx="1847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br>
              <a:rPr lang="en-US" altLang="en-US"/>
            </a:br>
            <a:endParaRPr lang="en-US" altLang="en-US"/>
          </a:p>
          <a:p>
            <a:pPr eaLnBrk="1" hangingPunct="1">
              <a:buClrTx/>
              <a:buFontTx/>
              <a:buNone/>
            </a:pPr>
            <a:endParaRPr lang="en-US" altLang="en-US"/>
          </a:p>
        </p:txBody>
      </p:sp>
      <p:sp>
        <p:nvSpPr>
          <p:cNvPr id="37892" name="Content Placeholder 1"/>
          <p:cNvSpPr txBox="1">
            <a:spLocks noGrp="1"/>
          </p:cNvSpPr>
          <p:nvPr>
            <p:ph idx="1"/>
          </p:nvPr>
        </p:nvSpPr>
        <p:spPr>
          <a:xfrm>
            <a:off x="2060576" y="914400"/>
            <a:ext cx="8150225" cy="4745038"/>
          </a:xfrm>
        </p:spPr>
        <p:txBody>
          <a:bodyPr/>
          <a:lstStyle/>
          <a:p>
            <a:pPr marL="0" indent="0">
              <a:spcBef>
                <a:spcPts val="365"/>
              </a:spcBef>
              <a:spcAft>
                <a:spcPct val="0"/>
              </a:spcAft>
              <a:buClr>
                <a:srgbClr val="000000"/>
              </a:buClr>
              <a:buNone/>
            </a:pPr>
            <a:r>
              <a:rPr lang="en-IN" altLang="en-US" sz="2000" b="1">
                <a:latin typeface="Arial" panose="020B0604020202020204" pitchFamily="34" charset="0"/>
                <a:cs typeface="Arial" panose="020B0604020202020204" pitchFamily="34" charset="0"/>
              </a:rPr>
              <a:t>4. Attempt any one part of the following:                          1 x 10 = 10</a:t>
            </a: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r>
              <a:rPr lang="en-IN" altLang="en-US" sz="2000" b="1">
                <a:latin typeface="Arial" panose="020B0604020202020204" pitchFamily="34" charset="0"/>
                <a:cs typeface="Arial" panose="020B0604020202020204" pitchFamily="34" charset="0"/>
              </a:rPr>
              <a:t>5. Attempt any one part of the following:                          1 x 10 = 10  </a:t>
            </a: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r>
              <a:rPr lang="en-IN" altLang="en-US" sz="2000" b="1">
                <a:latin typeface="Arial" panose="020B0604020202020204" pitchFamily="34" charset="0"/>
                <a:cs typeface="Arial" panose="020B0604020202020204" pitchFamily="34" charset="0"/>
              </a:rPr>
              <a:t> 6. Attempt any one part of the following:                        1 x 10 = 10    </a:t>
            </a:r>
            <a:endParaRPr lang="en-IN" altLang="en-US" sz="2000" b="1" i="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i="1">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i="1">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nvGraphicFramePr>
        <p:xfrm>
          <a:off x="2279651"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val="20000"/>
                    </a:ext>
                  </a:extLst>
                </a:gridCol>
                <a:gridCol w="5413071">
                  <a:extLst>
                    <a:ext uri="{9D8B030D-6E8A-4147-A177-3AD203B41FA5}">
                      <a16:colId xmlns:a16="http://schemas.microsoft.com/office/drawing/2014/main" val="20001"/>
                    </a:ext>
                  </a:extLst>
                </a:gridCol>
                <a:gridCol w="850625">
                  <a:extLst>
                    <a:ext uri="{9D8B030D-6E8A-4147-A177-3AD203B41FA5}">
                      <a16:colId xmlns:a16="http://schemas.microsoft.com/office/drawing/2014/main" val="20002"/>
                    </a:ext>
                  </a:extLst>
                </a:gridCol>
                <a:gridCol w="850625">
                  <a:extLst>
                    <a:ext uri="{9D8B030D-6E8A-4147-A177-3AD203B41FA5}">
                      <a16:colId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nvGraphicFramePr>
        <p:xfrm>
          <a:off x="2297114" y="3059113"/>
          <a:ext cx="7977187" cy="1096974"/>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val="20000"/>
                    </a:ext>
                  </a:extLst>
                </a:gridCol>
                <a:gridCol w="5369261">
                  <a:extLst>
                    <a:ext uri="{9D8B030D-6E8A-4147-A177-3AD203B41FA5}">
                      <a16:colId xmlns:a16="http://schemas.microsoft.com/office/drawing/2014/main" val="20001"/>
                    </a:ext>
                  </a:extLst>
                </a:gridCol>
                <a:gridCol w="843741">
                  <a:extLst>
                    <a:ext uri="{9D8B030D-6E8A-4147-A177-3AD203B41FA5}">
                      <a16:colId xmlns:a16="http://schemas.microsoft.com/office/drawing/2014/main" val="20002"/>
                    </a:ext>
                  </a:extLst>
                </a:gridCol>
                <a:gridCol w="843741">
                  <a:extLst>
                    <a:ext uri="{9D8B030D-6E8A-4147-A177-3AD203B41FA5}">
                      <a16:colId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654">
                <a:tc>
                  <a:txBody>
                    <a:bodyPr/>
                    <a:lstStyle/>
                    <a:p>
                      <a:r>
                        <a:rPr lang="en-IN" sz="1800" dirty="0"/>
                        <a:t>1</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654">
                <a:tc>
                  <a:txBody>
                    <a:bodyPr/>
                    <a:lstStyle/>
                    <a:p>
                      <a:r>
                        <a:rPr lang="en-IN" sz="1800" dirty="0"/>
                        <a:t>2</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nvGraphicFramePr>
        <p:xfrm>
          <a:off x="2327275" y="4603750"/>
          <a:ext cx="7740650" cy="1560514"/>
        </p:xfrm>
        <a:graphic>
          <a:graphicData uri="http://schemas.openxmlformats.org/drawingml/2006/table">
            <a:tbl>
              <a:tblPr firstRow="1" bandRow="1">
                <a:tableStyleId>{5C22544A-7EE6-4342-B048-85BDC9FD1C3A}</a:tableStyleId>
              </a:tblPr>
              <a:tblGrid>
                <a:gridCol w="893152">
                  <a:extLst>
                    <a:ext uri="{9D8B030D-6E8A-4147-A177-3AD203B41FA5}">
                      <a16:colId xmlns:a16="http://schemas.microsoft.com/office/drawing/2014/main" val="20000"/>
                    </a:ext>
                  </a:extLst>
                </a:gridCol>
                <a:gridCol w="5210054">
                  <a:extLst>
                    <a:ext uri="{9D8B030D-6E8A-4147-A177-3AD203B41FA5}">
                      <a16:colId xmlns:a16="http://schemas.microsoft.com/office/drawing/2014/main" val="20001"/>
                    </a:ext>
                  </a:extLst>
                </a:gridCol>
                <a:gridCol w="905108">
                  <a:extLst>
                    <a:ext uri="{9D8B030D-6E8A-4147-A177-3AD203B41FA5}">
                      <a16:colId xmlns:a16="http://schemas.microsoft.com/office/drawing/2014/main" val="20002"/>
                    </a:ext>
                  </a:extLst>
                </a:gridCol>
                <a:gridCol w="732336">
                  <a:extLst>
                    <a:ext uri="{9D8B030D-6E8A-4147-A177-3AD203B41FA5}">
                      <a16:colId xmlns:a16="http://schemas.microsoft.com/office/drawing/2014/main" val="20003"/>
                    </a:ext>
                  </a:extLst>
                </a:gridCol>
              </a:tblGrid>
              <a:tr h="728276">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6119">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16119">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7959" name="Slide Number Placeholder 12"/>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24</a:t>
            </a:fld>
            <a:endParaRPr lang="en-US" altLang="en-US"/>
          </a:p>
        </p:txBody>
      </p:sp>
      <p:sp>
        <p:nvSpPr>
          <p:cNvPr id="37960" name="Footer Placeholder 13"/>
          <p:cNvSpPr>
            <a:spLocks noGrp="1"/>
          </p:cNvSpPr>
          <p:nvPr>
            <p:ph type="ftr" sz="quarter" idx="12"/>
          </p:nvPr>
        </p:nvSpPr>
        <p:spPr>
          <a:xfrm>
            <a:off x="2279650" y="6369051"/>
            <a:ext cx="6197600" cy="35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fi-FI"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24C20433-A8F6-4E55-975A-E1BE9E159E97}" type="datetime1">
              <a:rPr lang="en-US" smtClean="0"/>
              <a:t>1/7/2025</a:t>
            </a:fld>
            <a:endParaRPr lang="en-US"/>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p:nvPr/>
        </p:nvSpPr>
        <p:spPr>
          <a:xfrm>
            <a:off x="3148014" y="1"/>
            <a:ext cx="7291387" cy="83502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IN" sz="2400" dirty="0">
                <a:latin typeface="Times New Roman" panose="02020603050405020304" pitchFamily="18" charset="0"/>
                <a:cs typeface="Times New Roman" panose="02020603050405020304" pitchFamily="18" charset="0"/>
                <a:sym typeface="Arial" panose="020B0604020202020204" pitchFamily="34" charset="0"/>
              </a:rPr>
              <a:t>End Semester Question Paper Templates </a:t>
            </a:r>
            <a:endParaRPr lang="en-US" sz="2400" dirty="0">
              <a:latin typeface="Times New Roman" panose="02020603050405020304" pitchFamily="18" charset="0"/>
              <a:cs typeface="Times New Roman" panose="02020603050405020304" pitchFamily="18" charset="0"/>
              <a:sym typeface="Arial" panose="020B0604020202020204" pitchFamily="34" charset="0"/>
            </a:endParaRPr>
          </a:p>
        </p:txBody>
      </p:sp>
      <p:sp>
        <p:nvSpPr>
          <p:cNvPr id="38915" name="Rectangle 2"/>
          <p:cNvSpPr>
            <a:spLocks noChangeArrowheads="1"/>
          </p:cNvSpPr>
          <p:nvPr/>
        </p:nvSpPr>
        <p:spPr bwMode="auto">
          <a:xfrm>
            <a:off x="1524001" y="-140732"/>
            <a:ext cx="1847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br>
              <a:rPr lang="en-US" altLang="en-US"/>
            </a:br>
            <a:endParaRPr lang="en-US" altLang="en-US"/>
          </a:p>
          <a:p>
            <a:pPr eaLnBrk="1" hangingPunct="1">
              <a:buClrTx/>
              <a:buFontTx/>
              <a:buNone/>
            </a:pPr>
            <a:endParaRPr lang="en-US" altLang="en-US"/>
          </a:p>
        </p:txBody>
      </p:sp>
      <p:sp>
        <p:nvSpPr>
          <p:cNvPr id="38916" name="Content Placeholder 1"/>
          <p:cNvSpPr txBox="1">
            <a:spLocks noGrp="1"/>
          </p:cNvSpPr>
          <p:nvPr>
            <p:ph idx="1"/>
          </p:nvPr>
        </p:nvSpPr>
        <p:spPr>
          <a:xfrm>
            <a:off x="2060576" y="914400"/>
            <a:ext cx="8150225" cy="4745038"/>
          </a:xfrm>
        </p:spPr>
        <p:txBody>
          <a:bodyPr/>
          <a:lstStyle/>
          <a:p>
            <a:pPr marL="0" indent="0">
              <a:spcBef>
                <a:spcPts val="365"/>
              </a:spcBef>
              <a:spcAft>
                <a:spcPct val="0"/>
              </a:spcAft>
              <a:buClr>
                <a:srgbClr val="000000"/>
              </a:buClr>
              <a:buNone/>
            </a:pPr>
            <a:r>
              <a:rPr lang="en-IN" altLang="en-US" sz="2000" b="1" dirty="0">
                <a:latin typeface="Arial" panose="020B0604020202020204" pitchFamily="34" charset="0"/>
                <a:cs typeface="Arial" panose="020B0604020202020204" pitchFamily="34" charset="0"/>
              </a:rPr>
              <a:t>7. Attempt any one part of the following:                          1 x 10 = 10</a:t>
            </a:r>
          </a:p>
          <a:p>
            <a:pPr marL="0" indent="0">
              <a:spcBef>
                <a:spcPts val="365"/>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r>
              <a:rPr lang="en-IN" altLang="en-US" sz="2000" b="1" dirty="0">
                <a:latin typeface="Arial" panose="020B0604020202020204" pitchFamily="34" charset="0"/>
                <a:cs typeface="Arial" panose="020B0604020202020204" pitchFamily="34" charset="0"/>
              </a:rPr>
              <a:t>8. Attempt any one part of the following:                          1 x 10 = 10  </a:t>
            </a:r>
          </a:p>
          <a:p>
            <a:pPr marL="0" indent="0">
              <a:spcBef>
                <a:spcPts val="365"/>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5"/>
              </a:spcBef>
              <a:spcAft>
                <a:spcPct val="0"/>
              </a:spcAft>
              <a:buClr>
                <a:srgbClr val="000000"/>
              </a:buClr>
              <a:buNone/>
            </a:pPr>
            <a:r>
              <a:rPr lang="en-IN" altLang="en-US" sz="2000" b="1" dirty="0">
                <a:latin typeface="Arial" panose="020B0604020202020204" pitchFamily="34" charset="0"/>
                <a:cs typeface="Arial" panose="020B0604020202020204" pitchFamily="34" charset="0"/>
              </a:rPr>
              <a:t> </a:t>
            </a:r>
            <a:endParaRPr lang="en-IN" altLang="en-US" sz="2000" b="1" i="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49085635"/>
              </p:ext>
            </p:extLst>
          </p:nvPr>
        </p:nvGraphicFramePr>
        <p:xfrm>
          <a:off x="2279651" y="1476682"/>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val="20000"/>
                    </a:ext>
                  </a:extLst>
                </a:gridCol>
                <a:gridCol w="5413071">
                  <a:extLst>
                    <a:ext uri="{9D8B030D-6E8A-4147-A177-3AD203B41FA5}">
                      <a16:colId xmlns:a16="http://schemas.microsoft.com/office/drawing/2014/main" val="20001"/>
                    </a:ext>
                  </a:extLst>
                </a:gridCol>
                <a:gridCol w="850625">
                  <a:extLst>
                    <a:ext uri="{9D8B030D-6E8A-4147-A177-3AD203B41FA5}">
                      <a16:colId xmlns:a16="http://schemas.microsoft.com/office/drawing/2014/main" val="20002"/>
                    </a:ext>
                  </a:extLst>
                </a:gridCol>
                <a:gridCol w="850625">
                  <a:extLst>
                    <a:ext uri="{9D8B030D-6E8A-4147-A177-3AD203B41FA5}">
                      <a16:colId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nvGraphicFramePr>
        <p:xfrm>
          <a:off x="2146300" y="3516313"/>
          <a:ext cx="7977188" cy="1096974"/>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val="20000"/>
                    </a:ext>
                  </a:extLst>
                </a:gridCol>
                <a:gridCol w="5369262">
                  <a:extLst>
                    <a:ext uri="{9D8B030D-6E8A-4147-A177-3AD203B41FA5}">
                      <a16:colId xmlns:a16="http://schemas.microsoft.com/office/drawing/2014/main" val="20001"/>
                    </a:ext>
                  </a:extLst>
                </a:gridCol>
                <a:gridCol w="843741">
                  <a:extLst>
                    <a:ext uri="{9D8B030D-6E8A-4147-A177-3AD203B41FA5}">
                      <a16:colId xmlns:a16="http://schemas.microsoft.com/office/drawing/2014/main" val="20002"/>
                    </a:ext>
                  </a:extLst>
                </a:gridCol>
                <a:gridCol w="843741">
                  <a:extLst>
                    <a:ext uri="{9D8B030D-6E8A-4147-A177-3AD203B41FA5}">
                      <a16:colId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654">
                <a:tc>
                  <a:txBody>
                    <a:bodyPr/>
                    <a:lstStyle/>
                    <a:p>
                      <a:r>
                        <a:rPr lang="en-IN" sz="1800" dirty="0"/>
                        <a:t>1</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654">
                <a:tc>
                  <a:txBody>
                    <a:bodyPr/>
                    <a:lstStyle/>
                    <a:p>
                      <a:r>
                        <a:rPr lang="en-IN" sz="1800" dirty="0"/>
                        <a:t>2</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8961" name="Slide Number Placeholder 12"/>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25</a:t>
            </a:fld>
            <a:endParaRPr lang="en-US" altLang="en-US"/>
          </a:p>
        </p:txBody>
      </p:sp>
      <p:sp>
        <p:nvSpPr>
          <p:cNvPr id="38962" name="Footer Placeholder 13"/>
          <p:cNvSpPr>
            <a:spLocks noGrp="1"/>
          </p:cNvSpPr>
          <p:nvPr>
            <p:ph type="ftr" sz="quarter" idx="12"/>
          </p:nvPr>
        </p:nvSpPr>
        <p:spPr>
          <a:xfrm>
            <a:off x="2530476" y="6369051"/>
            <a:ext cx="5946775" cy="352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fi-FI"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F9B55ECB-9446-4377-A3B0-326827673ED8}" type="datetime1">
              <a:rPr lang="en-US" smtClean="0"/>
              <a:t>1/7/2025</a:t>
            </a:fld>
            <a:endParaRPr lang="en-US"/>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Google Shape;126;p16"/>
          <p:cNvSpPr txBox="1">
            <a:spLocks noGrp="1"/>
          </p:cNvSpPr>
          <p:nvPr>
            <p:ph type="body" idx="1"/>
          </p:nvPr>
        </p:nvSpPr>
        <p:spPr>
          <a:xfrm>
            <a:off x="1677988" y="1001714"/>
            <a:ext cx="8763000" cy="5216525"/>
          </a:xfrm>
        </p:spPr>
        <p:txBody>
          <a:bodyPr/>
          <a:lstStyle/>
          <a:p>
            <a:pPr>
              <a:buFont typeface="Wingdings" panose="05000000000000000000" pitchFamily="2" charset="2"/>
              <a:buChar char="Ø"/>
              <a:defRPr/>
            </a:pPr>
            <a:r>
              <a:rPr lang="en-IN" sz="2200" dirty="0">
                <a:latin typeface="Arial" panose="020B0604020202020204" pitchFamily="34" charset="0"/>
                <a:cs typeface="Arial" panose="020B0604020202020204" pitchFamily="34" charset="0"/>
                <a:sym typeface="+mn-ea"/>
              </a:rPr>
              <a:t>Basic Knowledge of any programming language like C/C++/Python/Java.</a:t>
            </a:r>
            <a:r>
              <a:rPr lang="en-US" sz="22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defRPr/>
            </a:pP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en-IN" sz="2200" dirty="0">
                <a:latin typeface="Times New Roman" panose="02020603050405020304" pitchFamily="18" charset="0"/>
                <a:cs typeface="Times New Roman" panose="02020603050405020304" pitchFamily="18" charset="0"/>
              </a:rPr>
              <a:t>Familiarity with basic concepts of Internet.</a:t>
            </a:r>
            <a:endParaRPr lang="en-US" sz="2200" dirty="0">
              <a:latin typeface="Times New Roman" panose="02020603050405020304" pitchFamily="18" charset="0"/>
              <a:cs typeface="Times New Roman" panose="02020603050405020304" pitchFamily="18" charset="0"/>
            </a:endParaRPr>
          </a:p>
          <a:p>
            <a:pPr marL="114300" indent="0">
              <a:spcBef>
                <a:spcPts val="365"/>
              </a:spcBef>
              <a:spcAft>
                <a:spcPct val="0"/>
              </a:spcAft>
              <a:buClr>
                <a:srgbClr val="000000"/>
              </a:buClr>
              <a:buNone/>
              <a:defRPr/>
            </a:pPr>
            <a:endParaRPr lang="en-US" altLang="en-US" sz="2200" dirty="0">
              <a:latin typeface="Times New Roman" panose="02020603050405020304" pitchFamily="18" charset="0"/>
              <a:cs typeface="Times New Roman" panose="02020603050405020304" pitchFamily="18" charset="0"/>
            </a:endParaRPr>
          </a:p>
          <a:p>
            <a:pPr>
              <a:spcBef>
                <a:spcPts val="365"/>
              </a:spcBef>
              <a:spcAft>
                <a:spcPct val="0"/>
              </a:spcAft>
              <a:buClr>
                <a:srgbClr val="000000"/>
              </a:buClr>
              <a:buNone/>
              <a:defRPr/>
            </a:pPr>
            <a:endParaRPr lang="en-US" altLang="en-US" sz="2200" dirty="0">
              <a:latin typeface="Times New Roman" panose="02020603050405020304" pitchFamily="18" charset="0"/>
              <a:cs typeface="Times New Roman" panose="02020603050405020304" pitchFamily="18" charset="0"/>
            </a:endParaRPr>
          </a:p>
        </p:txBody>
      </p:sp>
      <p:sp>
        <p:nvSpPr>
          <p:cNvPr id="39939" name="Google Shape;128;p16"/>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26</a:t>
            </a:fld>
            <a:endParaRPr lang="en-US" altLang="en-US"/>
          </a:p>
        </p:txBody>
      </p:sp>
      <p:sp>
        <p:nvSpPr>
          <p:cNvPr id="129" name="Google Shape;129;p16"/>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defRPr/>
            </a:pPr>
            <a:r>
              <a:rPr lang="en-US" sz="2800"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Prerequisite</a:t>
            </a:r>
          </a:p>
        </p:txBody>
      </p:sp>
      <p:sp>
        <p:nvSpPr>
          <p:cNvPr id="39941" name="Google Shape;131;p16"/>
          <p:cNvSpPr>
            <a:spLocks noGrp="1"/>
          </p:cNvSpPr>
          <p:nvPr>
            <p:ph type="ftr" sz="quarter" idx="12"/>
          </p:nvPr>
        </p:nvSpPr>
        <p:spPr>
          <a:xfrm>
            <a:off x="1677988" y="6351589"/>
            <a:ext cx="6096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B52273AE-BE5E-4FDF-A442-83A1B0CB570B}" type="datetime1">
              <a:rPr lang="en-US" smtClean="0"/>
              <a:t>1/7/2025</a:t>
            </a:fld>
            <a:endParaRPr lang="en-US"/>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2"/>
          </p:nvPr>
        </p:nvSpPr>
        <p:spPr>
          <a:xfrm>
            <a:off x="3533140" y="6356351"/>
            <a:ext cx="553466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1987"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27</a:t>
            </a:fld>
            <a:endParaRPr lang="en-US" altLang="en-US"/>
          </a:p>
        </p:txBody>
      </p:sp>
      <p:sp>
        <p:nvSpPr>
          <p:cNvPr id="7" name="Title 1"/>
          <p:cNvSpPr txBox="1"/>
          <p:nvPr/>
        </p:nvSpPr>
        <p:spPr>
          <a:xfrm>
            <a:off x="2971800" y="0"/>
            <a:ext cx="76962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dirty="0"/>
              <a:t>Brief Introduction About The Subject </a:t>
            </a:r>
          </a:p>
        </p:txBody>
      </p:sp>
      <p:sp>
        <p:nvSpPr>
          <p:cNvPr id="41989" name="Text Placeholder 9"/>
          <p:cNvSpPr txBox="1">
            <a:spLocks noGrp="1"/>
          </p:cNvSpPr>
          <p:nvPr>
            <p:ph type="body" idx="1"/>
          </p:nvPr>
        </p:nvSpPr>
        <p:spPr>
          <a:xfrm>
            <a:off x="1997075" y="906463"/>
            <a:ext cx="8229600" cy="5353050"/>
          </a:xfrm>
        </p:spPr>
        <p:txBody>
          <a:bodyPr/>
          <a:lstStyle/>
          <a:p>
            <a:pPr>
              <a:spcBef>
                <a:spcPts val="365"/>
              </a:spcBef>
              <a:spcAft>
                <a:spcPct val="0"/>
              </a:spcAft>
              <a:buClr>
                <a:srgbClr val="000000"/>
              </a:buClr>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Web technologies are the various tools and techniques that are utilized in the process of communication between different types of devices over the internet.</a:t>
            </a:r>
          </a:p>
          <a:p>
            <a:pPr>
              <a:spcBef>
                <a:spcPts val="365"/>
              </a:spcBef>
              <a:spcAft>
                <a:spcPct val="0"/>
              </a:spcAft>
              <a:buClr>
                <a:srgbClr val="000000"/>
              </a:buClr>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To understand this term in a better manner, let’s break it down into two pieces: ‘web’ and ‘technology’.</a:t>
            </a:r>
          </a:p>
          <a:p>
            <a:pPr>
              <a:spcBef>
                <a:spcPts val="365"/>
              </a:spcBef>
              <a:spcAft>
                <a:spcPct val="0"/>
              </a:spcAft>
              <a:buClr>
                <a:srgbClr val="000000"/>
              </a:buClr>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The web, in this case, refers to the World Wide Web, more commonly known as WWW. </a:t>
            </a:r>
          </a:p>
          <a:p>
            <a:pPr>
              <a:spcBef>
                <a:spcPts val="365"/>
              </a:spcBef>
              <a:spcAft>
                <a:spcPct val="0"/>
              </a:spcAft>
              <a:buClr>
                <a:srgbClr val="000000"/>
              </a:buClr>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It first came into being in 1989 when famous scientist and engineer, Tim Berners-Lee, came up with an efficient mechanism to share resources between scientists all over the world.</a:t>
            </a:r>
          </a:p>
          <a:p>
            <a:pPr>
              <a:spcBef>
                <a:spcPts val="365"/>
              </a:spcBef>
              <a:spcAft>
                <a:spcPct val="0"/>
              </a:spcAft>
              <a:buClr>
                <a:srgbClr val="000000"/>
              </a:buClr>
              <a:buFont typeface="Wingdings" panose="05000000000000000000" pitchFamily="2" charset="2"/>
              <a:buChar char="Ø"/>
            </a:pPr>
            <a:r>
              <a:rPr lang="en-US" altLang="en-US" sz="2200" b="1" u="sng" dirty="0">
                <a:solidFill>
                  <a:srgbClr val="0000FF"/>
                </a:solidFill>
                <a:latin typeface="Times New Roman" panose="02020603050405020304" pitchFamily="18" charset="0"/>
                <a:cs typeface="Times New Roman" panose="02020603050405020304" pitchFamily="18" charset="0"/>
              </a:rPr>
              <a:t>https://www.youtube.com/results?search_query=Web+Technonogies</a:t>
            </a:r>
          </a:p>
        </p:txBody>
      </p:sp>
      <p:sp>
        <p:nvSpPr>
          <p:cNvPr id="2" name="Date Placeholder 1"/>
          <p:cNvSpPr>
            <a:spLocks noGrp="1"/>
          </p:cNvSpPr>
          <p:nvPr>
            <p:ph type="dt" sz="half" idx="10"/>
          </p:nvPr>
        </p:nvSpPr>
        <p:spPr/>
        <p:txBody>
          <a:bodyPr/>
          <a:lstStyle/>
          <a:p>
            <a:fld id="{12B04198-478D-46B5-B60B-842B8C118BE2}" type="datetime1">
              <a:rPr lang="en-US" smtClean="0"/>
              <a:t>1/7/2025</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Google Shape;106;p14"/>
          <p:cNvSpPr txBox="1">
            <a:spLocks noGrp="1"/>
          </p:cNvSpPr>
          <p:nvPr>
            <p:ph type="body" idx="1"/>
          </p:nvPr>
        </p:nvSpPr>
        <p:spPr>
          <a:xfrm>
            <a:off x="2047876" y="985960"/>
            <a:ext cx="8162925" cy="5100638"/>
          </a:xfrm>
        </p:spPr>
        <p:txBody>
          <a:bodyPr>
            <a:normAutofit/>
          </a:bodyPr>
          <a:lstStyle/>
          <a:p>
            <a:pPr lvl="1">
              <a:spcBef>
                <a:spcPts val="365"/>
              </a:spcBef>
              <a:spcAft>
                <a:spcPct val="0"/>
              </a:spcAft>
              <a:buClr>
                <a:srgbClr val="000000"/>
              </a:buClr>
              <a:buFont typeface="Wingdings" panose="05000000000000000000" pitchFamily="2" charset="2"/>
              <a:buChar char="Ø"/>
            </a:pPr>
            <a:r>
              <a:rPr lang="en-US" sz="2000" b="1" dirty="0">
                <a:solidFill>
                  <a:schemeClr val="dk1"/>
                </a:solidFill>
                <a:latin typeface="Times New Roman" panose="02020603050405020304" pitchFamily="18" charset="0"/>
                <a:cs typeface="Times New Roman" panose="02020603050405020304" pitchFamily="18" charset="0"/>
                <a:sym typeface="+mn-ea"/>
              </a:rPr>
              <a:t> </a:t>
            </a:r>
            <a:r>
              <a:rPr lang="en-US" sz="2000" dirty="0">
                <a:solidFill>
                  <a:schemeClr val="dk1"/>
                </a:solidFill>
                <a:latin typeface="Times New Roman" panose="02020603050405020304" pitchFamily="18" charset="0"/>
                <a:cs typeface="Times New Roman" panose="02020603050405020304" pitchFamily="18" charset="0"/>
                <a:sym typeface="+mn-ea"/>
              </a:rPr>
              <a:t>Creating Style Sheet</a:t>
            </a:r>
            <a:r>
              <a:rPr lang="en-IN" sz="2000" dirty="0">
                <a:latin typeface="Times New Roman" panose="02020603050405020304" pitchFamily="18" charset="0"/>
              </a:rPr>
              <a:t> , </a:t>
            </a:r>
          </a:p>
          <a:p>
            <a:pPr lvl="1">
              <a:spcBef>
                <a:spcPts val="365"/>
              </a:spcBef>
              <a:spcAft>
                <a:spcPct val="0"/>
              </a:spcAft>
              <a:buClr>
                <a:srgbClr val="000000"/>
              </a:buClr>
              <a:buFont typeface="Wingdings" panose="05000000000000000000" pitchFamily="2" charset="2"/>
              <a:buChar char="Ø"/>
            </a:pPr>
            <a:r>
              <a:rPr lang="en-US" sz="2000" dirty="0">
                <a:solidFill>
                  <a:schemeClr val="dk1"/>
                </a:solidFill>
                <a:latin typeface="Times New Roman" panose="02020603050405020304" pitchFamily="18" charset="0"/>
                <a:cs typeface="Times New Roman" panose="02020603050405020304" pitchFamily="18" charset="0"/>
                <a:sym typeface="+mn-ea"/>
              </a:rPr>
              <a:t>CSS Properties</a:t>
            </a:r>
            <a:r>
              <a:rPr lang="en-IN" sz="2000" dirty="0">
                <a:latin typeface="Times New Roman" panose="02020603050405020304" pitchFamily="18" charset="0"/>
              </a:rPr>
              <a:t> ,  </a:t>
            </a:r>
            <a:r>
              <a:rPr lang="en-US" sz="2000" dirty="0">
                <a:solidFill>
                  <a:schemeClr val="dk1"/>
                </a:solidFill>
                <a:latin typeface="Times New Roman" panose="02020603050405020304" pitchFamily="18" charset="0"/>
                <a:cs typeface="Times New Roman" panose="02020603050405020304" pitchFamily="18" charset="0"/>
                <a:sym typeface="+mn-ea"/>
              </a:rPr>
              <a:t>CSS Styling(Background, Text Format, Controlling Fonts)</a:t>
            </a:r>
            <a:r>
              <a:rPr lang="en-IN" sz="2000" dirty="0">
                <a:latin typeface="Times New Roman" panose="02020603050405020304" pitchFamily="18" charset="0"/>
              </a:rPr>
              <a:t>,</a:t>
            </a:r>
          </a:p>
          <a:p>
            <a:pPr lvl="1">
              <a:spcBef>
                <a:spcPts val="365"/>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 </a:t>
            </a:r>
            <a:r>
              <a:rPr lang="en-US" sz="2000" dirty="0">
                <a:solidFill>
                  <a:schemeClr val="dk1"/>
                </a:solidFill>
                <a:latin typeface="Times New Roman" panose="02020603050405020304" pitchFamily="18" charset="0"/>
                <a:cs typeface="Times New Roman" panose="02020603050405020304" pitchFamily="18" charset="0"/>
                <a:sym typeface="+mn-ea"/>
              </a:rPr>
              <a:t>Working with block elements and objects</a:t>
            </a:r>
            <a:r>
              <a:rPr lang="en-IN" sz="2000" dirty="0">
                <a:latin typeface="Times New Roman" panose="02020603050405020304" pitchFamily="18" charset="0"/>
              </a:rPr>
              <a:t> , </a:t>
            </a:r>
          </a:p>
          <a:p>
            <a:pPr lvl="1">
              <a:spcBef>
                <a:spcPts val="365"/>
              </a:spcBef>
              <a:spcAft>
                <a:spcPct val="0"/>
              </a:spcAft>
              <a:buClr>
                <a:srgbClr val="000000"/>
              </a:buClr>
              <a:buFont typeface="Wingdings" panose="05000000000000000000" pitchFamily="2" charset="2"/>
              <a:buChar char="Ø"/>
            </a:pPr>
            <a:r>
              <a:rPr lang="en-US" sz="2000" dirty="0">
                <a:solidFill>
                  <a:schemeClr val="dk1"/>
                </a:solidFill>
                <a:latin typeface="Times New Roman" panose="02020603050405020304" pitchFamily="18" charset="0"/>
                <a:cs typeface="Times New Roman" panose="02020603050405020304" pitchFamily="18" charset="0"/>
                <a:sym typeface="+mn-ea"/>
              </a:rPr>
              <a:t>Working with Lists and Tables</a:t>
            </a:r>
            <a:r>
              <a:rPr lang="en-IN" sz="2000" dirty="0">
                <a:latin typeface="Times New Roman" panose="02020603050405020304" pitchFamily="18" charset="0"/>
              </a:rPr>
              <a:t> , </a:t>
            </a:r>
            <a:r>
              <a:rPr lang="en-US" sz="2000" dirty="0">
                <a:solidFill>
                  <a:schemeClr val="dk1"/>
                </a:solidFill>
                <a:latin typeface="Times New Roman" panose="02020603050405020304" pitchFamily="18" charset="0"/>
                <a:cs typeface="Times New Roman" panose="02020603050405020304" pitchFamily="18" charset="0"/>
                <a:sym typeface="+mn-ea"/>
              </a:rPr>
              <a:t>CSS Id and Class</a:t>
            </a:r>
            <a:r>
              <a:rPr lang="en-IN" sz="2000" dirty="0">
                <a:latin typeface="Times New Roman" panose="02020603050405020304" pitchFamily="18" charset="0"/>
              </a:rPr>
              <a:t>, </a:t>
            </a:r>
            <a:r>
              <a:rPr lang="en-US" sz="2000" dirty="0">
                <a:solidFill>
                  <a:schemeClr val="dk1"/>
                </a:solidFill>
                <a:latin typeface="Times New Roman" panose="02020603050405020304" pitchFamily="18" charset="0"/>
                <a:cs typeface="Times New Roman" panose="02020603050405020304" pitchFamily="18" charset="0"/>
                <a:sym typeface="+mn-ea"/>
              </a:rPr>
              <a:t> Box Model (Introduction,Borderproperties,PaddingProperties,Marginproperties)</a:t>
            </a:r>
            <a:r>
              <a:rPr lang="en-IN" sz="2000" dirty="0">
                <a:latin typeface="Times New Roman" panose="02020603050405020304" pitchFamily="18" charset="0"/>
              </a:rPr>
              <a:t>  , </a:t>
            </a:r>
          </a:p>
          <a:p>
            <a:pPr lvl="1">
              <a:spcBef>
                <a:spcPts val="365"/>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 </a:t>
            </a:r>
            <a:r>
              <a:rPr lang="en-US" sz="2000" dirty="0">
                <a:solidFill>
                  <a:schemeClr val="dk1"/>
                </a:solidFill>
                <a:latin typeface="Times New Roman" panose="02020603050405020304" pitchFamily="18" charset="0"/>
                <a:cs typeface="Times New Roman" panose="02020603050405020304" pitchFamily="18" charset="0"/>
                <a:sym typeface="+mn-ea"/>
              </a:rPr>
              <a:t>CSS Advanced(Grouping, Dimension, Display, Positioning, Floating, Align, Pseudo class, Navigation Bar, Image Sprites, Attribute sector),</a:t>
            </a:r>
            <a:endParaRPr lang="en-IN" sz="2000" dirty="0">
              <a:latin typeface="Times New Roman" panose="02020603050405020304" pitchFamily="18" charset="0"/>
            </a:endParaRPr>
          </a:p>
          <a:p>
            <a:pPr lvl="1">
              <a:spcBef>
                <a:spcPts val="365"/>
              </a:spcBef>
              <a:spcAft>
                <a:spcPct val="0"/>
              </a:spcAft>
              <a:buClr>
                <a:srgbClr val="000000"/>
              </a:buClr>
              <a:buFont typeface="Wingdings" panose="05000000000000000000" pitchFamily="2" charset="2"/>
              <a:buChar char="Ø"/>
            </a:pPr>
            <a:r>
              <a:rPr lang="en-US" sz="2000" dirty="0">
                <a:solidFill>
                  <a:schemeClr val="dk1"/>
                </a:solidFill>
                <a:latin typeface="Times New Roman" panose="02020603050405020304" pitchFamily="18" charset="0"/>
                <a:cs typeface="Times New Roman" panose="02020603050405020304" pitchFamily="18" charset="0"/>
                <a:sym typeface="+mn-ea"/>
              </a:rPr>
              <a:t>CSS Color, Creating page Layout and Site</a:t>
            </a:r>
            <a:r>
              <a:rPr lang="en-US" altLang="en-US" sz="2000" dirty="0">
                <a:latin typeface="Times New Roman" panose="02020603050405020304" pitchFamily="18" charset="0"/>
              </a:rPr>
              <a:t>,</a:t>
            </a:r>
          </a:p>
          <a:p>
            <a:pPr marL="457200" lvl="1" indent="0">
              <a:spcBef>
                <a:spcPts val="365"/>
              </a:spcBef>
              <a:spcAft>
                <a:spcPct val="0"/>
              </a:spcAft>
              <a:buClr>
                <a:srgbClr val="000000"/>
              </a:buClr>
              <a:buNone/>
            </a:pPr>
            <a:r>
              <a:rPr lang="en-IN" sz="2000" b="1" dirty="0">
                <a:solidFill>
                  <a:schemeClr val="dk1"/>
                </a:solidFill>
                <a:latin typeface="Times New Roman" panose="02020603050405020304" pitchFamily="18" charset="0"/>
                <a:cs typeface="Times New Roman" panose="02020603050405020304" pitchFamily="18" charset="0"/>
                <a:sym typeface="+mn-ea"/>
              </a:rPr>
              <a:t>Bootstrap:</a:t>
            </a:r>
            <a:endParaRPr lang="en-US" altLang="en-US" sz="2000" dirty="0">
              <a:latin typeface="Times New Roman" panose="02020603050405020304" pitchFamily="18" charset="0"/>
            </a:endParaRPr>
          </a:p>
          <a:p>
            <a:pPr lvl="1">
              <a:spcBef>
                <a:spcPts val="365"/>
              </a:spcBef>
              <a:spcAft>
                <a:spcPct val="0"/>
              </a:spcAft>
              <a:buClr>
                <a:srgbClr val="000000"/>
              </a:buClr>
              <a:buFont typeface="Wingdings" panose="05000000000000000000" pitchFamily="2" charset="2"/>
              <a:buChar char="Ø"/>
            </a:pPr>
            <a:r>
              <a:rPr lang="en-IN" sz="2000" dirty="0">
                <a:solidFill>
                  <a:schemeClr val="dk1"/>
                </a:solidFill>
                <a:latin typeface="Times New Roman" panose="02020603050405020304" pitchFamily="18" charset="0"/>
                <a:cs typeface="Times New Roman" panose="02020603050405020304" pitchFamily="18" charset="0"/>
                <a:sym typeface="+mn-ea"/>
              </a:rPr>
              <a:t>Introduction, Bootstrap grid system</a:t>
            </a:r>
            <a:r>
              <a:rPr lang="en-US" sz="2000" dirty="0">
                <a:latin typeface="Times New Roman" panose="02020603050405020304" pitchFamily="18" charset="0"/>
                <a:ea typeface="Times New Roman" panose="02020603050405020304" pitchFamily="18" charset="0"/>
              </a:rPr>
              <a:t>, </a:t>
            </a:r>
          </a:p>
          <a:p>
            <a:pPr lvl="1">
              <a:spcBef>
                <a:spcPts val="365"/>
              </a:spcBef>
              <a:spcAft>
                <a:spcPct val="0"/>
              </a:spcAft>
              <a:buClr>
                <a:srgbClr val="000000"/>
              </a:buClr>
              <a:buFont typeface="Wingdings" panose="05000000000000000000" pitchFamily="2" charset="2"/>
              <a:buChar char="Ø"/>
            </a:pPr>
            <a:r>
              <a:rPr lang="en-IN" sz="2000" dirty="0">
                <a:solidFill>
                  <a:schemeClr val="dk1"/>
                </a:solidFill>
                <a:latin typeface="Times New Roman" panose="02020603050405020304" pitchFamily="18" charset="0"/>
                <a:cs typeface="Times New Roman" panose="02020603050405020304" pitchFamily="18" charset="0"/>
                <a:sym typeface="+mn-ea"/>
              </a:rPr>
              <a:t> Bootstrap Components.</a:t>
            </a:r>
            <a:r>
              <a:rPr lang="en-IN" sz="2000" dirty="0">
                <a:latin typeface="Times New Roman" panose="02020603050405020304" pitchFamily="18" charset="0"/>
              </a:rPr>
              <a:t>.</a:t>
            </a:r>
          </a:p>
          <a:p>
            <a:pPr lvl="1">
              <a:spcBef>
                <a:spcPts val="365"/>
              </a:spcBef>
              <a:spcAft>
                <a:spcPct val="0"/>
              </a:spcAft>
              <a:buClr>
                <a:srgbClr val="000000"/>
              </a:buClr>
              <a:buFont typeface="Wingdings" panose="05000000000000000000" pitchFamily="2" charset="2"/>
              <a:buChar char="Ø"/>
            </a:pPr>
            <a:endParaRPr lang="en-US" altLang="en-US" sz="2000" dirty="0">
              <a:latin typeface="Arial" panose="020B0604020202020204" pitchFamily="34" charset="0"/>
              <a:cs typeface="Arial" panose="020B0604020202020204" pitchFamily="34" charset="0"/>
            </a:endParaRPr>
          </a:p>
        </p:txBody>
      </p:sp>
      <p:sp>
        <p:nvSpPr>
          <p:cNvPr id="43011" name="Google Shape;108;p14"/>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28</a:t>
            </a:fld>
            <a:endParaRPr lang="en-US" altLang="en-US"/>
          </a:p>
        </p:txBody>
      </p:sp>
      <p:sp>
        <p:nvSpPr>
          <p:cNvPr id="109" name="Google Shape;109;p14"/>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buClr>
                <a:schemeClr val="dk1"/>
              </a:buClr>
              <a:buSzPts val="2400"/>
              <a:defRPr/>
            </a:pPr>
            <a:r>
              <a:rPr lang="en-US" sz="2800" kern="0" dirty="0">
                <a:solidFill>
                  <a:schemeClr val="dk1"/>
                </a:solidFill>
                <a:latin typeface="Calibri" panose="020F0502020204030204"/>
                <a:ea typeface="Calibri" panose="020F0502020204030204"/>
                <a:cs typeface="Calibri" panose="020F0502020204030204"/>
                <a:sym typeface="Calibri" panose="020F0502020204030204"/>
              </a:rPr>
              <a:t>Unit 3 Content</a:t>
            </a:r>
            <a:endParaRPr sz="2800" kern="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013" name="Google Shape;111;p14"/>
          <p:cNvSpPr>
            <a:spLocks noGrp="1"/>
          </p:cNvSpPr>
          <p:nvPr>
            <p:ph type="ftr" sz="quarter" idx="12"/>
          </p:nvPr>
        </p:nvSpPr>
        <p:spPr>
          <a:xfrm>
            <a:off x="2308226" y="6361114"/>
            <a:ext cx="65309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E2874ECC-FFAC-4A3B-9731-95E4DFC86632}" type="datetime1">
              <a:rPr lang="en-US" smtClean="0"/>
              <a:t>1/7/2025</a:t>
            </a:fld>
            <a:endParaRPr lang="en-US"/>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txBox="1">
            <a:spLocks noGrp="1"/>
          </p:cNvSpPr>
          <p:nvPr>
            <p:ph idx="1"/>
          </p:nvPr>
        </p:nvSpPr>
        <p:spPr>
          <a:xfrm>
            <a:off x="1889125" y="1241426"/>
            <a:ext cx="8451850" cy="4949825"/>
          </a:xfrm>
        </p:spPr>
        <p:txBody>
          <a:bodyPr/>
          <a:lstStyle/>
          <a:p>
            <a:pPr marL="114300" indent="0" algn="just">
              <a:spcBef>
                <a:spcPts val="365"/>
              </a:spcBef>
              <a:spcAft>
                <a:spcPct val="0"/>
              </a:spcAft>
              <a:buClr>
                <a:srgbClr val="000000"/>
              </a:buClr>
              <a:buNone/>
            </a:pPr>
            <a:r>
              <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Objective of Unit 3:</a:t>
            </a:r>
          </a:p>
          <a:p>
            <a:pPr lvl="1" algn="just">
              <a:spcBef>
                <a:spcPts val="365"/>
              </a:spcBef>
              <a:spcAft>
                <a:spcPct val="0"/>
              </a:spcAft>
              <a:buClr>
                <a:srgbClr val="000000"/>
              </a:buClr>
            </a:pPr>
            <a:r>
              <a:rPr lang="en-US" altLang="en-US" sz="2000" dirty="0">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To learn about web development strategies with Creating style sheet, Creating Properties</a:t>
            </a:r>
          </a:p>
          <a:p>
            <a:pPr lvl="1" algn="just">
              <a:spcBef>
                <a:spcPts val="365"/>
              </a:spcBef>
              <a:spcAft>
                <a:spcPct val="0"/>
              </a:spcAft>
              <a:buClr>
                <a:srgbClr val="000000"/>
              </a:buClr>
            </a:pPr>
            <a:r>
              <a:rPr lang="en-US" altLang="en-US" sz="2000" dirty="0">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 To understand the basic concepts to develop the </a:t>
            </a:r>
            <a:r>
              <a:rPr lang="en-IN" sz="2000" dirty="0">
                <a:sym typeface="+mn-ea"/>
              </a:rPr>
              <a:t>Working     with block elements and objects.</a:t>
            </a:r>
            <a:endParaRPr lang="en-US" altLang="en-US" sz="2000" dirty="0">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endParaRPr>
          </a:p>
          <a:p>
            <a:pPr lvl="1" algn="just">
              <a:spcBef>
                <a:spcPts val="365"/>
              </a:spcBef>
              <a:spcAft>
                <a:spcPct val="0"/>
              </a:spcAft>
              <a:buClr>
                <a:srgbClr val="000000"/>
              </a:buClr>
            </a:pPr>
            <a:r>
              <a:rPr lang="en-US" altLang="en-US" sz="2000" dirty="0">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To understand Bootstrapping and Bootstrapping Components.</a:t>
            </a:r>
          </a:p>
          <a:p>
            <a:pPr lvl="1" algn="just">
              <a:spcBef>
                <a:spcPts val="365"/>
              </a:spcBef>
              <a:spcAft>
                <a:spcPct val="0"/>
              </a:spcAft>
              <a:buClr>
                <a:srgbClr val="000000"/>
              </a:buClr>
            </a:pPr>
            <a:r>
              <a:rPr lang="en-US" altLang="en-US" sz="2000" dirty="0">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pitchFamily="18" charset="0"/>
              </a:rPr>
              <a:t>To understand to register a domain and maintain CSS Style Sheet.</a:t>
            </a:r>
          </a:p>
          <a:p>
            <a:pPr marL="457200" lvl="1" indent="0" algn="just">
              <a:spcBef>
                <a:spcPts val="365"/>
              </a:spcBef>
              <a:spcAft>
                <a:spcPct val="0"/>
              </a:spcAft>
              <a:buClr>
                <a:srgbClr val="000000"/>
              </a:buClr>
              <a:buNone/>
            </a:pPr>
            <a:endParaRPr lang="en-US" altLang="en-US" sz="20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7" name="Title 1"/>
          <p:cNvSpPr txBox="1"/>
          <p:nvPr/>
        </p:nvSpPr>
        <p:spPr>
          <a:xfrm>
            <a:off x="2895600" y="1"/>
            <a:ext cx="7772400" cy="83502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00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a:defRPr/>
            </a:pPr>
            <a:endParaRPr lang="en-US" sz="320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a:defRPr/>
            </a:pPr>
            <a:r>
              <a:rPr lang="en-US" sz="2800" dirty="0">
                <a:solidFill>
                  <a:srgbClr val="000000"/>
                </a:solidFill>
                <a:latin typeface="Times New Roman" panose="02020603050405020304" pitchFamily="18" charset="0"/>
                <a:cs typeface="Times New Roman" panose="02020603050405020304" pitchFamily="18" charset="0"/>
                <a:sym typeface="Arial" panose="020B0604020202020204"/>
              </a:rPr>
              <a:t>Unit 3 Objective</a:t>
            </a:r>
          </a:p>
          <a:p>
            <a:pPr algn="just">
              <a:spcBef>
                <a:spcPts val="365"/>
              </a:spcBef>
              <a:buClr>
                <a:srgbClr val="000000"/>
              </a:buClr>
              <a:defRPr/>
            </a:pPr>
            <a:r>
              <a:rPr lang="en-US" sz="2200" b="1" dirty="0">
                <a:solidFill>
                  <a:srgbClr val="000000"/>
                </a:solidFill>
                <a:latin typeface="Times New Roman" panose="02020603050405020304" pitchFamily="18" charset="0"/>
                <a:cs typeface="Times New Roman" panose="02020603050405020304" pitchFamily="18" charset="0"/>
                <a:sym typeface="Arial" panose="020B0604020202020204"/>
              </a:rPr>
              <a:t> </a:t>
            </a:r>
          </a:p>
          <a:p>
            <a:pPr algn="ctr">
              <a:defRPr/>
            </a:pPr>
            <a:endParaRPr lang="en-US" sz="3000"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47108" name="Google Shape;151;p18"/>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29</a:t>
            </a:fld>
            <a:endParaRPr lang="en-US" altLang="en-US"/>
          </a:p>
        </p:txBody>
      </p:sp>
      <p:sp>
        <p:nvSpPr>
          <p:cNvPr id="47109" name="Google Shape;131;p16"/>
          <p:cNvSpPr>
            <a:spLocks noGrp="1"/>
          </p:cNvSpPr>
          <p:nvPr>
            <p:ph type="ftr" sz="quarter" idx="12"/>
          </p:nvPr>
        </p:nvSpPr>
        <p:spPr>
          <a:xfrm>
            <a:off x="2333626" y="6400801"/>
            <a:ext cx="62007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SzTx/>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79047B0D-FE79-4DAD-BE30-B39882F97829}" type="datetime1">
              <a:rPr lang="en-US" smtClean="0"/>
              <a:t>1/7/2025</a:t>
            </a:fld>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8">
                                            <p:txEl>
                                              <p:pRg st="0" end="0"/>
                                            </p:txEl>
                                          </p:spTgt>
                                        </p:tgtEl>
                                        <p:attrNameLst>
                                          <p:attrName>style.visibility</p:attrName>
                                        </p:attrNameLst>
                                      </p:cBhvr>
                                      <p:to>
                                        <p:strVal val="visible"/>
                                      </p:to>
                                    </p:set>
                                    <p:anim calcmode="lin" valueType="num">
                                      <p:cBhvr additive="base">
                                        <p:cTn id="13" dur="500" fill="hold"/>
                                        <p:tgtEl>
                                          <p:spTgt spid="1945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8">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9458">
                                            <p:txEl>
                                              <p:pRg st="1" end="1"/>
                                            </p:txEl>
                                          </p:spTgt>
                                        </p:tgtEl>
                                        <p:attrNameLst>
                                          <p:attrName>style.visibility</p:attrName>
                                        </p:attrNameLst>
                                      </p:cBhvr>
                                      <p:to>
                                        <p:strVal val="visible"/>
                                      </p:to>
                                    </p:set>
                                    <p:anim calcmode="lin" valueType="num">
                                      <p:cBhvr additive="base">
                                        <p:cTn id="17" dur="500" fill="hold"/>
                                        <p:tgtEl>
                                          <p:spTgt spid="19458">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458">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9458">
                                            <p:txEl>
                                              <p:pRg st="2" end="2"/>
                                            </p:txEl>
                                          </p:spTgt>
                                        </p:tgtEl>
                                        <p:attrNameLst>
                                          <p:attrName>style.visibility</p:attrName>
                                        </p:attrNameLst>
                                      </p:cBhvr>
                                      <p:to>
                                        <p:strVal val="visible"/>
                                      </p:to>
                                    </p:set>
                                    <p:anim calcmode="lin" valueType="num">
                                      <p:cBhvr additive="base">
                                        <p:cTn id="21" dur="500" fill="hold"/>
                                        <p:tgtEl>
                                          <p:spTgt spid="19458">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9458">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9458">
                                            <p:txEl>
                                              <p:pRg st="3" end="3"/>
                                            </p:txEl>
                                          </p:spTgt>
                                        </p:tgtEl>
                                        <p:attrNameLst>
                                          <p:attrName>style.visibility</p:attrName>
                                        </p:attrNameLst>
                                      </p:cBhvr>
                                      <p:to>
                                        <p:strVal val="visible"/>
                                      </p:to>
                                    </p:set>
                                    <p:anim calcmode="lin" valueType="num">
                                      <p:cBhvr additive="base">
                                        <p:cTn id="25" dur="500" fill="hold"/>
                                        <p:tgtEl>
                                          <p:spTgt spid="1945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458">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9458">
                                            <p:txEl>
                                              <p:pRg st="4" end="4"/>
                                            </p:txEl>
                                          </p:spTgt>
                                        </p:tgtEl>
                                        <p:attrNameLst>
                                          <p:attrName>style.visibility</p:attrName>
                                        </p:attrNameLst>
                                      </p:cBhvr>
                                      <p:to>
                                        <p:strVal val="visible"/>
                                      </p:to>
                                    </p:set>
                                    <p:anim calcmode="lin" valueType="num">
                                      <p:cBhvr additive="base">
                                        <p:cTn id="29" dur="500" fill="hold"/>
                                        <p:tgtEl>
                                          <p:spTgt spid="19458">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45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6900" y="990600"/>
            <a:ext cx="8058150" cy="5334000"/>
          </a:xfrm>
        </p:spPr>
        <p:txBody>
          <a:bodyPr rtlCol="0"/>
          <a:lstStyle/>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Name of Subject with code, Course and Subject Teacher</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Brief Introduction of Faculty member with Photograph</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Evaluation Scheme</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Subject Syllabus</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Branch wise Applications</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Course Objective (Point wise)</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Course Outcomes (COs)</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Program Outcomes only heading (POs)</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COs and POs Mapping</a:t>
            </a:r>
          </a:p>
          <a:p>
            <a:pPr indent="-457200">
              <a:buFont typeface="+mj-lt"/>
              <a:buAutoNum type="arabicPeriod"/>
              <a:defRPr/>
            </a:pPr>
            <a:r>
              <a:rPr lang="en-US" sz="2400" dirty="0">
                <a:latin typeface="Times New Roman" panose="02020603050405020304" pitchFamily="18" charset="0"/>
                <a:cs typeface="Times New Roman" panose="02020603050405020304" pitchFamily="18" charset="0"/>
              </a:rPr>
              <a:t>Program Specific Outcomes (PSOs)</a:t>
            </a:r>
          </a:p>
          <a:p>
            <a:pPr fontAlgn="auto">
              <a:lnSpc>
                <a:spcPct val="150000"/>
              </a:lnSpc>
              <a:defRPr/>
            </a:pPr>
            <a:endParaRPr lang="en-US" sz="2400" dirty="0">
              <a:latin typeface="Times New Roman" panose="02020603050405020304" pitchFamily="18" charset="0"/>
              <a:cs typeface="Times New Roman" panose="02020603050405020304" pitchFamily="18" charset="0"/>
            </a:endParaRPr>
          </a:p>
          <a:p>
            <a:pPr fontAlgn="auto">
              <a:lnSpc>
                <a:spcPct val="150000"/>
              </a:lnSpc>
              <a:defRPr/>
            </a:pPr>
            <a:endParaRPr lang="en-US" sz="2400" dirty="0">
              <a:latin typeface="Times New Roman" panose="02020603050405020304" pitchFamily="18" charset="0"/>
              <a:cs typeface="Times New Roman" panose="02020603050405020304" pitchFamily="18" charset="0"/>
            </a:endParaRPr>
          </a:p>
          <a:p>
            <a:pPr fontAlgn="auto">
              <a:lnSpc>
                <a:spcPct val="150000"/>
              </a:lnSpc>
              <a:defRPr/>
            </a:pPr>
            <a:endParaRPr lang="en-US" sz="2400" dirty="0">
              <a:latin typeface="Times New Roman" panose="02020603050405020304" pitchFamily="18" charset="0"/>
              <a:cs typeface="Times New Roman" panose="02020603050405020304" pitchFamily="18" charset="0"/>
            </a:endParaRPr>
          </a:p>
        </p:txBody>
      </p:sp>
      <p:sp>
        <p:nvSpPr>
          <p:cNvPr id="5123" name="Footer Placeholder 4"/>
          <p:cNvSpPr>
            <a:spLocks noGrp="1"/>
          </p:cNvSpPr>
          <p:nvPr>
            <p:ph type="ftr" sz="quarter" idx="12"/>
          </p:nvPr>
        </p:nvSpPr>
        <p:spPr>
          <a:xfrm>
            <a:off x="3687764" y="6356351"/>
            <a:ext cx="568483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124" name="Slide Number Placeholder 1"/>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3</a:t>
            </a:fld>
            <a:endParaRPr lang="en-US" altLang="en-US">
              <a:solidFill>
                <a:srgbClr val="898989"/>
              </a:solidFill>
            </a:endParaRPr>
          </a:p>
        </p:txBody>
      </p:sp>
      <p:sp>
        <p:nvSpPr>
          <p:cNvPr id="11" name="Title 1"/>
          <p:cNvSpPr txBox="1"/>
          <p:nvPr/>
        </p:nvSpPr>
        <p:spPr>
          <a:xfrm>
            <a:off x="2865438" y="0"/>
            <a:ext cx="7802562" cy="88582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normAutofit/>
          </a:bodyPr>
          <a:lstStyle/>
          <a:p>
            <a:pPr algn="ctr">
              <a:lnSpc>
                <a:spcPct val="90000"/>
              </a:lnSpc>
              <a:defRPr/>
            </a:pPr>
            <a:r>
              <a:rPr lang="en-US" sz="3200" b="1" dirty="0">
                <a:latin typeface="Times New Roman" panose="02020603050405020304" pitchFamily="18" charset="0"/>
                <a:cs typeface="Times New Roman" panose="02020603050405020304" pitchFamily="18" charset="0"/>
              </a:rPr>
              <a:t>  Table of Contents</a:t>
            </a:r>
            <a:endParaRPr lang="en-IN" sz="3200" b="1" dirty="0">
              <a:latin typeface="Times New Roman" panose="02020603050405020304" pitchFamily="18" charset="0"/>
              <a:cs typeface="Times New Roman" panose="02020603050405020304" pitchFamily="18" charset="0"/>
            </a:endParaRPr>
          </a:p>
        </p:txBody>
      </p:sp>
      <p:sp>
        <p:nvSpPr>
          <p:cNvPr id="5127" name="Google Shape;95;p13"/>
          <p:cNvSpPr txBox="1"/>
          <p:nvPr/>
        </p:nvSpPr>
        <p:spPr bwMode="auto">
          <a:xfrm>
            <a:off x="8077200" y="6356351"/>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ct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2</a:t>
            </a:r>
          </a:p>
        </p:txBody>
      </p:sp>
      <p:sp>
        <p:nvSpPr>
          <p:cNvPr id="2" name="Date Placeholder 1"/>
          <p:cNvSpPr>
            <a:spLocks noGrp="1"/>
          </p:cNvSpPr>
          <p:nvPr>
            <p:ph type="dt" sz="half" idx="10"/>
          </p:nvPr>
        </p:nvSpPr>
        <p:spPr/>
        <p:txBody>
          <a:bodyPr/>
          <a:lstStyle/>
          <a:p>
            <a:fld id="{1F10502A-09CF-4066-95AC-E2E08271273B}" type="datetime1">
              <a:rPr lang="en-US" smtClean="0"/>
              <a:t>1/7/2025</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p:cNvSpPr txBox="1">
            <a:spLocks noGrp="1"/>
          </p:cNvSpPr>
          <p:nvPr>
            <p:ph idx="1"/>
          </p:nvPr>
        </p:nvSpPr>
        <p:spPr>
          <a:xfrm>
            <a:off x="1752600" y="1981201"/>
            <a:ext cx="8737600" cy="4295775"/>
          </a:xfrm>
        </p:spPr>
        <p:txBody>
          <a:bodyPr/>
          <a:lstStyle/>
          <a:p>
            <a:pPr marL="114300" indent="0" algn="just">
              <a:spcBef>
                <a:spcPts val="365"/>
              </a:spcBef>
              <a:spcAft>
                <a:spcPct val="0"/>
              </a:spcAft>
              <a:buClr>
                <a:srgbClr val="000000"/>
              </a:buClr>
              <a:buNone/>
            </a:pPr>
            <a:r>
              <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Objective of the above topics:</a:t>
            </a:r>
          </a:p>
          <a:p>
            <a:pPr marL="114300" indent="0" algn="just">
              <a:spcBef>
                <a:spcPts val="365"/>
              </a:spcBef>
              <a:spcAft>
                <a:spcPct val="0"/>
              </a:spcAft>
              <a:buClr>
                <a:srgbClr val="000000"/>
              </a:buClr>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5"/>
              </a:spcBef>
              <a:spcAft>
                <a:spcPct val="0"/>
              </a:spcAft>
              <a:buClr>
                <a:srgbClr val="000000"/>
              </a:buClr>
              <a:defRPr/>
            </a:pPr>
            <a:r>
              <a:rPr lang="en-US" altLang="en-US" sz="2200" kern="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get the knowledge about the CSS Style and Tools.</a:t>
            </a:r>
          </a:p>
          <a:p>
            <a:pPr marL="114300" indent="0" algn="just">
              <a:spcBef>
                <a:spcPts val="365"/>
              </a:spcBef>
              <a:spcAft>
                <a:spcPct val="0"/>
              </a:spcAft>
              <a:buClr>
                <a:srgbClr val="000000"/>
              </a:buClr>
              <a:buNone/>
              <a:defRPr/>
            </a:pPr>
            <a:endParaRPr lang="en-US" altLang="en-US" sz="2200" b="1" kern="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5"/>
              </a:spcBef>
              <a:spcAft>
                <a:spcPct val="0"/>
              </a:spcAft>
              <a:buClr>
                <a:srgbClr val="000000"/>
              </a:buClr>
              <a:defRPr/>
            </a:pPr>
            <a:r>
              <a:rPr lang="en-US" altLang="en-US" sz="2200" kern="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know how to CSS with Bootstrapping Process.</a:t>
            </a:r>
          </a:p>
          <a:p>
            <a:pPr marL="571500" lvl="1" indent="0" algn="just">
              <a:spcBef>
                <a:spcPts val="365"/>
              </a:spcBef>
              <a:spcAft>
                <a:spcPct val="0"/>
              </a:spcAft>
              <a:buClr>
                <a:srgbClr val="000000"/>
              </a:buClr>
              <a:defRPr/>
            </a:pPr>
            <a:endParaRPr lang="en-US" altLang="en-US" sz="2200" kern="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5"/>
              </a:spcBef>
              <a:spcAft>
                <a:spcPct val="0"/>
              </a:spcAft>
              <a:buClr>
                <a:srgbClr val="000000"/>
              </a:buClr>
              <a:defRPr/>
            </a:pPr>
            <a:r>
              <a:rPr lang="en-US" altLang="en-US" sz="2200" kern="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understand the components and their functionalities of CSS Advanced Grouping, dimensions, display.</a:t>
            </a:r>
          </a:p>
          <a:p>
            <a:pPr marL="571500" lvl="1" indent="0" algn="just">
              <a:spcBef>
                <a:spcPts val="365"/>
              </a:spcBef>
              <a:spcAft>
                <a:spcPct val="0"/>
              </a:spcAft>
              <a:buClr>
                <a:srgbClr val="000000"/>
              </a:buClr>
              <a:defRPr/>
            </a:pPr>
            <a:r>
              <a:rPr lang="en-US" altLang="en-US" sz="2200" kern="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know the web standards to develop a website according to the CSS</a:t>
            </a:r>
            <a:r>
              <a:rPr lang="en-US" altLang="en-US" sz="2200" b="1" kern="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 </a:t>
            </a:r>
            <a:r>
              <a:rPr lang="en-US" altLang="en-US" sz="2200" kern="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Pseudo class and image.</a:t>
            </a:r>
          </a:p>
          <a:p>
            <a:pPr marL="114300" indent="0" algn="just">
              <a:spcBef>
                <a:spcPts val="365"/>
              </a:spcBef>
              <a:spcAft>
                <a:spcPct val="0"/>
              </a:spcAft>
              <a:buClr>
                <a:srgbClr val="000000"/>
              </a:buClr>
              <a:buNone/>
            </a:pPr>
            <a:endPar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5"/>
              </a:spcBef>
              <a:spcAft>
                <a:spcPct val="0"/>
              </a:spcAft>
              <a:buClr>
                <a:srgbClr val="000000"/>
              </a:buClr>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5"/>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a:spcBef>
                <a:spcPts val="365"/>
              </a:spcBef>
              <a:spcAft>
                <a:spcPct val="0"/>
              </a:spcAft>
              <a:buClr>
                <a:srgbClr val="000000"/>
              </a:buCl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114300" indent="0" algn="just">
              <a:spcBef>
                <a:spcPts val="365"/>
              </a:spcBef>
              <a:spcAft>
                <a:spcPct val="0"/>
              </a:spcAft>
              <a:buClr>
                <a:srgbClr val="000000"/>
              </a:buClr>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7" name="Title 1"/>
          <p:cNvSpPr txBox="1"/>
          <p:nvPr/>
        </p:nvSpPr>
        <p:spPr>
          <a:xfrm>
            <a:off x="2895600" y="0"/>
            <a:ext cx="7772400" cy="884903"/>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3200" dirty="0">
              <a:solidFill>
                <a:srgbClr val="000000"/>
              </a:solidFill>
              <a:latin typeface="Times New Roman" panose="02020603050405020304" pitchFamily="18" charset="0"/>
              <a:cs typeface="Times New Roman" panose="02020603050405020304" pitchFamily="18" charset="0"/>
              <a:sym typeface="Arial" panose="020B0604020202020204"/>
            </a:endParaRPr>
          </a:p>
          <a:p>
            <a:pPr algn="ctr">
              <a:defRPr/>
            </a:pPr>
            <a:r>
              <a:rPr lang="en-US" sz="3200" dirty="0">
                <a:solidFill>
                  <a:srgbClr val="000000"/>
                </a:solidFill>
                <a:latin typeface="Times New Roman" panose="02020603050405020304" pitchFamily="18" charset="0"/>
                <a:cs typeface="Times New Roman" panose="02020603050405020304" pitchFamily="18" charset="0"/>
                <a:sym typeface="Arial" panose="020B0604020202020204"/>
              </a:rPr>
              <a:t>Topic Objective/Outcome</a:t>
            </a:r>
          </a:p>
          <a:p>
            <a:pPr algn="just">
              <a:defRPr/>
            </a:pPr>
            <a:endParaRPr lang="en-US" sz="2200" b="1" dirty="0">
              <a:latin typeface="Times New Roman" panose="02020603050405020304" pitchFamily="18" charset="0"/>
              <a:cs typeface="Times New Roman" panose="02020603050405020304" pitchFamily="18" charset="0"/>
            </a:endParaRPr>
          </a:p>
          <a:p>
            <a:pPr algn="ctr">
              <a:defRPr/>
            </a:pPr>
            <a:endParaRPr lang="en-US" sz="3000" dirty="0">
              <a:solidFill>
                <a:srgbClr val="000000"/>
              </a:solidFill>
              <a:latin typeface="Times New Roman" panose="02020603050405020304" pitchFamily="18" charset="0"/>
              <a:cs typeface="Times New Roman" panose="02020603050405020304" pitchFamily="18" charset="0"/>
              <a:sym typeface="Arial" panose="020B0604020202020204"/>
            </a:endParaRPr>
          </a:p>
        </p:txBody>
      </p:sp>
      <p:sp>
        <p:nvSpPr>
          <p:cNvPr id="109572" name="Google Shape;151;p18"/>
          <p:cNvSpPr>
            <a:spLocks noGrp="1"/>
          </p:cNvSpPr>
          <p:nvPr>
            <p:ph type="sldNum" sz="quarter" idx="13"/>
          </p:nvPr>
        </p:nvSpPr>
        <p:spPr bwMode="auto">
          <a:xfrm>
            <a:off x="8229600" y="6416676"/>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CC59DFA1-4AA9-418B-8ACE-2B82EC64A1CE}" type="slidenum">
              <a:rPr lang="en-US" altLang="en-US" smtClean="0"/>
              <a:t>30</a:t>
            </a:fld>
            <a:endParaRPr lang="en-US" altLang="en-US" dirty="0"/>
          </a:p>
        </p:txBody>
      </p:sp>
      <p:sp>
        <p:nvSpPr>
          <p:cNvPr id="109573" name="Google Shape;131;p16"/>
          <p:cNvSpPr>
            <a:spLocks noGrp="1"/>
          </p:cNvSpPr>
          <p:nvPr>
            <p:ph type="ftr" sz="quarter" idx="12"/>
          </p:nvPr>
        </p:nvSpPr>
        <p:spPr>
          <a:xfrm>
            <a:off x="2819400" y="6416676"/>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SzTx/>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E8F7CDF3-194F-4409-8550-1106E9A5F83F}" type="datetime1">
              <a:rPr lang="en-US" smtClean="0"/>
              <a:t>1/7/2025</a:t>
            </a:fld>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fontScale="92500" lnSpcReduction="20000"/>
          </a:bodyPr>
          <a:lstStyle/>
          <a:p>
            <a:endParaRPr lang="en-US" sz="24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sym typeface="+mn-ea"/>
              </a:rPr>
              <a:t>Cascading Style Sheets (</a:t>
            </a:r>
            <a:r>
              <a:rPr lang="en-US" sz="1600" dirty="0">
                <a:solidFill>
                  <a:schemeClr val="hlink"/>
                </a:solidFill>
                <a:latin typeface="Times New Roman" panose="02020603050405020304" pitchFamily="18" charset="0"/>
                <a:cs typeface="Times New Roman" panose="02020603050405020304" pitchFamily="18" charset="0"/>
                <a:sym typeface="+mn-ea"/>
              </a:rPr>
              <a:t>CSS</a:t>
            </a:r>
            <a:r>
              <a:rPr lang="en-US" sz="1600" dirty="0">
                <a:latin typeface="Times New Roman" panose="02020603050405020304" pitchFamily="18" charset="0"/>
                <a:cs typeface="Times New Roman" panose="02020603050405020304" pitchFamily="18" charset="0"/>
                <a:sym typeface="+mn-ea"/>
              </a:rPr>
              <a:t>)</a:t>
            </a: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sym typeface="+mn-ea"/>
              </a:rPr>
              <a:t>Applies to (X)HTML as well as XML documents in general</a:t>
            </a: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sym typeface="+mn-ea"/>
              </a:rPr>
              <a:t>A styled HTML document</a:t>
            </a:r>
            <a:r>
              <a:rPr lang="en-US" dirty="0">
                <a:latin typeface="Times New Roman" panose="02020603050405020304" pitchFamily="18" charset="0"/>
                <a:cs typeface="Times New Roman" panose="02020603050405020304" pitchFamily="18" charset="0"/>
                <a:sym typeface="+mn-ea"/>
              </a:rPr>
              <a:t>.</a:t>
            </a:r>
            <a:r>
              <a:rPr lang="en-IN" dirty="0">
                <a:latin typeface="Times New Roman" panose="02020603050405020304" pitchFamily="18" charset="0"/>
                <a:cs typeface="Times New Roman" panose="02020603050405020304" pitchFamily="18" charset="0"/>
                <a:sym typeface="+mn-ea"/>
              </a:rPr>
              <a:t> </a:t>
            </a:r>
            <a:r>
              <a:rPr lang="en-US"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pPr marL="0" indent="0">
              <a:buNone/>
            </a:pPr>
            <a:r>
              <a:rPr lang="en-IN" altLang="en-US" sz="2400" dirty="0">
                <a:latin typeface="Times New Roman" panose="02020603050405020304" pitchFamily="18" charset="0"/>
                <a:cs typeface="Times New Roman" panose="02020603050405020304" pitchFamily="18" charset="0"/>
              </a:rPr>
              <a:t>      </a:t>
            </a:r>
          </a:p>
          <a:p>
            <a:pPr marL="0" indent="0">
              <a:buNone/>
            </a:pPr>
            <a:endParaRPr lang="en-IN" altLang="en-US" sz="2400" dirty="0">
              <a:latin typeface="Times New Roman" panose="02020603050405020304" pitchFamily="18" charset="0"/>
              <a:cs typeface="Times New Roman" panose="02020603050405020304" pitchFamily="18" charset="0"/>
            </a:endParaRPr>
          </a:p>
          <a:p>
            <a:pPr marL="0" indent="0">
              <a:buNone/>
            </a:pPr>
            <a:endParaRPr lang="en-IN" altLang="en-US" sz="2400" dirty="0">
              <a:latin typeface="Times New Roman" panose="02020603050405020304" pitchFamily="18" charset="0"/>
              <a:cs typeface="Times New Roman" panose="02020603050405020304" pitchFamily="18" charset="0"/>
            </a:endParaRPr>
          </a:p>
          <a:p>
            <a:pPr marL="0" indent="0">
              <a:buNone/>
            </a:pPr>
            <a:endParaRPr lang="en-IN" altLang="en-US" sz="2400" dirty="0">
              <a:latin typeface="Times New Roman" panose="02020603050405020304" pitchFamily="18" charset="0"/>
              <a:cs typeface="Times New Roman" panose="02020603050405020304" pitchFamily="18" charset="0"/>
            </a:endParaRPr>
          </a:p>
          <a:p>
            <a:pPr marL="0" indent="0">
              <a:buNone/>
            </a:pPr>
            <a:r>
              <a:rPr lang="en-IN" altLang="en-US" sz="2400" dirty="0">
                <a:latin typeface="Times New Roman" panose="02020603050405020304" pitchFamily="18" charset="0"/>
                <a:cs typeface="Times New Roman" panose="02020603050405020304" pitchFamily="18" charset="0"/>
              </a:rPr>
              <a:t>     </a:t>
            </a:r>
            <a:r>
              <a:rPr lang="en-IN" alt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sym typeface="+mn-ea"/>
              </a:rPr>
              <a:t>produced by the style sheet style1.css:</a:t>
            </a:r>
          </a:p>
          <a:p>
            <a:pPr marL="0" indent="0">
              <a:buNone/>
            </a:pPr>
            <a:r>
              <a:rPr lang="en-IN" altLang="en-US" sz="1400" dirty="0">
                <a:latin typeface="Times New Roman" panose="02020603050405020304" pitchFamily="18" charset="0"/>
                <a:cs typeface="Times New Roman" panose="02020603050405020304" pitchFamily="18" charset="0"/>
              </a:rPr>
              <a:t>    </a:t>
            </a:r>
          </a:p>
          <a:p>
            <a:pPr marL="0" indent="0">
              <a:buNone/>
            </a:pPr>
            <a:endParaRPr lang="en-IN" altLang="en-US" sz="1400" dirty="0">
              <a:latin typeface="Times New Roman" panose="02020603050405020304" pitchFamily="18" charset="0"/>
              <a:cs typeface="Times New Roman" panose="02020603050405020304" pitchFamily="18" charset="0"/>
            </a:endParaRPr>
          </a:p>
          <a:p>
            <a:pPr marL="0" indent="0">
              <a:buNone/>
            </a:pPr>
            <a:endParaRPr lang="en-IN" altLang="en-US" sz="1400" dirty="0">
              <a:latin typeface="Times New Roman" panose="02020603050405020304" pitchFamily="18" charset="0"/>
              <a:cs typeface="Times New Roman" panose="02020603050405020304" pitchFamily="18" charset="0"/>
            </a:endParaRPr>
          </a:p>
          <a:p>
            <a:pPr marL="0" indent="0">
              <a:buNone/>
            </a:pPr>
            <a:r>
              <a:rPr lang="en-IN" altLang="en-US" sz="14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C7EF4314-3624-41CE-9850-49099DC90CD0}" type="datetime1">
              <a:rPr lang="en-US" smtClean="0"/>
              <a:t>1/7/2025</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31</a:t>
            </a:fld>
            <a:endParaRPr lang="en-US"/>
          </a:p>
        </p:txBody>
      </p:sp>
      <p:sp>
        <p:nvSpPr>
          <p:cNvPr id="7" name="Title 1"/>
          <p:cNvSpPr txBox="1"/>
          <p:nvPr/>
        </p:nvSpPr>
        <p:spPr>
          <a:xfrm>
            <a:off x="2860431" y="0"/>
            <a:ext cx="7772400" cy="8382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IN" sz="2800" b="1" dirty="0">
              <a:latin typeface="Calibri" panose="020F0502020204030204" pitchFamily="34" charset="0"/>
              <a:ea typeface="Calibri" panose="020F0502020204030204" pitchFamily="34" charset="0"/>
              <a:cs typeface="Times New Roman" panose="02020603050405020304" pitchFamily="18" charset="0"/>
            </a:endParaRPr>
          </a:p>
          <a:p>
            <a:pPr algn="ctr">
              <a:spcBef>
                <a:spcPct val="0"/>
              </a:spcBef>
              <a:defRPr/>
            </a:pPr>
            <a:r>
              <a:rPr lang="en-IN" sz="2800" b="1" dirty="0">
                <a:sym typeface="+mn-ea"/>
              </a:rPr>
              <a:t>Concept of CSS 3: </a:t>
            </a:r>
            <a:r>
              <a:rPr lang="en-IN" sz="2800" dirty="0">
                <a:sym typeface="+mn-ea"/>
              </a:rPr>
              <a:t>Creating Style Sheet</a:t>
            </a:r>
            <a:endParaRPr lang="en-IN" sz="2800" b="1" dirty="0">
              <a:latin typeface="Calibri" panose="020F0502020204030204" pitchFamily="34" charset="0"/>
              <a:ea typeface="Calibri" panose="020F0502020204030204" pitchFamily="34" charset="0"/>
              <a:cs typeface="Times New Roman" panose="02020603050405020304" pitchFamily="18" charset="0"/>
            </a:endParaRPr>
          </a:p>
          <a:p>
            <a:pPr algn="ctr">
              <a:spcBef>
                <a:spcPct val="0"/>
              </a:spcBef>
              <a:defRPr/>
            </a:pPr>
            <a:endParaRPr lang="en-US" sz="2800" dirty="0"/>
          </a:p>
        </p:txBody>
      </p:sp>
      <p:sp>
        <p:nvSpPr>
          <p:cNvPr id="8" name="Footer Placeholder 12"/>
          <p:cNvSpPr txBox="1"/>
          <p:nvPr/>
        </p:nvSpPr>
        <p:spPr>
          <a:xfrm>
            <a:off x="3810000" y="635635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t>Deepshikha</a:t>
            </a:r>
            <a:r>
              <a:rPr lang="en-US" dirty="0"/>
              <a:t>               WT                                    unit-</a:t>
            </a:r>
            <a:r>
              <a:rPr lang="en-IN" altLang="en-US" dirty="0"/>
              <a:t>3</a:t>
            </a:r>
            <a:r>
              <a:rPr lang="en-US" dirty="0"/>
              <a:t>               </a:t>
            </a:r>
          </a:p>
        </p:txBody>
      </p:sp>
      <p:pic>
        <p:nvPicPr>
          <p:cNvPr id="2" name="Picture 4" descr="CSSHelloWorld1"/>
          <p:cNvPicPr>
            <a:picLocks noChangeAspect="1" noChangeArrowheads="1"/>
          </p:cNvPicPr>
          <p:nvPr/>
        </p:nvPicPr>
        <p:blipFill>
          <a:blip r:embed="rId2"/>
          <a:srcRect/>
          <a:stretch>
            <a:fillRect/>
          </a:stretch>
        </p:blipFill>
        <p:spPr bwMode="auto">
          <a:xfrm>
            <a:off x="2952750" y="2637156"/>
            <a:ext cx="3810000" cy="1255395"/>
          </a:xfrm>
          <a:prstGeom prst="rect">
            <a:avLst/>
          </a:prstGeom>
          <a:noFill/>
        </p:spPr>
      </p:pic>
      <p:pic>
        <p:nvPicPr>
          <p:cNvPr id="11" name="Picture 5"/>
          <p:cNvPicPr>
            <a:picLocks noChangeAspect="1" noChangeArrowheads="1"/>
          </p:cNvPicPr>
          <p:nvPr/>
        </p:nvPicPr>
        <p:blipFill>
          <a:blip r:embed="rId3"/>
          <a:srcRect/>
          <a:stretch>
            <a:fillRect/>
          </a:stretch>
        </p:blipFill>
        <p:spPr bwMode="auto">
          <a:xfrm>
            <a:off x="2971800" y="4612005"/>
            <a:ext cx="4114800" cy="603250"/>
          </a:xfrm>
          <a:prstGeom prst="rect">
            <a:avLst/>
          </a:prstGeom>
          <a:noFill/>
          <a:ln w="9525">
            <a:noFill/>
            <a:miter lim="800000"/>
            <a:headEnd/>
            <a:tailEnd/>
          </a:ln>
          <a:effectLst/>
        </p:spPr>
      </p:pic>
      <p:pic>
        <p:nvPicPr>
          <p:cNvPr id="13" name="Picture 6"/>
          <p:cNvPicPr>
            <a:picLocks noChangeAspect="1" noChangeArrowheads="1"/>
          </p:cNvPicPr>
          <p:nvPr/>
        </p:nvPicPr>
        <p:blipFill>
          <a:blip r:embed="rId4"/>
          <a:srcRect/>
          <a:stretch>
            <a:fillRect/>
          </a:stretch>
        </p:blipFill>
        <p:spPr bwMode="auto">
          <a:xfrm>
            <a:off x="2971800" y="5215890"/>
            <a:ext cx="6781800" cy="427990"/>
          </a:xfrm>
          <a:prstGeom prst="rect">
            <a:avLst/>
          </a:prstGeom>
          <a:noFill/>
          <a:ln w="9525">
            <a:noFill/>
            <a:miter lim="800000"/>
            <a:headEnd/>
            <a:tailEnd/>
          </a:ln>
          <a:effectLst/>
        </p:spPr>
      </p:pic>
      <p:sp>
        <p:nvSpPr>
          <p:cNvPr id="5" name="Footer Placeholder 4">
            <a:extLst>
              <a:ext uri="{FF2B5EF4-FFF2-40B4-BE49-F238E27FC236}">
                <a16:creationId xmlns:a16="http://schemas.microsoft.com/office/drawing/2014/main" id="{F6329028-4E48-4872-031F-80BFA7F039F5}"/>
              </a:ext>
            </a:extLst>
          </p:cNvPr>
          <p:cNvSpPr>
            <a:spLocks noGrp="1"/>
          </p:cNvSpPr>
          <p:nvPr>
            <p:ph type="ftr" sz="quarter" idx="11"/>
          </p:nvPr>
        </p:nvSpPr>
        <p:spPr/>
        <p:txBody>
          <a:bodyPr/>
          <a:lstStyle/>
          <a:p>
            <a:r>
              <a:rPr lang="fi-FI"/>
              <a:t>Rajat Kumar             ACSE0505 (Web Tech)                Unit 3</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066800"/>
            <a:ext cx="8229600" cy="4876800"/>
          </a:xfrm>
        </p:spPr>
        <p:txBody>
          <a:bodyPr>
            <a:normAutofit fontScale="92500" lnSpcReduction="10000"/>
          </a:bodyPr>
          <a:lstStyle/>
          <a:p>
            <a:pPr marL="0" indent="0">
              <a:buNone/>
            </a:pPr>
            <a:endParaRPr lang="en-US" sz="1900" dirty="0"/>
          </a:p>
          <a:p>
            <a:pPr lvl="1">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Java Script is used insert dynamic text into HTML (ex: user name)</a:t>
            </a:r>
          </a:p>
          <a:p>
            <a:pPr marL="457200" lvl="1" indent="0">
              <a:buNone/>
            </a:pPr>
            <a:endParaRPr lang="en-US" sz="2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It’s get information about a user's computer (ex: browser type)</a:t>
            </a:r>
          </a:p>
          <a:p>
            <a:pPr marL="457200" lvl="1" indent="0">
              <a:buNone/>
            </a:pPr>
            <a:endParaRPr lang="en-US" sz="2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It perform calculations on user's computer (ex: form validation)</a:t>
            </a:r>
          </a:p>
          <a:p>
            <a:pPr marL="457200" lvl="1" indent="0">
              <a:buNone/>
            </a:pPr>
            <a:endParaRPr lang="en-US" sz="2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Java script offers a vast standard library that has a wide variety of functions and methods available to help in the process of development, making the entire process easier and hassle-free</a:t>
            </a:r>
          </a:p>
        </p:txBody>
      </p:sp>
      <p:sp>
        <p:nvSpPr>
          <p:cNvPr id="4" name="Date Placeholder 3"/>
          <p:cNvSpPr>
            <a:spLocks noGrp="1"/>
          </p:cNvSpPr>
          <p:nvPr>
            <p:ph type="dt" sz="half" idx="10"/>
          </p:nvPr>
        </p:nvSpPr>
        <p:spPr/>
        <p:txBody>
          <a:bodyPr/>
          <a:lstStyle/>
          <a:p>
            <a:fld id="{58778E06-AD3E-46E0-8EA2-0FBB33463EB5}" type="datetime1">
              <a:rPr lang="en-US" smtClean="0"/>
              <a:t>1/7/2025</a:t>
            </a:fld>
            <a:endParaRPr lang="en-US" dirty="0"/>
          </a:p>
        </p:txBody>
      </p:sp>
      <p:sp>
        <p:nvSpPr>
          <p:cNvPr id="6" name="Slide Number Placeholder 5"/>
          <p:cNvSpPr>
            <a:spLocks noGrp="1"/>
          </p:cNvSpPr>
          <p:nvPr>
            <p:ph type="sldNum" sz="quarter" idx="12"/>
          </p:nvPr>
        </p:nvSpPr>
        <p:spPr>
          <a:xfrm>
            <a:off x="7391400" y="6340476"/>
            <a:ext cx="2133600" cy="365125"/>
          </a:xfrm>
        </p:spPr>
        <p:txBody>
          <a:bodyPr/>
          <a:lstStyle/>
          <a:p>
            <a:fld id="{B6F15528-21DE-4FAA-801E-634DDDAF4B2B}" type="slidenum">
              <a:rPr lang="en-US" smtClean="0"/>
              <a:t>32</a:t>
            </a:fld>
            <a:endParaRPr lang="en-US" dirty="0"/>
          </a:p>
        </p:txBody>
      </p:sp>
      <p:sp>
        <p:nvSpPr>
          <p:cNvPr id="7" name="Title 1"/>
          <p:cNvSpPr txBox="1"/>
          <p:nvPr/>
        </p:nvSpPr>
        <p:spPr>
          <a:xfrm>
            <a:off x="2860431" y="24790"/>
            <a:ext cx="7772400" cy="8382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latin typeface="Calibri" panose="020F0502020204030204" pitchFamily="34" charset="0"/>
                <a:ea typeface="Calibri" panose="020F0502020204030204" pitchFamily="34"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sym typeface="+mn-ea"/>
              </a:rPr>
              <a:t>Concept of CSS 3: </a:t>
            </a:r>
            <a:r>
              <a:rPr lang="en-IN" sz="2800" dirty="0">
                <a:latin typeface="Times New Roman" panose="02020603050405020304" pitchFamily="18" charset="0"/>
                <a:cs typeface="Times New Roman" panose="02020603050405020304" pitchFamily="18" charset="0"/>
                <a:sym typeface="+mn-ea"/>
              </a:rPr>
              <a:t>Creating Style Sheet</a:t>
            </a:r>
            <a:endParaRPr lang="en-US" sz="2800" dirty="0">
              <a:latin typeface="Times New Roman" panose="02020603050405020304" pitchFamily="18" charset="0"/>
              <a:cs typeface="Times New Roman" panose="02020603050405020304" pitchFamily="18" charset="0"/>
            </a:endParaRPr>
          </a:p>
          <a:p>
            <a:pPr algn="ctr">
              <a:spcBef>
                <a:spcPct val="0"/>
              </a:spcBef>
              <a:defRPr/>
            </a:pPr>
            <a:endParaRPr lang="en-IN" sz="28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Footer Placeholder 12"/>
          <p:cNvSpPr txBox="1"/>
          <p:nvPr/>
        </p:nvSpPr>
        <p:spPr>
          <a:xfrm>
            <a:off x="3810000" y="635635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t>Deepshikha</a:t>
            </a:r>
            <a:r>
              <a:rPr lang="en-US" dirty="0"/>
              <a:t>                  WT                     unit-  </a:t>
            </a:r>
            <a:r>
              <a:rPr lang="en-IN" altLang="en-US" dirty="0"/>
              <a:t>3</a:t>
            </a:r>
            <a:r>
              <a:rPr lang="en-US" dirty="0"/>
              <a:t>                </a:t>
            </a:r>
          </a:p>
        </p:txBody>
      </p:sp>
      <p:pic>
        <p:nvPicPr>
          <p:cNvPr id="13" name="Picture 4"/>
          <p:cNvPicPr>
            <a:picLocks noChangeAspect="1" noChangeArrowheads="1"/>
          </p:cNvPicPr>
          <p:nvPr/>
        </p:nvPicPr>
        <p:blipFill>
          <a:blip r:embed="rId2"/>
          <a:srcRect/>
          <a:stretch>
            <a:fillRect/>
          </a:stretch>
        </p:blipFill>
        <p:spPr bwMode="auto">
          <a:xfrm>
            <a:off x="2038350" y="914400"/>
            <a:ext cx="8172450" cy="5284470"/>
          </a:xfrm>
          <a:prstGeom prst="rect">
            <a:avLst/>
          </a:prstGeom>
          <a:noFill/>
          <a:ln w="9525">
            <a:noFill/>
            <a:miter lim="800000"/>
            <a:headEnd/>
            <a:tailEnd/>
          </a:ln>
          <a:effectLst/>
        </p:spPr>
      </p:pic>
      <p:sp>
        <p:nvSpPr>
          <p:cNvPr id="2" name="Footer Placeholder 1">
            <a:extLst>
              <a:ext uri="{FF2B5EF4-FFF2-40B4-BE49-F238E27FC236}">
                <a16:creationId xmlns:a16="http://schemas.microsoft.com/office/drawing/2014/main" id="{6D4B4ADB-29DD-1487-02B1-B13E48334954}"/>
              </a:ext>
            </a:extLst>
          </p:cNvPr>
          <p:cNvSpPr>
            <a:spLocks noGrp="1"/>
          </p:cNvSpPr>
          <p:nvPr>
            <p:ph type="ftr" sz="quarter" idx="11"/>
          </p:nvPr>
        </p:nvSpPr>
        <p:spPr/>
        <p:txBody>
          <a:bodyPr/>
          <a:lstStyle/>
          <a:p>
            <a:r>
              <a:rPr lang="fi-FI"/>
              <a:t>Rajat Kumar             ACSE0505 (Web Tech)                Unit 3</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fontScale="92500" lnSpcReduction="20000"/>
          </a:bodyPr>
          <a:lstStyle/>
          <a:p>
            <a:pPr algn="l">
              <a:buFont typeface="Wingdings" panose="05000000000000000000" pitchFamily="2" charset="2"/>
              <a:buChar char="§"/>
            </a:pPr>
            <a:r>
              <a:rPr lang="en-US" sz="2400" dirty="0" err="1">
                <a:solidFill>
                  <a:srgbClr val="515151"/>
                </a:solidFill>
                <a:latin typeface="Times New Roman" panose="02020603050405020304" pitchFamily="18" charset="0"/>
                <a:cs typeface="Times New Roman" panose="02020603050405020304" pitchFamily="18" charset="0"/>
              </a:rPr>
              <a:t>Javascript</a:t>
            </a:r>
            <a:r>
              <a:rPr lang="en-US" sz="2400" dirty="0">
                <a:solidFill>
                  <a:srgbClr val="515151"/>
                </a:solidFill>
                <a:latin typeface="Times New Roman" panose="02020603050405020304" pitchFamily="18" charset="0"/>
                <a:cs typeface="Times New Roman" panose="02020603050405020304" pitchFamily="18" charset="0"/>
              </a:rPr>
              <a:t> is a lightweight, cross-platform, and interpreted language.</a:t>
            </a:r>
          </a:p>
          <a:p>
            <a:pPr marL="0" indent="0">
              <a:buNone/>
            </a:pPr>
            <a:endParaRPr lang="en-US" sz="2400" dirty="0">
              <a:solidFill>
                <a:srgbClr val="5151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a:solidFill>
                  <a:srgbClr val="515151"/>
                </a:solidFill>
                <a:latin typeface="Times New Roman" panose="02020603050405020304" pitchFamily="18" charset="0"/>
                <a:cs typeface="Times New Roman" panose="02020603050405020304" pitchFamily="18" charset="0"/>
              </a:rPr>
              <a:t>It was developed with the main intention of DOM manipulation, bringing forth the era of dynamic websites.</a:t>
            </a:r>
          </a:p>
          <a:p>
            <a:pPr marL="0" indent="0">
              <a:buNone/>
            </a:pPr>
            <a:endParaRPr lang="en-US" sz="2400" dirty="0">
              <a:solidFill>
                <a:srgbClr val="5151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err="1">
                <a:solidFill>
                  <a:srgbClr val="515151"/>
                </a:solidFill>
                <a:latin typeface="Times New Roman" panose="02020603050405020304" pitchFamily="18" charset="0"/>
                <a:cs typeface="Times New Roman" panose="02020603050405020304" pitchFamily="18" charset="0"/>
              </a:rPr>
              <a:t>Javascript</a:t>
            </a:r>
            <a:r>
              <a:rPr lang="en-US" sz="2400" dirty="0">
                <a:solidFill>
                  <a:srgbClr val="515151"/>
                </a:solidFill>
                <a:latin typeface="Times New Roman" panose="02020603050405020304" pitchFamily="18" charset="0"/>
                <a:cs typeface="Times New Roman" panose="02020603050405020304" pitchFamily="18" charset="0"/>
              </a:rPr>
              <a:t> functions are objects and can be passed in other functions as parameters.</a:t>
            </a:r>
          </a:p>
          <a:p>
            <a:pPr marL="0" indent="0">
              <a:buNone/>
            </a:pPr>
            <a:endParaRPr lang="en-US" sz="2400" dirty="0">
              <a:solidFill>
                <a:srgbClr val="5151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a:solidFill>
                  <a:srgbClr val="515151"/>
                </a:solidFill>
                <a:latin typeface="Times New Roman" panose="02020603050405020304" pitchFamily="18" charset="0"/>
                <a:cs typeface="Times New Roman" panose="02020603050405020304" pitchFamily="18" charset="0"/>
              </a:rPr>
              <a:t>Can handle date and time manipulation.</a:t>
            </a:r>
          </a:p>
          <a:p>
            <a:pPr marL="0" indent="0">
              <a:buNone/>
            </a:pPr>
            <a:endParaRPr lang="en-US" sz="2400" dirty="0">
              <a:solidFill>
                <a:srgbClr val="5151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a:solidFill>
                  <a:srgbClr val="515151"/>
                </a:solidFill>
                <a:latin typeface="Times New Roman" panose="02020603050405020304" pitchFamily="18" charset="0"/>
                <a:cs typeface="Times New Roman" panose="02020603050405020304" pitchFamily="18" charset="0"/>
              </a:rPr>
              <a:t>Can perform Form Validation.</a:t>
            </a:r>
          </a:p>
          <a:p>
            <a:pPr marL="0" indent="0">
              <a:buNone/>
            </a:pPr>
            <a:endParaRPr lang="en-US" sz="2400" dirty="0">
              <a:solidFill>
                <a:srgbClr val="51515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dirty="0">
                <a:solidFill>
                  <a:srgbClr val="515151"/>
                </a:solidFill>
                <a:latin typeface="Times New Roman" panose="02020603050405020304" pitchFamily="18" charset="0"/>
                <a:cs typeface="Times New Roman" panose="02020603050405020304" pitchFamily="18" charset="0"/>
              </a:rPr>
              <a:t>A compiler is not needed.</a:t>
            </a:r>
          </a:p>
          <a:p>
            <a:pPr marL="0" indent="0">
              <a:buNone/>
            </a:pPr>
            <a:endParaRPr lang="en-US" sz="2200" b="1" dirty="0">
              <a:latin typeface="+mj-lt"/>
            </a:endParaRPr>
          </a:p>
        </p:txBody>
      </p:sp>
      <p:sp>
        <p:nvSpPr>
          <p:cNvPr id="4" name="Date Placeholder 3"/>
          <p:cNvSpPr>
            <a:spLocks noGrp="1"/>
          </p:cNvSpPr>
          <p:nvPr>
            <p:ph type="dt" sz="half" idx="10"/>
          </p:nvPr>
        </p:nvSpPr>
        <p:spPr/>
        <p:txBody>
          <a:bodyPr/>
          <a:lstStyle/>
          <a:p>
            <a:fld id="{7791F8F4-291E-4F72-B293-B40088EEBE69}" type="datetime1">
              <a:rPr lang="en-US" smtClean="0"/>
              <a:t>1/7/2025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33</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 </a:t>
            </a:r>
            <a:r>
              <a:rPr lang="en-IN" sz="2800" dirty="0">
                <a:latin typeface="Times New Roman" panose="02020603050405020304" pitchFamily="18" charset="0"/>
                <a:cs typeface="Times New Roman" panose="02020603050405020304" pitchFamily="18" charset="0"/>
                <a:sym typeface="+mn-ea"/>
              </a:rPr>
              <a:t>Creating Style Sheet</a:t>
            </a:r>
            <a:endParaRPr lang="en-US" sz="2800" dirty="0">
              <a:latin typeface="Times New Roman" panose="02020603050405020304" pitchFamily="18" charset="0"/>
              <a:cs typeface="Times New Roman" panose="02020603050405020304" pitchFamily="18" charset="0"/>
            </a:endParaRPr>
          </a:p>
          <a:p>
            <a:pPr algn="ctr">
              <a:spcBef>
                <a:spcPct val="0"/>
              </a:spcBef>
              <a:defRPr/>
            </a:pPr>
            <a:r>
              <a:rPr lang="en-US" sz="2800" b="1" dirty="0"/>
              <a:t> </a:t>
            </a:r>
          </a:p>
        </p:txBody>
      </p:sp>
      <p:sp>
        <p:nvSpPr>
          <p:cNvPr id="10" name="Footer Placeholder 12"/>
          <p:cNvSpPr txBox="1"/>
          <p:nvPr/>
        </p:nvSpPr>
        <p:spPr>
          <a:xfrm>
            <a:off x="3810000" y="635635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t>Deepshikha</a:t>
            </a:r>
            <a:r>
              <a:rPr lang="en-US" dirty="0"/>
              <a:t>                            WT                   Unit-    </a:t>
            </a:r>
            <a:r>
              <a:rPr lang="en-IN" altLang="en-US" dirty="0"/>
              <a:t>3</a:t>
            </a:r>
            <a:r>
              <a:rPr lang="en-US" dirty="0"/>
              <a:t>                </a:t>
            </a:r>
          </a:p>
        </p:txBody>
      </p:sp>
      <p:pic>
        <p:nvPicPr>
          <p:cNvPr id="8" name="Picture 3"/>
          <p:cNvPicPr>
            <a:picLocks noGrp="1" noChangeAspect="1" noChangeArrowheads="1"/>
          </p:cNvPicPr>
          <p:nvPr/>
        </p:nvPicPr>
        <p:blipFill>
          <a:blip r:embed="rId2"/>
          <a:srcRect/>
          <a:stretch>
            <a:fillRect/>
          </a:stretch>
        </p:blipFill>
        <p:spPr bwMode="auto">
          <a:xfrm>
            <a:off x="1938040" y="1049972"/>
            <a:ext cx="8405495" cy="5488940"/>
          </a:xfrm>
          <a:prstGeom prst="rect">
            <a:avLst/>
          </a:prstGeom>
          <a:noFill/>
          <a:ln w="9525">
            <a:noFill/>
            <a:miter lim="800000"/>
            <a:headEnd/>
            <a:tailEnd/>
          </a:ln>
          <a:effectLst/>
        </p:spPr>
      </p:pic>
      <p:sp>
        <p:nvSpPr>
          <p:cNvPr id="2" name="Footer Placeholder 1">
            <a:extLst>
              <a:ext uri="{FF2B5EF4-FFF2-40B4-BE49-F238E27FC236}">
                <a16:creationId xmlns:a16="http://schemas.microsoft.com/office/drawing/2014/main" id="{D8B30DDC-7BD2-019A-7C2A-F6D5334543D0}"/>
              </a:ext>
            </a:extLst>
          </p:cNvPr>
          <p:cNvSpPr>
            <a:spLocks noGrp="1"/>
          </p:cNvSpPr>
          <p:nvPr>
            <p:ph type="ftr" sz="quarter" idx="11"/>
          </p:nvPr>
        </p:nvSpPr>
        <p:spPr/>
        <p:txBody>
          <a:bodyPr/>
          <a:lstStyle/>
          <a:p>
            <a:r>
              <a:rPr lang="fi-FI"/>
              <a:t>Rajat Kumar             ACSE0505 (Web Tech)                Unit 3</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0"/>
            <a:ext cx="8526780" cy="4800600"/>
          </a:xfrm>
        </p:spPr>
        <p:txBody>
          <a:bodyPr/>
          <a:lstStyle/>
          <a:p>
            <a:pPr marL="0" indent="0">
              <a:buNone/>
            </a:pPr>
            <a:endParaRPr lang="en-US" sz="2200" b="1" dirty="0"/>
          </a:p>
          <a:p>
            <a:endParaRPr lang="en-US" dirty="0"/>
          </a:p>
        </p:txBody>
      </p:sp>
      <p:sp>
        <p:nvSpPr>
          <p:cNvPr id="4" name="Date Placeholder 3"/>
          <p:cNvSpPr>
            <a:spLocks noGrp="1"/>
          </p:cNvSpPr>
          <p:nvPr>
            <p:ph type="dt" sz="half" idx="10"/>
          </p:nvPr>
        </p:nvSpPr>
        <p:spPr/>
        <p:txBody>
          <a:bodyPr/>
          <a:lstStyle/>
          <a:p>
            <a:fld id="{63C5B0CC-A3C0-4698-AA6B-BF879685A653}" type="datetime1">
              <a:rPr lang="en-US" smtClean="0"/>
              <a:t>1/7/2025</a:t>
            </a:fld>
            <a:endParaRPr lang="en-US"/>
          </a:p>
        </p:txBody>
      </p:sp>
      <p:sp>
        <p:nvSpPr>
          <p:cNvPr id="6" name="Slide Number Placeholder 5"/>
          <p:cNvSpPr>
            <a:spLocks noGrp="1"/>
          </p:cNvSpPr>
          <p:nvPr>
            <p:ph type="sldNum" sz="quarter" idx="12"/>
          </p:nvPr>
        </p:nvSpPr>
        <p:spPr>
          <a:xfrm>
            <a:off x="7467600" y="6340476"/>
            <a:ext cx="2133600" cy="365125"/>
          </a:xfrm>
        </p:spPr>
        <p:txBody>
          <a:bodyPr/>
          <a:lstStyle/>
          <a:p>
            <a:fld id="{B6F15528-21DE-4FAA-801E-634DDDAF4B2B}" type="slidenum">
              <a:rPr lang="en-US" smtClean="0"/>
              <a:t>34</a:t>
            </a:fld>
            <a:endParaRPr lang="en-US" dirty="0"/>
          </a:p>
        </p:txBody>
      </p:sp>
      <p:sp>
        <p:nvSpPr>
          <p:cNvPr id="7" name="Title 1"/>
          <p:cNvSpPr txBox="1"/>
          <p:nvPr/>
        </p:nvSpPr>
        <p:spPr>
          <a:xfrm>
            <a:off x="2895600" y="1"/>
            <a:ext cx="7772400" cy="9143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sym typeface="+mn-ea"/>
              </a:rPr>
              <a:t>Concept of CSS 3: </a:t>
            </a:r>
            <a:r>
              <a:rPr lang="en-IN" sz="2400" dirty="0">
                <a:latin typeface="Times New Roman" panose="02020603050405020304" pitchFamily="18" charset="0"/>
                <a:cs typeface="Times New Roman" panose="02020603050405020304" pitchFamily="18" charset="0"/>
                <a:sym typeface="+mn-ea"/>
              </a:rPr>
              <a:t>Creating Style Sheet</a:t>
            </a:r>
            <a:endParaRPr 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362201"/>
            <a:ext cx="2362200" cy="2354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1" y="2209800"/>
            <a:ext cx="1687753" cy="262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267200" y="3276600"/>
            <a:ext cx="439544" cy="707886"/>
          </a:xfrm>
          <a:prstGeom prst="rect">
            <a:avLst/>
          </a:prstGeom>
          <a:noFill/>
        </p:spPr>
        <p:txBody>
          <a:bodyPr wrap="none" rtlCol="0">
            <a:spAutoFit/>
          </a:bodyPr>
          <a:lstStyle/>
          <a:p>
            <a:r>
              <a:rPr lang="en-US" sz="4000" dirty="0"/>
              <a:t>+</a:t>
            </a:r>
            <a:endParaRPr lang="en-US" dirty="0"/>
          </a:p>
        </p:txBody>
      </p:sp>
      <p:sp>
        <p:nvSpPr>
          <p:cNvPr id="12" name="TextBox 11"/>
          <p:cNvSpPr txBox="1"/>
          <p:nvPr/>
        </p:nvSpPr>
        <p:spPr>
          <a:xfrm>
            <a:off x="7017694" y="3276600"/>
            <a:ext cx="439544" cy="707886"/>
          </a:xfrm>
          <a:prstGeom prst="rect">
            <a:avLst/>
          </a:prstGeom>
          <a:noFill/>
        </p:spPr>
        <p:txBody>
          <a:bodyPr wrap="none" rtlCol="0">
            <a:spAutoFit/>
          </a:bodyPr>
          <a:lstStyle/>
          <a:p>
            <a:r>
              <a:rPr lang="en-US" sz="4000" dirty="0"/>
              <a:t>=</a:t>
            </a:r>
            <a:endParaRPr lang="en-US" dirty="0"/>
          </a:p>
        </p:txBody>
      </p:sp>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1" y="2590801"/>
            <a:ext cx="2553849" cy="191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ooter Placeholder 12"/>
          <p:cNvSpPr txBox="1"/>
          <p:nvPr/>
        </p:nvSpPr>
        <p:spPr>
          <a:xfrm>
            <a:off x="3657600" y="6351345"/>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t>Deepshikha</a:t>
            </a:r>
            <a:r>
              <a:rPr lang="en-US" dirty="0"/>
              <a:t>          WT                           unit-  </a:t>
            </a:r>
            <a:r>
              <a:rPr lang="en-IN" altLang="en-US" dirty="0"/>
              <a:t>3</a:t>
            </a:r>
            <a:r>
              <a:rPr lang="en-US" dirty="0"/>
              <a:t>               </a:t>
            </a:r>
          </a:p>
        </p:txBody>
      </p:sp>
      <p:pic>
        <p:nvPicPr>
          <p:cNvPr id="246787" name="Picture 3"/>
          <p:cNvPicPr>
            <a:picLocks noChangeAspect="1" noChangeArrowheads="1"/>
          </p:cNvPicPr>
          <p:nvPr/>
        </p:nvPicPr>
        <p:blipFill>
          <a:blip r:embed="rId5"/>
          <a:srcRect/>
          <a:stretch>
            <a:fillRect/>
          </a:stretch>
        </p:blipFill>
        <p:spPr bwMode="auto">
          <a:xfrm>
            <a:off x="2195831" y="975360"/>
            <a:ext cx="8345805" cy="5087620"/>
          </a:xfrm>
          <a:prstGeom prst="rect">
            <a:avLst/>
          </a:prstGeom>
          <a:noFill/>
          <a:ln w="9525">
            <a:noFill/>
            <a:miter lim="800000"/>
            <a:headEnd/>
            <a:tailEnd/>
          </a:ln>
          <a:effectLst/>
        </p:spPr>
      </p:pic>
      <p:sp>
        <p:nvSpPr>
          <p:cNvPr id="2" name="Footer Placeholder 1">
            <a:extLst>
              <a:ext uri="{FF2B5EF4-FFF2-40B4-BE49-F238E27FC236}">
                <a16:creationId xmlns:a16="http://schemas.microsoft.com/office/drawing/2014/main" id="{0E8CBC51-7287-0034-0282-9DEF222B7F60}"/>
              </a:ext>
            </a:extLst>
          </p:cNvPr>
          <p:cNvSpPr>
            <a:spLocks noGrp="1"/>
          </p:cNvSpPr>
          <p:nvPr>
            <p:ph type="ftr" sz="quarter" idx="11"/>
          </p:nvPr>
        </p:nvSpPr>
        <p:spPr/>
        <p:txBody>
          <a:bodyPr/>
          <a:lstStyle/>
          <a:p>
            <a:r>
              <a:rPr lang="fi-FI"/>
              <a:t>Rajat Kumar             ACSE0505 (Web Tech)                Unit 3</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1112838"/>
            <a:ext cx="8229600" cy="6126163"/>
          </a:xfrm>
        </p:spPr>
        <p:txBody>
          <a:bodyPr>
            <a:noAutofit/>
          </a:bodyPr>
          <a:lstStyle/>
          <a:p>
            <a:pPr algn="l"/>
            <a:r>
              <a:rPr lang="en-US" sz="2400" dirty="0">
                <a:solidFill>
                  <a:srgbClr val="000000"/>
                </a:solidFill>
                <a:latin typeface="Times New Roman" panose="02020603050405020304" pitchFamily="18" charset="0"/>
                <a:cs typeface="Times New Roman" panose="02020603050405020304" pitchFamily="18" charset="0"/>
              </a:rPr>
              <a:t>Function expressions can be made "self-invoking".</a:t>
            </a:r>
          </a:p>
          <a:p>
            <a:pPr algn="l"/>
            <a:r>
              <a:rPr lang="en-US" sz="2400" dirty="0">
                <a:solidFill>
                  <a:srgbClr val="000000"/>
                </a:solidFill>
                <a:latin typeface="Times New Roman" panose="02020603050405020304" pitchFamily="18" charset="0"/>
                <a:cs typeface="Times New Roman" panose="02020603050405020304" pitchFamily="18" charset="0"/>
              </a:rPr>
              <a:t>A self-invoking expression is invoked (started) automatically, without being called.</a:t>
            </a:r>
          </a:p>
          <a:p>
            <a:pPr algn="l"/>
            <a:r>
              <a:rPr lang="en-US" sz="2400" dirty="0">
                <a:solidFill>
                  <a:srgbClr val="000000"/>
                </a:solidFill>
                <a:latin typeface="Times New Roman" panose="02020603050405020304" pitchFamily="18" charset="0"/>
                <a:cs typeface="Times New Roman" panose="02020603050405020304" pitchFamily="18" charset="0"/>
              </a:rPr>
              <a:t>Function expressions will execute automatically if the expression is followed by ().</a:t>
            </a:r>
          </a:p>
          <a:p>
            <a:pPr algn="l"/>
            <a:r>
              <a:rPr lang="en-US" sz="2400" dirty="0">
                <a:solidFill>
                  <a:srgbClr val="000000"/>
                </a:solidFill>
                <a:latin typeface="Times New Roman" panose="02020603050405020304" pitchFamily="18" charset="0"/>
                <a:cs typeface="Times New Roman" panose="02020603050405020304" pitchFamily="18" charset="0"/>
              </a:rPr>
              <a:t>You cannot self-invoke a function declaration.</a:t>
            </a:r>
          </a:p>
          <a:p>
            <a:pPr algn="l"/>
            <a:r>
              <a:rPr lang="en-US" sz="2400" dirty="0">
                <a:solidFill>
                  <a:srgbClr val="000000"/>
                </a:solidFill>
                <a:latin typeface="Times New Roman" panose="02020603050405020304" pitchFamily="18" charset="0"/>
                <a:cs typeface="Times New Roman" panose="02020603050405020304" pitchFamily="18" charset="0"/>
              </a:rPr>
              <a:t>we have to add parentheses around the function to indicate that it is a function expression:</a:t>
            </a:r>
          </a:p>
          <a:p>
            <a:pPr marL="0" indent="0">
              <a:buNone/>
            </a:pPr>
            <a:r>
              <a:rPr lang="en-US" sz="2400" dirty="0">
                <a:solidFill>
                  <a:srgbClr val="000000"/>
                </a:solidFill>
                <a:latin typeface="Times New Roman" panose="02020603050405020304" pitchFamily="18" charset="0"/>
                <a:cs typeface="Times New Roman" panose="02020603050405020304" pitchFamily="18" charset="0"/>
              </a:rPr>
              <a:t>Example</a:t>
            </a:r>
          </a:p>
          <a:p>
            <a:pPr marL="0" indent="0">
              <a:buNone/>
            </a:pP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0000CD"/>
                </a:solidFill>
                <a:latin typeface="Times New Roman" panose="02020603050405020304" pitchFamily="18" charset="0"/>
                <a:cs typeface="Times New Roman" panose="02020603050405020304" pitchFamily="18" charset="0"/>
              </a:rPr>
              <a:t>function</a:t>
            </a:r>
            <a:r>
              <a:rPr lang="en-US" sz="2400" dirty="0">
                <a:solidFill>
                  <a:srgbClr val="000000"/>
                </a:solidFill>
                <a:latin typeface="Times New Roman" panose="02020603050405020304" pitchFamily="18" charset="0"/>
                <a:cs typeface="Times New Roman" panose="02020603050405020304" pitchFamily="18" charset="0"/>
              </a:rPr>
              <a:t> () {</a:t>
            </a:r>
            <a:br>
              <a:rPr lang="en-US" sz="2400" dirty="0">
                <a:solidFill>
                  <a:srgbClr val="000000"/>
                </a:solidFill>
                <a:latin typeface="Times New Roman" panose="02020603050405020304" pitchFamily="18" charset="0"/>
                <a:cs typeface="Times New Roman" panose="02020603050405020304" pitchFamily="18" charset="0"/>
              </a:rPr>
            </a:b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0000CD"/>
                </a:solidFill>
                <a:latin typeface="Times New Roman" panose="02020603050405020304" pitchFamily="18" charset="0"/>
                <a:cs typeface="Times New Roman" panose="02020603050405020304" pitchFamily="18" charset="0"/>
              </a:rPr>
              <a:t>let</a:t>
            </a:r>
            <a:r>
              <a:rPr lang="en-US" sz="2400" dirty="0">
                <a:solidFill>
                  <a:srgbClr val="000000"/>
                </a:solidFill>
                <a:latin typeface="Times New Roman" panose="02020603050405020304" pitchFamily="18" charset="0"/>
                <a:cs typeface="Times New Roman" panose="02020603050405020304" pitchFamily="18" charset="0"/>
              </a:rPr>
              <a:t> x = </a:t>
            </a:r>
            <a:r>
              <a:rPr lang="en-US" sz="2400" dirty="0">
                <a:solidFill>
                  <a:srgbClr val="A52A2A"/>
                </a:solidFill>
                <a:latin typeface="Times New Roman" panose="02020603050405020304" pitchFamily="18" charset="0"/>
                <a:cs typeface="Times New Roman" panose="02020603050405020304" pitchFamily="18" charset="0"/>
              </a:rPr>
              <a:t>"Hello!!"</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008000"/>
                </a:solidFill>
                <a:latin typeface="Times New Roman" panose="02020603050405020304" pitchFamily="18" charset="0"/>
                <a:cs typeface="Times New Roman" panose="02020603050405020304" pitchFamily="18" charset="0"/>
              </a:rPr>
              <a:t>// I will invoke myself</a:t>
            </a:r>
            <a:br>
              <a:rPr lang="en-US" sz="2400" dirty="0">
                <a:solidFill>
                  <a:srgbClr val="008000"/>
                </a:solidFill>
                <a:latin typeface="Times New Roman" panose="02020603050405020304" pitchFamily="18" charset="0"/>
                <a:cs typeface="Times New Roman" panose="02020603050405020304" pitchFamily="18" charset="0"/>
              </a:rPr>
            </a:br>
            <a:r>
              <a:rPr lang="en-US" sz="2400" dirty="0">
                <a:solidFill>
                  <a:srgbClr val="008000"/>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a:t>
            </a: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5F3FEA0-C05F-4384-9232-D25168D42AFB}" type="datetime1">
              <a:rPr lang="en-US" smtClean="0"/>
              <a:t>1/7/2025</a:t>
            </a:fld>
            <a:endParaRPr lang="en-US" dirty="0"/>
          </a:p>
        </p:txBody>
      </p:sp>
      <p:sp>
        <p:nvSpPr>
          <p:cNvPr id="5" name="Footer Placeholder 4"/>
          <p:cNvSpPr>
            <a:spLocks noGrp="1"/>
          </p:cNvSpPr>
          <p:nvPr>
            <p:ph type="ftr" sz="quarter" idx="11"/>
          </p:nvPr>
        </p:nvSpPr>
        <p:spPr>
          <a:xfrm>
            <a:off x="4038600" y="6356351"/>
            <a:ext cx="5029200" cy="365125"/>
          </a:xfrm>
        </p:spPr>
        <p:txBody>
          <a:bodyPr/>
          <a:lstStyle/>
          <a:p>
            <a:r>
              <a:rPr lang="fi-FI" altLang="en-US"/>
              <a:t>Rajat Kumar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35</a:t>
            </a:fld>
            <a:endParaRPr lang="en-US"/>
          </a:p>
        </p:txBody>
      </p:sp>
      <p:sp>
        <p:nvSpPr>
          <p:cNvPr id="7" name="Title 1"/>
          <p:cNvSpPr txBox="1"/>
          <p:nvPr/>
        </p:nvSpPr>
        <p:spPr>
          <a:xfrm>
            <a:off x="2209800" y="1"/>
            <a:ext cx="9982200" cy="940116"/>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 </a:t>
            </a:r>
            <a:r>
              <a:rPr lang="en-IN" sz="2800" dirty="0">
                <a:latin typeface="Times New Roman" panose="02020603050405020304" pitchFamily="18" charset="0"/>
                <a:cs typeface="Times New Roman" panose="02020603050405020304" pitchFamily="18" charset="0"/>
                <a:sym typeface="+mn-ea"/>
              </a:rPr>
              <a:t>Creating Style Sheet</a:t>
            </a:r>
            <a:endParaRPr lang="en-US" sz="2800" dirty="0">
              <a:latin typeface="Times New Roman" panose="02020603050405020304" pitchFamily="18" charset="0"/>
              <a:cs typeface="Times New Roman" panose="02020603050405020304" pitchFamily="18" charset="0"/>
            </a:endParaRPr>
          </a:p>
          <a:p>
            <a:pPr algn="ctr">
              <a:spcBef>
                <a:spcPct val="0"/>
              </a:spcBef>
              <a:defRPr/>
            </a:pPr>
            <a:endParaRPr lang="en-IN" sz="2800" b="1" dirty="0">
              <a:solidFill>
                <a:srgbClr val="000000"/>
              </a:solidFill>
              <a:latin typeface="+mj-lt"/>
            </a:endParaRPr>
          </a:p>
        </p:txBody>
      </p:sp>
      <p:pic>
        <p:nvPicPr>
          <p:cNvPr id="8" name="Picture 3"/>
          <p:cNvPicPr>
            <a:picLocks noGrp="1" noChangeAspect="1" noChangeArrowheads="1"/>
          </p:cNvPicPr>
          <p:nvPr/>
        </p:nvPicPr>
        <p:blipFill>
          <a:blip r:embed="rId2"/>
          <a:srcRect/>
          <a:stretch>
            <a:fillRect/>
          </a:stretch>
        </p:blipFill>
        <p:spPr bwMode="auto">
          <a:xfrm>
            <a:off x="2166621" y="1143000"/>
            <a:ext cx="8179435" cy="504063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756149"/>
          </a:xfrm>
        </p:spPr>
        <p:txBody>
          <a:bodyPr>
            <a:normAutofit/>
          </a:bodyPr>
          <a:lstStyle/>
          <a:p>
            <a:pPr marL="0" indent="0">
              <a:buNone/>
            </a:pPr>
            <a:r>
              <a:rPr lang="en-US" sz="2000" b="1" dirty="0"/>
              <a:t>Variables:-</a:t>
            </a:r>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a:buFont typeface="Wingdings" panose="05000000000000000000" pitchFamily="2" charset="2"/>
              <a:buChar char="v"/>
            </a:pPr>
            <a:endParaRPr lang="en-US" sz="1900" dirty="0">
              <a:latin typeface="+mj-lt"/>
            </a:endParaRP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variables are declared with the var keyword (case sensitive)</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types are not specified, but JS does have types ("loosely typed")</a:t>
            </a:r>
          </a:p>
          <a:p>
            <a:pPr marL="0" indent="0">
              <a:buNone/>
            </a:pP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Note that alternate,user selectable style is not widely supported:firefox 3</a:t>
            </a:r>
            <a:r>
              <a:rPr lang="en-US" sz="2000" dirty="0">
                <a:latin typeface="Times New Roman" panose="02020603050405020304" pitchFamily="18" charset="0"/>
                <a:cs typeface="Times New Roman" panose="02020603050405020304" pitchFamily="18" charset="0"/>
              </a:rPr>
              <a:t> </a:t>
            </a:r>
            <a:r>
              <a:rPr lang="en-IN" altLang="en-US" sz="2000" dirty="0">
                <a:latin typeface="Times New Roman" panose="02020603050405020304" pitchFamily="18" charset="0"/>
                <a:cs typeface="Times New Roman" panose="02020603050405020304" pitchFamily="18" charset="0"/>
              </a:rPr>
              <a:t>and IE 8 do,but IE 6 IE 7 and chrome don’t.</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EF21793-F2D8-4A22-9A93-152FEEC7E089}" type="datetime1">
              <a:rPr lang="en-US" smtClean="0"/>
              <a:t>1/7/2025</a:t>
            </a:fld>
            <a:endParaRPr lang="en-US"/>
          </a:p>
        </p:txBody>
      </p:sp>
      <p:sp>
        <p:nvSpPr>
          <p:cNvPr id="6" name="Slide Number Placeholder 5"/>
          <p:cNvSpPr>
            <a:spLocks noGrp="1"/>
          </p:cNvSpPr>
          <p:nvPr>
            <p:ph type="sldNum" sz="quarter" idx="12"/>
          </p:nvPr>
        </p:nvSpPr>
        <p:spPr>
          <a:xfrm>
            <a:off x="7620000" y="6356351"/>
            <a:ext cx="2133600" cy="365125"/>
          </a:xfrm>
        </p:spPr>
        <p:txBody>
          <a:bodyPr/>
          <a:lstStyle/>
          <a:p>
            <a:fld id="{B6F15528-21DE-4FAA-801E-634DDDAF4B2B}" type="slidenum">
              <a:rPr lang="en-US" smtClean="0"/>
              <a:t>36</a:t>
            </a:fld>
            <a:endParaRPr lang="en-US" dirty="0"/>
          </a:p>
        </p:txBody>
      </p:sp>
      <p:sp>
        <p:nvSpPr>
          <p:cNvPr id="7" name="Title 1"/>
          <p:cNvSpPr txBox="1"/>
          <p:nvPr/>
        </p:nvSpPr>
        <p:spPr>
          <a:xfrm>
            <a:off x="2271252" y="1"/>
            <a:ext cx="9920748" cy="83574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800" b="1" dirty="0">
                <a:latin typeface="Times New Roman" panose="02020603050405020304" pitchFamily="18" charset="0"/>
                <a:cs typeface="Times New Roman" panose="02020603050405020304" pitchFamily="18" charset="0"/>
                <a:sym typeface="+mn-ea"/>
              </a:rPr>
              <a:t>Concept of CSS 3: </a:t>
            </a:r>
            <a:r>
              <a:rPr lang="en-IN" sz="2800" dirty="0">
                <a:latin typeface="Times New Roman" panose="02020603050405020304" pitchFamily="18" charset="0"/>
                <a:cs typeface="Times New Roman" panose="02020603050405020304" pitchFamily="18" charset="0"/>
                <a:sym typeface="+mn-ea"/>
              </a:rPr>
              <a:t>Creating Style Shee</a:t>
            </a:r>
            <a:endParaRPr lang="en-US" sz="2800" b="1" dirty="0"/>
          </a:p>
        </p:txBody>
      </p:sp>
      <p:sp>
        <p:nvSpPr>
          <p:cNvPr id="8" name="TextBox 7"/>
          <p:cNvSpPr txBox="1"/>
          <p:nvPr/>
        </p:nvSpPr>
        <p:spPr>
          <a:xfrm>
            <a:off x="2133600" y="1752600"/>
            <a:ext cx="8153400" cy="369332"/>
          </a:xfrm>
          <a:prstGeom prst="rect">
            <a:avLst/>
          </a:prstGeom>
          <a:solidFill>
            <a:srgbClr val="F4F6A8"/>
          </a:solidFill>
          <a:ln w="19050">
            <a:solidFill>
              <a:schemeClr val="tx1"/>
            </a:solidFill>
          </a:ln>
        </p:spPr>
        <p:txBody>
          <a:bodyPr wrap="square" rtlCol="0">
            <a:spAutoFit/>
          </a:bodyPr>
          <a:lstStyle/>
          <a:p>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name = expression;</a:t>
            </a:r>
            <a:r>
              <a:rPr lang="en-US" dirty="0">
                <a:latin typeface="Consolas" panose="020B0609020204030204" pitchFamily="49" charset="0"/>
                <a:cs typeface="Consolas" panose="020B0609020204030204" pitchFamily="49" charset="0"/>
              </a:rPr>
              <a:t>					 </a:t>
            </a:r>
            <a:r>
              <a:rPr lang="en-US" i="1" dirty="0">
                <a:solidFill>
                  <a:schemeClr val="tx1">
                    <a:lumMod val="50000"/>
                    <a:lumOff val="50000"/>
                  </a:schemeClr>
                </a:solidFill>
                <a:latin typeface="Consolas" panose="020B0609020204030204" pitchFamily="49" charset="0"/>
                <a:cs typeface="Consolas" panose="020B0609020204030204" pitchFamily="49" charset="0"/>
              </a:rPr>
              <a:t>JS</a:t>
            </a:r>
          </a:p>
        </p:txBody>
      </p:sp>
      <p:sp>
        <p:nvSpPr>
          <p:cNvPr id="10" name="TextBox 9"/>
          <p:cNvSpPr txBox="1"/>
          <p:nvPr/>
        </p:nvSpPr>
        <p:spPr>
          <a:xfrm>
            <a:off x="2133600" y="2590800"/>
            <a:ext cx="8153400" cy="923330"/>
          </a:xfrm>
          <a:prstGeom prst="rect">
            <a:avLst/>
          </a:prstGeom>
          <a:solidFill>
            <a:srgbClr val="F4F6A8"/>
          </a:solidFill>
          <a:ln w="19050">
            <a:solidFill>
              <a:schemeClr val="tx1"/>
            </a:solidFill>
          </a:ln>
        </p:spPr>
        <p:txBody>
          <a:bodyPr wrap="square" rtlCol="0">
            <a:spAutoFit/>
          </a:bodyPr>
          <a:lstStyle/>
          <a:p>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clientName</a:t>
            </a:r>
            <a:r>
              <a:rPr lang="en-US" dirty="0">
                <a:latin typeface="Courier New" panose="02070309020205020404" pitchFamily="49" charset="0"/>
                <a:cs typeface="Courier New" panose="02070309020205020404" pitchFamily="49" charset="0"/>
              </a:rPr>
              <a:t> = "Connie Client";</a:t>
            </a:r>
          </a:p>
          <a:p>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age = 32;</a:t>
            </a:r>
          </a:p>
          <a:p>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weight = 127.4;</a:t>
            </a:r>
            <a:r>
              <a:rPr lang="en-US" dirty="0">
                <a:latin typeface="Consolas" panose="020B0609020204030204" pitchFamily="49" charset="0"/>
                <a:cs typeface="Consolas" panose="020B0609020204030204" pitchFamily="49" charset="0"/>
              </a:rPr>
              <a:t>					         </a:t>
            </a:r>
            <a:r>
              <a:rPr lang="en-US" i="1" dirty="0">
                <a:solidFill>
                  <a:schemeClr val="tx1">
                    <a:lumMod val="50000"/>
                    <a:lumOff val="50000"/>
                  </a:schemeClr>
                </a:solidFill>
                <a:latin typeface="Consolas" panose="020B0609020204030204" pitchFamily="49" charset="0"/>
                <a:cs typeface="Consolas" panose="020B0609020204030204" pitchFamily="49" charset="0"/>
              </a:rPr>
              <a:t>JS</a:t>
            </a:r>
          </a:p>
        </p:txBody>
      </p:sp>
      <p:sp>
        <p:nvSpPr>
          <p:cNvPr id="11" name="Footer Placeholder 12"/>
          <p:cNvSpPr txBox="1"/>
          <p:nvPr/>
        </p:nvSpPr>
        <p:spPr>
          <a:xfrm>
            <a:off x="3546231" y="6355815"/>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t>Deepshikha</a:t>
            </a:r>
            <a:r>
              <a:rPr lang="en-US" dirty="0"/>
              <a:t>                  WT                          unit</a:t>
            </a:r>
            <a:r>
              <a:rPr lang="en-IN" altLang="en-US" dirty="0"/>
              <a:t>3</a:t>
            </a:r>
            <a:r>
              <a:rPr lang="en-US" dirty="0"/>
              <a:t>                </a:t>
            </a:r>
          </a:p>
        </p:txBody>
      </p:sp>
      <p:pic>
        <p:nvPicPr>
          <p:cNvPr id="2" name="Picture 4" descr="CSSHelloWorldSelect"/>
          <p:cNvPicPr>
            <a:picLocks noGrp="1" noChangeAspect="1" noChangeArrowheads="1"/>
          </p:cNvPicPr>
          <p:nvPr/>
        </p:nvPicPr>
        <p:blipFill>
          <a:blip r:embed="rId2"/>
          <a:srcRect/>
          <a:stretch>
            <a:fillRect/>
          </a:stretch>
        </p:blipFill>
        <p:spPr bwMode="auto">
          <a:xfrm>
            <a:off x="2166620" y="1014730"/>
            <a:ext cx="8001000" cy="3742690"/>
          </a:xfrm>
          <a:prstGeom prst="rect">
            <a:avLst/>
          </a:prstGeom>
          <a:noFill/>
        </p:spPr>
      </p:pic>
      <p:sp>
        <p:nvSpPr>
          <p:cNvPr id="5" name="Footer Placeholder 4">
            <a:extLst>
              <a:ext uri="{FF2B5EF4-FFF2-40B4-BE49-F238E27FC236}">
                <a16:creationId xmlns:a16="http://schemas.microsoft.com/office/drawing/2014/main" id="{7D8CE257-66F8-FD46-D5E8-646425D8050B}"/>
              </a:ext>
            </a:extLst>
          </p:cNvPr>
          <p:cNvSpPr>
            <a:spLocks noGrp="1"/>
          </p:cNvSpPr>
          <p:nvPr>
            <p:ph type="ftr" sz="quarter" idx="11"/>
          </p:nvPr>
        </p:nvSpPr>
        <p:spPr/>
        <p:txBody>
          <a:bodyPr/>
          <a:lstStyle/>
          <a:p>
            <a:r>
              <a:rPr lang="fi-FI"/>
              <a:t>Rajat Kumar             ACSE0505 (Web Tech)                Unit 3</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sym typeface="+mn-ea"/>
              </a:rPr>
              <a:t>A styled HTML document</a:t>
            </a:r>
            <a:br>
              <a:rPr lang="en-US" sz="2200" dirty="0">
                <a:latin typeface="Times New Roman" panose="02020603050405020304" pitchFamily="18" charset="0"/>
                <a:cs typeface="Times New Roman" panose="02020603050405020304" pitchFamily="18" charset="0"/>
                <a:sym typeface="+mn-ea"/>
              </a:rPr>
            </a:br>
            <a:endParaRPr lang="en-US" sz="2200" b="1" dirty="0"/>
          </a:p>
          <a:p>
            <a:pPr marL="0" indent="0" algn="ctr">
              <a:buNone/>
            </a:pPr>
            <a:r>
              <a:rPr lang="en-US" sz="2200" b="1" dirty="0"/>
              <a:t>Vvvvvvvvvvvvvvvvvvvvvvvvvvvvvvvvvvvvvvvvvvvvvvvvvvvvvvvvvvvvvvvvvvvvvvvvvvvvvvvvvvvvvvvvvvvvvvvvvvvvvvvvvvvvvvvvvvvvvv</a:t>
            </a:r>
          </a:p>
          <a:p>
            <a:pPr>
              <a:buFont typeface="Wingdings" panose="05000000000000000000" pitchFamily="2" charset="2"/>
              <a:buChar char="v"/>
            </a:pPr>
            <a:endParaRPr lang="en-US" sz="1800" dirty="0">
              <a:latin typeface="+mj-lt"/>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sym typeface="+mn-ea"/>
              </a:rPr>
              <a:t>produced by the style sheet style2.css</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same operators: + - * / % ++ -- = += -= *= /=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sym typeface="+mn-ea"/>
              </a:rPr>
              <a:t>Note that alternate, user selectable style is not widely supported: </a:t>
            </a:r>
            <a:r>
              <a:rPr lang="en-US" sz="2400" dirty="0" err="1">
                <a:latin typeface="Times New Roman" panose="02020603050405020304" pitchFamily="18" charset="0"/>
                <a:cs typeface="Times New Roman" panose="02020603050405020304" pitchFamily="18" charset="0"/>
                <a:sym typeface="+mn-ea"/>
              </a:rPr>
              <a:t>firefox</a:t>
            </a:r>
            <a:r>
              <a:rPr lang="en-US" sz="2400" dirty="0">
                <a:latin typeface="Times New Roman" panose="02020603050405020304" pitchFamily="18" charset="0"/>
                <a:cs typeface="Times New Roman" panose="02020603050405020304" pitchFamily="18" charset="0"/>
                <a:sym typeface="+mn-ea"/>
              </a:rPr>
              <a:t> 3 and IE 8 do, but IE 6, IE 7 and Chrome don’t</a:t>
            </a:r>
            <a:r>
              <a:rPr lang="en-US" sz="2400" dirty="0">
                <a:sym typeface="+mn-ea"/>
              </a:rPr>
              <a:t>.</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lgn="ctr">
              <a:buNone/>
            </a:pPr>
            <a:endParaRPr lang="en-US" sz="2200" b="1" dirty="0"/>
          </a:p>
        </p:txBody>
      </p:sp>
      <p:sp>
        <p:nvSpPr>
          <p:cNvPr id="4" name="Date Placeholder 3"/>
          <p:cNvSpPr>
            <a:spLocks noGrp="1"/>
          </p:cNvSpPr>
          <p:nvPr>
            <p:ph type="dt" sz="half" idx="10"/>
          </p:nvPr>
        </p:nvSpPr>
        <p:spPr/>
        <p:txBody>
          <a:bodyPr/>
          <a:lstStyle/>
          <a:p>
            <a:fld id="{0F91843D-E35B-4947-A6EE-465F822DFC0C}" type="datetime1">
              <a:rPr lang="en-US" smtClean="0"/>
              <a:t>1/7/2025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37</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 </a:t>
            </a:r>
            <a:r>
              <a:rPr lang="en-IN" sz="2800" dirty="0">
                <a:latin typeface="Times New Roman" panose="02020603050405020304" pitchFamily="18" charset="0"/>
                <a:cs typeface="Times New Roman" panose="02020603050405020304" pitchFamily="18" charset="0"/>
                <a:sym typeface="+mn-ea"/>
              </a:rPr>
              <a:t>Creating Style Sheet</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dirty="0"/>
          </a:p>
        </p:txBody>
      </p:sp>
      <p:sp>
        <p:nvSpPr>
          <p:cNvPr id="8" name="TextBox 7"/>
          <p:cNvSpPr txBox="1"/>
          <p:nvPr/>
        </p:nvSpPr>
        <p:spPr>
          <a:xfrm>
            <a:off x="2133600" y="1600201"/>
            <a:ext cx="8001000" cy="1200329"/>
          </a:xfrm>
          <a:prstGeom prst="rect">
            <a:avLst/>
          </a:prstGeom>
          <a:solidFill>
            <a:srgbClr val="F4F6A8"/>
          </a:solidFill>
          <a:ln w="19050">
            <a:solidFill>
              <a:schemeClr val="tx1"/>
            </a:solidFill>
          </a:ln>
        </p:spPr>
        <p:txBody>
          <a:bodyPr wrap="square" rtlCol="0">
            <a:spAutoFit/>
          </a:bodyPr>
          <a:lstStyle/>
          <a:p>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enrollment = 99;</a:t>
            </a:r>
          </a:p>
          <a:p>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medianGrade</a:t>
            </a:r>
            <a:r>
              <a:rPr lang="en-US" dirty="0">
                <a:latin typeface="Courier New" panose="02070309020205020404" pitchFamily="49" charset="0"/>
                <a:cs typeface="Courier New" panose="02070309020205020404" pitchFamily="49" charset="0"/>
              </a:rPr>
              <a:t> = 2.8;</a:t>
            </a:r>
          </a:p>
          <a:p>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credits = 5 + 4 + (2 * 3);</a:t>
            </a:r>
            <a:r>
              <a:rPr lang="en-US" dirty="0">
                <a:latin typeface="Consolas" panose="020B0609020204030204" pitchFamily="49" charset="0"/>
                <a:cs typeface="Consolas" panose="020B0609020204030204" pitchFamily="49" charset="0"/>
              </a:rPr>
              <a:t>				         								 </a:t>
            </a:r>
            <a:r>
              <a:rPr lang="en-US" i="1" dirty="0">
                <a:solidFill>
                  <a:schemeClr val="tx1">
                    <a:lumMod val="50000"/>
                    <a:lumOff val="50000"/>
                  </a:schemeClr>
                </a:solidFill>
                <a:latin typeface="Consolas" panose="020B0609020204030204" pitchFamily="49" charset="0"/>
                <a:cs typeface="Consolas" panose="020B0609020204030204" pitchFamily="49" charset="0"/>
              </a:rPr>
              <a:t>JS</a:t>
            </a:r>
          </a:p>
        </p:txBody>
      </p:sp>
      <p:sp>
        <p:nvSpPr>
          <p:cNvPr id="10" name="Footer Placeholder 12"/>
          <p:cNvSpPr txBox="1"/>
          <p:nvPr/>
        </p:nvSpPr>
        <p:spPr>
          <a:xfrm>
            <a:off x="3810000" y="635635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a:t>
            </a:r>
            <a:r>
              <a:rPr lang="en-IN" altLang="en-US" dirty="0"/>
              <a:t>Deepshikha</a:t>
            </a:r>
            <a:r>
              <a:rPr lang="en-US" dirty="0"/>
              <a:t>                                       WT                       </a:t>
            </a:r>
            <a:r>
              <a:rPr lang="en-IN" altLang="en-US" dirty="0"/>
              <a:t>3</a:t>
            </a:r>
            <a:r>
              <a:rPr lang="en-US" dirty="0"/>
              <a:t>                </a:t>
            </a:r>
          </a:p>
        </p:txBody>
      </p:sp>
      <p:pic>
        <p:nvPicPr>
          <p:cNvPr id="2" name="Picture 4" descr="CSSHelloWorld2"/>
          <p:cNvPicPr>
            <a:picLocks noChangeAspect="1" noChangeArrowheads="1"/>
          </p:cNvPicPr>
          <p:nvPr/>
        </p:nvPicPr>
        <p:blipFill>
          <a:blip r:embed="rId2"/>
          <a:srcRect/>
          <a:stretch>
            <a:fillRect/>
          </a:stretch>
        </p:blipFill>
        <p:spPr bwMode="auto">
          <a:xfrm>
            <a:off x="2135506" y="1600200"/>
            <a:ext cx="8066405" cy="1200150"/>
          </a:xfrm>
          <a:prstGeom prst="rect">
            <a:avLst/>
          </a:prstGeom>
          <a:noFill/>
          <a:ln w="9525">
            <a:noFill/>
            <a:miter lim="800000"/>
            <a:headEnd/>
            <a:tailEnd/>
          </a:ln>
        </p:spPr>
      </p:pic>
      <p:pic>
        <p:nvPicPr>
          <p:cNvPr id="11" name="Picture 5"/>
          <p:cNvPicPr>
            <a:picLocks noChangeAspect="1" noChangeArrowheads="1"/>
          </p:cNvPicPr>
          <p:nvPr/>
        </p:nvPicPr>
        <p:blipFill>
          <a:blip r:embed="rId3"/>
          <a:srcRect/>
          <a:stretch>
            <a:fillRect/>
          </a:stretch>
        </p:blipFill>
        <p:spPr bwMode="auto">
          <a:xfrm>
            <a:off x="2057401" y="3470911"/>
            <a:ext cx="6538595" cy="1073785"/>
          </a:xfrm>
          <a:prstGeom prst="rect">
            <a:avLst/>
          </a:prstGeom>
          <a:noFill/>
          <a:ln w="9525">
            <a:noFill/>
            <a:miter lim="800000"/>
            <a:headEnd/>
            <a:tailEnd/>
          </a:ln>
        </p:spPr>
      </p:pic>
      <p:sp>
        <p:nvSpPr>
          <p:cNvPr id="5" name="Footer Placeholder 4">
            <a:extLst>
              <a:ext uri="{FF2B5EF4-FFF2-40B4-BE49-F238E27FC236}">
                <a16:creationId xmlns:a16="http://schemas.microsoft.com/office/drawing/2014/main" id="{E32123AC-8CBF-B2C9-6416-6F2F586D916F}"/>
              </a:ext>
            </a:extLst>
          </p:cNvPr>
          <p:cNvSpPr>
            <a:spLocks noGrp="1"/>
          </p:cNvSpPr>
          <p:nvPr>
            <p:ph type="ftr" sz="quarter" idx="11"/>
          </p:nvPr>
        </p:nvSpPr>
        <p:spPr/>
        <p:txBody>
          <a:bodyPr/>
          <a:lstStyle/>
          <a:p>
            <a:r>
              <a:rPr lang="fi-FI"/>
              <a:t>Rajat Kumar             ACSE0505 (Web Tech)                Unit 3</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sym typeface="+mn-ea"/>
              </a:rPr>
              <a:t>Single document can be displayed on multiple media platforms by tailoring style sheets:</a:t>
            </a:r>
            <a:endParaRPr lang="en-US" sz="2200" b="1" dirty="0"/>
          </a:p>
          <a:p>
            <a:pPr marL="0" indent="0">
              <a:buNone/>
            </a:pPr>
            <a:endParaRPr lang="en-US" sz="2200" b="1" dirty="0"/>
          </a:p>
          <a:p>
            <a:pPr marL="0" indent="0">
              <a:buNone/>
            </a:pPr>
            <a:endParaRPr lang="en-US" sz="2200" b="1" dirty="0"/>
          </a:p>
          <a:p>
            <a:pPr marL="0" indent="0">
              <a:buNone/>
            </a:pPr>
            <a:endParaRPr lang="en-US" sz="2200" b="1" dirty="0"/>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identical to Java's comment syntax</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recall: 4 comment syntaxes</a:t>
            </a:r>
          </a:p>
          <a:p>
            <a:pPr marL="457200" lvl="1" indent="0">
              <a:buNone/>
            </a:pP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sym typeface="+mn-ea"/>
              </a:rPr>
              <a:t>This document will be </a:t>
            </a:r>
            <a:r>
              <a:rPr lang="en-US" sz="2000" dirty="0">
                <a:solidFill>
                  <a:srgbClr val="008080"/>
                </a:solidFill>
                <a:latin typeface="Times New Roman" panose="02020603050405020304" pitchFamily="18" charset="0"/>
                <a:cs typeface="Times New Roman" panose="02020603050405020304" pitchFamily="18" charset="0"/>
                <a:sym typeface="+mn-ea"/>
              </a:rPr>
              <a:t>printed</a:t>
            </a:r>
            <a:r>
              <a:rPr lang="en-US" sz="2000" dirty="0">
                <a:latin typeface="Times New Roman" panose="02020603050405020304" pitchFamily="18" charset="0"/>
                <a:cs typeface="Times New Roman" panose="02020603050405020304" pitchFamily="18" charset="0"/>
                <a:sym typeface="+mn-ea"/>
              </a:rPr>
              <a:t> differently than it is </a:t>
            </a:r>
            <a:r>
              <a:rPr lang="en-US" sz="2000" dirty="0">
                <a:solidFill>
                  <a:schemeClr val="hlink"/>
                </a:solidFill>
                <a:latin typeface="Times New Roman" panose="02020603050405020304" pitchFamily="18" charset="0"/>
                <a:cs typeface="Times New Roman" panose="02020603050405020304" pitchFamily="18" charset="0"/>
                <a:sym typeface="+mn-ea"/>
              </a:rPr>
              <a:t>displayed</a:t>
            </a:r>
            <a:endParaRPr lang="en-US" sz="2200" b="1" dirty="0"/>
          </a:p>
        </p:txBody>
      </p:sp>
      <p:sp>
        <p:nvSpPr>
          <p:cNvPr id="4" name="Date Placeholder 3"/>
          <p:cNvSpPr>
            <a:spLocks noGrp="1"/>
          </p:cNvSpPr>
          <p:nvPr>
            <p:ph type="dt" sz="half" idx="10"/>
          </p:nvPr>
        </p:nvSpPr>
        <p:spPr/>
        <p:txBody>
          <a:bodyPr/>
          <a:lstStyle/>
          <a:p>
            <a:fld id="{58744F70-D9B1-4958-B549-F3316426AC33}" type="datetime1">
              <a:rPr lang="en-US" smtClean="0"/>
              <a:t>1/7/2025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38</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sym typeface="+mn-ea"/>
              </a:rPr>
              <a:t>Concept of CSS 3: </a:t>
            </a:r>
            <a:r>
              <a:rPr lang="en-IN" sz="2400" dirty="0">
                <a:latin typeface="Times New Roman" panose="02020603050405020304" pitchFamily="18" charset="0"/>
                <a:cs typeface="Times New Roman" panose="02020603050405020304" pitchFamily="18" charset="0"/>
                <a:sym typeface="+mn-ea"/>
              </a:rPr>
              <a:t>Creating Style Sheet</a:t>
            </a:r>
            <a:endParaRPr lang="en-US" sz="2400" dirty="0"/>
          </a:p>
        </p:txBody>
      </p:sp>
      <p:sp>
        <p:nvSpPr>
          <p:cNvPr id="11" name="Footer Placeholder 12"/>
          <p:cNvSpPr txBox="1"/>
          <p:nvPr/>
        </p:nvSpPr>
        <p:spPr>
          <a:xfrm>
            <a:off x="3695700" y="635635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a:t>
            </a:r>
            <a:r>
              <a:rPr lang="en-IN" altLang="en-US" dirty="0"/>
              <a:t>Deepshikha</a:t>
            </a:r>
            <a:r>
              <a:rPr lang="en-US" dirty="0"/>
              <a:t>              WT                       </a:t>
            </a:r>
            <a:r>
              <a:rPr lang="en-IN" altLang="en-US" dirty="0"/>
              <a:t>3</a:t>
            </a:r>
            <a:r>
              <a:rPr lang="en-US" dirty="0"/>
              <a:t>                </a:t>
            </a:r>
          </a:p>
        </p:txBody>
      </p:sp>
      <p:pic>
        <p:nvPicPr>
          <p:cNvPr id="10" name="Picture 4"/>
          <p:cNvPicPr>
            <a:picLocks noChangeAspect="1" noChangeArrowheads="1"/>
          </p:cNvPicPr>
          <p:nvPr/>
        </p:nvPicPr>
        <p:blipFill>
          <a:blip r:embed="rId2"/>
          <a:srcRect/>
          <a:stretch>
            <a:fillRect/>
          </a:stretch>
        </p:blipFill>
        <p:spPr bwMode="auto">
          <a:xfrm>
            <a:off x="1850390" y="1902461"/>
            <a:ext cx="8022590" cy="1955165"/>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6C969A7F-D41C-4C66-574A-0043A4FE9257}"/>
              </a:ext>
            </a:extLst>
          </p:cNvPr>
          <p:cNvSpPr>
            <a:spLocks noGrp="1"/>
          </p:cNvSpPr>
          <p:nvPr>
            <p:ph type="ftr" sz="quarter" idx="11"/>
          </p:nvPr>
        </p:nvSpPr>
        <p:spPr/>
        <p:txBody>
          <a:bodyPr/>
          <a:lstStyle/>
          <a:p>
            <a:r>
              <a:rPr lang="fi-FI"/>
              <a:t>Rajat Kumar             ACSE0505 (Web Tech)                Unit 3</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sym typeface="+mn-ea"/>
              </a:rPr>
              <a:t>Parts of a </a:t>
            </a:r>
            <a:r>
              <a:rPr lang="en-US" sz="2200" dirty="0">
                <a:solidFill>
                  <a:schemeClr val="hlink"/>
                </a:solidFill>
                <a:latin typeface="Times New Roman" panose="02020603050405020304" pitchFamily="18" charset="0"/>
                <a:cs typeface="Times New Roman" panose="02020603050405020304" pitchFamily="18" charset="0"/>
                <a:sym typeface="+mn-ea"/>
              </a:rPr>
              <a:t>style rule</a:t>
            </a:r>
            <a:r>
              <a:rPr lang="en-US" sz="2200" dirty="0">
                <a:latin typeface="Times New Roman" panose="02020603050405020304" pitchFamily="18" charset="0"/>
                <a:cs typeface="Times New Roman" panose="02020603050405020304" pitchFamily="18" charset="0"/>
                <a:sym typeface="+mn-ea"/>
              </a:rPr>
              <a:t> (or </a:t>
            </a:r>
            <a:r>
              <a:rPr lang="en-US" sz="2200" dirty="0">
                <a:solidFill>
                  <a:schemeClr val="hlink"/>
                </a:solidFill>
                <a:latin typeface="Times New Roman" panose="02020603050405020304" pitchFamily="18" charset="0"/>
                <a:cs typeface="Times New Roman" panose="02020603050405020304" pitchFamily="18" charset="0"/>
                <a:sym typeface="+mn-ea"/>
              </a:rPr>
              <a:t>statement</a:t>
            </a:r>
            <a:r>
              <a:rPr lang="en-US" sz="2200" dirty="0">
                <a:latin typeface="Times New Roman" panose="02020603050405020304" pitchFamily="18" charset="0"/>
                <a:cs typeface="Times New Roman" panose="02020603050405020304" pitchFamily="18" charset="0"/>
                <a:sym typeface="+mn-ea"/>
              </a:rPr>
              <a:t>)</a:t>
            </a:r>
            <a:endParaRPr lang="en-US" sz="2200" dirty="0">
              <a:latin typeface="Times New Roman" panose="02020603050405020304" pitchFamily="18" charset="0"/>
              <a:cs typeface="Times New Roman" panose="02020603050405020304" pitchFamily="18" charset="0"/>
            </a:endParaRPr>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a:buFont typeface="Wingdings" panose="05000000000000000000" pitchFamily="2" charset="2"/>
              <a:buChar char="v"/>
            </a:pPr>
            <a:endParaRPr lang="en-US" sz="1800" b="1" dirty="0">
              <a:latin typeface="+mj-lt"/>
            </a:endParaRPr>
          </a:p>
          <a:p>
            <a:pPr>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methods: </a:t>
            </a:r>
            <a:r>
              <a:rPr lang="en-US" sz="2000" dirty="0">
                <a:latin typeface="Times New Roman" panose="02020603050405020304" pitchFamily="18" charset="0"/>
                <a:cs typeface="Times New Roman" panose="02020603050405020304" pitchFamily="18" charset="0"/>
              </a:rPr>
              <a:t>abs, ceil, cos, floor, log, max, min, pow, random, round, sin, sqrt, tan</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properties</a:t>
            </a:r>
            <a:r>
              <a:rPr lang="en-US" sz="2000" dirty="0">
                <a:latin typeface="Times New Roman" panose="02020603050405020304" pitchFamily="18" charset="0"/>
                <a:cs typeface="Times New Roman" panose="02020603050405020304" pitchFamily="18" charset="0"/>
              </a:rPr>
              <a:t>: E, PI</a:t>
            </a:r>
          </a:p>
          <a:p>
            <a:pPr>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DF1E5BA-6BC4-464B-A1D0-CB4C3D2E9B0C}" type="datetime1">
              <a:rPr lang="en-US" smtClean="0"/>
              <a:t>1/7/2025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39</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sym typeface="+mn-ea"/>
              </a:rPr>
              <a:t>Concept of CSS 3:CSS Properties</a:t>
            </a:r>
            <a:endParaRPr lang="en-US" sz="2400" dirty="0"/>
          </a:p>
        </p:txBody>
      </p:sp>
      <p:sp>
        <p:nvSpPr>
          <p:cNvPr id="10" name="Footer Placeholder 12"/>
          <p:cNvSpPr txBox="1"/>
          <p:nvPr/>
        </p:nvSpPr>
        <p:spPr>
          <a:xfrm>
            <a:off x="3598985" y="636371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a:t>
            </a:r>
            <a:r>
              <a:rPr lang="en-IN" altLang="en-US" dirty="0"/>
              <a:t>Deepshikha</a:t>
            </a:r>
            <a:r>
              <a:rPr lang="en-US" dirty="0"/>
              <a:t> </a:t>
            </a:r>
            <a:r>
              <a:rPr lang="en-IN" altLang="en-US" dirty="0"/>
              <a:t>   </a:t>
            </a:r>
            <a:r>
              <a:rPr lang="en-US" dirty="0"/>
              <a:t> WT                       </a:t>
            </a:r>
            <a:r>
              <a:rPr lang="en-IN" altLang="en-US" dirty="0"/>
              <a:t>3</a:t>
            </a:r>
            <a:r>
              <a:rPr lang="en-US" dirty="0"/>
              <a:t>                </a:t>
            </a:r>
          </a:p>
        </p:txBody>
      </p:sp>
      <p:pic>
        <p:nvPicPr>
          <p:cNvPr id="16389" name="Picture 4" descr="StyleRule"/>
          <p:cNvPicPr>
            <a:picLocks noChangeAspect="1" noChangeArrowheads="1"/>
          </p:cNvPicPr>
          <p:nvPr/>
        </p:nvPicPr>
        <p:blipFill>
          <a:blip r:embed="rId2"/>
          <a:srcRect/>
          <a:stretch>
            <a:fillRect/>
          </a:stretch>
        </p:blipFill>
        <p:spPr bwMode="auto">
          <a:xfrm>
            <a:off x="1814830" y="2146301"/>
            <a:ext cx="8472170" cy="3597275"/>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34E5463B-96ED-4F08-C927-2FC0B2F3BC47}"/>
              </a:ext>
            </a:extLst>
          </p:cNvPr>
          <p:cNvSpPr>
            <a:spLocks noGrp="1"/>
          </p:cNvSpPr>
          <p:nvPr>
            <p:ph type="ftr" sz="quarter" idx="11"/>
          </p:nvPr>
        </p:nvSpPr>
        <p:spPr/>
        <p:txBody>
          <a:bodyPr/>
          <a:lstStyle/>
          <a:p>
            <a:r>
              <a:rPr lang="fi-FI"/>
              <a:t>Rajat Kumar             ACSE0505 (Web Tech)                Unit 3</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022350"/>
            <a:ext cx="8216900" cy="5295900"/>
          </a:xfrm>
        </p:spPr>
        <p:txBody>
          <a:bodyPr rtlCol="0">
            <a:normAutofit lnSpcReduction="10000"/>
          </a:bodyPr>
          <a:lstStyle/>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COs and PSOs Mapping</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Program Educational Objectives (PEOs)</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Result Analysis (Department Result, Subject Result and Individual Faculty Result)</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End Semester Question Paper Templates (Offline Pattern/Online Pattern)</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Perquisite/ Recap </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Brief Introduction about the Subject with videos</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Unit Content</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Unit Objective</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Topic Objective/Topic Outcome</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Lecture related to topic</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Daily Quiz</a:t>
            </a:r>
          </a:p>
          <a:p>
            <a:pPr indent="-457200">
              <a:buFont typeface="Arial" panose="020B0604020202020204" pitchFamily="34" charset="0"/>
              <a:buAutoNum type="arabicPeriod" startAt="11"/>
              <a:defRPr/>
            </a:pPr>
            <a:r>
              <a:rPr lang="en-US" sz="2200" dirty="0">
                <a:latin typeface="Times New Roman" panose="02020603050405020304" pitchFamily="18" charset="0"/>
                <a:cs typeface="Times New Roman" panose="02020603050405020304" pitchFamily="18" charset="0"/>
              </a:rPr>
              <a:t>Weekly Assignment</a:t>
            </a:r>
          </a:p>
          <a:p>
            <a:pPr fontAlgn="auto">
              <a:lnSpc>
                <a:spcPct val="150000"/>
              </a:lnSpc>
              <a:buFont typeface="Arial" panose="020B0604020202020204" pitchFamily="34" charset="0"/>
              <a:buNone/>
              <a:defRPr/>
            </a:pPr>
            <a:endParaRPr lang="en-US" sz="1800" dirty="0">
              <a:latin typeface="Times New Roman" panose="02020603050405020304" pitchFamily="18" charset="0"/>
              <a:cs typeface="Times New Roman" panose="02020603050405020304" pitchFamily="18" charset="0"/>
            </a:endParaRPr>
          </a:p>
          <a:p>
            <a:pPr fontAlgn="auto">
              <a:lnSpc>
                <a:spcPct val="150000"/>
              </a:lnSpc>
              <a:defRPr/>
            </a:pPr>
            <a:endParaRPr lang="en-US" sz="1800" dirty="0">
              <a:latin typeface="Times New Roman" panose="02020603050405020304" pitchFamily="18" charset="0"/>
              <a:cs typeface="Times New Roman" panose="02020603050405020304" pitchFamily="18" charset="0"/>
            </a:endParaRPr>
          </a:p>
          <a:p>
            <a:pPr fontAlgn="auto">
              <a:lnSpc>
                <a:spcPct val="150000"/>
              </a:lnSpc>
              <a:defRPr/>
            </a:pPr>
            <a:endParaRPr lang="en-US" sz="1800" dirty="0">
              <a:latin typeface="Times New Roman" panose="02020603050405020304" pitchFamily="18" charset="0"/>
              <a:cs typeface="Times New Roman" panose="02020603050405020304" pitchFamily="18" charset="0"/>
            </a:endParaRPr>
          </a:p>
          <a:p>
            <a:pPr fontAlgn="auto">
              <a:lnSpc>
                <a:spcPct val="150000"/>
              </a:lnSpc>
              <a:defRPr/>
            </a:pPr>
            <a:endParaRPr lang="en-US" sz="1800" dirty="0">
              <a:latin typeface="Times New Roman" panose="02020603050405020304" pitchFamily="18" charset="0"/>
              <a:cs typeface="Times New Roman" panose="02020603050405020304" pitchFamily="18" charset="0"/>
            </a:endParaRPr>
          </a:p>
        </p:txBody>
      </p:sp>
      <p:sp>
        <p:nvSpPr>
          <p:cNvPr id="6147" name="Footer Placeholder 4"/>
          <p:cNvSpPr>
            <a:spLocks noGrp="1"/>
          </p:cNvSpPr>
          <p:nvPr>
            <p:ph type="ftr" sz="quarter" idx="12"/>
          </p:nvPr>
        </p:nvSpPr>
        <p:spPr>
          <a:xfrm>
            <a:off x="3322638" y="6434139"/>
            <a:ext cx="544036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6148" name="Slide Number Placeholder 1"/>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4</a:t>
            </a:fld>
            <a:endParaRPr lang="en-US" altLang="en-US">
              <a:solidFill>
                <a:srgbClr val="898989"/>
              </a:solidFill>
            </a:endParaRPr>
          </a:p>
        </p:txBody>
      </p:sp>
      <p:sp>
        <p:nvSpPr>
          <p:cNvPr id="11" name="Title 1"/>
          <p:cNvSpPr txBox="1"/>
          <p:nvPr/>
        </p:nvSpPr>
        <p:spPr>
          <a:xfrm>
            <a:off x="2865438" y="1589"/>
            <a:ext cx="7802562" cy="88582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normAutofit/>
          </a:bodyPr>
          <a:lstStyle/>
          <a:p>
            <a:pPr algn="ctr">
              <a:lnSpc>
                <a:spcPct val="90000"/>
              </a:lnSpc>
              <a:defRPr/>
            </a:pPr>
            <a:r>
              <a:rPr lang="en-US" sz="3200" b="1" dirty="0">
                <a:latin typeface="Times New Roman" panose="02020603050405020304" pitchFamily="18" charset="0"/>
                <a:cs typeface="Times New Roman" panose="02020603050405020304" pitchFamily="18" charset="0"/>
              </a:rPr>
              <a:t>  Conti….</a:t>
            </a:r>
            <a:endParaRPr lang="en-IN" sz="3200" b="1"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60B7CE5B-3586-48E0-968B-73B2197A11EB}" type="datetime1">
              <a:rPr lang="en-US" smtClean="0"/>
              <a:t>1/7/2025</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226129"/>
            <a:ext cx="8382000" cy="4525963"/>
          </a:xfrm>
        </p:spPr>
        <p:txBody>
          <a:bodyPr>
            <a:normAutofit/>
          </a:bodyPr>
          <a:lstStyle/>
          <a:p>
            <a:pPr eaLnBrk="1" hangingPunct="1"/>
            <a:r>
              <a:rPr lang="en-US" sz="1400" dirty="0">
                <a:latin typeface="Times New Roman" panose="02020603050405020304" pitchFamily="18" charset="0"/>
                <a:cs typeface="Times New Roman" panose="02020603050405020304" pitchFamily="18" charset="0"/>
                <a:sym typeface="+mn-ea"/>
              </a:rPr>
              <a:t>Single element type:</a:t>
            </a:r>
            <a:endParaRPr lang="en-US" sz="1400" dirty="0">
              <a:latin typeface="Times New Roman" panose="02020603050405020304" pitchFamily="18" charset="0"/>
              <a:cs typeface="Times New Roman" panose="02020603050405020304" pitchFamily="18" charset="0"/>
            </a:endParaRPr>
          </a:p>
          <a:p>
            <a:pPr eaLnBrk="1" hangingPunct="1"/>
            <a:endParaRPr lang="en-US" sz="1400" dirty="0">
              <a:latin typeface="Times New Roman" panose="02020603050405020304" pitchFamily="18" charset="0"/>
              <a:cs typeface="Times New Roman" panose="02020603050405020304" pitchFamily="18" charset="0"/>
            </a:endParaRPr>
          </a:p>
          <a:p>
            <a:pPr eaLnBrk="1" hangingPunct="1"/>
            <a:r>
              <a:rPr lang="en-US" sz="1400" dirty="0">
                <a:latin typeface="Times New Roman" panose="02020603050405020304" pitchFamily="18" charset="0"/>
                <a:cs typeface="Times New Roman" panose="02020603050405020304" pitchFamily="18" charset="0"/>
                <a:sym typeface="+mn-ea"/>
              </a:rPr>
              <a:t>Multiple element types:</a:t>
            </a:r>
            <a:endParaRPr lang="en-US" dirty="0"/>
          </a:p>
          <a:p>
            <a:pPr marL="0" indent="0">
              <a:buNone/>
            </a:pP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5 &lt; "7" is true</a:t>
            </a:r>
          </a:p>
          <a:p>
            <a:pPr lvl="1">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All element types:</a:t>
            </a:r>
          </a:p>
          <a:p>
            <a:pPr marL="457200" lvl="1" indent="0">
              <a:buNone/>
            </a:pP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altLang="en-US" sz="2000" dirty="0">
                <a:latin typeface="Times New Roman" panose="02020603050405020304" pitchFamily="18" charset="0"/>
                <a:cs typeface="Times New Roman" panose="02020603050405020304" pitchFamily="18" charset="0"/>
              </a:rPr>
              <a:t>Specific elements by id:</a:t>
            </a:r>
          </a:p>
          <a:p>
            <a:pPr marL="0" indent="0">
              <a:buNone/>
            </a:pPr>
            <a:r>
              <a:rPr lang="en-IN" alt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0" lvl="1"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fld id="{3E57784C-7F19-44D6-A21C-CED2F21F0BDF}" type="datetime1">
              <a:rPr lang="en-US" smtClean="0"/>
              <a:t>1/7/2025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ltLang="en-US"/>
              <a:t>Rajat Kumar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40</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Properties</a:t>
            </a:r>
            <a:endParaRPr lang="en-US" sz="2800" dirty="0"/>
          </a:p>
        </p:txBody>
      </p:sp>
      <p:pic>
        <p:nvPicPr>
          <p:cNvPr id="17414" name="Picture 6"/>
          <p:cNvPicPr>
            <a:picLocks noChangeAspect="1" noChangeArrowheads="1"/>
          </p:cNvPicPr>
          <p:nvPr/>
        </p:nvPicPr>
        <p:blipFill>
          <a:blip r:embed="rId2"/>
          <a:srcRect/>
          <a:stretch>
            <a:fillRect/>
          </a:stretch>
        </p:blipFill>
        <p:spPr bwMode="auto">
          <a:xfrm>
            <a:off x="4577080" y="2003874"/>
            <a:ext cx="5405120" cy="600710"/>
          </a:xfrm>
          <a:prstGeom prst="rect">
            <a:avLst/>
          </a:prstGeom>
          <a:noFill/>
          <a:ln w="9525">
            <a:noFill/>
            <a:miter lim="800000"/>
            <a:headEnd/>
            <a:tailEnd/>
          </a:ln>
        </p:spPr>
      </p:pic>
      <p:pic>
        <p:nvPicPr>
          <p:cNvPr id="17413" name="Picture 5"/>
          <p:cNvPicPr>
            <a:picLocks noChangeAspect="1" noChangeArrowheads="1"/>
          </p:cNvPicPr>
          <p:nvPr/>
        </p:nvPicPr>
        <p:blipFill>
          <a:blip r:embed="rId3"/>
          <a:srcRect/>
          <a:stretch>
            <a:fillRect/>
          </a:stretch>
        </p:blipFill>
        <p:spPr bwMode="auto">
          <a:xfrm>
            <a:off x="3222625" y="3260408"/>
            <a:ext cx="5746750" cy="429895"/>
          </a:xfrm>
          <a:prstGeom prst="rect">
            <a:avLst/>
          </a:prstGeom>
          <a:noFill/>
          <a:ln w="9525">
            <a:noFill/>
            <a:miter lim="800000"/>
            <a:headEnd/>
            <a:tailEnd/>
          </a:ln>
        </p:spPr>
      </p:pic>
      <p:pic>
        <p:nvPicPr>
          <p:cNvPr id="17415" name="Picture 7"/>
          <p:cNvPicPr>
            <a:picLocks noChangeAspect="1" noChangeArrowheads="1"/>
          </p:cNvPicPr>
          <p:nvPr/>
        </p:nvPicPr>
        <p:blipFill>
          <a:blip r:embed="rId4"/>
          <a:srcRect/>
          <a:stretch>
            <a:fillRect/>
          </a:stretch>
        </p:blipFill>
        <p:spPr bwMode="auto">
          <a:xfrm>
            <a:off x="2895600" y="4346127"/>
            <a:ext cx="2971800" cy="557530"/>
          </a:xfrm>
          <a:prstGeom prst="rect">
            <a:avLst/>
          </a:prstGeom>
          <a:noFill/>
          <a:ln w="9525">
            <a:noFill/>
            <a:miter lim="800000"/>
            <a:headEnd/>
            <a:tailEnd/>
          </a:ln>
        </p:spPr>
      </p:pic>
      <p:pic>
        <p:nvPicPr>
          <p:cNvPr id="17416" name="Picture 8"/>
          <p:cNvPicPr>
            <a:picLocks noChangeAspect="1" noChangeArrowheads="1"/>
          </p:cNvPicPr>
          <p:nvPr/>
        </p:nvPicPr>
        <p:blipFill>
          <a:blip r:embed="rId5"/>
          <a:srcRect/>
          <a:stretch>
            <a:fillRect/>
          </a:stretch>
        </p:blipFill>
        <p:spPr bwMode="auto">
          <a:xfrm>
            <a:off x="2895600" y="4927021"/>
            <a:ext cx="4114800" cy="70485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marL="0" indent="0">
              <a:buNone/>
            </a:pPr>
            <a:endParaRPr lang="en-US" b="1"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pPr marL="0" indent="0">
              <a:buNone/>
            </a:pPr>
            <a:endParaRPr lang="en-US" dirty="0"/>
          </a:p>
          <a:p>
            <a:pPr>
              <a:buFont typeface="Wingdings" panose="05000000000000000000" pitchFamily="2" charset="2"/>
              <a:buChar char="v"/>
            </a:pPr>
            <a:endParaRPr lang="en-US" sz="1800" dirty="0">
              <a:latin typeface="+mj-lt"/>
            </a:endParaRP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72064EF-B6E6-4B27-A7FD-26137CF4D88F}" type="datetime1">
              <a:rPr lang="en-US" smtClean="0"/>
              <a:t>1/7/2025</a:t>
            </a:fld>
            <a:endParaRPr lang="en-US"/>
          </a:p>
        </p:txBody>
      </p:sp>
      <p:sp>
        <p:nvSpPr>
          <p:cNvPr id="5" name="Footer Placeholder 4"/>
          <p:cNvSpPr>
            <a:spLocks noGrp="1"/>
          </p:cNvSpPr>
          <p:nvPr>
            <p:ph type="ftr" sz="quarter" idx="11"/>
          </p:nvPr>
        </p:nvSpPr>
        <p:spPr/>
        <p:txBody>
          <a:bodyPr/>
          <a:lstStyle/>
          <a:p>
            <a:r>
              <a:rPr lang="fi-FI" altLang="en-US"/>
              <a:t>Rajat Kumar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41</a:t>
            </a:fld>
            <a:endParaRPr lang="en-US" dirty="0"/>
          </a:p>
        </p:txBody>
      </p:sp>
      <p:sp>
        <p:nvSpPr>
          <p:cNvPr id="7" name="Title 1"/>
          <p:cNvSpPr txBox="1"/>
          <p:nvPr/>
        </p:nvSpPr>
        <p:spPr>
          <a:xfrm>
            <a:off x="3048000" y="76201"/>
            <a:ext cx="7565390" cy="80137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Properties</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dirty="0"/>
          </a:p>
        </p:txBody>
      </p:sp>
      <p:pic>
        <p:nvPicPr>
          <p:cNvPr id="18436" name="Picture 4"/>
          <p:cNvPicPr>
            <a:picLocks noChangeAspect="1" noChangeArrowheads="1"/>
          </p:cNvPicPr>
          <p:nvPr/>
        </p:nvPicPr>
        <p:blipFill>
          <a:blip r:embed="rId2"/>
          <a:srcRect/>
          <a:stretch>
            <a:fillRect/>
          </a:stretch>
        </p:blipFill>
        <p:spPr bwMode="auto">
          <a:xfrm>
            <a:off x="2133600" y="1632585"/>
            <a:ext cx="5181600" cy="801370"/>
          </a:xfrm>
          <a:prstGeom prst="rect">
            <a:avLst/>
          </a:prstGeom>
          <a:noFill/>
          <a:ln w="9525">
            <a:noFill/>
            <a:miter lim="800000"/>
            <a:headEnd/>
            <a:tailEnd/>
          </a:ln>
        </p:spPr>
      </p:pic>
      <p:pic>
        <p:nvPicPr>
          <p:cNvPr id="18437" name="Picture 5" descr="Selectors"/>
          <p:cNvPicPr>
            <a:picLocks noGrp="1" noChangeAspect="1" noChangeArrowheads="1"/>
          </p:cNvPicPr>
          <p:nvPr>
            <p:ph sz="half" idx="2"/>
          </p:nvPr>
        </p:nvPicPr>
        <p:blipFill>
          <a:blip r:embed="rId3"/>
          <a:srcRect/>
          <a:stretch>
            <a:fillRect/>
          </a:stretch>
        </p:blipFill>
        <p:spPr bwMode="auto">
          <a:xfrm>
            <a:off x="6390640" y="2465705"/>
            <a:ext cx="3600450" cy="363601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43000"/>
            <a:ext cx="8526780" cy="495300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sym typeface="+mn-ea"/>
              </a:rPr>
              <a:t>Elements belonging to a </a:t>
            </a:r>
            <a:r>
              <a:rPr lang="en-US" dirty="0">
                <a:solidFill>
                  <a:schemeClr val="hlink"/>
                </a:solidFill>
                <a:latin typeface="Times New Roman" panose="02020603050405020304" pitchFamily="18" charset="0"/>
                <a:cs typeface="Times New Roman" panose="02020603050405020304" pitchFamily="18" charset="0"/>
                <a:sym typeface="+mn-ea"/>
              </a:rPr>
              <a:t>style class</a:t>
            </a:r>
            <a:r>
              <a:rPr lang="en-US" dirty="0">
                <a:latin typeface="Times New Roman" panose="02020603050405020304" pitchFamily="18" charset="0"/>
                <a:cs typeface="Times New Roman" panose="02020603050405020304" pitchFamily="18" charset="0"/>
                <a:sym typeface="+mn-ea"/>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a:p>
            <a:pPr marL="0" lvl="1" indent="0">
              <a:buNone/>
            </a:pPr>
            <a:r>
              <a:rPr lang="en-US" dirty="0">
                <a:latin typeface="Times New Roman" panose="02020603050405020304" pitchFamily="18" charset="0"/>
                <a:cs typeface="Times New Roman" panose="02020603050405020304" pitchFamily="18" charset="0"/>
                <a:sym typeface="+mn-ea"/>
              </a:rPr>
              <a:t>Referencing a style class in HTML:</a:t>
            </a:r>
            <a:endParaRPr lang="en-US" sz="3200" dirty="0">
              <a:latin typeface="Times New Roman" panose="02020603050405020304" pitchFamily="18" charset="0"/>
              <a:cs typeface="Times New Roman" panose="02020603050405020304" pitchFamily="18" charset="0"/>
            </a:endParaRPr>
          </a:p>
          <a:p>
            <a:pPr marL="0" indent="0">
              <a:buNone/>
            </a:pPr>
            <a:r>
              <a:rPr lang="en-IN" altLang="en-US" dirty="0"/>
              <a:t>     </a:t>
            </a:r>
            <a:endParaRPr lang="en-US" dirty="0"/>
          </a:p>
          <a:p>
            <a:pPr marL="0" indent="0">
              <a:buNone/>
            </a:pPr>
            <a:endParaRPr lang="en-US" dirty="0"/>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sym typeface="+mn-ea"/>
              </a:rPr>
              <a:t>Elements of a certain type and class:</a:t>
            </a: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fld id="{E0C52EF4-7C64-4DD3-86CD-0AAE4A3CA490}" type="datetime1">
              <a:rPr lang="en-US" smtClean="0"/>
              <a:t>1/7/2025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ltLang="en-US"/>
              <a:t>Rajat Kumar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42</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sym typeface="+mn-ea"/>
              </a:rPr>
              <a:t>Concept of CSS 3:CSS Properties</a:t>
            </a:r>
            <a:endParaRPr lang="en-US" sz="2400" dirty="0"/>
          </a:p>
        </p:txBody>
      </p:sp>
      <p:pic>
        <p:nvPicPr>
          <p:cNvPr id="19461" name="Picture 4"/>
          <p:cNvPicPr>
            <a:picLocks noChangeAspect="1" noChangeArrowheads="1"/>
          </p:cNvPicPr>
          <p:nvPr/>
        </p:nvPicPr>
        <p:blipFill>
          <a:blip r:embed="rId2"/>
          <a:srcRect/>
          <a:stretch>
            <a:fillRect/>
          </a:stretch>
        </p:blipFill>
        <p:spPr bwMode="auto">
          <a:xfrm>
            <a:off x="2819400" y="1762760"/>
            <a:ext cx="4577080" cy="688340"/>
          </a:xfrm>
          <a:prstGeom prst="rect">
            <a:avLst/>
          </a:prstGeom>
          <a:noFill/>
          <a:ln w="9525">
            <a:noFill/>
            <a:miter lim="800000"/>
            <a:headEnd/>
            <a:tailEnd/>
          </a:ln>
        </p:spPr>
      </p:pic>
      <p:sp>
        <p:nvSpPr>
          <p:cNvPr id="19464" name="Text Box 7"/>
          <p:cNvSpPr txBox="1">
            <a:spLocks noChangeArrowheads="1"/>
          </p:cNvSpPr>
          <p:nvPr/>
        </p:nvSpPr>
        <p:spPr bwMode="auto">
          <a:xfrm>
            <a:off x="3005456" y="3068955"/>
            <a:ext cx="4703445" cy="368300"/>
          </a:xfrm>
          <a:prstGeom prst="rect">
            <a:avLst/>
          </a:prstGeom>
          <a:noFill/>
          <a:ln w="9525">
            <a:noFill/>
            <a:miter lim="800000"/>
          </a:ln>
        </p:spPr>
        <p:txBody>
          <a:bodyPr wrap="square">
            <a:spAutoFit/>
          </a:bodyPr>
          <a:lstStyle/>
          <a:p>
            <a:r>
              <a:rPr lang="en-US">
                <a:solidFill>
                  <a:srgbClr val="008080"/>
                </a:solidFill>
              </a:rPr>
              <a:t>class selector: begins with a period . </a:t>
            </a:r>
          </a:p>
        </p:txBody>
      </p:sp>
      <p:pic>
        <p:nvPicPr>
          <p:cNvPr id="19465" name="Picture 8"/>
          <p:cNvPicPr>
            <a:picLocks noChangeAspect="1" noChangeArrowheads="1"/>
          </p:cNvPicPr>
          <p:nvPr/>
        </p:nvPicPr>
        <p:blipFill>
          <a:blip r:embed="rId3"/>
          <a:srcRect/>
          <a:stretch>
            <a:fillRect/>
          </a:stretch>
        </p:blipFill>
        <p:spPr bwMode="auto">
          <a:xfrm>
            <a:off x="2629852" y="4618829"/>
            <a:ext cx="4706938" cy="642942"/>
          </a:xfrm>
          <a:prstGeom prst="rect">
            <a:avLst/>
          </a:prstGeom>
          <a:noFill/>
          <a:ln w="9525">
            <a:noFill/>
            <a:miter lim="800000"/>
            <a:headEnd/>
            <a:tailEnd/>
          </a:ln>
        </p:spPr>
      </p:pic>
      <p:pic>
        <p:nvPicPr>
          <p:cNvPr id="19462" name="Picture 5"/>
          <p:cNvPicPr>
            <a:picLocks noChangeAspect="1" noChangeArrowheads="1"/>
          </p:cNvPicPr>
          <p:nvPr/>
        </p:nvPicPr>
        <p:blipFill>
          <a:blip r:embed="rId4"/>
          <a:srcRect/>
          <a:stretch>
            <a:fillRect/>
          </a:stretch>
        </p:blipFill>
        <p:spPr bwMode="auto">
          <a:xfrm>
            <a:off x="2879090" y="5321300"/>
            <a:ext cx="4457700" cy="3937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52833"/>
            <a:ext cx="8229600" cy="4525963"/>
          </a:xfrm>
        </p:spPr>
        <p:txBody>
          <a:bodyPr>
            <a:normAutofit fontScale="92500" lnSpcReduction="10000"/>
          </a:bodyPr>
          <a:lstStyle/>
          <a:p>
            <a:pPr marL="0" indent="0">
              <a:buNone/>
            </a:pPr>
            <a:r>
              <a:rPr lang="en-US" dirty="0"/>
              <a:t> </a:t>
            </a:r>
            <a:r>
              <a:rPr lang="en-US" dirty="0">
                <a:sym typeface="+mn-ea"/>
              </a:rPr>
              <a:t>lements belonging to a </a:t>
            </a:r>
            <a:r>
              <a:rPr lang="en-US" dirty="0">
                <a:solidFill>
                  <a:schemeClr val="hlink"/>
                </a:solidFill>
                <a:sym typeface="+mn-ea"/>
              </a:rPr>
              <a:t>style class</a:t>
            </a:r>
            <a:r>
              <a:rPr lang="en-US" dirty="0">
                <a:sym typeface="+mn-ea"/>
              </a:rPr>
              <a:t>:</a:t>
            </a:r>
          </a:p>
          <a:p>
            <a:pPr marL="0" indent="0">
              <a:buNone/>
            </a:pPr>
            <a:endParaRPr lang="en-US" dirty="0">
              <a:sym typeface="+mn-ea"/>
            </a:endParaRPr>
          </a:p>
          <a:p>
            <a:pPr marL="0" indent="0">
              <a:buNone/>
            </a:pPr>
            <a:endParaRPr lang="en-US" dirty="0">
              <a:sym typeface="+mn-ea"/>
            </a:endParaRPr>
          </a:p>
          <a:p>
            <a:pPr marL="0" indent="0">
              <a:buNone/>
            </a:pPr>
            <a:r>
              <a:rPr lang="en-US" dirty="0">
                <a:sym typeface="+mn-ea"/>
              </a:rPr>
              <a:t>Elements of a certain type and class:</a:t>
            </a:r>
            <a:endParaRPr lang="en-US" dirty="0"/>
          </a:p>
          <a:p>
            <a:pPr marL="0" indent="0">
              <a:buNone/>
            </a:pPr>
            <a:endParaRPr lang="en-US" dirty="0">
              <a:sym typeface="+mn-ea"/>
            </a:endParaRPr>
          </a:p>
          <a:p>
            <a:pPr marL="0" indent="0">
              <a:buNone/>
            </a:pPr>
            <a:r>
              <a:rPr lang="en-IN" altLang="en-US">
                <a:solidFill>
                  <a:srgbClr val="008080"/>
                </a:solidFill>
                <a:sym typeface="+mn-ea"/>
              </a:rPr>
              <a:t>        </a:t>
            </a:r>
          </a:p>
          <a:p>
            <a:pPr marL="0" indent="0">
              <a:buNone/>
            </a:pPr>
            <a:r>
              <a:rPr lang="en-IN" altLang="en-US">
                <a:solidFill>
                  <a:srgbClr val="008080"/>
                </a:solidFill>
                <a:sym typeface="+mn-ea"/>
              </a:rPr>
              <a:t>          </a:t>
            </a:r>
            <a:r>
              <a:rPr lang="en-US">
                <a:solidFill>
                  <a:srgbClr val="008080"/>
                </a:solidFill>
                <a:sym typeface="+mn-ea"/>
              </a:rPr>
              <a:t>this </a:t>
            </a:r>
            <a:r>
              <a:rPr lang="en-US">
                <a:solidFill>
                  <a:srgbClr val="008080"/>
                </a:solidFill>
                <a:latin typeface="Lucida Sans Typewriter" pitchFamily="49" charset="0"/>
                <a:sym typeface="+mn-ea"/>
              </a:rPr>
              <a:t>span</a:t>
            </a:r>
            <a:r>
              <a:rPr lang="en-US">
                <a:solidFill>
                  <a:srgbClr val="008080"/>
                </a:solidFill>
                <a:sym typeface="+mn-ea"/>
              </a:rPr>
              <a:t> belongs to three style classes</a:t>
            </a:r>
          </a:p>
          <a:p>
            <a:pPr marL="0" indent="0">
              <a:buNone/>
            </a:pPr>
            <a:endParaRPr lang="en-US">
              <a:solidFill>
                <a:srgbClr val="008080"/>
              </a:solidFill>
            </a:endParaRPr>
          </a:p>
          <a:p>
            <a:pPr marL="0" indent="0">
              <a:buNone/>
            </a:pPr>
            <a:endParaRPr lang="en-US" dirty="0">
              <a:sym typeface="+mn-ea"/>
            </a:endParaRPr>
          </a:p>
          <a:p>
            <a:pPr marL="0" indent="0">
              <a:buNone/>
            </a:pPr>
            <a:r>
              <a:rPr lang="en-IN" altLang="en-US" dirty="0"/>
              <a:t> </a:t>
            </a:r>
          </a:p>
        </p:txBody>
      </p:sp>
      <p:sp>
        <p:nvSpPr>
          <p:cNvPr id="4" name="Date Placeholder 3"/>
          <p:cNvSpPr>
            <a:spLocks noGrp="1"/>
          </p:cNvSpPr>
          <p:nvPr>
            <p:ph type="dt" sz="half" idx="10"/>
          </p:nvPr>
        </p:nvSpPr>
        <p:spPr/>
        <p:txBody>
          <a:bodyPr/>
          <a:lstStyle/>
          <a:p>
            <a:fld id="{BBE94881-03B4-4465-9B45-9CF1F811042A}" type="datetime1">
              <a:rPr lang="en-US" smtClean="0"/>
              <a:t>1/7/2025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43</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dirty="0">
                <a:latin typeface="Times New Roman" panose="02020603050405020304" pitchFamily="18" charset="0"/>
                <a:cs typeface="Times New Roman" panose="02020603050405020304" pitchFamily="18" charset="0"/>
                <a:sym typeface="+mn-ea"/>
              </a:rPr>
              <a:t>Concept of CSS 3:CSS Properties</a:t>
            </a:r>
            <a:endParaRPr lang="en-US" sz="2400" dirty="0"/>
          </a:p>
        </p:txBody>
      </p:sp>
      <p:sp>
        <p:nvSpPr>
          <p:cNvPr id="11" name="Footer Placeholder 4"/>
          <p:cNvSpPr txBox="1"/>
          <p:nvPr/>
        </p:nvSpPr>
        <p:spPr>
          <a:xfrm>
            <a:off x="3352800" y="636371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t>Deepshikha</a:t>
            </a:r>
            <a:r>
              <a:rPr lang="en-US" dirty="0"/>
              <a:t>             WT               Unit-</a:t>
            </a:r>
            <a:r>
              <a:rPr lang="en-IN" altLang="en-US" dirty="0"/>
              <a:t>3</a:t>
            </a:r>
          </a:p>
        </p:txBody>
      </p:sp>
      <p:pic>
        <p:nvPicPr>
          <p:cNvPr id="20485" name="Picture 4"/>
          <p:cNvPicPr>
            <a:picLocks noChangeAspect="1" noChangeArrowheads="1"/>
          </p:cNvPicPr>
          <p:nvPr/>
        </p:nvPicPr>
        <p:blipFill>
          <a:blip r:embed="rId2"/>
          <a:srcRect/>
          <a:stretch>
            <a:fillRect/>
          </a:stretch>
        </p:blipFill>
        <p:spPr bwMode="auto">
          <a:xfrm>
            <a:off x="2759710" y="1775268"/>
            <a:ext cx="4577080" cy="722630"/>
          </a:xfrm>
          <a:prstGeom prst="rect">
            <a:avLst/>
          </a:prstGeom>
          <a:noFill/>
          <a:ln w="9525">
            <a:noFill/>
            <a:miter lim="800000"/>
            <a:headEnd/>
            <a:tailEnd/>
          </a:ln>
        </p:spPr>
      </p:pic>
      <p:pic>
        <p:nvPicPr>
          <p:cNvPr id="20487" name="Picture 8"/>
          <p:cNvPicPr>
            <a:picLocks noChangeAspect="1" noChangeArrowheads="1"/>
          </p:cNvPicPr>
          <p:nvPr/>
        </p:nvPicPr>
        <p:blipFill>
          <a:blip r:embed="rId3"/>
          <a:srcRect/>
          <a:stretch>
            <a:fillRect/>
          </a:stretch>
        </p:blipFill>
        <p:spPr bwMode="auto">
          <a:xfrm>
            <a:off x="2819401" y="3201670"/>
            <a:ext cx="4707255" cy="655320"/>
          </a:xfrm>
          <a:prstGeom prst="rect">
            <a:avLst/>
          </a:prstGeom>
          <a:noFill/>
          <a:ln w="9525">
            <a:noFill/>
            <a:miter lim="800000"/>
            <a:headEnd/>
            <a:tailEnd/>
          </a:ln>
        </p:spPr>
      </p:pic>
      <p:pic>
        <p:nvPicPr>
          <p:cNvPr id="20486" name="Picture 5"/>
          <p:cNvPicPr>
            <a:picLocks noChangeAspect="1" noChangeArrowheads="1"/>
          </p:cNvPicPr>
          <p:nvPr/>
        </p:nvPicPr>
        <p:blipFill>
          <a:blip r:embed="rId4"/>
          <a:srcRect/>
          <a:stretch>
            <a:fillRect/>
          </a:stretch>
        </p:blipFill>
        <p:spPr bwMode="auto">
          <a:xfrm>
            <a:off x="2819400" y="4242435"/>
            <a:ext cx="4457700" cy="73914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0D04EE3C-ECE7-A75D-A080-6EDC9FB0EF25}"/>
              </a:ext>
            </a:extLst>
          </p:cNvPr>
          <p:cNvSpPr>
            <a:spLocks noGrp="1"/>
          </p:cNvSpPr>
          <p:nvPr>
            <p:ph type="ftr" sz="quarter" idx="11"/>
          </p:nvPr>
        </p:nvSpPr>
        <p:spPr/>
        <p:txBody>
          <a:bodyPr/>
          <a:lstStyle/>
          <a:p>
            <a:r>
              <a:rPr lang="fi-FI"/>
              <a:t>Rajat Kumar             ACSE0505 (Web Tech)                Unit 3</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44</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a:t>
            </a:r>
          </a:p>
        </p:txBody>
      </p:sp>
      <p:sp>
        <p:nvSpPr>
          <p:cNvPr id="392199" name="Text Placeholder 8"/>
          <p:cNvSpPr txBox="1">
            <a:spLocks noGrp="1"/>
          </p:cNvSpPr>
          <p:nvPr>
            <p:ph type="body" idx="1"/>
          </p:nvPr>
        </p:nvSpPr>
        <p:spPr>
          <a:xfrm>
            <a:off x="2098676" y="1047751"/>
            <a:ext cx="8112125" cy="4913313"/>
          </a:xfrm>
        </p:spPr>
        <p:txBody>
          <a:bodyPr>
            <a:normAutofit fontScale="92500" lnSpcReduction="20000"/>
          </a:bodyPr>
          <a:lstStyle/>
          <a:p>
            <a:pPr marL="0" indent="0">
              <a:buNone/>
            </a:pPr>
            <a:r>
              <a:rPr lang="en-IN" sz="1200" dirty="0">
                <a:solidFill>
                  <a:srgbClr val="515151"/>
                </a:solidFill>
                <a:latin typeface="-apple-system"/>
              </a:rPr>
              <a:t> </a:t>
            </a:r>
            <a:r>
              <a:rPr lang="en-IN" sz="2000" b="1" dirty="0">
                <a:solidFill>
                  <a:srgbClr val="515151"/>
                </a:solidFill>
                <a:latin typeface="+mj-lt"/>
              </a:rPr>
              <a:t>Q1. </a:t>
            </a:r>
            <a:r>
              <a:rPr lang="en-IN" sz="1800" dirty="0">
                <a:solidFill>
                  <a:srgbClr val="373E3F"/>
                </a:solidFill>
                <a:latin typeface="+mj-lt"/>
              </a:rPr>
              <a:t>Which of the following is NOT a method of creating a style sheet in web technology?</a:t>
            </a:r>
          </a:p>
          <a:p>
            <a:pPr marL="0" indent="0">
              <a:buNone/>
            </a:pPr>
            <a:r>
              <a:rPr lang="en-IN" sz="1800" dirty="0">
                <a:solidFill>
                  <a:srgbClr val="373E3F"/>
                </a:solidFill>
                <a:latin typeface="+mj-lt"/>
              </a:rPr>
              <a:t>             (A) Inline styles</a:t>
            </a:r>
          </a:p>
          <a:p>
            <a:pPr marL="0" indent="0">
              <a:buNone/>
            </a:pPr>
            <a:r>
              <a:rPr lang="en-IN" sz="1800" dirty="0">
                <a:solidFill>
                  <a:srgbClr val="373E3F"/>
                </a:solidFill>
                <a:latin typeface="+mj-lt"/>
              </a:rPr>
              <a:t>             (b) Internal styles</a:t>
            </a:r>
          </a:p>
          <a:p>
            <a:pPr marL="0" indent="0">
              <a:buNone/>
            </a:pPr>
            <a:r>
              <a:rPr lang="en-IN" sz="1800" dirty="0">
                <a:solidFill>
                  <a:srgbClr val="373E3F"/>
                </a:solidFill>
                <a:latin typeface="+mj-lt"/>
              </a:rPr>
              <a:t>             © External styles</a:t>
            </a:r>
          </a:p>
          <a:p>
            <a:pPr marL="0" indent="0">
              <a:buNone/>
            </a:pPr>
            <a:r>
              <a:rPr lang="en-IN" sz="1800" dirty="0">
                <a:solidFill>
                  <a:srgbClr val="373E3F"/>
                </a:solidFill>
                <a:latin typeface="+mj-lt"/>
              </a:rPr>
              <a:t>             (d) Embedded styles</a:t>
            </a:r>
          </a:p>
          <a:p>
            <a:pPr marL="0" indent="0">
              <a:buNone/>
              <a:defRPr/>
            </a:pPr>
            <a:r>
              <a:rPr lang="en-US" sz="1800" b="1" dirty="0">
                <a:solidFill>
                  <a:srgbClr val="373E3F"/>
                </a:solidFill>
                <a:latin typeface="+mj-lt"/>
              </a:rPr>
              <a:t>Q2</a:t>
            </a:r>
            <a:r>
              <a:rPr lang="en-US" sz="1800" dirty="0">
                <a:solidFill>
                  <a:srgbClr val="373E3F"/>
                </a:solidFill>
                <a:latin typeface="+mj-lt"/>
              </a:rPr>
              <a:t>.What is the purpose of using CSS classes in a style sheet?</a:t>
            </a:r>
          </a:p>
          <a:p>
            <a:pPr marL="0" indent="0">
              <a:buNone/>
              <a:defRPr/>
            </a:pPr>
            <a:r>
              <a:rPr lang="en-US" sz="1800" dirty="0">
                <a:solidFill>
                  <a:srgbClr val="373E3F"/>
                </a:solidFill>
                <a:latin typeface="+mj-lt"/>
              </a:rPr>
              <a:t>        (a) To define styles for HTML elements that share the same class attribute</a:t>
            </a:r>
          </a:p>
          <a:p>
            <a:pPr marL="0" indent="0">
              <a:buNone/>
              <a:defRPr/>
            </a:pPr>
            <a:r>
              <a:rPr lang="en-US" sz="1800" dirty="0">
                <a:solidFill>
                  <a:srgbClr val="373E3F"/>
                </a:solidFill>
                <a:latin typeface="+mj-lt"/>
              </a:rPr>
              <a:t>        (b) To define styles for the entire HTML document.</a:t>
            </a:r>
          </a:p>
          <a:p>
            <a:pPr marL="0" indent="0">
              <a:buNone/>
              <a:defRPr/>
            </a:pPr>
            <a:r>
              <a:rPr lang="en-US" sz="1800" dirty="0">
                <a:solidFill>
                  <a:srgbClr val="373E3F"/>
                </a:solidFill>
                <a:latin typeface="+mj-lt"/>
              </a:rPr>
              <a:t>       (C) To link external style sheets</a:t>
            </a:r>
          </a:p>
          <a:p>
            <a:pPr marL="0" indent="0">
              <a:buNone/>
              <a:defRPr/>
            </a:pPr>
            <a:r>
              <a:rPr lang="en-US" sz="1800" dirty="0">
                <a:solidFill>
                  <a:srgbClr val="373E3F"/>
                </a:solidFill>
                <a:latin typeface="+mj-lt"/>
              </a:rPr>
              <a:t>        (d) To create inline styles for specific elements.</a:t>
            </a:r>
          </a:p>
          <a:p>
            <a:pPr marL="0" indent="0">
              <a:buNone/>
              <a:defRPr/>
            </a:pPr>
            <a:r>
              <a:rPr lang="en-US" altLang="en-US" sz="1800" b="1" dirty="0">
                <a:solidFill>
                  <a:srgbClr val="373E3F"/>
                </a:solidFill>
                <a:latin typeface="+mj-lt"/>
              </a:rPr>
              <a:t>Q3.</a:t>
            </a:r>
            <a:r>
              <a:rPr lang="en-US" altLang="en-US" sz="1800" dirty="0">
                <a:solidFill>
                  <a:srgbClr val="373E3F"/>
                </a:solidFill>
                <a:latin typeface="+mj-lt"/>
              </a:rPr>
              <a:t>How can you add comments in a CSS file  ?</a:t>
            </a:r>
          </a:p>
          <a:p>
            <a:pPr marL="0" indent="0">
              <a:buNone/>
              <a:defRPr/>
            </a:pPr>
            <a:r>
              <a:rPr lang="en-US" altLang="en-US" sz="1800" dirty="0">
                <a:solidFill>
                  <a:srgbClr val="373E3F"/>
                </a:solidFill>
                <a:latin typeface="+mj-lt"/>
              </a:rPr>
              <a:t>           (A) /* This is a comment */</a:t>
            </a:r>
          </a:p>
          <a:p>
            <a:pPr marL="0" indent="0">
              <a:buNone/>
              <a:defRPr/>
            </a:pPr>
            <a:r>
              <a:rPr lang="en-US" altLang="en-US" sz="1800" dirty="0">
                <a:solidFill>
                  <a:srgbClr val="373E3F"/>
                </a:solidFill>
                <a:latin typeface="+mj-lt"/>
              </a:rPr>
              <a:t>           (b) &lt;!-- This is a comment --&gt;</a:t>
            </a:r>
          </a:p>
          <a:p>
            <a:pPr marL="0" indent="0">
              <a:buNone/>
              <a:defRPr/>
            </a:pPr>
            <a:r>
              <a:rPr lang="en-US" altLang="en-US" sz="1800" dirty="0">
                <a:solidFill>
                  <a:srgbClr val="373E3F"/>
                </a:solidFill>
                <a:latin typeface="+mj-lt"/>
              </a:rPr>
              <a:t>           © // This is a comment</a:t>
            </a:r>
          </a:p>
          <a:p>
            <a:pPr marL="0" indent="0">
              <a:buNone/>
              <a:defRPr/>
            </a:pPr>
            <a:r>
              <a:rPr lang="en-US" altLang="en-US" sz="1800" dirty="0">
                <a:solidFill>
                  <a:srgbClr val="373E3F"/>
                </a:solidFill>
                <a:latin typeface="+mj-lt"/>
              </a:rPr>
              <a:t>           (D) &lt;!--- This is a comment ---&gt;</a:t>
            </a:r>
          </a:p>
        </p:txBody>
      </p:sp>
      <p:sp>
        <p:nvSpPr>
          <p:cNvPr id="2" name="Date Placeholder 1"/>
          <p:cNvSpPr>
            <a:spLocks noGrp="1"/>
          </p:cNvSpPr>
          <p:nvPr>
            <p:ph type="dt" sz="half" idx="10"/>
          </p:nvPr>
        </p:nvSpPr>
        <p:spPr/>
        <p:txBody>
          <a:bodyPr/>
          <a:lstStyle/>
          <a:p>
            <a:fld id="{EE3838F4-3FD1-4261-B28F-7A0664A8D140}" type="datetime1">
              <a:rPr lang="en-US" smtClean="0"/>
              <a:t>1/7/2025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45</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393223" name="Text Placeholder 8"/>
          <p:cNvSpPr txBox="1">
            <a:spLocks noGrp="1"/>
          </p:cNvSpPr>
          <p:nvPr>
            <p:ph type="body" idx="1"/>
          </p:nvPr>
        </p:nvSpPr>
        <p:spPr>
          <a:xfrm>
            <a:off x="1902619" y="914400"/>
            <a:ext cx="8386763" cy="5181600"/>
          </a:xfrm>
        </p:spPr>
        <p:txBody>
          <a:bodyPr>
            <a:normAutofit/>
          </a:bodyPr>
          <a:lstStyle/>
          <a:p>
            <a:pPr>
              <a:spcBef>
                <a:spcPts val="365"/>
              </a:spcBef>
              <a:spcAft>
                <a:spcPct val="0"/>
              </a:spcAft>
              <a:buClr>
                <a:srgbClr val="000000"/>
              </a:buClr>
              <a:buNone/>
              <a:defRPr/>
            </a:pPr>
            <a:r>
              <a:rPr lang="en-US" altLang="en-US" sz="1900" b="1" dirty="0">
                <a:latin typeface="+mj-lt"/>
                <a:cs typeface="Arial" panose="020B0604020202020204" pitchFamily="34" charset="0"/>
              </a:rPr>
              <a:t>Q4.What is the purpose of the "cascading" in Cascading Style Sheets (CSS)</a:t>
            </a:r>
          </a:p>
          <a:p>
            <a:pPr>
              <a:spcBef>
                <a:spcPts val="365"/>
              </a:spcBef>
              <a:spcAft>
                <a:spcPct val="0"/>
              </a:spcAft>
              <a:buClr>
                <a:srgbClr val="000000"/>
              </a:buClr>
              <a:buNone/>
              <a:defRPr/>
            </a:pPr>
            <a:r>
              <a:rPr lang="en-US" sz="1900" dirty="0">
                <a:solidFill>
                  <a:srgbClr val="252525"/>
                </a:solidFill>
                <a:latin typeface="+mj-lt"/>
              </a:rPr>
              <a:t>(A)It refers to the process of combining multiple style sheets into one </a:t>
            </a:r>
          </a:p>
          <a:p>
            <a:pPr>
              <a:spcBef>
                <a:spcPts val="365"/>
              </a:spcBef>
              <a:spcAft>
                <a:spcPct val="0"/>
              </a:spcAft>
              <a:buClr>
                <a:srgbClr val="000000"/>
              </a:buClr>
              <a:buNone/>
              <a:defRPr/>
            </a:pPr>
            <a:r>
              <a:rPr lang="en-US" sz="1900" dirty="0">
                <a:solidFill>
                  <a:srgbClr val="252525"/>
                </a:solidFill>
                <a:latin typeface="+mj-lt"/>
              </a:rPr>
              <a:t>(B)It ensures that styles are applied in a specific order based on their priority. </a:t>
            </a:r>
          </a:p>
          <a:p>
            <a:pPr>
              <a:spcBef>
                <a:spcPts val="365"/>
              </a:spcBef>
              <a:spcAft>
                <a:spcPct val="0"/>
              </a:spcAft>
              <a:buClr>
                <a:srgbClr val="000000"/>
              </a:buClr>
              <a:buNone/>
              <a:defRPr/>
            </a:pPr>
            <a:r>
              <a:rPr lang="en-US" sz="1900" dirty="0">
                <a:solidFill>
                  <a:srgbClr val="252525"/>
                </a:solidFill>
                <a:latin typeface="+mj-lt"/>
              </a:rPr>
              <a:t>(c) It enables the use of colors and gradients in CSS.</a:t>
            </a:r>
          </a:p>
          <a:p>
            <a:pPr>
              <a:spcBef>
                <a:spcPts val="365"/>
              </a:spcBef>
              <a:spcAft>
                <a:spcPct val="0"/>
              </a:spcAft>
              <a:buClr>
                <a:srgbClr val="000000"/>
              </a:buClr>
              <a:buNone/>
              <a:defRPr/>
            </a:pPr>
            <a:r>
              <a:rPr lang="en-US" sz="1900" dirty="0">
                <a:solidFill>
                  <a:srgbClr val="252525"/>
                </a:solidFill>
                <a:latin typeface="+mj-lt"/>
              </a:rPr>
              <a:t>(D) It allows the creation of animated effects using CSS.</a:t>
            </a:r>
          </a:p>
          <a:p>
            <a:pPr>
              <a:spcBef>
                <a:spcPts val="365"/>
              </a:spcBef>
              <a:spcAft>
                <a:spcPct val="0"/>
              </a:spcAft>
              <a:buClr>
                <a:srgbClr val="000000"/>
              </a:buClr>
              <a:buNone/>
              <a:defRPr/>
            </a:pPr>
            <a:r>
              <a:rPr lang="en-US" altLang="en-US" sz="1900" b="1" dirty="0">
                <a:latin typeface="+mj-lt"/>
                <a:cs typeface="Arial" panose="020B0604020202020204" pitchFamily="34" charset="0"/>
              </a:rPr>
              <a:t>Q5.</a:t>
            </a:r>
            <a:r>
              <a:rPr lang="en-US" altLang="en-US" sz="1900" b="1">
                <a:latin typeface="+mj-lt"/>
                <a:cs typeface="Arial" panose="020B0604020202020204" pitchFamily="34" charset="0"/>
              </a:rPr>
              <a:t>In the context of CSS specificity, which selector has the highest priority</a:t>
            </a:r>
          </a:p>
          <a:p>
            <a:pPr>
              <a:spcBef>
                <a:spcPts val="365"/>
              </a:spcBef>
              <a:spcAft>
                <a:spcPct val="0"/>
              </a:spcAft>
              <a:buClr>
                <a:srgbClr val="000000"/>
              </a:buClr>
              <a:buNone/>
              <a:defRPr/>
            </a:pPr>
            <a:r>
              <a:rPr lang="en-US" sz="1900" dirty="0">
                <a:solidFill>
                  <a:srgbClr val="252525"/>
                </a:solidFill>
                <a:latin typeface="+mj-lt"/>
              </a:rPr>
              <a:t>(A)Element selectors (e.g., p, h1, div)</a:t>
            </a:r>
          </a:p>
          <a:p>
            <a:pPr>
              <a:spcBef>
                <a:spcPts val="365"/>
              </a:spcBef>
              <a:spcAft>
                <a:spcPct val="0"/>
              </a:spcAft>
              <a:buClr>
                <a:srgbClr val="000000"/>
              </a:buClr>
              <a:buNone/>
              <a:defRPr/>
            </a:pPr>
            <a:r>
              <a:rPr lang="en-US" sz="1900" dirty="0">
                <a:solidFill>
                  <a:srgbClr val="252525"/>
                </a:solidFill>
                <a:latin typeface="+mj-lt"/>
              </a:rPr>
              <a:t>(B). Class selectors (e.g., .my-class)</a:t>
            </a:r>
          </a:p>
          <a:p>
            <a:pPr>
              <a:spcBef>
                <a:spcPts val="365"/>
              </a:spcBef>
              <a:spcAft>
                <a:spcPct val="0"/>
              </a:spcAft>
              <a:buClr>
                <a:srgbClr val="000000"/>
              </a:buClr>
              <a:buNone/>
              <a:defRPr/>
            </a:pPr>
            <a:r>
              <a:rPr lang="en-US" sz="1900" dirty="0">
                <a:solidFill>
                  <a:srgbClr val="252525"/>
                </a:solidFill>
                <a:latin typeface="+mj-lt"/>
              </a:rPr>
              <a:t>©.ID selectors (e.g., #my-id) </a:t>
            </a:r>
          </a:p>
          <a:p>
            <a:pPr>
              <a:spcBef>
                <a:spcPts val="365"/>
              </a:spcBef>
              <a:spcAft>
                <a:spcPct val="0"/>
              </a:spcAft>
              <a:buClr>
                <a:srgbClr val="000000"/>
              </a:buClr>
              <a:buNone/>
              <a:defRPr/>
            </a:pPr>
            <a:r>
              <a:rPr lang="en-US" sz="1900" dirty="0">
                <a:solidFill>
                  <a:srgbClr val="252525"/>
                </a:solidFill>
                <a:latin typeface="+mj-lt"/>
              </a:rPr>
              <a:t>(D). Universal selectors (*)</a:t>
            </a:r>
          </a:p>
          <a:p>
            <a:pPr>
              <a:spcBef>
                <a:spcPts val="365"/>
              </a:spcBef>
              <a:spcAft>
                <a:spcPct val="0"/>
              </a:spcAft>
              <a:buClr>
                <a:srgbClr val="000000"/>
              </a:buClr>
              <a:buNone/>
              <a:defRPr/>
            </a:pPr>
            <a:r>
              <a:rPr lang="en-US" altLang="en-US" sz="1900" b="1" dirty="0">
                <a:solidFill>
                  <a:srgbClr val="252525"/>
                </a:solidFill>
                <a:latin typeface="+mj-lt"/>
              </a:rPr>
              <a:t>Q6. </a:t>
            </a:r>
            <a:r>
              <a:rPr lang="en-US" altLang="en-US" sz="1900">
                <a:solidFill>
                  <a:srgbClr val="252525"/>
                </a:solidFill>
                <a:latin typeface="+mj-lt"/>
              </a:rPr>
              <a:t>Which CSS property is used to change the font size of an element's text</a:t>
            </a:r>
            <a:r>
              <a:rPr lang="en-US" altLang="en-US" sz="1900" dirty="0">
                <a:solidFill>
                  <a:srgbClr val="252525"/>
                </a:solidFill>
                <a:latin typeface="+mj-lt"/>
              </a:rPr>
              <a:t>?</a:t>
            </a:r>
          </a:p>
          <a:p>
            <a:pPr>
              <a:spcBef>
                <a:spcPts val="365"/>
              </a:spcBef>
              <a:spcAft>
                <a:spcPct val="0"/>
              </a:spcAft>
              <a:buClr>
                <a:srgbClr val="000000"/>
              </a:buClr>
              <a:buAutoNum type="alphaUcParenBoth"/>
              <a:defRPr/>
            </a:pPr>
            <a:r>
              <a:rPr lang="en-US" altLang="en-US" sz="1900" dirty="0">
                <a:solidFill>
                  <a:srgbClr val="252525"/>
                </a:solidFill>
                <a:latin typeface="+mj-lt"/>
              </a:rPr>
              <a:t>font-size</a:t>
            </a:r>
          </a:p>
          <a:p>
            <a:pPr>
              <a:spcBef>
                <a:spcPts val="365"/>
              </a:spcBef>
              <a:spcAft>
                <a:spcPct val="0"/>
              </a:spcAft>
              <a:buClr>
                <a:srgbClr val="000000"/>
              </a:buClr>
              <a:buAutoNum type="alphaUcParenBoth"/>
              <a:defRPr/>
            </a:pPr>
            <a:r>
              <a:rPr lang="en-US" altLang="en-US" sz="1900" dirty="0">
                <a:solidFill>
                  <a:srgbClr val="252525"/>
                </a:solidFill>
                <a:latin typeface="+mj-lt"/>
              </a:rPr>
              <a:t>text-size</a:t>
            </a:r>
          </a:p>
          <a:p>
            <a:pPr>
              <a:spcBef>
                <a:spcPts val="365"/>
              </a:spcBef>
              <a:spcAft>
                <a:spcPct val="0"/>
              </a:spcAft>
              <a:buClr>
                <a:srgbClr val="000000"/>
              </a:buClr>
              <a:buAutoNum type="alphaUcParenBoth"/>
              <a:defRPr/>
            </a:pPr>
            <a:r>
              <a:rPr lang="en-US" altLang="en-US" sz="1900" dirty="0">
                <a:solidFill>
                  <a:srgbClr val="252525"/>
                </a:solidFill>
                <a:latin typeface="+mj-lt"/>
              </a:rPr>
              <a:t>font-style</a:t>
            </a:r>
          </a:p>
          <a:p>
            <a:pPr>
              <a:spcBef>
                <a:spcPts val="365"/>
              </a:spcBef>
              <a:spcAft>
                <a:spcPct val="0"/>
              </a:spcAft>
              <a:buClr>
                <a:srgbClr val="000000"/>
              </a:buClr>
              <a:buAutoNum type="alphaUcParenBoth"/>
              <a:defRPr/>
            </a:pPr>
            <a:r>
              <a:rPr lang="en-US" altLang="en-US" sz="1900" dirty="0">
                <a:solidFill>
                  <a:srgbClr val="252525"/>
                </a:solidFill>
                <a:latin typeface="+mj-lt"/>
              </a:rPr>
              <a:t>text-font</a:t>
            </a:r>
          </a:p>
        </p:txBody>
      </p:sp>
      <p:sp>
        <p:nvSpPr>
          <p:cNvPr id="2" name="Date Placeholder 1"/>
          <p:cNvSpPr>
            <a:spLocks noGrp="1"/>
          </p:cNvSpPr>
          <p:nvPr>
            <p:ph type="dt" sz="half" idx="10"/>
          </p:nvPr>
        </p:nvSpPr>
        <p:spPr/>
        <p:txBody>
          <a:bodyPr/>
          <a:lstStyle/>
          <a:p>
            <a:fld id="{7D735557-5681-4774-A0D1-19BF7B4CDA7E}" type="datetime1">
              <a:rPr lang="en-US" smtClean="0"/>
              <a:t>1/7/2025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46</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393223" name="Text Placeholder 8"/>
          <p:cNvSpPr txBox="1">
            <a:spLocks noGrp="1"/>
          </p:cNvSpPr>
          <p:nvPr>
            <p:ph type="body" idx="1"/>
          </p:nvPr>
        </p:nvSpPr>
        <p:spPr>
          <a:xfrm>
            <a:off x="1902619" y="914400"/>
            <a:ext cx="8386763" cy="5394324"/>
          </a:xfrm>
        </p:spPr>
        <p:txBody>
          <a:bodyPr>
            <a:normAutofit/>
          </a:bodyPr>
          <a:lstStyle/>
          <a:p>
            <a:pPr>
              <a:spcBef>
                <a:spcPts val="365"/>
              </a:spcBef>
              <a:spcAft>
                <a:spcPct val="0"/>
              </a:spcAft>
              <a:buClr>
                <a:srgbClr val="000000"/>
              </a:buClr>
              <a:buNone/>
              <a:defRPr/>
            </a:pPr>
            <a:r>
              <a:rPr lang="en-US" altLang="en-US" sz="1800" b="1" dirty="0">
                <a:latin typeface="+mj-lt"/>
                <a:cs typeface="Arial" panose="020B0604020202020204" pitchFamily="34" charset="0"/>
              </a:rPr>
              <a:t>Q. 7 What is the correct way to define an inline style in HTML?</a:t>
            </a:r>
          </a:p>
          <a:p>
            <a:pPr>
              <a:spcBef>
                <a:spcPts val="365"/>
              </a:spcBef>
              <a:spcAft>
                <a:spcPct val="0"/>
              </a:spcAft>
              <a:buClr>
                <a:srgbClr val="000000"/>
              </a:buClr>
              <a:buNone/>
              <a:defRPr/>
            </a:pPr>
            <a:r>
              <a:rPr lang="en-US" altLang="en-US" sz="1800" dirty="0">
                <a:latin typeface="+mj-lt"/>
                <a:cs typeface="Arial" panose="020B0604020202020204" pitchFamily="34" charset="0"/>
              </a:rPr>
              <a:t>a) </a:t>
            </a:r>
            <a:r>
              <a:rPr lang="en-US" altLang="en-US" sz="1800">
                <a:latin typeface="+mj-lt"/>
                <a:cs typeface="Arial" panose="020B0604020202020204" pitchFamily="34" charset="0"/>
              </a:rPr>
              <a:t> &lt;style&gt;body {color: blue;}&lt;/style&gt;</a:t>
            </a:r>
          </a:p>
          <a:p>
            <a:pPr>
              <a:spcBef>
                <a:spcPts val="365"/>
              </a:spcBef>
              <a:spcAft>
                <a:spcPct val="0"/>
              </a:spcAft>
              <a:buClr>
                <a:srgbClr val="000000"/>
              </a:buClr>
              <a:buNone/>
              <a:defRPr/>
            </a:pPr>
            <a:r>
              <a:rPr lang="en-US" altLang="en-US" sz="1800" dirty="0">
                <a:latin typeface="+mj-lt"/>
                <a:cs typeface="Arial" panose="020B0604020202020204" pitchFamily="34" charset="0"/>
              </a:rPr>
              <a:t>b) </a:t>
            </a:r>
            <a:r>
              <a:rPr lang="en-US" altLang="en-US" sz="1800">
                <a:latin typeface="+mj-lt"/>
                <a:cs typeface="Arial" panose="020B0604020202020204" pitchFamily="34" charset="0"/>
              </a:rPr>
              <a:t>&lt;link rel="stylesheet" type="text/css" href="styles.css"&gt;</a:t>
            </a:r>
          </a:p>
          <a:p>
            <a:pPr>
              <a:spcBef>
                <a:spcPts val="365"/>
              </a:spcBef>
              <a:spcAft>
                <a:spcPct val="0"/>
              </a:spcAft>
              <a:buClr>
                <a:srgbClr val="000000"/>
              </a:buClr>
              <a:buNone/>
              <a:defRPr/>
            </a:pPr>
            <a:r>
              <a:rPr lang="en-US" altLang="en-US" sz="1800" dirty="0">
                <a:latin typeface="+mj-lt"/>
                <a:cs typeface="Arial" panose="020B0604020202020204" pitchFamily="34" charset="0"/>
              </a:rPr>
              <a:t>c) Testing, </a:t>
            </a:r>
            <a:r>
              <a:rPr lang="en-US" altLang="en-US" sz="1800" dirty="0" err="1">
                <a:latin typeface="+mj-lt"/>
                <a:cs typeface="Arial" panose="020B0604020202020204" pitchFamily="34" charset="0"/>
              </a:rPr>
              <a:t>Updation</a:t>
            </a:r>
            <a:r>
              <a:rPr lang="en-US" altLang="en-US" sz="1800" dirty="0">
                <a:latin typeface="+mj-lt"/>
                <a:cs typeface="Arial" panose="020B0604020202020204" pitchFamily="34" charset="0"/>
              </a:rPr>
              <a:t>, Testing</a:t>
            </a:r>
          </a:p>
          <a:p>
            <a:pPr>
              <a:spcBef>
                <a:spcPts val="365"/>
              </a:spcBef>
              <a:spcAft>
                <a:spcPct val="0"/>
              </a:spcAft>
              <a:buClr>
                <a:srgbClr val="000000"/>
              </a:buClr>
              <a:buNone/>
              <a:defRPr/>
            </a:pPr>
            <a:r>
              <a:rPr lang="en-US" altLang="en-US" sz="1800" dirty="0">
                <a:latin typeface="+mj-lt"/>
                <a:cs typeface="Arial" panose="020B0604020202020204" pitchFamily="34" charset="0"/>
              </a:rPr>
              <a:t>d) </a:t>
            </a:r>
            <a:r>
              <a:rPr lang="en-US" altLang="en-US" sz="1800">
                <a:latin typeface="+mj-lt"/>
                <a:cs typeface="Arial" panose="020B0604020202020204" pitchFamily="34" charset="0"/>
              </a:rPr>
              <a:t>&lt;head&gt;&lt;style&gt;body {background-color: yellow;}&lt;/style&gt;&lt;/head&gt;</a:t>
            </a:r>
          </a:p>
          <a:p>
            <a:pPr>
              <a:spcBef>
                <a:spcPts val="365"/>
              </a:spcBef>
              <a:spcAft>
                <a:spcPct val="0"/>
              </a:spcAft>
              <a:buClr>
                <a:srgbClr val="000000"/>
              </a:buClr>
              <a:buNone/>
              <a:defRPr/>
            </a:pPr>
            <a:r>
              <a:rPr lang="en-US" altLang="en-US" sz="1800" b="1" dirty="0">
                <a:latin typeface="+mj-lt"/>
                <a:cs typeface="Arial" panose="020B0604020202020204" pitchFamily="34" charset="0"/>
              </a:rPr>
              <a:t>Q. 8 To create an external style sheet, you use a file with which extension  </a:t>
            </a:r>
            <a:endParaRPr lang="en-US" altLang="en-US" sz="1800" dirty="0">
              <a:latin typeface="+mj-lt"/>
              <a:cs typeface="Arial" panose="020B0604020202020204" pitchFamily="34" charset="0"/>
            </a:endParaRPr>
          </a:p>
          <a:p>
            <a:pPr>
              <a:spcBef>
                <a:spcPts val="365"/>
              </a:spcBef>
              <a:spcAft>
                <a:spcPct val="0"/>
              </a:spcAft>
              <a:buClr>
                <a:srgbClr val="000000"/>
              </a:buClr>
              <a:buNone/>
              <a:defRPr/>
            </a:pPr>
            <a:r>
              <a:rPr lang="en-US" altLang="en-US" sz="1800" dirty="0">
                <a:latin typeface="+mj-lt"/>
                <a:cs typeface="Arial" panose="020B0604020202020204" pitchFamily="34" charset="0"/>
              </a:rPr>
              <a:t>a)  .style</a:t>
            </a:r>
          </a:p>
          <a:p>
            <a:pPr>
              <a:spcBef>
                <a:spcPts val="365"/>
              </a:spcBef>
              <a:spcAft>
                <a:spcPct val="0"/>
              </a:spcAft>
              <a:buClr>
                <a:srgbClr val="000000"/>
              </a:buClr>
              <a:buNone/>
              <a:defRPr/>
            </a:pPr>
            <a:r>
              <a:rPr lang="en-US" altLang="en-US" sz="1800" dirty="0">
                <a:latin typeface="+mj-lt"/>
                <a:cs typeface="Arial" panose="020B0604020202020204" pitchFamily="34" charset="0"/>
              </a:rPr>
              <a:t>b) .style-sheet</a:t>
            </a:r>
          </a:p>
          <a:p>
            <a:pPr>
              <a:spcBef>
                <a:spcPts val="365"/>
              </a:spcBef>
              <a:spcAft>
                <a:spcPct val="0"/>
              </a:spcAft>
              <a:buClr>
                <a:srgbClr val="000000"/>
              </a:buClr>
              <a:buNone/>
              <a:defRPr/>
            </a:pPr>
            <a:r>
              <a:rPr lang="en-US" altLang="en-US" sz="1800" dirty="0">
                <a:latin typeface="+mj-lt"/>
                <a:cs typeface="Arial" panose="020B0604020202020204" pitchFamily="34" charset="0"/>
              </a:rPr>
              <a:t>c) .css</a:t>
            </a:r>
          </a:p>
          <a:p>
            <a:pPr>
              <a:spcBef>
                <a:spcPts val="365"/>
              </a:spcBef>
              <a:spcAft>
                <a:spcPct val="0"/>
              </a:spcAft>
              <a:buClr>
                <a:srgbClr val="000000"/>
              </a:buClr>
              <a:buNone/>
              <a:defRPr/>
            </a:pPr>
            <a:r>
              <a:rPr lang="en-US" altLang="en-US" sz="1800" dirty="0">
                <a:latin typeface="+mj-lt"/>
                <a:cs typeface="Arial" panose="020B0604020202020204" pitchFamily="34" charset="0"/>
              </a:rPr>
              <a:t>d).html</a:t>
            </a:r>
          </a:p>
          <a:p>
            <a:pPr>
              <a:spcBef>
                <a:spcPts val="365"/>
              </a:spcBef>
              <a:spcAft>
                <a:spcPct val="0"/>
              </a:spcAft>
              <a:buClr>
                <a:srgbClr val="000000"/>
              </a:buClr>
              <a:buNone/>
              <a:defRPr/>
            </a:pPr>
            <a:r>
              <a:rPr lang="en-US" altLang="en-US" sz="1800" b="1" dirty="0">
                <a:latin typeface="+mj-lt"/>
                <a:cs typeface="Arial" panose="020B0604020202020204" pitchFamily="34" charset="0"/>
              </a:rPr>
              <a:t>Q. 9 Which HTML tag is used to link an external style sheet to an HTML document?</a:t>
            </a:r>
          </a:p>
          <a:p>
            <a:pPr>
              <a:spcBef>
                <a:spcPts val="365"/>
              </a:spcBef>
              <a:spcAft>
                <a:spcPct val="0"/>
              </a:spcAft>
              <a:buClr>
                <a:srgbClr val="000000"/>
              </a:buClr>
              <a:buNone/>
              <a:defRPr/>
            </a:pPr>
            <a:r>
              <a:rPr lang="en-US" altLang="en-US" sz="1800" dirty="0">
                <a:latin typeface="+mj-lt"/>
                <a:cs typeface="Arial" panose="020B0604020202020204" pitchFamily="34" charset="0"/>
              </a:rPr>
              <a:t>a)  &lt;stylesheet&gt;</a:t>
            </a:r>
          </a:p>
          <a:p>
            <a:pPr>
              <a:spcBef>
                <a:spcPts val="365"/>
              </a:spcBef>
              <a:spcAft>
                <a:spcPct val="0"/>
              </a:spcAft>
              <a:buClr>
                <a:srgbClr val="000000"/>
              </a:buClr>
              <a:buNone/>
              <a:defRPr/>
            </a:pPr>
            <a:r>
              <a:rPr lang="en-US" altLang="en-US" sz="1800" dirty="0">
                <a:latin typeface="+mj-lt"/>
                <a:cs typeface="Arial" panose="020B0604020202020204" pitchFamily="34" charset="0"/>
              </a:rPr>
              <a:t>b)&lt;style&gt;</a:t>
            </a:r>
          </a:p>
          <a:p>
            <a:pPr>
              <a:spcBef>
                <a:spcPts val="365"/>
              </a:spcBef>
              <a:spcAft>
                <a:spcPct val="0"/>
              </a:spcAft>
              <a:buClr>
                <a:srgbClr val="000000"/>
              </a:buClr>
              <a:buNone/>
              <a:defRPr/>
            </a:pPr>
            <a:r>
              <a:rPr lang="en-US" altLang="en-US" sz="1800" dirty="0">
                <a:latin typeface="+mj-lt"/>
                <a:cs typeface="Arial" panose="020B0604020202020204" pitchFamily="34" charset="0"/>
              </a:rPr>
              <a:t>c) &lt;link&gt;</a:t>
            </a:r>
          </a:p>
          <a:p>
            <a:pPr>
              <a:spcBef>
                <a:spcPts val="365"/>
              </a:spcBef>
              <a:spcAft>
                <a:spcPct val="0"/>
              </a:spcAft>
              <a:buClr>
                <a:srgbClr val="000000"/>
              </a:buClr>
              <a:buNone/>
              <a:defRPr/>
            </a:pPr>
            <a:r>
              <a:rPr lang="en-US" altLang="en-US" sz="1800" dirty="0">
                <a:latin typeface="+mj-lt"/>
                <a:cs typeface="Arial" panose="020B0604020202020204" pitchFamily="34" charset="0"/>
              </a:rPr>
              <a:t>d) &lt;css&gt;</a:t>
            </a:r>
          </a:p>
          <a:p>
            <a:pPr>
              <a:spcBef>
                <a:spcPts val="365"/>
              </a:spcBef>
              <a:spcAft>
                <a:spcPct val="0"/>
              </a:spcAft>
              <a:buClr>
                <a:srgbClr val="000000"/>
              </a:buClr>
              <a:buNone/>
              <a:defRPr/>
            </a:pPr>
            <a:endParaRPr lang="en-US" altLang="en-US" sz="1800" dirty="0">
              <a:latin typeface="+mj-lt"/>
              <a:cs typeface="Arial" panose="020B0604020202020204" pitchFamily="34" charset="0"/>
            </a:endParaRPr>
          </a:p>
        </p:txBody>
      </p:sp>
      <p:sp>
        <p:nvSpPr>
          <p:cNvPr id="2" name="Date Placeholder 1"/>
          <p:cNvSpPr>
            <a:spLocks noGrp="1"/>
          </p:cNvSpPr>
          <p:nvPr>
            <p:ph type="dt" sz="half" idx="10"/>
          </p:nvPr>
        </p:nvSpPr>
        <p:spPr/>
        <p:txBody>
          <a:bodyPr/>
          <a:lstStyle/>
          <a:p>
            <a:fld id="{C64E06D6-5214-4DDB-9C2D-7DDF8D3C8A8A}" type="datetime1">
              <a:rPr lang="en-US" smtClean="0"/>
              <a:t>1/7/2025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47</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393223" name="Text Placeholder 8"/>
          <p:cNvSpPr txBox="1">
            <a:spLocks noGrp="1"/>
          </p:cNvSpPr>
          <p:nvPr>
            <p:ph type="body" idx="1"/>
          </p:nvPr>
        </p:nvSpPr>
        <p:spPr>
          <a:xfrm>
            <a:off x="1902619" y="914400"/>
            <a:ext cx="8386763" cy="5394324"/>
          </a:xfrm>
        </p:spPr>
        <p:txBody>
          <a:bodyPr>
            <a:noAutofit/>
          </a:bodyPr>
          <a:lstStyle/>
          <a:p>
            <a:pPr>
              <a:spcBef>
                <a:spcPts val="365"/>
              </a:spcBef>
              <a:spcAft>
                <a:spcPct val="0"/>
              </a:spcAft>
              <a:buClr>
                <a:srgbClr val="000000"/>
              </a:buClr>
              <a:buNone/>
              <a:defRPr/>
            </a:pPr>
            <a:r>
              <a:rPr lang="en-US" altLang="en-US" sz="1200" b="1" dirty="0">
                <a:latin typeface="+mj-lt"/>
                <a:cs typeface="Arial" panose="020B0604020202020204" pitchFamily="34" charset="0"/>
              </a:rPr>
              <a:t>Q 10 Which of the following options correctly implements the required CSS rule in "styles.css"?</a:t>
            </a:r>
          </a:p>
          <a:p>
            <a:pPr>
              <a:spcBef>
                <a:spcPts val="365"/>
              </a:spcBef>
              <a:spcAft>
                <a:spcPct val="0"/>
              </a:spcAft>
              <a:buClr>
                <a:srgbClr val="000000"/>
              </a:buClr>
              <a:buNone/>
              <a:defRPr/>
            </a:pPr>
            <a:r>
              <a:rPr lang="en-US" altLang="en-US" sz="1200" dirty="0">
                <a:latin typeface="+mj-lt"/>
                <a:cs typeface="Arial" panose="020B0604020202020204" pitchFamily="34" charset="0"/>
              </a:rPr>
              <a:t>a) /* styles.css */</a:t>
            </a:r>
          </a:p>
          <a:p>
            <a:pPr>
              <a:spcBef>
                <a:spcPts val="365"/>
              </a:spcBef>
              <a:spcAft>
                <a:spcPct val="0"/>
              </a:spcAft>
              <a:buClr>
                <a:srgbClr val="000000"/>
              </a:buClr>
              <a:buNone/>
              <a:defRPr/>
            </a:pPr>
            <a:r>
              <a:rPr lang="en-US" altLang="en-US" sz="1200" dirty="0">
                <a:latin typeface="+mj-lt"/>
                <a:cs typeface="Arial" panose="020B0604020202020204" pitchFamily="34" charset="0"/>
              </a:rPr>
              <a:t>.highlight {</a:t>
            </a:r>
          </a:p>
          <a:p>
            <a:pPr>
              <a:spcBef>
                <a:spcPts val="365"/>
              </a:spcBef>
              <a:spcAft>
                <a:spcPct val="0"/>
              </a:spcAft>
              <a:buClr>
                <a:srgbClr val="000000"/>
              </a:buClr>
              <a:buNone/>
              <a:defRPr/>
            </a:pPr>
            <a:r>
              <a:rPr lang="en-US" altLang="en-US" sz="1200" dirty="0">
                <a:latin typeface="+mj-lt"/>
                <a:cs typeface="Arial" panose="020B0604020202020204" pitchFamily="34" charset="0"/>
              </a:rPr>
              <a:t>    color: green;</a:t>
            </a:r>
          </a:p>
          <a:p>
            <a:pPr>
              <a:spcBef>
                <a:spcPts val="365"/>
              </a:spcBef>
              <a:spcAft>
                <a:spcPct val="0"/>
              </a:spcAft>
              <a:buClr>
                <a:srgbClr val="000000"/>
              </a:buClr>
              <a:buNone/>
              <a:defRPr/>
            </a:pPr>
            <a:r>
              <a:rPr lang="en-US" altLang="en-US" sz="1200" dirty="0">
                <a:latin typeface="+mj-lt"/>
                <a:cs typeface="Arial" panose="020B0604020202020204" pitchFamily="34" charset="0"/>
              </a:rPr>
              <a:t>}</a:t>
            </a:r>
          </a:p>
          <a:p>
            <a:pPr>
              <a:spcBef>
                <a:spcPts val="365"/>
              </a:spcBef>
              <a:spcAft>
                <a:spcPct val="0"/>
              </a:spcAft>
              <a:buClr>
                <a:srgbClr val="000000"/>
              </a:buClr>
              <a:buNone/>
              <a:defRPr/>
            </a:pPr>
            <a:r>
              <a:rPr lang="en-US" altLang="en-US" sz="1200" dirty="0">
                <a:latin typeface="+mj-lt"/>
                <a:cs typeface="Arial" panose="020B0604020202020204" pitchFamily="34" charset="0"/>
              </a:rPr>
              <a:t>b) /* styles.css */</a:t>
            </a:r>
          </a:p>
          <a:p>
            <a:pPr>
              <a:spcBef>
                <a:spcPts val="365"/>
              </a:spcBef>
              <a:spcAft>
                <a:spcPct val="0"/>
              </a:spcAft>
              <a:buClr>
                <a:srgbClr val="000000"/>
              </a:buClr>
              <a:buNone/>
              <a:defRPr/>
            </a:pPr>
            <a:r>
              <a:rPr lang="en-US" altLang="en-US" sz="1200" dirty="0">
                <a:latin typeface="+mj-lt"/>
                <a:cs typeface="Arial" panose="020B0604020202020204" pitchFamily="34" charset="0"/>
              </a:rPr>
              <a:t>div p {</a:t>
            </a:r>
          </a:p>
          <a:p>
            <a:pPr>
              <a:spcBef>
                <a:spcPts val="365"/>
              </a:spcBef>
              <a:spcAft>
                <a:spcPct val="0"/>
              </a:spcAft>
              <a:buClr>
                <a:srgbClr val="000000"/>
              </a:buClr>
              <a:buNone/>
              <a:defRPr/>
            </a:pPr>
            <a:r>
              <a:rPr lang="en-US" altLang="en-US" sz="1200" dirty="0">
                <a:latin typeface="+mj-lt"/>
                <a:cs typeface="Arial" panose="020B0604020202020204" pitchFamily="34" charset="0"/>
              </a:rPr>
              <a:t>    color: green;</a:t>
            </a:r>
          </a:p>
          <a:p>
            <a:pPr>
              <a:spcBef>
                <a:spcPts val="365"/>
              </a:spcBef>
              <a:spcAft>
                <a:spcPct val="0"/>
              </a:spcAft>
              <a:buClr>
                <a:srgbClr val="000000"/>
              </a:buClr>
              <a:buNone/>
              <a:defRPr/>
            </a:pPr>
            <a:r>
              <a:rPr lang="en-US" altLang="en-US" sz="1200" dirty="0">
                <a:latin typeface="+mj-lt"/>
                <a:cs typeface="Arial" panose="020B0604020202020204" pitchFamily="34" charset="0"/>
              </a:rPr>
              <a:t>}</a:t>
            </a:r>
          </a:p>
          <a:p>
            <a:pPr>
              <a:spcBef>
                <a:spcPts val="365"/>
              </a:spcBef>
              <a:spcAft>
                <a:spcPct val="0"/>
              </a:spcAft>
              <a:buClr>
                <a:srgbClr val="000000"/>
              </a:buClr>
              <a:buNone/>
              <a:defRPr/>
            </a:pPr>
            <a:r>
              <a:rPr lang="en-US" altLang="en-US" sz="1200" dirty="0">
                <a:latin typeface="+mj-lt"/>
                <a:cs typeface="Arial" panose="020B0604020202020204" pitchFamily="34" charset="0"/>
              </a:rPr>
              <a:t>c) /* styles.css */</a:t>
            </a:r>
          </a:p>
          <a:p>
            <a:pPr>
              <a:spcBef>
                <a:spcPts val="365"/>
              </a:spcBef>
              <a:spcAft>
                <a:spcPct val="0"/>
              </a:spcAft>
              <a:buClr>
                <a:srgbClr val="000000"/>
              </a:buClr>
              <a:buNone/>
              <a:defRPr/>
            </a:pPr>
            <a:r>
              <a:rPr lang="en-US" altLang="en-US" sz="1200" dirty="0">
                <a:latin typeface="+mj-lt"/>
                <a:cs typeface="Arial" panose="020B0604020202020204" pitchFamily="34" charset="0"/>
              </a:rPr>
              <a:t>p {</a:t>
            </a:r>
          </a:p>
          <a:p>
            <a:pPr>
              <a:spcBef>
                <a:spcPts val="365"/>
              </a:spcBef>
              <a:spcAft>
                <a:spcPct val="0"/>
              </a:spcAft>
              <a:buClr>
                <a:srgbClr val="000000"/>
              </a:buClr>
              <a:buNone/>
              <a:defRPr/>
            </a:pPr>
            <a:r>
              <a:rPr lang="en-US" altLang="en-US" sz="1200" dirty="0">
                <a:latin typeface="+mj-lt"/>
                <a:cs typeface="Arial" panose="020B0604020202020204" pitchFamily="34" charset="0"/>
              </a:rPr>
              <a:t>    color: green;</a:t>
            </a:r>
          </a:p>
          <a:p>
            <a:pPr>
              <a:spcBef>
                <a:spcPts val="365"/>
              </a:spcBef>
              <a:spcAft>
                <a:spcPct val="0"/>
              </a:spcAft>
              <a:buClr>
                <a:srgbClr val="000000"/>
              </a:buClr>
              <a:buNone/>
              <a:defRPr/>
            </a:pPr>
            <a:r>
              <a:rPr lang="en-US" altLang="en-US" sz="1200" dirty="0">
                <a:latin typeface="+mj-lt"/>
                <a:cs typeface="Arial" panose="020B0604020202020204" pitchFamily="34" charset="0"/>
              </a:rPr>
              <a:t>}</a:t>
            </a:r>
          </a:p>
          <a:p>
            <a:pPr>
              <a:spcBef>
                <a:spcPts val="365"/>
              </a:spcBef>
              <a:spcAft>
                <a:spcPct val="0"/>
              </a:spcAft>
              <a:buClr>
                <a:srgbClr val="000000"/>
              </a:buClr>
              <a:buNone/>
              <a:defRPr/>
            </a:pPr>
            <a:r>
              <a:rPr lang="en-US" altLang="en-US" sz="1200" dirty="0">
                <a:latin typeface="+mj-lt"/>
                <a:cs typeface="Arial" panose="020B0604020202020204" pitchFamily="34" charset="0"/>
              </a:rPr>
              <a:t>d) /* styles.css */</a:t>
            </a:r>
          </a:p>
          <a:p>
            <a:pPr>
              <a:spcBef>
                <a:spcPts val="365"/>
              </a:spcBef>
              <a:spcAft>
                <a:spcPct val="0"/>
              </a:spcAft>
              <a:buClr>
                <a:srgbClr val="000000"/>
              </a:buClr>
              <a:buNone/>
              <a:defRPr/>
            </a:pPr>
            <a:r>
              <a:rPr lang="en-US" altLang="en-US" sz="1200" dirty="0">
                <a:latin typeface="+mj-lt"/>
                <a:cs typeface="Arial" panose="020B0604020202020204" pitchFamily="34" charset="0"/>
              </a:rPr>
              <a:t>#highlight {</a:t>
            </a:r>
          </a:p>
          <a:p>
            <a:pPr>
              <a:spcBef>
                <a:spcPts val="365"/>
              </a:spcBef>
              <a:spcAft>
                <a:spcPct val="0"/>
              </a:spcAft>
              <a:buClr>
                <a:srgbClr val="000000"/>
              </a:buClr>
              <a:buNone/>
              <a:defRPr/>
            </a:pPr>
            <a:r>
              <a:rPr lang="en-US" altLang="en-US" sz="1200" dirty="0">
                <a:latin typeface="+mj-lt"/>
                <a:cs typeface="Arial" panose="020B0604020202020204" pitchFamily="34" charset="0"/>
              </a:rPr>
              <a:t>    color: green;</a:t>
            </a:r>
          </a:p>
          <a:p>
            <a:pPr>
              <a:spcBef>
                <a:spcPts val="365"/>
              </a:spcBef>
              <a:spcAft>
                <a:spcPct val="0"/>
              </a:spcAft>
              <a:buClr>
                <a:srgbClr val="000000"/>
              </a:buClr>
              <a:buNone/>
              <a:defRPr/>
            </a:pPr>
            <a:r>
              <a:rPr lang="en-US" altLang="en-US" sz="1200" dirty="0">
                <a:latin typeface="+mj-lt"/>
                <a:cs typeface="Arial" panose="020B0604020202020204" pitchFamily="34" charset="0"/>
              </a:rPr>
              <a:t>}</a:t>
            </a:r>
          </a:p>
          <a:p>
            <a:pPr>
              <a:spcBef>
                <a:spcPts val="365"/>
              </a:spcBef>
              <a:spcAft>
                <a:spcPct val="0"/>
              </a:spcAft>
              <a:buClr>
                <a:srgbClr val="000000"/>
              </a:buClr>
              <a:buNone/>
              <a:defRPr/>
            </a:pPr>
            <a:r>
              <a:rPr lang="en-US" altLang="en-US" sz="1200" dirty="0">
                <a:latin typeface="+mj-lt"/>
                <a:cs typeface="Arial" panose="020B0604020202020204" pitchFamily="34" charset="0"/>
              </a:rPr>
              <a:t> </a:t>
            </a:r>
          </a:p>
        </p:txBody>
      </p:sp>
      <p:sp>
        <p:nvSpPr>
          <p:cNvPr id="2" name="Date Placeholder 1"/>
          <p:cNvSpPr>
            <a:spLocks noGrp="1"/>
          </p:cNvSpPr>
          <p:nvPr>
            <p:ph type="dt" sz="half" idx="10"/>
          </p:nvPr>
        </p:nvSpPr>
        <p:spPr/>
        <p:txBody>
          <a:bodyPr/>
          <a:lstStyle/>
          <a:p>
            <a:fld id="{70662DDB-6AD0-4E1A-AA28-78E531DE3451}" type="datetime1">
              <a:rPr lang="en-US" smtClean="0"/>
              <a:t>1/7/2025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48</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393223" name="Text Placeholder 8"/>
          <p:cNvSpPr txBox="1">
            <a:spLocks noGrp="1"/>
          </p:cNvSpPr>
          <p:nvPr>
            <p:ph type="body" idx="1"/>
          </p:nvPr>
        </p:nvSpPr>
        <p:spPr>
          <a:xfrm>
            <a:off x="1902619" y="914400"/>
            <a:ext cx="8386763" cy="5394324"/>
          </a:xfrm>
        </p:spPr>
        <p:txBody>
          <a:bodyPr>
            <a:noAutofit/>
          </a:bodyPr>
          <a:lstStyle/>
          <a:p>
            <a:pPr>
              <a:spcBef>
                <a:spcPts val="365"/>
              </a:spcBef>
              <a:spcAft>
                <a:spcPct val="0"/>
              </a:spcAft>
              <a:buClr>
                <a:srgbClr val="000000"/>
              </a:buClr>
              <a:buNone/>
              <a:defRPr/>
            </a:pPr>
            <a:r>
              <a:rPr lang="en-US" altLang="en-US" sz="1400" b="1" dirty="0">
                <a:cs typeface="Arial" panose="020B0604020202020204" pitchFamily="34" charset="0"/>
              </a:rPr>
              <a:t>Q 12 The expression </a:t>
            </a:r>
            <a:r>
              <a:rPr lang="en-US" altLang="en-US" sz="1400" b="1" dirty="0" err="1">
                <a:cs typeface="Arial" panose="020B0604020202020204" pitchFamily="34" charset="0"/>
              </a:rPr>
              <a:t>scroe</a:t>
            </a:r>
            <a:r>
              <a:rPr lang="en-US" altLang="en-US" sz="1400" b="1" dirty="0">
                <a:cs typeface="Arial" panose="020B0604020202020204" pitchFamily="34" charset="0"/>
              </a:rPr>
              <a:t> = </a:t>
            </a:r>
            <a:r>
              <a:rPr lang="en-US" altLang="en-US" sz="1400" b="1" dirty="0" err="1">
                <a:cs typeface="Arial" panose="020B0604020202020204" pitchFamily="34" charset="0"/>
              </a:rPr>
              <a:t>scroe</a:t>
            </a:r>
            <a:r>
              <a:rPr lang="en-US" altLang="en-US" sz="1400" b="1" dirty="0">
                <a:cs typeface="Arial" panose="020B0604020202020204" pitchFamily="34" charset="0"/>
              </a:rPr>
              <a:t> +10 can be written as</a:t>
            </a:r>
          </a:p>
          <a:p>
            <a:pPr>
              <a:spcBef>
                <a:spcPts val="365"/>
              </a:spcBef>
              <a:spcAft>
                <a:spcPct val="0"/>
              </a:spcAft>
              <a:buClr>
                <a:srgbClr val="000000"/>
              </a:buClr>
              <a:buFont typeface="Wingdings" panose="05000000000000000000" pitchFamily="2" charset="2"/>
              <a:buChar char="§"/>
              <a:defRPr/>
            </a:pPr>
            <a:r>
              <a:rPr lang="en-US" altLang="en-US" sz="1400" dirty="0" err="1">
                <a:cs typeface="Arial" panose="020B0604020202020204" pitchFamily="34" charset="0"/>
              </a:rPr>
              <a:t>scrore</a:t>
            </a:r>
            <a:r>
              <a:rPr lang="en-US" altLang="en-US" sz="1400" dirty="0">
                <a:cs typeface="Arial" panose="020B0604020202020204" pitchFamily="34" charset="0"/>
              </a:rPr>
              <a:t> += 10;</a:t>
            </a:r>
          </a:p>
          <a:p>
            <a:pPr>
              <a:spcBef>
                <a:spcPts val="365"/>
              </a:spcBef>
              <a:spcAft>
                <a:spcPct val="0"/>
              </a:spcAft>
              <a:buClr>
                <a:srgbClr val="000000"/>
              </a:buClr>
              <a:buFont typeface="Wingdings" panose="05000000000000000000" pitchFamily="2" charset="2"/>
              <a:buChar char="§"/>
              <a:defRPr/>
            </a:pPr>
            <a:r>
              <a:rPr lang="en-US" altLang="en-US" sz="1400" dirty="0" err="1">
                <a:cs typeface="Arial" panose="020B0604020202020204" pitchFamily="34" charset="0"/>
              </a:rPr>
              <a:t>scroe</a:t>
            </a:r>
            <a:r>
              <a:rPr lang="en-US" altLang="en-US" sz="1400" dirty="0">
                <a:cs typeface="Arial" panose="020B0604020202020204" pitchFamily="34" charset="0"/>
              </a:rPr>
              <a:t> ++= 10;</a:t>
            </a:r>
          </a:p>
          <a:p>
            <a:pPr>
              <a:spcBef>
                <a:spcPts val="365"/>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score =+ 10;</a:t>
            </a:r>
          </a:p>
          <a:p>
            <a:pPr>
              <a:spcBef>
                <a:spcPts val="365"/>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score + 10 = 10;</a:t>
            </a:r>
          </a:p>
          <a:p>
            <a:pPr>
              <a:spcBef>
                <a:spcPts val="365"/>
              </a:spcBef>
              <a:spcAft>
                <a:spcPct val="0"/>
              </a:spcAft>
              <a:buClr>
                <a:srgbClr val="000000"/>
              </a:buClr>
              <a:buNone/>
              <a:defRPr/>
            </a:pPr>
            <a:r>
              <a:rPr lang="en-US" altLang="en-US" sz="1400" b="1" dirty="0">
                <a:cs typeface="Arial" panose="020B0604020202020204" pitchFamily="34" charset="0"/>
              </a:rPr>
              <a:t>Q 13 The correct </a:t>
            </a:r>
            <a:r>
              <a:rPr lang="en-US" altLang="en-US" sz="1400" b="1" dirty="0" err="1">
                <a:cs typeface="Arial" panose="020B0604020202020204" pitchFamily="34" charset="0"/>
              </a:rPr>
              <a:t>reslut</a:t>
            </a:r>
            <a:r>
              <a:rPr lang="en-US" altLang="en-US" sz="1400" b="1" dirty="0">
                <a:cs typeface="Arial" panose="020B0604020202020204" pitchFamily="34" charset="0"/>
              </a:rPr>
              <a:t> of score = 2 + 4 + "3" is:</a:t>
            </a:r>
          </a:p>
          <a:p>
            <a:pPr>
              <a:spcBef>
                <a:spcPts val="365"/>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9</a:t>
            </a:r>
          </a:p>
          <a:p>
            <a:pPr>
              <a:spcBef>
                <a:spcPts val="365"/>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27</a:t>
            </a:r>
          </a:p>
          <a:p>
            <a:pPr>
              <a:spcBef>
                <a:spcPts val="365"/>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63</a:t>
            </a:r>
          </a:p>
          <a:p>
            <a:pPr>
              <a:spcBef>
                <a:spcPts val="365"/>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6</a:t>
            </a:r>
          </a:p>
          <a:p>
            <a:pPr marL="0" indent="0">
              <a:spcBef>
                <a:spcPts val="365"/>
              </a:spcBef>
              <a:spcAft>
                <a:spcPct val="0"/>
              </a:spcAft>
              <a:buClr>
                <a:srgbClr val="000000"/>
              </a:buClr>
              <a:buNone/>
              <a:defRPr/>
            </a:pPr>
            <a:r>
              <a:rPr lang="en-US" altLang="en-US" sz="1400" b="1" dirty="0">
                <a:cs typeface="Arial" panose="020B0604020202020204" pitchFamily="34" charset="0"/>
              </a:rPr>
              <a:t>Q 14. Assignment Operators is following type of operator ______________.</a:t>
            </a:r>
          </a:p>
          <a:p>
            <a:pPr>
              <a:spcBef>
                <a:spcPts val="365"/>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None of these</a:t>
            </a:r>
          </a:p>
          <a:p>
            <a:pPr>
              <a:spcBef>
                <a:spcPts val="365"/>
              </a:spcBef>
              <a:spcAft>
                <a:spcPct val="0"/>
              </a:spcAft>
              <a:buClr>
                <a:srgbClr val="000000"/>
              </a:buClr>
              <a:buFont typeface="Wingdings" panose="05000000000000000000" pitchFamily="2" charset="2"/>
              <a:buChar char="§"/>
              <a:defRPr/>
            </a:pPr>
            <a:r>
              <a:rPr lang="en-US" altLang="en-US" sz="1400" dirty="0" err="1">
                <a:cs typeface="Arial" panose="020B0604020202020204" pitchFamily="34" charset="0"/>
              </a:rPr>
              <a:t>Unarry</a:t>
            </a:r>
            <a:endParaRPr lang="en-US" altLang="en-US" sz="1400" dirty="0">
              <a:cs typeface="Arial" panose="020B0604020202020204" pitchFamily="34" charset="0"/>
            </a:endParaRPr>
          </a:p>
          <a:p>
            <a:pPr>
              <a:spcBef>
                <a:spcPts val="365"/>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Binary</a:t>
            </a:r>
          </a:p>
          <a:p>
            <a:pPr>
              <a:spcBef>
                <a:spcPts val="365"/>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Ternary</a:t>
            </a:r>
          </a:p>
          <a:p>
            <a:pPr marL="0" indent="0">
              <a:spcBef>
                <a:spcPts val="365"/>
              </a:spcBef>
              <a:spcAft>
                <a:spcPct val="0"/>
              </a:spcAft>
              <a:buClr>
                <a:srgbClr val="000000"/>
              </a:buClr>
              <a:buNone/>
              <a:defRPr/>
            </a:pPr>
            <a:r>
              <a:rPr lang="en-US" altLang="en-US" sz="1400" b="1" dirty="0">
                <a:cs typeface="Arial" panose="020B0604020202020204" pitchFamily="34" charset="0"/>
              </a:rPr>
              <a:t>Q 15 "Add and Assignment" operator is shown by this symbol.</a:t>
            </a:r>
          </a:p>
          <a:p>
            <a:pPr marL="0" indent="0">
              <a:spcBef>
                <a:spcPts val="365"/>
              </a:spcBef>
              <a:spcAft>
                <a:spcPct val="0"/>
              </a:spcAft>
              <a:buClr>
                <a:srgbClr val="000000"/>
              </a:buClr>
              <a:buNone/>
              <a:defRPr/>
            </a:pPr>
            <a:r>
              <a:rPr lang="en-US" altLang="en-US" sz="1400" dirty="0">
                <a:cs typeface="Arial" panose="020B0604020202020204" pitchFamily="34" charset="0"/>
              </a:rPr>
              <a:t>==+</a:t>
            </a:r>
          </a:p>
          <a:p>
            <a:pPr marL="0" indent="0">
              <a:spcBef>
                <a:spcPts val="365"/>
              </a:spcBef>
              <a:spcAft>
                <a:spcPct val="0"/>
              </a:spcAft>
              <a:buClr>
                <a:srgbClr val="000000"/>
              </a:buClr>
              <a:buNone/>
              <a:defRPr/>
            </a:pPr>
            <a:r>
              <a:rPr lang="en-US" altLang="en-US" sz="1400" dirty="0">
                <a:cs typeface="Arial" panose="020B0604020202020204" pitchFamily="34" charset="0"/>
              </a:rPr>
              <a:t>+==</a:t>
            </a:r>
          </a:p>
          <a:p>
            <a:pPr marL="0" indent="0">
              <a:spcBef>
                <a:spcPts val="365"/>
              </a:spcBef>
              <a:spcAft>
                <a:spcPct val="0"/>
              </a:spcAft>
              <a:buClr>
                <a:srgbClr val="000000"/>
              </a:buClr>
              <a:buNone/>
              <a:defRPr/>
            </a:pPr>
            <a:r>
              <a:rPr lang="en-US" altLang="en-US" sz="1400" dirty="0">
                <a:cs typeface="Arial" panose="020B0604020202020204" pitchFamily="34" charset="0"/>
              </a:rPr>
              <a:t>=+</a:t>
            </a:r>
          </a:p>
          <a:p>
            <a:pPr marL="0" indent="0">
              <a:spcBef>
                <a:spcPts val="365"/>
              </a:spcBef>
              <a:spcAft>
                <a:spcPct val="0"/>
              </a:spcAft>
              <a:buClr>
                <a:srgbClr val="000000"/>
              </a:buClr>
              <a:buNone/>
              <a:defRPr/>
            </a:pPr>
            <a:r>
              <a:rPr lang="en-US" altLang="en-US" sz="1400" dirty="0">
                <a:cs typeface="Arial" panose="020B0604020202020204" pitchFamily="34" charset="0"/>
              </a:rPr>
              <a:t>+=</a:t>
            </a:r>
          </a:p>
        </p:txBody>
      </p:sp>
      <p:sp>
        <p:nvSpPr>
          <p:cNvPr id="2" name="Date Placeholder 1"/>
          <p:cNvSpPr>
            <a:spLocks noGrp="1"/>
          </p:cNvSpPr>
          <p:nvPr>
            <p:ph type="dt" sz="half" idx="10"/>
          </p:nvPr>
        </p:nvSpPr>
        <p:spPr/>
        <p:txBody>
          <a:bodyPr/>
          <a:lstStyle/>
          <a:p>
            <a:fld id="{9FCAEDCB-C7D6-4A6A-8ED2-035D5CBCE9FB}" type="datetime1">
              <a:rPr lang="en-US" smtClean="0"/>
              <a:t>1/7/2025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817564"/>
            <a:ext cx="8229600" cy="5202237"/>
          </a:xfrm>
        </p:spPr>
        <p:txBody>
          <a:bodyPr rtlCol="0">
            <a:normAutofit/>
          </a:bodyPr>
          <a:lstStyle/>
          <a:p>
            <a:pPr marL="285750" indent="-285750" algn="just">
              <a:buFont typeface="Wingdings" panose="05000000000000000000" pitchFamily="2" charset="2"/>
              <a:buChar char="Ø"/>
              <a:defRPr/>
            </a:pPr>
            <a:endParaRPr lang="en-IN" sz="2000" b="1" dirty="0">
              <a:cs typeface="Times New Roman" panose="02020603050405020304" pitchFamily="18" charset="0"/>
            </a:endParaRPr>
          </a:p>
          <a:p>
            <a:pPr marL="0" indent="0" algn="just">
              <a:buNone/>
              <a:defRPr/>
            </a:pPr>
            <a:endParaRPr lang="en-US" sz="20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9DAC95-FA18-4B07-BD0B-6E6F1FC3D12B}" type="slidenum">
              <a:rPr lang="en-US" altLang="en-US">
                <a:solidFill>
                  <a:srgbClr val="898989"/>
                </a:solidFill>
                <a:latin typeface="Calibri" panose="020F0502020204030204" pitchFamily="34" charset="0"/>
              </a:rPr>
              <a:t>49</a:t>
            </a:fld>
            <a:endParaRPr lang="en-US" altLang="en-US">
              <a:solidFill>
                <a:srgbClr val="898989"/>
              </a:solidFill>
              <a:latin typeface="Calibri" panose="020F0502020204030204" pitchFamily="34" charset="0"/>
            </a:endParaRPr>
          </a:p>
        </p:txBody>
      </p:sp>
      <p:sp>
        <p:nvSpPr>
          <p:cNvPr id="7" name="Title 1"/>
          <p:cNvSpPr txBox="1"/>
          <p:nvPr/>
        </p:nvSpPr>
        <p:spPr>
          <a:xfrm>
            <a:off x="2895600" y="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latin typeface="Times New Roman" panose="02020603050405020304" pitchFamily="18" charset="0"/>
                <a:cs typeface="Times New Roman" panose="02020603050405020304" pitchFamily="18" charset="0"/>
              </a:rPr>
              <a:t>Daily Quiz(Cont..) </a:t>
            </a:r>
          </a:p>
        </p:txBody>
      </p:sp>
      <p:sp>
        <p:nvSpPr>
          <p:cNvPr id="2" name="TextBox 1"/>
          <p:cNvSpPr txBox="1"/>
          <p:nvPr/>
        </p:nvSpPr>
        <p:spPr>
          <a:xfrm>
            <a:off x="1778000" y="1098755"/>
            <a:ext cx="8788400" cy="6185535"/>
          </a:xfrm>
          <a:prstGeom prst="rect">
            <a:avLst/>
          </a:prstGeom>
          <a:noFill/>
        </p:spPr>
        <p:txBody>
          <a:bodyPr>
            <a:spAutoFit/>
          </a:bodyPr>
          <a:lstStyle/>
          <a:p>
            <a:pPr algn="just">
              <a:defRPr/>
            </a:pPr>
            <a:r>
              <a:rPr lang="en-US" sz="2200" dirty="0">
                <a:latin typeface="Times New Roman" panose="02020603050405020304" pitchFamily="18" charset="0"/>
                <a:cs typeface="Times New Roman" panose="02020603050405020304" pitchFamily="18" charset="0"/>
              </a:rPr>
              <a:t>Q 16. Which CSS property is used to control the space between lines of text in an element?</a:t>
            </a:r>
          </a:p>
          <a:p>
            <a:pPr indent="516255" algn="just">
              <a:defRPr/>
            </a:pPr>
            <a:r>
              <a:rPr lang="en-US" sz="2200" dirty="0">
                <a:latin typeface="Times New Roman" panose="02020603050405020304" pitchFamily="18" charset="0"/>
                <a:cs typeface="Times New Roman" panose="02020603050405020304" pitchFamily="18" charset="0"/>
              </a:rPr>
              <a:t>A. letter-spacing       B. word-spacing</a:t>
            </a:r>
          </a:p>
          <a:p>
            <a:pPr indent="516255" algn="just">
              <a:defRPr/>
            </a:pPr>
            <a:r>
              <a:rPr lang="en-US" sz="2200" dirty="0">
                <a:latin typeface="Times New Roman" panose="02020603050405020304" pitchFamily="18" charset="0"/>
                <a:cs typeface="Times New Roman" panose="02020603050405020304" pitchFamily="18" charset="0"/>
              </a:rPr>
              <a:t>C. word-spacing      D. text-spacing</a:t>
            </a:r>
          </a:p>
          <a:p>
            <a:pPr algn="just">
              <a:defRPr/>
            </a:pPr>
            <a:r>
              <a:rPr lang="en-US" sz="2200" dirty="0">
                <a:latin typeface="Times New Roman" panose="02020603050405020304" pitchFamily="18" charset="0"/>
                <a:cs typeface="Times New Roman" panose="02020603050405020304" pitchFamily="18" charset="0"/>
              </a:rPr>
              <a:t>Q 17. How can you make text inside an element italic in CSS?</a:t>
            </a:r>
          </a:p>
          <a:p>
            <a:pPr indent="516255" algn="just">
              <a:defRPr/>
            </a:pPr>
            <a:r>
              <a:rPr lang="en-US" sz="2200" dirty="0">
                <a:latin typeface="Times New Roman" panose="02020603050405020304" pitchFamily="18" charset="0"/>
                <a:cs typeface="Times New Roman" panose="02020603050405020304" pitchFamily="18" charset="0"/>
              </a:rPr>
              <a:t>A. text-style: italic;                      B. font-style: italic;</a:t>
            </a:r>
          </a:p>
          <a:p>
            <a:pPr indent="516255" algn="just">
              <a:defRPr/>
            </a:pPr>
            <a:r>
              <a:rPr lang="en-US" sz="2200" dirty="0">
                <a:latin typeface="Times New Roman" panose="02020603050405020304" pitchFamily="18" charset="0"/>
                <a:cs typeface="Times New Roman" panose="02020603050405020304" pitchFamily="18" charset="0"/>
              </a:rPr>
              <a:t>C. text-decoration: italic;     D. font-italic: true;</a:t>
            </a:r>
          </a:p>
          <a:p>
            <a:pPr>
              <a:defRPr/>
            </a:pPr>
            <a:r>
              <a:rPr lang="en-US" sz="2200" dirty="0">
                <a:latin typeface="Times New Roman" panose="02020603050405020304" pitchFamily="18" charset="0"/>
                <a:cs typeface="Times New Roman" panose="02020603050405020304" pitchFamily="18" charset="0"/>
              </a:rPr>
              <a:t>Q 18. Which CSS property is used to create rounded corners on an element's border?</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 border-radius	     B. border-style</a:t>
            </a:r>
          </a:p>
          <a:p>
            <a:pPr>
              <a:defRPr/>
            </a:pPr>
            <a:r>
              <a:rPr lang="en-US" sz="2200" dirty="0">
                <a:latin typeface="Times New Roman" panose="02020603050405020304" pitchFamily="18" charset="0"/>
                <a:cs typeface="Times New Roman" panose="02020603050405020304" pitchFamily="18" charset="0"/>
              </a:rPr>
              <a:t>         C. </a:t>
            </a:r>
            <a:r>
              <a:rPr lang="en-US" sz="2200" dirty="0" err="1">
                <a:latin typeface="Times New Roman" panose="02020603050405020304" pitchFamily="18" charset="0"/>
                <a:cs typeface="Times New Roman" panose="02020603050405020304" pitchFamily="18" charset="0"/>
              </a:rPr>
              <a:t>border-width</a:t>
            </a:r>
            <a:r>
              <a:rPr lang="en-US" sz="2200" dirty="0">
                <a:latin typeface="Times New Roman" panose="02020603050405020304" pitchFamily="18" charset="0"/>
                <a:cs typeface="Times New Roman" panose="02020603050405020304" pitchFamily="18" charset="0"/>
              </a:rPr>
              <a:t>		     D. border-corner-radius</a:t>
            </a:r>
          </a:p>
          <a:p>
            <a:pPr>
              <a:defRPr/>
            </a:pPr>
            <a:r>
              <a:rPr lang="en-US" sz="2200" dirty="0">
                <a:latin typeface="Times New Roman" panose="02020603050405020304" pitchFamily="18" charset="0"/>
                <a:cs typeface="Times New Roman" panose="02020603050405020304" pitchFamily="18" charset="0"/>
              </a:rPr>
              <a:t>Q 19. The CSS property "text-align" is used to:</a:t>
            </a:r>
          </a:p>
          <a:p>
            <a:pPr indent="633730">
              <a:defRPr/>
            </a:pPr>
            <a:r>
              <a:rPr lang="en-US" sz="2200" dirty="0">
                <a:latin typeface="Times New Roman" panose="02020603050405020304" pitchFamily="18" charset="0"/>
                <a:cs typeface="Times New Roman" panose="02020603050405020304" pitchFamily="18" charset="0"/>
              </a:rPr>
              <a:t>A. Set the color of the text inside an element. 		      </a:t>
            </a:r>
          </a:p>
          <a:p>
            <a:pPr indent="633730">
              <a:defRPr/>
            </a:pPr>
            <a:r>
              <a:rPr lang="en-US" sz="2200" dirty="0">
                <a:latin typeface="Times New Roman" panose="02020603050405020304" pitchFamily="18" charset="0"/>
                <a:cs typeface="Times New Roman" panose="02020603050405020304" pitchFamily="18" charset="0"/>
              </a:rPr>
              <a:t>B. Control the alignment of an element's border</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C. Align the content of an element to the left, right, center, or justify</a:t>
            </a:r>
          </a:p>
          <a:p>
            <a:pPr indent="633730">
              <a:defRPr/>
            </a:pPr>
            <a:r>
              <a:rPr lang="en-US" sz="2200" dirty="0">
                <a:latin typeface="Times New Roman" panose="02020603050405020304" pitchFamily="18" charset="0"/>
                <a:cs typeface="Times New Roman" panose="02020603050405020304" pitchFamily="18" charset="0"/>
              </a:rPr>
              <a:t>D. Define the font size of an element's text.</a:t>
            </a:r>
          </a:p>
          <a:p>
            <a:pPr algn="just">
              <a:defRPr/>
            </a:pP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
        <p:nvSpPr>
          <p:cNvPr id="9" name="Google Shape;154;p18"/>
          <p:cNvSpPr>
            <a:spLocks noGrp="1"/>
          </p:cNvSpPr>
          <p:nvPr>
            <p:ph type="ftr" sz="quarter" idx="11"/>
          </p:nvPr>
        </p:nvSpPr>
        <p:spPr>
          <a:xfrm>
            <a:off x="3962400" y="6400801"/>
            <a:ext cx="5029200" cy="365125"/>
          </a:xfrm>
        </p:spPr>
        <p:txBody>
          <a:bodyPr spcFirstLastPara="1" vert="horz" wrap="square" lIns="91425" tIns="45700" rIns="91425" bIns="45700" rtlCol="0" anchor="ctr" anchorCtr="0">
            <a:noAutofit/>
          </a:bodyPr>
          <a:lstStyle/>
          <a:p>
            <a:pPr>
              <a:defRPr/>
            </a:pPr>
            <a:r>
              <a:rPr lang="fi-FI" altLang="en-US"/>
              <a:t>Rajat Kumar             ACSE0505 (Web Tech)                Unit 3</a:t>
            </a:r>
            <a:endParaRPr lang="en-IN" altLang="en-US" dirty="0"/>
          </a:p>
        </p:txBody>
      </p:sp>
      <p:sp>
        <p:nvSpPr>
          <p:cNvPr id="11" name="Google Shape;150;p18"/>
          <p:cNvSpPr>
            <a:spLocks noGrp="1"/>
          </p:cNvSpPr>
          <p:nvPr>
            <p:ph type="dt" sz="quarter" idx="10"/>
          </p:nvPr>
        </p:nvSpPr>
        <p:spPr/>
        <p:txBody>
          <a:bodyPr spcFirstLastPara="1" vert="horz" wrap="square" lIns="91425" tIns="45700" rIns="91425" bIns="45700" rtlCol="0" anchor="ctr" anchorCtr="0">
            <a:noAutofit/>
          </a:bodyPr>
          <a:lstStyle/>
          <a:p>
            <a:pPr>
              <a:defRPr/>
            </a:pPr>
            <a:fld id="{EF228B39-C557-45E3-B94C-FA871B51140C}" type="datetime1">
              <a:rPr lang="en-US" smtClean="0"/>
              <a:t>1/7/2025</a:t>
            </a:fld>
            <a:endParaRPr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6900" y="990600"/>
            <a:ext cx="8058150" cy="5334000"/>
          </a:xfrm>
        </p:spPr>
        <p:txBody>
          <a:bodyPr rtlCol="0"/>
          <a:lstStyle/>
          <a:p>
            <a:pPr indent="-457200">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Topic Links</a:t>
            </a:r>
          </a:p>
          <a:p>
            <a:pPr indent="-457200">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MCQ (End of Unit)</a:t>
            </a:r>
          </a:p>
          <a:p>
            <a:pPr indent="-457200">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Glossary Questions</a:t>
            </a:r>
          </a:p>
          <a:p>
            <a:pPr indent="-457200">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Old Question Papers (Sessional + University)</a:t>
            </a:r>
          </a:p>
          <a:p>
            <a:pPr indent="-457200">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Reference</a:t>
            </a:r>
          </a:p>
          <a:p>
            <a:pPr indent="-457200">
              <a:buFont typeface="Arial" panose="020B0604020202020204" pitchFamily="34" charset="0"/>
              <a:buAutoNum type="arabicPlain" startAt="23"/>
              <a:defRPr/>
            </a:pPr>
            <a:r>
              <a:rPr lang="en-US" sz="2400" dirty="0">
                <a:latin typeface="Times New Roman" panose="02020603050405020304" pitchFamily="18" charset="0"/>
                <a:cs typeface="Times New Roman" panose="02020603050405020304" pitchFamily="18" charset="0"/>
              </a:rPr>
              <a:t>Recap of Unit</a:t>
            </a:r>
          </a:p>
          <a:p>
            <a:pPr fontAlgn="auto">
              <a:lnSpc>
                <a:spcPct val="150000"/>
              </a:lnSpc>
              <a:defRPr/>
            </a:pPr>
            <a:endParaRPr lang="en-US" sz="2400" dirty="0">
              <a:latin typeface="Times New Roman" panose="02020603050405020304" pitchFamily="18" charset="0"/>
              <a:cs typeface="Times New Roman" panose="02020603050405020304" pitchFamily="18" charset="0"/>
            </a:endParaRPr>
          </a:p>
        </p:txBody>
      </p:sp>
      <p:sp>
        <p:nvSpPr>
          <p:cNvPr id="7171" name="Footer Placeholder 4"/>
          <p:cNvSpPr>
            <a:spLocks noGrp="1"/>
          </p:cNvSpPr>
          <p:nvPr>
            <p:ph type="ftr" sz="quarter" idx="12"/>
          </p:nvPr>
        </p:nvSpPr>
        <p:spPr>
          <a:xfrm>
            <a:off x="4225926" y="6356351"/>
            <a:ext cx="55276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172" name="Slide Number Placeholder 1"/>
          <p:cNvSpPr>
            <a:spLocks noGrp="1"/>
          </p:cNvSpPr>
          <p:nvPr>
            <p:ph type="sldNum" sz="quarter" idx="13"/>
          </p:nvPr>
        </p:nvSpPr>
        <p:spPr bwMode="auto">
          <a:xfrm>
            <a:off x="8077200" y="6340476"/>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t>5</a:t>
            </a:fld>
            <a:endParaRPr lang="en-US" altLang="en-US" dirty="0">
              <a:solidFill>
                <a:srgbClr val="898989"/>
              </a:solidFill>
            </a:endParaRPr>
          </a:p>
        </p:txBody>
      </p:sp>
      <p:sp>
        <p:nvSpPr>
          <p:cNvPr id="11" name="Title 1"/>
          <p:cNvSpPr txBox="1"/>
          <p:nvPr/>
        </p:nvSpPr>
        <p:spPr>
          <a:xfrm>
            <a:off x="2826109" y="0"/>
            <a:ext cx="7802562" cy="88582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normAutofit/>
          </a:bodyPr>
          <a:lstStyle/>
          <a:p>
            <a:pPr algn="ctr">
              <a:lnSpc>
                <a:spcPct val="90000"/>
              </a:lnSpc>
              <a:defRPr/>
            </a:pPr>
            <a:r>
              <a:rPr lang="en-US" sz="3200" b="1" dirty="0">
                <a:latin typeface="Times New Roman" panose="02020603050405020304" pitchFamily="18" charset="0"/>
                <a:cs typeface="Times New Roman" panose="02020603050405020304" pitchFamily="18" charset="0"/>
              </a:rPr>
              <a:t>Conti…</a:t>
            </a:r>
            <a:endParaRPr lang="en-IN" sz="3200" b="1" dirty="0">
              <a:latin typeface="Times New Roman" panose="02020603050405020304" pitchFamily="18" charset="0"/>
              <a:cs typeface="Times New Roman" panose="02020603050405020304" pitchFamily="18" charset="0"/>
            </a:endParaRPr>
          </a:p>
        </p:txBody>
      </p:sp>
      <p:sp>
        <p:nvSpPr>
          <p:cNvPr id="7175" name="Slide Number Placeholder 3"/>
          <p:cNvSpPr txBox="1"/>
          <p:nvPr/>
        </p:nvSpPr>
        <p:spPr bwMode="auto">
          <a:xfrm>
            <a:off x="9167812" y="6492876"/>
            <a:ext cx="1957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ct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ts val="1400"/>
              <a:buFont typeface="Arial" panose="020B0604020202020204" pitchFamily="34" charset="0"/>
              <a:buNone/>
            </a:pP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62985858-DBFD-4B8E-99B2-7CADCC9F97E7}" type="datetime1">
              <a:rPr lang="en-US" smtClean="0"/>
              <a:t>1/7/2025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817564"/>
            <a:ext cx="8229600" cy="5202237"/>
          </a:xfrm>
        </p:spPr>
        <p:txBody>
          <a:bodyPr rtlCol="0">
            <a:normAutofit/>
          </a:bodyPr>
          <a:lstStyle/>
          <a:p>
            <a:pPr marL="285750" indent="-285750" algn="just">
              <a:buFont typeface="Wingdings" panose="05000000000000000000" pitchFamily="2" charset="2"/>
              <a:buChar char="Ø"/>
              <a:defRPr/>
            </a:pPr>
            <a:endParaRPr lang="en-IN" sz="2000" b="1" dirty="0">
              <a:cs typeface="Times New Roman" panose="02020603050405020304" pitchFamily="18" charset="0"/>
            </a:endParaRPr>
          </a:p>
          <a:p>
            <a:pPr marL="0" indent="0" algn="just">
              <a:buNone/>
              <a:defRPr/>
            </a:pPr>
            <a:endParaRPr lang="en-US" sz="20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04CFCD7-C1C5-4314-89D3-B71BF2878A4B}" type="slidenum">
              <a:rPr lang="en-US" altLang="en-US">
                <a:solidFill>
                  <a:srgbClr val="898989"/>
                </a:solidFill>
                <a:latin typeface="Calibri" panose="020F0502020204030204" pitchFamily="34" charset="0"/>
              </a:rPr>
              <a:t>50</a:t>
            </a:fld>
            <a:endParaRPr lang="en-US" altLang="en-US">
              <a:solidFill>
                <a:srgbClr val="898989"/>
              </a:solidFill>
              <a:latin typeface="Calibri" panose="020F0502020204030204" pitchFamily="34" charset="0"/>
            </a:endParaRPr>
          </a:p>
        </p:txBody>
      </p:sp>
      <p:sp>
        <p:nvSpPr>
          <p:cNvPr id="7" name="Title 1"/>
          <p:cNvSpPr txBox="1"/>
          <p:nvPr/>
        </p:nvSpPr>
        <p:spPr>
          <a:xfrm>
            <a:off x="2895600" y="0"/>
            <a:ext cx="7772400" cy="6858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000" dirty="0">
                <a:latin typeface="Times New Roman" panose="02020603050405020304" pitchFamily="18" charset="0"/>
                <a:cs typeface="Times New Roman" panose="02020603050405020304" pitchFamily="18" charset="0"/>
              </a:rPr>
              <a:t>Daily Quiz (Cont..)</a:t>
            </a:r>
          </a:p>
        </p:txBody>
      </p:sp>
      <p:sp>
        <p:nvSpPr>
          <p:cNvPr id="2" name="TextBox 1"/>
          <p:cNvSpPr txBox="1"/>
          <p:nvPr/>
        </p:nvSpPr>
        <p:spPr>
          <a:xfrm>
            <a:off x="1701800" y="1531374"/>
            <a:ext cx="8788400" cy="2461260"/>
          </a:xfrm>
          <a:prstGeom prst="rect">
            <a:avLst/>
          </a:prstGeom>
          <a:noFill/>
        </p:spPr>
        <p:txBody>
          <a:bodyPr>
            <a:spAutoFit/>
          </a:bodyPr>
          <a:lstStyle/>
          <a:p>
            <a:pPr algn="just">
              <a:defRPr/>
            </a:pPr>
            <a:r>
              <a:rPr lang="en-US" sz="2200" dirty="0">
                <a:latin typeface="Times New Roman" panose="02020603050405020304" pitchFamily="18" charset="0"/>
                <a:cs typeface="Times New Roman" panose="02020603050405020304" pitchFamily="18" charset="0"/>
              </a:rPr>
              <a:t>Q 20. How can you apply a 1-pixel solid red border to an element with the class "box" in CSS??</a:t>
            </a:r>
          </a:p>
          <a:p>
            <a:pPr algn="just">
              <a:defRPr/>
            </a:pPr>
            <a:endParaRPr lang="en-US" sz="2200" dirty="0">
              <a:latin typeface="Times New Roman" panose="02020603050405020304" pitchFamily="18" charset="0"/>
              <a:cs typeface="Times New Roman" panose="02020603050405020304" pitchFamily="18" charset="0"/>
            </a:endParaRPr>
          </a:p>
          <a:p>
            <a:pPr indent="516255" algn="just">
              <a:defRPr/>
            </a:pPr>
            <a:r>
              <a:rPr lang="en-US" sz="2200" dirty="0">
                <a:latin typeface="Times New Roman" panose="02020603050405020304" pitchFamily="18" charset="0"/>
                <a:cs typeface="Times New Roman" panose="02020603050405020304" pitchFamily="18" charset="0"/>
              </a:rPr>
              <a:t>A. .box { border: solid red 1px; }</a:t>
            </a:r>
          </a:p>
          <a:p>
            <a:pPr indent="516255" algn="just">
              <a:defRPr/>
            </a:pPr>
            <a:r>
              <a:rPr lang="en-US" sz="2200" dirty="0">
                <a:latin typeface="Times New Roman" panose="02020603050405020304" pitchFamily="18" charset="0"/>
                <a:cs typeface="Times New Roman" panose="02020603050405020304" pitchFamily="18" charset="0"/>
              </a:rPr>
              <a:t>B. .box { border: 1px red solid; }</a:t>
            </a:r>
          </a:p>
          <a:p>
            <a:pPr indent="516255" algn="just">
              <a:defRPr/>
            </a:pPr>
            <a:r>
              <a:rPr lang="en-US" sz="2200" dirty="0">
                <a:latin typeface="Times New Roman" panose="02020603050405020304" pitchFamily="18" charset="0"/>
                <a:cs typeface="Times New Roman" panose="02020603050405020304" pitchFamily="18" charset="0"/>
              </a:rPr>
              <a:t>C. .box { border: red 1px solid; }</a:t>
            </a:r>
          </a:p>
          <a:p>
            <a:pPr indent="516255" algn="just">
              <a:defRPr/>
            </a:pPr>
            <a:r>
              <a:rPr lang="en-US" sz="2200" dirty="0">
                <a:latin typeface="Times New Roman" panose="02020603050405020304" pitchFamily="18" charset="0"/>
                <a:cs typeface="Times New Roman" panose="02020603050405020304" pitchFamily="18" charset="0"/>
              </a:rPr>
              <a:t>D. .box { border: 1px solid red; }</a:t>
            </a:r>
          </a:p>
        </p:txBody>
      </p:sp>
      <p:sp>
        <p:nvSpPr>
          <p:cNvPr id="9" name="Google Shape;154;p18"/>
          <p:cNvSpPr>
            <a:spLocks noGrp="1"/>
          </p:cNvSpPr>
          <p:nvPr>
            <p:ph type="ftr" sz="quarter" idx="11"/>
          </p:nvPr>
        </p:nvSpPr>
        <p:spPr>
          <a:xfrm>
            <a:off x="3962400" y="6400801"/>
            <a:ext cx="5257800" cy="365125"/>
          </a:xfrm>
        </p:spPr>
        <p:txBody>
          <a:bodyPr spcFirstLastPara="1" vert="horz" wrap="square" lIns="91425" tIns="45700" rIns="91425" bIns="45700" rtlCol="0" anchor="ctr" anchorCtr="0">
            <a:noAutofit/>
          </a:bodyPr>
          <a:lstStyle/>
          <a:p>
            <a:pPr>
              <a:defRPr/>
            </a:pPr>
            <a:r>
              <a:rPr lang="fi-FI" altLang="en-US"/>
              <a:t>Rajat Kumar             ACSE0505 (Web Tech)                Unit 3</a:t>
            </a:r>
            <a:endParaRPr lang="en-IN" altLang="en-US" dirty="0"/>
          </a:p>
        </p:txBody>
      </p:sp>
      <p:sp>
        <p:nvSpPr>
          <p:cNvPr id="11" name="Google Shape;150;p18"/>
          <p:cNvSpPr>
            <a:spLocks noGrp="1"/>
          </p:cNvSpPr>
          <p:nvPr>
            <p:ph type="dt" sz="quarter" idx="10"/>
          </p:nvPr>
        </p:nvSpPr>
        <p:spPr/>
        <p:txBody>
          <a:bodyPr spcFirstLastPara="1" vert="horz" wrap="square" lIns="91425" tIns="45700" rIns="91425" bIns="45700" rtlCol="0" anchor="ctr" anchorCtr="0">
            <a:noAutofit/>
          </a:bodyPr>
          <a:lstStyle/>
          <a:p>
            <a:pPr>
              <a:defRPr/>
            </a:pPr>
            <a:fld id="{DF5D6D0E-95EA-4082-BFA5-F299C8F163C2}" type="datetime1">
              <a:rPr lang="en-US" smtClean="0"/>
              <a:t>1/7/2025</a:t>
            </a:fld>
            <a:endParaRPr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85496"/>
            <a:ext cx="8305800" cy="5415305"/>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sym typeface="+mn-ea"/>
              </a:rPr>
              <a:t>A font is a mapping from code points to glyphs</a:t>
            </a:r>
            <a:r>
              <a:rPr lang="en-IN" altLang="en-US" sz="2400" dirty="0">
                <a:latin typeface="Times New Roman" panose="02020603050405020304" pitchFamily="18" charset="0"/>
                <a:cs typeface="Times New Roman" panose="02020603050405020304" pitchFamily="18" charset="0"/>
                <a:sym typeface="+mn-ea"/>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IN" alt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C7FB212-324A-4CD0-84D0-163CF5DFD107}" type="datetime1">
              <a:rPr lang="en-US" smtClean="0"/>
              <a:t>1/7/2025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51</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endParaRPr lang="en-US" sz="2800" dirty="0"/>
          </a:p>
          <a:p>
            <a:r>
              <a:rPr lang="en-US" sz="3200" dirty="0"/>
              <a:t>                   </a:t>
            </a:r>
            <a:r>
              <a:rPr lang="en-IN" sz="3200" b="1" dirty="0">
                <a:latin typeface="Times New Roman" panose="02020603050405020304" pitchFamily="18" charset="0"/>
                <a:cs typeface="Times New Roman" panose="02020603050405020304" pitchFamily="18" charset="0"/>
                <a:sym typeface="+mn-ea"/>
              </a:rPr>
              <a:t>Concept of CSS 3:CSS Styling</a:t>
            </a:r>
            <a:r>
              <a:rPr lang="en-US" sz="3200" dirty="0"/>
              <a:t> </a:t>
            </a:r>
          </a:p>
          <a:p>
            <a:endParaRPr lang="en-US" sz="2800" dirty="0"/>
          </a:p>
        </p:txBody>
      </p:sp>
      <p:sp>
        <p:nvSpPr>
          <p:cNvPr id="12" name="Footer Placeholder 4"/>
          <p:cNvSpPr txBox="1"/>
          <p:nvPr/>
        </p:nvSpPr>
        <p:spPr>
          <a:xfrm>
            <a:off x="3352800" y="644534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t>Deepshikha</a:t>
            </a:r>
            <a:r>
              <a:rPr lang="en-US" dirty="0"/>
              <a:t>                   WT               Unit-</a:t>
            </a:r>
            <a:r>
              <a:rPr lang="en-IN" altLang="en-US" dirty="0"/>
              <a:t>3</a:t>
            </a:r>
          </a:p>
        </p:txBody>
      </p:sp>
      <p:pic>
        <p:nvPicPr>
          <p:cNvPr id="38916" name="Picture 4" descr="LineOType"/>
          <p:cNvPicPr>
            <a:picLocks noChangeAspect="1" noChangeArrowheads="1"/>
          </p:cNvPicPr>
          <p:nvPr/>
        </p:nvPicPr>
        <p:blipFill>
          <a:blip r:embed="rId2"/>
          <a:srcRect/>
          <a:stretch>
            <a:fillRect/>
          </a:stretch>
        </p:blipFill>
        <p:spPr bwMode="auto">
          <a:xfrm>
            <a:off x="2209800" y="2979738"/>
            <a:ext cx="7620000" cy="266384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FD6D7525-5871-4CDC-4999-EDD11DCB973B}"/>
              </a:ext>
            </a:extLst>
          </p:cNvPr>
          <p:cNvSpPr>
            <a:spLocks noGrp="1"/>
          </p:cNvSpPr>
          <p:nvPr>
            <p:ph type="ftr" sz="quarter" idx="11"/>
          </p:nvPr>
        </p:nvSpPr>
        <p:spPr/>
        <p:txBody>
          <a:bodyPr/>
          <a:lstStyle/>
          <a:p>
            <a:r>
              <a:rPr lang="fi-FI"/>
              <a:t>Rajat Kumar             ACSE0505 (Web Tech)                Unit 3</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14401"/>
            <a:ext cx="8305800" cy="5415305"/>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sym typeface="+mn-ea"/>
              </a:rPr>
              <a:t>A </a:t>
            </a:r>
            <a:r>
              <a:rPr lang="en-US" sz="2400" dirty="0">
                <a:solidFill>
                  <a:schemeClr val="hlink"/>
                </a:solidFill>
                <a:latin typeface="Times New Roman" panose="02020603050405020304" pitchFamily="18" charset="0"/>
                <a:cs typeface="Times New Roman" panose="02020603050405020304" pitchFamily="18" charset="0"/>
                <a:sym typeface="+mn-ea"/>
              </a:rPr>
              <a:t>font family</a:t>
            </a:r>
            <a:r>
              <a:rPr lang="en-US" sz="2400" dirty="0">
                <a:latin typeface="Times New Roman" panose="02020603050405020304" pitchFamily="18" charset="0"/>
                <a:cs typeface="Times New Roman" panose="02020603050405020304" pitchFamily="18" charset="0"/>
                <a:sym typeface="+mn-ea"/>
              </a:rPr>
              <a:t> is a collection of related fonts (typically differ in</a:t>
            </a:r>
          </a:p>
          <a:p>
            <a:pPr marL="0" indent="0">
              <a:buNone/>
            </a:pPr>
            <a:r>
              <a:rPr lang="en-US" sz="2400" dirty="0">
                <a:latin typeface="Times New Roman" panose="02020603050405020304" pitchFamily="18" charset="0"/>
                <a:cs typeface="Times New Roman" panose="02020603050405020304" pitchFamily="18" charset="0"/>
                <a:sym typeface="+mn-ea"/>
              </a:rPr>
              <a:t> size, weight, etc.)</a:t>
            </a:r>
          </a:p>
          <a:p>
            <a:pPr marL="0" indent="0">
              <a:buNone/>
            </a:pPr>
            <a:endParaRPr lang="en-US" sz="2400" dirty="0">
              <a:latin typeface="Times New Roman" panose="02020603050405020304" pitchFamily="18" charset="0"/>
              <a:cs typeface="Times New Roman" panose="02020603050405020304" pitchFamily="18" charset="0"/>
              <a:sym typeface="+mn-ea"/>
            </a:endParaRPr>
          </a:p>
          <a:p>
            <a:pPr marL="0" indent="0">
              <a:buNone/>
            </a:pP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mn-ea"/>
              </a:rPr>
              <a:t>font-family property can accept a list of families, including </a:t>
            </a:r>
            <a:r>
              <a:rPr lang="en-US" sz="2400" dirty="0">
                <a:solidFill>
                  <a:schemeClr val="hlink"/>
                </a:solidFill>
                <a:latin typeface="Times New Roman" panose="02020603050405020304" pitchFamily="18" charset="0"/>
                <a:cs typeface="Times New Roman" panose="02020603050405020304" pitchFamily="18" charset="0"/>
                <a:sym typeface="+mn-ea"/>
              </a:rPr>
              <a:t>generic</a:t>
            </a:r>
            <a:r>
              <a:rPr lang="en-US" sz="2400" dirty="0">
                <a:latin typeface="Times New Roman" panose="02020603050405020304" pitchFamily="18" charset="0"/>
                <a:cs typeface="Times New Roman" panose="02020603050405020304" pitchFamily="18" charset="0"/>
                <a:sym typeface="+mn-ea"/>
              </a:rPr>
              <a:t> font families</a:t>
            </a:r>
          </a:p>
          <a:p>
            <a:pPr marL="0" indent="0">
              <a:buNone/>
            </a:pPr>
            <a:endParaRPr lang="en-US" sz="2400" dirty="0">
              <a:latin typeface="Times New Roman" panose="02020603050405020304" pitchFamily="18" charset="0"/>
              <a:cs typeface="Times New Roman" panose="02020603050405020304" pitchFamily="18" charset="0"/>
              <a:sym typeface="+mn-ea"/>
            </a:endParaRPr>
          </a:p>
          <a:p>
            <a:pPr marL="0" indent="0">
              <a:buNone/>
            </a:pPr>
            <a:endParaRPr lang="en-US" sz="2400" dirty="0">
              <a:latin typeface="Times New Roman" panose="02020603050405020304" pitchFamily="18" charset="0"/>
              <a:cs typeface="Times New Roman" panose="02020603050405020304" pitchFamily="18" charset="0"/>
              <a:sym typeface="+mn-ea"/>
            </a:endParaRPr>
          </a:p>
          <a:p>
            <a:pPr marL="0" indent="0">
              <a:buNone/>
            </a:pPr>
            <a:r>
              <a:rPr lang="en-US" sz="2400">
                <a:solidFill>
                  <a:srgbClr val="008080"/>
                </a:solidFill>
                <a:sym typeface="+mn-ea"/>
              </a:rPr>
              <a:t>first choice font</a:t>
            </a:r>
            <a:endParaRPr lang="en-US" sz="2400">
              <a:solidFill>
                <a:srgbClr val="008080"/>
              </a:solidFill>
            </a:endParaRPr>
          </a:p>
          <a:p>
            <a:pPr marL="0" indent="0">
              <a:buNone/>
            </a:pPr>
            <a:endParaRPr lang="en-US" sz="2400" dirty="0">
              <a:latin typeface="Times New Roman" panose="02020603050405020304" pitchFamily="18" charset="0"/>
              <a:cs typeface="Times New Roman" panose="02020603050405020304" pitchFamily="18" charset="0"/>
              <a:sym typeface="+mn-ea"/>
            </a:endParaRPr>
          </a:p>
          <a:p>
            <a:pPr marL="0" indent="0">
              <a:buNone/>
            </a:pPr>
            <a:r>
              <a:rPr lang="en-US" sz="2400" dirty="0">
                <a:latin typeface="Times New Roman" panose="02020603050405020304" pitchFamily="18" charset="0"/>
                <a:cs typeface="Times New Roman" panose="02020603050405020304" pitchFamily="18" charset="0"/>
              </a:rPr>
              <a:t>`</a:t>
            </a:r>
          </a:p>
        </p:txBody>
      </p:sp>
      <p:sp>
        <p:nvSpPr>
          <p:cNvPr id="4" name="Date Placeholder 3"/>
          <p:cNvSpPr>
            <a:spLocks noGrp="1"/>
          </p:cNvSpPr>
          <p:nvPr>
            <p:ph type="dt" sz="half" idx="10"/>
          </p:nvPr>
        </p:nvSpPr>
        <p:spPr/>
        <p:txBody>
          <a:bodyPr/>
          <a:lstStyle/>
          <a:p>
            <a:fld id="{E32930F8-2DC3-4778-B776-8160B24D17AF}" type="datetime1">
              <a:rPr lang="en-US" smtClean="0"/>
              <a:t>1/7/2025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52</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endParaRPr lang="en-US" sz="2800" dirty="0"/>
          </a:p>
          <a:p>
            <a:r>
              <a:rPr lang="en-US" sz="3200" dirty="0"/>
              <a:t>             </a:t>
            </a:r>
          </a:p>
          <a:p>
            <a:r>
              <a:rPr lang="en-IN" sz="3200" b="1" dirty="0">
                <a:latin typeface="Times New Roman" panose="02020603050405020304" pitchFamily="18" charset="0"/>
                <a:cs typeface="Times New Roman" panose="02020603050405020304" pitchFamily="18" charset="0"/>
                <a:sym typeface="+mn-ea"/>
              </a:rPr>
              <a:t>Concept of CSS 3:CSS Styling</a:t>
            </a:r>
            <a:endParaRPr lang="en-US" sz="3200" dirty="0">
              <a:latin typeface="Times New Roman" panose="02020603050405020304" pitchFamily="18" charset="0"/>
              <a:cs typeface="Times New Roman" panose="02020603050405020304" pitchFamily="18" charset="0"/>
            </a:endParaRPr>
          </a:p>
          <a:p>
            <a:endParaRPr lang="en-US" sz="3200" dirty="0"/>
          </a:p>
          <a:p>
            <a:endParaRPr lang="en-US" sz="2800" dirty="0"/>
          </a:p>
        </p:txBody>
      </p:sp>
      <p:sp>
        <p:nvSpPr>
          <p:cNvPr id="12" name="Footer Placeholder 4"/>
          <p:cNvSpPr txBox="1"/>
          <p:nvPr/>
        </p:nvSpPr>
        <p:spPr>
          <a:xfrm>
            <a:off x="3352800" y="644534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t>Deepshikha</a:t>
            </a:r>
            <a:r>
              <a:rPr lang="en-US" dirty="0"/>
              <a:t>                  WT               Unit-</a:t>
            </a:r>
            <a:r>
              <a:rPr lang="en-IN" altLang="en-US" dirty="0"/>
              <a:t>3</a:t>
            </a:r>
          </a:p>
        </p:txBody>
      </p:sp>
      <p:pic>
        <p:nvPicPr>
          <p:cNvPr id="40965" name="Picture 4"/>
          <p:cNvPicPr>
            <a:picLocks noChangeAspect="1" noChangeArrowheads="1"/>
          </p:cNvPicPr>
          <p:nvPr/>
        </p:nvPicPr>
        <p:blipFill>
          <a:blip r:embed="rId2"/>
          <a:srcRect/>
          <a:stretch>
            <a:fillRect/>
          </a:stretch>
        </p:blipFill>
        <p:spPr bwMode="auto">
          <a:xfrm>
            <a:off x="2452370" y="2380615"/>
            <a:ext cx="5002530" cy="509270"/>
          </a:xfrm>
          <a:prstGeom prst="rect">
            <a:avLst/>
          </a:prstGeom>
          <a:noFill/>
          <a:ln w="9525">
            <a:noFill/>
            <a:miter lim="800000"/>
            <a:headEnd/>
            <a:tailEnd/>
          </a:ln>
        </p:spPr>
      </p:pic>
      <p:pic>
        <p:nvPicPr>
          <p:cNvPr id="40966" name="Picture 5"/>
          <p:cNvPicPr>
            <a:picLocks noChangeAspect="1" noChangeArrowheads="1"/>
          </p:cNvPicPr>
          <p:nvPr/>
        </p:nvPicPr>
        <p:blipFill>
          <a:blip r:embed="rId3"/>
          <a:srcRect/>
          <a:stretch>
            <a:fillRect/>
          </a:stretch>
        </p:blipFill>
        <p:spPr bwMode="auto">
          <a:xfrm>
            <a:off x="2133600" y="3611880"/>
            <a:ext cx="7650480" cy="79883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3A0B6554-C00B-922D-47A6-AF32E2968803}"/>
              </a:ext>
            </a:extLst>
          </p:cNvPr>
          <p:cNvSpPr>
            <a:spLocks noGrp="1"/>
          </p:cNvSpPr>
          <p:nvPr>
            <p:ph type="ftr" sz="quarter" idx="11"/>
          </p:nvPr>
        </p:nvSpPr>
        <p:spPr/>
        <p:txBody>
          <a:bodyPr/>
          <a:lstStyle/>
          <a:p>
            <a:r>
              <a:rPr lang="fi-FI"/>
              <a:t>Rajat Kumar             ACSE0505 (Web Tech)                Unit 3</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85496"/>
            <a:ext cx="8305800" cy="5415305"/>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sym typeface="+mn-ea"/>
              </a:rPr>
              <a:t>A </a:t>
            </a:r>
            <a:r>
              <a:rPr lang="en-US" sz="2400" dirty="0">
                <a:solidFill>
                  <a:schemeClr val="hlink"/>
                </a:solidFill>
                <a:latin typeface="Times New Roman" panose="02020603050405020304" pitchFamily="18" charset="0"/>
                <a:cs typeface="Times New Roman" panose="02020603050405020304" pitchFamily="18" charset="0"/>
                <a:sym typeface="+mn-ea"/>
              </a:rPr>
              <a:t>font family</a:t>
            </a:r>
            <a:r>
              <a:rPr lang="en-US" sz="2400" dirty="0">
                <a:latin typeface="Times New Roman" panose="02020603050405020304" pitchFamily="18" charset="0"/>
                <a:cs typeface="Times New Roman" panose="02020603050405020304" pitchFamily="18" charset="0"/>
                <a:sym typeface="+mn-ea"/>
              </a:rPr>
              <a:t> is a collection of related fonts (typically differ in size, weight, etc.)</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sym typeface="+mn-ea"/>
              </a:rPr>
              <a:t>font-family property can accept a list of families, including </a:t>
            </a:r>
            <a:r>
              <a:rPr lang="en-US" sz="2400" dirty="0">
                <a:solidFill>
                  <a:schemeClr val="hlink"/>
                </a:solidFill>
                <a:latin typeface="Times New Roman" panose="02020603050405020304" pitchFamily="18" charset="0"/>
                <a:cs typeface="Times New Roman" panose="02020603050405020304" pitchFamily="18" charset="0"/>
                <a:sym typeface="+mn-ea"/>
              </a:rPr>
              <a:t>generic</a:t>
            </a:r>
            <a:r>
              <a:rPr lang="en-US" sz="2400" dirty="0">
                <a:latin typeface="Times New Roman" panose="02020603050405020304" pitchFamily="18" charset="0"/>
                <a:cs typeface="Times New Roman" panose="02020603050405020304" pitchFamily="18" charset="0"/>
                <a:sym typeface="+mn-ea"/>
              </a:rPr>
              <a:t> font families</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IN" alt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B1E383B-3CBA-4075-80EE-12D7E1FE6346}" type="datetime1">
              <a:rPr lang="en-US" smtClean="0"/>
              <a:t>1/7/2025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53</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endParaRPr lang="en-US" sz="2800" dirty="0"/>
          </a:p>
          <a:p>
            <a:r>
              <a:rPr lang="en-US" sz="3200" dirty="0"/>
              <a:t>                    </a:t>
            </a:r>
            <a:r>
              <a:rPr lang="en-IN" sz="3200" b="1" dirty="0">
                <a:latin typeface="Times New Roman" panose="02020603050405020304" pitchFamily="18" charset="0"/>
                <a:cs typeface="Times New Roman" panose="02020603050405020304" pitchFamily="18" charset="0"/>
                <a:sym typeface="+mn-ea"/>
              </a:rPr>
              <a:t>Concept of CSS 3:CSS Styling</a:t>
            </a:r>
            <a:endParaRPr lang="en-US" sz="3200" dirty="0"/>
          </a:p>
          <a:p>
            <a:endParaRPr lang="en-US" sz="2800" dirty="0"/>
          </a:p>
        </p:txBody>
      </p:sp>
      <p:sp>
        <p:nvSpPr>
          <p:cNvPr id="12" name="Footer Placeholder 4"/>
          <p:cNvSpPr txBox="1"/>
          <p:nvPr/>
        </p:nvSpPr>
        <p:spPr>
          <a:xfrm>
            <a:off x="3352800" y="644534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t>Depshikha</a:t>
            </a:r>
            <a:r>
              <a:rPr lang="en-US" dirty="0"/>
              <a:t>                    WT               Unit-</a:t>
            </a:r>
            <a:r>
              <a:rPr lang="en-IN" altLang="en-US" dirty="0"/>
              <a:t>3</a:t>
            </a:r>
          </a:p>
        </p:txBody>
      </p:sp>
      <p:pic>
        <p:nvPicPr>
          <p:cNvPr id="43013" name="Picture 4"/>
          <p:cNvPicPr>
            <a:picLocks noChangeAspect="1" noChangeArrowheads="1"/>
          </p:cNvPicPr>
          <p:nvPr/>
        </p:nvPicPr>
        <p:blipFill>
          <a:blip r:embed="rId2"/>
          <a:srcRect/>
          <a:stretch>
            <a:fillRect/>
          </a:stretch>
        </p:blipFill>
        <p:spPr bwMode="auto">
          <a:xfrm>
            <a:off x="2438401" y="3714752"/>
            <a:ext cx="5002213" cy="357190"/>
          </a:xfrm>
          <a:prstGeom prst="rect">
            <a:avLst/>
          </a:prstGeom>
          <a:noFill/>
          <a:ln w="9525">
            <a:noFill/>
            <a:miter lim="800000"/>
            <a:headEnd/>
            <a:tailEnd/>
          </a:ln>
        </p:spPr>
      </p:pic>
      <p:pic>
        <p:nvPicPr>
          <p:cNvPr id="43014" name="Picture 5"/>
          <p:cNvPicPr>
            <a:picLocks noChangeAspect="1" noChangeArrowheads="1"/>
          </p:cNvPicPr>
          <p:nvPr/>
        </p:nvPicPr>
        <p:blipFill>
          <a:blip r:embed="rId3"/>
          <a:srcRect/>
          <a:stretch>
            <a:fillRect/>
          </a:stretch>
        </p:blipFill>
        <p:spPr bwMode="auto">
          <a:xfrm>
            <a:off x="2133601" y="5257800"/>
            <a:ext cx="7650163" cy="407988"/>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46AD04DE-728C-3FA2-A195-F9BFE7C26075}"/>
              </a:ext>
            </a:extLst>
          </p:cNvPr>
          <p:cNvSpPr>
            <a:spLocks noGrp="1"/>
          </p:cNvSpPr>
          <p:nvPr>
            <p:ph type="ftr" sz="quarter" idx="11"/>
          </p:nvPr>
        </p:nvSpPr>
        <p:spPr/>
        <p:txBody>
          <a:bodyPr/>
          <a:lstStyle/>
          <a:p>
            <a:r>
              <a:rPr lang="fi-FI"/>
              <a:t>Rajat Kumar             ACSE0505 (Web Tech)                Unit 3</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104102"/>
            <a:ext cx="8229600" cy="5296699"/>
          </a:xfrm>
        </p:spPr>
        <p:txBody>
          <a:bodyPr>
            <a:normAutofit/>
          </a:bodyPr>
          <a:lstStyle/>
          <a:p>
            <a:pPr marL="0" indent="0">
              <a:buNone/>
            </a:pPr>
            <a:r>
              <a:rPr lang="en-US" sz="2400" dirty="0">
                <a:solidFill>
                  <a:srgbClr val="000000"/>
                </a:solidFill>
                <a:latin typeface="Times New Roman" panose="02020603050405020304" pitchFamily="18" charset="0"/>
                <a:cs typeface="Times New Roman" panose="02020603050405020304" pitchFamily="18" charset="0"/>
              </a:rPr>
              <a:t> </a:t>
            </a:r>
          </a:p>
          <a:p>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a:p>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B8A2EA9-2335-4AB7-BB03-0713B42DC255}" type="datetime1">
              <a:rPr lang="en-US" smtClean="0"/>
              <a:t>1/7/2025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54</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b="1" dirty="0">
                <a:latin typeface="Times New Roman" panose="02020603050405020304" pitchFamily="18" charset="0"/>
                <a:cs typeface="Times New Roman" panose="02020603050405020304" pitchFamily="18" charset="0"/>
                <a:sym typeface="+mn-ea"/>
              </a:rPr>
              <a:t>Concept of CSS 3:CSS Styling</a:t>
            </a:r>
            <a:endParaRPr lang="en-US" sz="3200" b="1" dirty="0"/>
          </a:p>
        </p:txBody>
      </p:sp>
      <p:sp>
        <p:nvSpPr>
          <p:cNvPr id="12" name="Footer Placeholder 4"/>
          <p:cNvSpPr txBox="1"/>
          <p:nvPr/>
        </p:nvSpPr>
        <p:spPr>
          <a:xfrm>
            <a:off x="3352800" y="636371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t>Deepshikha</a:t>
            </a:r>
            <a:r>
              <a:rPr lang="en-US" dirty="0"/>
              <a:t>             WT               Unit-</a:t>
            </a:r>
            <a:r>
              <a:rPr lang="en-IN" altLang="en-US" dirty="0"/>
              <a:t>3</a:t>
            </a:r>
          </a:p>
        </p:txBody>
      </p:sp>
      <p:pic>
        <p:nvPicPr>
          <p:cNvPr id="44036" name="Picture 4" descr="MozillaFonts"/>
          <p:cNvPicPr>
            <a:picLocks noChangeAspect="1" noChangeArrowheads="1"/>
          </p:cNvPicPr>
          <p:nvPr/>
        </p:nvPicPr>
        <p:blipFill>
          <a:blip r:embed="rId2"/>
          <a:srcRect/>
          <a:stretch>
            <a:fillRect/>
          </a:stretch>
        </p:blipFill>
        <p:spPr bwMode="auto">
          <a:xfrm>
            <a:off x="3505200" y="1219200"/>
            <a:ext cx="6324600" cy="4853006"/>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3F6AC743-EF1D-BA62-34E7-D49C5815FB0A}"/>
              </a:ext>
            </a:extLst>
          </p:cNvPr>
          <p:cNvSpPr>
            <a:spLocks noGrp="1"/>
          </p:cNvSpPr>
          <p:nvPr>
            <p:ph type="ftr" sz="quarter" idx="11"/>
          </p:nvPr>
        </p:nvSpPr>
        <p:spPr/>
        <p:txBody>
          <a:bodyPr/>
          <a:lstStyle/>
          <a:p>
            <a:r>
              <a:rPr lang="fi-FI"/>
              <a:t>Rajat Kumar             ACSE0505 (Web Tech)                Unit 3</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75502"/>
            <a:ext cx="8229600" cy="5296699"/>
          </a:xfrm>
        </p:spPr>
        <p:txBody>
          <a:bodyPr>
            <a:normAutofit/>
          </a:bodyPr>
          <a:lstStyle/>
          <a:p>
            <a:pPr algn="l"/>
            <a:r>
              <a:rPr lang="en-US" sz="1800" dirty="0">
                <a:latin typeface="Times New Roman" panose="02020603050405020304" pitchFamily="18" charset="0"/>
                <a:cs typeface="Times New Roman" panose="02020603050405020304" pitchFamily="18" charset="0"/>
                <a:sym typeface="+mn-ea"/>
              </a:rPr>
              <a:t>Note that most generic font can be easily set on Firefox and Chrome, but such option doesn’t seem to be available on IE 7 and 8. IE will still default to something although maybe not what you had hoped for!</a:t>
            </a:r>
            <a:endParaRPr lang="en-US" sz="1800" dirty="0">
              <a:latin typeface="Times New Roman" panose="02020603050405020304" pitchFamily="18" charset="0"/>
              <a:cs typeface="Times New Roman" panose="02020603050405020304" pitchFamily="18" charset="0"/>
            </a:endParaRPr>
          </a:p>
          <a:p>
            <a:pPr algn="l"/>
            <a:endParaRPr lang="en-US" sz="1800" dirty="0">
              <a:solidFill>
                <a:srgbClr val="000000"/>
              </a:solidFill>
              <a:latin typeface="+mj-lt"/>
            </a:endParaRPr>
          </a:p>
        </p:txBody>
      </p:sp>
      <p:sp>
        <p:nvSpPr>
          <p:cNvPr id="4" name="Date Placeholder 3"/>
          <p:cNvSpPr>
            <a:spLocks noGrp="1"/>
          </p:cNvSpPr>
          <p:nvPr>
            <p:ph type="dt" sz="half" idx="10"/>
          </p:nvPr>
        </p:nvSpPr>
        <p:spPr/>
        <p:txBody>
          <a:bodyPr/>
          <a:lstStyle/>
          <a:p>
            <a:fld id="{95283CC9-4663-443A-81A2-2F392637DCC7}" type="datetime1">
              <a:rPr lang="en-US" smtClean="0"/>
              <a:t>1/7/2025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55</a:t>
            </a:fld>
            <a:endParaRPr lang="en-US"/>
          </a:p>
        </p:txBody>
      </p:sp>
      <p:sp>
        <p:nvSpPr>
          <p:cNvPr id="7" name="Title 1"/>
          <p:cNvSpPr txBox="1"/>
          <p:nvPr/>
        </p:nvSpPr>
        <p:spPr>
          <a:xfrm>
            <a:off x="2895600" y="47463"/>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800" b="1" dirty="0">
                <a:solidFill>
                  <a:srgbClr val="000000"/>
                </a:solidFill>
                <a:latin typeface="Segoe UI" panose="020B0502040204020203" pitchFamily="34" charset="0"/>
              </a:rPr>
              <a:t>Common HTML Events</a:t>
            </a:r>
          </a:p>
        </p:txBody>
      </p:sp>
      <p:sp>
        <p:nvSpPr>
          <p:cNvPr id="12" name="Footer Placeholder 4"/>
          <p:cNvSpPr txBox="1"/>
          <p:nvPr/>
        </p:nvSpPr>
        <p:spPr>
          <a:xfrm>
            <a:off x="3352800" y="636371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Pratik Singh             W</a:t>
            </a:r>
            <a:r>
              <a:rPr lang="en-IN" altLang="en-US" dirty="0"/>
              <a:t>T</a:t>
            </a:r>
            <a:r>
              <a:rPr lang="en-US" dirty="0"/>
              <a:t>             Unit-</a:t>
            </a:r>
            <a:r>
              <a:rPr lang="en-IN" altLang="en-US" dirty="0"/>
              <a:t>3</a:t>
            </a:r>
          </a:p>
        </p:txBody>
      </p:sp>
      <p:sp>
        <p:nvSpPr>
          <p:cNvPr id="5" name="Footer Placeholder 4"/>
          <p:cNvSpPr>
            <a:spLocks noGrp="1"/>
          </p:cNvSpPr>
          <p:nvPr>
            <p:ph type="ftr" sz="quarter" idx="11"/>
          </p:nvPr>
        </p:nvSpPr>
        <p:spPr/>
        <p:txBody>
          <a:bodyPr/>
          <a:lstStyle/>
          <a:p>
            <a:r>
              <a:rPr lang="fi-FI"/>
              <a:t>Rajat Kumar             ACSE0505 (Web Tech)                Unit 3</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1080651"/>
            <a:ext cx="8534400" cy="5296699"/>
          </a:xfrm>
        </p:spPr>
        <p:txBody>
          <a:bodyPr>
            <a:normAutofit fontScale="92500" lnSpcReduction="20000"/>
          </a:bodyPr>
          <a:lstStyle/>
          <a:p>
            <a:pPr algn="l">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Things that should be done every time a page loads</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Things that should be done when the page is closed</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Action that should be performed when a user clicks a button</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Content that should be verified when a user inputs data</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HTML event attributes can execute JavaScript code directly</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HTML event attributes can call JavaScript functions</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You can assign your own event handler functions to HTML elements</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You can prevent events from being sent or being handled</a:t>
            </a:r>
          </a:p>
          <a:p>
            <a:pPr algn="l">
              <a:buFont typeface="Wingdings" panose="05000000000000000000" pitchFamily="2" charset="2"/>
              <a:buChar char="§"/>
            </a:pPr>
            <a:endParaRPr lang="en-US" sz="2000" dirty="0">
              <a:solidFill>
                <a:srgbClr val="000000"/>
              </a:solidFill>
              <a:latin typeface="Times New Roman" panose="02020603050405020304" pitchFamily="18" charset="0"/>
              <a:cs typeface="Times New Roman" panose="02020603050405020304" pitchFamily="18" charset="0"/>
            </a:endParaRPr>
          </a:p>
          <a:p>
            <a:pPr algn="l"/>
            <a:endParaRPr lang="en-US" sz="1800" dirty="0">
              <a:solidFill>
                <a:srgbClr val="000000"/>
              </a:solidFill>
              <a:latin typeface="+mj-lt"/>
            </a:endParaRPr>
          </a:p>
        </p:txBody>
      </p:sp>
      <p:sp>
        <p:nvSpPr>
          <p:cNvPr id="4" name="Date Placeholder 3"/>
          <p:cNvSpPr>
            <a:spLocks noGrp="1"/>
          </p:cNvSpPr>
          <p:nvPr>
            <p:ph type="dt" sz="half" idx="10"/>
          </p:nvPr>
        </p:nvSpPr>
        <p:spPr/>
        <p:txBody>
          <a:bodyPr/>
          <a:lstStyle/>
          <a:p>
            <a:fld id="{85DAAA28-234E-4A1F-B5AC-65921E3DE71C}" type="datetime1">
              <a:rPr lang="en-US" smtClean="0"/>
              <a:t>1/7/2025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56</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Styling</a:t>
            </a:r>
            <a:endParaRPr lang="en-IN" sz="2800" b="1" dirty="0">
              <a:solidFill>
                <a:srgbClr val="000000"/>
              </a:solidFill>
              <a:latin typeface="+mj-lt"/>
            </a:endParaRPr>
          </a:p>
        </p:txBody>
      </p:sp>
      <p:sp>
        <p:nvSpPr>
          <p:cNvPr id="12" name="Footer Placeholder 4"/>
          <p:cNvSpPr txBox="1"/>
          <p:nvPr/>
        </p:nvSpPr>
        <p:spPr>
          <a:xfrm>
            <a:off x="3352800" y="6363711"/>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solidFill>
                  <a:srgbClr val="888888"/>
                </a:solidFill>
                <a:latin typeface="Calibri" panose="020F0502020204030204" pitchFamily="34" charset="0"/>
                <a:sym typeface="Calibri" panose="020F0502020204030204" pitchFamily="34" charset="0"/>
              </a:rPr>
              <a:t>Deepshikha</a:t>
            </a:r>
            <a:r>
              <a:rPr lang="en-US" dirty="0"/>
              <a:t>                WT               Unit-</a:t>
            </a:r>
            <a:r>
              <a:rPr lang="en-IN" altLang="en-US" dirty="0"/>
              <a:t>3</a:t>
            </a:r>
          </a:p>
        </p:txBody>
      </p:sp>
      <p:sp>
        <p:nvSpPr>
          <p:cNvPr id="2" name="Footer Placeholder 1">
            <a:extLst>
              <a:ext uri="{FF2B5EF4-FFF2-40B4-BE49-F238E27FC236}">
                <a16:creationId xmlns:a16="http://schemas.microsoft.com/office/drawing/2014/main" id="{FD48004C-25AE-817B-2A03-93CE67D5A442}"/>
              </a:ext>
            </a:extLst>
          </p:cNvPr>
          <p:cNvSpPr>
            <a:spLocks noGrp="1"/>
          </p:cNvSpPr>
          <p:nvPr>
            <p:ph type="ftr" sz="quarter" idx="11"/>
          </p:nvPr>
        </p:nvSpPr>
        <p:spPr/>
        <p:txBody>
          <a:bodyPr/>
          <a:lstStyle/>
          <a:p>
            <a:r>
              <a:rPr lang="fi-FI"/>
              <a:t>Rajat Kumar             ACSE0505 (Web Tech)                Unit 3</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1E689E9E-A15F-4DF6-B727-BA540DD56908}" type="datetime1">
              <a:rPr lang="en-US" smtClean="0"/>
              <a:t>1/7/2025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57</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Styling</a:t>
            </a:r>
            <a:endParaRPr lang="en-US" sz="2800" b="1" dirty="0"/>
          </a:p>
        </p:txBody>
      </p:sp>
      <p:sp>
        <p:nvSpPr>
          <p:cNvPr id="2" name="Text Box 1"/>
          <p:cNvSpPr txBox="1"/>
          <p:nvPr/>
        </p:nvSpPr>
        <p:spPr>
          <a:xfrm>
            <a:off x="2667000" y="1463517"/>
            <a:ext cx="7620000" cy="1198880"/>
          </a:xfrm>
          <a:prstGeom prst="rect">
            <a:avLst/>
          </a:prstGeom>
          <a:noFill/>
        </p:spPr>
        <p:txBody>
          <a:bodyPr wrap="square" rtlCol="0" anchor="t">
            <a:spAutoFit/>
          </a:bodyPr>
          <a:lstStyle/>
          <a:p>
            <a:pPr eaLnBrk="1" hangingPunct="1"/>
            <a:r>
              <a:rPr lang="en-US" dirty="0">
                <a:latin typeface="Times New Roman" panose="02020603050405020304" pitchFamily="18" charset="0"/>
                <a:cs typeface="Times New Roman" panose="02020603050405020304" pitchFamily="18" charset="0"/>
                <a:sym typeface="+mn-ea"/>
              </a:rPr>
              <a:t>Many properties, such as font-size, have a value that is a </a:t>
            </a:r>
            <a:r>
              <a:rPr lang="en-US" dirty="0">
                <a:solidFill>
                  <a:schemeClr val="hlink"/>
                </a:solidFill>
                <a:latin typeface="Times New Roman" panose="02020603050405020304" pitchFamily="18" charset="0"/>
                <a:cs typeface="Times New Roman" panose="02020603050405020304" pitchFamily="18" charset="0"/>
                <a:sym typeface="+mn-ea"/>
              </a:rPr>
              <a:t>CSS length</a:t>
            </a:r>
            <a:endParaRPr lang="en-US" dirty="0">
              <a:solidFill>
                <a:schemeClr val="hlink"/>
              </a:solidFill>
              <a:latin typeface="Times New Roman" panose="02020603050405020304" pitchFamily="18" charset="0"/>
              <a:cs typeface="Times New Roman" panose="02020603050405020304" pitchFamily="18" charset="0"/>
            </a:endParaRPr>
          </a:p>
          <a:p>
            <a:pPr eaLnBrk="1" hangingPunct="1"/>
            <a:r>
              <a:rPr lang="en-US" dirty="0">
                <a:latin typeface="Times New Roman" panose="02020603050405020304" pitchFamily="18" charset="0"/>
                <a:cs typeface="Times New Roman" panose="02020603050405020304" pitchFamily="18" charset="0"/>
                <a:sym typeface="+mn-ea"/>
              </a:rPr>
              <a:t>All CSS length values except 0 need units</a:t>
            </a:r>
          </a:p>
          <a:p>
            <a:pPr eaLnBrk="1" hangingPunct="1"/>
            <a:endParaRPr lang="en-US" dirty="0"/>
          </a:p>
          <a:p>
            <a:pPr eaLnBrk="1" hangingPunct="1"/>
            <a:endParaRPr lang="en-US" dirty="0"/>
          </a:p>
        </p:txBody>
      </p:sp>
      <p:pic>
        <p:nvPicPr>
          <p:cNvPr id="46085" name="Picture 4"/>
          <p:cNvPicPr>
            <a:picLocks noChangeAspect="1" noChangeArrowheads="1"/>
          </p:cNvPicPr>
          <p:nvPr/>
        </p:nvPicPr>
        <p:blipFill>
          <a:blip r:embed="rId2"/>
          <a:srcRect/>
          <a:stretch>
            <a:fillRect/>
          </a:stretch>
        </p:blipFill>
        <p:spPr bwMode="auto">
          <a:xfrm>
            <a:off x="2585884" y="2464988"/>
            <a:ext cx="6781800" cy="268097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43000"/>
            <a:ext cx="8534400" cy="4953000"/>
          </a:xfrm>
        </p:spPr>
        <p:txBody>
          <a:bodyPr>
            <a:normAutofit/>
          </a:bodyPr>
          <a:lstStyle/>
          <a:p>
            <a:pPr marL="0" indent="0">
              <a:buNone/>
            </a:pPr>
            <a:r>
              <a:rPr lang="en-US" sz="1900" dirty="0">
                <a:latin typeface="+mj-lt"/>
              </a:rPr>
              <a:t> </a:t>
            </a:r>
            <a:endParaRPr lang="en-US" dirty="0"/>
          </a:p>
        </p:txBody>
      </p:sp>
      <p:sp>
        <p:nvSpPr>
          <p:cNvPr id="4" name="Date Placeholder 3"/>
          <p:cNvSpPr>
            <a:spLocks noGrp="1"/>
          </p:cNvSpPr>
          <p:nvPr>
            <p:ph type="dt" sz="half" idx="10"/>
          </p:nvPr>
        </p:nvSpPr>
        <p:spPr/>
        <p:txBody>
          <a:bodyPr/>
          <a:lstStyle/>
          <a:p>
            <a:fld id="{E9046124-9CAF-4055-A4E4-A1AB1CCC97C3}" type="datetime1">
              <a:rPr lang="en-US" smtClean="0"/>
              <a:t>1/7/2025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58</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Styling</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dirty="0"/>
          </a:p>
        </p:txBody>
      </p:sp>
      <p:pic>
        <p:nvPicPr>
          <p:cNvPr id="47108" name="Picture 4" descr="FontQuantities"/>
          <p:cNvPicPr>
            <a:picLocks noChangeAspect="1" noChangeArrowheads="1"/>
          </p:cNvPicPr>
          <p:nvPr/>
        </p:nvPicPr>
        <p:blipFill>
          <a:blip r:embed="rId2"/>
          <a:srcRect/>
          <a:stretch>
            <a:fillRect/>
          </a:stretch>
        </p:blipFill>
        <p:spPr bwMode="auto">
          <a:xfrm>
            <a:off x="3048001" y="1085216"/>
            <a:ext cx="6583045" cy="4689475"/>
          </a:xfrm>
          <a:prstGeom prst="rect">
            <a:avLst/>
          </a:prstGeom>
          <a:noFill/>
          <a:ln w="9525">
            <a:noFill/>
            <a:miter lim="800000"/>
            <a:headEnd/>
            <a:tailEnd/>
          </a:ln>
        </p:spPr>
      </p:pic>
      <p:sp>
        <p:nvSpPr>
          <p:cNvPr id="11" name="Text Box 10"/>
          <p:cNvSpPr txBox="1"/>
          <p:nvPr/>
        </p:nvSpPr>
        <p:spPr>
          <a:xfrm>
            <a:off x="1684655" y="2967991"/>
            <a:ext cx="1258570" cy="1476375"/>
          </a:xfrm>
          <a:prstGeom prst="rect">
            <a:avLst/>
          </a:prstGeom>
          <a:noFill/>
        </p:spPr>
        <p:txBody>
          <a:bodyPr wrap="square" rtlCol="0" anchor="t">
            <a:spAutoFit/>
          </a:bodyPr>
          <a:lstStyle/>
          <a:p>
            <a:r>
              <a:rPr lang="en-US">
                <a:solidFill>
                  <a:srgbClr val="008080"/>
                </a:solidFill>
                <a:sym typeface="+mn-ea"/>
              </a:rPr>
              <a:t>Computed value</a:t>
            </a:r>
            <a:endParaRPr lang="en-US">
              <a:solidFill>
                <a:srgbClr val="008080"/>
              </a:solidFill>
            </a:endParaRPr>
          </a:p>
          <a:p>
            <a:r>
              <a:rPr lang="en-US">
                <a:solidFill>
                  <a:srgbClr val="008080"/>
                </a:solidFill>
                <a:sym typeface="+mn-ea"/>
              </a:rPr>
              <a:t>of </a:t>
            </a:r>
            <a:r>
              <a:rPr lang="en-US">
                <a:solidFill>
                  <a:srgbClr val="008080"/>
                </a:solidFill>
                <a:latin typeface="Lucida Sans Typewriter" pitchFamily="49" charset="0"/>
                <a:sym typeface="+mn-ea"/>
              </a:rPr>
              <a:t>font-size</a:t>
            </a:r>
            <a:r>
              <a:rPr lang="en-US">
                <a:solidFill>
                  <a:srgbClr val="008080"/>
                </a:solidFill>
                <a:sym typeface="+mn-ea"/>
              </a:rPr>
              <a:t> </a:t>
            </a:r>
            <a:br>
              <a:rPr lang="en-US">
                <a:solidFill>
                  <a:srgbClr val="008080"/>
                </a:solidFill>
                <a:sym typeface="+mn-ea"/>
              </a:rPr>
            </a:br>
            <a:r>
              <a:rPr lang="en-US">
                <a:solidFill>
                  <a:srgbClr val="008080"/>
                </a:solidFill>
                <a:sym typeface="+mn-ea"/>
              </a:rPr>
              <a:t>property</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A56207-F7B0-4798-BDAE-C89A85DC1610}" type="datetime1">
              <a:rPr lang="en-US" smtClean="0"/>
              <a:t>1/7/2025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59</a:t>
            </a:fld>
            <a:endParaRPr lang="en-US"/>
          </a:p>
        </p:txBody>
      </p:sp>
      <p:sp>
        <p:nvSpPr>
          <p:cNvPr id="7" name="Title 1"/>
          <p:cNvSpPr txBox="1"/>
          <p:nvPr/>
        </p:nvSpPr>
        <p:spPr>
          <a:xfrm>
            <a:off x="3205480" y="26670"/>
            <a:ext cx="7275830" cy="818904"/>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IN" sz="3200" b="1" dirty="0">
              <a:latin typeface="Times New Roman" panose="02020603050405020304" pitchFamily="18" charset="0"/>
              <a:cs typeface="Times New Roman" panose="02020603050405020304" pitchFamily="18" charset="0"/>
              <a:sym typeface="+mn-ea"/>
            </a:endParaRPr>
          </a:p>
          <a:p>
            <a:pPr algn="ctr">
              <a:defRPr/>
            </a:pPr>
            <a:r>
              <a:rPr lang="en-IN" sz="3200" b="1" dirty="0">
                <a:latin typeface="Times New Roman" panose="02020603050405020304" pitchFamily="18" charset="0"/>
                <a:cs typeface="Times New Roman" panose="02020603050405020304" pitchFamily="18" charset="0"/>
                <a:sym typeface="+mn-ea"/>
              </a:rPr>
              <a:t>Concept of CSS 3:CSS Styling</a:t>
            </a:r>
            <a:endParaRPr lang="en-US" sz="3200" dirty="0">
              <a:latin typeface="Times New Roman" panose="02020603050405020304" pitchFamily="18" charset="0"/>
              <a:cs typeface="Times New Roman" panose="02020603050405020304" pitchFamily="18" charset="0"/>
            </a:endParaRPr>
          </a:p>
          <a:p>
            <a:pPr algn="ctr">
              <a:defRPr/>
            </a:pPr>
            <a:endParaRPr lang="en-US" sz="32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2595881" y="2136776"/>
            <a:ext cx="7380605" cy="3969385"/>
          </a:xfrm>
          <a:prstGeom prst="rect">
            <a:avLst/>
          </a:prstGeom>
          <a:noFill/>
        </p:spPr>
        <p:txBody>
          <a:bodyPr wrap="square" rtlCol="0" anchor="t">
            <a:spAutoFit/>
          </a:bodyPr>
          <a:lstStyle/>
          <a:p>
            <a:pPr eaLnBrk="1" hangingPunct="1"/>
            <a:r>
              <a:rPr lang="en-US" dirty="0">
                <a:solidFill>
                  <a:schemeClr val="accent2"/>
                </a:solidFill>
                <a:latin typeface="Times New Roman" panose="02020603050405020304" pitchFamily="18" charset="0"/>
                <a:cs typeface="Times New Roman" panose="02020603050405020304" pitchFamily="18" charset="0"/>
                <a:sym typeface="+mn-ea"/>
              </a:rPr>
              <a:t>Reference font</a:t>
            </a:r>
            <a:r>
              <a:rPr lang="en-US" dirty="0">
                <a:latin typeface="Times New Roman" panose="02020603050405020304" pitchFamily="18" charset="0"/>
                <a:cs typeface="Times New Roman" panose="02020603050405020304" pitchFamily="18" charset="0"/>
                <a:sym typeface="+mn-ea"/>
              </a:rPr>
              <a:t> defines </a:t>
            </a:r>
            <a:r>
              <a:rPr lang="en-US" dirty="0" err="1">
                <a:latin typeface="Times New Roman" panose="02020603050405020304" pitchFamily="18" charset="0"/>
                <a:cs typeface="Times New Roman" panose="02020603050405020304" pitchFamily="18" charset="0"/>
                <a:sym typeface="+mn-ea"/>
              </a:rPr>
              <a:t>em</a:t>
            </a:r>
            <a:r>
              <a:rPr lang="en-US" dirty="0">
                <a:latin typeface="Times New Roman" panose="02020603050405020304" pitchFamily="18" charset="0"/>
                <a:cs typeface="Times New Roman" panose="02020603050405020304" pitchFamily="18" charset="0"/>
                <a:sym typeface="+mn-ea"/>
              </a:rPr>
              <a:t> and ex units</a:t>
            </a:r>
            <a:endParaRPr lang="en-US" dirty="0">
              <a:latin typeface="Times New Roman" panose="02020603050405020304" pitchFamily="18" charset="0"/>
              <a:cs typeface="Times New Roman" panose="02020603050405020304" pitchFamily="18" charset="0"/>
            </a:endParaRPr>
          </a:p>
          <a:p>
            <a:pPr lvl="1" eaLnBrk="1" hangingPunct="1"/>
            <a:r>
              <a:rPr lang="en-US" dirty="0">
                <a:latin typeface="Times New Roman" panose="02020603050405020304" pitchFamily="18" charset="0"/>
                <a:cs typeface="Times New Roman" panose="02020603050405020304" pitchFamily="18" charset="0"/>
                <a:sym typeface="+mn-ea"/>
              </a:rPr>
              <a:t>Normally, reference font is the font of the element being styled</a:t>
            </a:r>
            <a:endParaRPr lang="en-US" dirty="0">
              <a:latin typeface="Times New Roman" panose="02020603050405020304" pitchFamily="18" charset="0"/>
              <a:cs typeface="Times New Roman" panose="02020603050405020304" pitchFamily="18" charset="0"/>
            </a:endParaRPr>
          </a:p>
          <a:p>
            <a:pPr lvl="1" eaLnBrk="1" hangingPunct="1"/>
            <a:r>
              <a:rPr lang="en-US" dirty="0">
                <a:latin typeface="Times New Roman" panose="02020603050405020304" pitchFamily="18" charset="0"/>
                <a:cs typeface="Times New Roman" panose="02020603050405020304" pitchFamily="18" charset="0"/>
                <a:sym typeface="+mn-ea"/>
              </a:rPr>
              <a:t>Exception: Using </a:t>
            </a:r>
            <a:r>
              <a:rPr lang="en-US" dirty="0" err="1">
                <a:latin typeface="Times New Roman" panose="02020603050405020304" pitchFamily="18" charset="0"/>
                <a:cs typeface="Times New Roman" panose="02020603050405020304" pitchFamily="18" charset="0"/>
                <a:sym typeface="+mn-ea"/>
              </a:rPr>
              <a:t>em</a:t>
            </a:r>
            <a:r>
              <a:rPr lang="en-US" dirty="0">
                <a:latin typeface="Times New Roman" panose="02020603050405020304" pitchFamily="18" charset="0"/>
                <a:cs typeface="Times New Roman" panose="02020603050405020304" pitchFamily="18" charset="0"/>
                <a:sym typeface="+mn-ea"/>
              </a:rPr>
              <a:t>/ex to specify value for font-size</a:t>
            </a:r>
          </a:p>
          <a:p>
            <a:pPr lvl="1" eaLnBrk="1" hangingPunct="1"/>
            <a:endParaRPr lang="en-US"/>
          </a:p>
          <a:p>
            <a:pPr lvl="1" eaLnBrk="1" hangingPunct="1"/>
            <a:endParaRPr lang="en-US"/>
          </a:p>
          <a:p>
            <a:pPr lvl="1" eaLnBrk="1" hangingPunct="1"/>
            <a:endParaRPr lang="en-US"/>
          </a:p>
          <a:p>
            <a:pPr lvl="1" eaLnBrk="1" hangingPunct="1"/>
            <a:endParaRPr lang="en-US"/>
          </a:p>
          <a:p>
            <a:pPr lvl="1" eaLnBrk="1" hangingPunct="1"/>
            <a:endParaRPr lang="en-US"/>
          </a:p>
          <a:p>
            <a:pPr lvl="1" eaLnBrk="1" hangingPunct="1"/>
            <a:endParaRPr lang="en-US"/>
          </a:p>
          <a:p>
            <a:pPr lvl="1" eaLnBrk="1" hangingPunct="1"/>
            <a:endParaRPr lang="en-US"/>
          </a:p>
          <a:p>
            <a:pPr lvl="1" eaLnBrk="1" hangingPunct="1"/>
            <a:endParaRPr lang="en-US"/>
          </a:p>
          <a:p>
            <a:pPr lvl="1" eaLnBrk="1" hangingPunct="1"/>
            <a:endParaRPr lang="en-US"/>
          </a:p>
          <a:p>
            <a:pPr lvl="1" eaLnBrk="1" hangingPunct="1"/>
            <a:endParaRPr lang="en-US"/>
          </a:p>
          <a:p>
            <a:pPr lvl="1" eaLnBrk="1" hangingPunct="1"/>
            <a:endParaRPr lang="en-US"/>
          </a:p>
        </p:txBody>
      </p:sp>
      <p:pic>
        <p:nvPicPr>
          <p:cNvPr id="48133" name="Picture 4"/>
          <p:cNvPicPr>
            <a:picLocks noChangeAspect="1" noChangeArrowheads="1"/>
          </p:cNvPicPr>
          <p:nvPr/>
        </p:nvPicPr>
        <p:blipFill>
          <a:blip r:embed="rId2"/>
          <a:srcRect/>
          <a:stretch>
            <a:fillRect/>
          </a:stretch>
        </p:blipFill>
        <p:spPr bwMode="auto">
          <a:xfrm>
            <a:off x="3276600" y="3143248"/>
            <a:ext cx="5257800" cy="1785950"/>
          </a:xfrm>
          <a:prstGeom prst="rect">
            <a:avLst/>
          </a:prstGeom>
          <a:noFill/>
          <a:ln w="9525">
            <a:noFill/>
            <a:miter lim="800000"/>
            <a:headEnd/>
            <a:tailEnd/>
          </a:ln>
        </p:spPr>
      </p:pic>
      <p:sp>
        <p:nvSpPr>
          <p:cNvPr id="2" name="Content Placeholder 1">
            <a:extLst>
              <a:ext uri="{FF2B5EF4-FFF2-40B4-BE49-F238E27FC236}">
                <a16:creationId xmlns:a16="http://schemas.microsoft.com/office/drawing/2014/main" id="{E6176105-6149-F5A5-9F6D-56C6B0A4C236}"/>
              </a:ext>
            </a:extLst>
          </p:cNvPr>
          <p:cNvSpPr>
            <a:spLocks noGrp="1"/>
          </p:cNvSpPr>
          <p:nvPr>
            <p:ph idx="1"/>
          </p:nvPr>
        </p:nvSpPr>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2"/>
          <p:cNvSpPr>
            <a:spLocks noGrp="1"/>
          </p:cNvSpPr>
          <p:nvPr>
            <p:ph type="ftr" sz="quarter" idx="12"/>
          </p:nvPr>
        </p:nvSpPr>
        <p:spPr>
          <a:xfrm>
            <a:off x="3881438" y="6356351"/>
            <a:ext cx="450056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9219" name="Slide Number Placeholder 3"/>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F9DA4219-3DCE-43B3-ADC9-B3B50DBA29F8}" type="slidenum">
              <a:rPr lang="en-US" altLang="en-US" smtClean="0"/>
              <a:t>6</a:t>
            </a:fld>
            <a:endParaRPr lang="en-US" altLang="en-US"/>
          </a:p>
        </p:txBody>
      </p:sp>
      <p:sp>
        <p:nvSpPr>
          <p:cNvPr id="8" name="Rectangle 7"/>
          <p:cNvSpPr/>
          <p:nvPr/>
        </p:nvSpPr>
        <p:spPr>
          <a:xfrm>
            <a:off x="4933950" y="84139"/>
            <a:ext cx="3016250" cy="460375"/>
          </a:xfrm>
          <a:prstGeom prst="rect">
            <a:avLst/>
          </a:prstGeom>
          <a:noFill/>
          <a:ln>
            <a:solidFill>
              <a:schemeClr val="accent2">
                <a:lumMod val="60000"/>
                <a:lumOff val="40000"/>
              </a:schemeClr>
            </a:solidFill>
          </a:ln>
        </p:spPr>
        <p:txBody>
          <a:bodyPr>
            <a:spAutoFit/>
          </a:bodyPr>
          <a:lstStyle/>
          <a:p>
            <a:pPr>
              <a:defRPr/>
            </a:pPr>
            <a:r>
              <a:rPr lang="en-US" sz="2400" dirty="0">
                <a:latin typeface="Arial" panose="020B0604020202020204" pitchFamily="34" charset="0"/>
                <a:sym typeface="Arial" panose="020B0604020202020204" pitchFamily="34" charset="0"/>
              </a:rPr>
              <a:t>Evaluation Scheme</a:t>
            </a:r>
          </a:p>
        </p:txBody>
      </p:sp>
      <p:sp>
        <p:nvSpPr>
          <p:cNvPr id="2" name="Date Placeholder 1"/>
          <p:cNvSpPr>
            <a:spLocks noGrp="1"/>
          </p:cNvSpPr>
          <p:nvPr>
            <p:ph type="dt" sz="half" idx="10"/>
          </p:nvPr>
        </p:nvSpPr>
        <p:spPr/>
        <p:txBody>
          <a:bodyPr/>
          <a:lstStyle/>
          <a:p>
            <a:fld id="{D40615C0-52AD-436C-AE73-82F86B60AED5}" type="datetime1">
              <a:rPr lang="en-US" smtClean="0"/>
              <a:t>1/7/2025</a:t>
            </a:fld>
            <a:endParaRPr lang="en-US"/>
          </a:p>
        </p:txBody>
      </p:sp>
      <p:pic>
        <p:nvPicPr>
          <p:cNvPr id="3" name="Picture 2"/>
          <p:cNvPicPr>
            <a:picLocks noChangeAspect="1"/>
          </p:cNvPicPr>
          <p:nvPr/>
        </p:nvPicPr>
        <p:blipFill>
          <a:blip r:embed="rId2"/>
          <a:stretch>
            <a:fillRect/>
          </a:stretch>
        </p:blipFill>
        <p:spPr>
          <a:xfrm>
            <a:off x="1785938" y="914400"/>
            <a:ext cx="8620125" cy="510540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0516" y="274956"/>
            <a:ext cx="7360285" cy="640715"/>
          </a:xfrm>
        </p:spPr>
        <p:txBody>
          <a:bodyPr>
            <a:normAutofit fontScale="90000"/>
          </a:bodyPr>
          <a:lstStyle/>
          <a:p>
            <a:r>
              <a:rPr lang="en-US" dirty="0"/>
              <a:t>                    </a:t>
            </a:r>
            <a:r>
              <a:rPr lang="en-US" sz="3100" b="1" dirty="0"/>
              <a:t>CSS Styling</a:t>
            </a:r>
            <a:endParaRPr lang="en-US" b="1" dirty="0"/>
          </a:p>
        </p:txBody>
      </p:sp>
      <p:sp>
        <p:nvSpPr>
          <p:cNvPr id="3" name="Content Placeholder 2"/>
          <p:cNvSpPr>
            <a:spLocks noGrp="1"/>
          </p:cNvSpPr>
          <p:nvPr>
            <p:ph idx="1"/>
          </p:nvPr>
        </p:nvSpPr>
        <p:spPr/>
        <p:txBody>
          <a:bodyPr/>
          <a:lstStyle/>
          <a:p>
            <a:pPr eaLnBrk="1" hangingPunct="1">
              <a:lnSpc>
                <a:spcPct val="90000"/>
              </a:lnSpc>
            </a:pPr>
            <a:r>
              <a:rPr lang="en-US" sz="2000" dirty="0">
                <a:latin typeface="Times New Roman" panose="02020603050405020304" pitchFamily="18" charset="0"/>
                <a:cs typeface="Times New Roman" panose="02020603050405020304" pitchFamily="18" charset="0"/>
                <a:sym typeface="+mn-ea"/>
              </a:rPr>
              <a:t>Other ways to specify value for </a:t>
            </a:r>
            <a:br>
              <a:rPr lang="en-US" sz="2000" dirty="0">
                <a:latin typeface="Times New Roman" panose="02020603050405020304" pitchFamily="18" charset="0"/>
                <a:cs typeface="Times New Roman" panose="02020603050405020304" pitchFamily="18" charset="0"/>
                <a:sym typeface="+mn-ea"/>
              </a:rPr>
            </a:br>
            <a:r>
              <a:rPr lang="en-US" sz="2000" dirty="0">
                <a:latin typeface="Times New Roman" panose="02020603050405020304" pitchFamily="18" charset="0"/>
                <a:cs typeface="Times New Roman" panose="02020603050405020304" pitchFamily="18" charset="0"/>
                <a:sym typeface="+mn-ea"/>
              </a:rPr>
              <a:t>font-size:</a:t>
            </a:r>
            <a:endParaRPr lang="en-US" sz="2000" dirty="0">
              <a:latin typeface="Times New Roman" panose="02020603050405020304" pitchFamily="18" charset="0"/>
              <a:cs typeface="Times New Roman" panose="02020603050405020304" pitchFamily="18" charset="0"/>
            </a:endParaRPr>
          </a:p>
          <a:p>
            <a:pPr lvl="1" eaLnBrk="1" hangingPunct="1">
              <a:lnSpc>
                <a:spcPct val="90000"/>
              </a:lnSpc>
            </a:pPr>
            <a:r>
              <a:rPr lang="en-US" sz="2000" dirty="0">
                <a:solidFill>
                  <a:schemeClr val="hlink"/>
                </a:solidFill>
                <a:latin typeface="Times New Roman" panose="02020603050405020304" pitchFamily="18" charset="0"/>
                <a:cs typeface="Times New Roman" panose="02020603050405020304" pitchFamily="18" charset="0"/>
                <a:sym typeface="+mn-ea"/>
              </a:rPr>
              <a:t>Percentage</a:t>
            </a:r>
            <a:r>
              <a:rPr lang="en-US" sz="2000" dirty="0">
                <a:latin typeface="Times New Roman" panose="02020603050405020304" pitchFamily="18" charset="0"/>
                <a:cs typeface="Times New Roman" panose="02020603050405020304" pitchFamily="18" charset="0"/>
                <a:sym typeface="+mn-ea"/>
              </a:rPr>
              <a:t> (of parent font-size)</a:t>
            </a:r>
            <a:br>
              <a:rPr lang="en-US" sz="2000" dirty="0">
                <a:latin typeface="Times New Roman" panose="02020603050405020304" pitchFamily="18" charset="0"/>
                <a:cs typeface="Times New Roman" panose="02020603050405020304" pitchFamily="18" charset="0"/>
                <a:sym typeface="+mn-ea"/>
              </a:rPr>
            </a:br>
            <a:r>
              <a:rPr lang="en-US" sz="2000" dirty="0">
                <a:solidFill>
                  <a:schemeClr val="hlink"/>
                </a:solidFill>
                <a:latin typeface="Times New Roman" panose="02020603050405020304" pitchFamily="18" charset="0"/>
                <a:cs typeface="Times New Roman" panose="02020603050405020304" pitchFamily="18" charset="0"/>
                <a:sym typeface="+mn-ea"/>
              </a:rPr>
              <a:t>Absolute size</a:t>
            </a:r>
            <a:r>
              <a:rPr lang="en-US" sz="2000" dirty="0">
                <a:latin typeface="Times New Roman" panose="02020603050405020304" pitchFamily="18" charset="0"/>
                <a:cs typeface="Times New Roman" panose="02020603050405020304" pitchFamily="18" charset="0"/>
                <a:sym typeface="+mn-ea"/>
              </a:rPr>
              <a:t> keyword: xx-small, x-small, small, medium (initial value), large, </a:t>
            </a:r>
            <a:br>
              <a:rPr lang="en-US" sz="2000" dirty="0">
                <a:latin typeface="Times New Roman" panose="02020603050405020304" pitchFamily="18" charset="0"/>
                <a:cs typeface="Times New Roman" panose="02020603050405020304" pitchFamily="18" charset="0"/>
                <a:sym typeface="+mn-ea"/>
              </a:rPr>
            </a:br>
            <a:r>
              <a:rPr lang="en-US" sz="2000" dirty="0">
                <a:latin typeface="Times New Roman" panose="02020603050405020304" pitchFamily="18" charset="0"/>
                <a:cs typeface="Times New Roman" panose="02020603050405020304" pitchFamily="18" charset="0"/>
                <a:sym typeface="+mn-ea"/>
              </a:rPr>
              <a:t>x-large, xx-large</a:t>
            </a:r>
          </a:p>
          <a:p>
            <a:pPr marL="457200" lvl="1" indent="0">
              <a:buNone/>
            </a:pPr>
            <a:endParaRPr lang="en-US" sz="3200" dirty="0">
              <a:latin typeface="Times New Roman" panose="02020603050405020304" pitchFamily="18" charset="0"/>
              <a:cs typeface="Times New Roman" panose="02020603050405020304" pitchFamily="18" charset="0"/>
            </a:endParaRPr>
          </a:p>
          <a:p>
            <a:pPr lvl="2" eaLnBrk="1" hangingPunct="1">
              <a:lnSpc>
                <a:spcPct val="90000"/>
              </a:lnSpc>
            </a:pPr>
            <a:endParaRPr lang="en-US" dirty="0">
              <a:latin typeface="Times New Roman" panose="02020603050405020304" pitchFamily="18" charset="0"/>
              <a:cs typeface="Times New Roman" panose="02020603050405020304" pitchFamily="18" charset="0"/>
              <a:sym typeface="+mn-ea"/>
            </a:endParaRPr>
          </a:p>
          <a:p>
            <a:pPr lvl="2" eaLnBrk="1" hangingPunct="1">
              <a:lnSpc>
                <a:spcPct val="90000"/>
              </a:lnSpc>
            </a:pPr>
            <a:r>
              <a:rPr lang="en-US" dirty="0">
                <a:latin typeface="Times New Roman" panose="02020603050405020304" pitchFamily="18" charset="0"/>
                <a:cs typeface="Times New Roman" panose="02020603050405020304" pitchFamily="18" charset="0"/>
                <a:sym typeface="+mn-ea"/>
              </a:rPr>
              <a:t>User agent specific; should differ by ~ 20%</a:t>
            </a:r>
            <a:endParaRPr lang="en-US" dirty="0">
              <a:latin typeface="Times New Roman" panose="02020603050405020304" pitchFamily="18" charset="0"/>
              <a:cs typeface="Times New Roman" panose="02020603050405020304" pitchFamily="18" charset="0"/>
            </a:endParaRPr>
          </a:p>
          <a:p>
            <a:pPr lvl="1" eaLnBrk="1" hangingPunct="1">
              <a:lnSpc>
                <a:spcPct val="90000"/>
              </a:lnSpc>
            </a:pPr>
            <a:r>
              <a:rPr lang="en-US" sz="2000" dirty="0">
                <a:solidFill>
                  <a:schemeClr val="hlink"/>
                </a:solidFill>
                <a:latin typeface="Times New Roman" panose="02020603050405020304" pitchFamily="18" charset="0"/>
                <a:cs typeface="Times New Roman" panose="02020603050405020304" pitchFamily="18" charset="0"/>
                <a:sym typeface="+mn-ea"/>
              </a:rPr>
              <a:t>Relative size</a:t>
            </a:r>
            <a:r>
              <a:rPr lang="en-US" sz="2000" dirty="0">
                <a:latin typeface="Times New Roman" panose="02020603050405020304" pitchFamily="18" charset="0"/>
                <a:cs typeface="Times New Roman" panose="02020603050405020304" pitchFamily="18" charset="0"/>
                <a:sym typeface="+mn-ea"/>
              </a:rPr>
              <a:t> keyword: smaller, larger</a:t>
            </a:r>
            <a:endParaRPr lang="en-US" sz="2000" dirty="0">
              <a:latin typeface="Times New Roman" panose="02020603050405020304" pitchFamily="18" charset="0"/>
              <a:cs typeface="Times New Roman" panose="02020603050405020304" pitchFamily="18" charset="0"/>
            </a:endParaRPr>
          </a:p>
          <a:p>
            <a:pPr lvl="2" eaLnBrk="1" hangingPunct="1">
              <a:lnSpc>
                <a:spcPct val="90000"/>
              </a:lnSpc>
            </a:pPr>
            <a:r>
              <a:rPr lang="en-US" dirty="0">
                <a:latin typeface="Times New Roman" panose="02020603050405020304" pitchFamily="18" charset="0"/>
                <a:cs typeface="Times New Roman" panose="02020603050405020304" pitchFamily="18" charset="0"/>
                <a:sym typeface="+mn-ea"/>
              </a:rPr>
              <a:t>Relative to parent element’s font</a:t>
            </a:r>
            <a:endParaRPr lang="en-US" sz="32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20D2D18B-40F3-41ED-87BC-B304BA21B2E5}" type="datetime1">
              <a:rPr lang="en-US" smtClean="0"/>
              <a:t>1/7/2025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60</a:t>
            </a:fld>
            <a:endParaRPr lang="en-US"/>
          </a:p>
        </p:txBody>
      </p:sp>
      <p:pic>
        <p:nvPicPr>
          <p:cNvPr id="49157" name="Picture 4"/>
          <p:cNvPicPr>
            <a:picLocks noChangeAspect="1" noChangeArrowheads="1"/>
          </p:cNvPicPr>
          <p:nvPr/>
        </p:nvPicPr>
        <p:blipFill>
          <a:blip r:embed="rId2"/>
          <a:srcRect/>
          <a:stretch>
            <a:fillRect/>
          </a:stretch>
        </p:blipFill>
        <p:spPr bwMode="auto">
          <a:xfrm>
            <a:off x="3124200" y="3706814"/>
            <a:ext cx="1906588" cy="331787"/>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90D2C0-FAD6-4A25-9A2C-939EBC374CE8}" type="datetime1">
              <a:rPr lang="en-US" smtClean="0"/>
              <a:t>1/7/2025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61</a:t>
            </a:fld>
            <a:endParaRPr lang="en-US"/>
          </a:p>
        </p:txBody>
      </p:sp>
      <p:sp>
        <p:nvSpPr>
          <p:cNvPr id="7" name="Title 1"/>
          <p:cNvSpPr txBox="1"/>
          <p:nvPr/>
        </p:nvSpPr>
        <p:spPr>
          <a:xfrm>
            <a:off x="2915265" y="0"/>
            <a:ext cx="7772400" cy="87507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Styling</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dirty="0"/>
          </a:p>
        </p:txBody>
      </p:sp>
      <p:pic>
        <p:nvPicPr>
          <p:cNvPr id="50180" name="Picture 4"/>
          <p:cNvPicPr>
            <a:picLocks noGrp="1" noChangeAspect="1" noChangeArrowheads="1"/>
          </p:cNvPicPr>
          <p:nvPr>
            <p:ph idx="1"/>
          </p:nvPr>
        </p:nvPicPr>
        <p:blipFill>
          <a:blip r:embed="rId2"/>
          <a:srcRect/>
          <a:stretch>
            <a:fillRect/>
          </a:stretch>
        </p:blipFill>
        <p:spPr bwMode="auto">
          <a:xfrm>
            <a:off x="2770506" y="2466341"/>
            <a:ext cx="6650355" cy="2793365"/>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sym typeface="+mn-ea"/>
              </a:rPr>
              <a:t>Text is rendered using line boxes</a:t>
            </a: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pPr marL="0" indent="0">
              <a:buNone/>
            </a:pPr>
            <a:endParaRPr lang="en-US" sz="2000" dirty="0">
              <a:latin typeface="Times New Roman" panose="02020603050405020304" pitchFamily="18" charset="0"/>
              <a:cs typeface="Times New Roman" panose="02020603050405020304" pitchFamily="18" charset="0"/>
              <a:sym typeface="+mn-ea"/>
            </a:endParaRPr>
          </a:p>
          <a:p>
            <a:pPr eaLnBrk="1" hangingPunct="1">
              <a:lnSpc>
                <a:spcPct val="90000"/>
              </a:lnSpc>
            </a:pPr>
            <a:r>
              <a:rPr lang="en-US" sz="2000" dirty="0">
                <a:latin typeface="Times New Roman" panose="02020603050405020304" pitchFamily="18" charset="0"/>
                <a:cs typeface="Times New Roman" panose="02020603050405020304" pitchFamily="18" charset="0"/>
                <a:sym typeface="+mn-ea"/>
              </a:rPr>
              <a:t>Height of line box given by </a:t>
            </a:r>
            <a:r>
              <a:rPr lang="en-US" sz="2000" dirty="0">
                <a:solidFill>
                  <a:schemeClr val="accent2"/>
                </a:solidFill>
                <a:latin typeface="Times New Roman" panose="02020603050405020304" pitchFamily="18" charset="0"/>
                <a:cs typeface="Times New Roman" panose="02020603050405020304" pitchFamily="18" charset="0"/>
                <a:sym typeface="+mn-ea"/>
              </a:rPr>
              <a:t>line-height</a:t>
            </a:r>
            <a:endParaRPr lang="en-US" sz="2000" dirty="0">
              <a:solidFill>
                <a:schemeClr val="accent2"/>
              </a:solidFill>
              <a:latin typeface="Times New Roman" panose="02020603050405020304" pitchFamily="18" charset="0"/>
              <a:cs typeface="Times New Roman" panose="02020603050405020304" pitchFamily="18" charset="0"/>
            </a:endParaRPr>
          </a:p>
          <a:p>
            <a:pPr lvl="1" eaLnBrk="1" hangingPunct="1">
              <a:lnSpc>
                <a:spcPct val="90000"/>
              </a:lnSpc>
            </a:pPr>
            <a:r>
              <a:rPr lang="en-US" sz="2000" dirty="0">
                <a:latin typeface="Times New Roman" panose="02020603050405020304" pitchFamily="18" charset="0"/>
                <a:cs typeface="Times New Roman" panose="02020603050405020304" pitchFamily="18" charset="0"/>
                <a:sym typeface="+mn-ea"/>
              </a:rPr>
              <a:t>Initial value: normal (</a:t>
            </a:r>
            <a:r>
              <a:rPr lang="en-US" sz="2000" i="1" dirty="0">
                <a:latin typeface="Times New Roman" panose="02020603050405020304" pitchFamily="18" charset="0"/>
                <a:cs typeface="Times New Roman" panose="02020603050405020304" pitchFamily="18" charset="0"/>
                <a:sym typeface="+mn-ea"/>
              </a:rPr>
              <a:t>i.e.</a:t>
            </a:r>
            <a:r>
              <a:rPr lang="en-US" sz="2000" dirty="0">
                <a:latin typeface="Times New Roman" panose="02020603050405020304" pitchFamily="18" charset="0"/>
                <a:cs typeface="Times New Roman" panose="02020603050405020304" pitchFamily="18" charset="0"/>
                <a:sym typeface="+mn-ea"/>
              </a:rPr>
              <a:t>, cell height; relationship with </a:t>
            </a:r>
            <a:r>
              <a:rPr lang="en-US" sz="2000" dirty="0" err="1">
                <a:latin typeface="Times New Roman" panose="02020603050405020304" pitchFamily="18" charset="0"/>
                <a:cs typeface="Times New Roman" panose="02020603050405020304" pitchFamily="18" charset="0"/>
                <a:sym typeface="+mn-ea"/>
              </a:rPr>
              <a:t>em</a:t>
            </a:r>
            <a:r>
              <a:rPr lang="en-US" sz="2000" dirty="0">
                <a:latin typeface="Times New Roman" panose="02020603050405020304" pitchFamily="18" charset="0"/>
                <a:cs typeface="Times New Roman" panose="02020603050405020304" pitchFamily="18" charset="0"/>
                <a:sym typeface="+mn-ea"/>
              </a:rPr>
              <a:t> height is font-specific)</a:t>
            </a:r>
            <a:endParaRPr lang="en-US" sz="2000" dirty="0">
              <a:latin typeface="Times New Roman" panose="02020603050405020304" pitchFamily="18" charset="0"/>
              <a:cs typeface="Times New Roman" panose="02020603050405020304" pitchFamily="18" charset="0"/>
            </a:endParaRPr>
          </a:p>
          <a:p>
            <a:pPr lvl="1" eaLnBrk="1" hangingPunct="1">
              <a:lnSpc>
                <a:spcPct val="90000"/>
              </a:lnSpc>
            </a:pPr>
            <a:r>
              <a:rPr lang="en-US" sz="2000" dirty="0">
                <a:latin typeface="Times New Roman" panose="02020603050405020304" pitchFamily="18" charset="0"/>
                <a:cs typeface="Times New Roman" panose="02020603050405020304" pitchFamily="18" charset="0"/>
                <a:sym typeface="+mn-ea"/>
              </a:rPr>
              <a:t>Other values (following are equivalent):</a:t>
            </a:r>
          </a:p>
          <a:p>
            <a:pPr marL="457200" lvl="1" indent="0">
              <a:buNone/>
            </a:pPr>
            <a:endParaRPr lang="en-US" sz="2000" dirty="0">
              <a:latin typeface="Times New Roman" panose="02020603050405020304" pitchFamily="18" charset="0"/>
              <a:cs typeface="Times New Roman" panose="02020603050405020304" pitchFamily="18" charset="0"/>
              <a:sym typeface="+mn-ea"/>
            </a:endParaRPr>
          </a:p>
        </p:txBody>
      </p:sp>
      <p:sp>
        <p:nvSpPr>
          <p:cNvPr id="4" name="Date Placeholder 3"/>
          <p:cNvSpPr>
            <a:spLocks noGrp="1"/>
          </p:cNvSpPr>
          <p:nvPr>
            <p:ph type="dt" sz="half" idx="10"/>
          </p:nvPr>
        </p:nvSpPr>
        <p:spPr/>
        <p:txBody>
          <a:bodyPr/>
          <a:lstStyle/>
          <a:p>
            <a:fld id="{20DA27BA-567A-4AA2-8230-70BD38E9276A}" type="datetime1">
              <a:rPr lang="en-US" smtClean="0"/>
              <a:t>1/7/2025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62</a:t>
            </a:fld>
            <a:endParaRPr lang="en-US"/>
          </a:p>
        </p:txBody>
      </p:sp>
      <p:sp>
        <p:nvSpPr>
          <p:cNvPr id="7" name="Title 1"/>
          <p:cNvSpPr txBox="1"/>
          <p:nvPr/>
        </p:nvSpPr>
        <p:spPr>
          <a:xfrm>
            <a:off x="2915265" y="1"/>
            <a:ext cx="7772400" cy="92867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Styling</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dirty="0"/>
          </a:p>
        </p:txBody>
      </p:sp>
      <p:pic>
        <p:nvPicPr>
          <p:cNvPr id="51205" name="Picture 4" descr="LineBoxAndCells"/>
          <p:cNvPicPr>
            <a:picLocks noChangeAspect="1" noChangeArrowheads="1"/>
          </p:cNvPicPr>
          <p:nvPr/>
        </p:nvPicPr>
        <p:blipFill>
          <a:blip r:embed="rId2"/>
          <a:srcRect/>
          <a:stretch>
            <a:fillRect/>
          </a:stretch>
        </p:blipFill>
        <p:spPr bwMode="auto">
          <a:xfrm>
            <a:off x="3943350" y="2172499"/>
            <a:ext cx="3448050" cy="803275"/>
          </a:xfrm>
          <a:prstGeom prst="rect">
            <a:avLst/>
          </a:prstGeom>
          <a:noFill/>
          <a:ln w="9525">
            <a:noFill/>
            <a:miter lim="800000"/>
            <a:headEnd/>
            <a:tailEnd/>
          </a:ln>
        </p:spPr>
      </p:pic>
      <p:pic>
        <p:nvPicPr>
          <p:cNvPr id="51206" name="Picture 5"/>
          <p:cNvPicPr>
            <a:picLocks noChangeAspect="1" noChangeArrowheads="1"/>
          </p:cNvPicPr>
          <p:nvPr/>
        </p:nvPicPr>
        <p:blipFill>
          <a:blip r:embed="rId3"/>
          <a:srcRect/>
          <a:stretch>
            <a:fillRect/>
          </a:stretch>
        </p:blipFill>
        <p:spPr bwMode="auto">
          <a:xfrm>
            <a:off x="4114800" y="4929198"/>
            <a:ext cx="3276600" cy="1000132"/>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sym typeface="+mn-ea"/>
              </a:rPr>
              <a:t>When line-height is greater than cell height:</a:t>
            </a: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pPr eaLnBrk="1" hangingPunct="1"/>
            <a:r>
              <a:rPr lang="en-US" sz="2000" dirty="0">
                <a:latin typeface="Times New Roman" panose="02020603050405020304" pitchFamily="18" charset="0"/>
                <a:cs typeface="Times New Roman" panose="02020603050405020304" pitchFamily="18" charset="0"/>
                <a:sym typeface="+mn-ea"/>
              </a:rPr>
              <a:t>Inheritance of line-height:</a:t>
            </a:r>
            <a:endParaRPr lang="en-US" sz="2000" dirty="0">
              <a:latin typeface="Times New Roman" panose="02020603050405020304" pitchFamily="18" charset="0"/>
              <a:cs typeface="Times New Roman" panose="02020603050405020304" pitchFamily="18" charset="0"/>
            </a:endParaRPr>
          </a:p>
          <a:p>
            <a:pPr lvl="1" eaLnBrk="1" hangingPunct="1"/>
            <a:r>
              <a:rPr lang="en-US" sz="2000" dirty="0">
                <a:latin typeface="Times New Roman" panose="02020603050405020304" pitchFamily="18" charset="0"/>
                <a:cs typeface="Times New Roman" panose="02020603050405020304" pitchFamily="18" charset="0"/>
                <a:sym typeface="+mn-ea"/>
              </a:rPr>
              <a:t>Specified value if normal or unit-less number</a:t>
            </a:r>
            <a:endParaRPr lang="en-US" sz="2000" dirty="0">
              <a:latin typeface="Times New Roman" panose="02020603050405020304" pitchFamily="18" charset="0"/>
              <a:cs typeface="Times New Roman" panose="02020603050405020304" pitchFamily="18" charset="0"/>
            </a:endParaRPr>
          </a:p>
          <a:p>
            <a:pPr lvl="1" eaLnBrk="1" hangingPunct="1"/>
            <a:r>
              <a:rPr lang="en-US" sz="2000" dirty="0">
                <a:latin typeface="Times New Roman" panose="02020603050405020304" pitchFamily="18" charset="0"/>
                <a:cs typeface="Times New Roman" panose="02020603050405020304" pitchFamily="18" charset="0"/>
                <a:sym typeface="+mn-ea"/>
              </a:rPr>
              <a:t>Computed value otherwise</a:t>
            </a:r>
          </a:p>
          <a:p>
            <a:pPr marL="0" indent="0">
              <a:buNone/>
            </a:pPr>
            <a:endParaRPr lang="en-IN" altLang="en-US" sz="2000" dirty="0">
              <a:latin typeface="Times New Roman" panose="02020603050405020304" pitchFamily="18" charset="0"/>
              <a:cs typeface="Times New Roman" panose="02020603050405020304" pitchFamily="18" charset="0"/>
              <a:sym typeface="+mn-ea"/>
            </a:endParaRPr>
          </a:p>
          <a:p>
            <a:pPr marL="0" indent="0">
              <a:buNone/>
            </a:pPr>
            <a:endParaRPr lang="en-IN" altLang="en-US" sz="2000" dirty="0">
              <a:latin typeface="Times New Roman" panose="02020603050405020304" pitchFamily="18" charset="0"/>
              <a:cs typeface="Times New Roman" panose="02020603050405020304" pitchFamily="18" charset="0"/>
              <a:sym typeface="+mn-ea"/>
            </a:endParaRPr>
          </a:p>
        </p:txBody>
      </p:sp>
      <p:sp>
        <p:nvSpPr>
          <p:cNvPr id="4" name="Date Placeholder 3"/>
          <p:cNvSpPr>
            <a:spLocks noGrp="1"/>
          </p:cNvSpPr>
          <p:nvPr>
            <p:ph type="dt" sz="half" idx="10"/>
          </p:nvPr>
        </p:nvSpPr>
        <p:spPr/>
        <p:txBody>
          <a:bodyPr/>
          <a:lstStyle/>
          <a:p>
            <a:fld id="{BA1A1285-80CF-49C5-A83F-21FA15E184D7}" type="datetime1">
              <a:rPr lang="en-US" smtClean="0"/>
              <a:t>1/7/2025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63</a:t>
            </a:fld>
            <a:endParaRPr lang="en-US"/>
          </a:p>
        </p:txBody>
      </p:sp>
      <p:sp>
        <p:nvSpPr>
          <p:cNvPr id="7" name="Title 1"/>
          <p:cNvSpPr txBox="1"/>
          <p:nvPr/>
        </p:nvSpPr>
        <p:spPr>
          <a:xfrm>
            <a:off x="2895600" y="0"/>
            <a:ext cx="7772400" cy="884903"/>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Styling</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dirty="0"/>
          </a:p>
        </p:txBody>
      </p:sp>
      <p:pic>
        <p:nvPicPr>
          <p:cNvPr id="52229" name="Picture 4" descr="HalfLeading"/>
          <p:cNvPicPr>
            <a:picLocks noChangeAspect="1" noChangeArrowheads="1"/>
          </p:cNvPicPr>
          <p:nvPr/>
        </p:nvPicPr>
        <p:blipFill>
          <a:blip r:embed="rId2"/>
          <a:srcRect/>
          <a:stretch>
            <a:fillRect/>
          </a:stretch>
        </p:blipFill>
        <p:spPr bwMode="auto">
          <a:xfrm>
            <a:off x="4191000" y="2500306"/>
            <a:ext cx="5181600" cy="1785950"/>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sym typeface="+mn-ea"/>
              </a:rPr>
              <a:t>font </a:t>
            </a:r>
            <a:r>
              <a:rPr lang="en-US" sz="2000" dirty="0">
                <a:solidFill>
                  <a:schemeClr val="hlink"/>
                </a:solidFill>
                <a:latin typeface="Times New Roman" panose="02020603050405020304" pitchFamily="18" charset="0"/>
                <a:cs typeface="Times New Roman" panose="02020603050405020304" pitchFamily="18" charset="0"/>
                <a:sym typeface="+mn-ea"/>
              </a:rPr>
              <a:t>shortcut property</a:t>
            </a:r>
            <a:r>
              <a:rPr lang="en-US" sz="2000" dirty="0">
                <a:latin typeface="Times New Roman" panose="02020603050405020304" pitchFamily="18" charset="0"/>
                <a:cs typeface="Times New Roman" panose="02020603050405020304" pitchFamily="18" charset="0"/>
                <a:sym typeface="+mn-ea"/>
              </a:rPr>
              <a:t>:</a:t>
            </a:r>
          </a:p>
          <a:p>
            <a:endParaRPr lang="en-US" sz="2000"/>
          </a:p>
          <a:p>
            <a:pPr marL="0" indent="0">
              <a:buNone/>
            </a:pPr>
            <a:endParaRPr lang="en-US" sz="2000"/>
          </a:p>
        </p:txBody>
      </p:sp>
      <p:sp>
        <p:nvSpPr>
          <p:cNvPr id="4" name="Date Placeholder 3"/>
          <p:cNvSpPr>
            <a:spLocks noGrp="1"/>
          </p:cNvSpPr>
          <p:nvPr>
            <p:ph type="dt" sz="half" idx="10"/>
          </p:nvPr>
        </p:nvSpPr>
        <p:spPr/>
        <p:txBody>
          <a:bodyPr/>
          <a:lstStyle/>
          <a:p>
            <a:fld id="{3FE8D30A-6A5E-4E5D-B3EF-85E08DDE6091}" type="datetime1">
              <a:rPr lang="en-US" smtClean="0"/>
              <a:t>1/7/2025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64</a:t>
            </a:fld>
            <a:endParaRPr lang="en-US"/>
          </a:p>
        </p:txBody>
      </p:sp>
      <p:sp>
        <p:nvSpPr>
          <p:cNvPr id="7" name="Title 1"/>
          <p:cNvSpPr txBox="1"/>
          <p:nvPr/>
        </p:nvSpPr>
        <p:spPr>
          <a:xfrm>
            <a:off x="2944762" y="1"/>
            <a:ext cx="7772400" cy="904568"/>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Styling</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dirty="0"/>
          </a:p>
        </p:txBody>
      </p:sp>
      <p:pic>
        <p:nvPicPr>
          <p:cNvPr id="53253" name="Picture 4"/>
          <p:cNvPicPr>
            <a:picLocks noChangeAspect="1" noChangeArrowheads="1"/>
          </p:cNvPicPr>
          <p:nvPr/>
        </p:nvPicPr>
        <p:blipFill>
          <a:blip r:embed="rId2"/>
          <a:srcRect/>
          <a:stretch>
            <a:fillRect/>
          </a:stretch>
        </p:blipFill>
        <p:spPr bwMode="auto">
          <a:xfrm>
            <a:off x="2362201" y="3048000"/>
            <a:ext cx="5603875" cy="357188"/>
          </a:xfrm>
          <a:prstGeom prst="rect">
            <a:avLst/>
          </a:prstGeom>
          <a:noFill/>
          <a:ln w="9525">
            <a:noFill/>
            <a:miter lim="800000"/>
            <a:headEnd/>
            <a:tailEnd/>
          </a:ln>
        </p:spPr>
      </p:pic>
      <p:pic>
        <p:nvPicPr>
          <p:cNvPr id="53254" name="Picture 5"/>
          <p:cNvPicPr>
            <a:picLocks noChangeAspect="1" noChangeArrowheads="1"/>
          </p:cNvPicPr>
          <p:nvPr/>
        </p:nvPicPr>
        <p:blipFill>
          <a:blip r:embed="rId3"/>
          <a:srcRect/>
          <a:stretch>
            <a:fillRect/>
          </a:stretch>
        </p:blipFill>
        <p:spPr bwMode="auto">
          <a:xfrm>
            <a:off x="2362200" y="3886200"/>
            <a:ext cx="4724400" cy="1792288"/>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2000" dirty="0">
                <a:latin typeface="Times New Roman" panose="02020603050405020304" pitchFamily="18" charset="0"/>
                <a:cs typeface="Times New Roman" panose="02020603050405020304" pitchFamily="18" charset="0"/>
                <a:sym typeface="+mn-ea"/>
              </a:rPr>
              <a:t>font </a:t>
            </a:r>
            <a:r>
              <a:rPr lang="en-US" sz="2000" dirty="0">
                <a:solidFill>
                  <a:schemeClr val="hlink"/>
                </a:solidFill>
                <a:latin typeface="Times New Roman" panose="02020603050405020304" pitchFamily="18" charset="0"/>
                <a:cs typeface="Times New Roman" panose="02020603050405020304" pitchFamily="18" charset="0"/>
                <a:sym typeface="+mn-ea"/>
              </a:rPr>
              <a:t>shortcut property</a:t>
            </a:r>
            <a:r>
              <a:rPr lang="en-US" sz="2000" dirty="0">
                <a:latin typeface="Times New Roman" panose="02020603050405020304" pitchFamily="18" charset="0"/>
                <a:cs typeface="Times New Roman" panose="02020603050405020304" pitchFamily="18" charset="0"/>
                <a:sym typeface="+mn-ea"/>
              </a:rPr>
              <a:t>:</a:t>
            </a: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pPr marL="0" indent="0">
              <a:buNone/>
            </a:pPr>
            <a:r>
              <a:rPr lang="en-IN" altLang="en-US" sz="2000" dirty="0">
                <a:latin typeface="Times New Roman" panose="02020603050405020304" pitchFamily="18" charset="0"/>
                <a:cs typeface="Times New Roman" panose="02020603050405020304" pitchFamily="18" charset="0"/>
                <a:sym typeface="+mn-ea"/>
              </a:rPr>
              <a:t>                                          any order               </a:t>
            </a:r>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dirty="0">
              <a:latin typeface="Times New Roman" panose="02020603050405020304" pitchFamily="18" charset="0"/>
              <a:cs typeface="Times New Roman" panose="02020603050405020304" pitchFamily="18" charset="0"/>
              <a:sym typeface="+mn-ea"/>
            </a:endParaRPr>
          </a:p>
          <a:p>
            <a:endParaRPr lang="en-US" sz="2000"/>
          </a:p>
          <a:p>
            <a:pPr marL="0" indent="0">
              <a:buNone/>
            </a:pPr>
            <a:endParaRPr lang="en-US" sz="2000"/>
          </a:p>
        </p:txBody>
      </p:sp>
      <p:sp>
        <p:nvSpPr>
          <p:cNvPr id="4" name="Date Placeholder 3"/>
          <p:cNvSpPr>
            <a:spLocks noGrp="1"/>
          </p:cNvSpPr>
          <p:nvPr>
            <p:ph type="dt" sz="half" idx="10"/>
          </p:nvPr>
        </p:nvSpPr>
        <p:spPr/>
        <p:txBody>
          <a:bodyPr/>
          <a:lstStyle/>
          <a:p>
            <a:fld id="{E9B8544D-6058-471D-A7AD-CA7080C8D3E4}" type="datetime1">
              <a:rPr lang="en-US" smtClean="0"/>
              <a:t>1/7/2025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65</a:t>
            </a:fld>
            <a:endParaRPr lang="en-US"/>
          </a:p>
        </p:txBody>
      </p:sp>
      <p:sp>
        <p:nvSpPr>
          <p:cNvPr id="17" name="Title 1"/>
          <p:cNvSpPr txBox="1"/>
          <p:nvPr/>
        </p:nvSpPr>
        <p:spPr>
          <a:xfrm>
            <a:off x="3166746" y="2"/>
            <a:ext cx="7501255" cy="884902"/>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Styling</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55301" name="Picture 4"/>
          <p:cNvPicPr>
            <a:picLocks noChangeAspect="1" noChangeArrowheads="1"/>
          </p:cNvPicPr>
          <p:nvPr/>
        </p:nvPicPr>
        <p:blipFill>
          <a:blip r:embed="rId2"/>
          <a:srcRect/>
          <a:stretch>
            <a:fillRect/>
          </a:stretch>
        </p:blipFill>
        <p:spPr bwMode="auto">
          <a:xfrm>
            <a:off x="2743201" y="2285992"/>
            <a:ext cx="5603875" cy="428628"/>
          </a:xfrm>
          <a:prstGeom prst="rect">
            <a:avLst/>
          </a:prstGeom>
          <a:noFill/>
          <a:ln w="9525">
            <a:noFill/>
            <a:miter lim="800000"/>
            <a:headEnd/>
            <a:tailEnd/>
          </a:ln>
        </p:spPr>
      </p:pic>
      <p:pic>
        <p:nvPicPr>
          <p:cNvPr id="55302" name="Picture 5"/>
          <p:cNvPicPr>
            <a:picLocks noChangeAspect="1" noChangeArrowheads="1"/>
          </p:cNvPicPr>
          <p:nvPr/>
        </p:nvPicPr>
        <p:blipFill>
          <a:blip r:embed="rId3"/>
          <a:srcRect/>
          <a:stretch>
            <a:fillRect/>
          </a:stretch>
        </p:blipFill>
        <p:spPr bwMode="auto">
          <a:xfrm>
            <a:off x="2743200" y="3143248"/>
            <a:ext cx="4724400" cy="1571636"/>
          </a:xfrm>
          <a:prstGeom prst="rect">
            <a:avLst/>
          </a:prstGeom>
          <a:noFill/>
          <a:ln w="9525">
            <a:noFill/>
            <a:miter lim="800000"/>
            <a:headEnd/>
            <a:tailEnd/>
          </a:ln>
        </p:spPr>
      </p:pic>
      <p:sp>
        <p:nvSpPr>
          <p:cNvPr id="55306" name="Text Box 9"/>
          <p:cNvSpPr txBox="1">
            <a:spLocks noChangeArrowheads="1"/>
          </p:cNvSpPr>
          <p:nvPr/>
        </p:nvSpPr>
        <p:spPr bwMode="auto">
          <a:xfrm>
            <a:off x="5029200" y="4714884"/>
            <a:ext cx="5181600" cy="369332"/>
          </a:xfrm>
          <a:prstGeom prst="rect">
            <a:avLst/>
          </a:prstGeom>
          <a:noFill/>
          <a:ln w="9525">
            <a:noFill/>
            <a:miter lim="800000"/>
          </a:ln>
        </p:spPr>
        <p:txBody>
          <a:bodyPr wrap="square">
            <a:spAutoFit/>
          </a:bodyPr>
          <a:lstStyle/>
          <a:p>
            <a:r>
              <a:rPr lang="en-US" dirty="0">
                <a:solidFill>
                  <a:srgbClr val="008080"/>
                </a:solidFill>
              </a:rPr>
              <a:t>specifying line-height (here, twice cell height)</a:t>
            </a:r>
          </a:p>
        </p:txBody>
      </p:sp>
      <p:pic>
        <p:nvPicPr>
          <p:cNvPr id="55304" name="Picture 7"/>
          <p:cNvPicPr>
            <a:picLocks noChangeAspect="1" noChangeArrowheads="1"/>
          </p:cNvPicPr>
          <p:nvPr/>
        </p:nvPicPr>
        <p:blipFill>
          <a:blip r:embed="rId4"/>
          <a:srcRect/>
          <a:stretch>
            <a:fillRect/>
          </a:stretch>
        </p:blipFill>
        <p:spPr bwMode="auto">
          <a:xfrm>
            <a:off x="2743200" y="5143512"/>
            <a:ext cx="7543800" cy="357190"/>
          </a:xfrm>
          <a:prstGeom prst="rect">
            <a:avLst/>
          </a:prstGeom>
          <a:noFill/>
          <a:ln w="9525">
            <a:noFill/>
            <a:miter lim="800000"/>
            <a:headEnd/>
            <a:tailEnd/>
          </a:ln>
        </p:spPr>
      </p:pic>
      <p:sp>
        <p:nvSpPr>
          <p:cNvPr id="55307" name="AutoShape 10"/>
          <p:cNvSpPr/>
          <p:nvPr/>
        </p:nvSpPr>
        <p:spPr bwMode="auto">
          <a:xfrm rot="-5400000">
            <a:off x="4911725" y="4323080"/>
            <a:ext cx="311150" cy="2667000"/>
          </a:xfrm>
          <a:prstGeom prst="leftBrace">
            <a:avLst>
              <a:gd name="adj1" fmla="val 291667"/>
              <a:gd name="adj2" fmla="val 49619"/>
            </a:avLst>
          </a:prstGeom>
          <a:noFill/>
          <a:ln w="9525">
            <a:solidFill>
              <a:srgbClr val="008080"/>
            </a:solidFill>
            <a:round/>
          </a:ln>
        </p:spPr>
        <p:txBody>
          <a:bodyPr vert="eaVert" wrap="none" anchor="ctr"/>
          <a:lstStyle/>
          <a:p>
            <a:pPr algn="ctr"/>
            <a:endParaRPr lang="en-US">
              <a:solidFill>
                <a:srgbClr val="00808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70A37C-0D1E-4362-A353-E4CD15C67055}" type="datetime1">
              <a:rPr lang="en-US" smtClean="0"/>
              <a:t>1/7/2025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66</a:t>
            </a:fld>
            <a:endParaRPr lang="en-US"/>
          </a:p>
        </p:txBody>
      </p:sp>
      <p:sp>
        <p:nvSpPr>
          <p:cNvPr id="17" name="Title 1"/>
          <p:cNvSpPr txBox="1"/>
          <p:nvPr/>
        </p:nvSpPr>
        <p:spPr>
          <a:xfrm>
            <a:off x="3166746" y="0"/>
            <a:ext cx="7501255" cy="904568"/>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Styling</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56324" name="Picture 4"/>
          <p:cNvPicPr>
            <a:picLocks noGrp="1" noChangeAspect="1" noChangeArrowheads="1"/>
          </p:cNvPicPr>
          <p:nvPr>
            <p:ph idx="1"/>
          </p:nvPr>
        </p:nvPicPr>
        <p:blipFill>
          <a:blip r:embed="rId2"/>
          <a:srcRect/>
          <a:stretch>
            <a:fillRect/>
          </a:stretch>
        </p:blipFill>
        <p:spPr bwMode="auto">
          <a:xfrm>
            <a:off x="2869565" y="1600200"/>
            <a:ext cx="6451600" cy="452628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r>
              <a:rPr lang="en-US" sz="2000" dirty="0">
                <a:latin typeface="Times New Roman" panose="02020603050405020304" pitchFamily="18" charset="0"/>
                <a:cs typeface="Times New Roman" panose="02020603050405020304" pitchFamily="18" charset="0"/>
                <a:sym typeface="+mn-ea"/>
              </a:rPr>
              <a:t>Font color specified by color property</a:t>
            </a:r>
            <a:endParaRPr lang="en-US" sz="2000" dirty="0">
              <a:latin typeface="Times New Roman" panose="02020603050405020304" pitchFamily="18" charset="0"/>
              <a:cs typeface="Times New Roman" panose="02020603050405020304" pitchFamily="18" charset="0"/>
            </a:endParaRPr>
          </a:p>
          <a:p>
            <a:pPr eaLnBrk="1" hangingPunct="1"/>
            <a:r>
              <a:rPr lang="en-US" sz="2000" dirty="0">
                <a:latin typeface="Times New Roman" panose="02020603050405020304" pitchFamily="18" charset="0"/>
                <a:cs typeface="Times New Roman" panose="02020603050405020304" pitchFamily="18" charset="0"/>
                <a:sym typeface="+mn-ea"/>
              </a:rPr>
              <a:t>Two primary ways of specifying colors:</a:t>
            </a:r>
            <a:endParaRPr lang="en-US" sz="2000" dirty="0">
              <a:latin typeface="Times New Roman" panose="02020603050405020304" pitchFamily="18" charset="0"/>
              <a:cs typeface="Times New Roman" panose="02020603050405020304" pitchFamily="18" charset="0"/>
            </a:endParaRPr>
          </a:p>
          <a:p>
            <a:pPr marL="0" lvl="1"/>
            <a:r>
              <a:rPr lang="en-US" sz="2000" dirty="0">
                <a:latin typeface="Times New Roman" panose="02020603050405020304" pitchFamily="18" charset="0"/>
                <a:cs typeface="Times New Roman" panose="02020603050405020304" pitchFamily="18" charset="0"/>
                <a:sym typeface="+mn-ea"/>
              </a:rPr>
              <a:t>Color name: black, gray, silver, white, red, lime, blue, yellow, aqua, fuchsia, maroon, green, navy, olive, teal, purple, full list at</a:t>
            </a:r>
            <a:br>
              <a:rPr lang="en-US" sz="3200" dirty="0">
                <a:latin typeface="Times New Roman" panose="02020603050405020304" pitchFamily="18" charset="0"/>
                <a:cs typeface="Times New Roman" panose="02020603050405020304" pitchFamily="18" charset="0"/>
                <a:sym typeface="+mn-ea"/>
              </a:rPr>
            </a:br>
            <a:r>
              <a:rPr lang="en-US" dirty="0">
                <a:latin typeface="Times New Roman" panose="02020603050405020304" pitchFamily="18" charset="0"/>
                <a:cs typeface="Times New Roman" panose="02020603050405020304" pitchFamily="18" charset="0"/>
                <a:sym typeface="+mn-ea"/>
                <a:hlinkClick r:id="rId2"/>
              </a:rPr>
              <a:t>http://www.w3.org/TR/SVG11/types.html#ColorKeywords</a:t>
            </a:r>
            <a:endParaRPr lang="en-US" dirty="0">
              <a:latin typeface="Times New Roman" panose="02020603050405020304" pitchFamily="18" charset="0"/>
              <a:cs typeface="Times New Roman" panose="02020603050405020304" pitchFamily="18" charset="0"/>
            </a:endParaRPr>
          </a:p>
          <a:p>
            <a:pPr marL="0" lvl="1"/>
            <a:r>
              <a:rPr lang="en-US" dirty="0">
                <a:latin typeface="Times New Roman" panose="02020603050405020304" pitchFamily="18" charset="0"/>
                <a:cs typeface="Times New Roman" panose="02020603050405020304" pitchFamily="18" charset="0"/>
                <a:sym typeface="+mn-ea"/>
              </a:rPr>
              <a:t>red/green/blue (RGB) values</a:t>
            </a:r>
            <a:endParaRPr lang="en-US" dirty="0">
              <a:latin typeface="Times New Roman" panose="02020603050405020304" pitchFamily="18" charset="0"/>
              <a:cs typeface="Times New Roman" panose="02020603050405020304" pitchFamily="18" charset="0"/>
            </a:endParaRPr>
          </a:p>
          <a:p>
            <a:pPr marL="457200" lvl="1" indent="0">
              <a:buNone/>
            </a:pPr>
            <a:endParaRPr lang="en-US"/>
          </a:p>
        </p:txBody>
      </p:sp>
      <p:sp>
        <p:nvSpPr>
          <p:cNvPr id="4" name="Date Placeholder 3"/>
          <p:cNvSpPr>
            <a:spLocks noGrp="1"/>
          </p:cNvSpPr>
          <p:nvPr>
            <p:ph type="dt" sz="half" idx="10"/>
          </p:nvPr>
        </p:nvSpPr>
        <p:spPr/>
        <p:txBody>
          <a:bodyPr/>
          <a:lstStyle/>
          <a:p>
            <a:fld id="{43610794-C0A9-4F22-AC07-A89B9290224A}" type="datetime1">
              <a:rPr lang="en-US" smtClean="0"/>
              <a:t>1/7/2025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67</a:t>
            </a:fld>
            <a:endParaRPr lang="en-US"/>
          </a:p>
        </p:txBody>
      </p:sp>
      <p:sp>
        <p:nvSpPr>
          <p:cNvPr id="7" name="Title 1"/>
          <p:cNvSpPr txBox="1"/>
          <p:nvPr/>
        </p:nvSpPr>
        <p:spPr>
          <a:xfrm>
            <a:off x="3176577" y="1"/>
            <a:ext cx="7381240" cy="914400"/>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Styling</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051D25-EADF-43BD-AE26-05B85B326A8F}" type="datetime1">
              <a:rPr lang="en-US" smtClean="0"/>
              <a:t>1/7/2025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68</a:t>
            </a:fld>
            <a:endParaRPr lang="en-US"/>
          </a:p>
        </p:txBody>
      </p:sp>
      <p:sp>
        <p:nvSpPr>
          <p:cNvPr id="9" name="Title 1"/>
          <p:cNvSpPr txBox="1"/>
          <p:nvPr/>
        </p:nvSpPr>
        <p:spPr>
          <a:xfrm>
            <a:off x="3166745" y="28576"/>
            <a:ext cx="7381240" cy="767837"/>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Styling</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58372" name="Picture 5"/>
          <p:cNvPicPr>
            <a:picLocks noGrp="1" noChangeAspect="1" noChangeArrowheads="1"/>
          </p:cNvPicPr>
          <p:nvPr>
            <p:ph idx="1"/>
          </p:nvPr>
        </p:nvPicPr>
        <p:blipFill>
          <a:blip r:embed="rId2"/>
          <a:srcRect/>
          <a:stretch>
            <a:fillRect/>
          </a:stretch>
        </p:blipFill>
        <p:spPr bwMode="auto">
          <a:xfrm>
            <a:off x="2790825" y="1804035"/>
            <a:ext cx="6214110" cy="389001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0AD7B-5BBE-49BE-8E54-1BC3B457C7A9}" type="datetime1">
              <a:rPr lang="en-US" smtClean="0"/>
              <a:t>1/7/2025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69</a:t>
            </a:fld>
            <a:endParaRPr lang="en-US"/>
          </a:p>
        </p:txBody>
      </p:sp>
      <p:sp>
        <p:nvSpPr>
          <p:cNvPr id="7" name="Title 1"/>
          <p:cNvSpPr txBox="1"/>
          <p:nvPr/>
        </p:nvSpPr>
        <p:spPr>
          <a:xfrm>
            <a:off x="3166745" y="0"/>
            <a:ext cx="7381240" cy="87507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Styling</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59396" name="Picture 4"/>
          <p:cNvPicPr>
            <a:picLocks noGrp="1" noChangeAspect="1" noChangeArrowheads="1"/>
          </p:cNvPicPr>
          <p:nvPr>
            <p:ph idx="1"/>
          </p:nvPr>
        </p:nvPicPr>
        <p:blipFill>
          <a:blip r:embed="rId2"/>
          <a:srcRect/>
          <a:stretch>
            <a:fillRect/>
          </a:stretch>
        </p:blipFill>
        <p:spPr bwMode="auto">
          <a:xfrm>
            <a:off x="3009900" y="1600200"/>
            <a:ext cx="6170930" cy="452628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Google Shape;126;p16"/>
          <p:cNvSpPr txBox="1">
            <a:spLocks noGrp="1"/>
          </p:cNvSpPr>
          <p:nvPr>
            <p:ph type="body" idx="1"/>
          </p:nvPr>
        </p:nvSpPr>
        <p:spPr>
          <a:xfrm>
            <a:off x="1638301" y="1271589"/>
            <a:ext cx="8545513" cy="4630737"/>
          </a:xfrm>
        </p:spPr>
        <p:txBody>
          <a:bodyPr/>
          <a:lstStyle/>
          <a:p>
            <a:pPr marL="114300" indent="0" algn="just">
              <a:spcBef>
                <a:spcPts val="365"/>
              </a:spcBef>
              <a:spcAft>
                <a:spcPct val="0"/>
              </a:spcAft>
              <a:buClr>
                <a:srgbClr val="000000"/>
              </a:buClr>
              <a:buNone/>
            </a:pPr>
            <a:r>
              <a:rPr lang="en-US" altLang="en-US" sz="2000" b="1">
                <a:latin typeface="Times New Roman" panose="02020603050405020304" pitchFamily="18" charset="0"/>
                <a:cs typeface="Times New Roman" panose="02020603050405020304" pitchFamily="18" charset="0"/>
              </a:rPr>
              <a:t>Introduction: </a:t>
            </a:r>
            <a:r>
              <a:rPr lang="en-US" altLang="en-US" sz="2000">
                <a:latin typeface="Times New Roman" panose="02020603050405020304" pitchFamily="18" charset="0"/>
                <a:cs typeface="Times New Roman" panose="02020603050405020304" pitchFamily="18" charset="0"/>
              </a:rPr>
              <a:t>Introduction to Web Technology, History of Web and Internet, Connecting to Internet, Introduction to Internet services and tools, Client-Server Computing, Protocols Governing Web, Basic principles involved in developing a web site, Planning process, Types of Websites, Web Standards and W3C recommendations.</a:t>
            </a:r>
          </a:p>
          <a:p>
            <a:pPr marL="114300" indent="0" algn="just">
              <a:spcBef>
                <a:spcPts val="365"/>
              </a:spcBef>
              <a:spcAft>
                <a:spcPct val="0"/>
              </a:spcAft>
              <a:buClr>
                <a:srgbClr val="000000"/>
              </a:buClr>
              <a:buNone/>
            </a:pPr>
            <a:endParaRPr lang="en-US" altLang="en-US" sz="2000">
              <a:latin typeface="Times New Roman" panose="02020603050405020304" pitchFamily="18" charset="0"/>
              <a:cs typeface="Times New Roman" panose="02020603050405020304" pitchFamily="18" charset="0"/>
            </a:endParaRPr>
          </a:p>
          <a:p>
            <a:pPr marL="114300" indent="0" algn="just">
              <a:spcBef>
                <a:spcPts val="365"/>
              </a:spcBef>
              <a:spcAft>
                <a:spcPct val="0"/>
              </a:spcAft>
              <a:buClr>
                <a:srgbClr val="000000"/>
              </a:buClr>
              <a:buNone/>
            </a:pPr>
            <a:r>
              <a:rPr lang="en-IN" altLang="en-US" sz="2000" b="1">
                <a:latin typeface="Times New Roman" panose="02020603050405020304" pitchFamily="18" charset="0"/>
                <a:cs typeface="Times New Roman" panose="02020603050405020304" pitchFamily="18" charset="0"/>
              </a:rPr>
              <a:t>Web Hosting: </a:t>
            </a:r>
            <a:r>
              <a:rPr lang="en-IN" altLang="en-US" sz="2000">
                <a:latin typeface="Times New Roman" panose="02020603050405020304" pitchFamily="18" charset="0"/>
                <a:cs typeface="Times New Roman" panose="02020603050405020304" pitchFamily="18" charset="0"/>
              </a:rPr>
              <a:t>Web Hosting Basics, Types of Hosting Packages, Registering domains, Defining Name Servers, Using Control Panel, Creating Emails in Cpanel, Using FTP Client, Maintaining a Website.</a:t>
            </a:r>
            <a:endParaRPr lang="en-US" altLang="en-US" sz="2000">
              <a:latin typeface="Times New Roman" panose="02020603050405020304" pitchFamily="18" charset="0"/>
              <a:cs typeface="Times New Roman" panose="02020603050405020304" pitchFamily="18" charset="0"/>
            </a:endParaRPr>
          </a:p>
        </p:txBody>
      </p:sp>
      <p:sp>
        <p:nvSpPr>
          <p:cNvPr id="10243" name="Google Shape;128;p16"/>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7</a:t>
            </a:fld>
            <a:endParaRPr lang="en-US" altLang="en-US"/>
          </a:p>
        </p:txBody>
      </p:sp>
      <p:sp>
        <p:nvSpPr>
          <p:cNvPr id="129" name="Google Shape;129;p16"/>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defRPr/>
            </a:pPr>
            <a:r>
              <a:rPr lang="en-US" sz="3200" b="1"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Syllabus Unit -1 </a:t>
            </a:r>
          </a:p>
        </p:txBody>
      </p:sp>
      <p:sp>
        <p:nvSpPr>
          <p:cNvPr id="10245" name="Google Shape;131;p16"/>
          <p:cNvSpPr>
            <a:spLocks noGrp="1"/>
          </p:cNvSpPr>
          <p:nvPr>
            <p:ph type="ftr" sz="quarter" idx="12"/>
          </p:nvPr>
        </p:nvSpPr>
        <p:spPr>
          <a:xfrm>
            <a:off x="1397000" y="6400801"/>
            <a:ext cx="6527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8C127E48-AB6C-46CA-A137-B46C9707A6E9}" type="datetime1">
              <a:rPr lang="en-US" smtClean="0"/>
              <a:t>1/7/2025</a:t>
            </a:fld>
            <a:endParaRPr lang="en-US"/>
          </a:p>
        </p:txBody>
      </p:sp>
      <p:sp>
        <p:nvSpPr>
          <p:cNvPr id="3" name="Rectangle 2"/>
          <p:cNvSpPr/>
          <p:nvPr/>
        </p:nvSpPr>
        <p:spPr>
          <a:xfrm>
            <a:off x="9448800" y="6350"/>
            <a:ext cx="1219200" cy="67945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 Hours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sym typeface="+mn-ea"/>
              </a:rPr>
              <a:t>Every rendered element occupies a box:</a:t>
            </a:r>
            <a:endParaRPr lang="en-US" dirty="0">
              <a:latin typeface="Times New Roman" panose="02020603050405020304" pitchFamily="18" charset="0"/>
              <a:cs typeface="Times New Roman" panose="02020603050405020304" pitchFamily="18" charset="0"/>
            </a:endParaRPr>
          </a:p>
          <a:p>
            <a:endParaRPr lang="en-US"/>
          </a:p>
          <a:p>
            <a:pPr marL="0" indent="0">
              <a:buNone/>
            </a:pPr>
            <a:r>
              <a:rPr lang="en-IN" altLang="en-US"/>
              <a:t> </a:t>
            </a:r>
          </a:p>
        </p:txBody>
      </p:sp>
      <p:sp>
        <p:nvSpPr>
          <p:cNvPr id="4" name="Date Placeholder 3"/>
          <p:cNvSpPr>
            <a:spLocks noGrp="1"/>
          </p:cNvSpPr>
          <p:nvPr>
            <p:ph type="dt" sz="half" idx="10"/>
          </p:nvPr>
        </p:nvSpPr>
        <p:spPr/>
        <p:txBody>
          <a:bodyPr/>
          <a:lstStyle/>
          <a:p>
            <a:fld id="{A7E1FF74-6461-45E6-813F-591B10957E07}" type="datetime1">
              <a:rPr lang="en-US" smtClean="0"/>
              <a:t>1/7/2025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70</a:t>
            </a:fld>
            <a:endParaRPr lang="en-US"/>
          </a:p>
        </p:txBody>
      </p:sp>
      <p:sp>
        <p:nvSpPr>
          <p:cNvPr id="10" name="Title 1"/>
          <p:cNvSpPr txBox="1"/>
          <p:nvPr/>
        </p:nvSpPr>
        <p:spPr>
          <a:xfrm>
            <a:off x="3147081" y="39329"/>
            <a:ext cx="7432040" cy="795798"/>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Box Model</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60421" name="Picture 4" descr="BoxModel"/>
          <p:cNvPicPr>
            <a:picLocks noChangeAspect="1" noChangeArrowheads="1"/>
          </p:cNvPicPr>
          <p:nvPr/>
        </p:nvPicPr>
        <p:blipFill>
          <a:blip r:embed="rId2"/>
          <a:srcRect/>
          <a:stretch>
            <a:fillRect/>
          </a:stretch>
        </p:blipFill>
        <p:spPr bwMode="auto">
          <a:xfrm>
            <a:off x="3276600" y="2279015"/>
            <a:ext cx="5562600" cy="3973830"/>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EE6F35-0B82-40AA-A86E-94BA16012216}" type="datetime1">
              <a:rPr lang="en-US" smtClean="0"/>
              <a:t>1/7/2025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71</a:t>
            </a:fld>
            <a:endParaRPr lang="en-US"/>
          </a:p>
        </p:txBody>
      </p:sp>
      <p:sp>
        <p:nvSpPr>
          <p:cNvPr id="10" name="Title 1"/>
          <p:cNvSpPr txBox="1"/>
          <p:nvPr/>
        </p:nvSpPr>
        <p:spPr>
          <a:xfrm>
            <a:off x="3166746" y="0"/>
            <a:ext cx="7501255" cy="776748"/>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Box Model</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8" name="Picture 4" descr="BoxModel2"/>
          <p:cNvPicPr>
            <a:picLocks noGrp="1" noChangeAspect="1" noChangeArrowheads="1"/>
          </p:cNvPicPr>
          <p:nvPr>
            <p:ph idx="1"/>
          </p:nvPr>
        </p:nvPicPr>
        <p:blipFill>
          <a:blip r:embed="rId2"/>
          <a:srcRect/>
          <a:stretch>
            <a:fillRect/>
          </a:stretch>
        </p:blipFill>
        <p:spPr bwMode="auto">
          <a:xfrm>
            <a:off x="3180860" y="1478772"/>
            <a:ext cx="6452235" cy="3489960"/>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4B8644-555F-45EE-83DA-E77538D46E96}" type="datetime1">
              <a:rPr lang="en-US" smtClean="0"/>
              <a:t>1/7/2025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72</a:t>
            </a:fld>
            <a:endParaRPr lang="en-US"/>
          </a:p>
        </p:txBody>
      </p:sp>
      <p:sp>
        <p:nvSpPr>
          <p:cNvPr id="10" name="Title 1"/>
          <p:cNvSpPr txBox="1"/>
          <p:nvPr/>
        </p:nvSpPr>
        <p:spPr>
          <a:xfrm>
            <a:off x="3166746" y="0"/>
            <a:ext cx="7501255" cy="87507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IN" sz="2400" b="1" dirty="0">
              <a:latin typeface="Times New Roman" panose="02020603050405020304" pitchFamily="18" charset="0"/>
              <a:cs typeface="Times New Roman" panose="02020603050405020304" pitchFamily="18" charset="0"/>
            </a:endParaRPr>
          </a:p>
          <a:p>
            <a:pPr algn="ctr">
              <a:spcBef>
                <a:spcPct val="0"/>
              </a:spcBef>
              <a:defRPr/>
            </a:pPr>
            <a:r>
              <a:rPr lang="en-IN" sz="2400" b="1" dirty="0">
                <a:latin typeface="Times New Roman" panose="02020603050405020304" pitchFamily="18" charset="0"/>
                <a:cs typeface="Times New Roman" panose="02020603050405020304" pitchFamily="18" charset="0"/>
              </a:rPr>
              <a:t>Concept of CSS 3:CSS Box Model</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62468" name="Picture 5"/>
          <p:cNvPicPr>
            <a:picLocks noGrp="1" noChangeAspect="1" noChangeArrowheads="1"/>
          </p:cNvPicPr>
          <p:nvPr>
            <p:ph idx="1"/>
          </p:nvPr>
        </p:nvPicPr>
        <p:blipFill>
          <a:blip r:embed="rId2"/>
          <a:srcRect/>
          <a:stretch>
            <a:fillRect/>
          </a:stretch>
        </p:blipFill>
        <p:spPr bwMode="auto">
          <a:xfrm>
            <a:off x="3491865" y="1070611"/>
            <a:ext cx="5208270" cy="977266"/>
          </a:xfrm>
          <a:prstGeom prst="rect">
            <a:avLst/>
          </a:prstGeom>
          <a:noFill/>
          <a:ln w="9525">
            <a:noFill/>
            <a:miter lim="800000"/>
            <a:headEnd/>
            <a:tailEnd/>
          </a:ln>
        </p:spPr>
      </p:pic>
      <p:pic>
        <p:nvPicPr>
          <p:cNvPr id="62469" name="Picture 6"/>
          <p:cNvPicPr>
            <a:picLocks noChangeAspect="1" noChangeArrowheads="1"/>
          </p:cNvPicPr>
          <p:nvPr/>
        </p:nvPicPr>
        <p:blipFill>
          <a:blip r:embed="rId3"/>
          <a:srcRect/>
          <a:stretch>
            <a:fillRect/>
          </a:stretch>
        </p:blipFill>
        <p:spPr bwMode="auto">
          <a:xfrm>
            <a:off x="4155281" y="2093914"/>
            <a:ext cx="3881438" cy="2011363"/>
          </a:xfrm>
          <a:prstGeom prst="rect">
            <a:avLst/>
          </a:prstGeom>
          <a:noFill/>
          <a:ln w="9525">
            <a:noFill/>
            <a:miter lim="800000"/>
            <a:headEnd/>
            <a:tailEnd/>
          </a:ln>
        </p:spPr>
      </p:pic>
      <p:pic>
        <p:nvPicPr>
          <p:cNvPr id="62470" name="Picture 7" descr="SpanBoxStyle"/>
          <p:cNvPicPr>
            <a:picLocks noChangeAspect="1" noChangeArrowheads="1"/>
          </p:cNvPicPr>
          <p:nvPr/>
        </p:nvPicPr>
        <p:blipFill>
          <a:blip r:embed="rId4"/>
          <a:srcRect/>
          <a:stretch>
            <a:fillRect/>
          </a:stretch>
        </p:blipFill>
        <p:spPr bwMode="auto">
          <a:xfrm>
            <a:off x="2743200" y="4267201"/>
            <a:ext cx="6553200" cy="1927225"/>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6C7FA60-AA21-40F3-9B33-C79437233CB4}" type="datetime1">
              <a:rPr lang="en-US" smtClean="0"/>
              <a:t>1/7/2025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73</a:t>
            </a:fld>
            <a:endParaRPr lang="en-US"/>
          </a:p>
        </p:txBody>
      </p:sp>
      <p:sp>
        <p:nvSpPr>
          <p:cNvPr id="14" name="Title 1"/>
          <p:cNvSpPr txBox="1"/>
          <p:nvPr/>
        </p:nvSpPr>
        <p:spPr>
          <a:xfrm>
            <a:off x="3166746" y="-14194"/>
            <a:ext cx="7501255" cy="879433"/>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Box Model</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17" name="Picture 7"/>
          <p:cNvPicPr>
            <a:picLocks noGrp="1" noChangeAspect="1" noChangeArrowheads="1"/>
          </p:cNvPicPr>
          <p:nvPr>
            <p:ph idx="1"/>
          </p:nvPr>
        </p:nvPicPr>
        <p:blipFill>
          <a:blip r:embed="rId2"/>
          <a:srcRect/>
          <a:stretch>
            <a:fillRect/>
          </a:stretch>
        </p:blipFill>
        <p:spPr bwMode="auto">
          <a:xfrm>
            <a:off x="2444116" y="1572896"/>
            <a:ext cx="7303135" cy="1476375"/>
          </a:xfrm>
          <a:prstGeom prst="rect">
            <a:avLst/>
          </a:prstGeom>
          <a:noFill/>
          <a:ln w="9525">
            <a:noFill/>
            <a:miter lim="800000"/>
            <a:headEnd/>
            <a:tailEnd/>
          </a:ln>
        </p:spPr>
      </p:pic>
      <p:pic>
        <p:nvPicPr>
          <p:cNvPr id="65541" name="Picture 8"/>
          <p:cNvPicPr>
            <a:picLocks noChangeAspect="1" noChangeArrowheads="1"/>
          </p:cNvPicPr>
          <p:nvPr/>
        </p:nvPicPr>
        <p:blipFill>
          <a:blip r:embed="rId3"/>
          <a:srcRect/>
          <a:stretch>
            <a:fillRect/>
          </a:stretch>
        </p:blipFill>
        <p:spPr bwMode="auto">
          <a:xfrm>
            <a:off x="2667000" y="3129281"/>
            <a:ext cx="6921500" cy="2945765"/>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E1E2E2-CE39-4057-B694-4E1374C81F2F}" type="datetime1">
              <a:rPr lang="en-US" smtClean="0"/>
              <a:t>1/7/2025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74</a:t>
            </a:fld>
            <a:endParaRPr lang="en-US"/>
          </a:p>
        </p:txBody>
      </p:sp>
      <p:sp>
        <p:nvSpPr>
          <p:cNvPr id="10" name="Title 1"/>
          <p:cNvSpPr txBox="1"/>
          <p:nvPr/>
        </p:nvSpPr>
        <p:spPr>
          <a:xfrm>
            <a:off x="3156913" y="0"/>
            <a:ext cx="7501255" cy="87507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IN" sz="2400" b="1" dirty="0">
              <a:latin typeface="Times New Roman" panose="02020603050405020304" pitchFamily="18" charset="0"/>
              <a:cs typeface="Times New Roman" panose="02020603050405020304" pitchFamily="18" charset="0"/>
            </a:endParaRPr>
          </a:p>
          <a:p>
            <a:pPr algn="ctr">
              <a:spcBef>
                <a:spcPct val="0"/>
              </a:spcBef>
              <a:defRPr/>
            </a:pPr>
            <a:r>
              <a:rPr lang="en-IN" sz="2400" b="1" dirty="0">
                <a:latin typeface="Times New Roman" panose="02020603050405020304" pitchFamily="18" charset="0"/>
                <a:cs typeface="Times New Roman" panose="02020603050405020304" pitchFamily="18" charset="0"/>
              </a:rPr>
              <a:t>Concept of CSS 3:CSS Box Model</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66565" name="Picture 6"/>
          <p:cNvPicPr>
            <a:picLocks noGrp="1" noChangeAspect="1" noChangeArrowheads="1"/>
          </p:cNvPicPr>
          <p:nvPr>
            <p:ph idx="1"/>
          </p:nvPr>
        </p:nvPicPr>
        <p:blipFill>
          <a:blip r:embed="rId2"/>
          <a:srcRect/>
          <a:stretch>
            <a:fillRect/>
          </a:stretch>
        </p:blipFill>
        <p:spPr bwMode="auto">
          <a:xfrm>
            <a:off x="2580641" y="2117725"/>
            <a:ext cx="7030085" cy="519430"/>
          </a:xfrm>
          <a:prstGeom prst="rect">
            <a:avLst/>
          </a:prstGeom>
          <a:noFill/>
          <a:ln w="9525">
            <a:noFill/>
            <a:miter lim="800000"/>
            <a:headEnd/>
            <a:tailEnd/>
          </a:ln>
        </p:spPr>
      </p:pic>
      <p:pic>
        <p:nvPicPr>
          <p:cNvPr id="66564" name="Picture 5"/>
          <p:cNvPicPr>
            <a:picLocks noChangeAspect="1" noChangeArrowheads="1"/>
          </p:cNvPicPr>
          <p:nvPr/>
        </p:nvPicPr>
        <p:blipFill>
          <a:blip r:embed="rId3"/>
          <a:srcRect/>
          <a:stretch>
            <a:fillRect/>
          </a:stretch>
        </p:blipFill>
        <p:spPr bwMode="auto">
          <a:xfrm>
            <a:off x="2492375" y="2571750"/>
            <a:ext cx="7207250" cy="1720850"/>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AB51D2-CAF4-49C4-BC20-9D2F3CD4EC4F}" type="datetime1">
              <a:rPr lang="en-US" smtClean="0"/>
              <a:t>1/7/2025</a:t>
            </a:fld>
            <a:endParaRPr lang="en-US"/>
          </a:p>
        </p:txBody>
      </p:sp>
      <p:sp>
        <p:nvSpPr>
          <p:cNvPr id="5" name="Footer Placeholder 4"/>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75</a:t>
            </a:fld>
            <a:endParaRPr lang="en-US"/>
          </a:p>
        </p:txBody>
      </p:sp>
      <p:sp>
        <p:nvSpPr>
          <p:cNvPr id="10" name="Title 1"/>
          <p:cNvSpPr txBox="1"/>
          <p:nvPr/>
        </p:nvSpPr>
        <p:spPr>
          <a:xfrm>
            <a:off x="3245783" y="-2846"/>
            <a:ext cx="7501255" cy="88402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Box Model</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67591" name="Picture 8"/>
          <p:cNvPicPr>
            <a:picLocks noGrp="1" noChangeAspect="1" noChangeArrowheads="1"/>
          </p:cNvPicPr>
          <p:nvPr>
            <p:ph sz="half" idx="1"/>
          </p:nvPr>
        </p:nvPicPr>
        <p:blipFill>
          <a:blip r:embed="rId2"/>
          <a:srcRect/>
          <a:stretch>
            <a:fillRect/>
          </a:stretch>
        </p:blipFill>
        <p:spPr bwMode="auto">
          <a:xfrm>
            <a:off x="1981200" y="3797301"/>
            <a:ext cx="4038600" cy="131445"/>
          </a:xfrm>
          <a:prstGeom prst="rect">
            <a:avLst/>
          </a:prstGeom>
          <a:noFill/>
          <a:ln w="9525">
            <a:noFill/>
            <a:miter lim="800000"/>
            <a:headEnd/>
            <a:tailEnd/>
          </a:ln>
        </p:spPr>
      </p:pic>
      <p:pic>
        <p:nvPicPr>
          <p:cNvPr id="67588" name="Picture 4"/>
          <p:cNvPicPr>
            <a:picLocks noChangeAspect="1" noChangeArrowheads="1"/>
          </p:cNvPicPr>
          <p:nvPr/>
        </p:nvPicPr>
        <p:blipFill>
          <a:blip r:embed="rId3"/>
          <a:srcRect/>
          <a:stretch>
            <a:fillRect/>
          </a:stretch>
        </p:blipFill>
        <p:spPr bwMode="auto">
          <a:xfrm>
            <a:off x="2438401" y="1913890"/>
            <a:ext cx="7254875" cy="1000760"/>
          </a:xfrm>
          <a:prstGeom prst="rect">
            <a:avLst/>
          </a:prstGeom>
          <a:noFill/>
          <a:ln w="9525">
            <a:noFill/>
            <a:miter lim="800000"/>
            <a:headEnd/>
            <a:tailEnd/>
          </a:ln>
        </p:spPr>
      </p:pic>
      <p:pic>
        <p:nvPicPr>
          <p:cNvPr id="67589" name="Picture 6"/>
          <p:cNvPicPr>
            <a:picLocks noChangeAspect="1" noChangeArrowheads="1"/>
          </p:cNvPicPr>
          <p:nvPr/>
        </p:nvPicPr>
        <p:blipFill>
          <a:blip r:embed="rId4"/>
          <a:srcRect/>
          <a:stretch>
            <a:fillRect/>
          </a:stretch>
        </p:blipFill>
        <p:spPr bwMode="auto">
          <a:xfrm>
            <a:off x="1981200" y="2971800"/>
            <a:ext cx="4191000" cy="2863850"/>
          </a:xfrm>
          <a:prstGeom prst="rect">
            <a:avLst/>
          </a:prstGeom>
          <a:noFill/>
          <a:ln w="9525">
            <a:noFill/>
            <a:miter lim="800000"/>
            <a:headEnd/>
            <a:tailEnd/>
          </a:ln>
        </p:spPr>
      </p:pic>
      <p:pic>
        <p:nvPicPr>
          <p:cNvPr id="67590" name="Picture 7"/>
          <p:cNvPicPr>
            <a:picLocks noGrp="1" noChangeAspect="1" noChangeArrowheads="1"/>
          </p:cNvPicPr>
          <p:nvPr>
            <p:ph sz="half" idx="2"/>
          </p:nvPr>
        </p:nvPicPr>
        <p:blipFill>
          <a:blip r:embed="rId5"/>
          <a:srcRect/>
          <a:stretch>
            <a:fillRect/>
          </a:stretch>
        </p:blipFill>
        <p:spPr bwMode="auto">
          <a:xfrm>
            <a:off x="6285865" y="3043556"/>
            <a:ext cx="3810000" cy="2792095"/>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2DE991C-6FD2-4DF3-BE3E-F0EA148E581B}" type="datetime1">
              <a:rPr lang="en-US" smtClean="0"/>
              <a:t>1/7/2025</a:t>
            </a:fld>
            <a:endParaRPr lang="en-US"/>
          </a:p>
        </p:txBody>
      </p:sp>
      <p:sp>
        <p:nvSpPr>
          <p:cNvPr id="6" name="Footer Placeholder 5"/>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76</a:t>
            </a:fld>
            <a:endParaRPr lang="en-US"/>
          </a:p>
        </p:txBody>
      </p:sp>
      <p:sp>
        <p:nvSpPr>
          <p:cNvPr id="10" name="Title 1"/>
          <p:cNvSpPr txBox="1"/>
          <p:nvPr/>
        </p:nvSpPr>
        <p:spPr>
          <a:xfrm>
            <a:off x="3166746" y="0"/>
            <a:ext cx="7501255" cy="882017"/>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Box Model</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68612" name="Picture 5"/>
          <p:cNvPicPr>
            <a:picLocks noGrp="1" noChangeAspect="1" noChangeArrowheads="1"/>
          </p:cNvPicPr>
          <p:nvPr>
            <p:ph sz="half" idx="1"/>
          </p:nvPr>
        </p:nvPicPr>
        <p:blipFill>
          <a:blip r:embed="rId2"/>
          <a:srcRect/>
          <a:stretch>
            <a:fillRect/>
          </a:stretch>
        </p:blipFill>
        <p:spPr bwMode="auto">
          <a:xfrm>
            <a:off x="1981200" y="1524000"/>
            <a:ext cx="7651750" cy="662940"/>
          </a:xfrm>
          <a:prstGeom prst="rect">
            <a:avLst/>
          </a:prstGeom>
          <a:noFill/>
          <a:ln w="9525">
            <a:noFill/>
            <a:miter lim="800000"/>
            <a:headEnd/>
            <a:tailEnd/>
          </a:ln>
        </p:spPr>
      </p:pic>
      <p:pic>
        <p:nvPicPr>
          <p:cNvPr id="68613" name="Picture 6"/>
          <p:cNvPicPr>
            <a:picLocks noChangeAspect="1" noChangeArrowheads="1"/>
          </p:cNvPicPr>
          <p:nvPr/>
        </p:nvPicPr>
        <p:blipFill>
          <a:blip r:embed="rId3"/>
          <a:srcRect/>
          <a:stretch>
            <a:fillRect/>
          </a:stretch>
        </p:blipFill>
        <p:spPr bwMode="auto">
          <a:xfrm>
            <a:off x="2514600" y="2336166"/>
            <a:ext cx="7207250" cy="2566035"/>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0" y="1600200"/>
            <a:ext cx="7967980" cy="4526280"/>
          </a:xfrm>
        </p:spPr>
        <p:txBody>
          <a:bodyPr/>
          <a:lstStyle/>
          <a:p>
            <a:r>
              <a:rPr lang="en-US" dirty="0">
                <a:latin typeface="Times New Roman" panose="02020603050405020304" pitchFamily="18" charset="0"/>
                <a:cs typeface="Times New Roman" panose="02020603050405020304" pitchFamily="18" charset="0"/>
                <a:sym typeface="+mn-ea"/>
              </a:rPr>
              <a:t>If multiple declarations apply to a property, the last declaration overrides earlier specifications</a:t>
            </a:r>
            <a:endParaRPr lang="en-US" dirty="0">
              <a:latin typeface="Times New Roman" panose="02020603050405020304" pitchFamily="18" charset="0"/>
              <a:cs typeface="Times New Roman" panose="02020603050405020304" pitchFamily="18" charset="0"/>
            </a:endParaRPr>
          </a:p>
          <a:p>
            <a:pPr marL="0" indent="0">
              <a:buNone/>
            </a:pPr>
            <a:endParaRPr lang="en-US"/>
          </a:p>
        </p:txBody>
      </p:sp>
      <p:sp>
        <p:nvSpPr>
          <p:cNvPr id="5" name="Date Placeholder 4"/>
          <p:cNvSpPr>
            <a:spLocks noGrp="1"/>
          </p:cNvSpPr>
          <p:nvPr>
            <p:ph type="dt" sz="half" idx="10"/>
          </p:nvPr>
        </p:nvSpPr>
        <p:spPr/>
        <p:txBody>
          <a:bodyPr/>
          <a:lstStyle/>
          <a:p>
            <a:fld id="{BFE6A6FB-07CF-464C-B2A3-71D2FBCD3AE3}" type="datetime1">
              <a:rPr lang="en-US" smtClean="0"/>
              <a:t>1/7/2025</a:t>
            </a:fld>
            <a:endParaRPr lang="en-US"/>
          </a:p>
        </p:txBody>
      </p:sp>
      <p:sp>
        <p:nvSpPr>
          <p:cNvPr id="6" name="Footer Placeholder 5"/>
          <p:cNvSpPr>
            <a:spLocks noGrp="1"/>
          </p:cNvSpPr>
          <p:nvPr>
            <p:ph type="ftr" sz="quarter" idx="11"/>
          </p:nvPr>
        </p:nvSpPr>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77</a:t>
            </a:fld>
            <a:endParaRPr lang="en-US"/>
          </a:p>
        </p:txBody>
      </p:sp>
      <p:sp>
        <p:nvSpPr>
          <p:cNvPr id="10" name="Title 1"/>
          <p:cNvSpPr txBox="1"/>
          <p:nvPr/>
        </p:nvSpPr>
        <p:spPr>
          <a:xfrm>
            <a:off x="3124200" y="0"/>
            <a:ext cx="7501255" cy="894735"/>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latin typeface="Times New Roman" panose="02020603050405020304" pitchFamily="18" charset="0"/>
                <a:cs typeface="Times New Roman" panose="02020603050405020304" pitchFamily="18" charset="0"/>
              </a:rPr>
              <a:t>Concept of CSS 3:CSS Box Model</a:t>
            </a:r>
            <a:endParaRPr lang="en-US" sz="2400" dirty="0">
              <a:latin typeface="Times New Roman" panose="02020603050405020304" pitchFamily="18" charset="0"/>
              <a:cs typeface="Times New Roman" panose="02020603050405020304" pitchFamily="18" charset="0"/>
            </a:endParaRPr>
          </a:p>
          <a:p>
            <a:pPr algn="ctr">
              <a:spcBef>
                <a:spcPct val="0"/>
              </a:spcBef>
              <a:defRPr/>
            </a:pPr>
            <a:endParaRPr lang="en-US" sz="2400" dirty="0"/>
          </a:p>
        </p:txBody>
      </p:sp>
      <p:pic>
        <p:nvPicPr>
          <p:cNvPr id="69637" name="Picture 4"/>
          <p:cNvPicPr>
            <a:picLocks noChangeAspect="1" noChangeArrowheads="1"/>
          </p:cNvPicPr>
          <p:nvPr/>
        </p:nvPicPr>
        <p:blipFill>
          <a:blip r:embed="rId2"/>
          <a:srcRect/>
          <a:stretch>
            <a:fillRect/>
          </a:stretch>
        </p:blipFill>
        <p:spPr bwMode="auto">
          <a:xfrm>
            <a:off x="3048001" y="4178300"/>
            <a:ext cx="3833813" cy="1003300"/>
          </a:xfrm>
          <a:prstGeom prst="rect">
            <a:avLst/>
          </a:prstGeom>
          <a:noFill/>
          <a:ln w="9525">
            <a:noFill/>
            <a:miter lim="800000"/>
            <a:headEnd/>
            <a:tailEnd/>
          </a:ln>
        </p:spPr>
      </p:pic>
      <p:sp>
        <p:nvSpPr>
          <p:cNvPr id="15" name="Oval 5"/>
          <p:cNvSpPr>
            <a:spLocks noChangeArrowheads="1"/>
          </p:cNvSpPr>
          <p:nvPr/>
        </p:nvSpPr>
        <p:spPr bwMode="auto">
          <a:xfrm>
            <a:off x="3124200" y="4102100"/>
            <a:ext cx="3810000" cy="838200"/>
          </a:xfrm>
          <a:prstGeom prst="ellipse">
            <a:avLst/>
          </a:prstGeom>
          <a:solidFill>
            <a:srgbClr val="008080">
              <a:alpha val="50195"/>
            </a:srgbClr>
          </a:solidFill>
          <a:ln w="9525">
            <a:solidFill>
              <a:schemeClr val="tx1"/>
            </a:solidFill>
            <a:round/>
          </a:ln>
        </p:spPr>
        <p:txBody>
          <a:bodyPr wrap="none" anchor="ctr"/>
          <a:lstStyle/>
          <a:p>
            <a:endParaRPr lang="en-US"/>
          </a:p>
        </p:txBody>
      </p:sp>
      <p:sp>
        <p:nvSpPr>
          <p:cNvPr id="16" name="Text Box 15"/>
          <p:cNvSpPr txBox="1"/>
          <p:nvPr/>
        </p:nvSpPr>
        <p:spPr>
          <a:xfrm>
            <a:off x="7531736" y="3106420"/>
            <a:ext cx="2827655" cy="645160"/>
          </a:xfrm>
          <a:prstGeom prst="rect">
            <a:avLst/>
          </a:prstGeom>
          <a:noFill/>
        </p:spPr>
        <p:txBody>
          <a:bodyPr wrap="square" rtlCol="0" anchor="t">
            <a:spAutoFit/>
          </a:bodyPr>
          <a:lstStyle/>
          <a:p>
            <a:r>
              <a:rPr lang="en-US">
                <a:solidFill>
                  <a:srgbClr val="008080"/>
                </a:solidFill>
                <a:sym typeface="+mn-ea"/>
              </a:rPr>
              <a:t>Left border is 30px wide, </a:t>
            </a:r>
            <a:endParaRPr lang="en-US">
              <a:solidFill>
                <a:srgbClr val="008080"/>
              </a:solidFill>
            </a:endParaRPr>
          </a:p>
          <a:p>
            <a:r>
              <a:rPr lang="en-US">
                <a:solidFill>
                  <a:srgbClr val="008080"/>
                </a:solidFill>
                <a:sym typeface="+mn-ea"/>
              </a:rPr>
              <a:t>inset style, and red</a:t>
            </a:r>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78</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a:t>
            </a:r>
          </a:p>
        </p:txBody>
      </p:sp>
      <p:sp>
        <p:nvSpPr>
          <p:cNvPr id="393223" name="Text Placeholder 8"/>
          <p:cNvSpPr txBox="1">
            <a:spLocks noGrp="1"/>
          </p:cNvSpPr>
          <p:nvPr>
            <p:ph type="body" idx="1"/>
          </p:nvPr>
        </p:nvSpPr>
        <p:spPr>
          <a:xfrm>
            <a:off x="1967345" y="914400"/>
            <a:ext cx="8322036" cy="5394324"/>
          </a:xfrm>
        </p:spPr>
        <p:txBody>
          <a:bodyPr>
            <a:noAutofit/>
          </a:bodyPr>
          <a:lstStyle/>
          <a:p>
            <a:pPr>
              <a:spcBef>
                <a:spcPts val="365"/>
              </a:spcBef>
              <a:spcAft>
                <a:spcPct val="0"/>
              </a:spcAft>
              <a:buClr>
                <a:srgbClr val="000000"/>
              </a:buClr>
              <a:buNone/>
              <a:defRPr/>
            </a:pPr>
            <a:r>
              <a:rPr lang="en-US" altLang="en-US" sz="1400" b="1" dirty="0">
                <a:cs typeface="Arial" panose="020B0604020202020204" pitchFamily="34" charset="0"/>
              </a:rPr>
              <a:t>Q 1 </a:t>
            </a:r>
            <a:r>
              <a:rPr lang="en-US" sz="1400" dirty="0"/>
              <a:t>Which of the following options correctly describes the usage of CSS styles in web technology</a:t>
            </a:r>
            <a:r>
              <a:rPr lang="en-US" altLang="en-US" sz="1400" b="1" dirty="0">
                <a:cs typeface="Arial" panose="020B0604020202020204" pitchFamily="34" charset="0"/>
              </a:rPr>
              <a:t>? </a:t>
            </a:r>
          </a:p>
          <a:p>
            <a:pPr>
              <a:spcBef>
                <a:spcPts val="365"/>
              </a:spcBef>
              <a:spcAft>
                <a:spcPct val="0"/>
              </a:spcAft>
              <a:buClr>
                <a:srgbClr val="000000"/>
              </a:buClr>
              <a:buFont typeface="+mj-lt"/>
              <a:buAutoNum type="alphaLcParenR"/>
              <a:defRPr/>
            </a:pPr>
            <a:r>
              <a:rPr lang="en-US" sz="1400" dirty="0"/>
              <a:t>CSS is used to structure the content of a web page, such as defining headings, paragraphs, and lists</a:t>
            </a:r>
            <a:r>
              <a:rPr lang="en-US" dirty="0"/>
              <a:t>. </a:t>
            </a:r>
            <a:endParaRPr lang="en-US" altLang="en-US" sz="1400" dirty="0">
              <a:cs typeface="Arial" panose="020B0604020202020204" pitchFamily="34" charset="0"/>
            </a:endParaRPr>
          </a:p>
          <a:p>
            <a:pPr>
              <a:spcBef>
                <a:spcPts val="365"/>
              </a:spcBef>
              <a:spcAft>
                <a:spcPct val="0"/>
              </a:spcAft>
              <a:buClr>
                <a:srgbClr val="000000"/>
              </a:buClr>
              <a:buFont typeface="+mj-lt"/>
              <a:buAutoNum type="alphaLcParenR"/>
              <a:defRPr/>
            </a:pPr>
            <a:r>
              <a:rPr lang="en-US" altLang="en-US" sz="1400" dirty="0">
                <a:cs typeface="Arial" panose="020B0604020202020204" pitchFamily="34" charset="0"/>
              </a:rPr>
              <a:t> </a:t>
            </a:r>
            <a:r>
              <a:rPr lang="en-US" sz="1400" dirty="0"/>
              <a:t>CSS is used to add interactivity and dynamic behavior to a web page, such as handling user interactions and form validations</a:t>
            </a:r>
            <a:r>
              <a:rPr lang="en-US" altLang="en-US" sz="1400" dirty="0">
                <a:cs typeface="Arial" panose="020B0604020202020204" pitchFamily="34" charset="0"/>
              </a:rPr>
              <a:t> </a:t>
            </a:r>
          </a:p>
          <a:p>
            <a:pPr>
              <a:spcBef>
                <a:spcPts val="365"/>
              </a:spcBef>
              <a:spcAft>
                <a:spcPct val="0"/>
              </a:spcAft>
              <a:buClr>
                <a:srgbClr val="000000"/>
              </a:buClr>
              <a:buFont typeface="+mj-lt"/>
              <a:buAutoNum type="alphaLcParenR"/>
              <a:defRPr/>
            </a:pPr>
            <a:r>
              <a:rPr lang="en-US" sz="1400" dirty="0"/>
              <a:t>CSS is used to define the layout and presentation of a web page, such as setting colors, fonts, and spacing</a:t>
            </a:r>
          </a:p>
          <a:p>
            <a:pPr>
              <a:spcBef>
                <a:spcPts val="365"/>
              </a:spcBef>
              <a:spcAft>
                <a:spcPct val="0"/>
              </a:spcAft>
              <a:buClr>
                <a:srgbClr val="000000"/>
              </a:buClr>
              <a:buFont typeface="+mj-lt"/>
              <a:buAutoNum type="alphaLcParenR"/>
              <a:defRPr/>
            </a:pPr>
            <a:r>
              <a:rPr lang="en-US" sz="1400" dirty="0"/>
              <a:t>CSS is used to define the server-side logic and database connections for a web application</a:t>
            </a:r>
            <a:endParaRPr lang="en-US" altLang="en-US" sz="1400" b="1" dirty="0">
              <a:cs typeface="Arial" panose="020B0604020202020204" pitchFamily="34" charset="0"/>
            </a:endParaRPr>
          </a:p>
          <a:p>
            <a:pPr marL="0" indent="0">
              <a:spcBef>
                <a:spcPts val="365"/>
              </a:spcBef>
              <a:spcAft>
                <a:spcPct val="0"/>
              </a:spcAft>
              <a:buClr>
                <a:srgbClr val="000000"/>
              </a:buClr>
              <a:buNone/>
              <a:defRPr/>
            </a:pPr>
            <a:r>
              <a:rPr lang="en-US" altLang="en-US" sz="1400" b="1" dirty="0">
                <a:cs typeface="Arial" panose="020B0604020202020204" pitchFamily="34" charset="0"/>
              </a:rPr>
              <a:t>Q 2  </a:t>
            </a:r>
            <a:r>
              <a:rPr lang="en-US" sz="1400" dirty="0"/>
              <a:t>Which CSS property is used to change the text color of an element</a:t>
            </a:r>
            <a:r>
              <a:rPr lang="en-US" altLang="en-US" sz="1400" b="1" dirty="0">
                <a:cs typeface="Arial" panose="020B0604020202020204" pitchFamily="34" charset="0"/>
              </a:rPr>
              <a:t>? </a:t>
            </a:r>
          </a:p>
          <a:p>
            <a:pPr>
              <a:spcBef>
                <a:spcPts val="365"/>
              </a:spcBef>
              <a:spcAft>
                <a:spcPct val="0"/>
              </a:spcAft>
              <a:buClr>
                <a:srgbClr val="000000"/>
              </a:buClr>
              <a:buFont typeface="+mj-lt"/>
              <a:buAutoNum type="alphaLcParenR"/>
              <a:defRPr/>
            </a:pPr>
            <a:r>
              <a:rPr lang="en-US" altLang="en-US" sz="1400" dirty="0">
                <a:cs typeface="Arial" panose="020B0604020202020204" pitchFamily="34" charset="0"/>
              </a:rPr>
              <a:t> </a:t>
            </a:r>
            <a:r>
              <a:rPr lang="en-US" sz="1400" dirty="0"/>
              <a:t>text-color</a:t>
            </a:r>
          </a:p>
          <a:p>
            <a:pPr>
              <a:spcBef>
                <a:spcPts val="365"/>
              </a:spcBef>
              <a:spcAft>
                <a:spcPct val="0"/>
              </a:spcAft>
              <a:buClr>
                <a:srgbClr val="000000"/>
              </a:buClr>
              <a:buFont typeface="+mj-lt"/>
              <a:buAutoNum type="alphaLcParenR"/>
              <a:defRPr/>
            </a:pPr>
            <a:r>
              <a:rPr lang="en-US" altLang="en-US" sz="1400" dirty="0">
                <a:cs typeface="Arial" panose="020B0604020202020204" pitchFamily="34" charset="0"/>
              </a:rPr>
              <a:t>color</a:t>
            </a:r>
          </a:p>
          <a:p>
            <a:pPr>
              <a:spcBef>
                <a:spcPts val="365"/>
              </a:spcBef>
              <a:spcAft>
                <a:spcPct val="0"/>
              </a:spcAft>
              <a:buClr>
                <a:srgbClr val="000000"/>
              </a:buClr>
              <a:buFont typeface="+mj-lt"/>
              <a:buAutoNum type="alphaLcParenR"/>
              <a:defRPr/>
            </a:pPr>
            <a:r>
              <a:rPr lang="en-US" altLang="en-US" sz="1400" dirty="0">
                <a:cs typeface="Arial" panose="020B0604020202020204" pitchFamily="34" charset="0"/>
              </a:rPr>
              <a:t> font-color</a:t>
            </a:r>
          </a:p>
          <a:p>
            <a:pPr>
              <a:spcBef>
                <a:spcPts val="365"/>
              </a:spcBef>
              <a:spcAft>
                <a:spcPct val="0"/>
              </a:spcAft>
              <a:buClr>
                <a:srgbClr val="000000"/>
              </a:buClr>
              <a:buFont typeface="+mj-lt"/>
              <a:buAutoNum type="alphaLcParenR"/>
              <a:defRPr/>
            </a:pPr>
            <a:r>
              <a:rPr lang="en-US" altLang="en-US" sz="1400" dirty="0">
                <a:cs typeface="Arial" panose="020B0604020202020204" pitchFamily="34" charset="0"/>
              </a:rPr>
              <a:t> text style</a:t>
            </a:r>
          </a:p>
          <a:p>
            <a:pPr marL="0" indent="0">
              <a:spcBef>
                <a:spcPts val="365"/>
              </a:spcBef>
              <a:spcAft>
                <a:spcPct val="0"/>
              </a:spcAft>
              <a:buClr>
                <a:srgbClr val="000000"/>
              </a:buClr>
              <a:buNone/>
              <a:defRPr/>
            </a:pPr>
            <a:r>
              <a:rPr lang="en-US" altLang="en-US" sz="1400" b="1" dirty="0">
                <a:cs typeface="Arial" panose="020B0604020202020204" pitchFamily="34" charset="0"/>
              </a:rPr>
              <a:t>Q 3 </a:t>
            </a:r>
            <a:r>
              <a:rPr lang="en-US" sz="1400" dirty="0"/>
              <a:t>How can you apply external CSS styles to an HTML document</a:t>
            </a:r>
            <a:r>
              <a:rPr lang="en-US" altLang="en-US" sz="1400" b="1" dirty="0">
                <a:cs typeface="Arial" panose="020B0604020202020204" pitchFamily="34" charset="0"/>
              </a:rPr>
              <a:t>?</a:t>
            </a:r>
          </a:p>
          <a:p>
            <a:pPr>
              <a:spcBef>
                <a:spcPts val="365"/>
              </a:spcBef>
              <a:spcAft>
                <a:spcPct val="0"/>
              </a:spcAft>
              <a:buClr>
                <a:srgbClr val="000000"/>
              </a:buClr>
              <a:buFont typeface="+mj-lt"/>
              <a:buAutoNum type="alphaLcParenR"/>
              <a:defRPr/>
            </a:pPr>
            <a:r>
              <a:rPr lang="en-US" altLang="en-US" sz="1400" dirty="0">
                <a:cs typeface="Arial" panose="020B0604020202020204" pitchFamily="34" charset="0"/>
              </a:rPr>
              <a:t>Using the ‘&lt;style&gt;’ element within the HTML file.</a:t>
            </a:r>
          </a:p>
          <a:p>
            <a:pPr>
              <a:spcBef>
                <a:spcPts val="365"/>
              </a:spcBef>
              <a:spcAft>
                <a:spcPct val="0"/>
              </a:spcAft>
              <a:buClr>
                <a:srgbClr val="000000"/>
              </a:buClr>
              <a:buFont typeface="+mj-lt"/>
              <a:buAutoNum type="alphaLcParenR"/>
              <a:defRPr/>
            </a:pPr>
            <a:r>
              <a:rPr lang="en-US" altLang="en-US" sz="1400" dirty="0">
                <a:cs typeface="Arial" panose="020B0604020202020204" pitchFamily="34" charset="0"/>
              </a:rPr>
              <a:t>Using the ‘style’ attribute in HTML tags.</a:t>
            </a:r>
          </a:p>
          <a:p>
            <a:pPr>
              <a:spcBef>
                <a:spcPts val="365"/>
              </a:spcBef>
              <a:spcAft>
                <a:spcPct val="0"/>
              </a:spcAft>
              <a:buClr>
                <a:srgbClr val="000000"/>
              </a:buClr>
              <a:buFont typeface="+mj-lt"/>
              <a:buAutoNum type="alphaLcParenR"/>
              <a:defRPr/>
            </a:pPr>
            <a:r>
              <a:rPr lang="en-US" altLang="en-US" sz="1400" dirty="0">
                <a:cs typeface="Arial" panose="020B0604020202020204" pitchFamily="34" charset="0"/>
              </a:rPr>
              <a:t>Using </a:t>
            </a:r>
            <a:r>
              <a:rPr lang="en-US" altLang="en-US" sz="1400" dirty="0" err="1">
                <a:cs typeface="Arial" panose="020B0604020202020204" pitchFamily="34" charset="0"/>
              </a:rPr>
              <a:t>the’link</a:t>
            </a:r>
            <a:r>
              <a:rPr lang="en-US" altLang="en-US" sz="1400" dirty="0">
                <a:cs typeface="Arial" panose="020B0604020202020204" pitchFamily="34" charset="0"/>
              </a:rPr>
              <a:t>’ element with the ‘</a:t>
            </a:r>
            <a:r>
              <a:rPr lang="en-US" altLang="en-US" sz="1400" dirty="0" err="1">
                <a:cs typeface="Arial" panose="020B0604020202020204" pitchFamily="34" charset="0"/>
              </a:rPr>
              <a:t>rel</a:t>
            </a:r>
            <a:r>
              <a:rPr lang="en-US" altLang="en-US" sz="1400" dirty="0">
                <a:cs typeface="Arial" panose="020B0604020202020204" pitchFamily="34" charset="0"/>
              </a:rPr>
              <a:t>’ attribute set to ‘stylesheet’.</a:t>
            </a:r>
          </a:p>
          <a:p>
            <a:pPr>
              <a:spcBef>
                <a:spcPts val="365"/>
              </a:spcBef>
              <a:spcAft>
                <a:spcPct val="0"/>
              </a:spcAft>
              <a:buClr>
                <a:srgbClr val="000000"/>
              </a:buClr>
              <a:buFont typeface="+mj-lt"/>
              <a:buAutoNum type="alphaLcParenR"/>
              <a:defRPr/>
            </a:pPr>
            <a:r>
              <a:rPr lang="en-US" altLang="en-US" sz="1400" dirty="0">
                <a:cs typeface="Arial" panose="020B0604020202020204" pitchFamily="34" charset="0"/>
              </a:rPr>
              <a:t>Using the ‘</a:t>
            </a:r>
            <a:r>
              <a:rPr lang="en-US" altLang="en-US" sz="1400" dirty="0" err="1">
                <a:cs typeface="Arial" panose="020B0604020202020204" pitchFamily="34" charset="0"/>
              </a:rPr>
              <a:t>css</a:t>
            </a:r>
            <a:r>
              <a:rPr lang="en-US" altLang="en-US" sz="1400" dirty="0">
                <a:cs typeface="Arial" panose="020B0604020202020204" pitchFamily="34" charset="0"/>
              </a:rPr>
              <a:t>’ in the head section of the HTML file.</a:t>
            </a:r>
          </a:p>
        </p:txBody>
      </p:sp>
      <p:sp>
        <p:nvSpPr>
          <p:cNvPr id="2" name="Date Placeholder 1"/>
          <p:cNvSpPr>
            <a:spLocks noGrp="1"/>
          </p:cNvSpPr>
          <p:nvPr>
            <p:ph type="dt" sz="half" idx="10"/>
          </p:nvPr>
        </p:nvSpPr>
        <p:spPr/>
        <p:txBody>
          <a:bodyPr/>
          <a:lstStyle/>
          <a:p>
            <a:fld id="{7FA0493E-380D-4969-966A-ABE24D3D4BA2}" type="datetime1">
              <a:rPr lang="en-US" smtClean="0"/>
              <a:t>1/7/2025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79</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5C59A6ED-B949-4A83-A0F9-A313E05A36BE}" type="datetime1">
              <a:rPr lang="en-US" smtClean="0"/>
              <a:t>1/7/2025</a:t>
            </a:fld>
            <a:endParaRPr lang="en-US"/>
          </a:p>
        </p:txBody>
      </p:sp>
      <p:sp>
        <p:nvSpPr>
          <p:cNvPr id="3" name="Content Placeholder 2"/>
          <p:cNvSpPr>
            <a:spLocks noGrp="1"/>
          </p:cNvSpPr>
          <p:nvPr>
            <p:ph idx="1"/>
          </p:nvPr>
        </p:nvSpPr>
        <p:spPr>
          <a:xfrm>
            <a:off x="2209800" y="992188"/>
            <a:ext cx="8229600" cy="5546724"/>
          </a:xfrm>
        </p:spPr>
        <p:txBody>
          <a:bodyPr>
            <a:normAutofit lnSpcReduction="10000"/>
          </a:bodyPr>
          <a:lstStyle/>
          <a:p>
            <a:pPr marL="0" indent="0">
              <a:buNone/>
            </a:pPr>
            <a:r>
              <a:rPr lang="en-US" sz="1600" b="1" dirty="0"/>
              <a:t>Q 4. </a:t>
            </a:r>
            <a:r>
              <a:rPr lang="en-US" sz="1500" b="1" dirty="0"/>
              <a:t>What does CSS stand for</a:t>
            </a:r>
          </a:p>
          <a:p>
            <a:pPr marL="0" indent="0">
              <a:buNone/>
            </a:pPr>
            <a:r>
              <a:rPr lang="en-US" sz="1500" dirty="0"/>
              <a:t>a)Creative Style Sheets</a:t>
            </a:r>
          </a:p>
          <a:p>
            <a:pPr marL="0" indent="0">
              <a:buNone/>
            </a:pPr>
            <a:r>
              <a:rPr lang="en-US" sz="1600" dirty="0"/>
              <a:t>b) </a:t>
            </a:r>
            <a:r>
              <a:rPr lang="en-US" sz="1500" dirty="0"/>
              <a:t>Computer Style Sheets</a:t>
            </a:r>
          </a:p>
          <a:p>
            <a:pPr marL="0" indent="0">
              <a:buNone/>
            </a:pPr>
            <a:r>
              <a:rPr lang="en-US" sz="1500" dirty="0"/>
              <a:t>c) Cascading Style Sheets</a:t>
            </a:r>
          </a:p>
          <a:p>
            <a:pPr marL="0" indent="0">
              <a:buNone/>
            </a:pPr>
            <a:r>
              <a:rPr lang="en-US" sz="1500" dirty="0"/>
              <a:t>d) Colorful Style Sheets</a:t>
            </a:r>
          </a:p>
          <a:p>
            <a:pPr marL="0" indent="0">
              <a:buNone/>
            </a:pPr>
            <a:r>
              <a:rPr lang="en-US" sz="1600" b="1" dirty="0"/>
              <a:t>Q 5 </a:t>
            </a:r>
            <a:r>
              <a:rPr lang="en-US" sz="1500" b="1" dirty="0"/>
              <a:t>Which HTML tag is used to link an external CSS file to an HTML document</a:t>
            </a:r>
            <a:r>
              <a:rPr lang="en-US" sz="1600" b="1" dirty="0"/>
              <a:t>?</a:t>
            </a:r>
          </a:p>
          <a:p>
            <a:pPr marL="0" indent="0">
              <a:buNone/>
            </a:pPr>
            <a:r>
              <a:rPr lang="en-US" sz="1400" dirty="0"/>
              <a:t>a)&lt;script&gt; </a:t>
            </a:r>
          </a:p>
          <a:p>
            <a:pPr marL="0" indent="0">
              <a:buNone/>
            </a:pPr>
            <a:r>
              <a:rPr lang="en-US" sz="1400" dirty="0"/>
              <a:t>b) &lt;</a:t>
            </a:r>
            <a:r>
              <a:rPr lang="en-US" sz="1400" dirty="0" err="1"/>
              <a:t>css</a:t>
            </a:r>
            <a:r>
              <a:rPr lang="en-US" sz="1400" dirty="0"/>
              <a:t>&gt; </a:t>
            </a:r>
          </a:p>
          <a:p>
            <a:pPr marL="0" indent="0">
              <a:buNone/>
            </a:pPr>
            <a:r>
              <a:rPr lang="en-US" sz="1400" dirty="0"/>
              <a:t>c) &lt;link&gt; </a:t>
            </a:r>
          </a:p>
          <a:p>
            <a:pPr marL="0" indent="0">
              <a:buNone/>
            </a:pPr>
            <a:r>
              <a:rPr lang="en-US" sz="1400" dirty="0"/>
              <a:t>d) &lt;style&gt;</a:t>
            </a:r>
          </a:p>
          <a:p>
            <a:pPr marL="0" indent="0">
              <a:buNone/>
            </a:pPr>
            <a:r>
              <a:rPr lang="en-US" sz="1600" b="1" dirty="0"/>
              <a:t>Q 6  </a:t>
            </a:r>
            <a:r>
              <a:rPr lang="en-US" sz="1500" b="1" dirty="0"/>
              <a:t>The CSS property used to add spacing between lines of text is:</a:t>
            </a:r>
          </a:p>
          <a:p>
            <a:pPr>
              <a:buAutoNum type="alphaLcParenR"/>
            </a:pPr>
            <a:r>
              <a:rPr lang="en-US" sz="1400" dirty="0"/>
              <a:t>line-height b) letter-spacing c) text-spacing d) line-spacing</a:t>
            </a:r>
          </a:p>
          <a:p>
            <a:pPr marL="0" indent="0">
              <a:buNone/>
            </a:pPr>
            <a:r>
              <a:rPr lang="en-US" sz="1600" b="1" dirty="0"/>
              <a:t>Q 7 </a:t>
            </a:r>
            <a:r>
              <a:rPr lang="en-US" sz="1400" b="1" dirty="0"/>
              <a:t>How can you set the background color of an element in CSS</a:t>
            </a:r>
          </a:p>
          <a:p>
            <a:pPr>
              <a:buAutoNum type="alphaLcParenR"/>
            </a:pPr>
            <a:r>
              <a:rPr lang="en-US" sz="1400" dirty="0"/>
              <a:t>background-color </a:t>
            </a:r>
          </a:p>
          <a:p>
            <a:pPr marL="0" indent="0">
              <a:buNone/>
            </a:pPr>
            <a:r>
              <a:rPr lang="en-US" sz="1400" dirty="0"/>
              <a:t>b) </a:t>
            </a:r>
            <a:r>
              <a:rPr lang="en-US" sz="1400" dirty="0" err="1"/>
              <a:t>bg</a:t>
            </a:r>
            <a:r>
              <a:rPr lang="en-US" sz="1400" dirty="0"/>
              <a:t>-color </a:t>
            </a:r>
          </a:p>
          <a:p>
            <a:pPr marL="0" indent="0">
              <a:buNone/>
            </a:pPr>
            <a:r>
              <a:rPr lang="en-US" sz="1400" dirty="0"/>
              <a:t>c) color-background </a:t>
            </a:r>
          </a:p>
          <a:p>
            <a:pPr marL="0" indent="0">
              <a:buNone/>
            </a:pPr>
            <a:r>
              <a:rPr lang="en-US" sz="1400" dirty="0"/>
              <a:t>d) background-style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Google Shape;126;p16"/>
          <p:cNvSpPr txBox="1">
            <a:spLocks noGrp="1"/>
          </p:cNvSpPr>
          <p:nvPr>
            <p:ph type="body" idx="1"/>
          </p:nvPr>
        </p:nvSpPr>
        <p:spPr>
          <a:xfrm>
            <a:off x="2133600" y="1217613"/>
            <a:ext cx="8174038" cy="4546600"/>
          </a:xfrm>
        </p:spPr>
        <p:txBody>
          <a:bodyPr/>
          <a:lstStyle/>
          <a:p>
            <a:pPr marL="114300" indent="0" algn="just">
              <a:spcBef>
                <a:spcPts val="365"/>
              </a:spcBef>
              <a:spcAft>
                <a:spcPct val="0"/>
              </a:spcAft>
              <a:buClr>
                <a:srgbClr val="000000"/>
              </a:buClr>
              <a:buNone/>
            </a:pPr>
            <a:r>
              <a:rPr lang="en-IN" altLang="en-US" sz="2000" b="1">
                <a:latin typeface="Times New Roman" panose="02020603050405020304" pitchFamily="18" charset="0"/>
                <a:cs typeface="Times New Roman" panose="02020603050405020304" pitchFamily="18" charset="0"/>
              </a:rPr>
              <a:t>HTML: </a:t>
            </a:r>
            <a:r>
              <a:rPr lang="en-IN" altLang="en-US" sz="2000">
                <a:latin typeface="Times New Roman" panose="02020603050405020304" pitchFamily="18" charset="0"/>
                <a:cs typeface="Times New Roman" panose="02020603050405020304" pitchFamily="18" charset="0"/>
              </a:rPr>
              <a:t>What is HTML, DOM- Introduction to Document Object Model, Basic structure of an HTML document, Mark up Tags, Heading-Paragraphs , Line Breaks, Understand the structure of HTML tables. Lists, Working with Hyperlinks, Image Handling, Understanding Frames and their needs, HTML forms for User inputs. New form Elements- date, number, range, email, search and data list, Understanding audio, video and article tags.</a:t>
            </a:r>
          </a:p>
          <a:p>
            <a:pPr marL="114300" indent="0" algn="just">
              <a:spcBef>
                <a:spcPts val="365"/>
              </a:spcBef>
              <a:spcAft>
                <a:spcPct val="0"/>
              </a:spcAft>
              <a:buClr>
                <a:srgbClr val="000000"/>
              </a:buClr>
              <a:buNone/>
            </a:pPr>
            <a:endParaRPr lang="en-US" altLang="en-US" sz="2000">
              <a:latin typeface="Times New Roman" panose="02020603050405020304" pitchFamily="18" charset="0"/>
              <a:cs typeface="Times New Roman" panose="02020603050405020304" pitchFamily="18" charset="0"/>
            </a:endParaRPr>
          </a:p>
          <a:p>
            <a:pPr marL="114300" indent="0" algn="just">
              <a:spcBef>
                <a:spcPts val="365"/>
              </a:spcBef>
              <a:spcAft>
                <a:spcPct val="0"/>
              </a:spcAft>
              <a:buClr>
                <a:srgbClr val="000000"/>
              </a:buClr>
              <a:buNone/>
            </a:pPr>
            <a:r>
              <a:rPr lang="en-IN" altLang="en-US" sz="2000" b="1">
                <a:latin typeface="Times New Roman" panose="02020603050405020304" pitchFamily="18" charset="0"/>
                <a:cs typeface="Times New Roman" panose="02020603050405020304" pitchFamily="18" charset="0"/>
              </a:rPr>
              <a:t>XML: </a:t>
            </a:r>
            <a:r>
              <a:rPr lang="en-IN" altLang="en-US" sz="2000">
                <a:latin typeface="Times New Roman" panose="02020603050405020304" pitchFamily="18" charset="0"/>
                <a:cs typeface="Times New Roman" panose="02020603050405020304" pitchFamily="18" charset="0"/>
              </a:rPr>
              <a:t>Introduction, Tree, Syntax, Elements, Attributes, Namespaces, Display, HTTP request, Parser, DOM, XPath, XSLT, XQuerry, XLink, Validator, DTD, Schema, Server</a:t>
            </a:r>
            <a:endParaRPr lang="en-US" altLang="en-US" sz="2000">
              <a:latin typeface="Times New Roman" panose="02020603050405020304" pitchFamily="18" charset="0"/>
              <a:cs typeface="Times New Roman" panose="02020603050405020304" pitchFamily="18" charset="0"/>
            </a:endParaRPr>
          </a:p>
        </p:txBody>
      </p:sp>
      <p:sp>
        <p:nvSpPr>
          <p:cNvPr id="12291" name="Google Shape;128;p16"/>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8</a:t>
            </a:fld>
            <a:endParaRPr lang="en-US" altLang="en-US"/>
          </a:p>
        </p:txBody>
      </p:sp>
      <p:sp>
        <p:nvSpPr>
          <p:cNvPr id="129" name="Google Shape;129;p16"/>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defRPr/>
            </a:pPr>
            <a:r>
              <a:rPr lang="en-US" sz="3200" b="1"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Syllabus Unit -2 </a:t>
            </a:r>
          </a:p>
        </p:txBody>
      </p:sp>
      <p:sp>
        <p:nvSpPr>
          <p:cNvPr id="12293" name="Google Shape;131;p16"/>
          <p:cNvSpPr>
            <a:spLocks noGrp="1"/>
          </p:cNvSpPr>
          <p:nvPr>
            <p:ph type="ftr" sz="quarter" idx="12"/>
          </p:nvPr>
        </p:nvSpPr>
        <p:spPr>
          <a:xfrm>
            <a:off x="1219201" y="6400801"/>
            <a:ext cx="66579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D3DCAADE-3CCD-409A-A5DD-EF28D86BDA50}" type="datetime1">
              <a:rPr lang="en-US" smtClean="0"/>
              <a:t>1/7/2025</a:t>
            </a:fld>
            <a:endParaRPr lang="en-US"/>
          </a:p>
        </p:txBody>
      </p:sp>
      <p:sp>
        <p:nvSpPr>
          <p:cNvPr id="8" name="Rectangle 7"/>
          <p:cNvSpPr/>
          <p:nvPr/>
        </p:nvSpPr>
        <p:spPr>
          <a:xfrm>
            <a:off x="9448800" y="6350"/>
            <a:ext cx="1219200" cy="67945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 Hours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80</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D67C2D4A-00FF-4884-BE4A-A77D5A049EF4}" type="datetime1">
              <a:rPr lang="en-US" smtClean="0"/>
              <a:t>1/7/2025</a:t>
            </a:fld>
            <a:endParaRPr lang="en-US"/>
          </a:p>
        </p:txBody>
      </p:sp>
      <p:sp>
        <p:nvSpPr>
          <p:cNvPr id="4" name="Content Placeholder 3"/>
          <p:cNvSpPr>
            <a:spLocks noGrp="1"/>
          </p:cNvSpPr>
          <p:nvPr>
            <p:ph idx="1"/>
          </p:nvPr>
        </p:nvSpPr>
        <p:spPr>
          <a:xfrm>
            <a:off x="2209800" y="1003355"/>
            <a:ext cx="8229600" cy="5608635"/>
          </a:xfrm>
        </p:spPr>
        <p:txBody>
          <a:bodyPr>
            <a:normAutofit fontScale="92500" lnSpcReduction="20000"/>
          </a:bodyPr>
          <a:lstStyle/>
          <a:p>
            <a:pPr marL="0" indent="0">
              <a:buNone/>
            </a:pPr>
            <a:r>
              <a:rPr lang="en-US" sz="1600" b="1" dirty="0"/>
              <a:t>Q 8 </a:t>
            </a:r>
            <a:r>
              <a:rPr lang="en-US" sz="1400" b="1" dirty="0"/>
              <a:t>What is the Box Model in CSS?</a:t>
            </a:r>
          </a:p>
          <a:p>
            <a:pPr marL="0" indent="0">
              <a:buNone/>
            </a:pPr>
            <a:r>
              <a:rPr lang="en-US" sz="1500" dirty="0"/>
              <a:t>a)A design technique for creating 3D boxes in web pages. </a:t>
            </a:r>
          </a:p>
          <a:p>
            <a:pPr marL="0" indent="0">
              <a:buNone/>
            </a:pPr>
            <a:r>
              <a:rPr lang="en-US" sz="1500" dirty="0"/>
              <a:t>b) A layout model that arranges elements in a grid pattern. </a:t>
            </a:r>
          </a:p>
          <a:p>
            <a:pPr marL="0" indent="0">
              <a:buNone/>
            </a:pPr>
            <a:r>
              <a:rPr lang="en-US" sz="1500" dirty="0"/>
              <a:t>c) A concept that describes how elements are rendered as rectangular boxes. </a:t>
            </a:r>
          </a:p>
          <a:p>
            <a:pPr marL="0" indent="0">
              <a:buNone/>
            </a:pPr>
            <a:r>
              <a:rPr lang="en-US" sz="1500" dirty="0"/>
              <a:t>d) A method for creating responsive web designs.</a:t>
            </a:r>
          </a:p>
          <a:p>
            <a:pPr marL="0" indent="0">
              <a:buNone/>
            </a:pPr>
            <a:r>
              <a:rPr lang="en-US" sz="1600" b="1" dirty="0"/>
              <a:t>Q 9 </a:t>
            </a:r>
            <a:r>
              <a:rPr lang="en-US" sz="1500" b="1" dirty="0"/>
              <a:t>Which CSS property is used to create rounded corners on elements</a:t>
            </a:r>
          </a:p>
          <a:p>
            <a:pPr marL="0" indent="0">
              <a:buNone/>
            </a:pPr>
            <a:r>
              <a:rPr lang="en-US" sz="1400" dirty="0"/>
              <a:t>a)border-radius </a:t>
            </a:r>
          </a:p>
          <a:p>
            <a:pPr marL="0" indent="0">
              <a:buNone/>
            </a:pPr>
            <a:r>
              <a:rPr lang="en-US" sz="1400" dirty="0"/>
              <a:t>b) corner-radius </a:t>
            </a:r>
          </a:p>
          <a:p>
            <a:pPr marL="0" indent="0">
              <a:buNone/>
            </a:pPr>
            <a:r>
              <a:rPr lang="en-US" sz="1400" dirty="0"/>
              <a:t>c) rounded-style </a:t>
            </a:r>
          </a:p>
          <a:p>
            <a:pPr marL="0" indent="0">
              <a:buNone/>
            </a:pPr>
            <a:r>
              <a:rPr lang="en-US" sz="1400" dirty="0"/>
              <a:t>d) border-style</a:t>
            </a:r>
          </a:p>
          <a:p>
            <a:pPr marL="0" indent="0">
              <a:buNone/>
            </a:pPr>
            <a:r>
              <a:rPr lang="en-US" sz="1600" b="1" dirty="0"/>
              <a:t>Q 10 </a:t>
            </a:r>
            <a:r>
              <a:rPr lang="en-US" sz="1500" b="1" dirty="0"/>
              <a:t>How can you center an element horizontally in CSS?</a:t>
            </a:r>
          </a:p>
          <a:p>
            <a:pPr marL="0" indent="0">
              <a:buNone/>
            </a:pPr>
            <a:r>
              <a:rPr lang="en-US" sz="1400" dirty="0"/>
              <a:t>a)align: center;</a:t>
            </a:r>
          </a:p>
          <a:p>
            <a:pPr marL="0" indent="0">
              <a:buNone/>
            </a:pPr>
            <a:r>
              <a:rPr lang="en-US" sz="1400" dirty="0"/>
              <a:t> b) horizontal-align: center; </a:t>
            </a:r>
          </a:p>
          <a:p>
            <a:pPr marL="0" indent="0">
              <a:buNone/>
            </a:pPr>
            <a:r>
              <a:rPr lang="en-US" sz="1400" dirty="0"/>
              <a:t>c) margin: auto; </a:t>
            </a:r>
          </a:p>
          <a:p>
            <a:pPr marL="0" indent="0">
              <a:buNone/>
            </a:pPr>
            <a:r>
              <a:rPr lang="en-US" sz="1400" dirty="0"/>
              <a:t>d) center: true;</a:t>
            </a:r>
          </a:p>
          <a:p>
            <a:pPr marL="0" indent="0">
              <a:buNone/>
            </a:pPr>
            <a:r>
              <a:rPr lang="en-US" sz="1600" b="1" dirty="0"/>
              <a:t>Q 11 </a:t>
            </a:r>
            <a:r>
              <a:rPr lang="en-US" sz="1400" b="1" dirty="0"/>
              <a:t>What is the correct way to select an element with the ID "header" in CSS</a:t>
            </a:r>
            <a:r>
              <a:rPr lang="en-US" sz="1600" b="1" dirty="0"/>
              <a:t>?</a:t>
            </a:r>
          </a:p>
          <a:p>
            <a:pPr>
              <a:buAutoNum type="alphaLcParenR"/>
            </a:pPr>
            <a:r>
              <a:rPr lang="en-US" sz="1400" dirty="0"/>
              <a:t>#header </a:t>
            </a:r>
          </a:p>
          <a:p>
            <a:pPr marL="0" indent="0">
              <a:buNone/>
            </a:pPr>
            <a:r>
              <a:rPr lang="en-US" sz="1400" dirty="0"/>
              <a:t>b) .header </a:t>
            </a:r>
          </a:p>
          <a:p>
            <a:pPr marL="0" indent="0">
              <a:buNone/>
            </a:pPr>
            <a:r>
              <a:rPr lang="en-US" sz="1400" dirty="0"/>
              <a:t>c) header </a:t>
            </a:r>
          </a:p>
          <a:p>
            <a:pPr marL="0" indent="0">
              <a:buNone/>
            </a:pPr>
            <a:r>
              <a:rPr lang="en-US" sz="1400" dirty="0"/>
              <a:t>d) id(header)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81</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534A5690-4C75-47E6-9197-758F8BC00B88}" type="datetime1">
              <a:rPr lang="en-US" smtClean="0"/>
              <a:t>1/7/2025</a:t>
            </a:fld>
            <a:endParaRPr lang="en-US"/>
          </a:p>
        </p:txBody>
      </p:sp>
      <p:sp>
        <p:nvSpPr>
          <p:cNvPr id="3" name="Content Placeholder 2"/>
          <p:cNvSpPr>
            <a:spLocks noGrp="1"/>
          </p:cNvSpPr>
          <p:nvPr>
            <p:ph idx="1"/>
          </p:nvPr>
        </p:nvSpPr>
        <p:spPr>
          <a:xfrm>
            <a:off x="2209800" y="1096962"/>
            <a:ext cx="8229600" cy="5624513"/>
          </a:xfrm>
        </p:spPr>
        <p:txBody>
          <a:bodyPr>
            <a:normAutofit fontScale="92500" lnSpcReduction="20000"/>
          </a:bodyPr>
          <a:lstStyle/>
          <a:p>
            <a:pPr marL="0" indent="0">
              <a:buNone/>
            </a:pPr>
            <a:r>
              <a:rPr lang="en-US" sz="1600" b="1" dirty="0"/>
              <a:t>Q 12 </a:t>
            </a:r>
            <a:r>
              <a:rPr lang="en-US" sz="1500" b="1" dirty="0"/>
              <a:t>Which of the following properties is NOT part of the Box Model?</a:t>
            </a:r>
          </a:p>
          <a:p>
            <a:pPr marL="0" indent="0">
              <a:buNone/>
            </a:pPr>
            <a:r>
              <a:rPr lang="en-US" sz="1400" dirty="0"/>
              <a:t>a)border b) margin c) padding d) float</a:t>
            </a:r>
          </a:p>
          <a:p>
            <a:pPr marL="0" indent="0">
              <a:buNone/>
            </a:pPr>
            <a:r>
              <a:rPr lang="en-US" sz="1600" b="1" dirty="0"/>
              <a:t>Q </a:t>
            </a:r>
            <a:r>
              <a:rPr lang="en-US" sz="1400" b="1" dirty="0"/>
              <a:t>13 In the Box Model, the total width of an element is calculated as:</a:t>
            </a:r>
          </a:p>
          <a:p>
            <a:pPr marL="0" indent="0">
              <a:buNone/>
            </a:pPr>
            <a:r>
              <a:rPr lang="en-US" sz="1400" dirty="0"/>
              <a:t>a)width + margin + padding + border</a:t>
            </a:r>
          </a:p>
          <a:p>
            <a:pPr marL="0" indent="0">
              <a:buNone/>
            </a:pPr>
            <a:r>
              <a:rPr lang="en-US" sz="1400" dirty="0"/>
              <a:t> b) width + margin + padding </a:t>
            </a:r>
          </a:p>
          <a:p>
            <a:pPr marL="0" indent="0">
              <a:buNone/>
            </a:pPr>
            <a:r>
              <a:rPr lang="en-US" sz="1400" dirty="0"/>
              <a:t>c) width + padding + border </a:t>
            </a:r>
          </a:p>
          <a:p>
            <a:pPr marL="0" indent="0">
              <a:buNone/>
            </a:pPr>
            <a:r>
              <a:rPr lang="en-US" sz="1400" dirty="0"/>
              <a:t>d) width + margin + border</a:t>
            </a:r>
          </a:p>
          <a:p>
            <a:pPr marL="0" indent="0">
              <a:buNone/>
            </a:pPr>
            <a:r>
              <a:rPr lang="en-US" sz="1600" b="1" dirty="0"/>
              <a:t>Q 14 </a:t>
            </a:r>
            <a:r>
              <a:rPr lang="en-US" sz="1500" b="1" dirty="0"/>
              <a:t>Which CSS property is used to set the space between an element's content and its border?</a:t>
            </a:r>
          </a:p>
          <a:p>
            <a:pPr>
              <a:buAutoNum type="alphaLcPeriod"/>
            </a:pPr>
            <a:r>
              <a:rPr lang="en-US" sz="1400" dirty="0"/>
              <a:t>border-width b) margin c) padding d) border-spacing</a:t>
            </a:r>
          </a:p>
          <a:p>
            <a:pPr marL="0" indent="0">
              <a:buNone/>
            </a:pPr>
            <a:r>
              <a:rPr lang="en-US" sz="1600" b="1" dirty="0"/>
              <a:t>Q 15 </a:t>
            </a:r>
            <a:r>
              <a:rPr lang="en-US" sz="1400" b="1" dirty="0"/>
              <a:t>The CSS property "box-sizing" is used to control how the total width and height of an element are calculated. What are the possible values for "box-sizing"?</a:t>
            </a:r>
          </a:p>
          <a:p>
            <a:pPr marL="0" indent="0">
              <a:buNone/>
            </a:pPr>
            <a:r>
              <a:rPr lang="en-US" sz="1400" dirty="0"/>
              <a:t>a)content-box and padding-box </a:t>
            </a:r>
          </a:p>
          <a:p>
            <a:pPr marL="0" indent="0">
              <a:buNone/>
            </a:pPr>
            <a:r>
              <a:rPr lang="en-US" sz="1400" dirty="0"/>
              <a:t>b) border-box and content-box </a:t>
            </a:r>
          </a:p>
          <a:p>
            <a:pPr marL="0" indent="0">
              <a:buNone/>
            </a:pPr>
            <a:r>
              <a:rPr lang="en-US" sz="1400" dirty="0"/>
              <a:t>c) margin-box and padding-box </a:t>
            </a:r>
          </a:p>
          <a:p>
            <a:pPr marL="0" indent="0">
              <a:buNone/>
            </a:pPr>
            <a:r>
              <a:rPr lang="en-US" sz="1400" dirty="0"/>
              <a:t>d) border-box and padding-box</a:t>
            </a:r>
          </a:p>
          <a:p>
            <a:pPr marL="0" indent="0">
              <a:buNone/>
            </a:pPr>
            <a:r>
              <a:rPr lang="en-US" sz="1600" b="1" dirty="0"/>
              <a:t>Q 16 </a:t>
            </a:r>
            <a:r>
              <a:rPr lang="en-US" sz="1400" b="1" dirty="0"/>
              <a:t>The CSS property "border-radius" is used to:</a:t>
            </a:r>
          </a:p>
          <a:p>
            <a:pPr marL="0" indent="0">
              <a:buNone/>
            </a:pPr>
            <a:r>
              <a:rPr lang="en-US" sz="1500" dirty="0"/>
              <a:t>a)set the width of an element's border. </a:t>
            </a:r>
          </a:p>
          <a:p>
            <a:pPr marL="0" indent="0">
              <a:buNone/>
            </a:pPr>
            <a:r>
              <a:rPr lang="en-US" sz="1500" dirty="0"/>
              <a:t>b) create rounded corners on an element. </a:t>
            </a:r>
          </a:p>
          <a:p>
            <a:pPr marL="0" indent="0">
              <a:buNone/>
            </a:pPr>
            <a:r>
              <a:rPr lang="en-US" sz="1500" dirty="0"/>
              <a:t>c) adjust the spacing between an element's border and content. </a:t>
            </a:r>
          </a:p>
          <a:p>
            <a:pPr marL="0" indent="0">
              <a:buNone/>
            </a:pPr>
            <a:r>
              <a:rPr lang="en-US" sz="1500" dirty="0"/>
              <a:t>d) align an element horizontally within its parent container.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82</a:t>
            </a:fld>
            <a:endParaRPr lang="en-US" altLang="en-US"/>
          </a:p>
        </p:txBody>
      </p:sp>
      <p:sp>
        <p:nvSpPr>
          <p:cNvPr id="7" name="Title 1"/>
          <p:cNvSpPr txBox="1"/>
          <p:nvPr/>
        </p:nvSpPr>
        <p:spPr>
          <a:xfrm>
            <a:off x="3298723" y="136524"/>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EB290ED7-CA89-422F-AB5E-111DC1EFFBE3}" type="datetime1">
              <a:rPr lang="en-US" smtClean="0"/>
              <a:t>1/7/2025</a:t>
            </a:fld>
            <a:endParaRPr lang="en-US"/>
          </a:p>
        </p:txBody>
      </p:sp>
      <p:sp>
        <p:nvSpPr>
          <p:cNvPr id="4" name="Content Placeholder 3"/>
          <p:cNvSpPr>
            <a:spLocks noGrp="1"/>
          </p:cNvSpPr>
          <p:nvPr>
            <p:ph idx="1"/>
          </p:nvPr>
        </p:nvSpPr>
        <p:spPr>
          <a:xfrm>
            <a:off x="2209800" y="672782"/>
            <a:ext cx="8229600" cy="5866130"/>
          </a:xfrm>
        </p:spPr>
        <p:txBody>
          <a:bodyPr>
            <a:normAutofit fontScale="77500" lnSpcReduction="20000"/>
          </a:bodyPr>
          <a:lstStyle/>
          <a:p>
            <a:pPr marL="0" indent="0">
              <a:buNone/>
            </a:pPr>
            <a:endParaRPr lang="en-US" dirty="0"/>
          </a:p>
          <a:p>
            <a:pPr marL="0" indent="0">
              <a:buNone/>
            </a:pPr>
            <a:r>
              <a:rPr lang="en-US" sz="1600" b="1" dirty="0"/>
              <a:t>Q 17 What will be the total width of an element with a width of 200px, a padding of 20px on the left and right sides, and a border of 2px on the left and right sides?</a:t>
            </a:r>
          </a:p>
          <a:p>
            <a:pPr marL="0" indent="0">
              <a:buNone/>
            </a:pPr>
            <a:r>
              <a:rPr lang="en-US" sz="1400" dirty="0"/>
              <a:t>a)224px </a:t>
            </a:r>
          </a:p>
          <a:p>
            <a:pPr marL="0" indent="0">
              <a:buNone/>
            </a:pPr>
            <a:r>
              <a:rPr lang="en-US" sz="1400" dirty="0"/>
              <a:t>b) 242px </a:t>
            </a:r>
          </a:p>
          <a:p>
            <a:pPr marL="0" indent="0">
              <a:buNone/>
            </a:pPr>
            <a:r>
              <a:rPr lang="en-US" sz="1400" dirty="0"/>
              <a:t>c) 204px </a:t>
            </a:r>
          </a:p>
          <a:p>
            <a:pPr marL="0" indent="0">
              <a:buNone/>
            </a:pPr>
            <a:r>
              <a:rPr lang="en-US" sz="1400" dirty="0"/>
              <a:t>d) 220px</a:t>
            </a:r>
          </a:p>
          <a:p>
            <a:pPr marL="0" indent="0">
              <a:buNone/>
            </a:pPr>
            <a:r>
              <a:rPr lang="en-US" sz="1600" b="1" dirty="0"/>
              <a:t>Q 18 If an element has a width of 300px, padding of 10px, and a border of 5px, what will be the total width of the element when "box-sizing" is set to "border-box"?</a:t>
            </a:r>
          </a:p>
          <a:p>
            <a:pPr>
              <a:buAutoNum type="alphaLcParenR"/>
            </a:pPr>
            <a:r>
              <a:rPr lang="pt-BR" sz="1400" dirty="0"/>
              <a:t>300px </a:t>
            </a:r>
          </a:p>
          <a:p>
            <a:pPr marL="0" indent="0">
              <a:buNone/>
            </a:pPr>
            <a:r>
              <a:rPr lang="pt-BR" sz="1400" dirty="0"/>
              <a:t>b) 320px </a:t>
            </a:r>
          </a:p>
          <a:p>
            <a:pPr marL="0" indent="0">
              <a:buNone/>
            </a:pPr>
            <a:r>
              <a:rPr lang="pt-BR" sz="1400" dirty="0"/>
              <a:t>c) 330px </a:t>
            </a:r>
          </a:p>
          <a:p>
            <a:pPr marL="0" indent="0">
              <a:buNone/>
            </a:pPr>
            <a:r>
              <a:rPr lang="pt-BR" sz="1400" dirty="0"/>
              <a:t>d) 340px</a:t>
            </a:r>
          </a:p>
          <a:p>
            <a:pPr marL="0" indent="0">
              <a:buNone/>
            </a:pPr>
            <a:r>
              <a:rPr lang="en-US" sz="1600" b="1" dirty="0"/>
              <a:t>Q 19 </a:t>
            </a:r>
            <a:r>
              <a:rPr lang="en-US" sz="1500" b="1" dirty="0"/>
              <a:t>The "padding-bottom" property in CSS is used to set:</a:t>
            </a:r>
          </a:p>
          <a:p>
            <a:pPr>
              <a:buAutoNum type="alphaLcParenR"/>
            </a:pPr>
            <a:r>
              <a:rPr lang="en-US" sz="1600" dirty="0"/>
              <a:t>the space between an element's border and its content on the bottom side.</a:t>
            </a:r>
          </a:p>
          <a:p>
            <a:pPr marL="0" indent="0">
              <a:buNone/>
            </a:pPr>
            <a:r>
              <a:rPr lang="en-US" sz="1600" dirty="0"/>
              <a:t> b) the space between an element's border and its content on all sides. </a:t>
            </a:r>
          </a:p>
          <a:p>
            <a:pPr marL="0" indent="0">
              <a:buNone/>
            </a:pPr>
            <a:r>
              <a:rPr lang="en-US" sz="1600" dirty="0"/>
              <a:t>c) the space between an element's border and its parent container on the bottom side. </a:t>
            </a:r>
          </a:p>
          <a:p>
            <a:pPr marL="0" indent="0">
              <a:buNone/>
            </a:pPr>
            <a:r>
              <a:rPr lang="en-US" sz="1600" dirty="0"/>
              <a:t>d) the space between an element's border and its parent container on all sides</a:t>
            </a:r>
            <a:r>
              <a:rPr lang="en-US" dirty="0"/>
              <a:t>.</a:t>
            </a:r>
          </a:p>
          <a:p>
            <a:pPr marL="0" indent="0">
              <a:buNone/>
            </a:pPr>
            <a:r>
              <a:rPr lang="en-US" sz="1600" b="1" dirty="0"/>
              <a:t>Q 20 </a:t>
            </a:r>
            <a:r>
              <a:rPr lang="en-US" sz="1500" b="1" dirty="0"/>
              <a:t>The "margin" property in CSS is used for:</a:t>
            </a:r>
          </a:p>
          <a:p>
            <a:pPr>
              <a:buAutoNum type="alphaLcParenR"/>
            </a:pPr>
            <a:r>
              <a:rPr lang="en-US" sz="1600" dirty="0"/>
              <a:t>adding space between an element's content and its border. </a:t>
            </a:r>
          </a:p>
          <a:p>
            <a:pPr marL="0" indent="0">
              <a:buNone/>
            </a:pPr>
            <a:r>
              <a:rPr lang="en-US" sz="1600" dirty="0"/>
              <a:t>b) setting the width of an element's border. </a:t>
            </a:r>
          </a:p>
          <a:p>
            <a:pPr marL="0" indent="0">
              <a:buNone/>
            </a:pPr>
            <a:r>
              <a:rPr lang="en-US" sz="1600" dirty="0"/>
              <a:t>c) positioning an element within its parent container. </a:t>
            </a:r>
          </a:p>
          <a:p>
            <a:pPr marL="0" indent="0">
              <a:buNone/>
            </a:pPr>
            <a:r>
              <a:rPr lang="en-US" sz="1600" dirty="0"/>
              <a:t>d) adding space between an element and its neighboring elements.</a:t>
            </a:r>
          </a:p>
          <a:p>
            <a:pPr marL="0" indent="0">
              <a:buNone/>
            </a:pP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9464" y="1123335"/>
            <a:ext cx="8534400" cy="4953000"/>
          </a:xfrm>
        </p:spPr>
        <p:txBody>
          <a:bodyPr>
            <a:normAutofit fontScale="92500" lnSpcReduction="20000"/>
          </a:bodyPr>
          <a:lstStyle/>
          <a:p>
            <a:pPr marL="0" indent="0" algn="ctr">
              <a:buNone/>
            </a:pPr>
            <a:r>
              <a:rPr lang="en-IN" sz="1800" dirty="0">
                <a:latin typeface="Times New Roman" panose="02020603050405020304" pitchFamily="18" charset="0"/>
                <a:cs typeface="Times New Roman" panose="02020603050405020304" pitchFamily="18" charset="0"/>
                <a:sym typeface="+mn-ea"/>
              </a:rPr>
              <a:t>You can give the same properties to a number of selectors without having to repeat them by separating the selectors by </a:t>
            </a:r>
            <a:r>
              <a:rPr lang="en-IN" sz="1800" b="1" dirty="0">
                <a:latin typeface="Times New Roman" panose="02020603050405020304" pitchFamily="18" charset="0"/>
                <a:cs typeface="Times New Roman" panose="02020603050405020304" pitchFamily="18" charset="0"/>
                <a:sym typeface="+mn-ea"/>
              </a:rPr>
              <a:t>commas</a:t>
            </a:r>
            <a:r>
              <a:rPr lang="en-IN" sz="1800" dirty="0">
                <a:latin typeface="Times New Roman" panose="02020603050405020304" pitchFamily="18" charset="0"/>
                <a:cs typeface="Times New Roman" panose="02020603050405020304" pitchFamily="18" charset="0"/>
                <a:sym typeface="+mn-ea"/>
              </a:rPr>
              <a:t>. It is a useful thing for reducing file size.</a:t>
            </a:r>
            <a:endParaRPr lang="en-IN" sz="1800" dirty="0">
              <a:latin typeface="Times New Roman" panose="02020603050405020304" pitchFamily="18" charset="0"/>
              <a:cs typeface="Times New Roman" panose="02020603050405020304" pitchFamily="18" charset="0"/>
            </a:endParaRPr>
          </a:p>
          <a:p>
            <a:pPr marL="274320" indent="-274320">
              <a:buClr>
                <a:schemeClr val="accent3"/>
              </a:buClr>
              <a:buFont typeface="Wingdings 2" panose="05020102010507070707"/>
              <a:buChar char=""/>
              <a:defRPr/>
            </a:pPr>
            <a:r>
              <a:rPr lang="en-US" sz="1800" dirty="0">
                <a:sym typeface="+mn-ea"/>
              </a:rPr>
              <a:t>Example</a:t>
            </a:r>
            <a:endParaRPr lang="en-US" sz="1800" dirty="0">
              <a:latin typeface="+mj-lt"/>
            </a:endParaRPr>
          </a:p>
          <a:p>
            <a:pPr marL="0" indent="0">
              <a:buNone/>
            </a:pPr>
            <a:r>
              <a:rPr lang="en-IN" sz="1400" dirty="0">
                <a:latin typeface="Constantia" panose="02030602050306030303" pitchFamily="18" charset="0"/>
                <a:sym typeface="+mn-ea"/>
              </a:rPr>
              <a:t>h2                                                                           </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                                     </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a:t>
            </a:r>
            <a:r>
              <a:rPr lang="en-IN" sz="1400" dirty="0" err="1">
                <a:latin typeface="Constantia" panose="02030602050306030303" pitchFamily="18" charset="0"/>
                <a:sym typeface="+mn-ea"/>
              </a:rPr>
              <a:t>color</a:t>
            </a:r>
            <a:r>
              <a:rPr lang="en-IN" sz="1400" dirty="0">
                <a:latin typeface="Constantia" panose="02030602050306030303" pitchFamily="18" charset="0"/>
                <a:sym typeface="+mn-ea"/>
              </a:rPr>
              <a:t>: red;</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a:t>
            </a:r>
            <a:r>
              <a:rPr lang="en-IN" sz="1400" dirty="0" err="1">
                <a:latin typeface="Constantia" panose="02030602050306030303" pitchFamily="18" charset="0"/>
                <a:sym typeface="+mn-ea"/>
              </a:rPr>
              <a:t>thisOtherClass      </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a:t>
            </a:r>
            <a:r>
              <a:rPr lang="en-IN" sz="1400" dirty="0" err="1">
                <a:latin typeface="Constantia" panose="02030602050306030303" pitchFamily="18" charset="0"/>
                <a:sym typeface="+mn-ea"/>
              </a:rPr>
              <a:t>color</a:t>
            </a:r>
            <a:r>
              <a:rPr lang="en-IN" sz="1400" dirty="0">
                <a:latin typeface="Constantia" panose="02030602050306030303" pitchFamily="18" charset="0"/>
                <a:sym typeface="+mn-ea"/>
              </a:rPr>
              <a:t>: red; </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a:t>
            </a:r>
            <a:r>
              <a:rPr lang="en-IN" sz="1400" dirty="0" err="1">
                <a:latin typeface="Constantia" panose="02030602050306030303" pitchFamily="18" charset="0"/>
                <a:sym typeface="+mn-ea"/>
              </a:rPr>
              <a:t>yetAnotherClass</a:t>
            </a:r>
            <a:r>
              <a:rPr lang="en-IN" sz="1400" dirty="0">
                <a:latin typeface="Constantia" panose="02030602050306030303" pitchFamily="18" charset="0"/>
                <a:sym typeface="+mn-ea"/>
              </a:rPr>
              <a:t> </a:t>
            </a:r>
            <a:endParaRPr lang="en-IN" sz="1400" dirty="0">
              <a:latin typeface="Constantia" panose="02030602050306030303" pitchFamily="18" charset="0"/>
            </a:endParaRPr>
          </a:p>
          <a:p>
            <a:pPr marL="0" indent="0">
              <a:buNone/>
            </a:pPr>
            <a:r>
              <a:rPr lang="en-IN" sz="1400" dirty="0">
                <a:latin typeface="Constantia" panose="02030602050306030303" pitchFamily="18" charset="0"/>
                <a:sym typeface="+mn-ea"/>
              </a:rPr>
              <a:t>  </a:t>
            </a:r>
            <a:r>
              <a:rPr lang="en-IN" sz="1555" dirty="0">
                <a:latin typeface="Constantia" panose="02030602050306030303" pitchFamily="18" charset="0"/>
                <a:sym typeface="+mn-ea"/>
              </a:rPr>
              <a:t> { </a:t>
            </a:r>
            <a:r>
              <a:rPr lang="en-IN" sz="1555" dirty="0" err="1">
                <a:latin typeface="Constantia" panose="02030602050306030303" pitchFamily="18" charset="0"/>
                <a:sym typeface="+mn-ea"/>
              </a:rPr>
              <a:t>color</a:t>
            </a:r>
            <a:r>
              <a:rPr lang="en-IN" sz="1555" dirty="0">
                <a:latin typeface="Constantia" panose="02030602050306030303" pitchFamily="18" charset="0"/>
                <a:sym typeface="+mn-ea"/>
              </a:rPr>
              <a:t>: red; }</a:t>
            </a:r>
          </a:p>
          <a:p>
            <a:pPr marL="0" indent="0">
              <a:buNone/>
            </a:pPr>
            <a:endParaRPr lang="en-IN" sz="1555" dirty="0">
              <a:latin typeface="Constantia" panose="02030602050306030303" pitchFamily="18" charset="0"/>
              <a:sym typeface="+mn-ea"/>
            </a:endParaRPr>
          </a:p>
          <a:p>
            <a:pPr marL="0" indent="0">
              <a:buNone/>
            </a:pPr>
            <a:r>
              <a:rPr lang="en-IN" sz="1555" dirty="0">
                <a:latin typeface="Constantia" panose="02030602050306030303" pitchFamily="18" charset="0"/>
                <a:sym typeface="+mn-ea"/>
              </a:rPr>
              <a:t>h2, .</a:t>
            </a:r>
            <a:r>
              <a:rPr lang="en-IN" sz="1555" dirty="0" err="1">
                <a:latin typeface="Constantia" panose="02030602050306030303" pitchFamily="18" charset="0"/>
                <a:sym typeface="+mn-ea"/>
              </a:rPr>
              <a:t>thisOtherClass</a:t>
            </a:r>
            <a:r>
              <a:rPr lang="en-IN" sz="1555" dirty="0">
                <a:latin typeface="Constantia" panose="02030602050306030303" pitchFamily="18" charset="0"/>
                <a:sym typeface="+mn-ea"/>
              </a:rPr>
              <a:t>, .</a:t>
            </a:r>
            <a:r>
              <a:rPr lang="en-IN" sz="1555" dirty="0" err="1">
                <a:latin typeface="Constantia" panose="02030602050306030303" pitchFamily="18" charset="0"/>
                <a:sym typeface="+mn-ea"/>
              </a:rPr>
              <a:t>yetAnotherClass</a:t>
            </a:r>
            <a:r>
              <a:rPr lang="en-IN" sz="1555" dirty="0">
                <a:latin typeface="Constantia" panose="02030602050306030303" pitchFamily="18" charset="0"/>
                <a:sym typeface="+mn-ea"/>
              </a:rPr>
              <a:t> </a:t>
            </a:r>
            <a:endParaRPr lang="en-IN" sz="1555" dirty="0">
              <a:latin typeface="Constantia" panose="02030602050306030303" pitchFamily="18" charset="0"/>
            </a:endParaRPr>
          </a:p>
          <a:p>
            <a:pPr marL="0" indent="0">
              <a:buNone/>
            </a:pPr>
            <a:r>
              <a:rPr lang="en-IN" sz="1555" dirty="0">
                <a:latin typeface="Constantia" panose="02030602050306030303" pitchFamily="18" charset="0"/>
                <a:sym typeface="+mn-ea"/>
              </a:rPr>
              <a:t>    {</a:t>
            </a:r>
            <a:endParaRPr lang="en-IN" sz="1555" dirty="0">
              <a:latin typeface="Constantia" panose="02030602050306030303" pitchFamily="18" charset="0"/>
            </a:endParaRPr>
          </a:p>
          <a:p>
            <a:pPr marL="0" indent="0">
              <a:buNone/>
            </a:pPr>
            <a:r>
              <a:rPr lang="en-IN" sz="1555" dirty="0">
                <a:latin typeface="Constantia" panose="02030602050306030303" pitchFamily="18" charset="0"/>
                <a:sym typeface="+mn-ea"/>
              </a:rPr>
              <a:t>       </a:t>
            </a:r>
            <a:r>
              <a:rPr lang="en-IN" sz="1555" dirty="0" err="1">
                <a:latin typeface="Constantia" panose="02030602050306030303" pitchFamily="18" charset="0"/>
                <a:sym typeface="+mn-ea"/>
              </a:rPr>
              <a:t>color</a:t>
            </a:r>
            <a:r>
              <a:rPr lang="en-IN" sz="1555" dirty="0">
                <a:latin typeface="Constantia" panose="02030602050306030303" pitchFamily="18" charset="0"/>
                <a:sym typeface="+mn-ea"/>
              </a:rPr>
              <a:t>: red; </a:t>
            </a:r>
            <a:endParaRPr lang="en-IN" sz="1555" dirty="0">
              <a:latin typeface="Constantia" panose="02030602050306030303" pitchFamily="18" charset="0"/>
            </a:endParaRPr>
          </a:p>
          <a:p>
            <a:pPr marL="0" indent="0">
              <a:buNone/>
            </a:pPr>
            <a:r>
              <a:rPr lang="en-IN" sz="1555" dirty="0">
                <a:latin typeface="Constantia" panose="02030602050306030303" pitchFamily="18" charset="0"/>
                <a:sym typeface="+mn-ea"/>
              </a:rPr>
              <a:t>    }</a:t>
            </a:r>
          </a:p>
          <a:p>
            <a:pPr marL="0" indent="0">
              <a:buNone/>
            </a:pPr>
            <a:endParaRPr lang="en-IN" sz="1555" dirty="0">
              <a:latin typeface="Constantia" panose="02030602050306030303" pitchFamily="18" charset="0"/>
            </a:endParaRPr>
          </a:p>
          <a:p>
            <a:pPr marL="0" indent="0">
              <a:buNone/>
            </a:pPr>
            <a:endParaRPr lang="en-IN" sz="1800" dirty="0">
              <a:latin typeface="Constantia" panose="02030602050306030303" pitchFamily="18" charset="0"/>
              <a:sym typeface="+mn-ea"/>
            </a:endParaRPr>
          </a:p>
          <a:p>
            <a:pPr marL="0" indent="0">
              <a:buNone/>
            </a:pPr>
            <a:endParaRPr lang="en-IN" sz="1800" dirty="0">
              <a:latin typeface="Constantia" panose="02030602050306030303" pitchFamily="18" charset="0"/>
            </a:endParaRPr>
          </a:p>
          <a:p>
            <a:pPr marL="0" indent="0">
              <a:buNone/>
            </a:pPr>
            <a:endParaRPr lang="en-IN" sz="1800" dirty="0">
              <a:latin typeface="Constantia" panose="02030602050306030303" pitchFamily="18" charset="0"/>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algn="l"/>
            <a:endParaRPr lang="en-US" sz="1800" dirty="0">
              <a:latin typeface="+mj-lt"/>
            </a:endParaRPr>
          </a:p>
        </p:txBody>
      </p:sp>
      <p:sp>
        <p:nvSpPr>
          <p:cNvPr id="4" name="Date Placeholder 3"/>
          <p:cNvSpPr>
            <a:spLocks noGrp="1"/>
          </p:cNvSpPr>
          <p:nvPr>
            <p:ph type="dt" sz="half" idx="10"/>
          </p:nvPr>
        </p:nvSpPr>
        <p:spPr/>
        <p:txBody>
          <a:bodyPr/>
          <a:lstStyle/>
          <a:p>
            <a:fld id="{E0494D69-C55A-4578-B9D3-9C311BAFC705}" type="datetime1">
              <a:rPr lang="en-US" smtClean="0"/>
              <a:t>1/7/2025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83</a:t>
            </a:fld>
            <a:endParaRPr lang="en-US"/>
          </a:p>
        </p:txBody>
      </p:sp>
      <p:sp>
        <p:nvSpPr>
          <p:cNvPr id="7" name="Title 1"/>
          <p:cNvSpPr txBox="1"/>
          <p:nvPr/>
        </p:nvSpPr>
        <p:spPr>
          <a:xfrm>
            <a:off x="2895600" y="1"/>
            <a:ext cx="7772400" cy="7619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800" b="1" dirty="0">
              <a:solidFill>
                <a:srgbClr val="000000"/>
              </a:solidFill>
              <a:latin typeface="Segoe UI" panose="020B0502040204020203" pitchFamily="34" charset="0"/>
            </a:endParaRPr>
          </a:p>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Advanced(</a:t>
            </a:r>
            <a:r>
              <a:rPr lang="en-US" sz="2800" dirty="0">
                <a:sym typeface="+mn-ea"/>
              </a:rPr>
              <a:t>Grouping styles)</a:t>
            </a:r>
            <a:endParaRPr lang="en-US" sz="2800" b="1" dirty="0"/>
          </a:p>
        </p:txBody>
      </p:sp>
      <p:sp>
        <p:nvSpPr>
          <p:cNvPr id="26635" name="TextBox 12"/>
          <p:cNvSpPr txBox="1">
            <a:spLocks noChangeArrowheads="1"/>
          </p:cNvSpPr>
          <p:nvPr/>
        </p:nvSpPr>
        <p:spPr bwMode="auto">
          <a:xfrm>
            <a:off x="5792470" y="4698365"/>
            <a:ext cx="3903980" cy="1198880"/>
          </a:xfrm>
          <a:prstGeom prst="rect">
            <a:avLst/>
          </a:prstGeom>
          <a:noFill/>
          <a:ln w="9525">
            <a:noFill/>
            <a:miter lim="800000"/>
          </a:ln>
        </p:spPr>
        <p:txBody>
          <a:bodyPr wrap="square">
            <a:spAutoFit/>
          </a:bodyPr>
          <a:lstStyle/>
          <a:p>
            <a:r>
              <a:rPr lang="pt-BR">
                <a:latin typeface="Constantia" panose="02030602050306030303" pitchFamily="18" charset="0"/>
              </a:rPr>
              <a:t>h1, h2, h3, h4, h5, h6 </a:t>
            </a:r>
          </a:p>
          <a:p>
            <a:r>
              <a:rPr lang="pt-BR">
                <a:latin typeface="Constantia" panose="02030602050306030303" pitchFamily="18" charset="0"/>
              </a:rPr>
              <a:t>    {</a:t>
            </a:r>
          </a:p>
          <a:p>
            <a:r>
              <a:rPr lang="pt-BR">
                <a:latin typeface="Constantia" panose="02030602050306030303" pitchFamily="18" charset="0"/>
              </a:rPr>
              <a:t>         color: blue;</a:t>
            </a:r>
          </a:p>
          <a:p>
            <a:r>
              <a:rPr lang="pt-BR">
                <a:latin typeface="Constantia" panose="02030602050306030303" pitchFamily="18" charset="0"/>
              </a:rPr>
              <a:t>    }</a:t>
            </a:r>
            <a:endParaRPr lang="en-IN">
              <a:latin typeface="Constantia" panose="02030602050306030303"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882650"/>
            <a:ext cx="8534400" cy="5473701"/>
          </a:xfrm>
        </p:spPr>
        <p:txBody>
          <a:bodyPr>
            <a:noAutofit/>
          </a:bodyPr>
          <a:lstStyle/>
          <a:p>
            <a:pPr marL="0" indent="0">
              <a:buNone/>
            </a:pPr>
            <a:endParaRPr lang="en-IN" sz="2000" b="1" dirty="0">
              <a:solidFill>
                <a:srgbClr val="000000"/>
              </a:solidFill>
              <a:latin typeface="+mj-lt"/>
            </a:endParaRPr>
          </a:p>
          <a:p>
            <a:pPr marL="0" indent="0">
              <a:buNone/>
            </a:pPr>
            <a:r>
              <a:rPr lang="en-IN" sz="1800" dirty="0">
                <a:latin typeface="Times New Roman" panose="02020603050405020304" pitchFamily="18" charset="0"/>
                <a:cs typeface="Times New Roman" panose="02020603050405020304" pitchFamily="18" charset="0"/>
                <a:sym typeface="+mn-ea"/>
              </a:rPr>
              <a:t>If the CSS is structured well, there shouldn't be a need to use many class or ID selectors. This is because you can specify properties to selectors </a:t>
            </a:r>
            <a:r>
              <a:rPr lang="en-IN" sz="1800" i="1" dirty="0">
                <a:latin typeface="Times New Roman" panose="02020603050405020304" pitchFamily="18" charset="0"/>
                <a:cs typeface="Times New Roman" panose="02020603050405020304" pitchFamily="18" charset="0"/>
                <a:sym typeface="+mn-ea"/>
              </a:rPr>
              <a:t>within</a:t>
            </a:r>
            <a:r>
              <a:rPr lang="en-IN" sz="1800" dirty="0">
                <a:latin typeface="Times New Roman" panose="02020603050405020304" pitchFamily="18" charset="0"/>
                <a:cs typeface="Times New Roman" panose="02020603050405020304" pitchFamily="18" charset="0"/>
                <a:sym typeface="+mn-ea"/>
              </a:rPr>
              <a:t> other selectors.</a:t>
            </a:r>
            <a:endParaRPr lang="en-IN" sz="1800" dirty="0">
              <a:latin typeface="Times New Roman" panose="02020603050405020304" pitchFamily="18" charset="0"/>
              <a:cs typeface="Times New Roman" panose="02020603050405020304" pitchFamily="18" charset="0"/>
            </a:endParaRPr>
          </a:p>
          <a:p>
            <a:pPr marL="0" indent="0">
              <a:buNone/>
            </a:pPr>
            <a:endParaRPr lang="en-US" sz="1800" dirty="0">
              <a:latin typeface="+mj-lt"/>
            </a:endParaRPr>
          </a:p>
          <a:p>
            <a:pPr marL="0" indent="0">
              <a:buNone/>
            </a:pPr>
            <a:r>
              <a:rPr lang="en-IN" sz="1800">
                <a:latin typeface="Constantia" panose="02030602050306030303" pitchFamily="18" charset="0"/>
                <a:sym typeface="+mn-ea"/>
              </a:rPr>
              <a:t>           #top       { background-color: #ccc; padding: 1em }</a:t>
            </a:r>
            <a:endParaRPr lang="en-IN" sz="1800">
              <a:latin typeface="Constantia" panose="02030602050306030303" pitchFamily="18" charset="0"/>
            </a:endParaRPr>
          </a:p>
          <a:p>
            <a:pPr marL="0" indent="0">
              <a:buNone/>
            </a:pPr>
            <a:r>
              <a:rPr lang="en-IN" sz="1800" b="1">
                <a:latin typeface="Constantia" panose="02030602050306030303" pitchFamily="18" charset="0"/>
                <a:sym typeface="+mn-ea"/>
              </a:rPr>
              <a:t>           #</a:t>
            </a:r>
            <a:r>
              <a:rPr lang="en-IN" sz="1800">
                <a:latin typeface="Constantia" panose="02030602050306030303" pitchFamily="18" charset="0"/>
                <a:sym typeface="+mn-ea"/>
              </a:rPr>
              <a:t>top     h1 { color: #ff0; } </a:t>
            </a:r>
            <a:endParaRPr lang="en-IN" sz="1800">
              <a:latin typeface="Constantia" panose="02030602050306030303" pitchFamily="18" charset="0"/>
            </a:endParaRPr>
          </a:p>
          <a:p>
            <a:pPr marL="0" indent="0">
              <a:buNone/>
            </a:pPr>
            <a:r>
              <a:rPr lang="en-IN" sz="1800" b="1">
                <a:latin typeface="Constantia" panose="02030602050306030303" pitchFamily="18" charset="0"/>
                <a:sym typeface="+mn-ea"/>
              </a:rPr>
              <a:t>          #</a:t>
            </a:r>
            <a:r>
              <a:rPr lang="en-IN" sz="1800">
                <a:latin typeface="Constantia" panose="02030602050306030303" pitchFamily="18" charset="0"/>
                <a:sym typeface="+mn-ea"/>
              </a:rPr>
              <a:t>top p   { color: red; font-weight: bold; }</a:t>
            </a:r>
            <a:endParaRPr lang="en-IN" sz="1800">
              <a:latin typeface="Constantia" panose="02030602050306030303" pitchFamily="18" charset="0"/>
            </a:endParaRPr>
          </a:p>
          <a:p>
            <a:pPr marL="0" indent="0">
              <a:buNone/>
            </a:pPr>
            <a:endParaRPr lang="en-US" sz="1800" dirty="0">
              <a:latin typeface="+mj-lt"/>
            </a:endParaRPr>
          </a:p>
        </p:txBody>
      </p:sp>
      <p:sp>
        <p:nvSpPr>
          <p:cNvPr id="4" name="Date Placeholder 3"/>
          <p:cNvSpPr>
            <a:spLocks noGrp="1"/>
          </p:cNvSpPr>
          <p:nvPr>
            <p:ph type="dt" sz="half" idx="10"/>
          </p:nvPr>
        </p:nvSpPr>
        <p:spPr/>
        <p:txBody>
          <a:bodyPr/>
          <a:lstStyle/>
          <a:p>
            <a:fld id="{6A22C3AF-E2BF-4180-808D-D8F0B82331D1}" type="datetime1">
              <a:rPr lang="en-US" smtClean="0"/>
              <a:t>1/7/2025</a:t>
            </a:fld>
            <a:endParaRPr lang="en-US" dirty="0"/>
          </a:p>
        </p:txBody>
      </p:sp>
      <p:sp>
        <p:nvSpPr>
          <p:cNvPr id="5" name="Footer Placeholder 4"/>
          <p:cNvSpPr>
            <a:spLocks noGrp="1"/>
          </p:cNvSpPr>
          <p:nvPr>
            <p:ph type="ftr" sz="quarter" idx="11"/>
          </p:nvPr>
        </p:nvSpPr>
        <p:spPr>
          <a:xfrm>
            <a:off x="4038600" y="6356351"/>
            <a:ext cx="5029200" cy="365125"/>
          </a:xfrm>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84</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800" b="1" dirty="0">
              <a:solidFill>
                <a:srgbClr val="000000"/>
              </a:solidFill>
              <a:latin typeface="Segoe UI" panose="020B0502040204020203" pitchFamily="34" charset="0"/>
            </a:endParaRPr>
          </a:p>
          <a:p>
            <a:pPr lvl="0"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Advanced(</a:t>
            </a:r>
            <a:r>
              <a:rPr lang="en-US" sz="2800" dirty="0">
                <a:sym typeface="+mn-ea"/>
              </a:rPr>
              <a:t>Nested Styles)</a:t>
            </a:r>
            <a:endParaRPr lang="en-US" sz="2800" dirty="0">
              <a:latin typeface="Times New Roman" panose="02020603050405020304" pitchFamily="18" charset="0"/>
              <a:cs typeface="Times New Roman" panose="02020603050405020304" pitchFamily="18" charset="0"/>
            </a:endParaRPr>
          </a:p>
          <a:p>
            <a:pPr lvl="0" algn="ctr">
              <a:spcBef>
                <a:spcPct val="0"/>
              </a:spcBef>
              <a:defRPr/>
            </a:pPr>
            <a:endParaRPr lang="en-US" sz="2800" b="1"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1247775"/>
            <a:ext cx="8534400" cy="4561760"/>
          </a:xfrm>
        </p:spPr>
        <p:txBody>
          <a:bodyPr>
            <a:noAutofit/>
          </a:bodyPr>
          <a:lstStyle/>
          <a:p>
            <a:pPr>
              <a:buFont typeface="Wingdings 2" panose="05020102010507070707" pitchFamily="18" charset="2"/>
              <a:buNone/>
            </a:pPr>
            <a:r>
              <a:rPr lang="en-IN" sz="2400" dirty="0">
                <a:sym typeface="+mn-ea"/>
              </a:rPr>
              <a:t>a[</a:t>
            </a:r>
            <a:r>
              <a:rPr lang="en-IN" sz="2400" dirty="0" err="1">
                <a:sym typeface="+mn-ea"/>
              </a:rPr>
              <a:t>href</a:t>
            </a:r>
            <a:r>
              <a:rPr lang="en-IN" sz="2400" dirty="0">
                <a:sym typeface="+mn-ea"/>
              </a:rPr>
              <a:t> $='.</a:t>
            </a:r>
            <a:r>
              <a:rPr lang="en-IN" sz="2400" dirty="0" err="1">
                <a:sym typeface="+mn-ea"/>
              </a:rPr>
              <a:t>pdf</a:t>
            </a:r>
            <a:r>
              <a:rPr lang="en-IN" sz="2400" dirty="0">
                <a:sym typeface="+mn-ea"/>
              </a:rPr>
              <a:t>'] { </a:t>
            </a:r>
            <a:br>
              <a:rPr lang="en-IN" sz="2400" dirty="0">
                <a:sym typeface="+mn-ea"/>
              </a:rPr>
            </a:br>
            <a:r>
              <a:rPr lang="en-IN" sz="2400" dirty="0">
                <a:sym typeface="+mn-ea"/>
              </a:rPr>
              <a:t>   padding-right: 18px;</a:t>
            </a:r>
            <a:br>
              <a:rPr lang="en-IN" sz="2400" dirty="0">
                <a:sym typeface="+mn-ea"/>
              </a:rPr>
            </a:br>
            <a:r>
              <a:rPr lang="en-IN" sz="2400" dirty="0">
                <a:sym typeface="+mn-ea"/>
              </a:rPr>
              <a:t>   background: transparent </a:t>
            </a:r>
            <a:r>
              <a:rPr lang="en-IN" sz="2400" dirty="0" err="1">
                <a:sym typeface="+mn-ea"/>
              </a:rPr>
              <a:t>url</a:t>
            </a:r>
            <a:r>
              <a:rPr lang="en-IN" sz="2400" dirty="0">
                <a:sym typeface="+mn-ea"/>
              </a:rPr>
              <a:t>(icon_pdf.gif) no-repeat </a:t>
            </a:r>
            <a:r>
              <a:rPr lang="en-IN" sz="2400" dirty="0" err="1">
                <a:sym typeface="+mn-ea"/>
              </a:rPr>
              <a:t>center</a:t>
            </a:r>
            <a:r>
              <a:rPr lang="en-IN" sz="2400" dirty="0">
                <a:sym typeface="+mn-ea"/>
              </a:rPr>
              <a:t> right;</a:t>
            </a:r>
            <a:br>
              <a:rPr lang="en-IN" sz="2400" dirty="0">
                <a:sym typeface="+mn-ea"/>
              </a:rPr>
            </a:br>
            <a:r>
              <a:rPr lang="en-IN" sz="2400" dirty="0">
                <a:sym typeface="+mn-ea"/>
              </a:rPr>
              <a:t>}</a:t>
            </a:r>
            <a:endParaRPr lang="en-IN" sz="2400" dirty="0"/>
          </a:p>
          <a:p>
            <a:pPr marL="0" indent="0">
              <a:buNone/>
            </a:pPr>
            <a:r>
              <a:rPr lang="en-IN" sz="2400" dirty="0">
                <a:latin typeface="Times New Roman" panose="02020603050405020304" pitchFamily="18" charset="0"/>
                <a:cs typeface="Times New Roman" panose="02020603050405020304" pitchFamily="18" charset="0"/>
                <a:sym typeface="+mn-ea"/>
              </a:rPr>
              <a:t>This would attach a </a:t>
            </a:r>
            <a:r>
              <a:rPr lang="en-IN" sz="2400" dirty="0" err="1">
                <a:latin typeface="Times New Roman" panose="02020603050405020304" pitchFamily="18" charset="0"/>
                <a:cs typeface="Times New Roman" panose="02020603050405020304" pitchFamily="18" charset="0"/>
                <a:sym typeface="+mn-ea"/>
              </a:rPr>
              <a:t>pdf</a:t>
            </a:r>
            <a:r>
              <a:rPr lang="en-IN" sz="2400" dirty="0">
                <a:latin typeface="Times New Roman" panose="02020603050405020304" pitchFamily="18" charset="0"/>
                <a:cs typeface="Times New Roman" panose="02020603050405020304" pitchFamily="18" charset="0"/>
                <a:sym typeface="+mn-ea"/>
              </a:rPr>
              <a:t> icon to the right of any hyperlink who's URL ended in '.</a:t>
            </a:r>
            <a:r>
              <a:rPr lang="en-IN" sz="2400" dirty="0" err="1">
                <a:latin typeface="Times New Roman" panose="02020603050405020304" pitchFamily="18" charset="0"/>
                <a:cs typeface="Times New Roman" panose="02020603050405020304" pitchFamily="18" charset="0"/>
                <a:sym typeface="+mn-ea"/>
              </a:rPr>
              <a:t>pdf</a:t>
            </a:r>
            <a:r>
              <a:rPr lang="en-IN" sz="2400" dirty="0">
                <a:latin typeface="Times New Roman" panose="02020603050405020304" pitchFamily="18" charset="0"/>
                <a:cs typeface="Times New Roman" panose="02020603050405020304" pitchFamily="18" charset="0"/>
                <a:sym typeface="+mn-ea"/>
              </a:rPr>
              <a:t>' like this. This was pretty exciting and heady stuff. It meant I could show the file type visually with that application's icon just by including a few lines in my master </a:t>
            </a:r>
            <a:r>
              <a:rPr lang="en-IN" sz="2400" dirty="0" err="1">
                <a:latin typeface="Times New Roman" panose="02020603050405020304" pitchFamily="18" charset="0"/>
                <a:cs typeface="Times New Roman" panose="02020603050405020304" pitchFamily="18" charset="0"/>
                <a:sym typeface="+mn-ea"/>
              </a:rPr>
              <a:t>css</a:t>
            </a:r>
            <a:r>
              <a:rPr lang="en-IN" sz="2400" dirty="0">
                <a:latin typeface="Times New Roman" panose="02020603050405020304" pitchFamily="18" charset="0"/>
                <a:cs typeface="Times New Roman" panose="02020603050405020304" pitchFamily="18" charset="0"/>
                <a:sym typeface="+mn-ea"/>
              </a:rPr>
              <a:t> file. I didn't have to worry about it at all in my html, </a:t>
            </a:r>
            <a:r>
              <a:rPr lang="en-IN" sz="2400" dirty="0" err="1">
                <a:latin typeface="Times New Roman" panose="02020603050405020304" pitchFamily="18" charset="0"/>
                <a:cs typeface="Times New Roman" panose="02020603050405020304" pitchFamily="18" charset="0"/>
                <a:sym typeface="+mn-ea"/>
              </a:rPr>
              <a:t>css</a:t>
            </a:r>
            <a:r>
              <a:rPr lang="en-IN" sz="2400" dirty="0">
                <a:latin typeface="Times New Roman" panose="02020603050405020304" pitchFamily="18" charset="0"/>
                <a:cs typeface="Times New Roman" panose="02020603050405020304" pitchFamily="18" charset="0"/>
                <a:sym typeface="+mn-ea"/>
              </a:rPr>
              <a:t> would add the icon for me automatically.</a:t>
            </a:r>
            <a:endParaRPr lang="en-IN" sz="2000" dirty="0">
              <a:latin typeface="Times New Roman" panose="02020603050405020304" pitchFamily="18" charset="0"/>
              <a:cs typeface="Times New Roman" panose="02020603050405020304" pitchFamily="18" charset="0"/>
            </a:endParaRPr>
          </a:p>
          <a:p>
            <a:pPr marL="0" indent="0">
              <a:buNone/>
            </a:pPr>
            <a:endParaRPr lang="en-US" sz="1800" b="1" dirty="0">
              <a:solidFill>
                <a:srgbClr val="000000"/>
              </a:solidFill>
              <a:latin typeface="+mj-lt"/>
            </a:endParaRPr>
          </a:p>
          <a:p>
            <a:pPr marL="0" indent="0">
              <a:buNone/>
            </a:pPr>
            <a:endParaRPr lang="en-US" sz="1800" b="1" dirty="0">
              <a:solidFill>
                <a:srgbClr val="000000"/>
              </a:solidFill>
              <a:latin typeface="+mj-lt"/>
            </a:endParaRPr>
          </a:p>
          <a:p>
            <a:pPr marL="0" indent="0">
              <a:buNone/>
            </a:pPr>
            <a:endParaRPr lang="en-US" sz="1800" b="1" dirty="0">
              <a:solidFill>
                <a:srgbClr val="000000"/>
              </a:solidFill>
              <a:latin typeface="+mj-lt"/>
            </a:endParaRPr>
          </a:p>
          <a:p>
            <a:pPr marL="0" indent="0">
              <a:buNone/>
            </a:pPr>
            <a:endParaRPr lang="en-US" sz="1800" b="1" dirty="0">
              <a:solidFill>
                <a:srgbClr val="000000"/>
              </a:solidFill>
              <a:latin typeface="+mj-lt"/>
            </a:endParaRPr>
          </a:p>
          <a:p>
            <a:pPr marL="0" indent="0">
              <a:buNone/>
            </a:pPr>
            <a:endParaRPr lang="en-US" sz="1800" b="1" dirty="0">
              <a:solidFill>
                <a:srgbClr val="000000"/>
              </a:solidFill>
              <a:latin typeface="+mj-lt"/>
            </a:endParaRPr>
          </a:p>
          <a:p>
            <a:pPr marL="0" indent="0">
              <a:buNone/>
            </a:pPr>
            <a:endParaRPr lang="en-US" sz="1800" dirty="0">
              <a:latin typeface="+mj-lt"/>
            </a:endParaRPr>
          </a:p>
        </p:txBody>
      </p:sp>
      <p:sp>
        <p:nvSpPr>
          <p:cNvPr id="4" name="Date Placeholder 3"/>
          <p:cNvSpPr>
            <a:spLocks noGrp="1"/>
          </p:cNvSpPr>
          <p:nvPr>
            <p:ph type="dt" sz="half" idx="10"/>
          </p:nvPr>
        </p:nvSpPr>
        <p:spPr/>
        <p:txBody>
          <a:bodyPr/>
          <a:lstStyle/>
          <a:p>
            <a:fld id="{4664991A-FC45-4607-8A1A-CE9D8C9C4052}" type="datetime1">
              <a:rPr lang="en-US" smtClean="0"/>
              <a:t>1/7/2025</a:t>
            </a:fld>
            <a:endParaRPr lang="en-US" dirty="0"/>
          </a:p>
        </p:txBody>
      </p:sp>
      <p:sp>
        <p:nvSpPr>
          <p:cNvPr id="5" name="Footer Placeholder 4"/>
          <p:cNvSpPr>
            <a:spLocks noGrp="1"/>
          </p:cNvSpPr>
          <p:nvPr>
            <p:ph type="ftr" sz="quarter" idx="11"/>
          </p:nvPr>
        </p:nvSpPr>
        <p:spPr>
          <a:xfrm>
            <a:off x="4038600" y="6356351"/>
            <a:ext cx="5029200" cy="365125"/>
          </a:xfrm>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85</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800" b="1" dirty="0">
              <a:solidFill>
                <a:srgbClr val="000000"/>
              </a:solidFill>
              <a:latin typeface="Segoe UI" panose="020B0502040204020203" pitchFamily="34" charset="0"/>
            </a:endParaRPr>
          </a:p>
          <a:p>
            <a:pPr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Advanced(</a:t>
            </a:r>
            <a:r>
              <a:rPr lang="en-US" sz="2800" dirty="0">
                <a:sym typeface="+mn-ea"/>
              </a:rPr>
              <a:t>Conditional CSS)</a:t>
            </a:r>
            <a:endParaRPr lang="en-US" sz="2800" dirty="0">
              <a:latin typeface="Times New Roman" panose="02020603050405020304" pitchFamily="18" charset="0"/>
              <a:cs typeface="Times New Roman" panose="02020603050405020304" pitchFamily="18" charset="0"/>
            </a:endParaRPr>
          </a:p>
          <a:p>
            <a:pPr algn="ctr">
              <a:spcBef>
                <a:spcPct val="0"/>
              </a:spcBef>
              <a:defRPr/>
            </a:pPr>
            <a:endParaRPr lang="en-IN" sz="2800" b="1" dirty="0">
              <a:solidFill>
                <a:srgbClr val="000000"/>
              </a:solidFill>
              <a:latin typeface="Segoe UI" panose="020B0502040204020203" pitchFamily="34" charset="0"/>
            </a:endParaRPr>
          </a:p>
          <a:p>
            <a:pPr lvl="0" algn="ctr">
              <a:spcBef>
                <a:spcPct val="0"/>
              </a:spcBef>
              <a:defRPr/>
            </a:pPr>
            <a:endParaRPr lang="en-US" sz="2800" b="1"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859576-1D9F-43C1-9798-D4EA267CBEE9}" type="datetime1">
              <a:rPr lang="en-US" smtClean="0"/>
              <a:t>1/7/2025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86</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800" b="1" dirty="0">
                <a:latin typeface="Times New Roman" panose="02020603050405020304" pitchFamily="18" charset="0"/>
                <a:cs typeface="Times New Roman" panose="02020603050405020304" pitchFamily="18" charset="0"/>
                <a:sym typeface="+mn-ea"/>
              </a:rPr>
              <a:t>Concept of CSS 3:CSS Advanced</a:t>
            </a:r>
            <a:endParaRPr lang="en-IN" sz="2800" dirty="0">
              <a:solidFill>
                <a:srgbClr val="000000"/>
              </a:solidFill>
              <a:latin typeface="+mj-lt"/>
            </a:endParaRPr>
          </a:p>
        </p:txBody>
      </p:sp>
      <p:sp>
        <p:nvSpPr>
          <p:cNvPr id="11" name="Content Placeholder 10"/>
          <p:cNvSpPr>
            <a:spLocks noGrp="1"/>
          </p:cNvSpPr>
          <p:nvPr>
            <p:ph idx="1"/>
          </p:nvPr>
        </p:nvSpPr>
        <p:spPr>
          <a:xfrm>
            <a:off x="2209800" y="1398343"/>
            <a:ext cx="8229600" cy="5140569"/>
          </a:xfrm>
        </p:spPr>
        <p:txBody>
          <a:bodyPr>
            <a:normAutofit/>
          </a:bodyPr>
          <a:lstStyle/>
          <a:p>
            <a:pPr>
              <a:buFont typeface="Wingdings 2" panose="05020102010507070707" pitchFamily="18" charset="2"/>
              <a:buNone/>
            </a:pPr>
            <a:r>
              <a:rPr lang="en-IN" sz="2000" dirty="0">
                <a:latin typeface="Times New Roman" panose="02020603050405020304" pitchFamily="18" charset="0"/>
                <a:cs typeface="Times New Roman" panose="02020603050405020304" pitchFamily="18" charset="0"/>
                <a:sym typeface="+mn-ea"/>
              </a:rPr>
              <a:t>span[id ^='</a:t>
            </a:r>
            <a:r>
              <a:rPr lang="en-IN" sz="2000" dirty="0" err="1">
                <a:latin typeface="Times New Roman" panose="02020603050405020304" pitchFamily="18" charset="0"/>
                <a:cs typeface="Times New Roman" panose="02020603050405020304" pitchFamily="18" charset="0"/>
                <a:sym typeface="+mn-ea"/>
              </a:rPr>
              <a:t>google</a:t>
            </a:r>
            <a:r>
              <a:rPr lang="en-IN" sz="2000" dirty="0">
                <a:latin typeface="Times New Roman" panose="02020603050405020304" pitchFamily="18" charset="0"/>
                <a:cs typeface="Times New Roman" panose="02020603050405020304" pitchFamily="18" charset="0"/>
                <a:sym typeface="+mn-ea"/>
              </a:rPr>
              <a:t>'] { </a:t>
            </a:r>
            <a:br>
              <a:rPr lang="en-IN" sz="2000" dirty="0">
                <a:latin typeface="Times New Roman" panose="02020603050405020304" pitchFamily="18" charset="0"/>
                <a:cs typeface="Times New Roman" panose="02020603050405020304" pitchFamily="18" charset="0"/>
                <a:sym typeface="+mn-ea"/>
              </a:rPr>
            </a:br>
            <a:r>
              <a:rPr lang="en-IN" sz="2000" dirty="0">
                <a:latin typeface="Times New Roman" panose="02020603050405020304" pitchFamily="18" charset="0"/>
                <a:cs typeface="Times New Roman" panose="02020603050405020304" pitchFamily="18" charset="0"/>
                <a:sym typeface="+mn-ea"/>
              </a:rPr>
              <a:t>   background-</a:t>
            </a:r>
            <a:r>
              <a:rPr lang="en-IN" sz="2000" dirty="0" err="1">
                <a:latin typeface="Times New Roman" panose="02020603050405020304" pitchFamily="18" charset="0"/>
                <a:cs typeface="Times New Roman" panose="02020603050405020304" pitchFamily="18" charset="0"/>
                <a:sym typeface="+mn-ea"/>
              </a:rPr>
              <a:t>color</a:t>
            </a:r>
            <a:r>
              <a:rPr lang="en-IN" sz="2000" dirty="0">
                <a:latin typeface="Times New Roman" panose="02020603050405020304" pitchFamily="18" charset="0"/>
                <a:cs typeface="Times New Roman" panose="02020603050405020304" pitchFamily="18" charset="0"/>
                <a:sym typeface="+mn-ea"/>
              </a:rPr>
              <a:t>: green;</a:t>
            </a:r>
            <a:br>
              <a:rPr lang="en-IN" sz="2000" dirty="0">
                <a:latin typeface="Times New Roman" panose="02020603050405020304" pitchFamily="18" charset="0"/>
                <a:cs typeface="Times New Roman" panose="02020603050405020304" pitchFamily="18" charset="0"/>
                <a:sym typeface="+mn-ea"/>
              </a:rPr>
            </a:br>
            <a:r>
              <a:rPr lang="en-IN" sz="2000" dirty="0">
                <a:latin typeface="Times New Roman" panose="02020603050405020304" pitchFamily="18" charset="0"/>
                <a:cs typeface="Times New Roman" panose="02020603050405020304" pitchFamily="18" charset="0"/>
                <a:sym typeface="+mn-ea"/>
              </a:rPr>
              <a: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sym typeface="+mn-ea"/>
              </a:rPr>
              <a:t>Any span which has an id which starts with '</a:t>
            </a:r>
            <a:r>
              <a:rPr lang="en-IN" sz="2000" dirty="0" err="1">
                <a:latin typeface="Times New Roman" panose="02020603050405020304" pitchFamily="18" charset="0"/>
                <a:cs typeface="Times New Roman" panose="02020603050405020304" pitchFamily="18" charset="0"/>
                <a:sym typeface="+mn-ea"/>
              </a:rPr>
              <a:t>google</a:t>
            </a:r>
            <a:r>
              <a:rPr lang="en-IN" sz="2000" dirty="0">
                <a:latin typeface="Times New Roman" panose="02020603050405020304" pitchFamily="18" charset="0"/>
                <a:cs typeface="Times New Roman" panose="02020603050405020304" pitchFamily="18" charset="0"/>
                <a:sym typeface="+mn-ea"/>
              </a:rPr>
              <a:t>' will be assigned a green background.</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sym typeface="+mn-ea"/>
                <a:hlinkClick r:id="rId2"/>
              </a:rPr>
              <a:t>More Examples</a:t>
            </a:r>
            <a:endParaRPr lang="en-IN" sz="2000" dirty="0">
              <a:latin typeface="Times New Roman" panose="02020603050405020304" pitchFamily="18" charset="0"/>
              <a:cs typeface="Times New Roman" panose="02020603050405020304" pitchFamily="18" charset="0"/>
            </a:endParaRPr>
          </a:p>
          <a:p>
            <a:endParaRPr lang="en-IN" sz="2000" dirty="0">
              <a:latin typeface="+mj-lt"/>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81364"/>
            <a:ext cx="8305800" cy="5138437"/>
          </a:xfrm>
        </p:spPr>
        <p:txBody>
          <a:bodyPr>
            <a:normAutofit/>
          </a:bodyPr>
          <a:lstStyle/>
          <a:p>
            <a:pPr marL="0" indent="0">
              <a:buNone/>
            </a:pPr>
            <a:r>
              <a:rPr lang="en-IN" sz="1800" dirty="0">
                <a:sym typeface="+mn-ea"/>
              </a:rPr>
              <a:t>.</a:t>
            </a:r>
            <a:r>
              <a:rPr lang="en-IN" sz="1800" dirty="0" err="1">
                <a:sym typeface="+mn-ea"/>
              </a:rPr>
              <a:t>ie</a:t>
            </a:r>
            <a:r>
              <a:rPr lang="en-IN" sz="1800" dirty="0">
                <a:sym typeface="+mn-ea"/>
              </a:rPr>
              <a:t> .example {</a:t>
            </a:r>
            <a:br>
              <a:rPr lang="en-IN" sz="1800" dirty="0">
                <a:sym typeface="+mn-ea"/>
              </a:rPr>
            </a:br>
            <a:r>
              <a:rPr lang="en-IN" sz="1800" dirty="0">
                <a:sym typeface="+mn-ea"/>
              </a:rPr>
              <a:t>background-</a:t>
            </a:r>
            <a:r>
              <a:rPr lang="en-IN" sz="1800" dirty="0" err="1">
                <a:sym typeface="+mn-ea"/>
              </a:rPr>
              <a:t>color</a:t>
            </a:r>
            <a:r>
              <a:rPr lang="en-IN" sz="1800" dirty="0">
                <a:sym typeface="+mn-ea"/>
              </a:rPr>
              <a:t>: yellow</a:t>
            </a:r>
            <a:br>
              <a:rPr lang="en-IN" sz="1800" dirty="0">
                <a:sym typeface="+mn-ea"/>
              </a:rPr>
            </a:br>
            <a:r>
              <a:rPr lang="en-IN" sz="1800" dirty="0">
                <a:sym typeface="+mn-ea"/>
              </a:rPr>
              <a:t>}</a:t>
            </a:r>
            <a:br>
              <a:rPr lang="en-IN" sz="1800" dirty="0">
                <a:sym typeface="+mn-ea"/>
              </a:rPr>
            </a:br>
            <a:r>
              <a:rPr lang="en-IN" sz="1800" dirty="0">
                <a:sym typeface="+mn-ea"/>
              </a:rPr>
              <a:t>.gecko .example {</a:t>
            </a:r>
            <a:br>
              <a:rPr lang="en-IN" sz="1800" dirty="0">
                <a:sym typeface="+mn-ea"/>
              </a:rPr>
            </a:br>
            <a:r>
              <a:rPr lang="en-IN" sz="1800" dirty="0">
                <a:sym typeface="+mn-ea"/>
              </a:rPr>
              <a:t>background-</a:t>
            </a:r>
            <a:r>
              <a:rPr lang="en-IN" sz="1800" dirty="0" err="1">
                <a:sym typeface="+mn-ea"/>
              </a:rPr>
              <a:t>color</a:t>
            </a:r>
            <a:r>
              <a:rPr lang="en-IN" sz="1800" dirty="0">
                <a:sym typeface="+mn-ea"/>
              </a:rPr>
              <a:t>: </a:t>
            </a:r>
            <a:r>
              <a:rPr lang="en-IN" sz="1800" dirty="0" err="1">
                <a:sym typeface="+mn-ea"/>
              </a:rPr>
              <a:t>gray</a:t>
            </a:r>
            <a:br>
              <a:rPr lang="en-IN" sz="1800" dirty="0">
                <a:sym typeface="+mn-ea"/>
              </a:rPr>
            </a:br>
            <a:r>
              <a:rPr lang="en-IN" sz="1800" dirty="0">
                <a:sym typeface="+mn-ea"/>
              </a:rPr>
              <a:t>}</a:t>
            </a:r>
            <a:br>
              <a:rPr lang="en-IN" sz="1800" dirty="0">
                <a:sym typeface="+mn-ea"/>
              </a:rPr>
            </a:br>
            <a:r>
              <a:rPr lang="en-IN" sz="1800" dirty="0">
                <a:sym typeface="+mn-ea"/>
              </a:rPr>
              <a:t>.opera .example {</a:t>
            </a:r>
            <a:br>
              <a:rPr lang="en-IN" sz="1800" dirty="0">
                <a:sym typeface="+mn-ea"/>
              </a:rPr>
            </a:br>
            <a:r>
              <a:rPr lang="en-IN" sz="1800" dirty="0">
                <a:sym typeface="+mn-ea"/>
              </a:rPr>
              <a:t>background-</a:t>
            </a:r>
            <a:r>
              <a:rPr lang="en-IN" sz="1800" dirty="0" err="1">
                <a:sym typeface="+mn-ea"/>
              </a:rPr>
              <a:t>color</a:t>
            </a:r>
            <a:r>
              <a:rPr lang="en-IN" sz="1800" dirty="0">
                <a:sym typeface="+mn-ea"/>
              </a:rPr>
              <a:t>: green</a:t>
            </a:r>
            <a:br>
              <a:rPr lang="en-IN" sz="1800" dirty="0">
                <a:sym typeface="+mn-ea"/>
              </a:rPr>
            </a:br>
            <a:r>
              <a:rPr lang="en-IN" sz="1800" dirty="0">
                <a:sym typeface="+mn-ea"/>
              </a:rPr>
              <a:t>}</a:t>
            </a:r>
            <a:br>
              <a:rPr lang="en-IN" sz="1800" dirty="0">
                <a:sym typeface="+mn-ea"/>
              </a:rPr>
            </a:br>
            <a:r>
              <a:rPr lang="en-IN" sz="1800" dirty="0">
                <a:sym typeface="+mn-ea"/>
              </a:rPr>
              <a:t>.</a:t>
            </a:r>
            <a:r>
              <a:rPr lang="en-IN" sz="1800" dirty="0" err="1">
                <a:sym typeface="+mn-ea"/>
              </a:rPr>
              <a:t>konqueror</a:t>
            </a:r>
            <a:r>
              <a:rPr lang="en-IN" sz="1800" dirty="0">
                <a:sym typeface="+mn-ea"/>
              </a:rPr>
              <a:t> .example {</a:t>
            </a:r>
            <a:br>
              <a:rPr lang="en-IN" sz="1800" dirty="0">
                <a:sym typeface="+mn-ea"/>
              </a:rPr>
            </a:br>
            <a:r>
              <a:rPr lang="en-IN" sz="1800" dirty="0">
                <a:sym typeface="+mn-ea"/>
              </a:rPr>
              <a:t>background-</a:t>
            </a:r>
            <a:r>
              <a:rPr lang="en-IN" sz="1800" dirty="0" err="1">
                <a:sym typeface="+mn-ea"/>
              </a:rPr>
              <a:t>color</a:t>
            </a:r>
            <a:r>
              <a:rPr lang="en-IN" sz="1800" dirty="0">
                <a:sym typeface="+mn-ea"/>
              </a:rPr>
              <a:t>: blue</a:t>
            </a:r>
            <a:br>
              <a:rPr lang="en-IN" sz="1800" dirty="0">
                <a:sym typeface="+mn-ea"/>
              </a:rPr>
            </a:br>
            <a:r>
              <a:rPr lang="en-IN" sz="1800" dirty="0">
                <a:sym typeface="+mn-ea"/>
              </a:rPr>
              <a:t>}</a:t>
            </a:r>
            <a:br>
              <a:rPr lang="en-IN" sz="1800" dirty="0">
                <a:sym typeface="+mn-ea"/>
              </a:rPr>
            </a:br>
            <a:r>
              <a:rPr lang="en-IN" sz="1800" dirty="0">
                <a:sym typeface="+mn-ea"/>
              </a:rPr>
              <a:t>.</a:t>
            </a:r>
            <a:r>
              <a:rPr lang="en-IN" sz="1800" dirty="0" err="1">
                <a:sym typeface="+mn-ea"/>
              </a:rPr>
              <a:t>webkit</a:t>
            </a:r>
            <a:r>
              <a:rPr lang="en-IN" sz="1800" dirty="0">
                <a:sym typeface="+mn-ea"/>
              </a:rPr>
              <a:t> .example {</a:t>
            </a:r>
            <a:br>
              <a:rPr lang="en-IN" sz="1800" dirty="0">
                <a:sym typeface="+mn-ea"/>
              </a:rPr>
            </a:br>
            <a:r>
              <a:rPr lang="en-IN" sz="1800" dirty="0">
                <a:sym typeface="+mn-ea"/>
              </a:rPr>
              <a:t>background-</a:t>
            </a:r>
            <a:r>
              <a:rPr lang="en-IN" sz="1800" dirty="0" err="1">
                <a:sym typeface="+mn-ea"/>
              </a:rPr>
              <a:t>color</a:t>
            </a:r>
            <a:r>
              <a:rPr lang="en-IN" sz="1800" dirty="0">
                <a:sym typeface="+mn-ea"/>
              </a:rPr>
              <a:t>: black</a:t>
            </a:r>
            <a:br>
              <a:rPr lang="en-IN" sz="1800" dirty="0">
                <a:sym typeface="+mn-ea"/>
              </a:rPr>
            </a:br>
            <a:r>
              <a:rPr lang="en-IN" sz="1800" dirty="0">
                <a:sym typeface="+mn-ea"/>
              </a:rPr>
              <a:t>}</a:t>
            </a:r>
            <a:br>
              <a:rPr lang="en-IN" sz="1800" dirty="0">
                <a:sym typeface="+mn-ea"/>
              </a:rPr>
            </a:br>
            <a:r>
              <a:rPr lang="en-IN" sz="1800" dirty="0">
                <a:sym typeface="+mn-ea"/>
              </a:rPr>
              <a:t>.example {</a:t>
            </a:r>
            <a:br>
              <a:rPr lang="en-IN" sz="1800" dirty="0">
                <a:sym typeface="+mn-ea"/>
              </a:rPr>
            </a:br>
            <a:r>
              <a:rPr lang="en-IN" sz="1800" dirty="0">
                <a:sym typeface="+mn-ea"/>
              </a:rPr>
              <a:t>width: 100px;</a:t>
            </a:r>
            <a:br>
              <a:rPr lang="en-IN" sz="1800" dirty="0">
                <a:sym typeface="+mn-ea"/>
              </a:rPr>
            </a:br>
            <a:r>
              <a:rPr lang="en-IN" sz="1800" dirty="0">
                <a:sym typeface="+mn-ea"/>
              </a:rPr>
              <a:t>height: 100px;</a:t>
            </a:r>
            <a:br>
              <a:rPr lang="en-IN" sz="1800" dirty="0">
                <a:sym typeface="+mn-ea"/>
              </a:rPr>
            </a:br>
            <a:r>
              <a:rPr lang="en-IN" sz="1800" dirty="0">
                <a:sym typeface="+mn-ea"/>
              </a:rPr>
              <a:t>background-</a:t>
            </a:r>
            <a:r>
              <a:rPr lang="en-IN" sz="1800" dirty="0" err="1">
                <a:sym typeface="+mn-ea"/>
              </a:rPr>
              <a:t>color</a:t>
            </a:r>
            <a:r>
              <a:rPr lang="en-IN" sz="1800" dirty="0">
                <a:sym typeface="+mn-ea"/>
              </a:rPr>
              <a:t>: brown;</a:t>
            </a:r>
            <a:br>
              <a:rPr lang="en-IN" sz="1800" dirty="0">
                <a:sym typeface="+mn-ea"/>
              </a:rPr>
            </a:br>
            <a:r>
              <a:rPr lang="en-IN" sz="1800" dirty="0">
                <a:sym typeface="+mn-ea"/>
              </a:rPr>
              <a:t>}</a:t>
            </a:r>
            <a:endParaRPr lang="en-IN" sz="1800" dirty="0"/>
          </a:p>
          <a:p>
            <a:pPr marL="0" indent="0">
              <a:buNone/>
            </a:pPr>
            <a:endParaRPr lang="en-IN" sz="1800" dirty="0">
              <a:solidFill>
                <a:srgbClr val="0000CD"/>
              </a:solidFill>
              <a:latin typeface="Consolas" panose="020B0609020204030204" pitchFamily="49" charset="0"/>
            </a:endParaRPr>
          </a:p>
        </p:txBody>
      </p:sp>
      <p:sp>
        <p:nvSpPr>
          <p:cNvPr id="4" name="Date Placeholder 3"/>
          <p:cNvSpPr>
            <a:spLocks noGrp="1"/>
          </p:cNvSpPr>
          <p:nvPr>
            <p:ph type="dt" sz="half" idx="10"/>
          </p:nvPr>
        </p:nvSpPr>
        <p:spPr/>
        <p:txBody>
          <a:bodyPr/>
          <a:lstStyle/>
          <a:p>
            <a:fld id="{30C89D53-4FDF-4E79-A721-4409C5659C63}" type="datetime1">
              <a:rPr lang="en-US" smtClean="0"/>
              <a:t>1/7/2025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87</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Advanced</a:t>
            </a:r>
            <a:endParaRPr lang="en-US" sz="2800" dirty="0">
              <a:latin typeface="Times New Roman" panose="02020603050405020304" pitchFamily="18" charset="0"/>
              <a:cs typeface="Times New Roman" panose="02020603050405020304" pitchFamily="18" charset="0"/>
            </a:endParaRPr>
          </a:p>
          <a:p>
            <a:pPr algn="ctr">
              <a:spcBef>
                <a:spcPct val="0"/>
              </a:spcBef>
              <a:defRPr/>
            </a:pP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094E41-0559-4180-B4FC-20ACD6554A48}" type="datetime1">
              <a:rPr lang="en-US" smtClean="0"/>
              <a:t>1/7/2025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88</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Advanced(Cont..)</a:t>
            </a:r>
            <a:endParaRPr lang="en-IN" sz="2800" b="1" dirty="0">
              <a:solidFill>
                <a:srgbClr val="000000"/>
              </a:solidFill>
              <a:latin typeface="+mj-lt"/>
            </a:endParaRPr>
          </a:p>
        </p:txBody>
      </p:sp>
      <p:pic>
        <p:nvPicPr>
          <p:cNvPr id="31749" name="Picture 2"/>
          <p:cNvPicPr>
            <a:picLocks noChangeAspect="1" noChangeArrowheads="1"/>
          </p:cNvPicPr>
          <p:nvPr/>
        </p:nvPicPr>
        <p:blipFill>
          <a:blip r:embed="rId2"/>
          <a:srcRect l="14648" t="37500" r="10352" b="36250"/>
          <a:stretch>
            <a:fillRect/>
          </a:stretch>
        </p:blipFill>
        <p:spPr bwMode="auto">
          <a:xfrm>
            <a:off x="2556388" y="1085215"/>
            <a:ext cx="8229600" cy="4871720"/>
          </a:xfrm>
          <a:prstGeom prst="rect">
            <a:avLst/>
          </a:prstGeom>
          <a:noFill/>
          <a:ln w="9525">
            <a:noFill/>
            <a:miter lim="800000"/>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5496" y="1234765"/>
            <a:ext cx="8229600" cy="5486710"/>
          </a:xfrm>
        </p:spPr>
        <p:txBody>
          <a:bodyPr>
            <a:normAutofit/>
          </a:bodyPr>
          <a:lstStyle/>
          <a:p>
            <a:pPr>
              <a:spcAft>
                <a:spcPct val="45000"/>
              </a:spcAft>
            </a:pPr>
            <a:r>
              <a:rPr lang="en-US" sz="2400" dirty="0">
                <a:latin typeface="Times New Roman" panose="02020603050405020304" pitchFamily="18" charset="0"/>
                <a:cs typeface="Times New Roman" panose="02020603050405020304" pitchFamily="18" charset="0"/>
                <a:sym typeface="+mn-ea"/>
              </a:rPr>
              <a:t>Validate your HTML</a:t>
            </a:r>
            <a:br>
              <a:rPr lang="en-US" sz="2400" dirty="0">
                <a:latin typeface="Times New Roman" panose="02020603050405020304" pitchFamily="18" charset="0"/>
                <a:cs typeface="Times New Roman" panose="02020603050405020304" pitchFamily="18" charset="0"/>
                <a:sym typeface="+mn-ea"/>
              </a:rPr>
            </a:br>
            <a:r>
              <a:rPr lang="en-US" sz="2400" dirty="0">
                <a:latin typeface="Times New Roman" panose="02020603050405020304" pitchFamily="18" charset="0"/>
                <a:cs typeface="Times New Roman" panose="02020603050405020304" pitchFamily="18" charset="0"/>
                <a:sym typeface="+mn-ea"/>
                <a:hlinkClick r:id="rId2"/>
              </a:rPr>
              <a:t>validator.w3.org </a:t>
            </a:r>
            <a:endParaRPr lang="en-US" sz="2400" dirty="0">
              <a:latin typeface="Times New Roman" panose="02020603050405020304" pitchFamily="18" charset="0"/>
              <a:cs typeface="Times New Roman" panose="02020603050405020304" pitchFamily="18" charset="0"/>
            </a:endParaRPr>
          </a:p>
          <a:p>
            <a:pPr>
              <a:spcAft>
                <a:spcPct val="45000"/>
              </a:spcAft>
            </a:pPr>
            <a:r>
              <a:rPr lang="en-US" sz="2400" dirty="0">
                <a:latin typeface="Times New Roman" panose="02020603050405020304" pitchFamily="18" charset="0"/>
                <a:cs typeface="Times New Roman" panose="02020603050405020304" pitchFamily="18" charset="0"/>
                <a:sym typeface="+mn-ea"/>
              </a:rPr>
              <a:t>Validate your CSS</a:t>
            </a:r>
            <a:br>
              <a:rPr lang="en-US" sz="2400" dirty="0">
                <a:latin typeface="Times New Roman" panose="02020603050405020304" pitchFamily="18" charset="0"/>
                <a:cs typeface="Times New Roman" panose="02020603050405020304" pitchFamily="18" charset="0"/>
                <a:sym typeface="+mn-ea"/>
              </a:rPr>
            </a:br>
            <a:r>
              <a:rPr lang="en-US" sz="2400" dirty="0">
                <a:latin typeface="Times New Roman" panose="02020603050405020304" pitchFamily="18" charset="0"/>
                <a:cs typeface="Times New Roman" panose="02020603050405020304" pitchFamily="18" charset="0"/>
                <a:sym typeface="+mn-ea"/>
                <a:hlinkClick r:id="rId3"/>
              </a:rPr>
              <a:t>jigsaw.w3.org/</a:t>
            </a:r>
            <a:r>
              <a:rPr lang="en-US" sz="2400" dirty="0" err="1">
                <a:latin typeface="Times New Roman" panose="02020603050405020304" pitchFamily="18" charset="0"/>
                <a:cs typeface="Times New Roman" panose="02020603050405020304" pitchFamily="18" charset="0"/>
                <a:sym typeface="+mn-ea"/>
                <a:hlinkClick r:id="rId3"/>
              </a:rPr>
              <a:t>css-validator</a:t>
            </a:r>
            <a:r>
              <a:rPr lang="en-US" sz="2400" dirty="0">
                <a:latin typeface="Times New Roman" panose="02020603050405020304" pitchFamily="18" charset="0"/>
                <a:cs typeface="Times New Roman" panose="02020603050405020304" pitchFamily="18" charset="0"/>
                <a:sym typeface="+mn-ea"/>
                <a:hlinkClick r:id="rId3"/>
              </a:rPr>
              <a:t>/</a:t>
            </a:r>
            <a:r>
              <a:rPr lang="en-US" sz="2400" dirty="0">
                <a:latin typeface="Times New Roman" panose="02020603050405020304" pitchFamily="18" charset="0"/>
                <a:cs typeface="Times New Roman" panose="02020603050405020304" pitchFamily="18" charset="0"/>
                <a:sym typeface="+mn-ea"/>
              </a:rPr>
              <a:t> </a:t>
            </a:r>
            <a:endParaRPr lang="en-US" sz="2400" dirty="0">
              <a:latin typeface="Times New Roman" panose="02020603050405020304" pitchFamily="18" charset="0"/>
              <a:cs typeface="Times New Roman" panose="02020603050405020304" pitchFamily="18" charset="0"/>
            </a:endParaRPr>
          </a:p>
          <a:p>
            <a:pPr>
              <a:spcAft>
                <a:spcPct val="45000"/>
              </a:spcAft>
            </a:pPr>
            <a:r>
              <a:rPr lang="en-US" sz="2400" dirty="0">
                <a:latin typeface="Times New Roman" panose="02020603050405020304" pitchFamily="18" charset="0"/>
                <a:cs typeface="Times New Roman" panose="02020603050405020304" pitchFamily="18" charset="0"/>
                <a:sym typeface="+mn-ea"/>
              </a:rPr>
              <a:t>Check for web accessibility</a:t>
            </a:r>
            <a:br>
              <a:rPr lang="en-US" sz="2400" dirty="0">
                <a:latin typeface="Times New Roman" panose="02020603050405020304" pitchFamily="18" charset="0"/>
                <a:cs typeface="Times New Roman" panose="02020603050405020304" pitchFamily="18" charset="0"/>
                <a:sym typeface="+mn-ea"/>
              </a:rPr>
            </a:br>
            <a:r>
              <a:rPr lang="en-US" sz="2400" dirty="0">
                <a:latin typeface="Times New Roman" panose="02020603050405020304" pitchFamily="18" charset="0"/>
                <a:cs typeface="Times New Roman" panose="02020603050405020304" pitchFamily="18" charset="0"/>
                <a:sym typeface="+mn-ea"/>
                <a:hlinkClick r:id="rId4"/>
              </a:rPr>
              <a:t>bobby.watchfire.com</a:t>
            </a:r>
            <a:endParaRPr lang="en-US" sz="2400" dirty="0">
              <a:solidFill>
                <a:srgbClr val="000000"/>
              </a:solidFill>
              <a:latin typeface="+mj-lt"/>
            </a:endParaRPr>
          </a:p>
        </p:txBody>
      </p:sp>
      <p:sp>
        <p:nvSpPr>
          <p:cNvPr id="4" name="Date Placeholder 3"/>
          <p:cNvSpPr>
            <a:spLocks noGrp="1"/>
          </p:cNvSpPr>
          <p:nvPr>
            <p:ph type="dt" sz="half" idx="10"/>
          </p:nvPr>
        </p:nvSpPr>
        <p:spPr/>
        <p:txBody>
          <a:bodyPr/>
          <a:lstStyle/>
          <a:p>
            <a:fld id="{C88F4B52-58FE-485F-A2F1-FD1B5C0C7437}" type="datetime1">
              <a:rPr lang="en-US" smtClean="0"/>
              <a:t>1/7/2025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fi-FI" altLang="en-US">
                <a:solidFill>
                  <a:srgbClr val="888888"/>
                </a:solidFill>
                <a:latin typeface="Calibri" panose="020F0502020204030204" pitchFamily="34" charset="0"/>
                <a:sym typeface="Calibri" panose="020F0502020204030204" pitchFamily="34" charset="0"/>
              </a:rPr>
              <a:t>Rajat Kumar             ACSE0505 (Web Tech)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89</a:t>
            </a:fld>
            <a:endParaRPr lang="en-US"/>
          </a:p>
        </p:txBody>
      </p:sp>
      <p:sp>
        <p:nvSpPr>
          <p:cNvPr id="7" name="Title 1"/>
          <p:cNvSpPr txBox="1"/>
          <p:nvPr/>
        </p:nvSpPr>
        <p:spPr>
          <a:xfrm>
            <a:off x="2895600" y="1"/>
            <a:ext cx="7772400" cy="685799"/>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3:CSS Advanced(Validation)(Cont..)</a:t>
            </a:r>
            <a:endParaRPr lang="en-IN" sz="2800" dirty="0">
              <a:solidFill>
                <a:srgbClr val="000000"/>
              </a:solidFill>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Google Shape;126;p16"/>
          <p:cNvSpPr txBox="1">
            <a:spLocks noGrp="1"/>
          </p:cNvSpPr>
          <p:nvPr>
            <p:ph type="body" idx="1"/>
          </p:nvPr>
        </p:nvSpPr>
        <p:spPr>
          <a:xfrm>
            <a:off x="1824039" y="1271588"/>
            <a:ext cx="8504237" cy="4240212"/>
          </a:xfrm>
        </p:spPr>
        <p:txBody>
          <a:bodyPr/>
          <a:lstStyle/>
          <a:p>
            <a:pPr marL="114300" indent="0" algn="just">
              <a:buNone/>
              <a:defRPr/>
            </a:pPr>
            <a:r>
              <a:rPr lang="en-US" sz="2000" b="1" dirty="0">
                <a:latin typeface="Times New Roman" panose="02020603050405020304" pitchFamily="18" charset="0"/>
                <a:cs typeface="Times New Roman" panose="02020603050405020304" pitchFamily="18" charset="0"/>
              </a:rPr>
              <a:t>Concept of CSS 3: </a:t>
            </a:r>
            <a:r>
              <a:rPr lang="en-US" sz="2000" dirty="0">
                <a:latin typeface="Times New Roman" panose="02020603050405020304" pitchFamily="18" charset="0"/>
                <a:cs typeface="Times New Roman" panose="02020603050405020304" pitchFamily="18" charset="0"/>
              </a:rPr>
              <a:t>Creating Style Sheet, CSS </a:t>
            </a:r>
            <a:r>
              <a:rPr lang="en-US" sz="2000" dirty="0" err="1">
                <a:latin typeface="Times New Roman" panose="02020603050405020304" pitchFamily="18" charset="0"/>
                <a:cs typeface="Times New Roman" panose="02020603050405020304" pitchFamily="18" charset="0"/>
              </a:rPr>
              <a:t>Properties,CSS</a:t>
            </a:r>
            <a:r>
              <a:rPr lang="en-US" sz="2000" dirty="0">
                <a:latin typeface="Times New Roman" panose="02020603050405020304" pitchFamily="18" charset="0"/>
                <a:cs typeface="Times New Roman" panose="02020603050405020304" pitchFamily="18" charset="0"/>
              </a:rPr>
              <a:t> Styling(Background, Text Format, Controlling Fonts) , Working with block elements and objects , Working with Lists and Tables , CSS Id and Class, Box Model(Introduction, Border properties, Padding Properties, Margin properties) CSS Advanced(Grouping, Dimension, Display, Positioning, Floating, Align, Pseudo class, Navigation Bar, Image Sprites, Attribute sector) , CSS Color, Creating page Layout and Site.</a:t>
            </a:r>
          </a:p>
          <a:p>
            <a:pPr marL="114300" indent="0" algn="just">
              <a:buNone/>
              <a:defRPr/>
            </a:pPr>
            <a:endParaRPr lang="en-US" sz="2000" dirty="0">
              <a:latin typeface="Times New Roman" panose="02020603050405020304" pitchFamily="18" charset="0"/>
              <a:cs typeface="Times New Roman" panose="02020603050405020304" pitchFamily="18" charset="0"/>
            </a:endParaRPr>
          </a:p>
          <a:p>
            <a:pPr marL="114300" indent="0" algn="just">
              <a:buNone/>
              <a:defRPr/>
            </a:pPr>
            <a:r>
              <a:rPr lang="en-IN" sz="2000" b="1" dirty="0">
                <a:latin typeface="Times New Roman" panose="02020603050405020304" pitchFamily="18" charset="0"/>
                <a:cs typeface="Times New Roman" panose="02020603050405020304" pitchFamily="18" charset="0"/>
              </a:rPr>
              <a:t>Bootstrap: </a:t>
            </a:r>
            <a:r>
              <a:rPr lang="en-IN" sz="2000" dirty="0">
                <a:latin typeface="Times New Roman" panose="02020603050405020304" pitchFamily="18" charset="0"/>
                <a:cs typeface="Times New Roman" panose="02020603050405020304" pitchFamily="18" charset="0"/>
              </a:rPr>
              <a:t>Introduction, Bootstrap grid system, Bootstrap Components.</a:t>
            </a:r>
            <a:endParaRPr lang="en-US" altLang="en-US" sz="2000" dirty="0">
              <a:latin typeface="Times New Roman" panose="02020603050405020304" pitchFamily="18" charset="0"/>
              <a:cs typeface="Times New Roman" panose="02020603050405020304" pitchFamily="18" charset="0"/>
            </a:endParaRPr>
          </a:p>
          <a:p>
            <a:pPr marL="355600" indent="-344805" algn="just">
              <a:spcBef>
                <a:spcPts val="365"/>
              </a:spcBef>
              <a:spcAft>
                <a:spcPct val="0"/>
              </a:spcAft>
              <a:buClr>
                <a:srgbClr val="000000"/>
              </a:buClr>
              <a:defRPr/>
            </a:pPr>
            <a:endParaRPr lang="en-US" altLang="en-US" sz="2000" dirty="0">
              <a:latin typeface="Times New Roman" panose="02020603050405020304" pitchFamily="18" charset="0"/>
              <a:cs typeface="Times New Roman" panose="02020603050405020304" pitchFamily="18" charset="0"/>
            </a:endParaRPr>
          </a:p>
          <a:p>
            <a:pPr marL="355600" indent="-344805" algn="just">
              <a:spcBef>
                <a:spcPts val="365"/>
              </a:spcBef>
              <a:spcAft>
                <a:spcPct val="0"/>
              </a:spcAft>
              <a:buClr>
                <a:srgbClr val="000000"/>
              </a:buClr>
              <a:buNone/>
              <a:defRPr/>
            </a:pPr>
            <a:endParaRPr lang="en-US" altLang="en-US" sz="2000" dirty="0">
              <a:latin typeface="Times New Roman" panose="02020603050405020304" pitchFamily="18" charset="0"/>
              <a:cs typeface="Times New Roman" panose="02020603050405020304" pitchFamily="18" charset="0"/>
            </a:endParaRPr>
          </a:p>
        </p:txBody>
      </p:sp>
      <p:sp>
        <p:nvSpPr>
          <p:cNvPr id="14339" name="Google Shape;128;p16"/>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t>9</a:t>
            </a:fld>
            <a:endParaRPr lang="en-US" altLang="en-US"/>
          </a:p>
        </p:txBody>
      </p:sp>
      <p:sp>
        <p:nvSpPr>
          <p:cNvPr id="129" name="Google Shape;129;p16"/>
          <p:cNvSpPr txBox="1"/>
          <p:nvPr/>
        </p:nvSpPr>
        <p:spPr>
          <a:xfrm>
            <a:off x="2895600" y="0"/>
            <a:ext cx="7772400" cy="685800"/>
          </a:xfrm>
          <a:prstGeom prst="rect">
            <a:avLst/>
          </a:prstGeom>
          <a:noFill/>
          <a:ln w="9525" cap="flat" cmpd="sng">
            <a:solidFill>
              <a:schemeClr val="accent2">
                <a:lumMod val="60000"/>
                <a:lumOff val="40000"/>
              </a:schemeClr>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a:defRPr/>
            </a:pPr>
            <a:r>
              <a:rPr lang="en-US" sz="3200" b="1" dirty="0">
                <a:solidFill>
                  <a:schemeClr val="dk1"/>
                </a:solidFill>
                <a:latin typeface="Times New Roman" panose="02020603050405020304" pitchFamily="18" charset="0"/>
                <a:cs typeface="Times New Roman" panose="02020603050405020304" pitchFamily="18" charset="0"/>
                <a:sym typeface="Arial" panose="020B0604020202020204" pitchFamily="34" charset="0"/>
              </a:rPr>
              <a:t>Syllabus Unit -3 </a:t>
            </a:r>
          </a:p>
        </p:txBody>
      </p:sp>
      <p:sp>
        <p:nvSpPr>
          <p:cNvPr id="14341" name="Google Shape;131;p16"/>
          <p:cNvSpPr>
            <a:spLocks noGrp="1"/>
          </p:cNvSpPr>
          <p:nvPr>
            <p:ph type="ftr" sz="quarter" idx="12"/>
          </p:nvPr>
        </p:nvSpPr>
        <p:spPr>
          <a:xfrm>
            <a:off x="1295401" y="6416676"/>
            <a:ext cx="654843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fld id="{A5580C7D-0F7C-4775-B38F-F6DF1EF0174A}" type="datetime1">
              <a:rPr lang="en-US" smtClean="0"/>
              <a:t>1/7/2025</a:t>
            </a:fld>
            <a:endParaRPr lang="en-US"/>
          </a:p>
        </p:txBody>
      </p:sp>
      <p:sp>
        <p:nvSpPr>
          <p:cNvPr id="8" name="Rectangle 7"/>
          <p:cNvSpPr/>
          <p:nvPr/>
        </p:nvSpPr>
        <p:spPr>
          <a:xfrm>
            <a:off x="9448800" y="6350"/>
            <a:ext cx="1219200" cy="679450"/>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 Hours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90</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a:t>
            </a:r>
          </a:p>
        </p:txBody>
      </p:sp>
      <p:sp>
        <p:nvSpPr>
          <p:cNvPr id="2" name="Date Placeholder 1"/>
          <p:cNvSpPr>
            <a:spLocks noGrp="1"/>
          </p:cNvSpPr>
          <p:nvPr>
            <p:ph type="dt" sz="half" idx="10"/>
          </p:nvPr>
        </p:nvSpPr>
        <p:spPr/>
        <p:txBody>
          <a:bodyPr/>
          <a:lstStyle/>
          <a:p>
            <a:fld id="{3DC33627-F4E1-438F-92AB-B24314C5DDC1}" type="datetime1">
              <a:rPr lang="en-US" smtClean="0"/>
              <a:t>1/7/2025</a:t>
            </a:fld>
            <a:endParaRPr lang="en-US"/>
          </a:p>
        </p:txBody>
      </p:sp>
      <p:sp>
        <p:nvSpPr>
          <p:cNvPr id="3" name="Content Placeholder 2"/>
          <p:cNvSpPr>
            <a:spLocks noGrp="1"/>
          </p:cNvSpPr>
          <p:nvPr>
            <p:ph idx="1"/>
          </p:nvPr>
        </p:nvSpPr>
        <p:spPr>
          <a:xfrm>
            <a:off x="2209800" y="1068388"/>
            <a:ext cx="8229600" cy="5470524"/>
          </a:xfrm>
        </p:spPr>
        <p:txBody>
          <a:bodyPr>
            <a:normAutofit fontScale="92500" lnSpcReduction="20000"/>
          </a:bodyPr>
          <a:lstStyle/>
          <a:p>
            <a:pPr marL="0" indent="0">
              <a:buNone/>
            </a:pPr>
            <a:r>
              <a:rPr lang="en-US" sz="1600" b="1" dirty="0"/>
              <a:t>Q 1 </a:t>
            </a:r>
            <a:r>
              <a:rPr lang="en-US" sz="1400" b="1" dirty="0"/>
              <a:t>In CSS, what does the "+" selector do?</a:t>
            </a:r>
          </a:p>
          <a:p>
            <a:pPr marL="0" indent="0">
              <a:buNone/>
            </a:pPr>
            <a:r>
              <a:rPr lang="en-US" sz="1500" dirty="0"/>
              <a:t>Selects the first child element of the parent.</a:t>
            </a:r>
          </a:p>
          <a:p>
            <a:pPr marL="0" indent="0">
              <a:buNone/>
            </a:pPr>
            <a:r>
              <a:rPr lang="en-US" sz="1500" dirty="0"/>
              <a:t> b) Selects all elements that are immediately preceded by a sibling element. </a:t>
            </a:r>
          </a:p>
          <a:p>
            <a:pPr marL="0" indent="0">
              <a:buNone/>
            </a:pPr>
            <a:r>
              <a:rPr lang="en-US" sz="1500" dirty="0"/>
              <a:t>c) Selects all child elements of the parent. </a:t>
            </a:r>
          </a:p>
          <a:p>
            <a:pPr marL="0" indent="0">
              <a:buNone/>
            </a:pPr>
            <a:r>
              <a:rPr lang="en-US" sz="1500" dirty="0"/>
              <a:t>d) Selects all elements with a specific attribute</a:t>
            </a:r>
          </a:p>
          <a:p>
            <a:pPr marL="0" indent="0">
              <a:buNone/>
            </a:pPr>
            <a:r>
              <a:rPr lang="en-US" sz="1600" b="1" dirty="0"/>
              <a:t>Q 2 </a:t>
            </a:r>
            <a:r>
              <a:rPr lang="en-US" sz="1400" b="1" dirty="0"/>
              <a:t>The CSS property "box-shadow" is used for:</a:t>
            </a:r>
          </a:p>
          <a:p>
            <a:pPr marL="0" indent="0">
              <a:buNone/>
            </a:pPr>
            <a:r>
              <a:rPr lang="en-US" sz="1500" dirty="0"/>
              <a:t>a)Adding a shadow behind an element's border-box. </a:t>
            </a:r>
          </a:p>
          <a:p>
            <a:pPr marL="0" indent="0">
              <a:buNone/>
            </a:pPr>
            <a:r>
              <a:rPr lang="en-US" sz="1500" dirty="0"/>
              <a:t>b) Adding a shadow inside an element's content-box. </a:t>
            </a:r>
          </a:p>
          <a:p>
            <a:pPr marL="0" indent="0">
              <a:buNone/>
            </a:pPr>
            <a:r>
              <a:rPr lang="en-US" sz="1500" dirty="0"/>
              <a:t>c) Changing the shape of an element's box. </a:t>
            </a:r>
          </a:p>
          <a:p>
            <a:pPr marL="0" indent="0">
              <a:buNone/>
            </a:pPr>
            <a:r>
              <a:rPr lang="en-US" sz="1500" dirty="0"/>
              <a:t>d) Creating a border around an element.</a:t>
            </a:r>
          </a:p>
          <a:p>
            <a:pPr marL="0" indent="0">
              <a:buNone/>
            </a:pPr>
            <a:r>
              <a:rPr lang="en-US" sz="1600" b="1" dirty="0"/>
              <a:t>Q 3 </a:t>
            </a:r>
            <a:r>
              <a:rPr lang="en-US" sz="1500" b="1" dirty="0"/>
              <a:t>The "z-index" property in CSS is used to control:</a:t>
            </a:r>
          </a:p>
          <a:p>
            <a:pPr>
              <a:buAutoNum type="alphaLcParenR"/>
            </a:pPr>
            <a:r>
              <a:rPr lang="en-US" sz="1600" dirty="0"/>
              <a:t>The positioning of an element along the z-axis (depth). </a:t>
            </a:r>
          </a:p>
          <a:p>
            <a:pPr marL="0" indent="0">
              <a:buNone/>
            </a:pPr>
            <a:r>
              <a:rPr lang="en-US" sz="1600" dirty="0"/>
              <a:t>b) The size of an element's width and height. </a:t>
            </a:r>
          </a:p>
          <a:p>
            <a:pPr marL="0" indent="0">
              <a:buNone/>
            </a:pPr>
            <a:r>
              <a:rPr lang="en-US" sz="1600" dirty="0"/>
              <a:t>c) The positioning of an element within its parent container. </a:t>
            </a:r>
          </a:p>
          <a:p>
            <a:pPr marL="0" indent="0">
              <a:buNone/>
            </a:pPr>
            <a:r>
              <a:rPr lang="en-US" sz="1600" dirty="0"/>
              <a:t>d) The spacing between an element's border and content.</a:t>
            </a:r>
          </a:p>
          <a:p>
            <a:pPr marL="0" indent="0">
              <a:buNone/>
            </a:pPr>
            <a:r>
              <a:rPr lang="en-US" sz="1600" b="1" dirty="0"/>
              <a:t>Q 4 </a:t>
            </a:r>
            <a:r>
              <a:rPr lang="en-US" sz="1500" b="1" dirty="0"/>
              <a:t>How can you make an element "float" in CSS?</a:t>
            </a:r>
          </a:p>
          <a:p>
            <a:pPr marL="0" indent="0">
              <a:buNone/>
            </a:pPr>
            <a:r>
              <a:rPr lang="en-US" sz="1500" dirty="0"/>
              <a:t>a)float: left; b) position: float; c) display: float; d) align: float;</a:t>
            </a:r>
          </a:p>
          <a:p>
            <a:pPr marL="0" indent="0">
              <a:buNone/>
            </a:pPr>
            <a:r>
              <a:rPr lang="en-US" sz="1600" b="1" dirty="0"/>
              <a:t>Q 5 </a:t>
            </a:r>
            <a:r>
              <a:rPr lang="en-US" sz="1500" b="1" dirty="0"/>
              <a:t>Which CSS property is used to change the size of an element's font?</a:t>
            </a:r>
          </a:p>
          <a:p>
            <a:pPr marL="0" indent="0">
              <a:buNone/>
            </a:pPr>
            <a:r>
              <a:rPr lang="en-US" sz="1400" dirty="0"/>
              <a:t>a) font-size b) text-size c) font-style d) size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91</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88E97320-9D43-4113-ACCC-5A7C032E1F2D}" type="datetime1">
              <a:rPr lang="en-US" smtClean="0"/>
              <a:t>1/7/2025</a:t>
            </a:fld>
            <a:endParaRPr lang="en-US"/>
          </a:p>
        </p:txBody>
      </p:sp>
      <p:sp>
        <p:nvSpPr>
          <p:cNvPr id="4" name="Content Placeholder 3"/>
          <p:cNvSpPr>
            <a:spLocks noGrp="1"/>
          </p:cNvSpPr>
          <p:nvPr>
            <p:ph idx="1"/>
          </p:nvPr>
        </p:nvSpPr>
        <p:spPr>
          <a:xfrm>
            <a:off x="2209800" y="1127125"/>
            <a:ext cx="8229600" cy="5594350"/>
          </a:xfrm>
        </p:spPr>
        <p:txBody>
          <a:bodyPr>
            <a:normAutofit fontScale="70000" lnSpcReduction="20000"/>
          </a:bodyPr>
          <a:lstStyle/>
          <a:p>
            <a:pPr marL="0" indent="0">
              <a:buNone/>
            </a:pPr>
            <a:r>
              <a:rPr lang="en-US" sz="1600" b="1" dirty="0"/>
              <a:t>Q 6 </a:t>
            </a:r>
            <a:r>
              <a:rPr lang="en-US" sz="1500" b="1" dirty="0"/>
              <a:t>What is the purpose of CSS image sprites?</a:t>
            </a:r>
          </a:p>
          <a:p>
            <a:pPr marL="0" indent="0">
              <a:buNone/>
            </a:pPr>
            <a:r>
              <a:rPr lang="en-US" sz="1800" dirty="0"/>
              <a:t>a)Combining multiple images into a single image to reduce HTTP requests. </a:t>
            </a:r>
          </a:p>
          <a:p>
            <a:pPr marL="0" indent="0">
              <a:buNone/>
            </a:pPr>
            <a:r>
              <a:rPr lang="en-US" sz="1800" dirty="0"/>
              <a:t>b) Adding decorative elements to the background of a webpage. </a:t>
            </a:r>
          </a:p>
          <a:p>
            <a:pPr marL="0" indent="0">
              <a:buNone/>
            </a:pPr>
            <a:r>
              <a:rPr lang="en-US" sz="1800" dirty="0"/>
              <a:t>c) Applying different styles to elements based on their attribute values. </a:t>
            </a:r>
          </a:p>
          <a:p>
            <a:pPr marL="0" indent="0">
              <a:buNone/>
            </a:pPr>
            <a:r>
              <a:rPr lang="en-US" sz="1800" dirty="0"/>
              <a:t>d) Animating images on a webpage.</a:t>
            </a:r>
          </a:p>
          <a:p>
            <a:pPr marL="0" indent="0">
              <a:buNone/>
            </a:pPr>
            <a:r>
              <a:rPr lang="en-US" sz="1600" b="1" dirty="0"/>
              <a:t>Q 7 How can you center an element both horizontally and vertically in CSS?</a:t>
            </a:r>
          </a:p>
          <a:p>
            <a:pPr marL="0" indent="0">
              <a:buNone/>
            </a:pPr>
            <a:r>
              <a:rPr lang="en-US" sz="1500" dirty="0"/>
              <a:t>a)center: horizontal vertical; </a:t>
            </a:r>
          </a:p>
          <a:p>
            <a:pPr marL="0" indent="0">
              <a:buNone/>
            </a:pPr>
            <a:r>
              <a:rPr lang="en-US" sz="1500" dirty="0"/>
              <a:t>b) position: center </a:t>
            </a:r>
            <a:r>
              <a:rPr lang="en-US" sz="1500" dirty="0" err="1"/>
              <a:t>center</a:t>
            </a:r>
            <a:r>
              <a:rPr lang="en-US" sz="1500" dirty="0"/>
              <a:t>; </a:t>
            </a:r>
          </a:p>
          <a:p>
            <a:pPr marL="0" indent="0">
              <a:buNone/>
            </a:pPr>
            <a:r>
              <a:rPr lang="en-US" sz="1500" dirty="0"/>
              <a:t>c) display: center; </a:t>
            </a:r>
          </a:p>
          <a:p>
            <a:pPr marL="0" indent="0">
              <a:buNone/>
            </a:pPr>
            <a:r>
              <a:rPr lang="en-US" sz="1500" dirty="0"/>
              <a:t>d) margin: auto;</a:t>
            </a:r>
          </a:p>
          <a:p>
            <a:pPr marL="0" indent="0">
              <a:buNone/>
            </a:pPr>
            <a:r>
              <a:rPr lang="en-US" sz="1500" b="1" dirty="0"/>
              <a:t>Q 8 Which CSS property is used to set the space between lines of text within an element?</a:t>
            </a:r>
            <a:r>
              <a:rPr lang="en-US" sz="1500" dirty="0"/>
              <a:t> </a:t>
            </a:r>
          </a:p>
          <a:p>
            <a:pPr marL="0" indent="0">
              <a:buNone/>
            </a:pPr>
            <a:r>
              <a:rPr lang="en-US" sz="1500" dirty="0"/>
              <a:t>a) line-spacing b) line-height c) text-spacing d) font-line</a:t>
            </a:r>
          </a:p>
          <a:p>
            <a:pPr marL="0" indent="0">
              <a:buNone/>
            </a:pPr>
            <a:r>
              <a:rPr lang="en-US" sz="1600" b="1" dirty="0"/>
              <a:t>Q 9 What is the purpose of a navigation bar in web development? </a:t>
            </a:r>
          </a:p>
          <a:p>
            <a:pPr>
              <a:buAutoNum type="alphaLcParenR"/>
            </a:pPr>
            <a:r>
              <a:rPr lang="en-US" sz="1600" dirty="0"/>
              <a:t>It is used to store and organize data related to a website's users. </a:t>
            </a:r>
          </a:p>
          <a:p>
            <a:pPr marL="0" indent="0">
              <a:buNone/>
            </a:pPr>
            <a:r>
              <a:rPr lang="en-US" sz="1600" dirty="0"/>
              <a:t>b) It is used to display images and videos on a webpage. </a:t>
            </a:r>
          </a:p>
          <a:p>
            <a:pPr marL="0" indent="0">
              <a:buNone/>
            </a:pPr>
            <a:r>
              <a:rPr lang="en-US" sz="1600" dirty="0"/>
              <a:t>c) It is used to create interactive menus for website navigation. </a:t>
            </a:r>
          </a:p>
          <a:p>
            <a:pPr marL="0" indent="0">
              <a:buNone/>
            </a:pPr>
            <a:r>
              <a:rPr lang="en-US" sz="1600" dirty="0"/>
              <a:t>d) It is used to define the structure and layout of a webpage.</a:t>
            </a:r>
          </a:p>
          <a:p>
            <a:pPr marL="0" indent="0">
              <a:buNone/>
            </a:pPr>
            <a:r>
              <a:rPr lang="en-US" sz="1600" b="1" dirty="0"/>
              <a:t>Q 10 The CSS pseudo-class ":hover" is used to apply styles: </a:t>
            </a:r>
          </a:p>
          <a:p>
            <a:pPr>
              <a:buAutoNum type="alphaLcParenR"/>
            </a:pPr>
            <a:r>
              <a:rPr lang="en-US" sz="1600" dirty="0"/>
              <a:t>When an element is clicked.</a:t>
            </a:r>
          </a:p>
          <a:p>
            <a:pPr marL="0" indent="0">
              <a:buNone/>
            </a:pPr>
            <a:r>
              <a:rPr lang="en-US" sz="1600" dirty="0"/>
              <a:t> b) When an element is focused. </a:t>
            </a:r>
          </a:p>
          <a:p>
            <a:pPr marL="0" indent="0">
              <a:buNone/>
            </a:pPr>
            <a:r>
              <a:rPr lang="en-US" sz="1600" dirty="0"/>
              <a:t>c) When an element is hovered over with the mouse pointer. </a:t>
            </a:r>
          </a:p>
          <a:p>
            <a:pPr marL="0" indent="0">
              <a:buNone/>
            </a:pPr>
            <a:r>
              <a:rPr lang="en-US" sz="1600" dirty="0"/>
              <a:t>d) When an element is the first child of its parent.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92</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171FF845-CEE0-43B5-84E3-1DAD109FBB57}" type="datetime1">
              <a:rPr lang="en-US" smtClean="0"/>
              <a:t>1/7/2025</a:t>
            </a:fld>
            <a:endParaRPr lang="en-US"/>
          </a:p>
        </p:txBody>
      </p:sp>
      <p:sp>
        <p:nvSpPr>
          <p:cNvPr id="3" name="Content Placeholder 2"/>
          <p:cNvSpPr>
            <a:spLocks noGrp="1"/>
          </p:cNvSpPr>
          <p:nvPr>
            <p:ph idx="1"/>
          </p:nvPr>
        </p:nvSpPr>
        <p:spPr>
          <a:xfrm>
            <a:off x="2263877" y="1047136"/>
            <a:ext cx="8229600" cy="5588000"/>
          </a:xfrm>
        </p:spPr>
        <p:txBody>
          <a:bodyPr>
            <a:normAutofit fontScale="85000" lnSpcReduction="20000"/>
          </a:bodyPr>
          <a:lstStyle/>
          <a:p>
            <a:pPr marL="0" indent="0">
              <a:buNone/>
            </a:pPr>
            <a:r>
              <a:rPr lang="en-US" sz="1600" b="1" dirty="0"/>
              <a:t>Q 12 </a:t>
            </a:r>
            <a:r>
              <a:rPr lang="en-US" sz="1500" b="1" dirty="0"/>
              <a:t>The CSS property "display: flex;" is used for: </a:t>
            </a:r>
          </a:p>
          <a:p>
            <a:pPr>
              <a:buAutoNum type="alphaLcParenR"/>
            </a:pPr>
            <a:r>
              <a:rPr lang="en-US" sz="1500" dirty="0"/>
              <a:t>Creating animations on a webpage. </a:t>
            </a:r>
          </a:p>
          <a:p>
            <a:pPr marL="0" indent="0">
              <a:buNone/>
            </a:pPr>
            <a:r>
              <a:rPr lang="en-US" sz="1500" dirty="0"/>
              <a:t>b) Styling form elements like buttons and inputs.</a:t>
            </a:r>
          </a:p>
          <a:p>
            <a:pPr marL="0" indent="0">
              <a:buNone/>
            </a:pPr>
            <a:r>
              <a:rPr lang="en-US" sz="1500" dirty="0"/>
              <a:t> c) Creating a responsive layout with flexible boxes. </a:t>
            </a:r>
          </a:p>
          <a:p>
            <a:pPr marL="0" indent="0">
              <a:buNone/>
            </a:pPr>
            <a:r>
              <a:rPr lang="en-US" sz="1500" dirty="0"/>
              <a:t>d) Applying a gradient background to an element.</a:t>
            </a:r>
          </a:p>
          <a:p>
            <a:pPr marL="0" indent="0">
              <a:buNone/>
            </a:pPr>
            <a:r>
              <a:rPr lang="en-US" sz="1600" b="1" dirty="0"/>
              <a:t>Q 13 </a:t>
            </a:r>
            <a:r>
              <a:rPr lang="en-US" sz="1500" b="1" dirty="0"/>
              <a:t>How can you select all elements with the attribute "target" set to "_blank" in CSS?</a:t>
            </a:r>
          </a:p>
          <a:p>
            <a:pPr marL="0" indent="0">
              <a:buNone/>
            </a:pPr>
            <a:r>
              <a:rPr lang="en-US" sz="1500" dirty="0"/>
              <a:t> a) target="_blank“</a:t>
            </a:r>
          </a:p>
          <a:p>
            <a:pPr marL="0" indent="0">
              <a:buNone/>
            </a:pPr>
            <a:r>
              <a:rPr lang="en-US" sz="1500" dirty="0"/>
              <a:t> b) [target="_blank"] </a:t>
            </a:r>
          </a:p>
          <a:p>
            <a:pPr marL="0" indent="0">
              <a:buNone/>
            </a:pPr>
            <a:r>
              <a:rPr lang="en-US" sz="1500" dirty="0"/>
              <a:t>c) :target="_blank" </a:t>
            </a:r>
          </a:p>
          <a:p>
            <a:pPr marL="0" indent="0">
              <a:buNone/>
            </a:pPr>
            <a:r>
              <a:rPr lang="en-US" sz="1500" dirty="0"/>
              <a:t>d) :target[_blank]</a:t>
            </a:r>
          </a:p>
          <a:p>
            <a:pPr marL="0" indent="0">
              <a:buNone/>
            </a:pPr>
            <a:r>
              <a:rPr lang="en-US" sz="1600" b="1" dirty="0"/>
              <a:t>Q 14 </a:t>
            </a:r>
            <a:r>
              <a:rPr lang="en-US" sz="1500" b="1" dirty="0"/>
              <a:t>The CSS property "position: fixed;" is used to: </a:t>
            </a:r>
          </a:p>
          <a:p>
            <a:pPr>
              <a:buAutoNum type="alphaLcParenR"/>
            </a:pPr>
            <a:r>
              <a:rPr lang="en-US" sz="1500" dirty="0"/>
              <a:t>Position an element relative to its parent container. </a:t>
            </a:r>
          </a:p>
          <a:p>
            <a:pPr marL="0" indent="0">
              <a:buNone/>
            </a:pPr>
            <a:r>
              <a:rPr lang="en-US" sz="1500" dirty="0"/>
              <a:t>b) Position an element relative to the viewport, even when scrolling. </a:t>
            </a:r>
          </a:p>
          <a:p>
            <a:pPr marL="0" indent="0">
              <a:buNone/>
            </a:pPr>
            <a:r>
              <a:rPr lang="en-US" sz="1500" dirty="0"/>
              <a:t>c) Make an element float above other elements in the stacking order. </a:t>
            </a:r>
          </a:p>
          <a:p>
            <a:pPr marL="0" indent="0">
              <a:buNone/>
            </a:pPr>
            <a:r>
              <a:rPr lang="en-US" sz="1500" dirty="0"/>
              <a:t>d) Create a fixed-width container for the element</a:t>
            </a:r>
            <a:r>
              <a:rPr lang="en-US" dirty="0"/>
              <a:t>.</a:t>
            </a:r>
          </a:p>
          <a:p>
            <a:pPr marL="0" indent="0">
              <a:buNone/>
            </a:pPr>
            <a:r>
              <a:rPr lang="en-US" sz="1600" b="1" dirty="0"/>
              <a:t>Q 15 </a:t>
            </a:r>
            <a:r>
              <a:rPr lang="en-US" sz="1400" b="1" dirty="0"/>
              <a:t>How can you select the first child element of a parent using CSS?</a:t>
            </a:r>
          </a:p>
          <a:p>
            <a:pPr marL="0" indent="0">
              <a:buNone/>
            </a:pPr>
            <a:r>
              <a:rPr lang="en-US" sz="1400" dirty="0"/>
              <a:t> a) :first-child</a:t>
            </a:r>
          </a:p>
          <a:p>
            <a:pPr marL="0" indent="0">
              <a:buNone/>
            </a:pPr>
            <a:r>
              <a:rPr lang="en-US" sz="1400" dirty="0"/>
              <a:t> b) first-child </a:t>
            </a:r>
          </a:p>
          <a:p>
            <a:pPr marL="0" indent="0">
              <a:buNone/>
            </a:pPr>
            <a:r>
              <a:rPr lang="en-US" sz="1400" dirty="0"/>
              <a:t>c) .first-child </a:t>
            </a:r>
          </a:p>
          <a:p>
            <a:pPr marL="0" indent="0">
              <a:buNone/>
            </a:pPr>
            <a:r>
              <a:rPr lang="en-US" sz="1400" dirty="0"/>
              <a:t>d) #first-child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93</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Quiz(Cont..)</a:t>
            </a:r>
          </a:p>
        </p:txBody>
      </p:sp>
      <p:sp>
        <p:nvSpPr>
          <p:cNvPr id="2" name="Date Placeholder 1"/>
          <p:cNvSpPr>
            <a:spLocks noGrp="1"/>
          </p:cNvSpPr>
          <p:nvPr>
            <p:ph type="dt" sz="half" idx="10"/>
          </p:nvPr>
        </p:nvSpPr>
        <p:spPr/>
        <p:txBody>
          <a:bodyPr/>
          <a:lstStyle/>
          <a:p>
            <a:fld id="{DCBBA962-3FA2-4604-B98E-FBFF6228DDE2}" type="datetime1">
              <a:rPr lang="en-US" smtClean="0"/>
              <a:t>1/7/2025</a:t>
            </a:fld>
            <a:endParaRPr lang="en-US"/>
          </a:p>
        </p:txBody>
      </p:sp>
      <p:sp>
        <p:nvSpPr>
          <p:cNvPr id="4" name="Content Placeholder 3"/>
          <p:cNvSpPr>
            <a:spLocks noGrp="1"/>
          </p:cNvSpPr>
          <p:nvPr>
            <p:ph idx="1"/>
          </p:nvPr>
        </p:nvSpPr>
        <p:spPr>
          <a:xfrm>
            <a:off x="2089355" y="1006475"/>
            <a:ext cx="8229600" cy="5715000"/>
          </a:xfrm>
        </p:spPr>
        <p:txBody>
          <a:bodyPr>
            <a:noAutofit/>
          </a:bodyPr>
          <a:lstStyle/>
          <a:p>
            <a:pPr marL="0" indent="0">
              <a:buNone/>
            </a:pPr>
            <a:r>
              <a:rPr lang="en-US" sz="1800" b="1" dirty="0"/>
              <a:t>Q 16 The CSS pseudo-element "::before" is used to: </a:t>
            </a:r>
          </a:p>
          <a:p>
            <a:pPr>
              <a:buAutoNum type="alphaLcParenR"/>
            </a:pPr>
            <a:r>
              <a:rPr lang="en-US" sz="1800" dirty="0"/>
              <a:t>Insert content before the content of an element.</a:t>
            </a:r>
          </a:p>
          <a:p>
            <a:pPr marL="0" indent="0">
              <a:buNone/>
            </a:pPr>
            <a:r>
              <a:rPr lang="en-US" sz="1800" dirty="0"/>
              <a:t> b) Select an element that comes before another specific element.</a:t>
            </a:r>
          </a:p>
          <a:p>
            <a:pPr marL="0" indent="0">
              <a:buNone/>
            </a:pPr>
            <a:r>
              <a:rPr lang="en-US" sz="1800" dirty="0"/>
              <a:t> c) Style the first line of an element's text. </a:t>
            </a:r>
          </a:p>
          <a:p>
            <a:pPr marL="0" indent="0">
              <a:buNone/>
            </a:pPr>
            <a:r>
              <a:rPr lang="en-US" sz="1800" dirty="0"/>
              <a:t>d) Create a new block-level container within an element.</a:t>
            </a:r>
          </a:p>
          <a:p>
            <a:pPr marL="0" indent="0">
              <a:buNone/>
            </a:pPr>
            <a:r>
              <a:rPr lang="en-US" sz="1800" b="1" dirty="0"/>
              <a:t>Q 17  The CSS property "clear" is used to: </a:t>
            </a:r>
          </a:p>
          <a:p>
            <a:pPr>
              <a:buAutoNum type="alphaLcParenR"/>
            </a:pPr>
            <a:r>
              <a:rPr lang="en-US" sz="1800" dirty="0"/>
              <a:t>Clear all styles applied to an element. </a:t>
            </a:r>
          </a:p>
          <a:p>
            <a:pPr marL="0" indent="0">
              <a:buNone/>
            </a:pPr>
            <a:r>
              <a:rPr lang="en-US" sz="1800" dirty="0"/>
              <a:t>b) Prevent an element from floating next to a floated element. </a:t>
            </a:r>
          </a:p>
          <a:p>
            <a:pPr marL="0" indent="0">
              <a:buNone/>
            </a:pPr>
            <a:r>
              <a:rPr lang="en-US" sz="1800" dirty="0"/>
              <a:t>c) Remove the background color of an element. </a:t>
            </a:r>
          </a:p>
          <a:p>
            <a:pPr marL="0" indent="0">
              <a:buNone/>
            </a:pPr>
            <a:r>
              <a:rPr lang="en-US" sz="1800" dirty="0"/>
              <a:t>d) Change the color of the text inside an element.</a:t>
            </a:r>
          </a:p>
          <a:p>
            <a:pPr marL="0" indent="0">
              <a:buNone/>
            </a:pPr>
            <a:r>
              <a:rPr lang="en-US" sz="1800" b="1" dirty="0"/>
              <a:t>Q 18 What is the purpose of the CSS attribute selector? </a:t>
            </a:r>
          </a:p>
          <a:p>
            <a:pPr>
              <a:buAutoNum type="alphaLcParenR"/>
            </a:pPr>
            <a:r>
              <a:rPr lang="en-US" sz="1800" dirty="0"/>
              <a:t>It allows you to select elements based on their position within the HTML document.</a:t>
            </a:r>
          </a:p>
          <a:p>
            <a:pPr marL="0" indent="0">
              <a:buNone/>
            </a:pPr>
            <a:r>
              <a:rPr lang="en-US" sz="1800" dirty="0"/>
              <a:t> b) It allows you to select elements based on their class names or IDs.</a:t>
            </a:r>
          </a:p>
          <a:p>
            <a:pPr marL="0" indent="0">
              <a:buNone/>
            </a:pPr>
            <a:r>
              <a:rPr lang="en-US" sz="1800" dirty="0"/>
              <a:t> c) It allows you to select elements based on their attributes and attribute values. </a:t>
            </a:r>
          </a:p>
          <a:p>
            <a:pPr marL="0" indent="0">
              <a:buNone/>
            </a:pPr>
            <a:r>
              <a:rPr lang="en-US" sz="1800" dirty="0"/>
              <a:t>d) It allows you to group elements together and apply styles collectively.</a:t>
            </a:r>
          </a:p>
          <a:p>
            <a:pPr marL="0" indent="0">
              <a:buNone/>
            </a:pP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522C2C-BB9A-E964-E87F-EC7FEF7E7741}"/>
              </a:ext>
            </a:extLst>
          </p:cNvPr>
          <p:cNvSpPr>
            <a:spLocks noGrp="1"/>
          </p:cNvSpPr>
          <p:nvPr>
            <p:ph idx="1"/>
          </p:nvPr>
        </p:nvSpPr>
        <p:spPr>
          <a:xfrm>
            <a:off x="838200" y="1459832"/>
            <a:ext cx="10515600" cy="4717131"/>
          </a:xfrm>
        </p:spPr>
        <p:txBody>
          <a:bodyPr>
            <a:normAutofit fontScale="92500" lnSpcReduction="10000"/>
          </a:bodyPr>
          <a:lstStyle/>
          <a:p>
            <a:r>
              <a:rPr lang="en-US" sz="2800" dirty="0">
                <a:latin typeface="Times New Roman" pitchFamily="18" charset="0"/>
                <a:cs typeface="Times New Roman" pitchFamily="18" charset="0"/>
              </a:rPr>
              <a:t>Bootstrap is a free front-end framework for faster and easier web development.</a:t>
            </a:r>
          </a:p>
          <a:p>
            <a:pPr>
              <a:buNone/>
            </a:pP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Bootstrap includes HTML and CSS based design templates for typography, forms, buttons, tables, navigation, modals, image carousels and many other, as well as optional JavaScript plug-in</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Bootstrap also gives you the ability to easily create responsive designs.</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Responsive web design is about creating web sites which automatically adjust themselves to look good on all devices, from small phones to large desktops.</a:t>
            </a:r>
          </a:p>
          <a:p>
            <a:endParaRPr lang="en-IN" dirty="0"/>
          </a:p>
        </p:txBody>
      </p:sp>
      <p:sp>
        <p:nvSpPr>
          <p:cNvPr id="4" name="Date Placeholder 3">
            <a:extLst>
              <a:ext uri="{FF2B5EF4-FFF2-40B4-BE49-F238E27FC236}">
                <a16:creationId xmlns:a16="http://schemas.microsoft.com/office/drawing/2014/main" id="{ACC9A8ED-F5E5-2556-E9E0-8288B69C19F8}"/>
              </a:ext>
            </a:extLst>
          </p:cNvPr>
          <p:cNvSpPr>
            <a:spLocks noGrp="1"/>
          </p:cNvSpPr>
          <p:nvPr>
            <p:ph type="dt" sz="half" idx="10"/>
          </p:nvPr>
        </p:nvSpPr>
        <p:spPr/>
        <p:txBody>
          <a:bodyPr/>
          <a:lstStyle/>
          <a:p>
            <a:fld id="{9122C9DE-7227-408B-B833-A5BD75B33283}" type="datetime1">
              <a:rPr lang="en-US" smtClean="0"/>
              <a:t>1/7/2025</a:t>
            </a:fld>
            <a:endParaRPr lang="en-IN"/>
          </a:p>
        </p:txBody>
      </p:sp>
      <p:sp>
        <p:nvSpPr>
          <p:cNvPr id="5" name="Footer Placeholder 4">
            <a:extLst>
              <a:ext uri="{FF2B5EF4-FFF2-40B4-BE49-F238E27FC236}">
                <a16:creationId xmlns:a16="http://schemas.microsoft.com/office/drawing/2014/main" id="{44EFC0EF-C272-EBA2-C339-5A3FB0164F61}"/>
              </a:ext>
            </a:extLst>
          </p:cNvPr>
          <p:cNvSpPr>
            <a:spLocks noGrp="1"/>
          </p:cNvSpPr>
          <p:nvPr>
            <p:ph type="ftr" sz="quarter" idx="11"/>
          </p:nvPr>
        </p:nvSpPr>
        <p:spPr/>
        <p:txBody>
          <a:bodyPr/>
          <a:lstStyle/>
          <a:p>
            <a:r>
              <a:rPr lang="en-IN"/>
              <a:t>Rajat Kumar             ACSE0505 (Web Tech)                Unit 3</a:t>
            </a:r>
          </a:p>
        </p:txBody>
      </p:sp>
      <p:sp>
        <p:nvSpPr>
          <p:cNvPr id="6" name="Slide Number Placeholder 5">
            <a:extLst>
              <a:ext uri="{FF2B5EF4-FFF2-40B4-BE49-F238E27FC236}">
                <a16:creationId xmlns:a16="http://schemas.microsoft.com/office/drawing/2014/main" id="{DAA8A063-B71F-CE3B-E611-03988478378A}"/>
              </a:ext>
            </a:extLst>
          </p:cNvPr>
          <p:cNvSpPr>
            <a:spLocks noGrp="1"/>
          </p:cNvSpPr>
          <p:nvPr>
            <p:ph type="sldNum" sz="quarter" idx="12"/>
          </p:nvPr>
        </p:nvSpPr>
        <p:spPr/>
        <p:txBody>
          <a:bodyPr/>
          <a:lstStyle/>
          <a:p>
            <a:fld id="{F8F77A86-5564-4890-A830-3C7C5AE824D7}" type="slidenum">
              <a:rPr lang="en-IN" smtClean="0"/>
              <a:t>94</a:t>
            </a:fld>
            <a:endParaRPr lang="en-IN"/>
          </a:p>
        </p:txBody>
      </p:sp>
    </p:spTree>
    <p:extLst>
      <p:ext uri="{BB962C8B-B14F-4D97-AF65-F5344CB8AC3E}">
        <p14:creationId xmlns:p14="http://schemas.microsoft.com/office/powerpoint/2010/main" val="39358111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95</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3:Bootstrap</a:t>
            </a:r>
            <a:endParaRPr lang="en-IN" sz="2800" dirty="0"/>
          </a:p>
        </p:txBody>
      </p:sp>
      <p:sp>
        <p:nvSpPr>
          <p:cNvPr id="392199" name="Text Placeholder 8"/>
          <p:cNvSpPr txBox="1">
            <a:spLocks noGrp="1"/>
          </p:cNvSpPr>
          <p:nvPr>
            <p:ph type="body" idx="1"/>
          </p:nvPr>
        </p:nvSpPr>
        <p:spPr>
          <a:xfrm>
            <a:off x="2209800" y="1172498"/>
            <a:ext cx="8112125" cy="4913313"/>
          </a:xfrm>
        </p:spPr>
        <p:txBody>
          <a:bodyPr>
            <a:normAutofit/>
          </a:bodyPr>
          <a:lstStyle/>
          <a:p>
            <a:r>
              <a:rPr lang="en-IN" sz="1800" dirty="0">
                <a:latin typeface="+mj-lt"/>
              </a:rPr>
              <a:t> </a:t>
            </a:r>
            <a:r>
              <a:rPr lang="en-US" sz="1800" dirty="0">
                <a:latin typeface="Times New Roman" panose="02020603050405020304" pitchFamily="18" charset="0"/>
                <a:cs typeface="Times New Roman" panose="02020603050405020304" pitchFamily="18" charset="0"/>
                <a:sym typeface="+mn-ea"/>
              </a:rPr>
              <a:t>Bootstrap is the most popular HTML, CSS, and JavaScript framework for developing responsive, mobile-first web sites.</a:t>
            </a:r>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sym typeface="+mn-ea"/>
              </a:rPr>
              <a:t>Advantages of Boot Strapping-</a:t>
            </a: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sym typeface="+mn-ea"/>
              </a:rPr>
              <a:t>Easy to use: </a:t>
            </a:r>
            <a:r>
              <a:rPr lang="en-IN" sz="1800" dirty="0">
                <a:latin typeface="Times New Roman" panose="02020603050405020304" pitchFamily="18" charset="0"/>
                <a:cs typeface="Times New Roman" panose="02020603050405020304" pitchFamily="18" charset="0"/>
                <a:sym typeface="+mn-ea"/>
              </a:rPr>
              <a:t>Anybody with just basic Knowledge of HTML and CSS can start using Bootstrap.</a:t>
            </a:r>
            <a:endParaRPr lang="en-IN" sz="1800"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sym typeface="+mn-ea"/>
              </a:rPr>
              <a:t>Responsive features: </a:t>
            </a:r>
            <a:r>
              <a:rPr lang="en-IN" sz="1800" dirty="0">
                <a:latin typeface="Times New Roman" panose="02020603050405020304" pitchFamily="18" charset="0"/>
                <a:cs typeface="Times New Roman" panose="02020603050405020304" pitchFamily="18" charset="0"/>
                <a:sym typeface="+mn-ea"/>
              </a:rPr>
              <a:t>Bootstrap’s responsive CSS adjusts to phones, tablets, and desktops.</a:t>
            </a:r>
            <a:endParaRPr lang="en-IN" sz="1800" dirty="0">
              <a:latin typeface="Times New Roman" panose="02020603050405020304" pitchFamily="18" charset="0"/>
              <a:cs typeface="Times New Roman" panose="02020603050405020304" pitchFamily="18" charset="0"/>
            </a:endParaRPr>
          </a:p>
          <a:p>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sym typeface="+mn-ea"/>
              </a:rPr>
              <a:t>Mobile –First approach: </a:t>
            </a:r>
            <a:r>
              <a:rPr lang="en-IN" sz="1800" dirty="0">
                <a:latin typeface="Times New Roman" panose="02020603050405020304" pitchFamily="18" charset="0"/>
                <a:cs typeface="Times New Roman" panose="02020603050405020304" pitchFamily="18" charset="0"/>
                <a:sym typeface="+mn-ea"/>
              </a:rPr>
              <a:t>In Bootstrap 3, mobile first styles are part of the core framework.</a:t>
            </a:r>
            <a:endParaRPr lang="en-IN" sz="1800" dirty="0">
              <a:latin typeface="Times New Roman" panose="02020603050405020304" pitchFamily="18" charset="0"/>
              <a:cs typeface="Times New Roman" panose="02020603050405020304" pitchFamily="18" charset="0"/>
            </a:endParaRPr>
          </a:p>
          <a:p>
            <a:pPr>
              <a:buNone/>
            </a:pPr>
            <a:endParaRPr lang="en-US" altLang="en-US" sz="1800" dirty="0">
              <a:latin typeface="+mj-lt"/>
            </a:endParaRPr>
          </a:p>
        </p:txBody>
      </p:sp>
      <p:sp>
        <p:nvSpPr>
          <p:cNvPr id="2" name="Date Placeholder 1"/>
          <p:cNvSpPr>
            <a:spLocks noGrp="1"/>
          </p:cNvSpPr>
          <p:nvPr>
            <p:ph type="dt" sz="half" idx="10"/>
          </p:nvPr>
        </p:nvSpPr>
        <p:spPr/>
        <p:txBody>
          <a:bodyPr/>
          <a:lstStyle/>
          <a:p>
            <a:fld id="{C91D0D47-574E-4FCA-99D2-081596891914}" type="datetime1">
              <a:rPr lang="en-US" smtClean="0"/>
              <a:t>1/7/2025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96</a:t>
            </a:fld>
            <a:endParaRPr lang="en-US" altLang="en-US"/>
          </a:p>
        </p:txBody>
      </p:sp>
      <p:sp>
        <p:nvSpPr>
          <p:cNvPr id="7" name="Title 1"/>
          <p:cNvSpPr txBox="1"/>
          <p:nvPr/>
        </p:nvSpPr>
        <p:spPr>
          <a:xfrm>
            <a:off x="2875935" y="0"/>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3:Bootstrap</a:t>
            </a:r>
            <a:endParaRPr lang="en-IN" sz="2800" b="1" dirty="0"/>
          </a:p>
        </p:txBody>
      </p:sp>
      <p:sp>
        <p:nvSpPr>
          <p:cNvPr id="392199" name="Text Placeholder 8"/>
          <p:cNvSpPr txBox="1">
            <a:spLocks noGrp="1"/>
          </p:cNvSpPr>
          <p:nvPr>
            <p:ph type="body" idx="1"/>
          </p:nvPr>
        </p:nvSpPr>
        <p:spPr>
          <a:xfrm>
            <a:off x="2209800" y="1300317"/>
            <a:ext cx="8112125" cy="4913313"/>
          </a:xfrm>
        </p:spPr>
        <p:txBody>
          <a:bodyPr>
            <a:normAutofit/>
          </a:bodyPr>
          <a:lstStyle/>
          <a:p>
            <a:pPr algn="just"/>
            <a:r>
              <a:rPr lang="en-IN" sz="1800" dirty="0">
                <a:latin typeface="Times New Roman" panose="02020603050405020304" pitchFamily="18" charset="0"/>
                <a:cs typeface="Times New Roman" panose="02020603050405020304" pitchFamily="18" charset="0"/>
                <a:sym typeface="+mn-ea"/>
              </a:rPr>
              <a:t>This is the strongest part of bootstrap framework. Bootstrap offers a 12 column grid system. The grid system is responsive, that it adjust itself depending upon the device resolution of the client. These grids have further classes that have been defined in sync with the device resolution that they are represent.</a:t>
            </a:r>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sym typeface="+mn-ea"/>
              </a:rPr>
              <a:t>These grids have classes </a:t>
            </a:r>
            <a:r>
              <a:rPr lang="en-IN" sz="1800" dirty="0" err="1">
                <a:latin typeface="Times New Roman" panose="02020603050405020304" pitchFamily="18" charset="0"/>
                <a:cs typeface="Times New Roman" panose="02020603050405020304" pitchFamily="18" charset="0"/>
                <a:sym typeface="+mn-ea"/>
              </a:rPr>
              <a:t>xs</a:t>
            </a:r>
            <a:r>
              <a:rPr lang="en-IN" sz="1800" dirty="0">
                <a:latin typeface="Times New Roman" panose="02020603050405020304" pitchFamily="18" charset="0"/>
                <a:cs typeface="Times New Roman" panose="02020603050405020304" pitchFamily="18" charset="0"/>
                <a:sym typeface="+mn-ea"/>
              </a:rPr>
              <a:t>, </a:t>
            </a:r>
            <a:r>
              <a:rPr lang="en-IN" sz="1800" dirty="0" err="1">
                <a:latin typeface="Times New Roman" panose="02020603050405020304" pitchFamily="18" charset="0"/>
                <a:cs typeface="Times New Roman" panose="02020603050405020304" pitchFamily="18" charset="0"/>
                <a:sym typeface="+mn-ea"/>
              </a:rPr>
              <a:t>sm</a:t>
            </a:r>
            <a:r>
              <a:rPr lang="en-IN" sz="1800" dirty="0">
                <a:latin typeface="Times New Roman" panose="02020603050405020304" pitchFamily="18" charset="0"/>
                <a:cs typeface="Times New Roman" panose="02020603050405020304" pitchFamily="18" charset="0"/>
                <a:sym typeface="+mn-ea"/>
              </a:rPr>
              <a:t>, </a:t>
            </a:r>
            <a:r>
              <a:rPr lang="en-IN" sz="1800" dirty="0" err="1">
                <a:latin typeface="Times New Roman" panose="02020603050405020304" pitchFamily="18" charset="0"/>
                <a:cs typeface="Times New Roman" panose="02020603050405020304" pitchFamily="18" charset="0"/>
                <a:sym typeface="+mn-ea"/>
              </a:rPr>
              <a:t>md</a:t>
            </a:r>
            <a:r>
              <a:rPr lang="en-IN" sz="1800" dirty="0">
                <a:latin typeface="Times New Roman" panose="02020603050405020304" pitchFamily="18" charset="0"/>
                <a:cs typeface="Times New Roman" panose="02020603050405020304" pitchFamily="18" charset="0"/>
                <a:sym typeface="+mn-ea"/>
              </a:rPr>
              <a:t> and </a:t>
            </a:r>
            <a:r>
              <a:rPr lang="en-IN" sz="1800" dirty="0" err="1">
                <a:latin typeface="Times New Roman" panose="02020603050405020304" pitchFamily="18" charset="0"/>
                <a:cs typeface="Times New Roman" panose="02020603050405020304" pitchFamily="18" charset="0"/>
                <a:sym typeface="+mn-ea"/>
              </a:rPr>
              <a:t>lg</a:t>
            </a:r>
            <a:r>
              <a:rPr lang="en-IN" sz="1800" dirty="0">
                <a:latin typeface="Times New Roman" panose="02020603050405020304" pitchFamily="18" charset="0"/>
                <a:cs typeface="Times New Roman" panose="02020603050405020304" pitchFamily="18" charset="0"/>
                <a:sym typeface="+mn-ea"/>
              </a:rPr>
              <a:t> each representing a device resolution. All the developer needs to do is include these classes while defining the visibility of element in the mark-up  and hence come up  with a responsive website. The responsive grid makes developing responsive websites really easy using bootstrap.</a:t>
            </a:r>
            <a:endParaRPr lang="en-US" sz="1800" dirty="0">
              <a:latin typeface="Times New Roman" panose="02020603050405020304" pitchFamily="18" charset="0"/>
              <a:cs typeface="Times New Roman" panose="02020603050405020304" pitchFamily="18" charset="0"/>
            </a:endParaRPr>
          </a:p>
          <a:p>
            <a:pPr algn="just"/>
            <a:endParaRPr lang="en-US" altLang="en-US" sz="1800" dirty="0">
              <a:latin typeface="+mj-lt"/>
            </a:endParaRPr>
          </a:p>
        </p:txBody>
      </p:sp>
      <p:sp>
        <p:nvSpPr>
          <p:cNvPr id="2" name="Date Placeholder 1"/>
          <p:cNvSpPr>
            <a:spLocks noGrp="1"/>
          </p:cNvSpPr>
          <p:nvPr>
            <p:ph type="dt" sz="half" idx="10"/>
          </p:nvPr>
        </p:nvSpPr>
        <p:spPr/>
        <p:txBody>
          <a:bodyPr/>
          <a:lstStyle/>
          <a:p>
            <a:fld id="{0625B991-CDCE-4A9B-8138-9806B455FE50}" type="datetime1">
              <a:rPr lang="en-US" smtClean="0"/>
              <a:t>1/7/2025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97</a:t>
            </a:fld>
            <a:endParaRPr lang="en-US" altLang="en-US"/>
          </a:p>
        </p:txBody>
      </p:sp>
      <p:sp>
        <p:nvSpPr>
          <p:cNvPr id="7" name="Title 1"/>
          <p:cNvSpPr txBox="1"/>
          <p:nvPr/>
        </p:nvSpPr>
        <p:spPr>
          <a:xfrm>
            <a:off x="2905432" y="0"/>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3:Bootstrap</a:t>
            </a:r>
            <a:endParaRPr lang="en-US" sz="2800" dirty="0"/>
          </a:p>
          <a:p>
            <a:pPr algn="ctr">
              <a:spcBef>
                <a:spcPct val="0"/>
              </a:spcBef>
              <a:defRPr/>
            </a:pPr>
            <a:endParaRPr lang="en-IN" sz="2800" b="1" dirty="0"/>
          </a:p>
        </p:txBody>
      </p:sp>
      <p:sp>
        <p:nvSpPr>
          <p:cNvPr id="392199" name="Text Placeholder 8"/>
          <p:cNvSpPr txBox="1">
            <a:spLocks noGrp="1"/>
          </p:cNvSpPr>
          <p:nvPr>
            <p:ph type="body" idx="1"/>
          </p:nvPr>
        </p:nvSpPr>
        <p:spPr>
          <a:xfrm>
            <a:off x="2209800" y="1204912"/>
            <a:ext cx="8112125" cy="5334000"/>
          </a:xfrm>
        </p:spPr>
        <p:txBody>
          <a:bodyPr>
            <a:normAutofit/>
          </a:bodyPr>
          <a:lstStyle/>
          <a:p>
            <a:pPr algn="l">
              <a:buFont typeface="Wingdings" panose="05000000000000000000" pitchFamily="2" charset="2"/>
              <a:buChar char="Ø"/>
            </a:pPr>
            <a:r>
              <a:rPr lang="en-IN" sz="1800" dirty="0">
                <a:solidFill>
                  <a:srgbClr val="212121"/>
                </a:solidFill>
                <a:latin typeface="+mj-lt"/>
              </a:rPr>
              <a:t> </a:t>
            </a:r>
            <a:r>
              <a:rPr lang="en-US" sz="1800" dirty="0">
                <a:latin typeface="Times New Roman" panose="02020603050405020304" pitchFamily="18" charset="0"/>
                <a:cs typeface="Times New Roman" panose="02020603050405020304" pitchFamily="18" charset="0"/>
                <a:sym typeface="+mn-ea"/>
              </a:rPr>
              <a:t>Bootstrap Components</a:t>
            </a:r>
            <a:endParaRPr lang="en-US" sz="1800" dirty="0">
              <a:latin typeface="Times New Roman" panose="02020603050405020304" pitchFamily="18" charset="0"/>
              <a:cs typeface="Times New Roman" panose="02020603050405020304" pitchFamily="18" charset="0"/>
            </a:endParaRPr>
          </a:p>
          <a:p>
            <a:pPr>
              <a:buNone/>
            </a:pPr>
            <a:r>
              <a:rPr lang="en-US" sz="1800" dirty="0">
                <a:latin typeface="Times New Roman" panose="02020603050405020304" pitchFamily="18" charset="0"/>
                <a:cs typeface="Times New Roman" panose="02020603050405020304" pitchFamily="18" charset="0"/>
                <a:sym typeface="+mn-ea"/>
              </a:rPr>
              <a:t> Bootstrap.css  </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sym typeface="+mn-ea"/>
              </a:rPr>
              <a:t>This is the basic Bootstrap package that you will need to download. CSS is a style sheet language for static information.</a:t>
            </a:r>
            <a:endParaRPr lang="en-US" sz="1800" dirty="0">
              <a:latin typeface="Times New Roman" panose="02020603050405020304" pitchFamily="18" charset="0"/>
              <a:cs typeface="Times New Roman" panose="02020603050405020304" pitchFamily="18" charset="0"/>
            </a:endParaRPr>
          </a:p>
          <a:p>
            <a:pPr>
              <a:buNone/>
            </a:pPr>
            <a:r>
              <a:rPr lang="en-US" sz="1800" dirty="0">
                <a:sym typeface="+mn-ea"/>
              </a:rPr>
              <a:t>Bootstrap.js</a:t>
            </a:r>
            <a:endParaRPr lang="en-US" sz="1800" dirty="0"/>
          </a:p>
          <a:p>
            <a:pPr algn="l">
              <a:buFont typeface="Wingdings" panose="05000000000000000000" pitchFamily="2" charset="2"/>
              <a:buChar char="Ø"/>
            </a:pPr>
            <a:r>
              <a:rPr lang="en-US" sz="1800" dirty="0">
                <a:sym typeface="+mn-ea"/>
              </a:rPr>
              <a:t>A JavaScript/</a:t>
            </a:r>
            <a:r>
              <a:rPr lang="en-US" sz="1800" dirty="0" err="1">
                <a:sym typeface="+mn-ea"/>
              </a:rPr>
              <a:t>JQuery</a:t>
            </a:r>
            <a:r>
              <a:rPr lang="en-US" sz="1800" dirty="0">
                <a:sym typeface="+mn-ea"/>
              </a:rPr>
              <a:t> library that powers up certain components of Bootstrap such as animation, scrolling, and interactivity.</a:t>
            </a:r>
            <a:endParaRPr lang="en-US" sz="1800" dirty="0"/>
          </a:p>
          <a:p>
            <a:pPr>
              <a:buNone/>
            </a:pPr>
            <a:r>
              <a:rPr lang="en-US" sz="1800" dirty="0" err="1">
                <a:sym typeface="+mn-ea"/>
              </a:rPr>
              <a:t>Glyphicons</a:t>
            </a:r>
            <a:endParaRPr lang="en-US" sz="1800" dirty="0"/>
          </a:p>
          <a:p>
            <a:pPr algn="l">
              <a:buFont typeface="Wingdings" panose="05000000000000000000" pitchFamily="2" charset="2"/>
              <a:buChar char="Ø"/>
            </a:pPr>
            <a:r>
              <a:rPr lang="en-US" sz="1800" dirty="0">
                <a:sym typeface="+mn-ea"/>
              </a:rPr>
              <a:t>Glyphs are elemental symbols with typography, such as the English Pound symbol (£). Bootstrap has a huge list of embedded glyph icons that are available for free.</a:t>
            </a:r>
            <a:endParaRPr lang="en-US" altLang="en-US" sz="1800" dirty="0">
              <a:latin typeface="+mj-lt"/>
            </a:endParaRPr>
          </a:p>
        </p:txBody>
      </p:sp>
      <p:sp>
        <p:nvSpPr>
          <p:cNvPr id="2" name="Date Placeholder 1"/>
          <p:cNvSpPr>
            <a:spLocks noGrp="1"/>
          </p:cNvSpPr>
          <p:nvPr>
            <p:ph type="dt" sz="half" idx="10"/>
          </p:nvPr>
        </p:nvSpPr>
        <p:spPr/>
        <p:txBody>
          <a:bodyPr/>
          <a:lstStyle/>
          <a:p>
            <a:fld id="{7CAD645F-BF96-4540-8F78-EB4E4BD31D23}" type="datetime1">
              <a:rPr lang="en-US" smtClean="0"/>
              <a:t>1/7/2025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p:cNvSpPr>
            <a:spLocks noGrp="1"/>
          </p:cNvSpPr>
          <p:nvPr>
            <p:ph type="sldNum" sz="quarter" idx="13"/>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98</a:t>
            </a:fld>
            <a:endParaRPr lang="en-US" altLang="en-US"/>
          </a:p>
        </p:txBody>
      </p:sp>
      <p:sp>
        <p:nvSpPr>
          <p:cNvPr id="7" name="Title 1"/>
          <p:cNvSpPr txBox="1"/>
          <p:nvPr/>
        </p:nvSpPr>
        <p:spPr>
          <a:xfrm>
            <a:off x="2895600" y="0"/>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algn="ctr">
              <a:spcBef>
                <a:spcPct val="0"/>
              </a:spcBef>
              <a:defRPr/>
            </a:pPr>
            <a:endParaRPr lang="en-IN" sz="2800" b="1" dirty="0">
              <a:latin typeface="Times New Roman" panose="02020603050405020304" pitchFamily="18" charset="0"/>
              <a:cs typeface="Times New Roman" panose="02020603050405020304" pitchFamily="18" charset="0"/>
              <a:sym typeface="+mn-ea"/>
            </a:endParaRPr>
          </a:p>
          <a:p>
            <a:pPr algn="ctr">
              <a:spcBef>
                <a:spcPct val="0"/>
              </a:spcBef>
              <a:defRPr/>
            </a:pPr>
            <a:r>
              <a:rPr lang="en-IN" sz="2800" b="1" dirty="0">
                <a:latin typeface="Times New Roman" panose="02020603050405020304" pitchFamily="18" charset="0"/>
                <a:cs typeface="Times New Roman" panose="02020603050405020304" pitchFamily="18" charset="0"/>
                <a:sym typeface="+mn-ea"/>
              </a:rPr>
              <a:t>Concept of CSS 3:Bootstrap</a:t>
            </a:r>
            <a:endParaRPr lang="en-US" sz="2800" dirty="0"/>
          </a:p>
          <a:p>
            <a:pPr algn="ctr">
              <a:spcBef>
                <a:spcPct val="0"/>
              </a:spcBef>
              <a:defRPr/>
            </a:pPr>
            <a:endParaRPr lang="en-US" sz="2800" dirty="0"/>
          </a:p>
          <a:p>
            <a:pPr algn="ctr"/>
            <a:endParaRPr lang="en-IN" sz="2800" b="1" dirty="0">
              <a:latin typeface="+mj-lt"/>
            </a:endParaRPr>
          </a:p>
        </p:txBody>
      </p:sp>
      <p:sp>
        <p:nvSpPr>
          <p:cNvPr id="392199" name="Text Placeholder 8"/>
          <p:cNvSpPr txBox="1">
            <a:spLocks noGrp="1"/>
          </p:cNvSpPr>
          <p:nvPr>
            <p:ph type="body" idx="1"/>
          </p:nvPr>
        </p:nvSpPr>
        <p:spPr>
          <a:xfrm>
            <a:off x="2209800" y="1204912"/>
            <a:ext cx="8112125" cy="5334000"/>
          </a:xfrm>
        </p:spPr>
        <p:txBody>
          <a:bodyPr>
            <a:normAutofit/>
          </a:bodyPr>
          <a:lstStyle/>
          <a:p>
            <a:pPr algn="l">
              <a:buFont typeface="Wingdings" panose="05000000000000000000" pitchFamily="2" charset="2"/>
              <a:buChar char="Ø"/>
            </a:pPr>
            <a:r>
              <a:rPr lang="en-IN" sz="1800" dirty="0">
                <a:solidFill>
                  <a:srgbClr val="212121"/>
                </a:solidFill>
                <a:latin typeface="+mj-lt"/>
              </a:rPr>
              <a:t> </a:t>
            </a:r>
            <a:r>
              <a:rPr lang="en-US" sz="1800" dirty="0">
                <a:latin typeface="Times New Roman" panose="02020603050405020304" pitchFamily="18" charset="0"/>
                <a:cs typeface="Times New Roman" panose="02020603050405020304" pitchFamily="18" charset="0"/>
                <a:sym typeface="+mn-ea"/>
              </a:rPr>
              <a:t>Bootstrap source code elements</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sym typeface="+mn-ea"/>
              </a:rPr>
              <a:t> Bootstrap Screen Sizes The Bootstrap source code download includes the precompiled CSS, JavaScript, and font assets, along with source Less, JavaScript, and documentation.</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sym typeface="+mn-ea"/>
              </a:rPr>
              <a:t> less/ - a preprocessor style sheet for CSS that eliminate repetitive coding tasks </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sym typeface="+mn-ea"/>
              </a:rPr>
              <a:t>sass/ - a newer version of the preprocessor that is more popular </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sym typeface="+mn-ea"/>
              </a:rPr>
              <a:t>js</a:t>
            </a:r>
            <a:r>
              <a:rPr lang="en-US" sz="1800" dirty="0">
                <a:latin typeface="Times New Roman" panose="02020603050405020304" pitchFamily="18" charset="0"/>
                <a:cs typeface="Times New Roman" panose="02020603050405020304" pitchFamily="18" charset="0"/>
                <a:sym typeface="+mn-ea"/>
              </a:rPr>
              <a:t>/ - simply refers to the source code JavaScript, which allows Bootstrap components to work </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sym typeface="+mn-ea"/>
              </a:rPr>
              <a:t>fonts/ - these are icon fonts that come with the download</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sym typeface="+mn-ea"/>
              </a:rPr>
              <a:t> dist/ - a folder that contains precompiled files for drop-in use in website development</a:t>
            </a:r>
            <a:endParaRPr lang="en-US" altLang="en-US" sz="1800" dirty="0">
              <a:latin typeface="+mj-lt"/>
            </a:endParaRPr>
          </a:p>
        </p:txBody>
      </p:sp>
      <p:sp>
        <p:nvSpPr>
          <p:cNvPr id="2" name="Date Placeholder 1"/>
          <p:cNvSpPr>
            <a:spLocks noGrp="1"/>
          </p:cNvSpPr>
          <p:nvPr>
            <p:ph type="dt" sz="half" idx="10"/>
          </p:nvPr>
        </p:nvSpPr>
        <p:spPr/>
        <p:txBody>
          <a:bodyPr/>
          <a:lstStyle/>
          <a:p>
            <a:fld id="{6A764CC2-55FA-4BD6-B673-D9FD99D59403}" type="datetime1">
              <a:rPr lang="en-US" smtClean="0"/>
              <a:t>1/7/2025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2"/>
          </p:nvPr>
        </p:nvSpPr>
        <p:spPr>
          <a:xfrm>
            <a:off x="4038600" y="6356351"/>
            <a:ext cx="5029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Rajat Kumar             ACSE0505 (Web Tech)                Unit 3</a:t>
            </a:r>
            <a:endParaRPr lang="en-US" altLang="en-US" sz="1200">
              <a:solidFill>
                <a:srgbClr val="888888"/>
              </a:solidFill>
              <a:latin typeface="Calibri" panose="020F0502020204030204" pitchFamily="34" charset="0"/>
              <a:sym typeface="Calibri" panose="020F0502020204030204" pitchFamily="34" charset="0"/>
            </a:endParaRPr>
          </a:p>
        </p:txBody>
      </p:sp>
      <p:sp>
        <p:nvSpPr>
          <p:cNvPr id="126979" name="Slide Number Placeholder 5"/>
          <p:cNvSpPr>
            <a:spLocks noGrp="1"/>
          </p:cNvSpPr>
          <p:nvPr>
            <p:ph type="sldNum" sz="quarter" idx="4294967295"/>
          </p:nvPr>
        </p:nvSpPr>
        <p:spPr bwMode="auto">
          <a:xfrm>
            <a:off x="8077200" y="6356351"/>
            <a:ext cx="2133600" cy="365125"/>
          </a:xfrm>
          <a:prstGeom prst="rect">
            <a:avLst/>
          </a:prstGeom>
          <a:noFill/>
          <a:ln w="9525">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rtlCol="0" anchor="ctr" anchorCtr="0" compatLnSpc="1"/>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t>99</a:t>
            </a:fld>
            <a:endParaRPr lang="en-US" altLang="en-US"/>
          </a:p>
        </p:txBody>
      </p:sp>
      <p:sp>
        <p:nvSpPr>
          <p:cNvPr id="7" name="Title 1"/>
          <p:cNvSpPr txBox="1"/>
          <p:nvPr/>
        </p:nvSpPr>
        <p:spPr>
          <a:xfrm>
            <a:off x="2895600" y="-33338"/>
            <a:ext cx="7772400" cy="685801"/>
          </a:xfrm>
          <a:prstGeom prst="rect">
            <a:avLst/>
          </a:prstGeom>
          <a:noFill/>
          <a:ln>
            <a:solidFill>
              <a:schemeClr val="accent2">
                <a:lumMod val="60000"/>
                <a:lumOff val="40000"/>
              </a:schemeClr>
            </a:solidFill>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anose="02020603050405020304" pitchFamily="18" charset="0"/>
                <a:cs typeface="Times New Roman" panose="02020603050405020304" pitchFamily="18" charset="0"/>
              </a:rPr>
              <a:t>Daily Quiz</a:t>
            </a:r>
          </a:p>
        </p:txBody>
      </p:sp>
      <p:sp>
        <p:nvSpPr>
          <p:cNvPr id="2" name="Date Placeholder 1"/>
          <p:cNvSpPr>
            <a:spLocks noGrp="1"/>
          </p:cNvSpPr>
          <p:nvPr>
            <p:ph type="dt" sz="half" idx="10"/>
          </p:nvPr>
        </p:nvSpPr>
        <p:spPr/>
        <p:txBody>
          <a:bodyPr/>
          <a:lstStyle/>
          <a:p>
            <a:fld id="{9CE01BA9-7152-4843-A9EE-68267312F808}" type="datetime1">
              <a:rPr lang="en-US" smtClean="0"/>
              <a:t>1/7/2025</a:t>
            </a:fld>
            <a:endParaRPr lang="en-US"/>
          </a:p>
        </p:txBody>
      </p:sp>
      <p:sp>
        <p:nvSpPr>
          <p:cNvPr id="3" name="Content Placeholder 2"/>
          <p:cNvSpPr>
            <a:spLocks noGrp="1"/>
          </p:cNvSpPr>
          <p:nvPr>
            <p:ph idx="1"/>
          </p:nvPr>
        </p:nvSpPr>
        <p:spPr>
          <a:xfrm>
            <a:off x="2133600" y="1002890"/>
            <a:ext cx="8229600" cy="5353460"/>
          </a:xfrm>
        </p:spPr>
        <p:txBody>
          <a:bodyPr>
            <a:normAutofit fontScale="92500" lnSpcReduction="20000"/>
          </a:bodyPr>
          <a:lstStyle/>
          <a:p>
            <a:pPr marL="0" indent="0">
              <a:buNone/>
            </a:pPr>
            <a:r>
              <a:rPr lang="en-US" sz="1600" b="1" dirty="0"/>
              <a:t>Q 1 </a:t>
            </a:r>
            <a:r>
              <a:rPr lang="en-US" sz="1800" b="1" dirty="0"/>
              <a:t>What is Bootstrap? </a:t>
            </a:r>
          </a:p>
          <a:p>
            <a:pPr>
              <a:buAutoNum type="alphaLcParenR"/>
            </a:pPr>
            <a:r>
              <a:rPr lang="en-US" sz="1800" dirty="0"/>
              <a:t>A JavaScript library for building interactive web applications.</a:t>
            </a:r>
          </a:p>
          <a:p>
            <a:pPr marL="0" indent="0">
              <a:buNone/>
            </a:pPr>
            <a:r>
              <a:rPr lang="en-US" sz="1800" dirty="0"/>
              <a:t> b) A framework for creating responsive and mobile-first websites. </a:t>
            </a:r>
          </a:p>
          <a:p>
            <a:pPr marL="0" indent="0">
              <a:buNone/>
            </a:pPr>
            <a:r>
              <a:rPr lang="en-US" sz="1800" dirty="0"/>
              <a:t>c) A programming language for server-side web development. </a:t>
            </a:r>
          </a:p>
          <a:p>
            <a:pPr marL="0" indent="0">
              <a:buNone/>
            </a:pPr>
            <a:r>
              <a:rPr lang="en-US" sz="1800" dirty="0"/>
              <a:t>d) An image editing software for web designers.</a:t>
            </a:r>
          </a:p>
          <a:p>
            <a:pPr marL="0" indent="0">
              <a:buNone/>
            </a:pPr>
            <a:r>
              <a:rPr lang="en-US" sz="1600" b="1" dirty="0"/>
              <a:t>Q 2 </a:t>
            </a:r>
            <a:r>
              <a:rPr lang="en-US" sz="1500" b="1" dirty="0"/>
              <a:t>Which CSS preprocessor is used in Bootstrap?</a:t>
            </a:r>
          </a:p>
          <a:p>
            <a:pPr marL="0" indent="0">
              <a:buNone/>
            </a:pPr>
            <a:r>
              <a:rPr lang="en-US" sz="1500" dirty="0"/>
              <a:t> a) Sass </a:t>
            </a:r>
          </a:p>
          <a:p>
            <a:pPr marL="0" indent="0">
              <a:buNone/>
            </a:pPr>
            <a:r>
              <a:rPr lang="en-US" sz="1500" dirty="0"/>
              <a:t>b) Less </a:t>
            </a:r>
          </a:p>
          <a:p>
            <a:pPr marL="0" indent="0">
              <a:buNone/>
            </a:pPr>
            <a:r>
              <a:rPr lang="en-US" sz="1500" dirty="0"/>
              <a:t>c) Stylus </a:t>
            </a:r>
          </a:p>
          <a:p>
            <a:pPr marL="0" indent="0">
              <a:buNone/>
            </a:pPr>
            <a:r>
              <a:rPr lang="en-US" sz="1500" dirty="0"/>
              <a:t>d) CSS is not used in Bootstrap.</a:t>
            </a:r>
          </a:p>
          <a:p>
            <a:pPr marL="0" indent="0">
              <a:buNone/>
            </a:pPr>
            <a:r>
              <a:rPr lang="en-US" sz="1600" b="1" dirty="0"/>
              <a:t>Q 3 The Bootstrap grid system is based on how many columns?</a:t>
            </a:r>
          </a:p>
          <a:p>
            <a:pPr marL="0" indent="0">
              <a:buNone/>
            </a:pPr>
            <a:r>
              <a:rPr lang="en-US" sz="1600" dirty="0"/>
              <a:t> a) 10 b) 12 c) 16 d) 24</a:t>
            </a:r>
          </a:p>
          <a:p>
            <a:pPr marL="0" indent="0">
              <a:buNone/>
            </a:pPr>
            <a:r>
              <a:rPr lang="en-US" sz="1600" b="1" dirty="0"/>
              <a:t>Q 4 .</a:t>
            </a:r>
            <a:r>
              <a:rPr lang="en-US" dirty="0"/>
              <a:t> </a:t>
            </a:r>
            <a:r>
              <a:rPr lang="en-US" sz="1600" b="1" dirty="0"/>
              <a:t>In Bootstrap, the "container" class is used to: </a:t>
            </a:r>
          </a:p>
          <a:p>
            <a:pPr marL="0" indent="0">
              <a:buNone/>
            </a:pPr>
            <a:r>
              <a:rPr lang="en-US" sz="1600" dirty="0"/>
              <a:t>a)Create a fixed-width container for the content. </a:t>
            </a:r>
          </a:p>
          <a:p>
            <a:pPr marL="0" indent="0">
              <a:buNone/>
            </a:pPr>
            <a:r>
              <a:rPr lang="en-US" sz="1600" dirty="0"/>
              <a:t>b) Create a full-width container that spans the entire viewport. </a:t>
            </a:r>
          </a:p>
          <a:p>
            <a:pPr marL="0" indent="0">
              <a:buNone/>
            </a:pPr>
            <a:r>
              <a:rPr lang="en-US" sz="1600" dirty="0"/>
              <a:t>c) Define the position of an element within its parent container. </a:t>
            </a:r>
          </a:p>
          <a:p>
            <a:pPr marL="0" indent="0">
              <a:buNone/>
            </a:pPr>
            <a:r>
              <a:rPr lang="en-US" sz="1600" dirty="0"/>
              <a:t>d) Style the font of the text inside the container.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e27f697-ec1f-485c-9d40-f87e90360397">
      <Terms xmlns="http://schemas.microsoft.com/office/infopath/2007/PartnerControls"/>
    </lcf76f155ced4ddcb4097134ff3c332f>
    <TaxCatchAll xmlns="af5459d1-6458-4d4d-94a3-2144a875797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CF4D15DFDEA6F41AC4917459B29C3E8" ma:contentTypeVersion="11" ma:contentTypeDescription="Create a new document." ma:contentTypeScope="" ma:versionID="61594feb5e8acb53a3bb0b58ca41ebbf">
  <xsd:schema xmlns:xsd="http://www.w3.org/2001/XMLSchema" xmlns:xs="http://www.w3.org/2001/XMLSchema" xmlns:p="http://schemas.microsoft.com/office/2006/metadata/properties" xmlns:ns2="be27f697-ec1f-485c-9d40-f87e90360397" xmlns:ns3="af5459d1-6458-4d4d-94a3-2144a8757971" targetNamespace="http://schemas.microsoft.com/office/2006/metadata/properties" ma:root="true" ma:fieldsID="dcaf1ae4611ccc7b64c56c8adfdaa2d5" ns2:_="" ns3:_="">
    <xsd:import namespace="be27f697-ec1f-485c-9d40-f87e90360397"/>
    <xsd:import namespace="af5459d1-6458-4d4d-94a3-2144a875797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27f697-ec1f-485c-9d40-f87e903603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47c16f7-566f-4651-8b88-2e96dd0577f5"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f5459d1-6458-4d4d-94a3-2144a875797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8333e06e-2686-4312-9075-9bf17f454870}" ma:internalName="TaxCatchAll" ma:showField="CatchAllData" ma:web="af5459d1-6458-4d4d-94a3-2144a875797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D3328E-1C49-44EC-AED6-FD80FA24B010}">
  <ds:schemaRefs>
    <ds:schemaRef ds:uri="http://schemas.microsoft.com/sharepoint/v3/contenttype/forms"/>
  </ds:schemaRefs>
</ds:datastoreItem>
</file>

<file path=customXml/itemProps2.xml><?xml version="1.0" encoding="utf-8"?>
<ds:datastoreItem xmlns:ds="http://schemas.openxmlformats.org/officeDocument/2006/customXml" ds:itemID="{E5221F59-CE2B-42B6-AA0C-8A4228D0C795}">
  <ds:schemaRefs>
    <ds:schemaRef ds:uri="http://schemas.microsoft.com/office/2006/metadata/properties"/>
    <ds:schemaRef ds:uri="http://schemas.microsoft.com/office/infopath/2007/PartnerControls"/>
    <ds:schemaRef ds:uri="be27f697-ec1f-485c-9d40-f87e90360397"/>
    <ds:schemaRef ds:uri="af5459d1-6458-4d4d-94a3-2144a8757971"/>
  </ds:schemaRefs>
</ds:datastoreItem>
</file>

<file path=customXml/itemProps3.xml><?xml version="1.0" encoding="utf-8"?>
<ds:datastoreItem xmlns:ds="http://schemas.openxmlformats.org/officeDocument/2006/customXml" ds:itemID="{1FF941D0-00F2-4043-84E2-5FC7889D3B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27f697-ec1f-485c-9d40-f87e90360397"/>
    <ds:schemaRef ds:uri="af5459d1-6458-4d4d-94a3-2144a87579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75</TotalTime>
  <Words>11355</Words>
  <Application>Microsoft Office PowerPoint</Application>
  <PresentationFormat>Widescreen</PresentationFormat>
  <Paragraphs>1871</Paragraphs>
  <Slides>125</Slides>
  <Notes>24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125</vt:i4>
      </vt:variant>
    </vt:vector>
  </HeadingPairs>
  <TitlesOfParts>
    <vt:vector size="139" baseType="lpstr">
      <vt:lpstr>-apple-system</vt:lpstr>
      <vt:lpstr>Arial</vt:lpstr>
      <vt:lpstr>Calibri</vt:lpstr>
      <vt:lpstr>Calibri Light</vt:lpstr>
      <vt:lpstr>Consolas</vt:lpstr>
      <vt:lpstr>Constantia</vt:lpstr>
      <vt:lpstr>Courier New</vt:lpstr>
      <vt:lpstr>Lucida Sans Typewriter</vt:lpstr>
      <vt:lpstr>Open Sans</vt:lpstr>
      <vt:lpstr>Segoe UI</vt:lpstr>
      <vt:lpstr>Times New Roman</vt:lpstr>
      <vt:lpstr>Wingdings</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CSS Styling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Rajat Sharma</dc:creator>
  <cp:lastModifiedBy>Priya goel</cp:lastModifiedBy>
  <cp:revision>2</cp:revision>
  <dcterms:created xsi:type="dcterms:W3CDTF">2024-06-26T13:21:30Z</dcterms:created>
  <dcterms:modified xsi:type="dcterms:W3CDTF">2025-01-07T15:11:34Z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0x0101005CF4D15DFDEA6F41AC4917459B29C3E8</vt:lpwstr>
  </property>
</Properties>
</file>